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s/slide3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37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4610100" cy="3460750"/>
  <p:notesSz cx="4610100" cy="3460750"/>
  <p:embeddedFontLst>
    <p:embeddedFont>
      <p:font typeface="Calibri" panose="020F0502020204030204" pitchFamily="34" charset="0"/>
      <p:regular r:id="rId43"/>
      <p:bold r:id="rId44"/>
      <p:italic r:id="rId45"/>
      <p:boldItalic r:id="rId46"/>
    </p:embeddedFont>
    <p:embeddedFont>
      <p:font typeface="Lucida Sans" panose="020B0602030504020204" pitchFamily="34" charset="0"/>
      <p:regular r:id="rId47"/>
      <p:bold r:id="rId48"/>
      <p:italic r:id="rId49"/>
      <p:boldItalic r:id="rId50"/>
    </p:embeddedFont>
    <p:embeddedFont>
      <p:font typeface="Verdana" panose="020B0604030504040204" pitchFamily="34" charset="0"/>
      <p:regular r:id="rId51"/>
      <p:bold r:id="rId52"/>
      <p:italic r:id="rId53"/>
      <p:boldItalic r:id="rId54"/>
    </p:embeddedFont>
    <p:embeddedFont>
      <p:font typeface="Georgia" panose="02040502050405020303" pitchFamily="18" charset="0"/>
      <p:regular r:id="rId55"/>
      <p:bold r:id="rId56"/>
      <p:italic r:id="rId57"/>
      <p:boldItalic r:id="rId5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51" d="100"/>
          <a:sy n="151" d="100"/>
        </p:scale>
        <p:origin x="-1326" y="1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5.fntdata"/><Relationship Id="rId50" Type="http://schemas.openxmlformats.org/officeDocument/2006/relationships/font" Target="fonts/font8.fntdata"/><Relationship Id="rId55" Type="http://schemas.openxmlformats.org/officeDocument/2006/relationships/font" Target="fonts/font13.fntdata"/><Relationship Id="rId63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3.fntdata"/><Relationship Id="rId53" Type="http://schemas.openxmlformats.org/officeDocument/2006/relationships/font" Target="fonts/font11.fntdata"/><Relationship Id="rId58" Type="http://schemas.openxmlformats.org/officeDocument/2006/relationships/font" Target="fonts/font16.fntdata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56" Type="http://schemas.openxmlformats.org/officeDocument/2006/relationships/font" Target="fonts/font14.fntdata"/><Relationship Id="rId64" Type="http://schemas.openxmlformats.org/officeDocument/2006/relationships/customXml" Target="../customXml/item2.xml"/><Relationship Id="rId8" Type="http://schemas.openxmlformats.org/officeDocument/2006/relationships/slide" Target="slides/slide7.xml"/><Relationship Id="rId51" Type="http://schemas.openxmlformats.org/officeDocument/2006/relationships/font" Target="fonts/font9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4.fntdata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2.fntdata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7.fntdata"/><Relationship Id="rId57" Type="http://schemas.openxmlformats.org/officeDocument/2006/relationships/font" Target="fonts/font15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2.fntdata"/><Relationship Id="rId52" Type="http://schemas.openxmlformats.org/officeDocument/2006/relationships/font" Target="fonts/font10.fntdata"/><Relationship Id="rId60" Type="http://schemas.openxmlformats.org/officeDocument/2006/relationships/viewProps" Target="viewProps.xml"/><Relationship Id="rId65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5300" y="62405"/>
            <a:ext cx="4419498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PMingLiU"/>
                <a:cs typeface="PMingLiU"/>
              </a:defRPr>
            </a:lvl1pPr>
          </a:lstStyle>
          <a:p>
            <a:pPr marL="12700">
              <a:lnSpc>
                <a:spcPts val="670"/>
              </a:lnSpc>
            </a:pPr>
            <a:r>
              <a:rPr spc="100" dirty="0"/>
              <a:t>Dr. </a:t>
            </a:r>
            <a:r>
              <a:rPr spc="110" dirty="0"/>
              <a:t>Ganala </a:t>
            </a:r>
            <a:r>
              <a:rPr spc="95" dirty="0"/>
              <a:t>Santoshi </a:t>
            </a:r>
            <a:r>
              <a:rPr spc="120" dirty="0"/>
              <a:t>(VIT</a:t>
            </a:r>
            <a:r>
              <a:rPr spc="75" dirty="0"/>
              <a:t> </a:t>
            </a:r>
            <a:r>
              <a:rPr spc="105" dirty="0"/>
              <a:t>Chennai)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PMingLiU"/>
                <a:cs typeface="PMingLiU"/>
              </a:defRPr>
            </a:lvl1pPr>
          </a:lstStyle>
          <a:p>
            <a:pPr marL="12700">
              <a:lnSpc>
                <a:spcPts val="670"/>
              </a:lnSpc>
            </a:pPr>
            <a:r>
              <a:rPr spc="105" dirty="0"/>
              <a:t>July </a:t>
            </a:r>
            <a:r>
              <a:rPr spc="75" dirty="0"/>
              <a:t>8,</a:t>
            </a:r>
            <a:r>
              <a:rPr spc="15" dirty="0"/>
              <a:t> </a:t>
            </a:r>
            <a:r>
              <a:rPr spc="80" dirty="0"/>
              <a:t>2020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PMingLiU"/>
                <a:cs typeface="PMingLiU"/>
              </a:defRPr>
            </a:lvl1pPr>
          </a:lstStyle>
          <a:p>
            <a:pPr marL="38100">
              <a:lnSpc>
                <a:spcPts val="670"/>
              </a:lnSpc>
            </a:pPr>
            <a:fld id="{81D60167-4931-47E6-BA6A-407CBD079E47}" type="slidenum">
              <a:rPr spc="80" dirty="0"/>
              <a:pPr marL="38100">
                <a:lnSpc>
                  <a:spcPts val="670"/>
                </a:lnSpc>
              </a:pPr>
              <a:t>‹#›</a:t>
            </a:fld>
            <a:r>
              <a:rPr spc="80" dirty="0"/>
              <a:t> </a:t>
            </a:r>
            <a:r>
              <a:rPr spc="204" dirty="0"/>
              <a:t>/</a:t>
            </a:r>
            <a:r>
              <a:rPr spc="55" dirty="0"/>
              <a:t> </a:t>
            </a:r>
            <a:r>
              <a:rPr spc="80" dirty="0"/>
              <a:t>41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PMingLiU"/>
                <a:cs typeface="PMingLiU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PMingLiU"/>
                <a:cs typeface="PMingLiU"/>
              </a:defRPr>
            </a:lvl1pPr>
          </a:lstStyle>
          <a:p>
            <a:pPr marL="12700">
              <a:lnSpc>
                <a:spcPts val="670"/>
              </a:lnSpc>
            </a:pPr>
            <a:r>
              <a:rPr spc="100" dirty="0"/>
              <a:t>Dr. </a:t>
            </a:r>
            <a:r>
              <a:rPr spc="110" dirty="0"/>
              <a:t>Ganala </a:t>
            </a:r>
            <a:r>
              <a:rPr spc="95" dirty="0"/>
              <a:t>Santoshi </a:t>
            </a:r>
            <a:r>
              <a:rPr spc="120" dirty="0"/>
              <a:t>(VIT</a:t>
            </a:r>
            <a:r>
              <a:rPr spc="75" dirty="0"/>
              <a:t> </a:t>
            </a:r>
            <a:r>
              <a:rPr spc="105" dirty="0"/>
              <a:t>Chennai)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PMingLiU"/>
                <a:cs typeface="PMingLiU"/>
              </a:defRPr>
            </a:lvl1pPr>
          </a:lstStyle>
          <a:p>
            <a:pPr marL="12700">
              <a:lnSpc>
                <a:spcPts val="670"/>
              </a:lnSpc>
            </a:pPr>
            <a:r>
              <a:rPr spc="105" dirty="0"/>
              <a:t>July </a:t>
            </a:r>
            <a:r>
              <a:rPr spc="75" dirty="0"/>
              <a:t>8,</a:t>
            </a:r>
            <a:r>
              <a:rPr spc="15" dirty="0"/>
              <a:t> </a:t>
            </a:r>
            <a:r>
              <a:rPr spc="80" dirty="0"/>
              <a:t>2020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PMingLiU"/>
                <a:cs typeface="PMingLiU"/>
              </a:defRPr>
            </a:lvl1pPr>
          </a:lstStyle>
          <a:p>
            <a:pPr marL="38100">
              <a:lnSpc>
                <a:spcPts val="670"/>
              </a:lnSpc>
            </a:pPr>
            <a:fld id="{81D60167-4931-47E6-BA6A-407CBD079E47}" type="slidenum">
              <a:rPr spc="80" dirty="0"/>
              <a:pPr marL="38100">
                <a:lnSpc>
                  <a:spcPts val="670"/>
                </a:lnSpc>
              </a:pPr>
              <a:t>‹#›</a:t>
            </a:fld>
            <a:r>
              <a:rPr spc="80" dirty="0"/>
              <a:t> </a:t>
            </a:r>
            <a:r>
              <a:rPr spc="204" dirty="0"/>
              <a:t>/</a:t>
            </a:r>
            <a:r>
              <a:rPr spc="55" dirty="0"/>
              <a:t> </a:t>
            </a:r>
            <a:r>
              <a:rPr spc="80" dirty="0"/>
              <a:t>41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PMingLiU"/>
                <a:cs typeface="PMingLiU"/>
              </a:defRPr>
            </a:lvl1pPr>
          </a:lstStyle>
          <a:p>
            <a:pPr marL="12700">
              <a:lnSpc>
                <a:spcPts val="670"/>
              </a:lnSpc>
            </a:pPr>
            <a:r>
              <a:rPr spc="100" dirty="0"/>
              <a:t>Dr. </a:t>
            </a:r>
            <a:r>
              <a:rPr spc="110" dirty="0"/>
              <a:t>Ganala </a:t>
            </a:r>
            <a:r>
              <a:rPr spc="95" dirty="0"/>
              <a:t>Santoshi </a:t>
            </a:r>
            <a:r>
              <a:rPr spc="120" dirty="0"/>
              <a:t>(VIT</a:t>
            </a:r>
            <a:r>
              <a:rPr spc="75" dirty="0"/>
              <a:t> </a:t>
            </a:r>
            <a:r>
              <a:rPr spc="105" dirty="0"/>
              <a:t>Chennai)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PMingLiU"/>
                <a:cs typeface="PMingLiU"/>
              </a:defRPr>
            </a:lvl1pPr>
          </a:lstStyle>
          <a:p>
            <a:pPr marL="12700">
              <a:lnSpc>
                <a:spcPts val="670"/>
              </a:lnSpc>
            </a:pPr>
            <a:r>
              <a:rPr spc="105" dirty="0"/>
              <a:t>July </a:t>
            </a:r>
            <a:r>
              <a:rPr spc="75" dirty="0"/>
              <a:t>8,</a:t>
            </a:r>
            <a:r>
              <a:rPr spc="15" dirty="0"/>
              <a:t> </a:t>
            </a:r>
            <a:r>
              <a:rPr spc="80" dirty="0"/>
              <a:t>2020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PMingLiU"/>
                <a:cs typeface="PMingLiU"/>
              </a:defRPr>
            </a:lvl1pPr>
          </a:lstStyle>
          <a:p>
            <a:pPr marL="38100">
              <a:lnSpc>
                <a:spcPts val="670"/>
              </a:lnSpc>
            </a:pPr>
            <a:fld id="{81D60167-4931-47E6-BA6A-407CBD079E47}" type="slidenum">
              <a:rPr spc="80" dirty="0"/>
              <a:pPr marL="38100">
                <a:lnSpc>
                  <a:spcPts val="670"/>
                </a:lnSpc>
              </a:pPr>
              <a:t>‹#›</a:t>
            </a:fld>
            <a:r>
              <a:rPr spc="80" dirty="0"/>
              <a:t> </a:t>
            </a:r>
            <a:r>
              <a:rPr spc="204" dirty="0"/>
              <a:t>/</a:t>
            </a:r>
            <a:r>
              <a:rPr spc="55" dirty="0"/>
              <a:t> </a:t>
            </a:r>
            <a:r>
              <a:rPr spc="80" dirty="0"/>
              <a:t>41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PMingLiU"/>
                <a:cs typeface="PMingLiU"/>
              </a:defRPr>
            </a:lvl1pPr>
          </a:lstStyle>
          <a:p>
            <a:pPr marL="12700">
              <a:lnSpc>
                <a:spcPts val="670"/>
              </a:lnSpc>
            </a:pPr>
            <a:r>
              <a:rPr spc="100" dirty="0"/>
              <a:t>Dr. </a:t>
            </a:r>
            <a:r>
              <a:rPr spc="110" dirty="0"/>
              <a:t>Ganala </a:t>
            </a:r>
            <a:r>
              <a:rPr spc="95" dirty="0"/>
              <a:t>Santoshi </a:t>
            </a:r>
            <a:r>
              <a:rPr spc="120" dirty="0"/>
              <a:t>(VIT</a:t>
            </a:r>
            <a:r>
              <a:rPr spc="75" dirty="0"/>
              <a:t> </a:t>
            </a:r>
            <a:r>
              <a:rPr spc="105" dirty="0"/>
              <a:t>Chennai)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PMingLiU"/>
                <a:cs typeface="PMingLiU"/>
              </a:defRPr>
            </a:lvl1pPr>
          </a:lstStyle>
          <a:p>
            <a:pPr marL="12700">
              <a:lnSpc>
                <a:spcPts val="670"/>
              </a:lnSpc>
            </a:pPr>
            <a:r>
              <a:rPr spc="105" dirty="0"/>
              <a:t>July </a:t>
            </a:r>
            <a:r>
              <a:rPr spc="75" dirty="0"/>
              <a:t>8,</a:t>
            </a:r>
            <a:r>
              <a:rPr spc="15" dirty="0"/>
              <a:t> </a:t>
            </a:r>
            <a:r>
              <a:rPr spc="80" dirty="0"/>
              <a:t>2020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PMingLiU"/>
                <a:cs typeface="PMingLiU"/>
              </a:defRPr>
            </a:lvl1pPr>
          </a:lstStyle>
          <a:p>
            <a:pPr marL="38100">
              <a:lnSpc>
                <a:spcPts val="670"/>
              </a:lnSpc>
            </a:pPr>
            <a:fld id="{81D60167-4931-47E6-BA6A-407CBD079E47}" type="slidenum">
              <a:rPr spc="80" dirty="0"/>
              <a:pPr marL="38100">
                <a:lnSpc>
                  <a:spcPts val="670"/>
                </a:lnSpc>
              </a:pPr>
              <a:t>‹#›</a:t>
            </a:fld>
            <a:r>
              <a:rPr spc="80" dirty="0"/>
              <a:t> </a:t>
            </a:r>
            <a:r>
              <a:rPr spc="204" dirty="0"/>
              <a:t>/</a:t>
            </a:r>
            <a:r>
              <a:rPr spc="55" dirty="0"/>
              <a:t> </a:t>
            </a:r>
            <a:r>
              <a:rPr spc="80" dirty="0"/>
              <a:t>41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PMingLiU"/>
                <a:cs typeface="PMingLiU"/>
              </a:defRPr>
            </a:lvl1pPr>
          </a:lstStyle>
          <a:p>
            <a:pPr marL="12700">
              <a:lnSpc>
                <a:spcPts val="670"/>
              </a:lnSpc>
            </a:pPr>
            <a:r>
              <a:rPr spc="100" dirty="0"/>
              <a:t>Dr. </a:t>
            </a:r>
            <a:r>
              <a:rPr spc="110" dirty="0"/>
              <a:t>Ganala </a:t>
            </a:r>
            <a:r>
              <a:rPr spc="95" dirty="0"/>
              <a:t>Santoshi </a:t>
            </a:r>
            <a:r>
              <a:rPr spc="120" dirty="0"/>
              <a:t>(VIT</a:t>
            </a:r>
            <a:r>
              <a:rPr spc="75" dirty="0"/>
              <a:t> </a:t>
            </a:r>
            <a:r>
              <a:rPr spc="105" dirty="0"/>
              <a:t>Chennai)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PMingLiU"/>
                <a:cs typeface="PMingLiU"/>
              </a:defRPr>
            </a:lvl1pPr>
          </a:lstStyle>
          <a:p>
            <a:pPr marL="12700">
              <a:lnSpc>
                <a:spcPts val="670"/>
              </a:lnSpc>
            </a:pPr>
            <a:r>
              <a:rPr spc="105" dirty="0"/>
              <a:t>July </a:t>
            </a:r>
            <a:r>
              <a:rPr spc="75" dirty="0"/>
              <a:t>8,</a:t>
            </a:r>
            <a:r>
              <a:rPr spc="15" dirty="0"/>
              <a:t> </a:t>
            </a:r>
            <a:r>
              <a:rPr spc="80" dirty="0"/>
              <a:t>2020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PMingLiU"/>
                <a:cs typeface="PMingLiU"/>
              </a:defRPr>
            </a:lvl1pPr>
          </a:lstStyle>
          <a:p>
            <a:pPr marL="38100">
              <a:lnSpc>
                <a:spcPts val="670"/>
              </a:lnSpc>
            </a:pPr>
            <a:fld id="{81D60167-4931-47E6-BA6A-407CBD079E47}" type="slidenum">
              <a:rPr spc="80" dirty="0"/>
              <a:pPr marL="38100">
                <a:lnSpc>
                  <a:spcPts val="670"/>
                </a:lnSpc>
              </a:pPr>
              <a:t>‹#›</a:t>
            </a:fld>
            <a:r>
              <a:rPr spc="80" dirty="0"/>
              <a:t> </a:t>
            </a:r>
            <a:r>
              <a:rPr spc="204" dirty="0"/>
              <a:t>/</a:t>
            </a:r>
            <a:r>
              <a:rPr spc="55" dirty="0"/>
              <a:t> </a:t>
            </a:r>
            <a:r>
              <a:rPr spc="80" dirty="0"/>
              <a:t>41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355180"/>
            <a:ext cx="4608195" cy="3101340"/>
          </a:xfrm>
          <a:custGeom>
            <a:avLst/>
            <a:gdLst/>
            <a:ahLst/>
            <a:cxnLst/>
            <a:rect l="l" t="t" r="r" b="b"/>
            <a:pathLst>
              <a:path w="4608195" h="3101340">
                <a:moveTo>
                  <a:pt x="0" y="3100819"/>
                </a:moveTo>
                <a:lnTo>
                  <a:pt x="4608004" y="3100819"/>
                </a:lnTo>
                <a:lnTo>
                  <a:pt x="4608004" y="0"/>
                </a:lnTo>
                <a:lnTo>
                  <a:pt x="0" y="0"/>
                </a:lnTo>
                <a:lnTo>
                  <a:pt x="0" y="3100819"/>
                </a:lnTo>
                <a:close/>
              </a:path>
            </a:pathLst>
          </a:custGeom>
          <a:solidFill>
            <a:srgbClr val="0000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039212" y="326500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5A52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959595" y="3261042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514D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137397" y="3261042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514D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99713" y="3254692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5A52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236544" y="3261042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514D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602394" y="326739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5A52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513493" y="3261042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514D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589694" y="3254691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514D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866643" y="3254691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5A52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790442" y="3261042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514D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3866643" y="3292792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700"/>
                </a:moveTo>
                <a:lnTo>
                  <a:pt x="50800" y="12700"/>
                </a:lnTo>
              </a:path>
            </a:pathLst>
          </a:custGeom>
          <a:ln w="7591">
            <a:solidFill>
              <a:srgbClr val="514D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143592" y="325469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5A52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51033" y="3285172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5A52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423969" y="3258677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5A52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4329112" y="3254692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5A52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0" y="0"/>
            <a:ext cx="4608195" cy="355600"/>
          </a:xfrm>
          <a:custGeom>
            <a:avLst/>
            <a:gdLst/>
            <a:ahLst/>
            <a:cxnLst/>
            <a:rect l="l" t="t" r="r" b="b"/>
            <a:pathLst>
              <a:path w="4608195" h="355600">
                <a:moveTo>
                  <a:pt x="4608004" y="0"/>
                </a:moveTo>
                <a:lnTo>
                  <a:pt x="0" y="0"/>
                </a:lnTo>
                <a:lnTo>
                  <a:pt x="0" y="355180"/>
                </a:lnTo>
                <a:lnTo>
                  <a:pt x="4608004" y="355180"/>
                </a:lnTo>
                <a:lnTo>
                  <a:pt x="4608004" y="0"/>
                </a:lnTo>
                <a:close/>
              </a:path>
            </a:pathLst>
          </a:custGeom>
          <a:solidFill>
            <a:srgbClr val="5943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62405"/>
            <a:ext cx="4419498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3647" y="520597"/>
            <a:ext cx="4262805" cy="20643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bg1"/>
                </a:solidFill>
                <a:latin typeface="PMingLiU"/>
                <a:cs typeface="PMingLiU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71" y="3353673"/>
            <a:ext cx="1535430" cy="101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bg1"/>
                </a:solidFill>
                <a:latin typeface="PMingLiU"/>
                <a:cs typeface="PMingLiU"/>
              </a:defRPr>
            </a:lvl1pPr>
          </a:lstStyle>
          <a:p>
            <a:pPr marL="12700">
              <a:lnSpc>
                <a:spcPts val="670"/>
              </a:lnSpc>
            </a:pPr>
            <a:r>
              <a:rPr spc="100" dirty="0"/>
              <a:t>Dr. </a:t>
            </a:r>
            <a:r>
              <a:rPr spc="110" dirty="0"/>
              <a:t>Ganala </a:t>
            </a:r>
            <a:r>
              <a:rPr spc="95" dirty="0"/>
              <a:t>Santoshi </a:t>
            </a:r>
            <a:r>
              <a:rPr spc="120" dirty="0"/>
              <a:t>(VIT</a:t>
            </a:r>
            <a:r>
              <a:rPr spc="75" dirty="0"/>
              <a:t> </a:t>
            </a:r>
            <a:r>
              <a:rPr spc="105" dirty="0"/>
              <a:t>Chennai)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521252" y="3353673"/>
            <a:ext cx="521970" cy="101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bg1"/>
                </a:solidFill>
                <a:latin typeface="PMingLiU"/>
                <a:cs typeface="PMingLiU"/>
              </a:defRPr>
            </a:lvl1pPr>
          </a:lstStyle>
          <a:p>
            <a:pPr marL="12700">
              <a:lnSpc>
                <a:spcPts val="670"/>
              </a:lnSpc>
            </a:pPr>
            <a:r>
              <a:rPr spc="105" dirty="0"/>
              <a:t>July </a:t>
            </a:r>
            <a:r>
              <a:rPr spc="75" dirty="0"/>
              <a:t>8,</a:t>
            </a:r>
            <a:r>
              <a:rPr spc="15" dirty="0"/>
              <a:t> </a:t>
            </a:r>
            <a:r>
              <a:rPr spc="80" dirty="0"/>
              <a:t>2020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209003" y="3353673"/>
            <a:ext cx="384175" cy="101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bg1"/>
                </a:solidFill>
                <a:latin typeface="PMingLiU"/>
                <a:cs typeface="PMingLiU"/>
              </a:defRPr>
            </a:lvl1pPr>
          </a:lstStyle>
          <a:p>
            <a:pPr marL="38100">
              <a:lnSpc>
                <a:spcPts val="670"/>
              </a:lnSpc>
            </a:pPr>
            <a:fld id="{81D60167-4931-47E6-BA6A-407CBD079E47}" type="slidenum">
              <a:rPr spc="80" dirty="0"/>
              <a:pPr marL="38100">
                <a:lnSpc>
                  <a:spcPts val="670"/>
                </a:lnSpc>
              </a:pPr>
              <a:t>‹#›</a:t>
            </a:fld>
            <a:r>
              <a:rPr spc="80" dirty="0"/>
              <a:t> </a:t>
            </a:r>
            <a:r>
              <a:rPr spc="204" dirty="0"/>
              <a:t>/</a:t>
            </a:r>
            <a:r>
              <a:rPr spc="55" dirty="0"/>
              <a:t> </a:t>
            </a:r>
            <a:r>
              <a:rPr spc="80" dirty="0"/>
              <a:t>41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slide" Target="slide4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4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4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4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6" Type="http://schemas.openxmlformats.org/officeDocument/2006/relationships/slide" Target="slide1.xml"/><Relationship Id="rId5" Type="http://schemas.openxmlformats.org/officeDocument/2006/relationships/slide" Target="slide41.xml"/><Relationship Id="rId4" Type="http://schemas.openxmlformats.org/officeDocument/2006/relationships/slide" Target="slide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4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" Target="slide36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6" Type="http://schemas.openxmlformats.org/officeDocument/2006/relationships/slide" Target="slide1.xml"/><Relationship Id="rId5" Type="http://schemas.openxmlformats.org/officeDocument/2006/relationships/slide" Target="slide37.xml"/><Relationship Id="rId4" Type="http://schemas.openxmlformats.org/officeDocument/2006/relationships/slide" Target="slide3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.xml"/><Relationship Id="rId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4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4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4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4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4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4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4608004" y="0"/>
                </a:moveTo>
                <a:lnTo>
                  <a:pt x="0" y="0"/>
                </a:lnTo>
                <a:lnTo>
                  <a:pt x="0" y="3456000"/>
                </a:lnTo>
                <a:lnTo>
                  <a:pt x="4608004" y="3456000"/>
                </a:lnTo>
                <a:lnTo>
                  <a:pt x="4608004" y="0"/>
                </a:lnTo>
                <a:close/>
              </a:path>
            </a:pathLst>
          </a:custGeom>
          <a:solidFill>
            <a:srgbClr val="0000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39212" y="326500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5A52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59595" y="3261042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514D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37397" y="3261042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514D6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3236544" y="3252161"/>
            <a:ext cx="203200" cy="55880"/>
            <a:chOff x="3236544" y="3252161"/>
            <a:chExt cx="203200" cy="55880"/>
          </a:xfrm>
        </p:grpSpPr>
        <p:sp>
          <p:nvSpPr>
            <p:cNvPr id="7" name="object 7"/>
            <p:cNvSpPr/>
            <p:nvPr/>
          </p:nvSpPr>
          <p:spPr>
            <a:xfrm>
              <a:off x="3299713" y="3254692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2" y="0"/>
                  </a:lnTo>
                  <a:lnTo>
                    <a:pt x="63832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5A527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236544" y="3261042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514D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3513493" y="3250896"/>
            <a:ext cx="203200" cy="58419"/>
            <a:chOff x="3513493" y="3250896"/>
            <a:chExt cx="203200" cy="58419"/>
          </a:xfrm>
        </p:grpSpPr>
        <p:sp>
          <p:nvSpPr>
            <p:cNvPr id="10" name="object 10"/>
            <p:cNvSpPr/>
            <p:nvPr/>
          </p:nvSpPr>
          <p:spPr>
            <a:xfrm>
              <a:off x="3602394" y="3267392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5A527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13493" y="3261042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514D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89694" y="3254691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514D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3790442" y="3250896"/>
            <a:ext cx="203200" cy="58419"/>
            <a:chOff x="3790442" y="3250896"/>
            <a:chExt cx="203200" cy="58419"/>
          </a:xfrm>
        </p:grpSpPr>
        <p:sp>
          <p:nvSpPr>
            <p:cNvPr id="14" name="object 14"/>
            <p:cNvSpPr/>
            <p:nvPr/>
          </p:nvSpPr>
          <p:spPr>
            <a:xfrm>
              <a:off x="3866643" y="3254691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1">
              <a:solidFill>
                <a:srgbClr val="5A527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790442" y="3261042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514D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866643" y="3292792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700"/>
                  </a:moveTo>
                  <a:lnTo>
                    <a:pt x="50800" y="12700"/>
                  </a:lnTo>
                </a:path>
              </a:pathLst>
            </a:custGeom>
            <a:ln w="7591">
              <a:solidFill>
                <a:srgbClr val="514D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4143592" y="325469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5A52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4326582" y="3252161"/>
            <a:ext cx="238760" cy="57150"/>
            <a:chOff x="4326582" y="3252161"/>
            <a:chExt cx="238760" cy="57150"/>
          </a:xfrm>
        </p:grpSpPr>
        <p:sp>
          <p:nvSpPr>
            <p:cNvPr id="19" name="object 19"/>
            <p:cNvSpPr/>
            <p:nvPr/>
          </p:nvSpPr>
          <p:spPr>
            <a:xfrm>
              <a:off x="4451033" y="3285172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5A527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423969" y="3258677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5A527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329112" y="3254692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5A527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/>
          <p:nvPr/>
        </p:nvSpPr>
        <p:spPr>
          <a:xfrm>
            <a:off x="87743" y="130250"/>
            <a:ext cx="4432935" cy="82550"/>
          </a:xfrm>
          <a:custGeom>
            <a:avLst/>
            <a:gdLst/>
            <a:ahLst/>
            <a:cxnLst/>
            <a:rect l="l" t="t" r="r" b="b"/>
            <a:pathLst>
              <a:path w="4432935" h="82550">
                <a:moveTo>
                  <a:pt x="4381765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4432566" y="82384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3" y="14922"/>
                </a:lnTo>
                <a:lnTo>
                  <a:pt x="4401490" y="4008"/>
                </a:lnTo>
                <a:lnTo>
                  <a:pt x="4381765" y="0"/>
                </a:lnTo>
                <a:close/>
              </a:path>
            </a:pathLst>
          </a:custGeom>
          <a:solidFill>
            <a:srgbClr val="59439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3" name="object 23"/>
          <p:cNvGrpSpPr/>
          <p:nvPr/>
        </p:nvGrpSpPr>
        <p:grpSpPr>
          <a:xfrm>
            <a:off x="87743" y="161757"/>
            <a:ext cx="4483735" cy="497840"/>
            <a:chOff x="87743" y="161757"/>
            <a:chExt cx="4483735" cy="497840"/>
          </a:xfrm>
        </p:grpSpPr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8544" y="557999"/>
              <a:ext cx="101600" cy="10160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9344" y="545299"/>
              <a:ext cx="4381715" cy="11430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20310" y="180810"/>
              <a:ext cx="50749" cy="377189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87743" y="174670"/>
              <a:ext cx="4432935" cy="434340"/>
            </a:xfrm>
            <a:custGeom>
              <a:avLst/>
              <a:gdLst/>
              <a:ahLst/>
              <a:cxnLst/>
              <a:rect l="l" t="t" r="r" b="b"/>
              <a:pathLst>
                <a:path w="4432935" h="434340">
                  <a:moveTo>
                    <a:pt x="4432566" y="0"/>
                  </a:moveTo>
                  <a:lnTo>
                    <a:pt x="0" y="0"/>
                  </a:lnTo>
                  <a:lnTo>
                    <a:pt x="0" y="383329"/>
                  </a:lnTo>
                  <a:lnTo>
                    <a:pt x="4008" y="403054"/>
                  </a:lnTo>
                  <a:lnTo>
                    <a:pt x="14922" y="419207"/>
                  </a:lnTo>
                  <a:lnTo>
                    <a:pt x="31075" y="430121"/>
                  </a:lnTo>
                  <a:lnTo>
                    <a:pt x="50800" y="434129"/>
                  </a:lnTo>
                  <a:lnTo>
                    <a:pt x="4381765" y="434129"/>
                  </a:lnTo>
                  <a:lnTo>
                    <a:pt x="4401490" y="430121"/>
                  </a:lnTo>
                  <a:lnTo>
                    <a:pt x="4417643" y="419207"/>
                  </a:lnTo>
                  <a:lnTo>
                    <a:pt x="4428558" y="403054"/>
                  </a:lnTo>
                  <a:lnTo>
                    <a:pt x="4432566" y="383329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5943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520310" y="218907"/>
              <a:ext cx="0" cy="358140"/>
            </a:xfrm>
            <a:custGeom>
              <a:avLst/>
              <a:gdLst/>
              <a:ahLst/>
              <a:cxnLst/>
              <a:rect l="l" t="t" r="r" b="b"/>
              <a:pathLst>
                <a:path h="358140">
                  <a:moveTo>
                    <a:pt x="0" y="35814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1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520310" y="20620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520310" y="19350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1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520310" y="18080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520310" y="161757"/>
              <a:ext cx="0" cy="19050"/>
            </a:xfrm>
            <a:custGeom>
              <a:avLst/>
              <a:gdLst/>
              <a:ahLst/>
              <a:cxnLst/>
              <a:rect l="l" t="t" r="r" b="b"/>
              <a:pathLst>
                <a:path h="19050">
                  <a:moveTo>
                    <a:pt x="0" y="1905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2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>
            <a:spLocks noGrp="1"/>
          </p:cNvSpPr>
          <p:nvPr>
            <p:ph type="title"/>
          </p:nvPr>
        </p:nvSpPr>
        <p:spPr>
          <a:xfrm>
            <a:off x="447446" y="232826"/>
            <a:ext cx="3713479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0" dirty="0"/>
              <a:t>Memory </a:t>
            </a:r>
            <a:r>
              <a:rPr spc="-15" dirty="0"/>
              <a:t>System Organization </a:t>
            </a:r>
            <a:r>
              <a:rPr spc="95" dirty="0"/>
              <a:t>&amp; </a:t>
            </a:r>
            <a:r>
              <a:rPr spc="-10" dirty="0"/>
              <a:t>Architecture</a:t>
            </a:r>
            <a:r>
              <a:rPr spc="25" dirty="0"/>
              <a:t> </a:t>
            </a:r>
            <a:r>
              <a:rPr spc="-40" dirty="0"/>
              <a:t>I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1643456" y="814829"/>
            <a:ext cx="1367155" cy="7188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200" spc="-15" dirty="0">
                <a:solidFill>
                  <a:srgbClr val="FFF799"/>
                </a:solidFill>
                <a:latin typeface="Georgia"/>
                <a:cs typeface="Georgia"/>
              </a:rPr>
              <a:t>Dr. </a:t>
            </a:r>
            <a:r>
              <a:rPr sz="1200" spc="-20" dirty="0">
                <a:solidFill>
                  <a:srgbClr val="FFF799"/>
                </a:solidFill>
                <a:latin typeface="Georgia"/>
                <a:cs typeface="Georgia"/>
              </a:rPr>
              <a:t>Ganala</a:t>
            </a:r>
            <a:r>
              <a:rPr sz="1200" spc="30" dirty="0">
                <a:solidFill>
                  <a:srgbClr val="FFF799"/>
                </a:solidFill>
                <a:latin typeface="Georgia"/>
                <a:cs typeface="Georgia"/>
              </a:rPr>
              <a:t> </a:t>
            </a:r>
            <a:r>
              <a:rPr sz="1200" spc="-40" dirty="0">
                <a:solidFill>
                  <a:srgbClr val="FFF799"/>
                </a:solidFill>
                <a:latin typeface="Georgia"/>
                <a:cs typeface="Georgia"/>
              </a:rPr>
              <a:t>Santoshi</a:t>
            </a:r>
            <a:endParaRPr sz="1200">
              <a:latin typeface="Georgia"/>
              <a:cs typeface="Georgia"/>
            </a:endParaRPr>
          </a:p>
          <a:p>
            <a:pPr marR="37465" algn="ctr">
              <a:lnSpc>
                <a:spcPct val="100000"/>
              </a:lnSpc>
              <a:spcBef>
                <a:spcPts val="1070"/>
              </a:spcBef>
            </a:pPr>
            <a:r>
              <a:rPr sz="1200" spc="25" dirty="0">
                <a:solidFill>
                  <a:srgbClr val="FFFFFF"/>
                </a:solidFill>
                <a:latin typeface="Georgia"/>
                <a:cs typeface="Georgia"/>
              </a:rPr>
              <a:t>SCOPE</a:t>
            </a:r>
            <a:endParaRPr sz="1200">
              <a:latin typeface="Georgia"/>
              <a:cs typeface="Georgia"/>
            </a:endParaRPr>
          </a:p>
          <a:p>
            <a:pPr marR="38735" algn="ctr">
              <a:lnSpc>
                <a:spcPct val="100000"/>
              </a:lnSpc>
              <a:spcBef>
                <a:spcPts val="75"/>
              </a:spcBef>
            </a:pPr>
            <a:r>
              <a:rPr sz="1200" spc="45" dirty="0">
                <a:solidFill>
                  <a:srgbClr val="FFFFFF"/>
                </a:solidFill>
                <a:latin typeface="Georgia"/>
                <a:cs typeface="Georgia"/>
              </a:rPr>
              <a:t>VIT</a:t>
            </a:r>
            <a:r>
              <a:rPr sz="1200" spc="9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Georgia"/>
                <a:cs typeface="Georgia"/>
              </a:rPr>
              <a:t>Chennai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40525" y="2576676"/>
            <a:ext cx="4127500" cy="7258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955"/>
              </a:lnSpc>
              <a:spcBef>
                <a:spcPts val="95"/>
              </a:spcBef>
            </a:pPr>
            <a:r>
              <a:rPr sz="800" spc="95" dirty="0">
                <a:solidFill>
                  <a:srgbClr val="FFFFFF"/>
                </a:solidFill>
                <a:latin typeface="PMingLiU"/>
                <a:cs typeface="PMingLiU"/>
              </a:rPr>
              <a:t>The </a:t>
            </a:r>
            <a:r>
              <a:rPr sz="800" spc="70" dirty="0">
                <a:solidFill>
                  <a:srgbClr val="FFFFFF"/>
                </a:solidFill>
                <a:latin typeface="PMingLiU"/>
                <a:cs typeface="PMingLiU"/>
              </a:rPr>
              <a:t>content </a:t>
            </a:r>
            <a:r>
              <a:rPr sz="800" spc="30" dirty="0">
                <a:solidFill>
                  <a:srgbClr val="FFFFFF"/>
                </a:solidFill>
                <a:latin typeface="PMingLiU"/>
                <a:cs typeface="PMingLiU"/>
              </a:rPr>
              <a:t>is </a:t>
            </a:r>
            <a:r>
              <a:rPr sz="800" spc="75" dirty="0">
                <a:solidFill>
                  <a:srgbClr val="FFFFFF"/>
                </a:solidFill>
                <a:latin typeface="PMingLiU"/>
                <a:cs typeface="PMingLiU"/>
              </a:rPr>
              <a:t>prepared </a:t>
            </a:r>
            <a:r>
              <a:rPr sz="800" spc="60">
                <a:solidFill>
                  <a:srgbClr val="FFFFFF"/>
                </a:solidFill>
                <a:latin typeface="PMingLiU"/>
                <a:cs typeface="PMingLiU"/>
              </a:rPr>
              <a:t>from </a:t>
            </a:r>
            <a:r>
              <a:rPr sz="800" spc="85" smtClean="0">
                <a:solidFill>
                  <a:srgbClr val="FFFFFF"/>
                </a:solidFill>
                <a:latin typeface="PMingLiU"/>
                <a:cs typeface="PMingLiU"/>
              </a:rPr>
              <a:t>th</a:t>
            </a:r>
            <a:r>
              <a:rPr lang="en-US" sz="800" spc="85" dirty="0" smtClean="0">
                <a:solidFill>
                  <a:srgbClr val="FFFFFF"/>
                </a:solidFill>
                <a:latin typeface="PMingLiU"/>
                <a:cs typeface="PMingLiU"/>
              </a:rPr>
              <a:t>e</a:t>
            </a:r>
            <a:r>
              <a:rPr sz="800" spc="25" smtClean="0">
                <a:solidFill>
                  <a:srgbClr val="FFFFFF"/>
                </a:solidFill>
                <a:latin typeface="PMingLiU"/>
                <a:cs typeface="PMingLiU"/>
              </a:rPr>
              <a:t> </a:t>
            </a:r>
            <a:r>
              <a:rPr sz="800" spc="80" dirty="0">
                <a:solidFill>
                  <a:srgbClr val="FFFFFF"/>
                </a:solidFill>
                <a:latin typeface="PMingLiU"/>
                <a:cs typeface="PMingLiU"/>
              </a:rPr>
              <a:t>textbook </a:t>
            </a:r>
            <a:r>
              <a:rPr sz="800" spc="25" dirty="0">
                <a:solidFill>
                  <a:srgbClr val="FFFFFF"/>
                </a:solidFill>
                <a:latin typeface="PMingLiU"/>
                <a:cs typeface="PMingLiU"/>
              </a:rPr>
              <a:t>: </a:t>
            </a:r>
            <a:r>
              <a:rPr sz="800" spc="70" dirty="0">
                <a:solidFill>
                  <a:srgbClr val="FFFFFF"/>
                </a:solidFill>
                <a:latin typeface="PMingLiU"/>
                <a:cs typeface="PMingLiU"/>
              </a:rPr>
              <a:t>David </a:t>
            </a:r>
            <a:r>
              <a:rPr sz="800" spc="65" dirty="0">
                <a:solidFill>
                  <a:srgbClr val="FFFFFF"/>
                </a:solidFill>
                <a:latin typeface="PMingLiU"/>
                <a:cs typeface="PMingLiU"/>
              </a:rPr>
              <a:t>A. </a:t>
            </a:r>
            <a:r>
              <a:rPr sz="800" spc="85" dirty="0">
                <a:solidFill>
                  <a:srgbClr val="FFFFFF"/>
                </a:solidFill>
                <a:latin typeface="PMingLiU"/>
                <a:cs typeface="PMingLiU"/>
              </a:rPr>
              <a:t>Patterson </a:t>
            </a:r>
            <a:r>
              <a:rPr sz="800" spc="90" dirty="0">
                <a:solidFill>
                  <a:srgbClr val="FFFFFF"/>
                </a:solidFill>
                <a:latin typeface="PMingLiU"/>
                <a:cs typeface="PMingLiU"/>
              </a:rPr>
              <a:t>and </a:t>
            </a:r>
            <a:r>
              <a:rPr sz="800" spc="45" dirty="0">
                <a:solidFill>
                  <a:srgbClr val="FFFFFF"/>
                </a:solidFill>
                <a:latin typeface="PMingLiU"/>
                <a:cs typeface="PMingLiU"/>
              </a:rPr>
              <a:t>.</a:t>
            </a:r>
            <a:r>
              <a:rPr sz="800" spc="160" dirty="0">
                <a:solidFill>
                  <a:srgbClr val="FFFFFF"/>
                </a:solidFill>
                <a:latin typeface="PMingLiU"/>
                <a:cs typeface="PMingLiU"/>
              </a:rPr>
              <a:t> </a:t>
            </a:r>
            <a:r>
              <a:rPr sz="800" spc="90" dirty="0">
                <a:solidFill>
                  <a:srgbClr val="FFFFFF"/>
                </a:solidFill>
                <a:latin typeface="PMingLiU"/>
                <a:cs typeface="PMingLiU"/>
              </a:rPr>
              <a:t>John</a:t>
            </a:r>
            <a:endParaRPr sz="800">
              <a:latin typeface="PMingLiU"/>
              <a:cs typeface="PMingLiU"/>
            </a:endParaRPr>
          </a:p>
          <a:p>
            <a:pPr marL="1283335" marR="10795" indent="-1264920">
              <a:lnSpc>
                <a:spcPts val="950"/>
              </a:lnSpc>
              <a:spcBef>
                <a:spcPts val="35"/>
              </a:spcBef>
            </a:pPr>
            <a:r>
              <a:rPr sz="800" spc="55" dirty="0">
                <a:solidFill>
                  <a:srgbClr val="FFFFFF"/>
                </a:solidFill>
                <a:latin typeface="PMingLiU"/>
                <a:cs typeface="PMingLiU"/>
              </a:rPr>
              <a:t>L. </a:t>
            </a:r>
            <a:r>
              <a:rPr sz="800" spc="65" dirty="0">
                <a:solidFill>
                  <a:srgbClr val="FFFFFF"/>
                </a:solidFill>
                <a:latin typeface="PMingLiU"/>
                <a:cs typeface="PMingLiU"/>
              </a:rPr>
              <a:t>Hennessy </a:t>
            </a:r>
            <a:r>
              <a:rPr sz="800" spc="85" dirty="0">
                <a:solidFill>
                  <a:srgbClr val="FFFFFF"/>
                </a:solidFill>
                <a:latin typeface="PMingLiU"/>
                <a:cs typeface="PMingLiU"/>
              </a:rPr>
              <a:t>Computer </a:t>
            </a:r>
            <a:r>
              <a:rPr sz="800" spc="70" dirty="0">
                <a:solidFill>
                  <a:srgbClr val="FFFFFF"/>
                </a:solidFill>
                <a:latin typeface="PMingLiU"/>
                <a:cs typeface="PMingLiU"/>
              </a:rPr>
              <a:t>Organization </a:t>
            </a:r>
            <a:r>
              <a:rPr sz="800" spc="90" dirty="0">
                <a:solidFill>
                  <a:srgbClr val="FFFFFF"/>
                </a:solidFill>
                <a:latin typeface="PMingLiU"/>
                <a:cs typeface="PMingLiU"/>
              </a:rPr>
              <a:t>and </a:t>
            </a:r>
            <a:r>
              <a:rPr sz="800" spc="65" dirty="0">
                <a:solidFill>
                  <a:srgbClr val="FFFFFF"/>
                </a:solidFill>
                <a:latin typeface="PMingLiU"/>
                <a:cs typeface="PMingLiU"/>
              </a:rPr>
              <a:t>Design-The </a:t>
            </a:r>
            <a:r>
              <a:rPr sz="800" spc="75" dirty="0">
                <a:solidFill>
                  <a:srgbClr val="FFFFFF"/>
                </a:solidFill>
                <a:latin typeface="PMingLiU"/>
                <a:cs typeface="PMingLiU"/>
              </a:rPr>
              <a:t>Hardware/Software </a:t>
            </a:r>
            <a:r>
              <a:rPr sz="800" spc="60" dirty="0">
                <a:solidFill>
                  <a:srgbClr val="FFFFFF"/>
                </a:solidFill>
                <a:latin typeface="PMingLiU"/>
                <a:cs typeface="PMingLiU"/>
              </a:rPr>
              <a:t>Interface </a:t>
            </a:r>
            <a:r>
              <a:rPr sz="800" spc="85" dirty="0">
                <a:solidFill>
                  <a:srgbClr val="FFFFFF"/>
                </a:solidFill>
                <a:latin typeface="PMingLiU"/>
                <a:cs typeface="PMingLiU"/>
              </a:rPr>
              <a:t>5th  </a:t>
            </a:r>
            <a:r>
              <a:rPr sz="800" spc="60" dirty="0">
                <a:solidFill>
                  <a:srgbClr val="FFFFFF"/>
                </a:solidFill>
                <a:latin typeface="PMingLiU"/>
                <a:cs typeface="PMingLiU"/>
              </a:rPr>
              <a:t>edition, </a:t>
            </a:r>
            <a:r>
              <a:rPr sz="800" spc="75" dirty="0">
                <a:solidFill>
                  <a:srgbClr val="FFFFFF"/>
                </a:solidFill>
                <a:latin typeface="PMingLiU"/>
                <a:cs typeface="PMingLiU"/>
              </a:rPr>
              <a:t>Morgan </a:t>
            </a:r>
            <a:r>
              <a:rPr sz="800" spc="80" dirty="0">
                <a:solidFill>
                  <a:srgbClr val="FFFFFF"/>
                </a:solidFill>
                <a:latin typeface="PMingLiU"/>
                <a:cs typeface="PMingLiU"/>
              </a:rPr>
              <a:t>Kaufmann,</a:t>
            </a:r>
            <a:r>
              <a:rPr sz="800" spc="75" dirty="0">
                <a:solidFill>
                  <a:srgbClr val="FFFFFF"/>
                </a:solidFill>
                <a:latin typeface="PMingLiU"/>
                <a:cs typeface="PMingLiU"/>
              </a:rPr>
              <a:t> </a:t>
            </a:r>
            <a:r>
              <a:rPr sz="800" spc="45" dirty="0">
                <a:solidFill>
                  <a:srgbClr val="FFFFFF"/>
                </a:solidFill>
                <a:latin typeface="PMingLiU"/>
                <a:cs typeface="PMingLiU"/>
              </a:rPr>
              <a:t>2011</a:t>
            </a:r>
            <a:endParaRPr sz="800">
              <a:latin typeface="PMingLiU"/>
              <a:cs typeface="PMingLiU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00">
              <a:latin typeface="PMingLiU"/>
              <a:cs typeface="PMingLiU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100" spc="80" dirty="0">
                <a:solidFill>
                  <a:srgbClr val="FFFFFF"/>
                </a:solidFill>
                <a:latin typeface="PMingLiU"/>
                <a:cs typeface="PMingLiU"/>
              </a:rPr>
              <a:t>July </a:t>
            </a:r>
            <a:r>
              <a:rPr sz="1100" spc="35" dirty="0">
                <a:solidFill>
                  <a:srgbClr val="FFFFFF"/>
                </a:solidFill>
                <a:latin typeface="PMingLiU"/>
                <a:cs typeface="PMingLiU"/>
              </a:rPr>
              <a:t>8,</a:t>
            </a:r>
            <a:r>
              <a:rPr sz="1100" spc="65" dirty="0">
                <a:solidFill>
                  <a:srgbClr val="FFFFFF"/>
                </a:solidFill>
                <a:latin typeface="PMingLiU"/>
                <a:cs typeface="PMingLiU"/>
              </a:rPr>
              <a:t> </a:t>
            </a:r>
            <a:r>
              <a:rPr sz="1100" spc="25" dirty="0">
                <a:solidFill>
                  <a:srgbClr val="FFFFFF"/>
                </a:solidFill>
                <a:latin typeface="PMingLiU"/>
                <a:cs typeface="PMingLiU"/>
              </a:rPr>
              <a:t>2020</a:t>
            </a:r>
            <a:endParaRPr sz="1100">
              <a:latin typeface="PMingLiU"/>
              <a:cs typeface="PMingLiU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0" y="3349777"/>
            <a:ext cx="4608195" cy="106680"/>
            <a:chOff x="0" y="3349777"/>
            <a:chExt cx="4608195" cy="106680"/>
          </a:xfrm>
        </p:grpSpPr>
        <p:sp>
          <p:nvSpPr>
            <p:cNvPr id="37" name="object 37"/>
            <p:cNvSpPr/>
            <p:nvPr/>
          </p:nvSpPr>
          <p:spPr>
            <a:xfrm>
              <a:off x="0" y="3349777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5" h="106679">
                  <a:moveTo>
                    <a:pt x="1535976" y="0"/>
                  </a:moveTo>
                  <a:lnTo>
                    <a:pt x="0" y="0"/>
                  </a:lnTo>
                  <a:lnTo>
                    <a:pt x="0" y="106222"/>
                  </a:lnTo>
                  <a:lnTo>
                    <a:pt x="1535976" y="10622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5D54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535976" y="3349777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4" h="106679">
                  <a:moveTo>
                    <a:pt x="1535976" y="0"/>
                  </a:moveTo>
                  <a:lnTo>
                    <a:pt x="0" y="0"/>
                  </a:lnTo>
                  <a:lnTo>
                    <a:pt x="0" y="106222"/>
                  </a:lnTo>
                  <a:lnTo>
                    <a:pt x="1535976" y="10622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6151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071952" y="3349777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4" h="106679">
                  <a:moveTo>
                    <a:pt x="1535976" y="0"/>
                  </a:moveTo>
                  <a:lnTo>
                    <a:pt x="0" y="0"/>
                  </a:lnTo>
                  <a:lnTo>
                    <a:pt x="0" y="106222"/>
                  </a:lnTo>
                  <a:lnTo>
                    <a:pt x="1535976" y="10622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5943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pc="100" dirty="0"/>
              <a:t>Dr. </a:t>
            </a:r>
            <a:r>
              <a:rPr spc="110" dirty="0"/>
              <a:t>Ganala </a:t>
            </a:r>
            <a:r>
              <a:rPr spc="95" dirty="0"/>
              <a:t>Santoshi </a:t>
            </a:r>
            <a:r>
              <a:rPr spc="120" dirty="0"/>
              <a:t>(VIT</a:t>
            </a:r>
            <a:r>
              <a:rPr spc="75" dirty="0"/>
              <a:t> </a:t>
            </a:r>
            <a:r>
              <a:rPr spc="105" dirty="0"/>
              <a:t>Chennai)</a:t>
            </a:r>
          </a:p>
        </p:txBody>
      </p:sp>
      <p:sp>
        <p:nvSpPr>
          <p:cNvPr id="41" name="object 41"/>
          <p:cNvSpPr txBox="1"/>
          <p:nvPr/>
        </p:nvSpPr>
        <p:spPr>
          <a:xfrm>
            <a:off x="2188705" y="3353673"/>
            <a:ext cx="23114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spc="130" dirty="0">
                <a:solidFill>
                  <a:srgbClr val="FFFFFF"/>
                </a:solidFill>
                <a:latin typeface="PMingLiU"/>
                <a:cs typeface="PMingLiU"/>
                <a:hlinkClick r:id="rId5" action="ppaction://hlinksldjump"/>
              </a:rPr>
              <a:t>MSO</a:t>
            </a:r>
            <a:endParaRPr sz="600">
              <a:latin typeface="PMingLiU"/>
              <a:cs typeface="PMingLiU"/>
            </a:endParaRPr>
          </a:p>
        </p:txBody>
      </p:sp>
      <p:sp>
        <p:nvSpPr>
          <p:cNvPr id="42" name="object 4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pc="105" dirty="0"/>
              <a:t>July </a:t>
            </a:r>
            <a:r>
              <a:rPr spc="75" dirty="0"/>
              <a:t>8,</a:t>
            </a:r>
            <a:r>
              <a:rPr spc="15" dirty="0"/>
              <a:t> </a:t>
            </a:r>
            <a:r>
              <a:rPr spc="80" dirty="0"/>
              <a:t>2020</a:t>
            </a:r>
          </a:p>
        </p:txBody>
      </p:sp>
      <p:sp>
        <p:nvSpPr>
          <p:cNvPr id="43" name="object 4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80" dirty="0"/>
              <a:pPr marL="38100">
                <a:lnSpc>
                  <a:spcPts val="670"/>
                </a:lnSpc>
              </a:pPr>
              <a:t>1</a:t>
            </a:fld>
            <a:r>
              <a:rPr spc="80" dirty="0"/>
              <a:t> </a:t>
            </a:r>
            <a:r>
              <a:rPr spc="204" dirty="0"/>
              <a:t>/</a:t>
            </a:r>
            <a:r>
              <a:rPr spc="55" dirty="0"/>
              <a:t> </a:t>
            </a:r>
            <a:r>
              <a:rPr spc="80" dirty="0"/>
              <a:t>41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2405"/>
            <a:ext cx="214185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20" dirty="0"/>
              <a:t>What </a:t>
            </a:r>
            <a:r>
              <a:rPr spc="95" dirty="0"/>
              <a:t>&amp; </a:t>
            </a:r>
            <a:r>
              <a:rPr spc="-20" dirty="0"/>
              <a:t>Where </a:t>
            </a:r>
            <a:r>
              <a:rPr spc="-40" dirty="0"/>
              <a:t>is</a:t>
            </a:r>
            <a:r>
              <a:rPr spc="60" dirty="0"/>
              <a:t> </a:t>
            </a:r>
            <a:r>
              <a:rPr dirty="0"/>
              <a:t>Cache....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0905" y="525067"/>
            <a:ext cx="2880019" cy="143999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5844" y="2086475"/>
            <a:ext cx="4164329" cy="1292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85519">
              <a:lnSpc>
                <a:spcPct val="100000"/>
              </a:lnSpc>
              <a:spcBef>
                <a:spcPts val="95"/>
              </a:spcBef>
            </a:pPr>
            <a:r>
              <a:rPr sz="1000" spc="50" dirty="0">
                <a:solidFill>
                  <a:srgbClr val="59439A"/>
                </a:solidFill>
                <a:latin typeface="PMingLiU"/>
                <a:cs typeface="PMingLiU"/>
              </a:rPr>
              <a:t>Figure: </a:t>
            </a:r>
            <a:r>
              <a:rPr sz="1000" spc="35" dirty="0">
                <a:solidFill>
                  <a:srgbClr val="FFFFFF"/>
                </a:solidFill>
                <a:latin typeface="PMingLiU"/>
                <a:cs typeface="PMingLiU"/>
              </a:rPr>
              <a:t>Before </a:t>
            </a:r>
            <a:r>
              <a:rPr sz="1000" spc="80" dirty="0">
                <a:solidFill>
                  <a:srgbClr val="FFFFFF"/>
                </a:solidFill>
                <a:latin typeface="PMingLiU"/>
                <a:cs typeface="PMingLiU"/>
              </a:rPr>
              <a:t>and </a:t>
            </a:r>
            <a:r>
              <a:rPr sz="1000" spc="55" dirty="0">
                <a:solidFill>
                  <a:srgbClr val="FFFFFF"/>
                </a:solidFill>
                <a:latin typeface="PMingLiU"/>
                <a:cs typeface="PMingLiU"/>
              </a:rPr>
              <a:t>After </a:t>
            </a:r>
            <a:r>
              <a:rPr sz="1000" spc="40" dirty="0">
                <a:solidFill>
                  <a:srgbClr val="FFFFFF"/>
                </a:solidFill>
                <a:latin typeface="PMingLiU"/>
                <a:cs typeface="PMingLiU"/>
              </a:rPr>
              <a:t>referencing</a:t>
            </a:r>
            <a:r>
              <a:rPr sz="1000" spc="120" dirty="0">
                <a:solidFill>
                  <a:srgbClr val="FFFFFF"/>
                </a:solidFill>
                <a:latin typeface="PMingLiU"/>
                <a:cs typeface="PMingLiU"/>
              </a:rPr>
              <a:t> </a:t>
            </a:r>
            <a:r>
              <a:rPr sz="1000" spc="55" dirty="0">
                <a:solidFill>
                  <a:srgbClr val="FFFFFF"/>
                </a:solidFill>
                <a:latin typeface="PMingLiU"/>
                <a:cs typeface="PMingLiU"/>
              </a:rPr>
              <a:t>Cache</a:t>
            </a:r>
            <a:endParaRPr sz="1000">
              <a:latin typeface="PMingLiU"/>
              <a:cs typeface="PMingLiU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00">
              <a:latin typeface="PMingLiU"/>
              <a:cs typeface="PMingLiU"/>
            </a:endParaRPr>
          </a:p>
          <a:p>
            <a:pPr marL="12700" marR="5080" algn="just">
              <a:lnSpc>
                <a:spcPct val="102600"/>
              </a:lnSpc>
            </a:pPr>
            <a:r>
              <a:rPr sz="1100" spc="65" dirty="0">
                <a:solidFill>
                  <a:srgbClr val="FFFFFF"/>
                </a:solidFill>
                <a:latin typeface="PMingLiU"/>
                <a:cs typeface="PMingLiU"/>
              </a:rPr>
              <a:t>In </a:t>
            </a:r>
            <a:r>
              <a:rPr sz="1100" spc="55" dirty="0">
                <a:solidFill>
                  <a:srgbClr val="FFFFFF"/>
                </a:solidFill>
                <a:latin typeface="PMingLiU"/>
                <a:cs typeface="PMingLiU"/>
              </a:rPr>
              <a:t>between </a:t>
            </a:r>
            <a:r>
              <a:rPr sz="1100" spc="80" dirty="0">
                <a:solidFill>
                  <a:srgbClr val="FFFFFF"/>
                </a:solidFill>
                <a:latin typeface="PMingLiU"/>
                <a:cs typeface="PMingLiU"/>
              </a:rPr>
              <a:t>the </a:t>
            </a:r>
            <a:r>
              <a:rPr sz="1100" spc="45" dirty="0">
                <a:solidFill>
                  <a:srgbClr val="FFFFFF"/>
                </a:solidFill>
                <a:latin typeface="PMingLiU"/>
                <a:cs typeface="PMingLiU"/>
              </a:rPr>
              <a:t>processor </a:t>
            </a:r>
            <a:r>
              <a:rPr sz="1100" spc="85" dirty="0">
                <a:solidFill>
                  <a:srgbClr val="FFFFFF"/>
                </a:solidFill>
                <a:latin typeface="PMingLiU"/>
                <a:cs typeface="PMingLiU"/>
              </a:rPr>
              <a:t>and </a:t>
            </a:r>
            <a:r>
              <a:rPr sz="1100" spc="70" dirty="0">
                <a:solidFill>
                  <a:srgbClr val="FFFFFF"/>
                </a:solidFill>
                <a:latin typeface="PMingLiU"/>
                <a:cs typeface="PMingLiU"/>
              </a:rPr>
              <a:t>main </a:t>
            </a:r>
            <a:r>
              <a:rPr sz="1100" spc="50" dirty="0">
                <a:solidFill>
                  <a:srgbClr val="FFFFFF"/>
                </a:solidFill>
                <a:latin typeface="PMingLiU"/>
                <a:cs typeface="PMingLiU"/>
              </a:rPr>
              <a:t>memory. </a:t>
            </a:r>
            <a:r>
              <a:rPr sz="1100" spc="35" dirty="0">
                <a:solidFill>
                  <a:srgbClr val="FFFFFF"/>
                </a:solidFill>
                <a:latin typeface="PMingLiU"/>
                <a:cs typeface="PMingLiU"/>
              </a:rPr>
              <a:t>Close </a:t>
            </a:r>
            <a:r>
              <a:rPr sz="1100" spc="80" dirty="0">
                <a:solidFill>
                  <a:srgbClr val="FFFFFF"/>
                </a:solidFill>
                <a:latin typeface="PMingLiU"/>
                <a:cs typeface="PMingLiU"/>
              </a:rPr>
              <a:t>to </a:t>
            </a:r>
            <a:r>
              <a:rPr sz="1100" spc="45" dirty="0">
                <a:solidFill>
                  <a:srgbClr val="FFFFFF"/>
                </a:solidFill>
                <a:latin typeface="PMingLiU"/>
                <a:cs typeface="PMingLiU"/>
              </a:rPr>
              <a:t>processor </a:t>
            </a:r>
            <a:r>
              <a:rPr sz="1100" spc="85" dirty="0">
                <a:solidFill>
                  <a:srgbClr val="FFFFFF"/>
                </a:solidFill>
                <a:latin typeface="PMingLiU"/>
                <a:cs typeface="PMingLiU"/>
              </a:rPr>
              <a:t>and  </a:t>
            </a:r>
            <a:r>
              <a:rPr sz="1100" spc="70" dirty="0">
                <a:solidFill>
                  <a:srgbClr val="FFFFFF"/>
                </a:solidFill>
                <a:latin typeface="PMingLiU"/>
                <a:cs typeface="PMingLiU"/>
              </a:rPr>
              <a:t>main </a:t>
            </a:r>
            <a:r>
              <a:rPr sz="1100" spc="50" dirty="0">
                <a:solidFill>
                  <a:srgbClr val="FFFFFF"/>
                </a:solidFill>
                <a:latin typeface="PMingLiU"/>
                <a:cs typeface="PMingLiU"/>
              </a:rPr>
              <a:t>memory. </a:t>
            </a:r>
            <a:r>
              <a:rPr sz="1100" spc="35" dirty="0">
                <a:solidFill>
                  <a:srgbClr val="FFFFFF"/>
                </a:solidFill>
                <a:latin typeface="PMingLiU"/>
                <a:cs typeface="PMingLiU"/>
              </a:rPr>
              <a:t>Before </a:t>
            </a:r>
            <a:r>
              <a:rPr sz="1100" spc="85" dirty="0">
                <a:solidFill>
                  <a:srgbClr val="FFFFFF"/>
                </a:solidFill>
                <a:latin typeface="PMingLiU"/>
                <a:cs typeface="PMingLiU"/>
              </a:rPr>
              <a:t>and </a:t>
            </a:r>
            <a:r>
              <a:rPr sz="1100" spc="60" dirty="0">
                <a:solidFill>
                  <a:srgbClr val="FFFFFF"/>
                </a:solidFill>
                <a:latin typeface="PMingLiU"/>
                <a:cs typeface="PMingLiU"/>
              </a:rPr>
              <a:t>after </a:t>
            </a:r>
            <a:r>
              <a:rPr sz="1100" spc="85" dirty="0">
                <a:solidFill>
                  <a:srgbClr val="FFFFFF"/>
                </a:solidFill>
                <a:latin typeface="PMingLiU"/>
                <a:cs typeface="PMingLiU"/>
              </a:rPr>
              <a:t>a </a:t>
            </a:r>
            <a:r>
              <a:rPr sz="1100" spc="40" dirty="0">
                <a:solidFill>
                  <a:srgbClr val="FFFFFF"/>
                </a:solidFill>
                <a:latin typeface="PMingLiU"/>
                <a:cs typeface="PMingLiU"/>
              </a:rPr>
              <a:t>reference </a:t>
            </a:r>
            <a:r>
              <a:rPr sz="1100" spc="20" dirty="0">
                <a:solidFill>
                  <a:srgbClr val="FFFFFF"/>
                </a:solidFill>
                <a:latin typeface="PMingLiU"/>
                <a:cs typeface="PMingLiU"/>
              </a:rPr>
              <a:t>is </a:t>
            </a:r>
            <a:r>
              <a:rPr sz="1100" spc="65" dirty="0">
                <a:solidFill>
                  <a:srgbClr val="FFFFFF"/>
                </a:solidFill>
                <a:latin typeface="PMingLiU"/>
                <a:cs typeface="PMingLiU"/>
              </a:rPr>
              <a:t>made. </a:t>
            </a:r>
            <a:r>
              <a:rPr sz="1100" spc="15" dirty="0">
                <a:solidFill>
                  <a:srgbClr val="FFFFFF"/>
                </a:solidFill>
                <a:latin typeface="PMingLiU"/>
                <a:cs typeface="PMingLiU"/>
              </a:rPr>
              <a:t>If </a:t>
            </a:r>
            <a:r>
              <a:rPr sz="1100" spc="80" dirty="0">
                <a:solidFill>
                  <a:srgbClr val="FFFFFF"/>
                </a:solidFill>
                <a:latin typeface="PMingLiU"/>
                <a:cs typeface="PMingLiU"/>
              </a:rPr>
              <a:t>not </a:t>
            </a:r>
            <a:r>
              <a:rPr sz="1100" spc="65" dirty="0">
                <a:solidFill>
                  <a:srgbClr val="FFFFFF"/>
                </a:solidFill>
                <a:latin typeface="PMingLiU"/>
                <a:cs typeface="PMingLiU"/>
              </a:rPr>
              <a:t>Found </a:t>
            </a:r>
            <a:r>
              <a:rPr sz="1100" spc="50" dirty="0">
                <a:solidFill>
                  <a:srgbClr val="FFFFFF"/>
                </a:solidFill>
                <a:latin typeface="PMingLiU"/>
                <a:cs typeface="PMingLiU"/>
              </a:rPr>
              <a:t>in  </a:t>
            </a:r>
            <a:r>
              <a:rPr sz="1100" spc="40" dirty="0">
                <a:solidFill>
                  <a:srgbClr val="FFFFFF"/>
                </a:solidFill>
                <a:latin typeface="PMingLiU"/>
                <a:cs typeface="PMingLiU"/>
              </a:rPr>
              <a:t>reference, </a:t>
            </a:r>
            <a:r>
              <a:rPr sz="1100" spc="20" dirty="0">
                <a:solidFill>
                  <a:srgbClr val="FFFFFF"/>
                </a:solidFill>
                <a:latin typeface="PMingLiU"/>
                <a:cs typeface="PMingLiU"/>
              </a:rPr>
              <a:t>will </a:t>
            </a:r>
            <a:r>
              <a:rPr sz="1100" spc="70" dirty="0">
                <a:solidFill>
                  <a:srgbClr val="FFFFFF"/>
                </a:solidFill>
                <a:latin typeface="PMingLiU"/>
                <a:cs typeface="PMingLiU"/>
              </a:rPr>
              <a:t>be brought </a:t>
            </a:r>
            <a:r>
              <a:rPr sz="1100" spc="50" dirty="0">
                <a:solidFill>
                  <a:srgbClr val="FFFFFF"/>
                </a:solidFill>
                <a:latin typeface="PMingLiU"/>
                <a:cs typeface="PMingLiU"/>
              </a:rPr>
              <a:t>from </a:t>
            </a:r>
            <a:r>
              <a:rPr sz="1100" spc="75" dirty="0">
                <a:solidFill>
                  <a:srgbClr val="FFFFFF"/>
                </a:solidFill>
                <a:latin typeface="PMingLiU"/>
                <a:cs typeface="PMingLiU"/>
              </a:rPr>
              <a:t>next </a:t>
            </a:r>
            <a:r>
              <a:rPr sz="1100" spc="50" dirty="0">
                <a:solidFill>
                  <a:srgbClr val="FFFFFF"/>
                </a:solidFill>
                <a:latin typeface="PMingLiU"/>
                <a:cs typeface="PMingLiU"/>
              </a:rPr>
              <a:t>higher</a:t>
            </a:r>
            <a:r>
              <a:rPr sz="1100" spc="195" dirty="0">
                <a:solidFill>
                  <a:srgbClr val="FFFFFF"/>
                </a:solidFill>
                <a:latin typeface="PMingLiU"/>
                <a:cs typeface="PMingLiU"/>
              </a:rPr>
              <a:t> </a:t>
            </a:r>
            <a:r>
              <a:rPr sz="1100" spc="25" dirty="0">
                <a:solidFill>
                  <a:srgbClr val="FFFFFF"/>
                </a:solidFill>
                <a:latin typeface="PMingLiU"/>
                <a:cs typeface="PMingLiU"/>
              </a:rPr>
              <a:t>levels.</a:t>
            </a:r>
            <a:endParaRPr sz="1100">
              <a:latin typeface="PMingLiU"/>
              <a:cs typeface="PMingLiU"/>
            </a:endParaRPr>
          </a:p>
          <a:p>
            <a:pPr marL="12700" marR="147955" algn="just">
              <a:lnSpc>
                <a:spcPct val="102600"/>
              </a:lnSpc>
            </a:pPr>
            <a:r>
              <a:rPr sz="1100" spc="45" dirty="0">
                <a:solidFill>
                  <a:srgbClr val="FFFFFF"/>
                </a:solidFill>
                <a:latin typeface="PMingLiU"/>
                <a:cs typeface="PMingLiU"/>
              </a:rPr>
              <a:t>I </a:t>
            </a:r>
            <a:r>
              <a:rPr sz="1100" spc="95" dirty="0">
                <a:solidFill>
                  <a:srgbClr val="FFFFFF"/>
                </a:solidFill>
                <a:latin typeface="PMingLiU"/>
                <a:cs typeface="PMingLiU"/>
              </a:rPr>
              <a:t>am </a:t>
            </a:r>
            <a:r>
              <a:rPr sz="1100" spc="60" dirty="0">
                <a:solidFill>
                  <a:srgbClr val="FFFFFF"/>
                </a:solidFill>
                <a:latin typeface="PMingLiU"/>
                <a:cs typeface="PMingLiU"/>
              </a:rPr>
              <a:t>talking </a:t>
            </a:r>
            <a:r>
              <a:rPr sz="1100" spc="55" dirty="0">
                <a:solidFill>
                  <a:srgbClr val="FFFFFF"/>
                </a:solidFill>
                <a:latin typeface="PMingLiU"/>
                <a:cs typeface="PMingLiU"/>
              </a:rPr>
              <a:t>about...</a:t>
            </a:r>
            <a:r>
              <a:rPr sz="1100" i="1" spc="5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100" spc="55" dirty="0">
                <a:solidFill>
                  <a:srgbClr val="FFFFFF"/>
                </a:solidFill>
                <a:latin typeface="PMingLiU"/>
                <a:cs typeface="PMingLiU"/>
              </a:rPr>
              <a:t>, </a:t>
            </a:r>
            <a:r>
              <a:rPr sz="1100" spc="40" dirty="0">
                <a:solidFill>
                  <a:srgbClr val="FFFFFF"/>
                </a:solidFill>
                <a:latin typeface="PMingLiU"/>
                <a:cs typeface="PMingLiU"/>
              </a:rPr>
              <a:t>look </a:t>
            </a:r>
            <a:r>
              <a:rPr sz="1100" spc="110" dirty="0">
                <a:solidFill>
                  <a:srgbClr val="FFFFFF"/>
                </a:solidFill>
                <a:latin typeface="PMingLiU"/>
                <a:cs typeface="PMingLiU"/>
              </a:rPr>
              <a:t>at </a:t>
            </a:r>
            <a:r>
              <a:rPr sz="1100" spc="40" dirty="0">
                <a:solidFill>
                  <a:srgbClr val="FFFFFF"/>
                </a:solidFill>
                <a:latin typeface="PMingLiU"/>
                <a:cs typeface="PMingLiU"/>
              </a:rPr>
              <a:t>before </a:t>
            </a:r>
            <a:r>
              <a:rPr sz="1100" spc="70" dirty="0">
                <a:solidFill>
                  <a:srgbClr val="FFFFFF"/>
                </a:solidFill>
                <a:latin typeface="PMingLiU"/>
                <a:cs typeface="PMingLiU"/>
              </a:rPr>
              <a:t>(absent) </a:t>
            </a:r>
            <a:r>
              <a:rPr sz="1100" spc="85" dirty="0">
                <a:solidFill>
                  <a:srgbClr val="FFFFFF"/>
                </a:solidFill>
                <a:latin typeface="PMingLiU"/>
                <a:cs typeface="PMingLiU"/>
              </a:rPr>
              <a:t>and </a:t>
            </a:r>
            <a:r>
              <a:rPr sz="1100" spc="60" dirty="0">
                <a:solidFill>
                  <a:srgbClr val="FFFFFF"/>
                </a:solidFill>
                <a:latin typeface="PMingLiU"/>
                <a:cs typeface="PMingLiU"/>
              </a:rPr>
              <a:t>after </a:t>
            </a:r>
            <a:r>
              <a:rPr sz="1100" spc="65" dirty="0">
                <a:solidFill>
                  <a:srgbClr val="FFFFFF"/>
                </a:solidFill>
                <a:latin typeface="PMingLiU"/>
                <a:cs typeface="PMingLiU"/>
              </a:rPr>
              <a:t>(present)  </a:t>
            </a:r>
            <a:r>
              <a:rPr sz="1100" spc="40" dirty="0">
                <a:solidFill>
                  <a:srgbClr val="FFFFFF"/>
                </a:solidFill>
                <a:latin typeface="PMingLiU"/>
                <a:cs typeface="PMingLiU"/>
              </a:rPr>
              <a:t>referencing.</a:t>
            </a:r>
            <a:endParaRPr sz="1100">
              <a:latin typeface="PMingLiU"/>
              <a:cs typeface="PMingLiU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349777"/>
            <a:ext cx="4608195" cy="106680"/>
            <a:chOff x="0" y="3349777"/>
            <a:chExt cx="4608195" cy="106680"/>
          </a:xfrm>
        </p:grpSpPr>
        <p:sp>
          <p:nvSpPr>
            <p:cNvPr id="6" name="object 6"/>
            <p:cNvSpPr/>
            <p:nvPr/>
          </p:nvSpPr>
          <p:spPr>
            <a:xfrm>
              <a:off x="0" y="3349777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5" h="106679">
                  <a:moveTo>
                    <a:pt x="1535976" y="0"/>
                  </a:moveTo>
                  <a:lnTo>
                    <a:pt x="0" y="0"/>
                  </a:lnTo>
                  <a:lnTo>
                    <a:pt x="0" y="106222"/>
                  </a:lnTo>
                  <a:lnTo>
                    <a:pt x="1535976" y="10622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5D54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5976" y="3349777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4" h="106679">
                  <a:moveTo>
                    <a:pt x="1535976" y="0"/>
                  </a:moveTo>
                  <a:lnTo>
                    <a:pt x="0" y="0"/>
                  </a:lnTo>
                  <a:lnTo>
                    <a:pt x="0" y="106222"/>
                  </a:lnTo>
                  <a:lnTo>
                    <a:pt x="1535976" y="10622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6151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71952" y="3349777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4" h="106679">
                  <a:moveTo>
                    <a:pt x="1535976" y="0"/>
                  </a:moveTo>
                  <a:lnTo>
                    <a:pt x="0" y="0"/>
                  </a:lnTo>
                  <a:lnTo>
                    <a:pt x="0" y="106222"/>
                  </a:lnTo>
                  <a:lnTo>
                    <a:pt x="1535976" y="10622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5943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pc="100" dirty="0"/>
              <a:t>Dr. </a:t>
            </a:r>
            <a:r>
              <a:rPr spc="110" dirty="0"/>
              <a:t>Ganala </a:t>
            </a:r>
            <a:r>
              <a:rPr spc="95" dirty="0"/>
              <a:t>Santoshi </a:t>
            </a:r>
            <a:r>
              <a:rPr spc="120" dirty="0"/>
              <a:t>(VIT</a:t>
            </a:r>
            <a:r>
              <a:rPr spc="75" dirty="0"/>
              <a:t> </a:t>
            </a:r>
            <a:r>
              <a:rPr spc="105" dirty="0"/>
              <a:t>Chennai)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188705" y="3353673"/>
            <a:ext cx="23114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spc="130" dirty="0">
                <a:solidFill>
                  <a:srgbClr val="FFFFFF"/>
                </a:solidFill>
                <a:latin typeface="PMingLiU"/>
                <a:cs typeface="PMingLiU"/>
                <a:hlinkClick r:id="rId3" action="ppaction://hlinksldjump"/>
              </a:rPr>
              <a:t>MSO</a:t>
            </a:r>
            <a:endParaRPr sz="600">
              <a:latin typeface="PMingLiU"/>
              <a:cs typeface="PMingLiU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pc="105" dirty="0"/>
              <a:t>July </a:t>
            </a:r>
            <a:r>
              <a:rPr spc="75" dirty="0"/>
              <a:t>8,</a:t>
            </a:r>
            <a:r>
              <a:rPr spc="15" dirty="0"/>
              <a:t> </a:t>
            </a:r>
            <a:r>
              <a:rPr spc="80" dirty="0"/>
              <a:t>2020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80" dirty="0"/>
              <a:pPr marL="38100">
                <a:lnSpc>
                  <a:spcPts val="670"/>
                </a:lnSpc>
              </a:pPr>
              <a:t>10</a:t>
            </a:fld>
            <a:r>
              <a:rPr spc="80" dirty="0"/>
              <a:t> </a:t>
            </a:r>
            <a:r>
              <a:rPr spc="204" dirty="0"/>
              <a:t>/</a:t>
            </a:r>
            <a:r>
              <a:rPr spc="55" dirty="0"/>
              <a:t> </a:t>
            </a:r>
            <a:r>
              <a:rPr spc="80" dirty="0"/>
              <a:t>41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2405"/>
            <a:ext cx="30587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5" dirty="0"/>
              <a:t>HIT </a:t>
            </a:r>
            <a:r>
              <a:rPr spc="-45" dirty="0"/>
              <a:t>or </a:t>
            </a:r>
            <a:r>
              <a:rPr spc="-20" dirty="0"/>
              <a:t>MISS </a:t>
            </a:r>
            <a:r>
              <a:rPr spc="45" dirty="0"/>
              <a:t>/ </a:t>
            </a:r>
            <a:r>
              <a:rPr spc="-20" dirty="0"/>
              <a:t>Hit </a:t>
            </a:r>
            <a:r>
              <a:rPr dirty="0"/>
              <a:t>Time </a:t>
            </a:r>
            <a:r>
              <a:rPr spc="95" dirty="0"/>
              <a:t>&amp; </a:t>
            </a:r>
            <a:r>
              <a:rPr spc="-35" dirty="0"/>
              <a:t>Miss</a:t>
            </a:r>
            <a:r>
              <a:rPr spc="20" dirty="0"/>
              <a:t> </a:t>
            </a:r>
            <a:r>
              <a:rPr dirty="0"/>
              <a:t>Time</a:t>
            </a:r>
          </a:p>
        </p:txBody>
      </p:sp>
      <p:sp>
        <p:nvSpPr>
          <p:cNvPr id="3" name="object 3"/>
          <p:cNvSpPr/>
          <p:nvPr/>
        </p:nvSpPr>
        <p:spPr>
          <a:xfrm>
            <a:off x="286715" y="612190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90">
                <a:moveTo>
                  <a:pt x="59651" y="0"/>
                </a:moveTo>
                <a:lnTo>
                  <a:pt x="0" y="0"/>
                </a:lnTo>
                <a:lnTo>
                  <a:pt x="0" y="59651"/>
                </a:lnTo>
                <a:lnTo>
                  <a:pt x="59651" y="59651"/>
                </a:lnTo>
                <a:lnTo>
                  <a:pt x="596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6715" y="994295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90">
                <a:moveTo>
                  <a:pt x="59651" y="0"/>
                </a:moveTo>
                <a:lnTo>
                  <a:pt x="0" y="0"/>
                </a:lnTo>
                <a:lnTo>
                  <a:pt x="0" y="59651"/>
                </a:lnTo>
                <a:lnTo>
                  <a:pt x="59651" y="59651"/>
                </a:lnTo>
                <a:lnTo>
                  <a:pt x="596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6715" y="1376413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90">
                <a:moveTo>
                  <a:pt x="59651" y="0"/>
                </a:moveTo>
                <a:lnTo>
                  <a:pt x="0" y="0"/>
                </a:lnTo>
                <a:lnTo>
                  <a:pt x="0" y="59651"/>
                </a:lnTo>
                <a:lnTo>
                  <a:pt x="59651" y="59651"/>
                </a:lnTo>
                <a:lnTo>
                  <a:pt x="596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6715" y="1930590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89">
                <a:moveTo>
                  <a:pt x="59651" y="0"/>
                </a:moveTo>
                <a:lnTo>
                  <a:pt x="0" y="0"/>
                </a:lnTo>
                <a:lnTo>
                  <a:pt x="0" y="59651"/>
                </a:lnTo>
                <a:lnTo>
                  <a:pt x="59651" y="59651"/>
                </a:lnTo>
                <a:lnTo>
                  <a:pt x="596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02932" y="520597"/>
            <a:ext cx="4064635" cy="254254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99"/>
              </a:lnSpc>
              <a:spcBef>
                <a:spcPts val="55"/>
              </a:spcBef>
              <a:buAutoNum type="arabicPeriod"/>
              <a:tabLst>
                <a:tab pos="182245" algn="l"/>
              </a:tabLst>
            </a:pPr>
            <a:r>
              <a:rPr sz="1100" spc="70" dirty="0">
                <a:solidFill>
                  <a:srgbClr val="FFFFFF"/>
                </a:solidFill>
                <a:latin typeface="PMingLiU"/>
                <a:cs typeface="PMingLiU"/>
              </a:rPr>
              <a:t>Hit </a:t>
            </a:r>
            <a:r>
              <a:rPr sz="1100" spc="80" dirty="0">
                <a:solidFill>
                  <a:srgbClr val="FFFFFF"/>
                </a:solidFill>
                <a:latin typeface="PMingLiU"/>
                <a:cs typeface="PMingLiU"/>
              </a:rPr>
              <a:t>rate </a:t>
            </a:r>
            <a:r>
              <a:rPr sz="1100" spc="15" dirty="0">
                <a:solidFill>
                  <a:srgbClr val="FFFFFF"/>
                </a:solidFill>
                <a:latin typeface="PMingLiU"/>
                <a:cs typeface="PMingLiU"/>
              </a:rPr>
              <a:t>: </a:t>
            </a:r>
            <a:r>
              <a:rPr sz="1100" spc="55" dirty="0">
                <a:solidFill>
                  <a:srgbClr val="FFFFFF"/>
                </a:solidFill>
                <a:latin typeface="PMingLiU"/>
                <a:cs typeface="PMingLiU"/>
              </a:rPr>
              <a:t>Found: </a:t>
            </a:r>
            <a:r>
              <a:rPr sz="1100" spc="90" dirty="0">
                <a:solidFill>
                  <a:srgbClr val="FFFFFF"/>
                </a:solidFill>
                <a:latin typeface="PMingLiU"/>
                <a:cs typeface="PMingLiU"/>
              </a:rPr>
              <a:t>It </a:t>
            </a:r>
            <a:r>
              <a:rPr sz="1100" spc="20" dirty="0">
                <a:solidFill>
                  <a:srgbClr val="FFFFFF"/>
                </a:solidFill>
                <a:latin typeface="PMingLiU"/>
                <a:cs typeface="PMingLiU"/>
              </a:rPr>
              <a:t>is </a:t>
            </a:r>
            <a:r>
              <a:rPr sz="1100" spc="80" dirty="0">
                <a:solidFill>
                  <a:srgbClr val="FFFFFF"/>
                </a:solidFill>
                <a:latin typeface="PMingLiU"/>
                <a:cs typeface="PMingLiU"/>
              </a:rPr>
              <a:t>the </a:t>
            </a:r>
            <a:r>
              <a:rPr sz="1100" spc="55" dirty="0">
                <a:solidFill>
                  <a:srgbClr val="FFFFFF"/>
                </a:solidFill>
                <a:latin typeface="PMingLiU"/>
                <a:cs typeface="PMingLiU"/>
              </a:rPr>
              <a:t>fraction </a:t>
            </a:r>
            <a:r>
              <a:rPr sz="1100" spc="5" dirty="0">
                <a:solidFill>
                  <a:srgbClr val="FFFFFF"/>
                </a:solidFill>
                <a:latin typeface="PMingLiU"/>
                <a:cs typeface="PMingLiU"/>
              </a:rPr>
              <a:t>of </a:t>
            </a:r>
            <a:r>
              <a:rPr sz="1100" spc="65" dirty="0">
                <a:solidFill>
                  <a:srgbClr val="FFFFFF"/>
                </a:solidFill>
                <a:latin typeface="PMingLiU"/>
                <a:cs typeface="PMingLiU"/>
              </a:rPr>
              <a:t>memory </a:t>
            </a:r>
            <a:r>
              <a:rPr sz="1100" spc="30" dirty="0">
                <a:solidFill>
                  <a:srgbClr val="FFFFFF"/>
                </a:solidFill>
                <a:latin typeface="PMingLiU"/>
                <a:cs typeface="PMingLiU"/>
              </a:rPr>
              <a:t>accesses </a:t>
            </a:r>
            <a:r>
              <a:rPr sz="1100" spc="55" dirty="0">
                <a:solidFill>
                  <a:srgbClr val="FFFFFF"/>
                </a:solidFill>
                <a:latin typeface="PMingLiU"/>
                <a:cs typeface="PMingLiU"/>
              </a:rPr>
              <a:t>found </a:t>
            </a:r>
            <a:r>
              <a:rPr sz="1100" spc="50" dirty="0">
                <a:solidFill>
                  <a:srgbClr val="FFFFFF"/>
                </a:solidFill>
                <a:latin typeface="PMingLiU"/>
                <a:cs typeface="PMingLiU"/>
              </a:rPr>
              <a:t>in  </a:t>
            </a:r>
            <a:r>
              <a:rPr sz="1100" spc="85" dirty="0">
                <a:solidFill>
                  <a:srgbClr val="FFFFFF"/>
                </a:solidFill>
                <a:latin typeface="PMingLiU"/>
                <a:cs typeface="PMingLiU"/>
              </a:rPr>
              <a:t>a </a:t>
            </a:r>
            <a:r>
              <a:rPr sz="1100" spc="20" dirty="0">
                <a:solidFill>
                  <a:srgbClr val="FFFFFF"/>
                </a:solidFill>
                <a:latin typeface="PMingLiU"/>
                <a:cs typeface="PMingLiU"/>
              </a:rPr>
              <a:t>level </a:t>
            </a:r>
            <a:r>
              <a:rPr sz="1100" spc="5" dirty="0">
                <a:solidFill>
                  <a:srgbClr val="FFFFFF"/>
                </a:solidFill>
                <a:latin typeface="PMingLiU"/>
                <a:cs typeface="PMingLiU"/>
              </a:rPr>
              <a:t>of </a:t>
            </a:r>
            <a:r>
              <a:rPr sz="1100" spc="80" dirty="0">
                <a:solidFill>
                  <a:srgbClr val="FFFFFF"/>
                </a:solidFill>
                <a:latin typeface="PMingLiU"/>
                <a:cs typeface="PMingLiU"/>
              </a:rPr>
              <a:t>the </a:t>
            </a:r>
            <a:r>
              <a:rPr sz="1100" spc="65" dirty="0">
                <a:solidFill>
                  <a:srgbClr val="FFFFFF"/>
                </a:solidFill>
                <a:latin typeface="PMingLiU"/>
                <a:cs typeface="PMingLiU"/>
              </a:rPr>
              <a:t>memory</a:t>
            </a:r>
            <a:r>
              <a:rPr sz="1100" spc="180" dirty="0">
                <a:solidFill>
                  <a:srgbClr val="FFFFFF"/>
                </a:solidFill>
                <a:latin typeface="PMingLiU"/>
                <a:cs typeface="PMingLiU"/>
              </a:rPr>
              <a:t> </a:t>
            </a:r>
            <a:r>
              <a:rPr sz="1100" spc="40" dirty="0">
                <a:solidFill>
                  <a:srgbClr val="FFFFFF"/>
                </a:solidFill>
                <a:latin typeface="PMingLiU"/>
                <a:cs typeface="PMingLiU"/>
              </a:rPr>
              <a:t>hierarchy.</a:t>
            </a:r>
            <a:endParaRPr sz="1100">
              <a:latin typeface="PMingLiU"/>
              <a:cs typeface="PMingLiU"/>
            </a:endParaRPr>
          </a:p>
          <a:p>
            <a:pPr marL="12700" marR="157480">
              <a:lnSpc>
                <a:spcPct val="102699"/>
              </a:lnSpc>
              <a:spcBef>
                <a:spcPts val="295"/>
              </a:spcBef>
              <a:buAutoNum type="arabicPeriod"/>
              <a:tabLst>
                <a:tab pos="182245" algn="l"/>
              </a:tabLst>
            </a:pPr>
            <a:r>
              <a:rPr sz="1100" spc="35" dirty="0">
                <a:solidFill>
                  <a:srgbClr val="FFFFFF"/>
                </a:solidFill>
                <a:latin typeface="PMingLiU"/>
                <a:cs typeface="PMingLiU"/>
              </a:rPr>
              <a:t>Miss </a:t>
            </a:r>
            <a:r>
              <a:rPr sz="1100" spc="80" dirty="0">
                <a:solidFill>
                  <a:srgbClr val="FFFFFF"/>
                </a:solidFill>
                <a:latin typeface="PMingLiU"/>
                <a:cs typeface="PMingLiU"/>
              </a:rPr>
              <a:t>rate </a:t>
            </a:r>
            <a:r>
              <a:rPr sz="1100" spc="15" dirty="0">
                <a:solidFill>
                  <a:srgbClr val="FFFFFF"/>
                </a:solidFill>
                <a:latin typeface="PMingLiU"/>
                <a:cs typeface="PMingLiU"/>
              </a:rPr>
              <a:t>: </a:t>
            </a:r>
            <a:r>
              <a:rPr sz="1100" spc="75" dirty="0">
                <a:solidFill>
                  <a:srgbClr val="FFFFFF"/>
                </a:solidFill>
                <a:latin typeface="PMingLiU"/>
                <a:cs typeface="PMingLiU"/>
              </a:rPr>
              <a:t>Not </a:t>
            </a:r>
            <a:r>
              <a:rPr sz="1100" spc="65" dirty="0">
                <a:solidFill>
                  <a:srgbClr val="FFFFFF"/>
                </a:solidFill>
                <a:latin typeface="PMingLiU"/>
                <a:cs typeface="PMingLiU"/>
              </a:rPr>
              <a:t>Found </a:t>
            </a:r>
            <a:r>
              <a:rPr sz="1100" spc="15" dirty="0">
                <a:solidFill>
                  <a:srgbClr val="FFFFFF"/>
                </a:solidFill>
                <a:latin typeface="PMingLiU"/>
                <a:cs typeface="PMingLiU"/>
              </a:rPr>
              <a:t>: </a:t>
            </a:r>
            <a:r>
              <a:rPr sz="1100" spc="90" dirty="0">
                <a:solidFill>
                  <a:srgbClr val="FFFFFF"/>
                </a:solidFill>
                <a:latin typeface="PMingLiU"/>
                <a:cs typeface="PMingLiU"/>
              </a:rPr>
              <a:t>It </a:t>
            </a:r>
            <a:r>
              <a:rPr sz="1100" spc="15" dirty="0">
                <a:solidFill>
                  <a:srgbClr val="FFFFFF"/>
                </a:solidFill>
                <a:latin typeface="PMingLiU"/>
                <a:cs typeface="PMingLiU"/>
              </a:rPr>
              <a:t>is </a:t>
            </a:r>
            <a:r>
              <a:rPr sz="1100" spc="80" dirty="0">
                <a:solidFill>
                  <a:srgbClr val="FFFFFF"/>
                </a:solidFill>
                <a:latin typeface="PMingLiU"/>
                <a:cs typeface="PMingLiU"/>
              </a:rPr>
              <a:t>the </a:t>
            </a:r>
            <a:r>
              <a:rPr sz="1100" spc="55" dirty="0">
                <a:solidFill>
                  <a:srgbClr val="FFFFFF"/>
                </a:solidFill>
                <a:latin typeface="PMingLiU"/>
                <a:cs typeface="PMingLiU"/>
              </a:rPr>
              <a:t>fraction </a:t>
            </a:r>
            <a:r>
              <a:rPr sz="1100" spc="5" dirty="0">
                <a:solidFill>
                  <a:srgbClr val="FFFFFF"/>
                </a:solidFill>
                <a:latin typeface="PMingLiU"/>
                <a:cs typeface="PMingLiU"/>
              </a:rPr>
              <a:t>of </a:t>
            </a:r>
            <a:r>
              <a:rPr sz="1100" spc="65" dirty="0">
                <a:solidFill>
                  <a:srgbClr val="FFFFFF"/>
                </a:solidFill>
                <a:latin typeface="PMingLiU"/>
                <a:cs typeface="PMingLiU"/>
              </a:rPr>
              <a:t>memory </a:t>
            </a:r>
            <a:r>
              <a:rPr sz="1100" spc="30" dirty="0">
                <a:solidFill>
                  <a:srgbClr val="FFFFFF"/>
                </a:solidFill>
                <a:latin typeface="PMingLiU"/>
                <a:cs typeface="PMingLiU"/>
              </a:rPr>
              <a:t>accesses  </a:t>
            </a:r>
            <a:r>
              <a:rPr sz="1100" spc="80" dirty="0">
                <a:solidFill>
                  <a:srgbClr val="FFFFFF"/>
                </a:solidFill>
                <a:latin typeface="PMingLiU"/>
                <a:cs typeface="PMingLiU"/>
              </a:rPr>
              <a:t>not </a:t>
            </a:r>
            <a:r>
              <a:rPr sz="1100" spc="55" dirty="0">
                <a:solidFill>
                  <a:srgbClr val="FFFFFF"/>
                </a:solidFill>
                <a:latin typeface="PMingLiU"/>
                <a:cs typeface="PMingLiU"/>
              </a:rPr>
              <a:t>found </a:t>
            </a:r>
            <a:r>
              <a:rPr sz="1100" spc="50" dirty="0">
                <a:solidFill>
                  <a:srgbClr val="FFFFFF"/>
                </a:solidFill>
                <a:latin typeface="PMingLiU"/>
                <a:cs typeface="PMingLiU"/>
              </a:rPr>
              <a:t>in </a:t>
            </a:r>
            <a:r>
              <a:rPr sz="1100" spc="85" dirty="0">
                <a:solidFill>
                  <a:srgbClr val="FFFFFF"/>
                </a:solidFill>
                <a:latin typeface="PMingLiU"/>
                <a:cs typeface="PMingLiU"/>
              </a:rPr>
              <a:t>a </a:t>
            </a:r>
            <a:r>
              <a:rPr sz="1100" spc="20" dirty="0">
                <a:solidFill>
                  <a:srgbClr val="FFFFFF"/>
                </a:solidFill>
                <a:latin typeface="PMingLiU"/>
                <a:cs typeface="PMingLiU"/>
              </a:rPr>
              <a:t>level </a:t>
            </a:r>
            <a:r>
              <a:rPr sz="1100" spc="5" dirty="0">
                <a:solidFill>
                  <a:srgbClr val="FFFFFF"/>
                </a:solidFill>
                <a:latin typeface="PMingLiU"/>
                <a:cs typeface="PMingLiU"/>
              </a:rPr>
              <a:t>of </a:t>
            </a:r>
            <a:r>
              <a:rPr sz="1100" spc="80" dirty="0">
                <a:solidFill>
                  <a:srgbClr val="FFFFFF"/>
                </a:solidFill>
                <a:latin typeface="PMingLiU"/>
                <a:cs typeface="PMingLiU"/>
              </a:rPr>
              <a:t>the </a:t>
            </a:r>
            <a:r>
              <a:rPr sz="1100" spc="65" dirty="0">
                <a:solidFill>
                  <a:srgbClr val="FFFFFF"/>
                </a:solidFill>
                <a:latin typeface="PMingLiU"/>
                <a:cs typeface="PMingLiU"/>
              </a:rPr>
              <a:t>memory</a:t>
            </a:r>
            <a:r>
              <a:rPr sz="1100" spc="225" dirty="0">
                <a:solidFill>
                  <a:srgbClr val="FFFFFF"/>
                </a:solidFill>
                <a:latin typeface="PMingLiU"/>
                <a:cs typeface="PMingLiU"/>
              </a:rPr>
              <a:t> </a:t>
            </a:r>
            <a:r>
              <a:rPr sz="1100" spc="40" dirty="0">
                <a:solidFill>
                  <a:srgbClr val="FFFFFF"/>
                </a:solidFill>
                <a:latin typeface="PMingLiU"/>
                <a:cs typeface="PMingLiU"/>
              </a:rPr>
              <a:t>hierarchy.</a:t>
            </a:r>
            <a:endParaRPr sz="1100">
              <a:latin typeface="PMingLiU"/>
              <a:cs typeface="PMingLiU"/>
            </a:endParaRPr>
          </a:p>
          <a:p>
            <a:pPr marL="12700" marR="469265" algn="just">
              <a:lnSpc>
                <a:spcPct val="102600"/>
              </a:lnSpc>
              <a:spcBef>
                <a:spcPts val="300"/>
              </a:spcBef>
              <a:buAutoNum type="arabicPeriod"/>
              <a:tabLst>
                <a:tab pos="182245" algn="l"/>
              </a:tabLst>
            </a:pPr>
            <a:r>
              <a:rPr sz="1100" spc="70" dirty="0">
                <a:solidFill>
                  <a:srgbClr val="FFFFFF"/>
                </a:solidFill>
                <a:latin typeface="PMingLiU"/>
                <a:cs typeface="PMingLiU"/>
              </a:rPr>
              <a:t>Hit time </a:t>
            </a:r>
            <a:r>
              <a:rPr sz="1100" spc="15" dirty="0">
                <a:solidFill>
                  <a:srgbClr val="FFFFFF"/>
                </a:solidFill>
                <a:latin typeface="PMingLiU"/>
                <a:cs typeface="PMingLiU"/>
              </a:rPr>
              <a:t>: </a:t>
            </a:r>
            <a:r>
              <a:rPr sz="1100" spc="90" dirty="0">
                <a:solidFill>
                  <a:srgbClr val="FFFFFF"/>
                </a:solidFill>
                <a:latin typeface="PMingLiU"/>
                <a:cs typeface="PMingLiU"/>
              </a:rPr>
              <a:t>It </a:t>
            </a:r>
            <a:r>
              <a:rPr sz="1100" spc="20" dirty="0">
                <a:solidFill>
                  <a:srgbClr val="FFFFFF"/>
                </a:solidFill>
                <a:latin typeface="PMingLiU"/>
                <a:cs typeface="PMingLiU"/>
              </a:rPr>
              <a:t>is </a:t>
            </a:r>
            <a:r>
              <a:rPr sz="1100" spc="80" dirty="0">
                <a:solidFill>
                  <a:srgbClr val="FFFFFF"/>
                </a:solidFill>
                <a:latin typeface="PMingLiU"/>
                <a:cs typeface="PMingLiU"/>
              </a:rPr>
              <a:t>the </a:t>
            </a:r>
            <a:r>
              <a:rPr sz="1100" spc="70" dirty="0">
                <a:solidFill>
                  <a:srgbClr val="FFFFFF"/>
                </a:solidFill>
                <a:latin typeface="PMingLiU"/>
                <a:cs typeface="PMingLiU"/>
              </a:rPr>
              <a:t>time </a:t>
            </a:r>
            <a:r>
              <a:rPr sz="1100" spc="55" dirty="0">
                <a:solidFill>
                  <a:srgbClr val="FFFFFF"/>
                </a:solidFill>
                <a:latin typeface="PMingLiU"/>
                <a:cs typeface="PMingLiU"/>
              </a:rPr>
              <a:t>required </a:t>
            </a:r>
            <a:r>
              <a:rPr sz="1100" spc="80" dirty="0">
                <a:solidFill>
                  <a:srgbClr val="FFFFFF"/>
                </a:solidFill>
                <a:latin typeface="PMingLiU"/>
                <a:cs typeface="PMingLiU"/>
              </a:rPr>
              <a:t>to </a:t>
            </a:r>
            <a:r>
              <a:rPr sz="1100" spc="35" dirty="0">
                <a:solidFill>
                  <a:srgbClr val="FFFFFF"/>
                </a:solidFill>
                <a:latin typeface="PMingLiU"/>
                <a:cs typeface="PMingLiU"/>
              </a:rPr>
              <a:t>access </a:t>
            </a:r>
            <a:r>
              <a:rPr sz="1100" spc="85" dirty="0">
                <a:solidFill>
                  <a:srgbClr val="FFFFFF"/>
                </a:solidFill>
                <a:latin typeface="PMingLiU"/>
                <a:cs typeface="PMingLiU"/>
              </a:rPr>
              <a:t>a </a:t>
            </a:r>
            <a:r>
              <a:rPr sz="1100" spc="20" dirty="0">
                <a:solidFill>
                  <a:srgbClr val="FFFFFF"/>
                </a:solidFill>
                <a:latin typeface="PMingLiU"/>
                <a:cs typeface="PMingLiU"/>
              </a:rPr>
              <a:t>level </a:t>
            </a:r>
            <a:r>
              <a:rPr sz="1100" spc="5" dirty="0">
                <a:solidFill>
                  <a:srgbClr val="FFFFFF"/>
                </a:solidFill>
                <a:latin typeface="PMingLiU"/>
                <a:cs typeface="PMingLiU"/>
              </a:rPr>
              <a:t>of </a:t>
            </a:r>
            <a:r>
              <a:rPr sz="1100" spc="80" dirty="0">
                <a:solidFill>
                  <a:srgbClr val="FFFFFF"/>
                </a:solidFill>
                <a:latin typeface="PMingLiU"/>
                <a:cs typeface="PMingLiU"/>
              </a:rPr>
              <a:t>the  </a:t>
            </a:r>
            <a:r>
              <a:rPr sz="1100" spc="65" dirty="0">
                <a:solidFill>
                  <a:srgbClr val="FFFFFF"/>
                </a:solidFill>
                <a:latin typeface="PMingLiU"/>
                <a:cs typeface="PMingLiU"/>
              </a:rPr>
              <a:t>memory </a:t>
            </a:r>
            <a:r>
              <a:rPr sz="1100" spc="40" dirty="0">
                <a:solidFill>
                  <a:srgbClr val="FFFFFF"/>
                </a:solidFill>
                <a:latin typeface="PMingLiU"/>
                <a:cs typeface="PMingLiU"/>
              </a:rPr>
              <a:t>hierarchy, </a:t>
            </a:r>
            <a:r>
              <a:rPr sz="1100" spc="50" dirty="0">
                <a:solidFill>
                  <a:srgbClr val="FFFFFF"/>
                </a:solidFill>
                <a:latin typeface="PMingLiU"/>
                <a:cs typeface="PMingLiU"/>
              </a:rPr>
              <a:t>including </a:t>
            </a:r>
            <a:r>
              <a:rPr sz="1100" spc="80" dirty="0">
                <a:solidFill>
                  <a:srgbClr val="FFFFFF"/>
                </a:solidFill>
                <a:latin typeface="PMingLiU"/>
                <a:cs typeface="PMingLiU"/>
              </a:rPr>
              <a:t>the </a:t>
            </a:r>
            <a:r>
              <a:rPr sz="1100" spc="70" dirty="0">
                <a:solidFill>
                  <a:srgbClr val="FFFFFF"/>
                </a:solidFill>
                <a:latin typeface="PMingLiU"/>
                <a:cs typeface="PMingLiU"/>
              </a:rPr>
              <a:t>time </a:t>
            </a:r>
            <a:r>
              <a:rPr sz="1100" spc="55" dirty="0">
                <a:solidFill>
                  <a:srgbClr val="FFFFFF"/>
                </a:solidFill>
                <a:latin typeface="PMingLiU"/>
                <a:cs typeface="PMingLiU"/>
              </a:rPr>
              <a:t>needed </a:t>
            </a:r>
            <a:r>
              <a:rPr sz="1100" spc="80" dirty="0">
                <a:solidFill>
                  <a:srgbClr val="FFFFFF"/>
                </a:solidFill>
                <a:latin typeface="PMingLiU"/>
                <a:cs typeface="PMingLiU"/>
              </a:rPr>
              <a:t>to </a:t>
            </a:r>
            <a:r>
              <a:rPr sz="1100" spc="65" dirty="0">
                <a:solidFill>
                  <a:srgbClr val="FFFFFF"/>
                </a:solidFill>
                <a:latin typeface="PMingLiU"/>
                <a:cs typeface="PMingLiU"/>
              </a:rPr>
              <a:t>determine  whether </a:t>
            </a:r>
            <a:r>
              <a:rPr sz="1100" spc="80" dirty="0">
                <a:solidFill>
                  <a:srgbClr val="FFFFFF"/>
                </a:solidFill>
                <a:latin typeface="PMingLiU"/>
                <a:cs typeface="PMingLiU"/>
              </a:rPr>
              <a:t>the </a:t>
            </a:r>
            <a:r>
              <a:rPr sz="1100" spc="35" dirty="0">
                <a:solidFill>
                  <a:srgbClr val="FFFFFF"/>
                </a:solidFill>
                <a:latin typeface="PMingLiU"/>
                <a:cs typeface="PMingLiU"/>
              </a:rPr>
              <a:t>access </a:t>
            </a:r>
            <a:r>
              <a:rPr sz="1100" spc="20" dirty="0">
                <a:solidFill>
                  <a:srgbClr val="FFFFFF"/>
                </a:solidFill>
                <a:latin typeface="PMingLiU"/>
                <a:cs typeface="PMingLiU"/>
              </a:rPr>
              <a:t>is </a:t>
            </a:r>
            <a:r>
              <a:rPr sz="1100" spc="85" dirty="0">
                <a:solidFill>
                  <a:srgbClr val="FFFFFF"/>
                </a:solidFill>
                <a:latin typeface="PMingLiU"/>
                <a:cs typeface="PMingLiU"/>
              </a:rPr>
              <a:t>a </a:t>
            </a:r>
            <a:r>
              <a:rPr sz="1100" spc="80" dirty="0">
                <a:solidFill>
                  <a:srgbClr val="FFFFFF"/>
                </a:solidFill>
                <a:latin typeface="PMingLiU"/>
                <a:cs typeface="PMingLiU"/>
              </a:rPr>
              <a:t>hit </a:t>
            </a:r>
            <a:r>
              <a:rPr sz="1100" spc="55" dirty="0">
                <a:solidFill>
                  <a:srgbClr val="FFFFFF"/>
                </a:solidFill>
                <a:latin typeface="PMingLiU"/>
                <a:cs typeface="PMingLiU"/>
              </a:rPr>
              <a:t>or </a:t>
            </a:r>
            <a:r>
              <a:rPr sz="1100" spc="85" dirty="0">
                <a:solidFill>
                  <a:srgbClr val="FFFFFF"/>
                </a:solidFill>
                <a:latin typeface="PMingLiU"/>
                <a:cs typeface="PMingLiU"/>
              </a:rPr>
              <a:t>a</a:t>
            </a:r>
            <a:r>
              <a:rPr sz="1100" spc="175" dirty="0">
                <a:solidFill>
                  <a:srgbClr val="FFFFFF"/>
                </a:solidFill>
                <a:latin typeface="PMingLiU"/>
                <a:cs typeface="PMingLiU"/>
              </a:rPr>
              <a:t> </a:t>
            </a:r>
            <a:r>
              <a:rPr sz="1100" spc="40" dirty="0">
                <a:solidFill>
                  <a:srgbClr val="FFFFFF"/>
                </a:solidFill>
                <a:latin typeface="PMingLiU"/>
                <a:cs typeface="PMingLiU"/>
              </a:rPr>
              <a:t>miss.</a:t>
            </a:r>
            <a:endParaRPr sz="1100">
              <a:latin typeface="PMingLiU"/>
              <a:cs typeface="PMingLiU"/>
            </a:endParaRPr>
          </a:p>
          <a:p>
            <a:pPr marL="12700" marR="81915">
              <a:lnSpc>
                <a:spcPct val="102600"/>
              </a:lnSpc>
              <a:spcBef>
                <a:spcPts val="300"/>
              </a:spcBef>
              <a:buAutoNum type="arabicPeriod"/>
              <a:tabLst>
                <a:tab pos="182245" algn="l"/>
              </a:tabLst>
            </a:pPr>
            <a:r>
              <a:rPr sz="1100" spc="35" dirty="0">
                <a:solidFill>
                  <a:srgbClr val="FFFFFF"/>
                </a:solidFill>
                <a:latin typeface="PMingLiU"/>
                <a:cs typeface="PMingLiU"/>
              </a:rPr>
              <a:t>Miss </a:t>
            </a:r>
            <a:r>
              <a:rPr sz="1100" spc="70" dirty="0">
                <a:solidFill>
                  <a:srgbClr val="FFFFFF"/>
                </a:solidFill>
                <a:latin typeface="PMingLiU"/>
                <a:cs typeface="PMingLiU"/>
              </a:rPr>
              <a:t>penalty </a:t>
            </a:r>
            <a:r>
              <a:rPr sz="1100" spc="15" dirty="0">
                <a:solidFill>
                  <a:srgbClr val="FFFFFF"/>
                </a:solidFill>
                <a:latin typeface="PMingLiU"/>
                <a:cs typeface="PMingLiU"/>
              </a:rPr>
              <a:t>: </a:t>
            </a:r>
            <a:r>
              <a:rPr sz="1100" spc="90" dirty="0">
                <a:solidFill>
                  <a:srgbClr val="FFFFFF"/>
                </a:solidFill>
                <a:latin typeface="PMingLiU"/>
                <a:cs typeface="PMingLiU"/>
              </a:rPr>
              <a:t>It </a:t>
            </a:r>
            <a:r>
              <a:rPr sz="1100" spc="20" dirty="0">
                <a:solidFill>
                  <a:srgbClr val="FFFFFF"/>
                </a:solidFill>
                <a:latin typeface="PMingLiU"/>
                <a:cs typeface="PMingLiU"/>
              </a:rPr>
              <a:t>is </a:t>
            </a:r>
            <a:r>
              <a:rPr sz="1100" spc="80" dirty="0">
                <a:solidFill>
                  <a:srgbClr val="FFFFFF"/>
                </a:solidFill>
                <a:latin typeface="PMingLiU"/>
                <a:cs typeface="PMingLiU"/>
              </a:rPr>
              <a:t>the </a:t>
            </a:r>
            <a:r>
              <a:rPr sz="1100" spc="65" dirty="0">
                <a:solidFill>
                  <a:srgbClr val="FFFFFF"/>
                </a:solidFill>
                <a:latin typeface="PMingLiU"/>
                <a:cs typeface="PMingLiU"/>
              </a:rPr>
              <a:t>time </a:t>
            </a:r>
            <a:r>
              <a:rPr sz="1100" spc="55" dirty="0">
                <a:solidFill>
                  <a:srgbClr val="FFFFFF"/>
                </a:solidFill>
                <a:latin typeface="PMingLiU"/>
                <a:cs typeface="PMingLiU"/>
              </a:rPr>
              <a:t>required </a:t>
            </a:r>
            <a:r>
              <a:rPr sz="1100" spc="80" dirty="0">
                <a:solidFill>
                  <a:srgbClr val="FFFFFF"/>
                </a:solidFill>
                <a:latin typeface="PMingLiU"/>
                <a:cs typeface="PMingLiU"/>
              </a:rPr>
              <a:t>to </a:t>
            </a:r>
            <a:r>
              <a:rPr sz="1100" spc="45" dirty="0">
                <a:solidFill>
                  <a:srgbClr val="FFFFFF"/>
                </a:solidFill>
                <a:latin typeface="PMingLiU"/>
                <a:cs typeface="PMingLiU"/>
              </a:rPr>
              <a:t>fetch </a:t>
            </a:r>
            <a:r>
              <a:rPr sz="1100" spc="85" dirty="0">
                <a:solidFill>
                  <a:srgbClr val="FFFFFF"/>
                </a:solidFill>
                <a:latin typeface="PMingLiU"/>
                <a:cs typeface="PMingLiU"/>
              </a:rPr>
              <a:t>a </a:t>
            </a:r>
            <a:r>
              <a:rPr sz="1100" spc="40" dirty="0">
                <a:solidFill>
                  <a:srgbClr val="FFFFFF"/>
                </a:solidFill>
                <a:latin typeface="PMingLiU"/>
                <a:cs typeface="PMingLiU"/>
              </a:rPr>
              <a:t>block </a:t>
            </a:r>
            <a:r>
              <a:rPr sz="1100" spc="55" dirty="0">
                <a:solidFill>
                  <a:srgbClr val="FFFFFF"/>
                </a:solidFill>
                <a:latin typeface="PMingLiU"/>
                <a:cs typeface="PMingLiU"/>
              </a:rPr>
              <a:t>into </a:t>
            </a:r>
            <a:r>
              <a:rPr sz="1100" spc="85" dirty="0">
                <a:solidFill>
                  <a:srgbClr val="FFFFFF"/>
                </a:solidFill>
                <a:latin typeface="PMingLiU"/>
                <a:cs typeface="PMingLiU"/>
              </a:rPr>
              <a:t>a  </a:t>
            </a:r>
            <a:r>
              <a:rPr sz="1100" spc="20" dirty="0">
                <a:solidFill>
                  <a:srgbClr val="FFFFFF"/>
                </a:solidFill>
                <a:latin typeface="PMingLiU"/>
                <a:cs typeface="PMingLiU"/>
              </a:rPr>
              <a:t>level </a:t>
            </a:r>
            <a:r>
              <a:rPr sz="1100" spc="5" dirty="0">
                <a:solidFill>
                  <a:srgbClr val="FFFFFF"/>
                </a:solidFill>
                <a:latin typeface="PMingLiU"/>
                <a:cs typeface="PMingLiU"/>
              </a:rPr>
              <a:t>of </a:t>
            </a:r>
            <a:r>
              <a:rPr sz="1100" spc="80" dirty="0">
                <a:solidFill>
                  <a:srgbClr val="FFFFFF"/>
                </a:solidFill>
                <a:latin typeface="PMingLiU"/>
                <a:cs typeface="PMingLiU"/>
              </a:rPr>
              <a:t>the </a:t>
            </a:r>
            <a:r>
              <a:rPr sz="1100" spc="65" dirty="0">
                <a:solidFill>
                  <a:srgbClr val="FFFFFF"/>
                </a:solidFill>
                <a:latin typeface="PMingLiU"/>
                <a:cs typeface="PMingLiU"/>
              </a:rPr>
              <a:t>memory </a:t>
            </a:r>
            <a:r>
              <a:rPr sz="1100" spc="50" dirty="0">
                <a:solidFill>
                  <a:srgbClr val="FFFFFF"/>
                </a:solidFill>
                <a:latin typeface="PMingLiU"/>
                <a:cs typeface="PMingLiU"/>
              </a:rPr>
              <a:t>hierarchy from </a:t>
            </a:r>
            <a:r>
              <a:rPr sz="1100" spc="80" dirty="0">
                <a:solidFill>
                  <a:srgbClr val="FFFFFF"/>
                </a:solidFill>
                <a:latin typeface="PMingLiU"/>
                <a:cs typeface="PMingLiU"/>
              </a:rPr>
              <a:t>the </a:t>
            </a:r>
            <a:r>
              <a:rPr sz="1100" spc="75" dirty="0">
                <a:solidFill>
                  <a:srgbClr val="FFFFFF"/>
                </a:solidFill>
                <a:latin typeface="PMingLiU"/>
                <a:cs typeface="PMingLiU"/>
              </a:rPr>
              <a:t>next </a:t>
            </a:r>
            <a:r>
              <a:rPr sz="1100" spc="25" dirty="0">
                <a:solidFill>
                  <a:srgbClr val="FFFFFF"/>
                </a:solidFill>
                <a:latin typeface="PMingLiU"/>
                <a:cs typeface="PMingLiU"/>
              </a:rPr>
              <a:t>level, </a:t>
            </a:r>
            <a:r>
              <a:rPr sz="1100" spc="50" dirty="0">
                <a:solidFill>
                  <a:srgbClr val="FFFFFF"/>
                </a:solidFill>
                <a:latin typeface="PMingLiU"/>
                <a:cs typeface="PMingLiU"/>
              </a:rPr>
              <a:t>including </a:t>
            </a:r>
            <a:r>
              <a:rPr sz="1100" spc="80" dirty="0">
                <a:solidFill>
                  <a:srgbClr val="FFFFFF"/>
                </a:solidFill>
                <a:latin typeface="PMingLiU"/>
                <a:cs typeface="PMingLiU"/>
              </a:rPr>
              <a:t>the  </a:t>
            </a:r>
            <a:r>
              <a:rPr sz="1100" spc="70" dirty="0">
                <a:solidFill>
                  <a:srgbClr val="FFFFFF"/>
                </a:solidFill>
                <a:latin typeface="PMingLiU"/>
                <a:cs typeface="PMingLiU"/>
              </a:rPr>
              <a:t>time </a:t>
            </a:r>
            <a:r>
              <a:rPr sz="1100" spc="80" dirty="0">
                <a:solidFill>
                  <a:srgbClr val="FFFFFF"/>
                </a:solidFill>
                <a:latin typeface="PMingLiU"/>
                <a:cs typeface="PMingLiU"/>
              </a:rPr>
              <a:t>to </a:t>
            </a:r>
            <a:r>
              <a:rPr sz="1100" spc="35" dirty="0">
                <a:solidFill>
                  <a:srgbClr val="FFFFFF"/>
                </a:solidFill>
                <a:latin typeface="PMingLiU"/>
                <a:cs typeface="PMingLiU"/>
              </a:rPr>
              <a:t>access </a:t>
            </a:r>
            <a:r>
              <a:rPr sz="1100" spc="80" dirty="0">
                <a:solidFill>
                  <a:srgbClr val="FFFFFF"/>
                </a:solidFill>
                <a:latin typeface="PMingLiU"/>
                <a:cs typeface="PMingLiU"/>
              </a:rPr>
              <a:t>the </a:t>
            </a:r>
            <a:r>
              <a:rPr sz="1100" spc="40" dirty="0">
                <a:solidFill>
                  <a:srgbClr val="FFFFFF"/>
                </a:solidFill>
                <a:latin typeface="PMingLiU"/>
                <a:cs typeface="PMingLiU"/>
              </a:rPr>
              <a:t>block, </a:t>
            </a:r>
            <a:r>
              <a:rPr sz="1100" spc="80" dirty="0">
                <a:solidFill>
                  <a:srgbClr val="FFFFFF"/>
                </a:solidFill>
                <a:latin typeface="PMingLiU"/>
                <a:cs typeface="PMingLiU"/>
              </a:rPr>
              <a:t>transmit </a:t>
            </a:r>
            <a:r>
              <a:rPr sz="1100" spc="75" dirty="0">
                <a:solidFill>
                  <a:srgbClr val="FFFFFF"/>
                </a:solidFill>
                <a:latin typeface="PMingLiU"/>
                <a:cs typeface="PMingLiU"/>
              </a:rPr>
              <a:t>it </a:t>
            </a:r>
            <a:r>
              <a:rPr sz="1100" spc="50" dirty="0">
                <a:solidFill>
                  <a:srgbClr val="FFFFFF"/>
                </a:solidFill>
                <a:latin typeface="PMingLiU"/>
                <a:cs typeface="PMingLiU"/>
              </a:rPr>
              <a:t>from </a:t>
            </a:r>
            <a:r>
              <a:rPr sz="1100" spc="45" dirty="0">
                <a:solidFill>
                  <a:srgbClr val="FFFFFF"/>
                </a:solidFill>
                <a:latin typeface="PMingLiU"/>
                <a:cs typeface="PMingLiU"/>
              </a:rPr>
              <a:t>one </a:t>
            </a:r>
            <a:r>
              <a:rPr sz="1100" spc="20" dirty="0">
                <a:solidFill>
                  <a:srgbClr val="FFFFFF"/>
                </a:solidFill>
                <a:latin typeface="PMingLiU"/>
                <a:cs typeface="PMingLiU"/>
              </a:rPr>
              <a:t>level </a:t>
            </a:r>
            <a:r>
              <a:rPr sz="1100" spc="80" dirty="0">
                <a:solidFill>
                  <a:srgbClr val="FFFFFF"/>
                </a:solidFill>
                <a:latin typeface="PMingLiU"/>
                <a:cs typeface="PMingLiU"/>
              </a:rPr>
              <a:t>to the </a:t>
            </a:r>
            <a:r>
              <a:rPr sz="1100" spc="65" dirty="0">
                <a:solidFill>
                  <a:srgbClr val="FFFFFF"/>
                </a:solidFill>
                <a:latin typeface="PMingLiU"/>
                <a:cs typeface="PMingLiU"/>
              </a:rPr>
              <a:t>other,  </a:t>
            </a:r>
            <a:r>
              <a:rPr sz="1100" spc="60" dirty="0">
                <a:solidFill>
                  <a:srgbClr val="FFFFFF"/>
                </a:solidFill>
                <a:latin typeface="PMingLiU"/>
                <a:cs typeface="PMingLiU"/>
              </a:rPr>
              <a:t>insert </a:t>
            </a:r>
            <a:r>
              <a:rPr sz="1100" spc="75" dirty="0">
                <a:solidFill>
                  <a:srgbClr val="FFFFFF"/>
                </a:solidFill>
                <a:latin typeface="PMingLiU"/>
                <a:cs typeface="PMingLiU"/>
              </a:rPr>
              <a:t>it </a:t>
            </a:r>
            <a:r>
              <a:rPr sz="1100" spc="50" dirty="0">
                <a:solidFill>
                  <a:srgbClr val="FFFFFF"/>
                </a:solidFill>
                <a:latin typeface="PMingLiU"/>
                <a:cs typeface="PMingLiU"/>
              </a:rPr>
              <a:t>in </a:t>
            </a:r>
            <a:r>
              <a:rPr sz="1100" spc="80" dirty="0">
                <a:solidFill>
                  <a:srgbClr val="FFFFFF"/>
                </a:solidFill>
                <a:latin typeface="PMingLiU"/>
                <a:cs typeface="PMingLiU"/>
              </a:rPr>
              <a:t>the </a:t>
            </a:r>
            <a:r>
              <a:rPr sz="1100" spc="20" dirty="0">
                <a:solidFill>
                  <a:srgbClr val="FFFFFF"/>
                </a:solidFill>
                <a:latin typeface="PMingLiU"/>
                <a:cs typeface="PMingLiU"/>
              </a:rPr>
              <a:t>level </a:t>
            </a:r>
            <a:r>
              <a:rPr sz="1100" spc="110" dirty="0">
                <a:solidFill>
                  <a:srgbClr val="FFFFFF"/>
                </a:solidFill>
                <a:latin typeface="PMingLiU"/>
                <a:cs typeface="PMingLiU"/>
              </a:rPr>
              <a:t>that </a:t>
            </a:r>
            <a:r>
              <a:rPr sz="1100" spc="50" dirty="0">
                <a:solidFill>
                  <a:srgbClr val="FFFFFF"/>
                </a:solidFill>
                <a:latin typeface="PMingLiU"/>
                <a:cs typeface="PMingLiU"/>
              </a:rPr>
              <a:t>experienced </a:t>
            </a:r>
            <a:r>
              <a:rPr sz="1100" spc="80" dirty="0">
                <a:solidFill>
                  <a:srgbClr val="FFFFFF"/>
                </a:solidFill>
                <a:latin typeface="PMingLiU"/>
                <a:cs typeface="PMingLiU"/>
              </a:rPr>
              <a:t>the </a:t>
            </a:r>
            <a:r>
              <a:rPr sz="1100" spc="40" dirty="0">
                <a:solidFill>
                  <a:srgbClr val="FFFFFF"/>
                </a:solidFill>
                <a:latin typeface="PMingLiU"/>
                <a:cs typeface="PMingLiU"/>
              </a:rPr>
              <a:t>miss, </a:t>
            </a:r>
            <a:r>
              <a:rPr sz="1100" spc="85" dirty="0">
                <a:solidFill>
                  <a:srgbClr val="FFFFFF"/>
                </a:solidFill>
                <a:latin typeface="PMingLiU"/>
                <a:cs typeface="PMingLiU"/>
              </a:rPr>
              <a:t>and </a:t>
            </a:r>
            <a:r>
              <a:rPr sz="1100" spc="80" dirty="0">
                <a:solidFill>
                  <a:srgbClr val="FFFFFF"/>
                </a:solidFill>
                <a:latin typeface="PMingLiU"/>
                <a:cs typeface="PMingLiU"/>
              </a:rPr>
              <a:t>then </a:t>
            </a:r>
            <a:r>
              <a:rPr sz="1100" spc="55" dirty="0">
                <a:solidFill>
                  <a:srgbClr val="FFFFFF"/>
                </a:solidFill>
                <a:latin typeface="PMingLiU"/>
                <a:cs typeface="PMingLiU"/>
              </a:rPr>
              <a:t>pass </a:t>
            </a:r>
            <a:r>
              <a:rPr sz="1100" spc="80" dirty="0">
                <a:solidFill>
                  <a:srgbClr val="FFFFFF"/>
                </a:solidFill>
                <a:latin typeface="PMingLiU"/>
                <a:cs typeface="PMingLiU"/>
              </a:rPr>
              <a:t>the  </a:t>
            </a:r>
            <a:r>
              <a:rPr sz="1100" spc="40" dirty="0">
                <a:solidFill>
                  <a:srgbClr val="FFFFFF"/>
                </a:solidFill>
                <a:latin typeface="PMingLiU"/>
                <a:cs typeface="PMingLiU"/>
              </a:rPr>
              <a:t>block </a:t>
            </a:r>
            <a:r>
              <a:rPr sz="1100" spc="80" dirty="0">
                <a:solidFill>
                  <a:srgbClr val="FFFFFF"/>
                </a:solidFill>
                <a:latin typeface="PMingLiU"/>
                <a:cs typeface="PMingLiU"/>
              </a:rPr>
              <a:t>to the</a:t>
            </a:r>
            <a:r>
              <a:rPr sz="1100" spc="100" dirty="0">
                <a:solidFill>
                  <a:srgbClr val="FFFFFF"/>
                </a:solidFill>
                <a:latin typeface="PMingLiU"/>
                <a:cs typeface="PMingLiU"/>
              </a:rPr>
              <a:t> </a:t>
            </a:r>
            <a:r>
              <a:rPr sz="1100" spc="55" dirty="0">
                <a:solidFill>
                  <a:srgbClr val="FFFFFF"/>
                </a:solidFill>
                <a:latin typeface="PMingLiU"/>
                <a:cs typeface="PMingLiU"/>
              </a:rPr>
              <a:t>requester.</a:t>
            </a:r>
            <a:endParaRPr sz="1100">
              <a:latin typeface="PMingLiU"/>
              <a:cs typeface="PMingLiU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950">
              <a:latin typeface="PMingLiU"/>
              <a:cs typeface="PMingLiU"/>
            </a:endParaRPr>
          </a:p>
          <a:p>
            <a:pPr marL="12700">
              <a:lnSpc>
                <a:spcPct val="100000"/>
              </a:lnSpc>
            </a:pPr>
            <a:r>
              <a:rPr sz="1100" spc="70" dirty="0">
                <a:solidFill>
                  <a:srgbClr val="FFFFFF"/>
                </a:solidFill>
                <a:latin typeface="PMingLiU"/>
                <a:cs typeface="PMingLiU"/>
              </a:rPr>
              <a:t>Hit </a:t>
            </a:r>
            <a:r>
              <a:rPr sz="1100" spc="55" dirty="0">
                <a:solidFill>
                  <a:srgbClr val="FFFFFF"/>
                </a:solidFill>
                <a:latin typeface="PMingLiU"/>
                <a:cs typeface="PMingLiU"/>
              </a:rPr>
              <a:t>or </a:t>
            </a:r>
            <a:r>
              <a:rPr sz="1100" spc="50" dirty="0">
                <a:solidFill>
                  <a:srgbClr val="FFFFFF"/>
                </a:solidFill>
                <a:latin typeface="PMingLiU"/>
                <a:cs typeface="PMingLiU"/>
              </a:rPr>
              <a:t>Miss..Which </a:t>
            </a:r>
            <a:r>
              <a:rPr sz="1100" spc="20" dirty="0">
                <a:solidFill>
                  <a:srgbClr val="FFFFFF"/>
                </a:solidFill>
                <a:latin typeface="PMingLiU"/>
                <a:cs typeface="PMingLiU"/>
              </a:rPr>
              <a:t>is </a:t>
            </a:r>
            <a:r>
              <a:rPr sz="1100" spc="85" dirty="0">
                <a:solidFill>
                  <a:srgbClr val="FFFFFF"/>
                </a:solidFill>
                <a:latin typeface="PMingLiU"/>
                <a:cs typeface="PMingLiU"/>
              </a:rPr>
              <a:t>better </a:t>
            </a:r>
            <a:r>
              <a:rPr sz="1100" spc="40" dirty="0">
                <a:solidFill>
                  <a:srgbClr val="FFFFFF"/>
                </a:solidFill>
                <a:latin typeface="PMingLiU"/>
                <a:cs typeface="PMingLiU"/>
              </a:rPr>
              <a:t>&amp;</a:t>
            </a:r>
            <a:r>
              <a:rPr sz="1100" spc="165" dirty="0">
                <a:solidFill>
                  <a:srgbClr val="FFFFFF"/>
                </a:solidFill>
                <a:latin typeface="PMingLiU"/>
                <a:cs typeface="PMingLiU"/>
              </a:rPr>
              <a:t> </a:t>
            </a:r>
            <a:r>
              <a:rPr sz="1100" spc="50" dirty="0">
                <a:solidFill>
                  <a:srgbClr val="FFFFFF"/>
                </a:solidFill>
                <a:latin typeface="PMingLiU"/>
                <a:cs typeface="PMingLiU"/>
              </a:rPr>
              <a:t>Why.</a:t>
            </a:r>
            <a:endParaRPr sz="1100">
              <a:latin typeface="PMingLiU"/>
              <a:cs typeface="PMingLiU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3349777"/>
            <a:ext cx="4608195" cy="106680"/>
            <a:chOff x="0" y="3349777"/>
            <a:chExt cx="4608195" cy="106680"/>
          </a:xfrm>
        </p:grpSpPr>
        <p:sp>
          <p:nvSpPr>
            <p:cNvPr id="9" name="object 9"/>
            <p:cNvSpPr/>
            <p:nvPr/>
          </p:nvSpPr>
          <p:spPr>
            <a:xfrm>
              <a:off x="0" y="3349777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5" h="106679">
                  <a:moveTo>
                    <a:pt x="1535976" y="0"/>
                  </a:moveTo>
                  <a:lnTo>
                    <a:pt x="0" y="0"/>
                  </a:lnTo>
                  <a:lnTo>
                    <a:pt x="0" y="106222"/>
                  </a:lnTo>
                  <a:lnTo>
                    <a:pt x="1535976" y="10622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5D54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35976" y="3349777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4" h="106679">
                  <a:moveTo>
                    <a:pt x="1535976" y="0"/>
                  </a:moveTo>
                  <a:lnTo>
                    <a:pt x="0" y="0"/>
                  </a:lnTo>
                  <a:lnTo>
                    <a:pt x="0" y="106222"/>
                  </a:lnTo>
                  <a:lnTo>
                    <a:pt x="1535976" y="10622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6151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071952" y="3349777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4" h="106679">
                  <a:moveTo>
                    <a:pt x="1535976" y="0"/>
                  </a:moveTo>
                  <a:lnTo>
                    <a:pt x="0" y="0"/>
                  </a:lnTo>
                  <a:lnTo>
                    <a:pt x="0" y="106222"/>
                  </a:lnTo>
                  <a:lnTo>
                    <a:pt x="1535976" y="10622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5943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pc="100" dirty="0"/>
              <a:t>Dr. </a:t>
            </a:r>
            <a:r>
              <a:rPr spc="110" dirty="0"/>
              <a:t>Ganala </a:t>
            </a:r>
            <a:r>
              <a:rPr spc="95" dirty="0"/>
              <a:t>Santoshi </a:t>
            </a:r>
            <a:r>
              <a:rPr spc="120" dirty="0"/>
              <a:t>(VIT</a:t>
            </a:r>
            <a:r>
              <a:rPr spc="75" dirty="0"/>
              <a:t> </a:t>
            </a:r>
            <a:r>
              <a:rPr spc="105" dirty="0"/>
              <a:t>Chennai)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188705" y="3353673"/>
            <a:ext cx="23114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spc="130" dirty="0">
                <a:solidFill>
                  <a:srgbClr val="FFFFFF"/>
                </a:solidFill>
                <a:latin typeface="PMingLiU"/>
                <a:cs typeface="PMingLiU"/>
                <a:hlinkClick r:id="rId2" action="ppaction://hlinksldjump"/>
              </a:rPr>
              <a:t>MSO</a:t>
            </a:r>
            <a:endParaRPr sz="600">
              <a:latin typeface="PMingLiU"/>
              <a:cs typeface="PMingLiU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pc="105" dirty="0"/>
              <a:t>July </a:t>
            </a:r>
            <a:r>
              <a:rPr spc="75" dirty="0"/>
              <a:t>8,</a:t>
            </a:r>
            <a:r>
              <a:rPr spc="15" dirty="0"/>
              <a:t> </a:t>
            </a:r>
            <a:r>
              <a:rPr spc="80" dirty="0"/>
              <a:t>2020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80" dirty="0"/>
              <a:pPr marL="38100">
                <a:lnSpc>
                  <a:spcPts val="670"/>
                </a:lnSpc>
              </a:pPr>
              <a:t>11</a:t>
            </a:fld>
            <a:r>
              <a:rPr spc="80" dirty="0"/>
              <a:t> </a:t>
            </a:r>
            <a:r>
              <a:rPr spc="204" dirty="0"/>
              <a:t>/</a:t>
            </a:r>
            <a:r>
              <a:rPr spc="55" dirty="0"/>
              <a:t> </a:t>
            </a:r>
            <a:r>
              <a:rPr spc="80" dirty="0"/>
              <a:t>41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55180"/>
            <a:ext cx="4608195" cy="3101340"/>
          </a:xfrm>
          <a:custGeom>
            <a:avLst/>
            <a:gdLst/>
            <a:ahLst/>
            <a:cxnLst/>
            <a:rect l="l" t="t" r="r" b="b"/>
            <a:pathLst>
              <a:path w="4608195" h="3101340">
                <a:moveTo>
                  <a:pt x="0" y="3100819"/>
                </a:moveTo>
                <a:lnTo>
                  <a:pt x="4608004" y="3100819"/>
                </a:lnTo>
                <a:lnTo>
                  <a:pt x="4608004" y="0"/>
                </a:lnTo>
                <a:lnTo>
                  <a:pt x="0" y="0"/>
                </a:lnTo>
                <a:lnTo>
                  <a:pt x="0" y="3100819"/>
                </a:lnTo>
                <a:close/>
              </a:path>
            </a:pathLst>
          </a:custGeom>
          <a:solidFill>
            <a:srgbClr val="0000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39212" y="326500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5A52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59595" y="3261042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514D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37397" y="3261042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514D6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3236544" y="3252161"/>
            <a:ext cx="203200" cy="55880"/>
            <a:chOff x="3236544" y="3252161"/>
            <a:chExt cx="203200" cy="55880"/>
          </a:xfrm>
        </p:grpSpPr>
        <p:sp>
          <p:nvSpPr>
            <p:cNvPr id="7" name="object 7"/>
            <p:cNvSpPr/>
            <p:nvPr/>
          </p:nvSpPr>
          <p:spPr>
            <a:xfrm>
              <a:off x="3299713" y="3254692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2" y="0"/>
                  </a:lnTo>
                  <a:lnTo>
                    <a:pt x="63832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5A527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236544" y="3261042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514D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3513493" y="3250896"/>
            <a:ext cx="203200" cy="58419"/>
            <a:chOff x="3513493" y="3250896"/>
            <a:chExt cx="203200" cy="58419"/>
          </a:xfrm>
        </p:grpSpPr>
        <p:sp>
          <p:nvSpPr>
            <p:cNvPr id="10" name="object 10"/>
            <p:cNvSpPr/>
            <p:nvPr/>
          </p:nvSpPr>
          <p:spPr>
            <a:xfrm>
              <a:off x="3602394" y="3267392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5A527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13493" y="3261042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514D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89694" y="3254691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514D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3790442" y="3250896"/>
            <a:ext cx="203200" cy="58419"/>
            <a:chOff x="3790442" y="3250896"/>
            <a:chExt cx="203200" cy="58419"/>
          </a:xfrm>
        </p:grpSpPr>
        <p:sp>
          <p:nvSpPr>
            <p:cNvPr id="14" name="object 14"/>
            <p:cNvSpPr/>
            <p:nvPr/>
          </p:nvSpPr>
          <p:spPr>
            <a:xfrm>
              <a:off x="3866643" y="3254691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1">
              <a:solidFill>
                <a:srgbClr val="5A527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790442" y="3261042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514D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866643" y="3292792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700"/>
                  </a:moveTo>
                  <a:lnTo>
                    <a:pt x="50800" y="12700"/>
                  </a:lnTo>
                </a:path>
              </a:pathLst>
            </a:custGeom>
            <a:ln w="7591">
              <a:solidFill>
                <a:srgbClr val="514D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4143592" y="3254692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5A52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4326582" y="3252161"/>
            <a:ext cx="238760" cy="57150"/>
            <a:chOff x="4326582" y="3252161"/>
            <a:chExt cx="238760" cy="57150"/>
          </a:xfrm>
        </p:grpSpPr>
        <p:sp>
          <p:nvSpPr>
            <p:cNvPr id="19" name="object 19"/>
            <p:cNvSpPr/>
            <p:nvPr/>
          </p:nvSpPr>
          <p:spPr>
            <a:xfrm>
              <a:off x="4451033" y="3285172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5A527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423969" y="3258677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5A527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329112" y="3254692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5A527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/>
          <p:nvPr/>
        </p:nvSpPr>
        <p:spPr>
          <a:xfrm>
            <a:off x="0" y="0"/>
            <a:ext cx="4608195" cy="355600"/>
          </a:xfrm>
          <a:custGeom>
            <a:avLst/>
            <a:gdLst/>
            <a:ahLst/>
            <a:cxnLst/>
            <a:rect l="l" t="t" r="r" b="b"/>
            <a:pathLst>
              <a:path w="4608195" h="355600">
                <a:moveTo>
                  <a:pt x="4608004" y="0"/>
                </a:moveTo>
                <a:lnTo>
                  <a:pt x="0" y="0"/>
                </a:lnTo>
                <a:lnTo>
                  <a:pt x="0" y="355180"/>
                </a:lnTo>
                <a:lnTo>
                  <a:pt x="4608004" y="355180"/>
                </a:lnTo>
                <a:lnTo>
                  <a:pt x="4608004" y="0"/>
                </a:lnTo>
                <a:close/>
              </a:path>
            </a:pathLst>
          </a:custGeom>
          <a:solidFill>
            <a:srgbClr val="5943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95300" y="62405"/>
            <a:ext cx="125666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5" dirty="0"/>
              <a:t>Direct</a:t>
            </a:r>
            <a:r>
              <a:rPr spc="50" dirty="0"/>
              <a:t> </a:t>
            </a:r>
            <a:r>
              <a:rPr spc="-20" dirty="0"/>
              <a:t>Mapping</a:t>
            </a:r>
          </a:p>
        </p:txBody>
      </p:sp>
      <p:pic>
        <p:nvPicPr>
          <p:cNvPr id="24" name="object 2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40903" y="587513"/>
            <a:ext cx="1080024" cy="1223963"/>
          </a:xfrm>
          <a:prstGeom prst="rect">
            <a:avLst/>
          </a:prstGeom>
        </p:spPr>
      </p:pic>
      <p:sp>
        <p:nvSpPr>
          <p:cNvPr id="25" name="object 25"/>
          <p:cNvSpPr/>
          <p:nvPr/>
        </p:nvSpPr>
        <p:spPr>
          <a:xfrm>
            <a:off x="286715" y="2474442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89">
                <a:moveTo>
                  <a:pt x="59651" y="0"/>
                </a:moveTo>
                <a:lnTo>
                  <a:pt x="0" y="0"/>
                </a:lnTo>
                <a:lnTo>
                  <a:pt x="0" y="59651"/>
                </a:lnTo>
                <a:lnTo>
                  <a:pt x="59651" y="59651"/>
                </a:lnTo>
                <a:lnTo>
                  <a:pt x="596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86715" y="2683992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89">
                <a:moveTo>
                  <a:pt x="59651" y="0"/>
                </a:moveTo>
                <a:lnTo>
                  <a:pt x="0" y="0"/>
                </a:lnTo>
                <a:lnTo>
                  <a:pt x="0" y="59651"/>
                </a:lnTo>
                <a:lnTo>
                  <a:pt x="59651" y="59651"/>
                </a:lnTo>
                <a:lnTo>
                  <a:pt x="596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25844" y="1932894"/>
            <a:ext cx="4214495" cy="13722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2240" algn="ctr">
              <a:lnSpc>
                <a:spcPct val="100000"/>
              </a:lnSpc>
              <a:spcBef>
                <a:spcPts val="95"/>
              </a:spcBef>
            </a:pPr>
            <a:r>
              <a:rPr sz="1000" spc="50" dirty="0">
                <a:solidFill>
                  <a:srgbClr val="59439A"/>
                </a:solidFill>
                <a:latin typeface="PMingLiU"/>
                <a:cs typeface="PMingLiU"/>
              </a:rPr>
              <a:t>Figure: </a:t>
            </a:r>
            <a:r>
              <a:rPr sz="1000" spc="60" dirty="0">
                <a:solidFill>
                  <a:srgbClr val="FFFFFF"/>
                </a:solidFill>
                <a:latin typeface="PMingLiU"/>
                <a:cs typeface="PMingLiU"/>
              </a:rPr>
              <a:t>Memory </a:t>
            </a:r>
            <a:r>
              <a:rPr sz="1000" spc="75" dirty="0">
                <a:solidFill>
                  <a:srgbClr val="FFFFFF"/>
                </a:solidFill>
                <a:latin typeface="PMingLiU"/>
                <a:cs typeface="PMingLiU"/>
              </a:rPr>
              <a:t>to </a:t>
            </a:r>
            <a:r>
              <a:rPr sz="1000" spc="55" dirty="0">
                <a:solidFill>
                  <a:srgbClr val="FFFFFF"/>
                </a:solidFill>
                <a:latin typeface="PMingLiU"/>
                <a:cs typeface="PMingLiU"/>
              </a:rPr>
              <a:t>Cache </a:t>
            </a:r>
            <a:r>
              <a:rPr sz="1000" spc="15" dirty="0">
                <a:solidFill>
                  <a:srgbClr val="FFFFFF"/>
                </a:solidFill>
                <a:latin typeface="PMingLiU"/>
                <a:cs typeface="PMingLiU"/>
              </a:rPr>
              <a:t>: </a:t>
            </a:r>
            <a:r>
              <a:rPr sz="1000" spc="40" dirty="0">
                <a:solidFill>
                  <a:srgbClr val="FFFFFF"/>
                </a:solidFill>
                <a:latin typeface="PMingLiU"/>
                <a:cs typeface="PMingLiU"/>
              </a:rPr>
              <a:t>To </a:t>
            </a:r>
            <a:r>
              <a:rPr sz="1000" spc="80" dirty="0">
                <a:solidFill>
                  <a:srgbClr val="FFFFFF"/>
                </a:solidFill>
                <a:latin typeface="PMingLiU"/>
                <a:cs typeface="PMingLiU"/>
              </a:rPr>
              <a:t>a </a:t>
            </a:r>
            <a:r>
              <a:rPr sz="1000" spc="30" dirty="0">
                <a:solidFill>
                  <a:srgbClr val="FFFFFF"/>
                </a:solidFill>
                <a:latin typeface="PMingLiU"/>
                <a:cs typeface="PMingLiU"/>
              </a:rPr>
              <a:t>single</a:t>
            </a:r>
            <a:r>
              <a:rPr sz="1000" spc="15" dirty="0">
                <a:solidFill>
                  <a:srgbClr val="FFFFFF"/>
                </a:solidFill>
                <a:latin typeface="PMingLiU"/>
                <a:cs typeface="PMingLiU"/>
              </a:rPr>
              <a:t> </a:t>
            </a:r>
            <a:r>
              <a:rPr sz="1000" spc="50" dirty="0">
                <a:solidFill>
                  <a:srgbClr val="FFFFFF"/>
                </a:solidFill>
                <a:latin typeface="PMingLiU"/>
                <a:cs typeface="PMingLiU"/>
              </a:rPr>
              <a:t>location</a:t>
            </a:r>
            <a:endParaRPr sz="1000">
              <a:latin typeface="PMingLiU"/>
              <a:cs typeface="PMingLiU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00">
              <a:latin typeface="PMingLiU"/>
              <a:cs typeface="PMingLiU"/>
            </a:endParaRPr>
          </a:p>
          <a:p>
            <a:pPr marL="289560" marR="141605">
              <a:lnSpc>
                <a:spcPct val="125000"/>
              </a:lnSpc>
            </a:pPr>
            <a:r>
              <a:rPr sz="1100" spc="70" dirty="0">
                <a:solidFill>
                  <a:srgbClr val="FFFFFF"/>
                </a:solidFill>
                <a:latin typeface="PMingLiU"/>
                <a:cs typeface="PMingLiU"/>
              </a:rPr>
              <a:t>One </a:t>
            </a:r>
            <a:r>
              <a:rPr sz="1100" spc="65" dirty="0">
                <a:solidFill>
                  <a:srgbClr val="FFFFFF"/>
                </a:solidFill>
                <a:latin typeface="PMingLiU"/>
                <a:cs typeface="PMingLiU"/>
              </a:rPr>
              <a:t>memory </a:t>
            </a:r>
            <a:r>
              <a:rPr sz="1100" spc="40" dirty="0">
                <a:solidFill>
                  <a:srgbClr val="FFFFFF"/>
                </a:solidFill>
                <a:latin typeface="PMingLiU"/>
                <a:cs typeface="PMingLiU"/>
              </a:rPr>
              <a:t>block </a:t>
            </a:r>
            <a:r>
              <a:rPr sz="1100" spc="15" dirty="0">
                <a:solidFill>
                  <a:srgbClr val="FFFFFF"/>
                </a:solidFill>
                <a:latin typeface="PMingLiU"/>
                <a:cs typeface="PMingLiU"/>
              </a:rPr>
              <a:t>- </a:t>
            </a:r>
            <a:r>
              <a:rPr sz="1100" spc="50" dirty="0">
                <a:solidFill>
                  <a:srgbClr val="FFFFFF"/>
                </a:solidFill>
                <a:latin typeface="PMingLiU"/>
                <a:cs typeface="PMingLiU"/>
              </a:rPr>
              <a:t>ONLY </a:t>
            </a:r>
            <a:r>
              <a:rPr sz="1100" spc="70" dirty="0">
                <a:solidFill>
                  <a:srgbClr val="FFFFFF"/>
                </a:solidFill>
                <a:latin typeface="PMingLiU"/>
                <a:cs typeface="PMingLiU"/>
              </a:rPr>
              <a:t>One </a:t>
            </a:r>
            <a:r>
              <a:rPr sz="1100" spc="75" dirty="0">
                <a:solidFill>
                  <a:srgbClr val="FFFFFF"/>
                </a:solidFill>
                <a:latin typeface="PMingLiU"/>
                <a:cs typeface="PMingLiU"/>
              </a:rPr>
              <a:t>POSSIBLE </a:t>
            </a:r>
            <a:r>
              <a:rPr sz="1100" spc="40" dirty="0">
                <a:solidFill>
                  <a:srgbClr val="FFFFFF"/>
                </a:solidFill>
                <a:latin typeface="PMingLiU"/>
                <a:cs typeface="PMingLiU"/>
              </a:rPr>
              <a:t>cache </a:t>
            </a:r>
            <a:r>
              <a:rPr sz="1100" spc="35" dirty="0">
                <a:solidFill>
                  <a:srgbClr val="FFFFFF"/>
                </a:solidFill>
                <a:latin typeface="PMingLiU"/>
                <a:cs typeface="PMingLiU"/>
              </a:rPr>
              <a:t>line </a:t>
            </a:r>
            <a:r>
              <a:rPr sz="1100" spc="50" dirty="0">
                <a:solidFill>
                  <a:srgbClr val="FFFFFF"/>
                </a:solidFill>
                <a:latin typeface="PMingLiU"/>
                <a:cs typeface="PMingLiU"/>
              </a:rPr>
              <a:t>(1 </a:t>
            </a:r>
            <a:r>
              <a:rPr sz="1100" spc="15" dirty="0">
                <a:solidFill>
                  <a:srgbClr val="FFFFFF"/>
                </a:solidFill>
                <a:latin typeface="PMingLiU"/>
                <a:cs typeface="PMingLiU"/>
              </a:rPr>
              <a:t>: </a:t>
            </a:r>
            <a:r>
              <a:rPr sz="1100" spc="50" dirty="0">
                <a:solidFill>
                  <a:srgbClr val="FFFFFF"/>
                </a:solidFill>
                <a:latin typeface="PMingLiU"/>
                <a:cs typeface="PMingLiU"/>
              </a:rPr>
              <a:t>1)  </a:t>
            </a:r>
            <a:r>
              <a:rPr sz="1100" spc="55" dirty="0">
                <a:solidFill>
                  <a:srgbClr val="FFFFFF"/>
                </a:solidFill>
                <a:latin typeface="PMingLiU"/>
                <a:cs typeface="PMingLiU"/>
              </a:rPr>
              <a:t>Address </a:t>
            </a:r>
            <a:r>
              <a:rPr sz="1100" spc="5" dirty="0">
                <a:solidFill>
                  <a:srgbClr val="FFFFFF"/>
                </a:solidFill>
                <a:latin typeface="PMingLiU"/>
                <a:cs typeface="PMingLiU"/>
              </a:rPr>
              <a:t>of </a:t>
            </a:r>
            <a:r>
              <a:rPr sz="1100" spc="75" dirty="0">
                <a:solidFill>
                  <a:srgbClr val="FFFFFF"/>
                </a:solidFill>
                <a:latin typeface="PMingLiU"/>
                <a:cs typeface="PMingLiU"/>
              </a:rPr>
              <a:t>MEMORY </a:t>
            </a:r>
            <a:r>
              <a:rPr sz="1100" spc="85" dirty="0">
                <a:solidFill>
                  <a:srgbClr val="FFFFFF"/>
                </a:solidFill>
                <a:latin typeface="PMingLiU"/>
                <a:cs typeface="PMingLiU"/>
              </a:rPr>
              <a:t>BLOCK </a:t>
            </a:r>
            <a:r>
              <a:rPr sz="1100" spc="15" dirty="0">
                <a:solidFill>
                  <a:srgbClr val="FFFFFF"/>
                </a:solidFill>
                <a:latin typeface="PMingLiU"/>
                <a:cs typeface="PMingLiU"/>
              </a:rPr>
              <a:t>- </a:t>
            </a:r>
            <a:r>
              <a:rPr sz="1100" spc="55" dirty="0">
                <a:solidFill>
                  <a:srgbClr val="FFFFFF"/>
                </a:solidFill>
                <a:latin typeface="PMingLiU"/>
                <a:cs typeface="PMingLiU"/>
              </a:rPr>
              <a:t>Address </a:t>
            </a:r>
            <a:r>
              <a:rPr sz="1100" spc="5" dirty="0">
                <a:solidFill>
                  <a:srgbClr val="FFFFFF"/>
                </a:solidFill>
                <a:latin typeface="PMingLiU"/>
                <a:cs typeface="PMingLiU"/>
              </a:rPr>
              <a:t>of </a:t>
            </a:r>
            <a:r>
              <a:rPr sz="1100" spc="80" dirty="0">
                <a:solidFill>
                  <a:srgbClr val="FFFFFF"/>
                </a:solidFill>
                <a:latin typeface="PMingLiU"/>
                <a:cs typeface="PMingLiU"/>
              </a:rPr>
              <a:t>CACHE</a:t>
            </a:r>
            <a:r>
              <a:rPr sz="1100" spc="315" dirty="0">
                <a:solidFill>
                  <a:srgbClr val="FFFFFF"/>
                </a:solidFill>
                <a:latin typeface="PMingLiU"/>
                <a:cs typeface="PMingLiU"/>
              </a:rPr>
              <a:t> </a:t>
            </a:r>
            <a:r>
              <a:rPr sz="1100" spc="70" dirty="0">
                <a:solidFill>
                  <a:srgbClr val="FFFFFF"/>
                </a:solidFill>
                <a:latin typeface="PMingLiU"/>
                <a:cs typeface="PMingLiU"/>
              </a:rPr>
              <a:t>LINE</a:t>
            </a:r>
            <a:endParaRPr sz="1100">
              <a:latin typeface="PMingLiU"/>
              <a:cs typeface="PMingLiU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00">
              <a:latin typeface="PMingLiU"/>
              <a:cs typeface="PMingLiU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00" spc="45" dirty="0">
                <a:solidFill>
                  <a:srgbClr val="FFFFFF"/>
                </a:solidFill>
                <a:latin typeface="PMingLiU"/>
                <a:cs typeface="PMingLiU"/>
              </a:rPr>
              <a:t>Simple </a:t>
            </a:r>
            <a:r>
              <a:rPr sz="1100" spc="85" dirty="0">
                <a:solidFill>
                  <a:srgbClr val="FFFFFF"/>
                </a:solidFill>
                <a:latin typeface="PMingLiU"/>
                <a:cs typeface="PMingLiU"/>
              </a:rPr>
              <a:t>and </a:t>
            </a:r>
            <a:r>
              <a:rPr sz="1100" spc="65" dirty="0">
                <a:solidFill>
                  <a:srgbClr val="FFFFFF"/>
                </a:solidFill>
                <a:latin typeface="PMingLiU"/>
                <a:cs typeface="PMingLiU"/>
              </a:rPr>
              <a:t>Easy </a:t>
            </a:r>
            <a:r>
              <a:rPr sz="1100" spc="60" dirty="0">
                <a:solidFill>
                  <a:srgbClr val="FFFFFF"/>
                </a:solidFill>
                <a:latin typeface="PMingLiU"/>
                <a:cs typeface="PMingLiU"/>
              </a:rPr>
              <a:t>Calculation</a:t>
            </a:r>
            <a:r>
              <a:rPr sz="1100" spc="100" dirty="0">
                <a:solidFill>
                  <a:srgbClr val="FFFFFF"/>
                </a:solidFill>
                <a:latin typeface="PMingLiU"/>
                <a:cs typeface="PMingLiU"/>
              </a:rPr>
              <a:t> </a:t>
            </a:r>
            <a:r>
              <a:rPr sz="1100" spc="15" dirty="0">
                <a:solidFill>
                  <a:srgbClr val="FFFFFF"/>
                </a:solidFill>
                <a:latin typeface="PMingLiU"/>
                <a:cs typeface="PMingLiU"/>
              </a:rPr>
              <a:t>:</a:t>
            </a:r>
            <a:endParaRPr sz="1100">
              <a:latin typeface="PMingLiU"/>
              <a:cs typeface="PMingLiU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65" dirty="0">
                <a:solidFill>
                  <a:srgbClr val="FFFFFF"/>
                </a:solidFill>
                <a:latin typeface="PMingLiU"/>
                <a:cs typeface="PMingLiU"/>
              </a:rPr>
              <a:t>(Memory </a:t>
            </a:r>
            <a:r>
              <a:rPr sz="1100" spc="85" dirty="0">
                <a:solidFill>
                  <a:srgbClr val="FFFFFF"/>
                </a:solidFill>
                <a:latin typeface="PMingLiU"/>
                <a:cs typeface="PMingLiU"/>
              </a:rPr>
              <a:t>BLOCK </a:t>
            </a:r>
            <a:r>
              <a:rPr sz="1100" spc="75" dirty="0">
                <a:solidFill>
                  <a:srgbClr val="FFFFFF"/>
                </a:solidFill>
                <a:latin typeface="PMingLiU"/>
                <a:cs typeface="PMingLiU"/>
              </a:rPr>
              <a:t>number) </a:t>
            </a:r>
            <a:r>
              <a:rPr sz="1100" spc="60" dirty="0">
                <a:solidFill>
                  <a:srgbClr val="FFFFFF"/>
                </a:solidFill>
                <a:latin typeface="PMingLiU"/>
                <a:cs typeface="PMingLiU"/>
              </a:rPr>
              <a:t>modulo </a:t>
            </a:r>
            <a:r>
              <a:rPr sz="1100" spc="75" dirty="0">
                <a:solidFill>
                  <a:srgbClr val="FFFFFF"/>
                </a:solidFill>
                <a:latin typeface="PMingLiU"/>
                <a:cs typeface="PMingLiU"/>
              </a:rPr>
              <a:t>(Number </a:t>
            </a:r>
            <a:r>
              <a:rPr sz="1100" spc="5" dirty="0">
                <a:solidFill>
                  <a:srgbClr val="FFFFFF"/>
                </a:solidFill>
                <a:latin typeface="PMingLiU"/>
                <a:cs typeface="PMingLiU"/>
              </a:rPr>
              <a:t>of </a:t>
            </a:r>
            <a:r>
              <a:rPr sz="1100" spc="60" dirty="0">
                <a:solidFill>
                  <a:srgbClr val="FFFFFF"/>
                </a:solidFill>
                <a:latin typeface="PMingLiU"/>
                <a:cs typeface="PMingLiU"/>
              </a:rPr>
              <a:t>LINES </a:t>
            </a:r>
            <a:r>
              <a:rPr sz="1100" spc="50" dirty="0">
                <a:solidFill>
                  <a:srgbClr val="FFFFFF"/>
                </a:solidFill>
                <a:latin typeface="PMingLiU"/>
                <a:cs typeface="PMingLiU"/>
              </a:rPr>
              <a:t>in </a:t>
            </a:r>
            <a:r>
              <a:rPr sz="1100" spc="80" dirty="0">
                <a:solidFill>
                  <a:srgbClr val="FFFFFF"/>
                </a:solidFill>
                <a:latin typeface="PMingLiU"/>
                <a:cs typeface="PMingLiU"/>
              </a:rPr>
              <a:t>the</a:t>
            </a:r>
            <a:r>
              <a:rPr sz="1100" spc="210" dirty="0">
                <a:solidFill>
                  <a:srgbClr val="FFFFFF"/>
                </a:solidFill>
                <a:latin typeface="PMingLiU"/>
                <a:cs typeface="PMingLiU"/>
              </a:rPr>
              <a:t> </a:t>
            </a:r>
            <a:r>
              <a:rPr sz="1100" spc="45" dirty="0">
                <a:solidFill>
                  <a:srgbClr val="FFFFFF"/>
                </a:solidFill>
                <a:latin typeface="PMingLiU"/>
                <a:cs typeface="PMingLiU"/>
              </a:rPr>
              <a:t>cac</a:t>
            </a:r>
            <a:r>
              <a:rPr sz="1100" u="heavy" spc="45" dirty="0">
                <a:solidFill>
                  <a:srgbClr val="FFFFFF"/>
                </a:solidFill>
                <a:uFill>
                  <a:solidFill>
                    <a:srgbClr val="5A5275"/>
                  </a:solidFill>
                </a:uFill>
                <a:latin typeface="PMingLiU"/>
                <a:cs typeface="PMingLiU"/>
              </a:rPr>
              <a:t>h</a:t>
            </a:r>
            <a:r>
              <a:rPr sz="1100" spc="45" dirty="0">
                <a:solidFill>
                  <a:srgbClr val="FFFFFF"/>
                </a:solidFill>
                <a:latin typeface="PMingLiU"/>
                <a:cs typeface="PMingLiU"/>
              </a:rPr>
              <a:t>e)</a:t>
            </a:r>
            <a:endParaRPr sz="1100">
              <a:latin typeface="PMingLiU"/>
              <a:cs typeface="PMingLiU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0" y="3349777"/>
            <a:ext cx="4608195" cy="106680"/>
            <a:chOff x="0" y="3349777"/>
            <a:chExt cx="4608195" cy="106680"/>
          </a:xfrm>
        </p:grpSpPr>
        <p:sp>
          <p:nvSpPr>
            <p:cNvPr id="29" name="object 29"/>
            <p:cNvSpPr/>
            <p:nvPr/>
          </p:nvSpPr>
          <p:spPr>
            <a:xfrm>
              <a:off x="0" y="3349777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5" h="106679">
                  <a:moveTo>
                    <a:pt x="1535976" y="0"/>
                  </a:moveTo>
                  <a:lnTo>
                    <a:pt x="0" y="0"/>
                  </a:lnTo>
                  <a:lnTo>
                    <a:pt x="0" y="106222"/>
                  </a:lnTo>
                  <a:lnTo>
                    <a:pt x="1535976" y="10622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5D54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535976" y="3349777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4" h="106679">
                  <a:moveTo>
                    <a:pt x="1535976" y="0"/>
                  </a:moveTo>
                  <a:lnTo>
                    <a:pt x="0" y="0"/>
                  </a:lnTo>
                  <a:lnTo>
                    <a:pt x="0" y="106222"/>
                  </a:lnTo>
                  <a:lnTo>
                    <a:pt x="1535976" y="10622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6151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071952" y="3349777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4" h="106679">
                  <a:moveTo>
                    <a:pt x="1535976" y="0"/>
                  </a:moveTo>
                  <a:lnTo>
                    <a:pt x="0" y="0"/>
                  </a:lnTo>
                  <a:lnTo>
                    <a:pt x="0" y="106222"/>
                  </a:lnTo>
                  <a:lnTo>
                    <a:pt x="1535976" y="10622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5943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pc="100" dirty="0"/>
              <a:t>Dr. </a:t>
            </a:r>
            <a:r>
              <a:rPr spc="110" dirty="0"/>
              <a:t>Ganala </a:t>
            </a:r>
            <a:r>
              <a:rPr spc="95" dirty="0"/>
              <a:t>Santoshi </a:t>
            </a:r>
            <a:r>
              <a:rPr spc="120" dirty="0"/>
              <a:t>(VIT</a:t>
            </a:r>
            <a:r>
              <a:rPr spc="75" dirty="0"/>
              <a:t> </a:t>
            </a:r>
            <a:r>
              <a:rPr spc="105" dirty="0"/>
              <a:t>Chennai)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2188705" y="3353673"/>
            <a:ext cx="23114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spc="130" dirty="0">
                <a:solidFill>
                  <a:srgbClr val="FFFFFF"/>
                </a:solidFill>
                <a:latin typeface="PMingLiU"/>
                <a:cs typeface="PMingLiU"/>
                <a:hlinkClick r:id="rId3" action="ppaction://hlinksldjump"/>
              </a:rPr>
              <a:t>MSO</a:t>
            </a:r>
            <a:endParaRPr sz="600">
              <a:latin typeface="PMingLiU"/>
              <a:cs typeface="PMingLiU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pc="105" dirty="0"/>
              <a:t>July </a:t>
            </a:r>
            <a:r>
              <a:rPr spc="75" dirty="0"/>
              <a:t>8,</a:t>
            </a:r>
            <a:r>
              <a:rPr spc="15" dirty="0"/>
              <a:t> </a:t>
            </a:r>
            <a:r>
              <a:rPr spc="80" dirty="0"/>
              <a:t>2020</a:t>
            </a:r>
          </a:p>
        </p:txBody>
      </p:sp>
      <p:sp>
        <p:nvSpPr>
          <p:cNvPr id="35" name="object 3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80" dirty="0"/>
              <a:pPr marL="38100">
                <a:lnSpc>
                  <a:spcPts val="670"/>
                </a:lnSpc>
              </a:pPr>
              <a:t>12</a:t>
            </a:fld>
            <a:r>
              <a:rPr spc="80" dirty="0"/>
              <a:t> </a:t>
            </a:r>
            <a:r>
              <a:rPr spc="204" dirty="0"/>
              <a:t>/</a:t>
            </a:r>
            <a:r>
              <a:rPr spc="55" dirty="0"/>
              <a:t> </a:t>
            </a:r>
            <a:r>
              <a:rPr spc="80" dirty="0"/>
              <a:t>41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2405"/>
            <a:ext cx="229489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5" dirty="0"/>
              <a:t>Calculation...Direct</a:t>
            </a:r>
            <a:r>
              <a:rPr spc="120" dirty="0"/>
              <a:t> </a:t>
            </a:r>
            <a:r>
              <a:rPr spc="-20" dirty="0"/>
              <a:t>Mapping</a:t>
            </a:r>
          </a:p>
        </p:txBody>
      </p:sp>
      <p:sp>
        <p:nvSpPr>
          <p:cNvPr id="3" name="object 3"/>
          <p:cNvSpPr/>
          <p:nvPr/>
        </p:nvSpPr>
        <p:spPr>
          <a:xfrm>
            <a:off x="286715" y="580567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90">
                <a:moveTo>
                  <a:pt x="59651" y="0"/>
                </a:moveTo>
                <a:lnTo>
                  <a:pt x="0" y="0"/>
                </a:lnTo>
                <a:lnTo>
                  <a:pt x="0" y="59651"/>
                </a:lnTo>
                <a:lnTo>
                  <a:pt x="59651" y="59651"/>
                </a:lnTo>
                <a:lnTo>
                  <a:pt x="596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6715" y="1096784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90">
                <a:moveTo>
                  <a:pt x="59651" y="0"/>
                </a:moveTo>
                <a:lnTo>
                  <a:pt x="0" y="0"/>
                </a:lnTo>
                <a:lnTo>
                  <a:pt x="0" y="59651"/>
                </a:lnTo>
                <a:lnTo>
                  <a:pt x="59651" y="59651"/>
                </a:lnTo>
                <a:lnTo>
                  <a:pt x="596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6715" y="2420239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89">
                <a:moveTo>
                  <a:pt x="59651" y="0"/>
                </a:moveTo>
                <a:lnTo>
                  <a:pt x="0" y="0"/>
                </a:lnTo>
                <a:lnTo>
                  <a:pt x="0" y="59651"/>
                </a:lnTo>
                <a:lnTo>
                  <a:pt x="59651" y="59651"/>
                </a:lnTo>
                <a:lnTo>
                  <a:pt x="596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6715" y="2592324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89">
                <a:moveTo>
                  <a:pt x="59651" y="0"/>
                </a:moveTo>
                <a:lnTo>
                  <a:pt x="0" y="0"/>
                </a:lnTo>
                <a:lnTo>
                  <a:pt x="0" y="59651"/>
                </a:lnTo>
                <a:lnTo>
                  <a:pt x="59651" y="59651"/>
                </a:lnTo>
                <a:lnTo>
                  <a:pt x="596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6715" y="2764396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89">
                <a:moveTo>
                  <a:pt x="59651" y="0"/>
                </a:moveTo>
                <a:lnTo>
                  <a:pt x="0" y="0"/>
                </a:lnTo>
                <a:lnTo>
                  <a:pt x="0" y="59651"/>
                </a:lnTo>
                <a:lnTo>
                  <a:pt x="59651" y="59651"/>
                </a:lnTo>
                <a:lnTo>
                  <a:pt x="596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5044" y="488974"/>
            <a:ext cx="4458970" cy="28657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40360" marR="81280" algn="just">
              <a:lnSpc>
                <a:spcPct val="102600"/>
              </a:lnSpc>
              <a:spcBef>
                <a:spcPts val="55"/>
              </a:spcBef>
            </a:pPr>
            <a:r>
              <a:rPr sz="1100" spc="15" dirty="0">
                <a:solidFill>
                  <a:srgbClr val="FFFFFF"/>
                </a:solidFill>
                <a:latin typeface="PMingLiU"/>
                <a:cs typeface="PMingLiU"/>
              </a:rPr>
              <a:t>If </a:t>
            </a:r>
            <a:r>
              <a:rPr sz="1100" spc="80" dirty="0">
                <a:solidFill>
                  <a:srgbClr val="FFFFFF"/>
                </a:solidFill>
                <a:latin typeface="PMingLiU"/>
                <a:cs typeface="PMingLiU"/>
              </a:rPr>
              <a:t>the </a:t>
            </a:r>
            <a:r>
              <a:rPr sz="1100" spc="70" dirty="0">
                <a:solidFill>
                  <a:srgbClr val="FFFFFF"/>
                </a:solidFill>
                <a:latin typeface="PMingLiU"/>
                <a:cs typeface="PMingLiU"/>
              </a:rPr>
              <a:t>number </a:t>
            </a:r>
            <a:r>
              <a:rPr sz="1100" spc="5" dirty="0">
                <a:solidFill>
                  <a:srgbClr val="FFFFFF"/>
                </a:solidFill>
                <a:latin typeface="PMingLiU"/>
                <a:cs typeface="PMingLiU"/>
              </a:rPr>
              <a:t>of </a:t>
            </a:r>
            <a:r>
              <a:rPr sz="1100" spc="50" dirty="0">
                <a:solidFill>
                  <a:srgbClr val="FFFFFF"/>
                </a:solidFill>
                <a:latin typeface="PMingLiU"/>
                <a:cs typeface="PMingLiU"/>
              </a:rPr>
              <a:t>entries in </a:t>
            </a:r>
            <a:r>
              <a:rPr sz="1100" spc="80" dirty="0">
                <a:solidFill>
                  <a:srgbClr val="FFFFFF"/>
                </a:solidFill>
                <a:latin typeface="PMingLiU"/>
                <a:cs typeface="PMingLiU"/>
              </a:rPr>
              <a:t>the </a:t>
            </a:r>
            <a:r>
              <a:rPr sz="1100" spc="40" dirty="0">
                <a:solidFill>
                  <a:srgbClr val="FFFFFF"/>
                </a:solidFill>
                <a:latin typeface="PMingLiU"/>
                <a:cs typeface="PMingLiU"/>
              </a:rPr>
              <a:t>cache </a:t>
            </a:r>
            <a:r>
              <a:rPr sz="1100" spc="20" dirty="0">
                <a:solidFill>
                  <a:srgbClr val="FFFFFF"/>
                </a:solidFill>
                <a:latin typeface="PMingLiU"/>
                <a:cs typeface="PMingLiU"/>
              </a:rPr>
              <a:t>is </a:t>
            </a:r>
            <a:r>
              <a:rPr sz="1100" spc="85" dirty="0">
                <a:solidFill>
                  <a:srgbClr val="FFFFFF"/>
                </a:solidFill>
                <a:latin typeface="PMingLiU"/>
                <a:cs typeface="PMingLiU"/>
              </a:rPr>
              <a:t>a </a:t>
            </a:r>
            <a:r>
              <a:rPr sz="1100" spc="45" dirty="0">
                <a:solidFill>
                  <a:srgbClr val="FFFFFF"/>
                </a:solidFill>
                <a:latin typeface="PMingLiU"/>
                <a:cs typeface="PMingLiU"/>
              </a:rPr>
              <a:t>power </a:t>
            </a:r>
            <a:r>
              <a:rPr sz="1100" spc="5" dirty="0">
                <a:solidFill>
                  <a:srgbClr val="FFFFFF"/>
                </a:solidFill>
                <a:latin typeface="PMingLiU"/>
                <a:cs typeface="PMingLiU"/>
              </a:rPr>
              <a:t>of </a:t>
            </a:r>
            <a:r>
              <a:rPr sz="1100" spc="35" dirty="0">
                <a:solidFill>
                  <a:srgbClr val="FFFFFF"/>
                </a:solidFill>
                <a:latin typeface="PMingLiU"/>
                <a:cs typeface="PMingLiU"/>
              </a:rPr>
              <a:t>2, </a:t>
            </a:r>
            <a:r>
              <a:rPr sz="1100" spc="80" dirty="0">
                <a:solidFill>
                  <a:srgbClr val="FFFFFF"/>
                </a:solidFill>
                <a:latin typeface="PMingLiU"/>
                <a:cs typeface="PMingLiU"/>
              </a:rPr>
              <a:t>then </a:t>
            </a:r>
            <a:r>
              <a:rPr sz="1100" spc="60" dirty="0">
                <a:solidFill>
                  <a:srgbClr val="FFFFFF"/>
                </a:solidFill>
                <a:latin typeface="PMingLiU"/>
                <a:cs typeface="PMingLiU"/>
              </a:rPr>
              <a:t>modulo  </a:t>
            </a:r>
            <a:r>
              <a:rPr sz="1100" spc="65" dirty="0">
                <a:solidFill>
                  <a:srgbClr val="FFFFFF"/>
                </a:solidFill>
                <a:latin typeface="PMingLiU"/>
                <a:cs typeface="PMingLiU"/>
              </a:rPr>
              <a:t>can </a:t>
            </a:r>
            <a:r>
              <a:rPr sz="1100" spc="70" dirty="0">
                <a:solidFill>
                  <a:srgbClr val="FFFFFF"/>
                </a:solidFill>
                <a:latin typeface="PMingLiU"/>
                <a:cs typeface="PMingLiU"/>
              </a:rPr>
              <a:t>be computed </a:t>
            </a:r>
            <a:r>
              <a:rPr sz="1100" spc="50" dirty="0">
                <a:solidFill>
                  <a:srgbClr val="FFFFFF"/>
                </a:solidFill>
                <a:latin typeface="PMingLiU"/>
                <a:cs typeface="PMingLiU"/>
              </a:rPr>
              <a:t>simply </a:t>
            </a:r>
            <a:r>
              <a:rPr sz="1100" spc="55" dirty="0">
                <a:solidFill>
                  <a:srgbClr val="FFFFFF"/>
                </a:solidFill>
                <a:latin typeface="PMingLiU"/>
                <a:cs typeface="PMingLiU"/>
              </a:rPr>
              <a:t>by </a:t>
            </a:r>
            <a:r>
              <a:rPr sz="1100" spc="45" dirty="0">
                <a:solidFill>
                  <a:srgbClr val="FFFFFF"/>
                </a:solidFill>
                <a:latin typeface="PMingLiU"/>
                <a:cs typeface="PMingLiU"/>
              </a:rPr>
              <a:t>using </a:t>
            </a:r>
            <a:r>
              <a:rPr sz="1100" spc="80" dirty="0">
                <a:solidFill>
                  <a:srgbClr val="FFFFFF"/>
                </a:solidFill>
                <a:latin typeface="PMingLiU"/>
                <a:cs typeface="PMingLiU"/>
              </a:rPr>
              <a:t>the </a:t>
            </a:r>
            <a:r>
              <a:rPr sz="1100" spc="40" dirty="0">
                <a:solidFill>
                  <a:srgbClr val="FFFFFF"/>
                </a:solidFill>
                <a:latin typeface="PMingLiU"/>
                <a:cs typeface="PMingLiU"/>
              </a:rPr>
              <a:t>low-order </a:t>
            </a:r>
            <a:r>
              <a:rPr sz="1100" spc="25" dirty="0">
                <a:solidFill>
                  <a:srgbClr val="FFFFFF"/>
                </a:solidFill>
                <a:latin typeface="PMingLiU"/>
                <a:cs typeface="PMingLiU"/>
              </a:rPr>
              <a:t>log2 </a:t>
            </a:r>
            <a:r>
              <a:rPr sz="1100" spc="50" dirty="0">
                <a:solidFill>
                  <a:srgbClr val="FFFFFF"/>
                </a:solidFill>
                <a:latin typeface="PMingLiU"/>
                <a:cs typeface="PMingLiU"/>
              </a:rPr>
              <a:t>(cache </a:t>
            </a:r>
            <a:r>
              <a:rPr sz="1100" spc="20" dirty="0">
                <a:solidFill>
                  <a:srgbClr val="FFFFFF"/>
                </a:solidFill>
                <a:latin typeface="PMingLiU"/>
                <a:cs typeface="PMingLiU"/>
              </a:rPr>
              <a:t>size </a:t>
            </a:r>
            <a:r>
              <a:rPr sz="1100" spc="50" dirty="0">
                <a:solidFill>
                  <a:srgbClr val="FFFFFF"/>
                </a:solidFill>
                <a:latin typeface="PMingLiU"/>
                <a:cs typeface="PMingLiU"/>
              </a:rPr>
              <a:t>in  </a:t>
            </a:r>
            <a:r>
              <a:rPr sz="1100" spc="45" dirty="0">
                <a:solidFill>
                  <a:srgbClr val="FFFFFF"/>
                </a:solidFill>
                <a:latin typeface="PMingLiU"/>
                <a:cs typeface="PMingLiU"/>
              </a:rPr>
              <a:t>blocks) </a:t>
            </a:r>
            <a:r>
              <a:rPr sz="1100" spc="65" dirty="0">
                <a:solidFill>
                  <a:srgbClr val="FFFFFF"/>
                </a:solidFill>
                <a:latin typeface="PMingLiU"/>
                <a:cs typeface="PMingLiU"/>
              </a:rPr>
              <a:t>bits </a:t>
            </a:r>
            <a:r>
              <a:rPr sz="1100" spc="5" dirty="0">
                <a:solidFill>
                  <a:srgbClr val="FFFFFF"/>
                </a:solidFill>
                <a:latin typeface="PMingLiU"/>
                <a:cs typeface="PMingLiU"/>
              </a:rPr>
              <a:t>of </a:t>
            </a:r>
            <a:r>
              <a:rPr sz="1100" spc="80" dirty="0">
                <a:solidFill>
                  <a:srgbClr val="FFFFFF"/>
                </a:solidFill>
                <a:latin typeface="PMingLiU"/>
                <a:cs typeface="PMingLiU"/>
              </a:rPr>
              <a:t>the</a:t>
            </a:r>
            <a:r>
              <a:rPr sz="1100" spc="180" dirty="0">
                <a:solidFill>
                  <a:srgbClr val="FFFFFF"/>
                </a:solidFill>
                <a:latin typeface="PMingLiU"/>
                <a:cs typeface="PMingLiU"/>
              </a:rPr>
              <a:t> </a:t>
            </a:r>
            <a:r>
              <a:rPr sz="1100" spc="55" dirty="0">
                <a:solidFill>
                  <a:srgbClr val="FFFFFF"/>
                </a:solidFill>
                <a:latin typeface="PMingLiU"/>
                <a:cs typeface="PMingLiU"/>
              </a:rPr>
              <a:t>address.</a:t>
            </a:r>
            <a:endParaRPr sz="1100">
              <a:latin typeface="PMingLiU"/>
              <a:cs typeface="PMingLiU"/>
            </a:endParaRPr>
          </a:p>
          <a:p>
            <a:pPr marL="340360" marR="196850" algn="just">
              <a:lnSpc>
                <a:spcPct val="102600"/>
              </a:lnSpc>
            </a:pPr>
            <a:r>
              <a:rPr sz="1100" spc="70" dirty="0">
                <a:solidFill>
                  <a:srgbClr val="FFFFFF"/>
                </a:solidFill>
                <a:latin typeface="PMingLiU"/>
                <a:cs typeface="PMingLiU"/>
              </a:rPr>
              <a:t>Thus, </a:t>
            </a:r>
            <a:r>
              <a:rPr sz="1100" spc="85" dirty="0">
                <a:solidFill>
                  <a:srgbClr val="FFFFFF"/>
                </a:solidFill>
                <a:latin typeface="PMingLiU"/>
                <a:cs typeface="PMingLiU"/>
              </a:rPr>
              <a:t>an </a:t>
            </a:r>
            <a:r>
              <a:rPr sz="1100" spc="35" dirty="0">
                <a:solidFill>
                  <a:srgbClr val="FFFFFF"/>
                </a:solidFill>
                <a:latin typeface="PMingLiU"/>
                <a:cs typeface="PMingLiU"/>
              </a:rPr>
              <a:t>8-block </a:t>
            </a:r>
            <a:r>
              <a:rPr sz="1100" spc="40" dirty="0">
                <a:solidFill>
                  <a:srgbClr val="FFFFFF"/>
                </a:solidFill>
                <a:latin typeface="PMingLiU"/>
                <a:cs typeface="PMingLiU"/>
              </a:rPr>
              <a:t>cache uses </a:t>
            </a:r>
            <a:r>
              <a:rPr sz="1100" spc="80" dirty="0">
                <a:solidFill>
                  <a:srgbClr val="FFFFFF"/>
                </a:solidFill>
                <a:latin typeface="PMingLiU"/>
                <a:cs typeface="PMingLiU"/>
              </a:rPr>
              <a:t>the </a:t>
            </a:r>
            <a:r>
              <a:rPr sz="1100" spc="70" dirty="0">
                <a:solidFill>
                  <a:srgbClr val="FFFFFF"/>
                </a:solidFill>
                <a:latin typeface="PMingLiU"/>
                <a:cs typeface="PMingLiU"/>
              </a:rPr>
              <a:t>three </a:t>
            </a:r>
            <a:r>
              <a:rPr sz="1100" spc="35" dirty="0">
                <a:solidFill>
                  <a:srgbClr val="FFFFFF"/>
                </a:solidFill>
                <a:latin typeface="PMingLiU"/>
                <a:cs typeface="PMingLiU"/>
              </a:rPr>
              <a:t>lowest </a:t>
            </a:r>
            <a:r>
              <a:rPr sz="1100" spc="65" dirty="0">
                <a:solidFill>
                  <a:srgbClr val="FFFFFF"/>
                </a:solidFill>
                <a:latin typeface="PMingLiU"/>
                <a:cs typeface="PMingLiU"/>
              </a:rPr>
              <a:t>bits </a:t>
            </a:r>
            <a:r>
              <a:rPr sz="1100" spc="50" dirty="0">
                <a:solidFill>
                  <a:srgbClr val="FFFFFF"/>
                </a:solidFill>
                <a:latin typeface="PMingLiU"/>
                <a:cs typeface="PMingLiU"/>
              </a:rPr>
              <a:t>(8 </a:t>
            </a:r>
            <a:r>
              <a:rPr sz="1100" spc="260" dirty="0">
                <a:solidFill>
                  <a:srgbClr val="FFFFFF"/>
                </a:solidFill>
                <a:latin typeface="PMingLiU"/>
                <a:cs typeface="PMingLiU"/>
              </a:rPr>
              <a:t>= </a:t>
            </a:r>
            <a:r>
              <a:rPr sz="1100" spc="65" dirty="0">
                <a:solidFill>
                  <a:srgbClr val="FFFFFF"/>
                </a:solidFill>
                <a:latin typeface="PMingLiU"/>
                <a:cs typeface="PMingLiU"/>
              </a:rPr>
              <a:t>2</a:t>
            </a:r>
            <a:r>
              <a:rPr sz="1200" spc="97" baseline="27777" dirty="0">
                <a:solidFill>
                  <a:srgbClr val="FFFFFF"/>
                </a:solidFill>
                <a:latin typeface="PMingLiU"/>
                <a:cs typeface="PMingLiU"/>
              </a:rPr>
              <a:t>3</a:t>
            </a:r>
            <a:r>
              <a:rPr sz="1100" spc="65" dirty="0">
                <a:solidFill>
                  <a:srgbClr val="FFFFFF"/>
                </a:solidFill>
                <a:latin typeface="PMingLiU"/>
                <a:cs typeface="PMingLiU"/>
              </a:rPr>
              <a:t>) </a:t>
            </a:r>
            <a:r>
              <a:rPr sz="1100" spc="5" dirty="0">
                <a:solidFill>
                  <a:srgbClr val="FFFFFF"/>
                </a:solidFill>
                <a:latin typeface="PMingLiU"/>
                <a:cs typeface="PMingLiU"/>
              </a:rPr>
              <a:t>of </a:t>
            </a:r>
            <a:r>
              <a:rPr sz="1100" spc="80" dirty="0">
                <a:solidFill>
                  <a:srgbClr val="FFFFFF"/>
                </a:solidFill>
                <a:latin typeface="PMingLiU"/>
                <a:cs typeface="PMingLiU"/>
              </a:rPr>
              <a:t>the  </a:t>
            </a:r>
            <a:r>
              <a:rPr sz="1100" spc="40" dirty="0">
                <a:solidFill>
                  <a:srgbClr val="FFFFFF"/>
                </a:solidFill>
                <a:latin typeface="PMingLiU"/>
                <a:cs typeface="PMingLiU"/>
              </a:rPr>
              <a:t>block</a:t>
            </a:r>
            <a:r>
              <a:rPr sz="1100" spc="70" dirty="0">
                <a:solidFill>
                  <a:srgbClr val="FFFFFF"/>
                </a:solidFill>
                <a:latin typeface="PMingLiU"/>
                <a:cs typeface="PMingLiU"/>
              </a:rPr>
              <a:t> </a:t>
            </a:r>
            <a:r>
              <a:rPr sz="1100" spc="55" dirty="0">
                <a:solidFill>
                  <a:srgbClr val="FFFFFF"/>
                </a:solidFill>
                <a:latin typeface="PMingLiU"/>
                <a:cs typeface="PMingLiU"/>
              </a:rPr>
              <a:t>address.</a:t>
            </a:r>
            <a:endParaRPr sz="1100">
              <a:latin typeface="PMingLiU"/>
              <a:cs typeface="PMingLiU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800">
              <a:latin typeface="PMingLiU"/>
              <a:cs typeface="PMingLiU"/>
            </a:endParaRPr>
          </a:p>
          <a:p>
            <a:pPr marL="63500">
              <a:lnSpc>
                <a:spcPct val="100000"/>
              </a:lnSpc>
              <a:spcBef>
                <a:spcPts val="5"/>
              </a:spcBef>
            </a:pPr>
            <a:r>
              <a:rPr sz="1100" spc="55" dirty="0">
                <a:solidFill>
                  <a:srgbClr val="FFFFFF"/>
                </a:solidFill>
                <a:latin typeface="PMingLiU"/>
                <a:cs typeface="PMingLiU"/>
              </a:rPr>
              <a:t>Task </a:t>
            </a:r>
            <a:r>
              <a:rPr sz="1100" spc="15" dirty="0">
                <a:solidFill>
                  <a:srgbClr val="FFFFFF"/>
                </a:solidFill>
                <a:latin typeface="PMingLiU"/>
                <a:cs typeface="PMingLiU"/>
              </a:rPr>
              <a:t>-</a:t>
            </a:r>
            <a:r>
              <a:rPr sz="1100" spc="90" dirty="0">
                <a:solidFill>
                  <a:srgbClr val="FFFFFF"/>
                </a:solidFill>
                <a:latin typeface="PMingLiU"/>
                <a:cs typeface="PMingLiU"/>
              </a:rPr>
              <a:t> </a:t>
            </a:r>
            <a:r>
              <a:rPr sz="1100" spc="60" dirty="0">
                <a:solidFill>
                  <a:srgbClr val="FFFFFF"/>
                </a:solidFill>
                <a:latin typeface="PMingLiU"/>
                <a:cs typeface="PMingLiU"/>
              </a:rPr>
              <a:t>IV</a:t>
            </a:r>
            <a:endParaRPr sz="1100">
              <a:latin typeface="PMingLiU"/>
              <a:cs typeface="PMingLiU"/>
            </a:endParaRPr>
          </a:p>
          <a:p>
            <a:pPr marL="63500" marR="267970">
              <a:lnSpc>
                <a:spcPct val="102600"/>
              </a:lnSpc>
            </a:pPr>
            <a:r>
              <a:rPr sz="1100" spc="70" dirty="0">
                <a:solidFill>
                  <a:srgbClr val="FFFFFF"/>
                </a:solidFill>
                <a:latin typeface="PMingLiU"/>
                <a:cs typeface="PMingLiU"/>
              </a:rPr>
              <a:t>Let </a:t>
            </a:r>
            <a:r>
              <a:rPr sz="1100" spc="80" dirty="0">
                <a:solidFill>
                  <a:srgbClr val="FFFFFF"/>
                </a:solidFill>
                <a:latin typeface="PMingLiU"/>
                <a:cs typeface="PMingLiU"/>
              </a:rPr>
              <a:t>the </a:t>
            </a:r>
            <a:r>
              <a:rPr sz="1100" spc="40" dirty="0">
                <a:solidFill>
                  <a:srgbClr val="FFFFFF"/>
                </a:solidFill>
                <a:latin typeface="PMingLiU"/>
                <a:cs typeface="PMingLiU"/>
              </a:rPr>
              <a:t>cache </a:t>
            </a:r>
            <a:r>
              <a:rPr sz="1100" spc="45" dirty="0">
                <a:solidFill>
                  <a:srgbClr val="FFFFFF"/>
                </a:solidFill>
                <a:latin typeface="PMingLiU"/>
                <a:cs typeface="PMingLiU"/>
              </a:rPr>
              <a:t>consists </a:t>
            </a:r>
            <a:r>
              <a:rPr sz="1100" spc="5" dirty="0">
                <a:solidFill>
                  <a:srgbClr val="FFFFFF"/>
                </a:solidFill>
                <a:latin typeface="PMingLiU"/>
                <a:cs typeface="PMingLiU"/>
              </a:rPr>
              <a:t>of </a:t>
            </a:r>
            <a:r>
              <a:rPr sz="1100" spc="70" dirty="0">
                <a:solidFill>
                  <a:srgbClr val="FFFFFF"/>
                </a:solidFill>
                <a:latin typeface="PMingLiU"/>
                <a:cs typeface="PMingLiU"/>
              </a:rPr>
              <a:t>Y number </a:t>
            </a:r>
            <a:r>
              <a:rPr sz="1100" spc="30" dirty="0">
                <a:solidFill>
                  <a:srgbClr val="FFFFFF"/>
                </a:solidFill>
                <a:latin typeface="PMingLiU"/>
                <a:cs typeface="PMingLiU"/>
              </a:rPr>
              <a:t>lines </a:t>
            </a:r>
            <a:r>
              <a:rPr sz="1100" spc="85" dirty="0">
                <a:solidFill>
                  <a:srgbClr val="FFFFFF"/>
                </a:solidFill>
                <a:latin typeface="PMingLiU"/>
                <a:cs typeface="PMingLiU"/>
              </a:rPr>
              <a:t>and </a:t>
            </a:r>
            <a:r>
              <a:rPr sz="1100" spc="70" dirty="0">
                <a:solidFill>
                  <a:srgbClr val="FFFFFF"/>
                </a:solidFill>
                <a:latin typeface="PMingLiU"/>
                <a:cs typeface="PMingLiU"/>
              </a:rPr>
              <a:t>main </a:t>
            </a:r>
            <a:r>
              <a:rPr sz="1100" spc="65" dirty="0">
                <a:solidFill>
                  <a:srgbClr val="FFFFFF"/>
                </a:solidFill>
                <a:latin typeface="PMingLiU"/>
                <a:cs typeface="PMingLiU"/>
              </a:rPr>
              <a:t>memory </a:t>
            </a:r>
            <a:r>
              <a:rPr sz="1100" spc="70" dirty="0">
                <a:solidFill>
                  <a:srgbClr val="FFFFFF"/>
                </a:solidFill>
                <a:latin typeface="PMingLiU"/>
                <a:cs typeface="PMingLiU"/>
              </a:rPr>
              <a:t>with X  number </a:t>
            </a:r>
            <a:r>
              <a:rPr sz="1100" spc="5" dirty="0">
                <a:solidFill>
                  <a:srgbClr val="FFFFFF"/>
                </a:solidFill>
                <a:latin typeface="PMingLiU"/>
                <a:cs typeface="PMingLiU"/>
              </a:rPr>
              <a:t>of </a:t>
            </a:r>
            <a:r>
              <a:rPr sz="1100" spc="40" dirty="0">
                <a:solidFill>
                  <a:srgbClr val="FFFFFF"/>
                </a:solidFill>
                <a:latin typeface="PMingLiU"/>
                <a:cs typeface="PMingLiU"/>
              </a:rPr>
              <a:t>blocks. </a:t>
            </a:r>
            <a:r>
              <a:rPr sz="1100" spc="45" dirty="0">
                <a:solidFill>
                  <a:srgbClr val="FFFFFF"/>
                </a:solidFill>
                <a:latin typeface="PMingLiU"/>
                <a:cs typeface="PMingLiU"/>
              </a:rPr>
              <a:t>Using </a:t>
            </a:r>
            <a:r>
              <a:rPr sz="1100" spc="80" dirty="0">
                <a:solidFill>
                  <a:srgbClr val="FFFFFF"/>
                </a:solidFill>
                <a:latin typeface="PMingLiU"/>
                <a:cs typeface="PMingLiU"/>
              </a:rPr>
              <a:t>the </a:t>
            </a:r>
            <a:r>
              <a:rPr sz="1100" spc="60" dirty="0">
                <a:solidFill>
                  <a:srgbClr val="FFFFFF"/>
                </a:solidFill>
                <a:latin typeface="PMingLiU"/>
                <a:cs typeface="PMingLiU"/>
              </a:rPr>
              <a:t>concept </a:t>
            </a:r>
            <a:r>
              <a:rPr sz="1100" spc="5" dirty="0">
                <a:solidFill>
                  <a:srgbClr val="FFFFFF"/>
                </a:solidFill>
                <a:latin typeface="PMingLiU"/>
                <a:cs typeface="PMingLiU"/>
              </a:rPr>
              <a:t>of </a:t>
            </a:r>
            <a:r>
              <a:rPr sz="1100" spc="60" dirty="0">
                <a:solidFill>
                  <a:srgbClr val="FFFFFF"/>
                </a:solidFill>
                <a:latin typeface="PMingLiU"/>
                <a:cs typeface="PMingLiU"/>
              </a:rPr>
              <a:t>direct </a:t>
            </a:r>
            <a:r>
              <a:rPr sz="1100" spc="65" dirty="0">
                <a:solidFill>
                  <a:srgbClr val="FFFFFF"/>
                </a:solidFill>
                <a:latin typeface="PMingLiU"/>
                <a:cs typeface="PMingLiU"/>
              </a:rPr>
              <a:t>mapping, </a:t>
            </a:r>
            <a:r>
              <a:rPr sz="1100" spc="55" dirty="0">
                <a:solidFill>
                  <a:srgbClr val="FFFFFF"/>
                </a:solidFill>
                <a:latin typeface="PMingLiU"/>
                <a:cs typeface="PMingLiU"/>
              </a:rPr>
              <a:t>analyze </a:t>
            </a:r>
            <a:r>
              <a:rPr sz="1100" spc="80" dirty="0">
                <a:solidFill>
                  <a:srgbClr val="FFFFFF"/>
                </a:solidFill>
                <a:latin typeface="PMingLiU"/>
                <a:cs typeface="PMingLiU"/>
              </a:rPr>
              <a:t>the  </a:t>
            </a:r>
            <a:r>
              <a:rPr sz="1100" spc="25" dirty="0">
                <a:solidFill>
                  <a:srgbClr val="FFFFFF"/>
                </a:solidFill>
                <a:latin typeface="PMingLiU"/>
                <a:cs typeface="PMingLiU"/>
              </a:rPr>
              <a:t>following...</a:t>
            </a:r>
            <a:endParaRPr sz="1100">
              <a:latin typeface="PMingLiU"/>
              <a:cs typeface="PMingLiU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800">
              <a:latin typeface="PMingLiU"/>
              <a:cs typeface="PMingLiU"/>
            </a:endParaRPr>
          </a:p>
          <a:p>
            <a:pPr marL="340360" marR="2858770">
              <a:lnSpc>
                <a:spcPct val="102600"/>
              </a:lnSpc>
            </a:pPr>
            <a:r>
              <a:rPr sz="1100" spc="45" dirty="0">
                <a:solidFill>
                  <a:srgbClr val="FFFFFF"/>
                </a:solidFill>
                <a:latin typeface="PMingLiU"/>
                <a:cs typeface="PMingLiU"/>
              </a:rPr>
              <a:t>Scenario I </a:t>
            </a:r>
            <a:r>
              <a:rPr sz="1100" spc="15" dirty="0">
                <a:solidFill>
                  <a:srgbClr val="FFFFFF"/>
                </a:solidFill>
                <a:latin typeface="PMingLiU"/>
                <a:cs typeface="PMingLiU"/>
              </a:rPr>
              <a:t>: </a:t>
            </a:r>
            <a:r>
              <a:rPr sz="1100" spc="70" dirty="0">
                <a:solidFill>
                  <a:srgbClr val="FFFFFF"/>
                </a:solidFill>
                <a:latin typeface="PMingLiU"/>
                <a:cs typeface="PMingLiU"/>
              </a:rPr>
              <a:t>X </a:t>
            </a:r>
            <a:r>
              <a:rPr sz="1100" spc="260" dirty="0">
                <a:solidFill>
                  <a:srgbClr val="FFFFFF"/>
                </a:solidFill>
                <a:latin typeface="PMingLiU"/>
                <a:cs typeface="PMingLiU"/>
              </a:rPr>
              <a:t>= </a:t>
            </a:r>
            <a:r>
              <a:rPr sz="1100" spc="70" dirty="0">
                <a:solidFill>
                  <a:srgbClr val="FFFFFF"/>
                </a:solidFill>
                <a:latin typeface="PMingLiU"/>
                <a:cs typeface="PMingLiU"/>
              </a:rPr>
              <a:t>Y  </a:t>
            </a:r>
            <a:r>
              <a:rPr sz="1100" spc="45" dirty="0">
                <a:solidFill>
                  <a:srgbClr val="FFFFFF"/>
                </a:solidFill>
                <a:latin typeface="PMingLiU"/>
                <a:cs typeface="PMingLiU"/>
              </a:rPr>
              <a:t>Scenario </a:t>
            </a:r>
            <a:r>
              <a:rPr sz="1100" spc="60" dirty="0">
                <a:solidFill>
                  <a:srgbClr val="FFFFFF"/>
                </a:solidFill>
                <a:latin typeface="PMingLiU"/>
                <a:cs typeface="PMingLiU"/>
              </a:rPr>
              <a:t>II </a:t>
            </a:r>
            <a:r>
              <a:rPr sz="1100" spc="15" dirty="0">
                <a:solidFill>
                  <a:srgbClr val="FFFFFF"/>
                </a:solidFill>
                <a:latin typeface="PMingLiU"/>
                <a:cs typeface="PMingLiU"/>
              </a:rPr>
              <a:t>: </a:t>
            </a:r>
            <a:r>
              <a:rPr sz="1100" spc="70" dirty="0">
                <a:solidFill>
                  <a:srgbClr val="FFFFFF"/>
                </a:solidFill>
                <a:latin typeface="PMingLiU"/>
                <a:cs typeface="PMingLiU"/>
              </a:rPr>
              <a:t>X </a:t>
            </a:r>
            <a:r>
              <a:rPr sz="1100" i="1" spc="-55" dirty="0">
                <a:solidFill>
                  <a:srgbClr val="FFFFFF"/>
                </a:solidFill>
                <a:latin typeface="Verdana"/>
                <a:cs typeface="Verdana"/>
              </a:rPr>
              <a:t>&gt; </a:t>
            </a:r>
            <a:r>
              <a:rPr sz="1100" spc="70" dirty="0">
                <a:solidFill>
                  <a:srgbClr val="FFFFFF"/>
                </a:solidFill>
                <a:latin typeface="PMingLiU"/>
                <a:cs typeface="PMingLiU"/>
              </a:rPr>
              <a:t>Y  </a:t>
            </a:r>
            <a:r>
              <a:rPr sz="1100" spc="45" dirty="0">
                <a:solidFill>
                  <a:srgbClr val="FFFFFF"/>
                </a:solidFill>
                <a:latin typeface="PMingLiU"/>
                <a:cs typeface="PMingLiU"/>
              </a:rPr>
              <a:t>Scenario </a:t>
            </a:r>
            <a:r>
              <a:rPr sz="1100" spc="65" dirty="0">
                <a:solidFill>
                  <a:srgbClr val="FFFFFF"/>
                </a:solidFill>
                <a:latin typeface="PMingLiU"/>
                <a:cs typeface="PMingLiU"/>
              </a:rPr>
              <a:t>III </a:t>
            </a:r>
            <a:r>
              <a:rPr sz="1100" spc="15" dirty="0">
                <a:solidFill>
                  <a:srgbClr val="FFFFFF"/>
                </a:solidFill>
                <a:latin typeface="PMingLiU"/>
                <a:cs typeface="PMingLiU"/>
              </a:rPr>
              <a:t>: </a:t>
            </a:r>
            <a:r>
              <a:rPr sz="1100" spc="70" dirty="0">
                <a:solidFill>
                  <a:srgbClr val="FFFFFF"/>
                </a:solidFill>
                <a:latin typeface="PMingLiU"/>
                <a:cs typeface="PMingLiU"/>
              </a:rPr>
              <a:t>X </a:t>
            </a:r>
            <a:r>
              <a:rPr sz="1100" i="1" spc="-55" dirty="0">
                <a:solidFill>
                  <a:srgbClr val="FFFFFF"/>
                </a:solidFill>
                <a:latin typeface="Verdana"/>
                <a:cs typeface="Verdana"/>
              </a:rPr>
              <a:t>&lt;</a:t>
            </a:r>
            <a:r>
              <a:rPr sz="1100" i="1" spc="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spc="70" dirty="0">
                <a:solidFill>
                  <a:srgbClr val="FFFFFF"/>
                </a:solidFill>
                <a:latin typeface="PMingLiU"/>
                <a:cs typeface="PMingLiU"/>
              </a:rPr>
              <a:t>Y</a:t>
            </a:r>
            <a:endParaRPr sz="1100">
              <a:latin typeface="PMingLiU"/>
              <a:cs typeface="PMingLiU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800">
              <a:latin typeface="PMingLiU"/>
              <a:cs typeface="PMingLiU"/>
            </a:endParaRPr>
          </a:p>
          <a:p>
            <a:pPr marL="62865" marR="57150">
              <a:lnSpc>
                <a:spcPct val="102600"/>
              </a:lnSpc>
              <a:spcBef>
                <a:spcPts val="5"/>
              </a:spcBef>
            </a:pPr>
            <a:r>
              <a:rPr sz="1100" spc="40" dirty="0">
                <a:solidFill>
                  <a:srgbClr val="FFFFFF"/>
                </a:solidFill>
                <a:latin typeface="PMingLiU"/>
                <a:cs typeface="PMingLiU"/>
              </a:rPr>
              <a:t>Show </a:t>
            </a:r>
            <a:r>
              <a:rPr sz="1100" spc="80" dirty="0">
                <a:solidFill>
                  <a:srgbClr val="FFFFFF"/>
                </a:solidFill>
                <a:latin typeface="PMingLiU"/>
                <a:cs typeface="PMingLiU"/>
              </a:rPr>
              <a:t>the </a:t>
            </a:r>
            <a:r>
              <a:rPr sz="1100" spc="25" dirty="0">
                <a:solidFill>
                  <a:srgbClr val="FFFFFF"/>
                </a:solidFill>
                <a:latin typeface="PMingLiU"/>
                <a:cs typeface="PMingLiU"/>
              </a:rPr>
              <a:t>effect </a:t>
            </a:r>
            <a:r>
              <a:rPr sz="1100" spc="5" dirty="0">
                <a:solidFill>
                  <a:srgbClr val="FFFFFF"/>
                </a:solidFill>
                <a:latin typeface="PMingLiU"/>
                <a:cs typeface="PMingLiU"/>
              </a:rPr>
              <a:t>of </a:t>
            </a:r>
            <a:r>
              <a:rPr sz="1100" spc="60" dirty="0">
                <a:solidFill>
                  <a:srgbClr val="FFFFFF"/>
                </a:solidFill>
                <a:latin typeface="PMingLiU"/>
                <a:cs typeface="PMingLiU"/>
              </a:rPr>
              <a:t>direct </a:t>
            </a:r>
            <a:r>
              <a:rPr sz="1100" spc="65" dirty="0">
                <a:solidFill>
                  <a:srgbClr val="FFFFFF"/>
                </a:solidFill>
                <a:latin typeface="PMingLiU"/>
                <a:cs typeface="PMingLiU"/>
              </a:rPr>
              <a:t>mapping, </a:t>
            </a:r>
            <a:r>
              <a:rPr sz="1100" spc="70" dirty="0">
                <a:solidFill>
                  <a:srgbClr val="FFFFFF"/>
                </a:solidFill>
                <a:latin typeface="PMingLiU"/>
                <a:cs typeface="PMingLiU"/>
              </a:rPr>
              <a:t>with </a:t>
            </a:r>
            <a:r>
              <a:rPr sz="1100" spc="60" dirty="0">
                <a:solidFill>
                  <a:srgbClr val="FFFFFF"/>
                </a:solidFill>
                <a:latin typeface="PMingLiU"/>
                <a:cs typeface="PMingLiU"/>
              </a:rPr>
              <a:t>explanation. </a:t>
            </a:r>
            <a:r>
              <a:rPr sz="1100" spc="70" dirty="0">
                <a:solidFill>
                  <a:srgbClr val="FFFFFF"/>
                </a:solidFill>
                <a:latin typeface="PMingLiU"/>
                <a:cs typeface="PMingLiU"/>
              </a:rPr>
              <a:t>X </a:t>
            </a:r>
            <a:r>
              <a:rPr sz="1100" spc="40" dirty="0">
                <a:solidFill>
                  <a:srgbClr val="FFFFFF"/>
                </a:solidFill>
                <a:latin typeface="PMingLiU"/>
                <a:cs typeface="PMingLiU"/>
              </a:rPr>
              <a:t>&amp; </a:t>
            </a:r>
            <a:r>
              <a:rPr sz="1100" spc="70" dirty="0">
                <a:solidFill>
                  <a:srgbClr val="FFFFFF"/>
                </a:solidFill>
                <a:latin typeface="PMingLiU"/>
                <a:cs typeface="PMingLiU"/>
              </a:rPr>
              <a:t>Y </a:t>
            </a:r>
            <a:r>
              <a:rPr sz="1100" spc="65" dirty="0">
                <a:solidFill>
                  <a:srgbClr val="FFFFFF"/>
                </a:solidFill>
                <a:latin typeface="PMingLiU"/>
                <a:cs typeface="PMingLiU"/>
              </a:rPr>
              <a:t>can </a:t>
            </a:r>
            <a:r>
              <a:rPr sz="1100" spc="70" dirty="0">
                <a:solidFill>
                  <a:srgbClr val="FFFFFF"/>
                </a:solidFill>
                <a:latin typeface="PMingLiU"/>
                <a:cs typeface="PMingLiU"/>
              </a:rPr>
              <a:t>be </a:t>
            </a:r>
            <a:r>
              <a:rPr sz="1100" spc="65" dirty="0">
                <a:solidFill>
                  <a:srgbClr val="FFFFFF"/>
                </a:solidFill>
                <a:latin typeface="PMingLiU"/>
                <a:cs typeface="PMingLiU"/>
              </a:rPr>
              <a:t>any  </a:t>
            </a:r>
            <a:r>
              <a:rPr sz="1100" spc="70" dirty="0">
                <a:solidFill>
                  <a:srgbClr val="FFFFFF"/>
                </a:solidFill>
                <a:latin typeface="PMingLiU"/>
                <a:cs typeface="PMingLiU"/>
              </a:rPr>
              <a:t>number. </a:t>
            </a:r>
            <a:r>
              <a:rPr sz="1100" spc="55" dirty="0">
                <a:solidFill>
                  <a:srgbClr val="FFFFFF"/>
                </a:solidFill>
                <a:latin typeface="PMingLiU"/>
                <a:cs typeface="PMingLiU"/>
              </a:rPr>
              <a:t>[Must </a:t>
            </a:r>
            <a:r>
              <a:rPr sz="1100" spc="70" dirty="0">
                <a:solidFill>
                  <a:srgbClr val="FFFFFF"/>
                </a:solidFill>
                <a:latin typeface="PMingLiU"/>
                <a:cs typeface="PMingLiU"/>
              </a:rPr>
              <a:t>be </a:t>
            </a:r>
            <a:r>
              <a:rPr sz="1100" spc="45" dirty="0">
                <a:solidFill>
                  <a:srgbClr val="FFFFFF"/>
                </a:solidFill>
                <a:latin typeface="PMingLiU"/>
                <a:cs typeface="PMingLiU"/>
              </a:rPr>
              <a:t>convertible </a:t>
            </a:r>
            <a:r>
              <a:rPr sz="1100" spc="80" dirty="0">
                <a:solidFill>
                  <a:srgbClr val="FFFFFF"/>
                </a:solidFill>
                <a:latin typeface="PMingLiU"/>
                <a:cs typeface="PMingLiU"/>
              </a:rPr>
              <a:t>to </a:t>
            </a:r>
            <a:r>
              <a:rPr sz="1100" spc="45" dirty="0">
                <a:solidFill>
                  <a:srgbClr val="FFFFFF"/>
                </a:solidFill>
                <a:latin typeface="PMingLiU"/>
                <a:cs typeface="PMingLiU"/>
              </a:rPr>
              <a:t>power </a:t>
            </a:r>
            <a:r>
              <a:rPr sz="1100" spc="5" dirty="0">
                <a:solidFill>
                  <a:srgbClr val="FFFFFF"/>
                </a:solidFill>
                <a:latin typeface="PMingLiU"/>
                <a:cs typeface="PMingLiU"/>
              </a:rPr>
              <a:t>of </a:t>
            </a:r>
            <a:r>
              <a:rPr sz="1100" spc="60" dirty="0">
                <a:solidFill>
                  <a:srgbClr val="FFFFFF"/>
                </a:solidFill>
                <a:latin typeface="PMingLiU"/>
                <a:cs typeface="PMingLiU"/>
                <a:hlinkClick r:id="rId2" action="ppaction://hlinksldjump"/>
              </a:rPr>
              <a:t>2...Think</a:t>
            </a:r>
            <a:r>
              <a:rPr sz="1100" spc="-5" dirty="0">
                <a:solidFill>
                  <a:srgbClr val="FFFFFF"/>
                </a:solidFill>
                <a:latin typeface="PMingLiU"/>
                <a:cs typeface="PMingLiU"/>
                <a:hlinkClick r:id="rId2" action="ppaction://hlinksldjump"/>
              </a:rPr>
              <a:t> </a:t>
            </a:r>
            <a:r>
              <a:rPr sz="1100" spc="50" dirty="0">
                <a:solidFill>
                  <a:srgbClr val="FFFFFF"/>
                </a:solidFill>
                <a:latin typeface="PMingLiU"/>
                <a:cs typeface="PMingLiU"/>
                <a:hlinkClick r:id="rId3" action="ppaction://hlinksldjump"/>
              </a:rPr>
              <a:t>Wh</a:t>
            </a:r>
            <a:r>
              <a:rPr sz="1100" spc="50" dirty="0">
                <a:solidFill>
                  <a:srgbClr val="FFFFFF"/>
                </a:solidFill>
                <a:latin typeface="PMingLiU"/>
                <a:cs typeface="PMingLiU"/>
                <a:hlinkClick r:id="rId4" action="ppaction://hlinksldjump"/>
              </a:rPr>
              <a:t>y]</a:t>
            </a:r>
            <a:endParaRPr sz="1100">
              <a:latin typeface="PMingLiU"/>
              <a:cs typeface="PMingLiU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3349777"/>
            <a:ext cx="4608195" cy="106680"/>
            <a:chOff x="0" y="3349777"/>
            <a:chExt cx="4608195" cy="106680"/>
          </a:xfrm>
        </p:grpSpPr>
        <p:sp>
          <p:nvSpPr>
            <p:cNvPr id="10" name="object 10"/>
            <p:cNvSpPr/>
            <p:nvPr/>
          </p:nvSpPr>
          <p:spPr>
            <a:xfrm>
              <a:off x="0" y="3349777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5" h="106679">
                  <a:moveTo>
                    <a:pt x="1535976" y="0"/>
                  </a:moveTo>
                  <a:lnTo>
                    <a:pt x="0" y="0"/>
                  </a:lnTo>
                  <a:lnTo>
                    <a:pt x="0" y="106222"/>
                  </a:lnTo>
                  <a:lnTo>
                    <a:pt x="1535976" y="10622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5D54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35976" y="3349777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4" h="106679">
                  <a:moveTo>
                    <a:pt x="1535976" y="0"/>
                  </a:moveTo>
                  <a:lnTo>
                    <a:pt x="0" y="0"/>
                  </a:lnTo>
                  <a:lnTo>
                    <a:pt x="0" y="106222"/>
                  </a:lnTo>
                  <a:lnTo>
                    <a:pt x="1535976" y="10622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6151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71952" y="3349777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4" h="106679">
                  <a:moveTo>
                    <a:pt x="1535976" y="0"/>
                  </a:moveTo>
                  <a:lnTo>
                    <a:pt x="0" y="0"/>
                  </a:lnTo>
                  <a:lnTo>
                    <a:pt x="0" y="106222"/>
                  </a:lnTo>
                  <a:lnTo>
                    <a:pt x="1535976" y="10622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5943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pc="100" dirty="0"/>
              <a:t>Dr. </a:t>
            </a:r>
            <a:r>
              <a:rPr spc="110" dirty="0"/>
              <a:t>Ganala </a:t>
            </a:r>
            <a:r>
              <a:rPr spc="95" dirty="0"/>
              <a:t>Santoshi </a:t>
            </a:r>
            <a:r>
              <a:rPr spc="120" dirty="0"/>
              <a:t>(VIT</a:t>
            </a:r>
            <a:r>
              <a:rPr spc="75" dirty="0"/>
              <a:t> </a:t>
            </a:r>
            <a:r>
              <a:rPr spc="105" dirty="0"/>
              <a:t>Chennai)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2188705" y="3353673"/>
            <a:ext cx="23114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spc="130" dirty="0">
                <a:solidFill>
                  <a:srgbClr val="FFFFFF"/>
                </a:solidFill>
                <a:latin typeface="PMingLiU"/>
                <a:cs typeface="PMingLiU"/>
                <a:hlinkClick r:id="rId4" action="ppaction://hlinksldjump"/>
              </a:rPr>
              <a:t>MSO</a:t>
            </a:r>
            <a:endParaRPr sz="600">
              <a:latin typeface="PMingLiU"/>
              <a:cs typeface="PMingLiU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pc="105" dirty="0"/>
              <a:t>July </a:t>
            </a:r>
            <a:r>
              <a:rPr spc="75" dirty="0"/>
              <a:t>8,</a:t>
            </a:r>
            <a:r>
              <a:rPr spc="15" dirty="0"/>
              <a:t> </a:t>
            </a:r>
            <a:r>
              <a:rPr spc="80" dirty="0"/>
              <a:t>2020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80" dirty="0"/>
              <a:pPr marL="38100">
                <a:lnSpc>
                  <a:spcPts val="670"/>
                </a:lnSpc>
              </a:pPr>
              <a:t>13</a:t>
            </a:fld>
            <a:r>
              <a:rPr spc="80" dirty="0"/>
              <a:t> </a:t>
            </a:r>
            <a:r>
              <a:rPr spc="204" dirty="0"/>
              <a:t>/</a:t>
            </a:r>
            <a:r>
              <a:rPr spc="55" dirty="0"/>
              <a:t> </a:t>
            </a:r>
            <a:r>
              <a:rPr spc="80" dirty="0"/>
              <a:t>41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2405"/>
            <a:ext cx="217551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50" dirty="0"/>
              <a:t>Issues </a:t>
            </a:r>
            <a:r>
              <a:rPr spc="-5" dirty="0"/>
              <a:t>with Direct</a:t>
            </a:r>
            <a:r>
              <a:rPr spc="95" dirty="0"/>
              <a:t> </a:t>
            </a:r>
            <a:r>
              <a:rPr spc="-20" dirty="0"/>
              <a:t>Mapping</a:t>
            </a:r>
          </a:p>
        </p:txBody>
      </p:sp>
      <p:sp>
        <p:nvSpPr>
          <p:cNvPr id="3" name="object 3"/>
          <p:cNvSpPr/>
          <p:nvPr/>
        </p:nvSpPr>
        <p:spPr>
          <a:xfrm>
            <a:off x="286715" y="1439672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90">
                <a:moveTo>
                  <a:pt x="59651" y="0"/>
                </a:moveTo>
                <a:lnTo>
                  <a:pt x="0" y="0"/>
                </a:lnTo>
                <a:lnTo>
                  <a:pt x="0" y="59651"/>
                </a:lnTo>
                <a:lnTo>
                  <a:pt x="59651" y="59651"/>
                </a:lnTo>
                <a:lnTo>
                  <a:pt x="596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6715" y="1993849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89">
                <a:moveTo>
                  <a:pt x="59651" y="0"/>
                </a:moveTo>
                <a:lnTo>
                  <a:pt x="0" y="0"/>
                </a:lnTo>
                <a:lnTo>
                  <a:pt x="0" y="59651"/>
                </a:lnTo>
                <a:lnTo>
                  <a:pt x="59651" y="59651"/>
                </a:lnTo>
                <a:lnTo>
                  <a:pt x="596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5844" y="482649"/>
            <a:ext cx="4357370" cy="178371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0"/>
              </a:spcBef>
            </a:pPr>
            <a:r>
              <a:rPr sz="1100" spc="65" dirty="0">
                <a:solidFill>
                  <a:srgbClr val="FFFFFF"/>
                </a:solidFill>
                <a:latin typeface="PMingLiU"/>
                <a:cs typeface="PMingLiU"/>
              </a:rPr>
              <a:t>Go </a:t>
            </a:r>
            <a:r>
              <a:rPr sz="1100" spc="85" dirty="0">
                <a:solidFill>
                  <a:srgbClr val="FFFFFF"/>
                </a:solidFill>
                <a:latin typeface="PMingLiU"/>
                <a:cs typeface="PMingLiU"/>
              </a:rPr>
              <a:t>and </a:t>
            </a:r>
            <a:r>
              <a:rPr sz="1100" spc="30" dirty="0">
                <a:solidFill>
                  <a:srgbClr val="FFFFFF"/>
                </a:solidFill>
                <a:latin typeface="PMingLiU"/>
                <a:cs typeface="PMingLiU"/>
              </a:rPr>
              <a:t>check </a:t>
            </a:r>
            <a:r>
              <a:rPr sz="1100" spc="80" dirty="0">
                <a:solidFill>
                  <a:srgbClr val="FFFFFF"/>
                </a:solidFill>
                <a:latin typeface="PMingLiU"/>
                <a:cs typeface="PMingLiU"/>
              </a:rPr>
              <a:t>the</a:t>
            </a:r>
            <a:r>
              <a:rPr sz="1100" spc="114" dirty="0">
                <a:solidFill>
                  <a:srgbClr val="FFFFFF"/>
                </a:solidFill>
                <a:latin typeface="PMingLiU"/>
                <a:cs typeface="PMingLiU"/>
              </a:rPr>
              <a:t> </a:t>
            </a:r>
            <a:r>
              <a:rPr sz="1100" spc="55" dirty="0">
                <a:solidFill>
                  <a:srgbClr val="FFFFFF"/>
                </a:solidFill>
                <a:latin typeface="PMingLiU"/>
                <a:cs typeface="PMingLiU"/>
              </a:rPr>
              <a:t>Cache.</a:t>
            </a:r>
            <a:endParaRPr sz="1100">
              <a:latin typeface="PMingLiU"/>
              <a:cs typeface="PMingLiU"/>
            </a:endParaRPr>
          </a:p>
          <a:p>
            <a:pPr marL="12700" marR="5080" algn="just">
              <a:lnSpc>
                <a:spcPct val="102600"/>
              </a:lnSpc>
            </a:pPr>
            <a:r>
              <a:rPr sz="1100" spc="65" dirty="0">
                <a:solidFill>
                  <a:srgbClr val="FFFFFF"/>
                </a:solidFill>
                <a:latin typeface="PMingLiU"/>
                <a:cs typeface="PMingLiU"/>
              </a:rPr>
              <a:t>From </a:t>
            </a:r>
            <a:r>
              <a:rPr sz="1100" spc="80" dirty="0">
                <a:solidFill>
                  <a:srgbClr val="FFFFFF"/>
                </a:solidFill>
                <a:latin typeface="PMingLiU"/>
                <a:cs typeface="PMingLiU"/>
              </a:rPr>
              <a:t>the </a:t>
            </a:r>
            <a:r>
              <a:rPr sz="1100" spc="50" dirty="0">
                <a:solidFill>
                  <a:srgbClr val="FFFFFF"/>
                </a:solidFill>
                <a:latin typeface="PMingLiU"/>
                <a:cs typeface="PMingLiU"/>
              </a:rPr>
              <a:t>previous </a:t>
            </a:r>
            <a:r>
              <a:rPr sz="1100" spc="40" dirty="0">
                <a:solidFill>
                  <a:srgbClr val="FFFFFF"/>
                </a:solidFill>
                <a:latin typeface="PMingLiU"/>
                <a:cs typeface="PMingLiU"/>
              </a:rPr>
              <a:t>discussion, </a:t>
            </a:r>
            <a:r>
              <a:rPr sz="1100" spc="75" dirty="0">
                <a:solidFill>
                  <a:srgbClr val="FFFFFF"/>
                </a:solidFill>
                <a:latin typeface="PMingLiU"/>
                <a:cs typeface="PMingLiU"/>
              </a:rPr>
              <a:t>it </a:t>
            </a:r>
            <a:r>
              <a:rPr sz="1100" spc="65" dirty="0">
                <a:solidFill>
                  <a:srgbClr val="FFFFFF"/>
                </a:solidFill>
                <a:latin typeface="PMingLiU"/>
                <a:cs typeface="PMingLiU"/>
              </a:rPr>
              <a:t>can </a:t>
            </a:r>
            <a:r>
              <a:rPr sz="1100" spc="70" dirty="0">
                <a:solidFill>
                  <a:srgbClr val="FFFFFF"/>
                </a:solidFill>
                <a:latin typeface="PMingLiU"/>
                <a:cs typeface="PMingLiU"/>
              </a:rPr>
              <a:t>be </a:t>
            </a:r>
            <a:r>
              <a:rPr sz="1100" spc="60" dirty="0">
                <a:solidFill>
                  <a:srgbClr val="FFFFFF"/>
                </a:solidFill>
                <a:latin typeface="PMingLiU"/>
                <a:cs typeface="PMingLiU"/>
              </a:rPr>
              <a:t>ascertained </a:t>
            </a:r>
            <a:r>
              <a:rPr sz="1100" spc="95" dirty="0">
                <a:solidFill>
                  <a:srgbClr val="FFFFFF"/>
                </a:solidFill>
                <a:latin typeface="PMingLiU"/>
                <a:cs typeface="PMingLiU"/>
              </a:rPr>
              <a:t>that, </a:t>
            </a:r>
            <a:r>
              <a:rPr sz="1100" spc="85" dirty="0">
                <a:solidFill>
                  <a:srgbClr val="FFFFFF"/>
                </a:solidFill>
                <a:latin typeface="PMingLiU"/>
                <a:cs typeface="PMingLiU"/>
              </a:rPr>
              <a:t>a </a:t>
            </a:r>
            <a:r>
              <a:rPr sz="1100" spc="30" dirty="0">
                <a:solidFill>
                  <a:srgbClr val="FFFFFF"/>
                </a:solidFill>
                <a:latin typeface="PMingLiU"/>
                <a:cs typeface="PMingLiU"/>
              </a:rPr>
              <a:t>single </a:t>
            </a:r>
            <a:r>
              <a:rPr sz="1100" spc="35" dirty="0">
                <a:solidFill>
                  <a:srgbClr val="FFFFFF"/>
                </a:solidFill>
                <a:latin typeface="PMingLiU"/>
                <a:cs typeface="PMingLiU"/>
              </a:rPr>
              <a:t>line </a:t>
            </a:r>
            <a:r>
              <a:rPr sz="1100" spc="5" dirty="0">
                <a:solidFill>
                  <a:srgbClr val="FFFFFF"/>
                </a:solidFill>
                <a:latin typeface="PMingLiU"/>
                <a:cs typeface="PMingLiU"/>
              </a:rPr>
              <a:t>of  </a:t>
            </a:r>
            <a:r>
              <a:rPr sz="1100" spc="40" dirty="0">
                <a:solidFill>
                  <a:srgbClr val="FFFFFF"/>
                </a:solidFill>
                <a:latin typeface="PMingLiU"/>
                <a:cs typeface="PMingLiU"/>
              </a:rPr>
              <a:t>cache </a:t>
            </a:r>
            <a:r>
              <a:rPr sz="1100" spc="65" dirty="0">
                <a:solidFill>
                  <a:srgbClr val="FFFFFF"/>
                </a:solidFill>
                <a:latin typeface="PMingLiU"/>
                <a:cs typeface="PMingLiU"/>
              </a:rPr>
              <a:t>can </a:t>
            </a:r>
            <a:r>
              <a:rPr sz="1100" spc="60" dirty="0">
                <a:solidFill>
                  <a:srgbClr val="FFFFFF"/>
                </a:solidFill>
                <a:latin typeface="PMingLiU"/>
                <a:cs typeface="PMingLiU"/>
              </a:rPr>
              <a:t>contain </a:t>
            </a:r>
            <a:r>
              <a:rPr sz="1100" spc="80" dirty="0">
                <a:solidFill>
                  <a:srgbClr val="FFFFFF"/>
                </a:solidFill>
                <a:latin typeface="PMingLiU"/>
                <a:cs typeface="PMingLiU"/>
              </a:rPr>
              <a:t>the </a:t>
            </a:r>
            <a:r>
              <a:rPr sz="1100" spc="60" dirty="0">
                <a:solidFill>
                  <a:srgbClr val="FFFFFF"/>
                </a:solidFill>
                <a:latin typeface="PMingLiU"/>
                <a:cs typeface="PMingLiU"/>
              </a:rPr>
              <a:t>contents </a:t>
            </a:r>
            <a:r>
              <a:rPr sz="1100" spc="5" dirty="0">
                <a:solidFill>
                  <a:srgbClr val="FFFFFF"/>
                </a:solidFill>
                <a:latin typeface="PMingLiU"/>
                <a:cs typeface="PMingLiU"/>
              </a:rPr>
              <a:t>of </a:t>
            </a:r>
            <a:r>
              <a:rPr sz="1100" spc="40" dirty="0">
                <a:solidFill>
                  <a:srgbClr val="FFFFFF"/>
                </a:solidFill>
                <a:latin typeface="PMingLiU"/>
                <a:cs typeface="PMingLiU"/>
              </a:rPr>
              <a:t>different </a:t>
            </a:r>
            <a:r>
              <a:rPr sz="1100" spc="35" dirty="0">
                <a:solidFill>
                  <a:srgbClr val="FFFFFF"/>
                </a:solidFill>
                <a:latin typeface="PMingLiU"/>
                <a:cs typeface="PMingLiU"/>
              </a:rPr>
              <a:t>blocks </a:t>
            </a:r>
            <a:r>
              <a:rPr sz="1100" spc="5" dirty="0">
                <a:solidFill>
                  <a:srgbClr val="FFFFFF"/>
                </a:solidFill>
                <a:latin typeface="PMingLiU"/>
                <a:cs typeface="PMingLiU"/>
              </a:rPr>
              <a:t>of </a:t>
            </a:r>
            <a:r>
              <a:rPr sz="1100" spc="70" dirty="0">
                <a:solidFill>
                  <a:srgbClr val="FFFFFF"/>
                </a:solidFill>
                <a:latin typeface="PMingLiU"/>
                <a:cs typeface="PMingLiU"/>
              </a:rPr>
              <a:t>main </a:t>
            </a:r>
            <a:r>
              <a:rPr sz="1100" spc="50" dirty="0">
                <a:solidFill>
                  <a:srgbClr val="FFFFFF"/>
                </a:solidFill>
                <a:latin typeface="PMingLiU"/>
                <a:cs typeface="PMingLiU"/>
              </a:rPr>
              <a:t>memory. </a:t>
            </a:r>
            <a:r>
              <a:rPr sz="1100" spc="90" dirty="0">
                <a:solidFill>
                  <a:srgbClr val="FFFFFF"/>
                </a:solidFill>
                <a:latin typeface="PMingLiU"/>
                <a:cs typeface="PMingLiU"/>
              </a:rPr>
              <a:t>The  </a:t>
            </a:r>
            <a:r>
              <a:rPr sz="1100" spc="20" dirty="0">
                <a:solidFill>
                  <a:srgbClr val="FFFFFF"/>
                </a:solidFill>
                <a:latin typeface="PMingLiU"/>
                <a:cs typeface="PMingLiU"/>
              </a:rPr>
              <a:t>following </a:t>
            </a:r>
            <a:r>
              <a:rPr sz="1100" spc="55" dirty="0">
                <a:solidFill>
                  <a:srgbClr val="FFFFFF"/>
                </a:solidFill>
                <a:latin typeface="PMingLiU"/>
                <a:cs typeface="PMingLiU"/>
              </a:rPr>
              <a:t>question need </a:t>
            </a:r>
            <a:r>
              <a:rPr sz="1100" spc="80" dirty="0">
                <a:solidFill>
                  <a:srgbClr val="FFFFFF"/>
                </a:solidFill>
                <a:latin typeface="PMingLiU"/>
                <a:cs typeface="PMingLiU"/>
              </a:rPr>
              <a:t>to </a:t>
            </a:r>
            <a:r>
              <a:rPr sz="1100" spc="70" dirty="0">
                <a:solidFill>
                  <a:srgbClr val="FFFFFF"/>
                </a:solidFill>
                <a:latin typeface="PMingLiU"/>
                <a:cs typeface="PMingLiU"/>
              </a:rPr>
              <a:t>be</a:t>
            </a:r>
            <a:r>
              <a:rPr sz="1100" spc="165" dirty="0">
                <a:solidFill>
                  <a:srgbClr val="FFFFFF"/>
                </a:solidFill>
                <a:latin typeface="PMingLiU"/>
                <a:cs typeface="PMingLiU"/>
              </a:rPr>
              <a:t> </a:t>
            </a:r>
            <a:r>
              <a:rPr sz="1100" spc="50" dirty="0">
                <a:solidFill>
                  <a:srgbClr val="FFFFFF"/>
                </a:solidFill>
                <a:latin typeface="PMingLiU"/>
                <a:cs typeface="PMingLiU"/>
              </a:rPr>
              <a:t>answered..</a:t>
            </a:r>
            <a:endParaRPr sz="1100">
              <a:latin typeface="PMingLiU"/>
              <a:cs typeface="PMingLiU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950">
              <a:latin typeface="PMingLiU"/>
              <a:cs typeface="PMingLiU"/>
            </a:endParaRPr>
          </a:p>
          <a:p>
            <a:pPr marL="289560" marR="115570" algn="just">
              <a:lnSpc>
                <a:spcPct val="102600"/>
              </a:lnSpc>
            </a:pPr>
            <a:r>
              <a:rPr sz="1100" spc="35" dirty="0">
                <a:solidFill>
                  <a:srgbClr val="FFFFFF"/>
                </a:solidFill>
                <a:latin typeface="PMingLiU"/>
                <a:cs typeface="PMingLiU"/>
              </a:rPr>
              <a:t>How </a:t>
            </a:r>
            <a:r>
              <a:rPr sz="1100" spc="55" dirty="0">
                <a:solidFill>
                  <a:srgbClr val="FFFFFF"/>
                </a:solidFill>
                <a:latin typeface="PMingLiU"/>
                <a:cs typeface="PMingLiU"/>
              </a:rPr>
              <a:t>do </a:t>
            </a:r>
            <a:r>
              <a:rPr sz="1100" spc="15" dirty="0">
                <a:solidFill>
                  <a:srgbClr val="FFFFFF"/>
                </a:solidFill>
                <a:latin typeface="PMingLiU"/>
                <a:cs typeface="PMingLiU"/>
              </a:rPr>
              <a:t>we </a:t>
            </a:r>
            <a:r>
              <a:rPr sz="1100" spc="45" dirty="0">
                <a:solidFill>
                  <a:srgbClr val="FFFFFF"/>
                </a:solidFill>
                <a:latin typeface="PMingLiU"/>
                <a:cs typeface="PMingLiU"/>
              </a:rPr>
              <a:t>know </a:t>
            </a:r>
            <a:r>
              <a:rPr sz="1100" spc="65" dirty="0">
                <a:solidFill>
                  <a:srgbClr val="FFFFFF"/>
                </a:solidFill>
                <a:latin typeface="PMingLiU"/>
                <a:cs typeface="PMingLiU"/>
              </a:rPr>
              <a:t>whether </a:t>
            </a:r>
            <a:r>
              <a:rPr sz="1100" spc="80" dirty="0">
                <a:solidFill>
                  <a:srgbClr val="FFFFFF"/>
                </a:solidFill>
                <a:latin typeface="PMingLiU"/>
                <a:cs typeface="PMingLiU"/>
              </a:rPr>
              <a:t>the </a:t>
            </a:r>
            <a:r>
              <a:rPr sz="1100" spc="95" dirty="0">
                <a:solidFill>
                  <a:srgbClr val="FFFFFF"/>
                </a:solidFill>
                <a:latin typeface="PMingLiU"/>
                <a:cs typeface="PMingLiU"/>
              </a:rPr>
              <a:t>data </a:t>
            </a:r>
            <a:r>
              <a:rPr sz="1100" spc="50" dirty="0">
                <a:solidFill>
                  <a:srgbClr val="FFFFFF"/>
                </a:solidFill>
                <a:latin typeface="PMingLiU"/>
                <a:cs typeface="PMingLiU"/>
              </a:rPr>
              <a:t>in </a:t>
            </a:r>
            <a:r>
              <a:rPr sz="1100" spc="80" dirty="0">
                <a:solidFill>
                  <a:srgbClr val="FFFFFF"/>
                </a:solidFill>
                <a:latin typeface="PMingLiU"/>
                <a:cs typeface="PMingLiU"/>
              </a:rPr>
              <a:t>the </a:t>
            </a:r>
            <a:r>
              <a:rPr sz="1100" spc="40" dirty="0">
                <a:solidFill>
                  <a:srgbClr val="FFFFFF"/>
                </a:solidFill>
                <a:latin typeface="PMingLiU"/>
                <a:cs typeface="PMingLiU"/>
              </a:rPr>
              <a:t>cache </a:t>
            </a:r>
            <a:r>
              <a:rPr sz="1100" spc="55" dirty="0">
                <a:solidFill>
                  <a:srgbClr val="FFFFFF"/>
                </a:solidFill>
                <a:latin typeface="PMingLiU"/>
                <a:cs typeface="PMingLiU"/>
              </a:rPr>
              <a:t>corresponds </a:t>
            </a:r>
            <a:r>
              <a:rPr sz="1100" spc="80" dirty="0">
                <a:solidFill>
                  <a:srgbClr val="FFFFFF"/>
                </a:solidFill>
                <a:latin typeface="PMingLiU"/>
                <a:cs typeface="PMingLiU"/>
              </a:rPr>
              <a:t>to </a:t>
            </a:r>
            <a:r>
              <a:rPr sz="1100" spc="85" dirty="0">
                <a:solidFill>
                  <a:srgbClr val="FFFFFF"/>
                </a:solidFill>
                <a:latin typeface="PMingLiU"/>
                <a:cs typeface="PMingLiU"/>
              </a:rPr>
              <a:t>a  </a:t>
            </a:r>
            <a:r>
              <a:rPr sz="1100" spc="60" dirty="0">
                <a:solidFill>
                  <a:srgbClr val="FFFFFF"/>
                </a:solidFill>
                <a:latin typeface="PMingLiU"/>
                <a:cs typeface="PMingLiU"/>
              </a:rPr>
              <a:t>requested </a:t>
            </a:r>
            <a:r>
              <a:rPr sz="1100" spc="50" dirty="0">
                <a:solidFill>
                  <a:srgbClr val="FFFFFF"/>
                </a:solidFill>
                <a:latin typeface="PMingLiU"/>
                <a:cs typeface="PMingLiU"/>
              </a:rPr>
              <a:t>word? </a:t>
            </a:r>
            <a:r>
              <a:rPr sz="1100" spc="55" dirty="0">
                <a:solidFill>
                  <a:srgbClr val="FFFFFF"/>
                </a:solidFill>
                <a:latin typeface="PMingLiU"/>
                <a:cs typeface="PMingLiU"/>
              </a:rPr>
              <a:t>(Because </a:t>
            </a:r>
            <a:r>
              <a:rPr sz="1100" spc="30" dirty="0">
                <a:solidFill>
                  <a:srgbClr val="FFFFFF"/>
                </a:solidFill>
                <a:latin typeface="PMingLiU"/>
                <a:cs typeface="PMingLiU"/>
              </a:rPr>
              <a:t>single </a:t>
            </a:r>
            <a:r>
              <a:rPr sz="1100" spc="55" dirty="0">
                <a:solidFill>
                  <a:srgbClr val="FFFFFF"/>
                </a:solidFill>
                <a:latin typeface="PMingLiU"/>
                <a:cs typeface="PMingLiU"/>
              </a:rPr>
              <a:t>location </a:t>
            </a:r>
            <a:r>
              <a:rPr sz="1100" spc="65" dirty="0">
                <a:solidFill>
                  <a:srgbClr val="FFFFFF"/>
                </a:solidFill>
                <a:latin typeface="PMingLiU"/>
                <a:cs typeface="PMingLiU"/>
              </a:rPr>
              <a:t>can </a:t>
            </a:r>
            <a:r>
              <a:rPr sz="1100" spc="60" dirty="0">
                <a:solidFill>
                  <a:srgbClr val="FFFFFF"/>
                </a:solidFill>
                <a:latin typeface="PMingLiU"/>
                <a:cs typeface="PMingLiU"/>
              </a:rPr>
              <a:t>contain contents </a:t>
            </a:r>
            <a:r>
              <a:rPr sz="1100" spc="5" dirty="0">
                <a:solidFill>
                  <a:srgbClr val="FFFFFF"/>
                </a:solidFill>
                <a:latin typeface="PMingLiU"/>
                <a:cs typeface="PMingLiU"/>
              </a:rPr>
              <a:t>of  </a:t>
            </a:r>
            <a:r>
              <a:rPr sz="1100" spc="70" dirty="0">
                <a:solidFill>
                  <a:srgbClr val="FFFFFF"/>
                </a:solidFill>
                <a:latin typeface="PMingLiU"/>
                <a:cs typeface="PMingLiU"/>
              </a:rPr>
              <a:t>number </a:t>
            </a:r>
            <a:r>
              <a:rPr sz="1100" spc="5" dirty="0">
                <a:solidFill>
                  <a:srgbClr val="FFFFFF"/>
                </a:solidFill>
                <a:latin typeface="PMingLiU"/>
                <a:cs typeface="PMingLiU"/>
              </a:rPr>
              <a:t>of </a:t>
            </a:r>
            <a:r>
              <a:rPr sz="1100" spc="40" dirty="0">
                <a:solidFill>
                  <a:srgbClr val="FFFFFF"/>
                </a:solidFill>
                <a:latin typeface="PMingLiU"/>
                <a:cs typeface="PMingLiU"/>
              </a:rPr>
              <a:t>different</a:t>
            </a:r>
            <a:r>
              <a:rPr sz="1100" spc="145" dirty="0">
                <a:solidFill>
                  <a:srgbClr val="FFFFFF"/>
                </a:solidFill>
                <a:latin typeface="PMingLiU"/>
                <a:cs typeface="PMingLiU"/>
              </a:rPr>
              <a:t> </a:t>
            </a:r>
            <a:r>
              <a:rPr sz="1100" spc="55" dirty="0">
                <a:solidFill>
                  <a:srgbClr val="FFFFFF"/>
                </a:solidFill>
                <a:latin typeface="PMingLiU"/>
                <a:cs typeface="PMingLiU"/>
              </a:rPr>
              <a:t>locations)</a:t>
            </a:r>
            <a:endParaRPr sz="1100">
              <a:latin typeface="PMingLiU"/>
              <a:cs typeface="PMingLiU"/>
            </a:endParaRPr>
          </a:p>
          <a:p>
            <a:pPr marL="289560" marR="10795" algn="just">
              <a:lnSpc>
                <a:spcPct val="102699"/>
              </a:lnSpc>
              <a:spcBef>
                <a:spcPts val="300"/>
              </a:spcBef>
            </a:pPr>
            <a:r>
              <a:rPr sz="1100" spc="114" dirty="0">
                <a:solidFill>
                  <a:srgbClr val="FFFFFF"/>
                </a:solidFill>
                <a:latin typeface="PMingLiU"/>
                <a:cs typeface="PMingLiU"/>
              </a:rPr>
              <a:t>That </a:t>
            </a:r>
            <a:r>
              <a:rPr sz="1100" spc="25" dirty="0">
                <a:solidFill>
                  <a:srgbClr val="FFFFFF"/>
                </a:solidFill>
                <a:latin typeface="PMingLiU"/>
                <a:cs typeface="PMingLiU"/>
              </a:rPr>
              <a:t>is, </a:t>
            </a:r>
            <a:r>
              <a:rPr sz="1100" spc="40" dirty="0">
                <a:solidFill>
                  <a:srgbClr val="FFFFFF"/>
                </a:solidFill>
                <a:latin typeface="PMingLiU"/>
                <a:cs typeface="PMingLiU"/>
              </a:rPr>
              <a:t>how </a:t>
            </a:r>
            <a:r>
              <a:rPr sz="1100" spc="55" dirty="0">
                <a:solidFill>
                  <a:srgbClr val="FFFFFF"/>
                </a:solidFill>
                <a:latin typeface="PMingLiU"/>
                <a:cs typeface="PMingLiU"/>
              </a:rPr>
              <a:t>do </a:t>
            </a:r>
            <a:r>
              <a:rPr sz="1100" spc="15" dirty="0">
                <a:solidFill>
                  <a:srgbClr val="FFFFFF"/>
                </a:solidFill>
                <a:latin typeface="PMingLiU"/>
                <a:cs typeface="PMingLiU"/>
              </a:rPr>
              <a:t>we </a:t>
            </a:r>
            <a:r>
              <a:rPr sz="1100" spc="45" dirty="0">
                <a:solidFill>
                  <a:srgbClr val="FFFFFF"/>
                </a:solidFill>
                <a:latin typeface="PMingLiU"/>
                <a:cs typeface="PMingLiU"/>
              </a:rPr>
              <a:t>know </a:t>
            </a:r>
            <a:r>
              <a:rPr sz="1100" spc="65" dirty="0">
                <a:solidFill>
                  <a:srgbClr val="FFFFFF"/>
                </a:solidFill>
                <a:latin typeface="PMingLiU"/>
                <a:cs typeface="PMingLiU"/>
              </a:rPr>
              <a:t>whether </a:t>
            </a:r>
            <a:r>
              <a:rPr sz="1100" spc="85" dirty="0">
                <a:solidFill>
                  <a:srgbClr val="FFFFFF"/>
                </a:solidFill>
                <a:latin typeface="PMingLiU"/>
                <a:cs typeface="PMingLiU"/>
              </a:rPr>
              <a:t>a </a:t>
            </a:r>
            <a:r>
              <a:rPr sz="1100" spc="60" dirty="0">
                <a:solidFill>
                  <a:srgbClr val="FFFFFF"/>
                </a:solidFill>
                <a:latin typeface="PMingLiU"/>
                <a:cs typeface="PMingLiU"/>
              </a:rPr>
              <a:t>requested </a:t>
            </a:r>
            <a:r>
              <a:rPr sz="1100" spc="50" dirty="0">
                <a:solidFill>
                  <a:srgbClr val="FFFFFF"/>
                </a:solidFill>
                <a:latin typeface="PMingLiU"/>
                <a:cs typeface="PMingLiU"/>
              </a:rPr>
              <a:t>word </a:t>
            </a:r>
            <a:r>
              <a:rPr sz="1100" spc="20" dirty="0">
                <a:solidFill>
                  <a:srgbClr val="FFFFFF"/>
                </a:solidFill>
                <a:latin typeface="PMingLiU"/>
                <a:cs typeface="PMingLiU"/>
              </a:rPr>
              <a:t>is </a:t>
            </a:r>
            <a:r>
              <a:rPr sz="1100" spc="50" dirty="0">
                <a:solidFill>
                  <a:srgbClr val="FFFFFF"/>
                </a:solidFill>
                <a:latin typeface="PMingLiU"/>
                <a:cs typeface="PMingLiU"/>
              </a:rPr>
              <a:t>in </a:t>
            </a:r>
            <a:r>
              <a:rPr sz="1100" spc="80" dirty="0">
                <a:solidFill>
                  <a:srgbClr val="FFFFFF"/>
                </a:solidFill>
                <a:latin typeface="PMingLiU"/>
                <a:cs typeface="PMingLiU"/>
              </a:rPr>
              <a:t>the </a:t>
            </a:r>
            <a:r>
              <a:rPr sz="1100" spc="40" dirty="0">
                <a:solidFill>
                  <a:srgbClr val="FFFFFF"/>
                </a:solidFill>
                <a:latin typeface="PMingLiU"/>
                <a:cs typeface="PMingLiU"/>
              </a:rPr>
              <a:t>cache  </a:t>
            </a:r>
            <a:r>
              <a:rPr sz="1100" spc="55" dirty="0">
                <a:solidFill>
                  <a:srgbClr val="FFFFFF"/>
                </a:solidFill>
                <a:latin typeface="PMingLiU"/>
                <a:cs typeface="PMingLiU"/>
              </a:rPr>
              <a:t>or </a:t>
            </a:r>
            <a:r>
              <a:rPr sz="1100" spc="75" dirty="0">
                <a:solidFill>
                  <a:srgbClr val="FFFFFF"/>
                </a:solidFill>
                <a:latin typeface="PMingLiU"/>
                <a:cs typeface="PMingLiU"/>
              </a:rPr>
              <a:t>not? </a:t>
            </a:r>
            <a:r>
              <a:rPr sz="1100" spc="50" dirty="0">
                <a:solidFill>
                  <a:srgbClr val="FFFFFF"/>
                </a:solidFill>
                <a:latin typeface="PMingLiU"/>
                <a:cs typeface="PMingLiU"/>
              </a:rPr>
              <a:t>(Is </a:t>
            </a:r>
            <a:r>
              <a:rPr sz="1100" spc="75" dirty="0">
                <a:solidFill>
                  <a:srgbClr val="FFFFFF"/>
                </a:solidFill>
                <a:latin typeface="PMingLiU"/>
                <a:cs typeface="PMingLiU"/>
              </a:rPr>
              <a:t>it </a:t>
            </a:r>
            <a:r>
              <a:rPr sz="1100" spc="80" dirty="0">
                <a:solidFill>
                  <a:srgbClr val="FFFFFF"/>
                </a:solidFill>
                <a:latin typeface="PMingLiU"/>
                <a:cs typeface="PMingLiU"/>
              </a:rPr>
              <a:t>the </a:t>
            </a:r>
            <a:r>
              <a:rPr sz="1100" spc="45" dirty="0">
                <a:solidFill>
                  <a:srgbClr val="FFFFFF"/>
                </a:solidFill>
                <a:latin typeface="PMingLiU"/>
                <a:cs typeface="PMingLiU"/>
              </a:rPr>
              <a:t>word, </a:t>
            </a:r>
            <a:r>
              <a:rPr sz="1100" spc="35" dirty="0">
                <a:solidFill>
                  <a:srgbClr val="FFFFFF"/>
                </a:solidFill>
                <a:latin typeface="PMingLiU"/>
                <a:cs typeface="PMingLiU"/>
              </a:rPr>
              <a:t>Is </a:t>
            </a:r>
            <a:r>
              <a:rPr sz="1100" spc="75" dirty="0">
                <a:solidFill>
                  <a:srgbClr val="FFFFFF"/>
                </a:solidFill>
                <a:latin typeface="PMingLiU"/>
                <a:cs typeface="PMingLiU"/>
              </a:rPr>
              <a:t>it </a:t>
            </a:r>
            <a:r>
              <a:rPr sz="1100" spc="60" dirty="0">
                <a:solidFill>
                  <a:srgbClr val="FFFFFF"/>
                </a:solidFill>
                <a:latin typeface="PMingLiU"/>
                <a:cs typeface="PMingLiU"/>
              </a:rPr>
              <a:t>my request </a:t>
            </a:r>
            <a:r>
              <a:rPr sz="1100" spc="55" dirty="0">
                <a:solidFill>
                  <a:srgbClr val="FFFFFF"/>
                </a:solidFill>
                <a:latin typeface="PMingLiU"/>
                <a:cs typeface="PMingLiU"/>
              </a:rPr>
              <a:t>or </a:t>
            </a:r>
            <a:r>
              <a:rPr sz="1100" spc="60" dirty="0">
                <a:solidFill>
                  <a:srgbClr val="FFFFFF"/>
                </a:solidFill>
                <a:latin typeface="PMingLiU"/>
                <a:cs typeface="PMingLiU"/>
              </a:rPr>
              <a:t>something</a:t>
            </a:r>
            <a:r>
              <a:rPr sz="1100" spc="365" dirty="0">
                <a:solidFill>
                  <a:srgbClr val="FFFFFF"/>
                </a:solidFill>
                <a:latin typeface="PMingLiU"/>
                <a:cs typeface="PMingLiU"/>
              </a:rPr>
              <a:t> </a:t>
            </a:r>
            <a:r>
              <a:rPr sz="1100" spc="30" dirty="0">
                <a:solidFill>
                  <a:srgbClr val="FFFFFF"/>
                </a:solidFill>
                <a:latin typeface="PMingLiU"/>
                <a:cs typeface="PMingLiU"/>
              </a:rPr>
              <a:t>else)</a:t>
            </a:r>
            <a:endParaRPr sz="1100">
              <a:latin typeface="PMingLiU"/>
              <a:cs typeface="PMingLiU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3349777"/>
            <a:ext cx="4608195" cy="106680"/>
            <a:chOff x="0" y="3349777"/>
            <a:chExt cx="4608195" cy="106680"/>
          </a:xfrm>
        </p:grpSpPr>
        <p:sp>
          <p:nvSpPr>
            <p:cNvPr id="7" name="object 7"/>
            <p:cNvSpPr/>
            <p:nvPr/>
          </p:nvSpPr>
          <p:spPr>
            <a:xfrm>
              <a:off x="0" y="3349777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5" h="106679">
                  <a:moveTo>
                    <a:pt x="1535976" y="0"/>
                  </a:moveTo>
                  <a:lnTo>
                    <a:pt x="0" y="0"/>
                  </a:lnTo>
                  <a:lnTo>
                    <a:pt x="0" y="106222"/>
                  </a:lnTo>
                  <a:lnTo>
                    <a:pt x="1535976" y="10622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5D54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35976" y="3349777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4" h="106679">
                  <a:moveTo>
                    <a:pt x="1535976" y="0"/>
                  </a:moveTo>
                  <a:lnTo>
                    <a:pt x="0" y="0"/>
                  </a:lnTo>
                  <a:lnTo>
                    <a:pt x="0" y="106222"/>
                  </a:lnTo>
                  <a:lnTo>
                    <a:pt x="1535976" y="10622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6151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71952" y="3349777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4" h="106679">
                  <a:moveTo>
                    <a:pt x="1535976" y="0"/>
                  </a:moveTo>
                  <a:lnTo>
                    <a:pt x="0" y="0"/>
                  </a:lnTo>
                  <a:lnTo>
                    <a:pt x="0" y="106222"/>
                  </a:lnTo>
                  <a:lnTo>
                    <a:pt x="1535976" y="10622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5943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pc="100" dirty="0"/>
              <a:t>Dr. </a:t>
            </a:r>
            <a:r>
              <a:rPr spc="110" dirty="0"/>
              <a:t>Ganala </a:t>
            </a:r>
            <a:r>
              <a:rPr spc="95" dirty="0"/>
              <a:t>Santoshi </a:t>
            </a:r>
            <a:r>
              <a:rPr spc="120" dirty="0"/>
              <a:t>(VIT</a:t>
            </a:r>
            <a:r>
              <a:rPr spc="75" dirty="0"/>
              <a:t> </a:t>
            </a:r>
            <a:r>
              <a:rPr spc="105" dirty="0"/>
              <a:t>Chennai)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188705" y="3353673"/>
            <a:ext cx="23114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spc="130" dirty="0">
                <a:solidFill>
                  <a:srgbClr val="FFFFFF"/>
                </a:solidFill>
                <a:latin typeface="PMingLiU"/>
                <a:cs typeface="PMingLiU"/>
                <a:hlinkClick r:id="rId2" action="ppaction://hlinksldjump"/>
              </a:rPr>
              <a:t>MSO</a:t>
            </a:r>
            <a:endParaRPr sz="600">
              <a:latin typeface="PMingLiU"/>
              <a:cs typeface="PMingLiU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pc="105" dirty="0"/>
              <a:t>July </a:t>
            </a:r>
            <a:r>
              <a:rPr spc="75" dirty="0"/>
              <a:t>8,</a:t>
            </a:r>
            <a:r>
              <a:rPr spc="15" dirty="0"/>
              <a:t> </a:t>
            </a:r>
            <a:r>
              <a:rPr spc="80" dirty="0"/>
              <a:t>2020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80" dirty="0"/>
              <a:pPr marL="38100">
                <a:lnSpc>
                  <a:spcPts val="670"/>
                </a:lnSpc>
              </a:pPr>
              <a:t>14</a:t>
            </a:fld>
            <a:r>
              <a:rPr spc="80" dirty="0"/>
              <a:t> </a:t>
            </a:r>
            <a:r>
              <a:rPr spc="204" dirty="0"/>
              <a:t>/</a:t>
            </a:r>
            <a:r>
              <a:rPr spc="55" dirty="0"/>
              <a:t> </a:t>
            </a:r>
            <a:r>
              <a:rPr spc="80" dirty="0"/>
              <a:t>41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2405"/>
            <a:ext cx="245745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50" dirty="0"/>
              <a:t>Issues </a:t>
            </a:r>
            <a:r>
              <a:rPr spc="-5" dirty="0"/>
              <a:t>with Direct</a:t>
            </a:r>
            <a:r>
              <a:rPr spc="125" dirty="0"/>
              <a:t> </a:t>
            </a:r>
            <a:r>
              <a:rPr spc="-15" dirty="0"/>
              <a:t>Mapping...II</a:t>
            </a:r>
          </a:p>
        </p:txBody>
      </p:sp>
      <p:sp>
        <p:nvSpPr>
          <p:cNvPr id="3" name="object 3"/>
          <p:cNvSpPr/>
          <p:nvPr/>
        </p:nvSpPr>
        <p:spPr>
          <a:xfrm>
            <a:off x="286715" y="923442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90">
                <a:moveTo>
                  <a:pt x="59651" y="0"/>
                </a:moveTo>
                <a:lnTo>
                  <a:pt x="0" y="0"/>
                </a:lnTo>
                <a:lnTo>
                  <a:pt x="0" y="59651"/>
                </a:lnTo>
                <a:lnTo>
                  <a:pt x="59651" y="59651"/>
                </a:lnTo>
                <a:lnTo>
                  <a:pt x="596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6715" y="1477632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90">
                <a:moveTo>
                  <a:pt x="59651" y="0"/>
                </a:moveTo>
                <a:lnTo>
                  <a:pt x="0" y="0"/>
                </a:lnTo>
                <a:lnTo>
                  <a:pt x="0" y="59651"/>
                </a:lnTo>
                <a:lnTo>
                  <a:pt x="59651" y="59651"/>
                </a:lnTo>
                <a:lnTo>
                  <a:pt x="596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5844" y="482649"/>
            <a:ext cx="4356735" cy="14395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50" dirty="0">
                <a:solidFill>
                  <a:srgbClr val="FFFFFF"/>
                </a:solidFill>
                <a:latin typeface="PMingLiU"/>
                <a:cs typeface="PMingLiU"/>
              </a:rPr>
              <a:t>Solution </a:t>
            </a:r>
            <a:r>
              <a:rPr sz="1100" spc="80" dirty="0">
                <a:solidFill>
                  <a:srgbClr val="FFFFFF"/>
                </a:solidFill>
                <a:latin typeface="PMingLiU"/>
                <a:cs typeface="PMingLiU"/>
              </a:rPr>
              <a:t>to the </a:t>
            </a:r>
            <a:r>
              <a:rPr sz="1100" spc="35" dirty="0">
                <a:solidFill>
                  <a:srgbClr val="FFFFFF"/>
                </a:solidFill>
                <a:latin typeface="PMingLiU"/>
                <a:cs typeface="PMingLiU"/>
              </a:rPr>
              <a:t>issues</a:t>
            </a:r>
            <a:r>
              <a:rPr sz="1100" spc="85" dirty="0">
                <a:solidFill>
                  <a:srgbClr val="FFFFFF"/>
                </a:solidFill>
                <a:latin typeface="PMingLiU"/>
                <a:cs typeface="PMingLiU"/>
              </a:rPr>
              <a:t> </a:t>
            </a:r>
            <a:r>
              <a:rPr sz="1100" spc="30" dirty="0">
                <a:solidFill>
                  <a:srgbClr val="FFFFFF"/>
                </a:solidFill>
                <a:latin typeface="PMingLiU"/>
                <a:cs typeface="PMingLiU"/>
              </a:rPr>
              <a:t>of....</a:t>
            </a:r>
            <a:endParaRPr sz="1100">
              <a:latin typeface="PMingLiU"/>
              <a:cs typeface="PMingLiU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950">
              <a:latin typeface="PMingLiU"/>
              <a:cs typeface="PMingLiU"/>
            </a:endParaRPr>
          </a:p>
          <a:p>
            <a:pPr marL="289560" marR="5080" algn="just">
              <a:lnSpc>
                <a:spcPct val="102600"/>
              </a:lnSpc>
            </a:pPr>
            <a:r>
              <a:rPr sz="1100" spc="55" dirty="0">
                <a:solidFill>
                  <a:srgbClr val="FFFFFF"/>
                </a:solidFill>
                <a:latin typeface="PMingLiU"/>
                <a:cs typeface="PMingLiU"/>
              </a:rPr>
              <a:t>Tag </a:t>
            </a:r>
            <a:r>
              <a:rPr sz="1100" spc="15" dirty="0">
                <a:solidFill>
                  <a:srgbClr val="FFFFFF"/>
                </a:solidFill>
                <a:latin typeface="PMingLiU"/>
                <a:cs typeface="PMingLiU"/>
              </a:rPr>
              <a:t>: </a:t>
            </a:r>
            <a:r>
              <a:rPr sz="1100" spc="70" dirty="0">
                <a:solidFill>
                  <a:srgbClr val="FFFFFF"/>
                </a:solidFill>
                <a:latin typeface="PMingLiU"/>
                <a:cs typeface="PMingLiU"/>
              </a:rPr>
              <a:t>A </a:t>
            </a:r>
            <a:r>
              <a:rPr sz="1100" spc="20" dirty="0">
                <a:solidFill>
                  <a:srgbClr val="FFFFFF"/>
                </a:solidFill>
                <a:latin typeface="PMingLiU"/>
                <a:cs typeface="PMingLiU"/>
              </a:rPr>
              <a:t>field </a:t>
            </a:r>
            <a:r>
              <a:rPr sz="1100" spc="50" dirty="0">
                <a:solidFill>
                  <a:srgbClr val="FFFFFF"/>
                </a:solidFill>
                <a:latin typeface="PMingLiU"/>
                <a:cs typeface="PMingLiU"/>
              </a:rPr>
              <a:t>in </a:t>
            </a:r>
            <a:r>
              <a:rPr sz="1100" spc="85" dirty="0">
                <a:solidFill>
                  <a:srgbClr val="FFFFFF"/>
                </a:solidFill>
                <a:latin typeface="PMingLiU"/>
                <a:cs typeface="PMingLiU"/>
              </a:rPr>
              <a:t>a </a:t>
            </a:r>
            <a:r>
              <a:rPr sz="1100" spc="70" dirty="0">
                <a:solidFill>
                  <a:srgbClr val="FFFFFF"/>
                </a:solidFill>
                <a:latin typeface="PMingLiU"/>
                <a:cs typeface="PMingLiU"/>
              </a:rPr>
              <a:t>table </a:t>
            </a:r>
            <a:r>
              <a:rPr sz="1100" spc="55" dirty="0">
                <a:solidFill>
                  <a:srgbClr val="FFFFFF"/>
                </a:solidFill>
                <a:latin typeface="PMingLiU"/>
                <a:cs typeface="PMingLiU"/>
              </a:rPr>
              <a:t>used </a:t>
            </a:r>
            <a:r>
              <a:rPr sz="1100" spc="30" dirty="0">
                <a:solidFill>
                  <a:srgbClr val="FFFFFF"/>
                </a:solidFill>
                <a:latin typeface="PMingLiU"/>
                <a:cs typeface="PMingLiU"/>
              </a:rPr>
              <a:t>for </a:t>
            </a:r>
            <a:r>
              <a:rPr sz="1100" spc="85" dirty="0">
                <a:solidFill>
                  <a:srgbClr val="FFFFFF"/>
                </a:solidFill>
                <a:latin typeface="PMingLiU"/>
                <a:cs typeface="PMingLiU"/>
              </a:rPr>
              <a:t>a </a:t>
            </a:r>
            <a:r>
              <a:rPr sz="1100" spc="65" dirty="0">
                <a:solidFill>
                  <a:srgbClr val="FFFFFF"/>
                </a:solidFill>
                <a:latin typeface="PMingLiU"/>
                <a:cs typeface="PMingLiU"/>
              </a:rPr>
              <a:t>memory </a:t>
            </a:r>
            <a:r>
              <a:rPr sz="1100" spc="50" dirty="0">
                <a:solidFill>
                  <a:srgbClr val="FFFFFF"/>
                </a:solidFill>
                <a:latin typeface="PMingLiU"/>
                <a:cs typeface="PMingLiU"/>
              </a:rPr>
              <a:t>hierarchy </a:t>
            </a:r>
            <a:r>
              <a:rPr sz="1100" spc="110" dirty="0">
                <a:solidFill>
                  <a:srgbClr val="FFFFFF"/>
                </a:solidFill>
                <a:latin typeface="PMingLiU"/>
                <a:cs typeface="PMingLiU"/>
              </a:rPr>
              <a:t>that </a:t>
            </a:r>
            <a:r>
              <a:rPr sz="1100" spc="55" dirty="0">
                <a:solidFill>
                  <a:srgbClr val="FFFFFF"/>
                </a:solidFill>
                <a:latin typeface="PMingLiU"/>
                <a:cs typeface="PMingLiU"/>
              </a:rPr>
              <a:t>contains  </a:t>
            </a:r>
            <a:r>
              <a:rPr sz="1100" spc="80" dirty="0">
                <a:solidFill>
                  <a:srgbClr val="FFFFFF"/>
                </a:solidFill>
                <a:latin typeface="PMingLiU"/>
                <a:cs typeface="PMingLiU"/>
              </a:rPr>
              <a:t>the </a:t>
            </a:r>
            <a:r>
              <a:rPr sz="1100" spc="60" dirty="0">
                <a:solidFill>
                  <a:srgbClr val="FFFFFF"/>
                </a:solidFill>
                <a:latin typeface="PMingLiU"/>
                <a:cs typeface="PMingLiU"/>
              </a:rPr>
              <a:t>address </a:t>
            </a:r>
            <a:r>
              <a:rPr sz="1100" spc="55" dirty="0">
                <a:solidFill>
                  <a:srgbClr val="FFFFFF"/>
                </a:solidFill>
                <a:latin typeface="PMingLiU"/>
                <a:cs typeface="PMingLiU"/>
              </a:rPr>
              <a:t>information required </a:t>
            </a:r>
            <a:r>
              <a:rPr sz="1100" spc="80" dirty="0">
                <a:solidFill>
                  <a:srgbClr val="FFFFFF"/>
                </a:solidFill>
                <a:latin typeface="PMingLiU"/>
                <a:cs typeface="PMingLiU"/>
              </a:rPr>
              <a:t>to </a:t>
            </a:r>
            <a:r>
              <a:rPr sz="1100" spc="45" dirty="0">
                <a:solidFill>
                  <a:srgbClr val="FFFFFF"/>
                </a:solidFill>
                <a:latin typeface="PMingLiU"/>
                <a:cs typeface="PMingLiU"/>
              </a:rPr>
              <a:t>identify </a:t>
            </a:r>
            <a:r>
              <a:rPr sz="1100" spc="65" dirty="0">
                <a:solidFill>
                  <a:srgbClr val="FFFFFF"/>
                </a:solidFill>
                <a:latin typeface="PMingLiU"/>
                <a:cs typeface="PMingLiU"/>
              </a:rPr>
              <a:t>whether </a:t>
            </a:r>
            <a:r>
              <a:rPr sz="1100" spc="80" dirty="0">
                <a:solidFill>
                  <a:srgbClr val="FFFFFF"/>
                </a:solidFill>
                <a:latin typeface="PMingLiU"/>
                <a:cs typeface="PMingLiU"/>
              </a:rPr>
              <a:t>the </a:t>
            </a:r>
            <a:r>
              <a:rPr sz="1100" spc="55" dirty="0">
                <a:solidFill>
                  <a:srgbClr val="FFFFFF"/>
                </a:solidFill>
                <a:latin typeface="PMingLiU"/>
                <a:cs typeface="PMingLiU"/>
              </a:rPr>
              <a:t>associated  </a:t>
            </a:r>
            <a:r>
              <a:rPr sz="1100" spc="40" dirty="0">
                <a:solidFill>
                  <a:srgbClr val="FFFFFF"/>
                </a:solidFill>
                <a:latin typeface="PMingLiU"/>
                <a:cs typeface="PMingLiU"/>
              </a:rPr>
              <a:t>block </a:t>
            </a:r>
            <a:r>
              <a:rPr sz="1100" spc="50" dirty="0">
                <a:solidFill>
                  <a:srgbClr val="FFFFFF"/>
                </a:solidFill>
                <a:latin typeface="PMingLiU"/>
                <a:cs typeface="PMingLiU"/>
              </a:rPr>
              <a:t>in </a:t>
            </a:r>
            <a:r>
              <a:rPr sz="1100" spc="80" dirty="0">
                <a:solidFill>
                  <a:srgbClr val="FFFFFF"/>
                </a:solidFill>
                <a:latin typeface="PMingLiU"/>
                <a:cs typeface="PMingLiU"/>
              </a:rPr>
              <a:t>the </a:t>
            </a:r>
            <a:r>
              <a:rPr sz="1100" spc="50" dirty="0">
                <a:solidFill>
                  <a:srgbClr val="FFFFFF"/>
                </a:solidFill>
                <a:latin typeface="PMingLiU"/>
                <a:cs typeface="PMingLiU"/>
              </a:rPr>
              <a:t>hierarchy </a:t>
            </a:r>
            <a:r>
              <a:rPr sz="1100" spc="55" dirty="0">
                <a:solidFill>
                  <a:srgbClr val="FFFFFF"/>
                </a:solidFill>
                <a:latin typeface="PMingLiU"/>
                <a:cs typeface="PMingLiU"/>
              </a:rPr>
              <a:t>corresponds </a:t>
            </a:r>
            <a:r>
              <a:rPr sz="1100" spc="80" dirty="0">
                <a:solidFill>
                  <a:srgbClr val="FFFFFF"/>
                </a:solidFill>
                <a:latin typeface="PMingLiU"/>
                <a:cs typeface="PMingLiU"/>
              </a:rPr>
              <a:t>to </a:t>
            </a:r>
            <a:r>
              <a:rPr sz="1100" spc="85" dirty="0">
                <a:solidFill>
                  <a:srgbClr val="FFFFFF"/>
                </a:solidFill>
                <a:latin typeface="PMingLiU"/>
                <a:cs typeface="PMingLiU"/>
              </a:rPr>
              <a:t>a </a:t>
            </a:r>
            <a:r>
              <a:rPr sz="1100" spc="60" dirty="0">
                <a:solidFill>
                  <a:srgbClr val="FFFFFF"/>
                </a:solidFill>
                <a:latin typeface="PMingLiU"/>
                <a:cs typeface="PMingLiU"/>
              </a:rPr>
              <a:t>requested </a:t>
            </a:r>
            <a:r>
              <a:rPr sz="1100" spc="50" dirty="0">
                <a:solidFill>
                  <a:srgbClr val="FFFFFF"/>
                </a:solidFill>
                <a:latin typeface="PMingLiU"/>
                <a:cs typeface="PMingLiU"/>
              </a:rPr>
              <a:t>word </a:t>
            </a:r>
            <a:r>
              <a:rPr sz="1100" spc="45" dirty="0">
                <a:solidFill>
                  <a:srgbClr val="FFFFFF"/>
                </a:solidFill>
                <a:latin typeface="PMingLiU"/>
                <a:cs typeface="PMingLiU"/>
              </a:rPr>
              <a:t>(Few</a:t>
            </a:r>
            <a:r>
              <a:rPr sz="1100" spc="240" dirty="0">
                <a:solidFill>
                  <a:srgbClr val="FFFFFF"/>
                </a:solidFill>
                <a:latin typeface="PMingLiU"/>
                <a:cs typeface="PMingLiU"/>
              </a:rPr>
              <a:t> </a:t>
            </a:r>
            <a:r>
              <a:rPr sz="1100" spc="65" dirty="0">
                <a:solidFill>
                  <a:srgbClr val="FFFFFF"/>
                </a:solidFill>
                <a:latin typeface="PMingLiU"/>
                <a:cs typeface="PMingLiU"/>
              </a:rPr>
              <a:t>Bits)</a:t>
            </a:r>
            <a:endParaRPr sz="1100">
              <a:latin typeface="PMingLiU"/>
              <a:cs typeface="PMingLiU"/>
            </a:endParaRPr>
          </a:p>
          <a:p>
            <a:pPr marL="289560" marR="78740">
              <a:lnSpc>
                <a:spcPct val="102600"/>
              </a:lnSpc>
              <a:spcBef>
                <a:spcPts val="300"/>
              </a:spcBef>
            </a:pPr>
            <a:r>
              <a:rPr sz="1100" spc="35" dirty="0">
                <a:solidFill>
                  <a:srgbClr val="FFFFFF"/>
                </a:solidFill>
                <a:latin typeface="PMingLiU"/>
                <a:cs typeface="PMingLiU"/>
              </a:rPr>
              <a:t>Valid </a:t>
            </a:r>
            <a:r>
              <a:rPr sz="1100" spc="80" dirty="0">
                <a:solidFill>
                  <a:srgbClr val="FFFFFF"/>
                </a:solidFill>
                <a:latin typeface="PMingLiU"/>
                <a:cs typeface="PMingLiU"/>
              </a:rPr>
              <a:t>bit </a:t>
            </a:r>
            <a:r>
              <a:rPr sz="1100" spc="15" dirty="0">
                <a:solidFill>
                  <a:srgbClr val="FFFFFF"/>
                </a:solidFill>
                <a:latin typeface="PMingLiU"/>
                <a:cs typeface="PMingLiU"/>
              </a:rPr>
              <a:t>: </a:t>
            </a:r>
            <a:r>
              <a:rPr sz="1100" spc="70" dirty="0">
                <a:solidFill>
                  <a:srgbClr val="FFFFFF"/>
                </a:solidFill>
                <a:latin typeface="PMingLiU"/>
                <a:cs typeface="PMingLiU"/>
              </a:rPr>
              <a:t>A </a:t>
            </a:r>
            <a:r>
              <a:rPr sz="1100" spc="20" dirty="0">
                <a:solidFill>
                  <a:srgbClr val="FFFFFF"/>
                </a:solidFill>
                <a:latin typeface="PMingLiU"/>
                <a:cs typeface="PMingLiU"/>
              </a:rPr>
              <a:t>field </a:t>
            </a:r>
            <a:r>
              <a:rPr sz="1100" spc="50" dirty="0">
                <a:solidFill>
                  <a:srgbClr val="FFFFFF"/>
                </a:solidFill>
                <a:latin typeface="PMingLiU"/>
                <a:cs typeface="PMingLiU"/>
              </a:rPr>
              <a:t>in </a:t>
            </a:r>
            <a:r>
              <a:rPr sz="1100" spc="80" dirty="0">
                <a:solidFill>
                  <a:srgbClr val="FFFFFF"/>
                </a:solidFill>
                <a:latin typeface="PMingLiU"/>
                <a:cs typeface="PMingLiU"/>
              </a:rPr>
              <a:t>the </a:t>
            </a:r>
            <a:r>
              <a:rPr sz="1100" spc="60" dirty="0">
                <a:solidFill>
                  <a:srgbClr val="FFFFFF"/>
                </a:solidFill>
                <a:latin typeface="PMingLiU"/>
                <a:cs typeface="PMingLiU"/>
              </a:rPr>
              <a:t>tables </a:t>
            </a:r>
            <a:r>
              <a:rPr sz="1100" spc="5" dirty="0">
                <a:solidFill>
                  <a:srgbClr val="FFFFFF"/>
                </a:solidFill>
                <a:latin typeface="PMingLiU"/>
                <a:cs typeface="PMingLiU"/>
              </a:rPr>
              <a:t>of </a:t>
            </a:r>
            <a:r>
              <a:rPr sz="1100" spc="85" dirty="0">
                <a:solidFill>
                  <a:srgbClr val="FFFFFF"/>
                </a:solidFill>
                <a:latin typeface="PMingLiU"/>
                <a:cs typeface="PMingLiU"/>
              </a:rPr>
              <a:t>a </a:t>
            </a:r>
            <a:r>
              <a:rPr sz="1100" spc="65" dirty="0">
                <a:solidFill>
                  <a:srgbClr val="FFFFFF"/>
                </a:solidFill>
                <a:latin typeface="PMingLiU"/>
                <a:cs typeface="PMingLiU"/>
              </a:rPr>
              <a:t>memory </a:t>
            </a:r>
            <a:r>
              <a:rPr sz="1100" spc="50" dirty="0">
                <a:solidFill>
                  <a:srgbClr val="FFFFFF"/>
                </a:solidFill>
                <a:latin typeface="PMingLiU"/>
                <a:cs typeface="PMingLiU"/>
              </a:rPr>
              <a:t>hierarchy </a:t>
            </a:r>
            <a:r>
              <a:rPr sz="1100" spc="110" dirty="0">
                <a:solidFill>
                  <a:srgbClr val="FFFFFF"/>
                </a:solidFill>
                <a:latin typeface="PMingLiU"/>
                <a:cs typeface="PMingLiU"/>
              </a:rPr>
              <a:t>that  </a:t>
            </a:r>
            <a:r>
              <a:rPr sz="1100" spc="55" dirty="0">
                <a:solidFill>
                  <a:srgbClr val="FFFFFF"/>
                </a:solidFill>
                <a:latin typeface="PMingLiU"/>
                <a:cs typeface="PMingLiU"/>
              </a:rPr>
              <a:t>indicates </a:t>
            </a:r>
            <a:r>
              <a:rPr sz="1100" spc="110" dirty="0">
                <a:solidFill>
                  <a:srgbClr val="FFFFFF"/>
                </a:solidFill>
                <a:latin typeface="PMingLiU"/>
                <a:cs typeface="PMingLiU"/>
              </a:rPr>
              <a:t>that </a:t>
            </a:r>
            <a:r>
              <a:rPr sz="1100" spc="80" dirty="0">
                <a:solidFill>
                  <a:srgbClr val="FFFFFF"/>
                </a:solidFill>
                <a:latin typeface="PMingLiU"/>
                <a:cs typeface="PMingLiU"/>
              </a:rPr>
              <a:t>the </a:t>
            </a:r>
            <a:r>
              <a:rPr sz="1100" spc="55" dirty="0">
                <a:solidFill>
                  <a:srgbClr val="FFFFFF"/>
                </a:solidFill>
                <a:latin typeface="PMingLiU"/>
                <a:cs typeface="PMingLiU"/>
              </a:rPr>
              <a:t>associated </a:t>
            </a:r>
            <a:r>
              <a:rPr sz="1100" spc="40" dirty="0">
                <a:solidFill>
                  <a:srgbClr val="FFFFFF"/>
                </a:solidFill>
                <a:latin typeface="PMingLiU"/>
                <a:cs typeface="PMingLiU"/>
              </a:rPr>
              <a:t>block </a:t>
            </a:r>
            <a:r>
              <a:rPr sz="1100" spc="50" dirty="0">
                <a:solidFill>
                  <a:srgbClr val="FFFFFF"/>
                </a:solidFill>
                <a:latin typeface="PMingLiU"/>
                <a:cs typeface="PMingLiU"/>
              </a:rPr>
              <a:t>in </a:t>
            </a:r>
            <a:r>
              <a:rPr sz="1100" spc="80" dirty="0">
                <a:solidFill>
                  <a:srgbClr val="FFFFFF"/>
                </a:solidFill>
                <a:latin typeface="PMingLiU"/>
                <a:cs typeface="PMingLiU"/>
              </a:rPr>
              <a:t>the </a:t>
            </a:r>
            <a:r>
              <a:rPr sz="1100" spc="50" dirty="0">
                <a:solidFill>
                  <a:srgbClr val="FFFFFF"/>
                </a:solidFill>
                <a:latin typeface="PMingLiU"/>
                <a:cs typeface="PMingLiU"/>
              </a:rPr>
              <a:t>hierarchy </a:t>
            </a:r>
            <a:r>
              <a:rPr sz="1100" spc="55" dirty="0">
                <a:solidFill>
                  <a:srgbClr val="FFFFFF"/>
                </a:solidFill>
                <a:latin typeface="PMingLiU"/>
                <a:cs typeface="PMingLiU"/>
              </a:rPr>
              <a:t>contains </a:t>
            </a:r>
            <a:r>
              <a:rPr sz="1100" spc="40" dirty="0">
                <a:solidFill>
                  <a:srgbClr val="FFFFFF"/>
                </a:solidFill>
                <a:latin typeface="PMingLiU"/>
                <a:cs typeface="PMingLiU"/>
              </a:rPr>
              <a:t>valid  </a:t>
            </a:r>
            <a:r>
              <a:rPr sz="1100" spc="85" dirty="0">
                <a:solidFill>
                  <a:srgbClr val="FFFFFF"/>
                </a:solidFill>
                <a:latin typeface="PMingLiU"/>
                <a:cs typeface="PMingLiU"/>
              </a:rPr>
              <a:t>data. </a:t>
            </a:r>
            <a:r>
              <a:rPr sz="1100" spc="75" dirty="0">
                <a:solidFill>
                  <a:srgbClr val="FFFFFF"/>
                </a:solidFill>
                <a:latin typeface="PMingLiU"/>
                <a:cs typeface="PMingLiU"/>
              </a:rPr>
              <a:t>(V </a:t>
            </a:r>
            <a:r>
              <a:rPr sz="1100" spc="254" dirty="0">
                <a:solidFill>
                  <a:srgbClr val="FFFFFF"/>
                </a:solidFill>
                <a:latin typeface="PMingLiU"/>
                <a:cs typeface="PMingLiU"/>
              </a:rPr>
              <a:t>/</a:t>
            </a:r>
            <a:r>
              <a:rPr sz="1100" spc="180" dirty="0">
                <a:solidFill>
                  <a:srgbClr val="FFFFFF"/>
                </a:solidFill>
                <a:latin typeface="PMingLiU"/>
                <a:cs typeface="PMingLiU"/>
              </a:rPr>
              <a:t> </a:t>
            </a:r>
            <a:r>
              <a:rPr sz="1100" spc="75" dirty="0">
                <a:solidFill>
                  <a:srgbClr val="FFFFFF"/>
                </a:solidFill>
                <a:latin typeface="PMingLiU"/>
                <a:cs typeface="PMingLiU"/>
              </a:rPr>
              <a:t>N)</a:t>
            </a:r>
            <a:endParaRPr sz="1100">
              <a:latin typeface="PMingLiU"/>
              <a:cs typeface="PMingLiU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3349777"/>
            <a:ext cx="4608195" cy="106680"/>
            <a:chOff x="0" y="3349777"/>
            <a:chExt cx="4608195" cy="106680"/>
          </a:xfrm>
        </p:grpSpPr>
        <p:sp>
          <p:nvSpPr>
            <p:cNvPr id="7" name="object 7"/>
            <p:cNvSpPr/>
            <p:nvPr/>
          </p:nvSpPr>
          <p:spPr>
            <a:xfrm>
              <a:off x="0" y="3349777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5" h="106679">
                  <a:moveTo>
                    <a:pt x="1535976" y="0"/>
                  </a:moveTo>
                  <a:lnTo>
                    <a:pt x="0" y="0"/>
                  </a:lnTo>
                  <a:lnTo>
                    <a:pt x="0" y="106222"/>
                  </a:lnTo>
                  <a:lnTo>
                    <a:pt x="1535976" y="10622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5D54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35976" y="3349777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4" h="106679">
                  <a:moveTo>
                    <a:pt x="1535976" y="0"/>
                  </a:moveTo>
                  <a:lnTo>
                    <a:pt x="0" y="0"/>
                  </a:lnTo>
                  <a:lnTo>
                    <a:pt x="0" y="106222"/>
                  </a:lnTo>
                  <a:lnTo>
                    <a:pt x="1535976" y="10622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6151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71952" y="3349777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4" h="106679">
                  <a:moveTo>
                    <a:pt x="1535976" y="0"/>
                  </a:moveTo>
                  <a:lnTo>
                    <a:pt x="0" y="0"/>
                  </a:lnTo>
                  <a:lnTo>
                    <a:pt x="0" y="106222"/>
                  </a:lnTo>
                  <a:lnTo>
                    <a:pt x="1535976" y="10622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5943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pc="100" dirty="0"/>
              <a:t>Dr. </a:t>
            </a:r>
            <a:r>
              <a:rPr spc="110" dirty="0"/>
              <a:t>Ganala </a:t>
            </a:r>
            <a:r>
              <a:rPr spc="95" dirty="0"/>
              <a:t>Santoshi </a:t>
            </a:r>
            <a:r>
              <a:rPr spc="120" dirty="0"/>
              <a:t>(VIT</a:t>
            </a:r>
            <a:r>
              <a:rPr spc="75" dirty="0"/>
              <a:t> </a:t>
            </a:r>
            <a:r>
              <a:rPr spc="105" dirty="0"/>
              <a:t>Chennai)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188705" y="3353673"/>
            <a:ext cx="23114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spc="130" dirty="0">
                <a:solidFill>
                  <a:srgbClr val="FFFFFF"/>
                </a:solidFill>
                <a:latin typeface="PMingLiU"/>
                <a:cs typeface="PMingLiU"/>
                <a:hlinkClick r:id="rId2" action="ppaction://hlinksldjump"/>
              </a:rPr>
              <a:t>MSO</a:t>
            </a:r>
            <a:endParaRPr sz="600">
              <a:latin typeface="PMingLiU"/>
              <a:cs typeface="PMingLiU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pc="105" dirty="0"/>
              <a:t>July </a:t>
            </a:r>
            <a:r>
              <a:rPr spc="75" dirty="0"/>
              <a:t>8,</a:t>
            </a:r>
            <a:r>
              <a:rPr spc="15" dirty="0"/>
              <a:t> </a:t>
            </a:r>
            <a:r>
              <a:rPr spc="80" dirty="0"/>
              <a:t>2020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80" dirty="0"/>
              <a:pPr marL="38100">
                <a:lnSpc>
                  <a:spcPts val="670"/>
                </a:lnSpc>
              </a:pPr>
              <a:t>15</a:t>
            </a:fld>
            <a:r>
              <a:rPr spc="80" dirty="0"/>
              <a:t> </a:t>
            </a:r>
            <a:r>
              <a:rPr spc="204" dirty="0"/>
              <a:t>/</a:t>
            </a:r>
            <a:r>
              <a:rPr spc="55" dirty="0"/>
              <a:t> </a:t>
            </a:r>
            <a:r>
              <a:rPr spc="80" dirty="0"/>
              <a:t>41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2405"/>
            <a:ext cx="161290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0" dirty="0"/>
              <a:t>Accessing </a:t>
            </a:r>
            <a:r>
              <a:rPr spc="-10" dirty="0"/>
              <a:t>the</a:t>
            </a:r>
            <a:r>
              <a:rPr spc="-75" dirty="0"/>
              <a:t> </a:t>
            </a:r>
            <a:r>
              <a:rPr spc="-10" dirty="0"/>
              <a:t>Cache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0930" y="525065"/>
            <a:ext cx="2879953" cy="122404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5844" y="1870524"/>
            <a:ext cx="4350385" cy="14719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715" algn="ctr">
              <a:lnSpc>
                <a:spcPct val="100000"/>
              </a:lnSpc>
              <a:spcBef>
                <a:spcPts val="95"/>
              </a:spcBef>
            </a:pPr>
            <a:r>
              <a:rPr sz="1000" spc="50" dirty="0">
                <a:solidFill>
                  <a:srgbClr val="59439A"/>
                </a:solidFill>
                <a:latin typeface="PMingLiU"/>
                <a:cs typeface="PMingLiU"/>
              </a:rPr>
              <a:t>Figure: </a:t>
            </a:r>
            <a:r>
              <a:rPr sz="1000" spc="70" dirty="0">
                <a:solidFill>
                  <a:srgbClr val="FFFFFF"/>
                </a:solidFill>
                <a:latin typeface="PMingLiU"/>
                <a:cs typeface="PMingLiU"/>
              </a:rPr>
              <a:t>Hit </a:t>
            </a:r>
            <a:r>
              <a:rPr sz="1000" spc="235" dirty="0">
                <a:solidFill>
                  <a:srgbClr val="FFFFFF"/>
                </a:solidFill>
                <a:latin typeface="PMingLiU"/>
                <a:cs typeface="PMingLiU"/>
              </a:rPr>
              <a:t>/ </a:t>
            </a:r>
            <a:r>
              <a:rPr sz="1000" spc="35" dirty="0">
                <a:solidFill>
                  <a:srgbClr val="FFFFFF"/>
                </a:solidFill>
                <a:latin typeface="PMingLiU"/>
                <a:cs typeface="PMingLiU"/>
              </a:rPr>
              <a:t>Miss </a:t>
            </a:r>
            <a:r>
              <a:rPr sz="1000" spc="40" dirty="0">
                <a:solidFill>
                  <a:srgbClr val="FFFFFF"/>
                </a:solidFill>
                <a:latin typeface="PMingLiU"/>
                <a:cs typeface="PMingLiU"/>
              </a:rPr>
              <a:t>&amp; </a:t>
            </a:r>
            <a:r>
              <a:rPr sz="1000" spc="55" dirty="0">
                <a:solidFill>
                  <a:srgbClr val="FFFFFF"/>
                </a:solidFill>
                <a:latin typeface="PMingLiU"/>
                <a:cs typeface="PMingLiU"/>
              </a:rPr>
              <a:t>Location </a:t>
            </a:r>
            <a:r>
              <a:rPr sz="1000" spc="45" dirty="0">
                <a:solidFill>
                  <a:srgbClr val="FFFFFF"/>
                </a:solidFill>
                <a:latin typeface="PMingLiU"/>
                <a:cs typeface="PMingLiU"/>
              </a:rPr>
              <a:t>in </a:t>
            </a:r>
            <a:r>
              <a:rPr sz="1000" spc="55" dirty="0">
                <a:solidFill>
                  <a:srgbClr val="FFFFFF"/>
                </a:solidFill>
                <a:latin typeface="PMingLiU"/>
                <a:cs typeface="PMingLiU"/>
              </a:rPr>
              <a:t>Cache </a:t>
            </a:r>
            <a:r>
              <a:rPr sz="1000" spc="40" dirty="0">
                <a:solidFill>
                  <a:srgbClr val="FFFFFF"/>
                </a:solidFill>
                <a:latin typeface="PMingLiU"/>
                <a:cs typeface="PMingLiU"/>
              </a:rPr>
              <a:t>&amp; </a:t>
            </a:r>
            <a:r>
              <a:rPr sz="1000" spc="55" dirty="0">
                <a:solidFill>
                  <a:srgbClr val="FFFFFF"/>
                </a:solidFill>
                <a:latin typeface="PMingLiU"/>
                <a:cs typeface="PMingLiU"/>
              </a:rPr>
              <a:t>Word </a:t>
            </a:r>
            <a:r>
              <a:rPr sz="1000" spc="45" dirty="0">
                <a:solidFill>
                  <a:srgbClr val="FFFFFF"/>
                </a:solidFill>
                <a:latin typeface="PMingLiU"/>
                <a:cs typeface="PMingLiU"/>
              </a:rPr>
              <a:t>in</a:t>
            </a:r>
            <a:r>
              <a:rPr sz="1000" spc="85" dirty="0">
                <a:solidFill>
                  <a:srgbClr val="FFFFFF"/>
                </a:solidFill>
                <a:latin typeface="PMingLiU"/>
                <a:cs typeface="PMingLiU"/>
              </a:rPr>
              <a:t> </a:t>
            </a:r>
            <a:r>
              <a:rPr sz="1000" spc="60" dirty="0">
                <a:solidFill>
                  <a:srgbClr val="FFFFFF"/>
                </a:solidFill>
                <a:latin typeface="PMingLiU"/>
                <a:cs typeface="PMingLiU"/>
              </a:rPr>
              <a:t>Memory</a:t>
            </a:r>
            <a:endParaRPr sz="1000">
              <a:latin typeface="PMingLiU"/>
              <a:cs typeface="PMingLiU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50">
              <a:latin typeface="PMingLiU"/>
              <a:cs typeface="PMingLiU"/>
            </a:endParaRPr>
          </a:p>
          <a:p>
            <a:pPr marL="12700" marR="5080">
              <a:lnSpc>
                <a:spcPct val="102600"/>
              </a:lnSpc>
            </a:pPr>
            <a:r>
              <a:rPr sz="1100" spc="55" dirty="0">
                <a:solidFill>
                  <a:srgbClr val="FFFFFF"/>
                </a:solidFill>
                <a:latin typeface="PMingLiU"/>
                <a:cs typeface="PMingLiU"/>
              </a:rPr>
              <a:t>Cache contains </a:t>
            </a:r>
            <a:r>
              <a:rPr sz="1100" spc="25" dirty="0">
                <a:solidFill>
                  <a:srgbClr val="FFFFFF"/>
                </a:solidFill>
                <a:latin typeface="PMingLiU"/>
                <a:cs typeface="PMingLiU"/>
              </a:rPr>
              <a:t>8 </a:t>
            </a:r>
            <a:r>
              <a:rPr sz="1100" spc="35" dirty="0">
                <a:solidFill>
                  <a:srgbClr val="FFFFFF"/>
                </a:solidFill>
                <a:latin typeface="PMingLiU"/>
                <a:cs typeface="PMingLiU"/>
              </a:rPr>
              <a:t>lines. </a:t>
            </a:r>
            <a:r>
              <a:rPr sz="1100" spc="75" dirty="0">
                <a:solidFill>
                  <a:srgbClr val="FFFFFF"/>
                </a:solidFill>
                <a:latin typeface="PMingLiU"/>
                <a:cs typeface="PMingLiU"/>
              </a:rPr>
              <a:t>Number </a:t>
            </a:r>
            <a:r>
              <a:rPr sz="1100" spc="5" dirty="0">
                <a:solidFill>
                  <a:srgbClr val="FFFFFF"/>
                </a:solidFill>
                <a:latin typeface="PMingLiU"/>
                <a:cs typeface="PMingLiU"/>
              </a:rPr>
              <a:t>of </a:t>
            </a:r>
            <a:r>
              <a:rPr sz="1100" spc="65" dirty="0">
                <a:solidFill>
                  <a:srgbClr val="FFFFFF"/>
                </a:solidFill>
                <a:latin typeface="PMingLiU"/>
                <a:cs typeface="PMingLiU"/>
              </a:rPr>
              <a:t>bits </a:t>
            </a:r>
            <a:r>
              <a:rPr sz="1100" spc="55" dirty="0">
                <a:solidFill>
                  <a:srgbClr val="FFFFFF"/>
                </a:solidFill>
                <a:latin typeface="PMingLiU"/>
                <a:cs typeface="PMingLiU"/>
              </a:rPr>
              <a:t>required </a:t>
            </a:r>
            <a:r>
              <a:rPr sz="1100" spc="80" dirty="0">
                <a:solidFill>
                  <a:srgbClr val="FFFFFF"/>
                </a:solidFill>
                <a:latin typeface="PMingLiU"/>
                <a:cs typeface="PMingLiU"/>
              </a:rPr>
              <a:t>to </a:t>
            </a:r>
            <a:r>
              <a:rPr sz="1100" spc="40" dirty="0">
                <a:solidFill>
                  <a:srgbClr val="FFFFFF"/>
                </a:solidFill>
                <a:latin typeface="PMingLiU"/>
                <a:cs typeface="PMingLiU"/>
              </a:rPr>
              <a:t>reference </a:t>
            </a:r>
            <a:r>
              <a:rPr sz="1100" spc="80" dirty="0">
                <a:solidFill>
                  <a:srgbClr val="FFFFFF"/>
                </a:solidFill>
                <a:latin typeface="PMingLiU"/>
                <a:cs typeface="PMingLiU"/>
              </a:rPr>
              <a:t>the </a:t>
            </a:r>
            <a:r>
              <a:rPr sz="1100" spc="40" dirty="0">
                <a:solidFill>
                  <a:srgbClr val="FFFFFF"/>
                </a:solidFill>
                <a:latin typeface="PMingLiU"/>
                <a:cs typeface="PMingLiU"/>
              </a:rPr>
              <a:t>cache  </a:t>
            </a:r>
            <a:r>
              <a:rPr sz="1100" spc="20" dirty="0">
                <a:solidFill>
                  <a:srgbClr val="FFFFFF"/>
                </a:solidFill>
                <a:latin typeface="PMingLiU"/>
                <a:cs typeface="PMingLiU"/>
              </a:rPr>
              <a:t>is </a:t>
            </a:r>
            <a:r>
              <a:rPr sz="1100" spc="35" dirty="0">
                <a:solidFill>
                  <a:srgbClr val="FFFFFF"/>
                </a:solidFill>
                <a:latin typeface="PMingLiU"/>
                <a:cs typeface="PMingLiU"/>
              </a:rPr>
              <a:t>3. </a:t>
            </a:r>
            <a:r>
              <a:rPr sz="1100" spc="30" dirty="0">
                <a:solidFill>
                  <a:srgbClr val="FFFFFF"/>
                </a:solidFill>
                <a:latin typeface="PMingLiU"/>
                <a:cs typeface="PMingLiU"/>
              </a:rPr>
              <a:t>So, </a:t>
            </a:r>
            <a:r>
              <a:rPr sz="1100" spc="25" dirty="0">
                <a:solidFill>
                  <a:srgbClr val="FFFFFF"/>
                </a:solidFill>
                <a:latin typeface="PMingLiU"/>
                <a:cs typeface="PMingLiU"/>
              </a:rPr>
              <a:t>3 </a:t>
            </a:r>
            <a:r>
              <a:rPr sz="1100" spc="40" dirty="0">
                <a:solidFill>
                  <a:srgbClr val="FFFFFF"/>
                </a:solidFill>
                <a:latin typeface="PMingLiU"/>
                <a:cs typeface="PMingLiU"/>
              </a:rPr>
              <a:t>low-order </a:t>
            </a:r>
            <a:r>
              <a:rPr sz="1100" spc="65" dirty="0">
                <a:solidFill>
                  <a:srgbClr val="FFFFFF"/>
                </a:solidFill>
                <a:latin typeface="PMingLiU"/>
                <a:cs typeface="PMingLiU"/>
              </a:rPr>
              <a:t>bits </a:t>
            </a:r>
            <a:r>
              <a:rPr sz="1100" spc="5" dirty="0">
                <a:solidFill>
                  <a:srgbClr val="FFFFFF"/>
                </a:solidFill>
                <a:latin typeface="PMingLiU"/>
                <a:cs typeface="PMingLiU"/>
              </a:rPr>
              <a:t>of </a:t>
            </a:r>
            <a:r>
              <a:rPr sz="1100" spc="85" dirty="0">
                <a:solidFill>
                  <a:srgbClr val="FFFFFF"/>
                </a:solidFill>
                <a:latin typeface="PMingLiU"/>
                <a:cs typeface="PMingLiU"/>
              </a:rPr>
              <a:t>a </a:t>
            </a:r>
            <a:r>
              <a:rPr sz="1100" spc="65" dirty="0">
                <a:solidFill>
                  <a:srgbClr val="FFFFFF"/>
                </a:solidFill>
                <a:latin typeface="PMingLiU"/>
                <a:cs typeface="PMingLiU"/>
              </a:rPr>
              <a:t>memory </a:t>
            </a:r>
            <a:r>
              <a:rPr sz="1100" spc="60" dirty="0">
                <a:solidFill>
                  <a:srgbClr val="FFFFFF"/>
                </a:solidFill>
                <a:latin typeface="PMingLiU"/>
                <a:cs typeface="PMingLiU"/>
              </a:rPr>
              <a:t>address </a:t>
            </a:r>
            <a:r>
              <a:rPr sz="1100" spc="20" dirty="0">
                <a:solidFill>
                  <a:srgbClr val="FFFFFF"/>
                </a:solidFill>
                <a:latin typeface="PMingLiU"/>
                <a:cs typeface="PMingLiU"/>
              </a:rPr>
              <a:t>gives </a:t>
            </a:r>
            <a:r>
              <a:rPr sz="1100" spc="80" dirty="0">
                <a:solidFill>
                  <a:srgbClr val="FFFFFF"/>
                </a:solidFill>
                <a:latin typeface="PMingLiU"/>
                <a:cs typeface="PMingLiU"/>
              </a:rPr>
              <a:t>the </a:t>
            </a:r>
            <a:r>
              <a:rPr sz="1100" spc="35" dirty="0">
                <a:solidFill>
                  <a:srgbClr val="FFFFFF"/>
                </a:solidFill>
                <a:latin typeface="PMingLiU"/>
                <a:cs typeface="PMingLiU"/>
              </a:rPr>
              <a:t>line </a:t>
            </a:r>
            <a:r>
              <a:rPr sz="1100" spc="70" dirty="0">
                <a:solidFill>
                  <a:srgbClr val="FFFFFF"/>
                </a:solidFill>
                <a:latin typeface="PMingLiU"/>
                <a:cs typeface="PMingLiU"/>
              </a:rPr>
              <a:t>number </a:t>
            </a:r>
            <a:r>
              <a:rPr sz="1100" spc="5" dirty="0">
                <a:solidFill>
                  <a:srgbClr val="FFFFFF"/>
                </a:solidFill>
                <a:latin typeface="PMingLiU"/>
                <a:cs typeface="PMingLiU"/>
              </a:rPr>
              <a:t>of  </a:t>
            </a:r>
            <a:r>
              <a:rPr sz="1100" spc="80" dirty="0">
                <a:solidFill>
                  <a:srgbClr val="FFFFFF"/>
                </a:solidFill>
                <a:latin typeface="PMingLiU"/>
                <a:cs typeface="PMingLiU"/>
              </a:rPr>
              <a:t>the </a:t>
            </a:r>
            <a:r>
              <a:rPr sz="1100" spc="40" dirty="0">
                <a:solidFill>
                  <a:srgbClr val="FFFFFF"/>
                </a:solidFill>
                <a:latin typeface="PMingLiU"/>
                <a:cs typeface="PMingLiU"/>
              </a:rPr>
              <a:t>cache. </a:t>
            </a:r>
            <a:r>
              <a:rPr sz="1100" spc="90" dirty="0">
                <a:solidFill>
                  <a:srgbClr val="FFFFFF"/>
                </a:solidFill>
                <a:latin typeface="PMingLiU"/>
                <a:cs typeface="PMingLiU"/>
              </a:rPr>
              <a:t>The </a:t>
            </a:r>
            <a:r>
              <a:rPr sz="1100" spc="50" dirty="0">
                <a:solidFill>
                  <a:srgbClr val="FFFFFF"/>
                </a:solidFill>
                <a:latin typeface="PMingLiU"/>
                <a:cs typeface="PMingLiU"/>
              </a:rPr>
              <a:t>word </a:t>
            </a:r>
            <a:r>
              <a:rPr sz="1100" spc="60" dirty="0">
                <a:solidFill>
                  <a:srgbClr val="FFFFFF"/>
                </a:solidFill>
                <a:latin typeface="PMingLiU"/>
                <a:cs typeface="PMingLiU"/>
              </a:rPr>
              <a:t>address </a:t>
            </a:r>
            <a:r>
              <a:rPr sz="1100" spc="30" dirty="0">
                <a:solidFill>
                  <a:srgbClr val="FFFFFF"/>
                </a:solidFill>
                <a:latin typeface="PMingLiU"/>
                <a:cs typeface="PMingLiU"/>
              </a:rPr>
              <a:t>for </a:t>
            </a:r>
            <a:r>
              <a:rPr sz="1100" spc="80" dirty="0">
                <a:solidFill>
                  <a:srgbClr val="FFFFFF"/>
                </a:solidFill>
                <a:latin typeface="PMingLiU"/>
                <a:cs typeface="PMingLiU"/>
              </a:rPr>
              <a:t>the </a:t>
            </a:r>
            <a:r>
              <a:rPr sz="1100" spc="40" dirty="0">
                <a:solidFill>
                  <a:srgbClr val="FFFFFF"/>
                </a:solidFill>
                <a:latin typeface="PMingLiU"/>
                <a:cs typeface="PMingLiU"/>
              </a:rPr>
              <a:t>value </a:t>
            </a:r>
            <a:r>
              <a:rPr sz="1100" spc="25" dirty="0">
                <a:solidFill>
                  <a:srgbClr val="FFFFFF"/>
                </a:solidFill>
                <a:latin typeface="PMingLiU"/>
                <a:cs typeface="PMingLiU"/>
              </a:rPr>
              <a:t>18 </a:t>
            </a:r>
            <a:r>
              <a:rPr sz="1100" spc="20" dirty="0">
                <a:solidFill>
                  <a:srgbClr val="FFFFFF"/>
                </a:solidFill>
                <a:latin typeface="PMingLiU"/>
                <a:cs typeface="PMingLiU"/>
              </a:rPr>
              <a:t>is </a:t>
            </a:r>
            <a:r>
              <a:rPr sz="1100" spc="30" dirty="0">
                <a:solidFill>
                  <a:srgbClr val="FFFFFF"/>
                </a:solidFill>
                <a:latin typeface="PMingLiU"/>
                <a:cs typeface="PMingLiU"/>
              </a:rPr>
              <a:t>10010. </a:t>
            </a:r>
            <a:r>
              <a:rPr sz="1100" spc="90" dirty="0">
                <a:solidFill>
                  <a:srgbClr val="FFFFFF"/>
                </a:solidFill>
                <a:latin typeface="PMingLiU"/>
                <a:cs typeface="PMingLiU"/>
              </a:rPr>
              <a:t>It </a:t>
            </a:r>
            <a:r>
              <a:rPr sz="1100" spc="55" dirty="0">
                <a:solidFill>
                  <a:srgbClr val="FFFFFF"/>
                </a:solidFill>
                <a:latin typeface="PMingLiU"/>
                <a:cs typeface="PMingLiU"/>
              </a:rPr>
              <a:t>should </a:t>
            </a:r>
            <a:r>
              <a:rPr sz="1100" spc="70" dirty="0">
                <a:solidFill>
                  <a:srgbClr val="FFFFFF"/>
                </a:solidFill>
                <a:latin typeface="PMingLiU"/>
                <a:cs typeface="PMingLiU"/>
              </a:rPr>
              <a:t>be  brought </a:t>
            </a:r>
            <a:r>
              <a:rPr sz="1100" spc="55" dirty="0">
                <a:solidFill>
                  <a:srgbClr val="FFFFFF"/>
                </a:solidFill>
                <a:latin typeface="PMingLiU"/>
                <a:cs typeface="PMingLiU"/>
              </a:rPr>
              <a:t>into </a:t>
            </a:r>
            <a:r>
              <a:rPr sz="1100" spc="40" dirty="0">
                <a:solidFill>
                  <a:srgbClr val="FFFFFF"/>
                </a:solidFill>
                <a:latin typeface="PMingLiU"/>
                <a:cs typeface="PMingLiU"/>
              </a:rPr>
              <a:t>cache </a:t>
            </a:r>
            <a:r>
              <a:rPr sz="1100" spc="35" dirty="0">
                <a:solidFill>
                  <a:srgbClr val="FFFFFF"/>
                </a:solidFill>
                <a:latin typeface="PMingLiU"/>
                <a:cs typeface="PMingLiU"/>
              </a:rPr>
              <a:t>line 2. </a:t>
            </a:r>
            <a:r>
              <a:rPr sz="1100" spc="50" dirty="0">
                <a:solidFill>
                  <a:srgbClr val="FFFFFF"/>
                </a:solidFill>
                <a:latin typeface="PMingLiU"/>
                <a:cs typeface="PMingLiU"/>
              </a:rPr>
              <a:t>Because </a:t>
            </a:r>
            <a:r>
              <a:rPr sz="1100" spc="80" dirty="0">
                <a:solidFill>
                  <a:srgbClr val="FFFFFF"/>
                </a:solidFill>
                <a:latin typeface="PMingLiU"/>
                <a:cs typeface="PMingLiU"/>
              </a:rPr>
              <a:t>the </a:t>
            </a:r>
            <a:r>
              <a:rPr sz="1100" spc="15" dirty="0">
                <a:solidFill>
                  <a:srgbClr val="FFFFFF"/>
                </a:solidFill>
                <a:latin typeface="PMingLiU"/>
                <a:cs typeface="PMingLiU"/>
              </a:rPr>
              <a:t>low </a:t>
            </a:r>
            <a:r>
              <a:rPr sz="1100" spc="60" dirty="0">
                <a:solidFill>
                  <a:srgbClr val="FFFFFF"/>
                </a:solidFill>
                <a:latin typeface="PMingLiU"/>
                <a:cs typeface="PMingLiU"/>
              </a:rPr>
              <a:t>order </a:t>
            </a:r>
            <a:r>
              <a:rPr sz="1100" spc="65" dirty="0">
                <a:solidFill>
                  <a:srgbClr val="FFFFFF"/>
                </a:solidFill>
                <a:latin typeface="PMingLiU"/>
                <a:cs typeface="PMingLiU"/>
              </a:rPr>
              <a:t>bits </a:t>
            </a:r>
            <a:r>
              <a:rPr sz="1100" spc="60" dirty="0">
                <a:solidFill>
                  <a:srgbClr val="FFFFFF"/>
                </a:solidFill>
                <a:latin typeface="PMingLiU"/>
                <a:cs typeface="PMingLiU"/>
              </a:rPr>
              <a:t>are </a:t>
            </a:r>
            <a:r>
              <a:rPr sz="1100" spc="30" dirty="0">
                <a:solidFill>
                  <a:srgbClr val="FFFFFF"/>
                </a:solidFill>
                <a:latin typeface="PMingLiU"/>
                <a:cs typeface="PMingLiU"/>
              </a:rPr>
              <a:t>010. </a:t>
            </a:r>
            <a:r>
              <a:rPr sz="1100" spc="100" dirty="0">
                <a:solidFill>
                  <a:srgbClr val="FFFFFF"/>
                </a:solidFill>
                <a:latin typeface="PMingLiU"/>
                <a:cs typeface="PMingLiU"/>
              </a:rPr>
              <a:t>But </a:t>
            </a:r>
            <a:r>
              <a:rPr sz="1100" spc="110" dirty="0">
                <a:solidFill>
                  <a:srgbClr val="FFFFFF"/>
                </a:solidFill>
                <a:latin typeface="PMingLiU"/>
                <a:cs typeface="PMingLiU"/>
              </a:rPr>
              <a:t>that  </a:t>
            </a:r>
            <a:r>
              <a:rPr sz="1100" spc="35" dirty="0">
                <a:solidFill>
                  <a:srgbClr val="FFFFFF"/>
                </a:solidFill>
                <a:latin typeface="PMingLiU"/>
                <a:cs typeface="PMingLiU"/>
              </a:rPr>
              <a:t>line </a:t>
            </a:r>
            <a:r>
              <a:rPr sz="1100" spc="20" dirty="0">
                <a:solidFill>
                  <a:srgbClr val="FFFFFF"/>
                </a:solidFill>
                <a:latin typeface="PMingLiU"/>
                <a:cs typeface="PMingLiU"/>
              </a:rPr>
              <a:t>is </a:t>
            </a:r>
            <a:r>
              <a:rPr sz="1100" spc="60" dirty="0">
                <a:solidFill>
                  <a:srgbClr val="FFFFFF"/>
                </a:solidFill>
                <a:latin typeface="PMingLiU"/>
                <a:cs typeface="PMingLiU"/>
              </a:rPr>
              <a:t>already </a:t>
            </a:r>
            <a:r>
              <a:rPr sz="1100" spc="50" dirty="0">
                <a:solidFill>
                  <a:srgbClr val="FFFFFF"/>
                </a:solidFill>
                <a:latin typeface="PMingLiU"/>
                <a:cs typeface="PMingLiU"/>
              </a:rPr>
              <a:t>occupied </a:t>
            </a:r>
            <a:r>
              <a:rPr sz="1100" spc="55" dirty="0">
                <a:solidFill>
                  <a:srgbClr val="FFFFFF"/>
                </a:solidFill>
                <a:latin typeface="PMingLiU"/>
                <a:cs typeface="PMingLiU"/>
              </a:rPr>
              <a:t>by </a:t>
            </a:r>
            <a:r>
              <a:rPr sz="1100" spc="80" dirty="0">
                <a:solidFill>
                  <a:srgbClr val="FFFFFF"/>
                </a:solidFill>
                <a:latin typeface="PMingLiU"/>
                <a:cs typeface="PMingLiU"/>
              </a:rPr>
              <a:t>the </a:t>
            </a:r>
            <a:r>
              <a:rPr sz="1100" spc="40" dirty="0">
                <a:solidFill>
                  <a:srgbClr val="FFFFFF"/>
                </a:solidFill>
                <a:latin typeface="PMingLiU"/>
                <a:cs typeface="PMingLiU"/>
              </a:rPr>
              <a:t>value </a:t>
            </a:r>
            <a:r>
              <a:rPr sz="1100" spc="25" dirty="0">
                <a:solidFill>
                  <a:srgbClr val="FFFFFF"/>
                </a:solidFill>
                <a:latin typeface="PMingLiU"/>
                <a:cs typeface="PMingLiU"/>
              </a:rPr>
              <a:t>26 </a:t>
            </a:r>
            <a:r>
              <a:rPr sz="1100" spc="40" dirty="0">
                <a:solidFill>
                  <a:srgbClr val="FFFFFF"/>
                </a:solidFill>
                <a:latin typeface="PMingLiU"/>
                <a:cs typeface="PMingLiU"/>
              </a:rPr>
              <a:t>whose </a:t>
            </a:r>
            <a:r>
              <a:rPr sz="1100" spc="60" dirty="0">
                <a:solidFill>
                  <a:srgbClr val="FFFFFF"/>
                </a:solidFill>
                <a:latin typeface="PMingLiU"/>
                <a:cs typeface="PMingLiU"/>
              </a:rPr>
              <a:t>address </a:t>
            </a:r>
            <a:r>
              <a:rPr sz="1100" spc="20" dirty="0">
                <a:solidFill>
                  <a:srgbClr val="FFFFFF"/>
                </a:solidFill>
                <a:latin typeface="PMingLiU"/>
                <a:cs typeface="PMingLiU"/>
              </a:rPr>
              <a:t>is </a:t>
            </a:r>
            <a:r>
              <a:rPr sz="1100" spc="30" dirty="0">
                <a:solidFill>
                  <a:srgbClr val="FFFFFF"/>
                </a:solidFill>
                <a:latin typeface="PMingLiU"/>
                <a:cs typeface="PMingLiU"/>
              </a:rPr>
              <a:t>11010. </a:t>
            </a:r>
            <a:r>
              <a:rPr sz="1100" spc="45" dirty="0">
                <a:solidFill>
                  <a:srgbClr val="FFFFFF"/>
                </a:solidFill>
                <a:latin typeface="PMingLiU"/>
                <a:cs typeface="PMingLiU"/>
              </a:rPr>
              <a:t>Hence  </a:t>
            </a:r>
            <a:r>
              <a:rPr sz="1100" spc="70" dirty="0">
                <a:solidFill>
                  <a:srgbClr val="FFFFFF"/>
                </a:solidFill>
                <a:latin typeface="PMingLiU"/>
                <a:cs typeface="PMingLiU"/>
              </a:rPr>
              <a:t>there </a:t>
            </a:r>
            <a:r>
              <a:rPr sz="1100" spc="80" dirty="0">
                <a:solidFill>
                  <a:srgbClr val="FFFFFF"/>
                </a:solidFill>
                <a:latin typeface="PMingLiU"/>
                <a:cs typeface="PMingLiU"/>
              </a:rPr>
              <a:t>must </a:t>
            </a:r>
            <a:r>
              <a:rPr sz="1100" spc="70" dirty="0">
                <a:solidFill>
                  <a:srgbClr val="FFFFFF"/>
                </a:solidFill>
                <a:latin typeface="PMingLiU"/>
                <a:cs typeface="PMingLiU"/>
              </a:rPr>
              <a:t>be </a:t>
            </a:r>
            <a:r>
              <a:rPr sz="1100" spc="85" dirty="0">
                <a:solidFill>
                  <a:srgbClr val="FFFFFF"/>
                </a:solidFill>
                <a:latin typeface="PMingLiU"/>
                <a:cs typeface="PMingLiU"/>
              </a:rPr>
              <a:t>a</a:t>
            </a:r>
            <a:r>
              <a:rPr sz="1100" spc="75" dirty="0">
                <a:solidFill>
                  <a:srgbClr val="FFFFFF"/>
                </a:solidFill>
                <a:latin typeface="PMingLiU"/>
                <a:cs typeface="PMingLiU"/>
              </a:rPr>
              <a:t> </a:t>
            </a:r>
            <a:r>
              <a:rPr sz="1100" spc="55" dirty="0">
                <a:solidFill>
                  <a:srgbClr val="FFFFFF"/>
                </a:solidFill>
                <a:latin typeface="PMingLiU"/>
                <a:cs typeface="PMingLiU"/>
              </a:rPr>
              <a:t>replacement.</a:t>
            </a:r>
            <a:endParaRPr sz="1100">
              <a:latin typeface="PMingLiU"/>
              <a:cs typeface="PMingLiU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349777"/>
            <a:ext cx="4608195" cy="106680"/>
            <a:chOff x="0" y="3349777"/>
            <a:chExt cx="4608195" cy="106680"/>
          </a:xfrm>
        </p:grpSpPr>
        <p:sp>
          <p:nvSpPr>
            <p:cNvPr id="6" name="object 6"/>
            <p:cNvSpPr/>
            <p:nvPr/>
          </p:nvSpPr>
          <p:spPr>
            <a:xfrm>
              <a:off x="0" y="3349777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5" h="106679">
                  <a:moveTo>
                    <a:pt x="1535976" y="0"/>
                  </a:moveTo>
                  <a:lnTo>
                    <a:pt x="0" y="0"/>
                  </a:lnTo>
                  <a:lnTo>
                    <a:pt x="0" y="106222"/>
                  </a:lnTo>
                  <a:lnTo>
                    <a:pt x="1535976" y="10622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5D54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5976" y="3349777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4" h="106679">
                  <a:moveTo>
                    <a:pt x="1535976" y="0"/>
                  </a:moveTo>
                  <a:lnTo>
                    <a:pt x="0" y="0"/>
                  </a:lnTo>
                  <a:lnTo>
                    <a:pt x="0" y="106222"/>
                  </a:lnTo>
                  <a:lnTo>
                    <a:pt x="1535976" y="10622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6151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71952" y="3349777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4" h="106679">
                  <a:moveTo>
                    <a:pt x="1535976" y="0"/>
                  </a:moveTo>
                  <a:lnTo>
                    <a:pt x="0" y="0"/>
                  </a:lnTo>
                  <a:lnTo>
                    <a:pt x="0" y="106222"/>
                  </a:lnTo>
                  <a:lnTo>
                    <a:pt x="1535976" y="10622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5943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pc="100" dirty="0"/>
              <a:t>Dr. </a:t>
            </a:r>
            <a:r>
              <a:rPr spc="110" dirty="0"/>
              <a:t>Ganala </a:t>
            </a:r>
            <a:r>
              <a:rPr spc="95" dirty="0"/>
              <a:t>Santoshi </a:t>
            </a:r>
            <a:r>
              <a:rPr spc="120" dirty="0"/>
              <a:t>(VIT</a:t>
            </a:r>
            <a:r>
              <a:rPr spc="75" dirty="0"/>
              <a:t> </a:t>
            </a:r>
            <a:r>
              <a:rPr spc="105" dirty="0"/>
              <a:t>Chennai)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188705" y="3353673"/>
            <a:ext cx="23114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spc="130" dirty="0">
                <a:solidFill>
                  <a:srgbClr val="FFFFFF"/>
                </a:solidFill>
                <a:latin typeface="PMingLiU"/>
                <a:cs typeface="PMingLiU"/>
                <a:hlinkClick r:id="rId3" action="ppaction://hlinksldjump"/>
              </a:rPr>
              <a:t>MSO</a:t>
            </a:r>
            <a:endParaRPr sz="600">
              <a:latin typeface="PMingLiU"/>
              <a:cs typeface="PMingLiU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pc="105" dirty="0"/>
              <a:t>July </a:t>
            </a:r>
            <a:r>
              <a:rPr spc="75" dirty="0"/>
              <a:t>8,</a:t>
            </a:r>
            <a:r>
              <a:rPr spc="15" dirty="0"/>
              <a:t> </a:t>
            </a:r>
            <a:r>
              <a:rPr spc="80" dirty="0"/>
              <a:t>2020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80" dirty="0"/>
              <a:pPr marL="38100">
                <a:lnSpc>
                  <a:spcPts val="670"/>
                </a:lnSpc>
              </a:pPr>
              <a:t>16</a:t>
            </a:fld>
            <a:r>
              <a:rPr spc="80" dirty="0"/>
              <a:t> </a:t>
            </a:r>
            <a:r>
              <a:rPr spc="204" dirty="0"/>
              <a:t>/</a:t>
            </a:r>
            <a:r>
              <a:rPr spc="55" dirty="0"/>
              <a:t> </a:t>
            </a:r>
            <a:r>
              <a:rPr spc="80" dirty="0"/>
              <a:t>41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62405"/>
            <a:ext cx="184594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20" dirty="0">
                <a:solidFill>
                  <a:srgbClr val="FFFFFF"/>
                </a:solidFill>
                <a:latin typeface="Georgia"/>
                <a:cs typeface="Georgia"/>
              </a:rPr>
              <a:t>Accessing </a:t>
            </a:r>
            <a:r>
              <a:rPr sz="1400" spc="-10" dirty="0">
                <a:solidFill>
                  <a:srgbClr val="FFFFFF"/>
                </a:solidFill>
                <a:latin typeface="Georgia"/>
                <a:cs typeface="Georgia"/>
              </a:rPr>
              <a:t>the</a:t>
            </a:r>
            <a:r>
              <a:rPr sz="1400" spc="-9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Georgia"/>
                <a:cs typeface="Georgia"/>
              </a:rPr>
              <a:t>Cache..II</a:t>
            </a:r>
            <a:endParaRPr sz="1400">
              <a:latin typeface="Georgia"/>
              <a:cs typeface="Georg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0917" y="525109"/>
            <a:ext cx="2880025" cy="251999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24154" y="3166521"/>
            <a:ext cx="336042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50" dirty="0">
                <a:solidFill>
                  <a:srgbClr val="59439A"/>
                </a:solidFill>
                <a:latin typeface="PMingLiU"/>
                <a:cs typeface="PMingLiU"/>
              </a:rPr>
              <a:t>Figure: </a:t>
            </a:r>
            <a:r>
              <a:rPr sz="1000" spc="70" dirty="0">
                <a:solidFill>
                  <a:srgbClr val="FFFFFF"/>
                </a:solidFill>
                <a:latin typeface="PMingLiU"/>
                <a:cs typeface="PMingLiU"/>
              </a:rPr>
              <a:t>Hit </a:t>
            </a:r>
            <a:r>
              <a:rPr sz="1000" spc="235" dirty="0">
                <a:solidFill>
                  <a:srgbClr val="FFFFFF"/>
                </a:solidFill>
                <a:latin typeface="PMingLiU"/>
                <a:cs typeface="PMingLiU"/>
              </a:rPr>
              <a:t>/ </a:t>
            </a:r>
            <a:r>
              <a:rPr sz="1000" spc="35" dirty="0">
                <a:solidFill>
                  <a:srgbClr val="FFFFFF"/>
                </a:solidFill>
                <a:latin typeface="PMingLiU"/>
                <a:cs typeface="PMingLiU"/>
              </a:rPr>
              <a:t>Miss </a:t>
            </a:r>
            <a:r>
              <a:rPr sz="1000" spc="40" dirty="0">
                <a:solidFill>
                  <a:srgbClr val="FFFFFF"/>
                </a:solidFill>
                <a:latin typeface="PMingLiU"/>
                <a:cs typeface="PMingLiU"/>
              </a:rPr>
              <a:t>&amp; </a:t>
            </a:r>
            <a:r>
              <a:rPr sz="1000" spc="55" dirty="0">
                <a:solidFill>
                  <a:srgbClr val="FFFFFF"/>
                </a:solidFill>
                <a:latin typeface="PMingLiU"/>
                <a:cs typeface="PMingLiU"/>
              </a:rPr>
              <a:t>Location </a:t>
            </a:r>
            <a:r>
              <a:rPr sz="1000" spc="45" dirty="0">
                <a:solidFill>
                  <a:srgbClr val="FFFFFF"/>
                </a:solidFill>
                <a:latin typeface="PMingLiU"/>
                <a:cs typeface="PMingLiU"/>
              </a:rPr>
              <a:t>in </a:t>
            </a:r>
            <a:r>
              <a:rPr sz="1000" spc="55" dirty="0">
                <a:solidFill>
                  <a:srgbClr val="FFFFFF"/>
                </a:solidFill>
                <a:latin typeface="PMingLiU"/>
                <a:cs typeface="PMingLiU"/>
              </a:rPr>
              <a:t>Cache </a:t>
            </a:r>
            <a:r>
              <a:rPr sz="1000" spc="40" dirty="0">
                <a:solidFill>
                  <a:srgbClr val="FFFFFF"/>
                </a:solidFill>
                <a:latin typeface="PMingLiU"/>
                <a:cs typeface="PMingLiU"/>
              </a:rPr>
              <a:t>&amp; </a:t>
            </a:r>
            <a:r>
              <a:rPr sz="1000" spc="55" dirty="0">
                <a:solidFill>
                  <a:srgbClr val="FFFFFF"/>
                </a:solidFill>
                <a:latin typeface="PMingLiU"/>
                <a:cs typeface="PMingLiU"/>
              </a:rPr>
              <a:t>Wor</a:t>
            </a:r>
            <a:r>
              <a:rPr sz="1000" spc="55" dirty="0">
                <a:solidFill>
                  <a:srgbClr val="FFFFFF"/>
                </a:solidFill>
                <a:latin typeface="PMingLiU"/>
                <a:cs typeface="PMingLiU"/>
                <a:hlinkClick r:id="rId3" action="ppaction://hlinksldjump"/>
              </a:rPr>
              <a:t>d </a:t>
            </a:r>
            <a:r>
              <a:rPr sz="1000" spc="45" dirty="0">
                <a:solidFill>
                  <a:srgbClr val="FFFFFF"/>
                </a:solidFill>
                <a:latin typeface="PMingLiU"/>
                <a:cs typeface="PMingLiU"/>
                <a:hlinkClick r:id="rId4" action="ppaction://hlinksldjump"/>
              </a:rPr>
              <a:t>in</a:t>
            </a:r>
            <a:r>
              <a:rPr sz="1000" spc="80" dirty="0">
                <a:solidFill>
                  <a:srgbClr val="FFFFFF"/>
                </a:solidFill>
                <a:latin typeface="PMingLiU"/>
                <a:cs typeface="PMingLiU"/>
                <a:hlinkClick r:id="rId4" action="ppaction://hlinksldjump"/>
              </a:rPr>
              <a:t> </a:t>
            </a:r>
            <a:r>
              <a:rPr sz="1000" spc="60" dirty="0">
                <a:solidFill>
                  <a:srgbClr val="FFFFFF"/>
                </a:solidFill>
                <a:latin typeface="PMingLiU"/>
                <a:cs typeface="PMingLiU"/>
                <a:hlinkClick r:id="rId5" action="ppaction://hlinksldjump"/>
              </a:rPr>
              <a:t>Memory</a:t>
            </a:r>
            <a:endParaRPr sz="1000">
              <a:latin typeface="PMingLiU"/>
              <a:cs typeface="PMingLiU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349777"/>
            <a:ext cx="4608195" cy="106680"/>
            <a:chOff x="0" y="3349777"/>
            <a:chExt cx="4608195" cy="106680"/>
          </a:xfrm>
        </p:grpSpPr>
        <p:sp>
          <p:nvSpPr>
            <p:cNvPr id="6" name="object 6"/>
            <p:cNvSpPr/>
            <p:nvPr/>
          </p:nvSpPr>
          <p:spPr>
            <a:xfrm>
              <a:off x="0" y="3349777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5" h="106679">
                  <a:moveTo>
                    <a:pt x="1535976" y="0"/>
                  </a:moveTo>
                  <a:lnTo>
                    <a:pt x="0" y="0"/>
                  </a:lnTo>
                  <a:lnTo>
                    <a:pt x="0" y="106222"/>
                  </a:lnTo>
                  <a:lnTo>
                    <a:pt x="1535976" y="10622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5D54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5976" y="3349777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4" h="106679">
                  <a:moveTo>
                    <a:pt x="1535976" y="0"/>
                  </a:moveTo>
                  <a:lnTo>
                    <a:pt x="0" y="0"/>
                  </a:lnTo>
                  <a:lnTo>
                    <a:pt x="0" y="106222"/>
                  </a:lnTo>
                  <a:lnTo>
                    <a:pt x="1535976" y="10622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6151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71952" y="3349777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4" h="106679">
                  <a:moveTo>
                    <a:pt x="1535976" y="0"/>
                  </a:moveTo>
                  <a:lnTo>
                    <a:pt x="0" y="0"/>
                  </a:lnTo>
                  <a:lnTo>
                    <a:pt x="0" y="106222"/>
                  </a:lnTo>
                  <a:lnTo>
                    <a:pt x="1535976" y="10622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5943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pc="100" dirty="0"/>
              <a:t>Dr. </a:t>
            </a:r>
            <a:r>
              <a:rPr spc="110" dirty="0"/>
              <a:t>Ganala </a:t>
            </a:r>
            <a:r>
              <a:rPr spc="95" dirty="0"/>
              <a:t>Santoshi </a:t>
            </a:r>
            <a:r>
              <a:rPr spc="120" dirty="0"/>
              <a:t>(VIT</a:t>
            </a:r>
            <a:r>
              <a:rPr spc="75" dirty="0"/>
              <a:t> </a:t>
            </a:r>
            <a:r>
              <a:rPr spc="105" dirty="0"/>
              <a:t>Chennai)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188705" y="3353673"/>
            <a:ext cx="23114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spc="130" dirty="0">
                <a:solidFill>
                  <a:srgbClr val="FFFFFF"/>
                </a:solidFill>
                <a:latin typeface="PMingLiU"/>
                <a:cs typeface="PMingLiU"/>
                <a:hlinkClick r:id="rId6" action="ppaction://hlinksldjump"/>
              </a:rPr>
              <a:t>MSO</a:t>
            </a:r>
            <a:endParaRPr sz="600">
              <a:latin typeface="PMingLiU"/>
              <a:cs typeface="PMingLiU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pc="105" dirty="0"/>
              <a:t>July </a:t>
            </a:r>
            <a:r>
              <a:rPr spc="75" dirty="0"/>
              <a:t>8,</a:t>
            </a:r>
            <a:r>
              <a:rPr spc="15" dirty="0"/>
              <a:t> </a:t>
            </a:r>
            <a:r>
              <a:rPr spc="80" dirty="0"/>
              <a:t>2020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80" dirty="0"/>
              <a:pPr marL="38100">
                <a:lnSpc>
                  <a:spcPts val="670"/>
                </a:lnSpc>
              </a:pPr>
              <a:t>17</a:t>
            </a:fld>
            <a:r>
              <a:rPr spc="80" dirty="0"/>
              <a:t> </a:t>
            </a:r>
            <a:r>
              <a:rPr spc="204" dirty="0"/>
              <a:t>/</a:t>
            </a:r>
            <a:r>
              <a:rPr spc="55" dirty="0"/>
              <a:t> </a:t>
            </a:r>
            <a:r>
              <a:rPr spc="80" dirty="0"/>
              <a:t>41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2405"/>
            <a:ext cx="191516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0" dirty="0"/>
              <a:t>Accessing </a:t>
            </a:r>
            <a:r>
              <a:rPr spc="-10" dirty="0"/>
              <a:t>the</a:t>
            </a:r>
            <a:r>
              <a:rPr spc="-95" dirty="0"/>
              <a:t> </a:t>
            </a:r>
            <a:r>
              <a:rPr spc="-5" dirty="0"/>
              <a:t>Cache..III</a:t>
            </a:r>
          </a:p>
        </p:txBody>
      </p:sp>
      <p:sp>
        <p:nvSpPr>
          <p:cNvPr id="3" name="object 3"/>
          <p:cNvSpPr/>
          <p:nvPr/>
        </p:nvSpPr>
        <p:spPr>
          <a:xfrm>
            <a:off x="286715" y="586092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90">
                <a:moveTo>
                  <a:pt x="59651" y="0"/>
                </a:moveTo>
                <a:lnTo>
                  <a:pt x="0" y="0"/>
                </a:lnTo>
                <a:lnTo>
                  <a:pt x="0" y="59651"/>
                </a:lnTo>
                <a:lnTo>
                  <a:pt x="59651" y="59651"/>
                </a:lnTo>
                <a:lnTo>
                  <a:pt x="596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6715" y="936879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90">
                <a:moveTo>
                  <a:pt x="59651" y="0"/>
                </a:moveTo>
                <a:lnTo>
                  <a:pt x="0" y="0"/>
                </a:lnTo>
                <a:lnTo>
                  <a:pt x="0" y="59651"/>
                </a:lnTo>
                <a:lnTo>
                  <a:pt x="59651" y="59651"/>
                </a:lnTo>
                <a:lnTo>
                  <a:pt x="596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6715" y="1115593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90">
                <a:moveTo>
                  <a:pt x="59651" y="0"/>
                </a:moveTo>
                <a:lnTo>
                  <a:pt x="0" y="0"/>
                </a:lnTo>
                <a:lnTo>
                  <a:pt x="0" y="59651"/>
                </a:lnTo>
                <a:lnTo>
                  <a:pt x="59651" y="59651"/>
                </a:lnTo>
                <a:lnTo>
                  <a:pt x="596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6715" y="1294307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90">
                <a:moveTo>
                  <a:pt x="59651" y="0"/>
                </a:moveTo>
                <a:lnTo>
                  <a:pt x="0" y="0"/>
                </a:lnTo>
                <a:lnTo>
                  <a:pt x="0" y="59651"/>
                </a:lnTo>
                <a:lnTo>
                  <a:pt x="59651" y="59651"/>
                </a:lnTo>
                <a:lnTo>
                  <a:pt x="596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6715" y="1473022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90">
                <a:moveTo>
                  <a:pt x="59651" y="0"/>
                </a:moveTo>
                <a:lnTo>
                  <a:pt x="0" y="0"/>
                </a:lnTo>
                <a:lnTo>
                  <a:pt x="0" y="59651"/>
                </a:lnTo>
                <a:lnTo>
                  <a:pt x="59651" y="59651"/>
                </a:lnTo>
                <a:lnTo>
                  <a:pt x="596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6715" y="1651736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89">
                <a:moveTo>
                  <a:pt x="59651" y="0"/>
                </a:moveTo>
                <a:lnTo>
                  <a:pt x="0" y="0"/>
                </a:lnTo>
                <a:lnTo>
                  <a:pt x="0" y="59651"/>
                </a:lnTo>
                <a:lnTo>
                  <a:pt x="59651" y="59651"/>
                </a:lnTo>
                <a:lnTo>
                  <a:pt x="596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6715" y="1830451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89">
                <a:moveTo>
                  <a:pt x="59651" y="0"/>
                </a:moveTo>
                <a:lnTo>
                  <a:pt x="0" y="0"/>
                </a:lnTo>
                <a:lnTo>
                  <a:pt x="0" y="59651"/>
                </a:lnTo>
                <a:lnTo>
                  <a:pt x="59651" y="59651"/>
                </a:lnTo>
                <a:lnTo>
                  <a:pt x="596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6715" y="2009165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89">
                <a:moveTo>
                  <a:pt x="59651" y="0"/>
                </a:moveTo>
                <a:lnTo>
                  <a:pt x="0" y="0"/>
                </a:lnTo>
                <a:lnTo>
                  <a:pt x="0" y="59651"/>
                </a:lnTo>
                <a:lnTo>
                  <a:pt x="59651" y="59651"/>
                </a:lnTo>
                <a:lnTo>
                  <a:pt x="596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6715" y="2187879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89">
                <a:moveTo>
                  <a:pt x="59651" y="0"/>
                </a:moveTo>
                <a:lnTo>
                  <a:pt x="0" y="0"/>
                </a:lnTo>
                <a:lnTo>
                  <a:pt x="0" y="59651"/>
                </a:lnTo>
                <a:lnTo>
                  <a:pt x="59651" y="59651"/>
                </a:lnTo>
                <a:lnTo>
                  <a:pt x="596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86715" y="2366594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89">
                <a:moveTo>
                  <a:pt x="59651" y="0"/>
                </a:moveTo>
                <a:lnTo>
                  <a:pt x="0" y="0"/>
                </a:lnTo>
                <a:lnTo>
                  <a:pt x="0" y="59651"/>
                </a:lnTo>
                <a:lnTo>
                  <a:pt x="59651" y="59651"/>
                </a:lnTo>
                <a:lnTo>
                  <a:pt x="596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86715" y="2545308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89">
                <a:moveTo>
                  <a:pt x="59651" y="0"/>
                </a:moveTo>
                <a:lnTo>
                  <a:pt x="0" y="0"/>
                </a:lnTo>
                <a:lnTo>
                  <a:pt x="0" y="59651"/>
                </a:lnTo>
                <a:lnTo>
                  <a:pt x="59651" y="59651"/>
                </a:lnTo>
                <a:lnTo>
                  <a:pt x="596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25844" y="494498"/>
            <a:ext cx="4356735" cy="28181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89560" marR="77470">
              <a:lnSpc>
                <a:spcPct val="102600"/>
              </a:lnSpc>
              <a:spcBef>
                <a:spcPts val="55"/>
              </a:spcBef>
            </a:pPr>
            <a:r>
              <a:rPr sz="1100" spc="90" dirty="0">
                <a:solidFill>
                  <a:srgbClr val="FFFFFF"/>
                </a:solidFill>
                <a:latin typeface="PMingLiU"/>
                <a:cs typeface="PMingLiU"/>
              </a:rPr>
              <a:t>The </a:t>
            </a:r>
            <a:r>
              <a:rPr sz="1100" spc="40" dirty="0">
                <a:solidFill>
                  <a:srgbClr val="FFFFFF"/>
                </a:solidFill>
                <a:latin typeface="PMingLiU"/>
                <a:cs typeface="PMingLiU"/>
              </a:rPr>
              <a:t>cache </a:t>
            </a:r>
            <a:r>
              <a:rPr sz="1100" spc="20" dirty="0">
                <a:solidFill>
                  <a:srgbClr val="FFFFFF"/>
                </a:solidFill>
                <a:latin typeface="PMingLiU"/>
                <a:cs typeface="PMingLiU"/>
              </a:rPr>
              <a:t>is </a:t>
            </a:r>
            <a:r>
              <a:rPr sz="1100" spc="45" dirty="0">
                <a:solidFill>
                  <a:srgbClr val="FFFFFF"/>
                </a:solidFill>
                <a:latin typeface="PMingLiU"/>
                <a:cs typeface="PMingLiU"/>
              </a:rPr>
              <a:t>initially </a:t>
            </a:r>
            <a:r>
              <a:rPr sz="1100" spc="50" dirty="0">
                <a:solidFill>
                  <a:srgbClr val="FFFFFF"/>
                </a:solidFill>
                <a:latin typeface="PMingLiU"/>
                <a:cs typeface="PMingLiU"/>
              </a:rPr>
              <a:t>empty, </a:t>
            </a:r>
            <a:r>
              <a:rPr sz="1100" spc="70" dirty="0">
                <a:solidFill>
                  <a:srgbClr val="FFFFFF"/>
                </a:solidFill>
                <a:latin typeface="PMingLiU"/>
                <a:cs typeface="PMingLiU"/>
              </a:rPr>
              <a:t>with </a:t>
            </a:r>
            <a:r>
              <a:rPr sz="1100" spc="35" dirty="0">
                <a:solidFill>
                  <a:srgbClr val="FFFFFF"/>
                </a:solidFill>
                <a:latin typeface="PMingLiU"/>
                <a:cs typeface="PMingLiU"/>
              </a:rPr>
              <a:t>all </a:t>
            </a:r>
            <a:r>
              <a:rPr sz="1100" spc="40" dirty="0">
                <a:solidFill>
                  <a:srgbClr val="FFFFFF"/>
                </a:solidFill>
                <a:latin typeface="PMingLiU"/>
                <a:cs typeface="PMingLiU"/>
              </a:rPr>
              <a:t>valid </a:t>
            </a:r>
            <a:r>
              <a:rPr sz="1100" spc="65" dirty="0">
                <a:solidFill>
                  <a:srgbClr val="FFFFFF"/>
                </a:solidFill>
                <a:latin typeface="PMingLiU"/>
                <a:cs typeface="PMingLiU"/>
              </a:rPr>
              <a:t>bits </a:t>
            </a:r>
            <a:r>
              <a:rPr sz="1100" spc="75" dirty="0">
                <a:solidFill>
                  <a:srgbClr val="FFFFFF"/>
                </a:solidFill>
                <a:latin typeface="PMingLiU"/>
                <a:cs typeface="PMingLiU"/>
              </a:rPr>
              <a:t>(V </a:t>
            </a:r>
            <a:r>
              <a:rPr sz="1100" spc="70" dirty="0">
                <a:solidFill>
                  <a:srgbClr val="FFFFFF"/>
                </a:solidFill>
                <a:latin typeface="PMingLiU"/>
                <a:cs typeface="PMingLiU"/>
              </a:rPr>
              <a:t>entry </a:t>
            </a:r>
            <a:r>
              <a:rPr sz="1100" spc="50" dirty="0">
                <a:solidFill>
                  <a:srgbClr val="FFFFFF"/>
                </a:solidFill>
                <a:latin typeface="PMingLiU"/>
                <a:cs typeface="PMingLiU"/>
              </a:rPr>
              <a:t>in cache)  </a:t>
            </a:r>
            <a:r>
              <a:rPr sz="1100" spc="85" dirty="0">
                <a:solidFill>
                  <a:srgbClr val="FFFFFF"/>
                </a:solidFill>
                <a:latin typeface="PMingLiU"/>
                <a:cs typeface="PMingLiU"/>
              </a:rPr>
              <a:t>turned </a:t>
            </a:r>
            <a:r>
              <a:rPr sz="1100" spc="-10" dirty="0">
                <a:solidFill>
                  <a:srgbClr val="FFFFFF"/>
                </a:solidFill>
                <a:latin typeface="PMingLiU"/>
                <a:cs typeface="PMingLiU"/>
              </a:rPr>
              <a:t>off</a:t>
            </a:r>
            <a:r>
              <a:rPr sz="1100" spc="60" dirty="0">
                <a:solidFill>
                  <a:srgbClr val="FFFFFF"/>
                </a:solidFill>
                <a:latin typeface="PMingLiU"/>
                <a:cs typeface="PMingLiU"/>
              </a:rPr>
              <a:t> </a:t>
            </a:r>
            <a:r>
              <a:rPr sz="1100" spc="65" dirty="0">
                <a:solidFill>
                  <a:srgbClr val="FFFFFF"/>
                </a:solidFill>
                <a:latin typeface="PMingLiU"/>
                <a:cs typeface="PMingLiU"/>
              </a:rPr>
              <a:t>(N).</a:t>
            </a:r>
            <a:endParaRPr sz="1100">
              <a:latin typeface="PMingLiU"/>
              <a:cs typeface="PMingLiU"/>
            </a:endParaRPr>
          </a:p>
          <a:p>
            <a:pPr marL="289560" marR="1203960">
              <a:lnSpc>
                <a:spcPct val="106600"/>
              </a:lnSpc>
            </a:pPr>
            <a:r>
              <a:rPr sz="1100" spc="90" dirty="0">
                <a:solidFill>
                  <a:srgbClr val="FFFFFF"/>
                </a:solidFill>
                <a:latin typeface="PMingLiU"/>
                <a:cs typeface="PMingLiU"/>
              </a:rPr>
              <a:t>The </a:t>
            </a:r>
            <a:r>
              <a:rPr sz="1100" spc="45" dirty="0">
                <a:solidFill>
                  <a:srgbClr val="FFFFFF"/>
                </a:solidFill>
                <a:latin typeface="PMingLiU"/>
                <a:cs typeface="PMingLiU"/>
              </a:rPr>
              <a:t>processor </a:t>
            </a:r>
            <a:r>
              <a:rPr sz="1100" spc="55" dirty="0">
                <a:solidFill>
                  <a:srgbClr val="FFFFFF"/>
                </a:solidFill>
                <a:latin typeface="PMingLiU"/>
                <a:cs typeface="PMingLiU"/>
              </a:rPr>
              <a:t>requests </a:t>
            </a:r>
            <a:r>
              <a:rPr sz="1100" spc="80" dirty="0">
                <a:solidFill>
                  <a:srgbClr val="FFFFFF"/>
                </a:solidFill>
                <a:latin typeface="PMingLiU"/>
                <a:cs typeface="PMingLiU"/>
              </a:rPr>
              <a:t>the </a:t>
            </a:r>
            <a:r>
              <a:rPr sz="1100" spc="20" dirty="0">
                <a:solidFill>
                  <a:srgbClr val="FFFFFF"/>
                </a:solidFill>
                <a:latin typeface="PMingLiU"/>
                <a:cs typeface="PMingLiU"/>
              </a:rPr>
              <a:t>following </a:t>
            </a:r>
            <a:r>
              <a:rPr sz="1100" spc="45" dirty="0">
                <a:solidFill>
                  <a:srgbClr val="FFFFFF"/>
                </a:solidFill>
                <a:latin typeface="PMingLiU"/>
                <a:cs typeface="PMingLiU"/>
              </a:rPr>
              <a:t>addresses:  </a:t>
            </a:r>
            <a:r>
              <a:rPr sz="1100" spc="25" dirty="0">
                <a:solidFill>
                  <a:srgbClr val="FFFFFF"/>
                </a:solidFill>
                <a:latin typeface="PMingLiU"/>
                <a:cs typeface="PMingLiU"/>
              </a:rPr>
              <a:t>10110 </a:t>
            </a:r>
            <a:r>
              <a:rPr sz="1100" i="1" spc="-55" dirty="0">
                <a:solidFill>
                  <a:srgbClr val="FFFFFF"/>
                </a:solidFill>
                <a:latin typeface="Verdana"/>
                <a:cs typeface="Verdana"/>
              </a:rPr>
              <a:t>− </a:t>
            </a:r>
            <a:r>
              <a:rPr sz="1100" spc="80" dirty="0">
                <a:solidFill>
                  <a:srgbClr val="FFFFFF"/>
                </a:solidFill>
                <a:latin typeface="PMingLiU"/>
                <a:cs typeface="PMingLiU"/>
              </a:rPr>
              <a:t>M </a:t>
            </a:r>
            <a:r>
              <a:rPr sz="1100" i="1" spc="-55" dirty="0">
                <a:solidFill>
                  <a:srgbClr val="FFFFFF"/>
                </a:solidFill>
                <a:latin typeface="Verdana"/>
                <a:cs typeface="Verdana"/>
              </a:rPr>
              <a:t>− </a:t>
            </a:r>
            <a:r>
              <a:rPr sz="1100" spc="75" dirty="0">
                <a:solidFill>
                  <a:srgbClr val="FFFFFF"/>
                </a:solidFill>
                <a:latin typeface="PMingLiU"/>
                <a:cs typeface="PMingLiU"/>
              </a:rPr>
              <a:t>First</a:t>
            </a:r>
            <a:r>
              <a:rPr sz="1100" spc="175" dirty="0">
                <a:solidFill>
                  <a:srgbClr val="FFFFFF"/>
                </a:solidFill>
                <a:latin typeface="PMingLiU"/>
                <a:cs typeface="PMingLiU"/>
              </a:rPr>
              <a:t> </a:t>
            </a:r>
            <a:r>
              <a:rPr sz="1100" spc="40" dirty="0">
                <a:solidFill>
                  <a:srgbClr val="FFFFFF"/>
                </a:solidFill>
                <a:latin typeface="PMingLiU"/>
                <a:cs typeface="PMingLiU"/>
              </a:rPr>
              <a:t>Reference,</a:t>
            </a:r>
            <a:endParaRPr sz="1100">
              <a:latin typeface="PMingLiU"/>
              <a:cs typeface="PMingLiU"/>
            </a:endParaRPr>
          </a:p>
          <a:p>
            <a:pPr marL="289560" marR="1956435">
              <a:lnSpc>
                <a:spcPct val="106600"/>
              </a:lnSpc>
            </a:pPr>
            <a:r>
              <a:rPr sz="1100" spc="25" dirty="0">
                <a:solidFill>
                  <a:srgbClr val="FFFFFF"/>
                </a:solidFill>
                <a:latin typeface="PMingLiU"/>
                <a:cs typeface="PMingLiU"/>
              </a:rPr>
              <a:t>11010 </a:t>
            </a:r>
            <a:r>
              <a:rPr sz="1100" i="1" spc="-55" dirty="0">
                <a:solidFill>
                  <a:srgbClr val="FFFFFF"/>
                </a:solidFill>
                <a:latin typeface="Verdana"/>
                <a:cs typeface="Verdana"/>
              </a:rPr>
              <a:t>− </a:t>
            </a:r>
            <a:r>
              <a:rPr sz="1100" spc="80" dirty="0">
                <a:solidFill>
                  <a:srgbClr val="FFFFFF"/>
                </a:solidFill>
                <a:latin typeface="PMingLiU"/>
                <a:cs typeface="PMingLiU"/>
              </a:rPr>
              <a:t>M </a:t>
            </a:r>
            <a:r>
              <a:rPr sz="1100" i="1" spc="-55" dirty="0">
                <a:solidFill>
                  <a:srgbClr val="FFFFFF"/>
                </a:solidFill>
                <a:latin typeface="Verdana"/>
                <a:cs typeface="Verdana"/>
              </a:rPr>
              <a:t>− </a:t>
            </a:r>
            <a:r>
              <a:rPr sz="1100" spc="75" dirty="0">
                <a:solidFill>
                  <a:srgbClr val="FFFFFF"/>
                </a:solidFill>
                <a:latin typeface="PMingLiU"/>
                <a:cs typeface="PMingLiU"/>
              </a:rPr>
              <a:t>First </a:t>
            </a:r>
            <a:r>
              <a:rPr sz="1100" spc="40" dirty="0">
                <a:solidFill>
                  <a:srgbClr val="FFFFFF"/>
                </a:solidFill>
                <a:latin typeface="PMingLiU"/>
                <a:cs typeface="PMingLiU"/>
              </a:rPr>
              <a:t>Reference,  </a:t>
            </a:r>
            <a:r>
              <a:rPr sz="1100" spc="25" dirty="0">
                <a:solidFill>
                  <a:srgbClr val="FFFFFF"/>
                </a:solidFill>
                <a:latin typeface="PMingLiU"/>
                <a:cs typeface="PMingLiU"/>
              </a:rPr>
              <a:t>10110 </a:t>
            </a:r>
            <a:r>
              <a:rPr sz="1100" i="1" spc="-55" dirty="0">
                <a:solidFill>
                  <a:srgbClr val="FFFFFF"/>
                </a:solidFill>
                <a:latin typeface="Verdana"/>
                <a:cs typeface="Verdana"/>
              </a:rPr>
              <a:t>− </a:t>
            </a:r>
            <a:r>
              <a:rPr sz="1100" spc="80" dirty="0">
                <a:solidFill>
                  <a:srgbClr val="FFFFFF"/>
                </a:solidFill>
                <a:latin typeface="PMingLiU"/>
                <a:cs typeface="PMingLiU"/>
              </a:rPr>
              <a:t>M </a:t>
            </a:r>
            <a:r>
              <a:rPr sz="1100" i="1" spc="-55" dirty="0">
                <a:solidFill>
                  <a:srgbClr val="FFFFFF"/>
                </a:solidFill>
                <a:latin typeface="Verdana"/>
                <a:cs typeface="Verdana"/>
              </a:rPr>
              <a:t>− </a:t>
            </a:r>
            <a:r>
              <a:rPr sz="1100" spc="45" dirty="0">
                <a:solidFill>
                  <a:srgbClr val="FFFFFF"/>
                </a:solidFill>
                <a:latin typeface="PMingLiU"/>
                <a:cs typeface="PMingLiU"/>
              </a:rPr>
              <a:t>Second </a:t>
            </a:r>
            <a:r>
              <a:rPr sz="1100" spc="40" dirty="0">
                <a:solidFill>
                  <a:srgbClr val="FFFFFF"/>
                </a:solidFill>
                <a:latin typeface="PMingLiU"/>
                <a:cs typeface="PMingLiU"/>
              </a:rPr>
              <a:t>Reference,  </a:t>
            </a:r>
            <a:r>
              <a:rPr sz="1100" spc="25" dirty="0">
                <a:solidFill>
                  <a:srgbClr val="FFFFFF"/>
                </a:solidFill>
                <a:latin typeface="PMingLiU"/>
                <a:cs typeface="PMingLiU"/>
              </a:rPr>
              <a:t>11010 </a:t>
            </a:r>
            <a:r>
              <a:rPr sz="1100" i="1" spc="-55" dirty="0">
                <a:solidFill>
                  <a:srgbClr val="FFFFFF"/>
                </a:solidFill>
                <a:latin typeface="Verdana"/>
                <a:cs typeface="Verdana"/>
              </a:rPr>
              <a:t>− </a:t>
            </a:r>
            <a:r>
              <a:rPr sz="1100" spc="70" dirty="0">
                <a:solidFill>
                  <a:srgbClr val="FFFFFF"/>
                </a:solidFill>
                <a:latin typeface="PMingLiU"/>
                <a:cs typeface="PMingLiU"/>
              </a:rPr>
              <a:t>H </a:t>
            </a:r>
            <a:r>
              <a:rPr sz="1100" i="1" spc="-55" dirty="0">
                <a:solidFill>
                  <a:srgbClr val="FFFFFF"/>
                </a:solidFill>
                <a:latin typeface="Verdana"/>
                <a:cs typeface="Verdana"/>
              </a:rPr>
              <a:t>− </a:t>
            </a:r>
            <a:r>
              <a:rPr sz="1100" spc="45" dirty="0">
                <a:solidFill>
                  <a:srgbClr val="FFFFFF"/>
                </a:solidFill>
                <a:latin typeface="PMingLiU"/>
                <a:cs typeface="PMingLiU"/>
              </a:rPr>
              <a:t>Second </a:t>
            </a:r>
            <a:r>
              <a:rPr sz="1100" spc="40" dirty="0">
                <a:solidFill>
                  <a:srgbClr val="FFFFFF"/>
                </a:solidFill>
                <a:latin typeface="PMingLiU"/>
                <a:cs typeface="PMingLiU"/>
              </a:rPr>
              <a:t>Reference,  </a:t>
            </a:r>
            <a:r>
              <a:rPr sz="1100" spc="25" dirty="0">
                <a:solidFill>
                  <a:srgbClr val="FFFFFF"/>
                </a:solidFill>
                <a:latin typeface="PMingLiU"/>
                <a:cs typeface="PMingLiU"/>
              </a:rPr>
              <a:t>10000 </a:t>
            </a:r>
            <a:r>
              <a:rPr sz="1100" i="1" spc="-55" dirty="0">
                <a:solidFill>
                  <a:srgbClr val="FFFFFF"/>
                </a:solidFill>
                <a:latin typeface="Verdana"/>
                <a:cs typeface="Verdana"/>
              </a:rPr>
              <a:t>− </a:t>
            </a:r>
            <a:r>
              <a:rPr sz="1100" spc="80" dirty="0">
                <a:solidFill>
                  <a:srgbClr val="FFFFFF"/>
                </a:solidFill>
                <a:latin typeface="PMingLiU"/>
                <a:cs typeface="PMingLiU"/>
              </a:rPr>
              <a:t>M </a:t>
            </a:r>
            <a:r>
              <a:rPr sz="1100" i="1" spc="-55" dirty="0">
                <a:solidFill>
                  <a:srgbClr val="FFFFFF"/>
                </a:solidFill>
                <a:latin typeface="Verdana"/>
                <a:cs typeface="Verdana"/>
              </a:rPr>
              <a:t>− </a:t>
            </a:r>
            <a:r>
              <a:rPr sz="1100" spc="75" dirty="0">
                <a:solidFill>
                  <a:srgbClr val="FFFFFF"/>
                </a:solidFill>
                <a:latin typeface="PMingLiU"/>
                <a:cs typeface="PMingLiU"/>
              </a:rPr>
              <a:t>First </a:t>
            </a:r>
            <a:r>
              <a:rPr sz="1100" spc="40" dirty="0">
                <a:solidFill>
                  <a:srgbClr val="FFFFFF"/>
                </a:solidFill>
                <a:latin typeface="PMingLiU"/>
                <a:cs typeface="PMingLiU"/>
              </a:rPr>
              <a:t>Reference,  </a:t>
            </a:r>
            <a:r>
              <a:rPr sz="1100" spc="25" dirty="0">
                <a:solidFill>
                  <a:srgbClr val="FFFFFF"/>
                </a:solidFill>
                <a:latin typeface="PMingLiU"/>
                <a:cs typeface="PMingLiU"/>
              </a:rPr>
              <a:t>00011 </a:t>
            </a:r>
            <a:r>
              <a:rPr sz="1100" i="1" spc="-55" dirty="0">
                <a:solidFill>
                  <a:srgbClr val="FFFFFF"/>
                </a:solidFill>
                <a:latin typeface="Verdana"/>
                <a:cs typeface="Verdana"/>
              </a:rPr>
              <a:t>− </a:t>
            </a:r>
            <a:r>
              <a:rPr sz="1100" spc="80" dirty="0">
                <a:solidFill>
                  <a:srgbClr val="FFFFFF"/>
                </a:solidFill>
                <a:latin typeface="PMingLiU"/>
                <a:cs typeface="PMingLiU"/>
              </a:rPr>
              <a:t>M </a:t>
            </a:r>
            <a:r>
              <a:rPr sz="1100" i="1" spc="-55" dirty="0">
                <a:solidFill>
                  <a:srgbClr val="FFFFFF"/>
                </a:solidFill>
                <a:latin typeface="Verdana"/>
                <a:cs typeface="Verdana"/>
              </a:rPr>
              <a:t>− </a:t>
            </a:r>
            <a:r>
              <a:rPr sz="1100" spc="75" dirty="0">
                <a:solidFill>
                  <a:srgbClr val="FFFFFF"/>
                </a:solidFill>
                <a:latin typeface="PMingLiU"/>
                <a:cs typeface="PMingLiU"/>
              </a:rPr>
              <a:t>First </a:t>
            </a:r>
            <a:r>
              <a:rPr sz="1100" spc="40" dirty="0">
                <a:solidFill>
                  <a:srgbClr val="FFFFFF"/>
                </a:solidFill>
                <a:latin typeface="PMingLiU"/>
                <a:cs typeface="PMingLiU"/>
              </a:rPr>
              <a:t>Reference,  </a:t>
            </a:r>
            <a:r>
              <a:rPr sz="1100" spc="25" dirty="0">
                <a:solidFill>
                  <a:srgbClr val="FFFFFF"/>
                </a:solidFill>
                <a:latin typeface="PMingLiU"/>
                <a:cs typeface="PMingLiU"/>
              </a:rPr>
              <a:t>10000 </a:t>
            </a:r>
            <a:r>
              <a:rPr sz="1100" i="1" spc="-55" dirty="0">
                <a:solidFill>
                  <a:srgbClr val="FFFFFF"/>
                </a:solidFill>
                <a:latin typeface="Verdana"/>
                <a:cs typeface="Verdana"/>
              </a:rPr>
              <a:t>− </a:t>
            </a:r>
            <a:r>
              <a:rPr sz="1100" spc="70" dirty="0">
                <a:solidFill>
                  <a:srgbClr val="FFFFFF"/>
                </a:solidFill>
                <a:latin typeface="PMingLiU"/>
                <a:cs typeface="PMingLiU"/>
              </a:rPr>
              <a:t>H </a:t>
            </a:r>
            <a:r>
              <a:rPr sz="1100" i="1" spc="-55" dirty="0">
                <a:solidFill>
                  <a:srgbClr val="FFFFFF"/>
                </a:solidFill>
                <a:latin typeface="Verdana"/>
                <a:cs typeface="Verdana"/>
              </a:rPr>
              <a:t>− </a:t>
            </a:r>
            <a:r>
              <a:rPr sz="1100" spc="45" dirty="0">
                <a:solidFill>
                  <a:srgbClr val="FFFFFF"/>
                </a:solidFill>
                <a:latin typeface="PMingLiU"/>
                <a:cs typeface="PMingLiU"/>
              </a:rPr>
              <a:t>Second </a:t>
            </a:r>
            <a:r>
              <a:rPr sz="1100" spc="40" dirty="0">
                <a:solidFill>
                  <a:srgbClr val="FFFFFF"/>
                </a:solidFill>
                <a:latin typeface="PMingLiU"/>
                <a:cs typeface="PMingLiU"/>
              </a:rPr>
              <a:t>Reference,  </a:t>
            </a:r>
            <a:r>
              <a:rPr sz="1100" spc="25" dirty="0">
                <a:solidFill>
                  <a:srgbClr val="FFFFFF"/>
                </a:solidFill>
                <a:latin typeface="PMingLiU"/>
                <a:cs typeface="PMingLiU"/>
              </a:rPr>
              <a:t>10010 </a:t>
            </a:r>
            <a:r>
              <a:rPr sz="1100" i="1" spc="-55" dirty="0">
                <a:solidFill>
                  <a:srgbClr val="FFFFFF"/>
                </a:solidFill>
                <a:latin typeface="Verdana"/>
                <a:cs typeface="Verdana"/>
              </a:rPr>
              <a:t>− </a:t>
            </a:r>
            <a:r>
              <a:rPr sz="1100" spc="80" dirty="0">
                <a:solidFill>
                  <a:srgbClr val="FFFFFF"/>
                </a:solidFill>
                <a:latin typeface="PMingLiU"/>
                <a:cs typeface="PMingLiU"/>
              </a:rPr>
              <a:t>M </a:t>
            </a:r>
            <a:r>
              <a:rPr sz="1100" i="1" spc="-55" dirty="0">
                <a:solidFill>
                  <a:srgbClr val="FFFFFF"/>
                </a:solidFill>
                <a:latin typeface="Verdana"/>
                <a:cs typeface="Verdana"/>
              </a:rPr>
              <a:t>− </a:t>
            </a:r>
            <a:r>
              <a:rPr sz="1100" spc="75" dirty="0">
                <a:solidFill>
                  <a:srgbClr val="FFFFFF"/>
                </a:solidFill>
                <a:latin typeface="PMingLiU"/>
                <a:cs typeface="PMingLiU"/>
              </a:rPr>
              <a:t>First </a:t>
            </a:r>
            <a:r>
              <a:rPr sz="1100" spc="40" dirty="0">
                <a:solidFill>
                  <a:srgbClr val="FFFFFF"/>
                </a:solidFill>
                <a:latin typeface="PMingLiU"/>
                <a:cs typeface="PMingLiU"/>
              </a:rPr>
              <a:t>Reference, </a:t>
            </a:r>
            <a:r>
              <a:rPr sz="1100" spc="85" dirty="0">
                <a:solidFill>
                  <a:srgbClr val="FFFFFF"/>
                </a:solidFill>
                <a:latin typeface="PMingLiU"/>
                <a:cs typeface="PMingLiU"/>
              </a:rPr>
              <a:t>and  </a:t>
            </a:r>
            <a:r>
              <a:rPr sz="1100" spc="25" dirty="0">
                <a:solidFill>
                  <a:srgbClr val="FFFFFF"/>
                </a:solidFill>
                <a:latin typeface="PMingLiU"/>
                <a:cs typeface="PMingLiU"/>
              </a:rPr>
              <a:t>10000 </a:t>
            </a:r>
            <a:r>
              <a:rPr sz="1100" i="1" spc="-55" dirty="0">
                <a:solidFill>
                  <a:srgbClr val="FFFFFF"/>
                </a:solidFill>
                <a:latin typeface="Verdana"/>
                <a:cs typeface="Verdana"/>
              </a:rPr>
              <a:t>− </a:t>
            </a:r>
            <a:r>
              <a:rPr sz="1100" spc="70" dirty="0">
                <a:solidFill>
                  <a:srgbClr val="FFFFFF"/>
                </a:solidFill>
                <a:latin typeface="PMingLiU"/>
                <a:cs typeface="PMingLiU"/>
              </a:rPr>
              <a:t>H </a:t>
            </a:r>
            <a:r>
              <a:rPr sz="1100" i="1" spc="-55" dirty="0">
                <a:solidFill>
                  <a:srgbClr val="FFFFFF"/>
                </a:solidFill>
                <a:latin typeface="Verdana"/>
                <a:cs typeface="Verdana"/>
              </a:rPr>
              <a:t>− </a:t>
            </a:r>
            <a:r>
              <a:rPr sz="1100" spc="45" dirty="0">
                <a:solidFill>
                  <a:srgbClr val="FFFFFF"/>
                </a:solidFill>
                <a:latin typeface="PMingLiU"/>
                <a:cs typeface="PMingLiU"/>
              </a:rPr>
              <a:t>Second</a:t>
            </a:r>
            <a:r>
              <a:rPr sz="1100" spc="180" dirty="0">
                <a:solidFill>
                  <a:srgbClr val="FFFFFF"/>
                </a:solidFill>
                <a:latin typeface="PMingLiU"/>
                <a:cs typeface="PMingLiU"/>
              </a:rPr>
              <a:t> </a:t>
            </a:r>
            <a:r>
              <a:rPr sz="1100" spc="40" dirty="0">
                <a:solidFill>
                  <a:srgbClr val="FFFFFF"/>
                </a:solidFill>
                <a:latin typeface="PMingLiU"/>
                <a:cs typeface="PMingLiU"/>
              </a:rPr>
              <a:t>Reference.</a:t>
            </a:r>
            <a:endParaRPr sz="1100">
              <a:latin typeface="PMingLiU"/>
              <a:cs typeface="PMingLiU"/>
            </a:endParaRPr>
          </a:p>
          <a:p>
            <a:pPr marL="12700">
              <a:lnSpc>
                <a:spcPct val="100000"/>
              </a:lnSpc>
              <a:spcBef>
                <a:spcPts val="1225"/>
              </a:spcBef>
            </a:pPr>
            <a:r>
              <a:rPr sz="1100" spc="70" dirty="0">
                <a:solidFill>
                  <a:srgbClr val="FFFFFF"/>
                </a:solidFill>
                <a:latin typeface="PMingLiU"/>
                <a:cs typeface="PMingLiU"/>
              </a:rPr>
              <a:t>H </a:t>
            </a:r>
            <a:r>
              <a:rPr sz="1100" spc="260" dirty="0">
                <a:solidFill>
                  <a:srgbClr val="FFFFFF"/>
                </a:solidFill>
                <a:latin typeface="PMingLiU"/>
                <a:cs typeface="PMingLiU"/>
              </a:rPr>
              <a:t>= </a:t>
            </a:r>
            <a:r>
              <a:rPr sz="1100" spc="70" dirty="0">
                <a:solidFill>
                  <a:srgbClr val="FFFFFF"/>
                </a:solidFill>
                <a:latin typeface="PMingLiU"/>
                <a:cs typeface="PMingLiU"/>
              </a:rPr>
              <a:t>Hit </a:t>
            </a:r>
            <a:r>
              <a:rPr sz="1100" spc="40" dirty="0">
                <a:solidFill>
                  <a:srgbClr val="FFFFFF"/>
                </a:solidFill>
                <a:latin typeface="PMingLiU"/>
                <a:cs typeface="PMingLiU"/>
              </a:rPr>
              <a:t>&amp; </a:t>
            </a:r>
            <a:r>
              <a:rPr sz="1100" spc="80" dirty="0">
                <a:solidFill>
                  <a:srgbClr val="FFFFFF"/>
                </a:solidFill>
                <a:latin typeface="PMingLiU"/>
                <a:cs typeface="PMingLiU"/>
              </a:rPr>
              <a:t>M </a:t>
            </a:r>
            <a:r>
              <a:rPr sz="1100" spc="260" dirty="0">
                <a:solidFill>
                  <a:srgbClr val="FFFFFF"/>
                </a:solidFill>
                <a:latin typeface="PMingLiU"/>
                <a:cs typeface="PMingLiU"/>
              </a:rPr>
              <a:t>=</a:t>
            </a:r>
            <a:r>
              <a:rPr sz="1100" spc="-75" dirty="0">
                <a:solidFill>
                  <a:srgbClr val="FFFFFF"/>
                </a:solidFill>
                <a:latin typeface="PMingLiU"/>
                <a:cs typeface="PMingLiU"/>
              </a:rPr>
              <a:t> </a:t>
            </a:r>
            <a:r>
              <a:rPr sz="1100" spc="35" dirty="0">
                <a:solidFill>
                  <a:srgbClr val="FFFFFF"/>
                </a:solidFill>
                <a:latin typeface="PMingLiU"/>
                <a:cs typeface="PMingLiU"/>
              </a:rPr>
              <a:t>Miss</a:t>
            </a:r>
            <a:endParaRPr sz="1100">
              <a:latin typeface="PMingLiU"/>
              <a:cs typeface="PMingLiU"/>
            </a:endParaRPr>
          </a:p>
          <a:p>
            <a:pPr marL="12700" marR="5080">
              <a:lnSpc>
                <a:spcPct val="102600"/>
              </a:lnSpc>
            </a:pPr>
            <a:r>
              <a:rPr sz="1100" spc="40" dirty="0">
                <a:solidFill>
                  <a:srgbClr val="FFFFFF"/>
                </a:solidFill>
                <a:latin typeface="PMingLiU"/>
                <a:cs typeface="PMingLiU"/>
              </a:rPr>
              <a:t>Full </a:t>
            </a:r>
            <a:r>
              <a:rPr sz="1100" spc="65" dirty="0">
                <a:solidFill>
                  <a:srgbClr val="FFFFFF"/>
                </a:solidFill>
                <a:latin typeface="PMingLiU"/>
                <a:cs typeface="PMingLiU"/>
              </a:rPr>
              <a:t>memory </a:t>
            </a:r>
            <a:r>
              <a:rPr sz="1100" spc="60" dirty="0">
                <a:solidFill>
                  <a:srgbClr val="FFFFFF"/>
                </a:solidFill>
                <a:latin typeface="PMingLiU"/>
                <a:cs typeface="PMingLiU"/>
              </a:rPr>
              <a:t>address </a:t>
            </a:r>
            <a:r>
              <a:rPr sz="1100" spc="5" dirty="0">
                <a:solidFill>
                  <a:srgbClr val="FFFFFF"/>
                </a:solidFill>
                <a:latin typeface="PMingLiU"/>
                <a:cs typeface="PMingLiU"/>
              </a:rPr>
              <a:t>of </a:t>
            </a:r>
            <a:r>
              <a:rPr sz="1100" spc="80" dirty="0">
                <a:solidFill>
                  <a:srgbClr val="FFFFFF"/>
                </a:solidFill>
                <a:latin typeface="PMingLiU"/>
                <a:cs typeface="PMingLiU"/>
              </a:rPr>
              <a:t>the </a:t>
            </a:r>
            <a:r>
              <a:rPr sz="1100" spc="50" dirty="0">
                <a:solidFill>
                  <a:srgbClr val="FFFFFF"/>
                </a:solidFill>
                <a:latin typeface="PMingLiU"/>
                <a:cs typeface="PMingLiU"/>
              </a:rPr>
              <a:t>word </a:t>
            </a:r>
            <a:r>
              <a:rPr sz="1100" spc="20" dirty="0">
                <a:solidFill>
                  <a:srgbClr val="FFFFFF"/>
                </a:solidFill>
                <a:latin typeface="PMingLiU"/>
                <a:cs typeface="PMingLiU"/>
              </a:rPr>
              <a:t>is </a:t>
            </a:r>
            <a:r>
              <a:rPr sz="1100" spc="65" dirty="0">
                <a:solidFill>
                  <a:srgbClr val="FFFFFF"/>
                </a:solidFill>
                <a:latin typeface="PMingLiU"/>
                <a:cs typeface="PMingLiU"/>
              </a:rPr>
              <a:t>concatenation </a:t>
            </a:r>
            <a:r>
              <a:rPr sz="1100" spc="5" dirty="0">
                <a:solidFill>
                  <a:srgbClr val="FFFFFF"/>
                </a:solidFill>
                <a:latin typeface="PMingLiU"/>
                <a:cs typeface="PMingLiU"/>
              </a:rPr>
              <a:t>of </a:t>
            </a:r>
            <a:r>
              <a:rPr sz="1100" spc="80" dirty="0">
                <a:solidFill>
                  <a:srgbClr val="FFFFFF"/>
                </a:solidFill>
                <a:latin typeface="PMingLiU"/>
                <a:cs typeface="PMingLiU"/>
              </a:rPr>
              <a:t>tag </a:t>
            </a:r>
            <a:r>
              <a:rPr sz="1100" spc="20" dirty="0">
                <a:solidFill>
                  <a:srgbClr val="FFFFFF"/>
                </a:solidFill>
                <a:latin typeface="PMingLiU"/>
                <a:cs typeface="PMingLiU"/>
              </a:rPr>
              <a:t>field </a:t>
            </a:r>
            <a:r>
              <a:rPr sz="1100" i="1" spc="65" dirty="0">
                <a:solidFill>
                  <a:srgbClr val="FFFFFF"/>
                </a:solidFill>
                <a:latin typeface="Verdana"/>
                <a:cs typeface="Verdana"/>
              </a:rPr>
              <a:t>j </a:t>
            </a:r>
            <a:r>
              <a:rPr sz="1100" spc="85" dirty="0">
                <a:solidFill>
                  <a:srgbClr val="FFFFFF"/>
                </a:solidFill>
                <a:latin typeface="PMingLiU"/>
                <a:cs typeface="PMingLiU"/>
              </a:rPr>
              <a:t>and </a:t>
            </a:r>
            <a:r>
              <a:rPr sz="1100" spc="80" dirty="0">
                <a:solidFill>
                  <a:srgbClr val="FFFFFF"/>
                </a:solidFill>
                <a:latin typeface="PMingLiU"/>
                <a:cs typeface="PMingLiU"/>
              </a:rPr>
              <a:t>the  </a:t>
            </a:r>
            <a:r>
              <a:rPr sz="1100" spc="55" dirty="0">
                <a:solidFill>
                  <a:srgbClr val="FFFFFF"/>
                </a:solidFill>
                <a:latin typeface="PMingLiU"/>
                <a:cs typeface="PMingLiU"/>
              </a:rPr>
              <a:t>index </a:t>
            </a:r>
            <a:r>
              <a:rPr sz="1100" i="1" spc="5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100" spc="55" dirty="0">
                <a:solidFill>
                  <a:srgbClr val="FFFFFF"/>
                </a:solidFill>
                <a:latin typeface="PMingLiU"/>
                <a:cs typeface="PMingLiU"/>
              </a:rPr>
              <a:t>. </a:t>
            </a:r>
            <a:r>
              <a:rPr sz="1100" spc="65" dirty="0">
                <a:solidFill>
                  <a:srgbClr val="FFFFFF"/>
                </a:solidFill>
                <a:latin typeface="PMingLiU"/>
                <a:cs typeface="PMingLiU"/>
              </a:rPr>
              <a:t>Alternately </a:t>
            </a:r>
            <a:r>
              <a:rPr sz="1100" spc="75" dirty="0">
                <a:solidFill>
                  <a:srgbClr val="FFFFFF"/>
                </a:solidFill>
                <a:latin typeface="PMingLiU"/>
                <a:cs typeface="PMingLiU"/>
              </a:rPr>
              <a:t>it </a:t>
            </a:r>
            <a:r>
              <a:rPr sz="1100" spc="65" dirty="0">
                <a:solidFill>
                  <a:srgbClr val="FFFFFF"/>
                </a:solidFill>
                <a:latin typeface="PMingLiU"/>
                <a:cs typeface="PMingLiU"/>
              </a:rPr>
              <a:t>can </a:t>
            </a:r>
            <a:r>
              <a:rPr sz="1100" spc="70" dirty="0">
                <a:solidFill>
                  <a:srgbClr val="FFFFFF"/>
                </a:solidFill>
                <a:latin typeface="PMingLiU"/>
                <a:cs typeface="PMingLiU"/>
              </a:rPr>
              <a:t>be </a:t>
            </a:r>
            <a:r>
              <a:rPr sz="1100" spc="75" dirty="0">
                <a:solidFill>
                  <a:srgbClr val="FFFFFF"/>
                </a:solidFill>
                <a:latin typeface="PMingLiU"/>
                <a:cs typeface="PMingLiU"/>
              </a:rPr>
              <a:t>written </a:t>
            </a:r>
            <a:r>
              <a:rPr sz="1100" spc="55" dirty="0">
                <a:solidFill>
                  <a:srgbClr val="FFFFFF"/>
                </a:solidFill>
                <a:latin typeface="PMingLiU"/>
                <a:cs typeface="PMingLiU"/>
              </a:rPr>
              <a:t>as </a:t>
            </a:r>
            <a:r>
              <a:rPr sz="1100" i="1" spc="65" dirty="0">
                <a:solidFill>
                  <a:srgbClr val="FFFFFF"/>
                </a:solidFill>
                <a:latin typeface="Verdana"/>
                <a:cs typeface="Verdana"/>
              </a:rPr>
              <a:t>j </a:t>
            </a:r>
            <a:r>
              <a:rPr sz="1100" i="1" spc="-55" dirty="0">
                <a:solidFill>
                  <a:srgbClr val="FFFFFF"/>
                </a:solidFill>
                <a:latin typeface="Verdana"/>
                <a:cs typeface="Verdana"/>
              </a:rPr>
              <a:t>× </a:t>
            </a:r>
            <a:r>
              <a:rPr sz="1100" spc="25" dirty="0">
                <a:solidFill>
                  <a:srgbClr val="FFFFFF"/>
                </a:solidFill>
                <a:latin typeface="PMingLiU"/>
                <a:cs typeface="PMingLiU"/>
              </a:rPr>
              <a:t>8 </a:t>
            </a:r>
            <a:r>
              <a:rPr sz="1100" spc="260" dirty="0">
                <a:solidFill>
                  <a:srgbClr val="FFFFFF"/>
                </a:solidFill>
                <a:latin typeface="PMingLiU"/>
                <a:cs typeface="PMingLiU"/>
              </a:rPr>
              <a:t>+</a:t>
            </a:r>
            <a:r>
              <a:rPr sz="1100" spc="-5" dirty="0">
                <a:solidFill>
                  <a:srgbClr val="FFFFFF"/>
                </a:solidFill>
                <a:latin typeface="PMingLiU"/>
                <a:cs typeface="PMingLiU"/>
              </a:rPr>
              <a:t> </a:t>
            </a:r>
            <a:r>
              <a:rPr sz="1100" i="1" spc="5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100" spc="55" dirty="0">
                <a:solidFill>
                  <a:srgbClr val="FFFFFF"/>
                </a:solidFill>
                <a:latin typeface="PMingLiU"/>
                <a:cs typeface="PMingLiU"/>
              </a:rPr>
              <a:t>.</a:t>
            </a:r>
            <a:endParaRPr sz="1100">
              <a:latin typeface="PMingLiU"/>
              <a:cs typeface="PMingLiU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0" y="3349777"/>
            <a:ext cx="4608195" cy="106680"/>
            <a:chOff x="0" y="3349777"/>
            <a:chExt cx="4608195" cy="106680"/>
          </a:xfrm>
        </p:grpSpPr>
        <p:sp>
          <p:nvSpPr>
            <p:cNvPr id="16" name="object 16"/>
            <p:cNvSpPr/>
            <p:nvPr/>
          </p:nvSpPr>
          <p:spPr>
            <a:xfrm>
              <a:off x="0" y="3349777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5" h="106679">
                  <a:moveTo>
                    <a:pt x="1535976" y="0"/>
                  </a:moveTo>
                  <a:lnTo>
                    <a:pt x="0" y="0"/>
                  </a:lnTo>
                  <a:lnTo>
                    <a:pt x="0" y="106222"/>
                  </a:lnTo>
                  <a:lnTo>
                    <a:pt x="1535976" y="10622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5D54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535976" y="3349777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4" h="106679">
                  <a:moveTo>
                    <a:pt x="1535976" y="0"/>
                  </a:moveTo>
                  <a:lnTo>
                    <a:pt x="0" y="0"/>
                  </a:lnTo>
                  <a:lnTo>
                    <a:pt x="0" y="106222"/>
                  </a:lnTo>
                  <a:lnTo>
                    <a:pt x="1535976" y="10622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6151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071952" y="3349777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4" h="106679">
                  <a:moveTo>
                    <a:pt x="1535976" y="0"/>
                  </a:moveTo>
                  <a:lnTo>
                    <a:pt x="0" y="0"/>
                  </a:lnTo>
                  <a:lnTo>
                    <a:pt x="0" y="106222"/>
                  </a:lnTo>
                  <a:lnTo>
                    <a:pt x="1535976" y="10622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5943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pc="100" dirty="0"/>
              <a:t>Dr. </a:t>
            </a:r>
            <a:r>
              <a:rPr spc="110" dirty="0"/>
              <a:t>Ganala </a:t>
            </a:r>
            <a:r>
              <a:rPr spc="95" dirty="0"/>
              <a:t>Santoshi </a:t>
            </a:r>
            <a:r>
              <a:rPr spc="120" dirty="0"/>
              <a:t>(VIT</a:t>
            </a:r>
            <a:r>
              <a:rPr spc="75" dirty="0"/>
              <a:t> </a:t>
            </a:r>
            <a:r>
              <a:rPr spc="105" dirty="0"/>
              <a:t>Chennai)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2188705" y="3353673"/>
            <a:ext cx="23114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spc="130" dirty="0">
                <a:solidFill>
                  <a:srgbClr val="FFFFFF"/>
                </a:solidFill>
                <a:latin typeface="PMingLiU"/>
                <a:cs typeface="PMingLiU"/>
                <a:hlinkClick r:id="rId2" action="ppaction://hlinksldjump"/>
              </a:rPr>
              <a:t>MSO</a:t>
            </a:r>
            <a:endParaRPr sz="600">
              <a:latin typeface="PMingLiU"/>
              <a:cs typeface="PMingLiU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pc="105" dirty="0"/>
              <a:t>July </a:t>
            </a:r>
            <a:r>
              <a:rPr spc="75" dirty="0"/>
              <a:t>8,</a:t>
            </a:r>
            <a:r>
              <a:rPr spc="15" dirty="0"/>
              <a:t> </a:t>
            </a:r>
            <a:r>
              <a:rPr spc="80" dirty="0"/>
              <a:t>2020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80" dirty="0"/>
              <a:pPr marL="38100">
                <a:lnSpc>
                  <a:spcPts val="670"/>
                </a:lnSpc>
              </a:pPr>
              <a:t>18</a:t>
            </a:fld>
            <a:r>
              <a:rPr spc="80" dirty="0"/>
              <a:t> </a:t>
            </a:r>
            <a:r>
              <a:rPr spc="204" dirty="0"/>
              <a:t>/</a:t>
            </a:r>
            <a:r>
              <a:rPr spc="55" dirty="0"/>
              <a:t> </a:t>
            </a:r>
            <a:r>
              <a:rPr spc="80" dirty="0"/>
              <a:t>41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62405"/>
            <a:ext cx="191008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20" dirty="0">
                <a:solidFill>
                  <a:srgbClr val="FFFFFF"/>
                </a:solidFill>
                <a:latin typeface="Georgia"/>
                <a:cs typeface="Georgia"/>
              </a:rPr>
              <a:t>Accessing </a:t>
            </a:r>
            <a:r>
              <a:rPr sz="1400" spc="-10" dirty="0">
                <a:solidFill>
                  <a:srgbClr val="FFFFFF"/>
                </a:solidFill>
                <a:latin typeface="Georgia"/>
                <a:cs typeface="Georgia"/>
              </a:rPr>
              <a:t>the</a:t>
            </a:r>
            <a:r>
              <a:rPr sz="1400" spc="-7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Georgia"/>
                <a:cs typeface="Georgia"/>
              </a:rPr>
              <a:t>Cache..IV</a:t>
            </a:r>
            <a:endParaRPr sz="1400">
              <a:latin typeface="Georgia"/>
              <a:cs typeface="Georg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0930" y="588333"/>
            <a:ext cx="2879975" cy="180000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548485" y="2509753"/>
            <a:ext cx="15119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50" dirty="0">
                <a:solidFill>
                  <a:srgbClr val="59439A"/>
                </a:solidFill>
                <a:latin typeface="PMingLiU"/>
                <a:cs typeface="PMingLiU"/>
              </a:rPr>
              <a:t>Figure: </a:t>
            </a:r>
            <a:r>
              <a:rPr sz="1000" spc="50" dirty="0">
                <a:solidFill>
                  <a:srgbClr val="FFFFFF"/>
                </a:solidFill>
                <a:latin typeface="PMingLiU"/>
                <a:cs typeface="PMingLiU"/>
              </a:rPr>
              <a:t>Schematic </a:t>
            </a:r>
            <a:r>
              <a:rPr sz="1000" spc="65" dirty="0">
                <a:solidFill>
                  <a:srgbClr val="FFFFFF"/>
                </a:solidFill>
                <a:latin typeface="PMingLiU"/>
                <a:cs typeface="PMingLiU"/>
              </a:rPr>
              <a:t>diagram</a:t>
            </a:r>
            <a:endParaRPr sz="1000">
              <a:latin typeface="PMingLiU"/>
              <a:cs typeface="PMingLiU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349777"/>
            <a:ext cx="4608195" cy="106680"/>
            <a:chOff x="0" y="3349777"/>
            <a:chExt cx="4608195" cy="106680"/>
          </a:xfrm>
        </p:grpSpPr>
        <p:sp>
          <p:nvSpPr>
            <p:cNvPr id="6" name="object 6"/>
            <p:cNvSpPr/>
            <p:nvPr/>
          </p:nvSpPr>
          <p:spPr>
            <a:xfrm>
              <a:off x="0" y="3349777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5" h="106679">
                  <a:moveTo>
                    <a:pt x="1535976" y="0"/>
                  </a:moveTo>
                  <a:lnTo>
                    <a:pt x="0" y="0"/>
                  </a:lnTo>
                  <a:lnTo>
                    <a:pt x="0" y="106222"/>
                  </a:lnTo>
                  <a:lnTo>
                    <a:pt x="1535976" y="10622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5D54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5976" y="3349777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4" h="106679">
                  <a:moveTo>
                    <a:pt x="1535976" y="0"/>
                  </a:moveTo>
                  <a:lnTo>
                    <a:pt x="0" y="0"/>
                  </a:lnTo>
                  <a:lnTo>
                    <a:pt x="0" y="106222"/>
                  </a:lnTo>
                  <a:lnTo>
                    <a:pt x="1535976" y="10622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6151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71952" y="3349777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4" h="106679">
                  <a:moveTo>
                    <a:pt x="1535976" y="0"/>
                  </a:moveTo>
                  <a:lnTo>
                    <a:pt x="0" y="0"/>
                  </a:lnTo>
                  <a:lnTo>
                    <a:pt x="0" y="106222"/>
                  </a:lnTo>
                  <a:lnTo>
                    <a:pt x="1535976" y="10622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5943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pc="100" dirty="0"/>
              <a:t>Dr. </a:t>
            </a:r>
            <a:r>
              <a:rPr spc="110" dirty="0"/>
              <a:t>Ganala </a:t>
            </a:r>
            <a:r>
              <a:rPr spc="95" dirty="0"/>
              <a:t>Santoshi </a:t>
            </a:r>
            <a:r>
              <a:rPr spc="120" dirty="0"/>
              <a:t>(VIT</a:t>
            </a:r>
            <a:r>
              <a:rPr spc="75" dirty="0"/>
              <a:t> </a:t>
            </a:r>
            <a:r>
              <a:rPr spc="105" dirty="0"/>
              <a:t>Chennai)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188705" y="3353673"/>
            <a:ext cx="23114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spc="130" dirty="0">
                <a:solidFill>
                  <a:srgbClr val="FFFFFF"/>
                </a:solidFill>
                <a:latin typeface="PMingLiU"/>
                <a:cs typeface="PMingLiU"/>
                <a:hlinkClick r:id="rId3" action="ppaction://hlinksldjump"/>
              </a:rPr>
              <a:t>MSO</a:t>
            </a:r>
            <a:endParaRPr sz="600">
              <a:latin typeface="PMingLiU"/>
              <a:cs typeface="PMingLiU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pc="105" dirty="0"/>
              <a:t>July </a:t>
            </a:r>
            <a:r>
              <a:rPr spc="75" dirty="0"/>
              <a:t>8,</a:t>
            </a:r>
            <a:r>
              <a:rPr spc="15" dirty="0"/>
              <a:t> </a:t>
            </a:r>
            <a:r>
              <a:rPr spc="80" dirty="0"/>
              <a:t>2020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80" dirty="0"/>
              <a:pPr marL="38100">
                <a:lnSpc>
                  <a:spcPts val="670"/>
                </a:lnSpc>
              </a:pPr>
              <a:t>19</a:t>
            </a:fld>
            <a:r>
              <a:rPr spc="80" dirty="0"/>
              <a:t> </a:t>
            </a:r>
            <a:r>
              <a:rPr spc="204" dirty="0"/>
              <a:t>/</a:t>
            </a:r>
            <a:r>
              <a:rPr spc="55" dirty="0"/>
              <a:t> </a:t>
            </a:r>
            <a:r>
              <a:rPr spc="80" dirty="0"/>
              <a:t>41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2405"/>
            <a:ext cx="155321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5" dirty="0"/>
              <a:t>Principle </a:t>
            </a:r>
            <a:r>
              <a:rPr spc="-40" dirty="0"/>
              <a:t>of</a:t>
            </a:r>
            <a:r>
              <a:rPr spc="-85" dirty="0"/>
              <a:t> </a:t>
            </a:r>
            <a:r>
              <a:rPr spc="-5" dirty="0"/>
              <a:t>locality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520597"/>
            <a:ext cx="4356100" cy="21983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82245" marR="6350" indent="-182245" algn="just">
              <a:lnSpc>
                <a:spcPct val="102600"/>
              </a:lnSpc>
              <a:spcBef>
                <a:spcPts val="55"/>
              </a:spcBef>
              <a:buAutoNum type="arabicPeriod"/>
              <a:tabLst>
                <a:tab pos="182245" algn="l"/>
              </a:tabLst>
            </a:pPr>
            <a:r>
              <a:rPr sz="1100" spc="55" dirty="0">
                <a:solidFill>
                  <a:srgbClr val="FFFFFF"/>
                </a:solidFill>
                <a:latin typeface="PMingLiU"/>
                <a:cs typeface="PMingLiU"/>
              </a:rPr>
              <a:t>Principle </a:t>
            </a:r>
            <a:r>
              <a:rPr sz="1100" spc="5" dirty="0">
                <a:solidFill>
                  <a:srgbClr val="FFFFFF"/>
                </a:solidFill>
                <a:latin typeface="PMingLiU"/>
                <a:cs typeface="PMingLiU"/>
              </a:rPr>
              <a:t>of </a:t>
            </a:r>
            <a:r>
              <a:rPr sz="1100" spc="45" dirty="0">
                <a:solidFill>
                  <a:srgbClr val="FFFFFF"/>
                </a:solidFill>
                <a:latin typeface="PMingLiU"/>
                <a:cs typeface="PMingLiU"/>
              </a:rPr>
              <a:t>locality </a:t>
            </a:r>
            <a:r>
              <a:rPr sz="1100" spc="70" dirty="0">
                <a:solidFill>
                  <a:srgbClr val="FFFFFF"/>
                </a:solidFill>
                <a:latin typeface="PMingLiU"/>
                <a:cs typeface="PMingLiU"/>
              </a:rPr>
              <a:t>A </a:t>
            </a:r>
            <a:r>
              <a:rPr sz="1100" spc="45" dirty="0">
                <a:solidFill>
                  <a:srgbClr val="FFFFFF"/>
                </a:solidFill>
                <a:latin typeface="PMingLiU"/>
                <a:cs typeface="PMingLiU"/>
              </a:rPr>
              <a:t>small </a:t>
            </a:r>
            <a:r>
              <a:rPr sz="1100" spc="60" dirty="0">
                <a:solidFill>
                  <a:srgbClr val="FFFFFF"/>
                </a:solidFill>
                <a:latin typeface="PMingLiU"/>
                <a:cs typeface="PMingLiU"/>
              </a:rPr>
              <a:t>set </a:t>
            </a:r>
            <a:r>
              <a:rPr sz="1100" spc="5" dirty="0">
                <a:solidFill>
                  <a:srgbClr val="FFFFFF"/>
                </a:solidFill>
                <a:latin typeface="PMingLiU"/>
                <a:cs typeface="PMingLiU"/>
              </a:rPr>
              <a:t>of </a:t>
            </a:r>
            <a:r>
              <a:rPr sz="1100" spc="60" dirty="0">
                <a:solidFill>
                  <a:srgbClr val="FFFFFF"/>
                </a:solidFill>
                <a:latin typeface="PMingLiU"/>
                <a:cs typeface="PMingLiU"/>
              </a:rPr>
              <a:t>address </a:t>
            </a:r>
            <a:r>
              <a:rPr sz="1100" spc="45" dirty="0">
                <a:solidFill>
                  <a:srgbClr val="FFFFFF"/>
                </a:solidFill>
                <a:latin typeface="PMingLiU"/>
                <a:cs typeface="PMingLiU"/>
              </a:rPr>
              <a:t>spaces </a:t>
            </a:r>
            <a:r>
              <a:rPr sz="1100" spc="20" dirty="0">
                <a:solidFill>
                  <a:srgbClr val="FFFFFF"/>
                </a:solidFill>
                <a:latin typeface="PMingLiU"/>
                <a:cs typeface="PMingLiU"/>
              </a:rPr>
              <a:t>will </a:t>
            </a:r>
            <a:r>
              <a:rPr sz="1100" spc="70" dirty="0">
                <a:solidFill>
                  <a:srgbClr val="FFFFFF"/>
                </a:solidFill>
                <a:latin typeface="PMingLiU"/>
                <a:cs typeface="PMingLiU"/>
              </a:rPr>
              <a:t>be </a:t>
            </a:r>
            <a:r>
              <a:rPr sz="1100" spc="40" dirty="0">
                <a:solidFill>
                  <a:srgbClr val="FFFFFF"/>
                </a:solidFill>
                <a:latin typeface="PMingLiU"/>
                <a:cs typeface="PMingLiU"/>
              </a:rPr>
              <a:t>accessed </a:t>
            </a:r>
            <a:r>
              <a:rPr sz="1100" spc="110" dirty="0">
                <a:solidFill>
                  <a:srgbClr val="FFFFFF"/>
                </a:solidFill>
                <a:latin typeface="PMingLiU"/>
                <a:cs typeface="PMingLiU"/>
              </a:rPr>
              <a:t>at  </a:t>
            </a:r>
            <a:r>
              <a:rPr sz="1100" spc="85" dirty="0">
                <a:solidFill>
                  <a:srgbClr val="FFFFFF"/>
                </a:solidFill>
                <a:latin typeface="PMingLiU"/>
                <a:cs typeface="PMingLiU"/>
              </a:rPr>
              <a:t>an </a:t>
            </a:r>
            <a:r>
              <a:rPr sz="1100" spc="75" dirty="0">
                <a:solidFill>
                  <a:srgbClr val="FFFFFF"/>
                </a:solidFill>
                <a:latin typeface="PMingLiU"/>
                <a:cs typeface="PMingLiU"/>
              </a:rPr>
              <a:t>instant </a:t>
            </a:r>
            <a:r>
              <a:rPr sz="1100" spc="5" dirty="0">
                <a:solidFill>
                  <a:srgbClr val="FFFFFF"/>
                </a:solidFill>
                <a:latin typeface="PMingLiU"/>
                <a:cs typeface="PMingLiU"/>
              </a:rPr>
              <a:t>of </a:t>
            </a:r>
            <a:r>
              <a:rPr sz="1100" spc="65" dirty="0">
                <a:solidFill>
                  <a:srgbClr val="FFFFFF"/>
                </a:solidFill>
                <a:latin typeface="PMingLiU"/>
                <a:cs typeface="PMingLiU"/>
              </a:rPr>
              <a:t>operation, </a:t>
            </a:r>
            <a:r>
              <a:rPr sz="1100" spc="40" dirty="0">
                <a:solidFill>
                  <a:srgbClr val="FFFFFF"/>
                </a:solidFill>
                <a:latin typeface="PMingLiU"/>
                <a:cs typeface="PMingLiU"/>
              </a:rPr>
              <a:t>even </a:t>
            </a:r>
            <a:r>
              <a:rPr sz="1100" spc="75" dirty="0">
                <a:solidFill>
                  <a:srgbClr val="FFFFFF"/>
                </a:solidFill>
                <a:latin typeface="PMingLiU"/>
                <a:cs typeface="PMingLiU"/>
              </a:rPr>
              <a:t>though </a:t>
            </a:r>
            <a:r>
              <a:rPr sz="1100" spc="60" dirty="0">
                <a:solidFill>
                  <a:srgbClr val="FFFFFF"/>
                </a:solidFill>
                <a:latin typeface="PMingLiU"/>
                <a:cs typeface="PMingLiU"/>
              </a:rPr>
              <a:t>system </a:t>
            </a:r>
            <a:r>
              <a:rPr sz="1100" spc="45" dirty="0">
                <a:solidFill>
                  <a:srgbClr val="FFFFFF"/>
                </a:solidFill>
                <a:latin typeface="PMingLiU"/>
                <a:cs typeface="PMingLiU"/>
              </a:rPr>
              <a:t>have </a:t>
            </a:r>
            <a:r>
              <a:rPr sz="1100" spc="50" dirty="0">
                <a:solidFill>
                  <a:srgbClr val="FFFFFF"/>
                </a:solidFill>
                <a:latin typeface="PMingLiU"/>
                <a:cs typeface="PMingLiU"/>
              </a:rPr>
              <a:t>huge </a:t>
            </a:r>
            <a:r>
              <a:rPr sz="1100" spc="60" dirty="0">
                <a:solidFill>
                  <a:srgbClr val="FFFFFF"/>
                </a:solidFill>
                <a:latin typeface="PMingLiU"/>
                <a:cs typeface="PMingLiU"/>
              </a:rPr>
              <a:t>set  </a:t>
            </a:r>
            <a:r>
              <a:rPr sz="1100" spc="5" dirty="0">
                <a:solidFill>
                  <a:srgbClr val="FFFFFF"/>
                </a:solidFill>
                <a:latin typeface="PMingLiU"/>
                <a:cs typeface="PMingLiU"/>
              </a:rPr>
              <a:t>of </a:t>
            </a:r>
            <a:r>
              <a:rPr sz="1100" spc="60" dirty="0">
                <a:solidFill>
                  <a:srgbClr val="FFFFFF"/>
                </a:solidFill>
                <a:latin typeface="PMingLiU"/>
                <a:cs typeface="PMingLiU"/>
              </a:rPr>
              <a:t>address</a:t>
            </a:r>
            <a:r>
              <a:rPr sz="1100" spc="140" dirty="0">
                <a:solidFill>
                  <a:srgbClr val="FFFFFF"/>
                </a:solidFill>
                <a:latin typeface="PMingLiU"/>
                <a:cs typeface="PMingLiU"/>
              </a:rPr>
              <a:t> </a:t>
            </a:r>
            <a:r>
              <a:rPr sz="1100" spc="45" dirty="0">
                <a:solidFill>
                  <a:srgbClr val="FFFFFF"/>
                </a:solidFill>
                <a:latin typeface="PMingLiU"/>
                <a:cs typeface="PMingLiU"/>
              </a:rPr>
              <a:t>spaces.</a:t>
            </a:r>
            <a:endParaRPr sz="1100">
              <a:latin typeface="PMingLiU"/>
              <a:cs typeface="PMingLiU"/>
            </a:endParaRPr>
          </a:p>
          <a:p>
            <a:pPr marL="182245" marR="5080" indent="-182245" algn="just">
              <a:lnSpc>
                <a:spcPct val="102600"/>
              </a:lnSpc>
              <a:spcBef>
                <a:spcPts val="300"/>
              </a:spcBef>
              <a:buAutoNum type="arabicPeriod"/>
              <a:tabLst>
                <a:tab pos="182245" algn="l"/>
              </a:tabLst>
            </a:pPr>
            <a:r>
              <a:rPr sz="1100" spc="65" dirty="0">
                <a:solidFill>
                  <a:srgbClr val="FFFFFF"/>
                </a:solidFill>
                <a:latin typeface="PMingLiU"/>
                <a:cs typeface="PMingLiU"/>
              </a:rPr>
              <a:t>Temporal </a:t>
            </a:r>
            <a:r>
              <a:rPr sz="1100" spc="45" dirty="0">
                <a:solidFill>
                  <a:srgbClr val="FFFFFF"/>
                </a:solidFill>
                <a:latin typeface="PMingLiU"/>
                <a:cs typeface="PMingLiU"/>
              </a:rPr>
              <a:t>locality </a:t>
            </a:r>
            <a:r>
              <a:rPr sz="1100" spc="95" dirty="0">
                <a:solidFill>
                  <a:srgbClr val="FFFFFF"/>
                </a:solidFill>
                <a:latin typeface="PMingLiU"/>
                <a:cs typeface="PMingLiU"/>
              </a:rPr>
              <a:t>Data </a:t>
            </a:r>
            <a:r>
              <a:rPr sz="1100" spc="55" dirty="0">
                <a:solidFill>
                  <a:srgbClr val="FFFFFF"/>
                </a:solidFill>
                <a:latin typeface="PMingLiU"/>
                <a:cs typeface="PMingLiU"/>
              </a:rPr>
              <a:t>location </a:t>
            </a:r>
            <a:r>
              <a:rPr sz="1100" spc="20" dirty="0">
                <a:solidFill>
                  <a:srgbClr val="FFFFFF"/>
                </a:solidFill>
                <a:latin typeface="PMingLiU"/>
                <a:cs typeface="PMingLiU"/>
              </a:rPr>
              <a:t>will </a:t>
            </a:r>
            <a:r>
              <a:rPr sz="1100" spc="70" dirty="0">
                <a:solidFill>
                  <a:srgbClr val="FFFFFF"/>
                </a:solidFill>
                <a:latin typeface="PMingLiU"/>
                <a:cs typeface="PMingLiU"/>
              </a:rPr>
              <a:t>be </a:t>
            </a:r>
            <a:r>
              <a:rPr sz="1100" spc="45" dirty="0">
                <a:solidFill>
                  <a:srgbClr val="FFFFFF"/>
                </a:solidFill>
                <a:latin typeface="PMingLiU"/>
                <a:cs typeface="PMingLiU"/>
              </a:rPr>
              <a:t>referenced </a:t>
            </a:r>
            <a:r>
              <a:rPr sz="1100" spc="60" dirty="0">
                <a:solidFill>
                  <a:srgbClr val="FFFFFF"/>
                </a:solidFill>
                <a:latin typeface="PMingLiU"/>
                <a:cs typeface="PMingLiU"/>
              </a:rPr>
              <a:t>again </a:t>
            </a:r>
            <a:r>
              <a:rPr sz="1100" spc="45" dirty="0">
                <a:solidFill>
                  <a:srgbClr val="FFFFFF"/>
                </a:solidFill>
                <a:latin typeface="PMingLiU"/>
                <a:cs typeface="PMingLiU"/>
              </a:rPr>
              <a:t>soon, </a:t>
            </a:r>
            <a:r>
              <a:rPr sz="1100" dirty="0">
                <a:solidFill>
                  <a:srgbClr val="FFFFFF"/>
                </a:solidFill>
                <a:latin typeface="PMingLiU"/>
                <a:cs typeface="PMingLiU"/>
              </a:rPr>
              <a:t>if </a:t>
            </a:r>
            <a:r>
              <a:rPr sz="1100" spc="80" dirty="0">
                <a:solidFill>
                  <a:srgbClr val="FFFFFF"/>
                </a:solidFill>
                <a:latin typeface="PMingLiU"/>
                <a:cs typeface="PMingLiU"/>
              </a:rPr>
              <a:t>the  </a:t>
            </a:r>
            <a:r>
              <a:rPr sz="1100" spc="95" dirty="0">
                <a:solidFill>
                  <a:srgbClr val="FFFFFF"/>
                </a:solidFill>
                <a:latin typeface="PMingLiU"/>
                <a:cs typeface="PMingLiU"/>
              </a:rPr>
              <a:t>data </a:t>
            </a:r>
            <a:r>
              <a:rPr sz="1100" spc="55" dirty="0">
                <a:solidFill>
                  <a:srgbClr val="FFFFFF"/>
                </a:solidFill>
                <a:latin typeface="PMingLiU"/>
                <a:cs typeface="PMingLiU"/>
              </a:rPr>
              <a:t>location </a:t>
            </a:r>
            <a:r>
              <a:rPr sz="1100" spc="20" dirty="0">
                <a:solidFill>
                  <a:srgbClr val="FFFFFF"/>
                </a:solidFill>
                <a:latin typeface="PMingLiU"/>
                <a:cs typeface="PMingLiU"/>
              </a:rPr>
              <a:t>is </a:t>
            </a:r>
            <a:r>
              <a:rPr sz="1100" spc="45" dirty="0">
                <a:solidFill>
                  <a:srgbClr val="FFFFFF"/>
                </a:solidFill>
                <a:latin typeface="PMingLiU"/>
                <a:cs typeface="PMingLiU"/>
              </a:rPr>
              <a:t>referenced </a:t>
            </a:r>
            <a:r>
              <a:rPr sz="1100" spc="50" dirty="0">
                <a:solidFill>
                  <a:srgbClr val="FFFFFF"/>
                </a:solidFill>
                <a:latin typeface="PMingLiU"/>
                <a:cs typeface="PMingLiU"/>
              </a:rPr>
              <a:t>in previous</a:t>
            </a:r>
            <a:r>
              <a:rPr sz="1100" spc="185" dirty="0">
                <a:solidFill>
                  <a:srgbClr val="FFFFFF"/>
                </a:solidFill>
                <a:latin typeface="PMingLiU"/>
                <a:cs typeface="PMingLiU"/>
              </a:rPr>
              <a:t> </a:t>
            </a:r>
            <a:r>
              <a:rPr sz="1100" spc="60" dirty="0">
                <a:solidFill>
                  <a:srgbClr val="FFFFFF"/>
                </a:solidFill>
                <a:latin typeface="PMingLiU"/>
                <a:cs typeface="PMingLiU"/>
              </a:rPr>
              <a:t>instruction.</a:t>
            </a:r>
            <a:endParaRPr sz="1100">
              <a:latin typeface="PMingLiU"/>
              <a:cs typeface="PMingLiU"/>
            </a:endParaRPr>
          </a:p>
          <a:p>
            <a:pPr marL="181610" indent="-169545" algn="just">
              <a:lnSpc>
                <a:spcPct val="100000"/>
              </a:lnSpc>
              <a:spcBef>
                <a:spcPts val="334"/>
              </a:spcBef>
              <a:buAutoNum type="arabicPeriod"/>
              <a:tabLst>
                <a:tab pos="182245" algn="l"/>
              </a:tabLst>
            </a:pPr>
            <a:r>
              <a:rPr sz="1100" spc="65" dirty="0">
                <a:solidFill>
                  <a:srgbClr val="FFFFFF"/>
                </a:solidFill>
                <a:latin typeface="PMingLiU"/>
                <a:cs typeface="PMingLiU"/>
              </a:rPr>
              <a:t>Spatial </a:t>
            </a:r>
            <a:r>
              <a:rPr sz="1100" spc="45" dirty="0">
                <a:solidFill>
                  <a:srgbClr val="FFFFFF"/>
                </a:solidFill>
                <a:latin typeface="PMingLiU"/>
                <a:cs typeface="PMingLiU"/>
              </a:rPr>
              <a:t>locality </a:t>
            </a:r>
            <a:r>
              <a:rPr sz="1100" spc="15" dirty="0">
                <a:solidFill>
                  <a:srgbClr val="FFFFFF"/>
                </a:solidFill>
                <a:latin typeface="PMingLiU"/>
                <a:cs typeface="PMingLiU"/>
              </a:rPr>
              <a:t>If </a:t>
            </a:r>
            <a:r>
              <a:rPr sz="1100" spc="85" dirty="0">
                <a:solidFill>
                  <a:srgbClr val="FFFFFF"/>
                </a:solidFill>
                <a:latin typeface="PMingLiU"/>
                <a:cs typeface="PMingLiU"/>
              </a:rPr>
              <a:t>a </a:t>
            </a:r>
            <a:r>
              <a:rPr sz="1100" spc="95" dirty="0">
                <a:solidFill>
                  <a:srgbClr val="FFFFFF"/>
                </a:solidFill>
                <a:latin typeface="PMingLiU"/>
                <a:cs typeface="PMingLiU"/>
              </a:rPr>
              <a:t>data </a:t>
            </a:r>
            <a:r>
              <a:rPr sz="1100" spc="55" dirty="0">
                <a:solidFill>
                  <a:srgbClr val="FFFFFF"/>
                </a:solidFill>
                <a:latin typeface="PMingLiU"/>
                <a:cs typeface="PMingLiU"/>
              </a:rPr>
              <a:t>location </a:t>
            </a:r>
            <a:r>
              <a:rPr sz="1100" spc="20" dirty="0">
                <a:solidFill>
                  <a:srgbClr val="FFFFFF"/>
                </a:solidFill>
                <a:latin typeface="PMingLiU"/>
                <a:cs typeface="PMingLiU"/>
              </a:rPr>
              <a:t>is </a:t>
            </a:r>
            <a:r>
              <a:rPr sz="1100" spc="45" dirty="0">
                <a:solidFill>
                  <a:srgbClr val="FFFFFF"/>
                </a:solidFill>
                <a:latin typeface="PMingLiU"/>
                <a:cs typeface="PMingLiU"/>
              </a:rPr>
              <a:t>referenced, </a:t>
            </a:r>
            <a:r>
              <a:rPr sz="1100" spc="95" dirty="0">
                <a:solidFill>
                  <a:srgbClr val="FFFFFF"/>
                </a:solidFill>
                <a:latin typeface="PMingLiU"/>
                <a:cs typeface="PMingLiU"/>
              </a:rPr>
              <a:t>data</a:t>
            </a:r>
            <a:r>
              <a:rPr sz="1100" spc="100" dirty="0">
                <a:solidFill>
                  <a:srgbClr val="FFFFFF"/>
                </a:solidFill>
                <a:latin typeface="PMingLiU"/>
                <a:cs typeface="PMingLiU"/>
              </a:rPr>
              <a:t> </a:t>
            </a:r>
            <a:r>
              <a:rPr sz="1100" spc="40" dirty="0">
                <a:solidFill>
                  <a:srgbClr val="FFFFFF"/>
                </a:solidFill>
                <a:latin typeface="PMingLiU"/>
                <a:cs typeface="PMingLiU"/>
              </a:rPr>
              <a:t>loca-</a:t>
            </a:r>
            <a:endParaRPr sz="1100">
              <a:latin typeface="PMingLiU"/>
              <a:cs typeface="PMingLiU"/>
            </a:endParaRPr>
          </a:p>
          <a:p>
            <a:pPr marL="801370" algn="just">
              <a:lnSpc>
                <a:spcPct val="100000"/>
              </a:lnSpc>
              <a:spcBef>
                <a:spcPts val="35"/>
              </a:spcBef>
            </a:pPr>
            <a:r>
              <a:rPr sz="1100" spc="55" dirty="0">
                <a:solidFill>
                  <a:srgbClr val="FFFFFF"/>
                </a:solidFill>
                <a:latin typeface="PMingLiU"/>
                <a:cs typeface="PMingLiU"/>
              </a:rPr>
              <a:t>tions</a:t>
            </a:r>
            <a:r>
              <a:rPr sz="1100" dirty="0">
                <a:solidFill>
                  <a:srgbClr val="FFFFFF"/>
                </a:solidFill>
                <a:latin typeface="PMingLiU"/>
                <a:cs typeface="PMingLiU"/>
              </a:rPr>
              <a:t> </a:t>
            </a:r>
            <a:r>
              <a:rPr sz="1100" spc="70" dirty="0">
                <a:solidFill>
                  <a:srgbClr val="FFFFFF"/>
                </a:solidFill>
                <a:latin typeface="PMingLiU"/>
                <a:cs typeface="PMingLiU"/>
              </a:rPr>
              <a:t>with</a:t>
            </a:r>
            <a:r>
              <a:rPr sz="1100" spc="5" dirty="0">
                <a:solidFill>
                  <a:srgbClr val="FFFFFF"/>
                </a:solidFill>
                <a:latin typeface="PMingLiU"/>
                <a:cs typeface="PMingLiU"/>
              </a:rPr>
              <a:t> </a:t>
            </a:r>
            <a:r>
              <a:rPr sz="1100" spc="65" dirty="0">
                <a:solidFill>
                  <a:srgbClr val="FFFFFF"/>
                </a:solidFill>
                <a:latin typeface="PMingLiU"/>
                <a:cs typeface="PMingLiU"/>
              </a:rPr>
              <a:t>nearby</a:t>
            </a:r>
            <a:r>
              <a:rPr sz="1100" spc="5" dirty="0">
                <a:solidFill>
                  <a:srgbClr val="FFFFFF"/>
                </a:solidFill>
                <a:latin typeface="PMingLiU"/>
                <a:cs typeface="PMingLiU"/>
              </a:rPr>
              <a:t> </a:t>
            </a:r>
            <a:r>
              <a:rPr sz="1100" spc="50" dirty="0">
                <a:solidFill>
                  <a:srgbClr val="FFFFFF"/>
                </a:solidFill>
                <a:latin typeface="PMingLiU"/>
                <a:cs typeface="PMingLiU"/>
              </a:rPr>
              <a:t>addresses</a:t>
            </a:r>
            <a:r>
              <a:rPr sz="1100" dirty="0">
                <a:solidFill>
                  <a:srgbClr val="FFFFFF"/>
                </a:solidFill>
                <a:latin typeface="PMingLiU"/>
                <a:cs typeface="PMingLiU"/>
              </a:rPr>
              <a:t> </a:t>
            </a:r>
            <a:r>
              <a:rPr sz="1100" spc="20" dirty="0">
                <a:solidFill>
                  <a:srgbClr val="FFFFFF"/>
                </a:solidFill>
                <a:latin typeface="PMingLiU"/>
                <a:cs typeface="PMingLiU"/>
              </a:rPr>
              <a:t>will</a:t>
            </a:r>
            <a:r>
              <a:rPr sz="1100" spc="5" dirty="0">
                <a:solidFill>
                  <a:srgbClr val="FFFFFF"/>
                </a:solidFill>
                <a:latin typeface="PMingLiU"/>
                <a:cs typeface="PMingLiU"/>
              </a:rPr>
              <a:t> </a:t>
            </a:r>
            <a:r>
              <a:rPr sz="1100" spc="80" dirty="0">
                <a:solidFill>
                  <a:srgbClr val="FFFFFF"/>
                </a:solidFill>
                <a:latin typeface="PMingLiU"/>
                <a:cs typeface="PMingLiU"/>
              </a:rPr>
              <a:t>tend</a:t>
            </a:r>
            <a:r>
              <a:rPr sz="1100" spc="5" dirty="0">
                <a:solidFill>
                  <a:srgbClr val="FFFFFF"/>
                </a:solidFill>
                <a:latin typeface="PMingLiU"/>
                <a:cs typeface="PMingLiU"/>
              </a:rPr>
              <a:t> </a:t>
            </a:r>
            <a:r>
              <a:rPr sz="1100" spc="80" dirty="0">
                <a:solidFill>
                  <a:srgbClr val="FFFFFF"/>
                </a:solidFill>
                <a:latin typeface="PMingLiU"/>
                <a:cs typeface="PMingLiU"/>
              </a:rPr>
              <a:t>to</a:t>
            </a:r>
            <a:r>
              <a:rPr sz="1100" dirty="0">
                <a:solidFill>
                  <a:srgbClr val="FFFFFF"/>
                </a:solidFill>
                <a:latin typeface="PMingLiU"/>
                <a:cs typeface="PMingLiU"/>
              </a:rPr>
              <a:t> </a:t>
            </a:r>
            <a:r>
              <a:rPr sz="1100" spc="70" dirty="0">
                <a:solidFill>
                  <a:srgbClr val="FFFFFF"/>
                </a:solidFill>
                <a:latin typeface="PMingLiU"/>
                <a:cs typeface="PMingLiU"/>
              </a:rPr>
              <a:t>be</a:t>
            </a:r>
            <a:r>
              <a:rPr sz="1100" spc="5" dirty="0">
                <a:solidFill>
                  <a:srgbClr val="FFFFFF"/>
                </a:solidFill>
                <a:latin typeface="PMingLiU"/>
                <a:cs typeface="PMingLiU"/>
              </a:rPr>
              <a:t> </a:t>
            </a:r>
            <a:r>
              <a:rPr sz="1100" spc="45" dirty="0">
                <a:solidFill>
                  <a:srgbClr val="FFFFFF"/>
                </a:solidFill>
                <a:latin typeface="PMingLiU"/>
                <a:cs typeface="PMingLiU"/>
              </a:rPr>
              <a:t>referenced</a:t>
            </a:r>
            <a:r>
              <a:rPr sz="1100" spc="5" dirty="0">
                <a:solidFill>
                  <a:srgbClr val="FFFFFF"/>
                </a:solidFill>
                <a:latin typeface="PMingLiU"/>
                <a:cs typeface="PMingLiU"/>
              </a:rPr>
              <a:t> </a:t>
            </a:r>
            <a:r>
              <a:rPr sz="1100" spc="45" dirty="0">
                <a:solidFill>
                  <a:srgbClr val="FFFFFF"/>
                </a:solidFill>
                <a:latin typeface="PMingLiU"/>
                <a:cs typeface="PMingLiU"/>
              </a:rPr>
              <a:t>soon.</a:t>
            </a:r>
            <a:endParaRPr sz="1100">
              <a:latin typeface="PMingLiU"/>
              <a:cs typeface="PMingLiU"/>
            </a:endParaRPr>
          </a:p>
          <a:p>
            <a:pPr>
              <a:lnSpc>
                <a:spcPct val="100000"/>
              </a:lnSpc>
            </a:pPr>
            <a:endParaRPr sz="1100">
              <a:latin typeface="PMingLiU"/>
              <a:cs typeface="PMingLiU"/>
            </a:endParaRPr>
          </a:p>
          <a:p>
            <a:pPr>
              <a:lnSpc>
                <a:spcPct val="100000"/>
              </a:lnSpc>
            </a:pPr>
            <a:endParaRPr sz="1050">
              <a:latin typeface="PMingLiU"/>
              <a:cs typeface="PMingLiU"/>
            </a:endParaRPr>
          </a:p>
          <a:p>
            <a:pPr marL="801370" marR="18415">
              <a:lnSpc>
                <a:spcPct val="102600"/>
              </a:lnSpc>
            </a:pPr>
            <a:r>
              <a:rPr sz="1100" spc="35" dirty="0">
                <a:solidFill>
                  <a:srgbClr val="FFFFFF"/>
                </a:solidFill>
                <a:latin typeface="PMingLiU"/>
                <a:cs typeface="PMingLiU"/>
              </a:rPr>
              <a:t>Is </a:t>
            </a:r>
            <a:r>
              <a:rPr sz="1100" spc="75" dirty="0">
                <a:solidFill>
                  <a:srgbClr val="FFFFFF"/>
                </a:solidFill>
                <a:latin typeface="PMingLiU"/>
                <a:cs typeface="PMingLiU"/>
              </a:rPr>
              <a:t>it </a:t>
            </a:r>
            <a:r>
              <a:rPr sz="1100" spc="45" dirty="0">
                <a:solidFill>
                  <a:srgbClr val="FFFFFF"/>
                </a:solidFill>
                <a:latin typeface="PMingLiU"/>
                <a:cs typeface="PMingLiU"/>
              </a:rPr>
              <a:t>only </a:t>
            </a:r>
            <a:r>
              <a:rPr sz="1100" spc="70" dirty="0">
                <a:solidFill>
                  <a:srgbClr val="FFFFFF"/>
                </a:solidFill>
                <a:latin typeface="PMingLiU"/>
                <a:cs typeface="PMingLiU"/>
              </a:rPr>
              <a:t>with </a:t>
            </a:r>
            <a:r>
              <a:rPr sz="1100" spc="65" dirty="0">
                <a:solidFill>
                  <a:srgbClr val="FFFFFF"/>
                </a:solidFill>
                <a:latin typeface="PMingLiU"/>
                <a:cs typeface="PMingLiU"/>
              </a:rPr>
              <a:t>memory </a:t>
            </a:r>
            <a:r>
              <a:rPr sz="1100" spc="60" dirty="0">
                <a:solidFill>
                  <a:srgbClr val="FFFFFF"/>
                </a:solidFill>
                <a:latin typeface="PMingLiU"/>
                <a:cs typeface="PMingLiU"/>
              </a:rPr>
              <a:t>system </a:t>
            </a:r>
            <a:r>
              <a:rPr sz="1100" spc="55" dirty="0">
                <a:solidFill>
                  <a:srgbClr val="FFFFFF"/>
                </a:solidFill>
                <a:latin typeface="PMingLiU"/>
                <a:cs typeface="PMingLiU"/>
              </a:rPr>
              <a:t>or </a:t>
            </a:r>
            <a:r>
              <a:rPr sz="1100" spc="70" dirty="0">
                <a:solidFill>
                  <a:srgbClr val="FFFFFF"/>
                </a:solidFill>
                <a:latin typeface="PMingLiU"/>
                <a:cs typeface="PMingLiU"/>
              </a:rPr>
              <a:t>happening </a:t>
            </a:r>
            <a:r>
              <a:rPr sz="1100" spc="50" dirty="0">
                <a:solidFill>
                  <a:srgbClr val="FFFFFF"/>
                </a:solidFill>
                <a:latin typeface="PMingLiU"/>
                <a:cs typeface="PMingLiU"/>
              </a:rPr>
              <a:t>in </a:t>
            </a:r>
            <a:r>
              <a:rPr sz="1100" spc="60" dirty="0">
                <a:solidFill>
                  <a:srgbClr val="FFFFFF"/>
                </a:solidFill>
                <a:latin typeface="PMingLiU"/>
                <a:cs typeface="PMingLiU"/>
              </a:rPr>
              <a:t>our </a:t>
            </a:r>
            <a:r>
              <a:rPr sz="1100" spc="15" dirty="0">
                <a:solidFill>
                  <a:srgbClr val="FFFFFF"/>
                </a:solidFill>
                <a:latin typeface="PMingLiU"/>
                <a:cs typeface="PMingLiU"/>
              </a:rPr>
              <a:t>life. If  </a:t>
            </a:r>
            <a:r>
              <a:rPr sz="1100" spc="10" dirty="0">
                <a:solidFill>
                  <a:srgbClr val="FFFFFF"/>
                </a:solidFill>
                <a:latin typeface="PMingLiU"/>
                <a:cs typeface="PMingLiU"/>
              </a:rPr>
              <a:t>Yes </a:t>
            </a:r>
            <a:r>
              <a:rPr sz="1100" spc="15" dirty="0">
                <a:solidFill>
                  <a:srgbClr val="FFFFFF"/>
                </a:solidFill>
                <a:latin typeface="PMingLiU"/>
                <a:cs typeface="PMingLiU"/>
              </a:rPr>
              <a:t>: </a:t>
            </a:r>
            <a:r>
              <a:rPr sz="1100" spc="35" dirty="0">
                <a:solidFill>
                  <a:srgbClr val="FFFFFF"/>
                </a:solidFill>
                <a:latin typeface="PMingLiU"/>
                <a:cs typeface="PMingLiU"/>
              </a:rPr>
              <a:t>How </a:t>
            </a:r>
            <a:r>
              <a:rPr sz="1100" spc="85" dirty="0">
                <a:solidFill>
                  <a:srgbClr val="FFFFFF"/>
                </a:solidFill>
                <a:latin typeface="PMingLiU"/>
                <a:cs typeface="PMingLiU"/>
              </a:rPr>
              <a:t>human </a:t>
            </a:r>
            <a:r>
              <a:rPr sz="1100" spc="50" dirty="0">
                <a:solidFill>
                  <a:srgbClr val="FFFFFF"/>
                </a:solidFill>
                <a:latin typeface="PMingLiU"/>
                <a:cs typeface="PMingLiU"/>
              </a:rPr>
              <a:t>activities </a:t>
            </a:r>
            <a:r>
              <a:rPr sz="1100" spc="65" dirty="0">
                <a:solidFill>
                  <a:srgbClr val="FFFFFF"/>
                </a:solidFill>
                <a:latin typeface="PMingLiU"/>
                <a:cs typeface="PMingLiU"/>
              </a:rPr>
              <a:t>can </a:t>
            </a:r>
            <a:r>
              <a:rPr sz="1100" spc="70" dirty="0">
                <a:solidFill>
                  <a:srgbClr val="FFFFFF"/>
                </a:solidFill>
                <a:latin typeface="PMingLiU"/>
                <a:cs typeface="PMingLiU"/>
              </a:rPr>
              <a:t>be </a:t>
            </a:r>
            <a:r>
              <a:rPr sz="1100" spc="65" dirty="0">
                <a:solidFill>
                  <a:srgbClr val="FFFFFF"/>
                </a:solidFill>
                <a:latin typeface="PMingLiU"/>
                <a:cs typeface="PMingLiU"/>
              </a:rPr>
              <a:t>related </a:t>
            </a:r>
            <a:r>
              <a:rPr sz="1100" spc="80" dirty="0">
                <a:solidFill>
                  <a:srgbClr val="FFFFFF"/>
                </a:solidFill>
                <a:latin typeface="PMingLiU"/>
                <a:cs typeface="PMingLiU"/>
              </a:rPr>
              <a:t>to </a:t>
            </a:r>
            <a:r>
              <a:rPr sz="1100" spc="60" dirty="0">
                <a:solidFill>
                  <a:srgbClr val="FFFFFF"/>
                </a:solidFill>
                <a:latin typeface="PMingLiU"/>
                <a:cs typeface="PMingLiU"/>
              </a:rPr>
              <a:t>Temporal  </a:t>
            </a:r>
            <a:r>
              <a:rPr sz="1100" spc="45" dirty="0">
                <a:solidFill>
                  <a:srgbClr val="FFFFFF"/>
                </a:solidFill>
                <a:latin typeface="PMingLiU"/>
                <a:cs typeface="PMingLiU"/>
              </a:rPr>
              <a:t>locality </a:t>
            </a:r>
            <a:r>
              <a:rPr sz="1100" spc="85" dirty="0">
                <a:solidFill>
                  <a:srgbClr val="FFFFFF"/>
                </a:solidFill>
                <a:latin typeface="PMingLiU"/>
                <a:cs typeface="PMingLiU"/>
              </a:rPr>
              <a:t>and </a:t>
            </a:r>
            <a:r>
              <a:rPr sz="1100" spc="65" dirty="0">
                <a:solidFill>
                  <a:srgbClr val="FFFFFF"/>
                </a:solidFill>
                <a:latin typeface="PMingLiU"/>
                <a:cs typeface="PMingLiU"/>
              </a:rPr>
              <a:t>Spatial</a:t>
            </a:r>
            <a:r>
              <a:rPr sz="1100" spc="90" dirty="0">
                <a:solidFill>
                  <a:srgbClr val="FFFFFF"/>
                </a:solidFill>
                <a:latin typeface="PMingLiU"/>
                <a:cs typeface="PMingLiU"/>
              </a:rPr>
              <a:t> </a:t>
            </a:r>
            <a:r>
              <a:rPr sz="1100" spc="40" dirty="0">
                <a:solidFill>
                  <a:srgbClr val="FFFFFF"/>
                </a:solidFill>
                <a:latin typeface="PMingLiU"/>
                <a:cs typeface="PMingLiU"/>
              </a:rPr>
              <a:t>locality....???</a:t>
            </a:r>
            <a:endParaRPr sz="1100">
              <a:latin typeface="PMingLiU"/>
              <a:cs typeface="PMingLiU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349777"/>
            <a:ext cx="4608195" cy="106680"/>
            <a:chOff x="0" y="3349777"/>
            <a:chExt cx="4608195" cy="106680"/>
          </a:xfrm>
        </p:grpSpPr>
        <p:sp>
          <p:nvSpPr>
            <p:cNvPr id="5" name="object 5"/>
            <p:cNvSpPr/>
            <p:nvPr/>
          </p:nvSpPr>
          <p:spPr>
            <a:xfrm>
              <a:off x="0" y="3349777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5" h="106679">
                  <a:moveTo>
                    <a:pt x="1535976" y="0"/>
                  </a:moveTo>
                  <a:lnTo>
                    <a:pt x="0" y="0"/>
                  </a:lnTo>
                  <a:lnTo>
                    <a:pt x="0" y="106222"/>
                  </a:lnTo>
                  <a:lnTo>
                    <a:pt x="1535976" y="10622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5D54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5976" y="3349777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4" h="106679">
                  <a:moveTo>
                    <a:pt x="1535976" y="0"/>
                  </a:moveTo>
                  <a:lnTo>
                    <a:pt x="0" y="0"/>
                  </a:lnTo>
                  <a:lnTo>
                    <a:pt x="0" y="106222"/>
                  </a:lnTo>
                  <a:lnTo>
                    <a:pt x="1535976" y="10622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6151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71952" y="3349777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4" h="106679">
                  <a:moveTo>
                    <a:pt x="1535976" y="0"/>
                  </a:moveTo>
                  <a:lnTo>
                    <a:pt x="0" y="0"/>
                  </a:lnTo>
                  <a:lnTo>
                    <a:pt x="0" y="106222"/>
                  </a:lnTo>
                  <a:lnTo>
                    <a:pt x="1535976" y="10622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5943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pc="100" dirty="0"/>
              <a:t>Dr. </a:t>
            </a:r>
            <a:r>
              <a:rPr spc="110" dirty="0"/>
              <a:t>Ganala </a:t>
            </a:r>
            <a:r>
              <a:rPr spc="95" dirty="0"/>
              <a:t>Santoshi </a:t>
            </a:r>
            <a:r>
              <a:rPr spc="120" dirty="0"/>
              <a:t>(VIT</a:t>
            </a:r>
            <a:r>
              <a:rPr spc="75" dirty="0"/>
              <a:t> </a:t>
            </a:r>
            <a:r>
              <a:rPr spc="105" dirty="0"/>
              <a:t>Chennai)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188705" y="3353673"/>
            <a:ext cx="23114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spc="130" dirty="0">
                <a:solidFill>
                  <a:srgbClr val="FFFFFF"/>
                </a:solidFill>
                <a:latin typeface="PMingLiU"/>
                <a:cs typeface="PMingLiU"/>
                <a:hlinkClick r:id="rId2" action="ppaction://hlinksldjump"/>
              </a:rPr>
              <a:t>MSO</a:t>
            </a:r>
            <a:endParaRPr sz="600">
              <a:latin typeface="PMingLiU"/>
              <a:cs typeface="PMingLiU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pc="105" dirty="0"/>
              <a:t>July </a:t>
            </a:r>
            <a:r>
              <a:rPr spc="75" dirty="0"/>
              <a:t>8,</a:t>
            </a:r>
            <a:r>
              <a:rPr spc="15" dirty="0"/>
              <a:t> </a:t>
            </a:r>
            <a:r>
              <a:rPr spc="80" dirty="0"/>
              <a:t>2020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80" dirty="0"/>
              <a:pPr marL="38100">
                <a:lnSpc>
                  <a:spcPts val="670"/>
                </a:lnSpc>
              </a:pPr>
              <a:t>2</a:t>
            </a:fld>
            <a:r>
              <a:rPr spc="80" dirty="0"/>
              <a:t> </a:t>
            </a:r>
            <a:r>
              <a:rPr spc="204" dirty="0"/>
              <a:t>/</a:t>
            </a:r>
            <a:r>
              <a:rPr spc="55" dirty="0"/>
              <a:t> </a:t>
            </a:r>
            <a:r>
              <a:rPr spc="80" dirty="0"/>
              <a:t>41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2405"/>
            <a:ext cx="184594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0" dirty="0"/>
              <a:t>Accessing </a:t>
            </a:r>
            <a:r>
              <a:rPr spc="-10" dirty="0"/>
              <a:t>the</a:t>
            </a:r>
            <a:r>
              <a:rPr spc="-65" dirty="0"/>
              <a:t> </a:t>
            </a:r>
            <a:r>
              <a:rPr spc="10" dirty="0"/>
              <a:t>Cache..V</a:t>
            </a:r>
          </a:p>
        </p:txBody>
      </p:sp>
      <p:sp>
        <p:nvSpPr>
          <p:cNvPr id="3" name="object 3"/>
          <p:cNvSpPr/>
          <p:nvPr/>
        </p:nvSpPr>
        <p:spPr>
          <a:xfrm>
            <a:off x="286715" y="923442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90">
                <a:moveTo>
                  <a:pt x="59651" y="0"/>
                </a:moveTo>
                <a:lnTo>
                  <a:pt x="0" y="0"/>
                </a:lnTo>
                <a:lnTo>
                  <a:pt x="0" y="59651"/>
                </a:lnTo>
                <a:lnTo>
                  <a:pt x="59651" y="59651"/>
                </a:lnTo>
                <a:lnTo>
                  <a:pt x="596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6715" y="1133475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90">
                <a:moveTo>
                  <a:pt x="59651" y="0"/>
                </a:moveTo>
                <a:lnTo>
                  <a:pt x="0" y="0"/>
                </a:lnTo>
                <a:lnTo>
                  <a:pt x="0" y="59651"/>
                </a:lnTo>
                <a:lnTo>
                  <a:pt x="59651" y="59651"/>
                </a:lnTo>
                <a:lnTo>
                  <a:pt x="596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6715" y="1343507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90">
                <a:moveTo>
                  <a:pt x="59651" y="0"/>
                </a:moveTo>
                <a:lnTo>
                  <a:pt x="0" y="0"/>
                </a:lnTo>
                <a:lnTo>
                  <a:pt x="0" y="59651"/>
                </a:lnTo>
                <a:lnTo>
                  <a:pt x="59651" y="59651"/>
                </a:lnTo>
                <a:lnTo>
                  <a:pt x="596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6715" y="1897697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89">
                <a:moveTo>
                  <a:pt x="59651" y="0"/>
                </a:moveTo>
                <a:lnTo>
                  <a:pt x="0" y="0"/>
                </a:lnTo>
                <a:lnTo>
                  <a:pt x="0" y="59651"/>
                </a:lnTo>
                <a:lnTo>
                  <a:pt x="59651" y="59651"/>
                </a:lnTo>
                <a:lnTo>
                  <a:pt x="596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6715" y="2107730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89">
                <a:moveTo>
                  <a:pt x="59651" y="0"/>
                </a:moveTo>
                <a:lnTo>
                  <a:pt x="0" y="0"/>
                </a:lnTo>
                <a:lnTo>
                  <a:pt x="0" y="59651"/>
                </a:lnTo>
                <a:lnTo>
                  <a:pt x="59651" y="59651"/>
                </a:lnTo>
                <a:lnTo>
                  <a:pt x="596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6715" y="2489835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89">
                <a:moveTo>
                  <a:pt x="59651" y="0"/>
                </a:moveTo>
                <a:lnTo>
                  <a:pt x="0" y="0"/>
                </a:lnTo>
                <a:lnTo>
                  <a:pt x="0" y="59651"/>
                </a:lnTo>
                <a:lnTo>
                  <a:pt x="59651" y="59651"/>
                </a:lnTo>
                <a:lnTo>
                  <a:pt x="596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6715" y="2871940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89">
                <a:moveTo>
                  <a:pt x="59651" y="0"/>
                </a:moveTo>
                <a:lnTo>
                  <a:pt x="0" y="0"/>
                </a:lnTo>
                <a:lnTo>
                  <a:pt x="0" y="59651"/>
                </a:lnTo>
                <a:lnTo>
                  <a:pt x="59651" y="59651"/>
                </a:lnTo>
                <a:lnTo>
                  <a:pt x="596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2344" y="482649"/>
            <a:ext cx="4475480" cy="26619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90"/>
              </a:spcBef>
            </a:pPr>
            <a:r>
              <a:rPr sz="1100" spc="55" dirty="0">
                <a:solidFill>
                  <a:srgbClr val="FFFFFF"/>
                </a:solidFill>
                <a:latin typeface="PMingLiU"/>
                <a:cs typeface="PMingLiU"/>
              </a:rPr>
              <a:t>Consider </a:t>
            </a:r>
            <a:r>
              <a:rPr sz="1100" spc="85" dirty="0">
                <a:solidFill>
                  <a:srgbClr val="FFFFFF"/>
                </a:solidFill>
                <a:latin typeface="PMingLiU"/>
                <a:cs typeface="PMingLiU"/>
              </a:rPr>
              <a:t>a</a:t>
            </a:r>
            <a:r>
              <a:rPr sz="1100" spc="90" dirty="0">
                <a:solidFill>
                  <a:srgbClr val="FFFFFF"/>
                </a:solidFill>
                <a:latin typeface="PMingLiU"/>
                <a:cs typeface="PMingLiU"/>
              </a:rPr>
              <a:t> </a:t>
            </a:r>
            <a:r>
              <a:rPr sz="1100" spc="45" dirty="0">
                <a:solidFill>
                  <a:srgbClr val="FFFFFF"/>
                </a:solidFill>
                <a:latin typeface="PMingLiU"/>
                <a:cs typeface="PMingLiU"/>
              </a:rPr>
              <a:t>scenario....</a:t>
            </a:r>
            <a:endParaRPr sz="1100">
              <a:latin typeface="PMingLiU"/>
              <a:cs typeface="PMingLiU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000">
              <a:latin typeface="PMingLiU"/>
              <a:cs typeface="PMingLiU"/>
            </a:endParaRPr>
          </a:p>
          <a:p>
            <a:pPr marL="353060">
              <a:lnSpc>
                <a:spcPct val="100000"/>
              </a:lnSpc>
            </a:pPr>
            <a:r>
              <a:rPr sz="1100" spc="50" dirty="0">
                <a:solidFill>
                  <a:srgbClr val="FFFFFF"/>
                </a:solidFill>
                <a:latin typeface="PMingLiU"/>
                <a:cs typeface="PMingLiU"/>
              </a:rPr>
              <a:t>32-bit addresses </a:t>
            </a:r>
            <a:r>
              <a:rPr sz="1100" spc="85" dirty="0">
                <a:solidFill>
                  <a:srgbClr val="FFFFFF"/>
                </a:solidFill>
                <a:latin typeface="PMingLiU"/>
                <a:cs typeface="PMingLiU"/>
              </a:rPr>
              <a:t>and </a:t>
            </a:r>
            <a:r>
              <a:rPr sz="1100" spc="65" dirty="0">
                <a:solidFill>
                  <a:srgbClr val="FFFFFF"/>
                </a:solidFill>
                <a:latin typeface="PMingLiU"/>
                <a:cs typeface="PMingLiU"/>
              </a:rPr>
              <a:t>direct-mapped</a:t>
            </a:r>
            <a:r>
              <a:rPr sz="1100" spc="114" dirty="0">
                <a:solidFill>
                  <a:srgbClr val="FFFFFF"/>
                </a:solidFill>
                <a:latin typeface="PMingLiU"/>
                <a:cs typeface="PMingLiU"/>
              </a:rPr>
              <a:t> </a:t>
            </a:r>
            <a:r>
              <a:rPr sz="1100" spc="40" dirty="0">
                <a:solidFill>
                  <a:srgbClr val="FFFFFF"/>
                </a:solidFill>
                <a:latin typeface="PMingLiU"/>
                <a:cs typeface="PMingLiU"/>
              </a:rPr>
              <a:t>cache</a:t>
            </a:r>
            <a:endParaRPr sz="1100">
              <a:latin typeface="PMingLiU"/>
              <a:cs typeface="PMingLiU"/>
            </a:endParaRPr>
          </a:p>
          <a:p>
            <a:pPr marL="353060">
              <a:lnSpc>
                <a:spcPct val="100000"/>
              </a:lnSpc>
              <a:spcBef>
                <a:spcPts val="335"/>
              </a:spcBef>
            </a:pPr>
            <a:r>
              <a:rPr sz="1100" spc="55" dirty="0">
                <a:solidFill>
                  <a:srgbClr val="FFFFFF"/>
                </a:solidFill>
                <a:latin typeface="PMingLiU"/>
                <a:cs typeface="PMingLiU"/>
              </a:rPr>
              <a:t>Cache </a:t>
            </a:r>
            <a:r>
              <a:rPr sz="1100" spc="20" dirty="0">
                <a:solidFill>
                  <a:srgbClr val="FFFFFF"/>
                </a:solidFill>
                <a:latin typeface="PMingLiU"/>
                <a:cs typeface="PMingLiU"/>
              </a:rPr>
              <a:t>size is 2</a:t>
            </a:r>
            <a:r>
              <a:rPr sz="1200" i="1" spc="30" baseline="27777" dirty="0">
                <a:solidFill>
                  <a:srgbClr val="FFFFFF"/>
                </a:solidFill>
                <a:latin typeface="Lucida Sans"/>
                <a:cs typeface="Lucida Sans"/>
              </a:rPr>
              <a:t>n </a:t>
            </a:r>
            <a:r>
              <a:rPr sz="1100" spc="40" dirty="0">
                <a:solidFill>
                  <a:srgbClr val="FFFFFF"/>
                </a:solidFill>
                <a:latin typeface="PMingLiU"/>
                <a:cs typeface="PMingLiU"/>
              </a:rPr>
              <a:t>blocks, </a:t>
            </a:r>
            <a:r>
              <a:rPr sz="1100" spc="25" dirty="0">
                <a:solidFill>
                  <a:srgbClr val="FFFFFF"/>
                </a:solidFill>
                <a:latin typeface="PMingLiU"/>
                <a:cs typeface="PMingLiU"/>
              </a:rPr>
              <a:t>so </a:t>
            </a:r>
            <a:r>
              <a:rPr sz="1200" i="1" spc="22" baseline="27777" dirty="0">
                <a:solidFill>
                  <a:srgbClr val="FFFFFF"/>
                </a:solidFill>
                <a:latin typeface="Lucida Sans"/>
                <a:cs typeface="Lucida Sans"/>
              </a:rPr>
              <a:t>n </a:t>
            </a:r>
            <a:r>
              <a:rPr sz="1100" spc="65" dirty="0">
                <a:solidFill>
                  <a:srgbClr val="FFFFFF"/>
                </a:solidFill>
                <a:latin typeface="PMingLiU"/>
                <a:cs typeface="PMingLiU"/>
              </a:rPr>
              <a:t>bits </a:t>
            </a:r>
            <a:r>
              <a:rPr sz="1100" spc="60" dirty="0">
                <a:solidFill>
                  <a:srgbClr val="FFFFFF"/>
                </a:solidFill>
                <a:latin typeface="PMingLiU"/>
                <a:cs typeface="PMingLiU"/>
              </a:rPr>
              <a:t>are </a:t>
            </a:r>
            <a:r>
              <a:rPr sz="1100" spc="55" dirty="0">
                <a:solidFill>
                  <a:srgbClr val="FFFFFF"/>
                </a:solidFill>
                <a:latin typeface="PMingLiU"/>
                <a:cs typeface="PMingLiU"/>
              </a:rPr>
              <a:t>used </a:t>
            </a:r>
            <a:r>
              <a:rPr sz="1100" spc="30" dirty="0">
                <a:solidFill>
                  <a:srgbClr val="FFFFFF"/>
                </a:solidFill>
                <a:latin typeface="PMingLiU"/>
                <a:cs typeface="PMingLiU"/>
              </a:rPr>
              <a:t>for </a:t>
            </a:r>
            <a:r>
              <a:rPr sz="1100" spc="80" dirty="0">
                <a:solidFill>
                  <a:srgbClr val="FFFFFF"/>
                </a:solidFill>
                <a:latin typeface="PMingLiU"/>
                <a:cs typeface="PMingLiU"/>
              </a:rPr>
              <a:t>the</a:t>
            </a:r>
            <a:r>
              <a:rPr sz="1100" spc="130" dirty="0">
                <a:solidFill>
                  <a:srgbClr val="FFFFFF"/>
                </a:solidFill>
                <a:latin typeface="PMingLiU"/>
                <a:cs typeface="PMingLiU"/>
              </a:rPr>
              <a:t> </a:t>
            </a:r>
            <a:r>
              <a:rPr sz="1100" spc="50" dirty="0">
                <a:solidFill>
                  <a:srgbClr val="FFFFFF"/>
                </a:solidFill>
                <a:latin typeface="PMingLiU"/>
                <a:cs typeface="PMingLiU"/>
              </a:rPr>
              <a:t>index</a:t>
            </a:r>
            <a:endParaRPr sz="1100">
              <a:latin typeface="PMingLiU"/>
              <a:cs typeface="PMingLiU"/>
            </a:endParaRPr>
          </a:p>
          <a:p>
            <a:pPr marL="353060" marR="178435">
              <a:lnSpc>
                <a:spcPct val="102600"/>
              </a:lnSpc>
              <a:spcBef>
                <a:spcPts val="300"/>
              </a:spcBef>
            </a:pPr>
            <a:r>
              <a:rPr sz="1100" spc="40" dirty="0">
                <a:solidFill>
                  <a:srgbClr val="FFFFFF"/>
                </a:solidFill>
                <a:latin typeface="PMingLiU"/>
                <a:cs typeface="PMingLiU"/>
              </a:rPr>
              <a:t>Block </a:t>
            </a:r>
            <a:r>
              <a:rPr sz="1100" spc="20" dirty="0">
                <a:solidFill>
                  <a:srgbClr val="FFFFFF"/>
                </a:solidFill>
                <a:latin typeface="PMingLiU"/>
                <a:cs typeface="PMingLiU"/>
              </a:rPr>
              <a:t>size is </a:t>
            </a:r>
            <a:r>
              <a:rPr sz="1100" spc="15" dirty="0">
                <a:solidFill>
                  <a:srgbClr val="FFFFFF"/>
                </a:solidFill>
                <a:latin typeface="PMingLiU"/>
                <a:cs typeface="PMingLiU"/>
              </a:rPr>
              <a:t>2</a:t>
            </a:r>
            <a:r>
              <a:rPr sz="1200" i="1" spc="22" baseline="27777" dirty="0">
                <a:solidFill>
                  <a:srgbClr val="FFFFFF"/>
                </a:solidFill>
                <a:latin typeface="Lucida Sans"/>
                <a:cs typeface="Lucida Sans"/>
              </a:rPr>
              <a:t>m </a:t>
            </a:r>
            <a:r>
              <a:rPr sz="1100" spc="45" dirty="0">
                <a:solidFill>
                  <a:srgbClr val="FFFFFF"/>
                </a:solidFill>
                <a:latin typeface="PMingLiU"/>
                <a:cs typeface="PMingLiU"/>
              </a:rPr>
              <a:t>words </a:t>
            </a:r>
            <a:r>
              <a:rPr sz="1100" spc="90" dirty="0">
                <a:solidFill>
                  <a:srgbClr val="FFFFFF"/>
                </a:solidFill>
                <a:latin typeface="PMingLiU"/>
                <a:cs typeface="PMingLiU"/>
              </a:rPr>
              <a:t>(2</a:t>
            </a:r>
            <a:r>
              <a:rPr sz="1200" i="1" spc="135" baseline="27777" dirty="0">
                <a:solidFill>
                  <a:srgbClr val="FFFFFF"/>
                </a:solidFill>
                <a:latin typeface="Lucida Sans"/>
                <a:cs typeface="Lucida Sans"/>
              </a:rPr>
              <a:t>m</a:t>
            </a:r>
            <a:r>
              <a:rPr sz="1100" spc="90" dirty="0">
                <a:solidFill>
                  <a:srgbClr val="FFFFFF"/>
                </a:solidFill>
                <a:latin typeface="PMingLiU"/>
                <a:cs typeface="PMingLiU"/>
              </a:rPr>
              <a:t>+2 </a:t>
            </a:r>
            <a:r>
              <a:rPr sz="1100" spc="60" dirty="0">
                <a:solidFill>
                  <a:srgbClr val="FFFFFF"/>
                </a:solidFill>
                <a:latin typeface="PMingLiU"/>
                <a:cs typeface="PMingLiU"/>
              </a:rPr>
              <a:t>bytes), </a:t>
            </a:r>
            <a:r>
              <a:rPr sz="1100" spc="25" dirty="0">
                <a:solidFill>
                  <a:srgbClr val="FFFFFF"/>
                </a:solidFill>
                <a:latin typeface="PMingLiU"/>
                <a:cs typeface="PMingLiU"/>
              </a:rPr>
              <a:t>so </a:t>
            </a:r>
            <a:r>
              <a:rPr sz="1100" i="1" spc="-114" dirty="0">
                <a:solidFill>
                  <a:srgbClr val="FFFFFF"/>
                </a:solidFill>
                <a:latin typeface="Verdana"/>
                <a:cs typeface="Verdana"/>
              </a:rPr>
              <a:t>m </a:t>
            </a:r>
            <a:r>
              <a:rPr sz="1100" spc="65" dirty="0">
                <a:solidFill>
                  <a:srgbClr val="FFFFFF"/>
                </a:solidFill>
                <a:latin typeface="PMingLiU"/>
                <a:cs typeface="PMingLiU"/>
              </a:rPr>
              <a:t>bits </a:t>
            </a:r>
            <a:r>
              <a:rPr sz="1100" spc="60" dirty="0">
                <a:solidFill>
                  <a:srgbClr val="FFFFFF"/>
                </a:solidFill>
                <a:latin typeface="PMingLiU"/>
                <a:cs typeface="PMingLiU"/>
              </a:rPr>
              <a:t>are </a:t>
            </a:r>
            <a:r>
              <a:rPr sz="1100" spc="55" dirty="0">
                <a:solidFill>
                  <a:srgbClr val="FFFFFF"/>
                </a:solidFill>
                <a:latin typeface="PMingLiU"/>
                <a:cs typeface="PMingLiU"/>
              </a:rPr>
              <a:t>used </a:t>
            </a:r>
            <a:r>
              <a:rPr sz="1100" spc="30" dirty="0">
                <a:solidFill>
                  <a:srgbClr val="FFFFFF"/>
                </a:solidFill>
                <a:latin typeface="PMingLiU"/>
                <a:cs typeface="PMingLiU"/>
              </a:rPr>
              <a:t>for </a:t>
            </a:r>
            <a:r>
              <a:rPr sz="1100" spc="80" dirty="0">
                <a:solidFill>
                  <a:srgbClr val="FFFFFF"/>
                </a:solidFill>
                <a:latin typeface="PMingLiU"/>
                <a:cs typeface="PMingLiU"/>
              </a:rPr>
              <a:t>the  </a:t>
            </a:r>
            <a:r>
              <a:rPr sz="1100" spc="50" dirty="0">
                <a:solidFill>
                  <a:srgbClr val="FFFFFF"/>
                </a:solidFill>
                <a:latin typeface="PMingLiU"/>
                <a:cs typeface="PMingLiU"/>
              </a:rPr>
              <a:t>word </a:t>
            </a:r>
            <a:r>
              <a:rPr sz="1100" spc="60" dirty="0">
                <a:solidFill>
                  <a:srgbClr val="FFFFFF"/>
                </a:solidFill>
                <a:latin typeface="PMingLiU"/>
                <a:cs typeface="PMingLiU"/>
              </a:rPr>
              <a:t>within </a:t>
            </a:r>
            <a:r>
              <a:rPr sz="1100" spc="80" dirty="0">
                <a:solidFill>
                  <a:srgbClr val="FFFFFF"/>
                </a:solidFill>
                <a:latin typeface="PMingLiU"/>
                <a:cs typeface="PMingLiU"/>
              </a:rPr>
              <a:t>the </a:t>
            </a:r>
            <a:r>
              <a:rPr sz="1100" spc="40" dirty="0">
                <a:solidFill>
                  <a:srgbClr val="FFFFFF"/>
                </a:solidFill>
                <a:latin typeface="PMingLiU"/>
                <a:cs typeface="PMingLiU"/>
              </a:rPr>
              <a:t>block, </a:t>
            </a:r>
            <a:r>
              <a:rPr sz="1100" spc="85" dirty="0">
                <a:solidFill>
                  <a:srgbClr val="FFFFFF"/>
                </a:solidFill>
                <a:latin typeface="PMingLiU"/>
                <a:cs typeface="PMingLiU"/>
              </a:rPr>
              <a:t>and </a:t>
            </a:r>
            <a:r>
              <a:rPr sz="1100" spc="45" dirty="0">
                <a:solidFill>
                  <a:srgbClr val="FFFFFF"/>
                </a:solidFill>
                <a:latin typeface="PMingLiU"/>
                <a:cs typeface="PMingLiU"/>
              </a:rPr>
              <a:t>two </a:t>
            </a:r>
            <a:r>
              <a:rPr sz="1100" spc="65" dirty="0">
                <a:solidFill>
                  <a:srgbClr val="FFFFFF"/>
                </a:solidFill>
                <a:latin typeface="PMingLiU"/>
                <a:cs typeface="PMingLiU"/>
              </a:rPr>
              <a:t>bits </a:t>
            </a:r>
            <a:r>
              <a:rPr sz="1100" spc="60" dirty="0">
                <a:solidFill>
                  <a:srgbClr val="FFFFFF"/>
                </a:solidFill>
                <a:latin typeface="PMingLiU"/>
                <a:cs typeface="PMingLiU"/>
              </a:rPr>
              <a:t>are </a:t>
            </a:r>
            <a:r>
              <a:rPr sz="1100" spc="55" dirty="0">
                <a:solidFill>
                  <a:srgbClr val="FFFFFF"/>
                </a:solidFill>
                <a:latin typeface="PMingLiU"/>
                <a:cs typeface="PMingLiU"/>
              </a:rPr>
              <a:t>used </a:t>
            </a:r>
            <a:r>
              <a:rPr sz="1100" spc="30" dirty="0">
                <a:solidFill>
                  <a:srgbClr val="FFFFFF"/>
                </a:solidFill>
                <a:latin typeface="PMingLiU"/>
                <a:cs typeface="PMingLiU"/>
              </a:rPr>
              <a:t>for </a:t>
            </a:r>
            <a:r>
              <a:rPr sz="1100" spc="80" dirty="0">
                <a:solidFill>
                  <a:srgbClr val="FFFFFF"/>
                </a:solidFill>
                <a:latin typeface="PMingLiU"/>
                <a:cs typeface="PMingLiU"/>
              </a:rPr>
              <a:t>the </a:t>
            </a:r>
            <a:r>
              <a:rPr sz="1100" spc="65" dirty="0">
                <a:solidFill>
                  <a:srgbClr val="FFFFFF"/>
                </a:solidFill>
                <a:latin typeface="PMingLiU"/>
                <a:cs typeface="PMingLiU"/>
              </a:rPr>
              <a:t>byte </a:t>
            </a:r>
            <a:r>
              <a:rPr sz="1100" spc="95" dirty="0">
                <a:solidFill>
                  <a:srgbClr val="FFFFFF"/>
                </a:solidFill>
                <a:latin typeface="PMingLiU"/>
                <a:cs typeface="PMingLiU"/>
              </a:rPr>
              <a:t>part </a:t>
            </a:r>
            <a:r>
              <a:rPr sz="1100" spc="5" dirty="0">
                <a:solidFill>
                  <a:srgbClr val="FFFFFF"/>
                </a:solidFill>
                <a:latin typeface="PMingLiU"/>
                <a:cs typeface="PMingLiU"/>
              </a:rPr>
              <a:t>of  </a:t>
            </a:r>
            <a:r>
              <a:rPr sz="1100" spc="80" dirty="0">
                <a:solidFill>
                  <a:srgbClr val="FFFFFF"/>
                </a:solidFill>
                <a:latin typeface="PMingLiU"/>
                <a:cs typeface="PMingLiU"/>
              </a:rPr>
              <a:t>the</a:t>
            </a:r>
            <a:r>
              <a:rPr sz="1100" spc="70" dirty="0">
                <a:solidFill>
                  <a:srgbClr val="FFFFFF"/>
                </a:solidFill>
                <a:latin typeface="PMingLiU"/>
                <a:cs typeface="PMingLiU"/>
              </a:rPr>
              <a:t> </a:t>
            </a:r>
            <a:r>
              <a:rPr sz="1100" spc="60" dirty="0">
                <a:solidFill>
                  <a:srgbClr val="FFFFFF"/>
                </a:solidFill>
                <a:latin typeface="PMingLiU"/>
                <a:cs typeface="PMingLiU"/>
              </a:rPr>
              <a:t>address</a:t>
            </a:r>
            <a:endParaRPr sz="1100">
              <a:latin typeface="PMingLiU"/>
              <a:cs typeface="PMingLiU"/>
            </a:endParaRPr>
          </a:p>
          <a:p>
            <a:pPr marL="353060">
              <a:lnSpc>
                <a:spcPct val="100000"/>
              </a:lnSpc>
              <a:spcBef>
                <a:spcPts val="334"/>
              </a:spcBef>
            </a:pPr>
            <a:r>
              <a:rPr sz="1100" spc="20" dirty="0">
                <a:solidFill>
                  <a:srgbClr val="FFFFFF"/>
                </a:solidFill>
                <a:latin typeface="PMingLiU"/>
                <a:cs typeface="PMingLiU"/>
              </a:rPr>
              <a:t>Size </a:t>
            </a:r>
            <a:r>
              <a:rPr sz="1100" spc="5" dirty="0">
                <a:solidFill>
                  <a:srgbClr val="FFFFFF"/>
                </a:solidFill>
                <a:latin typeface="PMingLiU"/>
                <a:cs typeface="PMingLiU"/>
              </a:rPr>
              <a:t>of </a:t>
            </a:r>
            <a:r>
              <a:rPr sz="1100" spc="80" dirty="0">
                <a:solidFill>
                  <a:srgbClr val="FFFFFF"/>
                </a:solidFill>
                <a:latin typeface="PMingLiU"/>
                <a:cs typeface="PMingLiU"/>
              </a:rPr>
              <a:t>the tag </a:t>
            </a:r>
            <a:r>
              <a:rPr sz="1100" spc="20" dirty="0">
                <a:solidFill>
                  <a:srgbClr val="FFFFFF"/>
                </a:solidFill>
                <a:latin typeface="PMingLiU"/>
                <a:cs typeface="PMingLiU"/>
              </a:rPr>
              <a:t>field </a:t>
            </a:r>
            <a:r>
              <a:rPr sz="1100" spc="260" dirty="0">
                <a:solidFill>
                  <a:srgbClr val="FFFFFF"/>
                </a:solidFill>
                <a:latin typeface="PMingLiU"/>
                <a:cs typeface="PMingLiU"/>
              </a:rPr>
              <a:t>= </a:t>
            </a:r>
            <a:r>
              <a:rPr sz="1100" spc="25" dirty="0">
                <a:solidFill>
                  <a:srgbClr val="FFFFFF"/>
                </a:solidFill>
                <a:latin typeface="PMingLiU"/>
                <a:cs typeface="PMingLiU"/>
              </a:rPr>
              <a:t>32 </a:t>
            </a:r>
            <a:r>
              <a:rPr sz="1100" i="1" spc="-55" dirty="0">
                <a:solidFill>
                  <a:srgbClr val="FFFFFF"/>
                </a:solidFill>
                <a:latin typeface="Verdana"/>
                <a:cs typeface="Verdana"/>
              </a:rPr>
              <a:t>− </a:t>
            </a:r>
            <a:r>
              <a:rPr sz="1100" spc="15" dirty="0">
                <a:solidFill>
                  <a:srgbClr val="FFFFFF"/>
                </a:solidFill>
                <a:latin typeface="PMingLiU"/>
                <a:cs typeface="PMingLiU"/>
              </a:rPr>
              <a:t>(</a:t>
            </a:r>
            <a:r>
              <a:rPr sz="1100" i="1" spc="15" dirty="0">
                <a:solidFill>
                  <a:srgbClr val="FFFFFF"/>
                </a:solidFill>
                <a:latin typeface="Verdana"/>
                <a:cs typeface="Verdana"/>
              </a:rPr>
              <a:t>n </a:t>
            </a:r>
            <a:r>
              <a:rPr sz="1100" spc="260" dirty="0">
                <a:solidFill>
                  <a:srgbClr val="FFFFFF"/>
                </a:solidFill>
                <a:latin typeface="PMingLiU"/>
                <a:cs typeface="PMingLiU"/>
              </a:rPr>
              <a:t>+ </a:t>
            </a:r>
            <a:r>
              <a:rPr sz="1100" i="1" spc="-114" dirty="0">
                <a:solidFill>
                  <a:srgbClr val="FFFFFF"/>
                </a:solidFill>
                <a:latin typeface="Verdana"/>
                <a:cs typeface="Verdana"/>
              </a:rPr>
              <a:t>m </a:t>
            </a:r>
            <a:r>
              <a:rPr sz="1100" spc="260" dirty="0">
                <a:solidFill>
                  <a:srgbClr val="FFFFFF"/>
                </a:solidFill>
                <a:latin typeface="PMingLiU"/>
                <a:cs typeface="PMingLiU"/>
              </a:rPr>
              <a:t>+</a:t>
            </a:r>
            <a:r>
              <a:rPr sz="1100" dirty="0">
                <a:solidFill>
                  <a:srgbClr val="FFFFFF"/>
                </a:solidFill>
                <a:latin typeface="PMingLiU"/>
                <a:cs typeface="PMingLiU"/>
              </a:rPr>
              <a:t> </a:t>
            </a:r>
            <a:r>
              <a:rPr sz="1100" spc="50" dirty="0">
                <a:solidFill>
                  <a:srgbClr val="FFFFFF"/>
                </a:solidFill>
                <a:latin typeface="PMingLiU"/>
                <a:cs typeface="PMingLiU"/>
              </a:rPr>
              <a:t>2)</a:t>
            </a:r>
            <a:endParaRPr sz="1100">
              <a:latin typeface="PMingLiU"/>
              <a:cs typeface="PMingLiU"/>
            </a:endParaRPr>
          </a:p>
          <a:p>
            <a:pPr marL="353060" marR="81280">
              <a:lnSpc>
                <a:spcPct val="102600"/>
              </a:lnSpc>
              <a:spcBef>
                <a:spcPts val="295"/>
              </a:spcBef>
            </a:pPr>
            <a:r>
              <a:rPr sz="1100" spc="120" dirty="0">
                <a:solidFill>
                  <a:srgbClr val="FFFFFF"/>
                </a:solidFill>
                <a:latin typeface="PMingLiU"/>
                <a:cs typeface="PMingLiU"/>
              </a:rPr>
              <a:t>Th </a:t>
            </a:r>
            <a:r>
              <a:rPr sz="1100" spc="25" dirty="0">
                <a:solidFill>
                  <a:srgbClr val="FFFFFF"/>
                </a:solidFill>
                <a:latin typeface="PMingLiU"/>
                <a:cs typeface="PMingLiU"/>
              </a:rPr>
              <a:t>e </a:t>
            </a:r>
            <a:r>
              <a:rPr sz="1100" spc="80" dirty="0">
                <a:solidFill>
                  <a:srgbClr val="FFFFFF"/>
                </a:solidFill>
                <a:latin typeface="PMingLiU"/>
                <a:cs typeface="PMingLiU"/>
              </a:rPr>
              <a:t>total </a:t>
            </a:r>
            <a:r>
              <a:rPr sz="1100" spc="70" dirty="0">
                <a:solidFill>
                  <a:srgbClr val="FFFFFF"/>
                </a:solidFill>
                <a:latin typeface="PMingLiU"/>
                <a:cs typeface="PMingLiU"/>
              </a:rPr>
              <a:t>number </a:t>
            </a:r>
            <a:r>
              <a:rPr sz="1100" spc="5" dirty="0">
                <a:solidFill>
                  <a:srgbClr val="FFFFFF"/>
                </a:solidFill>
                <a:latin typeface="PMingLiU"/>
                <a:cs typeface="PMingLiU"/>
              </a:rPr>
              <a:t>of </a:t>
            </a:r>
            <a:r>
              <a:rPr sz="1100" spc="65" dirty="0">
                <a:solidFill>
                  <a:srgbClr val="FFFFFF"/>
                </a:solidFill>
                <a:latin typeface="PMingLiU"/>
                <a:cs typeface="PMingLiU"/>
              </a:rPr>
              <a:t>bits </a:t>
            </a:r>
            <a:r>
              <a:rPr sz="1100" spc="50" dirty="0">
                <a:solidFill>
                  <a:srgbClr val="FFFFFF"/>
                </a:solidFill>
                <a:latin typeface="PMingLiU"/>
                <a:cs typeface="PMingLiU"/>
              </a:rPr>
              <a:t>in </a:t>
            </a:r>
            <a:r>
              <a:rPr sz="1100" spc="85" dirty="0">
                <a:solidFill>
                  <a:srgbClr val="FFFFFF"/>
                </a:solidFill>
                <a:latin typeface="PMingLiU"/>
                <a:cs typeface="PMingLiU"/>
              </a:rPr>
              <a:t>a </a:t>
            </a:r>
            <a:r>
              <a:rPr sz="1100" spc="65" dirty="0">
                <a:solidFill>
                  <a:srgbClr val="FFFFFF"/>
                </a:solidFill>
                <a:latin typeface="PMingLiU"/>
                <a:cs typeface="PMingLiU"/>
              </a:rPr>
              <a:t>direct-mapped </a:t>
            </a:r>
            <a:r>
              <a:rPr sz="1100" spc="40" dirty="0">
                <a:solidFill>
                  <a:srgbClr val="FFFFFF"/>
                </a:solidFill>
                <a:latin typeface="PMingLiU"/>
                <a:cs typeface="PMingLiU"/>
              </a:rPr>
              <a:t>cache </a:t>
            </a:r>
            <a:r>
              <a:rPr sz="1100" spc="260" dirty="0">
                <a:solidFill>
                  <a:srgbClr val="FFFFFF"/>
                </a:solidFill>
                <a:latin typeface="PMingLiU"/>
                <a:cs typeface="PMingLiU"/>
              </a:rPr>
              <a:t>= </a:t>
            </a:r>
            <a:r>
              <a:rPr sz="1100" spc="20" dirty="0">
                <a:solidFill>
                  <a:srgbClr val="FFFFFF"/>
                </a:solidFill>
                <a:latin typeface="PMingLiU"/>
                <a:cs typeface="PMingLiU"/>
              </a:rPr>
              <a:t>2</a:t>
            </a:r>
            <a:r>
              <a:rPr sz="1200" i="1" spc="30" baseline="27777" dirty="0">
                <a:solidFill>
                  <a:srgbClr val="FFFFFF"/>
                </a:solidFill>
                <a:latin typeface="Lucida Sans"/>
                <a:cs typeface="Lucida Sans"/>
              </a:rPr>
              <a:t>n </a:t>
            </a:r>
            <a:r>
              <a:rPr sz="1100" i="1" spc="-55" dirty="0">
                <a:solidFill>
                  <a:srgbClr val="FFFFFF"/>
                </a:solidFill>
                <a:latin typeface="Verdana"/>
                <a:cs typeface="Verdana"/>
              </a:rPr>
              <a:t>× </a:t>
            </a:r>
            <a:r>
              <a:rPr sz="1100" spc="45" dirty="0">
                <a:solidFill>
                  <a:srgbClr val="FFFFFF"/>
                </a:solidFill>
                <a:latin typeface="PMingLiU"/>
                <a:cs typeface="PMingLiU"/>
              </a:rPr>
              <a:t>(block  </a:t>
            </a:r>
            <a:r>
              <a:rPr sz="1100" spc="20" dirty="0">
                <a:solidFill>
                  <a:srgbClr val="FFFFFF"/>
                </a:solidFill>
                <a:latin typeface="PMingLiU"/>
                <a:cs typeface="PMingLiU"/>
              </a:rPr>
              <a:t>size </a:t>
            </a:r>
            <a:r>
              <a:rPr sz="1100" spc="260" dirty="0">
                <a:solidFill>
                  <a:srgbClr val="FFFFFF"/>
                </a:solidFill>
                <a:latin typeface="PMingLiU"/>
                <a:cs typeface="PMingLiU"/>
              </a:rPr>
              <a:t>+ </a:t>
            </a:r>
            <a:r>
              <a:rPr sz="1100" spc="80" dirty="0">
                <a:solidFill>
                  <a:srgbClr val="FFFFFF"/>
                </a:solidFill>
                <a:latin typeface="PMingLiU"/>
                <a:cs typeface="PMingLiU"/>
              </a:rPr>
              <a:t>tag </a:t>
            </a:r>
            <a:r>
              <a:rPr sz="1100" spc="20" dirty="0">
                <a:solidFill>
                  <a:srgbClr val="FFFFFF"/>
                </a:solidFill>
                <a:latin typeface="PMingLiU"/>
                <a:cs typeface="PMingLiU"/>
              </a:rPr>
              <a:t>size </a:t>
            </a:r>
            <a:r>
              <a:rPr sz="1100" spc="260" dirty="0">
                <a:solidFill>
                  <a:srgbClr val="FFFFFF"/>
                </a:solidFill>
                <a:latin typeface="PMingLiU"/>
                <a:cs typeface="PMingLiU"/>
              </a:rPr>
              <a:t>+ </a:t>
            </a:r>
            <a:r>
              <a:rPr sz="1100" spc="35" dirty="0">
                <a:solidFill>
                  <a:srgbClr val="FFFFFF"/>
                </a:solidFill>
                <a:latin typeface="PMingLiU"/>
                <a:cs typeface="PMingLiU"/>
              </a:rPr>
              <a:t>valid </a:t>
            </a:r>
            <a:r>
              <a:rPr sz="1100" spc="15" dirty="0">
                <a:solidFill>
                  <a:srgbClr val="FFFFFF"/>
                </a:solidFill>
                <a:latin typeface="PMingLiU"/>
                <a:cs typeface="PMingLiU"/>
              </a:rPr>
              <a:t>field</a:t>
            </a:r>
            <a:r>
              <a:rPr sz="1100" spc="-150" dirty="0">
                <a:solidFill>
                  <a:srgbClr val="FFFFFF"/>
                </a:solidFill>
                <a:latin typeface="PMingLiU"/>
                <a:cs typeface="PMingLiU"/>
              </a:rPr>
              <a:t> </a:t>
            </a:r>
            <a:r>
              <a:rPr sz="1100" spc="35" dirty="0">
                <a:solidFill>
                  <a:srgbClr val="FFFFFF"/>
                </a:solidFill>
                <a:latin typeface="PMingLiU"/>
                <a:cs typeface="PMingLiU"/>
              </a:rPr>
              <a:t>size).</a:t>
            </a:r>
            <a:endParaRPr sz="1100">
              <a:latin typeface="PMingLiU"/>
              <a:cs typeface="PMingLiU"/>
            </a:endParaRPr>
          </a:p>
          <a:p>
            <a:pPr marL="353060" marR="74295">
              <a:lnSpc>
                <a:spcPct val="102600"/>
              </a:lnSpc>
              <a:spcBef>
                <a:spcPts val="300"/>
              </a:spcBef>
            </a:pPr>
            <a:r>
              <a:rPr sz="1100" spc="40" dirty="0">
                <a:solidFill>
                  <a:srgbClr val="FFFFFF"/>
                </a:solidFill>
                <a:latin typeface="PMingLiU"/>
                <a:cs typeface="PMingLiU"/>
              </a:rPr>
              <a:t>Block </a:t>
            </a:r>
            <a:r>
              <a:rPr sz="1100" spc="20" dirty="0">
                <a:solidFill>
                  <a:srgbClr val="FFFFFF"/>
                </a:solidFill>
                <a:latin typeface="PMingLiU"/>
                <a:cs typeface="PMingLiU"/>
              </a:rPr>
              <a:t>size is </a:t>
            </a:r>
            <a:r>
              <a:rPr sz="1100" spc="15" dirty="0">
                <a:solidFill>
                  <a:srgbClr val="FFFFFF"/>
                </a:solidFill>
                <a:latin typeface="PMingLiU"/>
                <a:cs typeface="PMingLiU"/>
              </a:rPr>
              <a:t>2</a:t>
            </a:r>
            <a:r>
              <a:rPr sz="1200" i="1" spc="22" baseline="27777" dirty="0">
                <a:solidFill>
                  <a:srgbClr val="FFFFFF"/>
                </a:solidFill>
                <a:latin typeface="Lucida Sans"/>
                <a:cs typeface="Lucida Sans"/>
              </a:rPr>
              <a:t>m </a:t>
            </a:r>
            <a:r>
              <a:rPr sz="1100" spc="45" dirty="0">
                <a:solidFill>
                  <a:srgbClr val="FFFFFF"/>
                </a:solidFill>
                <a:latin typeface="PMingLiU"/>
                <a:cs typeface="PMingLiU"/>
              </a:rPr>
              <a:t>words </a:t>
            </a:r>
            <a:r>
              <a:rPr sz="1100" spc="75" dirty="0">
                <a:solidFill>
                  <a:srgbClr val="FFFFFF"/>
                </a:solidFill>
                <a:latin typeface="PMingLiU"/>
                <a:cs typeface="PMingLiU"/>
              </a:rPr>
              <a:t>(2</a:t>
            </a:r>
            <a:r>
              <a:rPr sz="1200" i="1" spc="112" baseline="27777" dirty="0">
                <a:solidFill>
                  <a:srgbClr val="FFFFFF"/>
                </a:solidFill>
                <a:latin typeface="Lucida Sans"/>
                <a:cs typeface="Lucida Sans"/>
              </a:rPr>
              <a:t>m</a:t>
            </a:r>
            <a:r>
              <a:rPr sz="1200" spc="112" baseline="27777" dirty="0">
                <a:solidFill>
                  <a:srgbClr val="FFFFFF"/>
                </a:solidFill>
                <a:latin typeface="PMingLiU"/>
                <a:cs typeface="PMingLiU"/>
              </a:rPr>
              <a:t>+5 </a:t>
            </a:r>
            <a:r>
              <a:rPr sz="1100" spc="65" dirty="0">
                <a:solidFill>
                  <a:srgbClr val="FFFFFF"/>
                </a:solidFill>
                <a:latin typeface="PMingLiU"/>
                <a:cs typeface="PMingLiU"/>
              </a:rPr>
              <a:t>bits), </a:t>
            </a:r>
            <a:r>
              <a:rPr sz="1100" spc="85" dirty="0">
                <a:solidFill>
                  <a:srgbClr val="FFFFFF"/>
                </a:solidFill>
                <a:latin typeface="PMingLiU"/>
                <a:cs typeface="PMingLiU"/>
              </a:rPr>
              <a:t>and </a:t>
            </a:r>
            <a:r>
              <a:rPr sz="1100" spc="15" dirty="0">
                <a:solidFill>
                  <a:srgbClr val="FFFFFF"/>
                </a:solidFill>
                <a:latin typeface="PMingLiU"/>
                <a:cs typeface="PMingLiU"/>
              </a:rPr>
              <a:t>we </a:t>
            </a:r>
            <a:r>
              <a:rPr sz="1100" spc="55" dirty="0">
                <a:solidFill>
                  <a:srgbClr val="FFFFFF"/>
                </a:solidFill>
                <a:latin typeface="PMingLiU"/>
                <a:cs typeface="PMingLiU"/>
              </a:rPr>
              <a:t>need </a:t>
            </a:r>
            <a:r>
              <a:rPr sz="1100" spc="25" dirty="0">
                <a:solidFill>
                  <a:srgbClr val="FFFFFF"/>
                </a:solidFill>
                <a:latin typeface="PMingLiU"/>
                <a:cs typeface="PMingLiU"/>
              </a:rPr>
              <a:t>1 </a:t>
            </a:r>
            <a:r>
              <a:rPr sz="1100" spc="80" dirty="0">
                <a:solidFill>
                  <a:srgbClr val="FFFFFF"/>
                </a:solidFill>
                <a:latin typeface="PMingLiU"/>
                <a:cs typeface="PMingLiU"/>
              </a:rPr>
              <a:t>bit </a:t>
            </a:r>
            <a:r>
              <a:rPr sz="1100" spc="30" dirty="0">
                <a:solidFill>
                  <a:srgbClr val="FFFFFF"/>
                </a:solidFill>
                <a:latin typeface="PMingLiU"/>
                <a:cs typeface="PMingLiU"/>
              </a:rPr>
              <a:t>for </a:t>
            </a:r>
            <a:r>
              <a:rPr sz="1100" spc="80" dirty="0">
                <a:solidFill>
                  <a:srgbClr val="FFFFFF"/>
                </a:solidFill>
                <a:latin typeface="PMingLiU"/>
                <a:cs typeface="PMingLiU"/>
              </a:rPr>
              <a:t>the </a:t>
            </a:r>
            <a:r>
              <a:rPr sz="1100" spc="35" dirty="0">
                <a:solidFill>
                  <a:srgbClr val="FFFFFF"/>
                </a:solidFill>
                <a:latin typeface="PMingLiU"/>
                <a:cs typeface="PMingLiU"/>
              </a:rPr>
              <a:t>valid  </a:t>
            </a:r>
            <a:r>
              <a:rPr sz="1100" spc="20" dirty="0">
                <a:solidFill>
                  <a:srgbClr val="FFFFFF"/>
                </a:solidFill>
                <a:latin typeface="PMingLiU"/>
                <a:cs typeface="PMingLiU"/>
              </a:rPr>
              <a:t>field.</a:t>
            </a:r>
            <a:endParaRPr sz="1100">
              <a:latin typeface="PMingLiU"/>
              <a:cs typeface="PMingLiU"/>
            </a:endParaRPr>
          </a:p>
          <a:p>
            <a:pPr marL="353060">
              <a:lnSpc>
                <a:spcPct val="100000"/>
              </a:lnSpc>
              <a:spcBef>
                <a:spcPts val="335"/>
              </a:spcBef>
            </a:pPr>
            <a:r>
              <a:rPr sz="1100" spc="90" dirty="0">
                <a:solidFill>
                  <a:srgbClr val="FFFFFF"/>
                </a:solidFill>
                <a:latin typeface="PMingLiU"/>
                <a:cs typeface="PMingLiU"/>
              </a:rPr>
              <a:t>The </a:t>
            </a:r>
            <a:r>
              <a:rPr sz="1100" spc="70" dirty="0">
                <a:solidFill>
                  <a:srgbClr val="FFFFFF"/>
                </a:solidFill>
                <a:latin typeface="PMingLiU"/>
                <a:cs typeface="PMingLiU"/>
              </a:rPr>
              <a:t>number </a:t>
            </a:r>
            <a:r>
              <a:rPr sz="1100" spc="5" dirty="0">
                <a:solidFill>
                  <a:srgbClr val="FFFFFF"/>
                </a:solidFill>
                <a:latin typeface="PMingLiU"/>
                <a:cs typeface="PMingLiU"/>
              </a:rPr>
              <a:t>of </a:t>
            </a:r>
            <a:r>
              <a:rPr sz="1100" spc="65" dirty="0">
                <a:solidFill>
                  <a:srgbClr val="FFFFFF"/>
                </a:solidFill>
                <a:latin typeface="PMingLiU"/>
                <a:cs typeface="PMingLiU"/>
              </a:rPr>
              <a:t>bits </a:t>
            </a:r>
            <a:r>
              <a:rPr sz="1100" spc="50" dirty="0">
                <a:solidFill>
                  <a:srgbClr val="FFFFFF"/>
                </a:solidFill>
                <a:latin typeface="PMingLiU"/>
                <a:cs typeface="PMingLiU"/>
              </a:rPr>
              <a:t>in such </a:t>
            </a:r>
            <a:r>
              <a:rPr sz="1100" spc="85" dirty="0">
                <a:solidFill>
                  <a:srgbClr val="FFFFFF"/>
                </a:solidFill>
                <a:latin typeface="PMingLiU"/>
                <a:cs typeface="PMingLiU"/>
              </a:rPr>
              <a:t>a </a:t>
            </a:r>
            <a:r>
              <a:rPr sz="1100" spc="40" dirty="0">
                <a:solidFill>
                  <a:srgbClr val="FFFFFF"/>
                </a:solidFill>
                <a:latin typeface="PMingLiU"/>
                <a:cs typeface="PMingLiU"/>
              </a:rPr>
              <a:t>cache </a:t>
            </a:r>
            <a:r>
              <a:rPr sz="1100" spc="260" dirty="0">
                <a:solidFill>
                  <a:srgbClr val="FFFFFF"/>
                </a:solidFill>
                <a:latin typeface="PMingLiU"/>
                <a:cs typeface="PMingLiU"/>
              </a:rPr>
              <a:t>= </a:t>
            </a:r>
            <a:r>
              <a:rPr sz="1100" spc="20" dirty="0">
                <a:solidFill>
                  <a:srgbClr val="FFFFFF"/>
                </a:solidFill>
                <a:latin typeface="PMingLiU"/>
                <a:cs typeface="PMingLiU"/>
              </a:rPr>
              <a:t>2</a:t>
            </a:r>
            <a:r>
              <a:rPr sz="1200" i="1" spc="30" baseline="27777" dirty="0">
                <a:solidFill>
                  <a:srgbClr val="FFFFFF"/>
                </a:solidFill>
                <a:latin typeface="Lucida Sans"/>
                <a:cs typeface="Lucida Sans"/>
              </a:rPr>
              <a:t>n </a:t>
            </a:r>
            <a:r>
              <a:rPr sz="1100" i="1" spc="-55" dirty="0">
                <a:solidFill>
                  <a:srgbClr val="FFFFFF"/>
                </a:solidFill>
                <a:latin typeface="Verdana"/>
                <a:cs typeface="Verdana"/>
              </a:rPr>
              <a:t>× </a:t>
            </a:r>
            <a:r>
              <a:rPr sz="1100" spc="35" dirty="0">
                <a:solidFill>
                  <a:srgbClr val="FFFFFF"/>
                </a:solidFill>
                <a:latin typeface="PMingLiU"/>
                <a:cs typeface="PMingLiU"/>
              </a:rPr>
              <a:t>(2</a:t>
            </a:r>
            <a:r>
              <a:rPr sz="1200" i="1" spc="52" baseline="27777" dirty="0">
                <a:solidFill>
                  <a:srgbClr val="FFFFFF"/>
                </a:solidFill>
                <a:latin typeface="Lucida Sans"/>
                <a:cs typeface="Lucida Sans"/>
              </a:rPr>
              <a:t>m </a:t>
            </a:r>
            <a:r>
              <a:rPr sz="1100" i="1" spc="-55" dirty="0">
                <a:solidFill>
                  <a:srgbClr val="FFFFFF"/>
                </a:solidFill>
                <a:latin typeface="Verdana"/>
                <a:cs typeface="Verdana"/>
              </a:rPr>
              <a:t>× </a:t>
            </a:r>
            <a:r>
              <a:rPr sz="1100" spc="25" dirty="0">
                <a:solidFill>
                  <a:srgbClr val="FFFFFF"/>
                </a:solidFill>
                <a:latin typeface="PMingLiU"/>
                <a:cs typeface="PMingLiU"/>
              </a:rPr>
              <a:t>32 </a:t>
            </a:r>
            <a:r>
              <a:rPr sz="1100" spc="260" dirty="0">
                <a:solidFill>
                  <a:srgbClr val="FFFFFF"/>
                </a:solidFill>
                <a:latin typeface="PMingLiU"/>
                <a:cs typeface="PMingLiU"/>
              </a:rPr>
              <a:t>+ </a:t>
            </a:r>
            <a:r>
              <a:rPr sz="1100" spc="45" dirty="0">
                <a:solidFill>
                  <a:srgbClr val="FFFFFF"/>
                </a:solidFill>
                <a:latin typeface="PMingLiU"/>
                <a:cs typeface="PMingLiU"/>
              </a:rPr>
              <a:t>(32 </a:t>
            </a:r>
            <a:r>
              <a:rPr sz="1100" i="1" spc="-55" dirty="0">
                <a:solidFill>
                  <a:srgbClr val="FFFFFF"/>
                </a:solidFill>
                <a:latin typeface="Verdana"/>
                <a:cs typeface="Verdana"/>
              </a:rPr>
              <a:t>− </a:t>
            </a:r>
            <a:r>
              <a:rPr sz="1100" spc="85" dirty="0">
                <a:solidFill>
                  <a:srgbClr val="FFFFFF"/>
                </a:solidFill>
                <a:latin typeface="PMingLiU"/>
                <a:cs typeface="PMingLiU"/>
              </a:rPr>
              <a:t>n</a:t>
            </a:r>
            <a:r>
              <a:rPr sz="1100" spc="-55" dirty="0">
                <a:solidFill>
                  <a:srgbClr val="FFFFFF"/>
                </a:solidFill>
                <a:latin typeface="PMingLiU"/>
                <a:cs typeface="PMingLiU"/>
              </a:rPr>
              <a:t> </a:t>
            </a:r>
            <a:r>
              <a:rPr sz="1100" i="1" spc="-55" dirty="0">
                <a:solidFill>
                  <a:srgbClr val="FFFFFF"/>
                </a:solidFill>
                <a:latin typeface="Verdana"/>
                <a:cs typeface="Verdana"/>
              </a:rPr>
              <a:t>−</a:t>
            </a:r>
            <a:endParaRPr sz="1100">
              <a:latin typeface="Verdana"/>
              <a:cs typeface="Verdana"/>
            </a:endParaRPr>
          </a:p>
          <a:p>
            <a:pPr marL="353060">
              <a:lnSpc>
                <a:spcPct val="100000"/>
              </a:lnSpc>
              <a:spcBef>
                <a:spcPts val="35"/>
              </a:spcBef>
            </a:pPr>
            <a:r>
              <a:rPr sz="1100" spc="100" dirty="0">
                <a:solidFill>
                  <a:srgbClr val="FFFFFF"/>
                </a:solidFill>
                <a:latin typeface="PMingLiU"/>
                <a:cs typeface="PMingLiU"/>
              </a:rPr>
              <a:t>m </a:t>
            </a:r>
            <a:r>
              <a:rPr sz="1100" i="1" spc="-55" dirty="0">
                <a:solidFill>
                  <a:srgbClr val="FFFFFF"/>
                </a:solidFill>
                <a:latin typeface="Verdana"/>
                <a:cs typeface="Verdana"/>
              </a:rPr>
              <a:t>− </a:t>
            </a:r>
            <a:r>
              <a:rPr sz="1100" spc="50" dirty="0">
                <a:solidFill>
                  <a:srgbClr val="FFFFFF"/>
                </a:solidFill>
                <a:latin typeface="PMingLiU"/>
                <a:cs typeface="PMingLiU"/>
              </a:rPr>
              <a:t>2) </a:t>
            </a:r>
            <a:r>
              <a:rPr sz="1100" spc="260" dirty="0">
                <a:solidFill>
                  <a:srgbClr val="FFFFFF"/>
                </a:solidFill>
                <a:latin typeface="PMingLiU"/>
                <a:cs typeface="PMingLiU"/>
              </a:rPr>
              <a:t>+ </a:t>
            </a:r>
            <a:r>
              <a:rPr sz="1100" spc="50" dirty="0">
                <a:solidFill>
                  <a:srgbClr val="FFFFFF"/>
                </a:solidFill>
                <a:latin typeface="PMingLiU"/>
                <a:cs typeface="PMingLiU"/>
              </a:rPr>
              <a:t>1) </a:t>
            </a:r>
            <a:r>
              <a:rPr sz="1100" spc="260" dirty="0">
                <a:solidFill>
                  <a:srgbClr val="FFFFFF"/>
                </a:solidFill>
                <a:latin typeface="PMingLiU"/>
                <a:cs typeface="PMingLiU"/>
              </a:rPr>
              <a:t>= </a:t>
            </a:r>
            <a:r>
              <a:rPr sz="1100" spc="20" dirty="0">
                <a:solidFill>
                  <a:srgbClr val="FFFFFF"/>
                </a:solidFill>
                <a:latin typeface="PMingLiU"/>
                <a:cs typeface="PMingLiU"/>
              </a:rPr>
              <a:t>2</a:t>
            </a:r>
            <a:r>
              <a:rPr sz="1200" i="1" spc="30" baseline="27777" dirty="0">
                <a:solidFill>
                  <a:srgbClr val="FFFFFF"/>
                </a:solidFill>
                <a:latin typeface="Lucida Sans"/>
                <a:cs typeface="Lucida Sans"/>
              </a:rPr>
              <a:t>n </a:t>
            </a:r>
            <a:r>
              <a:rPr sz="1100" i="1" spc="-55" dirty="0">
                <a:solidFill>
                  <a:srgbClr val="FFFFFF"/>
                </a:solidFill>
                <a:latin typeface="Verdana"/>
                <a:cs typeface="Verdana"/>
              </a:rPr>
              <a:t>× </a:t>
            </a:r>
            <a:r>
              <a:rPr sz="1100" spc="35" dirty="0">
                <a:solidFill>
                  <a:srgbClr val="FFFFFF"/>
                </a:solidFill>
                <a:latin typeface="PMingLiU"/>
                <a:cs typeface="PMingLiU"/>
              </a:rPr>
              <a:t>(2</a:t>
            </a:r>
            <a:r>
              <a:rPr sz="1200" i="1" spc="52" baseline="27777" dirty="0">
                <a:solidFill>
                  <a:srgbClr val="FFFFFF"/>
                </a:solidFill>
                <a:latin typeface="Lucida Sans"/>
                <a:cs typeface="Lucida Sans"/>
              </a:rPr>
              <a:t>m </a:t>
            </a:r>
            <a:r>
              <a:rPr sz="1100" i="1" spc="-55" dirty="0">
                <a:solidFill>
                  <a:srgbClr val="FFFFFF"/>
                </a:solidFill>
                <a:latin typeface="Verdana"/>
                <a:cs typeface="Verdana"/>
              </a:rPr>
              <a:t>× </a:t>
            </a:r>
            <a:r>
              <a:rPr sz="1100" spc="25" dirty="0">
                <a:solidFill>
                  <a:srgbClr val="FFFFFF"/>
                </a:solidFill>
                <a:latin typeface="PMingLiU"/>
                <a:cs typeface="PMingLiU"/>
              </a:rPr>
              <a:t>32 </a:t>
            </a:r>
            <a:r>
              <a:rPr sz="1100" spc="260" dirty="0">
                <a:solidFill>
                  <a:srgbClr val="FFFFFF"/>
                </a:solidFill>
                <a:latin typeface="PMingLiU"/>
                <a:cs typeface="PMingLiU"/>
              </a:rPr>
              <a:t>+ </a:t>
            </a:r>
            <a:r>
              <a:rPr sz="1100" spc="25" dirty="0">
                <a:solidFill>
                  <a:srgbClr val="FFFFFF"/>
                </a:solidFill>
                <a:latin typeface="PMingLiU"/>
                <a:cs typeface="PMingLiU"/>
              </a:rPr>
              <a:t>31 </a:t>
            </a:r>
            <a:r>
              <a:rPr sz="1100" i="1" spc="-55" dirty="0">
                <a:solidFill>
                  <a:srgbClr val="FFFFFF"/>
                </a:solidFill>
                <a:latin typeface="Verdana"/>
                <a:cs typeface="Verdana"/>
              </a:rPr>
              <a:t>− </a:t>
            </a:r>
            <a:r>
              <a:rPr sz="1100" spc="85" dirty="0">
                <a:solidFill>
                  <a:srgbClr val="FFFFFF"/>
                </a:solidFill>
                <a:latin typeface="PMingLiU"/>
                <a:cs typeface="PMingLiU"/>
              </a:rPr>
              <a:t>n </a:t>
            </a:r>
            <a:r>
              <a:rPr sz="1100" i="1" spc="-55" dirty="0">
                <a:solidFill>
                  <a:srgbClr val="FFFFFF"/>
                </a:solidFill>
                <a:latin typeface="Verdana"/>
                <a:cs typeface="Verdana"/>
              </a:rPr>
              <a:t>−</a:t>
            </a:r>
            <a:r>
              <a:rPr sz="1100" i="1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spc="75" dirty="0">
                <a:solidFill>
                  <a:srgbClr val="FFFFFF"/>
                </a:solidFill>
                <a:latin typeface="PMingLiU"/>
                <a:cs typeface="PMingLiU"/>
              </a:rPr>
              <a:t>m).</a:t>
            </a:r>
            <a:endParaRPr sz="1100">
              <a:latin typeface="PMingLiU"/>
              <a:cs typeface="PMingLiU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0" y="3349777"/>
            <a:ext cx="4608195" cy="106680"/>
            <a:chOff x="0" y="3349777"/>
            <a:chExt cx="4608195" cy="106680"/>
          </a:xfrm>
        </p:grpSpPr>
        <p:sp>
          <p:nvSpPr>
            <p:cNvPr id="12" name="object 12"/>
            <p:cNvSpPr/>
            <p:nvPr/>
          </p:nvSpPr>
          <p:spPr>
            <a:xfrm>
              <a:off x="0" y="3349777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5" h="106679">
                  <a:moveTo>
                    <a:pt x="1535976" y="0"/>
                  </a:moveTo>
                  <a:lnTo>
                    <a:pt x="0" y="0"/>
                  </a:lnTo>
                  <a:lnTo>
                    <a:pt x="0" y="106222"/>
                  </a:lnTo>
                  <a:lnTo>
                    <a:pt x="1535976" y="10622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5D54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35976" y="3349777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4" h="106679">
                  <a:moveTo>
                    <a:pt x="1535976" y="0"/>
                  </a:moveTo>
                  <a:lnTo>
                    <a:pt x="0" y="0"/>
                  </a:lnTo>
                  <a:lnTo>
                    <a:pt x="0" y="106222"/>
                  </a:lnTo>
                  <a:lnTo>
                    <a:pt x="1535976" y="10622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6151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071952" y="3349777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4" h="106679">
                  <a:moveTo>
                    <a:pt x="1535976" y="0"/>
                  </a:moveTo>
                  <a:lnTo>
                    <a:pt x="0" y="0"/>
                  </a:lnTo>
                  <a:lnTo>
                    <a:pt x="0" y="106222"/>
                  </a:lnTo>
                  <a:lnTo>
                    <a:pt x="1535976" y="10622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5943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pc="100" dirty="0"/>
              <a:t>Dr. </a:t>
            </a:r>
            <a:r>
              <a:rPr spc="110" dirty="0"/>
              <a:t>Ganala </a:t>
            </a:r>
            <a:r>
              <a:rPr spc="95" dirty="0"/>
              <a:t>Santoshi </a:t>
            </a:r>
            <a:r>
              <a:rPr spc="120" dirty="0"/>
              <a:t>(VIT</a:t>
            </a:r>
            <a:r>
              <a:rPr spc="75" dirty="0"/>
              <a:t> </a:t>
            </a:r>
            <a:r>
              <a:rPr spc="105" dirty="0"/>
              <a:t>Chennai)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2188705" y="3353673"/>
            <a:ext cx="23114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spc="130" dirty="0">
                <a:solidFill>
                  <a:srgbClr val="FFFFFF"/>
                </a:solidFill>
                <a:latin typeface="PMingLiU"/>
                <a:cs typeface="PMingLiU"/>
                <a:hlinkClick r:id="rId2" action="ppaction://hlinksldjump"/>
              </a:rPr>
              <a:t>MSO</a:t>
            </a:r>
            <a:endParaRPr sz="600">
              <a:latin typeface="PMingLiU"/>
              <a:cs typeface="PMingLiU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pc="105" dirty="0"/>
              <a:t>July </a:t>
            </a:r>
            <a:r>
              <a:rPr spc="75" dirty="0"/>
              <a:t>8,</a:t>
            </a:r>
            <a:r>
              <a:rPr spc="15" dirty="0"/>
              <a:t> </a:t>
            </a:r>
            <a:r>
              <a:rPr spc="80" dirty="0"/>
              <a:t>2020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80" dirty="0"/>
              <a:pPr marL="38100">
                <a:lnSpc>
                  <a:spcPts val="670"/>
                </a:lnSpc>
              </a:pPr>
              <a:t>20</a:t>
            </a:fld>
            <a:r>
              <a:rPr spc="80" dirty="0"/>
              <a:t> </a:t>
            </a:r>
            <a:r>
              <a:rPr spc="204" dirty="0"/>
              <a:t>/</a:t>
            </a:r>
            <a:r>
              <a:rPr spc="55" dirty="0"/>
              <a:t> </a:t>
            </a:r>
            <a:r>
              <a:rPr spc="80" dirty="0"/>
              <a:t>41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2405"/>
            <a:ext cx="191008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0" dirty="0"/>
              <a:t>Accessing </a:t>
            </a:r>
            <a:r>
              <a:rPr spc="-10" dirty="0"/>
              <a:t>the</a:t>
            </a:r>
            <a:r>
              <a:rPr spc="-70" dirty="0"/>
              <a:t> </a:t>
            </a:r>
            <a:r>
              <a:rPr spc="5" dirty="0"/>
              <a:t>Cache..VI</a:t>
            </a:r>
          </a:p>
        </p:txBody>
      </p:sp>
      <p:sp>
        <p:nvSpPr>
          <p:cNvPr id="3" name="object 3"/>
          <p:cNvSpPr/>
          <p:nvPr/>
        </p:nvSpPr>
        <p:spPr>
          <a:xfrm>
            <a:off x="286715" y="1267599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90">
                <a:moveTo>
                  <a:pt x="59651" y="0"/>
                </a:moveTo>
                <a:lnTo>
                  <a:pt x="0" y="0"/>
                </a:lnTo>
                <a:lnTo>
                  <a:pt x="0" y="59651"/>
                </a:lnTo>
                <a:lnTo>
                  <a:pt x="59651" y="59651"/>
                </a:lnTo>
                <a:lnTo>
                  <a:pt x="596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6715" y="1477632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90">
                <a:moveTo>
                  <a:pt x="59651" y="0"/>
                </a:moveTo>
                <a:lnTo>
                  <a:pt x="0" y="0"/>
                </a:lnTo>
                <a:lnTo>
                  <a:pt x="0" y="59651"/>
                </a:lnTo>
                <a:lnTo>
                  <a:pt x="59651" y="59651"/>
                </a:lnTo>
                <a:lnTo>
                  <a:pt x="596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6715" y="1687665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89">
                <a:moveTo>
                  <a:pt x="59651" y="0"/>
                </a:moveTo>
                <a:lnTo>
                  <a:pt x="0" y="0"/>
                </a:lnTo>
                <a:lnTo>
                  <a:pt x="0" y="59651"/>
                </a:lnTo>
                <a:lnTo>
                  <a:pt x="59651" y="59651"/>
                </a:lnTo>
                <a:lnTo>
                  <a:pt x="596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6715" y="1897697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89">
                <a:moveTo>
                  <a:pt x="59651" y="0"/>
                </a:moveTo>
                <a:lnTo>
                  <a:pt x="0" y="0"/>
                </a:lnTo>
                <a:lnTo>
                  <a:pt x="0" y="59651"/>
                </a:lnTo>
                <a:lnTo>
                  <a:pt x="59651" y="59651"/>
                </a:lnTo>
                <a:lnTo>
                  <a:pt x="596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6715" y="2107730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89">
                <a:moveTo>
                  <a:pt x="59651" y="0"/>
                </a:moveTo>
                <a:lnTo>
                  <a:pt x="0" y="0"/>
                </a:lnTo>
                <a:lnTo>
                  <a:pt x="0" y="59651"/>
                </a:lnTo>
                <a:lnTo>
                  <a:pt x="59651" y="59651"/>
                </a:lnTo>
                <a:lnTo>
                  <a:pt x="596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6715" y="2489835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89">
                <a:moveTo>
                  <a:pt x="59651" y="0"/>
                </a:moveTo>
                <a:lnTo>
                  <a:pt x="0" y="0"/>
                </a:lnTo>
                <a:lnTo>
                  <a:pt x="0" y="59651"/>
                </a:lnTo>
                <a:lnTo>
                  <a:pt x="59651" y="59651"/>
                </a:lnTo>
                <a:lnTo>
                  <a:pt x="596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6715" y="2699867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89">
                <a:moveTo>
                  <a:pt x="59651" y="0"/>
                </a:moveTo>
                <a:lnTo>
                  <a:pt x="0" y="0"/>
                </a:lnTo>
                <a:lnTo>
                  <a:pt x="0" y="59651"/>
                </a:lnTo>
                <a:lnTo>
                  <a:pt x="59651" y="59651"/>
                </a:lnTo>
                <a:lnTo>
                  <a:pt x="596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25844" y="482649"/>
            <a:ext cx="4346575" cy="231775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186690">
              <a:lnSpc>
                <a:spcPct val="102600"/>
              </a:lnSpc>
              <a:spcBef>
                <a:spcPts val="55"/>
              </a:spcBef>
            </a:pPr>
            <a:r>
              <a:rPr sz="1100" spc="55" dirty="0">
                <a:solidFill>
                  <a:srgbClr val="FFFFFF"/>
                </a:solidFill>
                <a:latin typeface="PMingLiU"/>
                <a:cs typeface="PMingLiU"/>
              </a:rPr>
              <a:t>Tag </a:t>
            </a:r>
            <a:r>
              <a:rPr sz="1100" spc="5" dirty="0">
                <a:solidFill>
                  <a:srgbClr val="FFFFFF"/>
                </a:solidFill>
                <a:latin typeface="PMingLiU"/>
                <a:cs typeface="PMingLiU"/>
              </a:rPr>
              <a:t>of </a:t>
            </a:r>
            <a:r>
              <a:rPr sz="1100" spc="80" dirty="0">
                <a:solidFill>
                  <a:srgbClr val="FFFFFF"/>
                </a:solidFill>
                <a:latin typeface="PMingLiU"/>
                <a:cs typeface="PMingLiU"/>
              </a:rPr>
              <a:t>the </a:t>
            </a:r>
            <a:r>
              <a:rPr sz="1100" spc="40" dirty="0">
                <a:solidFill>
                  <a:srgbClr val="FFFFFF"/>
                </a:solidFill>
                <a:latin typeface="PMingLiU"/>
                <a:cs typeface="PMingLiU"/>
              </a:rPr>
              <a:t>cache </a:t>
            </a:r>
            <a:r>
              <a:rPr sz="1100" spc="20" dirty="0">
                <a:solidFill>
                  <a:srgbClr val="FFFFFF"/>
                </a:solidFill>
                <a:latin typeface="PMingLiU"/>
                <a:cs typeface="PMingLiU"/>
              </a:rPr>
              <a:t>is </a:t>
            </a:r>
            <a:r>
              <a:rPr sz="1100" spc="65" dirty="0">
                <a:solidFill>
                  <a:srgbClr val="FFFFFF"/>
                </a:solidFill>
                <a:latin typeface="PMingLiU"/>
                <a:cs typeface="PMingLiU"/>
              </a:rPr>
              <a:t>compared </a:t>
            </a:r>
            <a:r>
              <a:rPr sz="1100" spc="70" dirty="0">
                <a:solidFill>
                  <a:srgbClr val="FFFFFF"/>
                </a:solidFill>
                <a:latin typeface="PMingLiU"/>
                <a:cs typeface="PMingLiU"/>
              </a:rPr>
              <a:t>with </a:t>
            </a:r>
            <a:r>
              <a:rPr sz="1100" spc="80" dirty="0">
                <a:solidFill>
                  <a:srgbClr val="FFFFFF"/>
                </a:solidFill>
                <a:latin typeface="PMingLiU"/>
                <a:cs typeface="PMingLiU"/>
              </a:rPr>
              <a:t>the upper </a:t>
            </a:r>
            <a:r>
              <a:rPr sz="1100" spc="70" dirty="0">
                <a:solidFill>
                  <a:srgbClr val="FFFFFF"/>
                </a:solidFill>
                <a:latin typeface="PMingLiU"/>
                <a:cs typeface="PMingLiU"/>
              </a:rPr>
              <a:t>portion </a:t>
            </a:r>
            <a:r>
              <a:rPr sz="1100" spc="5" dirty="0">
                <a:solidFill>
                  <a:srgbClr val="FFFFFF"/>
                </a:solidFill>
                <a:latin typeface="PMingLiU"/>
                <a:cs typeface="PMingLiU"/>
              </a:rPr>
              <a:t>of </a:t>
            </a:r>
            <a:r>
              <a:rPr sz="1100" spc="80" dirty="0">
                <a:solidFill>
                  <a:srgbClr val="FFFFFF"/>
                </a:solidFill>
                <a:latin typeface="PMingLiU"/>
                <a:cs typeface="PMingLiU"/>
              </a:rPr>
              <a:t>the </a:t>
            </a:r>
            <a:r>
              <a:rPr sz="1100" spc="65" dirty="0">
                <a:solidFill>
                  <a:srgbClr val="FFFFFF"/>
                </a:solidFill>
                <a:latin typeface="PMingLiU"/>
                <a:cs typeface="PMingLiU"/>
              </a:rPr>
              <a:t>memory  </a:t>
            </a:r>
            <a:r>
              <a:rPr sz="1100" spc="60" dirty="0">
                <a:solidFill>
                  <a:srgbClr val="FFFFFF"/>
                </a:solidFill>
                <a:latin typeface="PMingLiU"/>
                <a:cs typeface="PMingLiU"/>
              </a:rPr>
              <a:t>address </a:t>
            </a:r>
            <a:r>
              <a:rPr sz="1100" spc="80" dirty="0">
                <a:solidFill>
                  <a:srgbClr val="FFFFFF"/>
                </a:solidFill>
                <a:latin typeface="PMingLiU"/>
                <a:cs typeface="PMingLiU"/>
              </a:rPr>
              <a:t>to </a:t>
            </a:r>
            <a:r>
              <a:rPr sz="1100" spc="30" dirty="0">
                <a:solidFill>
                  <a:srgbClr val="FFFFFF"/>
                </a:solidFill>
                <a:latin typeface="PMingLiU"/>
                <a:cs typeface="PMingLiU"/>
              </a:rPr>
              <a:t>check </a:t>
            </a:r>
            <a:r>
              <a:rPr sz="1100" spc="65" dirty="0">
                <a:solidFill>
                  <a:srgbClr val="FFFFFF"/>
                </a:solidFill>
                <a:latin typeface="PMingLiU"/>
                <a:cs typeface="PMingLiU"/>
              </a:rPr>
              <a:t>whether </a:t>
            </a:r>
            <a:r>
              <a:rPr sz="1100" spc="80" dirty="0">
                <a:solidFill>
                  <a:srgbClr val="FFFFFF"/>
                </a:solidFill>
                <a:latin typeface="PMingLiU"/>
                <a:cs typeface="PMingLiU"/>
              </a:rPr>
              <a:t>the </a:t>
            </a:r>
            <a:r>
              <a:rPr sz="1100" spc="70" dirty="0">
                <a:solidFill>
                  <a:srgbClr val="FFFFFF"/>
                </a:solidFill>
                <a:latin typeface="PMingLiU"/>
                <a:cs typeface="PMingLiU"/>
              </a:rPr>
              <a:t>entry </a:t>
            </a:r>
            <a:r>
              <a:rPr sz="1100" spc="50" dirty="0">
                <a:solidFill>
                  <a:srgbClr val="FFFFFF"/>
                </a:solidFill>
                <a:latin typeface="PMingLiU"/>
                <a:cs typeface="PMingLiU"/>
              </a:rPr>
              <a:t>in </a:t>
            </a:r>
            <a:r>
              <a:rPr sz="1100" spc="80" dirty="0">
                <a:solidFill>
                  <a:srgbClr val="FFFFFF"/>
                </a:solidFill>
                <a:latin typeface="PMingLiU"/>
                <a:cs typeface="PMingLiU"/>
              </a:rPr>
              <a:t>the </a:t>
            </a:r>
            <a:r>
              <a:rPr sz="1100" spc="40" dirty="0">
                <a:solidFill>
                  <a:srgbClr val="FFFFFF"/>
                </a:solidFill>
                <a:latin typeface="PMingLiU"/>
                <a:cs typeface="PMingLiU"/>
              </a:rPr>
              <a:t>cache </a:t>
            </a:r>
            <a:r>
              <a:rPr sz="1100" spc="65" dirty="0">
                <a:solidFill>
                  <a:srgbClr val="FFFFFF"/>
                </a:solidFill>
                <a:latin typeface="PMingLiU"/>
                <a:cs typeface="PMingLiU"/>
              </a:rPr>
              <a:t>matches </a:t>
            </a:r>
            <a:r>
              <a:rPr sz="1100" spc="80" dirty="0">
                <a:solidFill>
                  <a:srgbClr val="FFFFFF"/>
                </a:solidFill>
                <a:latin typeface="PMingLiU"/>
                <a:cs typeface="PMingLiU"/>
              </a:rPr>
              <a:t>to the  </a:t>
            </a:r>
            <a:r>
              <a:rPr sz="1100" spc="60" dirty="0">
                <a:solidFill>
                  <a:srgbClr val="FFFFFF"/>
                </a:solidFill>
                <a:latin typeface="PMingLiU"/>
                <a:cs typeface="PMingLiU"/>
              </a:rPr>
              <a:t>requested address </a:t>
            </a:r>
            <a:r>
              <a:rPr sz="1100" spc="55" dirty="0">
                <a:solidFill>
                  <a:srgbClr val="FFFFFF"/>
                </a:solidFill>
                <a:latin typeface="PMingLiU"/>
                <a:cs typeface="PMingLiU"/>
              </a:rPr>
              <a:t>or</a:t>
            </a:r>
            <a:r>
              <a:rPr sz="1100" spc="100" dirty="0">
                <a:solidFill>
                  <a:srgbClr val="FFFFFF"/>
                </a:solidFill>
                <a:latin typeface="PMingLiU"/>
                <a:cs typeface="PMingLiU"/>
              </a:rPr>
              <a:t> </a:t>
            </a:r>
            <a:r>
              <a:rPr sz="1100" spc="70" dirty="0">
                <a:solidFill>
                  <a:srgbClr val="FFFFFF"/>
                </a:solidFill>
                <a:latin typeface="PMingLiU"/>
                <a:cs typeface="PMingLiU"/>
              </a:rPr>
              <a:t>not.</a:t>
            </a:r>
            <a:endParaRPr sz="1100">
              <a:latin typeface="PMingLiU"/>
              <a:cs typeface="PMingLiU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750">
              <a:latin typeface="PMingLiU"/>
              <a:cs typeface="PMingLiU"/>
            </a:endParaRPr>
          </a:p>
          <a:p>
            <a:pPr marL="289560" marR="1983105">
              <a:lnSpc>
                <a:spcPct val="125299"/>
              </a:lnSpc>
            </a:pPr>
            <a:r>
              <a:rPr sz="1100" spc="60" dirty="0">
                <a:solidFill>
                  <a:srgbClr val="FFFFFF"/>
                </a:solidFill>
                <a:latin typeface="PMingLiU"/>
                <a:cs typeface="PMingLiU"/>
              </a:rPr>
              <a:t>Memory address length </a:t>
            </a:r>
            <a:r>
              <a:rPr sz="1100" spc="260" dirty="0">
                <a:solidFill>
                  <a:srgbClr val="FFFFFF"/>
                </a:solidFill>
                <a:latin typeface="PMingLiU"/>
                <a:cs typeface="PMingLiU"/>
              </a:rPr>
              <a:t>= </a:t>
            </a:r>
            <a:r>
              <a:rPr sz="1100" spc="25" dirty="0">
                <a:solidFill>
                  <a:srgbClr val="FFFFFF"/>
                </a:solidFill>
                <a:latin typeface="PMingLiU"/>
                <a:cs typeface="PMingLiU"/>
              </a:rPr>
              <a:t>32</a:t>
            </a:r>
            <a:r>
              <a:rPr sz="1100" spc="-90" dirty="0">
                <a:solidFill>
                  <a:srgbClr val="FFFFFF"/>
                </a:solidFill>
                <a:latin typeface="PMingLiU"/>
                <a:cs typeface="PMingLiU"/>
              </a:rPr>
              <a:t> </a:t>
            </a:r>
            <a:r>
              <a:rPr sz="1100" spc="60" dirty="0">
                <a:solidFill>
                  <a:srgbClr val="FFFFFF"/>
                </a:solidFill>
                <a:latin typeface="PMingLiU"/>
                <a:cs typeface="PMingLiU"/>
              </a:rPr>
              <a:t>bits.  </a:t>
            </a:r>
            <a:r>
              <a:rPr sz="1100" spc="55" dirty="0">
                <a:solidFill>
                  <a:srgbClr val="FFFFFF"/>
                </a:solidFill>
                <a:latin typeface="PMingLiU"/>
                <a:cs typeface="PMingLiU"/>
              </a:rPr>
              <a:t>Cache </a:t>
            </a:r>
            <a:r>
              <a:rPr sz="1100" spc="260" dirty="0">
                <a:solidFill>
                  <a:srgbClr val="FFFFFF"/>
                </a:solidFill>
                <a:latin typeface="PMingLiU"/>
                <a:cs typeface="PMingLiU"/>
              </a:rPr>
              <a:t>= </a:t>
            </a:r>
            <a:r>
              <a:rPr sz="1100" spc="25" dirty="0">
                <a:solidFill>
                  <a:srgbClr val="FFFFFF"/>
                </a:solidFill>
                <a:latin typeface="PMingLiU"/>
                <a:cs typeface="PMingLiU"/>
              </a:rPr>
              <a:t>1024</a:t>
            </a:r>
            <a:r>
              <a:rPr sz="1100" spc="-100" dirty="0">
                <a:solidFill>
                  <a:srgbClr val="FFFFFF"/>
                </a:solidFill>
                <a:latin typeface="PMingLiU"/>
                <a:cs typeface="PMingLiU"/>
              </a:rPr>
              <a:t> </a:t>
            </a:r>
            <a:r>
              <a:rPr sz="1100" spc="30" dirty="0">
                <a:solidFill>
                  <a:srgbClr val="FFFFFF"/>
                </a:solidFill>
                <a:latin typeface="PMingLiU"/>
                <a:cs typeface="PMingLiU"/>
              </a:rPr>
              <a:t>lines</a:t>
            </a:r>
            <a:endParaRPr sz="1100">
              <a:latin typeface="PMingLiU"/>
              <a:cs typeface="PMingLiU"/>
            </a:endParaRPr>
          </a:p>
          <a:p>
            <a:pPr marL="289560">
              <a:lnSpc>
                <a:spcPct val="100000"/>
              </a:lnSpc>
              <a:spcBef>
                <a:spcPts val="335"/>
              </a:spcBef>
            </a:pPr>
            <a:r>
              <a:rPr sz="1100" spc="25" dirty="0">
                <a:solidFill>
                  <a:srgbClr val="FFFFFF"/>
                </a:solidFill>
                <a:latin typeface="PMingLiU"/>
                <a:cs typeface="PMingLiU"/>
              </a:rPr>
              <a:t>10 </a:t>
            </a:r>
            <a:r>
              <a:rPr sz="1100" spc="65" dirty="0">
                <a:solidFill>
                  <a:srgbClr val="FFFFFF"/>
                </a:solidFill>
                <a:latin typeface="PMingLiU"/>
                <a:cs typeface="PMingLiU"/>
              </a:rPr>
              <a:t>bits </a:t>
            </a:r>
            <a:r>
              <a:rPr sz="1100" spc="60" dirty="0">
                <a:solidFill>
                  <a:srgbClr val="FFFFFF"/>
                </a:solidFill>
                <a:latin typeface="PMingLiU"/>
                <a:cs typeface="PMingLiU"/>
              </a:rPr>
              <a:t>are </a:t>
            </a:r>
            <a:r>
              <a:rPr sz="1100" spc="55" dirty="0">
                <a:solidFill>
                  <a:srgbClr val="FFFFFF"/>
                </a:solidFill>
                <a:latin typeface="PMingLiU"/>
                <a:cs typeface="PMingLiU"/>
              </a:rPr>
              <a:t>used </a:t>
            </a:r>
            <a:r>
              <a:rPr sz="1100" spc="80" dirty="0">
                <a:solidFill>
                  <a:srgbClr val="FFFFFF"/>
                </a:solidFill>
                <a:latin typeface="PMingLiU"/>
                <a:cs typeface="PMingLiU"/>
              </a:rPr>
              <a:t>to </a:t>
            </a:r>
            <a:r>
              <a:rPr sz="1100" spc="55" dirty="0">
                <a:solidFill>
                  <a:srgbClr val="FFFFFF"/>
                </a:solidFill>
                <a:latin typeface="PMingLiU"/>
                <a:cs typeface="PMingLiU"/>
              </a:rPr>
              <a:t>index </a:t>
            </a:r>
            <a:r>
              <a:rPr sz="1100" spc="80" dirty="0">
                <a:solidFill>
                  <a:srgbClr val="FFFFFF"/>
                </a:solidFill>
                <a:latin typeface="PMingLiU"/>
                <a:cs typeface="PMingLiU"/>
              </a:rPr>
              <a:t>the</a:t>
            </a:r>
            <a:r>
              <a:rPr sz="1100" spc="180" dirty="0">
                <a:solidFill>
                  <a:srgbClr val="FFFFFF"/>
                </a:solidFill>
                <a:latin typeface="PMingLiU"/>
                <a:cs typeface="PMingLiU"/>
              </a:rPr>
              <a:t> </a:t>
            </a:r>
            <a:r>
              <a:rPr sz="1100" spc="40" dirty="0">
                <a:solidFill>
                  <a:srgbClr val="FFFFFF"/>
                </a:solidFill>
                <a:latin typeface="PMingLiU"/>
                <a:cs typeface="PMingLiU"/>
              </a:rPr>
              <a:t>cache</a:t>
            </a:r>
            <a:endParaRPr sz="1100">
              <a:latin typeface="PMingLiU"/>
              <a:cs typeface="PMingLiU"/>
            </a:endParaRPr>
          </a:p>
          <a:p>
            <a:pPr marL="289560">
              <a:lnSpc>
                <a:spcPct val="100000"/>
              </a:lnSpc>
              <a:spcBef>
                <a:spcPts val="335"/>
              </a:spcBef>
            </a:pPr>
            <a:r>
              <a:rPr sz="1100" spc="40" dirty="0">
                <a:solidFill>
                  <a:srgbClr val="FFFFFF"/>
                </a:solidFill>
                <a:latin typeface="PMingLiU"/>
                <a:cs typeface="PMingLiU"/>
              </a:rPr>
              <a:t>leaving </a:t>
            </a:r>
            <a:r>
              <a:rPr sz="1100" spc="25" dirty="0">
                <a:solidFill>
                  <a:srgbClr val="FFFFFF"/>
                </a:solidFill>
                <a:latin typeface="PMingLiU"/>
                <a:cs typeface="PMingLiU"/>
              </a:rPr>
              <a:t>32 10 2 </a:t>
            </a:r>
            <a:r>
              <a:rPr sz="1100" spc="260" dirty="0">
                <a:solidFill>
                  <a:srgbClr val="FFFFFF"/>
                </a:solidFill>
                <a:latin typeface="PMingLiU"/>
                <a:cs typeface="PMingLiU"/>
              </a:rPr>
              <a:t>= </a:t>
            </a:r>
            <a:r>
              <a:rPr sz="1100" spc="25" dirty="0">
                <a:solidFill>
                  <a:srgbClr val="FFFFFF"/>
                </a:solidFill>
                <a:latin typeface="PMingLiU"/>
                <a:cs typeface="PMingLiU"/>
              </a:rPr>
              <a:t>20 </a:t>
            </a:r>
            <a:r>
              <a:rPr sz="1100" spc="65" dirty="0">
                <a:solidFill>
                  <a:srgbClr val="FFFFFF"/>
                </a:solidFill>
                <a:latin typeface="PMingLiU"/>
                <a:cs typeface="PMingLiU"/>
              </a:rPr>
              <a:t>bits </a:t>
            </a:r>
            <a:r>
              <a:rPr sz="1100" spc="80" dirty="0">
                <a:solidFill>
                  <a:srgbClr val="FFFFFF"/>
                </a:solidFill>
                <a:latin typeface="PMingLiU"/>
                <a:cs typeface="PMingLiU"/>
              </a:rPr>
              <a:t>to </a:t>
            </a:r>
            <a:r>
              <a:rPr sz="1100" spc="70" dirty="0">
                <a:solidFill>
                  <a:srgbClr val="FFFFFF"/>
                </a:solidFill>
                <a:latin typeface="PMingLiU"/>
                <a:cs typeface="PMingLiU"/>
              </a:rPr>
              <a:t>be </a:t>
            </a:r>
            <a:r>
              <a:rPr sz="1100" spc="65" dirty="0">
                <a:solidFill>
                  <a:srgbClr val="FFFFFF"/>
                </a:solidFill>
                <a:latin typeface="PMingLiU"/>
                <a:cs typeface="PMingLiU"/>
              </a:rPr>
              <a:t>compared against </a:t>
            </a:r>
            <a:r>
              <a:rPr sz="1100" spc="80" dirty="0">
                <a:solidFill>
                  <a:srgbClr val="FFFFFF"/>
                </a:solidFill>
                <a:latin typeface="PMingLiU"/>
                <a:cs typeface="PMingLiU"/>
              </a:rPr>
              <a:t>the</a:t>
            </a:r>
            <a:r>
              <a:rPr sz="1100" spc="210" dirty="0">
                <a:solidFill>
                  <a:srgbClr val="FFFFFF"/>
                </a:solidFill>
                <a:latin typeface="PMingLiU"/>
                <a:cs typeface="PMingLiU"/>
              </a:rPr>
              <a:t> </a:t>
            </a:r>
            <a:r>
              <a:rPr sz="1100" spc="70" dirty="0">
                <a:solidFill>
                  <a:srgbClr val="FFFFFF"/>
                </a:solidFill>
                <a:latin typeface="PMingLiU"/>
                <a:cs typeface="PMingLiU"/>
              </a:rPr>
              <a:t>tag.</a:t>
            </a:r>
            <a:endParaRPr sz="1100">
              <a:latin typeface="PMingLiU"/>
              <a:cs typeface="PMingLiU"/>
            </a:endParaRPr>
          </a:p>
          <a:p>
            <a:pPr marL="289560" marR="5080">
              <a:lnSpc>
                <a:spcPct val="102600"/>
              </a:lnSpc>
              <a:spcBef>
                <a:spcPts val="300"/>
              </a:spcBef>
            </a:pPr>
            <a:r>
              <a:rPr sz="1100" spc="85" dirty="0">
                <a:solidFill>
                  <a:srgbClr val="FFFFFF"/>
                </a:solidFill>
                <a:latin typeface="PMingLiU"/>
                <a:cs typeface="PMingLiU"/>
              </a:rPr>
              <a:t>When </a:t>
            </a:r>
            <a:r>
              <a:rPr sz="1100" spc="90" dirty="0">
                <a:solidFill>
                  <a:srgbClr val="FFFFFF"/>
                </a:solidFill>
                <a:latin typeface="PMingLiU"/>
                <a:cs typeface="PMingLiU"/>
              </a:rPr>
              <a:t>HIT </a:t>
            </a:r>
            <a:r>
              <a:rPr sz="1100" spc="15" dirty="0">
                <a:solidFill>
                  <a:srgbClr val="FFFFFF"/>
                </a:solidFill>
                <a:latin typeface="PMingLiU"/>
                <a:cs typeface="PMingLiU"/>
              </a:rPr>
              <a:t>: </a:t>
            </a:r>
            <a:r>
              <a:rPr sz="1100" spc="55" dirty="0">
                <a:solidFill>
                  <a:srgbClr val="FFFFFF"/>
                </a:solidFill>
                <a:latin typeface="PMingLiU"/>
                <a:cs typeface="PMingLiU"/>
              </a:rPr>
              <a:t>Tag </a:t>
            </a:r>
            <a:r>
              <a:rPr sz="1100" spc="85" dirty="0">
                <a:solidFill>
                  <a:srgbClr val="FFFFFF"/>
                </a:solidFill>
                <a:latin typeface="PMingLiU"/>
                <a:cs typeface="PMingLiU"/>
              </a:rPr>
              <a:t>and </a:t>
            </a:r>
            <a:r>
              <a:rPr sz="1100" spc="75" dirty="0">
                <a:solidFill>
                  <a:srgbClr val="FFFFFF"/>
                </a:solidFill>
                <a:latin typeface="PMingLiU"/>
                <a:cs typeface="PMingLiU"/>
              </a:rPr>
              <a:t>Upper </a:t>
            </a:r>
            <a:r>
              <a:rPr sz="1100" spc="25" dirty="0">
                <a:solidFill>
                  <a:srgbClr val="FFFFFF"/>
                </a:solidFill>
                <a:latin typeface="PMingLiU"/>
                <a:cs typeface="PMingLiU"/>
              </a:rPr>
              <a:t>20 </a:t>
            </a:r>
            <a:r>
              <a:rPr sz="1100" spc="65" dirty="0">
                <a:solidFill>
                  <a:srgbClr val="FFFFFF"/>
                </a:solidFill>
                <a:latin typeface="PMingLiU"/>
                <a:cs typeface="PMingLiU"/>
              </a:rPr>
              <a:t>bits </a:t>
            </a:r>
            <a:r>
              <a:rPr sz="1100" spc="5" dirty="0">
                <a:solidFill>
                  <a:srgbClr val="FFFFFF"/>
                </a:solidFill>
                <a:latin typeface="PMingLiU"/>
                <a:cs typeface="PMingLiU"/>
              </a:rPr>
              <a:t>of </a:t>
            </a:r>
            <a:r>
              <a:rPr sz="1100" spc="80" dirty="0">
                <a:solidFill>
                  <a:srgbClr val="FFFFFF"/>
                </a:solidFill>
                <a:latin typeface="PMingLiU"/>
                <a:cs typeface="PMingLiU"/>
              </a:rPr>
              <a:t>the </a:t>
            </a:r>
            <a:r>
              <a:rPr sz="1100" spc="60" dirty="0">
                <a:solidFill>
                  <a:srgbClr val="FFFFFF"/>
                </a:solidFill>
                <a:latin typeface="PMingLiU"/>
                <a:cs typeface="PMingLiU"/>
              </a:rPr>
              <a:t>address are </a:t>
            </a:r>
            <a:r>
              <a:rPr sz="1100" spc="65" dirty="0">
                <a:solidFill>
                  <a:srgbClr val="FFFFFF"/>
                </a:solidFill>
                <a:latin typeface="PMingLiU"/>
                <a:cs typeface="PMingLiU"/>
              </a:rPr>
              <a:t>matching </a:t>
            </a:r>
            <a:r>
              <a:rPr sz="1100" spc="40" dirty="0">
                <a:solidFill>
                  <a:srgbClr val="FFFFFF"/>
                </a:solidFill>
                <a:latin typeface="PMingLiU"/>
                <a:cs typeface="PMingLiU"/>
              </a:rPr>
              <a:t>&amp;  </a:t>
            </a:r>
            <a:r>
              <a:rPr sz="1100" spc="35" dirty="0">
                <a:solidFill>
                  <a:srgbClr val="FFFFFF"/>
                </a:solidFill>
                <a:latin typeface="PMingLiU"/>
                <a:cs typeface="PMingLiU"/>
              </a:rPr>
              <a:t>Valid </a:t>
            </a:r>
            <a:r>
              <a:rPr sz="1100" spc="75" dirty="0">
                <a:solidFill>
                  <a:srgbClr val="FFFFFF"/>
                </a:solidFill>
                <a:latin typeface="PMingLiU"/>
                <a:cs typeface="PMingLiU"/>
              </a:rPr>
              <a:t>Bit </a:t>
            </a:r>
            <a:r>
              <a:rPr sz="1100" spc="260" dirty="0">
                <a:solidFill>
                  <a:srgbClr val="FFFFFF"/>
                </a:solidFill>
                <a:latin typeface="PMingLiU"/>
                <a:cs typeface="PMingLiU"/>
              </a:rPr>
              <a:t>= </a:t>
            </a:r>
            <a:r>
              <a:rPr sz="1100" spc="70" dirty="0">
                <a:solidFill>
                  <a:srgbClr val="FFFFFF"/>
                </a:solidFill>
                <a:latin typeface="PMingLiU"/>
                <a:cs typeface="PMingLiU"/>
              </a:rPr>
              <a:t>Y</a:t>
            </a:r>
            <a:r>
              <a:rPr sz="1100" spc="-75" dirty="0">
                <a:solidFill>
                  <a:srgbClr val="FFFFFF"/>
                </a:solidFill>
                <a:latin typeface="PMingLiU"/>
                <a:cs typeface="PMingLiU"/>
              </a:rPr>
              <a:t> </a:t>
            </a:r>
            <a:r>
              <a:rPr sz="1100" spc="75" dirty="0">
                <a:solidFill>
                  <a:srgbClr val="FFFFFF"/>
                </a:solidFill>
                <a:latin typeface="PMingLiU"/>
                <a:cs typeface="PMingLiU"/>
              </a:rPr>
              <a:t>(ON),</a:t>
            </a:r>
            <a:endParaRPr sz="1100">
              <a:latin typeface="PMingLiU"/>
              <a:cs typeface="PMingLiU"/>
            </a:endParaRPr>
          </a:p>
          <a:p>
            <a:pPr marL="289560" marR="1551305">
              <a:lnSpc>
                <a:spcPct val="125299"/>
              </a:lnSpc>
            </a:pPr>
            <a:r>
              <a:rPr sz="1100" spc="50" dirty="0">
                <a:solidFill>
                  <a:srgbClr val="FFFFFF"/>
                </a:solidFill>
                <a:latin typeface="PMingLiU"/>
                <a:cs typeface="PMingLiU"/>
              </a:rPr>
              <a:t>Desired word </a:t>
            </a:r>
            <a:r>
              <a:rPr sz="1100" spc="20" dirty="0">
                <a:solidFill>
                  <a:srgbClr val="FFFFFF"/>
                </a:solidFill>
                <a:latin typeface="PMingLiU"/>
                <a:cs typeface="PMingLiU"/>
              </a:rPr>
              <a:t>is </a:t>
            </a:r>
            <a:r>
              <a:rPr sz="1100" spc="50" dirty="0">
                <a:solidFill>
                  <a:srgbClr val="FFFFFF"/>
                </a:solidFill>
                <a:latin typeface="PMingLiU"/>
                <a:cs typeface="PMingLiU"/>
              </a:rPr>
              <a:t>supplied </a:t>
            </a:r>
            <a:r>
              <a:rPr sz="1100" spc="80" dirty="0">
                <a:solidFill>
                  <a:srgbClr val="FFFFFF"/>
                </a:solidFill>
                <a:latin typeface="PMingLiU"/>
                <a:cs typeface="PMingLiU"/>
              </a:rPr>
              <a:t>to the </a:t>
            </a:r>
            <a:r>
              <a:rPr sz="1100" spc="45" dirty="0">
                <a:solidFill>
                  <a:srgbClr val="FFFFFF"/>
                </a:solidFill>
                <a:latin typeface="PMingLiU"/>
                <a:cs typeface="PMingLiU"/>
              </a:rPr>
              <a:t>processor  </a:t>
            </a:r>
            <a:r>
              <a:rPr sz="1100" spc="55" dirty="0">
                <a:solidFill>
                  <a:srgbClr val="FFFFFF"/>
                </a:solidFill>
                <a:latin typeface="PMingLiU"/>
                <a:cs typeface="PMingLiU"/>
              </a:rPr>
              <a:t>Otherwise, </a:t>
            </a:r>
            <a:r>
              <a:rPr sz="1100" spc="85" dirty="0">
                <a:solidFill>
                  <a:srgbClr val="FFFFFF"/>
                </a:solidFill>
                <a:latin typeface="PMingLiU"/>
                <a:cs typeface="PMingLiU"/>
              </a:rPr>
              <a:t>a</a:t>
            </a:r>
            <a:r>
              <a:rPr sz="1100" spc="90" dirty="0">
                <a:solidFill>
                  <a:srgbClr val="FFFFFF"/>
                </a:solidFill>
                <a:latin typeface="PMingLiU"/>
                <a:cs typeface="PMingLiU"/>
              </a:rPr>
              <a:t> </a:t>
            </a:r>
            <a:r>
              <a:rPr sz="1100" spc="45" dirty="0">
                <a:solidFill>
                  <a:srgbClr val="FFFFFF"/>
                </a:solidFill>
                <a:latin typeface="PMingLiU"/>
                <a:cs typeface="PMingLiU"/>
              </a:rPr>
              <a:t>MISS</a:t>
            </a:r>
            <a:endParaRPr sz="1100">
              <a:latin typeface="PMingLiU"/>
              <a:cs typeface="PMingLiU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0" y="3349777"/>
            <a:ext cx="4608195" cy="106680"/>
            <a:chOff x="0" y="3349777"/>
            <a:chExt cx="4608195" cy="106680"/>
          </a:xfrm>
        </p:grpSpPr>
        <p:sp>
          <p:nvSpPr>
            <p:cNvPr id="12" name="object 12"/>
            <p:cNvSpPr/>
            <p:nvPr/>
          </p:nvSpPr>
          <p:spPr>
            <a:xfrm>
              <a:off x="0" y="3349777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5" h="106679">
                  <a:moveTo>
                    <a:pt x="1535976" y="0"/>
                  </a:moveTo>
                  <a:lnTo>
                    <a:pt x="0" y="0"/>
                  </a:lnTo>
                  <a:lnTo>
                    <a:pt x="0" y="106222"/>
                  </a:lnTo>
                  <a:lnTo>
                    <a:pt x="1535976" y="10622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5D54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35976" y="3349777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4" h="106679">
                  <a:moveTo>
                    <a:pt x="1535976" y="0"/>
                  </a:moveTo>
                  <a:lnTo>
                    <a:pt x="0" y="0"/>
                  </a:lnTo>
                  <a:lnTo>
                    <a:pt x="0" y="106222"/>
                  </a:lnTo>
                  <a:lnTo>
                    <a:pt x="1535976" y="10622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6151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071952" y="3349777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4" h="106679">
                  <a:moveTo>
                    <a:pt x="1535976" y="0"/>
                  </a:moveTo>
                  <a:lnTo>
                    <a:pt x="0" y="0"/>
                  </a:lnTo>
                  <a:lnTo>
                    <a:pt x="0" y="106222"/>
                  </a:lnTo>
                  <a:lnTo>
                    <a:pt x="1535976" y="10622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5943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pc="100" dirty="0"/>
              <a:t>Dr. </a:t>
            </a:r>
            <a:r>
              <a:rPr spc="110" dirty="0"/>
              <a:t>Ganala </a:t>
            </a:r>
            <a:r>
              <a:rPr spc="95" dirty="0"/>
              <a:t>Santoshi </a:t>
            </a:r>
            <a:r>
              <a:rPr spc="120" dirty="0"/>
              <a:t>(VIT</a:t>
            </a:r>
            <a:r>
              <a:rPr spc="75" dirty="0"/>
              <a:t> </a:t>
            </a:r>
            <a:r>
              <a:rPr spc="105" dirty="0"/>
              <a:t>Chennai)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2188705" y="3353673"/>
            <a:ext cx="23114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spc="130" dirty="0">
                <a:solidFill>
                  <a:srgbClr val="FFFFFF"/>
                </a:solidFill>
                <a:latin typeface="PMingLiU"/>
                <a:cs typeface="PMingLiU"/>
                <a:hlinkClick r:id="rId2" action="ppaction://hlinksldjump"/>
              </a:rPr>
              <a:t>MSO</a:t>
            </a:r>
            <a:endParaRPr sz="600">
              <a:latin typeface="PMingLiU"/>
              <a:cs typeface="PMingLiU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pc="105" dirty="0"/>
              <a:t>July </a:t>
            </a:r>
            <a:r>
              <a:rPr spc="75" dirty="0"/>
              <a:t>8,</a:t>
            </a:r>
            <a:r>
              <a:rPr spc="15" dirty="0"/>
              <a:t> </a:t>
            </a:r>
            <a:r>
              <a:rPr spc="80" dirty="0"/>
              <a:t>2020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80" dirty="0"/>
              <a:pPr marL="38100">
                <a:lnSpc>
                  <a:spcPts val="670"/>
                </a:lnSpc>
              </a:pPr>
              <a:t>21</a:t>
            </a:fld>
            <a:r>
              <a:rPr spc="80" dirty="0"/>
              <a:t> </a:t>
            </a:r>
            <a:r>
              <a:rPr spc="204" dirty="0"/>
              <a:t>/</a:t>
            </a:r>
            <a:r>
              <a:rPr spc="55" dirty="0"/>
              <a:t> </a:t>
            </a:r>
            <a:r>
              <a:rPr spc="80" dirty="0"/>
              <a:t>41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2405"/>
            <a:ext cx="184594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0" dirty="0"/>
              <a:t>Accessing </a:t>
            </a:r>
            <a:r>
              <a:rPr spc="-10" dirty="0"/>
              <a:t>the</a:t>
            </a:r>
            <a:r>
              <a:rPr spc="-65" dirty="0"/>
              <a:t> </a:t>
            </a:r>
            <a:r>
              <a:rPr spc="10" dirty="0"/>
              <a:t>Cache..V</a:t>
            </a:r>
          </a:p>
        </p:txBody>
      </p:sp>
      <p:sp>
        <p:nvSpPr>
          <p:cNvPr id="3" name="object 3"/>
          <p:cNvSpPr/>
          <p:nvPr/>
        </p:nvSpPr>
        <p:spPr>
          <a:xfrm>
            <a:off x="286715" y="1439672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90">
                <a:moveTo>
                  <a:pt x="59651" y="0"/>
                </a:moveTo>
                <a:lnTo>
                  <a:pt x="0" y="0"/>
                </a:lnTo>
                <a:lnTo>
                  <a:pt x="0" y="59651"/>
                </a:lnTo>
                <a:lnTo>
                  <a:pt x="59651" y="59651"/>
                </a:lnTo>
                <a:lnTo>
                  <a:pt x="596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6715" y="1649704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89">
                <a:moveTo>
                  <a:pt x="59651" y="0"/>
                </a:moveTo>
                <a:lnTo>
                  <a:pt x="0" y="0"/>
                </a:lnTo>
                <a:lnTo>
                  <a:pt x="0" y="59651"/>
                </a:lnTo>
                <a:lnTo>
                  <a:pt x="59651" y="59651"/>
                </a:lnTo>
                <a:lnTo>
                  <a:pt x="596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6715" y="1859737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89">
                <a:moveTo>
                  <a:pt x="59651" y="0"/>
                </a:moveTo>
                <a:lnTo>
                  <a:pt x="0" y="0"/>
                </a:lnTo>
                <a:lnTo>
                  <a:pt x="0" y="59651"/>
                </a:lnTo>
                <a:lnTo>
                  <a:pt x="59651" y="59651"/>
                </a:lnTo>
                <a:lnTo>
                  <a:pt x="596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6715" y="2069769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89">
                <a:moveTo>
                  <a:pt x="59651" y="0"/>
                </a:moveTo>
                <a:lnTo>
                  <a:pt x="0" y="0"/>
                </a:lnTo>
                <a:lnTo>
                  <a:pt x="0" y="59651"/>
                </a:lnTo>
                <a:lnTo>
                  <a:pt x="59651" y="59651"/>
                </a:lnTo>
                <a:lnTo>
                  <a:pt x="596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6715" y="2279802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89">
                <a:moveTo>
                  <a:pt x="59651" y="0"/>
                </a:moveTo>
                <a:lnTo>
                  <a:pt x="0" y="0"/>
                </a:lnTo>
                <a:lnTo>
                  <a:pt x="0" y="59651"/>
                </a:lnTo>
                <a:lnTo>
                  <a:pt x="59651" y="59651"/>
                </a:lnTo>
                <a:lnTo>
                  <a:pt x="596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7744" y="482649"/>
            <a:ext cx="4395470" cy="206946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0"/>
              </a:spcBef>
            </a:pPr>
            <a:r>
              <a:rPr sz="1100" spc="55" dirty="0">
                <a:solidFill>
                  <a:srgbClr val="FFFFFF"/>
                </a:solidFill>
                <a:latin typeface="PMingLiU"/>
                <a:cs typeface="PMingLiU"/>
              </a:rPr>
              <a:t>Task</a:t>
            </a:r>
            <a:r>
              <a:rPr sz="1100" spc="70" dirty="0">
                <a:solidFill>
                  <a:srgbClr val="FFFFFF"/>
                </a:solidFill>
                <a:latin typeface="PMingLiU"/>
                <a:cs typeface="PMingLiU"/>
              </a:rPr>
              <a:t> </a:t>
            </a:r>
            <a:r>
              <a:rPr sz="1100" spc="50" dirty="0">
                <a:solidFill>
                  <a:srgbClr val="FFFFFF"/>
                </a:solidFill>
                <a:latin typeface="PMingLiU"/>
                <a:cs typeface="PMingLiU"/>
              </a:rPr>
              <a:t>..VI</a:t>
            </a:r>
            <a:endParaRPr sz="1100">
              <a:latin typeface="PMingLiU"/>
              <a:cs typeface="PMingLiU"/>
            </a:endParaRPr>
          </a:p>
          <a:p>
            <a:pPr marL="50800" marR="43180">
              <a:lnSpc>
                <a:spcPct val="102600"/>
              </a:lnSpc>
            </a:pPr>
            <a:r>
              <a:rPr sz="1100" spc="55" dirty="0">
                <a:solidFill>
                  <a:srgbClr val="FFFFFF"/>
                </a:solidFill>
                <a:latin typeface="PMingLiU"/>
                <a:cs typeface="PMingLiU"/>
              </a:rPr>
              <a:t>Assume </a:t>
            </a:r>
            <a:r>
              <a:rPr sz="1100" spc="65" dirty="0">
                <a:solidFill>
                  <a:srgbClr val="FFFFFF"/>
                </a:solidFill>
                <a:latin typeface="PMingLiU"/>
                <a:cs typeface="PMingLiU"/>
              </a:rPr>
              <a:t>memory </a:t>
            </a:r>
            <a:r>
              <a:rPr sz="1100" spc="60" dirty="0">
                <a:solidFill>
                  <a:srgbClr val="FFFFFF"/>
                </a:solidFill>
                <a:latin typeface="PMingLiU"/>
                <a:cs typeface="PMingLiU"/>
              </a:rPr>
              <a:t>address </a:t>
            </a:r>
            <a:r>
              <a:rPr sz="1100" spc="260" dirty="0">
                <a:solidFill>
                  <a:srgbClr val="FFFFFF"/>
                </a:solidFill>
                <a:latin typeface="PMingLiU"/>
                <a:cs typeface="PMingLiU"/>
              </a:rPr>
              <a:t>= </a:t>
            </a:r>
            <a:r>
              <a:rPr sz="1100" spc="25" dirty="0">
                <a:solidFill>
                  <a:srgbClr val="FFFFFF"/>
                </a:solidFill>
                <a:latin typeface="PMingLiU"/>
                <a:cs typeface="PMingLiU"/>
              </a:rPr>
              <a:t>32 </a:t>
            </a:r>
            <a:r>
              <a:rPr sz="1100" spc="65" dirty="0">
                <a:solidFill>
                  <a:srgbClr val="FFFFFF"/>
                </a:solidFill>
                <a:latin typeface="PMingLiU"/>
                <a:cs typeface="PMingLiU"/>
              </a:rPr>
              <a:t>bits </a:t>
            </a:r>
            <a:r>
              <a:rPr sz="1100" spc="5" dirty="0">
                <a:solidFill>
                  <a:srgbClr val="FFFFFF"/>
                </a:solidFill>
                <a:latin typeface="PMingLiU"/>
                <a:cs typeface="PMingLiU"/>
              </a:rPr>
              <a:t>of </a:t>
            </a:r>
            <a:r>
              <a:rPr sz="1100" spc="60" dirty="0">
                <a:solidFill>
                  <a:srgbClr val="FFFFFF"/>
                </a:solidFill>
                <a:latin typeface="PMingLiU"/>
                <a:cs typeface="PMingLiU"/>
              </a:rPr>
              <a:t>length. </a:t>
            </a:r>
            <a:r>
              <a:rPr sz="1100" spc="55" dirty="0">
                <a:solidFill>
                  <a:srgbClr val="FFFFFF"/>
                </a:solidFill>
                <a:latin typeface="PMingLiU"/>
                <a:cs typeface="PMingLiU"/>
              </a:rPr>
              <a:t>Cache </a:t>
            </a:r>
            <a:r>
              <a:rPr sz="1100" spc="260" dirty="0">
                <a:solidFill>
                  <a:srgbClr val="FFFFFF"/>
                </a:solidFill>
                <a:latin typeface="PMingLiU"/>
                <a:cs typeface="PMingLiU"/>
              </a:rPr>
              <a:t>= </a:t>
            </a:r>
            <a:r>
              <a:rPr sz="1100" spc="25" dirty="0">
                <a:solidFill>
                  <a:srgbClr val="FFFFFF"/>
                </a:solidFill>
                <a:latin typeface="PMingLiU"/>
                <a:cs typeface="PMingLiU"/>
              </a:rPr>
              <a:t>16 </a:t>
            </a:r>
            <a:r>
              <a:rPr sz="1100" spc="65" dirty="0">
                <a:solidFill>
                  <a:srgbClr val="FFFFFF"/>
                </a:solidFill>
                <a:latin typeface="PMingLiU"/>
                <a:cs typeface="PMingLiU"/>
              </a:rPr>
              <a:t>KiB </a:t>
            </a:r>
            <a:r>
              <a:rPr sz="1100" spc="5" dirty="0">
                <a:solidFill>
                  <a:srgbClr val="FFFFFF"/>
                </a:solidFill>
                <a:latin typeface="PMingLiU"/>
                <a:cs typeface="PMingLiU"/>
              </a:rPr>
              <a:t>of </a:t>
            </a:r>
            <a:r>
              <a:rPr sz="1100" spc="85" dirty="0">
                <a:solidFill>
                  <a:srgbClr val="FFFFFF"/>
                </a:solidFill>
                <a:latin typeface="PMingLiU"/>
                <a:cs typeface="PMingLiU"/>
              </a:rPr>
              <a:t>data.  </a:t>
            </a:r>
            <a:r>
              <a:rPr sz="1100" spc="40" dirty="0">
                <a:solidFill>
                  <a:srgbClr val="FFFFFF"/>
                </a:solidFill>
                <a:latin typeface="PMingLiU"/>
                <a:cs typeface="PMingLiU"/>
              </a:rPr>
              <a:t>Block </a:t>
            </a:r>
            <a:r>
              <a:rPr sz="1100" spc="260" dirty="0">
                <a:solidFill>
                  <a:srgbClr val="FFFFFF"/>
                </a:solidFill>
                <a:latin typeface="PMingLiU"/>
                <a:cs typeface="PMingLiU"/>
              </a:rPr>
              <a:t>= </a:t>
            </a:r>
            <a:r>
              <a:rPr sz="1100" spc="25" dirty="0">
                <a:solidFill>
                  <a:srgbClr val="FFFFFF"/>
                </a:solidFill>
                <a:latin typeface="PMingLiU"/>
                <a:cs typeface="PMingLiU"/>
              </a:rPr>
              <a:t>4 </a:t>
            </a:r>
            <a:r>
              <a:rPr sz="1100" spc="35" dirty="0">
                <a:solidFill>
                  <a:srgbClr val="FFFFFF"/>
                </a:solidFill>
                <a:latin typeface="PMingLiU"/>
                <a:cs typeface="PMingLiU"/>
              </a:rPr>
              <a:t>lines. </a:t>
            </a:r>
            <a:r>
              <a:rPr sz="1100" spc="85" dirty="0">
                <a:solidFill>
                  <a:srgbClr val="FFFFFF"/>
                </a:solidFill>
                <a:latin typeface="PMingLiU"/>
                <a:cs typeface="PMingLiU"/>
              </a:rPr>
              <a:t>Then </a:t>
            </a:r>
            <a:r>
              <a:rPr sz="1100" spc="40" dirty="0">
                <a:solidFill>
                  <a:srgbClr val="FFFFFF"/>
                </a:solidFill>
                <a:latin typeface="PMingLiU"/>
                <a:cs typeface="PMingLiU"/>
              </a:rPr>
              <a:t>how </a:t>
            </a:r>
            <a:r>
              <a:rPr sz="1100" spc="75" dirty="0">
                <a:solidFill>
                  <a:srgbClr val="FFFFFF"/>
                </a:solidFill>
                <a:latin typeface="PMingLiU"/>
                <a:cs typeface="PMingLiU"/>
              </a:rPr>
              <a:t>many </a:t>
            </a:r>
            <a:r>
              <a:rPr sz="1100" spc="65" dirty="0">
                <a:solidFill>
                  <a:srgbClr val="FFFFFF"/>
                </a:solidFill>
                <a:latin typeface="PMingLiU"/>
                <a:cs typeface="PMingLiU"/>
              </a:rPr>
              <a:t>bits </a:t>
            </a:r>
            <a:r>
              <a:rPr sz="1100" spc="60" dirty="0">
                <a:solidFill>
                  <a:srgbClr val="FFFFFF"/>
                </a:solidFill>
                <a:latin typeface="PMingLiU"/>
                <a:cs typeface="PMingLiU"/>
              </a:rPr>
              <a:t>are </a:t>
            </a:r>
            <a:r>
              <a:rPr sz="1100" spc="55" dirty="0">
                <a:solidFill>
                  <a:srgbClr val="FFFFFF"/>
                </a:solidFill>
                <a:latin typeface="PMingLiU"/>
                <a:cs typeface="PMingLiU"/>
              </a:rPr>
              <a:t>required </a:t>
            </a:r>
            <a:r>
              <a:rPr sz="1100" spc="50" dirty="0">
                <a:solidFill>
                  <a:srgbClr val="FFFFFF"/>
                </a:solidFill>
                <a:latin typeface="PMingLiU"/>
                <a:cs typeface="PMingLiU"/>
              </a:rPr>
              <a:t>in </a:t>
            </a:r>
            <a:r>
              <a:rPr sz="1100" spc="60" dirty="0">
                <a:solidFill>
                  <a:srgbClr val="FFFFFF"/>
                </a:solidFill>
                <a:latin typeface="PMingLiU"/>
                <a:cs typeface="PMingLiU"/>
              </a:rPr>
              <a:t>direct </a:t>
            </a:r>
            <a:r>
              <a:rPr sz="1100" spc="85" dirty="0">
                <a:solidFill>
                  <a:srgbClr val="FFFFFF"/>
                </a:solidFill>
                <a:latin typeface="PMingLiU"/>
                <a:cs typeface="PMingLiU"/>
              </a:rPr>
              <a:t>mapped  </a:t>
            </a:r>
            <a:r>
              <a:rPr sz="1100" spc="50" dirty="0">
                <a:solidFill>
                  <a:srgbClr val="FFFFFF"/>
                </a:solidFill>
                <a:latin typeface="PMingLiU"/>
                <a:cs typeface="PMingLiU"/>
              </a:rPr>
              <a:t>cached</a:t>
            </a:r>
            <a:r>
              <a:rPr sz="1100" spc="70" dirty="0">
                <a:solidFill>
                  <a:srgbClr val="FFFFFF"/>
                </a:solidFill>
                <a:latin typeface="PMingLiU"/>
                <a:cs typeface="PMingLiU"/>
              </a:rPr>
              <a:t> </a:t>
            </a:r>
            <a:r>
              <a:rPr sz="1100" spc="65" dirty="0">
                <a:solidFill>
                  <a:srgbClr val="FFFFFF"/>
                </a:solidFill>
                <a:latin typeface="PMingLiU"/>
                <a:cs typeface="PMingLiU"/>
              </a:rPr>
              <a:t>operation</a:t>
            </a:r>
            <a:endParaRPr sz="1100">
              <a:latin typeface="PMingLiU"/>
              <a:cs typeface="PMingLiU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000">
              <a:latin typeface="PMingLiU"/>
              <a:cs typeface="PMingLiU"/>
            </a:endParaRPr>
          </a:p>
          <a:p>
            <a:pPr marL="327660">
              <a:lnSpc>
                <a:spcPct val="100000"/>
              </a:lnSpc>
            </a:pPr>
            <a:r>
              <a:rPr sz="1100" spc="25" dirty="0">
                <a:solidFill>
                  <a:srgbClr val="FFFFFF"/>
                </a:solidFill>
                <a:latin typeface="PMingLiU"/>
                <a:cs typeface="PMingLiU"/>
              </a:rPr>
              <a:t>16 </a:t>
            </a:r>
            <a:r>
              <a:rPr sz="1100" spc="65" dirty="0">
                <a:solidFill>
                  <a:srgbClr val="FFFFFF"/>
                </a:solidFill>
                <a:latin typeface="PMingLiU"/>
                <a:cs typeface="PMingLiU"/>
              </a:rPr>
              <a:t>KiB </a:t>
            </a:r>
            <a:r>
              <a:rPr sz="1100" spc="20" dirty="0">
                <a:solidFill>
                  <a:srgbClr val="FFFFFF"/>
                </a:solidFill>
                <a:latin typeface="PMingLiU"/>
                <a:cs typeface="PMingLiU"/>
              </a:rPr>
              <a:t>is </a:t>
            </a:r>
            <a:r>
              <a:rPr sz="1100" spc="25" dirty="0">
                <a:solidFill>
                  <a:srgbClr val="FFFFFF"/>
                </a:solidFill>
                <a:latin typeface="PMingLiU"/>
                <a:cs typeface="PMingLiU"/>
              </a:rPr>
              <a:t>4096 </a:t>
            </a:r>
            <a:r>
              <a:rPr sz="1100" spc="60" dirty="0">
                <a:solidFill>
                  <a:srgbClr val="FFFFFF"/>
                </a:solidFill>
                <a:latin typeface="PMingLiU"/>
                <a:cs typeface="PMingLiU"/>
              </a:rPr>
              <a:t>(2</a:t>
            </a:r>
            <a:r>
              <a:rPr sz="1200" spc="89" baseline="27777" dirty="0">
                <a:solidFill>
                  <a:srgbClr val="FFFFFF"/>
                </a:solidFill>
                <a:latin typeface="PMingLiU"/>
                <a:cs typeface="PMingLiU"/>
              </a:rPr>
              <a:t>12</a:t>
            </a:r>
            <a:r>
              <a:rPr sz="1100" spc="60" dirty="0">
                <a:solidFill>
                  <a:srgbClr val="FFFFFF"/>
                </a:solidFill>
                <a:latin typeface="PMingLiU"/>
                <a:cs typeface="PMingLiU"/>
              </a:rPr>
              <a:t>)</a:t>
            </a:r>
            <a:r>
              <a:rPr sz="1100" spc="235" dirty="0">
                <a:solidFill>
                  <a:srgbClr val="FFFFFF"/>
                </a:solidFill>
                <a:latin typeface="PMingLiU"/>
                <a:cs typeface="PMingLiU"/>
              </a:rPr>
              <a:t> </a:t>
            </a:r>
            <a:r>
              <a:rPr sz="1100" spc="45" dirty="0">
                <a:solidFill>
                  <a:srgbClr val="FFFFFF"/>
                </a:solidFill>
                <a:latin typeface="PMingLiU"/>
                <a:cs typeface="PMingLiU"/>
              </a:rPr>
              <a:t>words.</a:t>
            </a:r>
            <a:endParaRPr sz="1100">
              <a:latin typeface="PMingLiU"/>
              <a:cs typeface="PMingLiU"/>
            </a:endParaRPr>
          </a:p>
          <a:p>
            <a:pPr marL="327660">
              <a:lnSpc>
                <a:spcPct val="100000"/>
              </a:lnSpc>
              <a:spcBef>
                <a:spcPts val="335"/>
              </a:spcBef>
            </a:pPr>
            <a:r>
              <a:rPr sz="1100" spc="40" dirty="0">
                <a:solidFill>
                  <a:srgbClr val="FFFFFF"/>
                </a:solidFill>
                <a:latin typeface="PMingLiU"/>
                <a:cs typeface="PMingLiU"/>
              </a:rPr>
              <a:t>Block </a:t>
            </a:r>
            <a:r>
              <a:rPr sz="1100" spc="20" dirty="0">
                <a:solidFill>
                  <a:srgbClr val="FFFFFF"/>
                </a:solidFill>
                <a:latin typeface="PMingLiU"/>
                <a:cs typeface="PMingLiU"/>
              </a:rPr>
              <a:t>size </a:t>
            </a:r>
            <a:r>
              <a:rPr sz="1100" spc="5" dirty="0">
                <a:solidFill>
                  <a:srgbClr val="FFFFFF"/>
                </a:solidFill>
                <a:latin typeface="PMingLiU"/>
                <a:cs typeface="PMingLiU"/>
              </a:rPr>
              <a:t>of </a:t>
            </a:r>
            <a:r>
              <a:rPr sz="1100" spc="25" dirty="0">
                <a:solidFill>
                  <a:srgbClr val="FFFFFF"/>
                </a:solidFill>
                <a:latin typeface="PMingLiU"/>
                <a:cs typeface="PMingLiU"/>
              </a:rPr>
              <a:t>4 </a:t>
            </a:r>
            <a:r>
              <a:rPr sz="1100" spc="45" dirty="0">
                <a:solidFill>
                  <a:srgbClr val="FFFFFF"/>
                </a:solidFill>
                <a:latin typeface="PMingLiU"/>
                <a:cs typeface="PMingLiU"/>
              </a:rPr>
              <a:t>words</a:t>
            </a:r>
            <a:r>
              <a:rPr sz="1100" spc="280" dirty="0">
                <a:solidFill>
                  <a:srgbClr val="FFFFFF"/>
                </a:solidFill>
                <a:latin typeface="PMingLiU"/>
                <a:cs typeface="PMingLiU"/>
              </a:rPr>
              <a:t> </a:t>
            </a:r>
            <a:r>
              <a:rPr sz="1100" spc="70" dirty="0">
                <a:solidFill>
                  <a:srgbClr val="FFFFFF"/>
                </a:solidFill>
                <a:latin typeface="PMingLiU"/>
                <a:cs typeface="PMingLiU"/>
              </a:rPr>
              <a:t>(2</a:t>
            </a:r>
            <a:r>
              <a:rPr sz="1200" spc="104" baseline="27777" dirty="0">
                <a:solidFill>
                  <a:srgbClr val="FFFFFF"/>
                </a:solidFill>
                <a:latin typeface="PMingLiU"/>
                <a:cs typeface="PMingLiU"/>
              </a:rPr>
              <a:t>2</a:t>
            </a:r>
            <a:r>
              <a:rPr sz="1100" spc="70" dirty="0">
                <a:solidFill>
                  <a:srgbClr val="FFFFFF"/>
                </a:solidFill>
                <a:latin typeface="PMingLiU"/>
                <a:cs typeface="PMingLiU"/>
              </a:rPr>
              <a:t>)</a:t>
            </a:r>
            <a:endParaRPr sz="1100">
              <a:latin typeface="PMingLiU"/>
              <a:cs typeface="PMingLiU"/>
            </a:endParaRPr>
          </a:p>
          <a:p>
            <a:pPr marL="327660" marR="1607185">
              <a:lnSpc>
                <a:spcPct val="125299"/>
              </a:lnSpc>
            </a:pPr>
            <a:r>
              <a:rPr sz="1100" spc="75" dirty="0">
                <a:solidFill>
                  <a:srgbClr val="FFFFFF"/>
                </a:solidFill>
                <a:latin typeface="PMingLiU"/>
                <a:cs typeface="PMingLiU"/>
              </a:rPr>
              <a:t>Number </a:t>
            </a:r>
            <a:r>
              <a:rPr sz="1100" spc="5" dirty="0">
                <a:solidFill>
                  <a:srgbClr val="FFFFFF"/>
                </a:solidFill>
                <a:latin typeface="PMingLiU"/>
                <a:cs typeface="PMingLiU"/>
              </a:rPr>
              <a:t>of </a:t>
            </a:r>
            <a:r>
              <a:rPr sz="1100" spc="35" dirty="0">
                <a:solidFill>
                  <a:srgbClr val="FFFFFF"/>
                </a:solidFill>
                <a:latin typeface="PMingLiU"/>
                <a:cs typeface="PMingLiU"/>
              </a:rPr>
              <a:t>Blocks </a:t>
            </a:r>
            <a:r>
              <a:rPr sz="1100" spc="260" dirty="0">
                <a:solidFill>
                  <a:srgbClr val="FFFFFF"/>
                </a:solidFill>
                <a:latin typeface="PMingLiU"/>
                <a:cs typeface="PMingLiU"/>
              </a:rPr>
              <a:t>= </a:t>
            </a:r>
            <a:r>
              <a:rPr sz="1100" spc="25" dirty="0">
                <a:solidFill>
                  <a:srgbClr val="FFFFFF"/>
                </a:solidFill>
                <a:latin typeface="PMingLiU"/>
                <a:cs typeface="PMingLiU"/>
              </a:rPr>
              <a:t>1024 </a:t>
            </a:r>
            <a:r>
              <a:rPr sz="1100" spc="65" dirty="0">
                <a:solidFill>
                  <a:srgbClr val="FFFFFF"/>
                </a:solidFill>
                <a:latin typeface="PMingLiU"/>
                <a:cs typeface="PMingLiU"/>
              </a:rPr>
              <a:t>(2</a:t>
            </a:r>
            <a:r>
              <a:rPr sz="1200" spc="97" baseline="27777" dirty="0">
                <a:solidFill>
                  <a:srgbClr val="FFFFFF"/>
                </a:solidFill>
                <a:latin typeface="PMingLiU"/>
                <a:cs typeface="PMingLiU"/>
              </a:rPr>
              <a:t>10</a:t>
            </a:r>
            <a:r>
              <a:rPr sz="1100" spc="65" dirty="0">
                <a:solidFill>
                  <a:srgbClr val="FFFFFF"/>
                </a:solidFill>
                <a:latin typeface="PMingLiU"/>
                <a:cs typeface="PMingLiU"/>
              </a:rPr>
              <a:t>) </a:t>
            </a:r>
            <a:r>
              <a:rPr sz="1100" spc="40" dirty="0">
                <a:solidFill>
                  <a:srgbClr val="FFFFFF"/>
                </a:solidFill>
                <a:latin typeface="PMingLiU"/>
                <a:cs typeface="PMingLiU"/>
              </a:rPr>
              <a:t>blocks  </a:t>
            </a:r>
            <a:r>
              <a:rPr sz="1100" spc="70" dirty="0">
                <a:solidFill>
                  <a:srgbClr val="FFFFFF"/>
                </a:solidFill>
                <a:latin typeface="PMingLiU"/>
                <a:cs typeface="PMingLiU"/>
              </a:rPr>
              <a:t>Each </a:t>
            </a:r>
            <a:r>
              <a:rPr sz="1100" spc="40" dirty="0">
                <a:solidFill>
                  <a:srgbClr val="FFFFFF"/>
                </a:solidFill>
                <a:latin typeface="PMingLiU"/>
                <a:cs typeface="PMingLiU"/>
              </a:rPr>
              <a:t>block </a:t>
            </a:r>
            <a:r>
              <a:rPr sz="1100" spc="65" dirty="0">
                <a:solidFill>
                  <a:srgbClr val="FFFFFF"/>
                </a:solidFill>
                <a:latin typeface="PMingLiU"/>
                <a:cs typeface="PMingLiU"/>
              </a:rPr>
              <a:t>has </a:t>
            </a:r>
            <a:r>
              <a:rPr sz="1100" spc="25" dirty="0">
                <a:solidFill>
                  <a:srgbClr val="FFFFFF"/>
                </a:solidFill>
                <a:latin typeface="PMingLiU"/>
                <a:cs typeface="PMingLiU"/>
              </a:rPr>
              <a:t>4 </a:t>
            </a:r>
            <a:r>
              <a:rPr sz="1100" i="1" spc="-55" dirty="0">
                <a:solidFill>
                  <a:srgbClr val="FFFFFF"/>
                </a:solidFill>
                <a:latin typeface="Verdana"/>
                <a:cs typeface="Verdana"/>
              </a:rPr>
              <a:t>× </a:t>
            </a:r>
            <a:r>
              <a:rPr sz="1100" spc="25" dirty="0">
                <a:solidFill>
                  <a:srgbClr val="FFFFFF"/>
                </a:solidFill>
                <a:latin typeface="PMingLiU"/>
                <a:cs typeface="PMingLiU"/>
              </a:rPr>
              <a:t>32 </a:t>
            </a:r>
            <a:r>
              <a:rPr sz="1100" spc="55" dirty="0">
                <a:solidFill>
                  <a:srgbClr val="FFFFFF"/>
                </a:solidFill>
                <a:latin typeface="PMingLiU"/>
                <a:cs typeface="PMingLiU"/>
              </a:rPr>
              <a:t>or </a:t>
            </a:r>
            <a:r>
              <a:rPr sz="1100" spc="25" dirty="0">
                <a:solidFill>
                  <a:srgbClr val="FFFFFF"/>
                </a:solidFill>
                <a:latin typeface="PMingLiU"/>
                <a:cs typeface="PMingLiU"/>
              </a:rPr>
              <a:t>128 </a:t>
            </a:r>
            <a:r>
              <a:rPr sz="1100" spc="65" dirty="0">
                <a:solidFill>
                  <a:srgbClr val="FFFFFF"/>
                </a:solidFill>
                <a:latin typeface="PMingLiU"/>
                <a:cs typeface="PMingLiU"/>
              </a:rPr>
              <a:t>bits </a:t>
            </a:r>
            <a:r>
              <a:rPr sz="1100" spc="260" dirty="0">
                <a:solidFill>
                  <a:srgbClr val="FFFFFF"/>
                </a:solidFill>
                <a:latin typeface="PMingLiU"/>
                <a:cs typeface="PMingLiU"/>
              </a:rPr>
              <a:t>+</a:t>
            </a:r>
            <a:r>
              <a:rPr sz="1100" spc="305" dirty="0">
                <a:solidFill>
                  <a:srgbClr val="FFFFFF"/>
                </a:solidFill>
                <a:latin typeface="PMingLiU"/>
                <a:cs typeface="PMingLiU"/>
              </a:rPr>
              <a:t> </a:t>
            </a:r>
            <a:r>
              <a:rPr sz="1100" spc="80" dirty="0">
                <a:solidFill>
                  <a:srgbClr val="FFFFFF"/>
                </a:solidFill>
                <a:latin typeface="PMingLiU"/>
                <a:cs typeface="PMingLiU"/>
              </a:rPr>
              <a:t>tag</a:t>
            </a:r>
            <a:endParaRPr sz="1100">
              <a:latin typeface="PMingLiU"/>
              <a:cs typeface="PMingLiU"/>
            </a:endParaRPr>
          </a:p>
          <a:p>
            <a:pPr marL="327660">
              <a:lnSpc>
                <a:spcPct val="100000"/>
              </a:lnSpc>
              <a:spcBef>
                <a:spcPts val="335"/>
              </a:spcBef>
            </a:pPr>
            <a:r>
              <a:rPr sz="1100" spc="40" dirty="0">
                <a:solidFill>
                  <a:srgbClr val="FFFFFF"/>
                </a:solidFill>
                <a:latin typeface="PMingLiU"/>
                <a:cs typeface="PMingLiU"/>
              </a:rPr>
              <a:t>2</a:t>
            </a:r>
            <a:r>
              <a:rPr sz="1200" spc="60" baseline="27777" dirty="0">
                <a:solidFill>
                  <a:srgbClr val="FFFFFF"/>
                </a:solidFill>
                <a:latin typeface="PMingLiU"/>
                <a:cs typeface="PMingLiU"/>
              </a:rPr>
              <a:t>10 </a:t>
            </a:r>
            <a:r>
              <a:rPr sz="1100" i="1" spc="-55" dirty="0">
                <a:solidFill>
                  <a:srgbClr val="FFFFFF"/>
                </a:solidFill>
                <a:latin typeface="Verdana"/>
                <a:cs typeface="Verdana"/>
              </a:rPr>
              <a:t>× </a:t>
            </a:r>
            <a:r>
              <a:rPr sz="1100" spc="50" dirty="0">
                <a:solidFill>
                  <a:srgbClr val="FFFFFF"/>
                </a:solidFill>
                <a:latin typeface="PMingLiU"/>
                <a:cs typeface="PMingLiU"/>
              </a:rPr>
              <a:t>(4 </a:t>
            </a:r>
            <a:r>
              <a:rPr sz="1100" i="1" spc="-55" dirty="0">
                <a:solidFill>
                  <a:srgbClr val="FFFFFF"/>
                </a:solidFill>
                <a:latin typeface="Verdana"/>
                <a:cs typeface="Verdana"/>
              </a:rPr>
              <a:t>× </a:t>
            </a:r>
            <a:r>
              <a:rPr sz="1100" spc="25" dirty="0">
                <a:solidFill>
                  <a:srgbClr val="FFFFFF"/>
                </a:solidFill>
                <a:latin typeface="PMingLiU"/>
                <a:cs typeface="PMingLiU"/>
              </a:rPr>
              <a:t>32 </a:t>
            </a:r>
            <a:r>
              <a:rPr sz="1100" spc="260" dirty="0">
                <a:solidFill>
                  <a:srgbClr val="FFFFFF"/>
                </a:solidFill>
                <a:latin typeface="PMingLiU"/>
                <a:cs typeface="PMingLiU"/>
              </a:rPr>
              <a:t>+ </a:t>
            </a:r>
            <a:r>
              <a:rPr sz="1100" spc="45" dirty="0">
                <a:solidFill>
                  <a:srgbClr val="FFFFFF"/>
                </a:solidFill>
                <a:latin typeface="PMingLiU"/>
                <a:cs typeface="PMingLiU"/>
              </a:rPr>
              <a:t>(32 </a:t>
            </a:r>
            <a:r>
              <a:rPr sz="1100" i="1" spc="-55" dirty="0">
                <a:solidFill>
                  <a:srgbClr val="FFFFFF"/>
                </a:solidFill>
                <a:latin typeface="Verdana"/>
                <a:cs typeface="Verdana"/>
              </a:rPr>
              <a:t>− </a:t>
            </a:r>
            <a:r>
              <a:rPr sz="1100" spc="25" dirty="0">
                <a:solidFill>
                  <a:srgbClr val="FFFFFF"/>
                </a:solidFill>
                <a:latin typeface="PMingLiU"/>
                <a:cs typeface="PMingLiU"/>
              </a:rPr>
              <a:t>10 </a:t>
            </a:r>
            <a:r>
              <a:rPr sz="1100" i="1" spc="-55" dirty="0">
                <a:solidFill>
                  <a:srgbClr val="FFFFFF"/>
                </a:solidFill>
                <a:latin typeface="Verdana"/>
                <a:cs typeface="Verdana"/>
              </a:rPr>
              <a:t>− </a:t>
            </a:r>
            <a:r>
              <a:rPr sz="1100" spc="25" dirty="0">
                <a:solidFill>
                  <a:srgbClr val="FFFFFF"/>
                </a:solidFill>
                <a:latin typeface="PMingLiU"/>
                <a:cs typeface="PMingLiU"/>
              </a:rPr>
              <a:t>2 </a:t>
            </a:r>
            <a:r>
              <a:rPr sz="1100" i="1" spc="-55" dirty="0">
                <a:solidFill>
                  <a:srgbClr val="FFFFFF"/>
                </a:solidFill>
                <a:latin typeface="Verdana"/>
                <a:cs typeface="Verdana"/>
              </a:rPr>
              <a:t>− </a:t>
            </a:r>
            <a:r>
              <a:rPr sz="1100" spc="50" dirty="0">
                <a:solidFill>
                  <a:srgbClr val="FFFFFF"/>
                </a:solidFill>
                <a:latin typeface="PMingLiU"/>
                <a:cs typeface="PMingLiU"/>
              </a:rPr>
              <a:t>2) </a:t>
            </a:r>
            <a:r>
              <a:rPr sz="1100" spc="260" dirty="0">
                <a:solidFill>
                  <a:srgbClr val="FFFFFF"/>
                </a:solidFill>
                <a:latin typeface="PMingLiU"/>
                <a:cs typeface="PMingLiU"/>
              </a:rPr>
              <a:t>+ </a:t>
            </a:r>
            <a:r>
              <a:rPr sz="1100" spc="50" dirty="0">
                <a:solidFill>
                  <a:srgbClr val="FFFFFF"/>
                </a:solidFill>
                <a:latin typeface="PMingLiU"/>
                <a:cs typeface="PMingLiU"/>
              </a:rPr>
              <a:t>1) </a:t>
            </a:r>
            <a:r>
              <a:rPr sz="1100" spc="260" dirty="0">
                <a:solidFill>
                  <a:srgbClr val="FFFFFF"/>
                </a:solidFill>
                <a:latin typeface="PMingLiU"/>
                <a:cs typeface="PMingLiU"/>
              </a:rPr>
              <a:t>= </a:t>
            </a:r>
            <a:r>
              <a:rPr sz="1100" spc="40" dirty="0">
                <a:solidFill>
                  <a:srgbClr val="FFFFFF"/>
                </a:solidFill>
                <a:latin typeface="PMingLiU"/>
                <a:cs typeface="PMingLiU"/>
              </a:rPr>
              <a:t>2</a:t>
            </a:r>
            <a:r>
              <a:rPr sz="1200" spc="60" baseline="27777" dirty="0">
                <a:solidFill>
                  <a:srgbClr val="FFFFFF"/>
                </a:solidFill>
                <a:latin typeface="PMingLiU"/>
                <a:cs typeface="PMingLiU"/>
              </a:rPr>
              <a:t>10 </a:t>
            </a:r>
            <a:r>
              <a:rPr sz="1100" i="1" spc="-55" dirty="0">
                <a:solidFill>
                  <a:srgbClr val="FFFFFF"/>
                </a:solidFill>
                <a:latin typeface="Verdana"/>
                <a:cs typeface="Verdana"/>
              </a:rPr>
              <a:t>× </a:t>
            </a:r>
            <a:r>
              <a:rPr sz="1100" spc="25" dirty="0">
                <a:solidFill>
                  <a:srgbClr val="FFFFFF"/>
                </a:solidFill>
                <a:latin typeface="PMingLiU"/>
                <a:cs typeface="PMingLiU"/>
              </a:rPr>
              <a:t>147 </a:t>
            </a:r>
            <a:r>
              <a:rPr sz="1100" spc="260" dirty="0">
                <a:solidFill>
                  <a:srgbClr val="FFFFFF"/>
                </a:solidFill>
                <a:latin typeface="PMingLiU"/>
                <a:cs typeface="PMingLiU"/>
              </a:rPr>
              <a:t>=</a:t>
            </a:r>
            <a:r>
              <a:rPr sz="1100" spc="-165" dirty="0">
                <a:solidFill>
                  <a:srgbClr val="FFFFFF"/>
                </a:solidFill>
                <a:latin typeface="PMingLiU"/>
                <a:cs typeface="PMingLiU"/>
              </a:rPr>
              <a:t> </a:t>
            </a:r>
            <a:r>
              <a:rPr sz="1100" spc="25" dirty="0">
                <a:solidFill>
                  <a:srgbClr val="FFFFFF"/>
                </a:solidFill>
                <a:latin typeface="PMingLiU"/>
                <a:cs typeface="PMingLiU"/>
              </a:rPr>
              <a:t>147</a:t>
            </a:r>
            <a:endParaRPr sz="1100">
              <a:latin typeface="PMingLiU"/>
              <a:cs typeface="PMingLiU"/>
            </a:endParaRPr>
          </a:p>
          <a:p>
            <a:pPr marL="327660">
              <a:lnSpc>
                <a:spcPct val="100000"/>
              </a:lnSpc>
              <a:spcBef>
                <a:spcPts val="35"/>
              </a:spcBef>
            </a:pPr>
            <a:r>
              <a:rPr sz="1100" spc="60" dirty="0">
                <a:solidFill>
                  <a:srgbClr val="FFFFFF"/>
                </a:solidFill>
                <a:latin typeface="PMingLiU"/>
                <a:cs typeface="PMingLiU"/>
              </a:rPr>
              <a:t>Kibibits</a:t>
            </a:r>
            <a:endParaRPr sz="1100">
              <a:latin typeface="PMingLiU"/>
              <a:cs typeface="PMingLiU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3349777"/>
            <a:ext cx="4608195" cy="106680"/>
            <a:chOff x="0" y="3349777"/>
            <a:chExt cx="4608195" cy="106680"/>
          </a:xfrm>
        </p:grpSpPr>
        <p:sp>
          <p:nvSpPr>
            <p:cNvPr id="10" name="object 10"/>
            <p:cNvSpPr/>
            <p:nvPr/>
          </p:nvSpPr>
          <p:spPr>
            <a:xfrm>
              <a:off x="0" y="3349777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5" h="106679">
                  <a:moveTo>
                    <a:pt x="1535976" y="0"/>
                  </a:moveTo>
                  <a:lnTo>
                    <a:pt x="0" y="0"/>
                  </a:lnTo>
                  <a:lnTo>
                    <a:pt x="0" y="106222"/>
                  </a:lnTo>
                  <a:lnTo>
                    <a:pt x="1535976" y="10622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5D54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35976" y="3349777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4" h="106679">
                  <a:moveTo>
                    <a:pt x="1535976" y="0"/>
                  </a:moveTo>
                  <a:lnTo>
                    <a:pt x="0" y="0"/>
                  </a:lnTo>
                  <a:lnTo>
                    <a:pt x="0" y="106222"/>
                  </a:lnTo>
                  <a:lnTo>
                    <a:pt x="1535976" y="10622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6151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71952" y="3349777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4" h="106679">
                  <a:moveTo>
                    <a:pt x="1535976" y="0"/>
                  </a:moveTo>
                  <a:lnTo>
                    <a:pt x="0" y="0"/>
                  </a:lnTo>
                  <a:lnTo>
                    <a:pt x="0" y="106222"/>
                  </a:lnTo>
                  <a:lnTo>
                    <a:pt x="1535976" y="10622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5943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pc="100" dirty="0"/>
              <a:t>Dr. </a:t>
            </a:r>
            <a:r>
              <a:rPr spc="110" dirty="0"/>
              <a:t>Ganala </a:t>
            </a:r>
            <a:r>
              <a:rPr spc="95" dirty="0"/>
              <a:t>Santoshi </a:t>
            </a:r>
            <a:r>
              <a:rPr spc="120" dirty="0"/>
              <a:t>(VIT</a:t>
            </a:r>
            <a:r>
              <a:rPr spc="75" dirty="0"/>
              <a:t> </a:t>
            </a:r>
            <a:r>
              <a:rPr spc="105" dirty="0"/>
              <a:t>Chennai)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2188705" y="3353673"/>
            <a:ext cx="23114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spc="130" dirty="0">
                <a:solidFill>
                  <a:srgbClr val="FFFFFF"/>
                </a:solidFill>
                <a:latin typeface="PMingLiU"/>
                <a:cs typeface="PMingLiU"/>
                <a:hlinkClick r:id="rId2" action="ppaction://hlinksldjump"/>
              </a:rPr>
              <a:t>MSO</a:t>
            </a:r>
            <a:endParaRPr sz="600">
              <a:latin typeface="PMingLiU"/>
              <a:cs typeface="PMingLiU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pc="105" dirty="0"/>
              <a:t>July </a:t>
            </a:r>
            <a:r>
              <a:rPr spc="75" dirty="0"/>
              <a:t>8,</a:t>
            </a:r>
            <a:r>
              <a:rPr spc="15" dirty="0"/>
              <a:t> </a:t>
            </a:r>
            <a:r>
              <a:rPr spc="80" dirty="0"/>
              <a:t>2020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80" dirty="0"/>
              <a:pPr marL="38100">
                <a:lnSpc>
                  <a:spcPts val="670"/>
                </a:lnSpc>
              </a:pPr>
              <a:t>22</a:t>
            </a:fld>
            <a:r>
              <a:rPr spc="80" dirty="0"/>
              <a:t> </a:t>
            </a:r>
            <a:r>
              <a:rPr spc="204" dirty="0"/>
              <a:t>/</a:t>
            </a:r>
            <a:r>
              <a:rPr spc="55" dirty="0"/>
              <a:t> </a:t>
            </a:r>
            <a:r>
              <a:rPr spc="80" dirty="0"/>
              <a:t>41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2405"/>
            <a:ext cx="182626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5" dirty="0"/>
              <a:t>Handling </a:t>
            </a:r>
            <a:r>
              <a:rPr spc="-10" dirty="0"/>
              <a:t>Cache</a:t>
            </a:r>
            <a:r>
              <a:rPr spc="-60" dirty="0"/>
              <a:t> </a:t>
            </a:r>
            <a:r>
              <a:rPr spc="-40" dirty="0"/>
              <a:t>Misses</a:t>
            </a:r>
          </a:p>
        </p:txBody>
      </p:sp>
      <p:sp>
        <p:nvSpPr>
          <p:cNvPr id="3" name="object 3"/>
          <p:cNvSpPr/>
          <p:nvPr/>
        </p:nvSpPr>
        <p:spPr>
          <a:xfrm>
            <a:off x="286715" y="923442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90">
                <a:moveTo>
                  <a:pt x="59651" y="0"/>
                </a:moveTo>
                <a:lnTo>
                  <a:pt x="0" y="0"/>
                </a:lnTo>
                <a:lnTo>
                  <a:pt x="0" y="59651"/>
                </a:lnTo>
                <a:lnTo>
                  <a:pt x="59651" y="59651"/>
                </a:lnTo>
                <a:lnTo>
                  <a:pt x="596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6715" y="1133475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90">
                <a:moveTo>
                  <a:pt x="59651" y="0"/>
                </a:moveTo>
                <a:lnTo>
                  <a:pt x="0" y="0"/>
                </a:lnTo>
                <a:lnTo>
                  <a:pt x="0" y="59651"/>
                </a:lnTo>
                <a:lnTo>
                  <a:pt x="59651" y="59651"/>
                </a:lnTo>
                <a:lnTo>
                  <a:pt x="596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6715" y="1343507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90">
                <a:moveTo>
                  <a:pt x="59651" y="0"/>
                </a:moveTo>
                <a:lnTo>
                  <a:pt x="0" y="0"/>
                </a:lnTo>
                <a:lnTo>
                  <a:pt x="0" y="59651"/>
                </a:lnTo>
                <a:lnTo>
                  <a:pt x="59651" y="59651"/>
                </a:lnTo>
                <a:lnTo>
                  <a:pt x="596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6715" y="1725625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89">
                <a:moveTo>
                  <a:pt x="59651" y="0"/>
                </a:moveTo>
                <a:lnTo>
                  <a:pt x="0" y="0"/>
                </a:lnTo>
                <a:lnTo>
                  <a:pt x="0" y="59651"/>
                </a:lnTo>
                <a:lnTo>
                  <a:pt x="59651" y="59651"/>
                </a:lnTo>
                <a:lnTo>
                  <a:pt x="596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6715" y="1935657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89">
                <a:moveTo>
                  <a:pt x="59651" y="0"/>
                </a:moveTo>
                <a:lnTo>
                  <a:pt x="0" y="0"/>
                </a:lnTo>
                <a:lnTo>
                  <a:pt x="0" y="59651"/>
                </a:lnTo>
                <a:lnTo>
                  <a:pt x="59651" y="59651"/>
                </a:lnTo>
                <a:lnTo>
                  <a:pt x="596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25844" y="482649"/>
            <a:ext cx="4347845" cy="17252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55" dirty="0">
                <a:solidFill>
                  <a:srgbClr val="FFFFFF"/>
                </a:solidFill>
                <a:latin typeface="PMingLiU"/>
                <a:cs typeface="PMingLiU"/>
              </a:rPr>
              <a:t>Cache </a:t>
            </a:r>
            <a:r>
              <a:rPr sz="1100" spc="40" dirty="0">
                <a:solidFill>
                  <a:srgbClr val="FFFFFF"/>
                </a:solidFill>
                <a:latin typeface="PMingLiU"/>
                <a:cs typeface="PMingLiU"/>
              </a:rPr>
              <a:t>miss</a:t>
            </a:r>
            <a:r>
              <a:rPr sz="1100" spc="90" dirty="0">
                <a:solidFill>
                  <a:srgbClr val="FFFFFF"/>
                </a:solidFill>
                <a:latin typeface="PMingLiU"/>
                <a:cs typeface="PMingLiU"/>
              </a:rPr>
              <a:t> </a:t>
            </a:r>
            <a:r>
              <a:rPr sz="1100" spc="15" dirty="0">
                <a:solidFill>
                  <a:srgbClr val="FFFFFF"/>
                </a:solidFill>
                <a:latin typeface="PMingLiU"/>
                <a:cs typeface="PMingLiU"/>
              </a:rPr>
              <a:t>:</a:t>
            </a:r>
            <a:endParaRPr sz="1100">
              <a:latin typeface="PMingLiU"/>
              <a:cs typeface="PMingLiU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750">
              <a:latin typeface="PMingLiU"/>
              <a:cs typeface="PMingLiU"/>
            </a:endParaRPr>
          </a:p>
          <a:p>
            <a:pPr marL="289560" marR="1525270">
              <a:lnSpc>
                <a:spcPct val="125299"/>
              </a:lnSpc>
            </a:pPr>
            <a:r>
              <a:rPr sz="1100" spc="65" dirty="0">
                <a:solidFill>
                  <a:srgbClr val="FFFFFF"/>
                </a:solidFill>
                <a:latin typeface="PMingLiU"/>
                <a:cs typeface="PMingLiU"/>
              </a:rPr>
              <a:t>Requested </a:t>
            </a:r>
            <a:r>
              <a:rPr sz="1100" spc="95" dirty="0">
                <a:solidFill>
                  <a:srgbClr val="FFFFFF"/>
                </a:solidFill>
                <a:latin typeface="PMingLiU"/>
                <a:cs typeface="PMingLiU"/>
              </a:rPr>
              <a:t>data </a:t>
            </a:r>
            <a:r>
              <a:rPr sz="1100" spc="20" dirty="0">
                <a:solidFill>
                  <a:srgbClr val="FFFFFF"/>
                </a:solidFill>
                <a:latin typeface="PMingLiU"/>
                <a:cs typeface="PMingLiU"/>
              </a:rPr>
              <a:t>is </a:t>
            </a:r>
            <a:r>
              <a:rPr sz="1100" spc="80" dirty="0">
                <a:solidFill>
                  <a:srgbClr val="FFFFFF"/>
                </a:solidFill>
                <a:latin typeface="PMingLiU"/>
                <a:cs typeface="PMingLiU"/>
              </a:rPr>
              <a:t>not </a:t>
            </a:r>
            <a:r>
              <a:rPr sz="1100" spc="55" dirty="0">
                <a:solidFill>
                  <a:srgbClr val="FFFFFF"/>
                </a:solidFill>
                <a:latin typeface="PMingLiU"/>
                <a:cs typeface="PMingLiU"/>
              </a:rPr>
              <a:t>found </a:t>
            </a:r>
            <a:r>
              <a:rPr sz="1100" spc="45" dirty="0">
                <a:solidFill>
                  <a:srgbClr val="FFFFFF"/>
                </a:solidFill>
                <a:latin typeface="PMingLiU"/>
                <a:cs typeface="PMingLiU"/>
              </a:rPr>
              <a:t>in </a:t>
            </a:r>
            <a:r>
              <a:rPr sz="1100" spc="80" dirty="0">
                <a:solidFill>
                  <a:srgbClr val="FFFFFF"/>
                </a:solidFill>
                <a:latin typeface="PMingLiU"/>
                <a:cs typeface="PMingLiU"/>
              </a:rPr>
              <a:t>the </a:t>
            </a:r>
            <a:r>
              <a:rPr sz="1100" spc="40" dirty="0">
                <a:solidFill>
                  <a:srgbClr val="FFFFFF"/>
                </a:solidFill>
                <a:latin typeface="PMingLiU"/>
                <a:cs typeface="PMingLiU"/>
              </a:rPr>
              <a:t>cache.  </a:t>
            </a:r>
            <a:r>
              <a:rPr sz="1100" spc="55" dirty="0">
                <a:solidFill>
                  <a:srgbClr val="FFFFFF"/>
                </a:solidFill>
                <a:latin typeface="PMingLiU"/>
                <a:cs typeface="PMingLiU"/>
              </a:rPr>
              <a:t>Cache</a:t>
            </a:r>
            <a:r>
              <a:rPr sz="1100" spc="70" dirty="0">
                <a:solidFill>
                  <a:srgbClr val="FFFFFF"/>
                </a:solidFill>
                <a:latin typeface="PMingLiU"/>
                <a:cs typeface="PMingLiU"/>
              </a:rPr>
              <a:t> </a:t>
            </a:r>
            <a:r>
              <a:rPr sz="1100" spc="40" dirty="0">
                <a:solidFill>
                  <a:srgbClr val="FFFFFF"/>
                </a:solidFill>
                <a:latin typeface="PMingLiU"/>
                <a:cs typeface="PMingLiU"/>
              </a:rPr>
              <a:t>miss.</a:t>
            </a:r>
            <a:endParaRPr sz="1100">
              <a:latin typeface="PMingLiU"/>
              <a:cs typeface="PMingLiU"/>
            </a:endParaRPr>
          </a:p>
          <a:p>
            <a:pPr marL="289560" marR="319405">
              <a:lnSpc>
                <a:spcPct val="102699"/>
              </a:lnSpc>
              <a:spcBef>
                <a:spcPts val="300"/>
              </a:spcBef>
            </a:pPr>
            <a:r>
              <a:rPr sz="1100" spc="15" dirty="0">
                <a:solidFill>
                  <a:srgbClr val="FFFFFF"/>
                </a:solidFill>
                <a:latin typeface="PMingLiU"/>
                <a:cs typeface="PMingLiU"/>
              </a:rPr>
              <a:t>If </a:t>
            </a:r>
            <a:r>
              <a:rPr sz="1100" spc="80" dirty="0">
                <a:solidFill>
                  <a:srgbClr val="FFFFFF"/>
                </a:solidFill>
                <a:latin typeface="PMingLiU"/>
                <a:cs typeface="PMingLiU"/>
              </a:rPr>
              <a:t>the </a:t>
            </a:r>
            <a:r>
              <a:rPr sz="1100" spc="60" dirty="0">
                <a:solidFill>
                  <a:srgbClr val="FFFFFF"/>
                </a:solidFill>
                <a:latin typeface="PMingLiU"/>
                <a:cs typeface="PMingLiU"/>
              </a:rPr>
              <a:t>requested </a:t>
            </a:r>
            <a:r>
              <a:rPr sz="1100" spc="95" dirty="0">
                <a:solidFill>
                  <a:srgbClr val="FFFFFF"/>
                </a:solidFill>
                <a:latin typeface="PMingLiU"/>
                <a:cs typeface="PMingLiU"/>
              </a:rPr>
              <a:t>data </a:t>
            </a:r>
            <a:r>
              <a:rPr sz="1100" spc="20" dirty="0">
                <a:solidFill>
                  <a:srgbClr val="FFFFFF"/>
                </a:solidFill>
                <a:latin typeface="PMingLiU"/>
                <a:cs typeface="PMingLiU"/>
              </a:rPr>
              <a:t>is </a:t>
            </a:r>
            <a:r>
              <a:rPr sz="1100" spc="60" dirty="0">
                <a:solidFill>
                  <a:srgbClr val="FFFFFF"/>
                </a:solidFill>
                <a:latin typeface="PMingLiU"/>
                <a:cs typeface="PMingLiU"/>
              </a:rPr>
              <a:t>present </a:t>
            </a:r>
            <a:r>
              <a:rPr sz="1100" spc="50" dirty="0">
                <a:solidFill>
                  <a:srgbClr val="FFFFFF"/>
                </a:solidFill>
                <a:latin typeface="PMingLiU"/>
                <a:cs typeface="PMingLiU"/>
              </a:rPr>
              <a:t>in </a:t>
            </a:r>
            <a:r>
              <a:rPr sz="1100" spc="80" dirty="0">
                <a:solidFill>
                  <a:srgbClr val="FFFFFF"/>
                </a:solidFill>
                <a:latin typeface="PMingLiU"/>
                <a:cs typeface="PMingLiU"/>
              </a:rPr>
              <a:t>the </a:t>
            </a:r>
            <a:r>
              <a:rPr sz="1100" spc="40" dirty="0">
                <a:solidFill>
                  <a:srgbClr val="FFFFFF"/>
                </a:solidFill>
                <a:latin typeface="PMingLiU"/>
                <a:cs typeface="PMingLiU"/>
              </a:rPr>
              <a:t>cache </a:t>
            </a:r>
            <a:r>
              <a:rPr sz="1100" spc="75" dirty="0">
                <a:solidFill>
                  <a:srgbClr val="FFFFFF"/>
                </a:solidFill>
                <a:latin typeface="PMingLiU"/>
                <a:cs typeface="PMingLiU"/>
              </a:rPr>
              <a:t>it </a:t>
            </a:r>
            <a:r>
              <a:rPr sz="1100" spc="70" dirty="0">
                <a:solidFill>
                  <a:srgbClr val="FFFFFF"/>
                </a:solidFill>
                <a:latin typeface="PMingLiU"/>
                <a:cs typeface="PMingLiU"/>
              </a:rPr>
              <a:t>reports </a:t>
            </a:r>
            <a:r>
              <a:rPr sz="1100" spc="85" dirty="0">
                <a:solidFill>
                  <a:srgbClr val="FFFFFF"/>
                </a:solidFill>
                <a:latin typeface="PMingLiU"/>
                <a:cs typeface="PMingLiU"/>
              </a:rPr>
              <a:t>a </a:t>
            </a:r>
            <a:r>
              <a:rPr sz="1100" spc="80" dirty="0">
                <a:solidFill>
                  <a:srgbClr val="FFFFFF"/>
                </a:solidFill>
                <a:latin typeface="PMingLiU"/>
                <a:cs typeface="PMingLiU"/>
              </a:rPr>
              <a:t>HIT,  </a:t>
            </a:r>
            <a:r>
              <a:rPr sz="1100" spc="50" dirty="0">
                <a:solidFill>
                  <a:srgbClr val="FFFFFF"/>
                </a:solidFill>
                <a:latin typeface="PMingLiU"/>
                <a:cs typeface="PMingLiU"/>
              </a:rPr>
              <a:t>continues execution, </a:t>
            </a:r>
            <a:r>
              <a:rPr sz="1100" spc="55" dirty="0">
                <a:solidFill>
                  <a:srgbClr val="FFFFFF"/>
                </a:solidFill>
                <a:latin typeface="PMingLiU"/>
                <a:cs typeface="PMingLiU"/>
              </a:rPr>
              <a:t>as </a:t>
            </a:r>
            <a:r>
              <a:rPr sz="1100" spc="65" dirty="0">
                <a:solidFill>
                  <a:srgbClr val="FFFFFF"/>
                </a:solidFill>
                <a:latin typeface="PMingLiU"/>
                <a:cs typeface="PMingLiU"/>
              </a:rPr>
              <a:t>nothing</a:t>
            </a:r>
            <a:r>
              <a:rPr sz="1100" spc="140" dirty="0">
                <a:solidFill>
                  <a:srgbClr val="FFFFFF"/>
                </a:solidFill>
                <a:latin typeface="PMingLiU"/>
                <a:cs typeface="PMingLiU"/>
              </a:rPr>
              <a:t> </a:t>
            </a:r>
            <a:r>
              <a:rPr sz="1100" spc="75" dirty="0">
                <a:solidFill>
                  <a:srgbClr val="FFFFFF"/>
                </a:solidFill>
                <a:latin typeface="PMingLiU"/>
                <a:cs typeface="PMingLiU"/>
              </a:rPr>
              <a:t>happened</a:t>
            </a:r>
            <a:endParaRPr sz="1100">
              <a:latin typeface="PMingLiU"/>
              <a:cs typeface="PMingLiU"/>
            </a:endParaRPr>
          </a:p>
          <a:p>
            <a:pPr marL="289560">
              <a:lnSpc>
                <a:spcPct val="100000"/>
              </a:lnSpc>
              <a:spcBef>
                <a:spcPts val="334"/>
              </a:spcBef>
            </a:pPr>
            <a:r>
              <a:rPr sz="1100" spc="30" dirty="0">
                <a:solidFill>
                  <a:srgbClr val="FFFFFF"/>
                </a:solidFill>
                <a:latin typeface="PMingLiU"/>
                <a:cs typeface="PMingLiU"/>
              </a:rPr>
              <a:t>Misses </a:t>
            </a:r>
            <a:r>
              <a:rPr sz="1100" spc="50" dirty="0">
                <a:solidFill>
                  <a:srgbClr val="FFFFFF"/>
                </a:solidFill>
                <a:latin typeface="PMingLiU"/>
                <a:cs typeface="PMingLiU"/>
              </a:rPr>
              <a:t>requires </a:t>
            </a:r>
            <a:r>
              <a:rPr sz="1100" spc="75" dirty="0">
                <a:solidFill>
                  <a:srgbClr val="FFFFFF"/>
                </a:solidFill>
                <a:latin typeface="PMingLiU"/>
                <a:cs typeface="PMingLiU"/>
              </a:rPr>
              <a:t>extra </a:t>
            </a:r>
            <a:r>
              <a:rPr sz="1100" spc="40" dirty="0">
                <a:solidFill>
                  <a:srgbClr val="FFFFFF"/>
                </a:solidFill>
                <a:latin typeface="PMingLiU"/>
                <a:cs typeface="PMingLiU"/>
              </a:rPr>
              <a:t>work </a:t>
            </a:r>
            <a:r>
              <a:rPr sz="1100" spc="65" dirty="0">
                <a:solidFill>
                  <a:srgbClr val="FFFFFF"/>
                </a:solidFill>
                <a:latin typeface="PMingLiU"/>
                <a:cs typeface="PMingLiU"/>
              </a:rPr>
              <a:t>compared </a:t>
            </a:r>
            <a:r>
              <a:rPr sz="1100" spc="80" dirty="0">
                <a:solidFill>
                  <a:srgbClr val="FFFFFF"/>
                </a:solidFill>
                <a:latin typeface="PMingLiU"/>
                <a:cs typeface="PMingLiU"/>
              </a:rPr>
              <a:t>to</a:t>
            </a:r>
            <a:r>
              <a:rPr sz="1100" spc="185" dirty="0">
                <a:solidFill>
                  <a:srgbClr val="FFFFFF"/>
                </a:solidFill>
                <a:latin typeface="PMingLiU"/>
                <a:cs typeface="PMingLiU"/>
              </a:rPr>
              <a:t> </a:t>
            </a:r>
            <a:r>
              <a:rPr sz="1100" spc="80" dirty="0">
                <a:solidFill>
                  <a:srgbClr val="FFFFFF"/>
                </a:solidFill>
                <a:latin typeface="PMingLiU"/>
                <a:cs typeface="PMingLiU"/>
              </a:rPr>
              <a:t>hit</a:t>
            </a:r>
            <a:endParaRPr sz="1100">
              <a:latin typeface="PMingLiU"/>
              <a:cs typeface="PMingLiU"/>
            </a:endParaRPr>
          </a:p>
          <a:p>
            <a:pPr marL="289560" marR="5080">
              <a:lnSpc>
                <a:spcPct val="102600"/>
              </a:lnSpc>
              <a:spcBef>
                <a:spcPts val="300"/>
              </a:spcBef>
            </a:pPr>
            <a:r>
              <a:rPr sz="1100" spc="90" dirty="0">
                <a:solidFill>
                  <a:srgbClr val="FFFFFF"/>
                </a:solidFill>
                <a:latin typeface="PMingLiU"/>
                <a:cs typeface="PMingLiU"/>
              </a:rPr>
              <a:t>The </a:t>
            </a:r>
            <a:r>
              <a:rPr sz="1100" spc="40" dirty="0">
                <a:solidFill>
                  <a:srgbClr val="FFFFFF"/>
                </a:solidFill>
                <a:latin typeface="PMingLiU"/>
                <a:cs typeface="PMingLiU"/>
              </a:rPr>
              <a:t>cache miss </a:t>
            </a:r>
            <a:r>
              <a:rPr sz="1100" spc="55" dirty="0">
                <a:solidFill>
                  <a:srgbClr val="FFFFFF"/>
                </a:solidFill>
                <a:latin typeface="PMingLiU"/>
                <a:cs typeface="PMingLiU"/>
              </a:rPr>
              <a:t>need </a:t>
            </a:r>
            <a:r>
              <a:rPr sz="1100" spc="80" dirty="0">
                <a:solidFill>
                  <a:srgbClr val="FFFFFF"/>
                </a:solidFill>
                <a:latin typeface="PMingLiU"/>
                <a:cs typeface="PMingLiU"/>
              </a:rPr>
              <a:t>to </a:t>
            </a:r>
            <a:r>
              <a:rPr sz="1100" spc="70" dirty="0">
                <a:solidFill>
                  <a:srgbClr val="FFFFFF"/>
                </a:solidFill>
                <a:latin typeface="PMingLiU"/>
                <a:cs typeface="PMingLiU"/>
              </a:rPr>
              <a:t>be </a:t>
            </a:r>
            <a:r>
              <a:rPr sz="1100" spc="65" dirty="0">
                <a:solidFill>
                  <a:srgbClr val="FFFFFF"/>
                </a:solidFill>
                <a:latin typeface="PMingLiU"/>
                <a:cs typeface="PMingLiU"/>
              </a:rPr>
              <a:t>handled </a:t>
            </a:r>
            <a:r>
              <a:rPr sz="1100" spc="50" dirty="0">
                <a:solidFill>
                  <a:srgbClr val="FFFFFF"/>
                </a:solidFill>
                <a:latin typeface="PMingLiU"/>
                <a:cs typeface="PMingLiU"/>
              </a:rPr>
              <a:t>in </a:t>
            </a:r>
            <a:r>
              <a:rPr sz="1100" spc="55" dirty="0">
                <a:solidFill>
                  <a:srgbClr val="FFFFFF"/>
                </a:solidFill>
                <a:latin typeface="PMingLiU"/>
                <a:cs typeface="PMingLiU"/>
              </a:rPr>
              <a:t>collaboration </a:t>
            </a:r>
            <a:r>
              <a:rPr sz="1100" spc="70" dirty="0">
                <a:solidFill>
                  <a:srgbClr val="FFFFFF"/>
                </a:solidFill>
                <a:latin typeface="PMingLiU"/>
                <a:cs typeface="PMingLiU"/>
              </a:rPr>
              <a:t>with </a:t>
            </a:r>
            <a:r>
              <a:rPr sz="1100" spc="45" dirty="0">
                <a:solidFill>
                  <a:srgbClr val="FFFFFF"/>
                </a:solidFill>
                <a:latin typeface="PMingLiU"/>
                <a:cs typeface="PMingLiU"/>
              </a:rPr>
              <a:t>processor  </a:t>
            </a:r>
            <a:r>
              <a:rPr sz="1100" spc="50" dirty="0">
                <a:solidFill>
                  <a:srgbClr val="FFFFFF"/>
                </a:solidFill>
                <a:latin typeface="PMingLiU"/>
                <a:cs typeface="PMingLiU"/>
              </a:rPr>
              <a:t>control </a:t>
            </a:r>
            <a:r>
              <a:rPr sz="1100" spc="80" dirty="0">
                <a:solidFill>
                  <a:srgbClr val="FFFFFF"/>
                </a:solidFill>
                <a:latin typeface="PMingLiU"/>
                <a:cs typeface="PMingLiU"/>
              </a:rPr>
              <a:t>unit </a:t>
            </a:r>
            <a:r>
              <a:rPr sz="1100" spc="85" dirty="0">
                <a:solidFill>
                  <a:srgbClr val="FFFFFF"/>
                </a:solidFill>
                <a:latin typeface="PMingLiU"/>
                <a:cs typeface="PMingLiU"/>
              </a:rPr>
              <a:t>and </a:t>
            </a:r>
            <a:r>
              <a:rPr sz="1100" spc="65" dirty="0">
                <a:solidFill>
                  <a:srgbClr val="FFFFFF"/>
                </a:solidFill>
                <a:latin typeface="PMingLiU"/>
                <a:cs typeface="PMingLiU"/>
              </a:rPr>
              <a:t>memory </a:t>
            </a:r>
            <a:r>
              <a:rPr sz="1100" spc="35" dirty="0">
                <a:solidFill>
                  <a:srgbClr val="FFFFFF"/>
                </a:solidFill>
                <a:latin typeface="PMingLiU"/>
                <a:cs typeface="PMingLiU"/>
              </a:rPr>
              <a:t>access </a:t>
            </a:r>
            <a:r>
              <a:rPr sz="1100" spc="80" dirty="0">
                <a:solidFill>
                  <a:srgbClr val="FFFFFF"/>
                </a:solidFill>
                <a:latin typeface="PMingLiU"/>
                <a:cs typeface="PMingLiU"/>
              </a:rPr>
              <a:t>to </a:t>
            </a:r>
            <a:r>
              <a:rPr sz="1100" spc="15" dirty="0">
                <a:solidFill>
                  <a:srgbClr val="FFFFFF"/>
                </a:solidFill>
                <a:latin typeface="PMingLiU"/>
                <a:cs typeface="PMingLiU"/>
              </a:rPr>
              <a:t>refill </a:t>
            </a:r>
            <a:r>
              <a:rPr sz="1100" spc="80" dirty="0">
                <a:solidFill>
                  <a:srgbClr val="FFFFFF"/>
                </a:solidFill>
                <a:latin typeface="PMingLiU"/>
                <a:cs typeface="PMingLiU"/>
              </a:rPr>
              <a:t>the</a:t>
            </a:r>
            <a:r>
              <a:rPr sz="1100" spc="190" dirty="0">
                <a:solidFill>
                  <a:srgbClr val="FFFFFF"/>
                </a:solidFill>
                <a:latin typeface="PMingLiU"/>
                <a:cs typeface="PMingLiU"/>
              </a:rPr>
              <a:t> </a:t>
            </a:r>
            <a:r>
              <a:rPr sz="1100" spc="40" dirty="0">
                <a:solidFill>
                  <a:srgbClr val="FFFFFF"/>
                </a:solidFill>
                <a:latin typeface="PMingLiU"/>
                <a:cs typeface="PMingLiU"/>
              </a:rPr>
              <a:t>cache.</a:t>
            </a:r>
            <a:endParaRPr sz="1100">
              <a:latin typeface="PMingLiU"/>
              <a:cs typeface="PMingLiU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3349777"/>
            <a:ext cx="4608195" cy="106680"/>
            <a:chOff x="0" y="3349777"/>
            <a:chExt cx="4608195" cy="106680"/>
          </a:xfrm>
        </p:grpSpPr>
        <p:sp>
          <p:nvSpPr>
            <p:cNvPr id="10" name="object 10"/>
            <p:cNvSpPr/>
            <p:nvPr/>
          </p:nvSpPr>
          <p:spPr>
            <a:xfrm>
              <a:off x="0" y="3349777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5" h="106679">
                  <a:moveTo>
                    <a:pt x="1535976" y="0"/>
                  </a:moveTo>
                  <a:lnTo>
                    <a:pt x="0" y="0"/>
                  </a:lnTo>
                  <a:lnTo>
                    <a:pt x="0" y="106222"/>
                  </a:lnTo>
                  <a:lnTo>
                    <a:pt x="1535976" y="10622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5D54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35976" y="3349777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4" h="106679">
                  <a:moveTo>
                    <a:pt x="1535976" y="0"/>
                  </a:moveTo>
                  <a:lnTo>
                    <a:pt x="0" y="0"/>
                  </a:lnTo>
                  <a:lnTo>
                    <a:pt x="0" y="106222"/>
                  </a:lnTo>
                  <a:lnTo>
                    <a:pt x="1535976" y="10622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6151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71952" y="3349777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4" h="106679">
                  <a:moveTo>
                    <a:pt x="1535976" y="0"/>
                  </a:moveTo>
                  <a:lnTo>
                    <a:pt x="0" y="0"/>
                  </a:lnTo>
                  <a:lnTo>
                    <a:pt x="0" y="106222"/>
                  </a:lnTo>
                  <a:lnTo>
                    <a:pt x="1535976" y="10622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5943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pc="100" dirty="0"/>
              <a:t>Dr. </a:t>
            </a:r>
            <a:r>
              <a:rPr spc="110" dirty="0"/>
              <a:t>Ganala </a:t>
            </a:r>
            <a:r>
              <a:rPr spc="95" dirty="0"/>
              <a:t>Santoshi </a:t>
            </a:r>
            <a:r>
              <a:rPr spc="120" dirty="0"/>
              <a:t>(VIT</a:t>
            </a:r>
            <a:r>
              <a:rPr spc="75" dirty="0"/>
              <a:t> </a:t>
            </a:r>
            <a:r>
              <a:rPr spc="105" dirty="0"/>
              <a:t>Chennai)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2188705" y="3353673"/>
            <a:ext cx="23114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spc="130" dirty="0">
                <a:solidFill>
                  <a:srgbClr val="FFFFFF"/>
                </a:solidFill>
                <a:latin typeface="PMingLiU"/>
                <a:cs typeface="PMingLiU"/>
                <a:hlinkClick r:id="rId2" action="ppaction://hlinksldjump"/>
              </a:rPr>
              <a:t>MSO</a:t>
            </a:r>
            <a:endParaRPr sz="600">
              <a:latin typeface="PMingLiU"/>
              <a:cs typeface="PMingLiU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pc="105" dirty="0"/>
              <a:t>July </a:t>
            </a:r>
            <a:r>
              <a:rPr spc="75" dirty="0"/>
              <a:t>8,</a:t>
            </a:r>
            <a:r>
              <a:rPr spc="15" dirty="0"/>
              <a:t> </a:t>
            </a:r>
            <a:r>
              <a:rPr spc="80" dirty="0"/>
              <a:t>2020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80" dirty="0"/>
              <a:pPr marL="38100">
                <a:lnSpc>
                  <a:spcPts val="670"/>
                </a:lnSpc>
              </a:pPr>
              <a:t>23</a:t>
            </a:fld>
            <a:r>
              <a:rPr spc="80" dirty="0"/>
              <a:t> </a:t>
            </a:r>
            <a:r>
              <a:rPr spc="204" dirty="0"/>
              <a:t>/</a:t>
            </a:r>
            <a:r>
              <a:rPr spc="55" dirty="0"/>
              <a:t> </a:t>
            </a:r>
            <a:r>
              <a:rPr spc="80" dirty="0"/>
              <a:t>41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2405"/>
            <a:ext cx="129921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5" dirty="0"/>
              <a:t>Handling</a:t>
            </a:r>
            <a:r>
              <a:rPr spc="75" dirty="0"/>
              <a:t> </a:t>
            </a:r>
            <a:r>
              <a:rPr spc="-25" dirty="0"/>
              <a:t>Writes</a:t>
            </a:r>
          </a:p>
        </p:txBody>
      </p:sp>
      <p:sp>
        <p:nvSpPr>
          <p:cNvPr id="3" name="object 3"/>
          <p:cNvSpPr/>
          <p:nvPr/>
        </p:nvSpPr>
        <p:spPr>
          <a:xfrm>
            <a:off x="286715" y="923442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90">
                <a:moveTo>
                  <a:pt x="59651" y="0"/>
                </a:moveTo>
                <a:lnTo>
                  <a:pt x="0" y="0"/>
                </a:lnTo>
                <a:lnTo>
                  <a:pt x="0" y="59651"/>
                </a:lnTo>
                <a:lnTo>
                  <a:pt x="59651" y="59651"/>
                </a:lnTo>
                <a:lnTo>
                  <a:pt x="596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6715" y="1477632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90">
                <a:moveTo>
                  <a:pt x="59651" y="0"/>
                </a:moveTo>
                <a:lnTo>
                  <a:pt x="0" y="0"/>
                </a:lnTo>
                <a:lnTo>
                  <a:pt x="0" y="59651"/>
                </a:lnTo>
                <a:lnTo>
                  <a:pt x="59651" y="59651"/>
                </a:lnTo>
                <a:lnTo>
                  <a:pt x="596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6715" y="1859737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89">
                <a:moveTo>
                  <a:pt x="59651" y="0"/>
                </a:moveTo>
                <a:lnTo>
                  <a:pt x="0" y="0"/>
                </a:lnTo>
                <a:lnTo>
                  <a:pt x="0" y="59651"/>
                </a:lnTo>
                <a:lnTo>
                  <a:pt x="59651" y="59651"/>
                </a:lnTo>
                <a:lnTo>
                  <a:pt x="596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25844" y="482649"/>
            <a:ext cx="4356735" cy="182181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60" dirty="0">
                <a:solidFill>
                  <a:srgbClr val="FFFFFF"/>
                </a:solidFill>
                <a:latin typeface="PMingLiU"/>
                <a:cs typeface="PMingLiU"/>
              </a:rPr>
              <a:t>Handling</a:t>
            </a:r>
            <a:r>
              <a:rPr sz="1100" spc="70" dirty="0">
                <a:solidFill>
                  <a:srgbClr val="FFFFFF"/>
                </a:solidFill>
                <a:latin typeface="PMingLiU"/>
                <a:cs typeface="PMingLiU"/>
              </a:rPr>
              <a:t> </a:t>
            </a:r>
            <a:r>
              <a:rPr sz="1100" spc="55" dirty="0">
                <a:solidFill>
                  <a:srgbClr val="FFFFFF"/>
                </a:solidFill>
                <a:latin typeface="PMingLiU"/>
                <a:cs typeface="PMingLiU"/>
              </a:rPr>
              <a:t>Writes</a:t>
            </a:r>
            <a:endParaRPr sz="1100">
              <a:latin typeface="PMingLiU"/>
              <a:cs typeface="PMingLiU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950">
              <a:latin typeface="PMingLiU"/>
              <a:cs typeface="PMingLiU"/>
            </a:endParaRPr>
          </a:p>
          <a:p>
            <a:pPr marL="289560" marR="5715">
              <a:lnSpc>
                <a:spcPct val="102600"/>
              </a:lnSpc>
            </a:pPr>
            <a:r>
              <a:rPr sz="1100" spc="65" dirty="0">
                <a:solidFill>
                  <a:srgbClr val="FFFFFF"/>
                </a:solidFill>
                <a:latin typeface="PMingLiU"/>
                <a:cs typeface="PMingLiU"/>
              </a:rPr>
              <a:t>Write-through </a:t>
            </a:r>
            <a:r>
              <a:rPr sz="1100" spc="15" dirty="0">
                <a:solidFill>
                  <a:srgbClr val="FFFFFF"/>
                </a:solidFill>
                <a:latin typeface="PMingLiU"/>
                <a:cs typeface="PMingLiU"/>
              </a:rPr>
              <a:t>: </a:t>
            </a:r>
            <a:r>
              <a:rPr sz="1100" spc="85" dirty="0">
                <a:solidFill>
                  <a:srgbClr val="FFFFFF"/>
                </a:solidFill>
                <a:latin typeface="PMingLiU"/>
                <a:cs typeface="PMingLiU"/>
              </a:rPr>
              <a:t>Update </a:t>
            </a:r>
            <a:r>
              <a:rPr sz="1100" spc="90" dirty="0">
                <a:solidFill>
                  <a:srgbClr val="FFFFFF"/>
                </a:solidFill>
                <a:latin typeface="PMingLiU"/>
                <a:cs typeface="PMingLiU"/>
              </a:rPr>
              <a:t>both </a:t>
            </a:r>
            <a:r>
              <a:rPr sz="1100" spc="80" dirty="0">
                <a:solidFill>
                  <a:srgbClr val="FFFFFF"/>
                </a:solidFill>
                <a:latin typeface="PMingLiU"/>
                <a:cs typeface="PMingLiU"/>
              </a:rPr>
              <a:t>the </a:t>
            </a:r>
            <a:r>
              <a:rPr sz="1100" spc="40" dirty="0">
                <a:solidFill>
                  <a:srgbClr val="FFFFFF"/>
                </a:solidFill>
                <a:latin typeface="PMingLiU"/>
                <a:cs typeface="PMingLiU"/>
              </a:rPr>
              <a:t>cache </a:t>
            </a:r>
            <a:r>
              <a:rPr sz="1100" spc="85" dirty="0">
                <a:solidFill>
                  <a:srgbClr val="FFFFFF"/>
                </a:solidFill>
                <a:latin typeface="PMingLiU"/>
                <a:cs typeface="PMingLiU"/>
              </a:rPr>
              <a:t>and </a:t>
            </a:r>
            <a:r>
              <a:rPr sz="1100" spc="80" dirty="0">
                <a:solidFill>
                  <a:srgbClr val="FFFFFF"/>
                </a:solidFill>
                <a:latin typeface="PMingLiU"/>
                <a:cs typeface="PMingLiU"/>
              </a:rPr>
              <a:t>the </a:t>
            </a:r>
            <a:r>
              <a:rPr sz="1100" spc="75" dirty="0">
                <a:solidFill>
                  <a:srgbClr val="FFFFFF"/>
                </a:solidFill>
                <a:latin typeface="PMingLiU"/>
                <a:cs typeface="PMingLiU"/>
              </a:rPr>
              <a:t>next </a:t>
            </a:r>
            <a:r>
              <a:rPr sz="1100" spc="20" dirty="0">
                <a:solidFill>
                  <a:srgbClr val="FFFFFF"/>
                </a:solidFill>
                <a:latin typeface="PMingLiU"/>
                <a:cs typeface="PMingLiU"/>
              </a:rPr>
              <a:t>level </a:t>
            </a:r>
            <a:r>
              <a:rPr sz="1100" spc="5" dirty="0">
                <a:solidFill>
                  <a:srgbClr val="FFFFFF"/>
                </a:solidFill>
                <a:latin typeface="PMingLiU"/>
                <a:cs typeface="PMingLiU"/>
              </a:rPr>
              <a:t>of </a:t>
            </a:r>
            <a:r>
              <a:rPr sz="1100" spc="80" dirty="0">
                <a:solidFill>
                  <a:srgbClr val="FFFFFF"/>
                </a:solidFill>
                <a:latin typeface="PMingLiU"/>
                <a:cs typeface="PMingLiU"/>
              </a:rPr>
              <a:t>the  </a:t>
            </a:r>
            <a:r>
              <a:rPr sz="1100" spc="65" dirty="0">
                <a:solidFill>
                  <a:srgbClr val="FFFFFF"/>
                </a:solidFill>
                <a:latin typeface="PMingLiU"/>
                <a:cs typeface="PMingLiU"/>
              </a:rPr>
              <a:t>memory </a:t>
            </a:r>
            <a:r>
              <a:rPr sz="1100" spc="40" dirty="0">
                <a:solidFill>
                  <a:srgbClr val="FFFFFF"/>
                </a:solidFill>
                <a:latin typeface="PMingLiU"/>
                <a:cs typeface="PMingLiU"/>
              </a:rPr>
              <a:t>hierarchy, </a:t>
            </a:r>
            <a:r>
              <a:rPr sz="1100" spc="55" dirty="0">
                <a:solidFill>
                  <a:srgbClr val="FFFFFF"/>
                </a:solidFill>
                <a:latin typeface="PMingLiU"/>
                <a:cs typeface="PMingLiU"/>
              </a:rPr>
              <a:t>ensuring </a:t>
            </a:r>
            <a:r>
              <a:rPr sz="1100" spc="110" dirty="0">
                <a:solidFill>
                  <a:srgbClr val="FFFFFF"/>
                </a:solidFill>
                <a:latin typeface="PMingLiU"/>
                <a:cs typeface="PMingLiU"/>
              </a:rPr>
              <a:t>that </a:t>
            </a:r>
            <a:r>
              <a:rPr sz="1100" spc="95" dirty="0">
                <a:solidFill>
                  <a:srgbClr val="FFFFFF"/>
                </a:solidFill>
                <a:latin typeface="PMingLiU"/>
                <a:cs typeface="PMingLiU"/>
              </a:rPr>
              <a:t>data </a:t>
            </a:r>
            <a:r>
              <a:rPr sz="1100" spc="20" dirty="0">
                <a:solidFill>
                  <a:srgbClr val="FFFFFF"/>
                </a:solidFill>
                <a:latin typeface="PMingLiU"/>
                <a:cs typeface="PMingLiU"/>
              </a:rPr>
              <a:t>is </a:t>
            </a:r>
            <a:r>
              <a:rPr sz="1100" spc="40" dirty="0">
                <a:solidFill>
                  <a:srgbClr val="FFFFFF"/>
                </a:solidFill>
                <a:latin typeface="PMingLiU"/>
                <a:cs typeface="PMingLiU"/>
              </a:rPr>
              <a:t>always </a:t>
            </a:r>
            <a:r>
              <a:rPr sz="1100" spc="55" dirty="0">
                <a:solidFill>
                  <a:srgbClr val="FFFFFF"/>
                </a:solidFill>
                <a:latin typeface="PMingLiU"/>
                <a:cs typeface="PMingLiU"/>
              </a:rPr>
              <a:t>consistent between  </a:t>
            </a:r>
            <a:r>
              <a:rPr sz="1100" spc="80" dirty="0">
                <a:solidFill>
                  <a:srgbClr val="FFFFFF"/>
                </a:solidFill>
                <a:latin typeface="PMingLiU"/>
                <a:cs typeface="PMingLiU"/>
              </a:rPr>
              <a:t>the</a:t>
            </a:r>
            <a:r>
              <a:rPr sz="1100" spc="70" dirty="0">
                <a:solidFill>
                  <a:srgbClr val="FFFFFF"/>
                </a:solidFill>
                <a:latin typeface="PMingLiU"/>
                <a:cs typeface="PMingLiU"/>
              </a:rPr>
              <a:t> </a:t>
            </a:r>
            <a:r>
              <a:rPr sz="1100" spc="45" dirty="0">
                <a:solidFill>
                  <a:srgbClr val="FFFFFF"/>
                </a:solidFill>
                <a:latin typeface="PMingLiU"/>
                <a:cs typeface="PMingLiU"/>
              </a:rPr>
              <a:t>two.</a:t>
            </a:r>
            <a:endParaRPr sz="1100">
              <a:latin typeface="PMingLiU"/>
              <a:cs typeface="PMingLiU"/>
            </a:endParaRPr>
          </a:p>
          <a:p>
            <a:pPr marL="289560" marR="5080">
              <a:lnSpc>
                <a:spcPct val="102600"/>
              </a:lnSpc>
              <a:spcBef>
                <a:spcPts val="300"/>
              </a:spcBef>
            </a:pPr>
            <a:r>
              <a:rPr sz="1100" spc="60" dirty="0">
                <a:solidFill>
                  <a:srgbClr val="FFFFFF"/>
                </a:solidFill>
                <a:latin typeface="PMingLiU"/>
                <a:cs typeface="PMingLiU"/>
              </a:rPr>
              <a:t>Write </a:t>
            </a:r>
            <a:r>
              <a:rPr sz="1100" spc="35" dirty="0">
                <a:solidFill>
                  <a:srgbClr val="FFFFFF"/>
                </a:solidFill>
                <a:latin typeface="PMingLiU"/>
                <a:cs typeface="PMingLiU"/>
              </a:rPr>
              <a:t>buffer </a:t>
            </a:r>
            <a:r>
              <a:rPr sz="1100" spc="15" dirty="0">
                <a:solidFill>
                  <a:srgbClr val="FFFFFF"/>
                </a:solidFill>
                <a:latin typeface="PMingLiU"/>
                <a:cs typeface="PMingLiU"/>
              </a:rPr>
              <a:t>: </a:t>
            </a:r>
            <a:r>
              <a:rPr sz="1100" spc="70" dirty="0">
                <a:solidFill>
                  <a:srgbClr val="FFFFFF"/>
                </a:solidFill>
                <a:latin typeface="PMingLiU"/>
                <a:cs typeface="PMingLiU"/>
              </a:rPr>
              <a:t>A </a:t>
            </a:r>
            <a:r>
              <a:rPr sz="1100" spc="55" dirty="0">
                <a:solidFill>
                  <a:srgbClr val="FFFFFF"/>
                </a:solidFill>
                <a:latin typeface="PMingLiU"/>
                <a:cs typeface="PMingLiU"/>
              </a:rPr>
              <a:t>queue </a:t>
            </a:r>
            <a:r>
              <a:rPr sz="1100" spc="110" dirty="0">
                <a:solidFill>
                  <a:srgbClr val="FFFFFF"/>
                </a:solidFill>
                <a:latin typeface="PMingLiU"/>
                <a:cs typeface="PMingLiU"/>
              </a:rPr>
              <a:t>that </a:t>
            </a:r>
            <a:r>
              <a:rPr sz="1100" spc="45" dirty="0">
                <a:solidFill>
                  <a:srgbClr val="FFFFFF"/>
                </a:solidFill>
                <a:latin typeface="PMingLiU"/>
                <a:cs typeface="PMingLiU"/>
              </a:rPr>
              <a:t>holds </a:t>
            </a:r>
            <a:r>
              <a:rPr sz="1100" spc="95" dirty="0">
                <a:solidFill>
                  <a:srgbClr val="FFFFFF"/>
                </a:solidFill>
                <a:latin typeface="PMingLiU"/>
                <a:cs typeface="PMingLiU"/>
              </a:rPr>
              <a:t>data </a:t>
            </a:r>
            <a:r>
              <a:rPr sz="1100" spc="35" dirty="0">
                <a:solidFill>
                  <a:srgbClr val="FFFFFF"/>
                </a:solidFill>
                <a:latin typeface="PMingLiU"/>
                <a:cs typeface="PMingLiU"/>
              </a:rPr>
              <a:t>while </a:t>
            </a:r>
            <a:r>
              <a:rPr sz="1100" spc="80" dirty="0">
                <a:solidFill>
                  <a:srgbClr val="FFFFFF"/>
                </a:solidFill>
                <a:latin typeface="PMingLiU"/>
                <a:cs typeface="PMingLiU"/>
              </a:rPr>
              <a:t>the </a:t>
            </a:r>
            <a:r>
              <a:rPr sz="1100" spc="95" dirty="0">
                <a:solidFill>
                  <a:srgbClr val="FFFFFF"/>
                </a:solidFill>
                <a:latin typeface="PMingLiU"/>
                <a:cs typeface="PMingLiU"/>
              </a:rPr>
              <a:t>data </a:t>
            </a:r>
            <a:r>
              <a:rPr sz="1100" spc="20" dirty="0">
                <a:solidFill>
                  <a:srgbClr val="FFFFFF"/>
                </a:solidFill>
                <a:latin typeface="PMingLiU"/>
                <a:cs typeface="PMingLiU"/>
              </a:rPr>
              <a:t>is </a:t>
            </a:r>
            <a:r>
              <a:rPr sz="1100" spc="50" dirty="0">
                <a:solidFill>
                  <a:srgbClr val="FFFFFF"/>
                </a:solidFill>
                <a:latin typeface="PMingLiU"/>
                <a:cs typeface="PMingLiU"/>
              </a:rPr>
              <a:t>waiting </a:t>
            </a:r>
            <a:r>
              <a:rPr sz="1100" spc="80" dirty="0">
                <a:solidFill>
                  <a:srgbClr val="FFFFFF"/>
                </a:solidFill>
                <a:latin typeface="PMingLiU"/>
                <a:cs typeface="PMingLiU"/>
              </a:rPr>
              <a:t>to  </a:t>
            </a:r>
            <a:r>
              <a:rPr sz="1100" spc="70" dirty="0">
                <a:solidFill>
                  <a:srgbClr val="FFFFFF"/>
                </a:solidFill>
                <a:latin typeface="PMingLiU"/>
                <a:cs typeface="PMingLiU"/>
              </a:rPr>
              <a:t>be </a:t>
            </a:r>
            <a:r>
              <a:rPr sz="1100" spc="75" dirty="0">
                <a:solidFill>
                  <a:srgbClr val="FFFFFF"/>
                </a:solidFill>
                <a:latin typeface="PMingLiU"/>
                <a:cs typeface="PMingLiU"/>
              </a:rPr>
              <a:t>written </a:t>
            </a:r>
            <a:r>
              <a:rPr sz="1100" spc="80" dirty="0">
                <a:solidFill>
                  <a:srgbClr val="FFFFFF"/>
                </a:solidFill>
                <a:latin typeface="PMingLiU"/>
                <a:cs typeface="PMingLiU"/>
              </a:rPr>
              <a:t>to</a:t>
            </a:r>
            <a:r>
              <a:rPr sz="1100" spc="75" dirty="0">
                <a:solidFill>
                  <a:srgbClr val="FFFFFF"/>
                </a:solidFill>
                <a:latin typeface="PMingLiU"/>
                <a:cs typeface="PMingLiU"/>
              </a:rPr>
              <a:t> </a:t>
            </a:r>
            <a:r>
              <a:rPr sz="1100" spc="50" dirty="0">
                <a:solidFill>
                  <a:srgbClr val="FFFFFF"/>
                </a:solidFill>
                <a:latin typeface="PMingLiU"/>
                <a:cs typeface="PMingLiU"/>
              </a:rPr>
              <a:t>memory.</a:t>
            </a:r>
            <a:endParaRPr sz="1100">
              <a:latin typeface="PMingLiU"/>
              <a:cs typeface="PMingLiU"/>
            </a:endParaRPr>
          </a:p>
          <a:p>
            <a:pPr marL="289560" marR="82550">
              <a:lnSpc>
                <a:spcPct val="102600"/>
              </a:lnSpc>
              <a:spcBef>
                <a:spcPts val="300"/>
              </a:spcBef>
            </a:pPr>
            <a:r>
              <a:rPr sz="1100" spc="55" dirty="0">
                <a:solidFill>
                  <a:srgbClr val="FFFFFF"/>
                </a:solidFill>
                <a:latin typeface="PMingLiU"/>
                <a:cs typeface="PMingLiU"/>
              </a:rPr>
              <a:t>Write-back </a:t>
            </a:r>
            <a:r>
              <a:rPr sz="1100" spc="15" dirty="0">
                <a:solidFill>
                  <a:srgbClr val="FFFFFF"/>
                </a:solidFill>
                <a:latin typeface="PMingLiU"/>
                <a:cs typeface="PMingLiU"/>
              </a:rPr>
              <a:t>: </a:t>
            </a:r>
            <a:r>
              <a:rPr sz="1100" spc="70" dirty="0">
                <a:solidFill>
                  <a:srgbClr val="FFFFFF"/>
                </a:solidFill>
                <a:latin typeface="PMingLiU"/>
                <a:cs typeface="PMingLiU"/>
              </a:rPr>
              <a:t>A </a:t>
            </a:r>
            <a:r>
              <a:rPr sz="1100" spc="40" dirty="0">
                <a:solidFill>
                  <a:srgbClr val="FFFFFF"/>
                </a:solidFill>
                <a:latin typeface="PMingLiU"/>
                <a:cs typeface="PMingLiU"/>
              </a:rPr>
              <a:t>scheme </a:t>
            </a:r>
            <a:r>
              <a:rPr sz="1100" spc="110" dirty="0">
                <a:solidFill>
                  <a:srgbClr val="FFFFFF"/>
                </a:solidFill>
                <a:latin typeface="PMingLiU"/>
                <a:cs typeface="PMingLiU"/>
              </a:rPr>
              <a:t>that </a:t>
            </a:r>
            <a:r>
              <a:rPr sz="1100" spc="60" dirty="0">
                <a:solidFill>
                  <a:srgbClr val="FFFFFF"/>
                </a:solidFill>
                <a:latin typeface="PMingLiU"/>
                <a:cs typeface="PMingLiU"/>
              </a:rPr>
              <a:t>handles </a:t>
            </a:r>
            <a:r>
              <a:rPr sz="1100" spc="50" dirty="0">
                <a:solidFill>
                  <a:srgbClr val="FFFFFF"/>
                </a:solidFill>
                <a:latin typeface="PMingLiU"/>
                <a:cs typeface="PMingLiU"/>
              </a:rPr>
              <a:t>writes </a:t>
            </a:r>
            <a:r>
              <a:rPr sz="1100" spc="55" dirty="0">
                <a:solidFill>
                  <a:srgbClr val="FFFFFF"/>
                </a:solidFill>
                <a:latin typeface="PMingLiU"/>
                <a:cs typeface="PMingLiU"/>
              </a:rPr>
              <a:t>by </a:t>
            </a:r>
            <a:r>
              <a:rPr sz="1100" spc="80" dirty="0">
                <a:solidFill>
                  <a:srgbClr val="FFFFFF"/>
                </a:solidFill>
                <a:latin typeface="PMingLiU"/>
                <a:cs typeface="PMingLiU"/>
              </a:rPr>
              <a:t>updating </a:t>
            </a:r>
            <a:r>
              <a:rPr sz="1100" spc="35" dirty="0">
                <a:solidFill>
                  <a:srgbClr val="FFFFFF"/>
                </a:solidFill>
                <a:latin typeface="PMingLiU"/>
                <a:cs typeface="PMingLiU"/>
              </a:rPr>
              <a:t>values  </a:t>
            </a:r>
            <a:r>
              <a:rPr sz="1100" spc="45" dirty="0">
                <a:solidFill>
                  <a:srgbClr val="FFFFFF"/>
                </a:solidFill>
                <a:latin typeface="PMingLiU"/>
                <a:cs typeface="PMingLiU"/>
              </a:rPr>
              <a:t>only </a:t>
            </a:r>
            <a:r>
              <a:rPr sz="1100" spc="80" dirty="0">
                <a:solidFill>
                  <a:srgbClr val="FFFFFF"/>
                </a:solidFill>
                <a:latin typeface="PMingLiU"/>
                <a:cs typeface="PMingLiU"/>
              </a:rPr>
              <a:t>to the </a:t>
            </a:r>
            <a:r>
              <a:rPr sz="1100" spc="40" dirty="0">
                <a:solidFill>
                  <a:srgbClr val="FFFFFF"/>
                </a:solidFill>
                <a:latin typeface="PMingLiU"/>
                <a:cs typeface="PMingLiU"/>
              </a:rPr>
              <a:t>block </a:t>
            </a:r>
            <a:r>
              <a:rPr sz="1100" spc="50" dirty="0">
                <a:solidFill>
                  <a:srgbClr val="FFFFFF"/>
                </a:solidFill>
                <a:latin typeface="PMingLiU"/>
                <a:cs typeface="PMingLiU"/>
              </a:rPr>
              <a:t>in </a:t>
            </a:r>
            <a:r>
              <a:rPr sz="1100" spc="80" dirty="0">
                <a:solidFill>
                  <a:srgbClr val="FFFFFF"/>
                </a:solidFill>
                <a:latin typeface="PMingLiU"/>
                <a:cs typeface="PMingLiU"/>
              </a:rPr>
              <a:t>the </a:t>
            </a:r>
            <a:r>
              <a:rPr sz="1100" spc="40" dirty="0">
                <a:solidFill>
                  <a:srgbClr val="FFFFFF"/>
                </a:solidFill>
                <a:latin typeface="PMingLiU"/>
                <a:cs typeface="PMingLiU"/>
              </a:rPr>
              <a:t>cache, </a:t>
            </a:r>
            <a:r>
              <a:rPr sz="1100" spc="80" dirty="0">
                <a:solidFill>
                  <a:srgbClr val="FFFFFF"/>
                </a:solidFill>
                <a:latin typeface="PMingLiU"/>
                <a:cs typeface="PMingLiU"/>
              </a:rPr>
              <a:t>then </a:t>
            </a:r>
            <a:r>
              <a:rPr sz="1100" spc="55" dirty="0">
                <a:solidFill>
                  <a:srgbClr val="FFFFFF"/>
                </a:solidFill>
                <a:latin typeface="PMingLiU"/>
                <a:cs typeface="PMingLiU"/>
              </a:rPr>
              <a:t>writing </a:t>
            </a:r>
            <a:r>
              <a:rPr sz="1100" spc="80" dirty="0">
                <a:solidFill>
                  <a:srgbClr val="FFFFFF"/>
                </a:solidFill>
                <a:latin typeface="PMingLiU"/>
                <a:cs typeface="PMingLiU"/>
              </a:rPr>
              <a:t>the </a:t>
            </a:r>
            <a:r>
              <a:rPr sz="1100" spc="40" dirty="0">
                <a:solidFill>
                  <a:srgbClr val="FFFFFF"/>
                </a:solidFill>
                <a:latin typeface="PMingLiU"/>
                <a:cs typeface="PMingLiU"/>
              </a:rPr>
              <a:t>modified block </a:t>
            </a:r>
            <a:r>
              <a:rPr sz="1100" spc="80" dirty="0">
                <a:solidFill>
                  <a:srgbClr val="FFFFFF"/>
                </a:solidFill>
                <a:latin typeface="PMingLiU"/>
                <a:cs typeface="PMingLiU"/>
              </a:rPr>
              <a:t>to  the </a:t>
            </a:r>
            <a:r>
              <a:rPr sz="1100" spc="75" dirty="0">
                <a:solidFill>
                  <a:srgbClr val="FFFFFF"/>
                </a:solidFill>
                <a:latin typeface="PMingLiU"/>
                <a:cs typeface="PMingLiU"/>
              </a:rPr>
              <a:t>next </a:t>
            </a:r>
            <a:r>
              <a:rPr sz="1100" spc="20" dirty="0">
                <a:solidFill>
                  <a:srgbClr val="FFFFFF"/>
                </a:solidFill>
                <a:latin typeface="PMingLiU"/>
                <a:cs typeface="PMingLiU"/>
              </a:rPr>
              <a:t>level </a:t>
            </a:r>
            <a:r>
              <a:rPr sz="1100" spc="5" dirty="0">
                <a:solidFill>
                  <a:srgbClr val="FFFFFF"/>
                </a:solidFill>
                <a:latin typeface="PMingLiU"/>
                <a:cs typeface="PMingLiU"/>
              </a:rPr>
              <a:t>of </a:t>
            </a:r>
            <a:r>
              <a:rPr sz="1100" spc="80" dirty="0">
                <a:solidFill>
                  <a:srgbClr val="FFFFFF"/>
                </a:solidFill>
                <a:latin typeface="PMingLiU"/>
                <a:cs typeface="PMingLiU"/>
              </a:rPr>
              <a:t>the </a:t>
            </a:r>
            <a:r>
              <a:rPr sz="1100" spc="50" dirty="0">
                <a:solidFill>
                  <a:srgbClr val="FFFFFF"/>
                </a:solidFill>
                <a:latin typeface="PMingLiU"/>
                <a:cs typeface="PMingLiU"/>
              </a:rPr>
              <a:t>hierarchy </a:t>
            </a:r>
            <a:r>
              <a:rPr sz="1100" spc="60" dirty="0">
                <a:solidFill>
                  <a:srgbClr val="FFFFFF"/>
                </a:solidFill>
                <a:latin typeface="PMingLiU"/>
                <a:cs typeface="PMingLiU"/>
              </a:rPr>
              <a:t>when </a:t>
            </a:r>
            <a:r>
              <a:rPr sz="1100" spc="80" dirty="0">
                <a:solidFill>
                  <a:srgbClr val="FFFFFF"/>
                </a:solidFill>
                <a:latin typeface="PMingLiU"/>
                <a:cs typeface="PMingLiU"/>
              </a:rPr>
              <a:t>the </a:t>
            </a:r>
            <a:r>
              <a:rPr sz="1100" spc="40" dirty="0">
                <a:solidFill>
                  <a:srgbClr val="FFFFFF"/>
                </a:solidFill>
                <a:latin typeface="PMingLiU"/>
                <a:cs typeface="PMingLiU"/>
              </a:rPr>
              <a:t>block </a:t>
            </a:r>
            <a:r>
              <a:rPr sz="1100" spc="20" dirty="0">
                <a:solidFill>
                  <a:srgbClr val="FFFFFF"/>
                </a:solidFill>
                <a:latin typeface="PMingLiU"/>
                <a:cs typeface="PMingLiU"/>
              </a:rPr>
              <a:t>is</a:t>
            </a:r>
            <a:r>
              <a:rPr sz="1100" spc="280" dirty="0">
                <a:solidFill>
                  <a:srgbClr val="FFFFFF"/>
                </a:solidFill>
                <a:latin typeface="PMingLiU"/>
                <a:cs typeface="PMingLiU"/>
              </a:rPr>
              <a:t> </a:t>
            </a:r>
            <a:r>
              <a:rPr sz="1100" spc="50" dirty="0">
                <a:solidFill>
                  <a:srgbClr val="FFFFFF"/>
                </a:solidFill>
                <a:latin typeface="PMingLiU"/>
                <a:cs typeface="PMingLiU"/>
              </a:rPr>
              <a:t>replaced.</a:t>
            </a:r>
            <a:endParaRPr sz="1100">
              <a:latin typeface="PMingLiU"/>
              <a:cs typeface="PMingLiU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3349777"/>
            <a:ext cx="4608195" cy="106680"/>
            <a:chOff x="0" y="3349777"/>
            <a:chExt cx="4608195" cy="106680"/>
          </a:xfrm>
        </p:grpSpPr>
        <p:sp>
          <p:nvSpPr>
            <p:cNvPr id="8" name="object 8"/>
            <p:cNvSpPr/>
            <p:nvPr/>
          </p:nvSpPr>
          <p:spPr>
            <a:xfrm>
              <a:off x="0" y="3349777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5" h="106679">
                  <a:moveTo>
                    <a:pt x="1535976" y="0"/>
                  </a:moveTo>
                  <a:lnTo>
                    <a:pt x="0" y="0"/>
                  </a:lnTo>
                  <a:lnTo>
                    <a:pt x="0" y="106222"/>
                  </a:lnTo>
                  <a:lnTo>
                    <a:pt x="1535976" y="10622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5D54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35976" y="3349777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4" h="106679">
                  <a:moveTo>
                    <a:pt x="1535976" y="0"/>
                  </a:moveTo>
                  <a:lnTo>
                    <a:pt x="0" y="0"/>
                  </a:lnTo>
                  <a:lnTo>
                    <a:pt x="0" y="106222"/>
                  </a:lnTo>
                  <a:lnTo>
                    <a:pt x="1535976" y="10622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6151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071952" y="3349777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4" h="106679">
                  <a:moveTo>
                    <a:pt x="1535976" y="0"/>
                  </a:moveTo>
                  <a:lnTo>
                    <a:pt x="0" y="0"/>
                  </a:lnTo>
                  <a:lnTo>
                    <a:pt x="0" y="106222"/>
                  </a:lnTo>
                  <a:lnTo>
                    <a:pt x="1535976" y="10622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5943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pc="100" dirty="0"/>
              <a:t>Dr. </a:t>
            </a:r>
            <a:r>
              <a:rPr spc="110" dirty="0"/>
              <a:t>Ganala </a:t>
            </a:r>
            <a:r>
              <a:rPr spc="95" dirty="0"/>
              <a:t>Santoshi </a:t>
            </a:r>
            <a:r>
              <a:rPr spc="120" dirty="0"/>
              <a:t>(VIT</a:t>
            </a:r>
            <a:r>
              <a:rPr spc="75" dirty="0"/>
              <a:t> </a:t>
            </a:r>
            <a:r>
              <a:rPr spc="105" dirty="0"/>
              <a:t>Chennai)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188705" y="3353673"/>
            <a:ext cx="23114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spc="130" dirty="0">
                <a:solidFill>
                  <a:srgbClr val="FFFFFF"/>
                </a:solidFill>
                <a:latin typeface="PMingLiU"/>
                <a:cs typeface="PMingLiU"/>
                <a:hlinkClick r:id="rId2" action="ppaction://hlinksldjump"/>
              </a:rPr>
              <a:t>MSO</a:t>
            </a:r>
            <a:endParaRPr sz="600">
              <a:latin typeface="PMingLiU"/>
              <a:cs typeface="PMingLiU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pc="105" dirty="0"/>
              <a:t>July </a:t>
            </a:r>
            <a:r>
              <a:rPr spc="75" dirty="0"/>
              <a:t>8,</a:t>
            </a:r>
            <a:r>
              <a:rPr spc="15" dirty="0"/>
              <a:t> </a:t>
            </a:r>
            <a:r>
              <a:rPr spc="80" dirty="0"/>
              <a:t>2020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80" dirty="0"/>
              <a:pPr marL="38100">
                <a:lnSpc>
                  <a:spcPts val="670"/>
                </a:lnSpc>
              </a:pPr>
              <a:t>24</a:t>
            </a:fld>
            <a:r>
              <a:rPr spc="80" dirty="0"/>
              <a:t> </a:t>
            </a:r>
            <a:r>
              <a:rPr spc="204" dirty="0"/>
              <a:t>/</a:t>
            </a:r>
            <a:r>
              <a:rPr spc="55" dirty="0"/>
              <a:t> </a:t>
            </a:r>
            <a:r>
              <a:rPr spc="80" dirty="0"/>
              <a:t>41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2405"/>
            <a:ext cx="41598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0" dirty="0"/>
              <a:t>Measuring</a:t>
            </a:r>
            <a:r>
              <a:rPr spc="130" dirty="0"/>
              <a:t> </a:t>
            </a:r>
            <a:r>
              <a:rPr spc="-30" dirty="0"/>
              <a:t>and</a:t>
            </a:r>
            <a:r>
              <a:rPr spc="130" dirty="0"/>
              <a:t> </a:t>
            </a:r>
            <a:r>
              <a:rPr spc="-35" dirty="0"/>
              <a:t>Improving</a:t>
            </a:r>
            <a:r>
              <a:rPr spc="130" dirty="0"/>
              <a:t> </a:t>
            </a:r>
            <a:r>
              <a:rPr spc="-30" dirty="0"/>
              <a:t>Performance</a:t>
            </a:r>
            <a:r>
              <a:rPr spc="130" dirty="0"/>
              <a:t> </a:t>
            </a:r>
            <a:r>
              <a:rPr spc="-40" dirty="0"/>
              <a:t>of</a:t>
            </a:r>
            <a:r>
              <a:rPr spc="130" dirty="0"/>
              <a:t> </a:t>
            </a:r>
            <a:r>
              <a:rPr spc="-10" dirty="0"/>
              <a:t>the</a:t>
            </a:r>
            <a:r>
              <a:rPr spc="130" dirty="0"/>
              <a:t> </a:t>
            </a:r>
            <a:r>
              <a:rPr spc="-15" dirty="0"/>
              <a:t>Cache:</a:t>
            </a:r>
          </a:p>
        </p:txBody>
      </p:sp>
      <p:sp>
        <p:nvSpPr>
          <p:cNvPr id="3" name="object 3"/>
          <p:cNvSpPr/>
          <p:nvPr/>
        </p:nvSpPr>
        <p:spPr>
          <a:xfrm>
            <a:off x="286715" y="1095527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90">
                <a:moveTo>
                  <a:pt x="59651" y="0"/>
                </a:moveTo>
                <a:lnTo>
                  <a:pt x="0" y="0"/>
                </a:lnTo>
                <a:lnTo>
                  <a:pt x="0" y="59651"/>
                </a:lnTo>
                <a:lnTo>
                  <a:pt x="59651" y="59651"/>
                </a:lnTo>
                <a:lnTo>
                  <a:pt x="596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6715" y="1477632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90">
                <a:moveTo>
                  <a:pt x="59651" y="0"/>
                </a:moveTo>
                <a:lnTo>
                  <a:pt x="0" y="0"/>
                </a:lnTo>
                <a:lnTo>
                  <a:pt x="0" y="59651"/>
                </a:lnTo>
                <a:lnTo>
                  <a:pt x="59651" y="59651"/>
                </a:lnTo>
                <a:lnTo>
                  <a:pt x="596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5844" y="482649"/>
            <a:ext cx="4284345" cy="178879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392430">
              <a:lnSpc>
                <a:spcPct val="102600"/>
              </a:lnSpc>
              <a:spcBef>
                <a:spcPts val="55"/>
              </a:spcBef>
            </a:pPr>
            <a:r>
              <a:rPr sz="1100" spc="60" dirty="0">
                <a:solidFill>
                  <a:srgbClr val="FFFFFF"/>
                </a:solidFill>
                <a:latin typeface="PMingLiU"/>
                <a:cs typeface="PMingLiU"/>
              </a:rPr>
              <a:t>Two </a:t>
            </a:r>
            <a:r>
              <a:rPr sz="1100" spc="55" dirty="0">
                <a:solidFill>
                  <a:srgbClr val="FFFFFF"/>
                </a:solidFill>
                <a:latin typeface="PMingLiU"/>
                <a:cs typeface="PMingLiU"/>
              </a:rPr>
              <a:t>techniques </a:t>
            </a:r>
            <a:r>
              <a:rPr sz="1100" spc="60" dirty="0">
                <a:solidFill>
                  <a:srgbClr val="FFFFFF"/>
                </a:solidFill>
                <a:latin typeface="PMingLiU"/>
                <a:cs typeface="PMingLiU"/>
              </a:rPr>
              <a:t>are </a:t>
            </a:r>
            <a:r>
              <a:rPr sz="1100" spc="45" dirty="0">
                <a:solidFill>
                  <a:srgbClr val="FFFFFF"/>
                </a:solidFill>
                <a:latin typeface="PMingLiU"/>
                <a:cs typeface="PMingLiU"/>
              </a:rPr>
              <a:t>generally considered </a:t>
            </a:r>
            <a:r>
              <a:rPr sz="1100" spc="50" dirty="0">
                <a:solidFill>
                  <a:srgbClr val="FFFFFF"/>
                </a:solidFill>
                <a:latin typeface="PMingLiU"/>
                <a:cs typeface="PMingLiU"/>
              </a:rPr>
              <a:t>in improving </a:t>
            </a:r>
            <a:r>
              <a:rPr sz="1100" spc="80" dirty="0">
                <a:solidFill>
                  <a:srgbClr val="FFFFFF"/>
                </a:solidFill>
                <a:latin typeface="PMingLiU"/>
                <a:cs typeface="PMingLiU"/>
              </a:rPr>
              <a:t>the </a:t>
            </a:r>
            <a:r>
              <a:rPr sz="1100" spc="40" dirty="0">
                <a:solidFill>
                  <a:srgbClr val="FFFFFF"/>
                </a:solidFill>
                <a:latin typeface="PMingLiU"/>
                <a:cs typeface="PMingLiU"/>
              </a:rPr>
              <a:t>cache  </a:t>
            </a:r>
            <a:r>
              <a:rPr sz="1100" spc="55" dirty="0">
                <a:solidFill>
                  <a:srgbClr val="FFFFFF"/>
                </a:solidFill>
                <a:latin typeface="PMingLiU"/>
                <a:cs typeface="PMingLiU"/>
              </a:rPr>
              <a:t>performance.</a:t>
            </a:r>
            <a:endParaRPr sz="1100">
              <a:latin typeface="PMingLiU"/>
              <a:cs typeface="PMingLiU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950">
              <a:latin typeface="PMingLiU"/>
              <a:cs typeface="PMingLiU"/>
            </a:endParaRPr>
          </a:p>
          <a:p>
            <a:pPr marL="289560" marR="11430">
              <a:lnSpc>
                <a:spcPct val="102600"/>
              </a:lnSpc>
            </a:pPr>
            <a:r>
              <a:rPr sz="1100" spc="95" dirty="0">
                <a:solidFill>
                  <a:srgbClr val="FFFFFF"/>
                </a:solidFill>
                <a:latin typeface="PMingLiU"/>
                <a:cs typeface="PMingLiU"/>
              </a:rPr>
              <a:t>On </a:t>
            </a:r>
            <a:r>
              <a:rPr sz="1100" spc="55" dirty="0">
                <a:solidFill>
                  <a:srgbClr val="FFFFFF"/>
                </a:solidFill>
                <a:latin typeface="PMingLiU"/>
                <a:cs typeface="PMingLiU"/>
              </a:rPr>
              <a:t>reducing </a:t>
            </a:r>
            <a:r>
              <a:rPr sz="1100" spc="80" dirty="0">
                <a:solidFill>
                  <a:srgbClr val="FFFFFF"/>
                </a:solidFill>
                <a:latin typeface="PMingLiU"/>
                <a:cs typeface="PMingLiU"/>
              </a:rPr>
              <a:t>the </a:t>
            </a:r>
            <a:r>
              <a:rPr sz="1100" spc="40" dirty="0">
                <a:solidFill>
                  <a:srgbClr val="FFFFFF"/>
                </a:solidFill>
                <a:latin typeface="PMingLiU"/>
                <a:cs typeface="PMingLiU"/>
              </a:rPr>
              <a:t>miss </a:t>
            </a:r>
            <a:r>
              <a:rPr sz="1100" spc="80" dirty="0">
                <a:solidFill>
                  <a:srgbClr val="FFFFFF"/>
                </a:solidFill>
                <a:latin typeface="PMingLiU"/>
                <a:cs typeface="PMingLiU"/>
              </a:rPr>
              <a:t>rate </a:t>
            </a:r>
            <a:r>
              <a:rPr sz="1100" spc="55" dirty="0">
                <a:solidFill>
                  <a:srgbClr val="FFFFFF"/>
                </a:solidFill>
                <a:latin typeface="PMingLiU"/>
                <a:cs typeface="PMingLiU"/>
              </a:rPr>
              <a:t>by reducing </a:t>
            </a:r>
            <a:r>
              <a:rPr sz="1100" spc="80" dirty="0">
                <a:solidFill>
                  <a:srgbClr val="FFFFFF"/>
                </a:solidFill>
                <a:latin typeface="PMingLiU"/>
                <a:cs typeface="PMingLiU"/>
              </a:rPr>
              <a:t>the </a:t>
            </a:r>
            <a:r>
              <a:rPr sz="1100" spc="60" dirty="0">
                <a:solidFill>
                  <a:srgbClr val="FFFFFF"/>
                </a:solidFill>
                <a:latin typeface="PMingLiU"/>
                <a:cs typeface="PMingLiU"/>
              </a:rPr>
              <a:t>probability </a:t>
            </a:r>
            <a:r>
              <a:rPr sz="1100" spc="110" dirty="0">
                <a:solidFill>
                  <a:srgbClr val="FFFFFF"/>
                </a:solidFill>
                <a:latin typeface="PMingLiU"/>
                <a:cs typeface="PMingLiU"/>
              </a:rPr>
              <a:t>that </a:t>
            </a:r>
            <a:r>
              <a:rPr sz="1100" spc="45" dirty="0">
                <a:solidFill>
                  <a:srgbClr val="FFFFFF"/>
                </a:solidFill>
                <a:latin typeface="PMingLiU"/>
                <a:cs typeface="PMingLiU"/>
              </a:rPr>
              <a:t>two  </a:t>
            </a:r>
            <a:r>
              <a:rPr sz="1100" spc="40" dirty="0">
                <a:solidFill>
                  <a:srgbClr val="FFFFFF"/>
                </a:solidFill>
                <a:latin typeface="PMingLiU"/>
                <a:cs typeface="PMingLiU"/>
              </a:rPr>
              <a:t>different </a:t>
            </a:r>
            <a:r>
              <a:rPr sz="1100" spc="65" dirty="0">
                <a:solidFill>
                  <a:srgbClr val="FFFFFF"/>
                </a:solidFill>
                <a:latin typeface="PMingLiU"/>
                <a:cs typeface="PMingLiU"/>
              </a:rPr>
              <a:t>memory </a:t>
            </a:r>
            <a:r>
              <a:rPr sz="1100" spc="40" dirty="0">
                <a:solidFill>
                  <a:srgbClr val="FFFFFF"/>
                </a:solidFill>
                <a:latin typeface="PMingLiU"/>
                <a:cs typeface="PMingLiU"/>
              </a:rPr>
              <a:t>blocks </a:t>
            </a:r>
            <a:r>
              <a:rPr sz="1100" spc="20" dirty="0">
                <a:solidFill>
                  <a:srgbClr val="FFFFFF"/>
                </a:solidFill>
                <a:latin typeface="PMingLiU"/>
                <a:cs typeface="PMingLiU"/>
              </a:rPr>
              <a:t>will </a:t>
            </a:r>
            <a:r>
              <a:rPr sz="1100" spc="60" dirty="0">
                <a:solidFill>
                  <a:srgbClr val="FFFFFF"/>
                </a:solidFill>
                <a:latin typeface="PMingLiU"/>
                <a:cs typeface="PMingLiU"/>
              </a:rPr>
              <a:t>contend </a:t>
            </a:r>
            <a:r>
              <a:rPr sz="1100" spc="30" dirty="0">
                <a:solidFill>
                  <a:srgbClr val="FFFFFF"/>
                </a:solidFill>
                <a:latin typeface="PMingLiU"/>
                <a:cs typeface="PMingLiU"/>
              </a:rPr>
              <a:t>for </a:t>
            </a:r>
            <a:r>
              <a:rPr sz="1100" spc="80" dirty="0">
                <a:solidFill>
                  <a:srgbClr val="FFFFFF"/>
                </a:solidFill>
                <a:latin typeface="PMingLiU"/>
                <a:cs typeface="PMingLiU"/>
              </a:rPr>
              <a:t>the </a:t>
            </a:r>
            <a:r>
              <a:rPr sz="1100" spc="60" dirty="0">
                <a:solidFill>
                  <a:srgbClr val="FFFFFF"/>
                </a:solidFill>
                <a:latin typeface="PMingLiU"/>
                <a:cs typeface="PMingLiU"/>
              </a:rPr>
              <a:t>same </a:t>
            </a:r>
            <a:r>
              <a:rPr sz="1100" spc="40" dirty="0">
                <a:solidFill>
                  <a:srgbClr val="FFFFFF"/>
                </a:solidFill>
                <a:latin typeface="PMingLiU"/>
                <a:cs typeface="PMingLiU"/>
              </a:rPr>
              <a:t>cache</a:t>
            </a:r>
            <a:r>
              <a:rPr sz="1100" spc="330" dirty="0">
                <a:solidFill>
                  <a:srgbClr val="FFFFFF"/>
                </a:solidFill>
                <a:latin typeface="PMingLiU"/>
                <a:cs typeface="PMingLiU"/>
              </a:rPr>
              <a:t> </a:t>
            </a:r>
            <a:r>
              <a:rPr sz="1100" spc="50" dirty="0">
                <a:solidFill>
                  <a:srgbClr val="FFFFFF"/>
                </a:solidFill>
                <a:latin typeface="PMingLiU"/>
                <a:cs typeface="PMingLiU"/>
              </a:rPr>
              <a:t>location.</a:t>
            </a:r>
            <a:endParaRPr sz="1100">
              <a:latin typeface="PMingLiU"/>
              <a:cs typeface="PMingLiU"/>
            </a:endParaRPr>
          </a:p>
          <a:p>
            <a:pPr marL="289560" marR="285750">
              <a:lnSpc>
                <a:spcPct val="102600"/>
              </a:lnSpc>
              <a:spcBef>
                <a:spcPts val="300"/>
              </a:spcBef>
            </a:pPr>
            <a:r>
              <a:rPr sz="1100" spc="60" dirty="0">
                <a:solidFill>
                  <a:srgbClr val="FFFFFF"/>
                </a:solidFill>
                <a:latin typeface="PMingLiU"/>
                <a:cs typeface="PMingLiU"/>
              </a:rPr>
              <a:t>Reduce </a:t>
            </a:r>
            <a:r>
              <a:rPr sz="1100" spc="80" dirty="0">
                <a:solidFill>
                  <a:srgbClr val="FFFFFF"/>
                </a:solidFill>
                <a:latin typeface="PMingLiU"/>
                <a:cs typeface="PMingLiU"/>
              </a:rPr>
              <a:t>the </a:t>
            </a:r>
            <a:r>
              <a:rPr sz="1100" spc="40" dirty="0">
                <a:solidFill>
                  <a:srgbClr val="FFFFFF"/>
                </a:solidFill>
                <a:latin typeface="PMingLiU"/>
                <a:cs typeface="PMingLiU"/>
              </a:rPr>
              <a:t>miss </a:t>
            </a:r>
            <a:r>
              <a:rPr sz="1100" spc="70" dirty="0">
                <a:solidFill>
                  <a:srgbClr val="FFFFFF"/>
                </a:solidFill>
                <a:latin typeface="PMingLiU"/>
                <a:cs typeface="PMingLiU"/>
              </a:rPr>
              <a:t>penalty </a:t>
            </a:r>
            <a:r>
              <a:rPr sz="1100" spc="55" dirty="0">
                <a:solidFill>
                  <a:srgbClr val="FFFFFF"/>
                </a:solidFill>
                <a:latin typeface="PMingLiU"/>
                <a:cs typeface="PMingLiU"/>
              </a:rPr>
              <a:t>by </a:t>
            </a:r>
            <a:r>
              <a:rPr sz="1100" spc="65" dirty="0">
                <a:solidFill>
                  <a:srgbClr val="FFFFFF"/>
                </a:solidFill>
                <a:latin typeface="PMingLiU"/>
                <a:cs typeface="PMingLiU"/>
              </a:rPr>
              <a:t>adding </a:t>
            </a:r>
            <a:r>
              <a:rPr sz="1100" spc="85" dirty="0">
                <a:solidFill>
                  <a:srgbClr val="FFFFFF"/>
                </a:solidFill>
                <a:latin typeface="PMingLiU"/>
                <a:cs typeface="PMingLiU"/>
              </a:rPr>
              <a:t>an </a:t>
            </a:r>
            <a:r>
              <a:rPr sz="1100" spc="65" dirty="0">
                <a:solidFill>
                  <a:srgbClr val="FFFFFF"/>
                </a:solidFill>
                <a:latin typeface="PMingLiU"/>
                <a:cs typeface="PMingLiU"/>
              </a:rPr>
              <a:t>additional </a:t>
            </a:r>
            <a:r>
              <a:rPr sz="1100" spc="20" dirty="0">
                <a:solidFill>
                  <a:srgbClr val="FFFFFF"/>
                </a:solidFill>
                <a:latin typeface="PMingLiU"/>
                <a:cs typeface="PMingLiU"/>
              </a:rPr>
              <a:t>level </a:t>
            </a:r>
            <a:r>
              <a:rPr sz="1100" spc="80" dirty="0">
                <a:solidFill>
                  <a:srgbClr val="FFFFFF"/>
                </a:solidFill>
                <a:latin typeface="PMingLiU"/>
                <a:cs typeface="PMingLiU"/>
              </a:rPr>
              <a:t>to the  </a:t>
            </a:r>
            <a:r>
              <a:rPr sz="1100" spc="40" dirty="0">
                <a:solidFill>
                  <a:srgbClr val="FFFFFF"/>
                </a:solidFill>
                <a:latin typeface="PMingLiU"/>
                <a:cs typeface="PMingLiU"/>
              </a:rPr>
              <a:t>hierarchy. </a:t>
            </a:r>
            <a:r>
              <a:rPr sz="1100" spc="70" dirty="0">
                <a:solidFill>
                  <a:srgbClr val="FFFFFF"/>
                </a:solidFill>
                <a:latin typeface="PMingLiU"/>
                <a:cs typeface="PMingLiU"/>
              </a:rPr>
              <a:t>This </a:t>
            </a:r>
            <a:r>
              <a:rPr sz="1100" spc="55" dirty="0">
                <a:solidFill>
                  <a:srgbClr val="FFFFFF"/>
                </a:solidFill>
                <a:latin typeface="PMingLiU"/>
                <a:cs typeface="PMingLiU"/>
              </a:rPr>
              <a:t>technique, </a:t>
            </a:r>
            <a:r>
              <a:rPr sz="1100" spc="40" dirty="0">
                <a:solidFill>
                  <a:srgbClr val="FFFFFF"/>
                </a:solidFill>
                <a:latin typeface="PMingLiU"/>
                <a:cs typeface="PMingLiU"/>
              </a:rPr>
              <a:t>called multilevel</a:t>
            </a:r>
            <a:r>
              <a:rPr sz="1100" spc="-25" dirty="0">
                <a:solidFill>
                  <a:srgbClr val="FFFFFF"/>
                </a:solidFill>
                <a:latin typeface="PMingLiU"/>
                <a:cs typeface="PMingLiU"/>
              </a:rPr>
              <a:t> </a:t>
            </a:r>
            <a:r>
              <a:rPr sz="1100" spc="45" dirty="0">
                <a:solidFill>
                  <a:srgbClr val="FFFFFF"/>
                </a:solidFill>
                <a:latin typeface="PMingLiU"/>
                <a:cs typeface="PMingLiU"/>
              </a:rPr>
              <a:t>caching.</a:t>
            </a:r>
            <a:endParaRPr sz="1100">
              <a:latin typeface="PMingLiU"/>
              <a:cs typeface="PMingLiU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950">
              <a:latin typeface="PMingLiU"/>
              <a:cs typeface="PMingLiU"/>
            </a:endParaRPr>
          </a:p>
          <a:p>
            <a:pPr marL="12700" marR="5080">
              <a:lnSpc>
                <a:spcPct val="102600"/>
              </a:lnSpc>
              <a:spcBef>
                <a:spcPts val="5"/>
              </a:spcBef>
            </a:pPr>
            <a:r>
              <a:rPr sz="1100" spc="40" dirty="0">
                <a:solidFill>
                  <a:srgbClr val="FFFFFF"/>
                </a:solidFill>
                <a:latin typeface="PMingLiU"/>
                <a:cs typeface="PMingLiU"/>
              </a:rPr>
              <a:t>Have </a:t>
            </a:r>
            <a:r>
              <a:rPr sz="1100" spc="85" dirty="0">
                <a:solidFill>
                  <a:srgbClr val="FFFFFF"/>
                </a:solidFill>
                <a:latin typeface="PMingLiU"/>
                <a:cs typeface="PMingLiU"/>
              </a:rPr>
              <a:t>a </a:t>
            </a:r>
            <a:r>
              <a:rPr sz="1100" spc="40" dirty="0">
                <a:solidFill>
                  <a:srgbClr val="FFFFFF"/>
                </a:solidFill>
                <a:latin typeface="PMingLiU"/>
                <a:cs typeface="PMingLiU"/>
              </a:rPr>
              <a:t>look </a:t>
            </a:r>
            <a:r>
              <a:rPr sz="1100" spc="110" dirty="0">
                <a:solidFill>
                  <a:srgbClr val="FFFFFF"/>
                </a:solidFill>
                <a:latin typeface="PMingLiU"/>
                <a:cs typeface="PMingLiU"/>
              </a:rPr>
              <a:t>at </a:t>
            </a:r>
            <a:r>
              <a:rPr sz="1100" spc="15" dirty="0">
                <a:solidFill>
                  <a:srgbClr val="FFFFFF"/>
                </a:solidFill>
                <a:latin typeface="PMingLiU"/>
                <a:cs typeface="PMingLiU"/>
              </a:rPr>
              <a:t>: </a:t>
            </a:r>
            <a:r>
              <a:rPr sz="1100" spc="55" dirty="0">
                <a:solidFill>
                  <a:srgbClr val="FFFFFF"/>
                </a:solidFill>
                <a:latin typeface="PMingLiU"/>
                <a:cs typeface="PMingLiU"/>
              </a:rPr>
              <a:t>Improving </a:t>
            </a:r>
            <a:r>
              <a:rPr sz="1100" spc="65" dirty="0">
                <a:solidFill>
                  <a:srgbClr val="FFFFFF"/>
                </a:solidFill>
                <a:latin typeface="PMingLiU"/>
                <a:cs typeface="PMingLiU"/>
              </a:rPr>
              <a:t>Direct-Mapped </a:t>
            </a:r>
            <a:r>
              <a:rPr sz="1100" spc="55" dirty="0">
                <a:solidFill>
                  <a:srgbClr val="FFFFFF"/>
                </a:solidFill>
                <a:latin typeface="PMingLiU"/>
                <a:cs typeface="PMingLiU"/>
              </a:rPr>
              <a:t>Cache </a:t>
            </a:r>
            <a:r>
              <a:rPr sz="1100" spc="60" dirty="0">
                <a:solidFill>
                  <a:srgbClr val="FFFFFF"/>
                </a:solidFill>
                <a:latin typeface="PMingLiU"/>
                <a:cs typeface="PMingLiU"/>
              </a:rPr>
              <a:t>Performance </a:t>
            </a:r>
            <a:r>
              <a:rPr sz="1100" spc="55" dirty="0">
                <a:solidFill>
                  <a:srgbClr val="FFFFFF"/>
                </a:solidFill>
                <a:latin typeface="PMingLiU"/>
                <a:cs typeface="PMingLiU"/>
              </a:rPr>
              <a:t>by </a:t>
            </a:r>
            <a:r>
              <a:rPr sz="1100" spc="80" dirty="0">
                <a:solidFill>
                  <a:srgbClr val="FFFFFF"/>
                </a:solidFill>
                <a:latin typeface="PMingLiU"/>
                <a:cs typeface="PMingLiU"/>
              </a:rPr>
              <a:t>the  </a:t>
            </a:r>
            <a:r>
              <a:rPr sz="1100" spc="65" dirty="0">
                <a:solidFill>
                  <a:srgbClr val="FFFFFF"/>
                </a:solidFill>
                <a:latin typeface="PMingLiU"/>
                <a:cs typeface="PMingLiU"/>
              </a:rPr>
              <a:t>Addition </a:t>
            </a:r>
            <a:r>
              <a:rPr sz="1100" spc="5" dirty="0">
                <a:solidFill>
                  <a:srgbClr val="FFFFFF"/>
                </a:solidFill>
                <a:latin typeface="PMingLiU"/>
                <a:cs typeface="PMingLiU"/>
              </a:rPr>
              <a:t>of </a:t>
            </a:r>
            <a:r>
              <a:rPr sz="1100" spc="85" dirty="0">
                <a:solidFill>
                  <a:srgbClr val="FFFFFF"/>
                </a:solidFill>
                <a:latin typeface="PMingLiU"/>
                <a:cs typeface="PMingLiU"/>
              </a:rPr>
              <a:t>a </a:t>
            </a:r>
            <a:r>
              <a:rPr sz="1100" spc="50" dirty="0">
                <a:solidFill>
                  <a:srgbClr val="FFFFFF"/>
                </a:solidFill>
                <a:latin typeface="PMingLiU"/>
                <a:cs typeface="PMingLiU"/>
              </a:rPr>
              <a:t>Small </a:t>
            </a:r>
            <a:r>
              <a:rPr sz="1100" spc="40" dirty="0">
                <a:solidFill>
                  <a:srgbClr val="FFFFFF"/>
                </a:solidFill>
                <a:latin typeface="PMingLiU"/>
                <a:cs typeface="PMingLiU"/>
              </a:rPr>
              <a:t>Fully-Associative </a:t>
            </a:r>
            <a:r>
              <a:rPr sz="1100" spc="55" dirty="0">
                <a:solidFill>
                  <a:srgbClr val="FFFFFF"/>
                </a:solidFill>
                <a:latin typeface="PMingLiU"/>
                <a:cs typeface="PMingLiU"/>
              </a:rPr>
              <a:t>Cache </a:t>
            </a:r>
            <a:r>
              <a:rPr sz="1100" spc="85" dirty="0">
                <a:solidFill>
                  <a:srgbClr val="FFFFFF"/>
                </a:solidFill>
                <a:latin typeface="PMingLiU"/>
                <a:cs typeface="PMingLiU"/>
              </a:rPr>
              <a:t>and </a:t>
            </a:r>
            <a:r>
              <a:rPr sz="1100" spc="60" dirty="0">
                <a:solidFill>
                  <a:srgbClr val="FFFFFF"/>
                </a:solidFill>
                <a:latin typeface="PMingLiU"/>
                <a:cs typeface="PMingLiU"/>
              </a:rPr>
              <a:t>Prefetch</a:t>
            </a:r>
            <a:r>
              <a:rPr sz="1100" spc="254" dirty="0">
                <a:solidFill>
                  <a:srgbClr val="FFFFFF"/>
                </a:solidFill>
                <a:latin typeface="PMingLiU"/>
                <a:cs typeface="PMingLiU"/>
              </a:rPr>
              <a:t> </a:t>
            </a:r>
            <a:r>
              <a:rPr sz="1100" spc="35" dirty="0">
                <a:solidFill>
                  <a:srgbClr val="FFFFFF"/>
                </a:solidFill>
                <a:latin typeface="PMingLiU"/>
                <a:cs typeface="PMingLiU"/>
              </a:rPr>
              <a:t>Buffers.</a:t>
            </a:r>
            <a:endParaRPr sz="1100">
              <a:latin typeface="PMingLiU"/>
              <a:cs typeface="PMingLiU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3349777"/>
            <a:ext cx="4608195" cy="106680"/>
            <a:chOff x="0" y="3349777"/>
            <a:chExt cx="4608195" cy="106680"/>
          </a:xfrm>
        </p:grpSpPr>
        <p:sp>
          <p:nvSpPr>
            <p:cNvPr id="7" name="object 7"/>
            <p:cNvSpPr/>
            <p:nvPr/>
          </p:nvSpPr>
          <p:spPr>
            <a:xfrm>
              <a:off x="0" y="3349777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5" h="106679">
                  <a:moveTo>
                    <a:pt x="1535976" y="0"/>
                  </a:moveTo>
                  <a:lnTo>
                    <a:pt x="0" y="0"/>
                  </a:lnTo>
                  <a:lnTo>
                    <a:pt x="0" y="106222"/>
                  </a:lnTo>
                  <a:lnTo>
                    <a:pt x="1535976" y="10622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5D54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35976" y="3349777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4" h="106679">
                  <a:moveTo>
                    <a:pt x="1535976" y="0"/>
                  </a:moveTo>
                  <a:lnTo>
                    <a:pt x="0" y="0"/>
                  </a:lnTo>
                  <a:lnTo>
                    <a:pt x="0" y="106222"/>
                  </a:lnTo>
                  <a:lnTo>
                    <a:pt x="1535976" y="10622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6151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71952" y="3349777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4" h="106679">
                  <a:moveTo>
                    <a:pt x="1535976" y="0"/>
                  </a:moveTo>
                  <a:lnTo>
                    <a:pt x="0" y="0"/>
                  </a:lnTo>
                  <a:lnTo>
                    <a:pt x="0" y="106222"/>
                  </a:lnTo>
                  <a:lnTo>
                    <a:pt x="1535976" y="10622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5943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pc="100" dirty="0"/>
              <a:t>Dr. </a:t>
            </a:r>
            <a:r>
              <a:rPr spc="110" dirty="0"/>
              <a:t>Ganala </a:t>
            </a:r>
            <a:r>
              <a:rPr spc="95" dirty="0"/>
              <a:t>Santoshi </a:t>
            </a:r>
            <a:r>
              <a:rPr spc="120" dirty="0"/>
              <a:t>(VIT</a:t>
            </a:r>
            <a:r>
              <a:rPr spc="75" dirty="0"/>
              <a:t> </a:t>
            </a:r>
            <a:r>
              <a:rPr spc="105" dirty="0"/>
              <a:t>Chennai)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188705" y="3353673"/>
            <a:ext cx="23114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spc="130" dirty="0">
                <a:solidFill>
                  <a:srgbClr val="FFFFFF"/>
                </a:solidFill>
                <a:latin typeface="PMingLiU"/>
                <a:cs typeface="PMingLiU"/>
                <a:hlinkClick r:id="rId2" action="ppaction://hlinksldjump"/>
              </a:rPr>
              <a:t>MSO</a:t>
            </a:r>
            <a:endParaRPr sz="600">
              <a:latin typeface="PMingLiU"/>
              <a:cs typeface="PMingLiU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pc="105" dirty="0"/>
              <a:t>July </a:t>
            </a:r>
            <a:r>
              <a:rPr spc="75" dirty="0"/>
              <a:t>8,</a:t>
            </a:r>
            <a:r>
              <a:rPr spc="15" dirty="0"/>
              <a:t> </a:t>
            </a:r>
            <a:r>
              <a:rPr spc="80" dirty="0"/>
              <a:t>2020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80" dirty="0"/>
              <a:pPr marL="38100">
                <a:lnSpc>
                  <a:spcPts val="670"/>
                </a:lnSpc>
              </a:pPr>
              <a:t>25</a:t>
            </a:fld>
            <a:r>
              <a:rPr spc="80" dirty="0"/>
              <a:t> </a:t>
            </a:r>
            <a:r>
              <a:rPr spc="204" dirty="0"/>
              <a:t>/</a:t>
            </a:r>
            <a:r>
              <a:rPr spc="55" dirty="0"/>
              <a:t> </a:t>
            </a:r>
            <a:r>
              <a:rPr spc="80" dirty="0"/>
              <a:t>41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2405"/>
            <a:ext cx="422846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70" dirty="0"/>
              <a:t>How </a:t>
            </a:r>
            <a:r>
              <a:rPr dirty="0"/>
              <a:t>to </a:t>
            </a:r>
            <a:r>
              <a:rPr spc="-40" dirty="0"/>
              <a:t>measure </a:t>
            </a:r>
            <a:r>
              <a:rPr spc="-30" dirty="0"/>
              <a:t>and </a:t>
            </a:r>
            <a:r>
              <a:rPr spc="-40" dirty="0"/>
              <a:t>improve </a:t>
            </a:r>
            <a:r>
              <a:rPr spc="-10" dirty="0"/>
              <a:t>the </a:t>
            </a:r>
            <a:r>
              <a:rPr spc="-35" dirty="0"/>
              <a:t>cache performance</a:t>
            </a:r>
            <a:r>
              <a:rPr spc="95" dirty="0"/>
              <a:t> </a:t>
            </a:r>
            <a:r>
              <a:rPr spc="-50" dirty="0"/>
              <a:t>:</a:t>
            </a:r>
          </a:p>
        </p:txBody>
      </p:sp>
      <p:sp>
        <p:nvSpPr>
          <p:cNvPr id="3" name="object 3"/>
          <p:cNvSpPr/>
          <p:nvPr/>
        </p:nvSpPr>
        <p:spPr>
          <a:xfrm>
            <a:off x="286715" y="923442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90">
                <a:moveTo>
                  <a:pt x="59651" y="0"/>
                </a:moveTo>
                <a:lnTo>
                  <a:pt x="0" y="0"/>
                </a:lnTo>
                <a:lnTo>
                  <a:pt x="0" y="59651"/>
                </a:lnTo>
                <a:lnTo>
                  <a:pt x="59651" y="59651"/>
                </a:lnTo>
                <a:lnTo>
                  <a:pt x="596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6715" y="1133475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90">
                <a:moveTo>
                  <a:pt x="59651" y="0"/>
                </a:moveTo>
                <a:lnTo>
                  <a:pt x="0" y="0"/>
                </a:lnTo>
                <a:lnTo>
                  <a:pt x="0" y="59651"/>
                </a:lnTo>
                <a:lnTo>
                  <a:pt x="59651" y="59651"/>
                </a:lnTo>
                <a:lnTo>
                  <a:pt x="596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5844" y="482649"/>
            <a:ext cx="4348480" cy="17887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75" dirty="0">
                <a:solidFill>
                  <a:srgbClr val="FFFFFF"/>
                </a:solidFill>
                <a:latin typeface="PMingLiU"/>
                <a:cs typeface="PMingLiU"/>
              </a:rPr>
              <a:t>Time </a:t>
            </a:r>
            <a:r>
              <a:rPr sz="1100" spc="70" dirty="0">
                <a:solidFill>
                  <a:srgbClr val="FFFFFF"/>
                </a:solidFill>
                <a:latin typeface="PMingLiU"/>
                <a:cs typeface="PMingLiU"/>
              </a:rPr>
              <a:t>taken </a:t>
            </a:r>
            <a:r>
              <a:rPr sz="1100" spc="55" dirty="0">
                <a:solidFill>
                  <a:srgbClr val="FFFFFF"/>
                </a:solidFill>
                <a:latin typeface="PMingLiU"/>
                <a:cs typeface="PMingLiU"/>
              </a:rPr>
              <a:t>by </a:t>
            </a:r>
            <a:r>
              <a:rPr sz="1100" spc="80" dirty="0">
                <a:solidFill>
                  <a:srgbClr val="FFFFFF"/>
                </a:solidFill>
                <a:latin typeface="PMingLiU"/>
                <a:cs typeface="PMingLiU"/>
              </a:rPr>
              <a:t>the </a:t>
            </a:r>
            <a:r>
              <a:rPr sz="1100" spc="110" dirty="0">
                <a:solidFill>
                  <a:srgbClr val="FFFFFF"/>
                </a:solidFill>
                <a:latin typeface="PMingLiU"/>
                <a:cs typeface="PMingLiU"/>
              </a:rPr>
              <a:t>CPU </a:t>
            </a:r>
            <a:r>
              <a:rPr sz="1100" spc="65" dirty="0">
                <a:solidFill>
                  <a:srgbClr val="FFFFFF"/>
                </a:solidFill>
                <a:latin typeface="PMingLiU"/>
                <a:cs typeface="PMingLiU"/>
              </a:rPr>
              <a:t>can </a:t>
            </a:r>
            <a:r>
              <a:rPr sz="1100" spc="70" dirty="0">
                <a:solidFill>
                  <a:srgbClr val="FFFFFF"/>
                </a:solidFill>
                <a:latin typeface="PMingLiU"/>
                <a:cs typeface="PMingLiU"/>
              </a:rPr>
              <a:t>be </a:t>
            </a:r>
            <a:r>
              <a:rPr sz="1100" spc="50" dirty="0">
                <a:solidFill>
                  <a:srgbClr val="FFFFFF"/>
                </a:solidFill>
                <a:latin typeface="PMingLiU"/>
                <a:cs typeface="PMingLiU"/>
              </a:rPr>
              <a:t>divided </a:t>
            </a:r>
            <a:r>
              <a:rPr sz="1100" spc="55" dirty="0">
                <a:solidFill>
                  <a:srgbClr val="FFFFFF"/>
                </a:solidFill>
                <a:latin typeface="PMingLiU"/>
                <a:cs typeface="PMingLiU"/>
              </a:rPr>
              <a:t>as </a:t>
            </a:r>
            <a:r>
              <a:rPr sz="1100" spc="15" dirty="0">
                <a:solidFill>
                  <a:srgbClr val="FFFFFF"/>
                </a:solidFill>
                <a:latin typeface="PMingLiU"/>
                <a:cs typeface="PMingLiU"/>
              </a:rPr>
              <a:t>follows</a:t>
            </a:r>
            <a:r>
              <a:rPr sz="1100" spc="114" dirty="0">
                <a:solidFill>
                  <a:srgbClr val="FFFFFF"/>
                </a:solidFill>
                <a:latin typeface="PMingLiU"/>
                <a:cs typeface="PMingLiU"/>
              </a:rPr>
              <a:t> </a:t>
            </a:r>
            <a:r>
              <a:rPr sz="1100" spc="15" dirty="0">
                <a:solidFill>
                  <a:srgbClr val="FFFFFF"/>
                </a:solidFill>
                <a:latin typeface="PMingLiU"/>
                <a:cs typeface="PMingLiU"/>
              </a:rPr>
              <a:t>:</a:t>
            </a:r>
            <a:endParaRPr sz="1100">
              <a:latin typeface="PMingLiU"/>
              <a:cs typeface="PMingLiU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000">
              <a:latin typeface="PMingLiU"/>
              <a:cs typeface="PMingLiU"/>
            </a:endParaRPr>
          </a:p>
          <a:p>
            <a:pPr marL="289560">
              <a:lnSpc>
                <a:spcPct val="100000"/>
              </a:lnSpc>
            </a:pPr>
            <a:r>
              <a:rPr sz="1100" spc="90" dirty="0">
                <a:solidFill>
                  <a:srgbClr val="FFFFFF"/>
                </a:solidFill>
                <a:latin typeface="PMingLiU"/>
                <a:cs typeface="PMingLiU"/>
              </a:rPr>
              <a:t>The </a:t>
            </a:r>
            <a:r>
              <a:rPr sz="1100" spc="25" dirty="0">
                <a:solidFill>
                  <a:srgbClr val="FFFFFF"/>
                </a:solidFill>
                <a:latin typeface="PMingLiU"/>
                <a:cs typeface="PMingLiU"/>
              </a:rPr>
              <a:t>clock cycles </a:t>
            </a:r>
            <a:r>
              <a:rPr sz="1100" spc="110" dirty="0">
                <a:solidFill>
                  <a:srgbClr val="FFFFFF"/>
                </a:solidFill>
                <a:latin typeface="PMingLiU"/>
                <a:cs typeface="PMingLiU"/>
              </a:rPr>
              <a:t>that </a:t>
            </a:r>
            <a:r>
              <a:rPr sz="1100" spc="80" dirty="0">
                <a:solidFill>
                  <a:srgbClr val="FFFFFF"/>
                </a:solidFill>
                <a:latin typeface="PMingLiU"/>
                <a:cs typeface="PMingLiU"/>
              </a:rPr>
              <a:t>the </a:t>
            </a:r>
            <a:r>
              <a:rPr sz="1100" spc="110" dirty="0">
                <a:solidFill>
                  <a:srgbClr val="FFFFFF"/>
                </a:solidFill>
                <a:latin typeface="PMingLiU"/>
                <a:cs typeface="PMingLiU"/>
              </a:rPr>
              <a:t>CPU </a:t>
            </a:r>
            <a:r>
              <a:rPr sz="1100" spc="60" dirty="0">
                <a:solidFill>
                  <a:srgbClr val="FFFFFF"/>
                </a:solidFill>
                <a:latin typeface="PMingLiU"/>
                <a:cs typeface="PMingLiU"/>
              </a:rPr>
              <a:t>spends </a:t>
            </a:r>
            <a:r>
              <a:rPr sz="1100" spc="50" dirty="0">
                <a:solidFill>
                  <a:srgbClr val="FFFFFF"/>
                </a:solidFill>
                <a:latin typeface="PMingLiU"/>
                <a:cs typeface="PMingLiU"/>
              </a:rPr>
              <a:t>executing </a:t>
            </a:r>
            <a:r>
              <a:rPr sz="1100" spc="80" dirty="0">
                <a:solidFill>
                  <a:srgbClr val="FFFFFF"/>
                </a:solidFill>
                <a:latin typeface="PMingLiU"/>
                <a:cs typeface="PMingLiU"/>
              </a:rPr>
              <a:t>the </a:t>
            </a:r>
            <a:r>
              <a:rPr sz="1100" spc="70" dirty="0">
                <a:solidFill>
                  <a:srgbClr val="FFFFFF"/>
                </a:solidFill>
                <a:latin typeface="PMingLiU"/>
                <a:cs typeface="PMingLiU"/>
              </a:rPr>
              <a:t>program</a:t>
            </a:r>
            <a:r>
              <a:rPr sz="1100" spc="175" dirty="0">
                <a:solidFill>
                  <a:srgbClr val="FFFFFF"/>
                </a:solidFill>
                <a:latin typeface="PMingLiU"/>
                <a:cs typeface="PMingLiU"/>
              </a:rPr>
              <a:t> </a:t>
            </a:r>
            <a:r>
              <a:rPr sz="1100" spc="85" dirty="0">
                <a:solidFill>
                  <a:srgbClr val="FFFFFF"/>
                </a:solidFill>
                <a:latin typeface="PMingLiU"/>
                <a:cs typeface="PMingLiU"/>
              </a:rPr>
              <a:t>and</a:t>
            </a:r>
            <a:endParaRPr sz="1100">
              <a:latin typeface="PMingLiU"/>
              <a:cs typeface="PMingLiU"/>
            </a:endParaRPr>
          </a:p>
          <a:p>
            <a:pPr marL="289560" marR="254635">
              <a:lnSpc>
                <a:spcPct val="102699"/>
              </a:lnSpc>
              <a:spcBef>
                <a:spcPts val="300"/>
              </a:spcBef>
            </a:pPr>
            <a:r>
              <a:rPr sz="1100" spc="90" dirty="0">
                <a:solidFill>
                  <a:srgbClr val="FFFFFF"/>
                </a:solidFill>
                <a:latin typeface="PMingLiU"/>
                <a:cs typeface="PMingLiU"/>
              </a:rPr>
              <a:t>The </a:t>
            </a:r>
            <a:r>
              <a:rPr sz="1100" spc="25" dirty="0">
                <a:solidFill>
                  <a:srgbClr val="FFFFFF"/>
                </a:solidFill>
                <a:latin typeface="PMingLiU"/>
                <a:cs typeface="PMingLiU"/>
              </a:rPr>
              <a:t>clock cycles </a:t>
            </a:r>
            <a:r>
              <a:rPr sz="1100" spc="110" dirty="0">
                <a:solidFill>
                  <a:srgbClr val="FFFFFF"/>
                </a:solidFill>
                <a:latin typeface="PMingLiU"/>
                <a:cs typeface="PMingLiU"/>
              </a:rPr>
              <a:t>that </a:t>
            </a:r>
            <a:r>
              <a:rPr sz="1100" spc="80" dirty="0">
                <a:solidFill>
                  <a:srgbClr val="FFFFFF"/>
                </a:solidFill>
                <a:latin typeface="PMingLiU"/>
                <a:cs typeface="PMingLiU"/>
              </a:rPr>
              <a:t>the </a:t>
            </a:r>
            <a:r>
              <a:rPr sz="1100" spc="110" dirty="0">
                <a:solidFill>
                  <a:srgbClr val="FFFFFF"/>
                </a:solidFill>
                <a:latin typeface="PMingLiU"/>
                <a:cs typeface="PMingLiU"/>
              </a:rPr>
              <a:t>CPU </a:t>
            </a:r>
            <a:r>
              <a:rPr sz="1100" spc="60" dirty="0">
                <a:solidFill>
                  <a:srgbClr val="FFFFFF"/>
                </a:solidFill>
                <a:latin typeface="PMingLiU"/>
                <a:cs typeface="PMingLiU"/>
              </a:rPr>
              <a:t>spends </a:t>
            </a:r>
            <a:r>
              <a:rPr sz="1100" spc="50" dirty="0">
                <a:solidFill>
                  <a:srgbClr val="FFFFFF"/>
                </a:solidFill>
                <a:latin typeface="PMingLiU"/>
                <a:cs typeface="PMingLiU"/>
              </a:rPr>
              <a:t>waiting </a:t>
            </a:r>
            <a:r>
              <a:rPr sz="1100" spc="30" dirty="0">
                <a:solidFill>
                  <a:srgbClr val="FFFFFF"/>
                </a:solidFill>
                <a:latin typeface="PMingLiU"/>
                <a:cs typeface="PMingLiU"/>
              </a:rPr>
              <a:t>for </a:t>
            </a:r>
            <a:r>
              <a:rPr sz="1100" spc="80" dirty="0">
                <a:solidFill>
                  <a:srgbClr val="FFFFFF"/>
                </a:solidFill>
                <a:latin typeface="PMingLiU"/>
                <a:cs typeface="PMingLiU"/>
              </a:rPr>
              <a:t>the </a:t>
            </a:r>
            <a:r>
              <a:rPr sz="1100" spc="65" dirty="0">
                <a:solidFill>
                  <a:srgbClr val="FFFFFF"/>
                </a:solidFill>
                <a:latin typeface="PMingLiU"/>
                <a:cs typeface="PMingLiU"/>
              </a:rPr>
              <a:t>memory  </a:t>
            </a:r>
            <a:r>
              <a:rPr sz="1100" spc="60" dirty="0">
                <a:solidFill>
                  <a:srgbClr val="FFFFFF"/>
                </a:solidFill>
                <a:latin typeface="PMingLiU"/>
                <a:cs typeface="PMingLiU"/>
              </a:rPr>
              <a:t>system.</a:t>
            </a:r>
            <a:endParaRPr sz="1100">
              <a:latin typeface="PMingLiU"/>
              <a:cs typeface="PMingLiU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950">
              <a:latin typeface="PMingLiU"/>
              <a:cs typeface="PMingLiU"/>
            </a:endParaRPr>
          </a:p>
          <a:p>
            <a:pPr marL="12700" marR="5080">
              <a:lnSpc>
                <a:spcPct val="102600"/>
              </a:lnSpc>
            </a:pPr>
            <a:r>
              <a:rPr sz="1100" spc="70" dirty="0">
                <a:solidFill>
                  <a:srgbClr val="FFFFFF"/>
                </a:solidFill>
                <a:latin typeface="PMingLiU"/>
                <a:cs typeface="PMingLiU"/>
              </a:rPr>
              <a:t>Cost (time) </a:t>
            </a:r>
            <a:r>
              <a:rPr sz="1100" spc="60" dirty="0">
                <a:solidFill>
                  <a:srgbClr val="FFFFFF"/>
                </a:solidFill>
                <a:latin typeface="PMingLiU"/>
                <a:cs typeface="PMingLiU"/>
              </a:rPr>
              <a:t>incurred </a:t>
            </a:r>
            <a:r>
              <a:rPr sz="1100" spc="30" dirty="0">
                <a:solidFill>
                  <a:srgbClr val="FFFFFF"/>
                </a:solidFill>
                <a:latin typeface="PMingLiU"/>
                <a:cs typeface="PMingLiU"/>
              </a:rPr>
              <a:t>for </a:t>
            </a:r>
            <a:r>
              <a:rPr sz="1100" spc="80" dirty="0">
                <a:solidFill>
                  <a:srgbClr val="FFFFFF"/>
                </a:solidFill>
                <a:latin typeface="PMingLiU"/>
                <a:cs typeface="PMingLiU"/>
              </a:rPr>
              <a:t>the </a:t>
            </a:r>
            <a:r>
              <a:rPr sz="1100" spc="40" dirty="0">
                <a:solidFill>
                  <a:srgbClr val="FFFFFF"/>
                </a:solidFill>
                <a:latin typeface="PMingLiU"/>
                <a:cs typeface="PMingLiU"/>
              </a:rPr>
              <a:t>cache </a:t>
            </a:r>
            <a:r>
              <a:rPr sz="1100" spc="65" dirty="0">
                <a:solidFill>
                  <a:srgbClr val="FFFFFF"/>
                </a:solidFill>
                <a:latin typeface="PMingLiU"/>
                <a:cs typeface="PMingLiU"/>
              </a:rPr>
              <a:t>hits </a:t>
            </a:r>
            <a:r>
              <a:rPr sz="1100" spc="60" dirty="0">
                <a:solidFill>
                  <a:srgbClr val="FFFFFF"/>
                </a:solidFill>
                <a:latin typeface="PMingLiU"/>
                <a:cs typeface="PMingLiU"/>
              </a:rPr>
              <a:t>are already </a:t>
            </a:r>
            <a:r>
              <a:rPr sz="1100" spc="50" dirty="0">
                <a:solidFill>
                  <a:srgbClr val="FFFFFF"/>
                </a:solidFill>
                <a:latin typeface="PMingLiU"/>
                <a:cs typeface="PMingLiU"/>
              </a:rPr>
              <a:t>included in </a:t>
            </a:r>
            <a:r>
              <a:rPr sz="1100" spc="110" dirty="0">
                <a:solidFill>
                  <a:srgbClr val="FFFFFF"/>
                </a:solidFill>
                <a:latin typeface="PMingLiU"/>
                <a:cs typeface="PMingLiU"/>
              </a:rPr>
              <a:t>CPU  </a:t>
            </a:r>
            <a:r>
              <a:rPr sz="1100" spc="50" dirty="0">
                <a:solidFill>
                  <a:srgbClr val="FFFFFF"/>
                </a:solidFill>
                <a:latin typeface="PMingLiU"/>
                <a:cs typeface="PMingLiU"/>
              </a:rPr>
              <a:t>execution </a:t>
            </a:r>
            <a:r>
              <a:rPr sz="1100" spc="30" dirty="0">
                <a:solidFill>
                  <a:srgbClr val="FFFFFF"/>
                </a:solidFill>
                <a:latin typeface="PMingLiU"/>
                <a:cs typeface="PMingLiU"/>
              </a:rPr>
              <a:t>cycles. </a:t>
            </a:r>
            <a:r>
              <a:rPr sz="1100" spc="70" dirty="0">
                <a:solidFill>
                  <a:srgbClr val="FFFFFF"/>
                </a:solidFill>
                <a:latin typeface="PMingLiU"/>
                <a:cs typeface="PMingLiU"/>
              </a:rPr>
              <a:t>Let A </a:t>
            </a:r>
            <a:r>
              <a:rPr sz="1100" spc="260" dirty="0">
                <a:solidFill>
                  <a:srgbClr val="FFFFFF"/>
                </a:solidFill>
                <a:latin typeface="PMingLiU"/>
                <a:cs typeface="PMingLiU"/>
              </a:rPr>
              <a:t>= </a:t>
            </a:r>
            <a:r>
              <a:rPr sz="1100" spc="110" dirty="0">
                <a:solidFill>
                  <a:srgbClr val="FFFFFF"/>
                </a:solidFill>
                <a:latin typeface="PMingLiU"/>
                <a:cs typeface="PMingLiU"/>
              </a:rPr>
              <a:t>CPU </a:t>
            </a:r>
            <a:r>
              <a:rPr sz="1100" spc="65" dirty="0">
                <a:solidFill>
                  <a:srgbClr val="FFFFFF"/>
                </a:solidFill>
                <a:latin typeface="PMingLiU"/>
                <a:cs typeface="PMingLiU"/>
              </a:rPr>
              <a:t>time, </a:t>
            </a:r>
            <a:r>
              <a:rPr sz="1100" spc="80" dirty="0">
                <a:solidFill>
                  <a:srgbClr val="FFFFFF"/>
                </a:solidFill>
                <a:latin typeface="PMingLiU"/>
                <a:cs typeface="PMingLiU"/>
              </a:rPr>
              <a:t>B </a:t>
            </a:r>
            <a:r>
              <a:rPr sz="1100" spc="260" dirty="0">
                <a:solidFill>
                  <a:srgbClr val="FFFFFF"/>
                </a:solidFill>
                <a:latin typeface="PMingLiU"/>
                <a:cs typeface="PMingLiU"/>
              </a:rPr>
              <a:t>= </a:t>
            </a:r>
            <a:r>
              <a:rPr sz="1100" spc="110" dirty="0">
                <a:solidFill>
                  <a:srgbClr val="FFFFFF"/>
                </a:solidFill>
                <a:latin typeface="PMingLiU"/>
                <a:cs typeface="PMingLiU"/>
              </a:rPr>
              <a:t>CPU </a:t>
            </a:r>
            <a:r>
              <a:rPr sz="1100" spc="50" dirty="0">
                <a:solidFill>
                  <a:srgbClr val="FFFFFF"/>
                </a:solidFill>
                <a:latin typeface="PMingLiU"/>
                <a:cs typeface="PMingLiU"/>
              </a:rPr>
              <a:t>execution </a:t>
            </a:r>
            <a:r>
              <a:rPr sz="1100" spc="25" dirty="0">
                <a:solidFill>
                  <a:srgbClr val="FFFFFF"/>
                </a:solidFill>
                <a:latin typeface="PMingLiU"/>
                <a:cs typeface="PMingLiU"/>
              </a:rPr>
              <a:t>clock</a:t>
            </a:r>
            <a:r>
              <a:rPr sz="1100" spc="-70" dirty="0">
                <a:solidFill>
                  <a:srgbClr val="FFFFFF"/>
                </a:solidFill>
                <a:latin typeface="PMingLiU"/>
                <a:cs typeface="PMingLiU"/>
              </a:rPr>
              <a:t> </a:t>
            </a:r>
            <a:r>
              <a:rPr sz="1100" spc="30" dirty="0">
                <a:solidFill>
                  <a:srgbClr val="FFFFFF"/>
                </a:solidFill>
                <a:latin typeface="PMingLiU"/>
                <a:cs typeface="PMingLiU"/>
              </a:rPr>
              <a:t>cycles,  </a:t>
            </a:r>
            <a:r>
              <a:rPr sz="1100" spc="95" dirty="0">
                <a:solidFill>
                  <a:srgbClr val="FFFFFF"/>
                </a:solidFill>
                <a:latin typeface="PMingLiU"/>
                <a:cs typeface="PMingLiU"/>
              </a:rPr>
              <a:t>C </a:t>
            </a:r>
            <a:r>
              <a:rPr sz="1100" spc="260" dirty="0">
                <a:solidFill>
                  <a:srgbClr val="FFFFFF"/>
                </a:solidFill>
                <a:latin typeface="PMingLiU"/>
                <a:cs typeface="PMingLiU"/>
              </a:rPr>
              <a:t>= </a:t>
            </a:r>
            <a:r>
              <a:rPr sz="1100" spc="55" dirty="0">
                <a:solidFill>
                  <a:srgbClr val="FFFFFF"/>
                </a:solidFill>
                <a:latin typeface="PMingLiU"/>
                <a:cs typeface="PMingLiU"/>
              </a:rPr>
              <a:t>Memory-stall </a:t>
            </a:r>
            <a:r>
              <a:rPr sz="1100" spc="25" dirty="0">
                <a:solidFill>
                  <a:srgbClr val="FFFFFF"/>
                </a:solidFill>
                <a:latin typeface="PMingLiU"/>
                <a:cs typeface="PMingLiU"/>
              </a:rPr>
              <a:t>clock cycles </a:t>
            </a:r>
            <a:r>
              <a:rPr sz="1100" spc="85" dirty="0">
                <a:solidFill>
                  <a:srgbClr val="FFFFFF"/>
                </a:solidFill>
                <a:latin typeface="PMingLiU"/>
                <a:cs typeface="PMingLiU"/>
              </a:rPr>
              <a:t>and D </a:t>
            </a:r>
            <a:r>
              <a:rPr sz="1100" spc="260" dirty="0">
                <a:solidFill>
                  <a:srgbClr val="FFFFFF"/>
                </a:solidFill>
                <a:latin typeface="PMingLiU"/>
                <a:cs typeface="PMingLiU"/>
              </a:rPr>
              <a:t>= </a:t>
            </a:r>
            <a:r>
              <a:rPr sz="1100" spc="40" dirty="0">
                <a:solidFill>
                  <a:srgbClr val="FFFFFF"/>
                </a:solidFill>
                <a:latin typeface="PMingLiU"/>
                <a:cs typeface="PMingLiU"/>
              </a:rPr>
              <a:t>Clock </a:t>
            </a:r>
            <a:r>
              <a:rPr sz="1100" spc="30" dirty="0">
                <a:solidFill>
                  <a:srgbClr val="FFFFFF"/>
                </a:solidFill>
                <a:latin typeface="PMingLiU"/>
                <a:cs typeface="PMingLiU"/>
              </a:rPr>
              <a:t>cycle </a:t>
            </a:r>
            <a:r>
              <a:rPr sz="1100" spc="65" dirty="0">
                <a:solidFill>
                  <a:srgbClr val="FFFFFF"/>
                </a:solidFill>
                <a:latin typeface="PMingLiU"/>
                <a:cs typeface="PMingLiU"/>
              </a:rPr>
              <a:t>time, </a:t>
            </a:r>
            <a:r>
              <a:rPr sz="1100" spc="70" dirty="0">
                <a:solidFill>
                  <a:srgbClr val="FFFFFF"/>
                </a:solidFill>
                <a:latin typeface="PMingLiU"/>
                <a:cs typeface="PMingLiU"/>
              </a:rPr>
              <a:t>A </a:t>
            </a:r>
            <a:r>
              <a:rPr sz="1100" spc="260" dirty="0">
                <a:solidFill>
                  <a:srgbClr val="FFFFFF"/>
                </a:solidFill>
                <a:latin typeface="PMingLiU"/>
                <a:cs typeface="PMingLiU"/>
              </a:rPr>
              <a:t>=</a:t>
            </a:r>
            <a:r>
              <a:rPr sz="1100" spc="-100" dirty="0">
                <a:solidFill>
                  <a:srgbClr val="FFFFFF"/>
                </a:solidFill>
                <a:latin typeface="PMingLiU"/>
                <a:cs typeface="PMingLiU"/>
              </a:rPr>
              <a:t> </a:t>
            </a:r>
            <a:r>
              <a:rPr sz="1100" spc="75" dirty="0">
                <a:solidFill>
                  <a:srgbClr val="FFFFFF"/>
                </a:solidFill>
                <a:latin typeface="PMingLiU"/>
                <a:cs typeface="PMingLiU"/>
              </a:rPr>
              <a:t>( </a:t>
            </a:r>
            <a:r>
              <a:rPr sz="1100" spc="80" dirty="0">
                <a:solidFill>
                  <a:srgbClr val="FFFFFF"/>
                </a:solidFill>
                <a:latin typeface="PMingLiU"/>
                <a:cs typeface="PMingLiU"/>
              </a:rPr>
              <a:t>B </a:t>
            </a:r>
            <a:r>
              <a:rPr sz="1100" spc="260" dirty="0">
                <a:solidFill>
                  <a:srgbClr val="FFFFFF"/>
                </a:solidFill>
                <a:latin typeface="PMingLiU"/>
                <a:cs typeface="PMingLiU"/>
              </a:rPr>
              <a:t>+</a:t>
            </a:r>
            <a:endParaRPr sz="1100">
              <a:latin typeface="PMingLiU"/>
              <a:cs typeface="PMingLiU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85" dirty="0">
                <a:solidFill>
                  <a:srgbClr val="FFFFFF"/>
                </a:solidFill>
                <a:latin typeface="PMingLiU"/>
                <a:cs typeface="PMingLiU"/>
              </a:rPr>
              <a:t>C) </a:t>
            </a:r>
            <a:r>
              <a:rPr sz="1100" i="1" spc="-55" dirty="0">
                <a:solidFill>
                  <a:srgbClr val="FFFFFF"/>
                </a:solidFill>
                <a:latin typeface="Verdana"/>
                <a:cs typeface="Verdana"/>
              </a:rPr>
              <a:t>×</a:t>
            </a:r>
            <a:r>
              <a:rPr sz="1100" i="1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spc="85" dirty="0">
                <a:solidFill>
                  <a:srgbClr val="FFFFFF"/>
                </a:solidFill>
                <a:latin typeface="PMingLiU"/>
                <a:cs typeface="PMingLiU"/>
              </a:rPr>
              <a:t>D</a:t>
            </a:r>
            <a:endParaRPr sz="1100">
              <a:latin typeface="PMingLiU"/>
              <a:cs typeface="PMingLiU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3349777"/>
            <a:ext cx="4608195" cy="106680"/>
            <a:chOff x="0" y="3349777"/>
            <a:chExt cx="4608195" cy="106680"/>
          </a:xfrm>
        </p:grpSpPr>
        <p:sp>
          <p:nvSpPr>
            <p:cNvPr id="7" name="object 7"/>
            <p:cNvSpPr/>
            <p:nvPr/>
          </p:nvSpPr>
          <p:spPr>
            <a:xfrm>
              <a:off x="0" y="3349777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5" h="106679">
                  <a:moveTo>
                    <a:pt x="1535976" y="0"/>
                  </a:moveTo>
                  <a:lnTo>
                    <a:pt x="0" y="0"/>
                  </a:lnTo>
                  <a:lnTo>
                    <a:pt x="0" y="106222"/>
                  </a:lnTo>
                  <a:lnTo>
                    <a:pt x="1535976" y="10622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5D54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35976" y="3349777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4" h="106679">
                  <a:moveTo>
                    <a:pt x="1535976" y="0"/>
                  </a:moveTo>
                  <a:lnTo>
                    <a:pt x="0" y="0"/>
                  </a:lnTo>
                  <a:lnTo>
                    <a:pt x="0" y="106222"/>
                  </a:lnTo>
                  <a:lnTo>
                    <a:pt x="1535976" y="10622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6151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71952" y="3349777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4" h="106679">
                  <a:moveTo>
                    <a:pt x="1535976" y="0"/>
                  </a:moveTo>
                  <a:lnTo>
                    <a:pt x="0" y="0"/>
                  </a:lnTo>
                  <a:lnTo>
                    <a:pt x="0" y="106222"/>
                  </a:lnTo>
                  <a:lnTo>
                    <a:pt x="1535976" y="10622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5943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pc="100" dirty="0"/>
              <a:t>Dr. </a:t>
            </a:r>
            <a:r>
              <a:rPr spc="110" dirty="0"/>
              <a:t>Ganala </a:t>
            </a:r>
            <a:r>
              <a:rPr spc="95" dirty="0"/>
              <a:t>Santoshi </a:t>
            </a:r>
            <a:r>
              <a:rPr spc="120" dirty="0"/>
              <a:t>(VIT</a:t>
            </a:r>
            <a:r>
              <a:rPr spc="75" dirty="0"/>
              <a:t> </a:t>
            </a:r>
            <a:r>
              <a:rPr spc="105" dirty="0"/>
              <a:t>Chennai)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188705" y="3353673"/>
            <a:ext cx="23114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spc="130" dirty="0">
                <a:solidFill>
                  <a:srgbClr val="FFFFFF"/>
                </a:solidFill>
                <a:latin typeface="PMingLiU"/>
                <a:cs typeface="PMingLiU"/>
                <a:hlinkClick r:id="rId2" action="ppaction://hlinksldjump"/>
              </a:rPr>
              <a:t>MSO</a:t>
            </a:r>
            <a:endParaRPr sz="600">
              <a:latin typeface="PMingLiU"/>
              <a:cs typeface="PMingLiU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pc="105" dirty="0"/>
              <a:t>July </a:t>
            </a:r>
            <a:r>
              <a:rPr spc="75" dirty="0"/>
              <a:t>8,</a:t>
            </a:r>
            <a:r>
              <a:rPr spc="15" dirty="0"/>
              <a:t> </a:t>
            </a:r>
            <a:r>
              <a:rPr spc="80" dirty="0"/>
              <a:t>2020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80" dirty="0"/>
              <a:pPr marL="38100">
                <a:lnSpc>
                  <a:spcPts val="670"/>
                </a:lnSpc>
              </a:pPr>
              <a:t>26</a:t>
            </a:fld>
            <a:r>
              <a:rPr spc="80" dirty="0"/>
              <a:t> </a:t>
            </a:r>
            <a:r>
              <a:rPr spc="204" dirty="0"/>
              <a:t>/</a:t>
            </a:r>
            <a:r>
              <a:rPr spc="55" dirty="0"/>
              <a:t> </a:t>
            </a:r>
            <a:r>
              <a:rPr spc="80" dirty="0"/>
              <a:t>41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2405"/>
            <a:ext cx="370903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0" dirty="0"/>
              <a:t>Measuring and </a:t>
            </a:r>
            <a:r>
              <a:rPr spc="-35" dirty="0"/>
              <a:t>Improving </a:t>
            </a:r>
            <a:r>
              <a:rPr spc="-10" dirty="0"/>
              <a:t>Cache </a:t>
            </a:r>
            <a:r>
              <a:rPr spc="-30" dirty="0"/>
              <a:t>Performance</a:t>
            </a:r>
            <a:r>
              <a:rPr spc="-160" dirty="0"/>
              <a:t> </a:t>
            </a:r>
            <a:r>
              <a:rPr spc="-50" dirty="0"/>
              <a:t>:</a:t>
            </a:r>
          </a:p>
        </p:txBody>
      </p:sp>
      <p:sp>
        <p:nvSpPr>
          <p:cNvPr id="3" name="object 3"/>
          <p:cNvSpPr/>
          <p:nvPr/>
        </p:nvSpPr>
        <p:spPr>
          <a:xfrm>
            <a:off x="286715" y="612190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90">
                <a:moveTo>
                  <a:pt x="59651" y="0"/>
                </a:moveTo>
                <a:lnTo>
                  <a:pt x="0" y="0"/>
                </a:lnTo>
                <a:lnTo>
                  <a:pt x="0" y="59651"/>
                </a:lnTo>
                <a:lnTo>
                  <a:pt x="59651" y="59651"/>
                </a:lnTo>
                <a:lnTo>
                  <a:pt x="596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6715" y="994295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90">
                <a:moveTo>
                  <a:pt x="59651" y="0"/>
                </a:moveTo>
                <a:lnTo>
                  <a:pt x="0" y="0"/>
                </a:lnTo>
                <a:lnTo>
                  <a:pt x="0" y="59651"/>
                </a:lnTo>
                <a:lnTo>
                  <a:pt x="59651" y="59651"/>
                </a:lnTo>
                <a:lnTo>
                  <a:pt x="596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6715" y="1376413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90">
                <a:moveTo>
                  <a:pt x="59651" y="0"/>
                </a:moveTo>
                <a:lnTo>
                  <a:pt x="0" y="0"/>
                </a:lnTo>
                <a:lnTo>
                  <a:pt x="0" y="59651"/>
                </a:lnTo>
                <a:lnTo>
                  <a:pt x="59651" y="59651"/>
                </a:lnTo>
                <a:lnTo>
                  <a:pt x="596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6715" y="1758518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89">
                <a:moveTo>
                  <a:pt x="59651" y="0"/>
                </a:moveTo>
                <a:lnTo>
                  <a:pt x="0" y="0"/>
                </a:lnTo>
                <a:lnTo>
                  <a:pt x="0" y="59651"/>
                </a:lnTo>
                <a:lnTo>
                  <a:pt x="59651" y="59651"/>
                </a:lnTo>
                <a:lnTo>
                  <a:pt x="596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41935" marR="109855">
              <a:lnSpc>
                <a:spcPct val="102699"/>
              </a:lnSpc>
              <a:spcBef>
                <a:spcPts val="55"/>
              </a:spcBef>
            </a:pPr>
            <a:r>
              <a:rPr spc="55" dirty="0"/>
              <a:t>Memory-stall </a:t>
            </a:r>
            <a:r>
              <a:rPr spc="25" dirty="0"/>
              <a:t>clock cycles </a:t>
            </a:r>
            <a:r>
              <a:rPr spc="260" dirty="0"/>
              <a:t>= </a:t>
            </a:r>
            <a:r>
              <a:rPr spc="70" dirty="0"/>
              <a:t>sum </a:t>
            </a:r>
            <a:r>
              <a:rPr spc="5" dirty="0"/>
              <a:t>of </a:t>
            </a:r>
            <a:r>
              <a:rPr spc="80" dirty="0"/>
              <a:t>the </a:t>
            </a:r>
            <a:r>
              <a:rPr spc="55" dirty="0"/>
              <a:t>stall </a:t>
            </a:r>
            <a:r>
              <a:rPr spc="25" dirty="0"/>
              <a:t>cycles </a:t>
            </a:r>
            <a:r>
              <a:rPr spc="45" dirty="0"/>
              <a:t>coming </a:t>
            </a:r>
            <a:r>
              <a:rPr spc="50" dirty="0"/>
              <a:t>from  </a:t>
            </a:r>
            <a:r>
              <a:rPr spc="60" dirty="0"/>
              <a:t>reads </a:t>
            </a:r>
            <a:r>
              <a:rPr spc="260" dirty="0"/>
              <a:t>+ </a:t>
            </a:r>
            <a:r>
              <a:rPr spc="45" dirty="0"/>
              <a:t>coming </a:t>
            </a:r>
            <a:r>
              <a:rPr spc="50" dirty="0"/>
              <a:t>from</a:t>
            </a:r>
            <a:r>
              <a:rPr spc="-70" dirty="0"/>
              <a:t> </a:t>
            </a:r>
            <a:r>
              <a:rPr spc="45" dirty="0"/>
              <a:t>writes:</a:t>
            </a:r>
          </a:p>
          <a:p>
            <a:pPr marL="241935" marR="353695">
              <a:lnSpc>
                <a:spcPct val="102699"/>
              </a:lnSpc>
              <a:spcBef>
                <a:spcPts val="295"/>
              </a:spcBef>
            </a:pPr>
            <a:r>
              <a:rPr spc="55" dirty="0"/>
              <a:t>Memory-stall </a:t>
            </a:r>
            <a:r>
              <a:rPr spc="25" dirty="0"/>
              <a:t>clock cycles </a:t>
            </a:r>
            <a:r>
              <a:rPr spc="260" dirty="0"/>
              <a:t>= </a:t>
            </a:r>
            <a:r>
              <a:rPr spc="60" dirty="0"/>
              <a:t>(Read-stall </a:t>
            </a:r>
            <a:r>
              <a:rPr spc="25" dirty="0"/>
              <a:t>cycles </a:t>
            </a:r>
            <a:r>
              <a:rPr spc="260" dirty="0"/>
              <a:t>+</a:t>
            </a:r>
            <a:r>
              <a:rPr spc="120" dirty="0"/>
              <a:t> </a:t>
            </a:r>
            <a:r>
              <a:rPr spc="55" dirty="0"/>
              <a:t>Write-stall  </a:t>
            </a:r>
            <a:r>
              <a:rPr spc="35" dirty="0"/>
              <a:t>cycles)</a:t>
            </a:r>
          </a:p>
          <a:p>
            <a:pPr marL="241935" marR="5080">
              <a:lnSpc>
                <a:spcPct val="102600"/>
              </a:lnSpc>
              <a:spcBef>
                <a:spcPts val="300"/>
              </a:spcBef>
            </a:pPr>
            <a:r>
              <a:rPr spc="90" dirty="0"/>
              <a:t>The </a:t>
            </a:r>
            <a:r>
              <a:rPr spc="55" dirty="0"/>
              <a:t>read-stall </a:t>
            </a:r>
            <a:r>
              <a:rPr spc="25" dirty="0"/>
              <a:t>cycles </a:t>
            </a:r>
            <a:r>
              <a:rPr spc="260" dirty="0"/>
              <a:t>= </a:t>
            </a:r>
            <a:r>
              <a:rPr spc="75" dirty="0"/>
              <a:t>Number </a:t>
            </a:r>
            <a:r>
              <a:rPr spc="5" dirty="0"/>
              <a:t>of </a:t>
            </a:r>
            <a:r>
              <a:rPr spc="70" dirty="0"/>
              <a:t>read </a:t>
            </a:r>
            <a:r>
              <a:rPr spc="30" dirty="0"/>
              <a:t>accesses </a:t>
            </a:r>
            <a:r>
              <a:rPr spc="75" dirty="0"/>
              <a:t>per </a:t>
            </a:r>
            <a:r>
              <a:rPr spc="65" dirty="0"/>
              <a:t>program, </a:t>
            </a:r>
            <a:r>
              <a:rPr spc="80" dirty="0"/>
              <a:t>the  </a:t>
            </a:r>
            <a:r>
              <a:rPr spc="40" dirty="0"/>
              <a:t>miss </a:t>
            </a:r>
            <a:r>
              <a:rPr spc="70" dirty="0"/>
              <a:t>penalty </a:t>
            </a:r>
            <a:r>
              <a:rPr spc="50" dirty="0"/>
              <a:t>in </a:t>
            </a:r>
            <a:r>
              <a:rPr spc="25" dirty="0"/>
              <a:t>clock cycles </a:t>
            </a:r>
            <a:r>
              <a:rPr spc="30" dirty="0"/>
              <a:t>for </a:t>
            </a:r>
            <a:r>
              <a:rPr spc="85" dirty="0"/>
              <a:t>a </a:t>
            </a:r>
            <a:r>
              <a:rPr spc="65" dirty="0"/>
              <a:t>read, </a:t>
            </a:r>
            <a:r>
              <a:rPr spc="85" dirty="0"/>
              <a:t>and </a:t>
            </a:r>
            <a:r>
              <a:rPr spc="80" dirty="0"/>
              <a:t>the </a:t>
            </a:r>
            <a:r>
              <a:rPr spc="70" dirty="0"/>
              <a:t>read </a:t>
            </a:r>
            <a:r>
              <a:rPr spc="40" dirty="0"/>
              <a:t>miss</a:t>
            </a:r>
            <a:r>
              <a:rPr spc="305" dirty="0"/>
              <a:t> </a:t>
            </a:r>
            <a:r>
              <a:rPr spc="65" dirty="0"/>
              <a:t>rate:</a:t>
            </a:r>
          </a:p>
          <a:p>
            <a:pPr marL="241935" marR="131445">
              <a:lnSpc>
                <a:spcPct val="102600"/>
              </a:lnSpc>
              <a:spcBef>
                <a:spcPts val="300"/>
              </a:spcBef>
            </a:pPr>
            <a:r>
              <a:rPr spc="60" dirty="0"/>
              <a:t>Read-stall </a:t>
            </a:r>
            <a:r>
              <a:rPr spc="25" dirty="0"/>
              <a:t>cycles </a:t>
            </a:r>
            <a:r>
              <a:rPr spc="260" dirty="0"/>
              <a:t>= </a:t>
            </a:r>
            <a:r>
              <a:rPr spc="65" dirty="0"/>
              <a:t>Reads </a:t>
            </a:r>
            <a:r>
              <a:rPr spc="254" dirty="0"/>
              <a:t>/ </a:t>
            </a:r>
            <a:r>
              <a:rPr spc="80" dirty="0"/>
              <a:t>Program </a:t>
            </a:r>
            <a:r>
              <a:rPr i="1" spc="-55" dirty="0">
                <a:latin typeface="Verdana"/>
                <a:cs typeface="Verdana"/>
              </a:rPr>
              <a:t>× </a:t>
            </a:r>
            <a:r>
              <a:rPr spc="75" dirty="0"/>
              <a:t>Read </a:t>
            </a:r>
            <a:r>
              <a:rPr spc="40" dirty="0"/>
              <a:t>miss </a:t>
            </a:r>
            <a:r>
              <a:rPr spc="80" dirty="0"/>
              <a:t>rate </a:t>
            </a:r>
            <a:r>
              <a:rPr i="1" spc="-55" dirty="0">
                <a:latin typeface="Verdana"/>
                <a:cs typeface="Verdana"/>
              </a:rPr>
              <a:t>×</a:t>
            </a:r>
            <a:r>
              <a:rPr i="1" spc="-210" dirty="0">
                <a:latin typeface="Verdana"/>
                <a:cs typeface="Verdana"/>
              </a:rPr>
              <a:t> </a:t>
            </a:r>
            <a:r>
              <a:rPr spc="75" dirty="0"/>
              <a:t>Read  </a:t>
            </a:r>
            <a:r>
              <a:rPr spc="40" dirty="0"/>
              <a:t>miss</a:t>
            </a:r>
            <a:r>
              <a:rPr spc="70" dirty="0"/>
              <a:t> penalty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0" y="3349777"/>
            <a:ext cx="4608195" cy="106680"/>
            <a:chOff x="0" y="3349777"/>
            <a:chExt cx="4608195" cy="106680"/>
          </a:xfrm>
        </p:grpSpPr>
        <p:sp>
          <p:nvSpPr>
            <p:cNvPr id="9" name="object 9"/>
            <p:cNvSpPr/>
            <p:nvPr/>
          </p:nvSpPr>
          <p:spPr>
            <a:xfrm>
              <a:off x="0" y="3349777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5" h="106679">
                  <a:moveTo>
                    <a:pt x="1535976" y="0"/>
                  </a:moveTo>
                  <a:lnTo>
                    <a:pt x="0" y="0"/>
                  </a:lnTo>
                  <a:lnTo>
                    <a:pt x="0" y="106222"/>
                  </a:lnTo>
                  <a:lnTo>
                    <a:pt x="1535976" y="10622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5D54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35976" y="3349777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4" h="106679">
                  <a:moveTo>
                    <a:pt x="1535976" y="0"/>
                  </a:moveTo>
                  <a:lnTo>
                    <a:pt x="0" y="0"/>
                  </a:lnTo>
                  <a:lnTo>
                    <a:pt x="0" y="106222"/>
                  </a:lnTo>
                  <a:lnTo>
                    <a:pt x="1535976" y="10622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6151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071952" y="3349777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4" h="106679">
                  <a:moveTo>
                    <a:pt x="1535976" y="0"/>
                  </a:moveTo>
                  <a:lnTo>
                    <a:pt x="0" y="0"/>
                  </a:lnTo>
                  <a:lnTo>
                    <a:pt x="0" y="106222"/>
                  </a:lnTo>
                  <a:lnTo>
                    <a:pt x="1535976" y="10622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5943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pc="100" dirty="0"/>
              <a:t>Dr. </a:t>
            </a:r>
            <a:r>
              <a:rPr spc="110" dirty="0"/>
              <a:t>Ganala </a:t>
            </a:r>
            <a:r>
              <a:rPr spc="95" dirty="0"/>
              <a:t>Santoshi </a:t>
            </a:r>
            <a:r>
              <a:rPr spc="120" dirty="0"/>
              <a:t>(VIT</a:t>
            </a:r>
            <a:r>
              <a:rPr spc="75" dirty="0"/>
              <a:t> </a:t>
            </a:r>
            <a:r>
              <a:rPr spc="105" dirty="0"/>
              <a:t>Chennai)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188705" y="3353673"/>
            <a:ext cx="23114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spc="130" dirty="0">
                <a:solidFill>
                  <a:srgbClr val="FFFFFF"/>
                </a:solidFill>
                <a:latin typeface="PMingLiU"/>
                <a:cs typeface="PMingLiU"/>
                <a:hlinkClick r:id="rId2" action="ppaction://hlinksldjump"/>
              </a:rPr>
              <a:t>MSO</a:t>
            </a:r>
            <a:endParaRPr sz="600">
              <a:latin typeface="PMingLiU"/>
              <a:cs typeface="PMingLiU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pc="105" dirty="0"/>
              <a:t>July </a:t>
            </a:r>
            <a:r>
              <a:rPr spc="75" dirty="0"/>
              <a:t>8,</a:t>
            </a:r>
            <a:r>
              <a:rPr spc="15" dirty="0"/>
              <a:t> </a:t>
            </a:r>
            <a:r>
              <a:rPr spc="80" dirty="0"/>
              <a:t>2020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80" dirty="0"/>
              <a:pPr marL="38100">
                <a:lnSpc>
                  <a:spcPts val="670"/>
                </a:lnSpc>
              </a:pPr>
              <a:t>27</a:t>
            </a:fld>
            <a:r>
              <a:rPr spc="80" dirty="0"/>
              <a:t> </a:t>
            </a:r>
            <a:r>
              <a:rPr spc="204" dirty="0"/>
              <a:t>/</a:t>
            </a:r>
            <a:r>
              <a:rPr spc="55" dirty="0"/>
              <a:t> </a:t>
            </a:r>
            <a:r>
              <a:rPr spc="80" dirty="0"/>
              <a:t>41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55180"/>
            <a:ext cx="4608195" cy="3101340"/>
          </a:xfrm>
          <a:custGeom>
            <a:avLst/>
            <a:gdLst/>
            <a:ahLst/>
            <a:cxnLst/>
            <a:rect l="l" t="t" r="r" b="b"/>
            <a:pathLst>
              <a:path w="4608195" h="3101340">
                <a:moveTo>
                  <a:pt x="0" y="3100819"/>
                </a:moveTo>
                <a:lnTo>
                  <a:pt x="4608004" y="3100819"/>
                </a:lnTo>
                <a:lnTo>
                  <a:pt x="4608004" y="0"/>
                </a:lnTo>
                <a:lnTo>
                  <a:pt x="0" y="0"/>
                </a:lnTo>
                <a:lnTo>
                  <a:pt x="0" y="3100819"/>
                </a:lnTo>
                <a:close/>
              </a:path>
            </a:pathLst>
          </a:custGeom>
          <a:solidFill>
            <a:srgbClr val="0000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59595" y="3261042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514D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37397" y="3261042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514D6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3236544" y="3261042"/>
            <a:ext cx="203200" cy="46990"/>
            <a:chOff x="3236544" y="3261042"/>
            <a:chExt cx="203200" cy="46990"/>
          </a:xfrm>
        </p:grpSpPr>
        <p:sp>
          <p:nvSpPr>
            <p:cNvPr id="6" name="object 6"/>
            <p:cNvSpPr/>
            <p:nvPr/>
          </p:nvSpPr>
          <p:spPr>
            <a:xfrm>
              <a:off x="3299713" y="3275126"/>
              <a:ext cx="43180" cy="30480"/>
            </a:xfrm>
            <a:custGeom>
              <a:avLst/>
              <a:gdLst/>
              <a:ahLst/>
              <a:cxnLst/>
              <a:rect l="l" t="t" r="r" b="b"/>
              <a:pathLst>
                <a:path w="43179" h="30479">
                  <a:moveTo>
                    <a:pt x="0" y="30366"/>
                  </a:moveTo>
                  <a:lnTo>
                    <a:pt x="43019" y="30366"/>
                  </a:lnTo>
                  <a:lnTo>
                    <a:pt x="43019" y="0"/>
                  </a:lnTo>
                  <a:lnTo>
                    <a:pt x="0" y="0"/>
                  </a:lnTo>
                  <a:lnTo>
                    <a:pt x="0" y="30366"/>
                  </a:lnTo>
                  <a:close/>
                </a:path>
              </a:pathLst>
            </a:custGeom>
            <a:ln w="5060">
              <a:solidFill>
                <a:srgbClr val="5A527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236544" y="3261042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514D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513493" y="3250896"/>
            <a:ext cx="203200" cy="58419"/>
            <a:chOff x="3513493" y="3250896"/>
            <a:chExt cx="203200" cy="58419"/>
          </a:xfrm>
        </p:grpSpPr>
        <p:sp>
          <p:nvSpPr>
            <p:cNvPr id="9" name="object 9"/>
            <p:cNvSpPr/>
            <p:nvPr/>
          </p:nvSpPr>
          <p:spPr>
            <a:xfrm>
              <a:off x="3602394" y="3267392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5A527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513493" y="3261042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514D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89694" y="3254691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514D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3790442" y="3250896"/>
            <a:ext cx="203200" cy="58419"/>
            <a:chOff x="3790442" y="3250896"/>
            <a:chExt cx="203200" cy="58419"/>
          </a:xfrm>
        </p:grpSpPr>
        <p:sp>
          <p:nvSpPr>
            <p:cNvPr id="13" name="object 13"/>
            <p:cNvSpPr/>
            <p:nvPr/>
          </p:nvSpPr>
          <p:spPr>
            <a:xfrm>
              <a:off x="3866643" y="3254691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1">
              <a:solidFill>
                <a:srgbClr val="5A527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790442" y="3261042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514D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66643" y="3292792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700"/>
                  </a:moveTo>
                  <a:lnTo>
                    <a:pt x="50800" y="12700"/>
                  </a:lnTo>
                </a:path>
              </a:pathLst>
            </a:custGeom>
            <a:ln w="7591">
              <a:solidFill>
                <a:srgbClr val="514D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4143592" y="325469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5A52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object 17"/>
          <p:cNvGrpSpPr/>
          <p:nvPr/>
        </p:nvGrpSpPr>
        <p:grpSpPr>
          <a:xfrm>
            <a:off x="4326582" y="3252161"/>
            <a:ext cx="238760" cy="57150"/>
            <a:chOff x="4326582" y="3252161"/>
            <a:chExt cx="238760" cy="57150"/>
          </a:xfrm>
        </p:grpSpPr>
        <p:sp>
          <p:nvSpPr>
            <p:cNvPr id="18" name="object 18"/>
            <p:cNvSpPr/>
            <p:nvPr/>
          </p:nvSpPr>
          <p:spPr>
            <a:xfrm>
              <a:off x="4451033" y="3285172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5A527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423969" y="3258677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5A527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329112" y="3254692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5A527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/>
          <p:nvPr/>
        </p:nvSpPr>
        <p:spPr>
          <a:xfrm>
            <a:off x="0" y="0"/>
            <a:ext cx="4608195" cy="355600"/>
          </a:xfrm>
          <a:custGeom>
            <a:avLst/>
            <a:gdLst/>
            <a:ahLst/>
            <a:cxnLst/>
            <a:rect l="l" t="t" r="r" b="b"/>
            <a:pathLst>
              <a:path w="4608195" h="355600">
                <a:moveTo>
                  <a:pt x="4608004" y="0"/>
                </a:moveTo>
                <a:lnTo>
                  <a:pt x="0" y="0"/>
                </a:lnTo>
                <a:lnTo>
                  <a:pt x="0" y="355180"/>
                </a:lnTo>
                <a:lnTo>
                  <a:pt x="4608004" y="355180"/>
                </a:lnTo>
                <a:lnTo>
                  <a:pt x="4608004" y="0"/>
                </a:lnTo>
                <a:close/>
              </a:path>
            </a:pathLst>
          </a:custGeom>
          <a:solidFill>
            <a:srgbClr val="5943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95300" y="62405"/>
            <a:ext cx="247967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Calculating </a:t>
            </a:r>
            <a:r>
              <a:rPr spc="-10" dirty="0"/>
              <a:t>Cache</a:t>
            </a:r>
            <a:r>
              <a:rPr spc="-105" dirty="0"/>
              <a:t> </a:t>
            </a:r>
            <a:r>
              <a:rPr spc="-30" dirty="0"/>
              <a:t>Performance</a:t>
            </a:r>
          </a:p>
        </p:txBody>
      </p:sp>
      <p:sp>
        <p:nvSpPr>
          <p:cNvPr id="23" name="object 23"/>
          <p:cNvSpPr/>
          <p:nvPr/>
        </p:nvSpPr>
        <p:spPr>
          <a:xfrm>
            <a:off x="286715" y="1588528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89">
                <a:moveTo>
                  <a:pt x="59651" y="0"/>
                </a:moveTo>
                <a:lnTo>
                  <a:pt x="0" y="0"/>
                </a:lnTo>
                <a:lnTo>
                  <a:pt x="0" y="59651"/>
                </a:lnTo>
                <a:lnTo>
                  <a:pt x="59651" y="59651"/>
                </a:lnTo>
                <a:lnTo>
                  <a:pt x="596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86715" y="1770710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89">
                <a:moveTo>
                  <a:pt x="59651" y="0"/>
                </a:moveTo>
                <a:lnTo>
                  <a:pt x="0" y="0"/>
                </a:lnTo>
                <a:lnTo>
                  <a:pt x="0" y="59651"/>
                </a:lnTo>
                <a:lnTo>
                  <a:pt x="59651" y="59651"/>
                </a:lnTo>
                <a:lnTo>
                  <a:pt x="596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86715" y="2124964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89">
                <a:moveTo>
                  <a:pt x="59651" y="0"/>
                </a:moveTo>
                <a:lnTo>
                  <a:pt x="0" y="0"/>
                </a:lnTo>
                <a:lnTo>
                  <a:pt x="0" y="59651"/>
                </a:lnTo>
                <a:lnTo>
                  <a:pt x="59651" y="59651"/>
                </a:lnTo>
                <a:lnTo>
                  <a:pt x="596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86715" y="2307145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89">
                <a:moveTo>
                  <a:pt x="59651" y="0"/>
                </a:moveTo>
                <a:lnTo>
                  <a:pt x="0" y="0"/>
                </a:lnTo>
                <a:lnTo>
                  <a:pt x="0" y="59651"/>
                </a:lnTo>
                <a:lnTo>
                  <a:pt x="59651" y="59651"/>
                </a:lnTo>
                <a:lnTo>
                  <a:pt x="596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86715" y="2661399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89">
                <a:moveTo>
                  <a:pt x="59651" y="0"/>
                </a:moveTo>
                <a:lnTo>
                  <a:pt x="0" y="0"/>
                </a:lnTo>
                <a:lnTo>
                  <a:pt x="0" y="59651"/>
                </a:lnTo>
                <a:lnTo>
                  <a:pt x="59651" y="59651"/>
                </a:lnTo>
                <a:lnTo>
                  <a:pt x="596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86715" y="3015653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89">
                <a:moveTo>
                  <a:pt x="59651" y="0"/>
                </a:moveTo>
                <a:lnTo>
                  <a:pt x="0" y="0"/>
                </a:lnTo>
                <a:lnTo>
                  <a:pt x="0" y="59651"/>
                </a:lnTo>
                <a:lnTo>
                  <a:pt x="59651" y="59651"/>
                </a:lnTo>
                <a:lnTo>
                  <a:pt x="596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86715" y="3197822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89">
                <a:moveTo>
                  <a:pt x="59651" y="0"/>
                </a:moveTo>
                <a:lnTo>
                  <a:pt x="0" y="0"/>
                </a:lnTo>
                <a:lnTo>
                  <a:pt x="0" y="59651"/>
                </a:lnTo>
                <a:lnTo>
                  <a:pt x="59651" y="59651"/>
                </a:lnTo>
                <a:lnTo>
                  <a:pt x="596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0" name="object 30"/>
          <p:cNvGrpSpPr/>
          <p:nvPr/>
        </p:nvGrpSpPr>
        <p:grpSpPr>
          <a:xfrm>
            <a:off x="0" y="3349777"/>
            <a:ext cx="4608195" cy="106680"/>
            <a:chOff x="0" y="3349777"/>
            <a:chExt cx="4608195" cy="106680"/>
          </a:xfrm>
        </p:grpSpPr>
        <p:sp>
          <p:nvSpPr>
            <p:cNvPr id="31" name="object 31"/>
            <p:cNvSpPr/>
            <p:nvPr/>
          </p:nvSpPr>
          <p:spPr>
            <a:xfrm>
              <a:off x="0" y="3349777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5" h="106679">
                  <a:moveTo>
                    <a:pt x="1535976" y="0"/>
                  </a:moveTo>
                  <a:lnTo>
                    <a:pt x="0" y="0"/>
                  </a:lnTo>
                  <a:lnTo>
                    <a:pt x="0" y="106222"/>
                  </a:lnTo>
                  <a:lnTo>
                    <a:pt x="1535976" y="10622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5D54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535976" y="3349777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4" h="106679">
                  <a:moveTo>
                    <a:pt x="1535976" y="0"/>
                  </a:moveTo>
                  <a:lnTo>
                    <a:pt x="0" y="0"/>
                  </a:lnTo>
                  <a:lnTo>
                    <a:pt x="0" y="106222"/>
                  </a:lnTo>
                  <a:lnTo>
                    <a:pt x="1535976" y="10622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6151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071952" y="3349777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4" h="106679">
                  <a:moveTo>
                    <a:pt x="1535976" y="0"/>
                  </a:moveTo>
                  <a:lnTo>
                    <a:pt x="0" y="0"/>
                  </a:lnTo>
                  <a:lnTo>
                    <a:pt x="0" y="106222"/>
                  </a:lnTo>
                  <a:lnTo>
                    <a:pt x="1535976" y="10622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5943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100444" y="482649"/>
            <a:ext cx="4432300" cy="281559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 marR="215265">
              <a:lnSpc>
                <a:spcPct val="102600"/>
              </a:lnSpc>
              <a:spcBef>
                <a:spcPts val="55"/>
              </a:spcBef>
            </a:pPr>
            <a:r>
              <a:rPr sz="1100" spc="55" dirty="0">
                <a:solidFill>
                  <a:srgbClr val="FFFFFF"/>
                </a:solidFill>
                <a:latin typeface="PMingLiU"/>
                <a:cs typeface="PMingLiU"/>
              </a:rPr>
              <a:t>Consider </a:t>
            </a:r>
            <a:r>
              <a:rPr sz="1100" spc="85" dirty="0">
                <a:solidFill>
                  <a:srgbClr val="FFFFFF"/>
                </a:solidFill>
                <a:latin typeface="PMingLiU"/>
                <a:cs typeface="PMingLiU"/>
              </a:rPr>
              <a:t>a </a:t>
            </a:r>
            <a:r>
              <a:rPr sz="1100" spc="45" dirty="0">
                <a:solidFill>
                  <a:srgbClr val="FFFFFF"/>
                </a:solidFill>
                <a:latin typeface="PMingLiU"/>
                <a:cs typeface="PMingLiU"/>
              </a:rPr>
              <a:t>scenario, </a:t>
            </a:r>
            <a:r>
              <a:rPr sz="1100" spc="50" dirty="0">
                <a:solidFill>
                  <a:srgbClr val="FFFFFF"/>
                </a:solidFill>
                <a:latin typeface="PMingLiU"/>
                <a:cs typeface="PMingLiU"/>
              </a:rPr>
              <a:t>in </a:t>
            </a:r>
            <a:r>
              <a:rPr sz="1100" spc="45" dirty="0">
                <a:solidFill>
                  <a:srgbClr val="FFFFFF"/>
                </a:solidFill>
                <a:latin typeface="PMingLiU"/>
                <a:cs typeface="PMingLiU"/>
              </a:rPr>
              <a:t>which </a:t>
            </a:r>
            <a:r>
              <a:rPr sz="1100" spc="65" dirty="0">
                <a:solidFill>
                  <a:srgbClr val="FFFFFF"/>
                </a:solidFill>
                <a:latin typeface="PMingLiU"/>
                <a:cs typeface="PMingLiU"/>
              </a:rPr>
              <a:t>instruction </a:t>
            </a:r>
            <a:r>
              <a:rPr sz="1100" spc="40" dirty="0">
                <a:solidFill>
                  <a:srgbClr val="FFFFFF"/>
                </a:solidFill>
                <a:latin typeface="PMingLiU"/>
                <a:cs typeface="PMingLiU"/>
              </a:rPr>
              <a:t>cache miss </a:t>
            </a:r>
            <a:r>
              <a:rPr sz="1100" spc="80" dirty="0">
                <a:solidFill>
                  <a:srgbClr val="FFFFFF"/>
                </a:solidFill>
                <a:latin typeface="PMingLiU"/>
                <a:cs typeface="PMingLiU"/>
              </a:rPr>
              <a:t>rate </a:t>
            </a:r>
            <a:r>
              <a:rPr sz="1100" spc="260" dirty="0">
                <a:solidFill>
                  <a:srgbClr val="FFFFFF"/>
                </a:solidFill>
                <a:latin typeface="PMingLiU"/>
                <a:cs typeface="PMingLiU"/>
              </a:rPr>
              <a:t>= </a:t>
            </a:r>
            <a:r>
              <a:rPr sz="1100" spc="35" dirty="0">
                <a:solidFill>
                  <a:srgbClr val="FFFFFF"/>
                </a:solidFill>
                <a:latin typeface="PMingLiU"/>
                <a:cs typeface="PMingLiU"/>
              </a:rPr>
              <a:t>2% </a:t>
            </a:r>
            <a:r>
              <a:rPr sz="1100" spc="85" dirty="0">
                <a:solidFill>
                  <a:srgbClr val="FFFFFF"/>
                </a:solidFill>
                <a:latin typeface="PMingLiU"/>
                <a:cs typeface="PMingLiU"/>
              </a:rPr>
              <a:t>and  </a:t>
            </a:r>
            <a:r>
              <a:rPr sz="1100" spc="95" dirty="0">
                <a:solidFill>
                  <a:srgbClr val="FFFFFF"/>
                </a:solidFill>
                <a:latin typeface="PMingLiU"/>
                <a:cs typeface="PMingLiU"/>
              </a:rPr>
              <a:t>data </a:t>
            </a:r>
            <a:r>
              <a:rPr sz="1100" spc="40" dirty="0">
                <a:solidFill>
                  <a:srgbClr val="FFFFFF"/>
                </a:solidFill>
                <a:latin typeface="PMingLiU"/>
                <a:cs typeface="PMingLiU"/>
              </a:rPr>
              <a:t>cache miss </a:t>
            </a:r>
            <a:r>
              <a:rPr sz="1100" spc="80" dirty="0">
                <a:solidFill>
                  <a:srgbClr val="FFFFFF"/>
                </a:solidFill>
                <a:latin typeface="PMingLiU"/>
                <a:cs typeface="PMingLiU"/>
              </a:rPr>
              <a:t>rate </a:t>
            </a:r>
            <a:r>
              <a:rPr sz="1100" spc="260" dirty="0">
                <a:solidFill>
                  <a:srgbClr val="FFFFFF"/>
                </a:solidFill>
                <a:latin typeface="PMingLiU"/>
                <a:cs typeface="PMingLiU"/>
              </a:rPr>
              <a:t>= </a:t>
            </a:r>
            <a:r>
              <a:rPr sz="1100" spc="40" dirty="0">
                <a:solidFill>
                  <a:srgbClr val="FFFFFF"/>
                </a:solidFill>
                <a:latin typeface="PMingLiU"/>
                <a:cs typeface="PMingLiU"/>
              </a:rPr>
              <a:t>4%. </a:t>
            </a:r>
            <a:r>
              <a:rPr sz="1100" spc="55" dirty="0">
                <a:solidFill>
                  <a:srgbClr val="FFFFFF"/>
                </a:solidFill>
                <a:latin typeface="PMingLiU"/>
                <a:cs typeface="PMingLiU"/>
              </a:rPr>
              <a:t>Process </a:t>
            </a:r>
            <a:r>
              <a:rPr sz="1100" spc="65" dirty="0">
                <a:solidFill>
                  <a:srgbClr val="FFFFFF"/>
                </a:solidFill>
                <a:latin typeface="PMingLiU"/>
                <a:cs typeface="PMingLiU"/>
              </a:rPr>
              <a:t>has </a:t>
            </a:r>
            <a:r>
              <a:rPr sz="1100" spc="85" dirty="0">
                <a:solidFill>
                  <a:srgbClr val="FFFFFF"/>
                </a:solidFill>
                <a:latin typeface="PMingLiU"/>
                <a:cs typeface="PMingLiU"/>
              </a:rPr>
              <a:t>a </a:t>
            </a:r>
            <a:r>
              <a:rPr sz="1100" spc="100" dirty="0">
                <a:solidFill>
                  <a:srgbClr val="FFFFFF"/>
                </a:solidFill>
                <a:latin typeface="PMingLiU"/>
                <a:cs typeface="PMingLiU"/>
              </a:rPr>
              <a:t>CPI </a:t>
            </a:r>
            <a:r>
              <a:rPr sz="1100" spc="260" dirty="0">
                <a:solidFill>
                  <a:srgbClr val="FFFFFF"/>
                </a:solidFill>
                <a:latin typeface="PMingLiU"/>
                <a:cs typeface="PMingLiU"/>
              </a:rPr>
              <a:t>= </a:t>
            </a:r>
            <a:r>
              <a:rPr sz="1100" spc="25" dirty="0">
                <a:solidFill>
                  <a:srgbClr val="FFFFFF"/>
                </a:solidFill>
                <a:latin typeface="PMingLiU"/>
                <a:cs typeface="PMingLiU"/>
              </a:rPr>
              <a:t>2 </a:t>
            </a:r>
            <a:r>
              <a:rPr sz="1100" spc="75" dirty="0">
                <a:solidFill>
                  <a:srgbClr val="FFFFFF"/>
                </a:solidFill>
                <a:latin typeface="PMingLiU"/>
                <a:cs typeface="PMingLiU"/>
              </a:rPr>
              <a:t>without </a:t>
            </a:r>
            <a:r>
              <a:rPr sz="1100" spc="65" dirty="0">
                <a:solidFill>
                  <a:srgbClr val="FFFFFF"/>
                </a:solidFill>
                <a:latin typeface="PMingLiU"/>
                <a:cs typeface="PMingLiU"/>
              </a:rPr>
              <a:t>memory  </a:t>
            </a:r>
            <a:r>
              <a:rPr sz="1100" spc="50" dirty="0">
                <a:solidFill>
                  <a:srgbClr val="FFFFFF"/>
                </a:solidFill>
                <a:latin typeface="PMingLiU"/>
                <a:cs typeface="PMingLiU"/>
              </a:rPr>
              <a:t>stall. </a:t>
            </a:r>
            <a:r>
              <a:rPr sz="1100" spc="35" dirty="0">
                <a:solidFill>
                  <a:srgbClr val="FFFFFF"/>
                </a:solidFill>
                <a:latin typeface="PMingLiU"/>
                <a:cs typeface="PMingLiU"/>
              </a:rPr>
              <a:t>Miss </a:t>
            </a:r>
            <a:r>
              <a:rPr sz="1100" spc="70" dirty="0">
                <a:solidFill>
                  <a:srgbClr val="FFFFFF"/>
                </a:solidFill>
                <a:latin typeface="PMingLiU"/>
                <a:cs typeface="PMingLiU"/>
              </a:rPr>
              <a:t>penalty </a:t>
            </a:r>
            <a:r>
              <a:rPr sz="1100" spc="20" dirty="0">
                <a:solidFill>
                  <a:srgbClr val="FFFFFF"/>
                </a:solidFill>
                <a:latin typeface="PMingLiU"/>
                <a:cs typeface="PMingLiU"/>
              </a:rPr>
              <a:t>is </a:t>
            </a:r>
            <a:r>
              <a:rPr sz="1100" spc="25" dirty="0">
                <a:solidFill>
                  <a:srgbClr val="FFFFFF"/>
                </a:solidFill>
                <a:latin typeface="PMingLiU"/>
                <a:cs typeface="PMingLiU"/>
              </a:rPr>
              <a:t>100 </a:t>
            </a:r>
            <a:r>
              <a:rPr sz="1100" spc="30" dirty="0">
                <a:solidFill>
                  <a:srgbClr val="FFFFFF"/>
                </a:solidFill>
                <a:latin typeface="PMingLiU"/>
                <a:cs typeface="PMingLiU"/>
              </a:rPr>
              <a:t>for </a:t>
            </a:r>
            <a:r>
              <a:rPr sz="1100" spc="35" dirty="0">
                <a:solidFill>
                  <a:srgbClr val="FFFFFF"/>
                </a:solidFill>
                <a:latin typeface="PMingLiU"/>
                <a:cs typeface="PMingLiU"/>
              </a:rPr>
              <a:t>all </a:t>
            </a:r>
            <a:r>
              <a:rPr sz="1100" spc="65" dirty="0">
                <a:solidFill>
                  <a:srgbClr val="FFFFFF"/>
                </a:solidFill>
                <a:latin typeface="PMingLiU"/>
                <a:cs typeface="PMingLiU"/>
              </a:rPr>
              <a:t>types </a:t>
            </a:r>
            <a:r>
              <a:rPr sz="1100" spc="5" dirty="0">
                <a:solidFill>
                  <a:srgbClr val="FFFFFF"/>
                </a:solidFill>
                <a:latin typeface="PMingLiU"/>
                <a:cs typeface="PMingLiU"/>
              </a:rPr>
              <a:t>of </a:t>
            </a:r>
            <a:r>
              <a:rPr sz="1100" spc="35" dirty="0">
                <a:solidFill>
                  <a:srgbClr val="FFFFFF"/>
                </a:solidFill>
                <a:latin typeface="PMingLiU"/>
                <a:cs typeface="PMingLiU"/>
              </a:rPr>
              <a:t>misses. </a:t>
            </a:r>
            <a:r>
              <a:rPr sz="1100" spc="50" dirty="0">
                <a:solidFill>
                  <a:srgbClr val="FFFFFF"/>
                </a:solidFill>
                <a:latin typeface="PMingLiU"/>
                <a:cs typeface="PMingLiU"/>
              </a:rPr>
              <a:t>Frequency </a:t>
            </a:r>
            <a:r>
              <a:rPr sz="1100" spc="5" dirty="0">
                <a:solidFill>
                  <a:srgbClr val="FFFFFF"/>
                </a:solidFill>
                <a:latin typeface="PMingLiU"/>
                <a:cs typeface="PMingLiU"/>
              </a:rPr>
              <a:t>of </a:t>
            </a:r>
            <a:r>
              <a:rPr sz="1100" spc="45" dirty="0">
                <a:solidFill>
                  <a:srgbClr val="FFFFFF"/>
                </a:solidFill>
                <a:latin typeface="PMingLiU"/>
                <a:cs typeface="PMingLiU"/>
              </a:rPr>
              <a:t>loads  </a:t>
            </a:r>
            <a:r>
              <a:rPr sz="1100" spc="85" dirty="0">
                <a:solidFill>
                  <a:srgbClr val="FFFFFF"/>
                </a:solidFill>
                <a:latin typeface="PMingLiU"/>
                <a:cs typeface="PMingLiU"/>
              </a:rPr>
              <a:t>and </a:t>
            </a:r>
            <a:r>
              <a:rPr sz="1100" spc="50" dirty="0">
                <a:solidFill>
                  <a:srgbClr val="FFFFFF"/>
                </a:solidFill>
                <a:latin typeface="PMingLiU"/>
                <a:cs typeface="PMingLiU"/>
              </a:rPr>
              <a:t>stores </a:t>
            </a:r>
            <a:r>
              <a:rPr sz="1100" spc="20" dirty="0">
                <a:solidFill>
                  <a:srgbClr val="FFFFFF"/>
                </a:solidFill>
                <a:latin typeface="PMingLiU"/>
                <a:cs typeface="PMingLiU"/>
              </a:rPr>
              <a:t>is </a:t>
            </a:r>
            <a:r>
              <a:rPr sz="1100" spc="35" dirty="0">
                <a:solidFill>
                  <a:srgbClr val="FFFFFF"/>
                </a:solidFill>
                <a:latin typeface="PMingLiU"/>
                <a:cs typeface="PMingLiU"/>
              </a:rPr>
              <a:t>36%. How </a:t>
            </a:r>
            <a:r>
              <a:rPr sz="1100" spc="60" dirty="0">
                <a:solidFill>
                  <a:srgbClr val="FFFFFF"/>
                </a:solidFill>
                <a:latin typeface="PMingLiU"/>
                <a:cs typeface="PMingLiU"/>
              </a:rPr>
              <a:t>much </a:t>
            </a:r>
            <a:r>
              <a:rPr sz="1100" spc="55" dirty="0">
                <a:solidFill>
                  <a:srgbClr val="FFFFFF"/>
                </a:solidFill>
                <a:latin typeface="PMingLiU"/>
                <a:cs typeface="PMingLiU"/>
              </a:rPr>
              <a:t>faster </a:t>
            </a:r>
            <a:r>
              <a:rPr sz="1100" spc="45" dirty="0">
                <a:solidFill>
                  <a:srgbClr val="FFFFFF"/>
                </a:solidFill>
                <a:latin typeface="PMingLiU"/>
                <a:cs typeface="PMingLiU"/>
              </a:rPr>
              <a:t>would </a:t>
            </a:r>
            <a:r>
              <a:rPr sz="1100" spc="70" dirty="0">
                <a:solidFill>
                  <a:srgbClr val="FFFFFF"/>
                </a:solidFill>
                <a:latin typeface="PMingLiU"/>
                <a:cs typeface="PMingLiU"/>
              </a:rPr>
              <a:t>be </a:t>
            </a:r>
            <a:r>
              <a:rPr sz="1100" spc="80" dirty="0">
                <a:solidFill>
                  <a:srgbClr val="FFFFFF"/>
                </a:solidFill>
                <a:latin typeface="PMingLiU"/>
                <a:cs typeface="PMingLiU"/>
              </a:rPr>
              <a:t>the </a:t>
            </a:r>
            <a:r>
              <a:rPr sz="1100" spc="45" dirty="0">
                <a:solidFill>
                  <a:srgbClr val="FFFFFF"/>
                </a:solidFill>
                <a:latin typeface="PMingLiU"/>
                <a:cs typeface="PMingLiU"/>
              </a:rPr>
              <a:t>processor </a:t>
            </a:r>
            <a:r>
              <a:rPr sz="1100" spc="110" dirty="0">
                <a:solidFill>
                  <a:srgbClr val="FFFFFF"/>
                </a:solidFill>
                <a:latin typeface="PMingLiU"/>
                <a:cs typeface="PMingLiU"/>
              </a:rPr>
              <a:t>that </a:t>
            </a:r>
            <a:r>
              <a:rPr sz="1100" spc="80" dirty="0">
                <a:solidFill>
                  <a:srgbClr val="FFFFFF"/>
                </a:solidFill>
                <a:latin typeface="PMingLiU"/>
                <a:cs typeface="PMingLiU"/>
              </a:rPr>
              <a:t>run  </a:t>
            </a:r>
            <a:r>
              <a:rPr sz="1100" spc="70" dirty="0">
                <a:solidFill>
                  <a:srgbClr val="FFFFFF"/>
                </a:solidFill>
                <a:latin typeface="PMingLiU"/>
                <a:cs typeface="PMingLiU"/>
              </a:rPr>
              <a:t>with </a:t>
            </a:r>
            <a:r>
              <a:rPr sz="1100" spc="85" dirty="0">
                <a:solidFill>
                  <a:srgbClr val="FFFFFF"/>
                </a:solidFill>
                <a:latin typeface="PMingLiU"/>
                <a:cs typeface="PMingLiU"/>
              </a:rPr>
              <a:t>a </a:t>
            </a:r>
            <a:r>
              <a:rPr sz="1100" spc="55" dirty="0">
                <a:solidFill>
                  <a:srgbClr val="FFFFFF"/>
                </a:solidFill>
                <a:latin typeface="PMingLiU"/>
                <a:cs typeface="PMingLiU"/>
              </a:rPr>
              <a:t>perfect</a:t>
            </a:r>
            <a:r>
              <a:rPr sz="1100" spc="65" dirty="0">
                <a:solidFill>
                  <a:srgbClr val="FFFFFF"/>
                </a:solidFill>
                <a:latin typeface="PMingLiU"/>
                <a:cs typeface="PMingLiU"/>
              </a:rPr>
              <a:t> </a:t>
            </a:r>
            <a:r>
              <a:rPr sz="1100" spc="40" dirty="0">
                <a:solidFill>
                  <a:srgbClr val="FFFFFF"/>
                </a:solidFill>
                <a:latin typeface="PMingLiU"/>
                <a:cs typeface="PMingLiU"/>
              </a:rPr>
              <a:t>cache.</a:t>
            </a:r>
            <a:endParaRPr sz="1100">
              <a:latin typeface="PMingLiU"/>
              <a:cs typeface="PMingLiU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850">
              <a:latin typeface="PMingLiU"/>
              <a:cs typeface="PMingLiU"/>
            </a:endParaRPr>
          </a:p>
          <a:p>
            <a:pPr marL="314960">
              <a:lnSpc>
                <a:spcPct val="100000"/>
              </a:lnSpc>
              <a:spcBef>
                <a:spcPts val="5"/>
              </a:spcBef>
            </a:pPr>
            <a:r>
              <a:rPr sz="1100" spc="65" dirty="0">
                <a:solidFill>
                  <a:srgbClr val="FFFFFF"/>
                </a:solidFill>
                <a:latin typeface="PMingLiU"/>
                <a:cs typeface="PMingLiU"/>
              </a:rPr>
              <a:t>Instruction </a:t>
            </a:r>
            <a:r>
              <a:rPr sz="1100" spc="40" dirty="0">
                <a:solidFill>
                  <a:srgbClr val="FFFFFF"/>
                </a:solidFill>
                <a:latin typeface="PMingLiU"/>
                <a:cs typeface="PMingLiU"/>
              </a:rPr>
              <a:t>miss </a:t>
            </a:r>
            <a:r>
              <a:rPr sz="1100" spc="25" dirty="0">
                <a:solidFill>
                  <a:srgbClr val="FFFFFF"/>
                </a:solidFill>
                <a:latin typeface="PMingLiU"/>
                <a:cs typeface="PMingLiU"/>
              </a:rPr>
              <a:t>cycles </a:t>
            </a:r>
            <a:r>
              <a:rPr sz="1100" spc="260" dirty="0">
                <a:solidFill>
                  <a:srgbClr val="FFFFFF"/>
                </a:solidFill>
                <a:latin typeface="PMingLiU"/>
                <a:cs typeface="PMingLiU"/>
              </a:rPr>
              <a:t>= </a:t>
            </a:r>
            <a:r>
              <a:rPr sz="1100" spc="45" dirty="0">
                <a:solidFill>
                  <a:srgbClr val="FFFFFF"/>
                </a:solidFill>
                <a:latin typeface="PMingLiU"/>
                <a:cs typeface="PMingLiU"/>
              </a:rPr>
              <a:t>I </a:t>
            </a:r>
            <a:r>
              <a:rPr sz="1100" spc="70" dirty="0">
                <a:solidFill>
                  <a:srgbClr val="FFFFFF"/>
                </a:solidFill>
                <a:latin typeface="PMingLiU"/>
                <a:cs typeface="PMingLiU"/>
              </a:rPr>
              <a:t>X </a:t>
            </a:r>
            <a:r>
              <a:rPr sz="1100" spc="35" dirty="0">
                <a:solidFill>
                  <a:srgbClr val="FFFFFF"/>
                </a:solidFill>
                <a:latin typeface="PMingLiU"/>
                <a:cs typeface="PMingLiU"/>
              </a:rPr>
              <a:t>2% </a:t>
            </a:r>
            <a:r>
              <a:rPr sz="1100" spc="70" dirty="0">
                <a:solidFill>
                  <a:srgbClr val="FFFFFF"/>
                </a:solidFill>
                <a:latin typeface="PMingLiU"/>
                <a:cs typeface="PMingLiU"/>
              </a:rPr>
              <a:t>X </a:t>
            </a:r>
            <a:r>
              <a:rPr sz="1100" spc="25" dirty="0">
                <a:solidFill>
                  <a:srgbClr val="FFFFFF"/>
                </a:solidFill>
                <a:latin typeface="PMingLiU"/>
                <a:cs typeface="PMingLiU"/>
              </a:rPr>
              <a:t>100 </a:t>
            </a:r>
            <a:r>
              <a:rPr sz="1100" spc="260" dirty="0">
                <a:solidFill>
                  <a:srgbClr val="FFFFFF"/>
                </a:solidFill>
                <a:latin typeface="PMingLiU"/>
                <a:cs typeface="PMingLiU"/>
              </a:rPr>
              <a:t>= </a:t>
            </a:r>
            <a:r>
              <a:rPr sz="1100" spc="30" dirty="0">
                <a:solidFill>
                  <a:srgbClr val="FFFFFF"/>
                </a:solidFill>
                <a:latin typeface="PMingLiU"/>
                <a:cs typeface="PMingLiU"/>
              </a:rPr>
              <a:t>2.00 </a:t>
            </a:r>
            <a:r>
              <a:rPr sz="1100" spc="70" dirty="0">
                <a:solidFill>
                  <a:srgbClr val="FFFFFF"/>
                </a:solidFill>
                <a:latin typeface="PMingLiU"/>
                <a:cs typeface="PMingLiU"/>
              </a:rPr>
              <a:t>X</a:t>
            </a:r>
            <a:r>
              <a:rPr sz="1100" spc="-10" dirty="0">
                <a:solidFill>
                  <a:srgbClr val="FFFFFF"/>
                </a:solidFill>
                <a:latin typeface="PMingLiU"/>
                <a:cs typeface="PMingLiU"/>
              </a:rPr>
              <a:t> </a:t>
            </a:r>
            <a:r>
              <a:rPr sz="1100" spc="45" dirty="0">
                <a:solidFill>
                  <a:srgbClr val="FFFFFF"/>
                </a:solidFill>
                <a:latin typeface="PMingLiU"/>
                <a:cs typeface="PMingLiU"/>
              </a:rPr>
              <a:t>I</a:t>
            </a:r>
            <a:endParaRPr sz="1100">
              <a:latin typeface="PMingLiU"/>
              <a:cs typeface="PMingLiU"/>
            </a:endParaRPr>
          </a:p>
          <a:p>
            <a:pPr marL="314960" marR="263525">
              <a:lnSpc>
                <a:spcPct val="102600"/>
              </a:lnSpc>
              <a:spcBef>
                <a:spcPts val="80"/>
              </a:spcBef>
            </a:pPr>
            <a:r>
              <a:rPr sz="1100" spc="50" dirty="0">
                <a:solidFill>
                  <a:srgbClr val="FFFFFF"/>
                </a:solidFill>
                <a:latin typeface="PMingLiU"/>
                <a:cs typeface="PMingLiU"/>
              </a:rPr>
              <a:t>As </a:t>
            </a:r>
            <a:r>
              <a:rPr sz="1100" spc="80" dirty="0">
                <a:solidFill>
                  <a:srgbClr val="FFFFFF"/>
                </a:solidFill>
                <a:latin typeface="PMingLiU"/>
                <a:cs typeface="PMingLiU"/>
              </a:rPr>
              <a:t>the </a:t>
            </a:r>
            <a:r>
              <a:rPr sz="1100" spc="45" dirty="0">
                <a:solidFill>
                  <a:srgbClr val="FFFFFF"/>
                </a:solidFill>
                <a:latin typeface="PMingLiU"/>
                <a:cs typeface="PMingLiU"/>
              </a:rPr>
              <a:t>frequency </a:t>
            </a:r>
            <a:r>
              <a:rPr sz="1100" spc="5" dirty="0">
                <a:solidFill>
                  <a:srgbClr val="FFFFFF"/>
                </a:solidFill>
                <a:latin typeface="PMingLiU"/>
                <a:cs typeface="PMingLiU"/>
              </a:rPr>
              <a:t>of </a:t>
            </a:r>
            <a:r>
              <a:rPr sz="1100" spc="35" dirty="0">
                <a:solidFill>
                  <a:srgbClr val="FFFFFF"/>
                </a:solidFill>
                <a:latin typeface="PMingLiU"/>
                <a:cs typeface="PMingLiU"/>
              </a:rPr>
              <a:t>all </a:t>
            </a:r>
            <a:r>
              <a:rPr sz="1100" spc="45" dirty="0">
                <a:solidFill>
                  <a:srgbClr val="FFFFFF"/>
                </a:solidFill>
                <a:latin typeface="PMingLiU"/>
                <a:cs typeface="PMingLiU"/>
              </a:rPr>
              <a:t>loads </a:t>
            </a:r>
            <a:r>
              <a:rPr sz="1100" spc="85" dirty="0">
                <a:solidFill>
                  <a:srgbClr val="FFFFFF"/>
                </a:solidFill>
                <a:latin typeface="PMingLiU"/>
                <a:cs typeface="PMingLiU"/>
              </a:rPr>
              <a:t>and </a:t>
            </a:r>
            <a:r>
              <a:rPr sz="1100" spc="50" dirty="0">
                <a:solidFill>
                  <a:srgbClr val="FFFFFF"/>
                </a:solidFill>
                <a:latin typeface="PMingLiU"/>
                <a:cs typeface="PMingLiU"/>
              </a:rPr>
              <a:t>stores </a:t>
            </a:r>
            <a:r>
              <a:rPr sz="1100" spc="20" dirty="0">
                <a:solidFill>
                  <a:srgbClr val="FFFFFF"/>
                </a:solidFill>
                <a:latin typeface="PMingLiU"/>
                <a:cs typeface="PMingLiU"/>
              </a:rPr>
              <a:t>is </a:t>
            </a:r>
            <a:r>
              <a:rPr sz="1100" spc="35" dirty="0">
                <a:solidFill>
                  <a:srgbClr val="FFFFFF"/>
                </a:solidFill>
                <a:latin typeface="PMingLiU"/>
                <a:cs typeface="PMingLiU"/>
              </a:rPr>
              <a:t>36%, </a:t>
            </a:r>
            <a:r>
              <a:rPr sz="1100" spc="15" dirty="0">
                <a:solidFill>
                  <a:srgbClr val="FFFFFF"/>
                </a:solidFill>
                <a:latin typeface="PMingLiU"/>
                <a:cs typeface="PMingLiU"/>
              </a:rPr>
              <a:t>we </a:t>
            </a:r>
            <a:r>
              <a:rPr sz="1100" spc="65" dirty="0">
                <a:solidFill>
                  <a:srgbClr val="FFFFFF"/>
                </a:solidFill>
                <a:latin typeface="PMingLiU"/>
                <a:cs typeface="PMingLiU"/>
              </a:rPr>
              <a:t>can </a:t>
            </a:r>
            <a:r>
              <a:rPr sz="1100" spc="35" dirty="0">
                <a:solidFill>
                  <a:srgbClr val="FFFFFF"/>
                </a:solidFill>
                <a:latin typeface="PMingLiU"/>
                <a:cs typeface="PMingLiU"/>
              </a:rPr>
              <a:t>find </a:t>
            </a:r>
            <a:r>
              <a:rPr sz="1100" spc="80" dirty="0">
                <a:solidFill>
                  <a:srgbClr val="FFFFFF"/>
                </a:solidFill>
                <a:latin typeface="PMingLiU"/>
                <a:cs typeface="PMingLiU"/>
              </a:rPr>
              <a:t>the  </a:t>
            </a:r>
            <a:r>
              <a:rPr sz="1100" spc="70" dirty="0">
                <a:solidFill>
                  <a:srgbClr val="FFFFFF"/>
                </a:solidFill>
                <a:latin typeface="PMingLiU"/>
                <a:cs typeface="PMingLiU"/>
              </a:rPr>
              <a:t>number </a:t>
            </a:r>
            <a:r>
              <a:rPr sz="1100" spc="5" dirty="0">
                <a:solidFill>
                  <a:srgbClr val="FFFFFF"/>
                </a:solidFill>
                <a:latin typeface="PMingLiU"/>
                <a:cs typeface="PMingLiU"/>
              </a:rPr>
              <a:t>of </a:t>
            </a:r>
            <a:r>
              <a:rPr sz="1100" spc="65" dirty="0">
                <a:solidFill>
                  <a:srgbClr val="FFFFFF"/>
                </a:solidFill>
                <a:latin typeface="PMingLiU"/>
                <a:cs typeface="PMingLiU"/>
              </a:rPr>
              <a:t>memory </a:t>
            </a:r>
            <a:r>
              <a:rPr sz="1100" spc="40" dirty="0">
                <a:solidFill>
                  <a:srgbClr val="FFFFFF"/>
                </a:solidFill>
                <a:latin typeface="PMingLiU"/>
                <a:cs typeface="PMingLiU"/>
              </a:rPr>
              <a:t>miss </a:t>
            </a:r>
            <a:r>
              <a:rPr sz="1100" spc="25" dirty="0">
                <a:solidFill>
                  <a:srgbClr val="FFFFFF"/>
                </a:solidFill>
                <a:latin typeface="PMingLiU"/>
                <a:cs typeface="PMingLiU"/>
              </a:rPr>
              <a:t>cycles </a:t>
            </a:r>
            <a:r>
              <a:rPr sz="1100" spc="30" dirty="0">
                <a:solidFill>
                  <a:srgbClr val="FFFFFF"/>
                </a:solidFill>
                <a:latin typeface="PMingLiU"/>
                <a:cs typeface="PMingLiU"/>
              </a:rPr>
              <a:t>for </a:t>
            </a:r>
            <a:r>
              <a:rPr sz="1100" spc="95" dirty="0">
                <a:solidFill>
                  <a:srgbClr val="FFFFFF"/>
                </a:solidFill>
                <a:latin typeface="PMingLiU"/>
                <a:cs typeface="PMingLiU"/>
              </a:rPr>
              <a:t>data</a:t>
            </a:r>
            <a:r>
              <a:rPr sz="1100" spc="300" dirty="0">
                <a:solidFill>
                  <a:srgbClr val="FFFFFF"/>
                </a:solidFill>
                <a:latin typeface="PMingLiU"/>
                <a:cs typeface="PMingLiU"/>
              </a:rPr>
              <a:t> </a:t>
            </a:r>
            <a:r>
              <a:rPr sz="1100" spc="35" dirty="0">
                <a:solidFill>
                  <a:srgbClr val="FFFFFF"/>
                </a:solidFill>
                <a:latin typeface="PMingLiU"/>
                <a:cs typeface="PMingLiU"/>
              </a:rPr>
              <a:t>references:</a:t>
            </a:r>
            <a:endParaRPr sz="1100">
              <a:latin typeface="PMingLiU"/>
              <a:cs typeface="PMingLiU"/>
            </a:endParaRPr>
          </a:p>
          <a:p>
            <a:pPr marL="314960">
              <a:lnSpc>
                <a:spcPct val="100000"/>
              </a:lnSpc>
              <a:spcBef>
                <a:spcPts val="115"/>
              </a:spcBef>
            </a:pPr>
            <a:r>
              <a:rPr sz="1100" spc="95" dirty="0">
                <a:solidFill>
                  <a:srgbClr val="FFFFFF"/>
                </a:solidFill>
                <a:latin typeface="PMingLiU"/>
                <a:cs typeface="PMingLiU"/>
              </a:rPr>
              <a:t>Data </a:t>
            </a:r>
            <a:r>
              <a:rPr sz="1100" spc="40" dirty="0">
                <a:solidFill>
                  <a:srgbClr val="FFFFFF"/>
                </a:solidFill>
                <a:latin typeface="PMingLiU"/>
                <a:cs typeface="PMingLiU"/>
              </a:rPr>
              <a:t>miss </a:t>
            </a:r>
            <a:r>
              <a:rPr sz="1100" spc="25" dirty="0">
                <a:solidFill>
                  <a:srgbClr val="FFFFFF"/>
                </a:solidFill>
                <a:latin typeface="PMingLiU"/>
                <a:cs typeface="PMingLiU"/>
              </a:rPr>
              <a:t>cycles </a:t>
            </a:r>
            <a:r>
              <a:rPr sz="1100" spc="260" dirty="0">
                <a:solidFill>
                  <a:srgbClr val="FFFFFF"/>
                </a:solidFill>
                <a:latin typeface="PMingLiU"/>
                <a:cs typeface="PMingLiU"/>
              </a:rPr>
              <a:t>= </a:t>
            </a:r>
            <a:r>
              <a:rPr sz="1100" spc="45" dirty="0">
                <a:solidFill>
                  <a:srgbClr val="FFFFFF"/>
                </a:solidFill>
                <a:latin typeface="PMingLiU"/>
                <a:cs typeface="PMingLiU"/>
              </a:rPr>
              <a:t>I </a:t>
            </a:r>
            <a:r>
              <a:rPr sz="1100" spc="70" dirty="0">
                <a:solidFill>
                  <a:srgbClr val="FFFFFF"/>
                </a:solidFill>
                <a:latin typeface="PMingLiU"/>
                <a:cs typeface="PMingLiU"/>
              </a:rPr>
              <a:t>X </a:t>
            </a:r>
            <a:r>
              <a:rPr sz="1100" spc="35" dirty="0">
                <a:solidFill>
                  <a:srgbClr val="FFFFFF"/>
                </a:solidFill>
                <a:latin typeface="PMingLiU"/>
                <a:cs typeface="PMingLiU"/>
              </a:rPr>
              <a:t>36% </a:t>
            </a:r>
            <a:r>
              <a:rPr sz="1100" spc="70" dirty="0">
                <a:solidFill>
                  <a:srgbClr val="FFFFFF"/>
                </a:solidFill>
                <a:latin typeface="PMingLiU"/>
                <a:cs typeface="PMingLiU"/>
              </a:rPr>
              <a:t>X </a:t>
            </a:r>
            <a:r>
              <a:rPr sz="1100" spc="35" dirty="0">
                <a:solidFill>
                  <a:srgbClr val="FFFFFF"/>
                </a:solidFill>
                <a:latin typeface="PMingLiU"/>
                <a:cs typeface="PMingLiU"/>
              </a:rPr>
              <a:t>4% </a:t>
            </a:r>
            <a:r>
              <a:rPr sz="1100" spc="70" dirty="0">
                <a:solidFill>
                  <a:srgbClr val="FFFFFF"/>
                </a:solidFill>
                <a:latin typeface="PMingLiU"/>
                <a:cs typeface="PMingLiU"/>
              </a:rPr>
              <a:t>X </a:t>
            </a:r>
            <a:r>
              <a:rPr sz="1100" spc="25" dirty="0">
                <a:solidFill>
                  <a:srgbClr val="FFFFFF"/>
                </a:solidFill>
                <a:latin typeface="PMingLiU"/>
                <a:cs typeface="PMingLiU"/>
              </a:rPr>
              <a:t>100 </a:t>
            </a:r>
            <a:r>
              <a:rPr sz="1100" spc="260" dirty="0">
                <a:solidFill>
                  <a:srgbClr val="FFFFFF"/>
                </a:solidFill>
                <a:latin typeface="PMingLiU"/>
                <a:cs typeface="PMingLiU"/>
              </a:rPr>
              <a:t>= </a:t>
            </a:r>
            <a:r>
              <a:rPr sz="1100" spc="30" dirty="0">
                <a:solidFill>
                  <a:srgbClr val="FFFFFF"/>
                </a:solidFill>
                <a:latin typeface="PMingLiU"/>
                <a:cs typeface="PMingLiU"/>
              </a:rPr>
              <a:t>1.44 </a:t>
            </a:r>
            <a:r>
              <a:rPr sz="1100" spc="70" dirty="0">
                <a:solidFill>
                  <a:srgbClr val="FFFFFF"/>
                </a:solidFill>
                <a:latin typeface="PMingLiU"/>
                <a:cs typeface="PMingLiU"/>
              </a:rPr>
              <a:t>X</a:t>
            </a:r>
            <a:r>
              <a:rPr sz="1100" spc="-5" dirty="0">
                <a:solidFill>
                  <a:srgbClr val="FFFFFF"/>
                </a:solidFill>
                <a:latin typeface="PMingLiU"/>
                <a:cs typeface="PMingLiU"/>
              </a:rPr>
              <a:t> </a:t>
            </a:r>
            <a:r>
              <a:rPr sz="1100" spc="45" dirty="0">
                <a:solidFill>
                  <a:srgbClr val="FFFFFF"/>
                </a:solidFill>
                <a:latin typeface="PMingLiU"/>
                <a:cs typeface="PMingLiU"/>
              </a:rPr>
              <a:t>I</a:t>
            </a:r>
            <a:endParaRPr sz="1100">
              <a:latin typeface="PMingLiU"/>
              <a:cs typeface="PMingLiU"/>
            </a:endParaRPr>
          </a:p>
          <a:p>
            <a:pPr marL="314960" marR="55880">
              <a:lnSpc>
                <a:spcPct val="102600"/>
              </a:lnSpc>
              <a:spcBef>
                <a:spcPts val="80"/>
              </a:spcBef>
            </a:pPr>
            <a:r>
              <a:rPr sz="1100" spc="90" dirty="0">
                <a:solidFill>
                  <a:srgbClr val="FFFFFF"/>
                </a:solidFill>
                <a:latin typeface="PMingLiU"/>
                <a:cs typeface="PMingLiU"/>
              </a:rPr>
              <a:t>The </a:t>
            </a:r>
            <a:r>
              <a:rPr sz="1100" spc="80" dirty="0">
                <a:solidFill>
                  <a:srgbClr val="FFFFFF"/>
                </a:solidFill>
                <a:latin typeface="PMingLiU"/>
                <a:cs typeface="PMingLiU"/>
              </a:rPr>
              <a:t>total </a:t>
            </a:r>
            <a:r>
              <a:rPr sz="1100" spc="70" dirty="0">
                <a:solidFill>
                  <a:srgbClr val="FFFFFF"/>
                </a:solidFill>
                <a:latin typeface="PMingLiU"/>
                <a:cs typeface="PMingLiU"/>
              </a:rPr>
              <a:t>number </a:t>
            </a:r>
            <a:r>
              <a:rPr sz="1100" spc="5" dirty="0">
                <a:solidFill>
                  <a:srgbClr val="FFFFFF"/>
                </a:solidFill>
                <a:latin typeface="PMingLiU"/>
                <a:cs typeface="PMingLiU"/>
              </a:rPr>
              <a:t>of </a:t>
            </a:r>
            <a:r>
              <a:rPr sz="1100" spc="55" dirty="0">
                <a:solidFill>
                  <a:srgbClr val="FFFFFF"/>
                </a:solidFill>
                <a:latin typeface="PMingLiU"/>
                <a:cs typeface="PMingLiU"/>
              </a:rPr>
              <a:t>memory-stall </a:t>
            </a:r>
            <a:r>
              <a:rPr sz="1100" spc="25" dirty="0">
                <a:solidFill>
                  <a:srgbClr val="FFFFFF"/>
                </a:solidFill>
                <a:latin typeface="PMingLiU"/>
                <a:cs typeface="PMingLiU"/>
              </a:rPr>
              <a:t>cycles </a:t>
            </a:r>
            <a:r>
              <a:rPr sz="1100" spc="20" dirty="0">
                <a:solidFill>
                  <a:srgbClr val="FFFFFF"/>
                </a:solidFill>
                <a:latin typeface="PMingLiU"/>
                <a:cs typeface="PMingLiU"/>
              </a:rPr>
              <a:t>is </a:t>
            </a:r>
            <a:r>
              <a:rPr sz="1100" spc="30" dirty="0">
                <a:solidFill>
                  <a:srgbClr val="FFFFFF"/>
                </a:solidFill>
                <a:latin typeface="PMingLiU"/>
                <a:cs typeface="PMingLiU"/>
              </a:rPr>
              <a:t>2.00 </a:t>
            </a:r>
            <a:r>
              <a:rPr sz="1100" spc="155" dirty="0">
                <a:solidFill>
                  <a:srgbClr val="FFFFFF"/>
                </a:solidFill>
                <a:latin typeface="PMingLiU"/>
                <a:cs typeface="PMingLiU"/>
              </a:rPr>
              <a:t>I+ </a:t>
            </a:r>
            <a:r>
              <a:rPr sz="1100" spc="30" dirty="0">
                <a:solidFill>
                  <a:srgbClr val="FFFFFF"/>
                </a:solidFill>
                <a:latin typeface="PMingLiU"/>
                <a:cs typeface="PMingLiU"/>
              </a:rPr>
              <a:t>1.44 </a:t>
            </a:r>
            <a:r>
              <a:rPr sz="1100" spc="45" dirty="0">
                <a:solidFill>
                  <a:srgbClr val="FFFFFF"/>
                </a:solidFill>
                <a:latin typeface="PMingLiU"/>
                <a:cs typeface="PMingLiU"/>
              </a:rPr>
              <a:t>I </a:t>
            </a:r>
            <a:r>
              <a:rPr sz="1100" spc="260" dirty="0">
                <a:solidFill>
                  <a:srgbClr val="FFFFFF"/>
                </a:solidFill>
                <a:latin typeface="PMingLiU"/>
                <a:cs typeface="PMingLiU"/>
              </a:rPr>
              <a:t>= </a:t>
            </a:r>
            <a:r>
              <a:rPr sz="1100" spc="30" dirty="0">
                <a:solidFill>
                  <a:srgbClr val="FFFFFF"/>
                </a:solidFill>
                <a:latin typeface="PMingLiU"/>
                <a:cs typeface="PMingLiU"/>
              </a:rPr>
              <a:t>3.44 </a:t>
            </a:r>
            <a:r>
              <a:rPr sz="1100" spc="45" dirty="0">
                <a:solidFill>
                  <a:srgbClr val="FFFFFF"/>
                </a:solidFill>
                <a:latin typeface="PMingLiU"/>
                <a:cs typeface="PMingLiU"/>
              </a:rPr>
              <a:t>I.  </a:t>
            </a:r>
            <a:r>
              <a:rPr sz="1100" spc="70" dirty="0">
                <a:solidFill>
                  <a:srgbClr val="FFFFFF"/>
                </a:solidFill>
                <a:latin typeface="PMingLiU"/>
                <a:cs typeface="PMingLiU"/>
              </a:rPr>
              <a:t>This </a:t>
            </a:r>
            <a:r>
              <a:rPr sz="1100" spc="20" dirty="0">
                <a:solidFill>
                  <a:srgbClr val="FFFFFF"/>
                </a:solidFill>
                <a:latin typeface="PMingLiU"/>
                <a:cs typeface="PMingLiU"/>
              </a:rPr>
              <a:t>is </a:t>
            </a:r>
            <a:r>
              <a:rPr sz="1100" spc="60" dirty="0">
                <a:solidFill>
                  <a:srgbClr val="FFFFFF"/>
                </a:solidFill>
                <a:latin typeface="PMingLiU"/>
                <a:cs typeface="PMingLiU"/>
              </a:rPr>
              <a:t>more </a:t>
            </a:r>
            <a:r>
              <a:rPr sz="1100" spc="100" dirty="0">
                <a:solidFill>
                  <a:srgbClr val="FFFFFF"/>
                </a:solidFill>
                <a:latin typeface="PMingLiU"/>
                <a:cs typeface="PMingLiU"/>
              </a:rPr>
              <a:t>than </a:t>
            </a:r>
            <a:r>
              <a:rPr sz="1100" spc="70" dirty="0">
                <a:solidFill>
                  <a:srgbClr val="FFFFFF"/>
                </a:solidFill>
                <a:latin typeface="PMingLiU"/>
                <a:cs typeface="PMingLiU"/>
              </a:rPr>
              <a:t>three </a:t>
            </a:r>
            <a:r>
              <a:rPr sz="1100" spc="25" dirty="0">
                <a:solidFill>
                  <a:srgbClr val="FFFFFF"/>
                </a:solidFill>
                <a:latin typeface="PMingLiU"/>
                <a:cs typeface="PMingLiU"/>
              </a:rPr>
              <a:t>cycles </a:t>
            </a:r>
            <a:r>
              <a:rPr sz="1100" spc="5" dirty="0">
                <a:solidFill>
                  <a:srgbClr val="FFFFFF"/>
                </a:solidFill>
                <a:latin typeface="PMingLiU"/>
                <a:cs typeface="PMingLiU"/>
              </a:rPr>
              <a:t>of </a:t>
            </a:r>
            <a:r>
              <a:rPr sz="1100" spc="65" dirty="0">
                <a:solidFill>
                  <a:srgbClr val="FFFFFF"/>
                </a:solidFill>
                <a:latin typeface="PMingLiU"/>
                <a:cs typeface="PMingLiU"/>
              </a:rPr>
              <a:t>memory </a:t>
            </a:r>
            <a:r>
              <a:rPr sz="1100" spc="55" dirty="0">
                <a:solidFill>
                  <a:srgbClr val="FFFFFF"/>
                </a:solidFill>
                <a:latin typeface="PMingLiU"/>
                <a:cs typeface="PMingLiU"/>
              </a:rPr>
              <a:t>stall </a:t>
            </a:r>
            <a:r>
              <a:rPr sz="1100" spc="75" dirty="0">
                <a:solidFill>
                  <a:srgbClr val="FFFFFF"/>
                </a:solidFill>
                <a:latin typeface="PMingLiU"/>
                <a:cs typeface="PMingLiU"/>
              </a:rPr>
              <a:t>per</a:t>
            </a:r>
            <a:r>
              <a:rPr sz="1100" spc="300" dirty="0">
                <a:solidFill>
                  <a:srgbClr val="FFFFFF"/>
                </a:solidFill>
                <a:latin typeface="PMingLiU"/>
                <a:cs typeface="PMingLiU"/>
              </a:rPr>
              <a:t> </a:t>
            </a:r>
            <a:r>
              <a:rPr sz="1100" spc="60" dirty="0">
                <a:solidFill>
                  <a:srgbClr val="FFFFFF"/>
                </a:solidFill>
                <a:latin typeface="PMingLiU"/>
                <a:cs typeface="PMingLiU"/>
              </a:rPr>
              <a:t>instruction.</a:t>
            </a:r>
            <a:endParaRPr sz="1100">
              <a:latin typeface="PMingLiU"/>
              <a:cs typeface="PMingLiU"/>
            </a:endParaRPr>
          </a:p>
          <a:p>
            <a:pPr marL="314960">
              <a:lnSpc>
                <a:spcPct val="100000"/>
              </a:lnSpc>
              <a:spcBef>
                <a:spcPts val="115"/>
              </a:spcBef>
            </a:pPr>
            <a:r>
              <a:rPr sz="1100" spc="35" dirty="0">
                <a:solidFill>
                  <a:srgbClr val="FFFFFF"/>
                </a:solidFill>
                <a:latin typeface="PMingLiU"/>
                <a:cs typeface="PMingLiU"/>
              </a:rPr>
              <a:t>Accordingly, </a:t>
            </a:r>
            <a:r>
              <a:rPr sz="1100" spc="80" dirty="0">
                <a:solidFill>
                  <a:srgbClr val="FFFFFF"/>
                </a:solidFill>
                <a:latin typeface="PMingLiU"/>
                <a:cs typeface="PMingLiU"/>
              </a:rPr>
              <a:t>the total </a:t>
            </a:r>
            <a:r>
              <a:rPr sz="1100" spc="100" dirty="0">
                <a:solidFill>
                  <a:srgbClr val="FFFFFF"/>
                </a:solidFill>
                <a:latin typeface="PMingLiU"/>
                <a:cs typeface="PMingLiU"/>
              </a:rPr>
              <a:t>CPI </a:t>
            </a:r>
            <a:r>
              <a:rPr sz="1100" spc="50" dirty="0">
                <a:solidFill>
                  <a:srgbClr val="FFFFFF"/>
                </a:solidFill>
                <a:latin typeface="PMingLiU"/>
                <a:cs typeface="PMingLiU"/>
              </a:rPr>
              <a:t>including </a:t>
            </a:r>
            <a:r>
              <a:rPr sz="1100" spc="65" dirty="0">
                <a:solidFill>
                  <a:srgbClr val="FFFFFF"/>
                </a:solidFill>
                <a:latin typeface="PMingLiU"/>
                <a:cs typeface="PMingLiU"/>
              </a:rPr>
              <a:t>memory </a:t>
            </a:r>
            <a:r>
              <a:rPr sz="1100" spc="50" dirty="0">
                <a:solidFill>
                  <a:srgbClr val="FFFFFF"/>
                </a:solidFill>
                <a:latin typeface="PMingLiU"/>
                <a:cs typeface="PMingLiU"/>
              </a:rPr>
              <a:t>stalls </a:t>
            </a:r>
            <a:r>
              <a:rPr sz="1100" spc="20" dirty="0">
                <a:solidFill>
                  <a:srgbClr val="FFFFFF"/>
                </a:solidFill>
                <a:latin typeface="PMingLiU"/>
                <a:cs typeface="PMingLiU"/>
              </a:rPr>
              <a:t>is </a:t>
            </a:r>
            <a:r>
              <a:rPr sz="1100" spc="25" dirty="0">
                <a:solidFill>
                  <a:srgbClr val="FFFFFF"/>
                </a:solidFill>
                <a:latin typeface="PMingLiU"/>
                <a:cs typeface="PMingLiU"/>
              </a:rPr>
              <a:t>2 </a:t>
            </a:r>
            <a:r>
              <a:rPr sz="1100" spc="260" dirty="0">
                <a:solidFill>
                  <a:srgbClr val="FFFFFF"/>
                </a:solidFill>
                <a:latin typeface="PMingLiU"/>
                <a:cs typeface="PMingLiU"/>
              </a:rPr>
              <a:t>+ </a:t>
            </a:r>
            <a:r>
              <a:rPr sz="1100" spc="30" dirty="0">
                <a:solidFill>
                  <a:srgbClr val="FFFFFF"/>
                </a:solidFill>
                <a:latin typeface="PMingLiU"/>
                <a:cs typeface="PMingLiU"/>
              </a:rPr>
              <a:t>3.44</a:t>
            </a:r>
            <a:r>
              <a:rPr sz="1100" spc="90" dirty="0">
                <a:solidFill>
                  <a:srgbClr val="FFFFFF"/>
                </a:solidFill>
                <a:latin typeface="PMingLiU"/>
                <a:cs typeface="PMingLiU"/>
              </a:rPr>
              <a:t> </a:t>
            </a:r>
            <a:r>
              <a:rPr sz="1100" spc="260" dirty="0">
                <a:solidFill>
                  <a:srgbClr val="FFFFFF"/>
                </a:solidFill>
                <a:latin typeface="PMingLiU"/>
                <a:cs typeface="PMingLiU"/>
              </a:rPr>
              <a:t>=</a:t>
            </a:r>
            <a:endParaRPr sz="1100">
              <a:latin typeface="PMingLiU"/>
              <a:cs typeface="PMingLiU"/>
            </a:endParaRPr>
          </a:p>
          <a:p>
            <a:pPr marL="314960">
              <a:lnSpc>
                <a:spcPct val="100000"/>
              </a:lnSpc>
              <a:spcBef>
                <a:spcPts val="35"/>
              </a:spcBef>
            </a:pPr>
            <a:r>
              <a:rPr sz="1100" spc="30" dirty="0">
                <a:solidFill>
                  <a:srgbClr val="FFFFFF"/>
                </a:solidFill>
                <a:latin typeface="PMingLiU"/>
                <a:cs typeface="PMingLiU"/>
              </a:rPr>
              <a:t>5.44. </a:t>
            </a:r>
            <a:r>
              <a:rPr sz="1100" spc="35" dirty="0">
                <a:solidFill>
                  <a:srgbClr val="FFFFFF"/>
                </a:solidFill>
                <a:latin typeface="PMingLiU"/>
                <a:cs typeface="PMingLiU"/>
              </a:rPr>
              <a:t>Since </a:t>
            </a:r>
            <a:r>
              <a:rPr sz="1100" spc="70" dirty="0">
                <a:solidFill>
                  <a:srgbClr val="FFFFFF"/>
                </a:solidFill>
                <a:latin typeface="PMingLiU"/>
                <a:cs typeface="PMingLiU"/>
              </a:rPr>
              <a:t>there </a:t>
            </a:r>
            <a:r>
              <a:rPr sz="1100" spc="20" dirty="0">
                <a:solidFill>
                  <a:srgbClr val="FFFFFF"/>
                </a:solidFill>
                <a:latin typeface="PMingLiU"/>
                <a:cs typeface="PMingLiU"/>
              </a:rPr>
              <a:t>is </a:t>
            </a:r>
            <a:r>
              <a:rPr sz="1100" spc="55" dirty="0">
                <a:solidFill>
                  <a:srgbClr val="FFFFFF"/>
                </a:solidFill>
                <a:latin typeface="PMingLiU"/>
                <a:cs typeface="PMingLiU"/>
              </a:rPr>
              <a:t>no </a:t>
            </a:r>
            <a:r>
              <a:rPr sz="1100" spc="50" dirty="0">
                <a:solidFill>
                  <a:srgbClr val="FFFFFF"/>
                </a:solidFill>
                <a:latin typeface="PMingLiU"/>
                <a:cs typeface="PMingLiU"/>
              </a:rPr>
              <a:t>change in </a:t>
            </a:r>
            <a:r>
              <a:rPr sz="1100" spc="65" dirty="0">
                <a:solidFill>
                  <a:srgbClr val="FFFFFF"/>
                </a:solidFill>
                <a:latin typeface="PMingLiU"/>
                <a:cs typeface="PMingLiU"/>
              </a:rPr>
              <a:t>instruction count </a:t>
            </a:r>
            <a:r>
              <a:rPr sz="1100" spc="55" dirty="0">
                <a:solidFill>
                  <a:srgbClr val="FFFFFF"/>
                </a:solidFill>
                <a:latin typeface="PMingLiU"/>
                <a:cs typeface="PMingLiU"/>
              </a:rPr>
              <a:t>or </a:t>
            </a:r>
            <a:r>
              <a:rPr sz="1100" spc="25" dirty="0">
                <a:solidFill>
                  <a:srgbClr val="FFFFFF"/>
                </a:solidFill>
                <a:latin typeface="PMingLiU"/>
                <a:cs typeface="PMingLiU"/>
              </a:rPr>
              <a:t>clock</a:t>
            </a:r>
            <a:r>
              <a:rPr sz="1100" spc="155" dirty="0">
                <a:solidFill>
                  <a:srgbClr val="FFFFFF"/>
                </a:solidFill>
                <a:latin typeface="PMingLiU"/>
                <a:cs typeface="PMingLiU"/>
              </a:rPr>
              <a:t> </a:t>
            </a:r>
            <a:r>
              <a:rPr sz="1100" spc="70" dirty="0">
                <a:solidFill>
                  <a:srgbClr val="FFFFFF"/>
                </a:solidFill>
                <a:latin typeface="PMingLiU"/>
                <a:cs typeface="PMingLiU"/>
              </a:rPr>
              <a:t>rate.</a:t>
            </a:r>
            <a:endParaRPr sz="1100">
              <a:latin typeface="PMingLiU"/>
              <a:cs typeface="PMingLiU"/>
            </a:endParaRPr>
          </a:p>
          <a:p>
            <a:pPr marL="314960">
              <a:lnSpc>
                <a:spcPct val="100000"/>
              </a:lnSpc>
              <a:spcBef>
                <a:spcPts val="110"/>
              </a:spcBef>
            </a:pPr>
            <a:r>
              <a:rPr sz="1100" spc="145" dirty="0">
                <a:solidFill>
                  <a:srgbClr val="FFFFFF"/>
                </a:solidFill>
                <a:latin typeface="PMingLiU"/>
                <a:cs typeface="PMingLiU"/>
              </a:rPr>
              <a:t>CPI</a:t>
            </a:r>
            <a:r>
              <a:rPr sz="1200" spc="217" baseline="-10416" dirty="0">
                <a:solidFill>
                  <a:srgbClr val="FFFFFF"/>
                </a:solidFill>
                <a:latin typeface="PMingLiU"/>
                <a:cs typeface="PMingLiU"/>
              </a:rPr>
              <a:t>stall</a:t>
            </a:r>
            <a:r>
              <a:rPr sz="1200" spc="300" baseline="-10416" dirty="0">
                <a:solidFill>
                  <a:srgbClr val="FFFFFF"/>
                </a:solidFill>
                <a:latin typeface="PMingLiU"/>
                <a:cs typeface="PMingLiU"/>
              </a:rPr>
              <a:t> </a:t>
            </a:r>
            <a:r>
              <a:rPr sz="1100" spc="254" dirty="0">
                <a:solidFill>
                  <a:srgbClr val="FFFFFF"/>
                </a:solidFill>
                <a:latin typeface="PMingLiU"/>
                <a:cs typeface="PMingLiU"/>
              </a:rPr>
              <a:t>/</a:t>
            </a:r>
            <a:r>
              <a:rPr sz="1100" spc="75" dirty="0">
                <a:solidFill>
                  <a:srgbClr val="FFFFFF"/>
                </a:solidFill>
                <a:latin typeface="PMingLiU"/>
                <a:cs typeface="PMingLiU"/>
              </a:rPr>
              <a:t> </a:t>
            </a:r>
            <a:r>
              <a:rPr sz="1100" spc="145" dirty="0">
                <a:solidFill>
                  <a:srgbClr val="FFFFFF"/>
                </a:solidFill>
                <a:latin typeface="PMingLiU"/>
                <a:cs typeface="PMingLiU"/>
              </a:rPr>
              <a:t>CPI</a:t>
            </a:r>
            <a:r>
              <a:rPr sz="1200" spc="217" baseline="-10416" dirty="0">
                <a:solidFill>
                  <a:srgbClr val="FFFFFF"/>
                </a:solidFill>
                <a:latin typeface="PMingLiU"/>
                <a:cs typeface="PMingLiU"/>
              </a:rPr>
              <a:t>stall</a:t>
            </a:r>
            <a:r>
              <a:rPr sz="1200" spc="300" baseline="-10416" dirty="0">
                <a:solidFill>
                  <a:srgbClr val="FFFFFF"/>
                </a:solidFill>
                <a:latin typeface="PMingLiU"/>
                <a:cs typeface="PMingLiU"/>
              </a:rPr>
              <a:t> </a:t>
            </a:r>
            <a:r>
              <a:rPr sz="1100" spc="260" dirty="0">
                <a:solidFill>
                  <a:srgbClr val="FFFFFF"/>
                </a:solidFill>
                <a:latin typeface="PMingLiU"/>
                <a:cs typeface="PMingLiU"/>
              </a:rPr>
              <a:t>=</a:t>
            </a:r>
            <a:r>
              <a:rPr sz="1100" spc="75" dirty="0">
                <a:solidFill>
                  <a:srgbClr val="FFFFFF"/>
                </a:solidFill>
                <a:latin typeface="PMingLiU"/>
                <a:cs typeface="PMingLiU"/>
              </a:rPr>
              <a:t> </a:t>
            </a:r>
            <a:r>
              <a:rPr sz="1100" spc="30" dirty="0">
                <a:solidFill>
                  <a:srgbClr val="FFFFFF"/>
                </a:solidFill>
                <a:latin typeface="PMingLiU"/>
                <a:cs typeface="PMingLiU"/>
              </a:rPr>
              <a:t>5.44</a:t>
            </a:r>
            <a:r>
              <a:rPr sz="1100" spc="75" dirty="0">
                <a:solidFill>
                  <a:srgbClr val="FFFFFF"/>
                </a:solidFill>
                <a:latin typeface="PMingLiU"/>
                <a:cs typeface="PMingLiU"/>
              </a:rPr>
              <a:t> </a:t>
            </a:r>
            <a:r>
              <a:rPr sz="1100" spc="254" dirty="0">
                <a:solidFill>
                  <a:srgbClr val="FFFFFF"/>
                </a:solidFill>
                <a:latin typeface="PMingLiU"/>
                <a:cs typeface="PMingLiU"/>
              </a:rPr>
              <a:t>/</a:t>
            </a:r>
            <a:r>
              <a:rPr sz="1100" spc="75" dirty="0">
                <a:solidFill>
                  <a:srgbClr val="FFFFFF"/>
                </a:solidFill>
                <a:latin typeface="PMingLiU"/>
                <a:cs typeface="PMingLiU"/>
              </a:rPr>
              <a:t> </a:t>
            </a:r>
            <a:r>
              <a:rPr sz="1100" spc="25" dirty="0">
                <a:solidFill>
                  <a:srgbClr val="FFFFFF"/>
                </a:solidFill>
                <a:latin typeface="PMingLiU"/>
                <a:cs typeface="PMingLiU"/>
              </a:rPr>
              <a:t>2</a:t>
            </a:r>
            <a:r>
              <a:rPr sz="1100" spc="75" dirty="0">
                <a:solidFill>
                  <a:srgbClr val="FFFFFF"/>
                </a:solidFill>
                <a:latin typeface="PMingLiU"/>
                <a:cs typeface="PMingLiU"/>
              </a:rPr>
              <a:t> </a:t>
            </a:r>
            <a:r>
              <a:rPr sz="1100" spc="260" dirty="0">
                <a:solidFill>
                  <a:srgbClr val="FFFFFF"/>
                </a:solidFill>
                <a:latin typeface="PMingLiU"/>
                <a:cs typeface="PMingLiU"/>
              </a:rPr>
              <a:t>=</a:t>
            </a:r>
            <a:r>
              <a:rPr sz="1100" spc="75" dirty="0">
                <a:solidFill>
                  <a:srgbClr val="FFFFFF"/>
                </a:solidFill>
                <a:latin typeface="PMingLiU"/>
                <a:cs typeface="PMingLiU"/>
              </a:rPr>
              <a:t> </a:t>
            </a:r>
            <a:r>
              <a:rPr sz="1100" spc="30" dirty="0">
                <a:solidFill>
                  <a:srgbClr val="FFFFFF"/>
                </a:solidFill>
                <a:latin typeface="PMingLiU"/>
                <a:cs typeface="PMingLiU"/>
              </a:rPr>
              <a:t>2.72</a:t>
            </a:r>
            <a:endParaRPr sz="1100">
              <a:latin typeface="PMingLiU"/>
              <a:cs typeface="PMingLiU"/>
            </a:endParaRPr>
          </a:p>
          <a:p>
            <a:pPr marL="314960">
              <a:lnSpc>
                <a:spcPct val="100000"/>
              </a:lnSpc>
              <a:spcBef>
                <a:spcPts val="114"/>
              </a:spcBef>
            </a:pPr>
            <a:r>
              <a:rPr sz="1100" spc="60" dirty="0">
                <a:solidFill>
                  <a:srgbClr val="FFFFFF"/>
                </a:solidFill>
                <a:latin typeface="PMingLiU"/>
                <a:cs typeface="PMingLiU"/>
              </a:rPr>
              <a:t>Performance </a:t>
            </a:r>
            <a:r>
              <a:rPr sz="1100" spc="70" dirty="0">
                <a:solidFill>
                  <a:srgbClr val="FFFFFF"/>
                </a:solidFill>
                <a:latin typeface="PMingLiU"/>
                <a:cs typeface="PMingLiU"/>
              </a:rPr>
              <a:t>with </a:t>
            </a:r>
            <a:r>
              <a:rPr sz="1100" spc="80" dirty="0">
                <a:solidFill>
                  <a:srgbClr val="FFFFFF"/>
                </a:solidFill>
                <a:latin typeface="PMingLiU"/>
                <a:cs typeface="PMingLiU"/>
              </a:rPr>
              <a:t>the </a:t>
            </a:r>
            <a:r>
              <a:rPr sz="1100" spc="55" dirty="0">
                <a:solidFill>
                  <a:srgbClr val="FFFFFF"/>
                </a:solidFill>
                <a:latin typeface="PMingLiU"/>
                <a:cs typeface="PMingLiU"/>
              </a:rPr>
              <a:t>perfect </a:t>
            </a:r>
            <a:r>
              <a:rPr sz="1100" spc="40" dirty="0">
                <a:solidFill>
                  <a:srgbClr val="FFFFFF"/>
                </a:solidFill>
                <a:latin typeface="PMingLiU"/>
                <a:cs typeface="PMingLiU"/>
              </a:rPr>
              <a:t>cache </a:t>
            </a:r>
            <a:r>
              <a:rPr sz="1100" spc="20" dirty="0">
                <a:solidFill>
                  <a:srgbClr val="FFFFFF"/>
                </a:solidFill>
                <a:latin typeface="PMingLiU"/>
                <a:cs typeface="PMingLiU"/>
              </a:rPr>
              <a:t>is </a:t>
            </a:r>
            <a:r>
              <a:rPr sz="1100" spc="85" dirty="0">
                <a:solidFill>
                  <a:srgbClr val="FFFFFF"/>
                </a:solidFill>
                <a:latin typeface="PMingLiU"/>
                <a:cs typeface="PMingLiU"/>
              </a:rPr>
              <a:t>bette</a:t>
            </a:r>
            <a:r>
              <a:rPr sz="1100" u="heavy" spc="85" dirty="0">
                <a:solidFill>
                  <a:srgbClr val="FFFFFF"/>
                </a:solidFill>
                <a:uFill>
                  <a:solidFill>
                    <a:srgbClr val="5A5275"/>
                  </a:solidFill>
                </a:uFill>
                <a:latin typeface="PMingLiU"/>
                <a:cs typeface="PMingLiU"/>
              </a:rPr>
              <a:t>r</a:t>
            </a:r>
            <a:r>
              <a:rPr sz="1100" spc="85" dirty="0">
                <a:solidFill>
                  <a:srgbClr val="FFFFFF"/>
                </a:solidFill>
                <a:latin typeface="PMingLiU"/>
                <a:cs typeface="PMingLiU"/>
              </a:rPr>
              <a:t> </a:t>
            </a:r>
            <a:r>
              <a:rPr sz="1100" spc="60" dirty="0">
                <a:solidFill>
                  <a:srgbClr val="FFFFFF"/>
                </a:solidFill>
                <a:latin typeface="PMingLiU"/>
                <a:cs typeface="PMingLiU"/>
              </a:rPr>
              <a:t>by</a:t>
            </a:r>
            <a:r>
              <a:rPr sz="1100" u="heavy" spc="180" dirty="0">
                <a:solidFill>
                  <a:srgbClr val="FFFFFF"/>
                </a:solidFill>
                <a:uFill>
                  <a:solidFill>
                    <a:srgbClr val="5A5275"/>
                  </a:solidFill>
                </a:uFill>
                <a:latin typeface="PMingLiU"/>
                <a:cs typeface="PMingLiU"/>
              </a:rPr>
              <a:t> </a:t>
            </a:r>
            <a:r>
              <a:rPr sz="1100" spc="10" dirty="0">
                <a:solidFill>
                  <a:srgbClr val="FFFFFF"/>
                </a:solidFill>
                <a:latin typeface="PMingLiU"/>
                <a:cs typeface="PMingLiU"/>
              </a:rPr>
              <a:t>2.72</a:t>
            </a:r>
            <a:r>
              <a:rPr sz="1100" u="heavy" spc="-5" dirty="0">
                <a:solidFill>
                  <a:srgbClr val="FFFFFF"/>
                </a:solidFill>
                <a:uFill>
                  <a:solidFill>
                    <a:srgbClr val="514D63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u="heavy" spc="100" dirty="0">
                <a:solidFill>
                  <a:srgbClr val="FFFFFF"/>
                </a:solidFill>
                <a:uFill>
                  <a:solidFill>
                    <a:srgbClr val="514D63"/>
                  </a:solidFill>
                </a:uFill>
                <a:latin typeface="Times New Roman"/>
                <a:cs typeface="Times New Roman"/>
              </a:rPr>
              <a:t> 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pc="100" dirty="0"/>
              <a:t>Dr. </a:t>
            </a:r>
            <a:r>
              <a:rPr spc="110" dirty="0"/>
              <a:t>Ganala </a:t>
            </a:r>
            <a:r>
              <a:rPr spc="95" dirty="0"/>
              <a:t>Santoshi </a:t>
            </a:r>
            <a:r>
              <a:rPr spc="120" dirty="0"/>
              <a:t>(VIT</a:t>
            </a:r>
            <a:r>
              <a:rPr spc="75" dirty="0"/>
              <a:t> </a:t>
            </a:r>
            <a:r>
              <a:rPr spc="105" dirty="0"/>
              <a:t>Chennai)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2188705" y="3353673"/>
            <a:ext cx="23114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spc="130" dirty="0">
                <a:solidFill>
                  <a:srgbClr val="FFFFFF"/>
                </a:solidFill>
                <a:latin typeface="PMingLiU"/>
                <a:cs typeface="PMingLiU"/>
                <a:hlinkClick r:id="rId2" action="ppaction://hlinksldjump"/>
              </a:rPr>
              <a:t>MSO</a:t>
            </a:r>
            <a:endParaRPr sz="600">
              <a:latin typeface="PMingLiU"/>
              <a:cs typeface="PMingLiU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pc="105" dirty="0"/>
              <a:t>July </a:t>
            </a:r>
            <a:r>
              <a:rPr spc="75" dirty="0"/>
              <a:t>8,</a:t>
            </a:r>
            <a:r>
              <a:rPr spc="15" dirty="0"/>
              <a:t> </a:t>
            </a:r>
            <a:r>
              <a:rPr spc="80" dirty="0"/>
              <a:t>2020</a:t>
            </a:r>
          </a:p>
        </p:txBody>
      </p:sp>
      <p:sp>
        <p:nvSpPr>
          <p:cNvPr id="38" name="object 3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80" dirty="0"/>
              <a:pPr marL="38100">
                <a:lnSpc>
                  <a:spcPts val="670"/>
                </a:lnSpc>
              </a:pPr>
              <a:t>28</a:t>
            </a:fld>
            <a:r>
              <a:rPr spc="80" dirty="0"/>
              <a:t> </a:t>
            </a:r>
            <a:r>
              <a:rPr spc="204" dirty="0"/>
              <a:t>/</a:t>
            </a:r>
            <a:r>
              <a:rPr spc="55" dirty="0"/>
              <a:t> </a:t>
            </a:r>
            <a:r>
              <a:rPr spc="80" dirty="0"/>
              <a:t>41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2405"/>
            <a:ext cx="31095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5" dirty="0"/>
              <a:t>Average </a:t>
            </a:r>
            <a:r>
              <a:rPr spc="-40" dirty="0"/>
              <a:t>memory </a:t>
            </a:r>
            <a:r>
              <a:rPr spc="-35" dirty="0"/>
              <a:t>access </a:t>
            </a:r>
            <a:r>
              <a:rPr spc="-20" dirty="0"/>
              <a:t>time </a:t>
            </a:r>
            <a:r>
              <a:rPr spc="-60" dirty="0"/>
              <a:t>- </a:t>
            </a:r>
            <a:r>
              <a:rPr spc="60" dirty="0"/>
              <a:t>AMAT</a:t>
            </a:r>
            <a:r>
              <a:rPr spc="35" dirty="0"/>
              <a:t> </a:t>
            </a:r>
            <a:r>
              <a:rPr spc="-50" dirty="0"/>
              <a:t>:</a:t>
            </a:r>
          </a:p>
        </p:txBody>
      </p:sp>
      <p:sp>
        <p:nvSpPr>
          <p:cNvPr id="3" name="object 3"/>
          <p:cNvSpPr/>
          <p:nvPr/>
        </p:nvSpPr>
        <p:spPr>
          <a:xfrm>
            <a:off x="286715" y="1267599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90">
                <a:moveTo>
                  <a:pt x="59651" y="0"/>
                </a:moveTo>
                <a:lnTo>
                  <a:pt x="0" y="0"/>
                </a:lnTo>
                <a:lnTo>
                  <a:pt x="0" y="59651"/>
                </a:lnTo>
                <a:lnTo>
                  <a:pt x="59651" y="59651"/>
                </a:lnTo>
                <a:lnTo>
                  <a:pt x="596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6715" y="1477632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90">
                <a:moveTo>
                  <a:pt x="59651" y="0"/>
                </a:moveTo>
                <a:lnTo>
                  <a:pt x="0" y="0"/>
                </a:lnTo>
                <a:lnTo>
                  <a:pt x="0" y="59651"/>
                </a:lnTo>
                <a:lnTo>
                  <a:pt x="59651" y="59651"/>
                </a:lnTo>
                <a:lnTo>
                  <a:pt x="596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6715" y="1687665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89">
                <a:moveTo>
                  <a:pt x="59651" y="0"/>
                </a:moveTo>
                <a:lnTo>
                  <a:pt x="0" y="0"/>
                </a:lnTo>
                <a:lnTo>
                  <a:pt x="0" y="59651"/>
                </a:lnTo>
                <a:lnTo>
                  <a:pt x="59651" y="59651"/>
                </a:lnTo>
                <a:lnTo>
                  <a:pt x="596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6715" y="1897697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89">
                <a:moveTo>
                  <a:pt x="59651" y="0"/>
                </a:moveTo>
                <a:lnTo>
                  <a:pt x="0" y="0"/>
                </a:lnTo>
                <a:lnTo>
                  <a:pt x="0" y="59651"/>
                </a:lnTo>
                <a:lnTo>
                  <a:pt x="59651" y="59651"/>
                </a:lnTo>
                <a:lnTo>
                  <a:pt x="596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6715" y="2107730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89">
                <a:moveTo>
                  <a:pt x="59651" y="0"/>
                </a:moveTo>
                <a:lnTo>
                  <a:pt x="0" y="0"/>
                </a:lnTo>
                <a:lnTo>
                  <a:pt x="0" y="59651"/>
                </a:lnTo>
                <a:lnTo>
                  <a:pt x="59651" y="59651"/>
                </a:lnTo>
                <a:lnTo>
                  <a:pt x="596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6715" y="2317762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89">
                <a:moveTo>
                  <a:pt x="59651" y="0"/>
                </a:moveTo>
                <a:lnTo>
                  <a:pt x="0" y="0"/>
                </a:lnTo>
                <a:lnTo>
                  <a:pt x="0" y="59651"/>
                </a:lnTo>
                <a:lnTo>
                  <a:pt x="59651" y="59651"/>
                </a:lnTo>
                <a:lnTo>
                  <a:pt x="596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6715" y="2527795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89">
                <a:moveTo>
                  <a:pt x="59651" y="0"/>
                </a:moveTo>
                <a:lnTo>
                  <a:pt x="0" y="0"/>
                </a:lnTo>
                <a:lnTo>
                  <a:pt x="0" y="59651"/>
                </a:lnTo>
                <a:lnTo>
                  <a:pt x="59651" y="59651"/>
                </a:lnTo>
                <a:lnTo>
                  <a:pt x="596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6715" y="2737828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89">
                <a:moveTo>
                  <a:pt x="59651" y="0"/>
                </a:moveTo>
                <a:lnTo>
                  <a:pt x="0" y="0"/>
                </a:lnTo>
                <a:lnTo>
                  <a:pt x="0" y="59651"/>
                </a:lnTo>
                <a:lnTo>
                  <a:pt x="59651" y="59651"/>
                </a:lnTo>
                <a:lnTo>
                  <a:pt x="596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6715" y="2947860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89">
                <a:moveTo>
                  <a:pt x="59651" y="0"/>
                </a:moveTo>
                <a:lnTo>
                  <a:pt x="0" y="0"/>
                </a:lnTo>
                <a:lnTo>
                  <a:pt x="0" y="59651"/>
                </a:lnTo>
                <a:lnTo>
                  <a:pt x="59651" y="59651"/>
                </a:lnTo>
                <a:lnTo>
                  <a:pt x="596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25844" y="482649"/>
            <a:ext cx="3879215" cy="25654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70" dirty="0">
                <a:solidFill>
                  <a:srgbClr val="FFFFFF"/>
                </a:solidFill>
                <a:latin typeface="PMingLiU"/>
                <a:cs typeface="PMingLiU"/>
              </a:rPr>
              <a:t>AMAT </a:t>
            </a:r>
            <a:r>
              <a:rPr sz="1100" spc="260" dirty="0">
                <a:solidFill>
                  <a:srgbClr val="FFFFFF"/>
                </a:solidFill>
                <a:latin typeface="PMingLiU"/>
                <a:cs typeface="PMingLiU"/>
              </a:rPr>
              <a:t>= </a:t>
            </a:r>
            <a:r>
              <a:rPr sz="1100" spc="75" dirty="0">
                <a:solidFill>
                  <a:srgbClr val="FFFFFF"/>
                </a:solidFill>
                <a:latin typeface="PMingLiU"/>
                <a:cs typeface="PMingLiU"/>
              </a:rPr>
              <a:t>Time </a:t>
            </a:r>
            <a:r>
              <a:rPr sz="1100" spc="30" dirty="0">
                <a:solidFill>
                  <a:srgbClr val="FFFFFF"/>
                </a:solidFill>
                <a:latin typeface="PMingLiU"/>
                <a:cs typeface="PMingLiU"/>
              </a:rPr>
              <a:t>for </a:t>
            </a:r>
            <a:r>
              <a:rPr sz="1100" spc="85" dirty="0">
                <a:solidFill>
                  <a:srgbClr val="FFFFFF"/>
                </a:solidFill>
                <a:latin typeface="PMingLiU"/>
                <a:cs typeface="PMingLiU"/>
              </a:rPr>
              <a:t>a </a:t>
            </a:r>
            <a:r>
              <a:rPr sz="1100" spc="80" dirty="0">
                <a:solidFill>
                  <a:srgbClr val="FFFFFF"/>
                </a:solidFill>
                <a:latin typeface="PMingLiU"/>
                <a:cs typeface="PMingLiU"/>
              </a:rPr>
              <a:t>hit </a:t>
            </a:r>
            <a:r>
              <a:rPr sz="1100" spc="260" dirty="0">
                <a:solidFill>
                  <a:srgbClr val="FFFFFF"/>
                </a:solidFill>
                <a:latin typeface="PMingLiU"/>
                <a:cs typeface="PMingLiU"/>
              </a:rPr>
              <a:t>+</a:t>
            </a:r>
            <a:r>
              <a:rPr sz="1100" spc="-10" dirty="0">
                <a:solidFill>
                  <a:srgbClr val="FFFFFF"/>
                </a:solidFill>
                <a:latin typeface="PMingLiU"/>
                <a:cs typeface="PMingLiU"/>
              </a:rPr>
              <a:t> </a:t>
            </a:r>
            <a:r>
              <a:rPr sz="1100" spc="35" dirty="0">
                <a:solidFill>
                  <a:srgbClr val="FFFFFF"/>
                </a:solidFill>
                <a:latin typeface="PMingLiU"/>
                <a:cs typeface="PMingLiU"/>
              </a:rPr>
              <a:t>Miss </a:t>
            </a:r>
            <a:r>
              <a:rPr sz="1100" spc="80" dirty="0">
                <a:solidFill>
                  <a:srgbClr val="FFFFFF"/>
                </a:solidFill>
                <a:latin typeface="PMingLiU"/>
                <a:cs typeface="PMingLiU"/>
              </a:rPr>
              <a:t>rate </a:t>
            </a:r>
            <a:r>
              <a:rPr sz="1100" spc="70" dirty="0">
                <a:solidFill>
                  <a:srgbClr val="FFFFFF"/>
                </a:solidFill>
                <a:latin typeface="PMingLiU"/>
                <a:cs typeface="PMingLiU"/>
              </a:rPr>
              <a:t>X </a:t>
            </a:r>
            <a:r>
              <a:rPr sz="1100" spc="35" dirty="0">
                <a:solidFill>
                  <a:srgbClr val="FFFFFF"/>
                </a:solidFill>
                <a:latin typeface="PMingLiU"/>
                <a:cs typeface="PMingLiU"/>
              </a:rPr>
              <a:t>Miss </a:t>
            </a:r>
            <a:r>
              <a:rPr sz="1100" spc="70" dirty="0">
                <a:solidFill>
                  <a:srgbClr val="FFFFFF"/>
                </a:solidFill>
                <a:latin typeface="PMingLiU"/>
                <a:cs typeface="PMingLiU"/>
              </a:rPr>
              <a:t>penalty</a:t>
            </a:r>
            <a:endParaRPr sz="1100">
              <a:latin typeface="PMingLiU"/>
              <a:cs typeface="PMingLiU"/>
            </a:endParaRPr>
          </a:p>
          <a:p>
            <a:pPr marL="289560" marR="264160" indent="-277495">
              <a:lnSpc>
                <a:spcPts val="2750"/>
              </a:lnSpc>
              <a:spcBef>
                <a:spcPts val="290"/>
              </a:spcBef>
            </a:pPr>
            <a:r>
              <a:rPr sz="1100" spc="60" dirty="0">
                <a:solidFill>
                  <a:srgbClr val="FFFFFF"/>
                </a:solidFill>
                <a:latin typeface="PMingLiU"/>
                <a:cs typeface="PMingLiU"/>
              </a:rPr>
              <a:t>Calculate </a:t>
            </a:r>
            <a:r>
              <a:rPr sz="1100" spc="80" dirty="0">
                <a:solidFill>
                  <a:srgbClr val="FFFFFF"/>
                </a:solidFill>
                <a:latin typeface="PMingLiU"/>
                <a:cs typeface="PMingLiU"/>
              </a:rPr>
              <a:t>the </a:t>
            </a:r>
            <a:r>
              <a:rPr sz="1100" spc="45" dirty="0">
                <a:solidFill>
                  <a:srgbClr val="FFFFFF"/>
                </a:solidFill>
                <a:latin typeface="PMingLiU"/>
                <a:cs typeface="PMingLiU"/>
              </a:rPr>
              <a:t>average </a:t>
            </a:r>
            <a:r>
              <a:rPr sz="1100" spc="65" dirty="0">
                <a:solidFill>
                  <a:srgbClr val="FFFFFF"/>
                </a:solidFill>
                <a:latin typeface="PMingLiU"/>
                <a:cs typeface="PMingLiU"/>
              </a:rPr>
              <a:t>memory </a:t>
            </a:r>
            <a:r>
              <a:rPr sz="1100" spc="35" dirty="0">
                <a:solidFill>
                  <a:srgbClr val="FFFFFF"/>
                </a:solidFill>
                <a:latin typeface="PMingLiU"/>
                <a:cs typeface="PMingLiU"/>
              </a:rPr>
              <a:t>access </a:t>
            </a:r>
            <a:r>
              <a:rPr sz="1100" spc="70" dirty="0">
                <a:solidFill>
                  <a:srgbClr val="FFFFFF"/>
                </a:solidFill>
                <a:latin typeface="PMingLiU"/>
                <a:cs typeface="PMingLiU"/>
              </a:rPr>
              <a:t>time </a:t>
            </a:r>
            <a:r>
              <a:rPr sz="1100" spc="75" dirty="0">
                <a:solidFill>
                  <a:srgbClr val="FFFFFF"/>
                </a:solidFill>
                <a:latin typeface="PMingLiU"/>
                <a:cs typeface="PMingLiU"/>
              </a:rPr>
              <a:t>per </a:t>
            </a:r>
            <a:r>
              <a:rPr sz="1100" spc="65" dirty="0">
                <a:solidFill>
                  <a:srgbClr val="FFFFFF"/>
                </a:solidFill>
                <a:latin typeface="PMingLiU"/>
                <a:cs typeface="PMingLiU"/>
              </a:rPr>
              <a:t>instruction </a:t>
            </a:r>
            <a:r>
              <a:rPr sz="1100" spc="15" dirty="0">
                <a:solidFill>
                  <a:srgbClr val="FFFFFF"/>
                </a:solidFill>
                <a:latin typeface="PMingLiU"/>
                <a:cs typeface="PMingLiU"/>
              </a:rPr>
              <a:t>:  </a:t>
            </a:r>
            <a:r>
              <a:rPr sz="1100" spc="40" dirty="0">
                <a:solidFill>
                  <a:srgbClr val="FFFFFF"/>
                </a:solidFill>
                <a:latin typeface="PMingLiU"/>
                <a:cs typeface="PMingLiU"/>
              </a:rPr>
              <a:t>Clock </a:t>
            </a:r>
            <a:r>
              <a:rPr sz="1100" spc="30" dirty="0">
                <a:solidFill>
                  <a:srgbClr val="FFFFFF"/>
                </a:solidFill>
                <a:latin typeface="PMingLiU"/>
                <a:cs typeface="PMingLiU"/>
              </a:rPr>
              <a:t>cycle </a:t>
            </a:r>
            <a:r>
              <a:rPr sz="1100" spc="70" dirty="0">
                <a:solidFill>
                  <a:srgbClr val="FFFFFF"/>
                </a:solidFill>
                <a:latin typeface="PMingLiU"/>
                <a:cs typeface="PMingLiU"/>
              </a:rPr>
              <a:t>time </a:t>
            </a:r>
            <a:r>
              <a:rPr sz="1100" spc="260" dirty="0">
                <a:solidFill>
                  <a:srgbClr val="FFFFFF"/>
                </a:solidFill>
                <a:latin typeface="PMingLiU"/>
                <a:cs typeface="PMingLiU"/>
              </a:rPr>
              <a:t>=</a:t>
            </a:r>
            <a:r>
              <a:rPr sz="1100" spc="150" dirty="0">
                <a:solidFill>
                  <a:srgbClr val="FFFFFF"/>
                </a:solidFill>
                <a:latin typeface="PMingLiU"/>
                <a:cs typeface="PMingLiU"/>
              </a:rPr>
              <a:t> </a:t>
            </a:r>
            <a:r>
              <a:rPr sz="1100" spc="45" dirty="0">
                <a:solidFill>
                  <a:srgbClr val="FFFFFF"/>
                </a:solidFill>
                <a:latin typeface="PMingLiU"/>
                <a:cs typeface="PMingLiU"/>
              </a:rPr>
              <a:t>1ns</a:t>
            </a:r>
            <a:endParaRPr sz="1100">
              <a:latin typeface="PMingLiU"/>
              <a:cs typeface="PMingLiU"/>
            </a:endParaRPr>
          </a:p>
          <a:p>
            <a:pPr marL="289560">
              <a:lnSpc>
                <a:spcPct val="100000"/>
              </a:lnSpc>
              <a:spcBef>
                <a:spcPts val="5"/>
              </a:spcBef>
            </a:pPr>
            <a:r>
              <a:rPr sz="1100" spc="35" dirty="0">
                <a:solidFill>
                  <a:srgbClr val="FFFFFF"/>
                </a:solidFill>
                <a:latin typeface="PMingLiU"/>
                <a:cs typeface="PMingLiU"/>
              </a:rPr>
              <a:t>Miss </a:t>
            </a:r>
            <a:r>
              <a:rPr sz="1100" spc="70" dirty="0">
                <a:solidFill>
                  <a:srgbClr val="FFFFFF"/>
                </a:solidFill>
                <a:latin typeface="PMingLiU"/>
                <a:cs typeface="PMingLiU"/>
              </a:rPr>
              <a:t>penalty </a:t>
            </a:r>
            <a:r>
              <a:rPr sz="1100" spc="260" dirty="0">
                <a:solidFill>
                  <a:srgbClr val="FFFFFF"/>
                </a:solidFill>
                <a:latin typeface="PMingLiU"/>
                <a:cs typeface="PMingLiU"/>
              </a:rPr>
              <a:t>= </a:t>
            </a:r>
            <a:r>
              <a:rPr sz="1100" spc="25" dirty="0">
                <a:solidFill>
                  <a:srgbClr val="FFFFFF"/>
                </a:solidFill>
                <a:latin typeface="PMingLiU"/>
                <a:cs typeface="PMingLiU"/>
              </a:rPr>
              <a:t>20 clock</a:t>
            </a:r>
            <a:r>
              <a:rPr sz="1100" spc="-20" dirty="0">
                <a:solidFill>
                  <a:srgbClr val="FFFFFF"/>
                </a:solidFill>
                <a:latin typeface="PMingLiU"/>
                <a:cs typeface="PMingLiU"/>
              </a:rPr>
              <a:t> </a:t>
            </a:r>
            <a:r>
              <a:rPr sz="1100" spc="25" dirty="0">
                <a:solidFill>
                  <a:srgbClr val="FFFFFF"/>
                </a:solidFill>
                <a:latin typeface="PMingLiU"/>
                <a:cs typeface="PMingLiU"/>
              </a:rPr>
              <a:t>cycles</a:t>
            </a:r>
            <a:endParaRPr sz="1100">
              <a:latin typeface="PMingLiU"/>
              <a:cs typeface="PMingLiU"/>
            </a:endParaRPr>
          </a:p>
          <a:p>
            <a:pPr marL="289560">
              <a:lnSpc>
                <a:spcPct val="100000"/>
              </a:lnSpc>
              <a:spcBef>
                <a:spcPts val="330"/>
              </a:spcBef>
            </a:pPr>
            <a:r>
              <a:rPr sz="1100" spc="35" dirty="0">
                <a:solidFill>
                  <a:srgbClr val="FFFFFF"/>
                </a:solidFill>
                <a:latin typeface="PMingLiU"/>
                <a:cs typeface="PMingLiU"/>
              </a:rPr>
              <a:t>Miss </a:t>
            </a:r>
            <a:r>
              <a:rPr sz="1100" spc="80" dirty="0">
                <a:solidFill>
                  <a:srgbClr val="FFFFFF"/>
                </a:solidFill>
                <a:latin typeface="PMingLiU"/>
                <a:cs typeface="PMingLiU"/>
              </a:rPr>
              <a:t>rate </a:t>
            </a:r>
            <a:r>
              <a:rPr sz="1100" spc="260" dirty="0">
                <a:solidFill>
                  <a:srgbClr val="FFFFFF"/>
                </a:solidFill>
                <a:latin typeface="PMingLiU"/>
                <a:cs typeface="PMingLiU"/>
              </a:rPr>
              <a:t>= </a:t>
            </a:r>
            <a:r>
              <a:rPr sz="1100" spc="30" dirty="0">
                <a:solidFill>
                  <a:srgbClr val="FFFFFF"/>
                </a:solidFill>
                <a:latin typeface="PMingLiU"/>
                <a:cs typeface="PMingLiU"/>
              </a:rPr>
              <a:t>0.05 </a:t>
            </a:r>
            <a:r>
              <a:rPr sz="1100" spc="35" dirty="0">
                <a:solidFill>
                  <a:srgbClr val="FFFFFF"/>
                </a:solidFill>
                <a:latin typeface="PMingLiU"/>
                <a:cs typeface="PMingLiU"/>
              </a:rPr>
              <a:t>misses </a:t>
            </a:r>
            <a:r>
              <a:rPr sz="1100" spc="75" dirty="0">
                <a:solidFill>
                  <a:srgbClr val="FFFFFF"/>
                </a:solidFill>
                <a:latin typeface="PMingLiU"/>
                <a:cs typeface="PMingLiU"/>
              </a:rPr>
              <a:t>per</a:t>
            </a:r>
            <a:r>
              <a:rPr sz="1100" spc="5" dirty="0">
                <a:solidFill>
                  <a:srgbClr val="FFFFFF"/>
                </a:solidFill>
                <a:latin typeface="PMingLiU"/>
                <a:cs typeface="PMingLiU"/>
              </a:rPr>
              <a:t> </a:t>
            </a:r>
            <a:r>
              <a:rPr sz="1100" spc="65" dirty="0">
                <a:solidFill>
                  <a:srgbClr val="FFFFFF"/>
                </a:solidFill>
                <a:latin typeface="PMingLiU"/>
                <a:cs typeface="PMingLiU"/>
              </a:rPr>
              <a:t>instruction</a:t>
            </a:r>
            <a:endParaRPr sz="1100">
              <a:latin typeface="PMingLiU"/>
              <a:cs typeface="PMingLiU"/>
            </a:endParaRPr>
          </a:p>
          <a:p>
            <a:pPr marL="289560" marR="5080">
              <a:lnSpc>
                <a:spcPct val="125299"/>
              </a:lnSpc>
            </a:pPr>
            <a:r>
              <a:rPr sz="1100" spc="55" dirty="0">
                <a:solidFill>
                  <a:srgbClr val="FFFFFF"/>
                </a:solidFill>
                <a:latin typeface="PMingLiU"/>
                <a:cs typeface="PMingLiU"/>
              </a:rPr>
              <a:t>Cache </a:t>
            </a:r>
            <a:r>
              <a:rPr sz="1100" spc="35" dirty="0">
                <a:solidFill>
                  <a:srgbClr val="FFFFFF"/>
                </a:solidFill>
                <a:latin typeface="PMingLiU"/>
                <a:cs typeface="PMingLiU"/>
              </a:rPr>
              <a:t>access </a:t>
            </a:r>
            <a:r>
              <a:rPr sz="1100" spc="70" dirty="0">
                <a:solidFill>
                  <a:srgbClr val="FFFFFF"/>
                </a:solidFill>
                <a:latin typeface="PMingLiU"/>
                <a:cs typeface="PMingLiU"/>
              </a:rPr>
              <a:t>time </a:t>
            </a:r>
            <a:r>
              <a:rPr sz="1100" spc="50" dirty="0">
                <a:solidFill>
                  <a:srgbClr val="FFFFFF"/>
                </a:solidFill>
                <a:latin typeface="PMingLiU"/>
                <a:cs typeface="PMingLiU"/>
              </a:rPr>
              <a:t>(including </a:t>
            </a:r>
            <a:r>
              <a:rPr sz="1100" spc="80" dirty="0">
                <a:solidFill>
                  <a:srgbClr val="FFFFFF"/>
                </a:solidFill>
                <a:latin typeface="PMingLiU"/>
                <a:cs typeface="PMingLiU"/>
              </a:rPr>
              <a:t>hit </a:t>
            </a:r>
            <a:r>
              <a:rPr sz="1100" spc="65" dirty="0">
                <a:solidFill>
                  <a:srgbClr val="FFFFFF"/>
                </a:solidFill>
                <a:latin typeface="PMingLiU"/>
                <a:cs typeface="PMingLiU"/>
              </a:rPr>
              <a:t>detection) </a:t>
            </a:r>
            <a:r>
              <a:rPr sz="1100" spc="260" dirty="0">
                <a:solidFill>
                  <a:srgbClr val="FFFFFF"/>
                </a:solidFill>
                <a:latin typeface="PMingLiU"/>
                <a:cs typeface="PMingLiU"/>
              </a:rPr>
              <a:t>= </a:t>
            </a:r>
            <a:r>
              <a:rPr sz="1100" spc="25" dirty="0">
                <a:solidFill>
                  <a:srgbClr val="FFFFFF"/>
                </a:solidFill>
                <a:latin typeface="PMingLiU"/>
                <a:cs typeface="PMingLiU"/>
              </a:rPr>
              <a:t>1 clock </a:t>
            </a:r>
            <a:r>
              <a:rPr sz="1100" spc="30" dirty="0">
                <a:solidFill>
                  <a:srgbClr val="FFFFFF"/>
                </a:solidFill>
                <a:latin typeface="PMingLiU"/>
                <a:cs typeface="PMingLiU"/>
              </a:rPr>
              <a:t>cycle  </a:t>
            </a:r>
            <a:r>
              <a:rPr sz="1100" spc="60" dirty="0">
                <a:solidFill>
                  <a:srgbClr val="FFFFFF"/>
                </a:solidFill>
                <a:latin typeface="PMingLiU"/>
                <a:cs typeface="PMingLiU"/>
              </a:rPr>
              <a:t>Write </a:t>
            </a:r>
            <a:r>
              <a:rPr sz="1100" spc="55" dirty="0">
                <a:solidFill>
                  <a:srgbClr val="FFFFFF"/>
                </a:solidFill>
                <a:latin typeface="PMingLiU"/>
                <a:cs typeface="PMingLiU"/>
              </a:rPr>
              <a:t>stall </a:t>
            </a:r>
            <a:r>
              <a:rPr sz="1100" spc="260" dirty="0">
                <a:solidFill>
                  <a:srgbClr val="FFFFFF"/>
                </a:solidFill>
                <a:latin typeface="PMingLiU"/>
                <a:cs typeface="PMingLiU"/>
              </a:rPr>
              <a:t>=</a:t>
            </a:r>
            <a:r>
              <a:rPr sz="1100" spc="105" dirty="0">
                <a:solidFill>
                  <a:srgbClr val="FFFFFF"/>
                </a:solidFill>
                <a:latin typeface="PMingLiU"/>
                <a:cs typeface="PMingLiU"/>
              </a:rPr>
              <a:t> </a:t>
            </a:r>
            <a:r>
              <a:rPr sz="1100" spc="55" dirty="0">
                <a:solidFill>
                  <a:srgbClr val="FFFFFF"/>
                </a:solidFill>
                <a:latin typeface="PMingLiU"/>
                <a:cs typeface="PMingLiU"/>
              </a:rPr>
              <a:t>Ignored</a:t>
            </a:r>
            <a:endParaRPr sz="1100">
              <a:latin typeface="PMingLiU"/>
              <a:cs typeface="PMingLiU"/>
            </a:endParaRPr>
          </a:p>
          <a:p>
            <a:pPr marL="289560">
              <a:lnSpc>
                <a:spcPct val="100000"/>
              </a:lnSpc>
              <a:spcBef>
                <a:spcPts val="335"/>
              </a:spcBef>
            </a:pPr>
            <a:r>
              <a:rPr sz="1100" spc="75" dirty="0">
                <a:solidFill>
                  <a:srgbClr val="FFFFFF"/>
                </a:solidFill>
                <a:latin typeface="PMingLiU"/>
                <a:cs typeface="PMingLiU"/>
              </a:rPr>
              <a:t>Read </a:t>
            </a:r>
            <a:r>
              <a:rPr sz="1100" spc="35" dirty="0">
                <a:solidFill>
                  <a:srgbClr val="FFFFFF"/>
                </a:solidFill>
                <a:latin typeface="PMingLiU"/>
                <a:cs typeface="PMingLiU"/>
              </a:rPr>
              <a:t>misses </a:t>
            </a:r>
            <a:r>
              <a:rPr sz="1100" spc="70" dirty="0">
                <a:solidFill>
                  <a:srgbClr val="FFFFFF"/>
                </a:solidFill>
                <a:latin typeface="PMingLiU"/>
                <a:cs typeface="PMingLiU"/>
              </a:rPr>
              <a:t>penalty </a:t>
            </a:r>
            <a:r>
              <a:rPr sz="1100" spc="260" dirty="0">
                <a:solidFill>
                  <a:srgbClr val="FFFFFF"/>
                </a:solidFill>
                <a:latin typeface="PMingLiU"/>
                <a:cs typeface="PMingLiU"/>
              </a:rPr>
              <a:t>= </a:t>
            </a:r>
            <a:r>
              <a:rPr sz="1100" spc="75" dirty="0">
                <a:solidFill>
                  <a:srgbClr val="FFFFFF"/>
                </a:solidFill>
                <a:latin typeface="PMingLiU"/>
                <a:cs typeface="PMingLiU"/>
              </a:rPr>
              <a:t>Read </a:t>
            </a:r>
            <a:r>
              <a:rPr sz="1100" spc="35" dirty="0">
                <a:solidFill>
                  <a:srgbClr val="FFFFFF"/>
                </a:solidFill>
                <a:latin typeface="PMingLiU"/>
                <a:cs typeface="PMingLiU"/>
              </a:rPr>
              <a:t>misses</a:t>
            </a:r>
            <a:r>
              <a:rPr sz="1100" spc="-70" dirty="0">
                <a:solidFill>
                  <a:srgbClr val="FFFFFF"/>
                </a:solidFill>
                <a:latin typeface="PMingLiU"/>
                <a:cs typeface="PMingLiU"/>
              </a:rPr>
              <a:t> </a:t>
            </a:r>
            <a:r>
              <a:rPr sz="1100" spc="70" dirty="0">
                <a:solidFill>
                  <a:srgbClr val="FFFFFF"/>
                </a:solidFill>
                <a:latin typeface="PMingLiU"/>
                <a:cs typeface="PMingLiU"/>
              </a:rPr>
              <a:t>penalty</a:t>
            </a:r>
            <a:endParaRPr sz="1100">
              <a:latin typeface="PMingLiU"/>
              <a:cs typeface="PMingLiU"/>
            </a:endParaRPr>
          </a:p>
          <a:p>
            <a:pPr marL="289560">
              <a:lnSpc>
                <a:spcPct val="100000"/>
              </a:lnSpc>
              <a:spcBef>
                <a:spcPts val="335"/>
              </a:spcBef>
            </a:pPr>
            <a:r>
              <a:rPr sz="1100" spc="260" dirty="0">
                <a:solidFill>
                  <a:srgbClr val="FFFFFF"/>
                </a:solidFill>
                <a:latin typeface="PMingLiU"/>
                <a:cs typeface="PMingLiU"/>
              </a:rPr>
              <a:t>= </a:t>
            </a:r>
            <a:r>
              <a:rPr sz="1100" spc="25" dirty="0">
                <a:solidFill>
                  <a:srgbClr val="FFFFFF"/>
                </a:solidFill>
                <a:latin typeface="PMingLiU"/>
                <a:cs typeface="PMingLiU"/>
              </a:rPr>
              <a:t>1 </a:t>
            </a:r>
            <a:r>
              <a:rPr sz="1100" spc="260" dirty="0">
                <a:solidFill>
                  <a:srgbClr val="FFFFFF"/>
                </a:solidFill>
                <a:latin typeface="PMingLiU"/>
                <a:cs typeface="PMingLiU"/>
              </a:rPr>
              <a:t>+</a:t>
            </a:r>
            <a:r>
              <a:rPr sz="1100" spc="-20" dirty="0">
                <a:solidFill>
                  <a:srgbClr val="FFFFFF"/>
                </a:solidFill>
                <a:latin typeface="PMingLiU"/>
                <a:cs typeface="PMingLiU"/>
              </a:rPr>
              <a:t> </a:t>
            </a:r>
            <a:r>
              <a:rPr sz="1100" spc="30" dirty="0">
                <a:solidFill>
                  <a:srgbClr val="FFFFFF"/>
                </a:solidFill>
                <a:latin typeface="PMingLiU"/>
                <a:cs typeface="PMingLiU"/>
              </a:rPr>
              <a:t>0.05 </a:t>
            </a:r>
            <a:r>
              <a:rPr sz="1100" spc="70" dirty="0">
                <a:solidFill>
                  <a:srgbClr val="FFFFFF"/>
                </a:solidFill>
                <a:latin typeface="PMingLiU"/>
                <a:cs typeface="PMingLiU"/>
              </a:rPr>
              <a:t>X </a:t>
            </a:r>
            <a:r>
              <a:rPr sz="1100" spc="25" dirty="0">
                <a:solidFill>
                  <a:srgbClr val="FFFFFF"/>
                </a:solidFill>
                <a:latin typeface="PMingLiU"/>
                <a:cs typeface="PMingLiU"/>
              </a:rPr>
              <a:t>20</a:t>
            </a:r>
            <a:endParaRPr sz="1100">
              <a:latin typeface="PMingLiU"/>
              <a:cs typeface="PMingLiU"/>
            </a:endParaRPr>
          </a:p>
          <a:p>
            <a:pPr marL="289560">
              <a:lnSpc>
                <a:spcPct val="100000"/>
              </a:lnSpc>
              <a:spcBef>
                <a:spcPts val="334"/>
              </a:spcBef>
            </a:pPr>
            <a:r>
              <a:rPr sz="1100" spc="260" dirty="0">
                <a:solidFill>
                  <a:srgbClr val="FFFFFF"/>
                </a:solidFill>
                <a:latin typeface="PMingLiU"/>
                <a:cs typeface="PMingLiU"/>
              </a:rPr>
              <a:t>= </a:t>
            </a:r>
            <a:r>
              <a:rPr sz="1100" spc="25" dirty="0">
                <a:solidFill>
                  <a:srgbClr val="FFFFFF"/>
                </a:solidFill>
                <a:latin typeface="PMingLiU"/>
                <a:cs typeface="PMingLiU"/>
              </a:rPr>
              <a:t>2 clock</a:t>
            </a:r>
            <a:r>
              <a:rPr sz="1100" spc="-65" dirty="0">
                <a:solidFill>
                  <a:srgbClr val="FFFFFF"/>
                </a:solidFill>
                <a:latin typeface="PMingLiU"/>
                <a:cs typeface="PMingLiU"/>
              </a:rPr>
              <a:t> </a:t>
            </a:r>
            <a:r>
              <a:rPr sz="1100" spc="25" dirty="0">
                <a:solidFill>
                  <a:srgbClr val="FFFFFF"/>
                </a:solidFill>
                <a:latin typeface="PMingLiU"/>
                <a:cs typeface="PMingLiU"/>
              </a:rPr>
              <a:t>cycles</a:t>
            </a:r>
            <a:endParaRPr sz="1100">
              <a:latin typeface="PMingLiU"/>
              <a:cs typeface="PMingLiU"/>
            </a:endParaRPr>
          </a:p>
          <a:p>
            <a:pPr marL="289560">
              <a:lnSpc>
                <a:spcPct val="100000"/>
              </a:lnSpc>
              <a:spcBef>
                <a:spcPts val="330"/>
              </a:spcBef>
            </a:pPr>
            <a:r>
              <a:rPr sz="1100" spc="260" dirty="0">
                <a:solidFill>
                  <a:srgbClr val="FFFFFF"/>
                </a:solidFill>
                <a:latin typeface="PMingLiU"/>
                <a:cs typeface="PMingLiU"/>
              </a:rPr>
              <a:t>= </a:t>
            </a:r>
            <a:r>
              <a:rPr sz="1100" spc="55" dirty="0">
                <a:solidFill>
                  <a:srgbClr val="FFFFFF"/>
                </a:solidFill>
                <a:latin typeface="PMingLiU"/>
                <a:cs typeface="PMingLiU"/>
              </a:rPr>
              <a:t>or </a:t>
            </a:r>
            <a:r>
              <a:rPr sz="1100" spc="25" dirty="0">
                <a:solidFill>
                  <a:srgbClr val="FFFFFF"/>
                </a:solidFill>
                <a:latin typeface="PMingLiU"/>
                <a:cs typeface="PMingLiU"/>
              </a:rPr>
              <a:t>2</a:t>
            </a:r>
            <a:r>
              <a:rPr sz="1100" spc="-95" dirty="0">
                <a:solidFill>
                  <a:srgbClr val="FFFFFF"/>
                </a:solidFill>
                <a:latin typeface="PMingLiU"/>
                <a:cs typeface="PMingLiU"/>
              </a:rPr>
              <a:t> </a:t>
            </a:r>
            <a:r>
              <a:rPr sz="1100" spc="50" dirty="0">
                <a:solidFill>
                  <a:srgbClr val="FFFFFF"/>
                </a:solidFill>
                <a:latin typeface="PMingLiU"/>
                <a:cs typeface="PMingLiU"/>
              </a:rPr>
              <a:t>ns.</a:t>
            </a:r>
            <a:endParaRPr sz="1100">
              <a:latin typeface="PMingLiU"/>
              <a:cs typeface="PMingLiU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0" y="3349777"/>
            <a:ext cx="4608195" cy="106680"/>
            <a:chOff x="0" y="3349777"/>
            <a:chExt cx="4608195" cy="106680"/>
          </a:xfrm>
        </p:grpSpPr>
        <p:sp>
          <p:nvSpPr>
            <p:cNvPr id="14" name="object 14"/>
            <p:cNvSpPr/>
            <p:nvPr/>
          </p:nvSpPr>
          <p:spPr>
            <a:xfrm>
              <a:off x="0" y="3349777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5" h="106679">
                  <a:moveTo>
                    <a:pt x="1535976" y="0"/>
                  </a:moveTo>
                  <a:lnTo>
                    <a:pt x="0" y="0"/>
                  </a:lnTo>
                  <a:lnTo>
                    <a:pt x="0" y="106222"/>
                  </a:lnTo>
                  <a:lnTo>
                    <a:pt x="1535976" y="10622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5D54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535976" y="3349777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4" h="106679">
                  <a:moveTo>
                    <a:pt x="1535976" y="0"/>
                  </a:moveTo>
                  <a:lnTo>
                    <a:pt x="0" y="0"/>
                  </a:lnTo>
                  <a:lnTo>
                    <a:pt x="0" y="106222"/>
                  </a:lnTo>
                  <a:lnTo>
                    <a:pt x="1535976" y="10622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6151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071952" y="3349777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4" h="106679">
                  <a:moveTo>
                    <a:pt x="1535976" y="0"/>
                  </a:moveTo>
                  <a:lnTo>
                    <a:pt x="0" y="0"/>
                  </a:lnTo>
                  <a:lnTo>
                    <a:pt x="0" y="106222"/>
                  </a:lnTo>
                  <a:lnTo>
                    <a:pt x="1535976" y="10622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5943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pc="100" dirty="0"/>
              <a:t>Dr. </a:t>
            </a:r>
            <a:r>
              <a:rPr spc="110" dirty="0"/>
              <a:t>Ganala </a:t>
            </a:r>
            <a:r>
              <a:rPr spc="95" dirty="0"/>
              <a:t>Santoshi </a:t>
            </a:r>
            <a:r>
              <a:rPr spc="120" dirty="0"/>
              <a:t>(VIT</a:t>
            </a:r>
            <a:r>
              <a:rPr spc="75" dirty="0"/>
              <a:t> </a:t>
            </a:r>
            <a:r>
              <a:rPr spc="105" dirty="0"/>
              <a:t>Chennai)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2188705" y="3353673"/>
            <a:ext cx="23114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spc="130" dirty="0">
                <a:solidFill>
                  <a:srgbClr val="FFFFFF"/>
                </a:solidFill>
                <a:latin typeface="PMingLiU"/>
                <a:cs typeface="PMingLiU"/>
                <a:hlinkClick r:id="rId2" action="ppaction://hlinksldjump"/>
              </a:rPr>
              <a:t>MSO</a:t>
            </a:r>
            <a:endParaRPr sz="600">
              <a:latin typeface="PMingLiU"/>
              <a:cs typeface="PMingLiU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pc="105" dirty="0"/>
              <a:t>July </a:t>
            </a:r>
            <a:r>
              <a:rPr spc="75" dirty="0"/>
              <a:t>8,</a:t>
            </a:r>
            <a:r>
              <a:rPr spc="15" dirty="0"/>
              <a:t> </a:t>
            </a:r>
            <a:r>
              <a:rPr spc="80" dirty="0"/>
              <a:t>2020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80" dirty="0"/>
              <a:pPr marL="38100">
                <a:lnSpc>
                  <a:spcPts val="670"/>
                </a:lnSpc>
              </a:pPr>
              <a:t>29</a:t>
            </a:fld>
            <a:r>
              <a:rPr spc="80" dirty="0"/>
              <a:t> </a:t>
            </a:r>
            <a:r>
              <a:rPr spc="204" dirty="0"/>
              <a:t>/</a:t>
            </a:r>
            <a:r>
              <a:rPr spc="55" dirty="0"/>
              <a:t> </a:t>
            </a:r>
            <a:r>
              <a:rPr spc="80" dirty="0"/>
              <a:t>41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2405"/>
            <a:ext cx="144780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0" dirty="0"/>
              <a:t>Memory</a:t>
            </a:r>
            <a:r>
              <a:rPr spc="85" dirty="0"/>
              <a:t> </a:t>
            </a:r>
            <a:r>
              <a:rPr spc="-30" dirty="0"/>
              <a:t>hierarchy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0905" y="563759"/>
            <a:ext cx="2879993" cy="179999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89850" y="2485166"/>
            <a:ext cx="3175000" cy="802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50" dirty="0">
                <a:solidFill>
                  <a:srgbClr val="59439A"/>
                </a:solidFill>
                <a:latin typeface="PMingLiU"/>
                <a:cs typeface="PMingLiU"/>
              </a:rPr>
              <a:t>Figure: </a:t>
            </a:r>
            <a:r>
              <a:rPr sz="1000" spc="80" dirty="0">
                <a:solidFill>
                  <a:srgbClr val="FFFFFF"/>
                </a:solidFill>
                <a:latin typeface="PMingLiU"/>
                <a:cs typeface="PMingLiU"/>
              </a:rPr>
              <a:t>The </a:t>
            </a:r>
            <a:r>
              <a:rPr sz="1000" spc="45" dirty="0">
                <a:solidFill>
                  <a:srgbClr val="FFFFFF"/>
                </a:solidFill>
                <a:latin typeface="PMingLiU"/>
                <a:cs typeface="PMingLiU"/>
              </a:rPr>
              <a:t>basic </a:t>
            </a:r>
            <a:r>
              <a:rPr sz="1000" spc="70" dirty="0">
                <a:solidFill>
                  <a:srgbClr val="FFFFFF"/>
                </a:solidFill>
                <a:latin typeface="PMingLiU"/>
                <a:cs typeface="PMingLiU"/>
              </a:rPr>
              <a:t>structure </a:t>
            </a:r>
            <a:r>
              <a:rPr sz="1000" spc="5" dirty="0">
                <a:solidFill>
                  <a:srgbClr val="FFFFFF"/>
                </a:solidFill>
                <a:latin typeface="PMingLiU"/>
                <a:cs typeface="PMingLiU"/>
              </a:rPr>
              <a:t>of </a:t>
            </a:r>
            <a:r>
              <a:rPr sz="1000" spc="80" dirty="0">
                <a:solidFill>
                  <a:srgbClr val="FFFFFF"/>
                </a:solidFill>
                <a:latin typeface="PMingLiU"/>
                <a:cs typeface="PMingLiU"/>
              </a:rPr>
              <a:t>a </a:t>
            </a:r>
            <a:r>
              <a:rPr sz="1000" spc="60" dirty="0">
                <a:solidFill>
                  <a:srgbClr val="FFFFFF"/>
                </a:solidFill>
                <a:latin typeface="PMingLiU"/>
                <a:cs typeface="PMingLiU"/>
              </a:rPr>
              <a:t>memory</a:t>
            </a:r>
            <a:r>
              <a:rPr sz="1000" spc="160" dirty="0">
                <a:solidFill>
                  <a:srgbClr val="FFFFFF"/>
                </a:solidFill>
                <a:latin typeface="PMingLiU"/>
                <a:cs typeface="PMingLiU"/>
              </a:rPr>
              <a:t> </a:t>
            </a:r>
            <a:r>
              <a:rPr sz="1000" spc="50" dirty="0">
                <a:solidFill>
                  <a:srgbClr val="FFFFFF"/>
                </a:solidFill>
                <a:latin typeface="PMingLiU"/>
                <a:cs typeface="PMingLiU"/>
              </a:rPr>
              <a:t>hierarchy</a:t>
            </a:r>
            <a:endParaRPr sz="1000">
              <a:latin typeface="PMingLiU"/>
              <a:cs typeface="PMingLiU"/>
            </a:endParaRPr>
          </a:p>
          <a:p>
            <a:pPr>
              <a:lnSpc>
                <a:spcPct val="100000"/>
              </a:lnSpc>
            </a:pPr>
            <a:endParaRPr sz="1000">
              <a:latin typeface="PMingLiU"/>
              <a:cs typeface="PMingLiU"/>
            </a:endParaRPr>
          </a:p>
          <a:p>
            <a:pPr marL="37465" marR="5080">
              <a:lnSpc>
                <a:spcPct val="102600"/>
              </a:lnSpc>
              <a:spcBef>
                <a:spcPts val="810"/>
              </a:spcBef>
            </a:pPr>
            <a:r>
              <a:rPr sz="1100" spc="85" dirty="0">
                <a:solidFill>
                  <a:srgbClr val="FFFFFF"/>
                </a:solidFill>
                <a:latin typeface="PMingLiU"/>
                <a:cs typeface="PMingLiU"/>
              </a:rPr>
              <a:t>Why </a:t>
            </a:r>
            <a:r>
              <a:rPr sz="1100" spc="45" dirty="0">
                <a:solidFill>
                  <a:srgbClr val="FFFFFF"/>
                </a:solidFill>
                <a:latin typeface="PMingLiU"/>
                <a:cs typeface="PMingLiU"/>
              </a:rPr>
              <a:t>only </a:t>
            </a:r>
            <a:r>
              <a:rPr sz="1100" spc="60" dirty="0">
                <a:solidFill>
                  <a:srgbClr val="FFFFFF"/>
                </a:solidFill>
                <a:latin typeface="PMingLiU"/>
                <a:cs typeface="PMingLiU"/>
              </a:rPr>
              <a:t>these </a:t>
            </a:r>
            <a:r>
              <a:rPr sz="1100" spc="70" dirty="0">
                <a:solidFill>
                  <a:srgbClr val="FFFFFF"/>
                </a:solidFill>
                <a:latin typeface="PMingLiU"/>
                <a:cs typeface="PMingLiU"/>
              </a:rPr>
              <a:t>parameters </a:t>
            </a:r>
            <a:r>
              <a:rPr sz="1100" spc="15" dirty="0">
                <a:solidFill>
                  <a:srgbClr val="FFFFFF"/>
                </a:solidFill>
                <a:latin typeface="PMingLiU"/>
                <a:cs typeface="PMingLiU"/>
              </a:rPr>
              <a:t>: </a:t>
            </a:r>
            <a:r>
              <a:rPr sz="1100" spc="55" dirty="0">
                <a:solidFill>
                  <a:srgbClr val="FFFFFF"/>
                </a:solidFill>
                <a:latin typeface="PMingLiU"/>
                <a:cs typeface="PMingLiU"/>
              </a:rPr>
              <a:t>Speed, </a:t>
            </a:r>
            <a:r>
              <a:rPr sz="1100" spc="25" dirty="0">
                <a:solidFill>
                  <a:srgbClr val="FFFFFF"/>
                </a:solidFill>
                <a:latin typeface="PMingLiU"/>
                <a:cs typeface="PMingLiU"/>
              </a:rPr>
              <a:t>Size, </a:t>
            </a:r>
            <a:r>
              <a:rPr sz="1100" spc="70" dirty="0">
                <a:solidFill>
                  <a:srgbClr val="FFFFFF"/>
                </a:solidFill>
                <a:latin typeface="PMingLiU"/>
                <a:cs typeface="PMingLiU"/>
              </a:rPr>
              <a:t>Cost </a:t>
            </a:r>
            <a:r>
              <a:rPr sz="1100" spc="85" dirty="0">
                <a:solidFill>
                  <a:srgbClr val="FFFFFF"/>
                </a:solidFill>
                <a:latin typeface="PMingLiU"/>
                <a:cs typeface="PMingLiU"/>
              </a:rPr>
              <a:t>and  </a:t>
            </a:r>
            <a:r>
              <a:rPr sz="1100" spc="40" dirty="0">
                <a:solidFill>
                  <a:srgbClr val="FFFFFF"/>
                </a:solidFill>
                <a:latin typeface="PMingLiU"/>
                <a:cs typeface="PMingLiU"/>
              </a:rPr>
              <a:t>Technology </a:t>
            </a:r>
            <a:r>
              <a:rPr sz="1100" spc="60" dirty="0">
                <a:solidFill>
                  <a:srgbClr val="FFFFFF"/>
                </a:solidFill>
                <a:latin typeface="PMingLiU"/>
                <a:cs typeface="PMingLiU"/>
              </a:rPr>
              <a:t>related. </a:t>
            </a:r>
            <a:r>
              <a:rPr sz="1100" spc="35" dirty="0">
                <a:solidFill>
                  <a:srgbClr val="FFFFFF"/>
                </a:solidFill>
                <a:latin typeface="PMingLiU"/>
                <a:cs typeface="PMingLiU"/>
              </a:rPr>
              <a:t>How </a:t>
            </a:r>
            <a:r>
              <a:rPr sz="1100" spc="75" dirty="0">
                <a:solidFill>
                  <a:srgbClr val="FFFFFF"/>
                </a:solidFill>
                <a:latin typeface="PMingLiU"/>
                <a:cs typeface="PMingLiU"/>
              </a:rPr>
              <a:t>they </a:t>
            </a:r>
            <a:r>
              <a:rPr sz="1100" spc="60" dirty="0">
                <a:solidFill>
                  <a:srgbClr val="FFFFFF"/>
                </a:solidFill>
                <a:latin typeface="PMingLiU"/>
                <a:cs typeface="PMingLiU"/>
              </a:rPr>
              <a:t>are</a:t>
            </a:r>
            <a:r>
              <a:rPr sz="1100" spc="-65" dirty="0">
                <a:solidFill>
                  <a:srgbClr val="FFFFFF"/>
                </a:solidFill>
                <a:latin typeface="PMingLiU"/>
                <a:cs typeface="PMingLiU"/>
              </a:rPr>
              <a:t> </a:t>
            </a:r>
            <a:r>
              <a:rPr sz="1100" spc="60" dirty="0">
                <a:solidFill>
                  <a:srgbClr val="FFFFFF"/>
                </a:solidFill>
                <a:latin typeface="PMingLiU"/>
                <a:cs typeface="PMingLiU"/>
              </a:rPr>
              <a:t>related.</a:t>
            </a:r>
            <a:endParaRPr sz="1100">
              <a:latin typeface="PMingLiU"/>
              <a:cs typeface="PMingLiU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349777"/>
            <a:ext cx="4608195" cy="106680"/>
            <a:chOff x="0" y="3349777"/>
            <a:chExt cx="4608195" cy="106680"/>
          </a:xfrm>
        </p:grpSpPr>
        <p:sp>
          <p:nvSpPr>
            <p:cNvPr id="6" name="object 6"/>
            <p:cNvSpPr/>
            <p:nvPr/>
          </p:nvSpPr>
          <p:spPr>
            <a:xfrm>
              <a:off x="0" y="3349777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5" h="106679">
                  <a:moveTo>
                    <a:pt x="1535976" y="0"/>
                  </a:moveTo>
                  <a:lnTo>
                    <a:pt x="0" y="0"/>
                  </a:lnTo>
                  <a:lnTo>
                    <a:pt x="0" y="106222"/>
                  </a:lnTo>
                  <a:lnTo>
                    <a:pt x="1535976" y="10622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5D54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5976" y="3349777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4" h="106679">
                  <a:moveTo>
                    <a:pt x="1535976" y="0"/>
                  </a:moveTo>
                  <a:lnTo>
                    <a:pt x="0" y="0"/>
                  </a:lnTo>
                  <a:lnTo>
                    <a:pt x="0" y="106222"/>
                  </a:lnTo>
                  <a:lnTo>
                    <a:pt x="1535976" y="10622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6151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71952" y="3349777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4" h="106679">
                  <a:moveTo>
                    <a:pt x="1535976" y="0"/>
                  </a:moveTo>
                  <a:lnTo>
                    <a:pt x="0" y="0"/>
                  </a:lnTo>
                  <a:lnTo>
                    <a:pt x="0" y="106222"/>
                  </a:lnTo>
                  <a:lnTo>
                    <a:pt x="1535976" y="10622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5943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pc="100" dirty="0"/>
              <a:t>Dr. </a:t>
            </a:r>
            <a:r>
              <a:rPr spc="110" dirty="0"/>
              <a:t>Ganala </a:t>
            </a:r>
            <a:r>
              <a:rPr spc="95" dirty="0"/>
              <a:t>Santoshi </a:t>
            </a:r>
            <a:r>
              <a:rPr spc="120" dirty="0"/>
              <a:t>(VIT</a:t>
            </a:r>
            <a:r>
              <a:rPr spc="75" dirty="0"/>
              <a:t> </a:t>
            </a:r>
            <a:r>
              <a:rPr spc="105" dirty="0"/>
              <a:t>Chennai)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188705" y="3353673"/>
            <a:ext cx="23114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spc="130" dirty="0">
                <a:solidFill>
                  <a:srgbClr val="FFFFFF"/>
                </a:solidFill>
                <a:latin typeface="PMingLiU"/>
                <a:cs typeface="PMingLiU"/>
                <a:hlinkClick r:id="rId3" action="ppaction://hlinksldjump"/>
              </a:rPr>
              <a:t>MSO</a:t>
            </a:r>
            <a:endParaRPr sz="600">
              <a:latin typeface="PMingLiU"/>
              <a:cs typeface="PMingLiU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pc="105" dirty="0"/>
              <a:t>July </a:t>
            </a:r>
            <a:r>
              <a:rPr spc="75" dirty="0"/>
              <a:t>8,</a:t>
            </a:r>
            <a:r>
              <a:rPr spc="15" dirty="0"/>
              <a:t> </a:t>
            </a:r>
            <a:r>
              <a:rPr spc="80" dirty="0"/>
              <a:t>2020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80" dirty="0"/>
              <a:pPr marL="38100">
                <a:lnSpc>
                  <a:spcPts val="670"/>
                </a:lnSpc>
              </a:pPr>
              <a:t>3</a:t>
            </a:fld>
            <a:r>
              <a:rPr spc="80" dirty="0"/>
              <a:t> </a:t>
            </a:r>
            <a:r>
              <a:rPr spc="204" dirty="0"/>
              <a:t>/</a:t>
            </a:r>
            <a:r>
              <a:rPr spc="55" dirty="0"/>
              <a:t> </a:t>
            </a:r>
            <a:r>
              <a:rPr spc="80" dirty="0"/>
              <a:t>41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62405"/>
            <a:ext cx="327723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10" dirty="0">
                <a:solidFill>
                  <a:srgbClr val="FFFFFF"/>
                </a:solidFill>
                <a:latin typeface="Georgia"/>
                <a:cs typeface="Georgia"/>
              </a:rPr>
              <a:t>Fully </a:t>
            </a:r>
            <a:r>
              <a:rPr sz="1400" spc="-5" dirty="0">
                <a:solidFill>
                  <a:srgbClr val="FFFFFF"/>
                </a:solidFill>
                <a:latin typeface="Georgia"/>
                <a:cs typeface="Georgia"/>
              </a:rPr>
              <a:t>Associative </a:t>
            </a:r>
            <a:r>
              <a:rPr sz="1400" spc="95" dirty="0">
                <a:solidFill>
                  <a:srgbClr val="FFFFFF"/>
                </a:solidFill>
                <a:latin typeface="Georgia"/>
                <a:cs typeface="Georgia"/>
              </a:rPr>
              <a:t>&amp; </a:t>
            </a:r>
            <a:r>
              <a:rPr sz="1400" spc="-15" dirty="0">
                <a:solidFill>
                  <a:srgbClr val="FFFFFF"/>
                </a:solidFill>
                <a:latin typeface="Georgia"/>
                <a:cs typeface="Georgia"/>
              </a:rPr>
              <a:t>Set-associative</a:t>
            </a:r>
            <a:r>
              <a:rPr sz="1400" spc="4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Georgia"/>
                <a:cs typeface="Georgia"/>
              </a:rPr>
              <a:t>cache: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86715" y="612190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90">
                <a:moveTo>
                  <a:pt x="59651" y="0"/>
                </a:moveTo>
                <a:lnTo>
                  <a:pt x="0" y="0"/>
                </a:lnTo>
                <a:lnTo>
                  <a:pt x="0" y="59651"/>
                </a:lnTo>
                <a:lnTo>
                  <a:pt x="59651" y="59651"/>
                </a:lnTo>
                <a:lnTo>
                  <a:pt x="596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6715" y="994295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90">
                <a:moveTo>
                  <a:pt x="59651" y="0"/>
                </a:moveTo>
                <a:lnTo>
                  <a:pt x="0" y="0"/>
                </a:lnTo>
                <a:lnTo>
                  <a:pt x="0" y="59651"/>
                </a:lnTo>
                <a:lnTo>
                  <a:pt x="59651" y="59651"/>
                </a:lnTo>
                <a:lnTo>
                  <a:pt x="596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02932" y="520597"/>
            <a:ext cx="3940175" cy="74612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99"/>
              </a:lnSpc>
              <a:spcBef>
                <a:spcPts val="55"/>
              </a:spcBef>
            </a:pPr>
            <a:r>
              <a:rPr sz="1100" spc="40" dirty="0">
                <a:solidFill>
                  <a:srgbClr val="FFFFFF"/>
                </a:solidFill>
                <a:latin typeface="PMingLiU"/>
                <a:cs typeface="PMingLiU"/>
              </a:rPr>
              <a:t>Fully </a:t>
            </a:r>
            <a:r>
              <a:rPr sz="1100" spc="45" dirty="0">
                <a:solidFill>
                  <a:srgbClr val="FFFFFF"/>
                </a:solidFill>
                <a:latin typeface="PMingLiU"/>
                <a:cs typeface="PMingLiU"/>
              </a:rPr>
              <a:t>Associative </a:t>
            </a:r>
            <a:r>
              <a:rPr sz="1100" spc="40" dirty="0">
                <a:solidFill>
                  <a:srgbClr val="FFFFFF"/>
                </a:solidFill>
                <a:latin typeface="PMingLiU"/>
                <a:cs typeface="PMingLiU"/>
              </a:rPr>
              <a:t>cache </a:t>
            </a:r>
            <a:r>
              <a:rPr sz="1100" spc="15" dirty="0">
                <a:solidFill>
                  <a:srgbClr val="FFFFFF"/>
                </a:solidFill>
                <a:latin typeface="PMingLiU"/>
                <a:cs typeface="PMingLiU"/>
              </a:rPr>
              <a:t>: </a:t>
            </a:r>
            <a:r>
              <a:rPr sz="1100" spc="70" dirty="0">
                <a:solidFill>
                  <a:srgbClr val="FFFFFF"/>
                </a:solidFill>
                <a:latin typeface="PMingLiU"/>
                <a:cs typeface="PMingLiU"/>
              </a:rPr>
              <a:t>A </a:t>
            </a:r>
            <a:r>
              <a:rPr sz="1100" spc="40" dirty="0">
                <a:solidFill>
                  <a:srgbClr val="FFFFFF"/>
                </a:solidFill>
                <a:latin typeface="PMingLiU"/>
                <a:cs typeface="PMingLiU"/>
              </a:rPr>
              <a:t>cache </a:t>
            </a:r>
            <a:r>
              <a:rPr sz="1100" spc="75" dirty="0">
                <a:solidFill>
                  <a:srgbClr val="FFFFFF"/>
                </a:solidFill>
                <a:latin typeface="PMingLiU"/>
                <a:cs typeface="PMingLiU"/>
              </a:rPr>
              <a:t>structure </a:t>
            </a:r>
            <a:r>
              <a:rPr sz="1100" spc="50" dirty="0">
                <a:solidFill>
                  <a:srgbClr val="FFFFFF"/>
                </a:solidFill>
                <a:latin typeface="PMingLiU"/>
                <a:cs typeface="PMingLiU"/>
              </a:rPr>
              <a:t>in </a:t>
            </a:r>
            <a:r>
              <a:rPr sz="1100" spc="45" dirty="0">
                <a:solidFill>
                  <a:srgbClr val="FFFFFF"/>
                </a:solidFill>
                <a:latin typeface="PMingLiU"/>
                <a:cs typeface="PMingLiU"/>
              </a:rPr>
              <a:t>which </a:t>
            </a:r>
            <a:r>
              <a:rPr sz="1100" spc="85" dirty="0">
                <a:solidFill>
                  <a:srgbClr val="FFFFFF"/>
                </a:solidFill>
                <a:latin typeface="PMingLiU"/>
                <a:cs typeface="PMingLiU"/>
              </a:rPr>
              <a:t>a </a:t>
            </a:r>
            <a:r>
              <a:rPr sz="1100" spc="40" dirty="0">
                <a:solidFill>
                  <a:srgbClr val="FFFFFF"/>
                </a:solidFill>
                <a:latin typeface="PMingLiU"/>
                <a:cs typeface="PMingLiU"/>
              </a:rPr>
              <a:t>block </a:t>
            </a:r>
            <a:r>
              <a:rPr sz="1100" spc="65" dirty="0">
                <a:solidFill>
                  <a:srgbClr val="FFFFFF"/>
                </a:solidFill>
                <a:latin typeface="PMingLiU"/>
                <a:cs typeface="PMingLiU"/>
              </a:rPr>
              <a:t>can  </a:t>
            </a:r>
            <a:r>
              <a:rPr sz="1100" spc="70" dirty="0">
                <a:solidFill>
                  <a:srgbClr val="FFFFFF"/>
                </a:solidFill>
                <a:latin typeface="PMingLiU"/>
                <a:cs typeface="PMingLiU"/>
              </a:rPr>
              <a:t>be </a:t>
            </a:r>
            <a:r>
              <a:rPr sz="1100" spc="55" dirty="0">
                <a:solidFill>
                  <a:srgbClr val="FFFFFF"/>
                </a:solidFill>
                <a:latin typeface="PMingLiU"/>
                <a:cs typeface="PMingLiU"/>
              </a:rPr>
              <a:t>placed </a:t>
            </a:r>
            <a:r>
              <a:rPr sz="1100" spc="50" dirty="0">
                <a:solidFill>
                  <a:srgbClr val="FFFFFF"/>
                </a:solidFill>
                <a:latin typeface="PMingLiU"/>
                <a:cs typeface="PMingLiU"/>
              </a:rPr>
              <a:t>in </a:t>
            </a:r>
            <a:r>
              <a:rPr sz="1100" spc="65" dirty="0">
                <a:solidFill>
                  <a:srgbClr val="FFFFFF"/>
                </a:solidFill>
                <a:latin typeface="PMingLiU"/>
                <a:cs typeface="PMingLiU"/>
              </a:rPr>
              <a:t>any </a:t>
            </a:r>
            <a:r>
              <a:rPr sz="1100" spc="55" dirty="0">
                <a:solidFill>
                  <a:srgbClr val="FFFFFF"/>
                </a:solidFill>
                <a:latin typeface="PMingLiU"/>
                <a:cs typeface="PMingLiU"/>
              </a:rPr>
              <a:t>location </a:t>
            </a:r>
            <a:r>
              <a:rPr sz="1100" spc="50" dirty="0">
                <a:solidFill>
                  <a:srgbClr val="FFFFFF"/>
                </a:solidFill>
                <a:latin typeface="PMingLiU"/>
                <a:cs typeface="PMingLiU"/>
              </a:rPr>
              <a:t>in </a:t>
            </a:r>
            <a:r>
              <a:rPr sz="1100" spc="80" dirty="0">
                <a:solidFill>
                  <a:srgbClr val="FFFFFF"/>
                </a:solidFill>
                <a:latin typeface="PMingLiU"/>
                <a:cs typeface="PMingLiU"/>
              </a:rPr>
              <a:t>the</a:t>
            </a:r>
            <a:r>
              <a:rPr sz="1100" spc="170" dirty="0">
                <a:solidFill>
                  <a:srgbClr val="FFFFFF"/>
                </a:solidFill>
                <a:latin typeface="PMingLiU"/>
                <a:cs typeface="PMingLiU"/>
              </a:rPr>
              <a:t> </a:t>
            </a:r>
            <a:r>
              <a:rPr sz="1100" spc="40" dirty="0">
                <a:solidFill>
                  <a:srgbClr val="FFFFFF"/>
                </a:solidFill>
                <a:latin typeface="PMingLiU"/>
                <a:cs typeface="PMingLiU"/>
              </a:rPr>
              <a:t>cache.</a:t>
            </a:r>
            <a:endParaRPr sz="1100">
              <a:latin typeface="PMingLiU"/>
              <a:cs typeface="PMingLiU"/>
            </a:endParaRPr>
          </a:p>
          <a:p>
            <a:pPr marL="12700" marR="379730">
              <a:lnSpc>
                <a:spcPct val="102699"/>
              </a:lnSpc>
              <a:spcBef>
                <a:spcPts val="295"/>
              </a:spcBef>
            </a:pPr>
            <a:r>
              <a:rPr sz="1100" spc="45" dirty="0">
                <a:solidFill>
                  <a:srgbClr val="FFFFFF"/>
                </a:solidFill>
                <a:latin typeface="PMingLiU"/>
                <a:cs typeface="PMingLiU"/>
              </a:rPr>
              <a:t>Set-associative </a:t>
            </a:r>
            <a:r>
              <a:rPr sz="1100" spc="40" dirty="0">
                <a:solidFill>
                  <a:srgbClr val="FFFFFF"/>
                </a:solidFill>
                <a:latin typeface="PMingLiU"/>
                <a:cs typeface="PMingLiU"/>
              </a:rPr>
              <a:t>cache </a:t>
            </a:r>
            <a:r>
              <a:rPr sz="1100" spc="15" dirty="0">
                <a:solidFill>
                  <a:srgbClr val="FFFFFF"/>
                </a:solidFill>
                <a:latin typeface="PMingLiU"/>
                <a:cs typeface="PMingLiU"/>
              </a:rPr>
              <a:t>: </a:t>
            </a:r>
            <a:r>
              <a:rPr sz="1100" spc="70" dirty="0">
                <a:solidFill>
                  <a:srgbClr val="FFFFFF"/>
                </a:solidFill>
                <a:latin typeface="PMingLiU"/>
                <a:cs typeface="PMingLiU"/>
              </a:rPr>
              <a:t>A </a:t>
            </a:r>
            <a:r>
              <a:rPr sz="1100" spc="40" dirty="0">
                <a:solidFill>
                  <a:srgbClr val="FFFFFF"/>
                </a:solidFill>
                <a:latin typeface="PMingLiU"/>
                <a:cs typeface="PMingLiU"/>
              </a:rPr>
              <a:t>cache </a:t>
            </a:r>
            <a:r>
              <a:rPr sz="1100" spc="110" dirty="0">
                <a:solidFill>
                  <a:srgbClr val="FFFFFF"/>
                </a:solidFill>
                <a:latin typeface="PMingLiU"/>
                <a:cs typeface="PMingLiU"/>
              </a:rPr>
              <a:t>that </a:t>
            </a:r>
            <a:r>
              <a:rPr sz="1100" spc="65" dirty="0">
                <a:solidFill>
                  <a:srgbClr val="FFFFFF"/>
                </a:solidFill>
                <a:latin typeface="PMingLiU"/>
                <a:cs typeface="PMingLiU"/>
              </a:rPr>
              <a:t>has </a:t>
            </a:r>
            <a:r>
              <a:rPr sz="1100" spc="85" dirty="0">
                <a:solidFill>
                  <a:srgbClr val="FFFFFF"/>
                </a:solidFill>
                <a:latin typeface="PMingLiU"/>
                <a:cs typeface="PMingLiU"/>
              </a:rPr>
              <a:t>a </a:t>
            </a:r>
            <a:r>
              <a:rPr sz="1100" spc="25" dirty="0">
                <a:solidFill>
                  <a:srgbClr val="FFFFFF"/>
                </a:solidFill>
                <a:latin typeface="PMingLiU"/>
                <a:cs typeface="PMingLiU"/>
              </a:rPr>
              <a:t>fixed </a:t>
            </a:r>
            <a:r>
              <a:rPr sz="1100" spc="70" dirty="0">
                <a:solidFill>
                  <a:srgbClr val="FFFFFF"/>
                </a:solidFill>
                <a:latin typeface="PMingLiU"/>
                <a:cs typeface="PMingLiU"/>
              </a:rPr>
              <a:t>number </a:t>
            </a:r>
            <a:r>
              <a:rPr sz="1100" spc="5" dirty="0">
                <a:solidFill>
                  <a:srgbClr val="FFFFFF"/>
                </a:solidFill>
                <a:latin typeface="PMingLiU"/>
                <a:cs typeface="PMingLiU"/>
              </a:rPr>
              <a:t>of  </a:t>
            </a:r>
            <a:r>
              <a:rPr sz="1100" spc="50" dirty="0">
                <a:solidFill>
                  <a:srgbClr val="FFFFFF"/>
                </a:solidFill>
                <a:latin typeface="PMingLiU"/>
                <a:cs typeface="PMingLiU"/>
              </a:rPr>
              <a:t>locations </a:t>
            </a:r>
            <a:r>
              <a:rPr sz="1100" spc="100" dirty="0">
                <a:solidFill>
                  <a:srgbClr val="FFFFFF"/>
                </a:solidFill>
                <a:latin typeface="PMingLiU"/>
                <a:cs typeface="PMingLiU"/>
              </a:rPr>
              <a:t>(at </a:t>
            </a:r>
            <a:r>
              <a:rPr sz="1100" spc="55" dirty="0">
                <a:solidFill>
                  <a:srgbClr val="FFFFFF"/>
                </a:solidFill>
                <a:latin typeface="PMingLiU"/>
                <a:cs typeface="PMingLiU"/>
              </a:rPr>
              <a:t>least two) </a:t>
            </a:r>
            <a:r>
              <a:rPr sz="1100" spc="50" dirty="0">
                <a:solidFill>
                  <a:srgbClr val="FFFFFF"/>
                </a:solidFill>
                <a:latin typeface="PMingLiU"/>
                <a:cs typeface="PMingLiU"/>
              </a:rPr>
              <a:t>where </a:t>
            </a:r>
            <a:r>
              <a:rPr sz="1100" spc="45" dirty="0">
                <a:solidFill>
                  <a:srgbClr val="FFFFFF"/>
                </a:solidFill>
                <a:latin typeface="PMingLiU"/>
                <a:cs typeface="PMingLiU"/>
              </a:rPr>
              <a:t>each </a:t>
            </a:r>
            <a:r>
              <a:rPr sz="1100" spc="40" dirty="0">
                <a:solidFill>
                  <a:srgbClr val="FFFFFF"/>
                </a:solidFill>
                <a:latin typeface="PMingLiU"/>
                <a:cs typeface="PMingLiU"/>
              </a:rPr>
              <a:t>block </a:t>
            </a:r>
            <a:r>
              <a:rPr sz="1100" spc="65" dirty="0">
                <a:solidFill>
                  <a:srgbClr val="FFFFFF"/>
                </a:solidFill>
                <a:latin typeface="PMingLiU"/>
                <a:cs typeface="PMingLiU"/>
              </a:rPr>
              <a:t>can </a:t>
            </a:r>
            <a:r>
              <a:rPr sz="1100" spc="70" dirty="0">
                <a:solidFill>
                  <a:srgbClr val="FFFFFF"/>
                </a:solidFill>
                <a:latin typeface="PMingLiU"/>
                <a:cs typeface="PMingLiU"/>
              </a:rPr>
              <a:t>be</a:t>
            </a:r>
            <a:r>
              <a:rPr sz="1100" spc="220" dirty="0">
                <a:solidFill>
                  <a:srgbClr val="FFFFFF"/>
                </a:solidFill>
                <a:latin typeface="PMingLiU"/>
                <a:cs typeface="PMingLiU"/>
              </a:rPr>
              <a:t> </a:t>
            </a:r>
            <a:r>
              <a:rPr sz="1100" spc="55" dirty="0">
                <a:solidFill>
                  <a:srgbClr val="FFFFFF"/>
                </a:solidFill>
                <a:latin typeface="PMingLiU"/>
                <a:cs typeface="PMingLiU"/>
              </a:rPr>
              <a:t>placed</a:t>
            </a:r>
            <a:endParaRPr sz="1100">
              <a:latin typeface="PMingLiU"/>
              <a:cs typeface="PMingLiU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3349777"/>
            <a:ext cx="4608195" cy="106680"/>
            <a:chOff x="0" y="3349777"/>
            <a:chExt cx="4608195" cy="106680"/>
          </a:xfrm>
        </p:grpSpPr>
        <p:sp>
          <p:nvSpPr>
            <p:cNvPr id="7" name="object 7"/>
            <p:cNvSpPr/>
            <p:nvPr/>
          </p:nvSpPr>
          <p:spPr>
            <a:xfrm>
              <a:off x="0" y="3349777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5" h="106679">
                  <a:moveTo>
                    <a:pt x="1535976" y="0"/>
                  </a:moveTo>
                  <a:lnTo>
                    <a:pt x="0" y="0"/>
                  </a:lnTo>
                  <a:lnTo>
                    <a:pt x="0" y="106222"/>
                  </a:lnTo>
                  <a:lnTo>
                    <a:pt x="1535976" y="10622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5D54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35976" y="3349777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4" h="106679">
                  <a:moveTo>
                    <a:pt x="1535976" y="0"/>
                  </a:moveTo>
                  <a:lnTo>
                    <a:pt x="0" y="0"/>
                  </a:lnTo>
                  <a:lnTo>
                    <a:pt x="0" y="106222"/>
                  </a:lnTo>
                  <a:lnTo>
                    <a:pt x="1535976" y="10622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6151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71952" y="3349777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4" h="106679">
                  <a:moveTo>
                    <a:pt x="1535976" y="0"/>
                  </a:moveTo>
                  <a:lnTo>
                    <a:pt x="0" y="0"/>
                  </a:lnTo>
                  <a:lnTo>
                    <a:pt x="0" y="106222"/>
                  </a:lnTo>
                  <a:lnTo>
                    <a:pt x="1535976" y="10622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5943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pc="100" dirty="0"/>
              <a:t>Dr. </a:t>
            </a:r>
            <a:r>
              <a:rPr spc="110" dirty="0"/>
              <a:t>Ganala </a:t>
            </a:r>
            <a:r>
              <a:rPr spc="95" dirty="0"/>
              <a:t>Santoshi </a:t>
            </a:r>
            <a:r>
              <a:rPr spc="120" dirty="0"/>
              <a:t>(VIT</a:t>
            </a:r>
            <a:r>
              <a:rPr spc="75" dirty="0"/>
              <a:t> </a:t>
            </a:r>
            <a:r>
              <a:rPr spc="105" dirty="0"/>
              <a:t>Chennai)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188705" y="3353673"/>
            <a:ext cx="23114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spc="130" dirty="0">
                <a:solidFill>
                  <a:srgbClr val="FFFFFF"/>
                </a:solidFill>
                <a:latin typeface="PMingLiU"/>
                <a:cs typeface="PMingLiU"/>
                <a:hlinkClick r:id="rId2" action="ppaction://hlinksldjump"/>
              </a:rPr>
              <a:t>MSO</a:t>
            </a:r>
            <a:endParaRPr sz="600">
              <a:latin typeface="PMingLiU"/>
              <a:cs typeface="PMingLiU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pc="105" dirty="0"/>
              <a:t>July </a:t>
            </a:r>
            <a:r>
              <a:rPr spc="75" dirty="0"/>
              <a:t>8,</a:t>
            </a:r>
            <a:r>
              <a:rPr spc="15" dirty="0"/>
              <a:t> </a:t>
            </a:r>
            <a:r>
              <a:rPr spc="80" dirty="0"/>
              <a:t>2020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80" dirty="0"/>
              <a:pPr marL="38100">
                <a:lnSpc>
                  <a:spcPts val="670"/>
                </a:lnSpc>
              </a:pPr>
              <a:t>30</a:t>
            </a:fld>
            <a:r>
              <a:rPr spc="80" dirty="0"/>
              <a:t> </a:t>
            </a:r>
            <a:r>
              <a:rPr spc="204" dirty="0"/>
              <a:t>/</a:t>
            </a:r>
            <a:r>
              <a:rPr spc="55" dirty="0"/>
              <a:t> </a:t>
            </a:r>
            <a:r>
              <a:rPr spc="80" dirty="0"/>
              <a:t>41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2405"/>
            <a:ext cx="327723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Fully </a:t>
            </a:r>
            <a:r>
              <a:rPr spc="-5" dirty="0"/>
              <a:t>Associative </a:t>
            </a:r>
            <a:r>
              <a:rPr spc="95" dirty="0"/>
              <a:t>&amp; </a:t>
            </a:r>
            <a:r>
              <a:rPr spc="-15" dirty="0"/>
              <a:t>Set-associative</a:t>
            </a:r>
            <a:r>
              <a:rPr spc="45" dirty="0"/>
              <a:t> </a:t>
            </a:r>
            <a:r>
              <a:rPr spc="-35" dirty="0"/>
              <a:t>cache: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0864" y="525057"/>
            <a:ext cx="2520100" cy="1079968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286715" y="2236762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89">
                <a:moveTo>
                  <a:pt x="59651" y="0"/>
                </a:moveTo>
                <a:lnTo>
                  <a:pt x="0" y="0"/>
                </a:lnTo>
                <a:lnTo>
                  <a:pt x="0" y="59651"/>
                </a:lnTo>
                <a:lnTo>
                  <a:pt x="59651" y="59651"/>
                </a:lnTo>
                <a:lnTo>
                  <a:pt x="596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6715" y="2408834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89">
                <a:moveTo>
                  <a:pt x="59651" y="0"/>
                </a:moveTo>
                <a:lnTo>
                  <a:pt x="0" y="0"/>
                </a:lnTo>
                <a:lnTo>
                  <a:pt x="0" y="59651"/>
                </a:lnTo>
                <a:lnTo>
                  <a:pt x="59651" y="59651"/>
                </a:lnTo>
                <a:lnTo>
                  <a:pt x="596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6715" y="2580919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89">
                <a:moveTo>
                  <a:pt x="59651" y="0"/>
                </a:moveTo>
                <a:lnTo>
                  <a:pt x="0" y="0"/>
                </a:lnTo>
                <a:lnTo>
                  <a:pt x="0" y="59651"/>
                </a:lnTo>
                <a:lnTo>
                  <a:pt x="59651" y="59651"/>
                </a:lnTo>
                <a:lnTo>
                  <a:pt x="596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6715" y="2925064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89">
                <a:moveTo>
                  <a:pt x="59651" y="0"/>
                </a:moveTo>
                <a:lnTo>
                  <a:pt x="0" y="0"/>
                </a:lnTo>
                <a:lnTo>
                  <a:pt x="0" y="59651"/>
                </a:lnTo>
                <a:lnTo>
                  <a:pt x="59651" y="59651"/>
                </a:lnTo>
                <a:lnTo>
                  <a:pt x="596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6715" y="3269208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89">
                <a:moveTo>
                  <a:pt x="59651" y="0"/>
                </a:moveTo>
                <a:lnTo>
                  <a:pt x="0" y="0"/>
                </a:lnTo>
                <a:lnTo>
                  <a:pt x="0" y="59651"/>
                </a:lnTo>
                <a:lnTo>
                  <a:pt x="59651" y="59651"/>
                </a:lnTo>
                <a:lnTo>
                  <a:pt x="596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02932" y="1726443"/>
            <a:ext cx="4051300" cy="16433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241300" algn="ctr">
              <a:lnSpc>
                <a:spcPct val="100000"/>
              </a:lnSpc>
              <a:spcBef>
                <a:spcPts val="95"/>
              </a:spcBef>
            </a:pPr>
            <a:r>
              <a:rPr sz="1000" spc="50" dirty="0">
                <a:solidFill>
                  <a:srgbClr val="59439A"/>
                </a:solidFill>
                <a:latin typeface="PMingLiU"/>
                <a:cs typeface="PMingLiU"/>
              </a:rPr>
              <a:t>Figure: </a:t>
            </a:r>
            <a:r>
              <a:rPr sz="1000" spc="40" dirty="0">
                <a:solidFill>
                  <a:srgbClr val="FFFFFF"/>
                </a:solidFill>
                <a:latin typeface="PMingLiU"/>
                <a:cs typeface="PMingLiU"/>
              </a:rPr>
              <a:t>Fully Associative </a:t>
            </a:r>
            <a:r>
              <a:rPr sz="1000" spc="80" dirty="0">
                <a:solidFill>
                  <a:srgbClr val="FFFFFF"/>
                </a:solidFill>
                <a:latin typeface="PMingLiU"/>
                <a:cs typeface="PMingLiU"/>
              </a:rPr>
              <a:t>and </a:t>
            </a:r>
            <a:r>
              <a:rPr sz="1000" spc="45" dirty="0">
                <a:solidFill>
                  <a:srgbClr val="FFFFFF"/>
                </a:solidFill>
                <a:latin typeface="PMingLiU"/>
                <a:cs typeface="PMingLiU"/>
              </a:rPr>
              <a:t>Set-associative</a:t>
            </a:r>
            <a:r>
              <a:rPr sz="1000" spc="140" dirty="0">
                <a:solidFill>
                  <a:srgbClr val="FFFFFF"/>
                </a:solidFill>
                <a:latin typeface="PMingLiU"/>
                <a:cs typeface="PMingLiU"/>
              </a:rPr>
              <a:t> </a:t>
            </a:r>
            <a:r>
              <a:rPr sz="1000" spc="40" dirty="0">
                <a:solidFill>
                  <a:srgbClr val="FFFFFF"/>
                </a:solidFill>
                <a:latin typeface="PMingLiU"/>
                <a:cs typeface="PMingLiU"/>
              </a:rPr>
              <a:t>cache</a:t>
            </a:r>
            <a:endParaRPr sz="1000">
              <a:latin typeface="PMingLiU"/>
              <a:cs typeface="PMingLiU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PMingLiU"/>
              <a:cs typeface="PMingLiU"/>
            </a:endParaRPr>
          </a:p>
          <a:p>
            <a:pPr marL="12700" marR="2682240">
              <a:lnSpc>
                <a:spcPct val="102600"/>
              </a:lnSpc>
            </a:pPr>
            <a:r>
              <a:rPr sz="1100" spc="55" dirty="0">
                <a:solidFill>
                  <a:srgbClr val="FFFFFF"/>
                </a:solidFill>
                <a:latin typeface="PMingLiU"/>
                <a:cs typeface="PMingLiU"/>
              </a:rPr>
              <a:t>Cache </a:t>
            </a:r>
            <a:r>
              <a:rPr sz="1100" spc="65" dirty="0">
                <a:solidFill>
                  <a:srgbClr val="FFFFFF"/>
                </a:solidFill>
                <a:latin typeface="PMingLiU"/>
                <a:cs typeface="PMingLiU"/>
              </a:rPr>
              <a:t>has </a:t>
            </a:r>
            <a:r>
              <a:rPr sz="1100" spc="25" dirty="0">
                <a:solidFill>
                  <a:srgbClr val="FFFFFF"/>
                </a:solidFill>
                <a:latin typeface="PMingLiU"/>
                <a:cs typeface="PMingLiU"/>
              </a:rPr>
              <a:t>8 </a:t>
            </a:r>
            <a:r>
              <a:rPr sz="1100" spc="50" dirty="0">
                <a:solidFill>
                  <a:srgbClr val="FFFFFF"/>
                </a:solidFill>
                <a:latin typeface="PMingLiU"/>
                <a:cs typeface="PMingLiU"/>
              </a:rPr>
              <a:t>locations.  </a:t>
            </a:r>
            <a:r>
              <a:rPr sz="1100" spc="60" dirty="0">
                <a:solidFill>
                  <a:srgbClr val="FFFFFF"/>
                </a:solidFill>
                <a:latin typeface="PMingLiU"/>
                <a:cs typeface="PMingLiU"/>
              </a:rPr>
              <a:t>Set </a:t>
            </a:r>
            <a:r>
              <a:rPr sz="1100" spc="260" dirty="0">
                <a:solidFill>
                  <a:srgbClr val="FFFFFF"/>
                </a:solidFill>
                <a:latin typeface="PMingLiU"/>
                <a:cs typeface="PMingLiU"/>
              </a:rPr>
              <a:t>= </a:t>
            </a:r>
            <a:r>
              <a:rPr sz="1100" spc="55" dirty="0">
                <a:solidFill>
                  <a:srgbClr val="FFFFFF"/>
                </a:solidFill>
                <a:latin typeface="PMingLiU"/>
                <a:cs typeface="PMingLiU"/>
              </a:rPr>
              <a:t>Tag </a:t>
            </a:r>
            <a:r>
              <a:rPr sz="1100" spc="40" dirty="0">
                <a:solidFill>
                  <a:srgbClr val="FFFFFF"/>
                </a:solidFill>
                <a:latin typeface="PMingLiU"/>
                <a:cs typeface="PMingLiU"/>
              </a:rPr>
              <a:t>&amp;</a:t>
            </a:r>
            <a:r>
              <a:rPr sz="1100" spc="-100" dirty="0">
                <a:solidFill>
                  <a:srgbClr val="FFFFFF"/>
                </a:solidFill>
                <a:latin typeface="PMingLiU"/>
                <a:cs typeface="PMingLiU"/>
              </a:rPr>
              <a:t> </a:t>
            </a:r>
            <a:r>
              <a:rPr sz="1100" spc="95" dirty="0">
                <a:solidFill>
                  <a:srgbClr val="FFFFFF"/>
                </a:solidFill>
                <a:latin typeface="PMingLiU"/>
                <a:cs typeface="PMingLiU"/>
              </a:rPr>
              <a:t>Data</a:t>
            </a:r>
            <a:endParaRPr sz="1100">
              <a:latin typeface="PMingLiU"/>
              <a:cs typeface="PMingLiU"/>
            </a:endParaRPr>
          </a:p>
          <a:p>
            <a:pPr marL="12700" marR="110489">
              <a:lnSpc>
                <a:spcPct val="102600"/>
              </a:lnSpc>
            </a:pPr>
            <a:r>
              <a:rPr sz="1100" spc="25" dirty="0">
                <a:solidFill>
                  <a:srgbClr val="FFFFFF"/>
                </a:solidFill>
                <a:latin typeface="PMingLiU"/>
                <a:cs typeface="PMingLiU"/>
              </a:rPr>
              <a:t>8 </a:t>
            </a:r>
            <a:r>
              <a:rPr sz="1100" spc="35" dirty="0">
                <a:solidFill>
                  <a:srgbClr val="FFFFFF"/>
                </a:solidFill>
                <a:latin typeface="PMingLiU"/>
                <a:cs typeface="PMingLiU"/>
              </a:rPr>
              <a:t>Blocks </a:t>
            </a:r>
            <a:r>
              <a:rPr sz="1100" spc="260" dirty="0">
                <a:solidFill>
                  <a:srgbClr val="FFFFFF"/>
                </a:solidFill>
                <a:latin typeface="PMingLiU"/>
                <a:cs typeface="PMingLiU"/>
              </a:rPr>
              <a:t>= </a:t>
            </a:r>
            <a:r>
              <a:rPr sz="1100" spc="25" dirty="0">
                <a:solidFill>
                  <a:srgbClr val="FFFFFF"/>
                </a:solidFill>
                <a:latin typeface="PMingLiU"/>
                <a:cs typeface="PMingLiU"/>
              </a:rPr>
              <a:t>8 </a:t>
            </a:r>
            <a:r>
              <a:rPr sz="1100" spc="50" dirty="0">
                <a:solidFill>
                  <a:srgbClr val="FFFFFF"/>
                </a:solidFill>
                <a:latin typeface="PMingLiU"/>
                <a:cs typeface="PMingLiU"/>
              </a:rPr>
              <a:t>sets </a:t>
            </a:r>
            <a:r>
              <a:rPr sz="1100" spc="260" dirty="0">
                <a:solidFill>
                  <a:srgbClr val="FFFFFF"/>
                </a:solidFill>
                <a:latin typeface="PMingLiU"/>
                <a:cs typeface="PMingLiU"/>
              </a:rPr>
              <a:t>= </a:t>
            </a:r>
            <a:r>
              <a:rPr sz="1100" spc="25" dirty="0">
                <a:solidFill>
                  <a:srgbClr val="FFFFFF"/>
                </a:solidFill>
                <a:latin typeface="PMingLiU"/>
                <a:cs typeface="PMingLiU"/>
              </a:rPr>
              <a:t>8 </a:t>
            </a:r>
            <a:r>
              <a:rPr sz="1100" spc="35" dirty="0">
                <a:solidFill>
                  <a:srgbClr val="FFFFFF"/>
                </a:solidFill>
                <a:latin typeface="PMingLiU"/>
                <a:cs typeface="PMingLiU"/>
              </a:rPr>
              <a:t>way </a:t>
            </a:r>
            <a:r>
              <a:rPr sz="1100" spc="60" dirty="0">
                <a:solidFill>
                  <a:srgbClr val="FFFFFF"/>
                </a:solidFill>
                <a:latin typeface="PMingLiU"/>
                <a:cs typeface="PMingLiU"/>
              </a:rPr>
              <a:t>set </a:t>
            </a:r>
            <a:r>
              <a:rPr sz="1100" spc="45" dirty="0">
                <a:solidFill>
                  <a:srgbClr val="FFFFFF"/>
                </a:solidFill>
                <a:latin typeface="PMingLiU"/>
                <a:cs typeface="PMingLiU"/>
              </a:rPr>
              <a:t>associative </a:t>
            </a:r>
            <a:r>
              <a:rPr sz="1100" spc="260" dirty="0">
                <a:solidFill>
                  <a:srgbClr val="FFFFFF"/>
                </a:solidFill>
                <a:latin typeface="PMingLiU"/>
                <a:cs typeface="PMingLiU"/>
              </a:rPr>
              <a:t>= </a:t>
            </a:r>
            <a:r>
              <a:rPr sz="1100" spc="40" dirty="0">
                <a:solidFill>
                  <a:srgbClr val="FFFFFF"/>
                </a:solidFill>
                <a:latin typeface="PMingLiU"/>
                <a:cs typeface="PMingLiU"/>
              </a:rPr>
              <a:t>Fully </a:t>
            </a:r>
            <a:r>
              <a:rPr sz="1100" spc="60" dirty="0">
                <a:solidFill>
                  <a:srgbClr val="FFFFFF"/>
                </a:solidFill>
                <a:latin typeface="PMingLiU"/>
                <a:cs typeface="PMingLiU"/>
              </a:rPr>
              <a:t>set</a:t>
            </a:r>
            <a:r>
              <a:rPr sz="1100" spc="-55" dirty="0">
                <a:solidFill>
                  <a:srgbClr val="FFFFFF"/>
                </a:solidFill>
                <a:latin typeface="PMingLiU"/>
                <a:cs typeface="PMingLiU"/>
              </a:rPr>
              <a:t> </a:t>
            </a:r>
            <a:r>
              <a:rPr sz="1100" spc="45" dirty="0">
                <a:solidFill>
                  <a:srgbClr val="FFFFFF"/>
                </a:solidFill>
                <a:latin typeface="PMingLiU"/>
                <a:cs typeface="PMingLiU"/>
              </a:rPr>
              <a:t>associative  </a:t>
            </a:r>
            <a:r>
              <a:rPr sz="1100" spc="70" dirty="0">
                <a:solidFill>
                  <a:srgbClr val="FFFFFF"/>
                </a:solidFill>
                <a:latin typeface="PMingLiU"/>
                <a:cs typeface="PMingLiU"/>
              </a:rPr>
              <a:t>mapping</a:t>
            </a:r>
            <a:endParaRPr sz="1100">
              <a:latin typeface="PMingLiU"/>
              <a:cs typeface="PMingLiU"/>
            </a:endParaRPr>
          </a:p>
          <a:p>
            <a:pPr marL="12700" marR="5080">
              <a:lnSpc>
                <a:spcPct val="102600"/>
              </a:lnSpc>
            </a:pPr>
            <a:r>
              <a:rPr sz="1100" spc="45" dirty="0">
                <a:solidFill>
                  <a:srgbClr val="FFFFFF"/>
                </a:solidFill>
                <a:latin typeface="PMingLiU"/>
                <a:cs typeface="PMingLiU"/>
              </a:rPr>
              <a:t>Associative </a:t>
            </a:r>
            <a:r>
              <a:rPr sz="1100" spc="70" dirty="0">
                <a:solidFill>
                  <a:srgbClr val="FFFFFF"/>
                </a:solidFill>
                <a:latin typeface="PMingLiU"/>
                <a:cs typeface="PMingLiU"/>
              </a:rPr>
              <a:t>mapping </a:t>
            </a:r>
            <a:r>
              <a:rPr sz="1100" spc="260" dirty="0">
                <a:solidFill>
                  <a:srgbClr val="FFFFFF"/>
                </a:solidFill>
                <a:latin typeface="PMingLiU"/>
                <a:cs typeface="PMingLiU"/>
              </a:rPr>
              <a:t>= </a:t>
            </a:r>
            <a:r>
              <a:rPr sz="1100" spc="50" dirty="0">
                <a:solidFill>
                  <a:srgbClr val="FFFFFF"/>
                </a:solidFill>
                <a:latin typeface="PMingLiU"/>
                <a:cs typeface="PMingLiU"/>
              </a:rPr>
              <a:t>multiples </a:t>
            </a:r>
            <a:r>
              <a:rPr sz="1100" spc="5" dirty="0">
                <a:solidFill>
                  <a:srgbClr val="FFFFFF"/>
                </a:solidFill>
                <a:latin typeface="PMingLiU"/>
                <a:cs typeface="PMingLiU"/>
              </a:rPr>
              <a:t>of </a:t>
            </a:r>
            <a:r>
              <a:rPr sz="1100" spc="50" dirty="0">
                <a:solidFill>
                  <a:srgbClr val="FFFFFF"/>
                </a:solidFill>
                <a:latin typeface="PMingLiU"/>
                <a:cs typeface="PMingLiU"/>
              </a:rPr>
              <a:t>sets </a:t>
            </a:r>
            <a:r>
              <a:rPr sz="1100" spc="260" dirty="0">
                <a:solidFill>
                  <a:srgbClr val="FFFFFF"/>
                </a:solidFill>
                <a:latin typeface="PMingLiU"/>
                <a:cs typeface="PMingLiU"/>
              </a:rPr>
              <a:t>= </a:t>
            </a:r>
            <a:r>
              <a:rPr sz="1100" spc="55" dirty="0">
                <a:solidFill>
                  <a:srgbClr val="FFFFFF"/>
                </a:solidFill>
                <a:latin typeface="PMingLiU"/>
                <a:cs typeface="PMingLiU"/>
              </a:rPr>
              <a:t>Cache </a:t>
            </a:r>
            <a:r>
              <a:rPr sz="1100" spc="50" dirty="0">
                <a:solidFill>
                  <a:srgbClr val="FFFFFF"/>
                </a:solidFill>
                <a:latin typeface="PMingLiU"/>
                <a:cs typeface="PMingLiU"/>
              </a:rPr>
              <a:t>locations (2</a:t>
            </a:r>
            <a:r>
              <a:rPr sz="1100" spc="-35" dirty="0">
                <a:solidFill>
                  <a:srgbClr val="FFFFFF"/>
                </a:solidFill>
                <a:latin typeface="PMingLiU"/>
                <a:cs typeface="PMingLiU"/>
              </a:rPr>
              <a:t> </a:t>
            </a:r>
            <a:r>
              <a:rPr sz="1100" spc="35" dirty="0">
                <a:solidFill>
                  <a:srgbClr val="FFFFFF"/>
                </a:solidFill>
                <a:latin typeface="PMingLiU"/>
                <a:cs typeface="PMingLiU"/>
              </a:rPr>
              <a:t>way  </a:t>
            </a:r>
            <a:r>
              <a:rPr sz="1100" spc="60" dirty="0">
                <a:solidFill>
                  <a:srgbClr val="FFFFFF"/>
                </a:solidFill>
                <a:latin typeface="PMingLiU"/>
                <a:cs typeface="PMingLiU"/>
              </a:rPr>
              <a:t>set </a:t>
            </a:r>
            <a:r>
              <a:rPr sz="1100" spc="55" dirty="0">
                <a:solidFill>
                  <a:srgbClr val="FFFFFF"/>
                </a:solidFill>
                <a:latin typeface="PMingLiU"/>
                <a:cs typeface="PMingLiU"/>
              </a:rPr>
              <a:t>or </a:t>
            </a:r>
            <a:r>
              <a:rPr sz="1100" spc="25" dirty="0">
                <a:solidFill>
                  <a:srgbClr val="FFFFFF"/>
                </a:solidFill>
                <a:latin typeface="PMingLiU"/>
                <a:cs typeface="PMingLiU"/>
              </a:rPr>
              <a:t>4 </a:t>
            </a:r>
            <a:r>
              <a:rPr sz="1100" spc="40" dirty="0">
                <a:solidFill>
                  <a:srgbClr val="FFFFFF"/>
                </a:solidFill>
                <a:latin typeface="PMingLiU"/>
                <a:cs typeface="PMingLiU"/>
              </a:rPr>
              <a:t>way </a:t>
            </a:r>
            <a:r>
              <a:rPr sz="1100" spc="60" dirty="0">
                <a:solidFill>
                  <a:srgbClr val="FFFFFF"/>
                </a:solidFill>
                <a:latin typeface="PMingLiU"/>
                <a:cs typeface="PMingLiU"/>
              </a:rPr>
              <a:t>set</a:t>
            </a:r>
            <a:r>
              <a:rPr sz="1100" spc="190" dirty="0">
                <a:solidFill>
                  <a:srgbClr val="FFFFFF"/>
                </a:solidFill>
                <a:latin typeface="PMingLiU"/>
                <a:cs typeface="PMingLiU"/>
              </a:rPr>
              <a:t> </a:t>
            </a:r>
            <a:r>
              <a:rPr sz="1100" spc="75" dirty="0">
                <a:solidFill>
                  <a:srgbClr val="FFFFFF"/>
                </a:solidFill>
                <a:latin typeface="PMingLiU"/>
                <a:cs typeface="PMingLiU"/>
              </a:rPr>
              <a:t>)</a:t>
            </a:r>
            <a:endParaRPr sz="1100">
              <a:latin typeface="PMingLiU"/>
              <a:cs typeface="PMingLiU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25" dirty="0">
                <a:solidFill>
                  <a:srgbClr val="FFFFFF"/>
                </a:solidFill>
                <a:latin typeface="PMingLiU"/>
                <a:cs typeface="PMingLiU"/>
              </a:rPr>
              <a:t>1 </a:t>
            </a:r>
            <a:r>
              <a:rPr sz="1100" spc="60" dirty="0">
                <a:solidFill>
                  <a:srgbClr val="FFFFFF"/>
                </a:solidFill>
                <a:latin typeface="PMingLiU"/>
                <a:cs typeface="PMingLiU"/>
              </a:rPr>
              <a:t>set </a:t>
            </a:r>
            <a:r>
              <a:rPr sz="1100" spc="260" dirty="0">
                <a:solidFill>
                  <a:srgbClr val="FFFFFF"/>
                </a:solidFill>
                <a:latin typeface="PMingLiU"/>
                <a:cs typeface="PMingLiU"/>
              </a:rPr>
              <a:t>= </a:t>
            </a:r>
            <a:r>
              <a:rPr sz="1100" spc="25" dirty="0">
                <a:solidFill>
                  <a:srgbClr val="FFFFFF"/>
                </a:solidFill>
                <a:latin typeface="PMingLiU"/>
                <a:cs typeface="PMingLiU"/>
              </a:rPr>
              <a:t>1 </a:t>
            </a:r>
            <a:r>
              <a:rPr sz="1100" spc="40" dirty="0">
                <a:solidFill>
                  <a:srgbClr val="FFFFFF"/>
                </a:solidFill>
                <a:latin typeface="PMingLiU"/>
                <a:cs typeface="PMingLiU"/>
              </a:rPr>
              <a:t>way </a:t>
            </a:r>
            <a:r>
              <a:rPr sz="1100" spc="260" dirty="0">
                <a:solidFill>
                  <a:srgbClr val="FFFFFF"/>
                </a:solidFill>
                <a:latin typeface="PMingLiU"/>
                <a:cs typeface="PMingLiU"/>
              </a:rPr>
              <a:t>= </a:t>
            </a:r>
            <a:r>
              <a:rPr sz="1100" spc="60" dirty="0">
                <a:solidFill>
                  <a:srgbClr val="FFFFFF"/>
                </a:solidFill>
                <a:latin typeface="PMingLiU"/>
                <a:cs typeface="PMingLiU"/>
              </a:rPr>
              <a:t>Direct</a:t>
            </a:r>
            <a:r>
              <a:rPr sz="1100" spc="-155" dirty="0">
                <a:solidFill>
                  <a:srgbClr val="FFFFFF"/>
                </a:solidFill>
                <a:latin typeface="PMingLiU"/>
                <a:cs typeface="PMingLiU"/>
              </a:rPr>
              <a:t> </a:t>
            </a:r>
            <a:r>
              <a:rPr sz="1100" spc="70" dirty="0">
                <a:solidFill>
                  <a:srgbClr val="FFFFFF"/>
                </a:solidFill>
                <a:latin typeface="PMingLiU"/>
                <a:cs typeface="PMingLiU"/>
              </a:rPr>
              <a:t>mapping</a:t>
            </a:r>
            <a:endParaRPr sz="1100">
              <a:latin typeface="PMingLiU"/>
              <a:cs typeface="PMingLiU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0" y="3349777"/>
            <a:ext cx="4608195" cy="106680"/>
            <a:chOff x="0" y="3349777"/>
            <a:chExt cx="4608195" cy="106680"/>
          </a:xfrm>
        </p:grpSpPr>
        <p:sp>
          <p:nvSpPr>
            <p:cNvPr id="11" name="object 11"/>
            <p:cNvSpPr/>
            <p:nvPr/>
          </p:nvSpPr>
          <p:spPr>
            <a:xfrm>
              <a:off x="0" y="3349777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5" h="106679">
                  <a:moveTo>
                    <a:pt x="1535976" y="0"/>
                  </a:moveTo>
                  <a:lnTo>
                    <a:pt x="0" y="0"/>
                  </a:lnTo>
                  <a:lnTo>
                    <a:pt x="0" y="106222"/>
                  </a:lnTo>
                  <a:lnTo>
                    <a:pt x="1535976" y="10622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5D54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35976" y="3349777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4" h="106679">
                  <a:moveTo>
                    <a:pt x="1535976" y="0"/>
                  </a:moveTo>
                  <a:lnTo>
                    <a:pt x="0" y="0"/>
                  </a:lnTo>
                  <a:lnTo>
                    <a:pt x="0" y="106222"/>
                  </a:lnTo>
                  <a:lnTo>
                    <a:pt x="1535976" y="10622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6151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71952" y="3349777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4" h="106679">
                  <a:moveTo>
                    <a:pt x="1535976" y="0"/>
                  </a:moveTo>
                  <a:lnTo>
                    <a:pt x="0" y="0"/>
                  </a:lnTo>
                  <a:lnTo>
                    <a:pt x="0" y="106222"/>
                  </a:lnTo>
                  <a:lnTo>
                    <a:pt x="1535976" y="10622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5943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pc="100" dirty="0"/>
              <a:t>Dr. </a:t>
            </a:r>
            <a:r>
              <a:rPr spc="110" dirty="0"/>
              <a:t>Ganala </a:t>
            </a:r>
            <a:r>
              <a:rPr spc="95" dirty="0"/>
              <a:t>Santoshi </a:t>
            </a:r>
            <a:r>
              <a:rPr spc="120" dirty="0"/>
              <a:t>(VIT</a:t>
            </a:r>
            <a:r>
              <a:rPr spc="75" dirty="0"/>
              <a:t> </a:t>
            </a:r>
            <a:r>
              <a:rPr spc="105" dirty="0"/>
              <a:t>Chennai)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2188705" y="3353673"/>
            <a:ext cx="23114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spc="130" dirty="0">
                <a:solidFill>
                  <a:srgbClr val="FFFFFF"/>
                </a:solidFill>
                <a:latin typeface="PMingLiU"/>
                <a:cs typeface="PMingLiU"/>
                <a:hlinkClick r:id="rId3" action="ppaction://hlinksldjump"/>
              </a:rPr>
              <a:t>MSO</a:t>
            </a:r>
            <a:endParaRPr sz="600">
              <a:latin typeface="PMingLiU"/>
              <a:cs typeface="PMingLiU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pc="105" dirty="0"/>
              <a:t>July </a:t>
            </a:r>
            <a:r>
              <a:rPr spc="75" dirty="0"/>
              <a:t>8,</a:t>
            </a:r>
            <a:r>
              <a:rPr spc="15" dirty="0"/>
              <a:t> </a:t>
            </a:r>
            <a:r>
              <a:rPr spc="80" dirty="0"/>
              <a:t>2020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80" dirty="0"/>
              <a:pPr marL="38100">
                <a:lnSpc>
                  <a:spcPts val="670"/>
                </a:lnSpc>
              </a:pPr>
              <a:t>31</a:t>
            </a:fld>
            <a:r>
              <a:rPr spc="80" dirty="0"/>
              <a:t> </a:t>
            </a:r>
            <a:r>
              <a:rPr spc="204" dirty="0"/>
              <a:t>/</a:t>
            </a:r>
            <a:r>
              <a:rPr spc="55" dirty="0"/>
              <a:t> </a:t>
            </a:r>
            <a:r>
              <a:rPr spc="80" dirty="0"/>
              <a:t>41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2405"/>
            <a:ext cx="4018279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5" dirty="0"/>
              <a:t>Direct </a:t>
            </a:r>
            <a:r>
              <a:rPr spc="95" dirty="0"/>
              <a:t>&amp; </a:t>
            </a:r>
            <a:r>
              <a:rPr spc="-10" dirty="0"/>
              <a:t>Fully </a:t>
            </a:r>
            <a:r>
              <a:rPr spc="-5" dirty="0"/>
              <a:t>Associative </a:t>
            </a:r>
            <a:r>
              <a:rPr spc="95" dirty="0"/>
              <a:t>&amp; </a:t>
            </a:r>
            <a:r>
              <a:rPr spc="-15" dirty="0"/>
              <a:t>Set-associative</a:t>
            </a:r>
            <a:r>
              <a:rPr spc="225" dirty="0"/>
              <a:t> </a:t>
            </a:r>
            <a:r>
              <a:rPr spc="-35" dirty="0"/>
              <a:t>cache: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0917" y="525074"/>
            <a:ext cx="2880015" cy="1080015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286715" y="2236825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89">
                <a:moveTo>
                  <a:pt x="59651" y="0"/>
                </a:moveTo>
                <a:lnTo>
                  <a:pt x="0" y="0"/>
                </a:lnTo>
                <a:lnTo>
                  <a:pt x="0" y="59651"/>
                </a:lnTo>
                <a:lnTo>
                  <a:pt x="59651" y="59651"/>
                </a:lnTo>
                <a:lnTo>
                  <a:pt x="596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6715" y="2580982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89">
                <a:moveTo>
                  <a:pt x="59651" y="0"/>
                </a:moveTo>
                <a:lnTo>
                  <a:pt x="0" y="0"/>
                </a:lnTo>
                <a:lnTo>
                  <a:pt x="0" y="59651"/>
                </a:lnTo>
                <a:lnTo>
                  <a:pt x="59651" y="59651"/>
                </a:lnTo>
                <a:lnTo>
                  <a:pt x="596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6715" y="3097199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89">
                <a:moveTo>
                  <a:pt x="59651" y="0"/>
                </a:moveTo>
                <a:lnTo>
                  <a:pt x="0" y="0"/>
                </a:lnTo>
                <a:lnTo>
                  <a:pt x="0" y="59651"/>
                </a:lnTo>
                <a:lnTo>
                  <a:pt x="59651" y="59651"/>
                </a:lnTo>
                <a:lnTo>
                  <a:pt x="596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02932" y="1726506"/>
            <a:ext cx="4076700" cy="16433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9705">
              <a:lnSpc>
                <a:spcPct val="100000"/>
              </a:lnSpc>
              <a:spcBef>
                <a:spcPts val="95"/>
              </a:spcBef>
            </a:pPr>
            <a:r>
              <a:rPr sz="1000" spc="50" dirty="0">
                <a:solidFill>
                  <a:srgbClr val="59439A"/>
                </a:solidFill>
                <a:latin typeface="PMingLiU"/>
                <a:cs typeface="PMingLiU"/>
              </a:rPr>
              <a:t>Figure: </a:t>
            </a:r>
            <a:r>
              <a:rPr sz="1000" spc="55" dirty="0">
                <a:solidFill>
                  <a:srgbClr val="FFFFFF"/>
                </a:solidFill>
                <a:latin typeface="PMingLiU"/>
                <a:cs typeface="PMingLiU"/>
              </a:rPr>
              <a:t>Direct </a:t>
            </a:r>
            <a:r>
              <a:rPr sz="1000" spc="80" dirty="0">
                <a:solidFill>
                  <a:srgbClr val="FFFFFF"/>
                </a:solidFill>
                <a:latin typeface="PMingLiU"/>
                <a:cs typeface="PMingLiU"/>
              </a:rPr>
              <a:t>and </a:t>
            </a:r>
            <a:r>
              <a:rPr sz="1000" spc="40" dirty="0">
                <a:solidFill>
                  <a:srgbClr val="FFFFFF"/>
                </a:solidFill>
                <a:latin typeface="PMingLiU"/>
                <a:cs typeface="PMingLiU"/>
              </a:rPr>
              <a:t>Fully Associative </a:t>
            </a:r>
            <a:r>
              <a:rPr sz="1000" spc="80" dirty="0">
                <a:solidFill>
                  <a:srgbClr val="FFFFFF"/>
                </a:solidFill>
                <a:latin typeface="PMingLiU"/>
                <a:cs typeface="PMingLiU"/>
              </a:rPr>
              <a:t>and </a:t>
            </a:r>
            <a:r>
              <a:rPr sz="1000" spc="45" dirty="0">
                <a:solidFill>
                  <a:srgbClr val="FFFFFF"/>
                </a:solidFill>
                <a:latin typeface="PMingLiU"/>
                <a:cs typeface="PMingLiU"/>
              </a:rPr>
              <a:t>Set-associative</a:t>
            </a:r>
            <a:r>
              <a:rPr sz="1000" spc="165" dirty="0">
                <a:solidFill>
                  <a:srgbClr val="FFFFFF"/>
                </a:solidFill>
                <a:latin typeface="PMingLiU"/>
                <a:cs typeface="PMingLiU"/>
              </a:rPr>
              <a:t> </a:t>
            </a:r>
            <a:r>
              <a:rPr sz="1000" spc="40" dirty="0">
                <a:solidFill>
                  <a:srgbClr val="FFFFFF"/>
                </a:solidFill>
                <a:latin typeface="PMingLiU"/>
                <a:cs typeface="PMingLiU"/>
              </a:rPr>
              <a:t>cache</a:t>
            </a:r>
            <a:endParaRPr sz="1000">
              <a:latin typeface="PMingLiU"/>
              <a:cs typeface="PMingLiU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50">
              <a:latin typeface="PMingLiU"/>
              <a:cs typeface="PMingLiU"/>
            </a:endParaRPr>
          </a:p>
          <a:p>
            <a:pPr marL="12700" marR="249554">
              <a:lnSpc>
                <a:spcPct val="102699"/>
              </a:lnSpc>
              <a:spcBef>
                <a:spcPts val="5"/>
              </a:spcBef>
            </a:pPr>
            <a:r>
              <a:rPr sz="1100" spc="60" dirty="0">
                <a:solidFill>
                  <a:srgbClr val="FFFFFF"/>
                </a:solidFill>
                <a:latin typeface="PMingLiU"/>
                <a:cs typeface="PMingLiU"/>
              </a:rPr>
              <a:t>Direct </a:t>
            </a:r>
            <a:r>
              <a:rPr sz="1100" spc="85" dirty="0">
                <a:solidFill>
                  <a:srgbClr val="FFFFFF"/>
                </a:solidFill>
                <a:latin typeface="PMingLiU"/>
                <a:cs typeface="PMingLiU"/>
              </a:rPr>
              <a:t>mapped </a:t>
            </a:r>
            <a:r>
              <a:rPr sz="1100" spc="40" dirty="0">
                <a:solidFill>
                  <a:srgbClr val="FFFFFF"/>
                </a:solidFill>
                <a:latin typeface="PMingLiU"/>
                <a:cs typeface="PMingLiU"/>
              </a:rPr>
              <a:t>cache </a:t>
            </a:r>
            <a:r>
              <a:rPr sz="1100" spc="15" dirty="0">
                <a:solidFill>
                  <a:srgbClr val="FFFFFF"/>
                </a:solidFill>
                <a:latin typeface="PMingLiU"/>
                <a:cs typeface="PMingLiU"/>
              </a:rPr>
              <a:t>: </a:t>
            </a:r>
            <a:r>
              <a:rPr sz="1100" spc="60" dirty="0">
                <a:solidFill>
                  <a:srgbClr val="FFFFFF"/>
                </a:solidFill>
                <a:latin typeface="PMingLiU"/>
                <a:cs typeface="PMingLiU"/>
              </a:rPr>
              <a:t>Memory </a:t>
            </a:r>
            <a:r>
              <a:rPr sz="1100" spc="40" dirty="0">
                <a:solidFill>
                  <a:srgbClr val="FFFFFF"/>
                </a:solidFill>
                <a:latin typeface="PMingLiU"/>
                <a:cs typeface="PMingLiU"/>
              </a:rPr>
              <a:t>Block </a:t>
            </a:r>
            <a:r>
              <a:rPr sz="1100" spc="30" dirty="0">
                <a:solidFill>
                  <a:srgbClr val="FFFFFF"/>
                </a:solidFill>
                <a:latin typeface="PMingLiU"/>
                <a:cs typeface="PMingLiU"/>
              </a:rPr>
              <a:t>12, </a:t>
            </a:r>
            <a:r>
              <a:rPr sz="1100" spc="65" dirty="0">
                <a:solidFill>
                  <a:srgbClr val="FFFFFF"/>
                </a:solidFill>
                <a:latin typeface="PMingLiU"/>
                <a:cs typeface="PMingLiU"/>
              </a:rPr>
              <a:t>Total </a:t>
            </a:r>
            <a:r>
              <a:rPr sz="1100" spc="40" dirty="0">
                <a:solidFill>
                  <a:srgbClr val="FFFFFF"/>
                </a:solidFill>
                <a:latin typeface="PMingLiU"/>
                <a:cs typeface="PMingLiU"/>
              </a:rPr>
              <a:t>cache </a:t>
            </a:r>
            <a:r>
              <a:rPr sz="1100" spc="45" dirty="0">
                <a:solidFill>
                  <a:srgbClr val="FFFFFF"/>
                </a:solidFill>
                <a:latin typeface="PMingLiU"/>
                <a:cs typeface="PMingLiU"/>
              </a:rPr>
              <a:t>have </a:t>
            </a:r>
            <a:r>
              <a:rPr sz="1100" spc="15" dirty="0">
                <a:solidFill>
                  <a:srgbClr val="FFFFFF"/>
                </a:solidFill>
                <a:latin typeface="PMingLiU"/>
                <a:cs typeface="PMingLiU"/>
              </a:rPr>
              <a:t>: </a:t>
            </a:r>
            <a:r>
              <a:rPr sz="1100" spc="25" dirty="0">
                <a:solidFill>
                  <a:srgbClr val="FFFFFF"/>
                </a:solidFill>
                <a:latin typeface="PMingLiU"/>
                <a:cs typeface="PMingLiU"/>
              </a:rPr>
              <a:t>8  </a:t>
            </a:r>
            <a:r>
              <a:rPr sz="1100" spc="50" dirty="0">
                <a:solidFill>
                  <a:srgbClr val="FFFFFF"/>
                </a:solidFill>
                <a:latin typeface="PMingLiU"/>
                <a:cs typeface="PMingLiU"/>
              </a:rPr>
              <a:t>locations, </a:t>
            </a:r>
            <a:r>
              <a:rPr sz="1100" spc="55" dirty="0">
                <a:solidFill>
                  <a:srgbClr val="FFFFFF"/>
                </a:solidFill>
                <a:latin typeface="PMingLiU"/>
                <a:cs typeface="PMingLiU"/>
              </a:rPr>
              <a:t>Cache location </a:t>
            </a:r>
            <a:r>
              <a:rPr sz="1100" spc="260" dirty="0">
                <a:solidFill>
                  <a:srgbClr val="FFFFFF"/>
                </a:solidFill>
                <a:latin typeface="PMingLiU"/>
                <a:cs typeface="PMingLiU"/>
              </a:rPr>
              <a:t>= </a:t>
            </a:r>
            <a:r>
              <a:rPr sz="1100" spc="25" dirty="0">
                <a:solidFill>
                  <a:srgbClr val="FFFFFF"/>
                </a:solidFill>
                <a:latin typeface="PMingLiU"/>
                <a:cs typeface="PMingLiU"/>
              </a:rPr>
              <a:t>12 </a:t>
            </a:r>
            <a:r>
              <a:rPr sz="1100" spc="60" dirty="0">
                <a:solidFill>
                  <a:srgbClr val="FFFFFF"/>
                </a:solidFill>
                <a:latin typeface="PMingLiU"/>
                <a:cs typeface="PMingLiU"/>
              </a:rPr>
              <a:t>modulo </a:t>
            </a:r>
            <a:r>
              <a:rPr sz="1100" spc="25" dirty="0">
                <a:solidFill>
                  <a:srgbClr val="FFFFFF"/>
                </a:solidFill>
                <a:latin typeface="PMingLiU"/>
                <a:cs typeface="PMingLiU"/>
              </a:rPr>
              <a:t>8 </a:t>
            </a:r>
            <a:r>
              <a:rPr sz="1100" spc="260" dirty="0">
                <a:solidFill>
                  <a:srgbClr val="FFFFFF"/>
                </a:solidFill>
                <a:latin typeface="PMingLiU"/>
                <a:cs typeface="PMingLiU"/>
              </a:rPr>
              <a:t>=</a:t>
            </a:r>
            <a:r>
              <a:rPr sz="1100" spc="70" dirty="0">
                <a:solidFill>
                  <a:srgbClr val="FFFFFF"/>
                </a:solidFill>
                <a:latin typeface="PMingLiU"/>
                <a:cs typeface="PMingLiU"/>
              </a:rPr>
              <a:t> </a:t>
            </a:r>
            <a:r>
              <a:rPr sz="1100" spc="35" dirty="0">
                <a:solidFill>
                  <a:srgbClr val="FFFFFF"/>
                </a:solidFill>
                <a:latin typeface="PMingLiU"/>
                <a:cs typeface="PMingLiU"/>
              </a:rPr>
              <a:t>4,</a:t>
            </a:r>
            <a:endParaRPr sz="1100">
              <a:latin typeface="PMingLiU"/>
              <a:cs typeface="PMingLiU"/>
            </a:endParaRPr>
          </a:p>
          <a:p>
            <a:pPr marL="12700" marR="5080">
              <a:lnSpc>
                <a:spcPct val="102600"/>
              </a:lnSpc>
            </a:pPr>
            <a:r>
              <a:rPr sz="1100" spc="45" dirty="0">
                <a:solidFill>
                  <a:srgbClr val="FFFFFF"/>
                </a:solidFill>
                <a:latin typeface="PMingLiU"/>
                <a:cs typeface="PMingLiU"/>
              </a:rPr>
              <a:t>Two-way set-associative </a:t>
            </a:r>
            <a:r>
              <a:rPr sz="1100" spc="40" dirty="0">
                <a:solidFill>
                  <a:srgbClr val="FFFFFF"/>
                </a:solidFill>
                <a:latin typeface="PMingLiU"/>
                <a:cs typeface="PMingLiU"/>
              </a:rPr>
              <a:t>cache </a:t>
            </a:r>
            <a:r>
              <a:rPr sz="1100" spc="15" dirty="0">
                <a:solidFill>
                  <a:srgbClr val="FFFFFF"/>
                </a:solidFill>
                <a:latin typeface="PMingLiU"/>
                <a:cs typeface="PMingLiU"/>
              </a:rPr>
              <a:t>: </a:t>
            </a:r>
            <a:r>
              <a:rPr sz="1100" spc="45" dirty="0">
                <a:solidFill>
                  <a:srgbClr val="FFFFFF"/>
                </a:solidFill>
                <a:latin typeface="PMingLiU"/>
                <a:cs typeface="PMingLiU"/>
              </a:rPr>
              <a:t>No. </a:t>
            </a:r>
            <a:r>
              <a:rPr sz="1100" spc="5" dirty="0">
                <a:solidFill>
                  <a:srgbClr val="FFFFFF"/>
                </a:solidFill>
                <a:latin typeface="PMingLiU"/>
                <a:cs typeface="PMingLiU"/>
              </a:rPr>
              <a:t>of </a:t>
            </a:r>
            <a:r>
              <a:rPr sz="1100" spc="55" dirty="0">
                <a:solidFill>
                  <a:srgbClr val="FFFFFF"/>
                </a:solidFill>
                <a:latin typeface="PMingLiU"/>
                <a:cs typeface="PMingLiU"/>
              </a:rPr>
              <a:t>Sets </a:t>
            </a:r>
            <a:r>
              <a:rPr sz="1100" spc="260" dirty="0">
                <a:solidFill>
                  <a:srgbClr val="FFFFFF"/>
                </a:solidFill>
                <a:latin typeface="PMingLiU"/>
                <a:cs typeface="PMingLiU"/>
              </a:rPr>
              <a:t>= </a:t>
            </a:r>
            <a:r>
              <a:rPr sz="1100" spc="35" dirty="0">
                <a:solidFill>
                  <a:srgbClr val="FFFFFF"/>
                </a:solidFill>
                <a:latin typeface="PMingLiU"/>
                <a:cs typeface="PMingLiU"/>
              </a:rPr>
              <a:t>4, </a:t>
            </a:r>
            <a:r>
              <a:rPr sz="1100" spc="55" dirty="0">
                <a:solidFill>
                  <a:srgbClr val="FFFFFF"/>
                </a:solidFill>
                <a:latin typeface="PMingLiU"/>
                <a:cs typeface="PMingLiU"/>
              </a:rPr>
              <a:t>Cache location </a:t>
            </a:r>
            <a:r>
              <a:rPr sz="1100" spc="260" dirty="0">
                <a:solidFill>
                  <a:srgbClr val="FFFFFF"/>
                </a:solidFill>
                <a:latin typeface="PMingLiU"/>
                <a:cs typeface="PMingLiU"/>
              </a:rPr>
              <a:t>=  </a:t>
            </a:r>
            <a:r>
              <a:rPr sz="1100" spc="25" dirty="0">
                <a:solidFill>
                  <a:srgbClr val="FFFFFF"/>
                </a:solidFill>
                <a:latin typeface="PMingLiU"/>
                <a:cs typeface="PMingLiU"/>
              </a:rPr>
              <a:t>12 </a:t>
            </a:r>
            <a:r>
              <a:rPr sz="1100" spc="60" dirty="0">
                <a:solidFill>
                  <a:srgbClr val="FFFFFF"/>
                </a:solidFill>
                <a:latin typeface="PMingLiU"/>
                <a:cs typeface="PMingLiU"/>
              </a:rPr>
              <a:t>modulo </a:t>
            </a:r>
            <a:r>
              <a:rPr sz="1100" spc="25" dirty="0">
                <a:solidFill>
                  <a:srgbClr val="FFFFFF"/>
                </a:solidFill>
                <a:latin typeface="PMingLiU"/>
                <a:cs typeface="PMingLiU"/>
              </a:rPr>
              <a:t>4 </a:t>
            </a:r>
            <a:r>
              <a:rPr sz="1100" spc="260" dirty="0">
                <a:solidFill>
                  <a:srgbClr val="FFFFFF"/>
                </a:solidFill>
                <a:latin typeface="PMingLiU"/>
                <a:cs typeface="PMingLiU"/>
              </a:rPr>
              <a:t>= </a:t>
            </a:r>
            <a:r>
              <a:rPr sz="1100" spc="35" dirty="0">
                <a:solidFill>
                  <a:srgbClr val="FFFFFF"/>
                </a:solidFill>
                <a:latin typeface="PMingLiU"/>
                <a:cs typeface="PMingLiU"/>
              </a:rPr>
              <a:t>0, </a:t>
            </a:r>
            <a:r>
              <a:rPr sz="1100" spc="60" dirty="0">
                <a:solidFill>
                  <a:srgbClr val="FFFFFF"/>
                </a:solidFill>
                <a:latin typeface="PMingLiU"/>
                <a:cs typeface="PMingLiU"/>
              </a:rPr>
              <a:t>Set </a:t>
            </a:r>
            <a:r>
              <a:rPr sz="1100" spc="45" dirty="0">
                <a:solidFill>
                  <a:srgbClr val="FFFFFF"/>
                </a:solidFill>
                <a:latin typeface="PMingLiU"/>
                <a:cs typeface="PMingLiU"/>
              </a:rPr>
              <a:t>No. </a:t>
            </a:r>
            <a:r>
              <a:rPr sz="1100" spc="260" dirty="0">
                <a:solidFill>
                  <a:srgbClr val="FFFFFF"/>
                </a:solidFill>
                <a:latin typeface="PMingLiU"/>
                <a:cs typeface="PMingLiU"/>
              </a:rPr>
              <a:t>= </a:t>
            </a:r>
            <a:r>
              <a:rPr sz="1100" spc="35" dirty="0">
                <a:solidFill>
                  <a:srgbClr val="FFFFFF"/>
                </a:solidFill>
                <a:latin typeface="PMingLiU"/>
                <a:cs typeface="PMingLiU"/>
              </a:rPr>
              <a:t>4, </a:t>
            </a:r>
            <a:r>
              <a:rPr sz="1100" spc="70" dirty="0">
                <a:solidFill>
                  <a:srgbClr val="FFFFFF"/>
                </a:solidFill>
                <a:latin typeface="PMingLiU"/>
                <a:cs typeface="PMingLiU"/>
              </a:rPr>
              <a:t>Each </a:t>
            </a:r>
            <a:r>
              <a:rPr sz="1100" spc="60" dirty="0">
                <a:solidFill>
                  <a:srgbClr val="FFFFFF"/>
                </a:solidFill>
                <a:latin typeface="PMingLiU"/>
                <a:cs typeface="PMingLiU"/>
              </a:rPr>
              <a:t>set </a:t>
            </a:r>
            <a:r>
              <a:rPr sz="1100" spc="65" dirty="0">
                <a:solidFill>
                  <a:srgbClr val="FFFFFF"/>
                </a:solidFill>
                <a:latin typeface="PMingLiU"/>
                <a:cs typeface="PMingLiU"/>
              </a:rPr>
              <a:t>has </a:t>
            </a:r>
            <a:r>
              <a:rPr sz="1100" spc="25" dirty="0">
                <a:solidFill>
                  <a:srgbClr val="FFFFFF"/>
                </a:solidFill>
                <a:latin typeface="PMingLiU"/>
                <a:cs typeface="PMingLiU"/>
              </a:rPr>
              <a:t>2 </a:t>
            </a:r>
            <a:r>
              <a:rPr sz="1100" spc="50" dirty="0">
                <a:solidFill>
                  <a:srgbClr val="FFFFFF"/>
                </a:solidFill>
                <a:latin typeface="PMingLiU"/>
                <a:cs typeface="PMingLiU"/>
              </a:rPr>
              <a:t>locations, </a:t>
            </a:r>
            <a:r>
              <a:rPr sz="1100" spc="65" dirty="0">
                <a:solidFill>
                  <a:srgbClr val="FFFFFF"/>
                </a:solidFill>
                <a:latin typeface="PMingLiU"/>
                <a:cs typeface="PMingLiU"/>
              </a:rPr>
              <a:t>memory  </a:t>
            </a:r>
            <a:r>
              <a:rPr sz="1100" spc="40" dirty="0">
                <a:solidFill>
                  <a:srgbClr val="FFFFFF"/>
                </a:solidFill>
                <a:latin typeface="PMingLiU"/>
                <a:cs typeface="PMingLiU"/>
              </a:rPr>
              <a:t>block </a:t>
            </a:r>
            <a:r>
              <a:rPr sz="1100" spc="45" dirty="0">
                <a:solidFill>
                  <a:srgbClr val="FFFFFF"/>
                </a:solidFill>
                <a:latin typeface="PMingLiU"/>
                <a:cs typeface="PMingLiU"/>
              </a:rPr>
              <a:t>could </a:t>
            </a:r>
            <a:r>
              <a:rPr sz="1100" spc="70" dirty="0">
                <a:solidFill>
                  <a:srgbClr val="FFFFFF"/>
                </a:solidFill>
                <a:latin typeface="PMingLiU"/>
                <a:cs typeface="PMingLiU"/>
              </a:rPr>
              <a:t>be </a:t>
            </a:r>
            <a:r>
              <a:rPr sz="1100" spc="50" dirty="0">
                <a:solidFill>
                  <a:srgbClr val="FFFFFF"/>
                </a:solidFill>
                <a:latin typeface="PMingLiU"/>
                <a:cs typeface="PMingLiU"/>
              </a:rPr>
              <a:t>in </a:t>
            </a:r>
            <a:r>
              <a:rPr sz="1100" spc="60" dirty="0">
                <a:solidFill>
                  <a:srgbClr val="FFFFFF"/>
                </a:solidFill>
                <a:latin typeface="PMingLiU"/>
                <a:cs typeface="PMingLiU"/>
              </a:rPr>
              <a:t>either </a:t>
            </a:r>
            <a:r>
              <a:rPr sz="1100" spc="55" dirty="0">
                <a:solidFill>
                  <a:srgbClr val="FFFFFF"/>
                </a:solidFill>
                <a:latin typeface="PMingLiU"/>
                <a:cs typeface="PMingLiU"/>
              </a:rPr>
              <a:t>element </a:t>
            </a:r>
            <a:r>
              <a:rPr sz="1100" spc="5" dirty="0">
                <a:solidFill>
                  <a:srgbClr val="FFFFFF"/>
                </a:solidFill>
                <a:latin typeface="PMingLiU"/>
                <a:cs typeface="PMingLiU"/>
              </a:rPr>
              <a:t>of </a:t>
            </a:r>
            <a:r>
              <a:rPr sz="1100" spc="80" dirty="0">
                <a:solidFill>
                  <a:srgbClr val="FFFFFF"/>
                </a:solidFill>
                <a:latin typeface="PMingLiU"/>
                <a:cs typeface="PMingLiU"/>
              </a:rPr>
              <a:t>the</a:t>
            </a:r>
            <a:r>
              <a:rPr sz="1100" spc="270" dirty="0">
                <a:solidFill>
                  <a:srgbClr val="FFFFFF"/>
                </a:solidFill>
                <a:latin typeface="PMingLiU"/>
                <a:cs typeface="PMingLiU"/>
              </a:rPr>
              <a:t> </a:t>
            </a:r>
            <a:r>
              <a:rPr sz="1100" spc="55" dirty="0">
                <a:solidFill>
                  <a:srgbClr val="FFFFFF"/>
                </a:solidFill>
                <a:latin typeface="PMingLiU"/>
                <a:cs typeface="PMingLiU"/>
              </a:rPr>
              <a:t>set.</a:t>
            </a:r>
            <a:endParaRPr sz="1100">
              <a:latin typeface="PMingLiU"/>
              <a:cs typeface="PMingLiU"/>
            </a:endParaRPr>
          </a:p>
          <a:p>
            <a:pPr marL="12700" marR="100965">
              <a:lnSpc>
                <a:spcPct val="102699"/>
              </a:lnSpc>
            </a:pPr>
            <a:r>
              <a:rPr sz="1100" spc="40" dirty="0">
                <a:solidFill>
                  <a:srgbClr val="FFFFFF"/>
                </a:solidFill>
                <a:latin typeface="PMingLiU"/>
                <a:cs typeface="PMingLiU"/>
              </a:rPr>
              <a:t>Fully </a:t>
            </a:r>
            <a:r>
              <a:rPr sz="1100" spc="45" dirty="0">
                <a:solidFill>
                  <a:srgbClr val="FFFFFF"/>
                </a:solidFill>
                <a:latin typeface="PMingLiU"/>
                <a:cs typeface="PMingLiU"/>
              </a:rPr>
              <a:t>associative </a:t>
            </a:r>
            <a:r>
              <a:rPr sz="1100" spc="60" dirty="0">
                <a:solidFill>
                  <a:srgbClr val="FFFFFF"/>
                </a:solidFill>
                <a:latin typeface="PMingLiU"/>
                <a:cs typeface="PMingLiU"/>
              </a:rPr>
              <a:t>placement </a:t>
            </a:r>
            <a:r>
              <a:rPr sz="1100" spc="15" dirty="0">
                <a:solidFill>
                  <a:srgbClr val="FFFFFF"/>
                </a:solidFill>
                <a:latin typeface="PMingLiU"/>
                <a:cs typeface="PMingLiU"/>
              </a:rPr>
              <a:t>: </a:t>
            </a:r>
            <a:r>
              <a:rPr sz="1100" spc="40" dirty="0">
                <a:solidFill>
                  <a:srgbClr val="FFFFFF"/>
                </a:solidFill>
                <a:latin typeface="PMingLiU"/>
                <a:cs typeface="PMingLiU"/>
              </a:rPr>
              <a:t>Block </a:t>
            </a:r>
            <a:r>
              <a:rPr sz="1100" spc="60" dirty="0">
                <a:solidFill>
                  <a:srgbClr val="FFFFFF"/>
                </a:solidFill>
                <a:latin typeface="PMingLiU"/>
                <a:cs typeface="PMingLiU"/>
              </a:rPr>
              <a:t>address </a:t>
            </a:r>
            <a:r>
              <a:rPr sz="1100" spc="25" dirty="0">
                <a:solidFill>
                  <a:srgbClr val="FFFFFF"/>
                </a:solidFill>
                <a:latin typeface="PMingLiU"/>
                <a:cs typeface="PMingLiU"/>
              </a:rPr>
              <a:t>12 </a:t>
            </a:r>
            <a:r>
              <a:rPr sz="1100" spc="65" dirty="0">
                <a:solidFill>
                  <a:srgbClr val="FFFFFF"/>
                </a:solidFill>
                <a:latin typeface="PMingLiU"/>
                <a:cs typeface="PMingLiU"/>
              </a:rPr>
              <a:t>can </a:t>
            </a:r>
            <a:r>
              <a:rPr sz="1100" spc="80" dirty="0">
                <a:solidFill>
                  <a:srgbClr val="FFFFFF"/>
                </a:solidFill>
                <a:latin typeface="PMingLiU"/>
                <a:cs typeface="PMingLiU"/>
              </a:rPr>
              <a:t>appear </a:t>
            </a:r>
            <a:r>
              <a:rPr sz="1100" spc="50" dirty="0">
                <a:solidFill>
                  <a:srgbClr val="FFFFFF"/>
                </a:solidFill>
                <a:latin typeface="PMingLiU"/>
                <a:cs typeface="PMingLiU"/>
              </a:rPr>
              <a:t>in </a:t>
            </a:r>
            <a:r>
              <a:rPr sz="1100" spc="65" dirty="0">
                <a:solidFill>
                  <a:srgbClr val="FFFFFF"/>
                </a:solidFill>
                <a:latin typeface="PMingLiU"/>
                <a:cs typeface="PMingLiU"/>
              </a:rPr>
              <a:t>any  </a:t>
            </a:r>
            <a:r>
              <a:rPr sz="1100" spc="5" dirty="0">
                <a:solidFill>
                  <a:srgbClr val="FFFFFF"/>
                </a:solidFill>
                <a:latin typeface="PMingLiU"/>
                <a:cs typeface="PMingLiU"/>
              </a:rPr>
              <a:t>of </a:t>
            </a:r>
            <a:r>
              <a:rPr sz="1100" spc="80" dirty="0">
                <a:solidFill>
                  <a:srgbClr val="FFFFFF"/>
                </a:solidFill>
                <a:latin typeface="PMingLiU"/>
                <a:cs typeface="PMingLiU"/>
              </a:rPr>
              <a:t>the </a:t>
            </a:r>
            <a:r>
              <a:rPr sz="1100" spc="25" dirty="0">
                <a:solidFill>
                  <a:srgbClr val="FFFFFF"/>
                </a:solidFill>
                <a:latin typeface="PMingLiU"/>
                <a:cs typeface="PMingLiU"/>
              </a:rPr>
              <a:t>8 </a:t>
            </a:r>
            <a:r>
              <a:rPr sz="1100" spc="40" dirty="0">
                <a:solidFill>
                  <a:srgbClr val="FFFFFF"/>
                </a:solidFill>
                <a:latin typeface="PMingLiU"/>
                <a:cs typeface="PMingLiU"/>
              </a:rPr>
              <a:t>cache</a:t>
            </a:r>
            <a:r>
              <a:rPr sz="1100" spc="185" dirty="0">
                <a:solidFill>
                  <a:srgbClr val="FFFFFF"/>
                </a:solidFill>
                <a:latin typeface="PMingLiU"/>
                <a:cs typeface="PMingLiU"/>
              </a:rPr>
              <a:t> </a:t>
            </a:r>
            <a:r>
              <a:rPr sz="1100" spc="50" dirty="0">
                <a:solidFill>
                  <a:srgbClr val="FFFFFF"/>
                </a:solidFill>
                <a:latin typeface="PMingLiU"/>
                <a:cs typeface="PMingLiU"/>
              </a:rPr>
              <a:t>locations</a:t>
            </a:r>
            <a:endParaRPr sz="1100">
              <a:latin typeface="PMingLiU"/>
              <a:cs typeface="PMingLiU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3349777"/>
            <a:ext cx="4608195" cy="106680"/>
            <a:chOff x="0" y="3349777"/>
            <a:chExt cx="4608195" cy="106680"/>
          </a:xfrm>
        </p:grpSpPr>
        <p:sp>
          <p:nvSpPr>
            <p:cNvPr id="9" name="object 9"/>
            <p:cNvSpPr/>
            <p:nvPr/>
          </p:nvSpPr>
          <p:spPr>
            <a:xfrm>
              <a:off x="0" y="3349777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5" h="106679">
                  <a:moveTo>
                    <a:pt x="1535976" y="0"/>
                  </a:moveTo>
                  <a:lnTo>
                    <a:pt x="0" y="0"/>
                  </a:lnTo>
                  <a:lnTo>
                    <a:pt x="0" y="106222"/>
                  </a:lnTo>
                  <a:lnTo>
                    <a:pt x="1535976" y="10622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5D54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35976" y="3349777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4" h="106679">
                  <a:moveTo>
                    <a:pt x="1535976" y="0"/>
                  </a:moveTo>
                  <a:lnTo>
                    <a:pt x="0" y="0"/>
                  </a:lnTo>
                  <a:lnTo>
                    <a:pt x="0" y="106222"/>
                  </a:lnTo>
                  <a:lnTo>
                    <a:pt x="1535976" y="10622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6151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071952" y="3349777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4" h="106679">
                  <a:moveTo>
                    <a:pt x="1535976" y="0"/>
                  </a:moveTo>
                  <a:lnTo>
                    <a:pt x="0" y="0"/>
                  </a:lnTo>
                  <a:lnTo>
                    <a:pt x="0" y="106222"/>
                  </a:lnTo>
                  <a:lnTo>
                    <a:pt x="1535976" y="10622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5943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pc="100" dirty="0"/>
              <a:t>Dr. </a:t>
            </a:r>
            <a:r>
              <a:rPr spc="110" dirty="0"/>
              <a:t>Ganala </a:t>
            </a:r>
            <a:r>
              <a:rPr spc="95" dirty="0"/>
              <a:t>Santoshi </a:t>
            </a:r>
            <a:r>
              <a:rPr spc="120" dirty="0"/>
              <a:t>(VIT</a:t>
            </a:r>
            <a:r>
              <a:rPr spc="75" dirty="0"/>
              <a:t> </a:t>
            </a:r>
            <a:r>
              <a:rPr spc="105" dirty="0"/>
              <a:t>Chennai)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188705" y="3353673"/>
            <a:ext cx="23114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spc="130" dirty="0">
                <a:solidFill>
                  <a:srgbClr val="FFFFFF"/>
                </a:solidFill>
                <a:latin typeface="PMingLiU"/>
                <a:cs typeface="PMingLiU"/>
                <a:hlinkClick r:id="rId3" action="ppaction://hlinksldjump"/>
              </a:rPr>
              <a:t>MSO</a:t>
            </a:r>
            <a:endParaRPr sz="600">
              <a:latin typeface="PMingLiU"/>
              <a:cs typeface="PMingLiU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pc="105" dirty="0"/>
              <a:t>July </a:t>
            </a:r>
            <a:r>
              <a:rPr spc="75" dirty="0"/>
              <a:t>8,</a:t>
            </a:r>
            <a:r>
              <a:rPr spc="15" dirty="0"/>
              <a:t> </a:t>
            </a:r>
            <a:r>
              <a:rPr spc="80" dirty="0"/>
              <a:t>2020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80" dirty="0"/>
              <a:pPr marL="38100">
                <a:lnSpc>
                  <a:spcPts val="670"/>
                </a:lnSpc>
              </a:pPr>
              <a:t>32</a:t>
            </a:fld>
            <a:r>
              <a:rPr spc="80" dirty="0"/>
              <a:t> </a:t>
            </a:r>
            <a:r>
              <a:rPr spc="204" dirty="0"/>
              <a:t>/</a:t>
            </a:r>
            <a:r>
              <a:rPr spc="55" dirty="0"/>
              <a:t> </a:t>
            </a:r>
            <a:r>
              <a:rPr spc="80" dirty="0"/>
              <a:t>41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2405"/>
            <a:ext cx="275082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40" dirty="0"/>
              <a:t>Misses </a:t>
            </a:r>
            <a:r>
              <a:rPr spc="-30" dirty="0"/>
              <a:t>and </a:t>
            </a:r>
            <a:r>
              <a:rPr spc="5" dirty="0"/>
              <a:t>Associativity </a:t>
            </a:r>
            <a:r>
              <a:rPr spc="-35" dirty="0"/>
              <a:t>in</a:t>
            </a:r>
            <a:r>
              <a:rPr spc="-65" dirty="0"/>
              <a:t> </a:t>
            </a:r>
            <a:r>
              <a:rPr spc="-15" dirty="0"/>
              <a:t>Caches</a:t>
            </a:r>
          </a:p>
        </p:txBody>
      </p:sp>
      <p:sp>
        <p:nvSpPr>
          <p:cNvPr id="3" name="object 3"/>
          <p:cNvSpPr/>
          <p:nvPr/>
        </p:nvSpPr>
        <p:spPr>
          <a:xfrm>
            <a:off x="286715" y="1267599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90">
                <a:moveTo>
                  <a:pt x="59651" y="0"/>
                </a:moveTo>
                <a:lnTo>
                  <a:pt x="0" y="0"/>
                </a:lnTo>
                <a:lnTo>
                  <a:pt x="0" y="59651"/>
                </a:lnTo>
                <a:lnTo>
                  <a:pt x="59651" y="59651"/>
                </a:lnTo>
                <a:lnTo>
                  <a:pt x="596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6715" y="1477632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90">
                <a:moveTo>
                  <a:pt x="59651" y="0"/>
                </a:moveTo>
                <a:lnTo>
                  <a:pt x="0" y="0"/>
                </a:lnTo>
                <a:lnTo>
                  <a:pt x="0" y="59651"/>
                </a:lnTo>
                <a:lnTo>
                  <a:pt x="59651" y="59651"/>
                </a:lnTo>
                <a:lnTo>
                  <a:pt x="596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6715" y="1687665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89">
                <a:moveTo>
                  <a:pt x="59651" y="0"/>
                </a:moveTo>
                <a:lnTo>
                  <a:pt x="0" y="0"/>
                </a:lnTo>
                <a:lnTo>
                  <a:pt x="0" y="59651"/>
                </a:lnTo>
                <a:lnTo>
                  <a:pt x="59651" y="59651"/>
                </a:lnTo>
                <a:lnTo>
                  <a:pt x="596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25844" y="482649"/>
            <a:ext cx="4062095" cy="19989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55" dirty="0">
                <a:solidFill>
                  <a:srgbClr val="FFFFFF"/>
                </a:solidFill>
                <a:latin typeface="PMingLiU"/>
                <a:cs typeface="PMingLiU"/>
              </a:rPr>
              <a:t>Task...VII</a:t>
            </a:r>
            <a:endParaRPr sz="1100">
              <a:latin typeface="PMingLiU"/>
              <a:cs typeface="PMingLiU"/>
            </a:endParaRPr>
          </a:p>
          <a:p>
            <a:pPr marL="289560" marR="2682240" indent="-277495">
              <a:lnSpc>
                <a:spcPts val="2750"/>
              </a:lnSpc>
              <a:spcBef>
                <a:spcPts val="290"/>
              </a:spcBef>
            </a:pPr>
            <a:r>
              <a:rPr sz="1100" spc="55" dirty="0">
                <a:solidFill>
                  <a:srgbClr val="FFFFFF"/>
                </a:solidFill>
                <a:latin typeface="PMingLiU"/>
                <a:cs typeface="PMingLiU"/>
              </a:rPr>
              <a:t>Consider </a:t>
            </a:r>
            <a:r>
              <a:rPr sz="1100" spc="85" dirty="0">
                <a:solidFill>
                  <a:srgbClr val="FFFFFF"/>
                </a:solidFill>
                <a:latin typeface="PMingLiU"/>
                <a:cs typeface="PMingLiU"/>
              </a:rPr>
              <a:t>a </a:t>
            </a:r>
            <a:r>
              <a:rPr sz="1100" spc="40" dirty="0">
                <a:solidFill>
                  <a:srgbClr val="FFFFFF"/>
                </a:solidFill>
                <a:latin typeface="PMingLiU"/>
                <a:cs typeface="PMingLiU"/>
              </a:rPr>
              <a:t>scenario:  </a:t>
            </a:r>
            <a:r>
              <a:rPr sz="1100" spc="45" dirty="0">
                <a:solidFill>
                  <a:srgbClr val="FFFFFF"/>
                </a:solidFill>
                <a:latin typeface="PMingLiU"/>
                <a:cs typeface="PMingLiU"/>
              </a:rPr>
              <a:t>No. </a:t>
            </a:r>
            <a:r>
              <a:rPr sz="1100" spc="5" dirty="0">
                <a:solidFill>
                  <a:srgbClr val="FFFFFF"/>
                </a:solidFill>
                <a:latin typeface="PMingLiU"/>
                <a:cs typeface="PMingLiU"/>
              </a:rPr>
              <a:t>of </a:t>
            </a:r>
            <a:r>
              <a:rPr sz="1100" spc="40" dirty="0">
                <a:solidFill>
                  <a:srgbClr val="FFFFFF"/>
                </a:solidFill>
                <a:latin typeface="PMingLiU"/>
                <a:cs typeface="PMingLiU"/>
              </a:rPr>
              <a:t>caches </a:t>
            </a:r>
            <a:r>
              <a:rPr sz="1100" spc="260" dirty="0">
                <a:solidFill>
                  <a:srgbClr val="FFFFFF"/>
                </a:solidFill>
                <a:latin typeface="PMingLiU"/>
                <a:cs typeface="PMingLiU"/>
              </a:rPr>
              <a:t>=</a:t>
            </a:r>
            <a:r>
              <a:rPr sz="1100" spc="-70" dirty="0">
                <a:solidFill>
                  <a:srgbClr val="FFFFFF"/>
                </a:solidFill>
                <a:latin typeface="PMingLiU"/>
                <a:cs typeface="PMingLiU"/>
              </a:rPr>
              <a:t> </a:t>
            </a:r>
            <a:r>
              <a:rPr sz="1100" spc="25" dirty="0">
                <a:solidFill>
                  <a:srgbClr val="FFFFFF"/>
                </a:solidFill>
                <a:latin typeface="PMingLiU"/>
                <a:cs typeface="PMingLiU"/>
              </a:rPr>
              <a:t>3</a:t>
            </a:r>
            <a:endParaRPr sz="1100">
              <a:latin typeface="PMingLiU"/>
              <a:cs typeface="PMingLiU"/>
            </a:endParaRPr>
          </a:p>
          <a:p>
            <a:pPr marL="289560">
              <a:lnSpc>
                <a:spcPct val="100000"/>
              </a:lnSpc>
              <a:spcBef>
                <a:spcPts val="5"/>
              </a:spcBef>
            </a:pPr>
            <a:r>
              <a:rPr sz="1100" spc="70" dirty="0">
                <a:solidFill>
                  <a:srgbClr val="FFFFFF"/>
                </a:solidFill>
                <a:latin typeface="PMingLiU"/>
                <a:cs typeface="PMingLiU"/>
              </a:rPr>
              <a:t>Each </a:t>
            </a:r>
            <a:r>
              <a:rPr sz="1100" spc="50" dirty="0">
                <a:solidFill>
                  <a:srgbClr val="FFFFFF"/>
                </a:solidFill>
                <a:latin typeface="PMingLiU"/>
                <a:cs typeface="PMingLiU"/>
              </a:rPr>
              <a:t>consist </a:t>
            </a:r>
            <a:r>
              <a:rPr sz="1100" spc="5" dirty="0">
                <a:solidFill>
                  <a:srgbClr val="FFFFFF"/>
                </a:solidFill>
                <a:latin typeface="PMingLiU"/>
                <a:cs typeface="PMingLiU"/>
              </a:rPr>
              <a:t>of </a:t>
            </a:r>
            <a:r>
              <a:rPr sz="1100" spc="25" dirty="0">
                <a:solidFill>
                  <a:srgbClr val="FFFFFF"/>
                </a:solidFill>
                <a:latin typeface="PMingLiU"/>
                <a:cs typeface="PMingLiU"/>
              </a:rPr>
              <a:t>4 </a:t>
            </a:r>
            <a:r>
              <a:rPr sz="1100" spc="45" dirty="0">
                <a:solidFill>
                  <a:srgbClr val="FFFFFF"/>
                </a:solidFill>
                <a:latin typeface="PMingLiU"/>
                <a:cs typeface="PMingLiU"/>
              </a:rPr>
              <a:t>one-word</a:t>
            </a:r>
            <a:r>
              <a:rPr sz="1100" spc="215" dirty="0">
                <a:solidFill>
                  <a:srgbClr val="FFFFFF"/>
                </a:solidFill>
                <a:latin typeface="PMingLiU"/>
                <a:cs typeface="PMingLiU"/>
              </a:rPr>
              <a:t> </a:t>
            </a:r>
            <a:r>
              <a:rPr sz="1100" spc="40" dirty="0">
                <a:solidFill>
                  <a:srgbClr val="FFFFFF"/>
                </a:solidFill>
                <a:latin typeface="PMingLiU"/>
                <a:cs typeface="PMingLiU"/>
              </a:rPr>
              <a:t>blocks.</a:t>
            </a:r>
            <a:endParaRPr sz="1100">
              <a:latin typeface="PMingLiU"/>
              <a:cs typeface="PMingLiU"/>
            </a:endParaRPr>
          </a:p>
          <a:p>
            <a:pPr marL="289560" marR="33020">
              <a:lnSpc>
                <a:spcPct val="102600"/>
              </a:lnSpc>
              <a:spcBef>
                <a:spcPts val="295"/>
              </a:spcBef>
            </a:pPr>
            <a:r>
              <a:rPr sz="1100" spc="40" dirty="0">
                <a:solidFill>
                  <a:srgbClr val="FFFFFF"/>
                </a:solidFill>
                <a:latin typeface="PMingLiU"/>
                <a:cs typeface="PMingLiU"/>
              </a:rPr>
              <a:t>Fully </a:t>
            </a:r>
            <a:r>
              <a:rPr sz="1100" spc="50" dirty="0">
                <a:solidFill>
                  <a:srgbClr val="FFFFFF"/>
                </a:solidFill>
                <a:latin typeface="PMingLiU"/>
                <a:cs typeface="PMingLiU"/>
              </a:rPr>
              <a:t>associate </a:t>
            </a:r>
            <a:r>
              <a:rPr sz="1100" spc="40" dirty="0">
                <a:solidFill>
                  <a:srgbClr val="FFFFFF"/>
                </a:solidFill>
                <a:latin typeface="PMingLiU"/>
                <a:cs typeface="PMingLiU"/>
              </a:rPr>
              <a:t>caches </a:t>
            </a:r>
            <a:r>
              <a:rPr sz="1100" spc="260" dirty="0">
                <a:solidFill>
                  <a:srgbClr val="FFFFFF"/>
                </a:solidFill>
                <a:latin typeface="PMingLiU"/>
                <a:cs typeface="PMingLiU"/>
              </a:rPr>
              <a:t>= </a:t>
            </a:r>
            <a:r>
              <a:rPr sz="1100" spc="35" dirty="0">
                <a:solidFill>
                  <a:srgbClr val="FFFFFF"/>
                </a:solidFill>
                <a:latin typeface="PMingLiU"/>
                <a:cs typeface="PMingLiU"/>
              </a:rPr>
              <a:t>1, </a:t>
            </a:r>
            <a:r>
              <a:rPr sz="1100" spc="25" dirty="0">
                <a:solidFill>
                  <a:srgbClr val="FFFFFF"/>
                </a:solidFill>
                <a:latin typeface="PMingLiU"/>
                <a:cs typeface="PMingLiU"/>
              </a:rPr>
              <a:t>2 </a:t>
            </a:r>
            <a:r>
              <a:rPr sz="1100" spc="35" dirty="0">
                <a:solidFill>
                  <a:srgbClr val="FFFFFF"/>
                </a:solidFill>
                <a:latin typeface="PMingLiU"/>
                <a:cs typeface="PMingLiU"/>
              </a:rPr>
              <a:t>way </a:t>
            </a:r>
            <a:r>
              <a:rPr sz="1100" spc="60" dirty="0">
                <a:solidFill>
                  <a:srgbClr val="FFFFFF"/>
                </a:solidFill>
                <a:latin typeface="PMingLiU"/>
                <a:cs typeface="PMingLiU"/>
              </a:rPr>
              <a:t>set </a:t>
            </a:r>
            <a:r>
              <a:rPr sz="1100" spc="50" dirty="0">
                <a:solidFill>
                  <a:srgbClr val="FFFFFF"/>
                </a:solidFill>
                <a:latin typeface="PMingLiU"/>
                <a:cs typeface="PMingLiU"/>
              </a:rPr>
              <a:t>associate </a:t>
            </a:r>
            <a:r>
              <a:rPr sz="1100" spc="40" dirty="0">
                <a:solidFill>
                  <a:srgbClr val="FFFFFF"/>
                </a:solidFill>
                <a:latin typeface="PMingLiU"/>
                <a:cs typeface="PMingLiU"/>
              </a:rPr>
              <a:t>cache </a:t>
            </a:r>
            <a:r>
              <a:rPr sz="1100" spc="260" dirty="0">
                <a:solidFill>
                  <a:srgbClr val="FFFFFF"/>
                </a:solidFill>
                <a:latin typeface="PMingLiU"/>
                <a:cs typeface="PMingLiU"/>
              </a:rPr>
              <a:t>= </a:t>
            </a:r>
            <a:r>
              <a:rPr sz="1100" spc="25" dirty="0">
                <a:solidFill>
                  <a:srgbClr val="FFFFFF"/>
                </a:solidFill>
                <a:latin typeface="PMingLiU"/>
                <a:cs typeface="PMingLiU"/>
              </a:rPr>
              <a:t>1 </a:t>
            </a:r>
            <a:r>
              <a:rPr sz="1100" spc="85" dirty="0">
                <a:solidFill>
                  <a:srgbClr val="FFFFFF"/>
                </a:solidFill>
                <a:latin typeface="PMingLiU"/>
                <a:cs typeface="PMingLiU"/>
              </a:rPr>
              <a:t>and  </a:t>
            </a:r>
            <a:r>
              <a:rPr sz="1100" spc="60" dirty="0">
                <a:solidFill>
                  <a:srgbClr val="FFFFFF"/>
                </a:solidFill>
                <a:latin typeface="PMingLiU"/>
                <a:cs typeface="PMingLiU"/>
              </a:rPr>
              <a:t>Direct </a:t>
            </a:r>
            <a:r>
              <a:rPr sz="1100" spc="85" dirty="0">
                <a:solidFill>
                  <a:srgbClr val="FFFFFF"/>
                </a:solidFill>
                <a:latin typeface="PMingLiU"/>
                <a:cs typeface="PMingLiU"/>
              </a:rPr>
              <a:t>mapped </a:t>
            </a:r>
            <a:r>
              <a:rPr sz="1100" spc="40" dirty="0">
                <a:solidFill>
                  <a:srgbClr val="FFFFFF"/>
                </a:solidFill>
                <a:latin typeface="PMingLiU"/>
                <a:cs typeface="PMingLiU"/>
              </a:rPr>
              <a:t>cache </a:t>
            </a:r>
            <a:r>
              <a:rPr sz="1100" spc="260" dirty="0">
                <a:solidFill>
                  <a:srgbClr val="FFFFFF"/>
                </a:solidFill>
                <a:latin typeface="PMingLiU"/>
                <a:cs typeface="PMingLiU"/>
              </a:rPr>
              <a:t>=</a:t>
            </a:r>
            <a:r>
              <a:rPr sz="1100" spc="110" dirty="0">
                <a:solidFill>
                  <a:srgbClr val="FFFFFF"/>
                </a:solidFill>
                <a:latin typeface="PMingLiU"/>
                <a:cs typeface="PMingLiU"/>
              </a:rPr>
              <a:t> </a:t>
            </a:r>
            <a:r>
              <a:rPr sz="1100" spc="25" dirty="0">
                <a:solidFill>
                  <a:srgbClr val="FFFFFF"/>
                </a:solidFill>
                <a:latin typeface="PMingLiU"/>
                <a:cs typeface="PMingLiU"/>
              </a:rPr>
              <a:t>1</a:t>
            </a:r>
            <a:endParaRPr sz="1100">
              <a:latin typeface="PMingLiU"/>
              <a:cs typeface="PMingLiU"/>
            </a:endParaRPr>
          </a:p>
          <a:p>
            <a:pPr>
              <a:lnSpc>
                <a:spcPct val="100000"/>
              </a:lnSpc>
            </a:pPr>
            <a:endParaRPr sz="1000">
              <a:latin typeface="PMingLiU"/>
              <a:cs typeface="PMingLiU"/>
            </a:endParaRPr>
          </a:p>
          <a:p>
            <a:pPr marL="12700" marR="5080">
              <a:lnSpc>
                <a:spcPct val="102600"/>
              </a:lnSpc>
            </a:pPr>
            <a:r>
              <a:rPr sz="1100" spc="60" dirty="0">
                <a:solidFill>
                  <a:srgbClr val="FFFFFF"/>
                </a:solidFill>
                <a:latin typeface="PMingLiU"/>
                <a:cs typeface="PMingLiU"/>
              </a:rPr>
              <a:t>Calculate </a:t>
            </a:r>
            <a:r>
              <a:rPr sz="1100" spc="80" dirty="0">
                <a:solidFill>
                  <a:srgbClr val="FFFFFF"/>
                </a:solidFill>
                <a:latin typeface="PMingLiU"/>
                <a:cs typeface="PMingLiU"/>
              </a:rPr>
              <a:t>the </a:t>
            </a:r>
            <a:r>
              <a:rPr sz="1100" spc="70" dirty="0">
                <a:solidFill>
                  <a:srgbClr val="FFFFFF"/>
                </a:solidFill>
                <a:latin typeface="PMingLiU"/>
                <a:cs typeface="PMingLiU"/>
              </a:rPr>
              <a:t>number </a:t>
            </a:r>
            <a:r>
              <a:rPr sz="1100" spc="5" dirty="0">
                <a:solidFill>
                  <a:srgbClr val="FFFFFF"/>
                </a:solidFill>
                <a:latin typeface="PMingLiU"/>
                <a:cs typeface="PMingLiU"/>
              </a:rPr>
              <a:t>of </a:t>
            </a:r>
            <a:r>
              <a:rPr sz="1100" spc="35" dirty="0">
                <a:solidFill>
                  <a:srgbClr val="FFFFFF"/>
                </a:solidFill>
                <a:latin typeface="PMingLiU"/>
                <a:cs typeface="PMingLiU"/>
              </a:rPr>
              <a:t>misses </a:t>
            </a:r>
            <a:r>
              <a:rPr sz="1100" spc="30" dirty="0">
                <a:solidFill>
                  <a:srgbClr val="FFFFFF"/>
                </a:solidFill>
                <a:latin typeface="PMingLiU"/>
                <a:cs typeface="PMingLiU"/>
              </a:rPr>
              <a:t>for </a:t>
            </a:r>
            <a:r>
              <a:rPr sz="1100" spc="45" dirty="0">
                <a:solidFill>
                  <a:srgbClr val="FFFFFF"/>
                </a:solidFill>
                <a:latin typeface="PMingLiU"/>
                <a:cs typeface="PMingLiU"/>
              </a:rPr>
              <a:t>each </a:t>
            </a:r>
            <a:r>
              <a:rPr sz="1100" spc="40" dirty="0">
                <a:solidFill>
                  <a:srgbClr val="FFFFFF"/>
                </a:solidFill>
                <a:latin typeface="PMingLiU"/>
                <a:cs typeface="PMingLiU"/>
              </a:rPr>
              <a:t>cache </a:t>
            </a:r>
            <a:r>
              <a:rPr sz="1100" spc="55" dirty="0">
                <a:solidFill>
                  <a:srgbClr val="FFFFFF"/>
                </a:solidFill>
                <a:latin typeface="PMingLiU"/>
                <a:cs typeface="PMingLiU"/>
              </a:rPr>
              <a:t>organization </a:t>
            </a:r>
            <a:r>
              <a:rPr sz="1100" spc="30" dirty="0">
                <a:solidFill>
                  <a:srgbClr val="FFFFFF"/>
                </a:solidFill>
                <a:latin typeface="PMingLiU"/>
                <a:cs typeface="PMingLiU"/>
              </a:rPr>
              <a:t>for </a:t>
            </a:r>
            <a:r>
              <a:rPr sz="1100" spc="80" dirty="0">
                <a:solidFill>
                  <a:srgbClr val="FFFFFF"/>
                </a:solidFill>
                <a:latin typeface="PMingLiU"/>
                <a:cs typeface="PMingLiU"/>
              </a:rPr>
              <a:t>the  </a:t>
            </a:r>
            <a:r>
              <a:rPr sz="1100" spc="35" dirty="0">
                <a:solidFill>
                  <a:srgbClr val="FFFFFF"/>
                </a:solidFill>
                <a:latin typeface="PMingLiU"/>
                <a:cs typeface="PMingLiU"/>
              </a:rPr>
              <a:t>given </a:t>
            </a:r>
            <a:r>
              <a:rPr sz="1100" spc="80" dirty="0">
                <a:solidFill>
                  <a:srgbClr val="FFFFFF"/>
                </a:solidFill>
                <a:latin typeface="PMingLiU"/>
                <a:cs typeface="PMingLiU"/>
              </a:rPr>
              <a:t>the </a:t>
            </a:r>
            <a:r>
              <a:rPr sz="1100" spc="45" dirty="0">
                <a:solidFill>
                  <a:srgbClr val="FFFFFF"/>
                </a:solidFill>
                <a:latin typeface="PMingLiU"/>
                <a:cs typeface="PMingLiU"/>
              </a:rPr>
              <a:t>sequence </a:t>
            </a:r>
            <a:r>
              <a:rPr sz="1100" spc="5" dirty="0">
                <a:solidFill>
                  <a:srgbClr val="FFFFFF"/>
                </a:solidFill>
                <a:latin typeface="PMingLiU"/>
                <a:cs typeface="PMingLiU"/>
              </a:rPr>
              <a:t>of </a:t>
            </a:r>
            <a:r>
              <a:rPr sz="1100" spc="40" dirty="0">
                <a:solidFill>
                  <a:srgbClr val="FFFFFF"/>
                </a:solidFill>
                <a:latin typeface="PMingLiU"/>
                <a:cs typeface="PMingLiU"/>
              </a:rPr>
              <a:t>block </a:t>
            </a:r>
            <a:r>
              <a:rPr sz="1100" spc="50" dirty="0">
                <a:solidFill>
                  <a:srgbClr val="FFFFFF"/>
                </a:solidFill>
                <a:latin typeface="PMingLiU"/>
                <a:cs typeface="PMingLiU"/>
              </a:rPr>
              <a:t>addresses </a:t>
            </a:r>
            <a:r>
              <a:rPr sz="1100" spc="15" dirty="0">
                <a:solidFill>
                  <a:srgbClr val="FFFFFF"/>
                </a:solidFill>
                <a:latin typeface="PMingLiU"/>
                <a:cs typeface="PMingLiU"/>
              </a:rPr>
              <a:t>: </a:t>
            </a:r>
            <a:r>
              <a:rPr sz="1100" spc="35" dirty="0">
                <a:solidFill>
                  <a:srgbClr val="FFFFFF"/>
                </a:solidFill>
                <a:latin typeface="PMingLiU"/>
                <a:cs typeface="PMingLiU"/>
              </a:rPr>
              <a:t>0, 8, 0, 6, </a:t>
            </a:r>
            <a:r>
              <a:rPr sz="1100" spc="85" dirty="0">
                <a:solidFill>
                  <a:srgbClr val="FFFFFF"/>
                </a:solidFill>
                <a:latin typeface="PMingLiU"/>
                <a:cs typeface="PMingLiU"/>
              </a:rPr>
              <a:t>and</a:t>
            </a:r>
            <a:r>
              <a:rPr sz="1100" spc="305" dirty="0">
                <a:solidFill>
                  <a:srgbClr val="FFFFFF"/>
                </a:solidFill>
                <a:latin typeface="PMingLiU"/>
                <a:cs typeface="PMingLiU"/>
              </a:rPr>
              <a:t> </a:t>
            </a:r>
            <a:r>
              <a:rPr sz="1100" spc="35" dirty="0">
                <a:solidFill>
                  <a:srgbClr val="FFFFFF"/>
                </a:solidFill>
                <a:latin typeface="PMingLiU"/>
                <a:cs typeface="PMingLiU"/>
              </a:rPr>
              <a:t>8.</a:t>
            </a:r>
            <a:endParaRPr sz="1100">
              <a:latin typeface="PMingLiU"/>
              <a:cs typeface="PMingLiU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3349777"/>
            <a:ext cx="4608195" cy="106680"/>
            <a:chOff x="0" y="3349777"/>
            <a:chExt cx="4608195" cy="106680"/>
          </a:xfrm>
        </p:grpSpPr>
        <p:sp>
          <p:nvSpPr>
            <p:cNvPr id="8" name="object 8"/>
            <p:cNvSpPr/>
            <p:nvPr/>
          </p:nvSpPr>
          <p:spPr>
            <a:xfrm>
              <a:off x="0" y="3349777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5" h="106679">
                  <a:moveTo>
                    <a:pt x="1535976" y="0"/>
                  </a:moveTo>
                  <a:lnTo>
                    <a:pt x="0" y="0"/>
                  </a:lnTo>
                  <a:lnTo>
                    <a:pt x="0" y="106222"/>
                  </a:lnTo>
                  <a:lnTo>
                    <a:pt x="1535976" y="10622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5D54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35976" y="3349777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4" h="106679">
                  <a:moveTo>
                    <a:pt x="1535976" y="0"/>
                  </a:moveTo>
                  <a:lnTo>
                    <a:pt x="0" y="0"/>
                  </a:lnTo>
                  <a:lnTo>
                    <a:pt x="0" y="106222"/>
                  </a:lnTo>
                  <a:lnTo>
                    <a:pt x="1535976" y="10622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6151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071952" y="3349777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4" h="106679">
                  <a:moveTo>
                    <a:pt x="1535976" y="0"/>
                  </a:moveTo>
                  <a:lnTo>
                    <a:pt x="0" y="0"/>
                  </a:lnTo>
                  <a:lnTo>
                    <a:pt x="0" y="106222"/>
                  </a:lnTo>
                  <a:lnTo>
                    <a:pt x="1535976" y="10622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5943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pc="100" dirty="0"/>
              <a:t>Dr. </a:t>
            </a:r>
            <a:r>
              <a:rPr spc="110" dirty="0"/>
              <a:t>Ganala </a:t>
            </a:r>
            <a:r>
              <a:rPr spc="95" dirty="0"/>
              <a:t>Santoshi </a:t>
            </a:r>
            <a:r>
              <a:rPr spc="120" dirty="0"/>
              <a:t>(VIT</a:t>
            </a:r>
            <a:r>
              <a:rPr spc="75" dirty="0"/>
              <a:t> </a:t>
            </a:r>
            <a:r>
              <a:rPr spc="105" dirty="0"/>
              <a:t>Chennai)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188705" y="3353673"/>
            <a:ext cx="23114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spc="130" dirty="0">
                <a:solidFill>
                  <a:srgbClr val="FFFFFF"/>
                </a:solidFill>
                <a:latin typeface="PMingLiU"/>
                <a:cs typeface="PMingLiU"/>
                <a:hlinkClick r:id="rId2" action="ppaction://hlinksldjump"/>
              </a:rPr>
              <a:t>MSO</a:t>
            </a:r>
            <a:endParaRPr sz="600">
              <a:latin typeface="PMingLiU"/>
              <a:cs typeface="PMingLiU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pc="105" dirty="0"/>
              <a:t>July </a:t>
            </a:r>
            <a:r>
              <a:rPr spc="75" dirty="0"/>
              <a:t>8,</a:t>
            </a:r>
            <a:r>
              <a:rPr spc="15" dirty="0"/>
              <a:t> </a:t>
            </a:r>
            <a:r>
              <a:rPr spc="80" dirty="0"/>
              <a:t>2020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80" dirty="0"/>
              <a:pPr marL="38100">
                <a:lnSpc>
                  <a:spcPts val="670"/>
                </a:lnSpc>
              </a:pPr>
              <a:t>33</a:t>
            </a:fld>
            <a:r>
              <a:rPr spc="80" dirty="0"/>
              <a:t> </a:t>
            </a:r>
            <a:r>
              <a:rPr spc="204" dirty="0"/>
              <a:t>/</a:t>
            </a:r>
            <a:r>
              <a:rPr spc="55" dirty="0"/>
              <a:t> </a:t>
            </a:r>
            <a:r>
              <a:rPr spc="80" dirty="0"/>
              <a:t>41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2405"/>
            <a:ext cx="323786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5" dirty="0"/>
              <a:t>Number </a:t>
            </a:r>
            <a:r>
              <a:rPr spc="-40" dirty="0"/>
              <a:t>of </a:t>
            </a:r>
            <a:r>
              <a:rPr spc="-50" dirty="0"/>
              <a:t>misses : </a:t>
            </a:r>
            <a:r>
              <a:rPr spc="-5" dirty="0"/>
              <a:t>Direct </a:t>
            </a:r>
            <a:r>
              <a:rPr spc="-25" dirty="0"/>
              <a:t>mapped</a:t>
            </a:r>
            <a:r>
              <a:rPr spc="-114" dirty="0"/>
              <a:t> </a:t>
            </a:r>
            <a:r>
              <a:rPr spc="-35" dirty="0"/>
              <a:t>cache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0905" y="588330"/>
            <a:ext cx="2880018" cy="144001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5844" y="2149759"/>
            <a:ext cx="3282950" cy="604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87120">
              <a:lnSpc>
                <a:spcPct val="100000"/>
              </a:lnSpc>
              <a:spcBef>
                <a:spcPts val="95"/>
              </a:spcBef>
            </a:pPr>
            <a:r>
              <a:rPr sz="1000" spc="50" dirty="0">
                <a:solidFill>
                  <a:srgbClr val="59439A"/>
                </a:solidFill>
                <a:latin typeface="PMingLiU"/>
                <a:cs typeface="PMingLiU"/>
              </a:rPr>
              <a:t>Figure: </a:t>
            </a:r>
            <a:r>
              <a:rPr sz="1000" spc="65" dirty="0">
                <a:solidFill>
                  <a:srgbClr val="FFFFFF"/>
                </a:solidFill>
                <a:latin typeface="PMingLiU"/>
                <a:cs typeface="PMingLiU"/>
              </a:rPr>
              <a:t>Direct-mapped </a:t>
            </a:r>
            <a:r>
              <a:rPr sz="1000" spc="40" dirty="0">
                <a:solidFill>
                  <a:srgbClr val="FFFFFF"/>
                </a:solidFill>
                <a:latin typeface="PMingLiU"/>
                <a:cs typeface="PMingLiU"/>
              </a:rPr>
              <a:t>cache</a:t>
            </a:r>
            <a:r>
              <a:rPr sz="1000" spc="60" dirty="0">
                <a:solidFill>
                  <a:srgbClr val="FFFFFF"/>
                </a:solidFill>
                <a:latin typeface="PMingLiU"/>
                <a:cs typeface="PMingLiU"/>
              </a:rPr>
              <a:t> </a:t>
            </a:r>
            <a:r>
              <a:rPr sz="1000" spc="35" dirty="0">
                <a:solidFill>
                  <a:srgbClr val="FFFFFF"/>
                </a:solidFill>
                <a:latin typeface="PMingLiU"/>
                <a:cs typeface="PMingLiU"/>
              </a:rPr>
              <a:t>references</a:t>
            </a:r>
            <a:endParaRPr sz="1000">
              <a:latin typeface="PMingLiU"/>
              <a:cs typeface="PMingLiU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PMingLiU"/>
              <a:cs typeface="PMingLiU"/>
            </a:endParaRPr>
          </a:p>
          <a:p>
            <a:pPr marL="12700">
              <a:lnSpc>
                <a:spcPct val="100000"/>
              </a:lnSpc>
            </a:pPr>
            <a:r>
              <a:rPr sz="1100" spc="45" dirty="0">
                <a:solidFill>
                  <a:srgbClr val="FFFFFF"/>
                </a:solidFill>
                <a:latin typeface="PMingLiU"/>
                <a:cs typeface="PMingLiU"/>
              </a:rPr>
              <a:t>No. </a:t>
            </a:r>
            <a:r>
              <a:rPr sz="1100" spc="5" dirty="0">
                <a:solidFill>
                  <a:srgbClr val="FFFFFF"/>
                </a:solidFill>
                <a:latin typeface="PMingLiU"/>
                <a:cs typeface="PMingLiU"/>
              </a:rPr>
              <a:t>of </a:t>
            </a:r>
            <a:r>
              <a:rPr sz="1100" spc="35" dirty="0">
                <a:solidFill>
                  <a:srgbClr val="FFFFFF"/>
                </a:solidFill>
                <a:latin typeface="PMingLiU"/>
                <a:cs typeface="PMingLiU"/>
              </a:rPr>
              <a:t>access </a:t>
            </a:r>
            <a:r>
              <a:rPr sz="1100" spc="25" dirty="0">
                <a:solidFill>
                  <a:srgbClr val="FFFFFF"/>
                </a:solidFill>
                <a:latin typeface="PMingLiU"/>
                <a:cs typeface="PMingLiU"/>
              </a:rPr>
              <a:t>5 </a:t>
            </a:r>
            <a:r>
              <a:rPr sz="1100" spc="260" dirty="0">
                <a:solidFill>
                  <a:srgbClr val="FFFFFF"/>
                </a:solidFill>
                <a:latin typeface="PMingLiU"/>
                <a:cs typeface="PMingLiU"/>
              </a:rPr>
              <a:t>= </a:t>
            </a:r>
            <a:r>
              <a:rPr sz="1100" spc="45" dirty="0">
                <a:solidFill>
                  <a:srgbClr val="FFFFFF"/>
                </a:solidFill>
                <a:latin typeface="PMingLiU"/>
                <a:cs typeface="PMingLiU"/>
              </a:rPr>
              <a:t>No. </a:t>
            </a:r>
            <a:r>
              <a:rPr sz="1100" spc="5" dirty="0">
                <a:solidFill>
                  <a:srgbClr val="FFFFFF"/>
                </a:solidFill>
                <a:latin typeface="PMingLiU"/>
                <a:cs typeface="PMingLiU"/>
              </a:rPr>
              <a:t>of </a:t>
            </a:r>
            <a:r>
              <a:rPr sz="1100" spc="35" dirty="0">
                <a:solidFill>
                  <a:srgbClr val="FFFFFF"/>
                </a:solidFill>
                <a:latin typeface="PMingLiU"/>
                <a:cs typeface="PMingLiU"/>
              </a:rPr>
              <a:t>misses </a:t>
            </a:r>
            <a:r>
              <a:rPr sz="1100" spc="260" dirty="0">
                <a:solidFill>
                  <a:srgbClr val="FFFFFF"/>
                </a:solidFill>
                <a:latin typeface="PMingLiU"/>
                <a:cs typeface="PMingLiU"/>
              </a:rPr>
              <a:t>=</a:t>
            </a:r>
            <a:r>
              <a:rPr sz="1100" spc="450" dirty="0">
                <a:solidFill>
                  <a:srgbClr val="FFFFFF"/>
                </a:solidFill>
                <a:latin typeface="PMingLiU"/>
                <a:cs typeface="PMingLiU"/>
              </a:rPr>
              <a:t> </a:t>
            </a:r>
            <a:r>
              <a:rPr sz="1100" spc="35" dirty="0">
                <a:solidFill>
                  <a:srgbClr val="FFFFFF"/>
                </a:solidFill>
                <a:latin typeface="PMingLiU"/>
                <a:cs typeface="PMingLiU"/>
              </a:rPr>
              <a:t>5.</a:t>
            </a:r>
            <a:endParaRPr sz="1100">
              <a:latin typeface="PMingLiU"/>
              <a:cs typeface="PMingLiU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349777"/>
            <a:ext cx="4608195" cy="106680"/>
            <a:chOff x="0" y="3349777"/>
            <a:chExt cx="4608195" cy="106680"/>
          </a:xfrm>
        </p:grpSpPr>
        <p:sp>
          <p:nvSpPr>
            <p:cNvPr id="6" name="object 6"/>
            <p:cNvSpPr/>
            <p:nvPr/>
          </p:nvSpPr>
          <p:spPr>
            <a:xfrm>
              <a:off x="0" y="3349777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5" h="106679">
                  <a:moveTo>
                    <a:pt x="1535976" y="0"/>
                  </a:moveTo>
                  <a:lnTo>
                    <a:pt x="0" y="0"/>
                  </a:lnTo>
                  <a:lnTo>
                    <a:pt x="0" y="106222"/>
                  </a:lnTo>
                  <a:lnTo>
                    <a:pt x="1535976" y="10622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5D54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5976" y="3349777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4" h="106679">
                  <a:moveTo>
                    <a:pt x="1535976" y="0"/>
                  </a:moveTo>
                  <a:lnTo>
                    <a:pt x="0" y="0"/>
                  </a:lnTo>
                  <a:lnTo>
                    <a:pt x="0" y="106222"/>
                  </a:lnTo>
                  <a:lnTo>
                    <a:pt x="1535976" y="10622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6151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71952" y="3349777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4" h="106679">
                  <a:moveTo>
                    <a:pt x="1535976" y="0"/>
                  </a:moveTo>
                  <a:lnTo>
                    <a:pt x="0" y="0"/>
                  </a:lnTo>
                  <a:lnTo>
                    <a:pt x="0" y="106222"/>
                  </a:lnTo>
                  <a:lnTo>
                    <a:pt x="1535976" y="10622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5943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pc="100" dirty="0"/>
              <a:t>Dr. </a:t>
            </a:r>
            <a:r>
              <a:rPr spc="110" dirty="0"/>
              <a:t>Ganala </a:t>
            </a:r>
            <a:r>
              <a:rPr spc="95" dirty="0"/>
              <a:t>Santoshi </a:t>
            </a:r>
            <a:r>
              <a:rPr spc="120" dirty="0"/>
              <a:t>(VIT</a:t>
            </a:r>
            <a:r>
              <a:rPr spc="75" dirty="0"/>
              <a:t> </a:t>
            </a:r>
            <a:r>
              <a:rPr spc="105" dirty="0"/>
              <a:t>Chennai)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188705" y="3353673"/>
            <a:ext cx="23114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spc="130" dirty="0">
                <a:solidFill>
                  <a:srgbClr val="FFFFFF"/>
                </a:solidFill>
                <a:latin typeface="PMingLiU"/>
                <a:cs typeface="PMingLiU"/>
                <a:hlinkClick r:id="rId3" action="ppaction://hlinksldjump"/>
              </a:rPr>
              <a:t>MSO</a:t>
            </a:r>
            <a:endParaRPr sz="600">
              <a:latin typeface="PMingLiU"/>
              <a:cs typeface="PMingLiU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pc="105" dirty="0"/>
              <a:t>July </a:t>
            </a:r>
            <a:r>
              <a:rPr spc="75" dirty="0"/>
              <a:t>8,</a:t>
            </a:r>
            <a:r>
              <a:rPr spc="15" dirty="0"/>
              <a:t> </a:t>
            </a:r>
            <a:r>
              <a:rPr spc="80" dirty="0"/>
              <a:t>2020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80" dirty="0"/>
              <a:pPr marL="38100">
                <a:lnSpc>
                  <a:spcPts val="670"/>
                </a:lnSpc>
              </a:pPr>
              <a:t>34</a:t>
            </a:fld>
            <a:r>
              <a:rPr spc="80" dirty="0"/>
              <a:t> </a:t>
            </a:r>
            <a:r>
              <a:rPr spc="204" dirty="0"/>
              <a:t>/</a:t>
            </a:r>
            <a:r>
              <a:rPr spc="55" dirty="0"/>
              <a:t> </a:t>
            </a:r>
            <a:r>
              <a:rPr spc="80" dirty="0"/>
              <a:t>41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2405"/>
            <a:ext cx="386715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5" dirty="0"/>
              <a:t>Number </a:t>
            </a:r>
            <a:r>
              <a:rPr spc="-40" dirty="0"/>
              <a:t>of </a:t>
            </a:r>
            <a:r>
              <a:rPr spc="-50" dirty="0"/>
              <a:t>misses </a:t>
            </a:r>
            <a:r>
              <a:rPr spc="-15" dirty="0"/>
              <a:t>:Two-way </a:t>
            </a:r>
            <a:r>
              <a:rPr spc="-20" dirty="0"/>
              <a:t>set-associative</a:t>
            </a:r>
            <a:r>
              <a:rPr spc="-125" dirty="0"/>
              <a:t> </a:t>
            </a:r>
            <a:r>
              <a:rPr spc="-35" dirty="0"/>
              <a:t>cache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0943" y="588336"/>
            <a:ext cx="2879953" cy="144003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5844" y="2149785"/>
            <a:ext cx="3533140" cy="604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35660">
              <a:lnSpc>
                <a:spcPct val="100000"/>
              </a:lnSpc>
              <a:spcBef>
                <a:spcPts val="95"/>
              </a:spcBef>
            </a:pPr>
            <a:r>
              <a:rPr sz="1000" spc="50" dirty="0">
                <a:solidFill>
                  <a:srgbClr val="59439A"/>
                </a:solidFill>
                <a:latin typeface="PMingLiU"/>
                <a:cs typeface="PMingLiU"/>
              </a:rPr>
              <a:t>Figure: </a:t>
            </a:r>
            <a:r>
              <a:rPr sz="1000" spc="45" dirty="0">
                <a:solidFill>
                  <a:srgbClr val="FFFFFF"/>
                </a:solidFill>
                <a:latin typeface="PMingLiU"/>
                <a:cs typeface="PMingLiU"/>
              </a:rPr>
              <a:t>Two-way set-associative </a:t>
            </a:r>
            <a:r>
              <a:rPr sz="1000" spc="40" dirty="0">
                <a:solidFill>
                  <a:srgbClr val="FFFFFF"/>
                </a:solidFill>
                <a:latin typeface="PMingLiU"/>
                <a:cs typeface="PMingLiU"/>
              </a:rPr>
              <a:t>cache</a:t>
            </a:r>
            <a:r>
              <a:rPr sz="1000" spc="130" dirty="0">
                <a:solidFill>
                  <a:srgbClr val="FFFFFF"/>
                </a:solidFill>
                <a:latin typeface="PMingLiU"/>
                <a:cs typeface="PMingLiU"/>
              </a:rPr>
              <a:t> </a:t>
            </a:r>
            <a:r>
              <a:rPr sz="1000" spc="35" dirty="0">
                <a:solidFill>
                  <a:srgbClr val="FFFFFF"/>
                </a:solidFill>
                <a:latin typeface="PMingLiU"/>
                <a:cs typeface="PMingLiU"/>
              </a:rPr>
              <a:t>references</a:t>
            </a:r>
            <a:endParaRPr sz="1000">
              <a:latin typeface="PMingLiU"/>
              <a:cs typeface="PMingLiU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PMingLiU"/>
              <a:cs typeface="PMingLiU"/>
            </a:endParaRPr>
          </a:p>
          <a:p>
            <a:pPr marL="12700">
              <a:lnSpc>
                <a:spcPct val="100000"/>
              </a:lnSpc>
            </a:pPr>
            <a:r>
              <a:rPr sz="1100" spc="45" dirty="0">
                <a:solidFill>
                  <a:srgbClr val="FFFFFF"/>
                </a:solidFill>
                <a:latin typeface="PMingLiU"/>
                <a:cs typeface="PMingLiU"/>
              </a:rPr>
              <a:t>No. </a:t>
            </a:r>
            <a:r>
              <a:rPr sz="1100" spc="5" dirty="0">
                <a:solidFill>
                  <a:srgbClr val="FFFFFF"/>
                </a:solidFill>
                <a:latin typeface="PMingLiU"/>
                <a:cs typeface="PMingLiU"/>
              </a:rPr>
              <a:t>of </a:t>
            </a:r>
            <a:r>
              <a:rPr sz="1100" spc="35" dirty="0">
                <a:solidFill>
                  <a:srgbClr val="FFFFFF"/>
                </a:solidFill>
                <a:latin typeface="PMingLiU"/>
                <a:cs typeface="PMingLiU"/>
              </a:rPr>
              <a:t>misses </a:t>
            </a:r>
            <a:r>
              <a:rPr sz="1100" spc="260" dirty="0">
                <a:solidFill>
                  <a:srgbClr val="FFFFFF"/>
                </a:solidFill>
                <a:latin typeface="PMingLiU"/>
                <a:cs typeface="PMingLiU"/>
              </a:rPr>
              <a:t>=</a:t>
            </a:r>
            <a:r>
              <a:rPr sz="1100" dirty="0">
                <a:solidFill>
                  <a:srgbClr val="FFFFFF"/>
                </a:solidFill>
                <a:latin typeface="PMingLiU"/>
                <a:cs typeface="PMingLiU"/>
              </a:rPr>
              <a:t> </a:t>
            </a:r>
            <a:r>
              <a:rPr sz="1100" spc="25" dirty="0">
                <a:solidFill>
                  <a:srgbClr val="FFFFFF"/>
                </a:solidFill>
                <a:latin typeface="PMingLiU"/>
                <a:cs typeface="PMingLiU"/>
              </a:rPr>
              <a:t>4</a:t>
            </a:r>
            <a:endParaRPr sz="1100">
              <a:latin typeface="PMingLiU"/>
              <a:cs typeface="PMingLiU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349777"/>
            <a:ext cx="4608195" cy="106680"/>
            <a:chOff x="0" y="3349777"/>
            <a:chExt cx="4608195" cy="106680"/>
          </a:xfrm>
        </p:grpSpPr>
        <p:sp>
          <p:nvSpPr>
            <p:cNvPr id="6" name="object 6"/>
            <p:cNvSpPr/>
            <p:nvPr/>
          </p:nvSpPr>
          <p:spPr>
            <a:xfrm>
              <a:off x="0" y="3349777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5" h="106679">
                  <a:moveTo>
                    <a:pt x="1535976" y="0"/>
                  </a:moveTo>
                  <a:lnTo>
                    <a:pt x="0" y="0"/>
                  </a:lnTo>
                  <a:lnTo>
                    <a:pt x="0" y="106222"/>
                  </a:lnTo>
                  <a:lnTo>
                    <a:pt x="1535976" y="10622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5D54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5976" y="3349777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4" h="106679">
                  <a:moveTo>
                    <a:pt x="1535976" y="0"/>
                  </a:moveTo>
                  <a:lnTo>
                    <a:pt x="0" y="0"/>
                  </a:lnTo>
                  <a:lnTo>
                    <a:pt x="0" y="106222"/>
                  </a:lnTo>
                  <a:lnTo>
                    <a:pt x="1535976" y="10622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6151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71952" y="3349777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4" h="106679">
                  <a:moveTo>
                    <a:pt x="1535976" y="0"/>
                  </a:moveTo>
                  <a:lnTo>
                    <a:pt x="0" y="0"/>
                  </a:lnTo>
                  <a:lnTo>
                    <a:pt x="0" y="106222"/>
                  </a:lnTo>
                  <a:lnTo>
                    <a:pt x="1535976" y="10622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5943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pc="100" dirty="0"/>
              <a:t>Dr. </a:t>
            </a:r>
            <a:r>
              <a:rPr spc="110" dirty="0"/>
              <a:t>Ganala </a:t>
            </a:r>
            <a:r>
              <a:rPr spc="95" dirty="0"/>
              <a:t>Santoshi </a:t>
            </a:r>
            <a:r>
              <a:rPr spc="120" dirty="0"/>
              <a:t>(VIT</a:t>
            </a:r>
            <a:r>
              <a:rPr spc="75" dirty="0"/>
              <a:t> </a:t>
            </a:r>
            <a:r>
              <a:rPr spc="105" dirty="0"/>
              <a:t>Chennai)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188705" y="3353673"/>
            <a:ext cx="23114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spc="130" dirty="0">
                <a:solidFill>
                  <a:srgbClr val="FFFFFF"/>
                </a:solidFill>
                <a:latin typeface="PMingLiU"/>
                <a:cs typeface="PMingLiU"/>
                <a:hlinkClick r:id="rId3" action="ppaction://hlinksldjump"/>
              </a:rPr>
              <a:t>MSO</a:t>
            </a:r>
            <a:endParaRPr sz="600">
              <a:latin typeface="PMingLiU"/>
              <a:cs typeface="PMingLiU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pc="105" dirty="0"/>
              <a:t>July </a:t>
            </a:r>
            <a:r>
              <a:rPr spc="75" dirty="0"/>
              <a:t>8,</a:t>
            </a:r>
            <a:r>
              <a:rPr spc="15" dirty="0"/>
              <a:t> </a:t>
            </a:r>
            <a:r>
              <a:rPr spc="80" dirty="0"/>
              <a:t>2020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80" dirty="0"/>
              <a:pPr marL="38100">
                <a:lnSpc>
                  <a:spcPts val="670"/>
                </a:lnSpc>
              </a:pPr>
              <a:t>35</a:t>
            </a:fld>
            <a:r>
              <a:rPr spc="80" dirty="0"/>
              <a:t> </a:t>
            </a:r>
            <a:r>
              <a:rPr spc="204" dirty="0"/>
              <a:t>/</a:t>
            </a:r>
            <a:r>
              <a:rPr spc="55" dirty="0"/>
              <a:t> </a:t>
            </a:r>
            <a:r>
              <a:rPr spc="80" dirty="0"/>
              <a:t>41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2405"/>
            <a:ext cx="327914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5" dirty="0"/>
              <a:t>Number </a:t>
            </a:r>
            <a:r>
              <a:rPr spc="-40" dirty="0"/>
              <a:t>of </a:t>
            </a:r>
            <a:r>
              <a:rPr spc="-50" dirty="0"/>
              <a:t>misses </a:t>
            </a:r>
            <a:r>
              <a:rPr spc="-15" dirty="0"/>
              <a:t>:Fully </a:t>
            </a:r>
            <a:r>
              <a:rPr spc="-20" dirty="0"/>
              <a:t>associative</a:t>
            </a:r>
            <a:r>
              <a:rPr spc="-110" dirty="0"/>
              <a:t> </a:t>
            </a:r>
            <a:r>
              <a:rPr spc="-35" dirty="0"/>
              <a:t>cache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0905" y="588344"/>
            <a:ext cx="2879986" cy="126003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5844" y="1969800"/>
            <a:ext cx="3324860" cy="604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44575">
              <a:lnSpc>
                <a:spcPct val="100000"/>
              </a:lnSpc>
              <a:spcBef>
                <a:spcPts val="95"/>
              </a:spcBef>
            </a:pPr>
            <a:r>
              <a:rPr sz="1000" spc="50" dirty="0">
                <a:solidFill>
                  <a:srgbClr val="59439A"/>
                </a:solidFill>
                <a:latin typeface="PMingLiU"/>
                <a:cs typeface="PMingLiU"/>
              </a:rPr>
              <a:t>Figure: </a:t>
            </a:r>
            <a:r>
              <a:rPr sz="1000" spc="40" dirty="0">
                <a:solidFill>
                  <a:srgbClr val="FFFFFF"/>
                </a:solidFill>
                <a:latin typeface="PMingLiU"/>
                <a:cs typeface="PMingLiU"/>
              </a:rPr>
              <a:t>Fully </a:t>
            </a:r>
            <a:r>
              <a:rPr sz="1000" spc="45" dirty="0">
                <a:solidFill>
                  <a:srgbClr val="FFFFFF"/>
                </a:solidFill>
                <a:latin typeface="PMingLiU"/>
                <a:cs typeface="PMingLiU"/>
              </a:rPr>
              <a:t>associative </a:t>
            </a:r>
            <a:r>
              <a:rPr sz="1000" spc="40" dirty="0">
                <a:solidFill>
                  <a:srgbClr val="FFFFFF"/>
                </a:solidFill>
                <a:latin typeface="PMingLiU"/>
                <a:cs typeface="PMingLiU"/>
              </a:rPr>
              <a:t>cache</a:t>
            </a:r>
            <a:r>
              <a:rPr sz="1000" spc="125" dirty="0">
                <a:solidFill>
                  <a:srgbClr val="FFFFFF"/>
                </a:solidFill>
                <a:latin typeface="PMingLiU"/>
                <a:cs typeface="PMingLiU"/>
              </a:rPr>
              <a:t> </a:t>
            </a:r>
            <a:r>
              <a:rPr sz="1000" spc="35" dirty="0">
                <a:solidFill>
                  <a:srgbClr val="FFFFFF"/>
                </a:solidFill>
                <a:latin typeface="PMingLiU"/>
                <a:cs typeface="PMingLiU"/>
              </a:rPr>
              <a:t>references</a:t>
            </a:r>
            <a:endParaRPr sz="1000">
              <a:latin typeface="PMingLiU"/>
              <a:cs typeface="PMingLiU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PMingLiU"/>
              <a:cs typeface="PMingLiU"/>
            </a:endParaRPr>
          </a:p>
          <a:p>
            <a:pPr marL="12700">
              <a:lnSpc>
                <a:spcPct val="100000"/>
              </a:lnSpc>
            </a:pPr>
            <a:r>
              <a:rPr sz="1100" spc="45" dirty="0">
                <a:solidFill>
                  <a:srgbClr val="FFFFFF"/>
                </a:solidFill>
                <a:latin typeface="PMingLiU"/>
                <a:cs typeface="PMingLiU"/>
              </a:rPr>
              <a:t>No. </a:t>
            </a:r>
            <a:r>
              <a:rPr sz="1100" spc="5" dirty="0">
                <a:solidFill>
                  <a:srgbClr val="FFFFFF"/>
                </a:solidFill>
                <a:latin typeface="PMingLiU"/>
                <a:cs typeface="PMingLiU"/>
              </a:rPr>
              <a:t>of </a:t>
            </a:r>
            <a:r>
              <a:rPr sz="1100" spc="35" dirty="0">
                <a:solidFill>
                  <a:srgbClr val="FFFFFF"/>
                </a:solidFill>
                <a:latin typeface="PMingLiU"/>
                <a:cs typeface="PMingLiU"/>
              </a:rPr>
              <a:t>misses </a:t>
            </a:r>
            <a:r>
              <a:rPr sz="1100" spc="260" dirty="0">
                <a:solidFill>
                  <a:srgbClr val="FFFFFF"/>
                </a:solidFill>
                <a:latin typeface="PMingLiU"/>
                <a:cs typeface="PMingLiU"/>
              </a:rPr>
              <a:t>=</a:t>
            </a:r>
            <a:r>
              <a:rPr sz="1100" dirty="0">
                <a:solidFill>
                  <a:srgbClr val="FFFFFF"/>
                </a:solidFill>
                <a:latin typeface="PMingLiU"/>
                <a:cs typeface="PMingLiU"/>
              </a:rPr>
              <a:t> </a:t>
            </a:r>
            <a:r>
              <a:rPr sz="1100" spc="35" dirty="0">
                <a:solidFill>
                  <a:srgbClr val="FFFFFF"/>
                </a:solidFill>
                <a:latin typeface="PMingLiU"/>
                <a:cs typeface="PMingLiU"/>
              </a:rPr>
              <a:t>3.</a:t>
            </a:r>
            <a:endParaRPr sz="1100">
              <a:latin typeface="PMingLiU"/>
              <a:cs typeface="PMingLiU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349777"/>
            <a:ext cx="4608195" cy="106680"/>
            <a:chOff x="0" y="3349777"/>
            <a:chExt cx="4608195" cy="106680"/>
          </a:xfrm>
        </p:grpSpPr>
        <p:sp>
          <p:nvSpPr>
            <p:cNvPr id="6" name="object 6"/>
            <p:cNvSpPr/>
            <p:nvPr/>
          </p:nvSpPr>
          <p:spPr>
            <a:xfrm>
              <a:off x="0" y="3349777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5" h="106679">
                  <a:moveTo>
                    <a:pt x="1535976" y="0"/>
                  </a:moveTo>
                  <a:lnTo>
                    <a:pt x="0" y="0"/>
                  </a:lnTo>
                  <a:lnTo>
                    <a:pt x="0" y="106222"/>
                  </a:lnTo>
                  <a:lnTo>
                    <a:pt x="1535976" y="10622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5D54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5976" y="3349777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4" h="106679">
                  <a:moveTo>
                    <a:pt x="1535976" y="0"/>
                  </a:moveTo>
                  <a:lnTo>
                    <a:pt x="0" y="0"/>
                  </a:lnTo>
                  <a:lnTo>
                    <a:pt x="0" y="106222"/>
                  </a:lnTo>
                  <a:lnTo>
                    <a:pt x="1535976" y="10622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6151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71952" y="3349777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4" h="106679">
                  <a:moveTo>
                    <a:pt x="1535976" y="0"/>
                  </a:moveTo>
                  <a:lnTo>
                    <a:pt x="0" y="0"/>
                  </a:lnTo>
                  <a:lnTo>
                    <a:pt x="0" y="106222"/>
                  </a:lnTo>
                  <a:lnTo>
                    <a:pt x="1535976" y="10622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5943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pc="100" dirty="0"/>
              <a:t>Dr. </a:t>
            </a:r>
            <a:r>
              <a:rPr spc="110" dirty="0"/>
              <a:t>Ganala </a:t>
            </a:r>
            <a:r>
              <a:rPr spc="95" dirty="0"/>
              <a:t>Santoshi </a:t>
            </a:r>
            <a:r>
              <a:rPr spc="120" dirty="0"/>
              <a:t>(VIT</a:t>
            </a:r>
            <a:r>
              <a:rPr spc="75" dirty="0"/>
              <a:t> </a:t>
            </a:r>
            <a:r>
              <a:rPr spc="105" dirty="0"/>
              <a:t>Chennai)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188705" y="3353673"/>
            <a:ext cx="23114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spc="130" dirty="0">
                <a:solidFill>
                  <a:srgbClr val="FFFFFF"/>
                </a:solidFill>
                <a:latin typeface="PMingLiU"/>
                <a:cs typeface="PMingLiU"/>
                <a:hlinkClick r:id="rId3" action="ppaction://hlinksldjump"/>
              </a:rPr>
              <a:t>MSO</a:t>
            </a:r>
            <a:endParaRPr sz="600">
              <a:latin typeface="PMingLiU"/>
              <a:cs typeface="PMingLiU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pc="105" dirty="0"/>
              <a:t>July </a:t>
            </a:r>
            <a:r>
              <a:rPr spc="75" dirty="0"/>
              <a:t>8,</a:t>
            </a:r>
            <a:r>
              <a:rPr spc="15" dirty="0"/>
              <a:t> </a:t>
            </a:r>
            <a:r>
              <a:rPr spc="80" dirty="0"/>
              <a:t>2020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80" dirty="0"/>
              <a:pPr marL="38100">
                <a:lnSpc>
                  <a:spcPts val="670"/>
                </a:lnSpc>
              </a:pPr>
              <a:t>36</a:t>
            </a:fld>
            <a:r>
              <a:rPr spc="80" dirty="0"/>
              <a:t> </a:t>
            </a:r>
            <a:r>
              <a:rPr spc="204" dirty="0"/>
              <a:t>/</a:t>
            </a:r>
            <a:r>
              <a:rPr spc="55" dirty="0"/>
              <a:t> </a:t>
            </a:r>
            <a:r>
              <a:rPr spc="80" dirty="0"/>
              <a:t>41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62405"/>
            <a:ext cx="239395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35" dirty="0">
                <a:solidFill>
                  <a:srgbClr val="FFFFFF"/>
                </a:solidFill>
                <a:latin typeface="Georgia"/>
                <a:cs typeface="Georgia"/>
              </a:rPr>
              <a:t>Four-way </a:t>
            </a:r>
            <a:r>
              <a:rPr sz="1400" spc="-20" dirty="0">
                <a:solidFill>
                  <a:srgbClr val="FFFFFF"/>
                </a:solidFill>
                <a:latin typeface="Georgia"/>
                <a:cs typeface="Georgia"/>
              </a:rPr>
              <a:t>set-associative</a:t>
            </a:r>
            <a:r>
              <a:rPr sz="1400" spc="-3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Georgia"/>
                <a:cs typeface="Georgia"/>
              </a:rPr>
              <a:t>cache</a:t>
            </a:r>
            <a:endParaRPr sz="1400">
              <a:latin typeface="Georgia"/>
              <a:cs typeface="Georg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0892" y="525091"/>
            <a:ext cx="2880029" cy="252006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33754" y="3166572"/>
            <a:ext cx="21405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50" dirty="0">
                <a:solidFill>
                  <a:srgbClr val="59439A"/>
                </a:solidFill>
                <a:latin typeface="PMingLiU"/>
                <a:cs typeface="PMingLiU"/>
              </a:rPr>
              <a:t>Figure: </a:t>
            </a:r>
            <a:r>
              <a:rPr sz="1000" spc="45" dirty="0">
                <a:solidFill>
                  <a:srgbClr val="FFFFFF"/>
                </a:solidFill>
                <a:latin typeface="PMingLiU"/>
                <a:cs typeface="PMingLiU"/>
              </a:rPr>
              <a:t>Four-way set-associativ</a:t>
            </a:r>
            <a:r>
              <a:rPr sz="1000" spc="45" dirty="0">
                <a:solidFill>
                  <a:srgbClr val="FFFFFF"/>
                </a:solidFill>
                <a:latin typeface="PMingLiU"/>
                <a:cs typeface="PMingLiU"/>
                <a:hlinkClick r:id="rId3" action="ppaction://hlinksldjump"/>
              </a:rPr>
              <a:t>e</a:t>
            </a:r>
            <a:r>
              <a:rPr sz="1000" spc="80" dirty="0">
                <a:solidFill>
                  <a:srgbClr val="FFFFFF"/>
                </a:solidFill>
                <a:latin typeface="PMingLiU"/>
                <a:cs typeface="PMingLiU"/>
                <a:hlinkClick r:id="rId3" action="ppaction://hlinksldjump"/>
              </a:rPr>
              <a:t> </a:t>
            </a:r>
            <a:r>
              <a:rPr sz="1000" spc="40" dirty="0">
                <a:solidFill>
                  <a:srgbClr val="FFFFFF"/>
                </a:solidFill>
                <a:latin typeface="PMingLiU"/>
                <a:cs typeface="PMingLiU"/>
                <a:hlinkClick r:id="rId4" action="ppaction://hlinksldjump"/>
              </a:rPr>
              <a:t>cac</a:t>
            </a:r>
            <a:r>
              <a:rPr sz="1000" spc="40" dirty="0">
                <a:solidFill>
                  <a:srgbClr val="FFFFFF"/>
                </a:solidFill>
                <a:latin typeface="PMingLiU"/>
                <a:cs typeface="PMingLiU"/>
                <a:hlinkClick r:id="rId5" action="ppaction://hlinksldjump"/>
              </a:rPr>
              <a:t>he</a:t>
            </a:r>
            <a:endParaRPr sz="1000">
              <a:latin typeface="PMingLiU"/>
              <a:cs typeface="PMingLiU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349777"/>
            <a:ext cx="4608195" cy="106680"/>
            <a:chOff x="0" y="3349777"/>
            <a:chExt cx="4608195" cy="106680"/>
          </a:xfrm>
        </p:grpSpPr>
        <p:sp>
          <p:nvSpPr>
            <p:cNvPr id="6" name="object 6"/>
            <p:cNvSpPr/>
            <p:nvPr/>
          </p:nvSpPr>
          <p:spPr>
            <a:xfrm>
              <a:off x="0" y="3349777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5" h="106679">
                  <a:moveTo>
                    <a:pt x="1535976" y="0"/>
                  </a:moveTo>
                  <a:lnTo>
                    <a:pt x="0" y="0"/>
                  </a:lnTo>
                  <a:lnTo>
                    <a:pt x="0" y="106222"/>
                  </a:lnTo>
                  <a:lnTo>
                    <a:pt x="1535976" y="10622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5D54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5976" y="3349777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4" h="106679">
                  <a:moveTo>
                    <a:pt x="1535976" y="0"/>
                  </a:moveTo>
                  <a:lnTo>
                    <a:pt x="0" y="0"/>
                  </a:lnTo>
                  <a:lnTo>
                    <a:pt x="0" y="106222"/>
                  </a:lnTo>
                  <a:lnTo>
                    <a:pt x="1535976" y="10622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6151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71952" y="3349777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4" h="106679">
                  <a:moveTo>
                    <a:pt x="1535976" y="0"/>
                  </a:moveTo>
                  <a:lnTo>
                    <a:pt x="0" y="0"/>
                  </a:lnTo>
                  <a:lnTo>
                    <a:pt x="0" y="106222"/>
                  </a:lnTo>
                  <a:lnTo>
                    <a:pt x="1535976" y="10622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5943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pc="100" dirty="0"/>
              <a:t>Dr. </a:t>
            </a:r>
            <a:r>
              <a:rPr spc="110" dirty="0"/>
              <a:t>Ganala </a:t>
            </a:r>
            <a:r>
              <a:rPr spc="95" dirty="0"/>
              <a:t>Santoshi </a:t>
            </a:r>
            <a:r>
              <a:rPr spc="120" dirty="0"/>
              <a:t>(VIT</a:t>
            </a:r>
            <a:r>
              <a:rPr spc="75" dirty="0"/>
              <a:t> </a:t>
            </a:r>
            <a:r>
              <a:rPr spc="105" dirty="0"/>
              <a:t>Chennai)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188705" y="3353673"/>
            <a:ext cx="23114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spc="130" dirty="0">
                <a:solidFill>
                  <a:srgbClr val="FFFFFF"/>
                </a:solidFill>
                <a:latin typeface="PMingLiU"/>
                <a:cs typeface="PMingLiU"/>
                <a:hlinkClick r:id="rId6" action="ppaction://hlinksldjump"/>
              </a:rPr>
              <a:t>MSO</a:t>
            </a:r>
            <a:endParaRPr sz="600">
              <a:latin typeface="PMingLiU"/>
              <a:cs typeface="PMingLiU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pc="105" dirty="0"/>
              <a:t>July </a:t>
            </a:r>
            <a:r>
              <a:rPr spc="75" dirty="0"/>
              <a:t>8,</a:t>
            </a:r>
            <a:r>
              <a:rPr spc="15" dirty="0"/>
              <a:t> </a:t>
            </a:r>
            <a:r>
              <a:rPr spc="80" dirty="0"/>
              <a:t>2020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80" dirty="0"/>
              <a:pPr marL="38100">
                <a:lnSpc>
                  <a:spcPts val="670"/>
                </a:lnSpc>
              </a:pPr>
              <a:t>37</a:t>
            </a:fld>
            <a:r>
              <a:rPr spc="80" dirty="0"/>
              <a:t> </a:t>
            </a:r>
            <a:r>
              <a:rPr spc="204" dirty="0"/>
              <a:t>/</a:t>
            </a:r>
            <a:r>
              <a:rPr spc="55" dirty="0"/>
              <a:t> </a:t>
            </a:r>
            <a:r>
              <a:rPr spc="80" dirty="0"/>
              <a:t>41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2405"/>
            <a:ext cx="239395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5" dirty="0"/>
              <a:t>Four-way </a:t>
            </a:r>
            <a:r>
              <a:rPr spc="-20" dirty="0"/>
              <a:t>set-associative</a:t>
            </a:r>
            <a:r>
              <a:rPr spc="-30" dirty="0"/>
              <a:t> </a:t>
            </a:r>
            <a:r>
              <a:rPr spc="-35" dirty="0"/>
              <a:t>cache</a:t>
            </a:r>
          </a:p>
        </p:txBody>
      </p:sp>
      <p:sp>
        <p:nvSpPr>
          <p:cNvPr id="3" name="object 3"/>
          <p:cNvSpPr/>
          <p:nvPr/>
        </p:nvSpPr>
        <p:spPr>
          <a:xfrm>
            <a:off x="286715" y="612190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90">
                <a:moveTo>
                  <a:pt x="59651" y="0"/>
                </a:moveTo>
                <a:lnTo>
                  <a:pt x="0" y="0"/>
                </a:lnTo>
                <a:lnTo>
                  <a:pt x="0" y="59651"/>
                </a:lnTo>
                <a:lnTo>
                  <a:pt x="59651" y="59651"/>
                </a:lnTo>
                <a:lnTo>
                  <a:pt x="596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6715" y="994295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90">
                <a:moveTo>
                  <a:pt x="59651" y="0"/>
                </a:moveTo>
                <a:lnTo>
                  <a:pt x="0" y="0"/>
                </a:lnTo>
                <a:lnTo>
                  <a:pt x="0" y="59651"/>
                </a:lnTo>
                <a:lnTo>
                  <a:pt x="59651" y="59651"/>
                </a:lnTo>
                <a:lnTo>
                  <a:pt x="596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6715" y="1548485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90">
                <a:moveTo>
                  <a:pt x="59651" y="0"/>
                </a:moveTo>
                <a:lnTo>
                  <a:pt x="0" y="0"/>
                </a:lnTo>
                <a:lnTo>
                  <a:pt x="0" y="59651"/>
                </a:lnTo>
                <a:lnTo>
                  <a:pt x="59651" y="59651"/>
                </a:lnTo>
                <a:lnTo>
                  <a:pt x="596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6715" y="2102662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89">
                <a:moveTo>
                  <a:pt x="59651" y="0"/>
                </a:moveTo>
                <a:lnTo>
                  <a:pt x="0" y="0"/>
                </a:lnTo>
                <a:lnTo>
                  <a:pt x="0" y="59651"/>
                </a:lnTo>
                <a:lnTo>
                  <a:pt x="59651" y="59651"/>
                </a:lnTo>
                <a:lnTo>
                  <a:pt x="596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6715" y="2484767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89">
                <a:moveTo>
                  <a:pt x="59651" y="0"/>
                </a:moveTo>
                <a:lnTo>
                  <a:pt x="0" y="0"/>
                </a:lnTo>
                <a:lnTo>
                  <a:pt x="0" y="59651"/>
                </a:lnTo>
                <a:lnTo>
                  <a:pt x="59651" y="59651"/>
                </a:lnTo>
                <a:lnTo>
                  <a:pt x="596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41935" marR="45720">
              <a:lnSpc>
                <a:spcPct val="102699"/>
              </a:lnSpc>
              <a:spcBef>
                <a:spcPts val="55"/>
              </a:spcBef>
            </a:pPr>
            <a:r>
              <a:rPr spc="75" dirty="0"/>
              <a:t>Comparators </a:t>
            </a:r>
            <a:r>
              <a:rPr spc="65" dirty="0"/>
              <a:t>determine </a:t>
            </a:r>
            <a:r>
              <a:rPr spc="45" dirty="0"/>
              <a:t>which </a:t>
            </a:r>
            <a:r>
              <a:rPr spc="55" dirty="0"/>
              <a:t>element </a:t>
            </a:r>
            <a:r>
              <a:rPr spc="5" dirty="0"/>
              <a:t>of </a:t>
            </a:r>
            <a:r>
              <a:rPr spc="80" dirty="0"/>
              <a:t>the </a:t>
            </a:r>
            <a:r>
              <a:rPr spc="45" dirty="0"/>
              <a:t>selected </a:t>
            </a:r>
            <a:r>
              <a:rPr spc="60" dirty="0"/>
              <a:t>set </a:t>
            </a:r>
            <a:r>
              <a:rPr spc="25" dirty="0"/>
              <a:t>(if </a:t>
            </a:r>
            <a:r>
              <a:rPr spc="65" dirty="0"/>
              <a:t>any)  matches </a:t>
            </a:r>
            <a:r>
              <a:rPr spc="80" dirty="0"/>
              <a:t>the </a:t>
            </a:r>
            <a:r>
              <a:rPr spc="70" dirty="0"/>
              <a:t>tag.</a:t>
            </a:r>
          </a:p>
          <a:p>
            <a:pPr marL="241935" marR="78740">
              <a:lnSpc>
                <a:spcPct val="102600"/>
              </a:lnSpc>
              <a:spcBef>
                <a:spcPts val="300"/>
              </a:spcBef>
            </a:pPr>
            <a:r>
              <a:rPr spc="105" dirty="0"/>
              <a:t>Output </a:t>
            </a:r>
            <a:r>
              <a:rPr spc="5" dirty="0"/>
              <a:t>of </a:t>
            </a:r>
            <a:r>
              <a:rPr spc="80" dirty="0"/>
              <a:t>the </a:t>
            </a:r>
            <a:r>
              <a:rPr spc="70" dirty="0"/>
              <a:t>comparators </a:t>
            </a:r>
            <a:r>
              <a:rPr spc="20" dirty="0"/>
              <a:t>is </a:t>
            </a:r>
            <a:r>
              <a:rPr spc="55" dirty="0"/>
              <a:t>used </a:t>
            </a:r>
            <a:r>
              <a:rPr spc="80" dirty="0"/>
              <a:t>to </a:t>
            </a:r>
            <a:r>
              <a:rPr spc="40" dirty="0"/>
              <a:t>select </a:t>
            </a:r>
            <a:r>
              <a:rPr spc="80" dirty="0"/>
              <a:t>the </a:t>
            </a:r>
            <a:r>
              <a:rPr spc="95" dirty="0"/>
              <a:t>data </a:t>
            </a:r>
            <a:r>
              <a:rPr spc="50" dirty="0"/>
              <a:t>from </a:t>
            </a:r>
            <a:r>
              <a:rPr spc="45" dirty="0"/>
              <a:t>one </a:t>
            </a:r>
            <a:r>
              <a:rPr spc="5" dirty="0"/>
              <a:t>of  </a:t>
            </a:r>
            <a:r>
              <a:rPr spc="80" dirty="0"/>
              <a:t>the </a:t>
            </a:r>
            <a:r>
              <a:rPr spc="45" dirty="0"/>
              <a:t>four </a:t>
            </a:r>
            <a:r>
              <a:rPr spc="40" dirty="0"/>
              <a:t>blocks </a:t>
            </a:r>
            <a:r>
              <a:rPr spc="5" dirty="0"/>
              <a:t>of </a:t>
            </a:r>
            <a:r>
              <a:rPr spc="80" dirty="0"/>
              <a:t>the </a:t>
            </a:r>
            <a:r>
              <a:rPr spc="55" dirty="0"/>
              <a:t>indexed set, </a:t>
            </a:r>
            <a:r>
              <a:rPr spc="45" dirty="0"/>
              <a:t>using </a:t>
            </a:r>
            <a:r>
              <a:rPr spc="85" dirty="0"/>
              <a:t>a </a:t>
            </a:r>
            <a:r>
              <a:rPr spc="55" dirty="0"/>
              <a:t>multiplexor </a:t>
            </a:r>
            <a:r>
              <a:rPr spc="70" dirty="0"/>
              <a:t>with </a:t>
            </a:r>
            <a:r>
              <a:rPr spc="85" dirty="0"/>
              <a:t>a  </a:t>
            </a:r>
            <a:r>
              <a:rPr spc="55" dirty="0"/>
              <a:t>decoded </a:t>
            </a:r>
            <a:r>
              <a:rPr spc="40" dirty="0"/>
              <a:t>select</a:t>
            </a:r>
            <a:r>
              <a:rPr spc="90" dirty="0"/>
              <a:t> </a:t>
            </a:r>
            <a:r>
              <a:rPr spc="40" dirty="0"/>
              <a:t>signal.</a:t>
            </a:r>
          </a:p>
          <a:p>
            <a:pPr marL="241935" marR="5080">
              <a:lnSpc>
                <a:spcPct val="102600"/>
              </a:lnSpc>
              <a:spcBef>
                <a:spcPts val="300"/>
              </a:spcBef>
            </a:pPr>
            <a:r>
              <a:rPr spc="65" dirty="0"/>
              <a:t>In </a:t>
            </a:r>
            <a:r>
              <a:rPr spc="45" dirty="0"/>
              <a:t>some </a:t>
            </a:r>
            <a:r>
              <a:rPr spc="60" dirty="0"/>
              <a:t>implementations, </a:t>
            </a:r>
            <a:r>
              <a:rPr spc="80" dirty="0"/>
              <a:t>the </a:t>
            </a:r>
            <a:r>
              <a:rPr spc="105" dirty="0"/>
              <a:t>Output </a:t>
            </a:r>
            <a:r>
              <a:rPr spc="55" dirty="0"/>
              <a:t>enable </a:t>
            </a:r>
            <a:r>
              <a:rPr spc="40" dirty="0"/>
              <a:t>signals </a:t>
            </a:r>
            <a:r>
              <a:rPr spc="55" dirty="0"/>
              <a:t>on </a:t>
            </a:r>
            <a:r>
              <a:rPr spc="80" dirty="0"/>
              <a:t>the </a:t>
            </a:r>
            <a:r>
              <a:rPr spc="95" dirty="0"/>
              <a:t>data  </a:t>
            </a:r>
            <a:r>
              <a:rPr spc="65" dirty="0"/>
              <a:t>portions </a:t>
            </a:r>
            <a:r>
              <a:rPr spc="5" dirty="0"/>
              <a:t>of </a:t>
            </a:r>
            <a:r>
              <a:rPr spc="80" dirty="0"/>
              <a:t>the </a:t>
            </a:r>
            <a:r>
              <a:rPr spc="40" dirty="0"/>
              <a:t>cache </a:t>
            </a:r>
            <a:r>
              <a:rPr spc="70" dirty="0"/>
              <a:t>RAMs </a:t>
            </a:r>
            <a:r>
              <a:rPr spc="65" dirty="0"/>
              <a:t>can </a:t>
            </a:r>
            <a:r>
              <a:rPr spc="70" dirty="0"/>
              <a:t>be </a:t>
            </a:r>
            <a:r>
              <a:rPr spc="55" dirty="0"/>
              <a:t>used </a:t>
            </a:r>
            <a:r>
              <a:rPr spc="80" dirty="0"/>
              <a:t>to </a:t>
            </a:r>
            <a:r>
              <a:rPr spc="40" dirty="0"/>
              <a:t>select </a:t>
            </a:r>
            <a:r>
              <a:rPr spc="80" dirty="0"/>
              <a:t>the </a:t>
            </a:r>
            <a:r>
              <a:rPr spc="70" dirty="0"/>
              <a:t>entry </a:t>
            </a:r>
            <a:r>
              <a:rPr spc="50" dirty="0"/>
              <a:t>in </a:t>
            </a:r>
            <a:r>
              <a:rPr spc="80" dirty="0"/>
              <a:t>the  </a:t>
            </a:r>
            <a:r>
              <a:rPr spc="60" dirty="0"/>
              <a:t>set </a:t>
            </a:r>
            <a:r>
              <a:rPr spc="110" dirty="0"/>
              <a:t>that </a:t>
            </a:r>
            <a:r>
              <a:rPr spc="40" dirty="0"/>
              <a:t>drives </a:t>
            </a:r>
            <a:r>
              <a:rPr spc="80" dirty="0"/>
              <a:t>the</a:t>
            </a:r>
            <a:r>
              <a:rPr spc="85" dirty="0"/>
              <a:t> output.</a:t>
            </a:r>
          </a:p>
          <a:p>
            <a:pPr marL="241935" marR="156210">
              <a:lnSpc>
                <a:spcPct val="102600"/>
              </a:lnSpc>
              <a:spcBef>
                <a:spcPts val="295"/>
              </a:spcBef>
            </a:pPr>
            <a:r>
              <a:rPr spc="90" dirty="0"/>
              <a:t>The </a:t>
            </a:r>
            <a:r>
              <a:rPr spc="105" dirty="0"/>
              <a:t>Output </a:t>
            </a:r>
            <a:r>
              <a:rPr spc="50" dirty="0"/>
              <a:t>enable </a:t>
            </a:r>
            <a:r>
              <a:rPr spc="40" dirty="0"/>
              <a:t>signal comes </a:t>
            </a:r>
            <a:r>
              <a:rPr spc="50" dirty="0"/>
              <a:t>from </a:t>
            </a:r>
            <a:r>
              <a:rPr spc="80" dirty="0"/>
              <a:t>the </a:t>
            </a:r>
            <a:r>
              <a:rPr spc="65" dirty="0"/>
              <a:t>comparators, </a:t>
            </a:r>
            <a:r>
              <a:rPr spc="50" dirty="0"/>
              <a:t>causing  </a:t>
            </a:r>
            <a:r>
              <a:rPr spc="80" dirty="0"/>
              <a:t>the </a:t>
            </a:r>
            <a:r>
              <a:rPr spc="55" dirty="0"/>
              <a:t>element </a:t>
            </a:r>
            <a:r>
              <a:rPr spc="110" dirty="0"/>
              <a:t>that </a:t>
            </a:r>
            <a:r>
              <a:rPr spc="65" dirty="0"/>
              <a:t>matches </a:t>
            </a:r>
            <a:r>
              <a:rPr spc="80" dirty="0"/>
              <a:t>to </a:t>
            </a:r>
            <a:r>
              <a:rPr spc="45" dirty="0"/>
              <a:t>drive </a:t>
            </a:r>
            <a:r>
              <a:rPr spc="80" dirty="0"/>
              <a:t>the </a:t>
            </a:r>
            <a:r>
              <a:rPr spc="95" dirty="0"/>
              <a:t>data</a:t>
            </a:r>
            <a:r>
              <a:rPr spc="90" dirty="0"/>
              <a:t> </a:t>
            </a:r>
            <a:r>
              <a:rPr spc="75" dirty="0"/>
              <a:t>outputs.</a:t>
            </a:r>
          </a:p>
          <a:p>
            <a:pPr marL="241935">
              <a:lnSpc>
                <a:spcPct val="100000"/>
              </a:lnSpc>
              <a:spcBef>
                <a:spcPts val="335"/>
              </a:spcBef>
            </a:pPr>
            <a:r>
              <a:rPr spc="70" dirty="0"/>
              <a:t>This </a:t>
            </a:r>
            <a:r>
              <a:rPr spc="55" dirty="0"/>
              <a:t>organization </a:t>
            </a:r>
            <a:r>
              <a:rPr spc="50" dirty="0"/>
              <a:t>eliminates </a:t>
            </a:r>
            <a:r>
              <a:rPr spc="80" dirty="0"/>
              <a:t>the </a:t>
            </a:r>
            <a:r>
              <a:rPr spc="55" dirty="0"/>
              <a:t>need </a:t>
            </a:r>
            <a:r>
              <a:rPr spc="30" dirty="0"/>
              <a:t>for </a:t>
            </a:r>
            <a:r>
              <a:rPr spc="80" dirty="0"/>
              <a:t>the</a:t>
            </a:r>
            <a:r>
              <a:rPr spc="200" dirty="0"/>
              <a:t> </a:t>
            </a:r>
            <a:r>
              <a:rPr spc="55" dirty="0"/>
              <a:t>multiplexor.</a:t>
            </a:r>
          </a:p>
        </p:txBody>
      </p:sp>
      <p:grpSp>
        <p:nvGrpSpPr>
          <p:cNvPr id="9" name="object 9"/>
          <p:cNvGrpSpPr/>
          <p:nvPr/>
        </p:nvGrpSpPr>
        <p:grpSpPr>
          <a:xfrm>
            <a:off x="0" y="3349777"/>
            <a:ext cx="4608195" cy="106680"/>
            <a:chOff x="0" y="3349777"/>
            <a:chExt cx="4608195" cy="106680"/>
          </a:xfrm>
        </p:grpSpPr>
        <p:sp>
          <p:nvSpPr>
            <p:cNvPr id="10" name="object 10"/>
            <p:cNvSpPr/>
            <p:nvPr/>
          </p:nvSpPr>
          <p:spPr>
            <a:xfrm>
              <a:off x="0" y="3349777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5" h="106679">
                  <a:moveTo>
                    <a:pt x="1535976" y="0"/>
                  </a:moveTo>
                  <a:lnTo>
                    <a:pt x="0" y="0"/>
                  </a:lnTo>
                  <a:lnTo>
                    <a:pt x="0" y="106222"/>
                  </a:lnTo>
                  <a:lnTo>
                    <a:pt x="1535976" y="10622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5D54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35976" y="3349777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4" h="106679">
                  <a:moveTo>
                    <a:pt x="1535976" y="0"/>
                  </a:moveTo>
                  <a:lnTo>
                    <a:pt x="0" y="0"/>
                  </a:lnTo>
                  <a:lnTo>
                    <a:pt x="0" y="106222"/>
                  </a:lnTo>
                  <a:lnTo>
                    <a:pt x="1535976" y="10622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6151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71952" y="3349777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4" h="106679">
                  <a:moveTo>
                    <a:pt x="1535976" y="0"/>
                  </a:moveTo>
                  <a:lnTo>
                    <a:pt x="0" y="0"/>
                  </a:lnTo>
                  <a:lnTo>
                    <a:pt x="0" y="106222"/>
                  </a:lnTo>
                  <a:lnTo>
                    <a:pt x="1535976" y="10622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5943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pc="100" dirty="0"/>
              <a:t>Dr. </a:t>
            </a:r>
            <a:r>
              <a:rPr spc="110" dirty="0"/>
              <a:t>Ganala </a:t>
            </a:r>
            <a:r>
              <a:rPr spc="95" dirty="0"/>
              <a:t>Santoshi </a:t>
            </a:r>
            <a:r>
              <a:rPr spc="120" dirty="0"/>
              <a:t>(VIT</a:t>
            </a:r>
            <a:r>
              <a:rPr spc="75" dirty="0"/>
              <a:t> </a:t>
            </a:r>
            <a:r>
              <a:rPr spc="105" dirty="0"/>
              <a:t>Chennai)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2188705" y="3353673"/>
            <a:ext cx="23114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spc="130" dirty="0">
                <a:solidFill>
                  <a:srgbClr val="FFFFFF"/>
                </a:solidFill>
                <a:latin typeface="PMingLiU"/>
                <a:cs typeface="PMingLiU"/>
                <a:hlinkClick r:id="rId2" action="ppaction://hlinksldjump"/>
              </a:rPr>
              <a:t>MSO</a:t>
            </a:r>
            <a:endParaRPr sz="600">
              <a:latin typeface="PMingLiU"/>
              <a:cs typeface="PMingLiU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pc="105" dirty="0"/>
              <a:t>July </a:t>
            </a:r>
            <a:r>
              <a:rPr spc="75" dirty="0"/>
              <a:t>8,</a:t>
            </a:r>
            <a:r>
              <a:rPr spc="15" dirty="0"/>
              <a:t> </a:t>
            </a:r>
            <a:r>
              <a:rPr spc="80" dirty="0"/>
              <a:t>2020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80" dirty="0"/>
              <a:pPr marL="38100">
                <a:lnSpc>
                  <a:spcPts val="670"/>
                </a:lnSpc>
              </a:pPr>
              <a:t>38</a:t>
            </a:fld>
            <a:r>
              <a:rPr spc="80" dirty="0"/>
              <a:t> </a:t>
            </a:r>
            <a:r>
              <a:rPr spc="204" dirty="0"/>
              <a:t>/</a:t>
            </a:r>
            <a:r>
              <a:rPr spc="55" dirty="0"/>
              <a:t> </a:t>
            </a:r>
            <a:r>
              <a:rPr spc="80" dirty="0"/>
              <a:t>41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2405"/>
            <a:ext cx="239395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5" dirty="0"/>
              <a:t>Four-way </a:t>
            </a:r>
            <a:r>
              <a:rPr spc="-20" dirty="0"/>
              <a:t>set-associative</a:t>
            </a:r>
            <a:r>
              <a:rPr spc="-30" dirty="0"/>
              <a:t> </a:t>
            </a:r>
            <a:r>
              <a:rPr spc="-35" dirty="0"/>
              <a:t>cache</a:t>
            </a:r>
          </a:p>
        </p:txBody>
      </p:sp>
      <p:sp>
        <p:nvSpPr>
          <p:cNvPr id="3" name="object 3"/>
          <p:cNvSpPr/>
          <p:nvPr/>
        </p:nvSpPr>
        <p:spPr>
          <a:xfrm>
            <a:off x="286715" y="1095527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90">
                <a:moveTo>
                  <a:pt x="59651" y="0"/>
                </a:moveTo>
                <a:lnTo>
                  <a:pt x="0" y="0"/>
                </a:lnTo>
                <a:lnTo>
                  <a:pt x="0" y="59651"/>
                </a:lnTo>
                <a:lnTo>
                  <a:pt x="59651" y="59651"/>
                </a:lnTo>
                <a:lnTo>
                  <a:pt x="596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6715" y="1305560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90">
                <a:moveTo>
                  <a:pt x="59651" y="0"/>
                </a:moveTo>
                <a:lnTo>
                  <a:pt x="0" y="0"/>
                </a:lnTo>
                <a:lnTo>
                  <a:pt x="0" y="59651"/>
                </a:lnTo>
                <a:lnTo>
                  <a:pt x="59651" y="59651"/>
                </a:lnTo>
                <a:lnTo>
                  <a:pt x="596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6715" y="1515592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90">
                <a:moveTo>
                  <a:pt x="59651" y="0"/>
                </a:moveTo>
                <a:lnTo>
                  <a:pt x="0" y="0"/>
                </a:lnTo>
                <a:lnTo>
                  <a:pt x="0" y="59651"/>
                </a:lnTo>
                <a:lnTo>
                  <a:pt x="59651" y="59651"/>
                </a:lnTo>
                <a:lnTo>
                  <a:pt x="596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6715" y="2214003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89">
                <a:moveTo>
                  <a:pt x="59651" y="0"/>
                </a:moveTo>
                <a:lnTo>
                  <a:pt x="0" y="0"/>
                </a:lnTo>
                <a:lnTo>
                  <a:pt x="0" y="59651"/>
                </a:lnTo>
                <a:lnTo>
                  <a:pt x="59651" y="59651"/>
                </a:lnTo>
                <a:lnTo>
                  <a:pt x="596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6715" y="2403792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89">
                <a:moveTo>
                  <a:pt x="59651" y="0"/>
                </a:moveTo>
                <a:lnTo>
                  <a:pt x="0" y="0"/>
                </a:lnTo>
                <a:lnTo>
                  <a:pt x="0" y="59651"/>
                </a:lnTo>
                <a:lnTo>
                  <a:pt x="59651" y="59651"/>
                </a:lnTo>
                <a:lnTo>
                  <a:pt x="596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2515" y="2587117"/>
            <a:ext cx="50939" cy="5093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2515" y="2738945"/>
            <a:ext cx="50939" cy="5093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2515" y="2890774"/>
            <a:ext cx="50939" cy="50939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25844" y="482649"/>
            <a:ext cx="2645410" cy="24999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55" dirty="0">
                <a:solidFill>
                  <a:srgbClr val="FFFFFF"/>
                </a:solidFill>
                <a:latin typeface="PMingLiU"/>
                <a:cs typeface="PMingLiU"/>
              </a:rPr>
              <a:t>Task...VIII</a:t>
            </a:r>
            <a:endParaRPr sz="1100">
              <a:latin typeface="PMingLiU"/>
              <a:cs typeface="PMingLiU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55" dirty="0">
                <a:solidFill>
                  <a:srgbClr val="FFFFFF"/>
                </a:solidFill>
                <a:latin typeface="PMingLiU"/>
                <a:cs typeface="PMingLiU"/>
              </a:rPr>
              <a:t>Consider </a:t>
            </a:r>
            <a:r>
              <a:rPr sz="1100" spc="80" dirty="0">
                <a:solidFill>
                  <a:srgbClr val="FFFFFF"/>
                </a:solidFill>
                <a:latin typeface="PMingLiU"/>
                <a:cs typeface="PMingLiU"/>
              </a:rPr>
              <a:t>the </a:t>
            </a:r>
            <a:r>
              <a:rPr sz="1100" spc="35" dirty="0">
                <a:solidFill>
                  <a:srgbClr val="FFFFFF"/>
                </a:solidFill>
                <a:latin typeface="PMingLiU"/>
                <a:cs typeface="PMingLiU"/>
              </a:rPr>
              <a:t>given</a:t>
            </a:r>
            <a:r>
              <a:rPr sz="1100" spc="80" dirty="0">
                <a:solidFill>
                  <a:srgbClr val="FFFFFF"/>
                </a:solidFill>
                <a:latin typeface="PMingLiU"/>
                <a:cs typeface="PMingLiU"/>
              </a:rPr>
              <a:t> </a:t>
            </a:r>
            <a:r>
              <a:rPr sz="1100" spc="45" dirty="0">
                <a:solidFill>
                  <a:srgbClr val="FFFFFF"/>
                </a:solidFill>
                <a:latin typeface="PMingLiU"/>
                <a:cs typeface="PMingLiU"/>
              </a:rPr>
              <a:t>scenario..</a:t>
            </a:r>
            <a:endParaRPr sz="1100">
              <a:latin typeface="PMingLiU"/>
              <a:cs typeface="PMingLiU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750">
              <a:latin typeface="PMingLiU"/>
              <a:cs typeface="PMingLiU"/>
            </a:endParaRPr>
          </a:p>
          <a:p>
            <a:pPr marL="289560" marR="391160">
              <a:lnSpc>
                <a:spcPct val="125299"/>
              </a:lnSpc>
            </a:pPr>
            <a:r>
              <a:rPr sz="1100" spc="75" dirty="0">
                <a:solidFill>
                  <a:srgbClr val="FFFFFF"/>
                </a:solidFill>
                <a:latin typeface="PMingLiU"/>
                <a:cs typeface="PMingLiU"/>
              </a:rPr>
              <a:t>Number </a:t>
            </a:r>
            <a:r>
              <a:rPr sz="1100" spc="5" dirty="0">
                <a:solidFill>
                  <a:srgbClr val="FFFFFF"/>
                </a:solidFill>
                <a:latin typeface="PMingLiU"/>
                <a:cs typeface="PMingLiU"/>
              </a:rPr>
              <a:t>of </a:t>
            </a:r>
            <a:r>
              <a:rPr sz="1100" spc="40" dirty="0">
                <a:solidFill>
                  <a:srgbClr val="FFFFFF"/>
                </a:solidFill>
                <a:latin typeface="PMingLiU"/>
                <a:cs typeface="PMingLiU"/>
              </a:rPr>
              <a:t>cache blocks </a:t>
            </a:r>
            <a:r>
              <a:rPr sz="1100" spc="260" dirty="0">
                <a:solidFill>
                  <a:srgbClr val="FFFFFF"/>
                </a:solidFill>
                <a:latin typeface="PMingLiU"/>
                <a:cs typeface="PMingLiU"/>
              </a:rPr>
              <a:t>=</a:t>
            </a:r>
            <a:r>
              <a:rPr sz="1100" spc="160" dirty="0">
                <a:solidFill>
                  <a:srgbClr val="FFFFFF"/>
                </a:solidFill>
                <a:latin typeface="PMingLiU"/>
                <a:cs typeface="PMingLiU"/>
              </a:rPr>
              <a:t> </a:t>
            </a:r>
            <a:r>
              <a:rPr sz="1100" spc="30" dirty="0">
                <a:solidFill>
                  <a:srgbClr val="FFFFFF"/>
                </a:solidFill>
                <a:latin typeface="PMingLiU"/>
                <a:cs typeface="PMingLiU"/>
              </a:rPr>
              <a:t>4096,  </a:t>
            </a:r>
            <a:r>
              <a:rPr sz="1100" spc="40" dirty="0">
                <a:solidFill>
                  <a:srgbClr val="FFFFFF"/>
                </a:solidFill>
                <a:latin typeface="PMingLiU"/>
                <a:cs typeface="PMingLiU"/>
              </a:rPr>
              <a:t>Block </a:t>
            </a:r>
            <a:r>
              <a:rPr sz="1100" spc="20" dirty="0">
                <a:solidFill>
                  <a:srgbClr val="FFFFFF"/>
                </a:solidFill>
                <a:latin typeface="PMingLiU"/>
                <a:cs typeface="PMingLiU"/>
              </a:rPr>
              <a:t>size </a:t>
            </a:r>
            <a:r>
              <a:rPr sz="1100" spc="260" dirty="0">
                <a:solidFill>
                  <a:srgbClr val="FFFFFF"/>
                </a:solidFill>
                <a:latin typeface="PMingLiU"/>
                <a:cs typeface="PMingLiU"/>
              </a:rPr>
              <a:t>= </a:t>
            </a:r>
            <a:r>
              <a:rPr sz="1100" spc="25" dirty="0">
                <a:solidFill>
                  <a:srgbClr val="FFFFFF"/>
                </a:solidFill>
                <a:latin typeface="PMingLiU"/>
                <a:cs typeface="PMingLiU"/>
              </a:rPr>
              <a:t>4</a:t>
            </a:r>
            <a:r>
              <a:rPr sz="1100" spc="-35" dirty="0">
                <a:solidFill>
                  <a:srgbClr val="FFFFFF"/>
                </a:solidFill>
                <a:latin typeface="PMingLiU"/>
                <a:cs typeface="PMingLiU"/>
              </a:rPr>
              <a:t> </a:t>
            </a:r>
            <a:r>
              <a:rPr sz="1100" spc="50" dirty="0">
                <a:solidFill>
                  <a:srgbClr val="FFFFFF"/>
                </a:solidFill>
                <a:latin typeface="PMingLiU"/>
                <a:cs typeface="PMingLiU"/>
              </a:rPr>
              <a:t>word</a:t>
            </a:r>
            <a:endParaRPr sz="1100">
              <a:latin typeface="PMingLiU"/>
              <a:cs typeface="PMingLiU"/>
            </a:endParaRPr>
          </a:p>
          <a:p>
            <a:pPr marL="289560">
              <a:lnSpc>
                <a:spcPct val="100000"/>
              </a:lnSpc>
              <a:spcBef>
                <a:spcPts val="335"/>
              </a:spcBef>
            </a:pPr>
            <a:r>
              <a:rPr sz="1100" spc="55" dirty="0">
                <a:solidFill>
                  <a:srgbClr val="FFFFFF"/>
                </a:solidFill>
                <a:latin typeface="PMingLiU"/>
                <a:cs typeface="PMingLiU"/>
              </a:rPr>
              <a:t>Address </a:t>
            </a:r>
            <a:r>
              <a:rPr sz="1100" spc="260" dirty="0">
                <a:solidFill>
                  <a:srgbClr val="FFFFFF"/>
                </a:solidFill>
                <a:latin typeface="PMingLiU"/>
                <a:cs typeface="PMingLiU"/>
              </a:rPr>
              <a:t>= </a:t>
            </a:r>
            <a:r>
              <a:rPr sz="1100" spc="25" dirty="0">
                <a:solidFill>
                  <a:srgbClr val="FFFFFF"/>
                </a:solidFill>
                <a:latin typeface="PMingLiU"/>
                <a:cs typeface="PMingLiU"/>
              </a:rPr>
              <a:t>32</a:t>
            </a:r>
            <a:r>
              <a:rPr sz="1100" spc="-100" dirty="0">
                <a:solidFill>
                  <a:srgbClr val="FFFFFF"/>
                </a:solidFill>
                <a:latin typeface="PMingLiU"/>
                <a:cs typeface="PMingLiU"/>
              </a:rPr>
              <a:t> </a:t>
            </a:r>
            <a:r>
              <a:rPr sz="1100" spc="80" dirty="0">
                <a:solidFill>
                  <a:srgbClr val="FFFFFF"/>
                </a:solidFill>
                <a:latin typeface="PMingLiU"/>
                <a:cs typeface="PMingLiU"/>
              </a:rPr>
              <a:t>bit</a:t>
            </a:r>
            <a:endParaRPr sz="1100">
              <a:latin typeface="PMingLiU"/>
              <a:cs typeface="PMingLiU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000">
              <a:latin typeface="PMingLiU"/>
              <a:cs typeface="PMingLiU"/>
            </a:endParaRPr>
          </a:p>
          <a:p>
            <a:pPr marL="12700">
              <a:lnSpc>
                <a:spcPct val="100000"/>
              </a:lnSpc>
            </a:pPr>
            <a:r>
              <a:rPr sz="1100" spc="80" dirty="0">
                <a:solidFill>
                  <a:srgbClr val="FFFFFF"/>
                </a:solidFill>
                <a:latin typeface="PMingLiU"/>
                <a:cs typeface="PMingLiU"/>
              </a:rPr>
              <a:t>Find the total </a:t>
            </a:r>
            <a:r>
              <a:rPr sz="1100" spc="70" dirty="0">
                <a:solidFill>
                  <a:srgbClr val="FFFFFF"/>
                </a:solidFill>
                <a:latin typeface="PMingLiU"/>
                <a:cs typeface="PMingLiU"/>
              </a:rPr>
              <a:t>number</a:t>
            </a:r>
            <a:r>
              <a:rPr sz="1100" spc="50" dirty="0">
                <a:solidFill>
                  <a:srgbClr val="FFFFFF"/>
                </a:solidFill>
                <a:latin typeface="PMingLiU"/>
                <a:cs typeface="PMingLiU"/>
              </a:rPr>
              <a:t> </a:t>
            </a:r>
            <a:r>
              <a:rPr sz="1100" spc="25" dirty="0">
                <a:solidFill>
                  <a:srgbClr val="FFFFFF"/>
                </a:solidFill>
                <a:latin typeface="PMingLiU"/>
                <a:cs typeface="PMingLiU"/>
              </a:rPr>
              <a:t>of..</a:t>
            </a:r>
            <a:endParaRPr sz="1100">
              <a:latin typeface="PMingLiU"/>
              <a:cs typeface="PMingLiU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000">
              <a:latin typeface="PMingLiU"/>
              <a:cs typeface="PMingLiU"/>
            </a:endParaRPr>
          </a:p>
          <a:p>
            <a:pPr marL="289560">
              <a:lnSpc>
                <a:spcPct val="100000"/>
              </a:lnSpc>
            </a:pPr>
            <a:r>
              <a:rPr sz="1100" spc="75" dirty="0">
                <a:solidFill>
                  <a:srgbClr val="FFFFFF"/>
                </a:solidFill>
                <a:latin typeface="PMingLiU"/>
                <a:cs typeface="PMingLiU"/>
              </a:rPr>
              <a:t>Number </a:t>
            </a:r>
            <a:r>
              <a:rPr sz="1100" spc="5" dirty="0">
                <a:solidFill>
                  <a:srgbClr val="FFFFFF"/>
                </a:solidFill>
                <a:latin typeface="PMingLiU"/>
                <a:cs typeface="PMingLiU"/>
              </a:rPr>
              <a:t>of</a:t>
            </a:r>
            <a:r>
              <a:rPr sz="1100" spc="70" dirty="0">
                <a:solidFill>
                  <a:srgbClr val="FFFFFF"/>
                </a:solidFill>
                <a:latin typeface="PMingLiU"/>
                <a:cs typeface="PMingLiU"/>
              </a:rPr>
              <a:t> </a:t>
            </a:r>
            <a:r>
              <a:rPr sz="1100" spc="50" dirty="0">
                <a:solidFill>
                  <a:srgbClr val="FFFFFF"/>
                </a:solidFill>
                <a:latin typeface="PMingLiU"/>
                <a:cs typeface="PMingLiU"/>
              </a:rPr>
              <a:t>sets</a:t>
            </a:r>
            <a:endParaRPr sz="1100">
              <a:latin typeface="PMingLiU"/>
              <a:cs typeface="PMingLiU"/>
            </a:endParaRPr>
          </a:p>
          <a:p>
            <a:pPr marL="289560">
              <a:lnSpc>
                <a:spcPct val="100000"/>
              </a:lnSpc>
              <a:spcBef>
                <a:spcPts val="175"/>
              </a:spcBef>
            </a:pPr>
            <a:r>
              <a:rPr sz="1100" spc="65" dirty="0">
                <a:solidFill>
                  <a:srgbClr val="FFFFFF"/>
                </a:solidFill>
                <a:latin typeface="PMingLiU"/>
                <a:cs typeface="PMingLiU"/>
              </a:rPr>
              <a:t>Total </a:t>
            </a:r>
            <a:r>
              <a:rPr sz="1100" spc="70" dirty="0">
                <a:solidFill>
                  <a:srgbClr val="FFFFFF"/>
                </a:solidFill>
                <a:latin typeface="PMingLiU"/>
                <a:cs typeface="PMingLiU"/>
              </a:rPr>
              <a:t>number </a:t>
            </a:r>
            <a:r>
              <a:rPr sz="1100" spc="5" dirty="0">
                <a:solidFill>
                  <a:srgbClr val="FFFFFF"/>
                </a:solidFill>
                <a:latin typeface="PMingLiU"/>
                <a:cs typeface="PMingLiU"/>
              </a:rPr>
              <a:t>of </a:t>
            </a:r>
            <a:r>
              <a:rPr sz="1100" spc="80" dirty="0">
                <a:solidFill>
                  <a:srgbClr val="FFFFFF"/>
                </a:solidFill>
                <a:latin typeface="PMingLiU"/>
                <a:cs typeface="PMingLiU"/>
              </a:rPr>
              <a:t>tag </a:t>
            </a:r>
            <a:r>
              <a:rPr sz="1100" spc="65" dirty="0">
                <a:solidFill>
                  <a:srgbClr val="FFFFFF"/>
                </a:solidFill>
                <a:latin typeface="PMingLiU"/>
                <a:cs typeface="PMingLiU"/>
              </a:rPr>
              <a:t>bits </a:t>
            </a:r>
            <a:r>
              <a:rPr sz="1100" spc="30" dirty="0">
                <a:solidFill>
                  <a:srgbClr val="FFFFFF"/>
                </a:solidFill>
                <a:latin typeface="PMingLiU"/>
                <a:cs typeface="PMingLiU"/>
              </a:rPr>
              <a:t>for </a:t>
            </a:r>
            <a:r>
              <a:rPr sz="1100" spc="40" dirty="0">
                <a:solidFill>
                  <a:srgbClr val="FFFFFF"/>
                </a:solidFill>
                <a:latin typeface="PMingLiU"/>
                <a:cs typeface="PMingLiU"/>
              </a:rPr>
              <a:t>caches</a:t>
            </a:r>
            <a:r>
              <a:rPr sz="1100" spc="190" dirty="0">
                <a:solidFill>
                  <a:srgbClr val="FFFFFF"/>
                </a:solidFill>
                <a:latin typeface="PMingLiU"/>
                <a:cs typeface="PMingLiU"/>
              </a:rPr>
              <a:t> </a:t>
            </a:r>
            <a:r>
              <a:rPr sz="1100" spc="30" dirty="0">
                <a:solidFill>
                  <a:srgbClr val="FFFFFF"/>
                </a:solidFill>
                <a:latin typeface="PMingLiU"/>
                <a:cs typeface="PMingLiU"/>
              </a:rPr>
              <a:t>for</a:t>
            </a:r>
            <a:endParaRPr sz="1100">
              <a:latin typeface="PMingLiU"/>
              <a:cs typeface="PMingLiU"/>
            </a:endParaRPr>
          </a:p>
          <a:p>
            <a:pPr marL="566420">
              <a:lnSpc>
                <a:spcPts val="1200"/>
              </a:lnSpc>
              <a:spcBef>
                <a:spcPts val="175"/>
              </a:spcBef>
            </a:pPr>
            <a:r>
              <a:rPr sz="1000" spc="55" dirty="0">
                <a:solidFill>
                  <a:srgbClr val="FFFFFF"/>
                </a:solidFill>
                <a:latin typeface="PMingLiU"/>
                <a:cs typeface="PMingLiU"/>
              </a:rPr>
              <a:t>Direct</a:t>
            </a:r>
            <a:r>
              <a:rPr sz="1000" spc="65" dirty="0">
                <a:solidFill>
                  <a:srgbClr val="FFFFFF"/>
                </a:solidFill>
                <a:latin typeface="PMingLiU"/>
                <a:cs typeface="PMingLiU"/>
              </a:rPr>
              <a:t> </a:t>
            </a:r>
            <a:r>
              <a:rPr sz="1000" spc="70" dirty="0">
                <a:solidFill>
                  <a:srgbClr val="FFFFFF"/>
                </a:solidFill>
                <a:latin typeface="PMingLiU"/>
                <a:cs typeface="PMingLiU"/>
              </a:rPr>
              <a:t>mapped,</a:t>
            </a:r>
            <a:endParaRPr sz="1000">
              <a:latin typeface="PMingLiU"/>
              <a:cs typeface="PMingLiU"/>
            </a:endParaRPr>
          </a:p>
          <a:p>
            <a:pPr marL="566420" marR="922655">
              <a:lnSpc>
                <a:spcPts val="1200"/>
              </a:lnSpc>
              <a:spcBef>
                <a:spcPts val="40"/>
              </a:spcBef>
            </a:pPr>
            <a:r>
              <a:rPr sz="1000" spc="25" dirty="0">
                <a:solidFill>
                  <a:srgbClr val="FFFFFF"/>
                </a:solidFill>
                <a:latin typeface="PMingLiU"/>
                <a:cs typeface="PMingLiU"/>
              </a:rPr>
              <a:t>2 </a:t>
            </a:r>
            <a:r>
              <a:rPr sz="1000" spc="35" dirty="0">
                <a:solidFill>
                  <a:srgbClr val="FFFFFF"/>
                </a:solidFill>
                <a:latin typeface="PMingLiU"/>
                <a:cs typeface="PMingLiU"/>
              </a:rPr>
              <a:t>way </a:t>
            </a:r>
            <a:r>
              <a:rPr sz="1000" spc="55" dirty="0">
                <a:solidFill>
                  <a:srgbClr val="FFFFFF"/>
                </a:solidFill>
                <a:latin typeface="PMingLiU"/>
                <a:cs typeface="PMingLiU"/>
              </a:rPr>
              <a:t>set </a:t>
            </a:r>
            <a:r>
              <a:rPr sz="1000" spc="45" dirty="0">
                <a:solidFill>
                  <a:srgbClr val="FFFFFF"/>
                </a:solidFill>
                <a:latin typeface="PMingLiU"/>
                <a:cs typeface="PMingLiU"/>
              </a:rPr>
              <a:t>associative  </a:t>
            </a:r>
            <a:r>
              <a:rPr sz="1000" spc="40" dirty="0">
                <a:solidFill>
                  <a:srgbClr val="FFFFFF"/>
                </a:solidFill>
                <a:latin typeface="PMingLiU"/>
                <a:cs typeface="PMingLiU"/>
              </a:rPr>
              <a:t>Fully </a:t>
            </a:r>
            <a:r>
              <a:rPr sz="1000" spc="55" dirty="0">
                <a:solidFill>
                  <a:srgbClr val="FFFFFF"/>
                </a:solidFill>
                <a:latin typeface="PMingLiU"/>
                <a:cs typeface="PMingLiU"/>
              </a:rPr>
              <a:t>set</a:t>
            </a:r>
            <a:r>
              <a:rPr sz="1000" spc="75" dirty="0">
                <a:solidFill>
                  <a:srgbClr val="FFFFFF"/>
                </a:solidFill>
                <a:latin typeface="PMingLiU"/>
                <a:cs typeface="PMingLiU"/>
              </a:rPr>
              <a:t> </a:t>
            </a:r>
            <a:r>
              <a:rPr sz="1000" spc="50" dirty="0">
                <a:solidFill>
                  <a:srgbClr val="FFFFFF"/>
                </a:solidFill>
                <a:latin typeface="PMingLiU"/>
                <a:cs typeface="PMingLiU"/>
              </a:rPr>
              <a:t>associate</a:t>
            </a:r>
            <a:endParaRPr sz="1000">
              <a:latin typeface="PMingLiU"/>
              <a:cs typeface="PMingLiU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0" y="3349777"/>
            <a:ext cx="4608195" cy="106680"/>
            <a:chOff x="0" y="3349777"/>
            <a:chExt cx="4608195" cy="106680"/>
          </a:xfrm>
        </p:grpSpPr>
        <p:sp>
          <p:nvSpPr>
            <p:cNvPr id="13" name="object 13"/>
            <p:cNvSpPr/>
            <p:nvPr/>
          </p:nvSpPr>
          <p:spPr>
            <a:xfrm>
              <a:off x="0" y="3349777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5" h="106679">
                  <a:moveTo>
                    <a:pt x="1535976" y="0"/>
                  </a:moveTo>
                  <a:lnTo>
                    <a:pt x="0" y="0"/>
                  </a:lnTo>
                  <a:lnTo>
                    <a:pt x="0" y="106222"/>
                  </a:lnTo>
                  <a:lnTo>
                    <a:pt x="1535976" y="10622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5D54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535976" y="3349777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4" h="106679">
                  <a:moveTo>
                    <a:pt x="1535976" y="0"/>
                  </a:moveTo>
                  <a:lnTo>
                    <a:pt x="0" y="0"/>
                  </a:lnTo>
                  <a:lnTo>
                    <a:pt x="0" y="106222"/>
                  </a:lnTo>
                  <a:lnTo>
                    <a:pt x="1535976" y="10622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6151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071952" y="3349777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4" h="106679">
                  <a:moveTo>
                    <a:pt x="1535976" y="0"/>
                  </a:moveTo>
                  <a:lnTo>
                    <a:pt x="0" y="0"/>
                  </a:lnTo>
                  <a:lnTo>
                    <a:pt x="0" y="106222"/>
                  </a:lnTo>
                  <a:lnTo>
                    <a:pt x="1535976" y="10622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5943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pc="100" dirty="0"/>
              <a:t>Dr. </a:t>
            </a:r>
            <a:r>
              <a:rPr spc="110" dirty="0"/>
              <a:t>Ganala </a:t>
            </a:r>
            <a:r>
              <a:rPr spc="95" dirty="0"/>
              <a:t>Santoshi </a:t>
            </a:r>
            <a:r>
              <a:rPr spc="120" dirty="0"/>
              <a:t>(VIT</a:t>
            </a:r>
            <a:r>
              <a:rPr spc="75" dirty="0"/>
              <a:t> </a:t>
            </a:r>
            <a:r>
              <a:rPr spc="105" dirty="0"/>
              <a:t>Chennai)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2188705" y="3353673"/>
            <a:ext cx="23114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spc="130" dirty="0">
                <a:solidFill>
                  <a:srgbClr val="FFFFFF"/>
                </a:solidFill>
                <a:latin typeface="PMingLiU"/>
                <a:cs typeface="PMingLiU"/>
                <a:hlinkClick r:id="rId5" action="ppaction://hlinksldjump"/>
              </a:rPr>
              <a:t>MSO</a:t>
            </a:r>
            <a:endParaRPr sz="600">
              <a:latin typeface="PMingLiU"/>
              <a:cs typeface="PMingLiU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pc="105" dirty="0"/>
              <a:t>July </a:t>
            </a:r>
            <a:r>
              <a:rPr spc="75" dirty="0"/>
              <a:t>8,</a:t>
            </a:r>
            <a:r>
              <a:rPr spc="15" dirty="0"/>
              <a:t> </a:t>
            </a:r>
            <a:r>
              <a:rPr spc="80" dirty="0"/>
              <a:t>2020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80" dirty="0"/>
              <a:pPr marL="38100">
                <a:lnSpc>
                  <a:spcPts val="670"/>
                </a:lnSpc>
              </a:pPr>
              <a:t>39</a:t>
            </a:fld>
            <a:r>
              <a:rPr spc="80" dirty="0"/>
              <a:t> </a:t>
            </a:r>
            <a:r>
              <a:rPr spc="204" dirty="0"/>
              <a:t>/</a:t>
            </a:r>
            <a:r>
              <a:rPr spc="55" dirty="0"/>
              <a:t> </a:t>
            </a:r>
            <a:r>
              <a:rPr spc="80" dirty="0"/>
              <a:t>41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2405"/>
            <a:ext cx="144780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0" dirty="0"/>
              <a:t>Memory</a:t>
            </a:r>
            <a:r>
              <a:rPr spc="85" dirty="0"/>
              <a:t> </a:t>
            </a:r>
            <a:r>
              <a:rPr spc="-30" dirty="0"/>
              <a:t>hierarchy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482649"/>
            <a:ext cx="3740150" cy="22796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60" dirty="0">
                <a:solidFill>
                  <a:srgbClr val="FFFFFF"/>
                </a:solidFill>
                <a:latin typeface="PMingLiU"/>
                <a:cs typeface="PMingLiU"/>
              </a:rPr>
              <a:t>Memory </a:t>
            </a:r>
            <a:r>
              <a:rPr sz="1100" spc="50" dirty="0">
                <a:solidFill>
                  <a:srgbClr val="FFFFFF"/>
                </a:solidFill>
                <a:latin typeface="PMingLiU"/>
                <a:cs typeface="PMingLiU"/>
              </a:rPr>
              <a:t>hierarchy</a:t>
            </a:r>
            <a:r>
              <a:rPr sz="1100" spc="85" dirty="0">
                <a:solidFill>
                  <a:srgbClr val="FFFFFF"/>
                </a:solidFill>
                <a:latin typeface="PMingLiU"/>
                <a:cs typeface="PMingLiU"/>
              </a:rPr>
              <a:t> </a:t>
            </a:r>
            <a:r>
              <a:rPr sz="1100" spc="15" dirty="0">
                <a:solidFill>
                  <a:srgbClr val="FFFFFF"/>
                </a:solidFill>
                <a:latin typeface="PMingLiU"/>
                <a:cs typeface="PMingLiU"/>
              </a:rPr>
              <a:t>:</a:t>
            </a:r>
            <a:endParaRPr sz="1100">
              <a:latin typeface="PMingLiU"/>
              <a:cs typeface="PMingLiU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000">
              <a:latin typeface="PMingLiU"/>
              <a:cs typeface="PMingLiU"/>
            </a:endParaRPr>
          </a:p>
          <a:p>
            <a:pPr marL="801370" indent="-177165">
              <a:lnSpc>
                <a:spcPct val="100000"/>
              </a:lnSpc>
              <a:buAutoNum type="arabicPeriod"/>
              <a:tabLst>
                <a:tab pos="802005" algn="l"/>
              </a:tabLst>
            </a:pPr>
            <a:r>
              <a:rPr sz="1100" spc="55" dirty="0">
                <a:solidFill>
                  <a:srgbClr val="FFFFFF"/>
                </a:solidFill>
                <a:latin typeface="PMingLiU"/>
                <a:cs typeface="PMingLiU"/>
              </a:rPr>
              <a:t>Multiple </a:t>
            </a:r>
            <a:r>
              <a:rPr sz="1100" spc="20" dirty="0">
                <a:solidFill>
                  <a:srgbClr val="FFFFFF"/>
                </a:solidFill>
                <a:latin typeface="PMingLiU"/>
                <a:cs typeface="PMingLiU"/>
              </a:rPr>
              <a:t>levels </a:t>
            </a:r>
            <a:r>
              <a:rPr sz="1100" spc="5" dirty="0">
                <a:solidFill>
                  <a:srgbClr val="FFFFFF"/>
                </a:solidFill>
                <a:latin typeface="PMingLiU"/>
                <a:cs typeface="PMingLiU"/>
              </a:rPr>
              <a:t>of</a:t>
            </a:r>
            <a:r>
              <a:rPr sz="1100" spc="145" dirty="0">
                <a:solidFill>
                  <a:srgbClr val="FFFFFF"/>
                </a:solidFill>
                <a:latin typeface="PMingLiU"/>
                <a:cs typeface="PMingLiU"/>
              </a:rPr>
              <a:t> </a:t>
            </a:r>
            <a:r>
              <a:rPr sz="1100" spc="50" dirty="0">
                <a:solidFill>
                  <a:srgbClr val="FFFFFF"/>
                </a:solidFill>
                <a:latin typeface="PMingLiU"/>
                <a:cs typeface="PMingLiU"/>
              </a:rPr>
              <a:t>memories,</a:t>
            </a:r>
            <a:endParaRPr sz="1100">
              <a:latin typeface="PMingLiU"/>
              <a:cs typeface="PMingLiU"/>
            </a:endParaRPr>
          </a:p>
          <a:p>
            <a:pPr marL="801370" indent="-177165">
              <a:lnSpc>
                <a:spcPct val="100000"/>
              </a:lnSpc>
              <a:spcBef>
                <a:spcPts val="335"/>
              </a:spcBef>
              <a:buAutoNum type="arabicPeriod"/>
              <a:tabLst>
                <a:tab pos="802005" algn="l"/>
              </a:tabLst>
            </a:pPr>
            <a:r>
              <a:rPr sz="1100" spc="60" dirty="0">
                <a:solidFill>
                  <a:srgbClr val="FFFFFF"/>
                </a:solidFill>
                <a:latin typeface="PMingLiU"/>
                <a:cs typeface="PMingLiU"/>
              </a:rPr>
              <a:t>Distance </a:t>
            </a:r>
            <a:r>
              <a:rPr sz="1100" spc="50" dirty="0">
                <a:solidFill>
                  <a:srgbClr val="FFFFFF"/>
                </a:solidFill>
                <a:latin typeface="PMingLiU"/>
                <a:cs typeface="PMingLiU"/>
              </a:rPr>
              <a:t>from </a:t>
            </a:r>
            <a:r>
              <a:rPr sz="1100" spc="80" dirty="0">
                <a:solidFill>
                  <a:srgbClr val="FFFFFF"/>
                </a:solidFill>
                <a:latin typeface="PMingLiU"/>
                <a:cs typeface="PMingLiU"/>
              </a:rPr>
              <a:t>the</a:t>
            </a:r>
            <a:r>
              <a:rPr sz="1100" spc="110" dirty="0">
                <a:solidFill>
                  <a:srgbClr val="FFFFFF"/>
                </a:solidFill>
                <a:latin typeface="PMingLiU"/>
                <a:cs typeface="PMingLiU"/>
              </a:rPr>
              <a:t> </a:t>
            </a:r>
            <a:r>
              <a:rPr sz="1100" spc="45" dirty="0">
                <a:solidFill>
                  <a:srgbClr val="FFFFFF"/>
                </a:solidFill>
                <a:latin typeface="PMingLiU"/>
                <a:cs typeface="PMingLiU"/>
              </a:rPr>
              <a:t>processor,</a:t>
            </a:r>
            <a:endParaRPr sz="1100">
              <a:latin typeface="PMingLiU"/>
              <a:cs typeface="PMingLiU"/>
            </a:endParaRPr>
          </a:p>
          <a:p>
            <a:pPr marL="801370" indent="-177165">
              <a:lnSpc>
                <a:spcPct val="100000"/>
              </a:lnSpc>
              <a:spcBef>
                <a:spcPts val="334"/>
              </a:spcBef>
              <a:buAutoNum type="arabicPeriod"/>
              <a:tabLst>
                <a:tab pos="802005" algn="l"/>
              </a:tabLst>
            </a:pPr>
            <a:r>
              <a:rPr sz="1100" spc="50" dirty="0">
                <a:solidFill>
                  <a:srgbClr val="FFFFFF"/>
                </a:solidFill>
                <a:latin typeface="PMingLiU"/>
                <a:cs typeface="PMingLiU"/>
              </a:rPr>
              <a:t>More </a:t>
            </a:r>
            <a:r>
              <a:rPr sz="1100" spc="80" dirty="0">
                <a:solidFill>
                  <a:srgbClr val="FFFFFF"/>
                </a:solidFill>
                <a:latin typeface="PMingLiU"/>
                <a:cs typeface="PMingLiU"/>
              </a:rPr>
              <a:t>the </a:t>
            </a:r>
            <a:r>
              <a:rPr sz="1100" spc="60" dirty="0">
                <a:solidFill>
                  <a:srgbClr val="FFFFFF"/>
                </a:solidFill>
                <a:latin typeface="PMingLiU"/>
                <a:cs typeface="PMingLiU"/>
              </a:rPr>
              <a:t>distance </a:t>
            </a:r>
            <a:r>
              <a:rPr sz="1100" spc="55" dirty="0">
                <a:solidFill>
                  <a:srgbClr val="FFFFFF"/>
                </a:solidFill>
                <a:latin typeface="PMingLiU"/>
                <a:cs typeface="PMingLiU"/>
              </a:rPr>
              <a:t>or </a:t>
            </a:r>
            <a:r>
              <a:rPr sz="1100" spc="30" dirty="0">
                <a:solidFill>
                  <a:srgbClr val="FFFFFF"/>
                </a:solidFill>
                <a:latin typeface="PMingLiU"/>
                <a:cs typeface="PMingLiU"/>
              </a:rPr>
              <a:t>Less </a:t>
            </a:r>
            <a:r>
              <a:rPr sz="1100" spc="80" dirty="0">
                <a:solidFill>
                  <a:srgbClr val="FFFFFF"/>
                </a:solidFill>
                <a:latin typeface="PMingLiU"/>
                <a:cs typeface="PMingLiU"/>
              </a:rPr>
              <a:t>the</a:t>
            </a:r>
            <a:r>
              <a:rPr sz="1100" spc="175" dirty="0">
                <a:solidFill>
                  <a:srgbClr val="FFFFFF"/>
                </a:solidFill>
                <a:latin typeface="PMingLiU"/>
                <a:cs typeface="PMingLiU"/>
              </a:rPr>
              <a:t> </a:t>
            </a:r>
            <a:r>
              <a:rPr sz="1100" spc="55" dirty="0">
                <a:solidFill>
                  <a:srgbClr val="FFFFFF"/>
                </a:solidFill>
                <a:latin typeface="PMingLiU"/>
                <a:cs typeface="PMingLiU"/>
              </a:rPr>
              <a:t>distance,</a:t>
            </a:r>
            <a:endParaRPr sz="1100">
              <a:latin typeface="PMingLiU"/>
              <a:cs typeface="PMingLiU"/>
            </a:endParaRPr>
          </a:p>
          <a:p>
            <a:pPr marL="801370" indent="-177165">
              <a:lnSpc>
                <a:spcPct val="100000"/>
              </a:lnSpc>
              <a:spcBef>
                <a:spcPts val="330"/>
              </a:spcBef>
              <a:buAutoNum type="arabicPeriod"/>
              <a:tabLst>
                <a:tab pos="802005" algn="l"/>
              </a:tabLst>
            </a:pPr>
            <a:r>
              <a:rPr sz="1100" spc="20" dirty="0">
                <a:solidFill>
                  <a:srgbClr val="FFFFFF"/>
                </a:solidFill>
                <a:latin typeface="PMingLiU"/>
                <a:cs typeface="PMingLiU"/>
              </a:rPr>
              <a:t>Size </a:t>
            </a:r>
            <a:r>
              <a:rPr sz="1100" spc="5" dirty="0">
                <a:solidFill>
                  <a:srgbClr val="FFFFFF"/>
                </a:solidFill>
                <a:latin typeface="PMingLiU"/>
                <a:cs typeface="PMingLiU"/>
              </a:rPr>
              <a:t>of </a:t>
            </a:r>
            <a:r>
              <a:rPr sz="1100" spc="80" dirty="0">
                <a:solidFill>
                  <a:srgbClr val="FFFFFF"/>
                </a:solidFill>
                <a:latin typeface="PMingLiU"/>
                <a:cs typeface="PMingLiU"/>
              </a:rPr>
              <a:t>the</a:t>
            </a:r>
            <a:r>
              <a:rPr sz="1100" spc="195" dirty="0">
                <a:solidFill>
                  <a:srgbClr val="FFFFFF"/>
                </a:solidFill>
                <a:latin typeface="PMingLiU"/>
                <a:cs typeface="PMingLiU"/>
              </a:rPr>
              <a:t> </a:t>
            </a:r>
            <a:r>
              <a:rPr sz="1100" spc="50" dirty="0">
                <a:solidFill>
                  <a:srgbClr val="FFFFFF"/>
                </a:solidFill>
                <a:latin typeface="PMingLiU"/>
                <a:cs typeface="PMingLiU"/>
              </a:rPr>
              <a:t>memories,</a:t>
            </a:r>
            <a:endParaRPr sz="1100">
              <a:latin typeface="PMingLiU"/>
              <a:cs typeface="PMingLiU"/>
            </a:endParaRPr>
          </a:p>
          <a:p>
            <a:pPr marL="801370" indent="-177165">
              <a:lnSpc>
                <a:spcPct val="100000"/>
              </a:lnSpc>
              <a:spcBef>
                <a:spcPts val="335"/>
              </a:spcBef>
              <a:buAutoNum type="arabicPeriod"/>
              <a:tabLst>
                <a:tab pos="802005" algn="l"/>
              </a:tabLst>
            </a:pPr>
            <a:r>
              <a:rPr sz="1100" spc="30" dirty="0">
                <a:solidFill>
                  <a:srgbClr val="FFFFFF"/>
                </a:solidFill>
                <a:latin typeface="PMingLiU"/>
                <a:cs typeface="PMingLiU"/>
              </a:rPr>
              <a:t>Access</a:t>
            </a:r>
            <a:r>
              <a:rPr sz="1100" spc="70" dirty="0">
                <a:solidFill>
                  <a:srgbClr val="FFFFFF"/>
                </a:solidFill>
                <a:latin typeface="PMingLiU"/>
                <a:cs typeface="PMingLiU"/>
              </a:rPr>
              <a:t> </a:t>
            </a:r>
            <a:r>
              <a:rPr sz="1100" spc="65" dirty="0">
                <a:solidFill>
                  <a:srgbClr val="FFFFFF"/>
                </a:solidFill>
                <a:latin typeface="PMingLiU"/>
                <a:cs typeface="PMingLiU"/>
              </a:rPr>
              <a:t>time.</a:t>
            </a:r>
            <a:endParaRPr sz="1100">
              <a:latin typeface="PMingLiU"/>
              <a:cs typeface="PMingLiU"/>
            </a:endParaRPr>
          </a:p>
          <a:p>
            <a:pPr>
              <a:lnSpc>
                <a:spcPct val="100000"/>
              </a:lnSpc>
            </a:pPr>
            <a:endParaRPr sz="1100">
              <a:latin typeface="PMingLiU"/>
              <a:cs typeface="PMingLiU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050">
              <a:latin typeface="PMingLiU"/>
              <a:cs typeface="PMingLiU"/>
            </a:endParaRPr>
          </a:p>
          <a:p>
            <a:pPr marL="801370">
              <a:lnSpc>
                <a:spcPct val="100000"/>
              </a:lnSpc>
              <a:spcBef>
                <a:spcPts val="5"/>
              </a:spcBef>
            </a:pPr>
            <a:r>
              <a:rPr sz="1100" spc="65" dirty="0">
                <a:solidFill>
                  <a:srgbClr val="FFFFFF"/>
                </a:solidFill>
                <a:latin typeface="PMingLiU"/>
                <a:cs typeface="PMingLiU"/>
              </a:rPr>
              <a:t>Relate </a:t>
            </a:r>
            <a:r>
              <a:rPr sz="1100" spc="35" dirty="0">
                <a:solidFill>
                  <a:srgbClr val="FFFFFF"/>
                </a:solidFill>
                <a:latin typeface="PMingLiU"/>
                <a:cs typeface="PMingLiU"/>
              </a:rPr>
              <a:t>1,2,3,4 </a:t>
            </a:r>
            <a:r>
              <a:rPr sz="1100" spc="40" dirty="0">
                <a:solidFill>
                  <a:srgbClr val="FFFFFF"/>
                </a:solidFill>
                <a:latin typeface="PMingLiU"/>
                <a:cs typeface="PMingLiU"/>
              </a:rPr>
              <a:t>&amp;</a:t>
            </a:r>
            <a:r>
              <a:rPr sz="1100" spc="114" dirty="0">
                <a:solidFill>
                  <a:srgbClr val="FFFFFF"/>
                </a:solidFill>
                <a:latin typeface="PMingLiU"/>
                <a:cs typeface="PMingLiU"/>
              </a:rPr>
              <a:t> </a:t>
            </a:r>
            <a:r>
              <a:rPr sz="1100" spc="35" dirty="0">
                <a:solidFill>
                  <a:srgbClr val="FFFFFF"/>
                </a:solidFill>
                <a:latin typeface="PMingLiU"/>
                <a:cs typeface="PMingLiU"/>
              </a:rPr>
              <a:t>5.</a:t>
            </a:r>
            <a:endParaRPr sz="1100">
              <a:latin typeface="PMingLiU"/>
              <a:cs typeface="PMingLiU"/>
            </a:endParaRPr>
          </a:p>
          <a:p>
            <a:pPr marL="801370">
              <a:lnSpc>
                <a:spcPct val="100000"/>
              </a:lnSpc>
              <a:spcBef>
                <a:spcPts val="35"/>
              </a:spcBef>
            </a:pPr>
            <a:r>
              <a:rPr sz="1100" spc="35" dirty="0">
                <a:solidFill>
                  <a:srgbClr val="FFFFFF"/>
                </a:solidFill>
                <a:latin typeface="PMingLiU"/>
                <a:cs typeface="PMingLiU"/>
              </a:rPr>
              <a:t>How </a:t>
            </a:r>
            <a:r>
              <a:rPr sz="1100" spc="75" dirty="0">
                <a:solidFill>
                  <a:srgbClr val="FFFFFF"/>
                </a:solidFill>
                <a:latin typeface="PMingLiU"/>
                <a:cs typeface="PMingLiU"/>
              </a:rPr>
              <a:t>they </a:t>
            </a:r>
            <a:r>
              <a:rPr sz="1100" spc="60" dirty="0">
                <a:solidFill>
                  <a:srgbClr val="FFFFFF"/>
                </a:solidFill>
                <a:latin typeface="PMingLiU"/>
                <a:cs typeface="PMingLiU"/>
              </a:rPr>
              <a:t>are</a:t>
            </a:r>
            <a:r>
              <a:rPr sz="1100" spc="105" dirty="0">
                <a:solidFill>
                  <a:srgbClr val="FFFFFF"/>
                </a:solidFill>
                <a:latin typeface="PMingLiU"/>
                <a:cs typeface="PMingLiU"/>
              </a:rPr>
              <a:t> </a:t>
            </a:r>
            <a:r>
              <a:rPr sz="1100" spc="60" dirty="0">
                <a:solidFill>
                  <a:srgbClr val="FFFFFF"/>
                </a:solidFill>
                <a:latin typeface="PMingLiU"/>
                <a:cs typeface="PMingLiU"/>
              </a:rPr>
              <a:t>inter-related.</a:t>
            </a:r>
            <a:endParaRPr sz="1100">
              <a:latin typeface="PMingLiU"/>
              <a:cs typeface="PMingLiU"/>
            </a:endParaRPr>
          </a:p>
          <a:p>
            <a:pPr marL="801370">
              <a:lnSpc>
                <a:spcPct val="100000"/>
              </a:lnSpc>
              <a:spcBef>
                <a:spcPts val="35"/>
              </a:spcBef>
            </a:pPr>
            <a:r>
              <a:rPr sz="1100" spc="60" dirty="0">
                <a:solidFill>
                  <a:srgbClr val="FFFFFF"/>
                </a:solidFill>
                <a:latin typeface="PMingLiU"/>
                <a:cs typeface="PMingLiU"/>
              </a:rPr>
              <a:t>Any </a:t>
            </a:r>
            <a:r>
              <a:rPr sz="1100" spc="70" dirty="0">
                <a:solidFill>
                  <a:srgbClr val="FFFFFF"/>
                </a:solidFill>
                <a:latin typeface="PMingLiU"/>
                <a:cs typeface="PMingLiU"/>
              </a:rPr>
              <a:t>thing </a:t>
            </a:r>
            <a:r>
              <a:rPr sz="1100" spc="65" dirty="0">
                <a:solidFill>
                  <a:srgbClr val="FFFFFF"/>
                </a:solidFill>
                <a:latin typeface="PMingLiU"/>
                <a:cs typeface="PMingLiU"/>
              </a:rPr>
              <a:t>can </a:t>
            </a:r>
            <a:r>
              <a:rPr sz="1100" spc="70" dirty="0">
                <a:solidFill>
                  <a:srgbClr val="FFFFFF"/>
                </a:solidFill>
                <a:latin typeface="PMingLiU"/>
                <a:cs typeface="PMingLiU"/>
              </a:rPr>
              <a:t>be </a:t>
            </a:r>
            <a:r>
              <a:rPr sz="1100" spc="75" dirty="0">
                <a:solidFill>
                  <a:srgbClr val="FFFFFF"/>
                </a:solidFill>
                <a:latin typeface="PMingLiU"/>
                <a:cs typeface="PMingLiU"/>
              </a:rPr>
              <a:t>omitted </a:t>
            </a:r>
            <a:r>
              <a:rPr sz="1100" spc="85" dirty="0">
                <a:solidFill>
                  <a:srgbClr val="FFFFFF"/>
                </a:solidFill>
                <a:latin typeface="PMingLiU"/>
                <a:cs typeface="PMingLiU"/>
              </a:rPr>
              <a:t>and </a:t>
            </a:r>
            <a:r>
              <a:rPr sz="1100" spc="75" dirty="0">
                <a:solidFill>
                  <a:srgbClr val="FFFFFF"/>
                </a:solidFill>
                <a:latin typeface="PMingLiU"/>
                <a:cs typeface="PMingLiU"/>
              </a:rPr>
              <a:t>added </a:t>
            </a:r>
            <a:r>
              <a:rPr sz="1100" spc="80" dirty="0">
                <a:solidFill>
                  <a:srgbClr val="FFFFFF"/>
                </a:solidFill>
                <a:latin typeface="PMingLiU"/>
                <a:cs typeface="PMingLiU"/>
              </a:rPr>
              <a:t>to the</a:t>
            </a:r>
            <a:r>
              <a:rPr sz="1100" spc="70" dirty="0">
                <a:solidFill>
                  <a:srgbClr val="FFFFFF"/>
                </a:solidFill>
                <a:latin typeface="PMingLiU"/>
                <a:cs typeface="PMingLiU"/>
              </a:rPr>
              <a:t> </a:t>
            </a:r>
            <a:r>
              <a:rPr sz="1100" spc="45" dirty="0">
                <a:solidFill>
                  <a:srgbClr val="FFFFFF"/>
                </a:solidFill>
                <a:latin typeface="PMingLiU"/>
                <a:cs typeface="PMingLiU"/>
              </a:rPr>
              <a:t>list.</a:t>
            </a:r>
            <a:endParaRPr sz="1100">
              <a:latin typeface="PMingLiU"/>
              <a:cs typeface="PMingLiU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349777"/>
            <a:ext cx="4608195" cy="106680"/>
            <a:chOff x="0" y="3349777"/>
            <a:chExt cx="4608195" cy="106680"/>
          </a:xfrm>
        </p:grpSpPr>
        <p:sp>
          <p:nvSpPr>
            <p:cNvPr id="5" name="object 5"/>
            <p:cNvSpPr/>
            <p:nvPr/>
          </p:nvSpPr>
          <p:spPr>
            <a:xfrm>
              <a:off x="0" y="3349777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5" h="106679">
                  <a:moveTo>
                    <a:pt x="1535976" y="0"/>
                  </a:moveTo>
                  <a:lnTo>
                    <a:pt x="0" y="0"/>
                  </a:lnTo>
                  <a:lnTo>
                    <a:pt x="0" y="106222"/>
                  </a:lnTo>
                  <a:lnTo>
                    <a:pt x="1535976" y="10622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5D54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5976" y="3349777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4" h="106679">
                  <a:moveTo>
                    <a:pt x="1535976" y="0"/>
                  </a:moveTo>
                  <a:lnTo>
                    <a:pt x="0" y="0"/>
                  </a:lnTo>
                  <a:lnTo>
                    <a:pt x="0" y="106222"/>
                  </a:lnTo>
                  <a:lnTo>
                    <a:pt x="1535976" y="10622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6151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71952" y="3349777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4" h="106679">
                  <a:moveTo>
                    <a:pt x="1535976" y="0"/>
                  </a:moveTo>
                  <a:lnTo>
                    <a:pt x="0" y="0"/>
                  </a:lnTo>
                  <a:lnTo>
                    <a:pt x="0" y="106222"/>
                  </a:lnTo>
                  <a:lnTo>
                    <a:pt x="1535976" y="10622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5943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pc="100" dirty="0"/>
              <a:t>Dr. </a:t>
            </a:r>
            <a:r>
              <a:rPr spc="110" dirty="0"/>
              <a:t>Ganala </a:t>
            </a:r>
            <a:r>
              <a:rPr spc="95" dirty="0"/>
              <a:t>Santoshi </a:t>
            </a:r>
            <a:r>
              <a:rPr spc="120" dirty="0"/>
              <a:t>(VIT</a:t>
            </a:r>
            <a:r>
              <a:rPr spc="75" dirty="0"/>
              <a:t> </a:t>
            </a:r>
            <a:r>
              <a:rPr spc="105" dirty="0"/>
              <a:t>Chennai)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188705" y="3353673"/>
            <a:ext cx="23114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spc="130" dirty="0">
                <a:solidFill>
                  <a:srgbClr val="FFFFFF"/>
                </a:solidFill>
                <a:latin typeface="PMingLiU"/>
                <a:cs typeface="PMingLiU"/>
                <a:hlinkClick r:id="rId2" action="ppaction://hlinksldjump"/>
              </a:rPr>
              <a:t>MSO</a:t>
            </a:r>
            <a:endParaRPr sz="600">
              <a:latin typeface="PMingLiU"/>
              <a:cs typeface="PMingLiU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pc="105" dirty="0"/>
              <a:t>July </a:t>
            </a:r>
            <a:r>
              <a:rPr spc="75" dirty="0"/>
              <a:t>8,</a:t>
            </a:r>
            <a:r>
              <a:rPr spc="15" dirty="0"/>
              <a:t> </a:t>
            </a:r>
            <a:r>
              <a:rPr spc="80" dirty="0"/>
              <a:t>2020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80" dirty="0"/>
              <a:pPr marL="38100">
                <a:lnSpc>
                  <a:spcPts val="670"/>
                </a:lnSpc>
              </a:pPr>
              <a:t>4</a:t>
            </a:fld>
            <a:r>
              <a:rPr spc="80" dirty="0"/>
              <a:t> </a:t>
            </a:r>
            <a:r>
              <a:rPr spc="204" dirty="0"/>
              <a:t>/</a:t>
            </a:r>
            <a:r>
              <a:rPr spc="55" dirty="0"/>
              <a:t> </a:t>
            </a:r>
            <a:r>
              <a:rPr spc="80" dirty="0"/>
              <a:t>41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2405"/>
            <a:ext cx="293687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85" dirty="0"/>
              <a:t>2 </a:t>
            </a:r>
            <a:r>
              <a:rPr spc="95" dirty="0"/>
              <a:t>&amp; </a:t>
            </a:r>
            <a:r>
              <a:rPr spc="-90" dirty="0"/>
              <a:t>4 </a:t>
            </a:r>
            <a:r>
              <a:rPr spc="-15" dirty="0"/>
              <a:t>set associative </a:t>
            </a:r>
            <a:r>
              <a:rPr spc="-25" dirty="0"/>
              <a:t>mapped</a:t>
            </a:r>
            <a:r>
              <a:rPr spc="30" dirty="0"/>
              <a:t> </a:t>
            </a:r>
            <a:r>
              <a:rPr spc="-20" dirty="0"/>
              <a:t>cache...</a:t>
            </a:r>
          </a:p>
        </p:txBody>
      </p:sp>
      <p:sp>
        <p:nvSpPr>
          <p:cNvPr id="3" name="object 3"/>
          <p:cNvSpPr/>
          <p:nvPr/>
        </p:nvSpPr>
        <p:spPr>
          <a:xfrm>
            <a:off x="286715" y="923442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90">
                <a:moveTo>
                  <a:pt x="59651" y="0"/>
                </a:moveTo>
                <a:lnTo>
                  <a:pt x="0" y="0"/>
                </a:lnTo>
                <a:lnTo>
                  <a:pt x="0" y="59651"/>
                </a:lnTo>
                <a:lnTo>
                  <a:pt x="59651" y="59651"/>
                </a:lnTo>
                <a:lnTo>
                  <a:pt x="596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6715" y="1305560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90">
                <a:moveTo>
                  <a:pt x="59651" y="0"/>
                </a:moveTo>
                <a:lnTo>
                  <a:pt x="0" y="0"/>
                </a:lnTo>
                <a:lnTo>
                  <a:pt x="0" y="59651"/>
                </a:lnTo>
                <a:lnTo>
                  <a:pt x="59651" y="59651"/>
                </a:lnTo>
                <a:lnTo>
                  <a:pt x="596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6715" y="1687665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89">
                <a:moveTo>
                  <a:pt x="59651" y="0"/>
                </a:moveTo>
                <a:lnTo>
                  <a:pt x="0" y="0"/>
                </a:lnTo>
                <a:lnTo>
                  <a:pt x="0" y="59651"/>
                </a:lnTo>
                <a:lnTo>
                  <a:pt x="59651" y="59651"/>
                </a:lnTo>
                <a:lnTo>
                  <a:pt x="596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6715" y="2386088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89">
                <a:moveTo>
                  <a:pt x="59651" y="0"/>
                </a:moveTo>
                <a:lnTo>
                  <a:pt x="0" y="0"/>
                </a:lnTo>
                <a:lnTo>
                  <a:pt x="0" y="59651"/>
                </a:lnTo>
                <a:lnTo>
                  <a:pt x="59651" y="59651"/>
                </a:lnTo>
                <a:lnTo>
                  <a:pt x="596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6715" y="2596121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89">
                <a:moveTo>
                  <a:pt x="59651" y="0"/>
                </a:moveTo>
                <a:lnTo>
                  <a:pt x="0" y="0"/>
                </a:lnTo>
                <a:lnTo>
                  <a:pt x="0" y="59651"/>
                </a:lnTo>
                <a:lnTo>
                  <a:pt x="59651" y="59651"/>
                </a:lnTo>
                <a:lnTo>
                  <a:pt x="596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9644" y="482649"/>
            <a:ext cx="4446270" cy="23856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90"/>
              </a:spcBef>
            </a:pPr>
            <a:r>
              <a:rPr sz="1100" spc="50" dirty="0">
                <a:solidFill>
                  <a:srgbClr val="FFFFFF"/>
                </a:solidFill>
                <a:latin typeface="PMingLiU"/>
                <a:cs typeface="PMingLiU"/>
              </a:rPr>
              <a:t>For </a:t>
            </a:r>
            <a:r>
              <a:rPr sz="1100" spc="60" dirty="0">
                <a:solidFill>
                  <a:srgbClr val="FFFFFF"/>
                </a:solidFill>
                <a:latin typeface="PMingLiU"/>
                <a:cs typeface="PMingLiU"/>
              </a:rPr>
              <a:t>Direct </a:t>
            </a:r>
            <a:r>
              <a:rPr sz="1100" spc="85" dirty="0">
                <a:solidFill>
                  <a:srgbClr val="FFFFFF"/>
                </a:solidFill>
                <a:latin typeface="PMingLiU"/>
                <a:cs typeface="PMingLiU"/>
              </a:rPr>
              <a:t>mapped</a:t>
            </a:r>
            <a:r>
              <a:rPr sz="1100" spc="110" dirty="0">
                <a:solidFill>
                  <a:srgbClr val="FFFFFF"/>
                </a:solidFill>
                <a:latin typeface="PMingLiU"/>
                <a:cs typeface="PMingLiU"/>
              </a:rPr>
              <a:t> </a:t>
            </a:r>
            <a:r>
              <a:rPr sz="1100" spc="40" dirty="0">
                <a:solidFill>
                  <a:srgbClr val="FFFFFF"/>
                </a:solidFill>
                <a:latin typeface="PMingLiU"/>
                <a:cs typeface="PMingLiU"/>
              </a:rPr>
              <a:t>cache....</a:t>
            </a:r>
            <a:endParaRPr sz="1100">
              <a:latin typeface="PMingLiU"/>
              <a:cs typeface="PMingLiU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000">
              <a:latin typeface="PMingLiU"/>
              <a:cs typeface="PMingLiU"/>
            </a:endParaRPr>
          </a:p>
          <a:p>
            <a:pPr marL="365760">
              <a:lnSpc>
                <a:spcPct val="100000"/>
              </a:lnSpc>
            </a:pPr>
            <a:r>
              <a:rPr sz="1100" spc="75" dirty="0">
                <a:solidFill>
                  <a:srgbClr val="FFFFFF"/>
                </a:solidFill>
                <a:latin typeface="PMingLiU"/>
                <a:cs typeface="PMingLiU"/>
              </a:rPr>
              <a:t>There </a:t>
            </a:r>
            <a:r>
              <a:rPr sz="1100" spc="60" dirty="0">
                <a:solidFill>
                  <a:srgbClr val="FFFFFF"/>
                </a:solidFill>
                <a:latin typeface="PMingLiU"/>
                <a:cs typeface="PMingLiU"/>
              </a:rPr>
              <a:t>are </a:t>
            </a:r>
            <a:r>
              <a:rPr sz="1100" spc="25" dirty="0">
                <a:solidFill>
                  <a:srgbClr val="FFFFFF"/>
                </a:solidFill>
                <a:latin typeface="PMingLiU"/>
                <a:cs typeface="PMingLiU"/>
              </a:rPr>
              <a:t>16 </a:t>
            </a:r>
            <a:r>
              <a:rPr sz="1100" spc="170" dirty="0">
                <a:solidFill>
                  <a:srgbClr val="FFFFFF"/>
                </a:solidFill>
                <a:latin typeface="PMingLiU"/>
                <a:cs typeface="PMingLiU"/>
              </a:rPr>
              <a:t>(= </a:t>
            </a:r>
            <a:r>
              <a:rPr sz="1100" spc="65" dirty="0">
                <a:solidFill>
                  <a:srgbClr val="FFFFFF"/>
                </a:solidFill>
                <a:latin typeface="PMingLiU"/>
                <a:cs typeface="PMingLiU"/>
              </a:rPr>
              <a:t>2</a:t>
            </a:r>
            <a:r>
              <a:rPr sz="1200" spc="97" baseline="27777" dirty="0">
                <a:solidFill>
                  <a:srgbClr val="FFFFFF"/>
                </a:solidFill>
                <a:latin typeface="PMingLiU"/>
                <a:cs typeface="PMingLiU"/>
              </a:rPr>
              <a:t>4</a:t>
            </a:r>
            <a:r>
              <a:rPr sz="1100" spc="65" dirty="0">
                <a:solidFill>
                  <a:srgbClr val="FFFFFF"/>
                </a:solidFill>
                <a:latin typeface="PMingLiU"/>
                <a:cs typeface="PMingLiU"/>
              </a:rPr>
              <a:t>) </a:t>
            </a:r>
            <a:r>
              <a:rPr sz="1100" spc="60" dirty="0">
                <a:solidFill>
                  <a:srgbClr val="FFFFFF"/>
                </a:solidFill>
                <a:latin typeface="PMingLiU"/>
                <a:cs typeface="PMingLiU"/>
              </a:rPr>
              <a:t>bytes </a:t>
            </a:r>
            <a:r>
              <a:rPr sz="1100" spc="75" dirty="0">
                <a:solidFill>
                  <a:srgbClr val="FFFFFF"/>
                </a:solidFill>
                <a:latin typeface="PMingLiU"/>
                <a:cs typeface="PMingLiU"/>
              </a:rPr>
              <a:t>per </a:t>
            </a:r>
            <a:r>
              <a:rPr sz="1100" spc="40" dirty="0">
                <a:solidFill>
                  <a:srgbClr val="FFFFFF"/>
                </a:solidFill>
                <a:latin typeface="PMingLiU"/>
                <a:cs typeface="PMingLiU"/>
              </a:rPr>
              <a:t>block, </a:t>
            </a:r>
            <a:r>
              <a:rPr sz="1100" spc="85" dirty="0">
                <a:solidFill>
                  <a:srgbClr val="FFFFFF"/>
                </a:solidFill>
                <a:latin typeface="PMingLiU"/>
                <a:cs typeface="PMingLiU"/>
              </a:rPr>
              <a:t>a </a:t>
            </a:r>
            <a:r>
              <a:rPr sz="1100" spc="50" dirty="0">
                <a:solidFill>
                  <a:srgbClr val="FFFFFF"/>
                </a:solidFill>
                <a:latin typeface="PMingLiU"/>
                <a:cs typeface="PMingLiU"/>
              </a:rPr>
              <a:t>32-bit </a:t>
            </a:r>
            <a:r>
              <a:rPr sz="1100" spc="60" dirty="0">
                <a:solidFill>
                  <a:srgbClr val="FFFFFF"/>
                </a:solidFill>
                <a:latin typeface="PMingLiU"/>
                <a:cs typeface="PMingLiU"/>
              </a:rPr>
              <a:t>address </a:t>
            </a:r>
            <a:r>
              <a:rPr sz="1100" spc="35" dirty="0">
                <a:solidFill>
                  <a:srgbClr val="FFFFFF"/>
                </a:solidFill>
                <a:latin typeface="PMingLiU"/>
                <a:cs typeface="PMingLiU"/>
              </a:rPr>
              <a:t>yields</a:t>
            </a:r>
            <a:r>
              <a:rPr sz="1100" spc="150" dirty="0">
                <a:solidFill>
                  <a:srgbClr val="FFFFFF"/>
                </a:solidFill>
                <a:latin typeface="PMingLiU"/>
                <a:cs typeface="PMingLiU"/>
              </a:rPr>
              <a:t> </a:t>
            </a:r>
            <a:r>
              <a:rPr sz="1100" spc="5" dirty="0">
                <a:solidFill>
                  <a:srgbClr val="FFFFFF"/>
                </a:solidFill>
                <a:latin typeface="PMingLiU"/>
                <a:cs typeface="PMingLiU"/>
              </a:rPr>
              <a:t>32</a:t>
            </a:r>
            <a:r>
              <a:rPr sz="1100" i="1" spc="5" dirty="0">
                <a:solidFill>
                  <a:srgbClr val="FFFFFF"/>
                </a:solidFill>
                <a:latin typeface="Verdana"/>
                <a:cs typeface="Verdana"/>
              </a:rPr>
              <a:t>−</a:t>
            </a:r>
            <a:r>
              <a:rPr sz="1100" spc="5" dirty="0">
                <a:solidFill>
                  <a:srgbClr val="FFFFFF"/>
                </a:solidFill>
                <a:latin typeface="PMingLiU"/>
                <a:cs typeface="PMingLiU"/>
              </a:rPr>
              <a:t>4</a:t>
            </a:r>
            <a:endParaRPr sz="1100">
              <a:latin typeface="PMingLiU"/>
              <a:cs typeface="PMingLiU"/>
            </a:endParaRPr>
          </a:p>
          <a:p>
            <a:pPr marL="365760">
              <a:lnSpc>
                <a:spcPct val="100000"/>
              </a:lnSpc>
              <a:spcBef>
                <a:spcPts val="35"/>
              </a:spcBef>
            </a:pPr>
            <a:r>
              <a:rPr sz="1100" spc="260" dirty="0">
                <a:solidFill>
                  <a:srgbClr val="FFFFFF"/>
                </a:solidFill>
                <a:latin typeface="PMingLiU"/>
                <a:cs typeface="PMingLiU"/>
              </a:rPr>
              <a:t>= </a:t>
            </a:r>
            <a:r>
              <a:rPr sz="1100" spc="25" dirty="0">
                <a:solidFill>
                  <a:srgbClr val="FFFFFF"/>
                </a:solidFill>
                <a:latin typeface="PMingLiU"/>
                <a:cs typeface="PMingLiU"/>
              </a:rPr>
              <a:t>28 </a:t>
            </a:r>
            <a:r>
              <a:rPr sz="1100" spc="65" dirty="0">
                <a:solidFill>
                  <a:srgbClr val="FFFFFF"/>
                </a:solidFill>
                <a:latin typeface="PMingLiU"/>
                <a:cs typeface="PMingLiU"/>
              </a:rPr>
              <a:t>bits </a:t>
            </a:r>
            <a:r>
              <a:rPr sz="1100" spc="80" dirty="0">
                <a:solidFill>
                  <a:srgbClr val="FFFFFF"/>
                </a:solidFill>
                <a:latin typeface="PMingLiU"/>
                <a:cs typeface="PMingLiU"/>
              </a:rPr>
              <a:t>to </a:t>
            </a:r>
            <a:r>
              <a:rPr sz="1100" spc="70" dirty="0">
                <a:solidFill>
                  <a:srgbClr val="FFFFFF"/>
                </a:solidFill>
                <a:latin typeface="PMingLiU"/>
                <a:cs typeface="PMingLiU"/>
              </a:rPr>
              <a:t>be </a:t>
            </a:r>
            <a:r>
              <a:rPr sz="1100" spc="55" dirty="0">
                <a:solidFill>
                  <a:srgbClr val="FFFFFF"/>
                </a:solidFill>
                <a:latin typeface="PMingLiU"/>
                <a:cs typeface="PMingLiU"/>
              </a:rPr>
              <a:t>used </a:t>
            </a:r>
            <a:r>
              <a:rPr sz="1100" spc="30" dirty="0">
                <a:solidFill>
                  <a:srgbClr val="FFFFFF"/>
                </a:solidFill>
                <a:latin typeface="PMingLiU"/>
                <a:cs typeface="PMingLiU"/>
              </a:rPr>
              <a:t>for </a:t>
            </a:r>
            <a:r>
              <a:rPr sz="1100" spc="55" dirty="0">
                <a:solidFill>
                  <a:srgbClr val="FFFFFF"/>
                </a:solidFill>
                <a:latin typeface="PMingLiU"/>
                <a:cs typeface="PMingLiU"/>
              </a:rPr>
              <a:t>index </a:t>
            </a:r>
            <a:r>
              <a:rPr sz="1100" spc="85" dirty="0">
                <a:solidFill>
                  <a:srgbClr val="FFFFFF"/>
                </a:solidFill>
                <a:latin typeface="PMingLiU"/>
                <a:cs typeface="PMingLiU"/>
              </a:rPr>
              <a:t>and</a:t>
            </a:r>
            <a:r>
              <a:rPr sz="1100" spc="25" dirty="0">
                <a:solidFill>
                  <a:srgbClr val="FFFFFF"/>
                </a:solidFill>
                <a:latin typeface="PMingLiU"/>
                <a:cs typeface="PMingLiU"/>
              </a:rPr>
              <a:t> </a:t>
            </a:r>
            <a:r>
              <a:rPr sz="1100" spc="70" dirty="0">
                <a:solidFill>
                  <a:srgbClr val="FFFFFF"/>
                </a:solidFill>
                <a:latin typeface="PMingLiU"/>
                <a:cs typeface="PMingLiU"/>
              </a:rPr>
              <a:t>tag.</a:t>
            </a:r>
            <a:endParaRPr sz="1100">
              <a:latin typeface="PMingLiU"/>
              <a:cs typeface="PMingLiU"/>
            </a:endParaRPr>
          </a:p>
          <a:p>
            <a:pPr marL="365760" marR="131445">
              <a:lnSpc>
                <a:spcPct val="102600"/>
              </a:lnSpc>
              <a:spcBef>
                <a:spcPts val="300"/>
              </a:spcBef>
            </a:pPr>
            <a:r>
              <a:rPr sz="1100" spc="65" dirty="0">
                <a:solidFill>
                  <a:srgbClr val="FFFFFF"/>
                </a:solidFill>
                <a:latin typeface="PMingLiU"/>
                <a:cs typeface="PMingLiU"/>
              </a:rPr>
              <a:t>Direct-mapped </a:t>
            </a:r>
            <a:r>
              <a:rPr sz="1100" spc="40" dirty="0">
                <a:solidFill>
                  <a:srgbClr val="FFFFFF"/>
                </a:solidFill>
                <a:latin typeface="PMingLiU"/>
                <a:cs typeface="PMingLiU"/>
              </a:rPr>
              <a:t>cache </a:t>
            </a:r>
            <a:r>
              <a:rPr sz="1100" spc="65" dirty="0">
                <a:solidFill>
                  <a:srgbClr val="FFFFFF"/>
                </a:solidFill>
                <a:latin typeface="PMingLiU"/>
                <a:cs typeface="PMingLiU"/>
              </a:rPr>
              <a:t>has </a:t>
            </a:r>
            <a:r>
              <a:rPr sz="1100" spc="80" dirty="0">
                <a:solidFill>
                  <a:srgbClr val="FFFFFF"/>
                </a:solidFill>
                <a:latin typeface="PMingLiU"/>
                <a:cs typeface="PMingLiU"/>
              </a:rPr>
              <a:t>the </a:t>
            </a:r>
            <a:r>
              <a:rPr sz="1100" spc="60" dirty="0">
                <a:solidFill>
                  <a:srgbClr val="FFFFFF"/>
                </a:solidFill>
                <a:latin typeface="PMingLiU"/>
                <a:cs typeface="PMingLiU"/>
              </a:rPr>
              <a:t>same </a:t>
            </a:r>
            <a:r>
              <a:rPr sz="1100" spc="70" dirty="0">
                <a:solidFill>
                  <a:srgbClr val="FFFFFF"/>
                </a:solidFill>
                <a:latin typeface="PMingLiU"/>
                <a:cs typeface="PMingLiU"/>
              </a:rPr>
              <a:t>number </a:t>
            </a:r>
            <a:r>
              <a:rPr sz="1100" spc="5" dirty="0">
                <a:solidFill>
                  <a:srgbClr val="FFFFFF"/>
                </a:solidFill>
                <a:latin typeface="PMingLiU"/>
                <a:cs typeface="PMingLiU"/>
              </a:rPr>
              <a:t>of </a:t>
            </a:r>
            <a:r>
              <a:rPr sz="1100" spc="50" dirty="0">
                <a:solidFill>
                  <a:srgbClr val="FFFFFF"/>
                </a:solidFill>
                <a:latin typeface="PMingLiU"/>
                <a:cs typeface="PMingLiU"/>
              </a:rPr>
              <a:t>sets </a:t>
            </a:r>
            <a:r>
              <a:rPr sz="1100" spc="55" dirty="0">
                <a:solidFill>
                  <a:srgbClr val="FFFFFF"/>
                </a:solidFill>
                <a:latin typeface="PMingLiU"/>
                <a:cs typeface="PMingLiU"/>
              </a:rPr>
              <a:t>as </a:t>
            </a:r>
            <a:r>
              <a:rPr sz="1100" spc="40" dirty="0">
                <a:solidFill>
                  <a:srgbClr val="FFFFFF"/>
                </a:solidFill>
                <a:latin typeface="PMingLiU"/>
                <a:cs typeface="PMingLiU"/>
              </a:rPr>
              <a:t>blocks, </a:t>
            </a:r>
            <a:r>
              <a:rPr sz="1100" spc="85" dirty="0">
                <a:solidFill>
                  <a:srgbClr val="FFFFFF"/>
                </a:solidFill>
                <a:latin typeface="PMingLiU"/>
                <a:cs typeface="PMingLiU"/>
              </a:rPr>
              <a:t>and  </a:t>
            </a:r>
            <a:r>
              <a:rPr sz="1100" spc="50" dirty="0">
                <a:solidFill>
                  <a:srgbClr val="FFFFFF"/>
                </a:solidFill>
                <a:latin typeface="PMingLiU"/>
                <a:cs typeface="PMingLiU"/>
              </a:rPr>
              <a:t>hence </a:t>
            </a:r>
            <a:r>
              <a:rPr sz="1100" spc="25" dirty="0">
                <a:solidFill>
                  <a:srgbClr val="FFFFFF"/>
                </a:solidFill>
                <a:latin typeface="PMingLiU"/>
                <a:cs typeface="PMingLiU"/>
              </a:rPr>
              <a:t>12 </a:t>
            </a:r>
            <a:r>
              <a:rPr sz="1100" spc="65" dirty="0">
                <a:solidFill>
                  <a:srgbClr val="FFFFFF"/>
                </a:solidFill>
                <a:latin typeface="PMingLiU"/>
                <a:cs typeface="PMingLiU"/>
              </a:rPr>
              <a:t>bits </a:t>
            </a:r>
            <a:r>
              <a:rPr sz="1100" spc="5" dirty="0">
                <a:solidFill>
                  <a:srgbClr val="FFFFFF"/>
                </a:solidFill>
                <a:latin typeface="PMingLiU"/>
                <a:cs typeface="PMingLiU"/>
              </a:rPr>
              <a:t>of </a:t>
            </a:r>
            <a:r>
              <a:rPr sz="1100" spc="50" dirty="0">
                <a:solidFill>
                  <a:srgbClr val="FFFFFF"/>
                </a:solidFill>
                <a:latin typeface="PMingLiU"/>
                <a:cs typeface="PMingLiU"/>
              </a:rPr>
              <a:t>index, </a:t>
            </a:r>
            <a:r>
              <a:rPr sz="1100" spc="35" dirty="0">
                <a:solidFill>
                  <a:srgbClr val="FFFFFF"/>
                </a:solidFill>
                <a:latin typeface="PMingLiU"/>
                <a:cs typeface="PMingLiU"/>
              </a:rPr>
              <a:t>since </a:t>
            </a:r>
            <a:r>
              <a:rPr sz="1100" spc="25" dirty="0">
                <a:solidFill>
                  <a:srgbClr val="FFFFFF"/>
                </a:solidFill>
                <a:latin typeface="PMingLiU"/>
                <a:cs typeface="PMingLiU"/>
              </a:rPr>
              <a:t>log</a:t>
            </a:r>
            <a:r>
              <a:rPr sz="1200" spc="37" baseline="-10416" dirty="0">
                <a:solidFill>
                  <a:srgbClr val="FFFFFF"/>
                </a:solidFill>
                <a:latin typeface="PMingLiU"/>
                <a:cs typeface="PMingLiU"/>
              </a:rPr>
              <a:t>2 </a:t>
            </a:r>
            <a:r>
              <a:rPr sz="1100" spc="45" dirty="0">
                <a:solidFill>
                  <a:srgbClr val="FFFFFF"/>
                </a:solidFill>
                <a:latin typeface="PMingLiU"/>
                <a:cs typeface="PMingLiU"/>
              </a:rPr>
              <a:t>(4096)</a:t>
            </a:r>
            <a:r>
              <a:rPr sz="1100" spc="235" dirty="0">
                <a:solidFill>
                  <a:srgbClr val="FFFFFF"/>
                </a:solidFill>
                <a:latin typeface="PMingLiU"/>
                <a:cs typeface="PMingLiU"/>
              </a:rPr>
              <a:t> </a:t>
            </a:r>
            <a:r>
              <a:rPr sz="1100" spc="80" dirty="0">
                <a:solidFill>
                  <a:srgbClr val="FFFFFF"/>
                </a:solidFill>
                <a:latin typeface="PMingLiU"/>
                <a:cs typeface="PMingLiU"/>
              </a:rPr>
              <a:t>=12;</a:t>
            </a:r>
            <a:endParaRPr sz="1100">
              <a:latin typeface="PMingLiU"/>
              <a:cs typeface="PMingLiU"/>
            </a:endParaRPr>
          </a:p>
          <a:p>
            <a:pPr marL="365760">
              <a:lnSpc>
                <a:spcPct val="100000"/>
              </a:lnSpc>
              <a:spcBef>
                <a:spcPts val="335"/>
              </a:spcBef>
            </a:pPr>
            <a:r>
              <a:rPr sz="1100" spc="65" dirty="0">
                <a:solidFill>
                  <a:srgbClr val="FFFFFF"/>
                </a:solidFill>
                <a:latin typeface="PMingLiU"/>
                <a:cs typeface="PMingLiU"/>
              </a:rPr>
              <a:t>Total </a:t>
            </a:r>
            <a:r>
              <a:rPr sz="1100" spc="70" dirty="0">
                <a:solidFill>
                  <a:srgbClr val="FFFFFF"/>
                </a:solidFill>
                <a:latin typeface="PMingLiU"/>
                <a:cs typeface="PMingLiU"/>
              </a:rPr>
              <a:t>number </a:t>
            </a:r>
            <a:r>
              <a:rPr sz="1100" spc="20" dirty="0">
                <a:solidFill>
                  <a:srgbClr val="FFFFFF"/>
                </a:solidFill>
                <a:latin typeface="PMingLiU"/>
                <a:cs typeface="PMingLiU"/>
              </a:rPr>
              <a:t>is </a:t>
            </a:r>
            <a:r>
              <a:rPr sz="1100" spc="45" dirty="0">
                <a:solidFill>
                  <a:srgbClr val="FFFFFF"/>
                </a:solidFill>
                <a:latin typeface="PMingLiU"/>
                <a:cs typeface="PMingLiU"/>
              </a:rPr>
              <a:t>(28 </a:t>
            </a:r>
            <a:r>
              <a:rPr sz="1100" i="1" spc="-55" dirty="0">
                <a:solidFill>
                  <a:srgbClr val="FFFFFF"/>
                </a:solidFill>
                <a:latin typeface="Verdana"/>
                <a:cs typeface="Verdana"/>
              </a:rPr>
              <a:t>− </a:t>
            </a:r>
            <a:r>
              <a:rPr sz="1100" spc="45" dirty="0">
                <a:solidFill>
                  <a:srgbClr val="FFFFFF"/>
                </a:solidFill>
                <a:latin typeface="PMingLiU"/>
                <a:cs typeface="PMingLiU"/>
              </a:rPr>
              <a:t>12) </a:t>
            </a:r>
            <a:r>
              <a:rPr sz="1100" i="1" spc="-55" dirty="0">
                <a:solidFill>
                  <a:srgbClr val="FFFFFF"/>
                </a:solidFill>
                <a:latin typeface="Verdana"/>
                <a:cs typeface="Verdana"/>
              </a:rPr>
              <a:t>× </a:t>
            </a:r>
            <a:r>
              <a:rPr sz="1100" spc="25" dirty="0">
                <a:solidFill>
                  <a:srgbClr val="FFFFFF"/>
                </a:solidFill>
                <a:latin typeface="PMingLiU"/>
                <a:cs typeface="PMingLiU"/>
              </a:rPr>
              <a:t>4096 </a:t>
            </a:r>
            <a:r>
              <a:rPr sz="1100" spc="260" dirty="0">
                <a:solidFill>
                  <a:srgbClr val="FFFFFF"/>
                </a:solidFill>
                <a:latin typeface="PMingLiU"/>
                <a:cs typeface="PMingLiU"/>
              </a:rPr>
              <a:t>= </a:t>
            </a:r>
            <a:r>
              <a:rPr sz="1100" spc="25" dirty="0">
                <a:solidFill>
                  <a:srgbClr val="FFFFFF"/>
                </a:solidFill>
                <a:latin typeface="PMingLiU"/>
                <a:cs typeface="PMingLiU"/>
              </a:rPr>
              <a:t>16 </a:t>
            </a:r>
            <a:r>
              <a:rPr sz="1100" i="1" spc="-55" dirty="0">
                <a:solidFill>
                  <a:srgbClr val="FFFFFF"/>
                </a:solidFill>
                <a:latin typeface="Verdana"/>
                <a:cs typeface="Verdana"/>
              </a:rPr>
              <a:t>× </a:t>
            </a:r>
            <a:r>
              <a:rPr sz="1100" spc="25" dirty="0">
                <a:solidFill>
                  <a:srgbClr val="FFFFFF"/>
                </a:solidFill>
                <a:latin typeface="PMingLiU"/>
                <a:cs typeface="PMingLiU"/>
              </a:rPr>
              <a:t>4096 </a:t>
            </a:r>
            <a:r>
              <a:rPr sz="1100" spc="260" dirty="0">
                <a:solidFill>
                  <a:srgbClr val="FFFFFF"/>
                </a:solidFill>
                <a:latin typeface="PMingLiU"/>
                <a:cs typeface="PMingLiU"/>
              </a:rPr>
              <a:t>= </a:t>
            </a:r>
            <a:r>
              <a:rPr sz="1100" spc="25" dirty="0">
                <a:solidFill>
                  <a:srgbClr val="FFFFFF"/>
                </a:solidFill>
                <a:latin typeface="PMingLiU"/>
                <a:cs typeface="PMingLiU"/>
              </a:rPr>
              <a:t>66 </a:t>
            </a:r>
            <a:r>
              <a:rPr sz="1100" spc="100" dirty="0">
                <a:solidFill>
                  <a:srgbClr val="FFFFFF"/>
                </a:solidFill>
                <a:latin typeface="PMingLiU"/>
                <a:cs typeface="PMingLiU"/>
              </a:rPr>
              <a:t>K </a:t>
            </a:r>
            <a:r>
              <a:rPr sz="1100" spc="80" dirty="0">
                <a:solidFill>
                  <a:srgbClr val="FFFFFF"/>
                </a:solidFill>
                <a:latin typeface="PMingLiU"/>
                <a:cs typeface="PMingLiU"/>
              </a:rPr>
              <a:t>tag</a:t>
            </a:r>
            <a:r>
              <a:rPr sz="1100" spc="114" dirty="0">
                <a:solidFill>
                  <a:srgbClr val="FFFFFF"/>
                </a:solidFill>
                <a:latin typeface="PMingLiU"/>
                <a:cs typeface="PMingLiU"/>
              </a:rPr>
              <a:t> </a:t>
            </a:r>
            <a:r>
              <a:rPr sz="1100" spc="60" dirty="0">
                <a:solidFill>
                  <a:srgbClr val="FFFFFF"/>
                </a:solidFill>
                <a:latin typeface="PMingLiU"/>
                <a:cs typeface="PMingLiU"/>
              </a:rPr>
              <a:t>bits.</a:t>
            </a:r>
            <a:endParaRPr sz="1100">
              <a:latin typeface="PMingLiU"/>
              <a:cs typeface="PMingLiU"/>
            </a:endParaRPr>
          </a:p>
          <a:p>
            <a:pPr marL="365760" marR="2677795" indent="-277495">
              <a:lnSpc>
                <a:spcPct val="208300"/>
              </a:lnSpc>
            </a:pPr>
            <a:r>
              <a:rPr sz="1100" spc="50" dirty="0">
                <a:solidFill>
                  <a:srgbClr val="FFFFFF"/>
                </a:solidFill>
                <a:latin typeface="PMingLiU"/>
                <a:cs typeface="PMingLiU"/>
              </a:rPr>
              <a:t>For </a:t>
            </a:r>
            <a:r>
              <a:rPr sz="1100" spc="25" dirty="0">
                <a:solidFill>
                  <a:srgbClr val="FFFFFF"/>
                </a:solidFill>
                <a:latin typeface="PMingLiU"/>
                <a:cs typeface="PMingLiU"/>
              </a:rPr>
              <a:t>2 </a:t>
            </a:r>
            <a:r>
              <a:rPr sz="1100" spc="40" dirty="0">
                <a:solidFill>
                  <a:srgbClr val="FFFFFF"/>
                </a:solidFill>
                <a:latin typeface="PMingLiU"/>
                <a:cs typeface="PMingLiU"/>
              </a:rPr>
              <a:t>way </a:t>
            </a:r>
            <a:r>
              <a:rPr sz="1100" spc="60" dirty="0">
                <a:solidFill>
                  <a:srgbClr val="FFFFFF"/>
                </a:solidFill>
                <a:latin typeface="PMingLiU"/>
                <a:cs typeface="PMingLiU"/>
              </a:rPr>
              <a:t>set </a:t>
            </a:r>
            <a:r>
              <a:rPr sz="1100" spc="45" dirty="0">
                <a:solidFill>
                  <a:srgbClr val="FFFFFF"/>
                </a:solidFill>
                <a:latin typeface="PMingLiU"/>
                <a:cs typeface="PMingLiU"/>
              </a:rPr>
              <a:t>associative....  </a:t>
            </a:r>
            <a:r>
              <a:rPr sz="1100" spc="75" dirty="0">
                <a:solidFill>
                  <a:srgbClr val="FFFFFF"/>
                </a:solidFill>
                <a:latin typeface="PMingLiU"/>
                <a:cs typeface="PMingLiU"/>
              </a:rPr>
              <a:t>Number </a:t>
            </a:r>
            <a:r>
              <a:rPr sz="1100" spc="5" dirty="0">
                <a:solidFill>
                  <a:srgbClr val="FFFFFF"/>
                </a:solidFill>
                <a:latin typeface="PMingLiU"/>
                <a:cs typeface="PMingLiU"/>
              </a:rPr>
              <a:t>of </a:t>
            </a:r>
            <a:r>
              <a:rPr sz="1100" spc="50" dirty="0">
                <a:solidFill>
                  <a:srgbClr val="FFFFFF"/>
                </a:solidFill>
                <a:latin typeface="PMingLiU"/>
                <a:cs typeface="PMingLiU"/>
              </a:rPr>
              <a:t>sets </a:t>
            </a:r>
            <a:r>
              <a:rPr sz="1100" spc="260" dirty="0">
                <a:solidFill>
                  <a:srgbClr val="FFFFFF"/>
                </a:solidFill>
                <a:latin typeface="PMingLiU"/>
                <a:cs typeface="PMingLiU"/>
              </a:rPr>
              <a:t>=</a:t>
            </a:r>
            <a:r>
              <a:rPr sz="1100" spc="120" dirty="0">
                <a:solidFill>
                  <a:srgbClr val="FFFFFF"/>
                </a:solidFill>
                <a:latin typeface="PMingLiU"/>
                <a:cs typeface="PMingLiU"/>
              </a:rPr>
              <a:t> </a:t>
            </a:r>
            <a:r>
              <a:rPr sz="1100" spc="25" dirty="0">
                <a:solidFill>
                  <a:srgbClr val="FFFFFF"/>
                </a:solidFill>
                <a:latin typeface="PMingLiU"/>
                <a:cs typeface="PMingLiU"/>
              </a:rPr>
              <a:t>2048</a:t>
            </a:r>
            <a:endParaRPr sz="1100">
              <a:latin typeface="PMingLiU"/>
              <a:cs typeface="PMingLiU"/>
            </a:endParaRPr>
          </a:p>
          <a:p>
            <a:pPr marL="365760">
              <a:lnSpc>
                <a:spcPct val="100000"/>
              </a:lnSpc>
              <a:spcBef>
                <a:spcPts val="334"/>
              </a:spcBef>
            </a:pPr>
            <a:r>
              <a:rPr sz="1100" spc="65" dirty="0">
                <a:solidFill>
                  <a:srgbClr val="FFFFFF"/>
                </a:solidFill>
                <a:latin typeface="PMingLiU"/>
                <a:cs typeface="PMingLiU"/>
              </a:rPr>
              <a:t>Total </a:t>
            </a:r>
            <a:r>
              <a:rPr sz="1100" spc="70" dirty="0">
                <a:solidFill>
                  <a:srgbClr val="FFFFFF"/>
                </a:solidFill>
                <a:latin typeface="PMingLiU"/>
                <a:cs typeface="PMingLiU"/>
              </a:rPr>
              <a:t>number </a:t>
            </a:r>
            <a:r>
              <a:rPr sz="1100" spc="5" dirty="0">
                <a:solidFill>
                  <a:srgbClr val="FFFFFF"/>
                </a:solidFill>
                <a:latin typeface="PMingLiU"/>
                <a:cs typeface="PMingLiU"/>
              </a:rPr>
              <a:t>of </a:t>
            </a:r>
            <a:r>
              <a:rPr sz="1100" spc="80" dirty="0">
                <a:solidFill>
                  <a:srgbClr val="FFFFFF"/>
                </a:solidFill>
                <a:latin typeface="PMingLiU"/>
                <a:cs typeface="PMingLiU"/>
              </a:rPr>
              <a:t>tag </a:t>
            </a:r>
            <a:r>
              <a:rPr sz="1100" spc="65" dirty="0">
                <a:solidFill>
                  <a:srgbClr val="FFFFFF"/>
                </a:solidFill>
                <a:latin typeface="PMingLiU"/>
                <a:cs typeface="PMingLiU"/>
              </a:rPr>
              <a:t>bits </a:t>
            </a:r>
            <a:r>
              <a:rPr sz="1100" spc="260" dirty="0">
                <a:solidFill>
                  <a:srgbClr val="FFFFFF"/>
                </a:solidFill>
                <a:latin typeface="PMingLiU"/>
                <a:cs typeface="PMingLiU"/>
              </a:rPr>
              <a:t>= </a:t>
            </a:r>
            <a:r>
              <a:rPr sz="1100" spc="45" dirty="0">
                <a:solidFill>
                  <a:srgbClr val="FFFFFF"/>
                </a:solidFill>
                <a:latin typeface="PMingLiU"/>
                <a:cs typeface="PMingLiU"/>
              </a:rPr>
              <a:t>(28 </a:t>
            </a:r>
            <a:r>
              <a:rPr sz="1100" i="1" spc="-55" dirty="0">
                <a:solidFill>
                  <a:srgbClr val="FFFFFF"/>
                </a:solidFill>
                <a:latin typeface="Verdana"/>
                <a:cs typeface="Verdana"/>
              </a:rPr>
              <a:t>− </a:t>
            </a:r>
            <a:r>
              <a:rPr sz="1100" spc="45" dirty="0">
                <a:solidFill>
                  <a:srgbClr val="FFFFFF"/>
                </a:solidFill>
                <a:latin typeface="PMingLiU"/>
                <a:cs typeface="PMingLiU"/>
              </a:rPr>
              <a:t>11) </a:t>
            </a:r>
            <a:r>
              <a:rPr sz="1100" i="1" spc="-55" dirty="0">
                <a:solidFill>
                  <a:srgbClr val="FFFFFF"/>
                </a:solidFill>
                <a:latin typeface="Verdana"/>
                <a:cs typeface="Verdana"/>
              </a:rPr>
              <a:t>× </a:t>
            </a:r>
            <a:r>
              <a:rPr sz="1100" spc="25" dirty="0">
                <a:solidFill>
                  <a:srgbClr val="FFFFFF"/>
                </a:solidFill>
                <a:latin typeface="PMingLiU"/>
                <a:cs typeface="PMingLiU"/>
              </a:rPr>
              <a:t>2 </a:t>
            </a:r>
            <a:r>
              <a:rPr sz="1100" i="1" spc="-55" dirty="0">
                <a:solidFill>
                  <a:srgbClr val="FFFFFF"/>
                </a:solidFill>
                <a:latin typeface="Verdana"/>
                <a:cs typeface="Verdana"/>
              </a:rPr>
              <a:t>× </a:t>
            </a:r>
            <a:r>
              <a:rPr sz="1100" spc="25" dirty="0">
                <a:solidFill>
                  <a:srgbClr val="FFFFFF"/>
                </a:solidFill>
                <a:latin typeface="PMingLiU"/>
                <a:cs typeface="PMingLiU"/>
              </a:rPr>
              <a:t>2048 </a:t>
            </a:r>
            <a:r>
              <a:rPr sz="1100" spc="260" dirty="0">
                <a:solidFill>
                  <a:srgbClr val="FFFFFF"/>
                </a:solidFill>
                <a:latin typeface="PMingLiU"/>
                <a:cs typeface="PMingLiU"/>
              </a:rPr>
              <a:t>= </a:t>
            </a:r>
            <a:r>
              <a:rPr sz="1100" spc="25" dirty="0">
                <a:solidFill>
                  <a:srgbClr val="FFFFFF"/>
                </a:solidFill>
                <a:latin typeface="PMingLiU"/>
                <a:cs typeface="PMingLiU"/>
              </a:rPr>
              <a:t>34 </a:t>
            </a:r>
            <a:r>
              <a:rPr sz="1100" i="1" spc="-55" dirty="0">
                <a:solidFill>
                  <a:srgbClr val="FFFFFF"/>
                </a:solidFill>
                <a:latin typeface="Verdana"/>
                <a:cs typeface="Verdana"/>
              </a:rPr>
              <a:t>× </a:t>
            </a:r>
            <a:r>
              <a:rPr sz="1100" spc="25" dirty="0">
                <a:solidFill>
                  <a:srgbClr val="FFFFFF"/>
                </a:solidFill>
                <a:latin typeface="PMingLiU"/>
                <a:cs typeface="PMingLiU"/>
              </a:rPr>
              <a:t>2048</a:t>
            </a:r>
            <a:r>
              <a:rPr sz="1100" spc="145" dirty="0">
                <a:solidFill>
                  <a:srgbClr val="FFFFFF"/>
                </a:solidFill>
                <a:latin typeface="PMingLiU"/>
                <a:cs typeface="PMingLiU"/>
              </a:rPr>
              <a:t> </a:t>
            </a:r>
            <a:r>
              <a:rPr sz="1100" spc="260" dirty="0">
                <a:solidFill>
                  <a:srgbClr val="FFFFFF"/>
                </a:solidFill>
                <a:latin typeface="PMingLiU"/>
                <a:cs typeface="PMingLiU"/>
              </a:rPr>
              <a:t>=</a:t>
            </a:r>
            <a:endParaRPr sz="1100">
              <a:latin typeface="PMingLiU"/>
              <a:cs typeface="PMingLiU"/>
            </a:endParaRPr>
          </a:p>
          <a:p>
            <a:pPr marL="365760">
              <a:lnSpc>
                <a:spcPct val="100000"/>
              </a:lnSpc>
              <a:spcBef>
                <a:spcPts val="35"/>
              </a:spcBef>
            </a:pPr>
            <a:r>
              <a:rPr sz="1100" spc="25" dirty="0">
                <a:solidFill>
                  <a:srgbClr val="FFFFFF"/>
                </a:solidFill>
                <a:latin typeface="PMingLiU"/>
                <a:cs typeface="PMingLiU"/>
              </a:rPr>
              <a:t>70</a:t>
            </a:r>
            <a:r>
              <a:rPr sz="1100" spc="70" dirty="0">
                <a:solidFill>
                  <a:srgbClr val="FFFFFF"/>
                </a:solidFill>
                <a:latin typeface="PMingLiU"/>
                <a:cs typeface="PMingLiU"/>
              </a:rPr>
              <a:t> </a:t>
            </a:r>
            <a:r>
              <a:rPr sz="1100" spc="65" dirty="0">
                <a:solidFill>
                  <a:srgbClr val="FFFFFF"/>
                </a:solidFill>
                <a:latin typeface="PMingLiU"/>
                <a:cs typeface="PMingLiU"/>
              </a:rPr>
              <a:t>Kbits.</a:t>
            </a:r>
            <a:endParaRPr sz="1100">
              <a:latin typeface="PMingLiU"/>
              <a:cs typeface="PMingLiU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3349777"/>
            <a:ext cx="4608195" cy="106680"/>
            <a:chOff x="0" y="3349777"/>
            <a:chExt cx="4608195" cy="106680"/>
          </a:xfrm>
        </p:grpSpPr>
        <p:sp>
          <p:nvSpPr>
            <p:cNvPr id="10" name="object 10"/>
            <p:cNvSpPr/>
            <p:nvPr/>
          </p:nvSpPr>
          <p:spPr>
            <a:xfrm>
              <a:off x="0" y="3349777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5" h="106679">
                  <a:moveTo>
                    <a:pt x="1535976" y="0"/>
                  </a:moveTo>
                  <a:lnTo>
                    <a:pt x="0" y="0"/>
                  </a:lnTo>
                  <a:lnTo>
                    <a:pt x="0" y="106222"/>
                  </a:lnTo>
                  <a:lnTo>
                    <a:pt x="1535976" y="10622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5D54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35976" y="3349777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4" h="106679">
                  <a:moveTo>
                    <a:pt x="1535976" y="0"/>
                  </a:moveTo>
                  <a:lnTo>
                    <a:pt x="0" y="0"/>
                  </a:lnTo>
                  <a:lnTo>
                    <a:pt x="0" y="106222"/>
                  </a:lnTo>
                  <a:lnTo>
                    <a:pt x="1535976" y="10622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6151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71952" y="3349777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4" h="106679">
                  <a:moveTo>
                    <a:pt x="1535976" y="0"/>
                  </a:moveTo>
                  <a:lnTo>
                    <a:pt x="0" y="0"/>
                  </a:lnTo>
                  <a:lnTo>
                    <a:pt x="0" y="106222"/>
                  </a:lnTo>
                  <a:lnTo>
                    <a:pt x="1535976" y="10622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5943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pc="100" dirty="0"/>
              <a:t>Dr. </a:t>
            </a:r>
            <a:r>
              <a:rPr spc="110" dirty="0"/>
              <a:t>Ganala </a:t>
            </a:r>
            <a:r>
              <a:rPr spc="95" dirty="0"/>
              <a:t>Santoshi </a:t>
            </a:r>
            <a:r>
              <a:rPr spc="120" dirty="0"/>
              <a:t>(VIT</a:t>
            </a:r>
            <a:r>
              <a:rPr spc="75" dirty="0"/>
              <a:t> </a:t>
            </a:r>
            <a:r>
              <a:rPr spc="105" dirty="0"/>
              <a:t>Chennai)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2188705" y="3353673"/>
            <a:ext cx="23114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spc="130" dirty="0">
                <a:solidFill>
                  <a:srgbClr val="FFFFFF"/>
                </a:solidFill>
                <a:latin typeface="PMingLiU"/>
                <a:cs typeface="PMingLiU"/>
                <a:hlinkClick r:id="rId2" action="ppaction://hlinksldjump"/>
              </a:rPr>
              <a:t>MSO</a:t>
            </a:r>
            <a:endParaRPr sz="600">
              <a:latin typeface="PMingLiU"/>
              <a:cs typeface="PMingLiU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pc="105" dirty="0"/>
              <a:t>July </a:t>
            </a:r>
            <a:r>
              <a:rPr spc="75" dirty="0"/>
              <a:t>8,</a:t>
            </a:r>
            <a:r>
              <a:rPr spc="15" dirty="0"/>
              <a:t> </a:t>
            </a:r>
            <a:r>
              <a:rPr spc="80" dirty="0"/>
              <a:t>2020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80" dirty="0"/>
              <a:pPr marL="38100">
                <a:lnSpc>
                  <a:spcPts val="670"/>
                </a:lnSpc>
              </a:pPr>
              <a:t>40</a:t>
            </a:fld>
            <a:r>
              <a:rPr spc="80" dirty="0"/>
              <a:t> </a:t>
            </a:r>
            <a:r>
              <a:rPr spc="204" dirty="0"/>
              <a:t>/</a:t>
            </a:r>
            <a:r>
              <a:rPr spc="55" dirty="0"/>
              <a:t> </a:t>
            </a:r>
            <a:r>
              <a:rPr spc="80" dirty="0"/>
              <a:t>41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2405"/>
            <a:ext cx="293687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85" dirty="0"/>
              <a:t>2 </a:t>
            </a:r>
            <a:r>
              <a:rPr spc="95" dirty="0"/>
              <a:t>&amp; </a:t>
            </a:r>
            <a:r>
              <a:rPr spc="-90" dirty="0"/>
              <a:t>4 </a:t>
            </a:r>
            <a:r>
              <a:rPr spc="-15" dirty="0"/>
              <a:t>set associative </a:t>
            </a:r>
            <a:r>
              <a:rPr spc="-25" dirty="0"/>
              <a:t>mapped</a:t>
            </a:r>
            <a:r>
              <a:rPr spc="30" dirty="0"/>
              <a:t> </a:t>
            </a:r>
            <a:r>
              <a:rPr spc="-20" dirty="0"/>
              <a:t>cache...</a:t>
            </a:r>
          </a:p>
        </p:txBody>
      </p:sp>
      <p:sp>
        <p:nvSpPr>
          <p:cNvPr id="3" name="object 3"/>
          <p:cNvSpPr/>
          <p:nvPr/>
        </p:nvSpPr>
        <p:spPr>
          <a:xfrm>
            <a:off x="286715" y="923442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90">
                <a:moveTo>
                  <a:pt x="59651" y="0"/>
                </a:moveTo>
                <a:lnTo>
                  <a:pt x="0" y="0"/>
                </a:lnTo>
                <a:lnTo>
                  <a:pt x="0" y="59651"/>
                </a:lnTo>
                <a:lnTo>
                  <a:pt x="59651" y="59651"/>
                </a:lnTo>
                <a:lnTo>
                  <a:pt x="596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6715" y="1133475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90">
                <a:moveTo>
                  <a:pt x="59651" y="0"/>
                </a:moveTo>
                <a:lnTo>
                  <a:pt x="0" y="0"/>
                </a:lnTo>
                <a:lnTo>
                  <a:pt x="0" y="59651"/>
                </a:lnTo>
                <a:lnTo>
                  <a:pt x="59651" y="59651"/>
                </a:lnTo>
                <a:lnTo>
                  <a:pt x="596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6715" y="2003971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89">
                <a:moveTo>
                  <a:pt x="59651" y="0"/>
                </a:moveTo>
                <a:lnTo>
                  <a:pt x="0" y="0"/>
                </a:lnTo>
                <a:lnTo>
                  <a:pt x="0" y="59651"/>
                </a:lnTo>
                <a:lnTo>
                  <a:pt x="59651" y="59651"/>
                </a:lnTo>
                <a:lnTo>
                  <a:pt x="596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6715" y="2214003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89">
                <a:moveTo>
                  <a:pt x="59651" y="0"/>
                </a:moveTo>
                <a:lnTo>
                  <a:pt x="0" y="0"/>
                </a:lnTo>
                <a:lnTo>
                  <a:pt x="0" y="59651"/>
                </a:lnTo>
                <a:lnTo>
                  <a:pt x="59651" y="59651"/>
                </a:lnTo>
                <a:lnTo>
                  <a:pt x="596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25844" y="482649"/>
            <a:ext cx="4287520" cy="18319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2259965" algn="ctr">
              <a:lnSpc>
                <a:spcPct val="100000"/>
              </a:lnSpc>
              <a:spcBef>
                <a:spcPts val="90"/>
              </a:spcBef>
            </a:pPr>
            <a:r>
              <a:rPr sz="1100" spc="50" dirty="0">
                <a:solidFill>
                  <a:srgbClr val="FFFFFF"/>
                </a:solidFill>
                <a:latin typeface="PMingLiU"/>
                <a:cs typeface="PMingLiU"/>
              </a:rPr>
              <a:t>For </a:t>
            </a:r>
            <a:r>
              <a:rPr sz="1100" spc="25" dirty="0">
                <a:solidFill>
                  <a:srgbClr val="FFFFFF"/>
                </a:solidFill>
                <a:latin typeface="PMingLiU"/>
                <a:cs typeface="PMingLiU"/>
              </a:rPr>
              <a:t>4 </a:t>
            </a:r>
            <a:r>
              <a:rPr sz="1100" spc="40" dirty="0">
                <a:solidFill>
                  <a:srgbClr val="FFFFFF"/>
                </a:solidFill>
                <a:latin typeface="PMingLiU"/>
                <a:cs typeface="PMingLiU"/>
              </a:rPr>
              <a:t>way </a:t>
            </a:r>
            <a:r>
              <a:rPr sz="1100" spc="60" dirty="0">
                <a:solidFill>
                  <a:srgbClr val="FFFFFF"/>
                </a:solidFill>
                <a:latin typeface="PMingLiU"/>
                <a:cs typeface="PMingLiU"/>
              </a:rPr>
              <a:t>set </a:t>
            </a:r>
            <a:r>
              <a:rPr sz="1100" spc="45" dirty="0">
                <a:solidFill>
                  <a:srgbClr val="FFFFFF"/>
                </a:solidFill>
                <a:latin typeface="PMingLiU"/>
                <a:cs typeface="PMingLiU"/>
              </a:rPr>
              <a:t>associative</a:t>
            </a:r>
            <a:r>
              <a:rPr sz="1100" spc="185" dirty="0">
                <a:solidFill>
                  <a:srgbClr val="FFFFFF"/>
                </a:solidFill>
                <a:latin typeface="PMingLiU"/>
                <a:cs typeface="PMingLiU"/>
              </a:rPr>
              <a:t> </a:t>
            </a:r>
            <a:r>
              <a:rPr sz="1100" spc="40" dirty="0">
                <a:solidFill>
                  <a:srgbClr val="FFFFFF"/>
                </a:solidFill>
                <a:latin typeface="PMingLiU"/>
                <a:cs typeface="PMingLiU"/>
              </a:rPr>
              <a:t>cache...</a:t>
            </a:r>
            <a:endParaRPr sz="1100">
              <a:latin typeface="PMingLiU"/>
              <a:cs typeface="PMingLiU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000">
              <a:latin typeface="PMingLiU"/>
              <a:cs typeface="PMingLiU"/>
            </a:endParaRPr>
          </a:p>
          <a:p>
            <a:pPr marR="2305050" algn="ctr">
              <a:lnSpc>
                <a:spcPct val="100000"/>
              </a:lnSpc>
            </a:pPr>
            <a:r>
              <a:rPr sz="1100" spc="75" dirty="0">
                <a:solidFill>
                  <a:srgbClr val="FFFFFF"/>
                </a:solidFill>
                <a:latin typeface="PMingLiU"/>
                <a:cs typeface="PMingLiU"/>
              </a:rPr>
              <a:t>Number </a:t>
            </a:r>
            <a:r>
              <a:rPr sz="1100" spc="5" dirty="0">
                <a:solidFill>
                  <a:srgbClr val="FFFFFF"/>
                </a:solidFill>
                <a:latin typeface="PMingLiU"/>
                <a:cs typeface="PMingLiU"/>
              </a:rPr>
              <a:t>of </a:t>
            </a:r>
            <a:r>
              <a:rPr sz="1100" spc="50" dirty="0">
                <a:solidFill>
                  <a:srgbClr val="FFFFFF"/>
                </a:solidFill>
                <a:latin typeface="PMingLiU"/>
                <a:cs typeface="PMingLiU"/>
              </a:rPr>
              <a:t>sets </a:t>
            </a:r>
            <a:r>
              <a:rPr sz="1100" spc="260" dirty="0">
                <a:solidFill>
                  <a:srgbClr val="FFFFFF"/>
                </a:solidFill>
                <a:latin typeface="PMingLiU"/>
                <a:cs typeface="PMingLiU"/>
              </a:rPr>
              <a:t>=</a:t>
            </a:r>
            <a:r>
              <a:rPr sz="1100" spc="155" dirty="0">
                <a:solidFill>
                  <a:srgbClr val="FFFFFF"/>
                </a:solidFill>
                <a:latin typeface="PMingLiU"/>
                <a:cs typeface="PMingLiU"/>
              </a:rPr>
              <a:t> </a:t>
            </a:r>
            <a:r>
              <a:rPr sz="1100" spc="25" dirty="0">
                <a:solidFill>
                  <a:srgbClr val="FFFFFF"/>
                </a:solidFill>
                <a:latin typeface="PMingLiU"/>
                <a:cs typeface="PMingLiU"/>
              </a:rPr>
              <a:t>1024</a:t>
            </a:r>
            <a:endParaRPr sz="1100">
              <a:latin typeface="PMingLiU"/>
              <a:cs typeface="PMingLiU"/>
            </a:endParaRPr>
          </a:p>
          <a:p>
            <a:pPr marL="289560">
              <a:lnSpc>
                <a:spcPct val="100000"/>
              </a:lnSpc>
              <a:spcBef>
                <a:spcPts val="335"/>
              </a:spcBef>
            </a:pPr>
            <a:r>
              <a:rPr sz="1100" spc="65" dirty="0">
                <a:solidFill>
                  <a:srgbClr val="FFFFFF"/>
                </a:solidFill>
                <a:latin typeface="PMingLiU"/>
                <a:cs typeface="PMingLiU"/>
              </a:rPr>
              <a:t>Total </a:t>
            </a:r>
            <a:r>
              <a:rPr sz="1100" spc="70" dirty="0">
                <a:solidFill>
                  <a:srgbClr val="FFFFFF"/>
                </a:solidFill>
                <a:latin typeface="PMingLiU"/>
                <a:cs typeface="PMingLiU"/>
              </a:rPr>
              <a:t>number </a:t>
            </a:r>
            <a:r>
              <a:rPr sz="1100" spc="5" dirty="0">
                <a:solidFill>
                  <a:srgbClr val="FFFFFF"/>
                </a:solidFill>
                <a:latin typeface="PMingLiU"/>
                <a:cs typeface="PMingLiU"/>
              </a:rPr>
              <a:t>of </a:t>
            </a:r>
            <a:r>
              <a:rPr sz="1100" spc="80" dirty="0">
                <a:solidFill>
                  <a:srgbClr val="FFFFFF"/>
                </a:solidFill>
                <a:latin typeface="PMingLiU"/>
                <a:cs typeface="PMingLiU"/>
              </a:rPr>
              <a:t>tag </a:t>
            </a:r>
            <a:r>
              <a:rPr sz="1100" spc="65" dirty="0">
                <a:solidFill>
                  <a:srgbClr val="FFFFFF"/>
                </a:solidFill>
                <a:latin typeface="PMingLiU"/>
                <a:cs typeface="PMingLiU"/>
              </a:rPr>
              <a:t>bits </a:t>
            </a:r>
            <a:r>
              <a:rPr sz="1100" spc="20" dirty="0">
                <a:solidFill>
                  <a:srgbClr val="FFFFFF"/>
                </a:solidFill>
                <a:latin typeface="PMingLiU"/>
                <a:cs typeface="PMingLiU"/>
              </a:rPr>
              <a:t>is </a:t>
            </a:r>
            <a:r>
              <a:rPr sz="1100" spc="45" dirty="0">
                <a:solidFill>
                  <a:srgbClr val="FFFFFF"/>
                </a:solidFill>
                <a:latin typeface="PMingLiU"/>
                <a:cs typeface="PMingLiU"/>
              </a:rPr>
              <a:t>(28 </a:t>
            </a:r>
            <a:r>
              <a:rPr sz="1100" i="1" spc="-55" dirty="0">
                <a:solidFill>
                  <a:srgbClr val="FFFFFF"/>
                </a:solidFill>
                <a:latin typeface="Verdana"/>
                <a:cs typeface="Verdana"/>
              </a:rPr>
              <a:t>− </a:t>
            </a:r>
            <a:r>
              <a:rPr sz="1100" spc="45" dirty="0">
                <a:solidFill>
                  <a:srgbClr val="FFFFFF"/>
                </a:solidFill>
                <a:latin typeface="PMingLiU"/>
                <a:cs typeface="PMingLiU"/>
              </a:rPr>
              <a:t>10) </a:t>
            </a:r>
            <a:r>
              <a:rPr sz="1100" i="1" spc="-55" dirty="0">
                <a:solidFill>
                  <a:srgbClr val="FFFFFF"/>
                </a:solidFill>
                <a:latin typeface="Verdana"/>
                <a:cs typeface="Verdana"/>
              </a:rPr>
              <a:t>× </a:t>
            </a:r>
            <a:r>
              <a:rPr sz="1100" spc="25" dirty="0">
                <a:solidFill>
                  <a:srgbClr val="FFFFFF"/>
                </a:solidFill>
                <a:latin typeface="PMingLiU"/>
                <a:cs typeface="PMingLiU"/>
              </a:rPr>
              <a:t>4 </a:t>
            </a:r>
            <a:r>
              <a:rPr sz="1100" i="1" spc="-55" dirty="0">
                <a:solidFill>
                  <a:srgbClr val="FFFFFF"/>
                </a:solidFill>
                <a:latin typeface="Verdana"/>
                <a:cs typeface="Verdana"/>
              </a:rPr>
              <a:t>× </a:t>
            </a:r>
            <a:r>
              <a:rPr sz="1100" spc="25" dirty="0">
                <a:solidFill>
                  <a:srgbClr val="FFFFFF"/>
                </a:solidFill>
                <a:latin typeface="PMingLiU"/>
                <a:cs typeface="PMingLiU"/>
              </a:rPr>
              <a:t>1024 </a:t>
            </a:r>
            <a:r>
              <a:rPr sz="1100" spc="260" dirty="0">
                <a:solidFill>
                  <a:srgbClr val="FFFFFF"/>
                </a:solidFill>
                <a:latin typeface="PMingLiU"/>
                <a:cs typeface="PMingLiU"/>
              </a:rPr>
              <a:t>= </a:t>
            </a:r>
            <a:r>
              <a:rPr sz="1100" spc="25" dirty="0">
                <a:solidFill>
                  <a:srgbClr val="FFFFFF"/>
                </a:solidFill>
                <a:latin typeface="PMingLiU"/>
                <a:cs typeface="PMingLiU"/>
              </a:rPr>
              <a:t>72 </a:t>
            </a:r>
            <a:r>
              <a:rPr sz="1100" i="1" spc="-55" dirty="0">
                <a:solidFill>
                  <a:srgbClr val="FFFFFF"/>
                </a:solidFill>
                <a:latin typeface="Verdana"/>
                <a:cs typeface="Verdana"/>
              </a:rPr>
              <a:t>×</a:t>
            </a:r>
            <a:r>
              <a:rPr sz="1100" i="1" spc="2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spc="25" dirty="0">
                <a:solidFill>
                  <a:srgbClr val="FFFFFF"/>
                </a:solidFill>
                <a:latin typeface="PMingLiU"/>
                <a:cs typeface="PMingLiU"/>
              </a:rPr>
              <a:t>1024</a:t>
            </a:r>
            <a:endParaRPr sz="1100">
              <a:latin typeface="PMingLiU"/>
              <a:cs typeface="PMingLiU"/>
            </a:endParaRPr>
          </a:p>
          <a:p>
            <a:pPr marL="289560">
              <a:lnSpc>
                <a:spcPct val="100000"/>
              </a:lnSpc>
              <a:spcBef>
                <a:spcPts val="35"/>
              </a:spcBef>
            </a:pPr>
            <a:r>
              <a:rPr sz="1100" spc="105" dirty="0">
                <a:solidFill>
                  <a:srgbClr val="FFFFFF"/>
                </a:solidFill>
                <a:latin typeface="PMingLiU"/>
                <a:cs typeface="PMingLiU"/>
              </a:rPr>
              <a:t>=74 </a:t>
            </a:r>
            <a:r>
              <a:rPr sz="1100" spc="100" dirty="0">
                <a:solidFill>
                  <a:srgbClr val="FFFFFF"/>
                </a:solidFill>
                <a:latin typeface="PMingLiU"/>
                <a:cs typeface="PMingLiU"/>
              </a:rPr>
              <a:t>K </a:t>
            </a:r>
            <a:r>
              <a:rPr sz="1100" spc="80" dirty="0">
                <a:solidFill>
                  <a:srgbClr val="FFFFFF"/>
                </a:solidFill>
                <a:latin typeface="PMingLiU"/>
                <a:cs typeface="PMingLiU"/>
              </a:rPr>
              <a:t>tag</a:t>
            </a:r>
            <a:r>
              <a:rPr sz="1100" spc="15" dirty="0">
                <a:solidFill>
                  <a:srgbClr val="FFFFFF"/>
                </a:solidFill>
                <a:latin typeface="PMingLiU"/>
                <a:cs typeface="PMingLiU"/>
              </a:rPr>
              <a:t> </a:t>
            </a:r>
            <a:r>
              <a:rPr sz="1100" spc="60" dirty="0">
                <a:solidFill>
                  <a:srgbClr val="FFFFFF"/>
                </a:solidFill>
                <a:latin typeface="PMingLiU"/>
                <a:cs typeface="PMingLiU"/>
              </a:rPr>
              <a:t>bits.</a:t>
            </a:r>
            <a:endParaRPr sz="1100">
              <a:latin typeface="PMingLiU"/>
              <a:cs typeface="PMingLiU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000">
              <a:latin typeface="PMingLiU"/>
              <a:cs typeface="PMingLiU"/>
            </a:endParaRPr>
          </a:p>
          <a:p>
            <a:pPr marL="12700">
              <a:lnSpc>
                <a:spcPct val="100000"/>
              </a:lnSpc>
            </a:pPr>
            <a:r>
              <a:rPr sz="1100" spc="50" dirty="0">
                <a:solidFill>
                  <a:srgbClr val="FFFFFF"/>
                </a:solidFill>
                <a:latin typeface="PMingLiU"/>
                <a:cs typeface="PMingLiU"/>
              </a:rPr>
              <a:t>For </a:t>
            </a:r>
            <a:r>
              <a:rPr sz="1100" spc="30" dirty="0">
                <a:solidFill>
                  <a:srgbClr val="FFFFFF"/>
                </a:solidFill>
                <a:latin typeface="PMingLiU"/>
                <a:cs typeface="PMingLiU"/>
              </a:rPr>
              <a:t>fully </a:t>
            </a:r>
            <a:r>
              <a:rPr sz="1100" spc="60" dirty="0">
                <a:solidFill>
                  <a:srgbClr val="FFFFFF"/>
                </a:solidFill>
                <a:latin typeface="PMingLiU"/>
                <a:cs typeface="PMingLiU"/>
              </a:rPr>
              <a:t>set </a:t>
            </a:r>
            <a:r>
              <a:rPr sz="1100" spc="45" dirty="0">
                <a:solidFill>
                  <a:srgbClr val="FFFFFF"/>
                </a:solidFill>
                <a:latin typeface="PMingLiU"/>
                <a:cs typeface="PMingLiU"/>
              </a:rPr>
              <a:t>associative</a:t>
            </a:r>
            <a:r>
              <a:rPr sz="1100" spc="155" dirty="0">
                <a:solidFill>
                  <a:srgbClr val="FFFFFF"/>
                </a:solidFill>
                <a:latin typeface="PMingLiU"/>
                <a:cs typeface="PMingLiU"/>
              </a:rPr>
              <a:t> </a:t>
            </a:r>
            <a:r>
              <a:rPr sz="1100" spc="40" dirty="0">
                <a:solidFill>
                  <a:srgbClr val="FFFFFF"/>
                </a:solidFill>
                <a:latin typeface="PMingLiU"/>
                <a:cs typeface="PMingLiU"/>
              </a:rPr>
              <a:t>cache...</a:t>
            </a:r>
            <a:endParaRPr sz="1100">
              <a:latin typeface="PMingLiU"/>
              <a:cs typeface="PMingLiU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000">
              <a:latin typeface="PMingLiU"/>
              <a:cs typeface="PMingLiU"/>
            </a:endParaRPr>
          </a:p>
          <a:p>
            <a:pPr marL="289560">
              <a:lnSpc>
                <a:spcPct val="100000"/>
              </a:lnSpc>
            </a:pPr>
            <a:r>
              <a:rPr sz="1100" spc="45" dirty="0">
                <a:solidFill>
                  <a:srgbClr val="FFFFFF"/>
                </a:solidFill>
                <a:latin typeface="PMingLiU"/>
                <a:cs typeface="PMingLiU"/>
              </a:rPr>
              <a:t>No. </a:t>
            </a:r>
            <a:r>
              <a:rPr sz="1100" spc="5" dirty="0">
                <a:solidFill>
                  <a:srgbClr val="FFFFFF"/>
                </a:solidFill>
                <a:latin typeface="PMingLiU"/>
                <a:cs typeface="PMingLiU"/>
              </a:rPr>
              <a:t>of </a:t>
            </a:r>
            <a:r>
              <a:rPr sz="1100" spc="50" dirty="0">
                <a:solidFill>
                  <a:srgbClr val="FFFFFF"/>
                </a:solidFill>
                <a:latin typeface="PMingLiU"/>
                <a:cs typeface="PMingLiU"/>
              </a:rPr>
              <a:t>sets </a:t>
            </a:r>
            <a:r>
              <a:rPr sz="1100" spc="260" dirty="0">
                <a:solidFill>
                  <a:srgbClr val="FFFFFF"/>
                </a:solidFill>
                <a:latin typeface="PMingLiU"/>
                <a:cs typeface="PMingLiU"/>
              </a:rPr>
              <a:t>= </a:t>
            </a:r>
            <a:r>
              <a:rPr sz="1100" spc="35" dirty="0">
                <a:solidFill>
                  <a:srgbClr val="FFFFFF"/>
                </a:solidFill>
                <a:latin typeface="PMingLiU"/>
                <a:cs typeface="PMingLiU"/>
              </a:rPr>
              <a:t>1, </a:t>
            </a:r>
            <a:r>
              <a:rPr sz="1100" spc="25" dirty="0">
                <a:solidFill>
                  <a:srgbClr val="FFFFFF"/>
                </a:solidFill>
                <a:latin typeface="PMingLiU"/>
                <a:cs typeface="PMingLiU"/>
              </a:rPr>
              <a:t>1 </a:t>
            </a:r>
            <a:r>
              <a:rPr sz="1100" spc="60" dirty="0">
                <a:solidFill>
                  <a:srgbClr val="FFFFFF"/>
                </a:solidFill>
                <a:latin typeface="PMingLiU"/>
                <a:cs typeface="PMingLiU"/>
              </a:rPr>
              <a:t>set </a:t>
            </a:r>
            <a:r>
              <a:rPr sz="1100" spc="70" dirty="0">
                <a:solidFill>
                  <a:srgbClr val="FFFFFF"/>
                </a:solidFill>
                <a:latin typeface="PMingLiU"/>
                <a:cs typeface="PMingLiU"/>
              </a:rPr>
              <a:t>with </a:t>
            </a:r>
            <a:r>
              <a:rPr sz="1100" spc="25" dirty="0">
                <a:solidFill>
                  <a:srgbClr val="FFFFFF"/>
                </a:solidFill>
                <a:latin typeface="PMingLiU"/>
                <a:cs typeface="PMingLiU"/>
              </a:rPr>
              <a:t>4096</a:t>
            </a:r>
            <a:r>
              <a:rPr sz="1100" spc="-95" dirty="0">
                <a:solidFill>
                  <a:srgbClr val="FFFFFF"/>
                </a:solidFill>
                <a:latin typeface="PMingLiU"/>
                <a:cs typeface="PMingLiU"/>
              </a:rPr>
              <a:t> </a:t>
            </a:r>
            <a:r>
              <a:rPr sz="1100" spc="40" dirty="0">
                <a:solidFill>
                  <a:srgbClr val="FFFFFF"/>
                </a:solidFill>
                <a:latin typeface="PMingLiU"/>
                <a:cs typeface="PMingLiU"/>
              </a:rPr>
              <a:t>blocks</a:t>
            </a:r>
            <a:endParaRPr sz="1100">
              <a:latin typeface="PMingLiU"/>
              <a:cs typeface="PMingLiU"/>
            </a:endParaRPr>
          </a:p>
          <a:p>
            <a:pPr marL="289560">
              <a:lnSpc>
                <a:spcPct val="100000"/>
              </a:lnSpc>
              <a:spcBef>
                <a:spcPts val="335"/>
              </a:spcBef>
            </a:pPr>
            <a:r>
              <a:rPr sz="1100" spc="55" dirty="0">
                <a:solidFill>
                  <a:srgbClr val="FFFFFF"/>
                </a:solidFill>
                <a:latin typeface="PMingLiU"/>
                <a:cs typeface="PMingLiU"/>
              </a:rPr>
              <a:t>Tag </a:t>
            </a:r>
            <a:r>
              <a:rPr sz="1100" spc="60" dirty="0">
                <a:solidFill>
                  <a:srgbClr val="FFFFFF"/>
                </a:solidFill>
                <a:latin typeface="PMingLiU"/>
                <a:cs typeface="PMingLiU"/>
              </a:rPr>
              <a:t>length </a:t>
            </a:r>
            <a:r>
              <a:rPr sz="1100" spc="260" dirty="0">
                <a:solidFill>
                  <a:srgbClr val="FFFFFF"/>
                </a:solidFill>
                <a:latin typeface="PMingLiU"/>
                <a:cs typeface="PMingLiU"/>
              </a:rPr>
              <a:t>= </a:t>
            </a:r>
            <a:r>
              <a:rPr sz="1100" spc="25" dirty="0">
                <a:solidFill>
                  <a:srgbClr val="FFFFFF"/>
                </a:solidFill>
                <a:latin typeface="PMingLiU"/>
                <a:cs typeface="PMingLiU"/>
              </a:rPr>
              <a:t>28 </a:t>
            </a:r>
            <a:r>
              <a:rPr sz="1100" spc="60" dirty="0">
                <a:solidFill>
                  <a:srgbClr val="FFFFFF"/>
                </a:solidFill>
                <a:latin typeface="PMingLiU"/>
                <a:cs typeface="PMingLiU"/>
              </a:rPr>
              <a:t>bits, </a:t>
            </a:r>
            <a:r>
              <a:rPr sz="1100" spc="45" dirty="0">
                <a:solidFill>
                  <a:srgbClr val="FFFFFF"/>
                </a:solidFill>
                <a:latin typeface="PMingLiU"/>
                <a:cs typeface="PMingLiU"/>
              </a:rPr>
              <a:t>leading </a:t>
            </a:r>
            <a:r>
              <a:rPr sz="1100" spc="80" dirty="0">
                <a:solidFill>
                  <a:srgbClr val="FFFFFF"/>
                </a:solidFill>
                <a:latin typeface="PMingLiU"/>
                <a:cs typeface="PMingLiU"/>
              </a:rPr>
              <a:t>to </a:t>
            </a:r>
            <a:r>
              <a:rPr sz="1100" spc="25" dirty="0">
                <a:solidFill>
                  <a:srgbClr val="FFFFFF"/>
                </a:solidFill>
                <a:latin typeface="PMingLiU"/>
                <a:cs typeface="PMingLiU"/>
              </a:rPr>
              <a:t>28 </a:t>
            </a:r>
            <a:r>
              <a:rPr sz="1100" i="1" spc="-55" dirty="0">
                <a:solidFill>
                  <a:srgbClr val="FFFFFF"/>
                </a:solidFill>
                <a:latin typeface="Verdana"/>
                <a:cs typeface="Verdana"/>
              </a:rPr>
              <a:t>× </a:t>
            </a:r>
            <a:r>
              <a:rPr sz="1100" spc="25" dirty="0">
                <a:solidFill>
                  <a:srgbClr val="FFFFFF"/>
                </a:solidFill>
                <a:latin typeface="PMingLiU"/>
                <a:cs typeface="PMingLiU"/>
              </a:rPr>
              <a:t>4096 </a:t>
            </a:r>
            <a:r>
              <a:rPr sz="1100" i="1" spc="-55" dirty="0">
                <a:solidFill>
                  <a:srgbClr val="FFFFFF"/>
                </a:solidFill>
                <a:latin typeface="Verdana"/>
                <a:cs typeface="Verdana"/>
              </a:rPr>
              <a:t>× </a:t>
            </a:r>
            <a:r>
              <a:rPr sz="1100" spc="25" dirty="0">
                <a:solidFill>
                  <a:srgbClr val="FFFFFF"/>
                </a:solidFill>
                <a:latin typeface="PMingLiU"/>
                <a:cs typeface="PMingLiU"/>
              </a:rPr>
              <a:t>1 </a:t>
            </a:r>
            <a:r>
              <a:rPr sz="1100" spc="260" dirty="0">
                <a:solidFill>
                  <a:srgbClr val="FFFFFF"/>
                </a:solidFill>
                <a:latin typeface="PMingLiU"/>
                <a:cs typeface="PMingLiU"/>
              </a:rPr>
              <a:t>= </a:t>
            </a:r>
            <a:r>
              <a:rPr sz="1100" spc="25" dirty="0">
                <a:solidFill>
                  <a:srgbClr val="FFFFFF"/>
                </a:solidFill>
                <a:latin typeface="PMingLiU"/>
                <a:cs typeface="PMingLiU"/>
              </a:rPr>
              <a:t>115 </a:t>
            </a:r>
            <a:r>
              <a:rPr sz="1100" spc="100" dirty="0">
                <a:solidFill>
                  <a:srgbClr val="FFFFFF"/>
                </a:solidFill>
                <a:latin typeface="PMingLiU"/>
                <a:cs typeface="PMingLiU"/>
              </a:rPr>
              <a:t>K </a:t>
            </a:r>
            <a:r>
              <a:rPr sz="1100" spc="80" dirty="0">
                <a:solidFill>
                  <a:srgbClr val="FFFFFF"/>
                </a:solidFill>
                <a:latin typeface="PMingLiU"/>
                <a:cs typeface="PMingLiU"/>
              </a:rPr>
              <a:t>tag</a:t>
            </a:r>
            <a:r>
              <a:rPr sz="1100" spc="125" dirty="0">
                <a:solidFill>
                  <a:srgbClr val="FFFFFF"/>
                </a:solidFill>
                <a:latin typeface="PMingLiU"/>
                <a:cs typeface="PMingLiU"/>
              </a:rPr>
              <a:t> </a:t>
            </a:r>
            <a:r>
              <a:rPr sz="1100" spc="60" dirty="0">
                <a:solidFill>
                  <a:srgbClr val="FFFFFF"/>
                </a:solidFill>
                <a:latin typeface="PMingLiU"/>
                <a:cs typeface="PMingLiU"/>
              </a:rPr>
              <a:t>bits.</a:t>
            </a:r>
            <a:endParaRPr sz="1100">
              <a:latin typeface="PMingLiU"/>
              <a:cs typeface="PMingLiU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3349777"/>
            <a:ext cx="4608195" cy="106680"/>
            <a:chOff x="0" y="3349777"/>
            <a:chExt cx="4608195" cy="106680"/>
          </a:xfrm>
        </p:grpSpPr>
        <p:sp>
          <p:nvSpPr>
            <p:cNvPr id="9" name="object 9"/>
            <p:cNvSpPr/>
            <p:nvPr/>
          </p:nvSpPr>
          <p:spPr>
            <a:xfrm>
              <a:off x="0" y="3349777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5" h="106679">
                  <a:moveTo>
                    <a:pt x="1535976" y="0"/>
                  </a:moveTo>
                  <a:lnTo>
                    <a:pt x="0" y="0"/>
                  </a:lnTo>
                  <a:lnTo>
                    <a:pt x="0" y="106222"/>
                  </a:lnTo>
                  <a:lnTo>
                    <a:pt x="1535976" y="10622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5D54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35976" y="3349777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4" h="106679">
                  <a:moveTo>
                    <a:pt x="1535976" y="0"/>
                  </a:moveTo>
                  <a:lnTo>
                    <a:pt x="0" y="0"/>
                  </a:lnTo>
                  <a:lnTo>
                    <a:pt x="0" y="106222"/>
                  </a:lnTo>
                  <a:lnTo>
                    <a:pt x="1535976" y="10622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6151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071952" y="3349777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4" h="106679">
                  <a:moveTo>
                    <a:pt x="1535976" y="0"/>
                  </a:moveTo>
                  <a:lnTo>
                    <a:pt x="0" y="0"/>
                  </a:lnTo>
                  <a:lnTo>
                    <a:pt x="0" y="106222"/>
                  </a:lnTo>
                  <a:lnTo>
                    <a:pt x="1535976" y="10622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5943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pc="100" dirty="0"/>
              <a:t>Dr. </a:t>
            </a:r>
            <a:r>
              <a:rPr spc="110" dirty="0"/>
              <a:t>Ganala </a:t>
            </a:r>
            <a:r>
              <a:rPr spc="95" dirty="0"/>
              <a:t>Santoshi </a:t>
            </a:r>
            <a:r>
              <a:rPr spc="120" dirty="0"/>
              <a:t>(VIT</a:t>
            </a:r>
            <a:r>
              <a:rPr spc="75" dirty="0"/>
              <a:t> </a:t>
            </a:r>
            <a:r>
              <a:rPr spc="105" dirty="0"/>
              <a:t>Chennai)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188705" y="3353673"/>
            <a:ext cx="23114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spc="130" dirty="0">
                <a:solidFill>
                  <a:srgbClr val="FFFFFF"/>
                </a:solidFill>
                <a:latin typeface="PMingLiU"/>
                <a:cs typeface="PMingLiU"/>
                <a:hlinkClick r:id="rId2" action="ppaction://hlinksldjump"/>
              </a:rPr>
              <a:t>MSO</a:t>
            </a:r>
            <a:endParaRPr sz="600">
              <a:latin typeface="PMingLiU"/>
              <a:cs typeface="PMingLiU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pc="105" dirty="0"/>
              <a:t>July </a:t>
            </a:r>
            <a:r>
              <a:rPr spc="75" dirty="0"/>
              <a:t>8,</a:t>
            </a:r>
            <a:r>
              <a:rPr spc="15" dirty="0"/>
              <a:t> </a:t>
            </a:r>
            <a:r>
              <a:rPr spc="80" dirty="0"/>
              <a:t>2020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80" dirty="0"/>
              <a:pPr marL="38100">
                <a:lnSpc>
                  <a:spcPts val="670"/>
                </a:lnSpc>
              </a:pPr>
              <a:t>41</a:t>
            </a:fld>
            <a:r>
              <a:rPr spc="80" dirty="0"/>
              <a:t> </a:t>
            </a:r>
            <a:r>
              <a:rPr spc="204" dirty="0"/>
              <a:t>/</a:t>
            </a:r>
            <a:r>
              <a:rPr spc="55" dirty="0"/>
              <a:t> </a:t>
            </a:r>
            <a:r>
              <a:rPr spc="80" dirty="0"/>
              <a:t>41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2405"/>
            <a:ext cx="358140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0" dirty="0"/>
              <a:t>Small </a:t>
            </a:r>
            <a:r>
              <a:rPr spc="-10" dirty="0"/>
              <a:t>unit </a:t>
            </a:r>
            <a:r>
              <a:rPr spc="-40" dirty="0"/>
              <a:t>of </a:t>
            </a:r>
            <a:r>
              <a:rPr spc="5" dirty="0"/>
              <a:t>data </a:t>
            </a:r>
            <a:r>
              <a:rPr spc="-25" dirty="0"/>
              <a:t>transfer </a:t>
            </a:r>
            <a:r>
              <a:rPr spc="-30" dirty="0"/>
              <a:t>between </a:t>
            </a:r>
            <a:r>
              <a:rPr spc="-15" dirty="0"/>
              <a:t>the</a:t>
            </a:r>
            <a:r>
              <a:rPr spc="60" dirty="0"/>
              <a:t> </a:t>
            </a:r>
            <a:r>
              <a:rPr spc="-30" dirty="0"/>
              <a:t>levels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0943" y="525090"/>
            <a:ext cx="2879915" cy="143999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5844" y="2086500"/>
            <a:ext cx="4339590" cy="1292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510" algn="ctr">
              <a:lnSpc>
                <a:spcPct val="100000"/>
              </a:lnSpc>
              <a:spcBef>
                <a:spcPts val="95"/>
              </a:spcBef>
            </a:pPr>
            <a:r>
              <a:rPr sz="1000" spc="50" dirty="0">
                <a:solidFill>
                  <a:srgbClr val="59439A"/>
                </a:solidFill>
                <a:latin typeface="PMingLiU"/>
                <a:cs typeface="PMingLiU"/>
              </a:rPr>
              <a:t>Figure: </a:t>
            </a:r>
            <a:r>
              <a:rPr sz="1000" spc="55" dirty="0">
                <a:solidFill>
                  <a:srgbClr val="FFFFFF"/>
                </a:solidFill>
                <a:latin typeface="PMingLiU"/>
                <a:cs typeface="PMingLiU"/>
              </a:rPr>
              <a:t>Information movement </a:t>
            </a:r>
            <a:r>
              <a:rPr sz="1000" spc="50" dirty="0">
                <a:solidFill>
                  <a:srgbClr val="FFFFFF"/>
                </a:solidFill>
                <a:latin typeface="PMingLiU"/>
                <a:cs typeface="PMingLiU"/>
              </a:rPr>
              <a:t>between </a:t>
            </a:r>
            <a:r>
              <a:rPr sz="1000" spc="75" dirty="0">
                <a:solidFill>
                  <a:srgbClr val="FFFFFF"/>
                </a:solidFill>
                <a:latin typeface="PMingLiU"/>
                <a:cs typeface="PMingLiU"/>
              </a:rPr>
              <a:t>the </a:t>
            </a:r>
            <a:r>
              <a:rPr sz="1000" spc="60" dirty="0">
                <a:solidFill>
                  <a:srgbClr val="FFFFFF"/>
                </a:solidFill>
                <a:latin typeface="PMingLiU"/>
                <a:cs typeface="PMingLiU"/>
              </a:rPr>
              <a:t>memory</a:t>
            </a:r>
            <a:r>
              <a:rPr sz="1000" spc="140" dirty="0">
                <a:solidFill>
                  <a:srgbClr val="FFFFFF"/>
                </a:solidFill>
                <a:latin typeface="PMingLiU"/>
                <a:cs typeface="PMingLiU"/>
              </a:rPr>
              <a:t> </a:t>
            </a:r>
            <a:r>
              <a:rPr sz="1000" spc="25" dirty="0">
                <a:solidFill>
                  <a:srgbClr val="FFFFFF"/>
                </a:solidFill>
                <a:latin typeface="PMingLiU"/>
                <a:cs typeface="PMingLiU"/>
              </a:rPr>
              <a:t>levels.1</a:t>
            </a:r>
            <a:endParaRPr sz="1000">
              <a:latin typeface="PMingLiU"/>
              <a:cs typeface="PMingLiU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PMingLiU"/>
              <a:cs typeface="PMingLiU"/>
            </a:endParaRPr>
          </a:p>
          <a:p>
            <a:pPr marL="12700">
              <a:lnSpc>
                <a:spcPct val="100000"/>
              </a:lnSpc>
            </a:pPr>
            <a:r>
              <a:rPr sz="1100" spc="40" dirty="0">
                <a:solidFill>
                  <a:srgbClr val="FFFFFF"/>
                </a:solidFill>
                <a:latin typeface="PMingLiU"/>
                <a:cs typeface="PMingLiU"/>
              </a:rPr>
              <a:t>Block </a:t>
            </a:r>
            <a:r>
              <a:rPr sz="1100" spc="60" dirty="0">
                <a:solidFill>
                  <a:srgbClr val="FFFFFF"/>
                </a:solidFill>
                <a:latin typeface="PMingLiU"/>
                <a:cs typeface="PMingLiU"/>
              </a:rPr>
              <a:t>(or </a:t>
            </a:r>
            <a:r>
              <a:rPr sz="1100" spc="40" dirty="0">
                <a:solidFill>
                  <a:srgbClr val="FFFFFF"/>
                </a:solidFill>
                <a:latin typeface="PMingLiU"/>
                <a:cs typeface="PMingLiU"/>
              </a:rPr>
              <a:t>line)</a:t>
            </a:r>
            <a:r>
              <a:rPr sz="1100" spc="120" dirty="0">
                <a:solidFill>
                  <a:srgbClr val="FFFFFF"/>
                </a:solidFill>
                <a:latin typeface="PMingLiU"/>
                <a:cs typeface="PMingLiU"/>
              </a:rPr>
              <a:t> </a:t>
            </a:r>
            <a:r>
              <a:rPr sz="1100" spc="15" dirty="0">
                <a:solidFill>
                  <a:srgbClr val="FFFFFF"/>
                </a:solidFill>
                <a:latin typeface="PMingLiU"/>
                <a:cs typeface="PMingLiU"/>
              </a:rPr>
              <a:t>:</a:t>
            </a:r>
            <a:endParaRPr sz="1100">
              <a:latin typeface="PMingLiU"/>
              <a:cs typeface="PMingLiU"/>
            </a:endParaRPr>
          </a:p>
          <a:p>
            <a:pPr marL="12700" marR="5080">
              <a:lnSpc>
                <a:spcPct val="102600"/>
              </a:lnSpc>
            </a:pPr>
            <a:r>
              <a:rPr sz="1100" spc="50" dirty="0">
                <a:solidFill>
                  <a:srgbClr val="FFFFFF"/>
                </a:solidFill>
                <a:latin typeface="PMingLiU"/>
                <a:cs typeface="PMingLiU"/>
              </a:rPr>
              <a:t>Small </a:t>
            </a:r>
            <a:r>
              <a:rPr sz="1100" spc="80" dirty="0">
                <a:solidFill>
                  <a:srgbClr val="FFFFFF"/>
                </a:solidFill>
                <a:latin typeface="PMingLiU"/>
                <a:cs typeface="PMingLiU"/>
              </a:rPr>
              <a:t>unit </a:t>
            </a:r>
            <a:r>
              <a:rPr sz="1100" spc="5" dirty="0">
                <a:solidFill>
                  <a:srgbClr val="FFFFFF"/>
                </a:solidFill>
                <a:latin typeface="PMingLiU"/>
                <a:cs typeface="PMingLiU"/>
              </a:rPr>
              <a:t>of </a:t>
            </a:r>
            <a:r>
              <a:rPr sz="1100" spc="55" dirty="0">
                <a:solidFill>
                  <a:srgbClr val="FFFFFF"/>
                </a:solidFill>
                <a:latin typeface="PMingLiU"/>
                <a:cs typeface="PMingLiU"/>
              </a:rPr>
              <a:t>information, </a:t>
            </a:r>
            <a:r>
              <a:rPr sz="1100" spc="45" dirty="0">
                <a:solidFill>
                  <a:srgbClr val="FFFFFF"/>
                </a:solidFill>
                <a:latin typeface="PMingLiU"/>
                <a:cs typeface="PMingLiU"/>
              </a:rPr>
              <a:t>which </a:t>
            </a:r>
            <a:r>
              <a:rPr sz="1100" spc="65" dirty="0">
                <a:solidFill>
                  <a:srgbClr val="FFFFFF"/>
                </a:solidFill>
                <a:latin typeface="PMingLiU"/>
                <a:cs typeface="PMingLiU"/>
              </a:rPr>
              <a:t>can </a:t>
            </a:r>
            <a:r>
              <a:rPr sz="1100" spc="60" dirty="0">
                <a:solidFill>
                  <a:srgbClr val="FFFFFF"/>
                </a:solidFill>
                <a:latin typeface="PMingLiU"/>
                <a:cs typeface="PMingLiU"/>
              </a:rPr>
              <a:t>present </a:t>
            </a:r>
            <a:r>
              <a:rPr sz="1100" spc="55" dirty="0">
                <a:solidFill>
                  <a:srgbClr val="FFFFFF"/>
                </a:solidFill>
                <a:latin typeface="PMingLiU"/>
                <a:cs typeface="PMingLiU"/>
              </a:rPr>
              <a:t>or </a:t>
            </a:r>
            <a:r>
              <a:rPr sz="1100" spc="80" dirty="0">
                <a:solidFill>
                  <a:srgbClr val="FFFFFF"/>
                </a:solidFill>
                <a:latin typeface="PMingLiU"/>
                <a:cs typeface="PMingLiU"/>
              </a:rPr>
              <a:t>not </a:t>
            </a:r>
            <a:r>
              <a:rPr sz="1100" spc="60" dirty="0">
                <a:solidFill>
                  <a:srgbClr val="FFFFFF"/>
                </a:solidFill>
                <a:latin typeface="PMingLiU"/>
                <a:cs typeface="PMingLiU"/>
              </a:rPr>
              <a:t>present </a:t>
            </a:r>
            <a:r>
              <a:rPr sz="1100" spc="110" dirty="0">
                <a:solidFill>
                  <a:srgbClr val="FFFFFF"/>
                </a:solidFill>
                <a:latin typeface="PMingLiU"/>
                <a:cs typeface="PMingLiU"/>
              </a:rPr>
              <a:t>at </a:t>
            </a:r>
            <a:r>
              <a:rPr sz="1100" spc="65" dirty="0">
                <a:solidFill>
                  <a:srgbClr val="FFFFFF"/>
                </a:solidFill>
                <a:latin typeface="PMingLiU"/>
                <a:cs typeface="PMingLiU"/>
              </a:rPr>
              <a:t>memory  </a:t>
            </a:r>
            <a:r>
              <a:rPr sz="1100" spc="25" dirty="0">
                <a:solidFill>
                  <a:srgbClr val="FFFFFF"/>
                </a:solidFill>
                <a:latin typeface="PMingLiU"/>
                <a:cs typeface="PMingLiU"/>
              </a:rPr>
              <a:t>level. </a:t>
            </a:r>
            <a:r>
              <a:rPr sz="1100" spc="50" dirty="0">
                <a:solidFill>
                  <a:srgbClr val="FFFFFF"/>
                </a:solidFill>
                <a:latin typeface="PMingLiU"/>
                <a:cs typeface="PMingLiU"/>
              </a:rPr>
              <a:t>Such </a:t>
            </a:r>
            <a:r>
              <a:rPr sz="1100" spc="45" dirty="0">
                <a:solidFill>
                  <a:srgbClr val="FFFFFF"/>
                </a:solidFill>
                <a:latin typeface="PMingLiU"/>
                <a:cs typeface="PMingLiU"/>
              </a:rPr>
              <a:t>small </a:t>
            </a:r>
            <a:r>
              <a:rPr sz="1100" spc="80" dirty="0">
                <a:solidFill>
                  <a:srgbClr val="FFFFFF"/>
                </a:solidFill>
                <a:latin typeface="PMingLiU"/>
                <a:cs typeface="PMingLiU"/>
              </a:rPr>
              <a:t>unit </a:t>
            </a:r>
            <a:r>
              <a:rPr sz="1100" spc="5" dirty="0">
                <a:solidFill>
                  <a:srgbClr val="FFFFFF"/>
                </a:solidFill>
                <a:latin typeface="PMingLiU"/>
                <a:cs typeface="PMingLiU"/>
              </a:rPr>
              <a:t>of </a:t>
            </a:r>
            <a:r>
              <a:rPr sz="1100" spc="60" dirty="0">
                <a:solidFill>
                  <a:srgbClr val="FFFFFF"/>
                </a:solidFill>
                <a:latin typeface="PMingLiU"/>
                <a:cs typeface="PMingLiU"/>
              </a:rPr>
              <a:t>information </a:t>
            </a:r>
            <a:r>
              <a:rPr sz="1100" spc="70" dirty="0">
                <a:solidFill>
                  <a:srgbClr val="FFFFFF"/>
                </a:solidFill>
                <a:latin typeface="PMingLiU"/>
                <a:cs typeface="PMingLiU"/>
              </a:rPr>
              <a:t>may </a:t>
            </a:r>
            <a:r>
              <a:rPr sz="1100" spc="45" dirty="0">
                <a:solidFill>
                  <a:srgbClr val="FFFFFF"/>
                </a:solidFill>
                <a:latin typeface="PMingLiU"/>
                <a:cs typeface="PMingLiU"/>
              </a:rPr>
              <a:t>have </a:t>
            </a:r>
            <a:r>
              <a:rPr sz="1100" spc="40" dirty="0">
                <a:solidFill>
                  <a:srgbClr val="FFFFFF"/>
                </a:solidFill>
                <a:latin typeface="PMingLiU"/>
                <a:cs typeface="PMingLiU"/>
              </a:rPr>
              <a:t>different </a:t>
            </a:r>
            <a:r>
              <a:rPr sz="1100" spc="60" dirty="0">
                <a:solidFill>
                  <a:srgbClr val="FFFFFF"/>
                </a:solidFill>
                <a:latin typeface="PMingLiU"/>
                <a:cs typeface="PMingLiU"/>
              </a:rPr>
              <a:t>names, </a:t>
            </a:r>
            <a:r>
              <a:rPr sz="1100" spc="110" dirty="0">
                <a:solidFill>
                  <a:srgbClr val="FFFFFF"/>
                </a:solidFill>
                <a:latin typeface="PMingLiU"/>
                <a:cs typeface="PMingLiU"/>
              </a:rPr>
              <a:t>at  </a:t>
            </a:r>
            <a:r>
              <a:rPr sz="1100" spc="40" dirty="0">
                <a:solidFill>
                  <a:srgbClr val="FFFFFF"/>
                </a:solidFill>
                <a:latin typeface="PMingLiU"/>
                <a:cs typeface="PMingLiU"/>
              </a:rPr>
              <a:t>different </a:t>
            </a:r>
            <a:r>
              <a:rPr sz="1100" spc="20" dirty="0">
                <a:solidFill>
                  <a:srgbClr val="FFFFFF"/>
                </a:solidFill>
                <a:latin typeface="PMingLiU"/>
                <a:cs typeface="PMingLiU"/>
              </a:rPr>
              <a:t>levels </a:t>
            </a:r>
            <a:r>
              <a:rPr sz="1100" spc="5" dirty="0">
                <a:solidFill>
                  <a:srgbClr val="FFFFFF"/>
                </a:solidFill>
                <a:latin typeface="PMingLiU"/>
                <a:cs typeface="PMingLiU"/>
              </a:rPr>
              <a:t>of </a:t>
            </a:r>
            <a:r>
              <a:rPr sz="1100" spc="50" dirty="0">
                <a:solidFill>
                  <a:srgbClr val="FFFFFF"/>
                </a:solidFill>
                <a:latin typeface="PMingLiU"/>
                <a:cs typeface="PMingLiU"/>
              </a:rPr>
              <a:t>memory. Small </a:t>
            </a:r>
            <a:r>
              <a:rPr sz="1100" spc="80" dirty="0">
                <a:solidFill>
                  <a:srgbClr val="FFFFFF"/>
                </a:solidFill>
                <a:latin typeface="PMingLiU"/>
                <a:cs typeface="PMingLiU"/>
              </a:rPr>
              <a:t>unit </a:t>
            </a:r>
            <a:r>
              <a:rPr sz="1100" spc="5" dirty="0">
                <a:solidFill>
                  <a:srgbClr val="FFFFFF"/>
                </a:solidFill>
                <a:latin typeface="PMingLiU"/>
                <a:cs typeface="PMingLiU"/>
              </a:rPr>
              <a:t>of </a:t>
            </a:r>
            <a:r>
              <a:rPr sz="1100" spc="60" dirty="0">
                <a:solidFill>
                  <a:srgbClr val="FFFFFF"/>
                </a:solidFill>
                <a:latin typeface="PMingLiU"/>
                <a:cs typeface="PMingLiU"/>
              </a:rPr>
              <a:t>information </a:t>
            </a:r>
            <a:r>
              <a:rPr sz="1100" spc="35" dirty="0">
                <a:solidFill>
                  <a:srgbClr val="FFFFFF"/>
                </a:solidFill>
                <a:latin typeface="PMingLiU"/>
                <a:cs typeface="PMingLiU"/>
              </a:rPr>
              <a:t>moves </a:t>
            </a:r>
            <a:r>
              <a:rPr sz="1100" spc="55" dirty="0">
                <a:solidFill>
                  <a:srgbClr val="FFFFFF"/>
                </a:solidFill>
                <a:latin typeface="PMingLiU"/>
                <a:cs typeface="PMingLiU"/>
              </a:rPr>
              <a:t>between  </a:t>
            </a:r>
            <a:r>
              <a:rPr sz="1100" spc="80" dirty="0">
                <a:solidFill>
                  <a:srgbClr val="FFFFFF"/>
                </a:solidFill>
                <a:latin typeface="PMingLiU"/>
                <a:cs typeface="PMingLiU"/>
              </a:rPr>
              <a:t>the </a:t>
            </a:r>
            <a:r>
              <a:rPr sz="1100" spc="65" dirty="0">
                <a:solidFill>
                  <a:srgbClr val="FFFFFF"/>
                </a:solidFill>
                <a:latin typeface="PMingLiU"/>
                <a:cs typeface="PMingLiU"/>
              </a:rPr>
              <a:t>memory </a:t>
            </a:r>
            <a:r>
              <a:rPr sz="1100" spc="25" dirty="0">
                <a:solidFill>
                  <a:srgbClr val="FFFFFF"/>
                </a:solidFill>
                <a:latin typeface="PMingLiU"/>
                <a:cs typeface="PMingLiU"/>
              </a:rPr>
              <a:t>levels.</a:t>
            </a:r>
            <a:endParaRPr sz="1100">
              <a:latin typeface="PMingLiU"/>
              <a:cs typeface="PMingLiU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349777"/>
            <a:ext cx="4608195" cy="106680"/>
            <a:chOff x="0" y="3349777"/>
            <a:chExt cx="4608195" cy="106680"/>
          </a:xfrm>
        </p:grpSpPr>
        <p:sp>
          <p:nvSpPr>
            <p:cNvPr id="6" name="object 6"/>
            <p:cNvSpPr/>
            <p:nvPr/>
          </p:nvSpPr>
          <p:spPr>
            <a:xfrm>
              <a:off x="0" y="3349777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5" h="106679">
                  <a:moveTo>
                    <a:pt x="1535976" y="0"/>
                  </a:moveTo>
                  <a:lnTo>
                    <a:pt x="0" y="0"/>
                  </a:lnTo>
                  <a:lnTo>
                    <a:pt x="0" y="106222"/>
                  </a:lnTo>
                  <a:lnTo>
                    <a:pt x="1535976" y="10622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5D54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5976" y="3349777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4" h="106679">
                  <a:moveTo>
                    <a:pt x="1535976" y="0"/>
                  </a:moveTo>
                  <a:lnTo>
                    <a:pt x="0" y="0"/>
                  </a:lnTo>
                  <a:lnTo>
                    <a:pt x="0" y="106222"/>
                  </a:lnTo>
                  <a:lnTo>
                    <a:pt x="1535976" y="10622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6151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71952" y="3349777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4" h="106679">
                  <a:moveTo>
                    <a:pt x="1535976" y="0"/>
                  </a:moveTo>
                  <a:lnTo>
                    <a:pt x="0" y="0"/>
                  </a:lnTo>
                  <a:lnTo>
                    <a:pt x="0" y="106222"/>
                  </a:lnTo>
                  <a:lnTo>
                    <a:pt x="1535976" y="10622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5943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pc="100" dirty="0"/>
              <a:t>Dr. </a:t>
            </a:r>
            <a:r>
              <a:rPr spc="110" dirty="0"/>
              <a:t>Ganala </a:t>
            </a:r>
            <a:r>
              <a:rPr spc="95" dirty="0"/>
              <a:t>Santoshi </a:t>
            </a:r>
            <a:r>
              <a:rPr spc="120" dirty="0"/>
              <a:t>(VIT</a:t>
            </a:r>
            <a:r>
              <a:rPr spc="75" dirty="0"/>
              <a:t> </a:t>
            </a:r>
            <a:r>
              <a:rPr spc="105" dirty="0"/>
              <a:t>Chennai)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188705" y="3353673"/>
            <a:ext cx="23114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spc="130" dirty="0">
                <a:solidFill>
                  <a:srgbClr val="FFFFFF"/>
                </a:solidFill>
                <a:latin typeface="PMingLiU"/>
                <a:cs typeface="PMingLiU"/>
                <a:hlinkClick r:id="rId3" action="ppaction://hlinksldjump"/>
              </a:rPr>
              <a:t>MSO</a:t>
            </a:r>
            <a:endParaRPr sz="600">
              <a:latin typeface="PMingLiU"/>
              <a:cs typeface="PMingLiU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pc="105" dirty="0"/>
              <a:t>July </a:t>
            </a:r>
            <a:r>
              <a:rPr spc="75" dirty="0"/>
              <a:t>8,</a:t>
            </a:r>
            <a:r>
              <a:rPr spc="15" dirty="0"/>
              <a:t> </a:t>
            </a:r>
            <a:r>
              <a:rPr spc="80" dirty="0"/>
              <a:t>2020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80" dirty="0"/>
              <a:pPr marL="38100">
                <a:lnSpc>
                  <a:spcPts val="670"/>
                </a:lnSpc>
              </a:pPr>
              <a:t>5</a:t>
            </a:fld>
            <a:r>
              <a:rPr spc="80" dirty="0"/>
              <a:t> </a:t>
            </a:r>
            <a:r>
              <a:rPr spc="204" dirty="0"/>
              <a:t>/</a:t>
            </a:r>
            <a:r>
              <a:rPr spc="55" dirty="0"/>
              <a:t> </a:t>
            </a:r>
            <a:r>
              <a:rPr spc="80" dirty="0"/>
              <a:t>41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2405"/>
            <a:ext cx="254317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Data </a:t>
            </a:r>
            <a:r>
              <a:rPr spc="-25" dirty="0"/>
              <a:t>transfer </a:t>
            </a:r>
            <a:r>
              <a:rPr spc="-30" dirty="0"/>
              <a:t>between </a:t>
            </a:r>
            <a:r>
              <a:rPr spc="-10" dirty="0"/>
              <a:t>the</a:t>
            </a:r>
            <a:r>
              <a:rPr spc="-110" dirty="0"/>
              <a:t> </a:t>
            </a:r>
            <a:r>
              <a:rPr spc="-30" dirty="0"/>
              <a:t>levels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0955" y="588363"/>
            <a:ext cx="2879883" cy="143995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5844" y="2149734"/>
            <a:ext cx="4356100" cy="9486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97840">
              <a:lnSpc>
                <a:spcPct val="100000"/>
              </a:lnSpc>
              <a:spcBef>
                <a:spcPts val="95"/>
              </a:spcBef>
            </a:pPr>
            <a:r>
              <a:rPr sz="1000" spc="50" dirty="0">
                <a:solidFill>
                  <a:srgbClr val="59439A"/>
                </a:solidFill>
                <a:latin typeface="PMingLiU"/>
                <a:cs typeface="PMingLiU"/>
              </a:rPr>
              <a:t>Figure: </a:t>
            </a:r>
            <a:r>
              <a:rPr sz="1000" spc="55" dirty="0">
                <a:solidFill>
                  <a:srgbClr val="FFFFFF"/>
                </a:solidFill>
                <a:latin typeface="PMingLiU"/>
                <a:cs typeface="PMingLiU"/>
              </a:rPr>
              <a:t>Information movement </a:t>
            </a:r>
            <a:r>
              <a:rPr sz="1000" spc="50" dirty="0">
                <a:solidFill>
                  <a:srgbClr val="FFFFFF"/>
                </a:solidFill>
                <a:latin typeface="PMingLiU"/>
                <a:cs typeface="PMingLiU"/>
              </a:rPr>
              <a:t>between </a:t>
            </a:r>
            <a:r>
              <a:rPr sz="1000" spc="75" dirty="0">
                <a:solidFill>
                  <a:srgbClr val="FFFFFF"/>
                </a:solidFill>
                <a:latin typeface="PMingLiU"/>
                <a:cs typeface="PMingLiU"/>
              </a:rPr>
              <a:t>the </a:t>
            </a:r>
            <a:r>
              <a:rPr sz="1000" spc="60" dirty="0">
                <a:solidFill>
                  <a:srgbClr val="FFFFFF"/>
                </a:solidFill>
                <a:latin typeface="PMingLiU"/>
                <a:cs typeface="PMingLiU"/>
              </a:rPr>
              <a:t>memory</a:t>
            </a:r>
            <a:r>
              <a:rPr sz="1000" spc="150" dirty="0">
                <a:solidFill>
                  <a:srgbClr val="FFFFFF"/>
                </a:solidFill>
                <a:latin typeface="PMingLiU"/>
                <a:cs typeface="PMingLiU"/>
              </a:rPr>
              <a:t> </a:t>
            </a:r>
            <a:r>
              <a:rPr sz="1000" spc="25" dirty="0">
                <a:solidFill>
                  <a:srgbClr val="FFFFFF"/>
                </a:solidFill>
                <a:latin typeface="PMingLiU"/>
                <a:cs typeface="PMingLiU"/>
              </a:rPr>
              <a:t>levels..2</a:t>
            </a:r>
            <a:endParaRPr sz="1000">
              <a:latin typeface="PMingLiU"/>
              <a:cs typeface="PMingLiU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00">
              <a:latin typeface="PMingLiU"/>
              <a:cs typeface="PMingLiU"/>
            </a:endParaRPr>
          </a:p>
          <a:p>
            <a:pPr marL="12700" marR="5080">
              <a:lnSpc>
                <a:spcPct val="102600"/>
              </a:lnSpc>
            </a:pPr>
            <a:r>
              <a:rPr sz="1100" spc="65" dirty="0">
                <a:solidFill>
                  <a:srgbClr val="FFFFFF"/>
                </a:solidFill>
                <a:latin typeface="PMingLiU"/>
                <a:cs typeface="PMingLiU"/>
              </a:rPr>
              <a:t>OS </a:t>
            </a:r>
            <a:r>
              <a:rPr sz="1100" spc="30" dirty="0">
                <a:solidFill>
                  <a:srgbClr val="FFFFFF"/>
                </a:solidFill>
                <a:latin typeface="PMingLiU"/>
                <a:cs typeface="PMingLiU"/>
              </a:rPr>
              <a:t>allows </a:t>
            </a:r>
            <a:r>
              <a:rPr sz="1100" spc="80" dirty="0">
                <a:solidFill>
                  <a:srgbClr val="FFFFFF"/>
                </a:solidFill>
                <a:latin typeface="PMingLiU"/>
                <a:cs typeface="PMingLiU"/>
              </a:rPr>
              <a:t>the </a:t>
            </a:r>
            <a:r>
              <a:rPr sz="1100" spc="45" dirty="0">
                <a:solidFill>
                  <a:srgbClr val="FFFFFF"/>
                </a:solidFill>
                <a:latin typeface="PMingLiU"/>
                <a:cs typeface="PMingLiU"/>
              </a:rPr>
              <a:t>processor have </a:t>
            </a:r>
            <a:r>
              <a:rPr sz="1100" spc="65" dirty="0">
                <a:solidFill>
                  <a:srgbClr val="FFFFFF"/>
                </a:solidFill>
                <a:latin typeface="PMingLiU"/>
                <a:cs typeface="PMingLiU"/>
              </a:rPr>
              <a:t>immediate </a:t>
            </a:r>
            <a:r>
              <a:rPr sz="1100" spc="35" dirty="0">
                <a:solidFill>
                  <a:srgbClr val="FFFFFF"/>
                </a:solidFill>
                <a:latin typeface="PMingLiU"/>
                <a:cs typeface="PMingLiU"/>
              </a:rPr>
              <a:t>access </a:t>
            </a:r>
            <a:r>
              <a:rPr sz="1100" spc="80" dirty="0">
                <a:solidFill>
                  <a:srgbClr val="FFFFFF"/>
                </a:solidFill>
                <a:latin typeface="PMingLiU"/>
                <a:cs typeface="PMingLiU"/>
              </a:rPr>
              <a:t>to </a:t>
            </a:r>
            <a:r>
              <a:rPr sz="1100" spc="20" dirty="0">
                <a:solidFill>
                  <a:srgbClr val="FFFFFF"/>
                </a:solidFill>
                <a:latin typeface="PMingLiU"/>
                <a:cs typeface="PMingLiU"/>
              </a:rPr>
              <a:t>level </a:t>
            </a:r>
            <a:r>
              <a:rPr sz="1100" spc="35" dirty="0">
                <a:solidFill>
                  <a:srgbClr val="FFFFFF"/>
                </a:solidFill>
                <a:latin typeface="PMingLiU"/>
                <a:cs typeface="PMingLiU"/>
              </a:rPr>
              <a:t>1. </a:t>
            </a:r>
            <a:r>
              <a:rPr sz="1100" spc="15" dirty="0">
                <a:solidFill>
                  <a:srgbClr val="FFFFFF"/>
                </a:solidFill>
                <a:latin typeface="PMingLiU"/>
                <a:cs typeface="PMingLiU"/>
              </a:rPr>
              <a:t>If </a:t>
            </a:r>
            <a:r>
              <a:rPr sz="1100" spc="55" dirty="0">
                <a:solidFill>
                  <a:srgbClr val="FFFFFF"/>
                </a:solidFill>
                <a:latin typeface="PMingLiU"/>
                <a:cs typeface="PMingLiU"/>
              </a:rPr>
              <a:t>found </a:t>
            </a:r>
            <a:r>
              <a:rPr sz="1100" spc="80" dirty="0">
                <a:solidFill>
                  <a:srgbClr val="FFFFFF"/>
                </a:solidFill>
                <a:latin typeface="PMingLiU"/>
                <a:cs typeface="PMingLiU"/>
              </a:rPr>
              <a:t>OK.  </a:t>
            </a:r>
            <a:r>
              <a:rPr sz="1100" spc="60" dirty="0">
                <a:solidFill>
                  <a:srgbClr val="FFFFFF"/>
                </a:solidFill>
                <a:latin typeface="PMingLiU"/>
                <a:cs typeface="PMingLiU"/>
              </a:rPr>
              <a:t>Otherwise </a:t>
            </a:r>
            <a:r>
              <a:rPr sz="1100" spc="35" dirty="0">
                <a:solidFill>
                  <a:srgbClr val="FFFFFF"/>
                </a:solidFill>
                <a:latin typeface="PMingLiU"/>
                <a:cs typeface="PMingLiU"/>
              </a:rPr>
              <a:t>access </a:t>
            </a:r>
            <a:r>
              <a:rPr sz="1100" spc="55" dirty="0">
                <a:solidFill>
                  <a:srgbClr val="FFFFFF"/>
                </a:solidFill>
                <a:latin typeface="PMingLiU"/>
                <a:cs typeface="PMingLiU"/>
              </a:rPr>
              <a:t>mechanism </a:t>
            </a:r>
            <a:r>
              <a:rPr sz="1100" spc="20" dirty="0">
                <a:solidFill>
                  <a:srgbClr val="FFFFFF"/>
                </a:solidFill>
                <a:latin typeface="PMingLiU"/>
                <a:cs typeface="PMingLiU"/>
              </a:rPr>
              <a:t>will </a:t>
            </a:r>
            <a:r>
              <a:rPr sz="1100" spc="50" dirty="0">
                <a:solidFill>
                  <a:srgbClr val="FFFFFF"/>
                </a:solidFill>
                <a:latin typeface="PMingLiU"/>
                <a:cs typeface="PMingLiU"/>
              </a:rPr>
              <a:t>escalate </a:t>
            </a:r>
            <a:r>
              <a:rPr sz="1100" spc="80" dirty="0">
                <a:solidFill>
                  <a:srgbClr val="FFFFFF"/>
                </a:solidFill>
                <a:latin typeface="PMingLiU"/>
                <a:cs typeface="PMingLiU"/>
              </a:rPr>
              <a:t>to </a:t>
            </a:r>
            <a:r>
              <a:rPr sz="1100" spc="50" dirty="0">
                <a:solidFill>
                  <a:srgbClr val="FFFFFF"/>
                </a:solidFill>
                <a:latin typeface="PMingLiU"/>
                <a:cs typeface="PMingLiU"/>
              </a:rPr>
              <a:t>higher </a:t>
            </a:r>
            <a:r>
              <a:rPr sz="1100" spc="25" dirty="0">
                <a:solidFill>
                  <a:srgbClr val="FFFFFF"/>
                </a:solidFill>
                <a:latin typeface="PMingLiU"/>
                <a:cs typeface="PMingLiU"/>
              </a:rPr>
              <a:t>levels, </a:t>
            </a:r>
            <a:r>
              <a:rPr sz="1100" spc="100" dirty="0">
                <a:solidFill>
                  <a:srgbClr val="FFFFFF"/>
                </a:solidFill>
                <a:latin typeface="PMingLiU"/>
                <a:cs typeface="PMingLiU"/>
              </a:rPr>
              <a:t>but </a:t>
            </a:r>
            <a:r>
              <a:rPr sz="1100" spc="75" dirty="0">
                <a:solidFill>
                  <a:srgbClr val="FFFFFF"/>
                </a:solidFill>
                <a:latin typeface="PMingLiU"/>
                <a:cs typeface="PMingLiU"/>
              </a:rPr>
              <a:t>it </a:t>
            </a:r>
            <a:r>
              <a:rPr sz="1100" spc="65" dirty="0">
                <a:solidFill>
                  <a:srgbClr val="FFFFFF"/>
                </a:solidFill>
                <a:latin typeface="PMingLiU"/>
                <a:cs typeface="PMingLiU"/>
              </a:rPr>
              <a:t>has  </a:t>
            </a:r>
            <a:r>
              <a:rPr sz="1100" spc="25" dirty="0">
                <a:solidFill>
                  <a:srgbClr val="FFFFFF"/>
                </a:solidFill>
                <a:latin typeface="PMingLiU"/>
                <a:cs typeface="PMingLiU"/>
              </a:rPr>
              <a:t>effect </a:t>
            </a:r>
            <a:r>
              <a:rPr sz="1100" spc="55" dirty="0">
                <a:solidFill>
                  <a:srgbClr val="FFFFFF"/>
                </a:solidFill>
                <a:latin typeface="PMingLiU"/>
                <a:cs typeface="PMingLiU"/>
              </a:rPr>
              <a:t>on Speed </a:t>
            </a:r>
            <a:r>
              <a:rPr sz="1100" spc="254" dirty="0">
                <a:solidFill>
                  <a:srgbClr val="FFFFFF"/>
                </a:solidFill>
                <a:latin typeface="PMingLiU"/>
                <a:cs typeface="PMingLiU"/>
              </a:rPr>
              <a:t>/</a:t>
            </a:r>
            <a:r>
              <a:rPr sz="1100" spc="160" dirty="0">
                <a:solidFill>
                  <a:srgbClr val="FFFFFF"/>
                </a:solidFill>
                <a:latin typeface="PMingLiU"/>
                <a:cs typeface="PMingLiU"/>
              </a:rPr>
              <a:t> </a:t>
            </a:r>
            <a:r>
              <a:rPr sz="1100" spc="65" dirty="0">
                <a:solidFill>
                  <a:srgbClr val="FFFFFF"/>
                </a:solidFill>
                <a:latin typeface="PMingLiU"/>
                <a:cs typeface="PMingLiU"/>
              </a:rPr>
              <a:t>Time.</a:t>
            </a:r>
            <a:endParaRPr sz="1100">
              <a:latin typeface="PMingLiU"/>
              <a:cs typeface="PMingLiU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349777"/>
            <a:ext cx="4608195" cy="106680"/>
            <a:chOff x="0" y="3349777"/>
            <a:chExt cx="4608195" cy="106680"/>
          </a:xfrm>
        </p:grpSpPr>
        <p:sp>
          <p:nvSpPr>
            <p:cNvPr id="6" name="object 6"/>
            <p:cNvSpPr/>
            <p:nvPr/>
          </p:nvSpPr>
          <p:spPr>
            <a:xfrm>
              <a:off x="0" y="3349777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5" h="106679">
                  <a:moveTo>
                    <a:pt x="1535976" y="0"/>
                  </a:moveTo>
                  <a:lnTo>
                    <a:pt x="0" y="0"/>
                  </a:lnTo>
                  <a:lnTo>
                    <a:pt x="0" y="106222"/>
                  </a:lnTo>
                  <a:lnTo>
                    <a:pt x="1535976" y="10622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5D54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5976" y="3349777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4" h="106679">
                  <a:moveTo>
                    <a:pt x="1535976" y="0"/>
                  </a:moveTo>
                  <a:lnTo>
                    <a:pt x="0" y="0"/>
                  </a:lnTo>
                  <a:lnTo>
                    <a:pt x="0" y="106222"/>
                  </a:lnTo>
                  <a:lnTo>
                    <a:pt x="1535976" y="10622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6151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71952" y="3349777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4" h="106679">
                  <a:moveTo>
                    <a:pt x="1535976" y="0"/>
                  </a:moveTo>
                  <a:lnTo>
                    <a:pt x="0" y="0"/>
                  </a:lnTo>
                  <a:lnTo>
                    <a:pt x="0" y="106222"/>
                  </a:lnTo>
                  <a:lnTo>
                    <a:pt x="1535976" y="10622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5943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pc="100" dirty="0"/>
              <a:t>Dr. </a:t>
            </a:r>
            <a:r>
              <a:rPr spc="110" dirty="0"/>
              <a:t>Ganala </a:t>
            </a:r>
            <a:r>
              <a:rPr spc="95" dirty="0"/>
              <a:t>Santoshi </a:t>
            </a:r>
            <a:r>
              <a:rPr spc="120" dirty="0"/>
              <a:t>(VIT</a:t>
            </a:r>
            <a:r>
              <a:rPr spc="75" dirty="0"/>
              <a:t> </a:t>
            </a:r>
            <a:r>
              <a:rPr spc="105" dirty="0"/>
              <a:t>Chennai)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188705" y="3353673"/>
            <a:ext cx="23114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spc="130" dirty="0">
                <a:solidFill>
                  <a:srgbClr val="FFFFFF"/>
                </a:solidFill>
                <a:latin typeface="PMingLiU"/>
                <a:cs typeface="PMingLiU"/>
                <a:hlinkClick r:id="rId3" action="ppaction://hlinksldjump"/>
              </a:rPr>
              <a:t>MSO</a:t>
            </a:r>
            <a:endParaRPr sz="600">
              <a:latin typeface="PMingLiU"/>
              <a:cs typeface="PMingLiU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pc="105" dirty="0"/>
              <a:t>July </a:t>
            </a:r>
            <a:r>
              <a:rPr spc="75" dirty="0"/>
              <a:t>8,</a:t>
            </a:r>
            <a:r>
              <a:rPr spc="15" dirty="0"/>
              <a:t> </a:t>
            </a:r>
            <a:r>
              <a:rPr spc="80" dirty="0"/>
              <a:t>2020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80" dirty="0"/>
              <a:pPr marL="38100">
                <a:lnSpc>
                  <a:spcPts val="670"/>
                </a:lnSpc>
              </a:pPr>
              <a:t>6</a:t>
            </a:fld>
            <a:r>
              <a:rPr spc="80" dirty="0"/>
              <a:t> </a:t>
            </a:r>
            <a:r>
              <a:rPr spc="204" dirty="0"/>
              <a:t>/</a:t>
            </a:r>
            <a:r>
              <a:rPr spc="55" dirty="0"/>
              <a:t> </a:t>
            </a:r>
            <a:r>
              <a:rPr spc="80" dirty="0"/>
              <a:t>41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2405"/>
            <a:ext cx="171132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0" dirty="0"/>
              <a:t>Memory</a:t>
            </a:r>
            <a:r>
              <a:rPr spc="70" dirty="0"/>
              <a:t> </a:t>
            </a:r>
            <a:r>
              <a:rPr spc="-35" dirty="0"/>
              <a:t>Technologies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482649"/>
            <a:ext cx="4149090" cy="206946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60" dirty="0">
                <a:solidFill>
                  <a:srgbClr val="FFFFFF"/>
                </a:solidFill>
                <a:latin typeface="PMingLiU"/>
                <a:cs typeface="PMingLiU"/>
              </a:rPr>
              <a:t>Memory</a:t>
            </a:r>
            <a:r>
              <a:rPr sz="1100" spc="70" dirty="0">
                <a:solidFill>
                  <a:srgbClr val="FFFFFF"/>
                </a:solidFill>
                <a:latin typeface="PMingLiU"/>
                <a:cs typeface="PMingLiU"/>
              </a:rPr>
              <a:t> </a:t>
            </a:r>
            <a:r>
              <a:rPr sz="1100" spc="35" dirty="0">
                <a:solidFill>
                  <a:srgbClr val="FFFFFF"/>
                </a:solidFill>
                <a:latin typeface="PMingLiU"/>
                <a:cs typeface="PMingLiU"/>
              </a:rPr>
              <a:t>Technologies</a:t>
            </a:r>
            <a:endParaRPr sz="1100">
              <a:latin typeface="PMingLiU"/>
              <a:cs typeface="PMingLiU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000">
              <a:latin typeface="PMingLiU"/>
              <a:cs typeface="PMingLiU"/>
            </a:endParaRPr>
          </a:p>
          <a:p>
            <a:pPr marL="624840">
              <a:lnSpc>
                <a:spcPct val="100000"/>
              </a:lnSpc>
            </a:pPr>
            <a:r>
              <a:rPr sz="1100" spc="35" dirty="0">
                <a:solidFill>
                  <a:srgbClr val="FFFFFF"/>
                </a:solidFill>
                <a:latin typeface="PMingLiU"/>
                <a:cs typeface="PMingLiU"/>
              </a:rPr>
              <a:t>1. </a:t>
            </a:r>
            <a:r>
              <a:rPr sz="1100" spc="60" dirty="0">
                <a:solidFill>
                  <a:srgbClr val="FFFFFF"/>
                </a:solidFill>
                <a:latin typeface="PMingLiU"/>
                <a:cs typeface="PMingLiU"/>
              </a:rPr>
              <a:t>STATIC </a:t>
            </a:r>
            <a:r>
              <a:rPr sz="1100" spc="85" dirty="0">
                <a:solidFill>
                  <a:srgbClr val="FFFFFF"/>
                </a:solidFill>
                <a:latin typeface="PMingLiU"/>
                <a:cs typeface="PMingLiU"/>
              </a:rPr>
              <a:t>Random </a:t>
            </a:r>
            <a:r>
              <a:rPr sz="1100" spc="30" dirty="0">
                <a:solidFill>
                  <a:srgbClr val="FFFFFF"/>
                </a:solidFill>
                <a:latin typeface="PMingLiU"/>
                <a:cs typeface="PMingLiU"/>
              </a:rPr>
              <a:t>Access </a:t>
            </a:r>
            <a:r>
              <a:rPr sz="1100" spc="60" dirty="0">
                <a:solidFill>
                  <a:srgbClr val="FFFFFF"/>
                </a:solidFill>
                <a:latin typeface="PMingLiU"/>
                <a:cs typeface="PMingLiU"/>
              </a:rPr>
              <a:t>Memory </a:t>
            </a:r>
            <a:r>
              <a:rPr sz="1100" spc="15" dirty="0">
                <a:solidFill>
                  <a:srgbClr val="FFFFFF"/>
                </a:solidFill>
                <a:latin typeface="PMingLiU"/>
                <a:cs typeface="PMingLiU"/>
              </a:rPr>
              <a:t>- </a:t>
            </a:r>
            <a:r>
              <a:rPr sz="1100" spc="70" dirty="0">
                <a:solidFill>
                  <a:srgbClr val="FFFFFF"/>
                </a:solidFill>
                <a:latin typeface="PMingLiU"/>
                <a:cs typeface="PMingLiU"/>
              </a:rPr>
              <a:t>Static</a:t>
            </a:r>
            <a:r>
              <a:rPr sz="1100" spc="95" dirty="0">
                <a:solidFill>
                  <a:srgbClr val="FFFFFF"/>
                </a:solidFill>
                <a:latin typeface="PMingLiU"/>
                <a:cs typeface="PMingLiU"/>
              </a:rPr>
              <a:t> </a:t>
            </a:r>
            <a:r>
              <a:rPr sz="1100" spc="75" dirty="0">
                <a:solidFill>
                  <a:srgbClr val="FFFFFF"/>
                </a:solidFill>
                <a:latin typeface="PMingLiU"/>
                <a:cs typeface="PMingLiU"/>
              </a:rPr>
              <a:t>RAM,</a:t>
            </a:r>
            <a:endParaRPr sz="1100">
              <a:latin typeface="PMingLiU"/>
              <a:cs typeface="PMingLiU"/>
            </a:endParaRPr>
          </a:p>
          <a:p>
            <a:pPr marL="624840">
              <a:lnSpc>
                <a:spcPct val="100000"/>
              </a:lnSpc>
              <a:spcBef>
                <a:spcPts val="335"/>
              </a:spcBef>
            </a:pPr>
            <a:r>
              <a:rPr sz="1100" spc="35" dirty="0">
                <a:solidFill>
                  <a:srgbClr val="FFFFFF"/>
                </a:solidFill>
                <a:latin typeface="PMingLiU"/>
                <a:cs typeface="PMingLiU"/>
              </a:rPr>
              <a:t>3. </a:t>
            </a:r>
            <a:r>
              <a:rPr sz="1100" spc="70" dirty="0">
                <a:solidFill>
                  <a:srgbClr val="FFFFFF"/>
                </a:solidFill>
                <a:latin typeface="PMingLiU"/>
                <a:cs typeface="PMingLiU"/>
              </a:rPr>
              <a:t>DYNAMIC </a:t>
            </a:r>
            <a:r>
              <a:rPr sz="1100" spc="80" dirty="0">
                <a:solidFill>
                  <a:srgbClr val="FFFFFF"/>
                </a:solidFill>
                <a:latin typeface="PMingLiU"/>
                <a:cs typeface="PMingLiU"/>
              </a:rPr>
              <a:t>Random </a:t>
            </a:r>
            <a:r>
              <a:rPr sz="1100" spc="30" dirty="0">
                <a:solidFill>
                  <a:srgbClr val="FFFFFF"/>
                </a:solidFill>
                <a:latin typeface="PMingLiU"/>
                <a:cs typeface="PMingLiU"/>
              </a:rPr>
              <a:t>Access </a:t>
            </a:r>
            <a:r>
              <a:rPr sz="1100" spc="60" dirty="0">
                <a:solidFill>
                  <a:srgbClr val="FFFFFF"/>
                </a:solidFill>
                <a:latin typeface="PMingLiU"/>
                <a:cs typeface="PMingLiU"/>
              </a:rPr>
              <a:t>Memory </a:t>
            </a:r>
            <a:r>
              <a:rPr sz="1100" spc="15" dirty="0">
                <a:solidFill>
                  <a:srgbClr val="FFFFFF"/>
                </a:solidFill>
                <a:latin typeface="PMingLiU"/>
                <a:cs typeface="PMingLiU"/>
              </a:rPr>
              <a:t>- </a:t>
            </a:r>
            <a:r>
              <a:rPr sz="1100" spc="65" dirty="0">
                <a:solidFill>
                  <a:srgbClr val="FFFFFF"/>
                </a:solidFill>
                <a:latin typeface="PMingLiU"/>
                <a:cs typeface="PMingLiU"/>
              </a:rPr>
              <a:t>Dynamic</a:t>
            </a:r>
            <a:r>
              <a:rPr sz="1100" spc="100" dirty="0">
                <a:solidFill>
                  <a:srgbClr val="FFFFFF"/>
                </a:solidFill>
                <a:latin typeface="PMingLiU"/>
                <a:cs typeface="PMingLiU"/>
              </a:rPr>
              <a:t> </a:t>
            </a:r>
            <a:r>
              <a:rPr sz="1100" spc="75" dirty="0">
                <a:solidFill>
                  <a:srgbClr val="FFFFFF"/>
                </a:solidFill>
                <a:latin typeface="PMingLiU"/>
                <a:cs typeface="PMingLiU"/>
              </a:rPr>
              <a:t>RAM,</a:t>
            </a:r>
            <a:endParaRPr sz="1100">
              <a:latin typeface="PMingLiU"/>
              <a:cs typeface="PMingLiU"/>
            </a:endParaRPr>
          </a:p>
          <a:p>
            <a:pPr marL="801370" indent="-177165">
              <a:lnSpc>
                <a:spcPct val="100000"/>
              </a:lnSpc>
              <a:spcBef>
                <a:spcPts val="334"/>
              </a:spcBef>
              <a:buAutoNum type="arabicPeriod" startAt="3"/>
              <a:tabLst>
                <a:tab pos="802005" algn="l"/>
              </a:tabLst>
            </a:pPr>
            <a:r>
              <a:rPr sz="1100" spc="70" dirty="0">
                <a:solidFill>
                  <a:srgbClr val="FFFFFF"/>
                </a:solidFill>
                <a:latin typeface="PMingLiU"/>
                <a:cs typeface="PMingLiU"/>
              </a:rPr>
              <a:t>Flash </a:t>
            </a:r>
            <a:r>
              <a:rPr sz="1100" spc="45" dirty="0">
                <a:solidFill>
                  <a:srgbClr val="FFFFFF"/>
                </a:solidFill>
                <a:latin typeface="PMingLiU"/>
                <a:cs typeface="PMingLiU"/>
              </a:rPr>
              <a:t>Memory,</a:t>
            </a:r>
            <a:endParaRPr sz="1100">
              <a:latin typeface="PMingLiU"/>
              <a:cs typeface="PMingLiU"/>
            </a:endParaRPr>
          </a:p>
          <a:p>
            <a:pPr marL="801370" indent="-177165">
              <a:lnSpc>
                <a:spcPct val="100000"/>
              </a:lnSpc>
              <a:spcBef>
                <a:spcPts val="330"/>
              </a:spcBef>
              <a:buAutoNum type="arabicPeriod" startAt="3"/>
              <a:tabLst>
                <a:tab pos="802005" algn="l"/>
              </a:tabLst>
            </a:pPr>
            <a:r>
              <a:rPr sz="1100" spc="45" dirty="0">
                <a:solidFill>
                  <a:srgbClr val="FFFFFF"/>
                </a:solidFill>
                <a:latin typeface="PMingLiU"/>
                <a:cs typeface="PMingLiU"/>
              </a:rPr>
              <a:t>Disk</a:t>
            </a:r>
            <a:r>
              <a:rPr sz="1100" spc="70" dirty="0">
                <a:solidFill>
                  <a:srgbClr val="FFFFFF"/>
                </a:solidFill>
                <a:latin typeface="PMingLiU"/>
                <a:cs typeface="PMingLiU"/>
              </a:rPr>
              <a:t> </a:t>
            </a:r>
            <a:r>
              <a:rPr sz="1100" spc="45" dirty="0">
                <a:solidFill>
                  <a:srgbClr val="FFFFFF"/>
                </a:solidFill>
                <a:latin typeface="PMingLiU"/>
                <a:cs typeface="PMingLiU"/>
              </a:rPr>
              <a:t>Memory,</a:t>
            </a:r>
            <a:endParaRPr sz="1100">
              <a:latin typeface="PMingLiU"/>
              <a:cs typeface="PMingLiU"/>
            </a:endParaRPr>
          </a:p>
          <a:p>
            <a:pPr>
              <a:lnSpc>
                <a:spcPct val="100000"/>
              </a:lnSpc>
            </a:pPr>
            <a:endParaRPr sz="1100">
              <a:latin typeface="PMingLiU"/>
              <a:cs typeface="PMingLiU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050">
              <a:latin typeface="PMingLiU"/>
              <a:cs typeface="PMingLiU"/>
            </a:endParaRPr>
          </a:p>
          <a:p>
            <a:pPr marL="801370" marR="601345">
              <a:lnSpc>
                <a:spcPct val="102600"/>
              </a:lnSpc>
            </a:pPr>
            <a:r>
              <a:rPr sz="1100" spc="35" dirty="0">
                <a:solidFill>
                  <a:srgbClr val="FFFFFF"/>
                </a:solidFill>
                <a:latin typeface="PMingLiU"/>
                <a:cs typeface="PMingLiU"/>
              </a:rPr>
              <a:t>How </a:t>
            </a:r>
            <a:r>
              <a:rPr sz="1100" spc="30" dirty="0">
                <a:solidFill>
                  <a:srgbClr val="FFFFFF"/>
                </a:solidFill>
                <a:latin typeface="PMingLiU"/>
                <a:cs typeface="PMingLiU"/>
              </a:rPr>
              <a:t>1,2,3 </a:t>
            </a:r>
            <a:r>
              <a:rPr sz="1100" spc="85" dirty="0">
                <a:solidFill>
                  <a:srgbClr val="FFFFFF"/>
                </a:solidFill>
                <a:latin typeface="PMingLiU"/>
                <a:cs typeface="PMingLiU"/>
              </a:rPr>
              <a:t>and </a:t>
            </a:r>
            <a:r>
              <a:rPr sz="1100" spc="25" dirty="0">
                <a:solidFill>
                  <a:srgbClr val="FFFFFF"/>
                </a:solidFill>
                <a:latin typeface="PMingLiU"/>
                <a:cs typeface="PMingLiU"/>
              </a:rPr>
              <a:t>4 </a:t>
            </a:r>
            <a:r>
              <a:rPr sz="1100" spc="60" dirty="0">
                <a:solidFill>
                  <a:srgbClr val="FFFFFF"/>
                </a:solidFill>
                <a:latin typeface="PMingLiU"/>
                <a:cs typeface="PMingLiU"/>
              </a:rPr>
              <a:t>are </a:t>
            </a:r>
            <a:r>
              <a:rPr sz="1100" spc="40" dirty="0">
                <a:solidFill>
                  <a:srgbClr val="FFFFFF"/>
                </a:solidFill>
                <a:latin typeface="PMingLiU"/>
                <a:cs typeface="PMingLiU"/>
              </a:rPr>
              <a:t>different </a:t>
            </a:r>
            <a:r>
              <a:rPr sz="1100" spc="50" dirty="0">
                <a:solidFill>
                  <a:srgbClr val="FFFFFF"/>
                </a:solidFill>
                <a:latin typeface="PMingLiU"/>
                <a:cs typeface="PMingLiU"/>
              </a:rPr>
              <a:t>in </a:t>
            </a:r>
            <a:r>
              <a:rPr sz="1100" spc="40" dirty="0">
                <a:solidFill>
                  <a:srgbClr val="FFFFFF"/>
                </a:solidFill>
                <a:latin typeface="PMingLiU"/>
                <a:cs typeface="PMingLiU"/>
              </a:rPr>
              <a:t>technologies.  </a:t>
            </a:r>
            <a:r>
              <a:rPr sz="1100" spc="110" dirty="0">
                <a:solidFill>
                  <a:srgbClr val="FFFFFF"/>
                </a:solidFill>
                <a:latin typeface="PMingLiU"/>
                <a:cs typeface="PMingLiU"/>
              </a:rPr>
              <a:t>What </a:t>
            </a:r>
            <a:r>
              <a:rPr sz="1100" spc="60" dirty="0">
                <a:solidFill>
                  <a:srgbClr val="FFFFFF"/>
                </a:solidFill>
                <a:latin typeface="PMingLiU"/>
                <a:cs typeface="PMingLiU"/>
              </a:rPr>
              <a:t>are </a:t>
            </a:r>
            <a:r>
              <a:rPr sz="1100" spc="80" dirty="0">
                <a:solidFill>
                  <a:srgbClr val="FFFFFF"/>
                </a:solidFill>
                <a:latin typeface="PMingLiU"/>
                <a:cs typeface="PMingLiU"/>
              </a:rPr>
              <a:t>the </a:t>
            </a:r>
            <a:r>
              <a:rPr sz="1100" spc="30" dirty="0">
                <a:solidFill>
                  <a:srgbClr val="FFFFFF"/>
                </a:solidFill>
                <a:latin typeface="PMingLiU"/>
                <a:cs typeface="PMingLiU"/>
              </a:rPr>
              <a:t>differences </a:t>
            </a:r>
            <a:r>
              <a:rPr sz="1100" spc="50" dirty="0">
                <a:solidFill>
                  <a:srgbClr val="FFFFFF"/>
                </a:solidFill>
                <a:latin typeface="PMingLiU"/>
                <a:cs typeface="PMingLiU"/>
              </a:rPr>
              <a:t>in</a:t>
            </a:r>
            <a:r>
              <a:rPr sz="1100" spc="90" dirty="0">
                <a:solidFill>
                  <a:srgbClr val="FFFFFF"/>
                </a:solidFill>
                <a:latin typeface="PMingLiU"/>
                <a:cs typeface="PMingLiU"/>
              </a:rPr>
              <a:t> </a:t>
            </a:r>
            <a:r>
              <a:rPr sz="1100" spc="40" dirty="0">
                <a:solidFill>
                  <a:srgbClr val="FFFFFF"/>
                </a:solidFill>
                <a:latin typeface="PMingLiU"/>
                <a:cs typeface="PMingLiU"/>
              </a:rPr>
              <a:t>technologies.</a:t>
            </a:r>
            <a:endParaRPr sz="1100">
              <a:latin typeface="PMingLiU"/>
              <a:cs typeface="PMingLiU"/>
            </a:endParaRPr>
          </a:p>
          <a:p>
            <a:pPr marL="801370">
              <a:lnSpc>
                <a:spcPct val="100000"/>
              </a:lnSpc>
              <a:spcBef>
                <a:spcPts val="35"/>
              </a:spcBef>
            </a:pPr>
            <a:r>
              <a:rPr sz="1100" spc="80" dirty="0">
                <a:solidFill>
                  <a:srgbClr val="FFFFFF"/>
                </a:solidFill>
                <a:latin typeface="PMingLiU"/>
                <a:cs typeface="PMingLiU"/>
              </a:rPr>
              <a:t>Find the </a:t>
            </a:r>
            <a:r>
              <a:rPr sz="1100" spc="70" dirty="0">
                <a:solidFill>
                  <a:srgbClr val="FFFFFF"/>
                </a:solidFill>
                <a:latin typeface="PMingLiU"/>
                <a:cs typeface="PMingLiU"/>
              </a:rPr>
              <a:t>appropriate </a:t>
            </a:r>
            <a:r>
              <a:rPr sz="1100" spc="45" dirty="0">
                <a:solidFill>
                  <a:srgbClr val="FFFFFF"/>
                </a:solidFill>
                <a:latin typeface="PMingLiU"/>
                <a:cs typeface="PMingLiU"/>
              </a:rPr>
              <a:t>place </a:t>
            </a:r>
            <a:r>
              <a:rPr sz="1100" spc="30" dirty="0">
                <a:solidFill>
                  <a:srgbClr val="FFFFFF"/>
                </a:solidFill>
                <a:latin typeface="PMingLiU"/>
                <a:cs typeface="PMingLiU"/>
              </a:rPr>
              <a:t>for</a:t>
            </a:r>
            <a:r>
              <a:rPr sz="1100" spc="95" dirty="0">
                <a:solidFill>
                  <a:srgbClr val="FFFFFF"/>
                </a:solidFill>
                <a:latin typeface="PMingLiU"/>
                <a:cs typeface="PMingLiU"/>
              </a:rPr>
              <a:t> </a:t>
            </a:r>
            <a:r>
              <a:rPr sz="1100" spc="60" dirty="0">
                <a:solidFill>
                  <a:srgbClr val="FFFFFF"/>
                </a:solidFill>
                <a:latin typeface="PMingLiU"/>
                <a:cs typeface="PMingLiU"/>
              </a:rPr>
              <a:t>application.</a:t>
            </a:r>
            <a:endParaRPr sz="1100">
              <a:latin typeface="PMingLiU"/>
              <a:cs typeface="PMingLiU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349777"/>
            <a:ext cx="4608195" cy="106680"/>
            <a:chOff x="0" y="3349777"/>
            <a:chExt cx="4608195" cy="106680"/>
          </a:xfrm>
        </p:grpSpPr>
        <p:sp>
          <p:nvSpPr>
            <p:cNvPr id="5" name="object 5"/>
            <p:cNvSpPr/>
            <p:nvPr/>
          </p:nvSpPr>
          <p:spPr>
            <a:xfrm>
              <a:off x="0" y="3349777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5" h="106679">
                  <a:moveTo>
                    <a:pt x="1535976" y="0"/>
                  </a:moveTo>
                  <a:lnTo>
                    <a:pt x="0" y="0"/>
                  </a:lnTo>
                  <a:lnTo>
                    <a:pt x="0" y="106222"/>
                  </a:lnTo>
                  <a:lnTo>
                    <a:pt x="1535976" y="10622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5D54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5976" y="3349777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4" h="106679">
                  <a:moveTo>
                    <a:pt x="1535976" y="0"/>
                  </a:moveTo>
                  <a:lnTo>
                    <a:pt x="0" y="0"/>
                  </a:lnTo>
                  <a:lnTo>
                    <a:pt x="0" y="106222"/>
                  </a:lnTo>
                  <a:lnTo>
                    <a:pt x="1535976" y="10622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6151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71952" y="3349777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4" h="106679">
                  <a:moveTo>
                    <a:pt x="1535976" y="0"/>
                  </a:moveTo>
                  <a:lnTo>
                    <a:pt x="0" y="0"/>
                  </a:lnTo>
                  <a:lnTo>
                    <a:pt x="0" y="106222"/>
                  </a:lnTo>
                  <a:lnTo>
                    <a:pt x="1535976" y="10622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5943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pc="100" dirty="0"/>
              <a:t>Dr. </a:t>
            </a:r>
            <a:r>
              <a:rPr spc="110" dirty="0"/>
              <a:t>Ganala </a:t>
            </a:r>
            <a:r>
              <a:rPr spc="95" dirty="0"/>
              <a:t>Santoshi </a:t>
            </a:r>
            <a:r>
              <a:rPr spc="120" dirty="0"/>
              <a:t>(VIT</a:t>
            </a:r>
            <a:r>
              <a:rPr spc="75" dirty="0"/>
              <a:t> </a:t>
            </a:r>
            <a:r>
              <a:rPr spc="105" dirty="0"/>
              <a:t>Chennai)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188705" y="3353673"/>
            <a:ext cx="23114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spc="130" dirty="0">
                <a:solidFill>
                  <a:srgbClr val="FFFFFF"/>
                </a:solidFill>
                <a:latin typeface="PMingLiU"/>
                <a:cs typeface="PMingLiU"/>
                <a:hlinkClick r:id="rId2" action="ppaction://hlinksldjump"/>
              </a:rPr>
              <a:t>MSO</a:t>
            </a:r>
            <a:endParaRPr sz="600">
              <a:latin typeface="PMingLiU"/>
              <a:cs typeface="PMingLiU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pc="105" dirty="0"/>
              <a:t>July </a:t>
            </a:r>
            <a:r>
              <a:rPr spc="75" dirty="0"/>
              <a:t>8,</a:t>
            </a:r>
            <a:r>
              <a:rPr spc="15" dirty="0"/>
              <a:t> </a:t>
            </a:r>
            <a:r>
              <a:rPr spc="80" dirty="0"/>
              <a:t>2020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80" dirty="0"/>
              <a:pPr marL="38100">
                <a:lnSpc>
                  <a:spcPts val="670"/>
                </a:lnSpc>
              </a:pPr>
              <a:t>7</a:t>
            </a:fld>
            <a:r>
              <a:rPr spc="80" dirty="0"/>
              <a:t> </a:t>
            </a:r>
            <a:r>
              <a:rPr spc="204" dirty="0"/>
              <a:t>/</a:t>
            </a:r>
            <a:r>
              <a:rPr spc="55" dirty="0"/>
              <a:t> </a:t>
            </a:r>
            <a:r>
              <a:rPr spc="80" dirty="0"/>
              <a:t>41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2405"/>
            <a:ext cx="171132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0" dirty="0"/>
              <a:t>Memory</a:t>
            </a:r>
            <a:r>
              <a:rPr spc="70" dirty="0"/>
              <a:t> </a:t>
            </a:r>
            <a:r>
              <a:rPr spc="-35" dirty="0"/>
              <a:t>Technologies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482649"/>
            <a:ext cx="4338955" cy="23380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25" dirty="0">
                <a:solidFill>
                  <a:srgbClr val="FFFFFF"/>
                </a:solidFill>
                <a:latin typeface="PMingLiU"/>
                <a:cs typeface="PMingLiU"/>
              </a:rPr>
              <a:t>2 </a:t>
            </a:r>
            <a:r>
              <a:rPr sz="1100" spc="70" dirty="0">
                <a:solidFill>
                  <a:srgbClr val="FFFFFF"/>
                </a:solidFill>
                <a:latin typeface="PMingLiU"/>
                <a:cs typeface="PMingLiU"/>
              </a:rPr>
              <a:t>primary </a:t>
            </a:r>
            <a:r>
              <a:rPr sz="1100" spc="30" dirty="0">
                <a:solidFill>
                  <a:srgbClr val="FFFFFF"/>
                </a:solidFill>
                <a:latin typeface="PMingLiU"/>
                <a:cs typeface="PMingLiU"/>
              </a:rPr>
              <a:t>differences </a:t>
            </a:r>
            <a:r>
              <a:rPr sz="1100" spc="15" dirty="0">
                <a:solidFill>
                  <a:srgbClr val="FFFFFF"/>
                </a:solidFill>
                <a:latin typeface="PMingLiU"/>
                <a:cs typeface="PMingLiU"/>
              </a:rPr>
              <a:t>: </a:t>
            </a:r>
            <a:r>
              <a:rPr sz="1100" spc="50" dirty="0">
                <a:solidFill>
                  <a:srgbClr val="FFFFFF"/>
                </a:solidFill>
                <a:latin typeface="PMingLiU"/>
                <a:cs typeface="PMingLiU"/>
              </a:rPr>
              <a:t>Between </a:t>
            </a:r>
            <a:r>
              <a:rPr sz="1100" spc="80" dirty="0">
                <a:solidFill>
                  <a:srgbClr val="FFFFFF"/>
                </a:solidFill>
                <a:latin typeface="PMingLiU"/>
                <a:cs typeface="PMingLiU"/>
              </a:rPr>
              <a:t>the </a:t>
            </a:r>
            <a:r>
              <a:rPr sz="1100" spc="40" dirty="0">
                <a:solidFill>
                  <a:srgbClr val="FFFFFF"/>
                </a:solidFill>
                <a:latin typeface="PMingLiU"/>
                <a:cs typeface="PMingLiU"/>
              </a:rPr>
              <a:t>technologies </a:t>
            </a:r>
            <a:r>
              <a:rPr sz="1100" spc="5" dirty="0">
                <a:solidFill>
                  <a:srgbClr val="FFFFFF"/>
                </a:solidFill>
                <a:latin typeface="PMingLiU"/>
                <a:cs typeface="PMingLiU"/>
              </a:rPr>
              <a:t>of </a:t>
            </a:r>
            <a:r>
              <a:rPr sz="1100" spc="55" dirty="0">
                <a:solidFill>
                  <a:srgbClr val="FFFFFF"/>
                </a:solidFill>
                <a:latin typeface="PMingLiU"/>
                <a:cs typeface="PMingLiU"/>
              </a:rPr>
              <a:t>Magnetic </a:t>
            </a:r>
            <a:r>
              <a:rPr sz="1100" spc="40" dirty="0">
                <a:solidFill>
                  <a:srgbClr val="FFFFFF"/>
                </a:solidFill>
                <a:latin typeface="PMingLiU"/>
                <a:cs typeface="PMingLiU"/>
              </a:rPr>
              <a:t>disks </a:t>
            </a:r>
            <a:r>
              <a:rPr sz="1100" spc="85" dirty="0">
                <a:solidFill>
                  <a:srgbClr val="FFFFFF"/>
                </a:solidFill>
                <a:latin typeface="PMingLiU"/>
                <a:cs typeface="PMingLiU"/>
              </a:rPr>
              <a:t>and  </a:t>
            </a:r>
            <a:r>
              <a:rPr sz="1100" spc="55" dirty="0">
                <a:solidFill>
                  <a:srgbClr val="FFFFFF"/>
                </a:solidFill>
                <a:latin typeface="PMingLiU"/>
                <a:cs typeface="PMingLiU"/>
              </a:rPr>
              <a:t>Semiconductor </a:t>
            </a:r>
            <a:r>
              <a:rPr sz="1100" spc="65" dirty="0">
                <a:solidFill>
                  <a:srgbClr val="FFFFFF"/>
                </a:solidFill>
                <a:latin typeface="PMingLiU"/>
                <a:cs typeface="PMingLiU"/>
              </a:rPr>
              <a:t>memory</a:t>
            </a:r>
            <a:r>
              <a:rPr sz="1100" spc="90" dirty="0">
                <a:solidFill>
                  <a:srgbClr val="FFFFFF"/>
                </a:solidFill>
                <a:latin typeface="PMingLiU"/>
                <a:cs typeface="PMingLiU"/>
              </a:rPr>
              <a:t> </a:t>
            </a:r>
            <a:r>
              <a:rPr sz="1100" spc="15" dirty="0">
                <a:solidFill>
                  <a:srgbClr val="FFFFFF"/>
                </a:solidFill>
                <a:latin typeface="PMingLiU"/>
                <a:cs typeface="PMingLiU"/>
              </a:rPr>
              <a:t>:</a:t>
            </a:r>
            <a:endParaRPr sz="1100">
              <a:latin typeface="PMingLiU"/>
              <a:cs typeface="PMingLiU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950">
              <a:latin typeface="PMingLiU"/>
              <a:cs typeface="PMingLiU"/>
            </a:endParaRPr>
          </a:p>
          <a:p>
            <a:pPr marL="801370" marR="25400" indent="-177165">
              <a:lnSpc>
                <a:spcPct val="102600"/>
              </a:lnSpc>
              <a:buAutoNum type="arabicPeriod"/>
              <a:tabLst>
                <a:tab pos="802005" algn="l"/>
              </a:tabLst>
            </a:pPr>
            <a:r>
              <a:rPr sz="1100" spc="60" dirty="0">
                <a:solidFill>
                  <a:srgbClr val="FFFFFF"/>
                </a:solidFill>
                <a:latin typeface="PMingLiU"/>
                <a:cs typeface="PMingLiU"/>
              </a:rPr>
              <a:t>Magnetic </a:t>
            </a:r>
            <a:r>
              <a:rPr sz="1100" spc="40" dirty="0">
                <a:solidFill>
                  <a:srgbClr val="FFFFFF"/>
                </a:solidFill>
                <a:latin typeface="PMingLiU"/>
                <a:cs typeface="PMingLiU"/>
              </a:rPr>
              <a:t>Disks </a:t>
            </a:r>
            <a:r>
              <a:rPr sz="1100" spc="45" dirty="0">
                <a:solidFill>
                  <a:srgbClr val="FFFFFF"/>
                </a:solidFill>
                <a:latin typeface="PMingLiU"/>
                <a:cs typeface="PMingLiU"/>
              </a:rPr>
              <a:t>have </a:t>
            </a:r>
            <a:r>
              <a:rPr sz="1100" spc="85" dirty="0">
                <a:solidFill>
                  <a:srgbClr val="FFFFFF"/>
                </a:solidFill>
                <a:latin typeface="PMingLiU"/>
                <a:cs typeface="PMingLiU"/>
              </a:rPr>
              <a:t>a </a:t>
            </a:r>
            <a:r>
              <a:rPr sz="1100" spc="25" dirty="0">
                <a:solidFill>
                  <a:srgbClr val="FFFFFF"/>
                </a:solidFill>
                <a:latin typeface="PMingLiU"/>
                <a:cs typeface="PMingLiU"/>
              </a:rPr>
              <a:t>slower </a:t>
            </a:r>
            <a:r>
              <a:rPr sz="1100" spc="35" dirty="0">
                <a:solidFill>
                  <a:srgbClr val="FFFFFF"/>
                </a:solidFill>
                <a:latin typeface="PMingLiU"/>
                <a:cs typeface="PMingLiU"/>
              </a:rPr>
              <a:t>access </a:t>
            </a:r>
            <a:r>
              <a:rPr sz="1100" spc="65" dirty="0">
                <a:solidFill>
                  <a:srgbClr val="FFFFFF"/>
                </a:solidFill>
                <a:latin typeface="PMingLiU"/>
                <a:cs typeface="PMingLiU"/>
              </a:rPr>
              <a:t>time. </a:t>
            </a:r>
            <a:r>
              <a:rPr sz="1100" spc="50" dirty="0">
                <a:solidFill>
                  <a:srgbClr val="FFFFFF"/>
                </a:solidFill>
                <a:latin typeface="PMingLiU"/>
                <a:cs typeface="PMingLiU"/>
              </a:rPr>
              <a:t>Because </a:t>
            </a:r>
            <a:r>
              <a:rPr sz="1100" spc="75" dirty="0">
                <a:solidFill>
                  <a:srgbClr val="FFFFFF"/>
                </a:solidFill>
                <a:latin typeface="PMingLiU"/>
                <a:cs typeface="PMingLiU"/>
              </a:rPr>
              <a:t>they  </a:t>
            </a:r>
            <a:r>
              <a:rPr sz="1100" spc="60" dirty="0">
                <a:solidFill>
                  <a:srgbClr val="FFFFFF"/>
                </a:solidFill>
                <a:latin typeface="PMingLiU"/>
                <a:cs typeface="PMingLiU"/>
              </a:rPr>
              <a:t>are </a:t>
            </a:r>
            <a:r>
              <a:rPr sz="1100" spc="50" dirty="0">
                <a:solidFill>
                  <a:srgbClr val="FFFFFF"/>
                </a:solidFill>
                <a:latin typeface="PMingLiU"/>
                <a:cs typeface="PMingLiU"/>
              </a:rPr>
              <a:t>mechanical </a:t>
            </a:r>
            <a:r>
              <a:rPr sz="1100" spc="35" dirty="0">
                <a:solidFill>
                  <a:srgbClr val="FFFFFF"/>
                </a:solidFill>
                <a:latin typeface="PMingLiU"/>
                <a:cs typeface="PMingLiU"/>
              </a:rPr>
              <a:t>devices </a:t>
            </a:r>
            <a:r>
              <a:rPr sz="1100" spc="50" dirty="0">
                <a:solidFill>
                  <a:srgbClr val="FFFFFF"/>
                </a:solidFill>
                <a:latin typeface="PMingLiU"/>
                <a:cs typeface="PMingLiU"/>
              </a:rPr>
              <a:t>in </a:t>
            </a:r>
            <a:r>
              <a:rPr sz="1100" spc="75" dirty="0">
                <a:solidFill>
                  <a:srgbClr val="FFFFFF"/>
                </a:solidFill>
                <a:latin typeface="PMingLiU"/>
                <a:cs typeface="PMingLiU"/>
              </a:rPr>
              <a:t>nature. </a:t>
            </a:r>
            <a:r>
              <a:rPr sz="1100" spc="70" dirty="0">
                <a:solidFill>
                  <a:srgbClr val="FFFFFF"/>
                </a:solidFill>
                <a:latin typeface="PMingLiU"/>
                <a:cs typeface="PMingLiU"/>
              </a:rPr>
              <a:t>Flash </a:t>
            </a:r>
            <a:r>
              <a:rPr sz="1100" spc="65" dirty="0">
                <a:solidFill>
                  <a:srgbClr val="FFFFFF"/>
                </a:solidFill>
                <a:latin typeface="PMingLiU"/>
                <a:cs typeface="PMingLiU"/>
              </a:rPr>
              <a:t>memory </a:t>
            </a:r>
            <a:r>
              <a:rPr sz="1100" spc="20" dirty="0">
                <a:solidFill>
                  <a:srgbClr val="FFFFFF"/>
                </a:solidFill>
                <a:latin typeface="PMingLiU"/>
                <a:cs typeface="PMingLiU"/>
              </a:rPr>
              <a:t>is </a:t>
            </a:r>
            <a:r>
              <a:rPr sz="1100" spc="25" dirty="0">
                <a:solidFill>
                  <a:srgbClr val="FFFFFF"/>
                </a:solidFill>
                <a:latin typeface="PMingLiU"/>
                <a:cs typeface="PMingLiU"/>
              </a:rPr>
              <a:t>1000  </a:t>
            </a:r>
            <a:r>
              <a:rPr sz="1100" spc="60" dirty="0">
                <a:solidFill>
                  <a:srgbClr val="FFFFFF"/>
                </a:solidFill>
                <a:latin typeface="PMingLiU"/>
                <a:cs typeface="PMingLiU"/>
              </a:rPr>
              <a:t>times </a:t>
            </a:r>
            <a:r>
              <a:rPr sz="1100" spc="85" dirty="0">
                <a:solidFill>
                  <a:srgbClr val="FFFFFF"/>
                </a:solidFill>
                <a:latin typeface="PMingLiU"/>
                <a:cs typeface="PMingLiU"/>
              </a:rPr>
              <a:t>and DRAM </a:t>
            </a:r>
            <a:r>
              <a:rPr sz="1100" spc="20" dirty="0">
                <a:solidFill>
                  <a:srgbClr val="FFFFFF"/>
                </a:solidFill>
                <a:latin typeface="PMingLiU"/>
                <a:cs typeface="PMingLiU"/>
              </a:rPr>
              <a:t>is </a:t>
            </a:r>
            <a:r>
              <a:rPr sz="1100" spc="30" dirty="0">
                <a:solidFill>
                  <a:srgbClr val="FFFFFF"/>
                </a:solidFill>
                <a:latin typeface="PMingLiU"/>
                <a:cs typeface="PMingLiU"/>
              </a:rPr>
              <a:t>100,000 </a:t>
            </a:r>
            <a:r>
              <a:rPr sz="1100" spc="60" dirty="0">
                <a:solidFill>
                  <a:srgbClr val="FFFFFF"/>
                </a:solidFill>
                <a:latin typeface="PMingLiU"/>
                <a:cs typeface="PMingLiU"/>
              </a:rPr>
              <a:t>times </a:t>
            </a:r>
            <a:r>
              <a:rPr sz="1100" spc="55" dirty="0">
                <a:solidFill>
                  <a:srgbClr val="FFFFFF"/>
                </a:solidFill>
                <a:latin typeface="PMingLiU"/>
                <a:cs typeface="PMingLiU"/>
              </a:rPr>
              <a:t>as fast </a:t>
            </a:r>
            <a:r>
              <a:rPr sz="1100" spc="65" dirty="0">
                <a:solidFill>
                  <a:srgbClr val="FFFFFF"/>
                </a:solidFill>
                <a:latin typeface="PMingLiU"/>
                <a:cs typeface="PMingLiU"/>
              </a:rPr>
              <a:t>compared </a:t>
            </a:r>
            <a:r>
              <a:rPr sz="1100" spc="80" dirty="0">
                <a:solidFill>
                  <a:srgbClr val="FFFFFF"/>
                </a:solidFill>
                <a:latin typeface="PMingLiU"/>
                <a:cs typeface="PMingLiU"/>
              </a:rPr>
              <a:t>to </a:t>
            </a:r>
            <a:r>
              <a:rPr sz="1100" spc="65" dirty="0">
                <a:solidFill>
                  <a:srgbClr val="FFFFFF"/>
                </a:solidFill>
                <a:latin typeface="PMingLiU"/>
                <a:cs typeface="PMingLiU"/>
              </a:rPr>
              <a:t>it,  </a:t>
            </a:r>
            <a:r>
              <a:rPr sz="1100" spc="60" dirty="0">
                <a:solidFill>
                  <a:srgbClr val="FFFFFF"/>
                </a:solidFill>
                <a:latin typeface="PMingLiU"/>
                <a:cs typeface="PMingLiU"/>
              </a:rPr>
              <a:t>yet </a:t>
            </a:r>
            <a:r>
              <a:rPr sz="1100" spc="75" dirty="0">
                <a:solidFill>
                  <a:srgbClr val="FFFFFF"/>
                </a:solidFill>
                <a:latin typeface="PMingLiU"/>
                <a:cs typeface="PMingLiU"/>
              </a:rPr>
              <a:t>they </a:t>
            </a:r>
            <a:r>
              <a:rPr sz="1100" spc="60" dirty="0">
                <a:solidFill>
                  <a:srgbClr val="FFFFFF"/>
                </a:solidFill>
                <a:latin typeface="PMingLiU"/>
                <a:cs typeface="PMingLiU"/>
              </a:rPr>
              <a:t>are </a:t>
            </a:r>
            <a:r>
              <a:rPr sz="1100" spc="55" dirty="0">
                <a:solidFill>
                  <a:srgbClr val="FFFFFF"/>
                </a:solidFill>
                <a:latin typeface="PMingLiU"/>
                <a:cs typeface="PMingLiU"/>
              </a:rPr>
              <a:t>cheaper </a:t>
            </a:r>
            <a:r>
              <a:rPr sz="1100" spc="75" dirty="0">
                <a:solidFill>
                  <a:srgbClr val="FFFFFF"/>
                </a:solidFill>
                <a:latin typeface="PMingLiU"/>
                <a:cs typeface="PMingLiU"/>
              </a:rPr>
              <a:t>per</a:t>
            </a:r>
            <a:r>
              <a:rPr sz="1100" spc="120" dirty="0">
                <a:solidFill>
                  <a:srgbClr val="FFFFFF"/>
                </a:solidFill>
                <a:latin typeface="PMingLiU"/>
                <a:cs typeface="PMingLiU"/>
              </a:rPr>
              <a:t> </a:t>
            </a:r>
            <a:r>
              <a:rPr sz="1100" spc="70" dirty="0">
                <a:solidFill>
                  <a:srgbClr val="FFFFFF"/>
                </a:solidFill>
                <a:latin typeface="PMingLiU"/>
                <a:cs typeface="PMingLiU"/>
              </a:rPr>
              <a:t>bit.</a:t>
            </a:r>
            <a:endParaRPr sz="1100">
              <a:latin typeface="PMingLiU"/>
              <a:cs typeface="PMingLiU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FFFFFF"/>
              </a:buClr>
              <a:buFont typeface="PMingLiU"/>
              <a:buAutoNum type="arabicPeriod"/>
            </a:pPr>
            <a:endParaRPr sz="1150">
              <a:latin typeface="PMingLiU"/>
              <a:cs typeface="PMingLiU"/>
            </a:endParaRPr>
          </a:p>
          <a:p>
            <a:pPr marL="801370" marR="191135" indent="-177165">
              <a:lnSpc>
                <a:spcPct val="102600"/>
              </a:lnSpc>
              <a:spcBef>
                <a:spcPts val="5"/>
              </a:spcBef>
              <a:buAutoNum type="arabicPeriod"/>
              <a:tabLst>
                <a:tab pos="802005" algn="l"/>
              </a:tabLst>
            </a:pPr>
            <a:r>
              <a:rPr sz="1100" spc="45" dirty="0">
                <a:solidFill>
                  <a:srgbClr val="FFFFFF"/>
                </a:solidFill>
                <a:latin typeface="PMingLiU"/>
                <a:cs typeface="PMingLiU"/>
              </a:rPr>
              <a:t>Disk </a:t>
            </a:r>
            <a:r>
              <a:rPr sz="1100" spc="20" dirty="0">
                <a:solidFill>
                  <a:srgbClr val="FFFFFF"/>
                </a:solidFill>
                <a:latin typeface="PMingLiU"/>
                <a:cs typeface="PMingLiU"/>
              </a:rPr>
              <a:t>is </a:t>
            </a:r>
            <a:r>
              <a:rPr sz="1100" spc="25" dirty="0">
                <a:solidFill>
                  <a:srgbClr val="FFFFFF"/>
                </a:solidFill>
                <a:latin typeface="PMingLiU"/>
                <a:cs typeface="PMingLiU"/>
              </a:rPr>
              <a:t>10 </a:t>
            </a:r>
            <a:r>
              <a:rPr sz="1100" spc="80" dirty="0">
                <a:solidFill>
                  <a:srgbClr val="FFFFFF"/>
                </a:solidFill>
                <a:latin typeface="PMingLiU"/>
                <a:cs typeface="PMingLiU"/>
              </a:rPr>
              <a:t>to </a:t>
            </a:r>
            <a:r>
              <a:rPr sz="1100" spc="25" dirty="0">
                <a:solidFill>
                  <a:srgbClr val="FFFFFF"/>
                </a:solidFill>
                <a:latin typeface="PMingLiU"/>
                <a:cs typeface="PMingLiU"/>
              </a:rPr>
              <a:t>100 </a:t>
            </a:r>
            <a:r>
              <a:rPr sz="1100" spc="70" dirty="0">
                <a:solidFill>
                  <a:srgbClr val="FFFFFF"/>
                </a:solidFill>
                <a:latin typeface="PMingLiU"/>
                <a:cs typeface="PMingLiU"/>
              </a:rPr>
              <a:t>time </a:t>
            </a:r>
            <a:r>
              <a:rPr sz="1100" spc="55" dirty="0">
                <a:solidFill>
                  <a:srgbClr val="FFFFFF"/>
                </a:solidFill>
                <a:latin typeface="PMingLiU"/>
                <a:cs typeface="PMingLiU"/>
              </a:rPr>
              <a:t>cheaper. </a:t>
            </a:r>
            <a:r>
              <a:rPr sz="1100" spc="60" dirty="0">
                <a:solidFill>
                  <a:srgbClr val="FFFFFF"/>
                </a:solidFill>
                <a:latin typeface="PMingLiU"/>
                <a:cs typeface="PMingLiU"/>
              </a:rPr>
              <a:t>Magnetic </a:t>
            </a:r>
            <a:r>
              <a:rPr sz="1100" spc="40" dirty="0">
                <a:solidFill>
                  <a:srgbClr val="FFFFFF"/>
                </a:solidFill>
                <a:latin typeface="PMingLiU"/>
                <a:cs typeface="PMingLiU"/>
              </a:rPr>
              <a:t>disks </a:t>
            </a:r>
            <a:r>
              <a:rPr sz="1100" spc="60" dirty="0">
                <a:solidFill>
                  <a:srgbClr val="FFFFFF"/>
                </a:solidFill>
                <a:latin typeface="PMingLiU"/>
                <a:cs typeface="PMingLiU"/>
              </a:rPr>
              <a:t>are  </a:t>
            </a:r>
            <a:r>
              <a:rPr sz="1100" spc="45" dirty="0">
                <a:solidFill>
                  <a:srgbClr val="FFFFFF"/>
                </a:solidFill>
                <a:latin typeface="PMingLiU"/>
                <a:cs typeface="PMingLiU"/>
              </a:rPr>
              <a:t>nonvolatile </a:t>
            </a:r>
            <a:r>
              <a:rPr sz="1100" spc="20" dirty="0">
                <a:solidFill>
                  <a:srgbClr val="FFFFFF"/>
                </a:solidFill>
                <a:latin typeface="PMingLiU"/>
                <a:cs typeface="PMingLiU"/>
              </a:rPr>
              <a:t>like </a:t>
            </a:r>
            <a:r>
              <a:rPr sz="1100" spc="60" dirty="0">
                <a:solidFill>
                  <a:srgbClr val="FFFFFF"/>
                </a:solidFill>
                <a:latin typeface="PMingLiU"/>
                <a:cs typeface="PMingLiU"/>
              </a:rPr>
              <a:t>ash. </a:t>
            </a:r>
            <a:r>
              <a:rPr sz="1100" spc="25" dirty="0">
                <a:solidFill>
                  <a:srgbClr val="FFFFFF"/>
                </a:solidFill>
                <a:latin typeface="PMingLiU"/>
                <a:cs typeface="PMingLiU"/>
              </a:rPr>
              <a:t>Like </a:t>
            </a:r>
            <a:r>
              <a:rPr sz="1100" spc="65" dirty="0">
                <a:solidFill>
                  <a:srgbClr val="FFFFFF"/>
                </a:solidFill>
                <a:latin typeface="PMingLiU"/>
                <a:cs typeface="PMingLiU"/>
              </a:rPr>
              <a:t>ash memory </a:t>
            </a:r>
            <a:r>
              <a:rPr sz="1100" spc="70" dirty="0">
                <a:solidFill>
                  <a:srgbClr val="FFFFFF"/>
                </a:solidFill>
                <a:latin typeface="PMingLiU"/>
                <a:cs typeface="PMingLiU"/>
              </a:rPr>
              <a:t>there </a:t>
            </a:r>
            <a:r>
              <a:rPr sz="1100" spc="20" dirty="0">
                <a:solidFill>
                  <a:srgbClr val="FFFFFF"/>
                </a:solidFill>
                <a:latin typeface="PMingLiU"/>
                <a:cs typeface="PMingLiU"/>
              </a:rPr>
              <a:t>is </a:t>
            </a:r>
            <a:r>
              <a:rPr sz="1100" spc="55" dirty="0">
                <a:solidFill>
                  <a:srgbClr val="FFFFFF"/>
                </a:solidFill>
                <a:latin typeface="PMingLiU"/>
                <a:cs typeface="PMingLiU"/>
              </a:rPr>
              <a:t>no </a:t>
            </a:r>
            <a:r>
              <a:rPr sz="1100" spc="60" dirty="0">
                <a:solidFill>
                  <a:srgbClr val="FFFFFF"/>
                </a:solidFill>
                <a:latin typeface="PMingLiU"/>
                <a:cs typeface="PMingLiU"/>
              </a:rPr>
              <a:t>write  </a:t>
            </a:r>
            <a:r>
              <a:rPr sz="1100" spc="55" dirty="0">
                <a:solidFill>
                  <a:srgbClr val="FFFFFF"/>
                </a:solidFill>
                <a:latin typeface="PMingLiU"/>
                <a:cs typeface="PMingLiU"/>
              </a:rPr>
              <a:t>wear-out</a:t>
            </a:r>
            <a:r>
              <a:rPr sz="1100" spc="70" dirty="0">
                <a:solidFill>
                  <a:srgbClr val="FFFFFF"/>
                </a:solidFill>
                <a:latin typeface="PMingLiU"/>
                <a:cs typeface="PMingLiU"/>
              </a:rPr>
              <a:t> </a:t>
            </a:r>
            <a:r>
              <a:rPr sz="1100" spc="55" dirty="0">
                <a:solidFill>
                  <a:srgbClr val="FFFFFF"/>
                </a:solidFill>
                <a:latin typeface="PMingLiU"/>
                <a:cs typeface="PMingLiU"/>
              </a:rPr>
              <a:t>problem.</a:t>
            </a:r>
            <a:endParaRPr sz="1100">
              <a:latin typeface="PMingLiU"/>
              <a:cs typeface="PMingLiU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FFFFFF"/>
              </a:buClr>
              <a:buFont typeface="PMingLiU"/>
              <a:buAutoNum type="arabicPeriod"/>
            </a:pPr>
            <a:endParaRPr sz="1200">
              <a:latin typeface="PMingLiU"/>
              <a:cs typeface="PMingLiU"/>
            </a:endParaRPr>
          </a:p>
          <a:p>
            <a:pPr marL="801370" indent="-177165">
              <a:lnSpc>
                <a:spcPct val="100000"/>
              </a:lnSpc>
              <a:buAutoNum type="arabicPeriod"/>
              <a:tabLst>
                <a:tab pos="802005" algn="l"/>
              </a:tabLst>
            </a:pPr>
            <a:r>
              <a:rPr sz="1100" spc="35" dirty="0">
                <a:solidFill>
                  <a:srgbClr val="FFFFFF"/>
                </a:solidFill>
                <a:latin typeface="PMingLiU"/>
                <a:cs typeface="PMingLiU"/>
              </a:rPr>
              <a:t>Technological </a:t>
            </a:r>
            <a:r>
              <a:rPr sz="1100" spc="30" dirty="0">
                <a:solidFill>
                  <a:srgbClr val="FFFFFF"/>
                </a:solidFill>
                <a:latin typeface="PMingLiU"/>
                <a:cs typeface="PMingLiU"/>
              </a:rPr>
              <a:t>difference </a:t>
            </a:r>
            <a:r>
              <a:rPr sz="1100" spc="55" dirty="0">
                <a:solidFill>
                  <a:srgbClr val="FFFFFF"/>
                </a:solidFill>
                <a:latin typeface="PMingLiU"/>
                <a:cs typeface="PMingLiU"/>
              </a:rPr>
              <a:t>between </a:t>
            </a:r>
            <a:r>
              <a:rPr sz="1100" spc="70" dirty="0">
                <a:solidFill>
                  <a:srgbClr val="FFFFFF"/>
                </a:solidFill>
                <a:latin typeface="PMingLiU"/>
                <a:cs typeface="PMingLiU"/>
              </a:rPr>
              <a:t>SRAM </a:t>
            </a:r>
            <a:r>
              <a:rPr sz="1100" spc="40" dirty="0">
                <a:solidFill>
                  <a:srgbClr val="FFFFFF"/>
                </a:solidFill>
                <a:latin typeface="PMingLiU"/>
                <a:cs typeface="PMingLiU"/>
              </a:rPr>
              <a:t>&amp;</a:t>
            </a:r>
            <a:r>
              <a:rPr sz="1100" spc="204" dirty="0">
                <a:solidFill>
                  <a:srgbClr val="FFFFFF"/>
                </a:solidFill>
                <a:latin typeface="PMingLiU"/>
                <a:cs typeface="PMingLiU"/>
              </a:rPr>
              <a:t> </a:t>
            </a:r>
            <a:r>
              <a:rPr sz="1100" spc="60" dirty="0">
                <a:solidFill>
                  <a:srgbClr val="FFFFFF"/>
                </a:solidFill>
                <a:latin typeface="PMingLiU"/>
                <a:cs typeface="PMingLiU"/>
              </a:rPr>
              <a:t>DRAM....??</a:t>
            </a:r>
            <a:endParaRPr sz="1100">
              <a:latin typeface="PMingLiU"/>
              <a:cs typeface="PMingLiU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349777"/>
            <a:ext cx="4608195" cy="106680"/>
            <a:chOff x="0" y="3349777"/>
            <a:chExt cx="4608195" cy="106680"/>
          </a:xfrm>
        </p:grpSpPr>
        <p:sp>
          <p:nvSpPr>
            <p:cNvPr id="5" name="object 5"/>
            <p:cNvSpPr/>
            <p:nvPr/>
          </p:nvSpPr>
          <p:spPr>
            <a:xfrm>
              <a:off x="0" y="3349777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5" h="106679">
                  <a:moveTo>
                    <a:pt x="1535976" y="0"/>
                  </a:moveTo>
                  <a:lnTo>
                    <a:pt x="0" y="0"/>
                  </a:lnTo>
                  <a:lnTo>
                    <a:pt x="0" y="106222"/>
                  </a:lnTo>
                  <a:lnTo>
                    <a:pt x="1535976" y="10622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5D54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5976" y="3349777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4" h="106679">
                  <a:moveTo>
                    <a:pt x="1535976" y="0"/>
                  </a:moveTo>
                  <a:lnTo>
                    <a:pt x="0" y="0"/>
                  </a:lnTo>
                  <a:lnTo>
                    <a:pt x="0" y="106222"/>
                  </a:lnTo>
                  <a:lnTo>
                    <a:pt x="1535976" y="10622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6151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71952" y="3349777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4" h="106679">
                  <a:moveTo>
                    <a:pt x="1535976" y="0"/>
                  </a:moveTo>
                  <a:lnTo>
                    <a:pt x="0" y="0"/>
                  </a:lnTo>
                  <a:lnTo>
                    <a:pt x="0" y="106222"/>
                  </a:lnTo>
                  <a:lnTo>
                    <a:pt x="1535976" y="10622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5943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pc="100" dirty="0"/>
              <a:t>Dr. </a:t>
            </a:r>
            <a:r>
              <a:rPr spc="110" dirty="0"/>
              <a:t>Ganala </a:t>
            </a:r>
            <a:r>
              <a:rPr spc="95" dirty="0"/>
              <a:t>Santoshi </a:t>
            </a:r>
            <a:r>
              <a:rPr spc="120" dirty="0"/>
              <a:t>(VIT</a:t>
            </a:r>
            <a:r>
              <a:rPr spc="75" dirty="0"/>
              <a:t> </a:t>
            </a:r>
            <a:r>
              <a:rPr spc="105" dirty="0"/>
              <a:t>Chennai)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188705" y="3353673"/>
            <a:ext cx="23114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spc="130" dirty="0">
                <a:solidFill>
                  <a:srgbClr val="FFFFFF"/>
                </a:solidFill>
                <a:latin typeface="PMingLiU"/>
                <a:cs typeface="PMingLiU"/>
                <a:hlinkClick r:id="rId2" action="ppaction://hlinksldjump"/>
              </a:rPr>
              <a:t>MSO</a:t>
            </a:r>
            <a:endParaRPr sz="600">
              <a:latin typeface="PMingLiU"/>
              <a:cs typeface="PMingLiU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pc="105" dirty="0"/>
              <a:t>July </a:t>
            </a:r>
            <a:r>
              <a:rPr spc="75" dirty="0"/>
              <a:t>8,</a:t>
            </a:r>
            <a:r>
              <a:rPr spc="15" dirty="0"/>
              <a:t> </a:t>
            </a:r>
            <a:r>
              <a:rPr spc="80" dirty="0"/>
              <a:t>2020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80" dirty="0"/>
              <a:pPr marL="38100">
                <a:lnSpc>
                  <a:spcPts val="670"/>
                </a:lnSpc>
              </a:pPr>
              <a:t>8</a:t>
            </a:fld>
            <a:r>
              <a:rPr spc="80" dirty="0"/>
              <a:t> </a:t>
            </a:r>
            <a:r>
              <a:rPr spc="204" dirty="0"/>
              <a:t>/</a:t>
            </a:r>
            <a:r>
              <a:rPr spc="55" dirty="0"/>
              <a:t> </a:t>
            </a:r>
            <a:r>
              <a:rPr spc="80" dirty="0"/>
              <a:t>41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2405"/>
            <a:ext cx="126682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40" dirty="0"/>
              <a:t>More </a:t>
            </a:r>
            <a:r>
              <a:rPr spc="-55" dirty="0"/>
              <a:t>on</a:t>
            </a:r>
            <a:r>
              <a:rPr spc="-35" dirty="0"/>
              <a:t> </a:t>
            </a:r>
            <a:r>
              <a:rPr spc="-20" dirty="0"/>
              <a:t>disks...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482649"/>
            <a:ext cx="4329430" cy="26873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45085">
              <a:lnSpc>
                <a:spcPct val="102600"/>
              </a:lnSpc>
              <a:spcBef>
                <a:spcPts val="55"/>
              </a:spcBef>
            </a:pPr>
            <a:r>
              <a:rPr sz="1100" spc="45" dirty="0">
                <a:solidFill>
                  <a:srgbClr val="FFFFFF"/>
                </a:solidFill>
                <a:latin typeface="PMingLiU"/>
                <a:cs typeface="PMingLiU"/>
              </a:rPr>
              <a:t>Surface </a:t>
            </a:r>
            <a:r>
              <a:rPr sz="1100" spc="5" dirty="0">
                <a:solidFill>
                  <a:srgbClr val="FFFFFF"/>
                </a:solidFill>
                <a:latin typeface="PMingLiU"/>
                <a:cs typeface="PMingLiU"/>
              </a:rPr>
              <a:t>of </a:t>
            </a:r>
            <a:r>
              <a:rPr sz="1100" spc="80" dirty="0">
                <a:solidFill>
                  <a:srgbClr val="FFFFFF"/>
                </a:solidFill>
                <a:latin typeface="PMingLiU"/>
                <a:cs typeface="PMingLiU"/>
              </a:rPr>
              <a:t>the </a:t>
            </a:r>
            <a:r>
              <a:rPr sz="1100" spc="45" dirty="0">
                <a:solidFill>
                  <a:srgbClr val="FFFFFF"/>
                </a:solidFill>
                <a:latin typeface="PMingLiU"/>
                <a:cs typeface="PMingLiU"/>
              </a:rPr>
              <a:t>disk </a:t>
            </a:r>
            <a:r>
              <a:rPr sz="1100" spc="20" dirty="0">
                <a:solidFill>
                  <a:srgbClr val="FFFFFF"/>
                </a:solidFill>
                <a:latin typeface="PMingLiU"/>
                <a:cs typeface="PMingLiU"/>
              </a:rPr>
              <a:t>is </a:t>
            </a:r>
            <a:r>
              <a:rPr sz="1100" spc="65" dirty="0">
                <a:solidFill>
                  <a:srgbClr val="FFFFFF"/>
                </a:solidFill>
                <a:latin typeface="PMingLiU"/>
                <a:cs typeface="PMingLiU"/>
              </a:rPr>
              <a:t>further </a:t>
            </a:r>
            <a:r>
              <a:rPr sz="1100" spc="45" dirty="0">
                <a:solidFill>
                  <a:srgbClr val="FFFFFF"/>
                </a:solidFill>
                <a:latin typeface="PMingLiU"/>
                <a:cs typeface="PMingLiU"/>
              </a:rPr>
              <a:t>divide </a:t>
            </a:r>
            <a:r>
              <a:rPr sz="1100" spc="55" dirty="0">
                <a:solidFill>
                  <a:srgbClr val="FFFFFF"/>
                </a:solidFill>
                <a:latin typeface="PMingLiU"/>
                <a:cs typeface="PMingLiU"/>
              </a:rPr>
              <a:t>into </a:t>
            </a:r>
            <a:r>
              <a:rPr sz="1100" spc="50" dirty="0">
                <a:solidFill>
                  <a:srgbClr val="FFFFFF"/>
                </a:solidFill>
                <a:latin typeface="PMingLiU"/>
                <a:cs typeface="PMingLiU"/>
              </a:rPr>
              <a:t>concentric </a:t>
            </a:r>
            <a:r>
              <a:rPr sz="1100" spc="30" dirty="0">
                <a:solidFill>
                  <a:srgbClr val="FFFFFF"/>
                </a:solidFill>
                <a:latin typeface="PMingLiU"/>
                <a:cs typeface="PMingLiU"/>
              </a:rPr>
              <a:t>circles. </a:t>
            </a:r>
            <a:r>
              <a:rPr sz="1100" spc="65" dirty="0">
                <a:solidFill>
                  <a:srgbClr val="FFFFFF"/>
                </a:solidFill>
                <a:latin typeface="PMingLiU"/>
                <a:cs typeface="PMingLiU"/>
              </a:rPr>
              <a:t>Each </a:t>
            </a:r>
            <a:r>
              <a:rPr sz="1100" spc="30" dirty="0">
                <a:solidFill>
                  <a:srgbClr val="FFFFFF"/>
                </a:solidFill>
                <a:latin typeface="PMingLiU"/>
                <a:cs typeface="PMingLiU"/>
              </a:rPr>
              <a:t>circle  </a:t>
            </a:r>
            <a:r>
              <a:rPr sz="1100" spc="20" dirty="0">
                <a:solidFill>
                  <a:srgbClr val="FFFFFF"/>
                </a:solidFill>
                <a:latin typeface="PMingLiU"/>
                <a:cs typeface="PMingLiU"/>
              </a:rPr>
              <a:t>is </a:t>
            </a:r>
            <a:r>
              <a:rPr sz="1100" spc="55" dirty="0">
                <a:solidFill>
                  <a:srgbClr val="FFFFFF"/>
                </a:solidFill>
                <a:latin typeface="PMingLiU"/>
                <a:cs typeface="PMingLiU"/>
              </a:rPr>
              <a:t>known as </a:t>
            </a:r>
            <a:r>
              <a:rPr sz="1100" spc="50" dirty="0">
                <a:solidFill>
                  <a:srgbClr val="FFFFFF"/>
                </a:solidFill>
                <a:latin typeface="PMingLiU"/>
                <a:cs typeface="PMingLiU"/>
              </a:rPr>
              <a:t>Track. </a:t>
            </a:r>
            <a:r>
              <a:rPr sz="1100" spc="65" dirty="0">
                <a:solidFill>
                  <a:srgbClr val="FFFFFF"/>
                </a:solidFill>
                <a:latin typeface="PMingLiU"/>
                <a:cs typeface="PMingLiU"/>
              </a:rPr>
              <a:t>In </a:t>
            </a:r>
            <a:r>
              <a:rPr sz="1100" spc="85" dirty="0">
                <a:solidFill>
                  <a:srgbClr val="FFFFFF"/>
                </a:solidFill>
                <a:latin typeface="PMingLiU"/>
                <a:cs typeface="PMingLiU"/>
              </a:rPr>
              <a:t>turn, </a:t>
            </a:r>
            <a:r>
              <a:rPr sz="1100" spc="45" dirty="0">
                <a:solidFill>
                  <a:srgbClr val="FFFFFF"/>
                </a:solidFill>
                <a:latin typeface="PMingLiU"/>
                <a:cs typeface="PMingLiU"/>
              </a:rPr>
              <a:t>each </a:t>
            </a:r>
            <a:r>
              <a:rPr sz="1100" spc="55" dirty="0">
                <a:solidFill>
                  <a:srgbClr val="FFFFFF"/>
                </a:solidFill>
                <a:latin typeface="PMingLiU"/>
                <a:cs typeface="PMingLiU"/>
              </a:rPr>
              <a:t>Track contains </a:t>
            </a:r>
            <a:r>
              <a:rPr sz="1100" spc="45" dirty="0">
                <a:solidFill>
                  <a:srgbClr val="FFFFFF"/>
                </a:solidFill>
                <a:latin typeface="PMingLiU"/>
                <a:cs typeface="PMingLiU"/>
              </a:rPr>
              <a:t>sectors. </a:t>
            </a:r>
            <a:r>
              <a:rPr sz="1100" spc="70" dirty="0">
                <a:solidFill>
                  <a:srgbClr val="FFFFFF"/>
                </a:solidFill>
                <a:latin typeface="PMingLiU"/>
                <a:cs typeface="PMingLiU"/>
              </a:rPr>
              <a:t>Each </a:t>
            </a:r>
            <a:r>
              <a:rPr sz="1100" spc="50" dirty="0">
                <a:solidFill>
                  <a:srgbClr val="FFFFFF"/>
                </a:solidFill>
                <a:latin typeface="PMingLiU"/>
                <a:cs typeface="PMingLiU"/>
              </a:rPr>
              <a:t>sector  typically </a:t>
            </a:r>
            <a:r>
              <a:rPr sz="1100" spc="60" dirty="0">
                <a:solidFill>
                  <a:srgbClr val="FFFFFF"/>
                </a:solidFill>
                <a:latin typeface="PMingLiU"/>
                <a:cs typeface="PMingLiU"/>
              </a:rPr>
              <a:t>contain </a:t>
            </a:r>
            <a:r>
              <a:rPr sz="1100" spc="25" dirty="0">
                <a:solidFill>
                  <a:srgbClr val="FFFFFF"/>
                </a:solidFill>
                <a:latin typeface="PMingLiU"/>
                <a:cs typeface="PMingLiU"/>
              </a:rPr>
              <a:t>512 </a:t>
            </a:r>
            <a:r>
              <a:rPr sz="1100" spc="80" dirty="0">
                <a:solidFill>
                  <a:srgbClr val="FFFFFF"/>
                </a:solidFill>
                <a:latin typeface="PMingLiU"/>
                <a:cs typeface="PMingLiU"/>
              </a:rPr>
              <a:t>to </a:t>
            </a:r>
            <a:r>
              <a:rPr sz="1100" spc="25" dirty="0">
                <a:solidFill>
                  <a:srgbClr val="FFFFFF"/>
                </a:solidFill>
                <a:latin typeface="PMingLiU"/>
                <a:cs typeface="PMingLiU"/>
              </a:rPr>
              <a:t>4906 </a:t>
            </a:r>
            <a:r>
              <a:rPr sz="1100" spc="60" dirty="0">
                <a:solidFill>
                  <a:srgbClr val="FFFFFF"/>
                </a:solidFill>
                <a:latin typeface="PMingLiU"/>
                <a:cs typeface="PMingLiU"/>
              </a:rPr>
              <a:t>bytes </a:t>
            </a:r>
            <a:r>
              <a:rPr sz="1100" spc="50" dirty="0">
                <a:solidFill>
                  <a:srgbClr val="FFFFFF"/>
                </a:solidFill>
                <a:latin typeface="PMingLiU"/>
                <a:cs typeface="PMingLiU"/>
              </a:rPr>
              <a:t>in </a:t>
            </a:r>
            <a:r>
              <a:rPr sz="1100" spc="25" dirty="0">
                <a:solidFill>
                  <a:srgbClr val="FFFFFF"/>
                </a:solidFill>
                <a:latin typeface="PMingLiU"/>
                <a:cs typeface="PMingLiU"/>
              </a:rPr>
              <a:t>size. </a:t>
            </a:r>
            <a:r>
              <a:rPr sz="1100" spc="70" dirty="0">
                <a:solidFill>
                  <a:srgbClr val="FFFFFF"/>
                </a:solidFill>
                <a:latin typeface="PMingLiU"/>
                <a:cs typeface="PMingLiU"/>
              </a:rPr>
              <a:t>A </a:t>
            </a:r>
            <a:r>
              <a:rPr sz="1100" spc="60" dirty="0">
                <a:solidFill>
                  <a:srgbClr val="FFFFFF"/>
                </a:solidFill>
                <a:latin typeface="PMingLiU"/>
                <a:cs typeface="PMingLiU"/>
              </a:rPr>
              <a:t>three-stage</a:t>
            </a:r>
            <a:r>
              <a:rPr sz="1100" spc="145" dirty="0">
                <a:solidFill>
                  <a:srgbClr val="FFFFFF"/>
                </a:solidFill>
                <a:latin typeface="PMingLiU"/>
                <a:cs typeface="PMingLiU"/>
              </a:rPr>
              <a:t> </a:t>
            </a:r>
            <a:r>
              <a:rPr sz="1100" spc="40" dirty="0">
                <a:solidFill>
                  <a:srgbClr val="FFFFFF"/>
                </a:solidFill>
                <a:latin typeface="PMingLiU"/>
                <a:cs typeface="PMingLiU"/>
              </a:rPr>
              <a:t>process:</a:t>
            </a:r>
            <a:endParaRPr sz="1100">
              <a:latin typeface="PMingLiU"/>
              <a:cs typeface="PMingLiU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000">
              <a:latin typeface="PMingLiU"/>
              <a:cs typeface="PMingLiU"/>
            </a:endParaRPr>
          </a:p>
          <a:p>
            <a:pPr marL="801370" indent="-177165">
              <a:lnSpc>
                <a:spcPct val="100000"/>
              </a:lnSpc>
              <a:buAutoNum type="arabicPeriod"/>
              <a:tabLst>
                <a:tab pos="802005" algn="l"/>
              </a:tabLst>
            </a:pPr>
            <a:r>
              <a:rPr sz="1100" spc="35" dirty="0">
                <a:solidFill>
                  <a:srgbClr val="FFFFFF"/>
                </a:solidFill>
                <a:latin typeface="PMingLiU"/>
                <a:cs typeface="PMingLiU"/>
              </a:rPr>
              <a:t>Seek,</a:t>
            </a:r>
            <a:endParaRPr sz="1100">
              <a:latin typeface="PMingLiU"/>
              <a:cs typeface="PMingLiU"/>
            </a:endParaRPr>
          </a:p>
          <a:p>
            <a:pPr marL="801370" indent="-177165">
              <a:lnSpc>
                <a:spcPct val="100000"/>
              </a:lnSpc>
              <a:spcBef>
                <a:spcPts val="335"/>
              </a:spcBef>
              <a:buAutoNum type="arabicPeriod"/>
              <a:tabLst>
                <a:tab pos="802005" algn="l"/>
              </a:tabLst>
            </a:pPr>
            <a:r>
              <a:rPr sz="1100" spc="70" dirty="0">
                <a:solidFill>
                  <a:srgbClr val="FFFFFF"/>
                </a:solidFill>
                <a:latin typeface="PMingLiU"/>
                <a:cs typeface="PMingLiU"/>
              </a:rPr>
              <a:t>Rotational </a:t>
            </a:r>
            <a:r>
              <a:rPr sz="1100" spc="60" dirty="0">
                <a:solidFill>
                  <a:srgbClr val="FFFFFF"/>
                </a:solidFill>
                <a:latin typeface="PMingLiU"/>
                <a:cs typeface="PMingLiU"/>
              </a:rPr>
              <a:t>latency</a:t>
            </a:r>
            <a:r>
              <a:rPr sz="1100" spc="75" dirty="0">
                <a:solidFill>
                  <a:srgbClr val="FFFFFF"/>
                </a:solidFill>
                <a:latin typeface="PMingLiU"/>
                <a:cs typeface="PMingLiU"/>
              </a:rPr>
              <a:t> </a:t>
            </a:r>
            <a:r>
              <a:rPr sz="1100" spc="85" dirty="0">
                <a:solidFill>
                  <a:srgbClr val="FFFFFF"/>
                </a:solidFill>
                <a:latin typeface="PMingLiU"/>
                <a:cs typeface="PMingLiU"/>
              </a:rPr>
              <a:t>and</a:t>
            </a:r>
            <a:endParaRPr sz="1100">
              <a:latin typeface="PMingLiU"/>
              <a:cs typeface="PMingLiU"/>
            </a:endParaRPr>
          </a:p>
          <a:p>
            <a:pPr marL="801370" indent="-177165">
              <a:lnSpc>
                <a:spcPct val="100000"/>
              </a:lnSpc>
              <a:spcBef>
                <a:spcPts val="335"/>
              </a:spcBef>
              <a:buAutoNum type="arabicPeriod"/>
              <a:tabLst>
                <a:tab pos="802005" algn="l"/>
              </a:tabLst>
            </a:pPr>
            <a:r>
              <a:rPr sz="1100" spc="55" dirty="0">
                <a:solidFill>
                  <a:srgbClr val="FFFFFF"/>
                </a:solidFill>
                <a:latin typeface="PMingLiU"/>
                <a:cs typeface="PMingLiU"/>
              </a:rPr>
              <a:t>Transfer</a:t>
            </a:r>
            <a:r>
              <a:rPr sz="1100" spc="70" dirty="0">
                <a:solidFill>
                  <a:srgbClr val="FFFFFF"/>
                </a:solidFill>
                <a:latin typeface="PMingLiU"/>
                <a:cs typeface="PMingLiU"/>
              </a:rPr>
              <a:t> time</a:t>
            </a:r>
            <a:endParaRPr sz="1100">
              <a:latin typeface="PMingLiU"/>
              <a:cs typeface="PMingLiU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000">
              <a:latin typeface="PMingLiU"/>
              <a:cs typeface="PMingLiU"/>
            </a:endParaRPr>
          </a:p>
          <a:p>
            <a:pPr marL="12700">
              <a:lnSpc>
                <a:spcPct val="100000"/>
              </a:lnSpc>
            </a:pPr>
            <a:r>
              <a:rPr sz="1100" spc="55" dirty="0">
                <a:solidFill>
                  <a:srgbClr val="FFFFFF"/>
                </a:solidFill>
                <a:latin typeface="PMingLiU"/>
                <a:cs typeface="PMingLiU"/>
              </a:rPr>
              <a:t>Task </a:t>
            </a:r>
            <a:r>
              <a:rPr sz="1100" spc="15" dirty="0">
                <a:solidFill>
                  <a:srgbClr val="FFFFFF"/>
                </a:solidFill>
                <a:latin typeface="PMingLiU"/>
                <a:cs typeface="PMingLiU"/>
              </a:rPr>
              <a:t>- </a:t>
            </a:r>
            <a:r>
              <a:rPr sz="1100" spc="45" dirty="0">
                <a:solidFill>
                  <a:srgbClr val="FFFFFF"/>
                </a:solidFill>
                <a:latin typeface="PMingLiU"/>
                <a:cs typeface="PMingLiU"/>
              </a:rPr>
              <a:t>I</a:t>
            </a:r>
            <a:r>
              <a:rPr sz="1100" spc="150" dirty="0">
                <a:solidFill>
                  <a:srgbClr val="FFFFFF"/>
                </a:solidFill>
                <a:latin typeface="PMingLiU"/>
                <a:cs typeface="PMingLiU"/>
              </a:rPr>
              <a:t> </a:t>
            </a:r>
            <a:r>
              <a:rPr sz="1100" spc="15" dirty="0">
                <a:solidFill>
                  <a:srgbClr val="FFFFFF"/>
                </a:solidFill>
                <a:latin typeface="PMingLiU"/>
                <a:cs typeface="PMingLiU"/>
              </a:rPr>
              <a:t>:</a:t>
            </a:r>
            <a:endParaRPr sz="1100">
              <a:latin typeface="PMingLiU"/>
              <a:cs typeface="PMingLiU"/>
            </a:endParaRPr>
          </a:p>
          <a:p>
            <a:pPr marL="12700" marR="5080">
              <a:lnSpc>
                <a:spcPct val="102600"/>
              </a:lnSpc>
            </a:pPr>
            <a:r>
              <a:rPr sz="1100" spc="55" dirty="0">
                <a:solidFill>
                  <a:srgbClr val="FFFFFF"/>
                </a:solidFill>
                <a:latin typeface="PMingLiU"/>
                <a:cs typeface="PMingLiU"/>
              </a:rPr>
              <a:t>Consider </a:t>
            </a:r>
            <a:r>
              <a:rPr sz="1100" spc="85" dirty="0">
                <a:solidFill>
                  <a:srgbClr val="FFFFFF"/>
                </a:solidFill>
                <a:latin typeface="PMingLiU"/>
                <a:cs typeface="PMingLiU"/>
              </a:rPr>
              <a:t>a </a:t>
            </a:r>
            <a:r>
              <a:rPr sz="1100" spc="45" dirty="0">
                <a:solidFill>
                  <a:srgbClr val="FFFFFF"/>
                </a:solidFill>
                <a:latin typeface="PMingLiU"/>
                <a:cs typeface="PMingLiU"/>
              </a:rPr>
              <a:t>disk which </a:t>
            </a:r>
            <a:r>
              <a:rPr sz="1100" spc="80" dirty="0">
                <a:solidFill>
                  <a:srgbClr val="FFFFFF"/>
                </a:solidFill>
                <a:latin typeface="PMingLiU"/>
                <a:cs typeface="PMingLiU"/>
              </a:rPr>
              <a:t>rotate </a:t>
            </a:r>
            <a:r>
              <a:rPr sz="1100" spc="110" dirty="0">
                <a:solidFill>
                  <a:srgbClr val="FFFFFF"/>
                </a:solidFill>
                <a:latin typeface="PMingLiU"/>
                <a:cs typeface="PMingLiU"/>
              </a:rPr>
              <a:t>at </a:t>
            </a:r>
            <a:r>
              <a:rPr sz="1100" spc="85" dirty="0">
                <a:solidFill>
                  <a:srgbClr val="FFFFFF"/>
                </a:solidFill>
                <a:latin typeface="PMingLiU"/>
                <a:cs typeface="PMingLiU"/>
              </a:rPr>
              <a:t>a </a:t>
            </a:r>
            <a:r>
              <a:rPr sz="1100" spc="55" dirty="0">
                <a:solidFill>
                  <a:srgbClr val="FFFFFF"/>
                </a:solidFill>
                <a:latin typeface="PMingLiU"/>
                <a:cs typeface="PMingLiU"/>
              </a:rPr>
              <a:t>speed </a:t>
            </a:r>
            <a:r>
              <a:rPr sz="1100" spc="60" dirty="0">
                <a:solidFill>
                  <a:srgbClr val="FFFFFF"/>
                </a:solidFill>
                <a:latin typeface="PMingLiU"/>
                <a:cs typeface="PMingLiU"/>
              </a:rPr>
              <a:t>range </a:t>
            </a:r>
            <a:r>
              <a:rPr sz="1100" spc="5" dirty="0">
                <a:solidFill>
                  <a:srgbClr val="FFFFFF"/>
                </a:solidFill>
                <a:latin typeface="PMingLiU"/>
                <a:cs typeface="PMingLiU"/>
              </a:rPr>
              <a:t>of </a:t>
            </a:r>
            <a:r>
              <a:rPr sz="1100" spc="25" dirty="0">
                <a:solidFill>
                  <a:srgbClr val="FFFFFF"/>
                </a:solidFill>
                <a:latin typeface="PMingLiU"/>
                <a:cs typeface="PMingLiU"/>
              </a:rPr>
              <a:t>5400 </a:t>
            </a:r>
            <a:r>
              <a:rPr sz="1100" spc="114" dirty="0">
                <a:solidFill>
                  <a:srgbClr val="FFFFFF"/>
                </a:solidFill>
                <a:latin typeface="PMingLiU"/>
                <a:cs typeface="PMingLiU"/>
              </a:rPr>
              <a:t>RPM </a:t>
            </a:r>
            <a:r>
              <a:rPr sz="1100" spc="80" dirty="0">
                <a:solidFill>
                  <a:srgbClr val="FFFFFF"/>
                </a:solidFill>
                <a:latin typeface="PMingLiU"/>
                <a:cs typeface="PMingLiU"/>
              </a:rPr>
              <a:t>to </a:t>
            </a:r>
            <a:r>
              <a:rPr sz="1100" spc="30" dirty="0">
                <a:solidFill>
                  <a:srgbClr val="FFFFFF"/>
                </a:solidFill>
                <a:latin typeface="PMingLiU"/>
                <a:cs typeface="PMingLiU"/>
              </a:rPr>
              <a:t>15,000  </a:t>
            </a:r>
            <a:r>
              <a:rPr sz="1100" spc="100" dirty="0">
                <a:solidFill>
                  <a:srgbClr val="FFFFFF"/>
                </a:solidFill>
                <a:latin typeface="PMingLiU"/>
                <a:cs typeface="PMingLiU"/>
              </a:rPr>
              <a:t>RPM. </a:t>
            </a:r>
            <a:r>
              <a:rPr sz="1100" spc="40" dirty="0">
                <a:solidFill>
                  <a:srgbClr val="FFFFFF"/>
                </a:solidFill>
                <a:latin typeface="PMingLiU"/>
                <a:cs typeface="PMingLiU"/>
              </a:rPr>
              <a:t>To </a:t>
            </a:r>
            <a:r>
              <a:rPr sz="1100" spc="55" dirty="0">
                <a:solidFill>
                  <a:srgbClr val="FFFFFF"/>
                </a:solidFill>
                <a:latin typeface="PMingLiU"/>
                <a:cs typeface="PMingLiU"/>
              </a:rPr>
              <a:t>calculate </a:t>
            </a:r>
            <a:r>
              <a:rPr sz="1100" spc="80" dirty="0">
                <a:solidFill>
                  <a:srgbClr val="FFFFFF"/>
                </a:solidFill>
                <a:latin typeface="PMingLiU"/>
                <a:cs typeface="PMingLiU"/>
              </a:rPr>
              <a:t>the </a:t>
            </a:r>
            <a:r>
              <a:rPr sz="1100" spc="45" dirty="0">
                <a:solidFill>
                  <a:srgbClr val="FFFFFF"/>
                </a:solidFill>
                <a:latin typeface="PMingLiU"/>
                <a:cs typeface="PMingLiU"/>
              </a:rPr>
              <a:t>average </a:t>
            </a:r>
            <a:r>
              <a:rPr sz="1100" spc="70" dirty="0">
                <a:solidFill>
                  <a:srgbClr val="FFFFFF"/>
                </a:solidFill>
                <a:latin typeface="PMingLiU"/>
                <a:cs typeface="PMingLiU"/>
              </a:rPr>
              <a:t>rotational </a:t>
            </a:r>
            <a:r>
              <a:rPr sz="1100" spc="60" dirty="0">
                <a:solidFill>
                  <a:srgbClr val="FFFFFF"/>
                </a:solidFill>
                <a:latin typeface="PMingLiU"/>
                <a:cs typeface="PMingLiU"/>
              </a:rPr>
              <a:t>latency </a:t>
            </a:r>
            <a:r>
              <a:rPr sz="1100" spc="110" dirty="0">
                <a:solidFill>
                  <a:srgbClr val="FFFFFF"/>
                </a:solidFill>
                <a:latin typeface="PMingLiU"/>
                <a:cs typeface="PMingLiU"/>
              </a:rPr>
              <a:t>at </a:t>
            </a:r>
            <a:r>
              <a:rPr sz="1100" spc="25" dirty="0">
                <a:solidFill>
                  <a:srgbClr val="FFFFFF"/>
                </a:solidFill>
                <a:latin typeface="PMingLiU"/>
                <a:cs typeface="PMingLiU"/>
              </a:rPr>
              <a:t>5400 </a:t>
            </a:r>
            <a:r>
              <a:rPr sz="1100" spc="120" dirty="0">
                <a:solidFill>
                  <a:srgbClr val="FFFFFF"/>
                </a:solidFill>
                <a:latin typeface="PMingLiU"/>
                <a:cs typeface="PMingLiU"/>
              </a:rPr>
              <a:t>RPM </a:t>
            </a:r>
            <a:r>
              <a:rPr sz="1100" spc="65" dirty="0">
                <a:solidFill>
                  <a:srgbClr val="FFFFFF"/>
                </a:solidFill>
                <a:latin typeface="PMingLiU"/>
                <a:cs typeface="PMingLiU"/>
              </a:rPr>
              <a:t>can </a:t>
            </a:r>
            <a:r>
              <a:rPr sz="1100" spc="70" dirty="0">
                <a:solidFill>
                  <a:srgbClr val="FFFFFF"/>
                </a:solidFill>
                <a:latin typeface="PMingLiU"/>
                <a:cs typeface="PMingLiU"/>
              </a:rPr>
              <a:t>be  </a:t>
            </a:r>
            <a:r>
              <a:rPr sz="1100" spc="55" dirty="0">
                <a:solidFill>
                  <a:srgbClr val="FFFFFF"/>
                </a:solidFill>
                <a:latin typeface="PMingLiU"/>
                <a:cs typeface="PMingLiU"/>
              </a:rPr>
              <a:t>done </a:t>
            </a:r>
            <a:r>
              <a:rPr sz="1100" spc="70" dirty="0">
                <a:solidFill>
                  <a:srgbClr val="FFFFFF"/>
                </a:solidFill>
                <a:latin typeface="PMingLiU"/>
                <a:cs typeface="PMingLiU"/>
              </a:rPr>
              <a:t>with </a:t>
            </a:r>
            <a:r>
              <a:rPr sz="1100" spc="80" dirty="0">
                <a:solidFill>
                  <a:srgbClr val="FFFFFF"/>
                </a:solidFill>
                <a:latin typeface="PMingLiU"/>
                <a:cs typeface="PMingLiU"/>
              </a:rPr>
              <a:t>the </a:t>
            </a:r>
            <a:r>
              <a:rPr sz="1100" spc="50" dirty="0">
                <a:solidFill>
                  <a:srgbClr val="FFFFFF"/>
                </a:solidFill>
                <a:latin typeface="PMingLiU"/>
                <a:cs typeface="PMingLiU"/>
              </a:rPr>
              <a:t>formula </a:t>
            </a:r>
            <a:r>
              <a:rPr sz="1100" spc="55" dirty="0">
                <a:solidFill>
                  <a:srgbClr val="FFFFFF"/>
                </a:solidFill>
                <a:latin typeface="PMingLiU"/>
                <a:cs typeface="PMingLiU"/>
              </a:rPr>
              <a:t>as </a:t>
            </a:r>
            <a:r>
              <a:rPr sz="1100" spc="15" dirty="0">
                <a:solidFill>
                  <a:srgbClr val="FFFFFF"/>
                </a:solidFill>
                <a:latin typeface="PMingLiU"/>
                <a:cs typeface="PMingLiU"/>
              </a:rPr>
              <a:t>: </a:t>
            </a:r>
            <a:r>
              <a:rPr sz="1100" spc="45" dirty="0">
                <a:solidFill>
                  <a:srgbClr val="FFFFFF"/>
                </a:solidFill>
                <a:latin typeface="PMingLiU"/>
                <a:cs typeface="PMingLiU"/>
              </a:rPr>
              <a:t>Average </a:t>
            </a:r>
            <a:r>
              <a:rPr sz="1100" spc="70" dirty="0">
                <a:solidFill>
                  <a:srgbClr val="FFFFFF"/>
                </a:solidFill>
                <a:latin typeface="PMingLiU"/>
                <a:cs typeface="PMingLiU"/>
              </a:rPr>
              <a:t>rotational </a:t>
            </a:r>
            <a:r>
              <a:rPr sz="1100" spc="60" dirty="0">
                <a:solidFill>
                  <a:srgbClr val="FFFFFF"/>
                </a:solidFill>
                <a:latin typeface="PMingLiU"/>
                <a:cs typeface="PMingLiU"/>
              </a:rPr>
              <a:t>latency </a:t>
            </a:r>
            <a:r>
              <a:rPr sz="1100" spc="260" dirty="0">
                <a:solidFill>
                  <a:srgbClr val="FFFFFF"/>
                </a:solidFill>
                <a:latin typeface="PMingLiU"/>
                <a:cs typeface="PMingLiU"/>
              </a:rPr>
              <a:t>= </a:t>
            </a:r>
            <a:r>
              <a:rPr sz="1100" spc="30" dirty="0">
                <a:solidFill>
                  <a:srgbClr val="FFFFFF"/>
                </a:solidFill>
                <a:latin typeface="PMingLiU"/>
                <a:cs typeface="PMingLiU"/>
              </a:rPr>
              <a:t>0.5 </a:t>
            </a:r>
            <a:r>
              <a:rPr sz="1100" spc="75" dirty="0">
                <a:solidFill>
                  <a:srgbClr val="FFFFFF"/>
                </a:solidFill>
                <a:latin typeface="PMingLiU"/>
                <a:cs typeface="PMingLiU"/>
              </a:rPr>
              <a:t>rotation </a:t>
            </a:r>
            <a:r>
              <a:rPr sz="1100" spc="254" dirty="0">
                <a:solidFill>
                  <a:srgbClr val="FFFFFF"/>
                </a:solidFill>
                <a:latin typeface="PMingLiU"/>
                <a:cs typeface="PMingLiU"/>
              </a:rPr>
              <a:t>/  </a:t>
            </a:r>
            <a:r>
              <a:rPr sz="1100" spc="25" dirty="0">
                <a:solidFill>
                  <a:srgbClr val="FFFFFF"/>
                </a:solidFill>
                <a:latin typeface="PMingLiU"/>
                <a:cs typeface="PMingLiU"/>
              </a:rPr>
              <a:t>5400 </a:t>
            </a:r>
            <a:r>
              <a:rPr sz="1100" spc="120" dirty="0">
                <a:solidFill>
                  <a:srgbClr val="FFFFFF"/>
                </a:solidFill>
                <a:latin typeface="PMingLiU"/>
                <a:cs typeface="PMingLiU"/>
              </a:rPr>
              <a:t>RPM </a:t>
            </a:r>
            <a:r>
              <a:rPr sz="1100" spc="260" dirty="0">
                <a:solidFill>
                  <a:srgbClr val="FFFFFF"/>
                </a:solidFill>
                <a:latin typeface="PMingLiU"/>
                <a:cs typeface="PMingLiU"/>
              </a:rPr>
              <a:t>= </a:t>
            </a:r>
            <a:r>
              <a:rPr sz="1100" spc="30" dirty="0">
                <a:solidFill>
                  <a:srgbClr val="FFFFFF"/>
                </a:solidFill>
                <a:latin typeface="PMingLiU"/>
                <a:cs typeface="PMingLiU"/>
              </a:rPr>
              <a:t>0.0056 </a:t>
            </a:r>
            <a:r>
              <a:rPr sz="1100" spc="25" dirty="0">
                <a:solidFill>
                  <a:srgbClr val="FFFFFF"/>
                </a:solidFill>
                <a:latin typeface="PMingLiU"/>
                <a:cs typeface="PMingLiU"/>
              </a:rPr>
              <a:t>Secs </a:t>
            </a:r>
            <a:r>
              <a:rPr sz="1100" spc="260" dirty="0">
                <a:solidFill>
                  <a:srgbClr val="FFFFFF"/>
                </a:solidFill>
                <a:latin typeface="PMingLiU"/>
                <a:cs typeface="PMingLiU"/>
              </a:rPr>
              <a:t>= </a:t>
            </a:r>
            <a:r>
              <a:rPr sz="1100" spc="30" dirty="0">
                <a:solidFill>
                  <a:srgbClr val="FFFFFF"/>
                </a:solidFill>
                <a:latin typeface="PMingLiU"/>
                <a:cs typeface="PMingLiU"/>
              </a:rPr>
              <a:t>5.6 </a:t>
            </a:r>
            <a:r>
              <a:rPr sz="1100" spc="55" dirty="0">
                <a:solidFill>
                  <a:srgbClr val="FFFFFF"/>
                </a:solidFill>
                <a:latin typeface="PMingLiU"/>
                <a:cs typeface="PMingLiU"/>
              </a:rPr>
              <a:t>ms. </a:t>
            </a:r>
            <a:r>
              <a:rPr sz="1100" spc="50" dirty="0">
                <a:solidFill>
                  <a:srgbClr val="FFFFFF"/>
                </a:solidFill>
                <a:latin typeface="PMingLiU"/>
                <a:cs typeface="PMingLiU"/>
              </a:rPr>
              <a:t>[Time </a:t>
            </a:r>
            <a:r>
              <a:rPr sz="1100" spc="70" dirty="0">
                <a:solidFill>
                  <a:srgbClr val="FFFFFF"/>
                </a:solidFill>
                <a:latin typeface="PMingLiU"/>
                <a:cs typeface="PMingLiU"/>
              </a:rPr>
              <a:t>units </a:t>
            </a:r>
            <a:r>
              <a:rPr sz="1100" spc="55" dirty="0">
                <a:solidFill>
                  <a:srgbClr val="FFFFFF"/>
                </a:solidFill>
                <a:latin typeface="PMingLiU"/>
                <a:cs typeface="PMingLiU"/>
              </a:rPr>
              <a:t>converted </a:t>
            </a:r>
            <a:r>
              <a:rPr sz="1100" spc="50" dirty="0">
                <a:solidFill>
                  <a:srgbClr val="FFFFFF"/>
                </a:solidFill>
                <a:latin typeface="PMingLiU"/>
                <a:cs typeface="PMingLiU"/>
              </a:rPr>
              <a:t>from  </a:t>
            </a:r>
            <a:r>
              <a:rPr sz="1100" spc="60" dirty="0">
                <a:solidFill>
                  <a:srgbClr val="FFFFFF"/>
                </a:solidFill>
                <a:latin typeface="PMingLiU"/>
                <a:cs typeface="PMingLiU"/>
              </a:rPr>
              <a:t>minutes </a:t>
            </a:r>
            <a:r>
              <a:rPr sz="1100" spc="80" dirty="0">
                <a:solidFill>
                  <a:srgbClr val="FFFFFF"/>
                </a:solidFill>
                <a:latin typeface="PMingLiU"/>
                <a:cs typeface="PMingLiU"/>
              </a:rPr>
              <a:t>to </a:t>
            </a:r>
            <a:r>
              <a:rPr sz="1100" spc="40" dirty="0">
                <a:solidFill>
                  <a:srgbClr val="FFFFFF"/>
                </a:solidFill>
                <a:latin typeface="PMingLiU"/>
                <a:cs typeface="PMingLiU"/>
              </a:rPr>
              <a:t>seconds </a:t>
            </a:r>
            <a:r>
              <a:rPr sz="1100" spc="80" dirty="0">
                <a:solidFill>
                  <a:srgbClr val="FFFFFF"/>
                </a:solidFill>
                <a:latin typeface="PMingLiU"/>
                <a:cs typeface="PMingLiU"/>
              </a:rPr>
              <a:t>to</a:t>
            </a:r>
            <a:r>
              <a:rPr sz="1100" spc="120" dirty="0">
                <a:solidFill>
                  <a:srgbClr val="FFFFFF"/>
                </a:solidFill>
                <a:latin typeface="PMingLiU"/>
                <a:cs typeface="PMingLiU"/>
              </a:rPr>
              <a:t> </a:t>
            </a:r>
            <a:r>
              <a:rPr sz="1100" spc="30" dirty="0">
                <a:solidFill>
                  <a:srgbClr val="FFFFFF"/>
                </a:solidFill>
                <a:latin typeface="PMingLiU"/>
                <a:cs typeface="PMingLiU"/>
              </a:rPr>
              <a:t>milliseconds]</a:t>
            </a:r>
            <a:endParaRPr sz="1100">
              <a:latin typeface="PMingLiU"/>
              <a:cs typeface="PMingLiU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55" dirty="0">
                <a:solidFill>
                  <a:srgbClr val="FFFFFF"/>
                </a:solidFill>
                <a:latin typeface="PMingLiU"/>
                <a:cs typeface="PMingLiU"/>
              </a:rPr>
              <a:t>Task II, Task</a:t>
            </a:r>
            <a:r>
              <a:rPr sz="1100" spc="110" dirty="0">
                <a:solidFill>
                  <a:srgbClr val="FFFFFF"/>
                </a:solidFill>
                <a:latin typeface="PMingLiU"/>
                <a:cs typeface="PMingLiU"/>
              </a:rPr>
              <a:t> </a:t>
            </a:r>
            <a:r>
              <a:rPr sz="1100" spc="50" dirty="0">
                <a:solidFill>
                  <a:srgbClr val="FFFFFF"/>
                </a:solidFill>
                <a:latin typeface="PMingLiU"/>
                <a:cs typeface="PMingLiU"/>
              </a:rPr>
              <a:t>III.....</a:t>
            </a:r>
            <a:endParaRPr sz="1100">
              <a:latin typeface="PMingLiU"/>
              <a:cs typeface="PMingLiU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349777"/>
            <a:ext cx="4608195" cy="106680"/>
            <a:chOff x="0" y="3349777"/>
            <a:chExt cx="4608195" cy="106680"/>
          </a:xfrm>
        </p:grpSpPr>
        <p:sp>
          <p:nvSpPr>
            <p:cNvPr id="5" name="object 5"/>
            <p:cNvSpPr/>
            <p:nvPr/>
          </p:nvSpPr>
          <p:spPr>
            <a:xfrm>
              <a:off x="0" y="3349777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5" h="106679">
                  <a:moveTo>
                    <a:pt x="1535976" y="0"/>
                  </a:moveTo>
                  <a:lnTo>
                    <a:pt x="0" y="0"/>
                  </a:lnTo>
                  <a:lnTo>
                    <a:pt x="0" y="106222"/>
                  </a:lnTo>
                  <a:lnTo>
                    <a:pt x="1535976" y="10622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5D54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5976" y="3349777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4" h="106679">
                  <a:moveTo>
                    <a:pt x="1535976" y="0"/>
                  </a:moveTo>
                  <a:lnTo>
                    <a:pt x="0" y="0"/>
                  </a:lnTo>
                  <a:lnTo>
                    <a:pt x="0" y="106222"/>
                  </a:lnTo>
                  <a:lnTo>
                    <a:pt x="1535976" y="10622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6151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71952" y="3349777"/>
              <a:ext cx="1536065" cy="106680"/>
            </a:xfrm>
            <a:custGeom>
              <a:avLst/>
              <a:gdLst/>
              <a:ahLst/>
              <a:cxnLst/>
              <a:rect l="l" t="t" r="r" b="b"/>
              <a:pathLst>
                <a:path w="1536064" h="106679">
                  <a:moveTo>
                    <a:pt x="1535976" y="0"/>
                  </a:moveTo>
                  <a:lnTo>
                    <a:pt x="0" y="0"/>
                  </a:lnTo>
                  <a:lnTo>
                    <a:pt x="0" y="106222"/>
                  </a:lnTo>
                  <a:lnTo>
                    <a:pt x="1535976" y="10622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5943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pc="100" dirty="0"/>
              <a:t>Dr. </a:t>
            </a:r>
            <a:r>
              <a:rPr spc="110" dirty="0"/>
              <a:t>Ganala </a:t>
            </a:r>
            <a:r>
              <a:rPr spc="95" dirty="0"/>
              <a:t>Santoshi </a:t>
            </a:r>
            <a:r>
              <a:rPr spc="120" dirty="0"/>
              <a:t>(VIT</a:t>
            </a:r>
            <a:r>
              <a:rPr spc="75" dirty="0"/>
              <a:t> </a:t>
            </a:r>
            <a:r>
              <a:rPr spc="105" dirty="0"/>
              <a:t>Chennai)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188705" y="3353673"/>
            <a:ext cx="23114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z="600" spc="130" dirty="0">
                <a:solidFill>
                  <a:srgbClr val="FFFFFF"/>
                </a:solidFill>
                <a:latin typeface="PMingLiU"/>
                <a:cs typeface="PMingLiU"/>
                <a:hlinkClick r:id="rId2" action="ppaction://hlinksldjump"/>
              </a:rPr>
              <a:t>MSO</a:t>
            </a:r>
            <a:endParaRPr sz="600">
              <a:latin typeface="PMingLiU"/>
              <a:cs typeface="PMingLiU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0"/>
              </a:lnSpc>
            </a:pPr>
            <a:r>
              <a:rPr spc="105" dirty="0"/>
              <a:t>July </a:t>
            </a:r>
            <a:r>
              <a:rPr spc="75" dirty="0"/>
              <a:t>8,</a:t>
            </a:r>
            <a:r>
              <a:rPr spc="15" dirty="0"/>
              <a:t> </a:t>
            </a:r>
            <a:r>
              <a:rPr spc="80" dirty="0"/>
              <a:t>2020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80" dirty="0"/>
              <a:pPr marL="38100">
                <a:lnSpc>
                  <a:spcPts val="670"/>
                </a:lnSpc>
              </a:pPr>
              <a:t>9</a:t>
            </a:fld>
            <a:r>
              <a:rPr spc="80" dirty="0"/>
              <a:t> </a:t>
            </a:r>
            <a:r>
              <a:rPr spc="204" dirty="0"/>
              <a:t>/</a:t>
            </a:r>
            <a:r>
              <a:rPr spc="55" dirty="0"/>
              <a:t> </a:t>
            </a:r>
            <a:r>
              <a:rPr spc="80" dirty="0"/>
              <a:t>41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5B0B573EC6A244CBB1320D8E6061CD0" ma:contentTypeVersion="12" ma:contentTypeDescription="Create a new document." ma:contentTypeScope="" ma:versionID="607c0016ddcdc6d8dce74a8843b43174">
  <xsd:schema xmlns:xsd="http://www.w3.org/2001/XMLSchema" xmlns:xs="http://www.w3.org/2001/XMLSchema" xmlns:p="http://schemas.microsoft.com/office/2006/metadata/properties" xmlns:ns2="d12f77d6-7435-44c9-91b9-005915f196b3" xmlns:ns3="a14683dc-acff-4aa3-9ceb-a35f8ebed1f0" targetNamespace="http://schemas.microsoft.com/office/2006/metadata/properties" ma:root="true" ma:fieldsID="3984c9aaa21a942eebc8c95f5575fa7a" ns2:_="" ns3:_="">
    <xsd:import namespace="d12f77d6-7435-44c9-91b9-005915f196b3"/>
    <xsd:import namespace="a14683dc-acff-4aa3-9ceb-a35f8ebed1f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2f77d6-7435-44c9-91b9-005915f196b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4683dc-acff-4aa3-9ceb-a35f8ebed1f0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770C134-BB14-4682-8F20-4FA74C9CE1AC}"/>
</file>

<file path=customXml/itemProps2.xml><?xml version="1.0" encoding="utf-8"?>
<ds:datastoreItem xmlns:ds="http://schemas.openxmlformats.org/officeDocument/2006/customXml" ds:itemID="{5FB9CB3E-4D07-4233-A24F-0640F40DF756}"/>
</file>

<file path=customXml/itemProps3.xml><?xml version="1.0" encoding="utf-8"?>
<ds:datastoreItem xmlns:ds="http://schemas.openxmlformats.org/officeDocument/2006/customXml" ds:itemID="{67CEE35B-CBBC-4C21-B6BA-F092ADD13150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Words>3891</Words>
  <Application>Microsoft Office PowerPoint</Application>
  <PresentationFormat>Custom</PresentationFormat>
  <Paragraphs>448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9" baseType="lpstr">
      <vt:lpstr>Arial</vt:lpstr>
      <vt:lpstr>Times New Roman</vt:lpstr>
      <vt:lpstr>Calibri</vt:lpstr>
      <vt:lpstr>Lucida Sans</vt:lpstr>
      <vt:lpstr>Verdana</vt:lpstr>
      <vt:lpstr>Georgia</vt:lpstr>
      <vt:lpstr>PMingLiU</vt:lpstr>
      <vt:lpstr>Office Theme</vt:lpstr>
      <vt:lpstr>Memory System Organization &amp; Architecture I</vt:lpstr>
      <vt:lpstr>Principle of locality</vt:lpstr>
      <vt:lpstr>Memory hierarchy</vt:lpstr>
      <vt:lpstr>Memory hierarchy</vt:lpstr>
      <vt:lpstr>Small unit of data transfer between the levels</vt:lpstr>
      <vt:lpstr>Data transfer between the levels</vt:lpstr>
      <vt:lpstr>Memory Technologies</vt:lpstr>
      <vt:lpstr>Memory Technologies</vt:lpstr>
      <vt:lpstr>More on disks...</vt:lpstr>
      <vt:lpstr>What &amp; Where is Cache....</vt:lpstr>
      <vt:lpstr>HIT or MISS / Hit Time &amp; Miss Time</vt:lpstr>
      <vt:lpstr>Direct Mapping</vt:lpstr>
      <vt:lpstr>Calculation...Direct Mapping</vt:lpstr>
      <vt:lpstr>Issues with Direct Mapping</vt:lpstr>
      <vt:lpstr>Issues with Direct Mapping...II</vt:lpstr>
      <vt:lpstr>Accessing the Cache</vt:lpstr>
      <vt:lpstr>PowerPoint Presentation</vt:lpstr>
      <vt:lpstr>Accessing the Cache..III</vt:lpstr>
      <vt:lpstr>PowerPoint Presentation</vt:lpstr>
      <vt:lpstr>Accessing the Cache..V</vt:lpstr>
      <vt:lpstr>Accessing the Cache..VI</vt:lpstr>
      <vt:lpstr>Accessing the Cache..V</vt:lpstr>
      <vt:lpstr>Handling Cache Misses</vt:lpstr>
      <vt:lpstr>Handling Writes</vt:lpstr>
      <vt:lpstr>Measuring and Improving Performance of the Cache:</vt:lpstr>
      <vt:lpstr>How to measure and improve the cache performance :</vt:lpstr>
      <vt:lpstr>Measuring and Improving Cache Performance :</vt:lpstr>
      <vt:lpstr>Calculating Cache Performance</vt:lpstr>
      <vt:lpstr>Average memory access time - AMAT :</vt:lpstr>
      <vt:lpstr>PowerPoint Presentation</vt:lpstr>
      <vt:lpstr>Fully Associative &amp; Set-associative cache:</vt:lpstr>
      <vt:lpstr>Direct &amp; Fully Associative &amp; Set-associative cache:</vt:lpstr>
      <vt:lpstr>Misses and Associativity in Caches</vt:lpstr>
      <vt:lpstr>Number of misses : Direct mapped cache</vt:lpstr>
      <vt:lpstr>Number of misses :Two-way set-associative cache</vt:lpstr>
      <vt:lpstr>Number of misses :Fully associative cache</vt:lpstr>
      <vt:lpstr>PowerPoint Presentation</vt:lpstr>
      <vt:lpstr>Four-way set-associative cache</vt:lpstr>
      <vt:lpstr>Four-way set-associative cache</vt:lpstr>
      <vt:lpstr>2 &amp; 4 set associative mapped cache...</vt:lpstr>
      <vt:lpstr>2 &amp; 4 set associative mapped cache...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 System Organization &amp; Architecture I</dc:title>
  <dc:creator>Dr. Ganala Santoshi</dc:creator>
  <cp:lastModifiedBy>Windows User</cp:lastModifiedBy>
  <cp:revision>4</cp:revision>
  <dcterms:created xsi:type="dcterms:W3CDTF">2020-06-05T20:14:07Z</dcterms:created>
  <dcterms:modified xsi:type="dcterms:W3CDTF">2020-08-24T11:58:01Z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0x01010095B0B573EC6A244CBB1320D8E6061CD0</vt:lpwstr>
  </property>
</Properties>
</file>