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2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ink/ink1.xml" ContentType="application/inkml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4.xml" ContentType="application/inkml+xml"/>
  <Override PartName="/ppt/ink/ink2.xml" ContentType="application/inkml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notesMasterIdLst>
    <p:notesMasterId r:id="rId52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5" r:id="rId10"/>
    <p:sldId id="267" r:id="rId11"/>
    <p:sldId id="270" r:id="rId12"/>
    <p:sldId id="274" r:id="rId13"/>
    <p:sldId id="277" r:id="rId14"/>
    <p:sldId id="278" r:id="rId15"/>
    <p:sldId id="279" r:id="rId16"/>
    <p:sldId id="280" r:id="rId17"/>
    <p:sldId id="281" r:id="rId18"/>
    <p:sldId id="283" r:id="rId19"/>
    <p:sldId id="282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393" r:id="rId30"/>
    <p:sldId id="394" r:id="rId31"/>
    <p:sldId id="339" r:id="rId32"/>
    <p:sldId id="354" r:id="rId33"/>
    <p:sldId id="355" r:id="rId34"/>
    <p:sldId id="356" r:id="rId35"/>
    <p:sldId id="357" r:id="rId36"/>
    <p:sldId id="358" r:id="rId37"/>
    <p:sldId id="359" r:id="rId38"/>
    <p:sldId id="361" r:id="rId39"/>
    <p:sldId id="360" r:id="rId40"/>
    <p:sldId id="362" r:id="rId41"/>
    <p:sldId id="294" r:id="rId42"/>
    <p:sldId id="295" r:id="rId43"/>
    <p:sldId id="296" r:id="rId44"/>
    <p:sldId id="297" r:id="rId45"/>
    <p:sldId id="391" r:id="rId46"/>
    <p:sldId id="392" r:id="rId47"/>
    <p:sldId id="298" r:id="rId48"/>
    <p:sldId id="299" r:id="rId49"/>
    <p:sldId id="300" r:id="rId50"/>
    <p:sldId id="301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9" d="100"/>
          <a:sy n="69" d="100"/>
        </p:scale>
        <p:origin x="122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12T09:03:04.9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15187 7267 0,'0'0'0,"18"0"16,-18 35 0,0-17-16,18 17 0,-18 1 15,35 34-15,-17 1 0,-1 35 0,1 17 16,0 18-16,52 1253 31,18 281 0,-70-1498-31,-18 299 16,0-317-16,-71 370 16,-17-53-1,35-141 1,18-141 0,35-141-1,18-106 1</inkml:trace>
  <inkml:trace contextRef="#ctx0" brushRef="#br0" timeOffset="1101.7038">15046 7355 0,'0'0'0,"194"-176"15,-123 123 1,211-88-16,194-18 31,71 53-15,212 54-1,-371 52 1,-265 0-16,248-18 16,-283 0-16,159 1 15,53-19 1,-4058 36-1,7904 36 1,-4058-19 0,-71-17-16,19 18 15,-19-18-15,1 18 16,17 52 0,-17 124-1,-53 265 16,17-124-31,18-212 16,-18 389 0,18-389-16,0 265 15,71 106 1,-36-35 0,18 70-1,-35-141 1,-18-35-1,0-53 1,0-53 0,0-194-16,-18 88 15,18-106-15,-17 88 16,-1-17 0,-17 18-1,-1-18 1,-17-18-1,36-18 17,-1-52-32,-17 17 15,17-17-15,-123 52 16,-141 36 0,-106 0-1,-88 18 1,352-89-16,-229 53 15,247-70-15,-334 52 16,16-17 0,36-35-1,53-18 1,88-18 0,88 18-1,71 0 1,70 0-1,1 18 17,17-53 30</inkml:trace>
  <inkml:trace contextRef="#ctx0" brushRef="#br0" timeOffset="2316.9008">17075 5027 0,'0'0'0,"0"-18"16,17 18-1,-17 36-15,0-19 0,18 19 16,0-1-16,-1 18 0,1 0 0,0 17 16,-1 1-16,19 17 0,-19-17 0,1 17 15,-1 0-15,19 0 0,-36 0 0,17 1 16,19 404-1,-36-246 32</inkml:trace>
  <inkml:trace contextRef="#ctx0" brushRef="#br0" timeOffset="2816.4035">18292 5151 0,'0'0'0,"0"-53"0,-35 17 0,-1-69 16,1 69 15,0 36-15,-18 88-1,0 71 1,18 53 0,35 17-1,53 71 1,70-106-1,36-35 1,0-106 0,-1-124-1,19-123 1,-142 124-16,71-160 16,-89 142-16,1 0 15,0-177-15,-89-35 16,-70 89 15,-18 123-15,-17 70-1,141 36-15,-36 34 0</inkml:trace>
  <inkml:trace contextRef="#ctx0" brushRef="#br0" timeOffset="3318.8208">20020 4939 0,'0'0'0,"-105"159"16,69-106-16,-52 123 16,71-105-16,17-19 0,-18 19 0,18-18 15,0 0-15,0 17 0,35-17 0,-35 0 16,35 0-16,-17 0 0,17-18 0,1 18 15,-1-18-15,0 1 0,212 52 32,71-423-1,-230 70-15,-71 195-16,-17-160 15,-35 177 1,-53-88-16,-71 18 15,-35 88 17,35 52-17,124-17-15,0 36 0</inkml:trace>
  <inkml:trace contextRef="#ctx0" brushRef="#br0" timeOffset="3784.491">21520 5186 0,'0'0'0,"-36"88"15,19-35-15,17 106 16,17 70 0,125-35-1,34-18 1,-53-123-1,-87-53-15,87-53 16,-87 18-16,52-124 16,18-88-1,-71-17 1,-88 87 0,-71 19-1,-34 122 1,-19 54-1,54 17 1</inkml:trace>
  <inkml:trace contextRef="#ctx0" brushRef="#br0" timeOffset="4266.2069">23319 5151 0,'0'0'0,"-35"0"0,-1 0 16,-87 17 0,-1 107-1,19 52 1,87 53 0,18-176-16,71 124 15,-36-124-15,88 141 16,18-89-1,1-87 1,16-159 0,1-88-1,-71-54 1,-88 37 0,-211 69-1,-72 142 1,177 70-1</inkml:trace>
  <inkml:trace contextRef="#ctx0" brushRef="#br0" timeOffset="5765.7333">21555 8872 0,'0'0'0,"0"-35"15,18 0-15,-18 0 0,0-18 0,17 17 16,-17 1-16,0 0 0,0-1 0,0 1 16,0 18-16,-17-19 0,17 19 0,-36-1 15,1 0-15,17 18 0,-123 89 32,53 369 14,123-405-46,71 159 0,-70-142 16,-1 1-16,35 70 16,-34-88-16,17 194 15,-53-194-15,-53 88 16,-71-18 0,-17-70-1,-18-53 1,106-70-1,36 52-15,-1-52 16,18 52-16,71-35 16,123-18-1,53 1 1,53-1 0,-248 54-16,178-72 15,-195 54 1,71-53-16,-36-88 15,-70 35 17,-105 70-17,-36 71 1,105 35-16,-105 89 16,106-89-16,-4004 71 15,8043 35 1,-3899 0-1,54-53 1,88-70 0,-88-89-1,-106 54-15,158-142 16,-175 106-16,-3917-70 16,7920-19-1,-4056 72 1,-71 70-1,52 35 1,-105 89 0,124-71-16,-36 70 15,53 53 1,105 1 0,19-71-1,70-71 1,-35-88-1,0-88 1,-54 17 0,-69 54-1,-36 52 1,-18 53 0,0-35-16,1 71 15,17-53 1,17 17-16,-17-17 15</inkml:trace>
  <inkml:trace contextRef="#ctx0" brushRef="#br0" timeOffset="5949.3264">23760 9842 0,'0'0'16,"0"-17"15,0-1-15,18 1-16,17-1 15</inkml:trace>
  <inkml:trace contextRef="#ctx0" brushRef="#br0" timeOffset="6999.1385">8820 7426 0,'0'0'0,"17"35"0,19 18 0,-19 18 16,19 17-16,-19 0 0,1 18 15,17 17-15,-17 19 0,17-1 0,0 17 16,1 1-16,-19 0 0,19 35 0,-1-18 15,0 18-15,0 0 0,1 18 0,-1-18 16,0 0-16,1 18 0,228 987 31,-229-1058-31,159 530 32,-194-636-32,18 0 15,0-17 1</inkml:trace>
  <inkml:trace contextRef="#ctx0" brushRef="#br0" timeOffset="7765.4962">8802 7532 0,'0'0'0,"35"-35"0,18-1 16,0 1-16,18 0 0,-1-1 0,19-17 15,-1 18-15,18-18 0,-1 18 0,1-18 16,18 18-16,-1-18 0,18 18 0,0-1 16,618-140 15,-706 158-31,194-17 31,-230 17-15,-17 36 15,0 53-15,71 176-1,70 194 1,124 105 0,52 54-1,-17 0 1,-35-36-1,-213-440 1,160 370 0,-159-389-16,71 178 15,-1 16 1,-52-87 0,-142-35-1,-211 70 1,17-106-1,159-88-15,-299 158 16,299-158-16,-229 106 16,-106 53-1,53-36 1,105-53 0,107-70-1,158-53-15,-34-53 16,52 36-1,0-36-15</inkml:trace>
  <inkml:trace contextRef="#ctx0" brushRef="#br0" timeOffset="8164.6769">9031 7214 0,'-3986'0'0,"7972"-35"0,-3986 17 0,-35-17 15,35 0-15,-17-18 0,-19 0 0,19-18 16,-1 1-16,-17-1 0,-1-17 0,1 0 16,0 0-16</inkml:trace>
  <inkml:trace contextRef="#ctx0" brushRef="#br0" timeOffset="9499.0392">9472 5962 0,'0'0'15,"89"159"-15,-54-124 0,71 88 16,-71-105-1,0 0-15,1-1 0,-1 1 0,-18-18 0,19 0 16,-1 0-16,0 0 0,1-18 16,-1-17-16,177-300 31,-160-35 0,-87 317-15,-18 70-1,36-17-15,-89 159 16,88-124-16,-52 106 16,52 71-1,0-18 1,71-53 0,18-106-1,-54-35-15,72-35 16,-54 18-1,53-89-15,36-88 32,-72 35-17,-34 88 1,0 54-16,-18 52 31,0 36-15,35 87-1,18-17 1,35-70 0,-17-71-1,17-71 1,35-70 0,-52-53-1,-36 36 1,-17 69-1,-18 107 17,0 17-17,-18 36 1,18 35 0,-3933-18-1,7972-35 1,-3986-36-1,35-87 1,36-54 0,-19-17-1,-34 53 1,-53 70 0,-18 36-1,-36 70 1,36 0-1,0-35 17,0-35-17,18-18 1,17-71 0,71-52-1,0 0 1,0 70-1,-36 35 1,-17 53 0,0 71-1,-53-88-15,18 70 16,-1-53-16,-17-17 0,-3968 35 16,7954 17-1,-3986-52 1</inkml:trace>
  <inkml:trace contextRef="#ctx0" brushRef="#br0" timeOffset="9666.1554">11395 5115 0,'-53'0'16,"106"0"-16,-159-17 0,-17-36 15,70 35 1,88 53 0</inkml:trace>
  <inkml:trace contextRef="#ctx0" brushRef="#br0" timeOffset="11685.8947">10936 12876 0,'0'0'0,"-17"-35"0,-1 17 0,1 1 15,-1-1-15,0 1 0,1 17 32,17 35-32,0 0 0,0 18 0,0 18 15,0-1-15,0 36 0,0-18 0,0 18 16,0 17-16,105 530 31,-87-582-31,88 105 31,-88-176-31</inkml:trace>
  <inkml:trace contextRef="#ctx0" brushRef="#br0" timeOffset="12115.1942">11695 12841 0,'0'0'0,"-71"-18"15,36 18-15,17 0 0,1 71 16,-36 123-1,35 124 1,18-160 0,-3898 1-1,7990-88 1,-4056-54-16,122-52 16,-17-71-1,-70-106 1,-106-52-1,35 193 1,-106-70-16,-35 53 31,-53 70-15,70 107 0,36 16-1,88-52-15</inkml:trace>
  <inkml:trace contextRef="#ctx0" brushRef="#br0" timeOffset="12515.2381">12647 12594 0,'0'0'0,"-105"-35"16,69 35-16,1 0 15,-71 53-15,36 141 16,34 70 15,72-34-15,105-36 0,53-88-1,-141-89-15,176-17 16,-176 0-16,88-70 15,-35-71 1,-106-89 0,-4128-17-1,8079 194-15,-4092-52 16,106 87-16,-141 0 16,52 89-1,-3933 35 1,8026-18-1</inkml:trace>
  <inkml:trace contextRef="#ctx0" brushRef="#br0" timeOffset="12881.464">13706 12382 0,'0'0'0,"17"-70"15,-17 52-15,-35-17 16,-71 106 0,36 123-1,17 70 1,35-17 0,159-106-1,53-70 1,-141-71-16,194-18 15,-176-35 1,52-35-16,-52-88 31,-159-36-15,52 141-16,-122-70 16,105 106-16,-106-36 15,106 71-15,-141 71 16,159-36-16,-54 71 15</inkml:trace>
  <inkml:trace contextRef="#ctx0" brushRef="#br0" timeOffset="13031.1036">14764 12753 0,'0'0'0,"-176"0"16,123 0-16,-71 35 15,54 0 1</inkml:trace>
  <inkml:trace contextRef="#ctx0" brushRef="#br0" timeOffset="13598.4438">10884 16245 0,'0'0'0,"-53"0"16,0-17-16,-124-36 31,389-106 0,53 0-15,-160 106-16,460-246 16,-406 228-16,334-158 15,178-36 1,-107 36-1,-176 88 1,-176 70 15,-177 71-31,0-17 16,-70 17 0,35-18-16,-35 18 0</inkml:trace>
  <inkml:trace contextRef="#ctx0" brushRef="#br0" timeOffset="13720.679">14059 14499 0,'17'0'0</inkml:trace>
  <inkml:trace contextRef="#ctx0" brushRef="#br0" timeOffset="15253.0868">16546 9454 0,'0'0'0,"-36"0"16,19 0-16,-19 0 0,19 0 0,-19-17 15</inkml:trace>
  <inkml:trace contextRef="#ctx0" brushRef="#br0" timeOffset="15480.5817">16475 9296 0,'0'0'0,"18"-18"0,-1 0 16,1 1-16,0-18 0,52-54 31,-70 36 0</inkml:trace>
  <inkml:trace contextRef="#ctx0" brushRef="#br0" timeOffset="18693.0831">16722 7285 0,'0'-18'0,"0"1"16,0-1-1,18 18 1,-1 0 0,1 0-16,0-18 0,-1 18 15,18 0-15,1 0 0,228-53 32,-211 53-32,388 0 31,-388 0-16,141 0-15,88 18 32,-211-18-32,158 0 0,-158 18 15,140-18 1,-158 17-16,230 1 16,-213 0-16,159-1 15,177 36 1,-159-18-1,53 18 1,70 18 0,-34-18-1,16 0 1,1 0 0,-18-36-1,-35 1 1,-229 0-16,140-1 15,-158-17-15,18 18 16,105 17-16,71 0 16,0 1 15,-53-19-15,-35 1-1,-124-18-15,53 18 16,-70-18-16,17 0 15,18 0 1,-18 0 0,1 0-1,17-36 1,17-34 0,18-1-1,1 1 1,-1-36-1,-18-35 1,1-89 0,-1-34 15,-52 193-31,35-229 16,-53 230-16,18-177 15,-18-88 1,0 247-16,0-159 15,0 158-15,0-228 16,35 17 0,-35 53-1,-35 88 1,-1 36 0,-17 52-1,18 1 1,-18 17-1,-70-18 1,-18 1 0,-53-1 15,0 1-15,-18-1-1,-70 1 1,194 34-16,-318-52 15,300 70-15,-247-35 16,-88-17 0,36 35-1,-1-1 1,0 36 0,-70 0-1,141 18 1,88 17-1,70-17 1,36 17 0,0-17 15,106-18-31,-124 35 16,106-17-16,-70-1 15,-18 1 1,17 0-1,-35-1 1,-35 19 0,-123 52-1,52-18 1,18 1 0,53-36-1,18 18 1,-36 0-1,-52 53 1,52-18 0,53-17 15,53-18-15,36-1-1,17-16 1,0 34-1,35 36 1,18 35 0,18 36-1,35 34 1,18 19 0,17 140-1,-18 18 1,36 35-1,35-87 1,-17-90 0,34-16 15,-87-124-15,-18-53-1,-18-18 1,-17-35-1,-18-18 48,35 18-63</inkml:trace>
  <inkml:trace contextRef="#ctx0" brushRef="#br0" timeOffset="19564.2304">10707 7814 0,'0'0'0,"35"-35"0,18-1 0,0 1 0,0-18 15,18 0-15,-1 0 0,1-17 0,17 17 16,-17 0-16,-1 0 0,-17 18 0,18 0 15,-18-1-15,-1 1 0,-16 17 0,-1 1 16,88-36 0,-228 141 31,-160 124-32,-158 140 1,123-157-1,141-125 1,124-52 0,70-36-1,124-105 1,88-107 0,194-105-1,-106 123 1,-159 124-1,-158 71 1,-194 122 0,-18 37-1</inkml:trace>
  <inkml:trace contextRef="#ctx0" brushRef="#br0" timeOffset="26114.6678">14200 7743 0,'0'0'16,"35"36"-16,-17-1 0,-1-17 0,1 17 0,88 141 31,-89-158-31,54 229 31,-71-229-15,0 105-16,-53 36 15,0-53 17,18-53-17</inkml:trace>
  <inkml:trace contextRef="#ctx0" brushRef="#br0" timeOffset="32079.1009">9825 2646 0,'0'0'0,"-17"53"0,-1 0 16,18 0-16,0-18 0,0 18 0,0-18 15,0 0-15,35 1 0,-35-1 0,35-17 16,1 17-16,-19-18 0,19 19 0,-19-19 16,19-17-16,-1 18 0,0 0 0,0-18 15,18 17-15,-17-17 0,17 0 0,193-53 31,-210 53-31,105-70 32,-123 52-17</inkml:trace>
  <inkml:trace contextRef="#ctx0" brushRef="#br0" timeOffset="33096.2398">14905 2187 0,'0'0'0,"0"35"0,18 1 16,-18-1-16,0 0 0,0-17 0,17 0 15,-17 35 1,0-248 31,-17-16-32,-54-1 1,18 18 0,18 71-1,17 87 1,18 72 0,36 34-1,-1 71 1,36-17-1,17-18 1,-18-53 0,1-36-1,52-87 17,-17-89-17,18-70 1,34-36-1,-34 89 1,-71 123 0,-36 88-1,19 71 1,-3987 88 0,7972-18-1,-3985-35 1,-1-52-1,-18-72-15,19 36 16,-36-35 0,17-18-16,19 0 15,17 0 17,-1-18-32</inkml:trace>
  <inkml:trace contextRef="#ctx0" brushRef="#br0" timeOffset="36213.072">13371 6138 0,'0'0'0,"35"36"0,18-19 0,-18-17 15,0 18-15,18-18 0,159-106 31,-89-229 1,-140 141-17,-107 35 1,-17 53 15,18 89-15,17 34-1,71 19 1,35-1 0,35 0-1,18-17 1,35-18 0</inkml:trace>
  <inkml:trace contextRef="#ctx0" brushRef="#br0" timeOffset="38078.1693">14270 4374 0,'0'0'0,"0"-17"15,-17 17-15,17-18 0,-18 18 0,-17 35 32,-1 477-1,36-406-15,0 317-1,18-317-15,-18 194 16,35 106-1,-17-107 1,-18-122 0,18-107-1,-1-70-15,-17-17 16,35-54 0,18-141-1,0-87 1,-53-19-1,-17 89 1,17 194-16,-53-71 16,35 88-1,-4021-17-15,7990 17 16,-3986 18 15,35-35-15,88-36-1,-71 36-15,89-141 16,-70 140-16,34-87 16,-3950-18-1,7954 17 1,-4021 1 0,-18-36-1,-35 124-15,0-89 16,-35 107-16,35-1 15,-35 71 1,0 212 0,17 176-1,53 0 1,-35-336 0,71 195-1,-54-229-15,1 70 16,17-18-1,-17-70 1,-18-70 0,-18-72-1,18 54-15,-106-106 16,89 106-16,-71-71 16,-1 18-1,19 17 1,52 1-1,18 52-15,36-35 16,16 18-16,-34 17 16,88-70-16,35-18 15,-18 18 1,-52 17 0,-53 1 15,-36 35-16,-35 35 1,35 52 0,18 37-1,36-1 1,34 0 0,18-17-1,-70-54-15,17 36 16,-17-53-16,-18 18 15,-35 17 1,-18 0 0,18-35-1,35-17 17,35-19-17,18-87 1,0-1-1,-18 19 1,-35 87-16,18-35 16,-18 71 15,0-1-15,0 54-1,0 17 1,17-35-1,36-35 1,0-54 0,0-69-1,-35 69 1</inkml:trace>
  <inkml:trace contextRef="#ctx0" brushRef="#br0" timeOffset="38228.4899">15540 4568 0,'0'0'0,"0"-35"15,0 53 1,0 52 0,-3986 124-1,7990 36 1,-3987-19 0,19-87-1</inkml:trace>
  <inkml:trace contextRef="#ctx0" brushRef="#br0" timeOffset="38413.1402">15399 5186 0,'0'0'0,"-18"0"16,18-18-16,18 18 15,70-35 1,0 0-16</inkml:trace>
  <inkml:trace contextRef="#ctx0" brushRef="#br0" timeOffset="38561.8333">16281 4851 0,'-35'0'0,"-1"0"15,19-18 1,-1 18 0</inkml:trace>
  <inkml:trace contextRef="#ctx0" brushRef="#br0" timeOffset="40194.9036">11042 3986 0,'0'0'0,"141"-53"0,18 18 0,18-18 16,-1 0-16,0 0 0,1-17 0,-1 17 15,0 0-15,18 0 0,-17 0 0,-1 0 16,1-17-16,-1 34 0,0-16 0,1-1 16,-1 0-16,1 0 0,687-159 31,-935 212 0,-352 141-15,-159 18-1,-106 35 1,512-123-16,-618 211 16,582-194-1,-317 106-15,53-35 16,317-106 0,194-53 15,248-88-16,281-124 1,106-70 0,36 35-1,-89 88 1</inkml:trace>
  <inkml:trace contextRef="#ctx0" brushRef="#br0" timeOffset="40365.2034">13988 3175 0,'0'0'0,"-35"-18"16</inkml:trace>
  <inkml:trace contextRef="#ctx0" brushRef="#br0" timeOffset="45191.2578">12048 6668 0,'0'0'0,"17"-18"16,1 18-16,0 0 15,35 0 1,88 141 15,-53-53-15,-71-53-16,72 124 15,-72-124 1,19 89-16,-1-18 16,-35-53 15,17-53-16</inkml:trace>
  <inkml:trace contextRef="#ctx0" brushRef="#br0" timeOffset="46577.1789">12559 7056 0,'0'0'16,"0"17"-16,35 1 0,-35-1 0,18-17 0,-18 18 16,35 0-16,-17-18 0,0 0 15,-1 17-15,19-17 0,-1 0 0,0 0 16,0 0-16,1-35 0,-1 35 0,0-18 15,1 18-15,69-123 32,-210-53-1,-19 123-15,1 17-1,34 36 1,19 36-1,17 17 1,18 17 0,35-52-16,0 17 15,0-17-15,0-1 16,35 1-16</inkml:trace>
  <inkml:trace contextRef="#ctx0" brushRef="#br0" timeOffset="46977.5208">13318 6950 0,'0'0'0,"17"17"0,19-17 0,17 0 16,52-53 15,-87 53-31,53-88 15,-54 71-15,1-36 16,-53-35 0,-71 17-1,-71 36 1,-17 70 0,124-17-16</inkml:trace>
  <inkml:trace contextRef="#ctx0" brushRef="#br0" timeOffset="47127.2718">14253 6773 0,'0'0'0,"-71"0"0,18 0 15,-70-53 1,70 53-16</inkml:trace>
  <inkml:trace contextRef="#ctx0" brushRef="#br0" timeOffset="48354.0763">13265 10672 0,'0'0'0,"0"-18"0,0 0 0,-18-17 0,18 17 15,0-17-15,-17 17 0,-1-87 31,159 34 1,-53 71-17,-70 35-15,52 36 16,-52-36 0,0 53-16,-54 89 15,-17-1 16,36-123-31,-36 35 16,35-70-16,-17 35 16,17-36-1,18-34 95</inkml:trace>
  <inkml:trace contextRef="#ctx0" brushRef="#br0" timeOffset="49681.4506">12136 8008 0,'0'0'0,"0"-18"31,0-17-31,0 18 0,0-1 16,0 0-16,0 1 0,0-19 0,0 1 15,0 17-15,0-17 0,0-18 0,-18-229 32,-4056 35 14,8025 194-30,-3969 53 0,18-18-1,-17 54 1,17 34 0,0-34-16,-18 140 15,18-141-15,0 71 16,53 0-1,17-71 1,-17-35 0,-4004-17-1,7938-19-15,-3952-52 16,-35 70 0,17-70-16,-52-35 31,-18-1-16,-35 36 1,18 53 0,52 17-16,-35 71 15,35-35-15</inkml:trace>
  <inkml:trace contextRef="#ctx0" brushRef="#br0" timeOffset="50245.7892">13494 9913 0,'-18'0'0,"18"18"0,-17-1 16,17 19-16,-18-1 0,18 0 0,-17 18 15,17-18-15,-18 18 0,18 0 0,-18 0 16,18 18-16,0-18 0,0 0 0,-17-1 16,17 1-16,0 230 31,-3987-142 0,7974-124-31</inkml:trace>
  <inkml:trace contextRef="#ctx0" brushRef="#br0" timeOffset="50645.208">13829 10354 0,'0'0'0,"-17"53"16,-1-35-16,18 52 15,18-17 1,34-35 0,37-36-1,-1-52 1,0-54-1,-35 1 1,-53 34 0,-71 36-1,36 53-15,-71 0 16,89 18 0,-72 17-16,19 54 15,70-37 16,18-52-31</inkml:trace>
  <inkml:trace contextRef="#ctx0" brushRef="#br0" timeOffset="50993.3293">14588 9913 0,'0'0'0,"-36"0"15,1 0-15,18 35 16,-1 1-16,-17 69 16,17-87-16,18 70 15,35 36 1,53-54 0,36-17-1,17-70 16,-70-54-15,-71-52 0,-36 17-1,-52 18 1,-18 70 0,-17 36-1,88 17-15</inkml:trace>
  <inkml:trace contextRef="#ctx0" brushRef="#br0" timeOffset="51142.9933">15134 10248 0,'-35'0'0,"35"-17"0,-106-1 15,18 0 16,71 18-31</inkml:trace>
  <inkml:trace contextRef="#ctx0" brushRef="#br0" timeOffset="51660.2426">14711 9931 0,'0'0'0,"-17"-18"16,-1 18-16,-17 0 16,-1 88-1,1 53 1,35 0-1,53-35 1,-53-70-16,88-1 16,-53-17-16,36-1 15,-36-17-15,71-70 16,-88 52 0,17-70-16,-35-18 31,-71 18-16,-34 35 1,16 53-16</inkml:trace>
  <inkml:trace contextRef="#ctx0" brushRef="#br0" timeOffset="51810.2468">15452 10266 0,'0'0'0,"-35"0"16,-18 0-16,35-18 16</inkml:trace>
  <inkml:trace contextRef="#ctx0" brushRef="#br0" timeOffset="52994.945">19297 13088 0,'0'0'0,"0"-18"31,0 1 0,0-1-15,0 1 0,0-1-1,0 0 17,0 1 30</inkml:trace>
  <inkml:trace contextRef="#ctx0" brushRef="#br0" timeOffset="71258.3636">5521 10248 0,'0'0'0,"0"-17"0,0-1 15,0 0-15,0 1 16,0-1-16,0 0 0,0 1 0,36-1 15,-36 0-15,0 1 0,17-1 0,-17 1 16,18-1-16,-18 0 0,18 1 0,-18-1 16,17 18-16,-17-18 31,71 177 0,-54-71-15,-17 0-1,-35-17 1,-53-36 0,-18-17-1,18-18 1,0-71 0,35-52-1,17-36 1,36-35-1,106 53 17,35 18-17,53 52 1,-35 53 0,-141 18-1,246 582 1,-264-546-16</inkml:trace>
  <inkml:trace contextRef="#ctx0" brushRef="#br0" timeOffset="73207.5745">5486 10054 0,'35'35'0,"-17"-35"16,0 36-16,-1-19 0,1 1 16,0 0-16,-1 17 0,1-17 0,-18 17 15,17-18-15,1 19 0,-18-19 0,18 1 16,-18 17-16,17-17 0,-17 0 0,0-1 16,0 1-16,0 0 0,0-1 0,-53 18 31,36-35-31,-160-17 31,160 17-15,-36-35-1,18-36 1,-1 0 0,36-34-1,18-1 1,35 0-1,35 35 1,18 18 0,17 36-1,-17 70 1,-88-18-16,70 71 16,-70-53-16,-1 17 15,19 124-15,16 141 16,-52 53-1,-35 1 17,-71-72-17,-70-35 1,53-211 0,17-124-1,17-71 1,37-34-1,34 34 1,53 18 0,-35 89-16,106-36 15,-71 53-15,89 0 16,70 123 0,17 18-1,-3968 1 1,7938-37-1,-4146-87-15,106 0 16,-106-18 0,54-71-1,-1-70 1,-53 35-16</inkml:trace>
  <inkml:trace contextRef="#ctx0" brushRef="#br0" timeOffset="73557.273">6862 9895 0,'0'0'0,"-71"0"16,36 0-16,17 18 15,-17 35-15,0 35 16,35 18-1,106 70 17,-36-70-17,-34-70-15,87 122 16,-105-140-16,87 70 16,19 18-1,-71 17 1,-36 18-1,-105 36 1,0-71 0,18-89-1</inkml:trace>
  <inkml:trace contextRef="#ctx0" brushRef="#br0" timeOffset="73823.4893">6703 10089 0,'0'0'0,"-70"-52"16,52 16-16,-17 1 16,70-71-1,88-17 1,36-18-1,18 35 1,-54 35 0,-70 54-1,-35 17 1</inkml:trace>
  <inkml:trace contextRef="#ctx0" brushRef="#br0" timeOffset="74674.3417">7691 9719 0,'0'0'0,"0"-18"16,0 1-16,-35-1 15,-1 18 1,-17 35-1,-35 142 1,35 52 0,36 36-1,87-18 1,18-71 0,54-88-1,-1-53 1,-53-105-1,-53 35-15,36-142 16,-71 124 0,35-123-1,-35-53 1,-71 35 0,-34 70-1,-19 106 1,18 54-1,36 52 1,52-35 0,106-18-1,106-70 1,106-142 0,-53 1-1,-53-18 1,-53 71-1,-88 87 1,-88 72 15,-18 52-15,35-53-16,-70 159 16,70-123-16,1 87 15,-1 19 1,124-54-1,53-52 1,17-71 0,-141 0-16,107-88 15,-107 52-15,35-87 16,-52-124 0,-71 0-1,-88 88 1,-35 124-1,123 35-15,-106 53 16,124-18 0,-36 36-1</inkml:trace>
  <inkml:trace contextRef="#ctx0" brushRef="#br0" timeOffset="74806.3819">9331 9754 0,'0'0'0,"18"18"16,-53-18-16,-1 0 16,-34 35-1</inkml:trace>
  <inkml:trace contextRef="#ctx0" brushRef="#br0" timeOffset="75223.7028">5821 12929 0,'0'0'0,"-106"53"0,-17 0 0,-159 71 16,141-89-1,264-88 1,-70 18-16,247-106 16,-177 70-16,618-264 15,176-18 1,18 53 0,-194 106-1,-300 53 1,-247 71-1,-159 34 17,-52 1-17,-72-36 1,-3967 19 0,8024 16-16</inkml:trace>
  <inkml:trace contextRef="#ctx0" brushRef="#br0" timeOffset="75307.0131">9596 11183 0,'0'0'0,"35"-18"16,-35 1-16,18 17 16</inkml:trace>
  <inkml:trace contextRef="#ctx0" brushRef="#br0" timeOffset="76439.3958">18310 9454 0,'0'0'0,"0"-17"0,-36-18 15,1-1-15,0 1 0,-1 0 0,-299-177 32,-335 18-1,247 229-16,-18 89 1,317-71 0,-299 211-1,317-193-15,-141 193 16,106 72 0,247-19-1,264-52 1,424-36-1,-36-176 1,-34-159 0,-178-70-1,-193-107 1,-265-105 0,-264 0-1,105 300-15,-422-159 16,351 212-1,-369-18-15,-177 88 16,159 106 15,264 36-31</inkml:trace>
  <inkml:trace contextRef="#ctx0" brushRef="#br0" timeOffset="76608.0347">18556 10283 0,'0'0'0,"-17"0"0,-71 0 16,35-17 0</inkml:trace>
  <inkml:trace contextRef="#ctx0" brushRef="#br0" timeOffset="76814.0147">18539 10266 0,'0'0'0,"-35"0"15,-1-18 1,19 18-16,17-17 15</inkml:trace>
  <inkml:trace contextRef="#ctx0" brushRef="#br0" timeOffset="77037.2138">18539 10231 0,'0'0'0</inkml:trace>
  <inkml:trace contextRef="#ctx0" brushRef="#br0" timeOffset="79774.8032">12206 10654 0,'0'0'0,"36"70"0,-19 1 0,19 0 0,-19-1 16,19-17-16,-19 0 0,1 0 0,-1 0 15,-17-18-15,18 0 0,-18-17 0,18 0 16,-18-1-16,-18-17 47,0 0-16</inkml:trace>
  <inkml:trace contextRef="#ctx0" brushRef="#br0" timeOffset="84349.5232">10319 9296 0,'0'0'16,"0"35"-16,0 0 0,18-17 0,-18 17 0,0-17 16,17-1-16,-17 1 0,0 0 0,18-1 15,-18 1-15,0 0 0,0-1 16,18-17-16,-18 18 0</inkml:trace>
  <inkml:trace contextRef="#ctx0" brushRef="#br0" timeOffset="84973.7707">10601 9366 0,'0'0'0,"18"18"0,-18 0 0,35-1 16,-17-17-16,0 18 0,87-1 31,19-175 0,-124 87-15,17 36-16,-17-71 15,0 88 1,-52-52-16,-19-1 16,18 54 15,-17 17-15,52 35-16</inkml:trace>
  <inkml:trace contextRef="#ctx0" brushRef="#br0" timeOffset="85355.6323">11289 8908 0,'0'0'16,"-17"-18"-16,17 0 0,-36 1 0</inkml:trace>
  <inkml:trace contextRef="#ctx0" brushRef="#br0" timeOffset="85357.6353">11201 8819 0,'-53'-17'15</inkml:trace>
  <inkml:trace contextRef="#ctx0" brushRef="#br0" timeOffset="86089.9224">11360 8678 0,'0'0'0,"-18"0"15,18-17-15,-88 17 31,35 123 1,18-35-17,17 36 1,18-36 0,71-17-1,-71-54-15,105 1 16,-87 0-1,53-18-15,17-36 16,-35 19 0,-36-19-1,-17-34 17,0 52-32,-17-70 15,-1 70-15,-17-70 16,-36 18-1,1 17 1,52 35 0,18 53-1,-35 36 1,35-1 0</inkml:trace>
  <inkml:trace contextRef="#ctx0" brushRef="#br0" timeOffset="91757.7491">9913 9243 0,'-35'0'156,"35"17"-31,0 1-125,0 0 15,0-1-15,71 160 32,-1 70-1,-70-194-15,18-18-1,-18-18 1,0-34 31,0-1-32,0-35-15,-18-70 32,-17-71-17,0 88 1,-18-17-1,35 87 1,0 36 0,18 18 15,18 17-15,17 53-1,1 36 1,17 17-1,-18-35 1,0-36 0,-17-34-1,-1-36 1,-17 17 0</inkml:trace>
  <inkml:trace contextRef="#ctx0" brushRef="#br0" timeOffset="92574.1437">10284 9137 0,'0'0'0,"0"35"0,-35-17 0,17 70 16,18-70-16,0-1 0,0 1 16,0 0-16,0-1 15,18-17 1,-1 0-16,1 0 15,35 0 1,70 0 15,-52 53 1,-18 0-17,-18 18 1,-35 17-1,0 0 1,0-53 0,0-52 31,0-1-32,0 0 1,0-35-1,18 18 1,-18 18-16,17-1 16,1 0-1,0 18 1,-1 0-16,36 71 31,0-1-15,-18-17-1,1-17 1,-36-1 0</inkml:trace>
  <inkml:trace contextRef="#ctx0" brushRef="#br0" timeOffset="94954.0203">9808 9366 0,'0'0'0,"-18"0"15,0 0 1,54 0 93,-19 0-93,54-17-1,70-72 17,-88 54-17,17 0 17,-17 0-17,-17 17 1,-19 0-1,-17 1 79,18 17-78,-1 0-1,-17-18-15,0 36 829,0 17-814,0-17 1,18-1-16,-18 19 0,35-1 0,-17 0 15,0 0-15,-1 18 0,1-17 0,0 16 16,-1-16-16,18 17 0,-17 0 0,0-18 16,-1 0-16,19 18 0,70 159 31,-71-159 0,-35-71 47,0 0-78,0 1 0,0-54 16</inkml:trace>
  <inkml:trace contextRef="#ctx0" brushRef="#br0" timeOffset="95283.2786">10249 9666 0,'0'0'0,"35"0"31,-18-18-16,-17 1-15,89-36 16,-3988-35 0,7974 17-1,-4004 36 17,-54 17-17</inkml:trace>
  <inkml:trace contextRef="#ctx0" brushRef="#br0" timeOffset="95904.3404">10725 8925 0,'-18'0'15,"1"0"1,-1 18 0,-17 17-1,-1 36 1,1-1 0,0 1-1,35-1 1,17 19-1,19 16 1,17 1 0,17-35-1,18-54 17,1-52-17,34-71 1,-52 1-1,-54 16 1,-17 54-16,-35-35 16,35 52-16,-4057-70 15,8026 70-15,-4075-88 16,71 71-16,-54-18 16,-34 35-1,35 54 1,0 52-1,88-53-15,-18-17 16</inkml:trace>
  <inkml:trace contextRef="#ctx0" brushRef="#br0" timeOffset="96071.3814">11660 9049 0,'0'0'0,"-106"17"16,71-17-16,-71 0 15,70 0 1</inkml:trace>
  <inkml:trace contextRef="#ctx0" brushRef="#br0" timeOffset="98670.668">16563 2646 0,'18'0'16,"-18"17"47,0 19-48,0-19-15,70 195 31,1 211 1,-36-229-17,1-17 1,-1-71 0,-35-89-16,17 19 15,-17-19 16,-70 1-15,35-1-16</inkml:trace>
  <inkml:trace contextRef="#ctx0" brushRef="#br0" timeOffset="99387.6442">17145 2963 0,'0'0'0,"18"0"0,17 0 16,-17 0-16,0 0 0,246-17 31,-35 17 0,-176 70-15,-53-52-16,18 88 15,-18-71-15,-71 36 16,-3986 17 0,7938-18-1,-3987-52 1,89-18 0,-54 0-1,53 0-15,-17-35 16,35-54-1,71 37 1,-1 16 0,18 19-1,53 52 1,-35-17 0,-3969 17-1,7938-18 1,-4040 1-1</inkml:trace>
  <inkml:trace contextRef="#ctx0" brushRef="#br0" timeOffset="99703.8634">17110 2787 0,'0'0'0,"35"-35"0,1 17 0,158-105 15,17-1 1,-52 18 0,-71 71-1,-70 35 1</inkml:trace>
  <inkml:trace contextRef="#ctx0" brushRef="#br0" timeOffset="100820.3766">18204 2963 0,'0'0'0,"0"18"15,35 0-15,-35-1 0,141 19 32,-123-36-32,123-36 31,-106 36-31,-17-17 0,52-36 15,36-53 1,-53 18 0,-53 17-1,-18 18 1,-17 53 0,-18-17-1,36-1-15,-19 18 0,-52-18 16,-35 18-1,-18 0 1,-3952 18 0,8027 0-1,-3917-18 1,1 0 0,88-18-1,53-53 1,-1 1-1,-17-1 1,-17 1 0,-106 70-16,34-36 15,-34 19 1,-36 17 31,-17 0-32,-18 17 1,36-17 0,-1 53-1,-17 18 1,35 17 0,0-17-1,53-18 1,35-1-1,18-52 1,0 0 0,-18-52-1,18-19 1,-89 53 0,36-70-1,-35 71-15,-18-19 16,0-34-1,-124 34 1,-17 36 0,-18 18-1,106-18-15,1 35 0</inkml:trace>
  <inkml:trace contextRef="#ctx0" brushRef="#br0" timeOffset="100987.1638">19580 2611 0,'0'0'15,"-53"-36"-15</inkml:trace>
  <inkml:trace contextRef="#ctx0" brushRef="#br0" timeOffset="101436.9731">19015 3228 0,'0'0'0,"88"-35"0,-17-1 16,17 19-16,247-89 31,-317 106 0,-36 0-15,1 0-1,-1 0 1,-17-18 0,17 18-1</inkml:trace>
  <inkml:trace contextRef="#ctx0" brushRef="#br0" timeOffset="102305.2629">18556 2893 0</inkml:trace>
  <inkml:trace contextRef="#ctx0" brushRef="#br0" timeOffset="103403.7428">11624 9578 0,'0'0'0,"89"-53"0,16-18 0,-16 19 15,-1 16-15,-18-17 0,-17 18 0,18 0 16,-36 17-16,18 1 0,-18-1 0,-17 0 15,0 1-15,-1 17 0,-17-18 0,-17 18 16,-36 35 0,17-35-16,-369 247 31,-125 53 0,407-229-15,88-54-1,70-52 1</inkml:trace>
  <inkml:trace contextRef="#ctx0" brushRef="#br0" timeOffset="103804.9739">13953 5909 0,'0'0'0,"141"-106"0,-18 18 0,18 17 15,-17 1-15</inkml:trace>
  <inkml:trace contextRef="#ctx0" brushRef="#br0" timeOffset="104085.8187">15752 5062 0,'88'-35'0,"-176"70"0,300-105 15,-195 52-15,18 1 16,-17 17 0,-18-18 31,0 0-32,0 1 1,0-1-1,0 0 17,0 1-32,0-1 15,0-53 1,18 36 0</inkml:trace>
  <inkml:trace contextRef="#ctx0" brushRef="#br0" timeOffset="106533.1604">15187 9225 0,'36'0'16,"-1"0"-16,0-17 0,1 17 15,-1 0-15,18 0 0,-18 0 0,18 0 16,17 0-16,-17 0 0,36 0 0,-19 0 15,1 0-15,17 0 0,-18 0 0,19 17 16,-19-17-16,18 0 0,1 0 0,-19 0 16,389 18-1,-389-1-15,389-52 47,-406 35-47,70-35 16,18 0-1,-105-1 1,-36 19 0,-18 17-16,-70-36 15,53 19-15,-71-1 16,-88-17 0,-53 17-1,176 18-15,-123 0 16,141 0-16,-17 18 0,-107 17 15,1 18 1,123-18 0,71-35-1,105 18 1,71 0 0,177-1 15,-36-17-16,70-17 1,19-72 0,-89 36-1,-106 36 1,-194 17-16,54-18 16,-72 18-16,1 0 0,35 0 15,0 0 1,0 18-1,-36-1 1,-17 1 15,0 0-31,0 35 16,0 70 0,0 89 15,0 52-16,-35 72 1,0-37 0,35-246-16,-18 88 15,18-52 1,0-54 0,-18-35-1,-17 0 1,-53 0-1,53 0-15,-106 0 16,105-18-16,-105 18 16,-88 0-1,-71 18 1,-35 35 0,-106-18 15,123-17-16,72-18 1,51-18 0,-3950 0-1,8008 1 1,-3933 17 0,52-18-16,-17 18 15,35-17 16,0-1-31,0-88 16,53-106 0,0-87-1,-18 210-15,35-263 16,-34 140 0,-19 141 15,-17 54 16</inkml:trace>
  <inkml:trace contextRef="#ctx0" brushRef="#br0" timeOffset="106702.9604">16722 9366 0,'0'0'0,"-53"0"15,35 0 1</inkml:trace>
  <inkml:trace contextRef="#ctx0" brushRef="#br0" timeOffset="108853.6467">17763 10125 0,'0'-18'0,"-18"18"15,18-18 1,0 1-1,0-1 1548,18 18-1547,-54 0 249,19 0-265</inkml:trace>
  <inkml:trace contextRef="#ctx0" brushRef="#br0" timeOffset="111337.1741">10054 10918 0,'18'0'0,"-18"-35"15,18 35-15,-1-17 0,213-177 32,387-195-1,-141 143-16,-4145 104 1,7832 54 0,-4057 35-1,-18 0 1,-35 18 0,-18 0-1,1 17 16,-19 18 16,1-17-31</inkml:trace>
  <inkml:trace contextRef="#ctx0" brushRef="#br0" timeOffset="111822.987">10407 11624 0,'36'0'15,"-19"0"1,1 0-16,17 0 0,-17-18 16,17 18-16,0-35 0,18 0 0,0 0 15,0-1-15,18-17 0,528-423 31,107 70 1,-565 336-17,-88 35 1,-35 35 0</inkml:trace>
  <inkml:trace contextRef="#ctx0" brushRef="#br0" timeOffset="113419.6942">11589 10054 0,'0'-17'16,"0"-1"0,0 0-16,0-17 0,0-18 15,35 0-15,-35 0 0,18-17 0,-18-1 16,176-405 0,177-177 30,-141 424-30,52 70 0,19 53-1,52 89 1,0 158 0,18 70-1,-265-140-15,247 176 16,-264-176-16,140 70 15,-34-18 1,-54-52 0,-88-54-1,-52-17 17,-19 0-17,-16-53-15,-54-17 31,0-54-15,0-52 0,18-18-1,53 123 1,35 54 0,35 52-1,88 53 1,36 53-1,-106-123-15,141 70 16,-159-88-16,106 35 16,-17-35-1,-71-35 1,-36 18 0,-17-19-1,-35 36 16,18 0-31,-72 88 16,72-35-16,-124 124 16,-36 123-1,18-53 1,71-71 0,53-88-1,35-70 1,0-36 15</inkml:trace>
  <inkml:trace contextRef="#ctx0" brushRef="#br0" timeOffset="116819.8357">17833 9402 0,'0'0'0,"-17"-53"0,17 17 0,-53-17 15,17 18-15,1 18 0,0-19 0,-18 19 16,18-1-16,-18 18 0,0-18 0,0 18 15,-18 0-15,18 0 0,1 0 0,-19 36 16,18-36-16,0 35 0,-17 0 0,17-17 16,-247 317 15,282-282-31,36 370 31,17-370-31,106 53 16,124-18-1,-1-88 1,-52-70 0,-89-72-1,-87-34 1,-72-53 0,-69 17-1,-72 89 16,-87 87-15,52 107 0,53 35-1,142-71-15</inkml:trace>
  <inkml:trace contextRef="#ctx0" brushRef="#br0" timeOffset="116968.2861">17904 9684 0,'0'0'0,"-35"0"0,-1-36 0,-52 36 16,70 0 0</inkml:trace>
  <inkml:trace contextRef="#ctx0" brushRef="#br0" timeOffset="117118.9703">17851 9613 0,'0'0'0,"-18"0"0,-52-17 15,17 17 1</inkml:trace>
  <inkml:trace contextRef="#ctx0" brushRef="#br0" timeOffset="130717.7262">18098 9349 0,'0'0'15,"0"-18"-15,0-17 0,-18 17 0,18 0 0,-17 1 16,-1-18-16,0 17 0,-17 0 0,17 1 16,-17-19-16,0 19 0,0 17 0,-1-18 15,-17 0-15,18 18 0,-18-17 0,0 17 16,0 0-16,-335 17 31,-35 125 0,229 52-15,35 123 0,124-211-16,-53 317 15,70-335-15,0 159 16,89 18 0,88-89-1,-106-140-15,141 16 16,-106-52-16,141 18 15,-141-53 1,265-89 0,-265 89-16,177-124 15,52-105 1,-70-107 0,-229 19-1,-177 34 1,-105 106-1,-54 124 1,36 71 0,211 52-16,-105 35 15,123-34-15,-88 105 16,88 0 0</inkml:trace>
  <inkml:trace contextRef="#ctx0" brushRef="#br0" timeOffset="130867.4826">17657 10460 0,'0'0'0,"-124"35"15,89-35-15,17 18 0</inkml:trace>
  <inkml:trace contextRef="#ctx0" brushRef="#br0" timeOffset="378425.8056">9261 7743 0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12T08:55:07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18715 6085 0,'0'0'0,"-17"53"0,-1 0 0,18 0 16,-18 0-16,1 0 0,-1 0 0,0 0 15,1 17-15,17-17 0,-18 18 0,0-1 16,1 1-16,17-18 0,-18 17 0,1 19 16,-1-19-16,0 1 0,18 17 0,-17 0 15,-1 18-15,-17-18 0,17 18 0,0-18 16,-105 477 15,52 175 0,36-440-15,0 0 0,17-71-1,1-193-15,17 123 16,-18-142-16,18 36 16,-18-53-1,18-18 16,0 1-15,0-1-16,-17-35 16,17 36-16,-18-72 15,18 54 1,-18-35-16,18-19 31,0-16-15,18-19-1,35-70 1,-35 124-16,34-213 16,-34 195-16,35-194 15,35-106 1,-17 17 0,-1 1-1,-70 282-15,36-247 16,-36 264-16,17-123 15,19-18 1,16 89 0,-52 105-16,18-35 15,0 53-15,-1-35 16,1 17 0,35-17-1,-35 18-15,-1-1 0,89-35 16,106-35-1,17 0 1,-158 70-16,105-35 16,-105 35-16,-19 1 0,54-19 15,159-16 1,-71 16 0,53 1-1,-18 35 1,-35 0-1,-17 18 1,52-1 0,-35-17-1,18 0 1,-54 0 15,-70 0-15,-70 18-1,-18 0 17,35 17-17,1 53 1,-19 71 0,-17-124-16,0 124 15,0-106-15,-35 105 16,35-105-16,-53 159 15,35-141-15,-34 123 16,-1 105 0,-18 19-1,-3986-36 1,7973 0 15,-3987 54-15,18-72-1,18-17 1,-18-18 0,0-17-1,53-159-15,-53 141 16,53-141-16,-17 88 16,-1 18-1,18-53 1,0-36-1,-17-17 1,17-18 0,-18-35 31,0 0-32,-17 0 1,-53 0-1,-89-17 1,-17-19 0,-53 19-1,-17-18 1,-1-1 0,-17 19-1,17-1 1,195 18-16,-195-18 15,212 18-15,-105-17 16,-54 17 0,53 0-1,18 0 1,124 0 0,-54 17-1,53-17-15,-35 18 16,18-18-1,0 18 1,0-18 0,17 0-1,-17 17 1,17-17-16,0 0 16,18-35 15,18 17-31,17-52 15</inkml:trace>
  <inkml:trace contextRef="#ctx0" brushRef="#br0" timeOffset="1151.1512">20179 4357 0,'0'0'0,"-35"35"0,35 18 0,-106 300 31,88-230 16,18-158-32,18-124 1,35-35 0,-18-35-1,18 35 1,-18 35 0,-35 124-1,18 17 1,-18 71-1,35 53 1,1 17 0,-19 19-1,19-37 1,-1-16 15,-17-72-31,17 36 16,-18-53-16,1 0 15,35-35 1,-3969-36 0,7991-70-1,-4058 106-15,54-89 16,-53 89-16,-1 0 0,54-89 16,-1 19-1,-52 69 1,-18 19-1,0 52 1,0 35 0,0-34-16,0 105 15,0-88 1,0 70-16,35 18 31,1-17-15,-36-89-16,35 36 15,-18-54-15,1 1 16,35 0 0</inkml:trace>
  <inkml:trace contextRef="#ctx0" brushRef="#br0" timeOffset="2033.6782">21908 4039 0,'0'0'0,"0"36"0,-18-1 0,1 0 0,-1 0 16,18 1-16,-18-1 0,1 0 0,17 1 16,-18-1-16,-53 194 31,71-211-31,0 52 31,0-105-15,18-36-1,35-70 1,0-17 0,35-54-1,-53 106 1,-17 71 15,-18 70-15,0-17-1,35 35 1,-35-18-16,36 88 16,-36-87-16,17 52 15,1 18 1,17-53 0,0-36-1,18-52 1,71-36-1,-1-34 1,-17-1 0,-35 18-1,-18 52 1,-36 19 15,-17 52-15,0-17-1,0 87 1,0 37 0,0 16-1,18-17 1,35 0 0,0-70-1,17-53 1,89-54-1,70-34 1,-158 52-16</inkml:trace>
  <inkml:trace contextRef="#ctx0" brushRef="#br0" timeOffset="3949.1706">7303 6809 0,'0'0'0,"0"17"15,0 1 1,0 17-16,0 0 0,0 1 0,0 17 16,0 17-16,0 1 0,17-1 0,-17 18 15,0 1-15,18-19 0,-18 36 0,106 582 31,-18 176 1,-70-423-17,-18 0 1,0-17 0,0-336-1,0 265 1,0-283-16,17 124 15,-17 18 1,0-53 0,0-71-1,0-71 1</inkml:trace>
  <inkml:trace contextRef="#ctx0" brushRef="#br0" timeOffset="5710.6941">7320 6791 0,'18'0'15,"17"0"-15,-17 0 0,17 0 16,1 18-16,-1-18 0,0 0 16,18 0-16,0 17 0,0-17 0,0 0 15,0 0-15,0 0 0,352 0 32,-352 0-32,318-35 31,-336 35-31,53 0 15,-53-18-15,18 18 16,-35 0 0,-18 18 46,0 0-46,0-1-16,18 36 15,35 53 1,-36-71-16,36 106 16,-53-88-16,35 141 15,36 159 1,-18-71 0,17 36-1,-34-18 1,-19-18-1,-3985-35 1,7954 0 0,-3986 17-1,18-87 1,-18 17 0,17 0 15,-17 0-16,18 0 1,-18-141-16,0 88 16,18-106-16,-18 71 15,0 17 1,0-17 0,0-53-1,0-17 1,-18-36-1,0 0 17,18 17-17,-17-17 1,17 18-16,-18-18 16,-35 0 15,0 0-16,-53 0 1,-17-35 0,-18 17-1,-36-17 1,-17-1 0,-70 19-1,34-19 1,36 19-1,36-1 1,16-17 0,72 35-1,35-18 1,52 18 46,19 0 32</inkml:trace>
  <inkml:trace contextRef="#ctx0" brushRef="#br0" timeOffset="7765.3368">5451 13476 0,'-18'0'0,"18"18"16,0-1-1,-18 1-15,18 0 0,-17 17 0,17 0 16,-18 18-16,1 0 0,17 0 0,-18 0 16,18 17-16,-18-17 0,18 18 0,0-1 15,18 477 16,88 300 1,-89-494-17,1-106 1,-18-89 0,18-105-1,-18-70 32</inkml:trace>
  <inkml:trace contextRef="#ctx0" brushRef="#br0" timeOffset="10398.32">5645 13141 0,'17'0'63,"1"0"-16,0 0-47,52 0 31,1 0-15,17 0-1,-70 0-15,52 0 16,-52 0 0,70 0-16,35 18 31,36-18-16,18 0 1,17 0 0,-53 0-1,-106 0-15,159 17 16,-141-17-16,106 0 16,88 18-1,-18-18 1,0 0-1,1 0 1,-177 0-16,211-35 16,-193 35-16,140 0 15,89-18 1,-35 18 0,-3916-18 15,7831 1-16,-4110 17-15,213 0 16,-213 0-16,142-18 16,53 0-1,-36 1 1,18 17 0,70-18-1,-52-17 1,-1 17-1,-34 18 1,17 0 0,-106 0-1,-35 0 1,-71 0-16,106 0 31,-35 0-15,-53 0-1,-18 0 1,-17 0 0,-18 18 62,17-18-78,1 70 15,0 54 1,-1 70 0,-17 18-1,18-36 1,-18-17 0,0-1 15,0-105-31,0 89 15,0-90-15,0-16 0,0 105 16,0 18 0,0-36-1,0-17 1,0-89-16,0 72 16,0-54-16,-18 0 0,18 53 15,-17 1 1,-1-1-1,0-35 1,1-36 0,17 1-1,-18-18 1,0 0 15,-17 0-15,-88 0-1,-36 18 1,-53-54 0,53 36-1,-87-17 1,16-19 0,-17 1-1,-35 18 1,0-1-1,17 0 1,195 18-16,-160-35 16,178 35-1,-143-18-15,-69 1 16,-18 17 0,35-18 15,0 18-16,88-18 1,-17 1 0,-36-1-1,-17 18 1,17 0 0,71 0-1,106-17-15,-106 17 16,-18-18-1,-35 0 1,-53 18 0,53 0-1,35 0 1,124 0-16,-106 0 16,123 0-1,-88 0 1,-53 0-1,-17 0 1,141 0-16,-89 0 16,36 0-1,53 0-15,-18-17 16,35 17-16,-35 0 16,-17 0-1,-18 0 1,-1 0-1,36 0 1,36 0-16,-18 17 16,17-17-1,0 0-15,-35 0 16,-17 18 0,-18 0 15,52-18-16,36 17-15,-35-17 16,17 0-16</inkml:trace>
  <inkml:trace contextRef="#ctx0" brushRef="#br0" timeOffset="11518.2128">7356 13018 0,'0'17'32,"0"1"-32,0-1 0,0 1 15,0 0-15,0-1 0,0 19 0,0-1 16,0 18-16,-18 0 0,18 0 0,0 0 15,0 17-15,0 1 0,0-1 0,53 406 32,18 54-1,-54-301-15,-17-35-1,0-159 1,0 36-1,0-54-15,0 1 0,0 17 16,0-17 0,0-36 93</inkml:trace>
  <inkml:trace contextRef="#ctx0" brushRef="#br0" timeOffset="12381.0137">10848 12965 0,'-17'0'0,"17"17"46,-18-17-46,18 36 0,-18-19 0,18 18 16,-105 459 15,34 177 1,71-389-17,-18 0 1,-17-70-1,0-18 1,35-106 0,-18-70-1,18-36 63</inkml:trace>
  <inkml:trace contextRef="#ctx0" brushRef="#br0" timeOffset="13499.5307">15082 13723 0,'-18'0'0,"0"35"16,1 1 0,17-1-16,-18 18 0,0-18 0,18 36 15,-17-1-15,-1-17 0,0 18 0,1-1 16,17 1-16,-18-18 0,18 17 0,-17-17 16,17 0-16,-18-18 0,0 124 31,18-194 0,36-106-15,16-71-1,19-53 1,70-52 0,-53 141-1,-4039 123 16,7938 88-15,-4023 71 0,1 141-1,17-53 1,18-53 0,71-35-1,-18-53 1,0-36-1,-18-17-15,36-35 16,-36 0-16,0 17 0,71-88 16,35-70-1,0-1 1,-70 89 0,-36 88-1,-35 36 16,0-1-31,-18 159 16,18-141-16,-52 141 16,34 0-1,18-18 1,18-52 0,-18-89-16,52 0 15,-34-17-15,35-18 16,53-35-1</inkml:trace>
  <inkml:trace contextRef="#ctx0" brushRef="#br0" timeOffset="14365.1191">17392 14076 0,'-17'0'0,"34"0"0,-70 70 47,36-34-47,-1-1 0,18 0 16,-18 18-16,-17-18 0,18 18 15,-107 282 1,36-158 15,88-195 16,53-70-31,35-71-1,0-52 1,18 17 0,-35 70-1,-54 106 1,-17 71-1,0 89 1,-17 34 0,52-53-1,18-17 1,35-53 0,0-35-1,18-54 16,17-69-15,1-54 0,-4005 0-1,7956 53 1,-4057 106-16,-1-35 16,-17 53-1,0 35 1,0 105-1,0-105-15,0 88 16,0-88-16,0 0 0,36 53 16,16 17-1,54-87 1,35-36 0,0-71-1,-52 18 1</inkml:trace>
  <inkml:trace contextRef="#ctx0" brushRef="#br0" timeOffset="16214.4202">6103 11800 0,'0'0'0,"18"36"0,-18-1 16,0 18-16,18 0 0,-18 0 0,0 0 15,0 0-15,0 17 0,0-17 16,0 0-16,0 0 0,-18 0 0,18 0 16,0-18-16,-4022 124 31,8009-142 0</inkml:trace>
  <inkml:trace contextRef="#ctx0" brushRef="#br0" timeOffset="16581.2716">5751 11624 0,'0'0'0,"53"-18"0,-1 18 15,19-35-15,105 0 16,-123 17-16,159-17 15,-177 35-15,18 0 16,-35 0 0,-36 0 31</inkml:trace>
  <inkml:trace contextRef="#ctx0" brushRef="#br0" timeOffset="17498.5211">8573 11994 0,'-18'0'15,"18"18"1,0 17-16,0 1 0,0-1 16,0 0-16,0 0 0,0 18 0,0-17 15,0 17-15,0-18 0,0 0 0,0 18 16,0-18-16,0 195 31,0-195-31</inkml:trace>
  <inkml:trace contextRef="#ctx0" brushRef="#br0" timeOffset="18113.6">8890 12241 0,'0'0'0,"-106"53"15,71-53-15,-35 36 16,52-36-16,53 0 31,1 0-31,-1-18 16,-18 18-16,19 0 0,-1 0 0,0 0 16,177 106-1,-194-89 1,-36 195 15,-35-177-31,-53 36 16,-88-18-1,-35-36 1,17-34 0,36-71-1,105-18 1,107 35-1,87-17 1,53 53 0,1 105-1,-54 71 1,-52 53 0,-54 36-1,-17-195 1</inkml:trace>
  <inkml:trace contextRef="#ctx0" brushRef="#br0" timeOffset="18547.9004">8432 11924 0,'0'0'0,"0"-18"0,0 1 16,17 17-16,-17-18 0,36 0 15,-19 18-15,19-17 0,-1-1 0,0 0 16,0 18-16,18-17 0,-17 17 0,16-18 16,1 18-16,177 88 31,-213-70-31,-17 229 31,-35-212-31,-35 71 16,-19-35-1</inkml:trace>
  <inkml:trace contextRef="#ctx0" brushRef="#br0" timeOffset="20097.378">11571 11889 0,'0'0'0,"-17"-18"0,17 0 0,-18 18 16,18-17-16,0 34 62,-17-17 47,17-17 141,35 17-250,-35-18 16,0 0-16,17 18 0,-17-17 0,36 17 16,-36-18-16,17 1 0,-17-1 0,18 18 15,0-18-15,52-88 32,-70 89-32,18-19 31,-18 54-16,-53 88 1,0 70 0,18 1-1,17-36 1,53-53 0,1-35-1,34-53 1,36-88 15,-35 17-15,34-52-1,19-54 1,-54 72 0,-34 87-1,-36 36 16,0-1-31,-36 54 16,19 17 0,17-70-16,0 34 15,0-34-15,0 0 16,35 17-16,-3968-35 16,7990 0-1,-3934-53 1,18-53 15,-70 18-15,-54 53-16,54-106 15,-53 105-15,-18-69 16,-18 16 0,-35 54-1,-18 35 1,-34 71-1,69-36-15,-52 106 16,88-106-16,-18 71 16,71 0-1,106-88 1,106-36 0,-142-17-1</inkml:trace>
  <inkml:trace contextRef="#ctx0" brushRef="#br0" timeOffset="22613.7508">5627 15998 0,'35'0'16,"-17"0"-16,0 0 0,-1 0 0,195 0 31,123 71 0,-264-53-31,158 35 16,-158-36-1,123 36 1,88 53 0,0 0-1,36 17 1,17-35 0,-229-52-16,264 17 15,-264-36-15,194 1 16,88-18-1,-88 0 1,-18 0 0,-18 0-1,-193 0-15,176 0 16,-177 0 0,107 0-16,34 0 15,-34 18 1,34-1 15,-87 1-15,-71-18-16,123 18 15,-140-18-15,69 0 16,37 17 0,-19 1-1,-17-1 1,53-17-1,-36 18 1,0-18 0,1 0-1,-18 0 1,35 0 0,0 18-1,-106-18-15,124 17 16,-124-17-1,89 18 1,-1-18 0,-52 0-1,-36 0 1,-35-18-16,0 1 16,-18-36-1,1 0 1,-1-18-1,-17 1 1,0-1 0,35 54-16,-36-1 15,19 0-15,-1 18 16,53 18 31,-17 0-47,70 87 31,0-34-15,18-18-1,-18 0 1,-35-36 0,-35-17-1,-53-17 1,17-1-1,-53 1 1,-34 87 0,-36 54-1,-53 17 1,-36 0 0,160-124-16,-107 36 15,124-53-15,-35 0 16</inkml:trace>
  <inkml:trace contextRef="#ctx0" brushRef="#br0" timeOffset="23780.6368">6156 15540 0,'0'18'46,"-123"211"-14,17-70-17,35-18 1,-34-36 15,52-69-31,35-19 16,0-17 15,18-35-15,0-18-1,0 18 1,18 35-16,0 0 16,-1 0-16,19 35 15,-19 0-15,107 54 16,-89-54-16,71 53 15,70 18 1,-123-71-16</inkml:trace>
  <inkml:trace contextRef="#ctx0" brushRef="#br0" timeOffset="25529.9823">17075 7585 0,'0'0'15,"-35"70"-15,-18-17 0,17 18 0,-17-1 16,18 1-16,0-18 0,0 17 0,-1 1 16,1-18-16,17 17 0,-17 1 0,17-1 15,1 1-15,-1 0 0,-17-1 0,17 1 16,-141 423 15,124-424-31,-124 495 31,142-495-31,-18 124 16,-18 0 0,35-53-1,18-70 1,53-36-1,159-70 1,-124 17-16,194-70 16</inkml:trace>
  <inkml:trace contextRef="#ctx0" brushRef="#br0" timeOffset="26596.1917">12171 6544 0,'0'0'0,"18"35"0,-1-17 0,1 17 16,-18-17-16,0 17 0,18 18 0,-18 0 15,0 0-15,0 35 0,0 0 0,-36 0 16,36 18-16,-35 18 0,18-18 0,-1 17 15,0 1-15,1-19 0,-1 1 0,0 0 16,-17 547 15,70-124 1,1-282-17,-36 17 1,0-17-1,0-194-15,-36 106 16,1-124-16,-18 36 16,-70 17-1,-71-35 1,-53 0 0,70-35-1</inkml:trace>
  <inkml:trace contextRef="#ctx0" brushRef="#br0" timeOffset="182327.763">7832 7990 0,'0'0'0,"88"0"0,-17-17 0,17-1 16,-17 1-16,17-1 0,0 0 0,-18 1 16,19-1-16,-1 18 0,18-18 15,-18 1-15,0-1 0,0 18 0,0-18 16,1 1-16,263-19 31,-210 19 0,-125 17-15</inkml:trace>
  <inkml:trace contextRef="#ctx0" brushRef="#br0" timeOffset="182966.488">6950 9631 0,'53'0'15,"-18"-18"-15,18 1 0,0-1 16,18 0-16,17 1 0,-18-1 0,19 0 16,16 1-16,-16 17 0,-1-18 0,18 0 15,-18 1-15,0-1 0,0 1 0,0 17 16,1-18-16,-1 18 0,-18 0 0,371 0 31,-388 0-31,88 0 31</inkml:trace>
  <inkml:trace contextRef="#ctx0" brushRef="#br0" timeOffset="183392.7285">7585 10460 0,'71'-18'16,"-142"36"-16,230-53 0,-71 35 0,0-18 0,0 18 15,18-18-15,512 1 32,-54 17-1,-458 0-15,-71 0-1,-35-18 1,-35 18 15,35-18-31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12T08:45:51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8520 5327 0,'-35'0'0,"70"0"0,-88 0 16,53-18-16,-18 18 0</inkml:trace>
  <inkml:trace contextRef="#ctx0" brushRef="#br0" timeOffset="229.0366">8432 5433 0,'0'0'0,"17"35"0,-17 36 0,0-1 16,0 1-16,0 17 0,0 18 0,0 17 15,0 1-15,0-1 0,0 918 31,106-53 1,-88-900-32,17 194 15,-17-247-15,-1 36 16,-17-53 0,0-177-1,0-194 1,0-211-1</inkml:trace>
  <inkml:trace contextRef="#ctx0" brushRef="#br0" timeOffset="1111.7593">8590 5556 0,'0'-88'16,"0"176"-16,-52-405 16,16 281-16,1-16 15,17 34 1,54 18-1,87 0 1,177 0 0,106-18-1,105-52 1,18-36 0,-405 71-16,246-71 15,-246 70-15,-18 1 16,176-53-16,0 17 31,-88 36-15,-123 18-1,-54 17 1,-17 17 0,0 36-1,18 159 1,17 123-1,36 71 1,-1-1 0,-70-299-16,71 282 15,-54-300-15,36 177 16,0 52 0,-3986-17-1,7972-35 1,-4004-53 15,-17-159-31,17 70 16,-35-88-16,18-17 15,-18 0 1,-35-1 0,-1 1-16,-87 35 15,70-36-15,-264 54 16,-124-1-1,-71 36 1,-35-35 0,53-1-1,53-52 1,106-18 0,53 0-1,229 0-15,-123 0 16,158 0-1,-35 0 1,53-18 31,18 1-47,-1-89 16,1-88-1,-18 35 1,0 53-1,0 71 1</inkml:trace>
  <inkml:trace contextRef="#ctx0" brushRef="#br0" timeOffset="2676.6732">17216 2752 0,'0'0'0,"0"88"0,0 0 0,0 18 15,0-18-15,0 18 0,0 17 0,0 1 16,0-1-16,0 1 0,0 17 0,-18 0 16,18 0-16,0 0 0,0 0 0,0 0 15,18 689 1,35-90 31,-53-651-47,0 175 15,0-193-15,0 140 16,0-158-16,0 124 16,0-142-16,0 0 15,0-17 1,-18-106-1,-17-142 1,35-211 0,35-158-1,0 422-15,71-546 16,-70 547 0,34-336-16</inkml:trace>
  <inkml:trace contextRef="#ctx0" brushRef="#br0" timeOffset="3660.8808">17551 3616 0,'0'0'0,"18"-335"16,-18 282-1,-36-141 1,19 70 0,17 89-16,0-88 15,35 87-15,-17-17 16,35 1 0,70 16-1,177 1 1,-35 35-1,-160 0-15,283 35 16,-299-17-16,193 0 16,35-18-1,-17-36 1,-53 19 0,-71 17-1,-140 0 1,34 0-16,-52 0 15,0 0 1,-18 35 47,17-35-63,1 106 15,0 35 1,-18 53-1,0 53 1,-18 70 0,0-228-16,1 175 15,-1-176-15,18 1 0,-35 175 16,17 106 0,0 1-1,-17-71 1,17 0 15,1-124-15,-1-35-1,1-53 1,-1-35 0,0 0-1,1-18 1,-1 1-1,18-19 1,-18-17 0,1 0-1,-19 0 1,-52 0 0,-70 0-1,105-17-15,-230-36 16,195 35-1,-176-35 1,-142-53 0,-35 1-1,-106-1 1,159 53 0,106 18-1,158 17 1,89 18-1,53 0 17,-1 0-32,36-18 15,-35 18-15</inkml:trace>
  <inkml:trace contextRef="#ctx0" brushRef="#br0" timeOffset="5861.3174">18698 3263 0,'0'0'0,"17"0"0,1-17 16,-1 17-16,1 0 15,-18-18 1,18 0-16,-18 1 16,0-1-16,0 0 15,0 1-15,0-1 16,-71 18 0,54 0-16,-107-18 46,124 54-46,-53-19 16,0 36 0,0 35-1,0 1 1,18-1 0,18-35-1,17-36 1,17-17-1,1-17 1,88-36 0,52-35-1,-52 17 1,-35 18 0,-54 53-1,-17 18 48,0-1-48,0 1-15,0 35 16,36 35 0,-36-70-16,17 35 15,1-36-15,0 1 16,17 0-1,-18-18-15,1 0 0</inkml:trace>
  <inkml:trace contextRef="#ctx0" brushRef="#br0" timeOffset="6693.4829">18257 4163 0,'0'0'0,"0"17"15,0 1-15,-18 229 31,-17 18 1,-3969-230-17,7990-53 17,-3986-17-17,35 35-15,18-35 16,-35 17-16,70 0 31,-53 18-31,36 0 16,17 0-1,-17 36 1,-4022-1 0,7955-17-1,-4040 17 1,-17-18-1,-17 1 1,17-18 0,-4004 0-1,8026 0-15,-4022-18 16,35 18-16,1 0 16</inkml:trace>
  <inkml:trace contextRef="#ctx0" brushRef="#br0" timeOffset="7261.0394">18892 5398 0,'0'0'0,"0"-18"0,0 0 15,0 1-15,-53-19 31,-106 54 1,71 53-17,52-54-15,-34 89 16,35 17 0,17-17-1,53-35 16,53-18-15,-70-53-16,88 17 16,-53-17-16,106-35 0</inkml:trace>
  <inkml:trace contextRef="#ctx0" brushRef="#br0" timeOffset="9660.2919">10460 5680 0,'0'0'0,"0"-18"0,-17 18 0,-1 0 0,0-18 16,1 18-16,-1 0 15,0 0-15,1-17 0,-1 17 16,0 0-16,1 0 0,-1 0 0,1 0 15,-1 0-15,0 0 0,1 0 16,-1 0-16,0 0 0,1 0 0,-89 53 31,0 70 1,53-52-17,35-54 1,-17 36-16,35-17 15,-17-19-15,-1 89 16,0 18 0,1 34-1,-1 19 1,18-19 0,0-122-16,0 70 15,0-89-15,0 71 16,0-70-16,0 17 15,0-17 1,18 0 0,-1-18-1,19 0 1,16-36 0,19-34-1,17-36 1,18-18-1,35-34 17,-123 122-32,52-87 15,-52 88-15,0-18 0,17-53 16,0-53 0,18 18-1,-18 53 1,-17 53-1,-18 52 110,0 1-93,0-1-32,18 19 15,17 105 1,0 88 0,-17 18-1,0-194-15,-1 123 16,1-123-16,-1 36 15,36-1 1,18-71 0,105-105-1,-17-18-15</inkml:trace>
  <inkml:trace contextRef="#ctx0" brushRef="#br0" timeOffset="16293.7507">13265 3951 0,'0'0'0,"-18"18"0,1 17 0,-1-17 0,18-1 16,-18 1-16,36-18 31,-18-18-31,35 18 16,-17-17-16,-1 17 0,1-36 0,17 36 15,142-70 1,-160 70 0,142 106 15,-141-71-31,-1 53 16,-17 36-1,-53 17 1,18-124-16,-18 72 15,36-72-15,-19 1 0,-17 35 16,1-53 0,16 0-1,36-18 1,53-52 0,0 17-1,-35 53-15,70-36 16,-70 36-1,70 0-15,0 71 16,-35 17 15,0-17-15,-36-36 0</inkml:trace>
  <inkml:trace contextRef="#ctx0" brushRef="#br0" timeOffset="16628.46">13529 3933 0,'-17'0'0,"34"0"0,-52 0 16,35-17-16,-18 17 15,1-18 1,17 1 0,35-19-1,-35 19-15,106-54 16,70-17 0,-17-18-1,0 18 1,-106 70-1,-36 18 1</inkml:trace>
  <inkml:trace contextRef="#ctx0" brushRef="#br0" timeOffset="18043.0918">16898 3898 0,'0'0'0,"36"0"0,-19 18 0,1-18 15,17 17-15,-17-17 0,17 0 0,18 0 16,-18 18-16,18-18 0,0 18 0,18-18 15,-18 17-15,17 1 0,1 0 16,17-1-16,-18 1 0,19 0 0,-1-1 16,0-17-16,0 18 0,18 0 0,617 34 31,-105-34 0,-442 0-15,-88-1-1,-52 1 1</inkml:trace>
  <inkml:trace contextRef="#ctx0" brushRef="#br0" timeOffset="20096.137">10778 5362 0,'0'0'0,"17"-35"0,1 17 0,0 1 16,-1-19-16,1 1 0,0 0 0,-1 0 15,18-1-15,-17 1 0</inkml:trace>
  <inkml:trace contextRef="#ctx0" brushRef="#br0" timeOffset="20325.4052">11095 5098 0,'0'0'0,"0"17"0,18 1 0,35 52 31,0-211 0,0-53 0,-53 18-15,0 70 0,-18 88-1</inkml:trace>
  <inkml:trace contextRef="#ctx0" brushRef="#br0" timeOffset="20709.2822">11677 4568 0,'0'0'0,"-35"-70"16,53 88 31,17 17-47,0 106 31,0 18-15,-17-36-1,-18-52 1,0-107-1,0 19 1,0-18-16,0-124 16,0 123-16,53-69 15,0 16 1,18 37 0,-1 34-1,-52 18-15,-1 0 16</inkml:trace>
  <inkml:trace contextRef="#ctx0" brushRef="#br0" timeOffset="21408.308">12489 4251 0,'0'0'16,"0"35"-16,0 1 0,0 228 31,35-70 0,-3951-123-15,7973-71-1,-3969-71 1,0-35 0,-17 0 15,-53 89-31,-1-36 16,-17 35-16,0 1 0,0 34 31,0 19-16,-35 16 1,35 19 0,0-53-16,35-1 15,-17-17-15,17 0 16</inkml:trace>
  <inkml:trace contextRef="#ctx0" brushRef="#br0" timeOffset="21608.7899">12718 4604 0,'0'0'0,"-71"0"16,36 0-16,-18-36 15,36 36 1,87-52-1,107-19 1</inkml:trace>
  <inkml:trace contextRef="#ctx0" brushRef="#br0" timeOffset="21760.4486">13335 4339 0,'0'0'0,"-53"0"15,36 0 1,-1 0 0</inkml:trace>
  <inkml:trace contextRef="#ctx0" brushRef="#br0" timeOffset="23840.935">14217 3175 0,'0'0'0,"-17"0"0,-1 0 15,0 0-15,1 0 0,-1 0 16,0 0-16,1 0 0,-1 0 0,1 18 15,-1-18-15,-17 35 0,17-35 0,-229 194 32,212-159-17,-177 459 17,177-423-32,0 140 15,17 36 1,36-35-1,140-18 1,-17-123 0,36-54-1,-1-123 1,1-17 0,-72 17-1,-69 18 1,-36 53-16,-89-71 15,54 88 1,-71-52-16,-52 52 16,-19 53 15,-17 89-15,53 17-1,123-106-15,-17 53 16,35-53-16,0 1 15</inkml:trace>
  <inkml:trace contextRef="#ctx0" brushRef="#br0" timeOffset="26056.6471">10760 5786 0,'0'0'0,"-35"0"31,17 0-15,1 35-16,-19-35 0,19 17 0,-1-17 15,-17 18-15,17 0 0,-17-1 0,17 1 16,0 0-16,-87 140 31,122-34 0,54-106-15,-54-18-16,89-71 16,-70 53-16,69-88 15,37-52 1,-72 34-1,-52 1 1,-89 70 0,-70 35 15,-18 54-15,-35 34-1,0 54 1,35 17-1,36 123 1,105-70 0,36-53-1,70-52 1,0-72 0,54-34-1,69-125 1,-34-69-1,-54-36 1,-70 18 0,-88 87 15,35 107-31,-141 0 16,35 17-1,-106 89 1,53 35-1,36-1 1,52 37 0,18 16-1,18-17 1,35-70 0,35-36-1,-17-17 1,17-18-1,36-53 1,17 0 0,36-17 15,-72 34-15,1 36-16</inkml:trace>
  <inkml:trace contextRef="#ctx0" brushRef="#br0" timeOffset="28123.7156">18627 3651 0,'0'0'0,"-18"0"0,1 0 0,-1 0 15,0 0-15,1 0 0,-1 18 0,1-18 16,-1 0-16,0 0 0,1 0 15,52 18 1,177-18 15,123-18 1,-247 18-17,-70 0 1,-54 0-1,19 0-15,-160 35 16,124-35 0,-123 53-16,-18 0 31,53-18-15,70-17-1,107-18 1,52-18-1,141-70 1,18 18 0,-88 17-1,-89 35 1,-105 18 15,-18 0-31,-88 0 16,0 18-1,70-1 1,107-17 31,52 0-31,35 0-1,1-35 1,-54 17-1,-17 18 1,-53-17-16</inkml:trace>
  <inkml:trace contextRef="#ctx0" brushRef="#br0" timeOffset="28620.6304">19297 3687 0,'0'0'0,"-17"0"16</inkml:trace>
  <inkml:trace contextRef="#ctx0" brushRef="#br0" timeOffset="29324.0204">19403 988 0,'0'17'0,"0"1"15,0 0-15,0 17 0,0-17 16,0 17-16,0 18 0,0 0 0,0 0 16,0 0-16,0 17 0,0 1 15,0-18-15,0 17 0,0-17 0,0 388 31,35-159 1,-35-229-17,0-70 32,-17 17-31</inkml:trace>
  <inkml:trace contextRef="#ctx0" brushRef="#br0" timeOffset="29641.5374">18909 1817 0,'-17'-18'15,"17"-17"-15,35 35 16,18 53 0,35 35 15,-70-70-31,105 87 16,-88-69-16,54 52 15,16 35 1,-16-52-1,-1-18 1,-35-18 0,-18-35-16</inkml:trace>
  <inkml:trace contextRef="#ctx0" brushRef="#br0" timeOffset="29806.6216">19985 2046 0,'0'0'16,"-141"106"0,106-71-16,-53 0 0</inkml:trace>
  <inkml:trace contextRef="#ctx0" brushRef="#br0" timeOffset="30006.6192">20056 2364 0,'-36'0'15,"19"0"-15,-1 0 31,1 0-15</inkml:trace>
  <inkml:trace contextRef="#ctx0" brushRef="#br0" timeOffset="30156.2811">20232 2469 0,'0'0'0,"-53"-17"15,36 17-15,17-35 0</inkml:trace>
  <inkml:trace contextRef="#ctx0" brushRef="#br0" timeOffset="32639.5605">11342 5609 0,'-18'-17'0,"1"17"0,17-18 15,-18 18-15,1-18 0,-1 1 0,0 17 16,1-18-16,-1 18 0,0-18 15,1 18-15,-1-17 0,0 17 0,1 0 16,-1-18-16,1 18 0,-89-18 31,-106 107 1,71 69-17,-35 89 1,34 18-1,37-1 1,52-69 0,53-72-1,35-105 1,36 35 0,-36-36-16,141-17 15,-123 0-15,124-17 16,52-89-1,18 18 1,-36-18 0,-122 53-1</inkml:trace>
  <inkml:trace contextRef="#ctx0" brushRef="#br0" timeOffset="33160.3862">11307 5398 0,'-35'0'0,"70"0"0,-88 0 0,18 17 15,-1-17-15,19 18 0,-19-18 0,1 35 16,18-35-16,-19 18 0,-140 140 31,141-122-31,-195 228 31,213-228-31,-72 87 16,1 36 0,53-18-1,70 71 17,36-71-17,35-18 1,0-35-1,17-52 1,18-36 0,35-53-1,-123 35-15,141-88 16,-141 89-16</inkml:trace>
  <inkml:trace contextRef="#ctx0" brushRef="#br0" timeOffset="33739.5098">11483 5345 0,'0'0'0,"-53"17"0,18 1 0,-18 0 0,18 17 15,-18-18-15,18 1 0,-1 17 0,-17-17 16,18 17-16,0-17 0,0 17 0,-248 230 31,36 105 0,195-176 1,52-159-32,0 124 15,35-123-15,18 69 16,70 1-1,18-35 1,71-36 0,0-70-1,-1-18 1,-34 18 0,-54-18-1,-70 35 1,-18-17-1,1-18 1</inkml:trace>
  <inkml:trace contextRef="#ctx0" brushRef="#br0" timeOffset="33873.3148">12101 6385 0,'0'0'0,"-53"0"16</inkml:trace>
  <inkml:trace contextRef="#ctx0" brushRef="#br0" timeOffset="35073.1012">14059 5151 0,'0'0'0,"-53"35"0,0-18 0,-18 19 16,18-19-16,0 1 0,0 0 16,0-1-16,18 1 0,0 0 0,0-1 15,17-17-15,0 0 0,1 0 0,34 0 31,36-17-31,-17 17 0,387-177 32,-70 54 15,-318 105-32,-70 18 1,-54 35-1,54-17-15,-124 35 16,124-35-16,-71 17 16,36 0-1,52-35 1,53 0 0,71-53-1,106-35 1,-124 53-1,-4057 17 1,7920 53 0,-4056 36-1,-54-1 17,18-17-17</inkml:trace>
  <inkml:trace contextRef="#ctx0" brushRef="#br0" timeOffset="67670.0627">8273 6615 0,'0'0'0,"-88"123"15,0 1-15,-1-19 0,19 19 0,17-18 16,0-18-16,0 0 0,35-17 0,1-1 16,-1-17-16,18-18 0,0-17 0,35 17 15,1-35-15,-1 18 0,0-18 0,1 0 16,422-318-1,424-387 32,-670 528-31,-177 160-16</inkml:trace>
  <inkml:trace contextRef="#ctx0" brushRef="#br0" timeOffset="68437.9574">10337 8026 0,'0'0'0,"0"17"0,-36 1 0,1 0 15,18-1-15,-19 1 0,1-18 0,0 18 16,-1-18-16,1 17 0,0-17 0,0 0 16,17 0-16,-17 0 0,17 0 0,0-35 15,1 35-15</inkml:trace>
  <inkml:trace contextRef="#ctx0" brushRef="#br0" timeOffset="70668.2831">13282 5468 0,'-17'-18'0,"17"36"62,35 17-46,-17-17-16,-1 17 0,19 1 15,193 334 17,-35 177-1,-124-300-15,19 0-1,17 88 1,-18-53-1,18-70 1,-36-71 0,1-53-1,-18 0 1,-36-53 0,1-35-1,-18-17 16,0-18-15,-53-142 0,0-52-1,-53-212 1,18 106 0,0 105-1,-18 36 1,0 18-1,-17 17 1,52 53 0,53 71-16,-34-71 15,52 89-15,-4022-19 16,7973-17 0,-3969 18-1,1 18 1,17-1 15,-18 18-31,53-18 31,36 1-15,105-36 0,89-18-1,-195 54-15,142-54 16,-124 36-16,177-36 15,-71 1 1,-53 34 0,-53 1-1,-53 17 1,-35 36 62,0 17-62,0-17-1,36 17-15,-1 36 16,-17-36-16,70 106 16,-70-106-16,52 89 15,36 52 1,0 54-1,17 17 1,-35-89 0,-17-17-1,0-35 1,-19-18 0,1-17-1,-35-18 1,17 0-1,1 0 17,-19 17-17,1-34 1,-1-1 0,-17-18 30,-17-17-46,-18 18 16,-124 70 0,-123 18-1,-18 18 1,35-36 0,89-18-1,105-52 1,36 0-1,17-18 17</inkml:trace>
  <inkml:trace contextRef="#ctx0" brushRef="#br0" timeOffset="70868.0362">14852 7832 0,'-17'17'16,"-19"1"-1,1 17 1,17-17 0,18-36 46,-52-193-15</inkml:trace>
  <inkml:trace contextRef="#ctx0" brushRef="#br0" timeOffset="72535.7351">14852 6209 0,'0'0'0,"0"-18"0,0 1 0,0-1 16,0 0-16,0 1 0,-17-1 15,17 0-15,0 1 0,-18-1 16,18 0-16,-18 1 0,1-1 16,17 1-16,-36-19 31,1 19 0,18 17-15,-1 0 78,0 0-79,1 0 1,-1 0-16,-17 0 15,-1 35 17,19-35-32,-18 35 15,17-35-15,0 18 0,1-1 16,-72 54 0,54 17-1,0 0 1,17 18-1,18 0 1,35-35 0,18-1-1,-17-52 1,-1-18 0,18 0-1,17-53 1,36-53-1,-88 88 1,52-123 0,-52 106-16,35-71 15,-35 0 1,-1 53 0,-17 36-1,0 34 16,0 36-15,0 36 0,53 16-1,53 19 1</inkml:trace>
  <inkml:trace contextRef="#ctx0" brushRef="#br0" timeOffset="72696.4852">15417 6456 0,'0'0'0,"-18"-18"16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0-12T08:49:36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10266 11994 0,'53'-123'93,"53"-36"-77,0 71-16,17-53 16,177-71-1,317 124 16,-387 159-15,-71 105 0,-4075-17-1,7832 687 17,-4269-316-17,-71-160 1,125-70-1,175-194-15,-70 17 16,53-35-16,53-52 16,-124 34-1,-3810-70 1,7973 0 0,-3968 0-16,-1 0 15,1 0 1,17-17 15,0-1 0,0 0-15,17 1 0,18 17-1,212 0 1,53 70-1,35 71 1,318 283 0,-265-160-1,-194 54 1,-123-230-16,-36 53 16,-35-88-16,0 18 15,0-1 1,0 54-1,0-36 1,0-18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FA63EC-22D9-406E-A0B6-0029C6276786}" type="datetimeFigureOut">
              <a:rPr lang="en-US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6508D0-6E90-4834-9C0B-7F98044D7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679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5F58DD-18D7-4205-AB33-DF4800F8F74A}" type="slidenum">
              <a:rPr lang="en-US" altLang="en-US">
                <a:latin typeface="Calibri" panose="020F0502020204030204" pitchFamily="34" charset="0"/>
              </a:rPr>
              <a:pPr eaLnBrk="1" hangingPunct="1"/>
              <a:t>6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6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4104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57321B-FBC8-499B-A24D-2FB535316F0B}" type="slidenum">
              <a:rPr lang="en-US" altLang="en-US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328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21DF04-9713-4A83-8304-D6ED6877D6A7}" type="slidenum">
              <a:rPr lang="en-US" altLang="en-US">
                <a:latin typeface="Calibri" panose="020F0502020204030204" pitchFamily="34" charset="0"/>
              </a:rPr>
              <a:pPr eaLnBrk="1" hangingPunct="1"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43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98E4CC-4699-4F09-B60C-FEBDB1782F25}" type="slidenum">
              <a:rPr lang="en-US" altLang="en-US">
                <a:latin typeface="Calibri" panose="020F0502020204030204" pitchFamily="34" charset="0"/>
              </a:rPr>
              <a:pPr eaLnBrk="1" hangingPunct="1"/>
              <a:t>23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99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536F52-E5C9-4A12-B2A1-D37450BE9FB9}" type="slidenum">
              <a:rPr lang="en-US" altLang="en-US">
                <a:latin typeface="Calibri" panose="020F0502020204030204" pitchFamily="34" charset="0"/>
              </a:rPr>
              <a:pPr eaLnBrk="1" hangingPunct="1"/>
              <a:t>26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6064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8D5D3E7-6AB2-4666-B00A-A949DE0088A4}" type="slidenum">
              <a:rPr lang="en-US" altLang="en-US">
                <a:latin typeface="Calibri" panose="020F0502020204030204" pitchFamily="34" charset="0"/>
              </a:rPr>
              <a:pPr eaLnBrk="1" hangingPunct="1"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73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96F8B1E-EC46-437C-A9FF-B793DE490C28}" type="slidenum">
              <a:rPr lang="en-US" altLang="en-US">
                <a:latin typeface="Calibri" panose="020F0502020204030204" pitchFamily="34" charset="0"/>
              </a:rPr>
              <a:pPr eaLnBrk="1" hangingPunct="1"/>
              <a:t>28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3950" y="6794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15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404EF-EA90-48D8-AD79-955DB9138440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05FA-54A2-4B65-814C-936D6AC3134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07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7C2AD-936A-4574-9B1D-4BF3C74065F0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86B-EEA4-4E9F-900F-282FBAFFD99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68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4FCD0-EF26-4BB8-8CE7-FA1A2F768A80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AFD7-7E69-4BB1-9DF3-9C45E660A2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15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F9EFB2-5A91-4205-8383-9F70A23CCC90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8620C-7C53-409F-BC73-3962817AB6C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2" descr="http://www.techcats.net/wp-content/uploads/2010/02/memory.jpg">
            <a:extLst>
              <a:ext uri="{FF2B5EF4-FFF2-40B4-BE49-F238E27FC236}">
                <a16:creationId xmlns:a16="http://schemas.microsoft.com/office/drawing/2014/main" id="{04272FA2-6FC7-435D-8462-74CDA5FF49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05400"/>
            <a:ext cx="1841500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69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296CC-1877-4CA7-9CD7-A85BCE188EA7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FFE93-AD5C-4A8E-B102-23691E49061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7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AD6089-5ECA-4202-B454-DAB3959139EB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2F8F5-3EAE-44B2-BFBC-B89C1D385C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00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2F4C17-6527-4CC5-82E4-E1FA1768E31D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0331-0B11-4FE7-A2E0-9B2B098ACFE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13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D7D741-E9A2-4E4A-B97B-DE2125723D2F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9FA7A-B261-4C96-BA6B-B4E1E7CA91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50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61346-7CDC-4C23-A730-E4D8F1F78493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630E-27CA-4EE3-892F-CFD008FE4A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86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D06CDD7-2236-42DF-A5D3-8CC8C364FED5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4EB0CE-2878-431B-88CA-1CA716A03C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700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BE412-2FEC-4D6A-B99D-3075E8C4CC68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80F31-754C-4F02-B5FA-E9FF75E2EA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20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8CEE4B2-8170-49D7-B0EE-19E59E806794}" type="datetimeFigureOut">
              <a:rPr lang="en-US" smtClean="0"/>
              <a:pPr>
                <a:defRPr/>
              </a:pPr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B9E68F-76C2-44E1-888C-777256BA7E4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8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C000"/>
                </a:solidFill>
              </a:rPr>
              <a:t>UNIT-5: 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The Memory System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Fundamental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082" name="Rectangle 106"/>
          <p:cNvSpPr>
            <a:spLocks noChangeArrowheads="1"/>
          </p:cNvSpPr>
          <p:nvPr/>
        </p:nvSpPr>
        <p:spPr bwMode="auto">
          <a:xfrm>
            <a:off x="152400" y="1598613"/>
            <a:ext cx="8763000" cy="4937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Synchronous DRAMs</a:t>
            </a:r>
          </a:p>
        </p:txBody>
      </p:sp>
      <p:sp>
        <p:nvSpPr>
          <p:cNvPr id="19460" name="Freeform 5"/>
          <p:cNvSpPr>
            <a:spLocks/>
          </p:cNvSpPr>
          <p:nvPr/>
        </p:nvSpPr>
        <p:spPr bwMode="auto">
          <a:xfrm>
            <a:off x="1382713" y="4751388"/>
            <a:ext cx="95250" cy="46037"/>
          </a:xfrm>
          <a:custGeom>
            <a:avLst/>
            <a:gdLst>
              <a:gd name="T0" fmla="*/ 0 w 6"/>
              <a:gd name="T1" fmla="*/ 706468472 h 3"/>
              <a:gd name="T2" fmla="*/ 1512093765 w 6"/>
              <a:gd name="T3" fmla="*/ 235494586 h 3"/>
              <a:gd name="T4" fmla="*/ 0 w 6"/>
              <a:gd name="T5" fmla="*/ 0 h 3"/>
              <a:gd name="T6" fmla="*/ 0 w 6"/>
              <a:gd name="T7" fmla="*/ 235494586 h 3"/>
              <a:gd name="T8" fmla="*/ 0 w 6"/>
              <a:gd name="T9" fmla="*/ 706468472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61" name="Freeform 6"/>
          <p:cNvSpPr>
            <a:spLocks/>
          </p:cNvSpPr>
          <p:nvPr/>
        </p:nvSpPr>
        <p:spPr bwMode="auto">
          <a:xfrm>
            <a:off x="1382713" y="4751388"/>
            <a:ext cx="95250" cy="46037"/>
          </a:xfrm>
          <a:custGeom>
            <a:avLst/>
            <a:gdLst>
              <a:gd name="T0" fmla="*/ 0 w 60"/>
              <a:gd name="T1" fmla="*/ 73082949 h 29"/>
              <a:gd name="T2" fmla="*/ 151209386 w 60"/>
              <a:gd name="T3" fmla="*/ 25201288 h 29"/>
              <a:gd name="T4" fmla="*/ 0 w 60"/>
              <a:gd name="T5" fmla="*/ 0 h 29"/>
              <a:gd name="T6" fmla="*/ 0 w 60"/>
              <a:gd name="T7" fmla="*/ 25201288 h 29"/>
              <a:gd name="T8" fmla="*/ 0 w 60"/>
              <a:gd name="T9" fmla="*/ 73082949 h 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29"/>
              <a:gd name="T17" fmla="*/ 60 w 60"/>
              <a:gd name="T18" fmla="*/ 29 h 2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29">
                <a:moveTo>
                  <a:pt x="0" y="29"/>
                </a:moveTo>
                <a:lnTo>
                  <a:pt x="60" y="10"/>
                </a:lnTo>
                <a:lnTo>
                  <a:pt x="0" y="0"/>
                </a:lnTo>
                <a:lnTo>
                  <a:pt x="0" y="10"/>
                </a:lnTo>
                <a:lnTo>
                  <a:pt x="0" y="29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62" name="Line 7"/>
          <p:cNvSpPr>
            <a:spLocks noChangeShapeType="1"/>
          </p:cNvSpPr>
          <p:nvPr/>
        </p:nvSpPr>
        <p:spPr bwMode="auto">
          <a:xfrm flipH="1">
            <a:off x="1225550" y="4767263"/>
            <a:ext cx="1412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815975" y="5335588"/>
            <a:ext cx="936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R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925513" y="5335588"/>
            <a:ext cx="381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/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1004888" y="5335588"/>
            <a:ext cx="1317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W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 flipH="1">
            <a:off x="1004888" y="5349875"/>
            <a:ext cx="1095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67" name="Rectangle 12"/>
          <p:cNvSpPr>
            <a:spLocks noChangeArrowheads="1"/>
          </p:cNvSpPr>
          <p:nvPr/>
        </p:nvSpPr>
        <p:spPr bwMode="auto">
          <a:xfrm>
            <a:off x="846138" y="4894263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R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957263" y="4894263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A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69" name="Rectangle 14"/>
          <p:cNvSpPr>
            <a:spLocks noChangeArrowheads="1"/>
          </p:cNvSpPr>
          <p:nvPr/>
        </p:nvSpPr>
        <p:spPr bwMode="auto">
          <a:xfrm>
            <a:off x="1068388" y="4894263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S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70" name="Line 15"/>
          <p:cNvSpPr>
            <a:spLocks noChangeShapeType="1"/>
          </p:cNvSpPr>
          <p:nvPr/>
        </p:nvSpPr>
        <p:spPr bwMode="auto">
          <a:xfrm flipH="1">
            <a:off x="862013" y="4908550"/>
            <a:ext cx="26828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71" name="Rectangle 16"/>
          <p:cNvSpPr>
            <a:spLocks noChangeArrowheads="1"/>
          </p:cNvSpPr>
          <p:nvPr/>
        </p:nvSpPr>
        <p:spPr bwMode="auto">
          <a:xfrm>
            <a:off x="846138" y="5130800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C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941388" y="5130800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A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1052513" y="5130800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S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74" name="Line 19"/>
          <p:cNvSpPr>
            <a:spLocks noChangeShapeType="1"/>
          </p:cNvSpPr>
          <p:nvPr/>
        </p:nvSpPr>
        <p:spPr bwMode="auto">
          <a:xfrm flipH="1">
            <a:off x="862013" y="5145088"/>
            <a:ext cx="268287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75" name="Freeform 20"/>
          <p:cNvSpPr>
            <a:spLocks/>
          </p:cNvSpPr>
          <p:nvPr/>
        </p:nvSpPr>
        <p:spPr bwMode="auto">
          <a:xfrm>
            <a:off x="1382713" y="4972050"/>
            <a:ext cx="95250" cy="47625"/>
          </a:xfrm>
          <a:custGeom>
            <a:avLst/>
            <a:gdLst>
              <a:gd name="T0" fmla="*/ 0 w 6"/>
              <a:gd name="T1" fmla="*/ 756046883 h 3"/>
              <a:gd name="T2" fmla="*/ 1512093765 w 6"/>
              <a:gd name="T3" fmla="*/ 504031214 h 3"/>
              <a:gd name="T4" fmla="*/ 0 w 6"/>
              <a:gd name="T5" fmla="*/ 0 h 3"/>
              <a:gd name="T6" fmla="*/ 0 w 6"/>
              <a:gd name="T7" fmla="*/ 504031214 h 3"/>
              <a:gd name="T8" fmla="*/ 0 w 6"/>
              <a:gd name="T9" fmla="*/ 75604688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76" name="Freeform 21"/>
          <p:cNvSpPr>
            <a:spLocks/>
          </p:cNvSpPr>
          <p:nvPr/>
        </p:nvSpPr>
        <p:spPr bwMode="auto">
          <a:xfrm>
            <a:off x="1382713" y="4972050"/>
            <a:ext cx="95250" cy="47625"/>
          </a:xfrm>
          <a:custGeom>
            <a:avLst/>
            <a:gdLst>
              <a:gd name="T0" fmla="*/ 0 w 60"/>
              <a:gd name="T1" fmla="*/ 75604693 h 30"/>
              <a:gd name="T2" fmla="*/ 151209386 w 60"/>
              <a:gd name="T3" fmla="*/ 50403125 h 30"/>
              <a:gd name="T4" fmla="*/ 0 w 60"/>
              <a:gd name="T5" fmla="*/ 0 h 30"/>
              <a:gd name="T6" fmla="*/ 0 w 60"/>
              <a:gd name="T7" fmla="*/ 50403125 h 30"/>
              <a:gd name="T8" fmla="*/ 0 w 60"/>
              <a:gd name="T9" fmla="*/ 7560469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0" y="30"/>
                </a:moveTo>
                <a:lnTo>
                  <a:pt x="60" y="20"/>
                </a:lnTo>
                <a:lnTo>
                  <a:pt x="0" y="0"/>
                </a:lnTo>
                <a:lnTo>
                  <a:pt x="0" y="2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 flipH="1">
            <a:off x="1225550" y="5003800"/>
            <a:ext cx="1412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78" name="Rectangle 23"/>
          <p:cNvSpPr>
            <a:spLocks noChangeArrowheads="1"/>
          </p:cNvSpPr>
          <p:nvPr/>
        </p:nvSpPr>
        <p:spPr bwMode="auto">
          <a:xfrm>
            <a:off x="957263" y="5572125"/>
            <a:ext cx="936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C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79" name="Rectangle 24"/>
          <p:cNvSpPr>
            <a:spLocks noChangeArrowheads="1"/>
          </p:cNvSpPr>
          <p:nvPr/>
        </p:nvSpPr>
        <p:spPr bwMode="auto">
          <a:xfrm>
            <a:off x="1052513" y="5572125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S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80" name="Line 25"/>
          <p:cNvSpPr>
            <a:spLocks noChangeShapeType="1"/>
          </p:cNvSpPr>
          <p:nvPr/>
        </p:nvSpPr>
        <p:spPr bwMode="auto">
          <a:xfrm flipH="1">
            <a:off x="973138" y="5578475"/>
            <a:ext cx="157162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81" name="Rectangle 26"/>
          <p:cNvSpPr>
            <a:spLocks noChangeArrowheads="1"/>
          </p:cNvSpPr>
          <p:nvPr/>
        </p:nvSpPr>
        <p:spPr bwMode="auto">
          <a:xfrm>
            <a:off x="815975" y="4672013"/>
            <a:ext cx="3333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Clock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482" name="Freeform 27"/>
          <p:cNvSpPr>
            <a:spLocks/>
          </p:cNvSpPr>
          <p:nvPr/>
        </p:nvSpPr>
        <p:spPr bwMode="auto">
          <a:xfrm>
            <a:off x="1382713" y="5192713"/>
            <a:ext cx="95250" cy="47625"/>
          </a:xfrm>
          <a:custGeom>
            <a:avLst/>
            <a:gdLst>
              <a:gd name="T0" fmla="*/ 0 w 6"/>
              <a:gd name="T1" fmla="*/ 756046883 h 3"/>
              <a:gd name="T2" fmla="*/ 1512093765 w 6"/>
              <a:gd name="T3" fmla="*/ 504031214 h 3"/>
              <a:gd name="T4" fmla="*/ 0 w 6"/>
              <a:gd name="T5" fmla="*/ 0 h 3"/>
              <a:gd name="T6" fmla="*/ 0 w 6"/>
              <a:gd name="T7" fmla="*/ 504031214 h 3"/>
              <a:gd name="T8" fmla="*/ 0 w 6"/>
              <a:gd name="T9" fmla="*/ 75604688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83" name="Freeform 28"/>
          <p:cNvSpPr>
            <a:spLocks/>
          </p:cNvSpPr>
          <p:nvPr/>
        </p:nvSpPr>
        <p:spPr bwMode="auto">
          <a:xfrm>
            <a:off x="1382713" y="5192713"/>
            <a:ext cx="95250" cy="47625"/>
          </a:xfrm>
          <a:custGeom>
            <a:avLst/>
            <a:gdLst>
              <a:gd name="T0" fmla="*/ 0 w 60"/>
              <a:gd name="T1" fmla="*/ 75604693 h 30"/>
              <a:gd name="T2" fmla="*/ 151209386 w 60"/>
              <a:gd name="T3" fmla="*/ 50403125 h 30"/>
              <a:gd name="T4" fmla="*/ 0 w 60"/>
              <a:gd name="T5" fmla="*/ 0 h 30"/>
              <a:gd name="T6" fmla="*/ 0 w 60"/>
              <a:gd name="T7" fmla="*/ 50403125 h 30"/>
              <a:gd name="T8" fmla="*/ 0 w 60"/>
              <a:gd name="T9" fmla="*/ 75604693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30"/>
              <a:gd name="T17" fmla="*/ 60 w 60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30">
                <a:moveTo>
                  <a:pt x="0" y="30"/>
                </a:moveTo>
                <a:lnTo>
                  <a:pt x="60" y="20"/>
                </a:lnTo>
                <a:lnTo>
                  <a:pt x="0" y="0"/>
                </a:lnTo>
                <a:lnTo>
                  <a:pt x="0" y="20"/>
                </a:lnTo>
                <a:lnTo>
                  <a:pt x="0" y="3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84" name="Line 29"/>
          <p:cNvSpPr>
            <a:spLocks noChangeShapeType="1"/>
          </p:cNvSpPr>
          <p:nvPr/>
        </p:nvSpPr>
        <p:spPr bwMode="auto">
          <a:xfrm flipH="1">
            <a:off x="1225550" y="5224463"/>
            <a:ext cx="1412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85" name="Freeform 30"/>
          <p:cNvSpPr>
            <a:spLocks/>
          </p:cNvSpPr>
          <p:nvPr/>
        </p:nvSpPr>
        <p:spPr bwMode="auto">
          <a:xfrm>
            <a:off x="1382713" y="5429250"/>
            <a:ext cx="95250" cy="31750"/>
          </a:xfrm>
          <a:custGeom>
            <a:avLst/>
            <a:gdLst>
              <a:gd name="T0" fmla="*/ 0 w 6"/>
              <a:gd name="T1" fmla="*/ 504031134 h 2"/>
              <a:gd name="T2" fmla="*/ 1512093765 w 6"/>
              <a:gd name="T3" fmla="*/ 252015567 h 2"/>
              <a:gd name="T4" fmla="*/ 0 w 6"/>
              <a:gd name="T5" fmla="*/ 0 h 2"/>
              <a:gd name="T6" fmla="*/ 0 w 6"/>
              <a:gd name="T7" fmla="*/ 252015567 h 2"/>
              <a:gd name="T8" fmla="*/ 0 w 6"/>
              <a:gd name="T9" fmla="*/ 504031134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86" name="Freeform 31"/>
          <p:cNvSpPr>
            <a:spLocks/>
          </p:cNvSpPr>
          <p:nvPr/>
        </p:nvSpPr>
        <p:spPr bwMode="auto">
          <a:xfrm>
            <a:off x="1382713" y="5429250"/>
            <a:ext cx="95250" cy="31750"/>
          </a:xfrm>
          <a:custGeom>
            <a:avLst/>
            <a:gdLst>
              <a:gd name="T0" fmla="*/ 0 w 60"/>
              <a:gd name="T1" fmla="*/ 50403118 h 20"/>
              <a:gd name="T2" fmla="*/ 151209386 w 60"/>
              <a:gd name="T3" fmla="*/ 25201559 h 20"/>
              <a:gd name="T4" fmla="*/ 0 w 60"/>
              <a:gd name="T5" fmla="*/ 0 h 20"/>
              <a:gd name="T6" fmla="*/ 0 w 60"/>
              <a:gd name="T7" fmla="*/ 25201559 h 20"/>
              <a:gd name="T8" fmla="*/ 0 w 60"/>
              <a:gd name="T9" fmla="*/ 50403118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20"/>
              <a:gd name="T17" fmla="*/ 60 w 60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20">
                <a:moveTo>
                  <a:pt x="0" y="20"/>
                </a:moveTo>
                <a:lnTo>
                  <a:pt x="60" y="1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87" name="Line 32"/>
          <p:cNvSpPr>
            <a:spLocks noChangeShapeType="1"/>
          </p:cNvSpPr>
          <p:nvPr/>
        </p:nvSpPr>
        <p:spPr bwMode="auto">
          <a:xfrm flipH="1">
            <a:off x="1225550" y="5445125"/>
            <a:ext cx="14128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88" name="Freeform 33"/>
          <p:cNvSpPr>
            <a:spLocks/>
          </p:cNvSpPr>
          <p:nvPr/>
        </p:nvSpPr>
        <p:spPr bwMode="auto">
          <a:xfrm>
            <a:off x="1382713" y="5649913"/>
            <a:ext cx="95250" cy="31750"/>
          </a:xfrm>
          <a:custGeom>
            <a:avLst/>
            <a:gdLst>
              <a:gd name="T0" fmla="*/ 0 w 6"/>
              <a:gd name="T1" fmla="*/ 504031134 h 2"/>
              <a:gd name="T2" fmla="*/ 1512093765 w 6"/>
              <a:gd name="T3" fmla="*/ 252015567 h 2"/>
              <a:gd name="T4" fmla="*/ 0 w 6"/>
              <a:gd name="T5" fmla="*/ 0 h 2"/>
              <a:gd name="T6" fmla="*/ 0 w 6"/>
              <a:gd name="T7" fmla="*/ 252015567 h 2"/>
              <a:gd name="T8" fmla="*/ 0 w 6"/>
              <a:gd name="T9" fmla="*/ 504031134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89" name="Freeform 34"/>
          <p:cNvSpPr>
            <a:spLocks/>
          </p:cNvSpPr>
          <p:nvPr/>
        </p:nvSpPr>
        <p:spPr bwMode="auto">
          <a:xfrm>
            <a:off x="1382713" y="5649913"/>
            <a:ext cx="95250" cy="31750"/>
          </a:xfrm>
          <a:custGeom>
            <a:avLst/>
            <a:gdLst>
              <a:gd name="T0" fmla="*/ 0 w 60"/>
              <a:gd name="T1" fmla="*/ 50403118 h 20"/>
              <a:gd name="T2" fmla="*/ 151209386 w 60"/>
              <a:gd name="T3" fmla="*/ 25201559 h 20"/>
              <a:gd name="T4" fmla="*/ 0 w 60"/>
              <a:gd name="T5" fmla="*/ 0 h 20"/>
              <a:gd name="T6" fmla="*/ 0 w 60"/>
              <a:gd name="T7" fmla="*/ 25201559 h 20"/>
              <a:gd name="T8" fmla="*/ 0 w 60"/>
              <a:gd name="T9" fmla="*/ 50403118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20"/>
              <a:gd name="T17" fmla="*/ 60 w 60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20">
                <a:moveTo>
                  <a:pt x="0" y="20"/>
                </a:moveTo>
                <a:lnTo>
                  <a:pt x="60" y="1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90" name="Line 35"/>
          <p:cNvSpPr>
            <a:spLocks noChangeShapeType="1"/>
          </p:cNvSpPr>
          <p:nvPr/>
        </p:nvSpPr>
        <p:spPr bwMode="auto">
          <a:xfrm flipH="1">
            <a:off x="1225550" y="5665788"/>
            <a:ext cx="1412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91" name="Freeform 36"/>
          <p:cNvSpPr>
            <a:spLocks/>
          </p:cNvSpPr>
          <p:nvPr/>
        </p:nvSpPr>
        <p:spPr bwMode="auto">
          <a:xfrm>
            <a:off x="1951038" y="2209800"/>
            <a:ext cx="190500" cy="427038"/>
          </a:xfrm>
          <a:custGeom>
            <a:avLst/>
            <a:gdLst>
              <a:gd name="T0" fmla="*/ 756046883 w 12"/>
              <a:gd name="T1" fmla="*/ 0 h 27"/>
              <a:gd name="T2" fmla="*/ 756046883 w 12"/>
              <a:gd name="T3" fmla="*/ 2147483647 h 27"/>
              <a:gd name="T4" fmla="*/ 0 w 12"/>
              <a:gd name="T5" fmla="*/ 2147483647 h 27"/>
              <a:gd name="T6" fmla="*/ 1512093765 w 12"/>
              <a:gd name="T7" fmla="*/ 2147483647 h 27"/>
              <a:gd name="T8" fmla="*/ 2147483647 w 12"/>
              <a:gd name="T9" fmla="*/ 2147483647 h 27"/>
              <a:gd name="T10" fmla="*/ 2147483647 w 12"/>
              <a:gd name="T11" fmla="*/ 2147483647 h 27"/>
              <a:gd name="T12" fmla="*/ 2147483647 w 12"/>
              <a:gd name="T13" fmla="*/ 0 h 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27"/>
              <a:gd name="T23" fmla="*/ 12 w 12"/>
              <a:gd name="T24" fmla="*/ 27 h 2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27">
                <a:moveTo>
                  <a:pt x="3" y="0"/>
                </a:moveTo>
                <a:lnTo>
                  <a:pt x="3" y="15"/>
                </a:lnTo>
                <a:lnTo>
                  <a:pt x="0" y="15"/>
                </a:lnTo>
                <a:lnTo>
                  <a:pt x="6" y="27"/>
                </a:lnTo>
                <a:lnTo>
                  <a:pt x="12" y="15"/>
                </a:lnTo>
                <a:lnTo>
                  <a:pt x="9" y="15"/>
                </a:lnTo>
                <a:lnTo>
                  <a:pt x="9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92" name="Freeform 37"/>
          <p:cNvSpPr>
            <a:spLocks/>
          </p:cNvSpPr>
          <p:nvPr/>
        </p:nvSpPr>
        <p:spPr bwMode="auto">
          <a:xfrm>
            <a:off x="1273175" y="2871788"/>
            <a:ext cx="409575" cy="173037"/>
          </a:xfrm>
          <a:custGeom>
            <a:avLst/>
            <a:gdLst>
              <a:gd name="T0" fmla="*/ 0 w 26"/>
              <a:gd name="T1" fmla="*/ 1979621738 h 11"/>
              <a:gd name="T2" fmla="*/ 2147483647 w 26"/>
              <a:gd name="T3" fmla="*/ 1979621738 h 11"/>
              <a:gd name="T4" fmla="*/ 2147483647 w 26"/>
              <a:gd name="T5" fmla="*/ 2147483647 h 11"/>
              <a:gd name="T6" fmla="*/ 2147483647 w 26"/>
              <a:gd name="T7" fmla="*/ 1237261804 h 11"/>
              <a:gd name="T8" fmla="*/ 2147483647 w 26"/>
              <a:gd name="T9" fmla="*/ 0 h 11"/>
              <a:gd name="T10" fmla="*/ 2147483647 w 26"/>
              <a:gd name="T11" fmla="*/ 742360180 h 11"/>
              <a:gd name="T12" fmla="*/ 0 w 26"/>
              <a:gd name="T13" fmla="*/ 742360180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11"/>
              <a:gd name="T23" fmla="*/ 26 w 26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6" y="5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93" name="Freeform 38"/>
          <p:cNvSpPr>
            <a:spLocks/>
          </p:cNvSpPr>
          <p:nvPr/>
        </p:nvSpPr>
        <p:spPr bwMode="auto">
          <a:xfrm>
            <a:off x="1273175" y="3787775"/>
            <a:ext cx="409575" cy="174625"/>
          </a:xfrm>
          <a:custGeom>
            <a:avLst/>
            <a:gdLst>
              <a:gd name="T0" fmla="*/ 0 w 26"/>
              <a:gd name="T1" fmla="*/ 2016124797 h 11"/>
              <a:gd name="T2" fmla="*/ 2147483647 w 26"/>
              <a:gd name="T3" fmla="*/ 2016124797 h 11"/>
              <a:gd name="T4" fmla="*/ 2147483647 w 26"/>
              <a:gd name="T5" fmla="*/ 2147483647 h 11"/>
              <a:gd name="T6" fmla="*/ 2147483647 w 26"/>
              <a:gd name="T7" fmla="*/ 1260078184 h 11"/>
              <a:gd name="T8" fmla="*/ 2147483647 w 26"/>
              <a:gd name="T9" fmla="*/ 0 h 11"/>
              <a:gd name="T10" fmla="*/ 2147483647 w 26"/>
              <a:gd name="T11" fmla="*/ 756046861 h 11"/>
              <a:gd name="T12" fmla="*/ 0 w 26"/>
              <a:gd name="T13" fmla="*/ 756046861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11"/>
              <a:gd name="T23" fmla="*/ 26 w 26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6" y="5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94" name="Line 39"/>
          <p:cNvSpPr>
            <a:spLocks noChangeShapeType="1"/>
          </p:cNvSpPr>
          <p:nvPr/>
        </p:nvSpPr>
        <p:spPr bwMode="auto">
          <a:xfrm flipH="1" flipV="1">
            <a:off x="1270000" y="2990850"/>
            <a:ext cx="3175" cy="849313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95" name="Freeform 40"/>
          <p:cNvSpPr>
            <a:spLocks/>
          </p:cNvSpPr>
          <p:nvPr/>
        </p:nvSpPr>
        <p:spPr bwMode="auto">
          <a:xfrm>
            <a:off x="1004888" y="3471863"/>
            <a:ext cx="268287" cy="442912"/>
          </a:xfrm>
          <a:custGeom>
            <a:avLst/>
            <a:gdLst>
              <a:gd name="T0" fmla="*/ 0 w 17"/>
              <a:gd name="T1" fmla="*/ 0 h 28"/>
              <a:gd name="T2" fmla="*/ 2147483647 w 17"/>
              <a:gd name="T3" fmla="*/ 0 h 28"/>
              <a:gd name="T4" fmla="*/ 2147483647 w 17"/>
              <a:gd name="T5" fmla="*/ 2147483647 h 28"/>
              <a:gd name="T6" fmla="*/ 2147483647 w 17"/>
              <a:gd name="T7" fmla="*/ 2147483647 h 28"/>
              <a:gd name="T8" fmla="*/ 0 60000 65536"/>
              <a:gd name="T9" fmla="*/ 0 60000 65536"/>
              <a:gd name="T10" fmla="*/ 0 60000 65536"/>
              <a:gd name="T11" fmla="*/ 0 60000 65536"/>
              <a:gd name="T12" fmla="*/ 0 w 17"/>
              <a:gd name="T13" fmla="*/ 0 h 28"/>
              <a:gd name="T14" fmla="*/ 17 w 17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" h="28">
                <a:moveTo>
                  <a:pt x="0" y="0"/>
                </a:moveTo>
                <a:lnTo>
                  <a:pt x="12" y="0"/>
                </a:lnTo>
                <a:lnTo>
                  <a:pt x="12" y="28"/>
                </a:lnTo>
                <a:lnTo>
                  <a:pt x="17" y="28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96" name="Freeform 41"/>
          <p:cNvSpPr>
            <a:spLocks/>
          </p:cNvSpPr>
          <p:nvPr/>
        </p:nvSpPr>
        <p:spPr bwMode="auto">
          <a:xfrm>
            <a:off x="989013" y="2921000"/>
            <a:ext cx="284162" cy="457200"/>
          </a:xfrm>
          <a:custGeom>
            <a:avLst/>
            <a:gdLst>
              <a:gd name="T0" fmla="*/ 0 w 18"/>
              <a:gd name="T1" fmla="*/ 2147483647 h 29"/>
              <a:gd name="T2" fmla="*/ 2147483647 w 18"/>
              <a:gd name="T3" fmla="*/ 2147483647 h 29"/>
              <a:gd name="T4" fmla="*/ 2147483647 w 18"/>
              <a:gd name="T5" fmla="*/ 0 h 29"/>
              <a:gd name="T6" fmla="*/ 2147483647 w 18"/>
              <a:gd name="T7" fmla="*/ 0 h 29"/>
              <a:gd name="T8" fmla="*/ 0 60000 65536"/>
              <a:gd name="T9" fmla="*/ 0 60000 65536"/>
              <a:gd name="T10" fmla="*/ 0 60000 65536"/>
              <a:gd name="T11" fmla="*/ 0 60000 65536"/>
              <a:gd name="T12" fmla="*/ 0 w 18"/>
              <a:gd name="T13" fmla="*/ 0 h 29"/>
              <a:gd name="T14" fmla="*/ 18 w 18"/>
              <a:gd name="T15" fmla="*/ 29 h 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" h="29">
                <a:moveTo>
                  <a:pt x="0" y="29"/>
                </a:moveTo>
                <a:lnTo>
                  <a:pt x="12" y="29"/>
                </a:lnTo>
                <a:lnTo>
                  <a:pt x="12" y="0"/>
                </a:lnTo>
                <a:lnTo>
                  <a:pt x="18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497" name="Line 42"/>
          <p:cNvSpPr>
            <a:spLocks noChangeShapeType="1"/>
          </p:cNvSpPr>
          <p:nvPr/>
        </p:nvSpPr>
        <p:spPr bwMode="auto">
          <a:xfrm flipH="1">
            <a:off x="3514725" y="3709988"/>
            <a:ext cx="4413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98" name="Line 43"/>
          <p:cNvSpPr>
            <a:spLocks noChangeShapeType="1"/>
          </p:cNvSpPr>
          <p:nvPr/>
        </p:nvSpPr>
        <p:spPr bwMode="auto">
          <a:xfrm flipH="1">
            <a:off x="3514725" y="3630613"/>
            <a:ext cx="4413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499" name="Line 44"/>
          <p:cNvSpPr>
            <a:spLocks noChangeShapeType="1"/>
          </p:cNvSpPr>
          <p:nvPr/>
        </p:nvSpPr>
        <p:spPr bwMode="auto">
          <a:xfrm flipH="1">
            <a:off x="3514725" y="4119563"/>
            <a:ext cx="441325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500" name="Freeform 45"/>
          <p:cNvSpPr>
            <a:spLocks/>
          </p:cNvSpPr>
          <p:nvPr/>
        </p:nvSpPr>
        <p:spPr bwMode="auto">
          <a:xfrm>
            <a:off x="3735388" y="3994150"/>
            <a:ext cx="15875" cy="14288"/>
          </a:xfrm>
          <a:custGeom>
            <a:avLst/>
            <a:gdLst>
              <a:gd name="T0" fmla="*/ 0 w 1"/>
              <a:gd name="T1" fmla="*/ 0 h 1"/>
              <a:gd name="T2" fmla="*/ 0 w 1"/>
              <a:gd name="T3" fmla="*/ 204146902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501" name="Freeform 46"/>
          <p:cNvSpPr>
            <a:spLocks/>
          </p:cNvSpPr>
          <p:nvPr/>
        </p:nvSpPr>
        <p:spPr bwMode="auto">
          <a:xfrm>
            <a:off x="3735388" y="3914775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502" name="Freeform 47"/>
          <p:cNvSpPr>
            <a:spLocks/>
          </p:cNvSpPr>
          <p:nvPr/>
        </p:nvSpPr>
        <p:spPr bwMode="auto">
          <a:xfrm>
            <a:off x="3735388" y="3835400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503" name="Line 48"/>
          <p:cNvSpPr>
            <a:spLocks noChangeShapeType="1"/>
          </p:cNvSpPr>
          <p:nvPr/>
        </p:nvSpPr>
        <p:spPr bwMode="auto">
          <a:xfrm flipH="1">
            <a:off x="3498850" y="2809875"/>
            <a:ext cx="457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504" name="Line 49"/>
          <p:cNvSpPr>
            <a:spLocks noChangeShapeType="1"/>
          </p:cNvSpPr>
          <p:nvPr/>
        </p:nvSpPr>
        <p:spPr bwMode="auto">
          <a:xfrm flipH="1">
            <a:off x="3498850" y="2714625"/>
            <a:ext cx="457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505" name="Line 50"/>
          <p:cNvSpPr>
            <a:spLocks noChangeShapeType="1"/>
          </p:cNvSpPr>
          <p:nvPr/>
        </p:nvSpPr>
        <p:spPr bwMode="auto">
          <a:xfrm flipH="1">
            <a:off x="3498850" y="3219450"/>
            <a:ext cx="457200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506" name="Rectangle 51"/>
          <p:cNvSpPr>
            <a:spLocks noChangeArrowheads="1"/>
          </p:cNvSpPr>
          <p:nvPr/>
        </p:nvSpPr>
        <p:spPr bwMode="auto">
          <a:xfrm>
            <a:off x="4224338" y="2889250"/>
            <a:ext cx="5524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Cell array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507" name="Rectangle 52"/>
          <p:cNvSpPr>
            <a:spLocks noChangeArrowheads="1"/>
          </p:cNvSpPr>
          <p:nvPr/>
        </p:nvSpPr>
        <p:spPr bwMode="auto">
          <a:xfrm>
            <a:off x="1903413" y="3016250"/>
            <a:ext cx="269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latch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508" name="Rectangle 53"/>
          <p:cNvSpPr>
            <a:spLocks noChangeArrowheads="1"/>
          </p:cNvSpPr>
          <p:nvPr/>
        </p:nvSpPr>
        <p:spPr bwMode="auto">
          <a:xfrm>
            <a:off x="1825625" y="2873375"/>
            <a:ext cx="417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address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509" name="Rectangle 54"/>
          <p:cNvSpPr>
            <a:spLocks noChangeArrowheads="1"/>
          </p:cNvSpPr>
          <p:nvPr/>
        </p:nvSpPr>
        <p:spPr bwMode="auto">
          <a:xfrm>
            <a:off x="1903413" y="2716213"/>
            <a:ext cx="2651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Row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510" name="Rectangle 55"/>
          <p:cNvSpPr>
            <a:spLocks noChangeArrowheads="1"/>
          </p:cNvSpPr>
          <p:nvPr/>
        </p:nvSpPr>
        <p:spPr bwMode="auto">
          <a:xfrm>
            <a:off x="2946400" y="2936875"/>
            <a:ext cx="441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decoder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511" name="Rectangle 56"/>
          <p:cNvSpPr>
            <a:spLocks noChangeArrowheads="1"/>
          </p:cNvSpPr>
          <p:nvPr/>
        </p:nvSpPr>
        <p:spPr bwMode="auto">
          <a:xfrm>
            <a:off x="3024188" y="2809875"/>
            <a:ext cx="1635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Ro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512" name="Rectangle 57"/>
          <p:cNvSpPr>
            <a:spLocks noChangeArrowheads="1"/>
          </p:cNvSpPr>
          <p:nvPr/>
        </p:nvSpPr>
        <p:spPr bwMode="auto">
          <a:xfrm>
            <a:off x="3198813" y="2809875"/>
            <a:ext cx="101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w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513" name="Rectangle 58"/>
          <p:cNvSpPr>
            <a:spLocks noChangeArrowheads="1"/>
          </p:cNvSpPr>
          <p:nvPr/>
        </p:nvSpPr>
        <p:spPr bwMode="auto">
          <a:xfrm>
            <a:off x="2835275" y="2652713"/>
            <a:ext cx="663575" cy="66198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9514" name="Rectangle 59"/>
          <p:cNvSpPr>
            <a:spLocks noChangeArrowheads="1"/>
          </p:cNvSpPr>
          <p:nvPr/>
        </p:nvSpPr>
        <p:spPr bwMode="auto">
          <a:xfrm>
            <a:off x="3956050" y="2430463"/>
            <a:ext cx="1104900" cy="1104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9515" name="Rectangle 60"/>
          <p:cNvSpPr>
            <a:spLocks noChangeArrowheads="1"/>
          </p:cNvSpPr>
          <p:nvPr/>
        </p:nvSpPr>
        <p:spPr bwMode="auto">
          <a:xfrm>
            <a:off x="1698625" y="2636838"/>
            <a:ext cx="695325" cy="677862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9516" name="Freeform 61"/>
          <p:cNvSpPr>
            <a:spLocks/>
          </p:cNvSpPr>
          <p:nvPr/>
        </p:nvSpPr>
        <p:spPr bwMode="auto">
          <a:xfrm>
            <a:off x="3719513" y="3094038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517" name="Freeform 62"/>
          <p:cNvSpPr>
            <a:spLocks/>
          </p:cNvSpPr>
          <p:nvPr/>
        </p:nvSpPr>
        <p:spPr bwMode="auto">
          <a:xfrm>
            <a:off x="3719513" y="3014663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518" name="Freeform 63"/>
          <p:cNvSpPr>
            <a:spLocks/>
          </p:cNvSpPr>
          <p:nvPr/>
        </p:nvSpPr>
        <p:spPr bwMode="auto">
          <a:xfrm>
            <a:off x="3719513" y="2935288"/>
            <a:ext cx="15875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252015567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9519" name="Rectangle 64"/>
          <p:cNvSpPr>
            <a:spLocks noChangeArrowheads="1"/>
          </p:cNvSpPr>
          <p:nvPr/>
        </p:nvSpPr>
        <p:spPr bwMode="auto">
          <a:xfrm>
            <a:off x="2946400" y="3852863"/>
            <a:ext cx="441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decoder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520" name="Rectangle 65"/>
          <p:cNvSpPr>
            <a:spLocks noChangeArrowheads="1"/>
          </p:cNvSpPr>
          <p:nvPr/>
        </p:nvSpPr>
        <p:spPr bwMode="auto">
          <a:xfrm>
            <a:off x="2930525" y="3678238"/>
            <a:ext cx="163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>
                <a:solidFill>
                  <a:srgbClr val="000000"/>
                </a:solidFill>
                <a:latin typeface="Nimbus Roman No9 L"/>
              </a:rPr>
              <a:t>Co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9521" name="Rectangle 66"/>
          <p:cNvSpPr>
            <a:spLocks noChangeArrowheads="1"/>
          </p:cNvSpPr>
          <p:nvPr/>
        </p:nvSpPr>
        <p:spPr bwMode="auto">
          <a:xfrm>
            <a:off x="3103563" y="3678238"/>
            <a:ext cx="285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 dirty="0" err="1">
                <a:solidFill>
                  <a:srgbClr val="000000"/>
                </a:solidFill>
                <a:latin typeface="Nimbus Roman No9 L"/>
              </a:rPr>
              <a:t>lumn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22" name="Rectangle 67"/>
          <p:cNvSpPr>
            <a:spLocks noChangeArrowheads="1"/>
          </p:cNvSpPr>
          <p:nvPr/>
        </p:nvSpPr>
        <p:spPr bwMode="auto">
          <a:xfrm>
            <a:off x="2835275" y="3535363"/>
            <a:ext cx="663575" cy="679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rbel" panose="020B0503020204020204" pitchFamily="34" charset="0"/>
            </a:endParaRPr>
          </a:p>
        </p:txBody>
      </p:sp>
      <p:sp>
        <p:nvSpPr>
          <p:cNvPr id="19523" name="Rectangle 68"/>
          <p:cNvSpPr>
            <a:spLocks noChangeArrowheads="1"/>
          </p:cNvSpPr>
          <p:nvPr/>
        </p:nvSpPr>
        <p:spPr bwMode="auto">
          <a:xfrm>
            <a:off x="3956050" y="3535363"/>
            <a:ext cx="1104900" cy="679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rbel" panose="020B0503020204020204" pitchFamily="34" charset="0"/>
            </a:endParaRPr>
          </a:p>
        </p:txBody>
      </p:sp>
      <p:sp>
        <p:nvSpPr>
          <p:cNvPr id="19524" name="Rectangle 69"/>
          <p:cNvSpPr>
            <a:spLocks noChangeArrowheads="1"/>
          </p:cNvSpPr>
          <p:nvPr/>
        </p:nvSpPr>
        <p:spPr bwMode="auto">
          <a:xfrm>
            <a:off x="4144963" y="3694113"/>
            <a:ext cx="6413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Read/Write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25" name="Rectangle 70"/>
          <p:cNvSpPr>
            <a:spLocks noChangeArrowheads="1"/>
          </p:cNvSpPr>
          <p:nvPr/>
        </p:nvSpPr>
        <p:spPr bwMode="auto">
          <a:xfrm>
            <a:off x="4003675" y="3836988"/>
            <a:ext cx="9715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circuits &amp; latches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26" name="Rectangle 71"/>
          <p:cNvSpPr>
            <a:spLocks noChangeArrowheads="1"/>
          </p:cNvSpPr>
          <p:nvPr/>
        </p:nvSpPr>
        <p:spPr bwMode="auto">
          <a:xfrm>
            <a:off x="1841500" y="3914775"/>
            <a:ext cx="417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counter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27" name="Rectangle 72"/>
          <p:cNvSpPr>
            <a:spLocks noChangeArrowheads="1"/>
          </p:cNvSpPr>
          <p:nvPr/>
        </p:nvSpPr>
        <p:spPr bwMode="auto">
          <a:xfrm>
            <a:off x="1841500" y="3757613"/>
            <a:ext cx="417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address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28" name="Rectangle 73"/>
          <p:cNvSpPr>
            <a:spLocks noChangeArrowheads="1"/>
          </p:cNvSpPr>
          <p:nvPr/>
        </p:nvSpPr>
        <p:spPr bwMode="auto">
          <a:xfrm>
            <a:off x="1825625" y="3614738"/>
            <a:ext cx="4492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Column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29" name="Rectangle 74"/>
          <p:cNvSpPr>
            <a:spLocks noChangeArrowheads="1"/>
          </p:cNvSpPr>
          <p:nvPr/>
        </p:nvSpPr>
        <p:spPr bwMode="auto">
          <a:xfrm>
            <a:off x="1698625" y="3535363"/>
            <a:ext cx="695325" cy="6794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rbel" panose="020B0503020204020204" pitchFamily="34" charset="0"/>
            </a:endParaRPr>
          </a:p>
        </p:txBody>
      </p:sp>
      <p:sp>
        <p:nvSpPr>
          <p:cNvPr id="19530" name="Freeform 75"/>
          <p:cNvSpPr>
            <a:spLocks/>
          </p:cNvSpPr>
          <p:nvPr/>
        </p:nvSpPr>
        <p:spPr bwMode="auto">
          <a:xfrm>
            <a:off x="2393950" y="2889250"/>
            <a:ext cx="425450" cy="188913"/>
          </a:xfrm>
          <a:custGeom>
            <a:avLst/>
            <a:gdLst>
              <a:gd name="T0" fmla="*/ 0 w 27"/>
              <a:gd name="T1" fmla="*/ 2147483647 h 12"/>
              <a:gd name="T2" fmla="*/ 2147483647 w 27"/>
              <a:gd name="T3" fmla="*/ 2147483647 h 12"/>
              <a:gd name="T4" fmla="*/ 2147483647 w 27"/>
              <a:gd name="T5" fmla="*/ 2147483647 h 12"/>
              <a:gd name="T6" fmla="*/ 2147483647 w 27"/>
              <a:gd name="T7" fmla="*/ 1487012956 h 12"/>
              <a:gd name="T8" fmla="*/ 2147483647 w 27"/>
              <a:gd name="T9" fmla="*/ 0 h 12"/>
              <a:gd name="T10" fmla="*/ 2147483647 w 27"/>
              <a:gd name="T11" fmla="*/ 743498607 h 12"/>
              <a:gd name="T12" fmla="*/ 0 w 27"/>
              <a:gd name="T13" fmla="*/ 743498607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12"/>
              <a:gd name="T23" fmla="*/ 27 w 27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12">
                <a:moveTo>
                  <a:pt x="0" y="9"/>
                </a:moveTo>
                <a:lnTo>
                  <a:pt x="15" y="9"/>
                </a:lnTo>
                <a:lnTo>
                  <a:pt x="15" y="12"/>
                </a:lnTo>
                <a:lnTo>
                  <a:pt x="27" y="6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31" name="Freeform 76"/>
          <p:cNvSpPr>
            <a:spLocks/>
          </p:cNvSpPr>
          <p:nvPr/>
        </p:nvSpPr>
        <p:spPr bwMode="auto">
          <a:xfrm>
            <a:off x="2393950" y="3787775"/>
            <a:ext cx="425450" cy="174625"/>
          </a:xfrm>
          <a:custGeom>
            <a:avLst/>
            <a:gdLst>
              <a:gd name="T0" fmla="*/ 0 w 27"/>
              <a:gd name="T1" fmla="*/ 2016124797 h 11"/>
              <a:gd name="T2" fmla="*/ 2147483647 w 27"/>
              <a:gd name="T3" fmla="*/ 2016124797 h 11"/>
              <a:gd name="T4" fmla="*/ 2147483647 w 27"/>
              <a:gd name="T5" fmla="*/ 2147483647 h 11"/>
              <a:gd name="T6" fmla="*/ 2147483647 w 27"/>
              <a:gd name="T7" fmla="*/ 1512093722 h 11"/>
              <a:gd name="T8" fmla="*/ 2147483647 w 27"/>
              <a:gd name="T9" fmla="*/ 0 h 11"/>
              <a:gd name="T10" fmla="*/ 2147483647 w 27"/>
              <a:gd name="T11" fmla="*/ 756046861 h 11"/>
              <a:gd name="T12" fmla="*/ 0 w 27"/>
              <a:gd name="T13" fmla="*/ 756046861 h 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"/>
              <a:gd name="T22" fmla="*/ 0 h 11"/>
              <a:gd name="T23" fmla="*/ 27 w 27"/>
              <a:gd name="T24" fmla="*/ 11 h 1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" h="11">
                <a:moveTo>
                  <a:pt x="0" y="8"/>
                </a:moveTo>
                <a:lnTo>
                  <a:pt x="15" y="8"/>
                </a:lnTo>
                <a:lnTo>
                  <a:pt x="15" y="11"/>
                </a:lnTo>
                <a:lnTo>
                  <a:pt x="27" y="6"/>
                </a:lnTo>
                <a:lnTo>
                  <a:pt x="15" y="0"/>
                </a:lnTo>
                <a:lnTo>
                  <a:pt x="15" y="3"/>
                </a:lnTo>
                <a:lnTo>
                  <a:pt x="0" y="3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32" name="Rectangle 77"/>
          <p:cNvSpPr>
            <a:spLocks noChangeArrowheads="1"/>
          </p:cNvSpPr>
          <p:nvPr/>
        </p:nvSpPr>
        <p:spPr bwMode="auto">
          <a:xfrm>
            <a:off x="4602163" y="5019675"/>
            <a:ext cx="915987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rbel" panose="020B0503020204020204" pitchFamily="34" charset="0"/>
            </a:endParaRPr>
          </a:p>
        </p:txBody>
      </p:sp>
      <p:grpSp>
        <p:nvGrpSpPr>
          <p:cNvPr id="19533" name="Group 104"/>
          <p:cNvGrpSpPr>
            <a:grpSpLocks/>
          </p:cNvGrpSpPr>
          <p:nvPr/>
        </p:nvGrpSpPr>
        <p:grpSpPr bwMode="auto">
          <a:xfrm>
            <a:off x="304800" y="3200400"/>
            <a:ext cx="752475" cy="377825"/>
            <a:chOff x="94" y="1814"/>
            <a:chExt cx="474" cy="238"/>
          </a:xfrm>
        </p:grpSpPr>
        <p:sp>
          <p:nvSpPr>
            <p:cNvPr id="19559" name="Rectangle 78"/>
            <p:cNvSpPr>
              <a:spLocks noChangeArrowheads="1"/>
            </p:cNvSpPr>
            <p:nvPr/>
          </p:nvSpPr>
          <p:spPr bwMode="auto">
            <a:xfrm>
              <a:off x="94" y="1814"/>
              <a:ext cx="47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Row/Column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19560" name="Rectangle 79"/>
            <p:cNvSpPr>
              <a:spLocks noChangeArrowheads="1"/>
            </p:cNvSpPr>
            <p:nvPr/>
          </p:nvSpPr>
          <p:spPr bwMode="auto">
            <a:xfrm>
              <a:off x="190" y="1946"/>
              <a:ext cx="26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address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</p:grpSp>
      <p:sp>
        <p:nvSpPr>
          <p:cNvPr id="19534" name="Freeform 80"/>
          <p:cNvSpPr>
            <a:spLocks/>
          </p:cNvSpPr>
          <p:nvPr/>
        </p:nvSpPr>
        <p:spPr bwMode="auto">
          <a:xfrm>
            <a:off x="4349750" y="4214813"/>
            <a:ext cx="190500" cy="252412"/>
          </a:xfrm>
          <a:custGeom>
            <a:avLst/>
            <a:gdLst>
              <a:gd name="T0" fmla="*/ 2147483647 w 12"/>
              <a:gd name="T1" fmla="*/ 2147483647 h 16"/>
              <a:gd name="T2" fmla="*/ 2147483647 w 12"/>
              <a:gd name="T3" fmla="*/ 2147483647 h 16"/>
              <a:gd name="T4" fmla="*/ 2147483647 w 12"/>
              <a:gd name="T5" fmla="*/ 2147483647 h 16"/>
              <a:gd name="T6" fmla="*/ 1512093765 w 12"/>
              <a:gd name="T7" fmla="*/ 0 h 16"/>
              <a:gd name="T8" fmla="*/ 0 w 12"/>
              <a:gd name="T9" fmla="*/ 2147483647 h 16"/>
              <a:gd name="T10" fmla="*/ 756046883 w 12"/>
              <a:gd name="T11" fmla="*/ 2147483647 h 16"/>
              <a:gd name="T12" fmla="*/ 756046883 w 12"/>
              <a:gd name="T13" fmla="*/ 2147483647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16"/>
              <a:gd name="T23" fmla="*/ 12 w 12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16">
                <a:moveTo>
                  <a:pt x="9" y="16"/>
                </a:moveTo>
                <a:lnTo>
                  <a:pt x="9" y="12"/>
                </a:lnTo>
                <a:lnTo>
                  <a:pt x="12" y="12"/>
                </a:lnTo>
                <a:lnTo>
                  <a:pt x="6" y="0"/>
                </a:lnTo>
                <a:lnTo>
                  <a:pt x="0" y="12"/>
                </a:lnTo>
                <a:lnTo>
                  <a:pt x="3" y="12"/>
                </a:lnTo>
                <a:lnTo>
                  <a:pt x="3" y="16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35" name="Freeform 81"/>
          <p:cNvSpPr>
            <a:spLocks/>
          </p:cNvSpPr>
          <p:nvPr/>
        </p:nvSpPr>
        <p:spPr bwMode="auto">
          <a:xfrm>
            <a:off x="4975225" y="4751388"/>
            <a:ext cx="188913" cy="252412"/>
          </a:xfrm>
          <a:custGeom>
            <a:avLst/>
            <a:gdLst>
              <a:gd name="T0" fmla="*/ 743498607 w 12"/>
              <a:gd name="T1" fmla="*/ 0 h 16"/>
              <a:gd name="T2" fmla="*/ 743498607 w 12"/>
              <a:gd name="T3" fmla="*/ 1244375284 h 16"/>
              <a:gd name="T4" fmla="*/ 0 w 12"/>
              <a:gd name="T5" fmla="*/ 1244375284 h 16"/>
              <a:gd name="T6" fmla="*/ 1487012956 w 12"/>
              <a:gd name="T7" fmla="*/ 2147483647 h 16"/>
              <a:gd name="T8" fmla="*/ 2147483647 w 12"/>
              <a:gd name="T9" fmla="*/ 1244375284 h 16"/>
              <a:gd name="T10" fmla="*/ 2147483647 w 12"/>
              <a:gd name="T11" fmla="*/ 1244375284 h 16"/>
              <a:gd name="T12" fmla="*/ 2147483647 w 12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16"/>
              <a:gd name="T23" fmla="*/ 12 w 12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16">
                <a:moveTo>
                  <a:pt x="3" y="0"/>
                </a:moveTo>
                <a:lnTo>
                  <a:pt x="3" y="5"/>
                </a:lnTo>
                <a:lnTo>
                  <a:pt x="0" y="5"/>
                </a:lnTo>
                <a:lnTo>
                  <a:pt x="6" y="16"/>
                </a:lnTo>
                <a:lnTo>
                  <a:pt x="12" y="5"/>
                </a:lnTo>
                <a:lnTo>
                  <a:pt x="9" y="5"/>
                </a:lnTo>
                <a:lnTo>
                  <a:pt x="9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36" name="Freeform 82"/>
          <p:cNvSpPr>
            <a:spLocks/>
          </p:cNvSpPr>
          <p:nvPr/>
        </p:nvSpPr>
        <p:spPr bwMode="auto">
          <a:xfrm>
            <a:off x="4349750" y="4419600"/>
            <a:ext cx="190500" cy="236538"/>
          </a:xfrm>
          <a:custGeom>
            <a:avLst/>
            <a:gdLst>
              <a:gd name="T0" fmla="*/ 2147483647 w 12"/>
              <a:gd name="T1" fmla="*/ 0 h 15"/>
              <a:gd name="T2" fmla="*/ 2147483647 w 12"/>
              <a:gd name="T3" fmla="*/ 746009370 h 15"/>
              <a:gd name="T4" fmla="*/ 2147483647 w 12"/>
              <a:gd name="T5" fmla="*/ 746009370 h 15"/>
              <a:gd name="T6" fmla="*/ 1512093765 w 12"/>
              <a:gd name="T7" fmla="*/ 2147483647 h 15"/>
              <a:gd name="T8" fmla="*/ 0 w 12"/>
              <a:gd name="T9" fmla="*/ 746009370 h 15"/>
              <a:gd name="T10" fmla="*/ 756046883 w 12"/>
              <a:gd name="T11" fmla="*/ 746009370 h 15"/>
              <a:gd name="T12" fmla="*/ 756046883 w 12"/>
              <a:gd name="T13" fmla="*/ 0 h 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15"/>
              <a:gd name="T23" fmla="*/ 12 w 12"/>
              <a:gd name="T24" fmla="*/ 15 h 1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15">
                <a:moveTo>
                  <a:pt x="9" y="0"/>
                </a:moveTo>
                <a:lnTo>
                  <a:pt x="9" y="3"/>
                </a:lnTo>
                <a:lnTo>
                  <a:pt x="12" y="3"/>
                </a:lnTo>
                <a:lnTo>
                  <a:pt x="6" y="15"/>
                </a:lnTo>
                <a:lnTo>
                  <a:pt x="0" y="3"/>
                </a:lnTo>
                <a:lnTo>
                  <a:pt x="3" y="3"/>
                </a:lnTo>
                <a:lnTo>
                  <a:pt x="3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37" name="Freeform 83"/>
          <p:cNvSpPr>
            <a:spLocks/>
          </p:cNvSpPr>
          <p:nvPr/>
        </p:nvSpPr>
        <p:spPr bwMode="auto">
          <a:xfrm>
            <a:off x="3860800" y="5476875"/>
            <a:ext cx="174625" cy="268288"/>
          </a:xfrm>
          <a:custGeom>
            <a:avLst/>
            <a:gdLst>
              <a:gd name="T0" fmla="*/ 756046861 w 11"/>
              <a:gd name="T1" fmla="*/ 2147483647 h 17"/>
              <a:gd name="T2" fmla="*/ 756046861 w 11"/>
              <a:gd name="T3" fmla="*/ 2147483647 h 17"/>
              <a:gd name="T4" fmla="*/ 0 w 11"/>
              <a:gd name="T5" fmla="*/ 2147483647 h 17"/>
              <a:gd name="T6" fmla="*/ 1512093722 w 11"/>
              <a:gd name="T7" fmla="*/ 0 h 17"/>
              <a:gd name="T8" fmla="*/ 2147483647 w 11"/>
              <a:gd name="T9" fmla="*/ 2147483647 h 17"/>
              <a:gd name="T10" fmla="*/ 2147483647 w 11"/>
              <a:gd name="T11" fmla="*/ 2147483647 h 17"/>
              <a:gd name="T12" fmla="*/ 2147483647 w 11"/>
              <a:gd name="T13" fmla="*/ 2147483647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"/>
              <a:gd name="T22" fmla="*/ 0 h 17"/>
              <a:gd name="T23" fmla="*/ 11 w 11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" h="17">
                <a:moveTo>
                  <a:pt x="3" y="17"/>
                </a:moveTo>
                <a:lnTo>
                  <a:pt x="3" y="12"/>
                </a:lnTo>
                <a:lnTo>
                  <a:pt x="0" y="12"/>
                </a:lnTo>
                <a:lnTo>
                  <a:pt x="6" y="0"/>
                </a:lnTo>
                <a:lnTo>
                  <a:pt x="11" y="12"/>
                </a:lnTo>
                <a:lnTo>
                  <a:pt x="9" y="12"/>
                </a:lnTo>
                <a:lnTo>
                  <a:pt x="9" y="17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38" name="Freeform 84"/>
          <p:cNvSpPr>
            <a:spLocks/>
          </p:cNvSpPr>
          <p:nvPr/>
        </p:nvSpPr>
        <p:spPr bwMode="auto">
          <a:xfrm>
            <a:off x="4429125" y="5840413"/>
            <a:ext cx="173038" cy="268287"/>
          </a:xfrm>
          <a:custGeom>
            <a:avLst/>
            <a:gdLst>
              <a:gd name="T0" fmla="*/ 494904362 w 11"/>
              <a:gd name="T1" fmla="*/ 0 h 17"/>
              <a:gd name="T2" fmla="*/ 494904362 w 11"/>
              <a:gd name="T3" fmla="*/ 1245293499 h 17"/>
              <a:gd name="T4" fmla="*/ 0 w 11"/>
              <a:gd name="T5" fmla="*/ 1245293499 h 17"/>
              <a:gd name="T6" fmla="*/ 1237284685 w 11"/>
              <a:gd name="T7" fmla="*/ 2147483647 h 17"/>
              <a:gd name="T8" fmla="*/ 2147483647 w 11"/>
              <a:gd name="T9" fmla="*/ 1245293499 h 17"/>
              <a:gd name="T10" fmla="*/ 1979648909 w 11"/>
              <a:gd name="T11" fmla="*/ 1245293499 h 17"/>
              <a:gd name="T12" fmla="*/ 1979648909 w 11"/>
              <a:gd name="T13" fmla="*/ 0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"/>
              <a:gd name="T22" fmla="*/ 0 h 17"/>
              <a:gd name="T23" fmla="*/ 11 w 11"/>
              <a:gd name="T24" fmla="*/ 17 h 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" h="17">
                <a:moveTo>
                  <a:pt x="2" y="0"/>
                </a:moveTo>
                <a:lnTo>
                  <a:pt x="2" y="5"/>
                </a:lnTo>
                <a:lnTo>
                  <a:pt x="0" y="5"/>
                </a:lnTo>
                <a:lnTo>
                  <a:pt x="5" y="17"/>
                </a:lnTo>
                <a:lnTo>
                  <a:pt x="11" y="5"/>
                </a:lnTo>
                <a:lnTo>
                  <a:pt x="8" y="5"/>
                </a:lnTo>
                <a:lnTo>
                  <a:pt x="8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39" name="Freeform 85"/>
          <p:cNvSpPr>
            <a:spLocks/>
          </p:cNvSpPr>
          <p:nvPr/>
        </p:nvSpPr>
        <p:spPr bwMode="auto">
          <a:xfrm>
            <a:off x="4003675" y="5476875"/>
            <a:ext cx="1025525" cy="268288"/>
          </a:xfrm>
          <a:custGeom>
            <a:avLst/>
            <a:gdLst>
              <a:gd name="T0" fmla="*/ 2147483647 w 65"/>
              <a:gd name="T1" fmla="*/ 0 h 17"/>
              <a:gd name="T2" fmla="*/ 2147483647 w 65"/>
              <a:gd name="T3" fmla="*/ 2147483647 h 17"/>
              <a:gd name="T4" fmla="*/ 0 w 65"/>
              <a:gd name="T5" fmla="*/ 2147483647 h 17"/>
              <a:gd name="T6" fmla="*/ 0 60000 65536"/>
              <a:gd name="T7" fmla="*/ 0 60000 65536"/>
              <a:gd name="T8" fmla="*/ 0 60000 65536"/>
              <a:gd name="T9" fmla="*/ 0 w 65"/>
              <a:gd name="T10" fmla="*/ 0 h 17"/>
              <a:gd name="T11" fmla="*/ 65 w 65"/>
              <a:gd name="T12" fmla="*/ 17 h 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7">
                <a:moveTo>
                  <a:pt x="65" y="0"/>
                </a:moveTo>
                <a:lnTo>
                  <a:pt x="65" y="17"/>
                </a:lnTo>
                <a:lnTo>
                  <a:pt x="0" y="17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40" name="Freeform 86"/>
          <p:cNvSpPr>
            <a:spLocks/>
          </p:cNvSpPr>
          <p:nvPr/>
        </p:nvSpPr>
        <p:spPr bwMode="auto">
          <a:xfrm>
            <a:off x="3908425" y="5729288"/>
            <a:ext cx="552450" cy="127000"/>
          </a:xfrm>
          <a:custGeom>
            <a:avLst/>
            <a:gdLst>
              <a:gd name="T0" fmla="*/ 2147483647 w 35"/>
              <a:gd name="T1" fmla="*/ 2016124535 h 8"/>
              <a:gd name="T2" fmla="*/ 0 w 35"/>
              <a:gd name="T3" fmla="*/ 2016124535 h 8"/>
              <a:gd name="T4" fmla="*/ 0 w 35"/>
              <a:gd name="T5" fmla="*/ 0 h 8"/>
              <a:gd name="T6" fmla="*/ 0 60000 65536"/>
              <a:gd name="T7" fmla="*/ 0 60000 65536"/>
              <a:gd name="T8" fmla="*/ 0 60000 65536"/>
              <a:gd name="T9" fmla="*/ 0 w 35"/>
              <a:gd name="T10" fmla="*/ 0 h 8"/>
              <a:gd name="T11" fmla="*/ 35 w 35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8">
                <a:moveTo>
                  <a:pt x="35" y="8"/>
                </a:moveTo>
                <a:lnTo>
                  <a:pt x="0" y="8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41" name="Freeform 87"/>
          <p:cNvSpPr>
            <a:spLocks/>
          </p:cNvSpPr>
          <p:nvPr/>
        </p:nvSpPr>
        <p:spPr bwMode="auto">
          <a:xfrm>
            <a:off x="4556125" y="5476875"/>
            <a:ext cx="552450" cy="379413"/>
          </a:xfrm>
          <a:custGeom>
            <a:avLst/>
            <a:gdLst>
              <a:gd name="T0" fmla="*/ 2147483647 w 35"/>
              <a:gd name="T1" fmla="*/ 0 h 24"/>
              <a:gd name="T2" fmla="*/ 2147483647 w 35"/>
              <a:gd name="T3" fmla="*/ 2147483647 h 24"/>
              <a:gd name="T4" fmla="*/ 0 w 35"/>
              <a:gd name="T5" fmla="*/ 2147483647 h 24"/>
              <a:gd name="T6" fmla="*/ 0 60000 65536"/>
              <a:gd name="T7" fmla="*/ 0 60000 65536"/>
              <a:gd name="T8" fmla="*/ 0 60000 65536"/>
              <a:gd name="T9" fmla="*/ 0 w 35"/>
              <a:gd name="T10" fmla="*/ 0 h 24"/>
              <a:gd name="T11" fmla="*/ 35 w 35"/>
              <a:gd name="T12" fmla="*/ 24 h 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" h="24">
                <a:moveTo>
                  <a:pt x="35" y="0"/>
                </a:moveTo>
                <a:lnTo>
                  <a:pt x="35" y="24"/>
                </a:lnTo>
                <a:lnTo>
                  <a:pt x="0" y="24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42" name="Freeform 88"/>
          <p:cNvSpPr>
            <a:spLocks/>
          </p:cNvSpPr>
          <p:nvPr/>
        </p:nvSpPr>
        <p:spPr bwMode="auto">
          <a:xfrm>
            <a:off x="4003675" y="4751388"/>
            <a:ext cx="1025525" cy="252412"/>
          </a:xfrm>
          <a:custGeom>
            <a:avLst/>
            <a:gdLst>
              <a:gd name="T0" fmla="*/ 0 w 65"/>
              <a:gd name="T1" fmla="*/ 2147483647 h 16"/>
              <a:gd name="T2" fmla="*/ 0 w 65"/>
              <a:gd name="T3" fmla="*/ 0 h 16"/>
              <a:gd name="T4" fmla="*/ 2147483647 w 65"/>
              <a:gd name="T5" fmla="*/ 0 h 16"/>
              <a:gd name="T6" fmla="*/ 0 60000 65536"/>
              <a:gd name="T7" fmla="*/ 0 60000 65536"/>
              <a:gd name="T8" fmla="*/ 0 60000 65536"/>
              <a:gd name="T9" fmla="*/ 0 w 65"/>
              <a:gd name="T10" fmla="*/ 0 h 16"/>
              <a:gd name="T11" fmla="*/ 65 w 65"/>
              <a:gd name="T12" fmla="*/ 16 h 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" h="16">
                <a:moveTo>
                  <a:pt x="0" y="16"/>
                </a:moveTo>
                <a:lnTo>
                  <a:pt x="0" y="0"/>
                </a:lnTo>
                <a:lnTo>
                  <a:pt x="65" y="0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43" name="Freeform 89"/>
          <p:cNvSpPr>
            <a:spLocks/>
          </p:cNvSpPr>
          <p:nvPr/>
        </p:nvSpPr>
        <p:spPr bwMode="auto">
          <a:xfrm>
            <a:off x="3908425" y="4656138"/>
            <a:ext cx="1200150" cy="363537"/>
          </a:xfrm>
          <a:custGeom>
            <a:avLst/>
            <a:gdLst>
              <a:gd name="T0" fmla="*/ 0 w 76"/>
              <a:gd name="T1" fmla="*/ 2147483647 h 23"/>
              <a:gd name="T2" fmla="*/ 0 w 76"/>
              <a:gd name="T3" fmla="*/ 0 h 23"/>
              <a:gd name="T4" fmla="*/ 2147483647 w 76"/>
              <a:gd name="T5" fmla="*/ 0 h 23"/>
              <a:gd name="T6" fmla="*/ 2147483647 w 76"/>
              <a:gd name="T7" fmla="*/ 1748802555 h 23"/>
              <a:gd name="T8" fmla="*/ 0 60000 65536"/>
              <a:gd name="T9" fmla="*/ 0 60000 65536"/>
              <a:gd name="T10" fmla="*/ 0 60000 65536"/>
              <a:gd name="T11" fmla="*/ 0 60000 65536"/>
              <a:gd name="T12" fmla="*/ 0 w 76"/>
              <a:gd name="T13" fmla="*/ 0 h 23"/>
              <a:gd name="T14" fmla="*/ 76 w 76"/>
              <a:gd name="T15" fmla="*/ 23 h 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" h="23">
                <a:moveTo>
                  <a:pt x="0" y="23"/>
                </a:moveTo>
                <a:lnTo>
                  <a:pt x="0" y="0"/>
                </a:lnTo>
                <a:lnTo>
                  <a:pt x="76" y="0"/>
                </a:lnTo>
                <a:lnTo>
                  <a:pt x="76" y="7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44" name="Rectangle 90"/>
          <p:cNvSpPr>
            <a:spLocks noChangeArrowheads="1"/>
          </p:cNvSpPr>
          <p:nvPr/>
        </p:nvSpPr>
        <p:spPr bwMode="auto">
          <a:xfrm>
            <a:off x="3509963" y="5019675"/>
            <a:ext cx="898525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rbel" panose="020B0503020204020204" pitchFamily="34" charset="0"/>
            </a:endParaRPr>
          </a:p>
        </p:txBody>
      </p:sp>
      <p:sp>
        <p:nvSpPr>
          <p:cNvPr id="19545" name="Rectangle 91"/>
          <p:cNvSpPr>
            <a:spLocks noChangeArrowheads="1"/>
          </p:cNvSpPr>
          <p:nvPr/>
        </p:nvSpPr>
        <p:spPr bwMode="auto">
          <a:xfrm>
            <a:off x="3656013" y="5067300"/>
            <a:ext cx="5842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Data input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46" name="Rectangle 92"/>
          <p:cNvSpPr>
            <a:spLocks noChangeArrowheads="1"/>
          </p:cNvSpPr>
          <p:nvPr/>
        </p:nvSpPr>
        <p:spPr bwMode="auto">
          <a:xfrm>
            <a:off x="3735388" y="5208588"/>
            <a:ext cx="415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register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47" name="Rectangle 93"/>
          <p:cNvSpPr>
            <a:spLocks noChangeArrowheads="1"/>
          </p:cNvSpPr>
          <p:nvPr/>
        </p:nvSpPr>
        <p:spPr bwMode="auto">
          <a:xfrm>
            <a:off x="4729163" y="5067300"/>
            <a:ext cx="6540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Data output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48" name="Rectangle 94"/>
          <p:cNvSpPr>
            <a:spLocks noChangeArrowheads="1"/>
          </p:cNvSpPr>
          <p:nvPr/>
        </p:nvSpPr>
        <p:spPr bwMode="auto">
          <a:xfrm>
            <a:off x="4856163" y="5208588"/>
            <a:ext cx="415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register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49" name="Rectangle 95"/>
          <p:cNvSpPr>
            <a:spLocks noChangeArrowheads="1"/>
          </p:cNvSpPr>
          <p:nvPr/>
        </p:nvSpPr>
        <p:spPr bwMode="auto">
          <a:xfrm>
            <a:off x="4381500" y="6172200"/>
            <a:ext cx="263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Data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50" name="Rectangle 96"/>
          <p:cNvSpPr>
            <a:spLocks noChangeArrowheads="1"/>
          </p:cNvSpPr>
          <p:nvPr/>
        </p:nvSpPr>
        <p:spPr bwMode="auto">
          <a:xfrm>
            <a:off x="1493838" y="4656138"/>
            <a:ext cx="1120775" cy="11207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rbel" panose="020B0503020204020204" pitchFamily="34" charset="0"/>
            </a:endParaRPr>
          </a:p>
        </p:txBody>
      </p:sp>
      <p:sp>
        <p:nvSpPr>
          <p:cNvPr id="19551" name="Rectangle 97"/>
          <p:cNvSpPr>
            <a:spLocks noChangeArrowheads="1"/>
          </p:cNvSpPr>
          <p:nvPr/>
        </p:nvSpPr>
        <p:spPr bwMode="auto">
          <a:xfrm>
            <a:off x="1698625" y="1752600"/>
            <a:ext cx="695325" cy="4572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rbel" panose="020B0503020204020204" pitchFamily="34" charset="0"/>
            </a:endParaRPr>
          </a:p>
        </p:txBody>
      </p:sp>
      <p:sp>
        <p:nvSpPr>
          <p:cNvPr id="19552" name="Rectangle 98"/>
          <p:cNvSpPr>
            <a:spLocks noChangeArrowheads="1"/>
          </p:cNvSpPr>
          <p:nvPr/>
        </p:nvSpPr>
        <p:spPr bwMode="auto">
          <a:xfrm>
            <a:off x="1825625" y="1816100"/>
            <a:ext cx="4333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Refresh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53" name="Rectangle 99"/>
          <p:cNvSpPr>
            <a:spLocks noChangeArrowheads="1"/>
          </p:cNvSpPr>
          <p:nvPr/>
        </p:nvSpPr>
        <p:spPr bwMode="auto">
          <a:xfrm>
            <a:off x="1841500" y="1943100"/>
            <a:ext cx="4175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counter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54" name="Rectangle 100"/>
          <p:cNvSpPr>
            <a:spLocks noChangeArrowheads="1"/>
          </p:cNvSpPr>
          <p:nvPr/>
        </p:nvSpPr>
        <p:spPr bwMode="auto">
          <a:xfrm>
            <a:off x="1651000" y="4956175"/>
            <a:ext cx="7762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Mode register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55" name="Rectangle 101"/>
          <p:cNvSpPr>
            <a:spLocks noChangeArrowheads="1"/>
          </p:cNvSpPr>
          <p:nvPr/>
        </p:nvSpPr>
        <p:spPr bwMode="auto">
          <a:xfrm>
            <a:off x="1951038" y="5130800"/>
            <a:ext cx="2016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and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56" name="Rectangle 102"/>
          <p:cNvSpPr>
            <a:spLocks noChangeArrowheads="1"/>
          </p:cNvSpPr>
          <p:nvPr/>
        </p:nvSpPr>
        <p:spPr bwMode="auto">
          <a:xfrm>
            <a:off x="1651000" y="5287963"/>
            <a:ext cx="7905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100">
                <a:solidFill>
                  <a:srgbClr val="000000"/>
                </a:solidFill>
                <a:latin typeface="Nimbus Roman No9 L"/>
              </a:rPr>
              <a:t>timing control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19557" name="Text Box 103"/>
          <p:cNvSpPr txBox="1">
            <a:spLocks noChangeArrowheads="1"/>
          </p:cNvSpPr>
          <p:nvPr/>
        </p:nvSpPr>
        <p:spPr bwMode="auto">
          <a:xfrm>
            <a:off x="5527676" y="1571625"/>
            <a:ext cx="3359784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Operation is directly synchronized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with processor clock signal.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The outputs of the sense circuits are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connected to a latch. 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During a Read operation, the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contents of the cells in a row are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loaded onto the latches.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During a refresh operation, the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contents of the cells are refreshed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without changing the contents of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the latches. 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Data held in the latches correspond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to the selected columns are transferred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to the output.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For a burst mode of operation,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successive columns are selected using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column address counter and clock.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CAS signal need not be generated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externally. A new data is placed during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raising edge of the clock</a:t>
            </a:r>
          </a:p>
        </p:txBody>
      </p:sp>
      <p:sp>
        <p:nvSpPr>
          <p:cNvPr id="19558" name="Line 107"/>
          <p:cNvSpPr>
            <a:spLocks noChangeShapeType="1"/>
          </p:cNvSpPr>
          <p:nvPr/>
        </p:nvSpPr>
        <p:spPr bwMode="auto">
          <a:xfrm>
            <a:off x="5640388" y="6022975"/>
            <a:ext cx="328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Latency, Bandwidth, and 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DDRSDRAMs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Memory latency is the time it takes to transfer a word of data to or from memory</a:t>
            </a:r>
          </a:p>
          <a:p>
            <a:pPr eaLnBrk="1" hangingPunct="1"/>
            <a:r>
              <a:rPr lang="en-US" altLang="en-US" dirty="0"/>
              <a:t>Memory bandwidth is the number of bits or bytes that can be transferred in one second.</a:t>
            </a:r>
          </a:p>
          <a:p>
            <a:pPr eaLnBrk="1" hangingPunct="1"/>
            <a:r>
              <a:rPr lang="en-US" altLang="en-US" dirty="0"/>
              <a:t>DDRSDRAMs-Double-Data-Rate-SDRAM</a:t>
            </a:r>
          </a:p>
          <a:p>
            <a:pPr lvl="1" eaLnBrk="1" hangingPunct="1"/>
            <a:r>
              <a:rPr lang="en-US" altLang="en-US" dirty="0"/>
              <a:t>Cell array is organized in two banks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Memory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Controller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(contd..)</a:t>
            </a:r>
          </a:p>
        </p:txBody>
      </p:sp>
      <p:sp>
        <p:nvSpPr>
          <p:cNvPr id="7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40013" y="6477000"/>
            <a:ext cx="5508625" cy="274638"/>
          </a:xfrm>
        </p:spPr>
        <p:txBody>
          <a:bodyPr lIns="45720" rIns="4572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fld id="{6F5B5BE8-D727-4682-826B-F790B128989A}" type="slidenum">
              <a:rPr lang="en-US" altLang="en-US">
                <a:solidFill>
                  <a:srgbClr val="3F3F3F"/>
                </a:solidFill>
                <a:latin typeface="Corbel" panose="020B0503020204020204" pitchFamily="34" charset="0"/>
              </a:rPr>
              <a:pPr algn="l" eaLnBrk="1" hangingPunct="1"/>
              <a:t>12</a:t>
            </a:fld>
            <a:endParaRPr lang="en-US" altLang="en-US">
              <a:solidFill>
                <a:srgbClr val="3F3F3F"/>
              </a:solidFill>
              <a:latin typeface="Corbel" panose="020B0503020204020204" pitchFamily="34" charset="0"/>
            </a:endParaRPr>
          </a:p>
        </p:txBody>
      </p:sp>
      <p:sp>
        <p:nvSpPr>
          <p:cNvPr id="397379" name="Rectangle 67"/>
          <p:cNvSpPr>
            <a:spLocks noChangeArrowheads="1"/>
          </p:cNvSpPr>
          <p:nvPr/>
        </p:nvSpPr>
        <p:spPr bwMode="auto">
          <a:xfrm>
            <a:off x="762000" y="1857375"/>
            <a:ext cx="7724775" cy="38576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4581" name="Freeform 4"/>
          <p:cNvSpPr>
            <a:spLocks/>
          </p:cNvSpPr>
          <p:nvPr/>
        </p:nvSpPr>
        <p:spPr bwMode="auto">
          <a:xfrm>
            <a:off x="5345113" y="2327275"/>
            <a:ext cx="1536700" cy="196850"/>
          </a:xfrm>
          <a:custGeom>
            <a:avLst/>
            <a:gdLst>
              <a:gd name="T0" fmla="*/ 0 w 70"/>
              <a:gd name="T1" fmla="*/ 2147483647 h 9"/>
              <a:gd name="T2" fmla="*/ 2147483647 w 70"/>
              <a:gd name="T3" fmla="*/ 2147483647 h 9"/>
              <a:gd name="T4" fmla="*/ 2147483647 w 70"/>
              <a:gd name="T5" fmla="*/ 2147483647 h 9"/>
              <a:gd name="T6" fmla="*/ 2147483647 w 70"/>
              <a:gd name="T7" fmla="*/ 1913578722 h 9"/>
              <a:gd name="T8" fmla="*/ 2147483647 w 70"/>
              <a:gd name="T9" fmla="*/ 0 h 9"/>
              <a:gd name="T10" fmla="*/ 2147483647 w 70"/>
              <a:gd name="T11" fmla="*/ 956778425 h 9"/>
              <a:gd name="T12" fmla="*/ 0 w 70"/>
              <a:gd name="T13" fmla="*/ 956778425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0"/>
              <a:gd name="T22" fmla="*/ 0 h 9"/>
              <a:gd name="T23" fmla="*/ 70 w 70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0" h="9">
                <a:moveTo>
                  <a:pt x="0" y="7"/>
                </a:moveTo>
                <a:lnTo>
                  <a:pt x="62" y="7"/>
                </a:lnTo>
                <a:lnTo>
                  <a:pt x="62" y="9"/>
                </a:lnTo>
                <a:lnTo>
                  <a:pt x="70" y="4"/>
                </a:lnTo>
                <a:lnTo>
                  <a:pt x="62" y="0"/>
                </a:lnTo>
                <a:lnTo>
                  <a:pt x="62" y="2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2" name="Freeform 5"/>
          <p:cNvSpPr>
            <a:spLocks/>
          </p:cNvSpPr>
          <p:nvPr/>
        </p:nvSpPr>
        <p:spPr bwMode="auto">
          <a:xfrm>
            <a:off x="2400300" y="4654550"/>
            <a:ext cx="4217988" cy="198438"/>
          </a:xfrm>
          <a:custGeom>
            <a:avLst/>
            <a:gdLst>
              <a:gd name="T0" fmla="*/ 2147483647 w 192"/>
              <a:gd name="T1" fmla="*/ 972279986 h 9"/>
              <a:gd name="T2" fmla="*/ 2147483647 w 192"/>
              <a:gd name="T3" fmla="*/ 972279986 h 9"/>
              <a:gd name="T4" fmla="*/ 2147483647 w 192"/>
              <a:gd name="T5" fmla="*/ 0 h 9"/>
              <a:gd name="T6" fmla="*/ 0 w 192"/>
              <a:gd name="T7" fmla="*/ 1944582021 h 9"/>
              <a:gd name="T8" fmla="*/ 2147483647 w 192"/>
              <a:gd name="T9" fmla="*/ 2147483647 h 9"/>
              <a:gd name="T10" fmla="*/ 2147483647 w 192"/>
              <a:gd name="T11" fmla="*/ 2147483647 h 9"/>
              <a:gd name="T12" fmla="*/ 2147483647 w 192"/>
              <a:gd name="T13" fmla="*/ 214748364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2"/>
              <a:gd name="T22" fmla="*/ 0 h 9"/>
              <a:gd name="T23" fmla="*/ 192 w 192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2" h="9">
                <a:moveTo>
                  <a:pt x="191" y="2"/>
                </a:moveTo>
                <a:lnTo>
                  <a:pt x="8" y="2"/>
                </a:lnTo>
                <a:lnTo>
                  <a:pt x="8" y="0"/>
                </a:lnTo>
                <a:lnTo>
                  <a:pt x="0" y="4"/>
                </a:lnTo>
                <a:lnTo>
                  <a:pt x="8" y="9"/>
                </a:lnTo>
                <a:lnTo>
                  <a:pt x="8" y="6"/>
                </a:lnTo>
                <a:lnTo>
                  <a:pt x="192" y="6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1303338" y="3468688"/>
            <a:ext cx="7921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Processor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584" name="Freeform 7"/>
          <p:cNvSpPr>
            <a:spLocks/>
          </p:cNvSpPr>
          <p:nvPr/>
        </p:nvSpPr>
        <p:spPr bwMode="auto">
          <a:xfrm>
            <a:off x="6508750" y="4654550"/>
            <a:ext cx="373063" cy="176213"/>
          </a:xfrm>
          <a:custGeom>
            <a:avLst/>
            <a:gdLst>
              <a:gd name="T0" fmla="*/ 0 w 17"/>
              <a:gd name="T1" fmla="*/ 2147483647 h 8"/>
              <a:gd name="T2" fmla="*/ 2147483647 w 17"/>
              <a:gd name="T3" fmla="*/ 2147483647 h 8"/>
              <a:gd name="T4" fmla="*/ 2147483647 w 17"/>
              <a:gd name="T5" fmla="*/ 2147483647 h 8"/>
              <a:gd name="T6" fmla="*/ 2147483647 w 17"/>
              <a:gd name="T7" fmla="*/ 1940699612 h 8"/>
              <a:gd name="T8" fmla="*/ 2147483647 w 17"/>
              <a:gd name="T9" fmla="*/ 0 h 8"/>
              <a:gd name="T10" fmla="*/ 2147483647 w 17"/>
              <a:gd name="T11" fmla="*/ 970338793 h 8"/>
              <a:gd name="T12" fmla="*/ 0 w 17"/>
              <a:gd name="T13" fmla="*/ 970338793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8"/>
              <a:gd name="T23" fmla="*/ 17 w 1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8">
                <a:moveTo>
                  <a:pt x="0" y="6"/>
                </a:moveTo>
                <a:lnTo>
                  <a:pt x="8" y="6"/>
                </a:lnTo>
                <a:lnTo>
                  <a:pt x="8" y="8"/>
                </a:lnTo>
                <a:lnTo>
                  <a:pt x="17" y="4"/>
                </a:lnTo>
                <a:lnTo>
                  <a:pt x="8" y="0"/>
                </a:lnTo>
                <a:lnTo>
                  <a:pt x="8" y="2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Freeform 8"/>
          <p:cNvSpPr>
            <a:spLocks/>
          </p:cNvSpPr>
          <p:nvPr/>
        </p:nvSpPr>
        <p:spPr bwMode="auto">
          <a:xfrm>
            <a:off x="2379663" y="2414588"/>
            <a:ext cx="1581150" cy="198437"/>
          </a:xfrm>
          <a:custGeom>
            <a:avLst/>
            <a:gdLst>
              <a:gd name="T0" fmla="*/ 0 w 72"/>
              <a:gd name="T1" fmla="*/ 2147483647 h 9"/>
              <a:gd name="T2" fmla="*/ 2147483647 w 72"/>
              <a:gd name="T3" fmla="*/ 2147483647 h 9"/>
              <a:gd name="T4" fmla="*/ 2147483647 w 72"/>
              <a:gd name="T5" fmla="*/ 2147483647 h 9"/>
              <a:gd name="T6" fmla="*/ 2147483647 w 72"/>
              <a:gd name="T7" fmla="*/ 2147483647 h 9"/>
              <a:gd name="T8" fmla="*/ 2147483647 w 72"/>
              <a:gd name="T9" fmla="*/ 0 h 9"/>
              <a:gd name="T10" fmla="*/ 2147483647 w 72"/>
              <a:gd name="T11" fmla="*/ 972275087 h 9"/>
              <a:gd name="T12" fmla="*/ 0 w 72"/>
              <a:gd name="T13" fmla="*/ 972275087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2"/>
              <a:gd name="T22" fmla="*/ 0 h 9"/>
              <a:gd name="T23" fmla="*/ 72 w 72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2" h="9">
                <a:moveTo>
                  <a:pt x="0" y="7"/>
                </a:moveTo>
                <a:lnTo>
                  <a:pt x="63" y="7"/>
                </a:lnTo>
                <a:lnTo>
                  <a:pt x="63" y="9"/>
                </a:lnTo>
                <a:lnTo>
                  <a:pt x="72" y="5"/>
                </a:lnTo>
                <a:lnTo>
                  <a:pt x="63" y="0"/>
                </a:lnTo>
                <a:lnTo>
                  <a:pt x="63" y="2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6" name="Freeform 9"/>
          <p:cNvSpPr>
            <a:spLocks/>
          </p:cNvSpPr>
          <p:nvPr/>
        </p:nvSpPr>
        <p:spPr bwMode="auto">
          <a:xfrm>
            <a:off x="6750050" y="2809875"/>
            <a:ext cx="131763" cy="44450"/>
          </a:xfrm>
          <a:custGeom>
            <a:avLst/>
            <a:gdLst>
              <a:gd name="T0" fmla="*/ 0 w 6"/>
              <a:gd name="T1" fmla="*/ 987901126 h 2"/>
              <a:gd name="T2" fmla="*/ 2147483647 w 6"/>
              <a:gd name="T3" fmla="*/ 493950563 h 2"/>
              <a:gd name="T4" fmla="*/ 0 w 6"/>
              <a:gd name="T5" fmla="*/ 0 h 2"/>
              <a:gd name="T6" fmla="*/ 0 w 6"/>
              <a:gd name="T7" fmla="*/ 493950563 h 2"/>
              <a:gd name="T8" fmla="*/ 0 w 6"/>
              <a:gd name="T9" fmla="*/ 987901126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7" name="Freeform 10"/>
          <p:cNvSpPr>
            <a:spLocks/>
          </p:cNvSpPr>
          <p:nvPr/>
        </p:nvSpPr>
        <p:spPr bwMode="auto">
          <a:xfrm>
            <a:off x="6750050" y="2809875"/>
            <a:ext cx="131763" cy="44450"/>
          </a:xfrm>
          <a:custGeom>
            <a:avLst/>
            <a:gdLst>
              <a:gd name="T0" fmla="*/ 0 w 83"/>
              <a:gd name="T1" fmla="*/ 70564381 h 28"/>
              <a:gd name="T2" fmla="*/ 209174579 w 83"/>
              <a:gd name="T3" fmla="*/ 35282190 h 28"/>
              <a:gd name="T4" fmla="*/ 0 w 83"/>
              <a:gd name="T5" fmla="*/ 0 h 28"/>
              <a:gd name="T6" fmla="*/ 0 w 83"/>
              <a:gd name="T7" fmla="*/ 35282190 h 28"/>
              <a:gd name="T8" fmla="*/ 0 w 83"/>
              <a:gd name="T9" fmla="*/ 70564381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28"/>
              <a:gd name="T17" fmla="*/ 83 w 83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28">
                <a:moveTo>
                  <a:pt x="0" y="28"/>
                </a:moveTo>
                <a:lnTo>
                  <a:pt x="83" y="14"/>
                </a:lnTo>
                <a:lnTo>
                  <a:pt x="0" y="0"/>
                </a:lnTo>
                <a:lnTo>
                  <a:pt x="0" y="14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flipH="1">
            <a:off x="5345113" y="2832100"/>
            <a:ext cx="1404937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Freeform 12"/>
          <p:cNvSpPr>
            <a:spLocks/>
          </p:cNvSpPr>
          <p:nvPr/>
        </p:nvSpPr>
        <p:spPr bwMode="auto">
          <a:xfrm>
            <a:off x="6750050" y="3162300"/>
            <a:ext cx="131763" cy="42863"/>
          </a:xfrm>
          <a:custGeom>
            <a:avLst/>
            <a:gdLst>
              <a:gd name="T0" fmla="*/ 0 w 6"/>
              <a:gd name="T1" fmla="*/ 918618281 h 2"/>
              <a:gd name="T2" fmla="*/ 2147483647 w 6"/>
              <a:gd name="T3" fmla="*/ 459319856 h 2"/>
              <a:gd name="T4" fmla="*/ 0 w 6"/>
              <a:gd name="T5" fmla="*/ 0 h 2"/>
              <a:gd name="T6" fmla="*/ 0 w 6"/>
              <a:gd name="T7" fmla="*/ 459319856 h 2"/>
              <a:gd name="T8" fmla="*/ 0 w 6"/>
              <a:gd name="T9" fmla="*/ 918618281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0" name="Freeform 13"/>
          <p:cNvSpPr>
            <a:spLocks/>
          </p:cNvSpPr>
          <p:nvPr/>
        </p:nvSpPr>
        <p:spPr bwMode="auto">
          <a:xfrm>
            <a:off x="6750050" y="3162300"/>
            <a:ext cx="131763" cy="42863"/>
          </a:xfrm>
          <a:custGeom>
            <a:avLst/>
            <a:gdLst>
              <a:gd name="T0" fmla="*/ 0 w 83"/>
              <a:gd name="T1" fmla="*/ 68045812 h 27"/>
              <a:gd name="T2" fmla="*/ 209174579 w 83"/>
              <a:gd name="T3" fmla="*/ 32763210 h 27"/>
              <a:gd name="T4" fmla="*/ 0 w 83"/>
              <a:gd name="T5" fmla="*/ 0 h 27"/>
              <a:gd name="T6" fmla="*/ 0 w 83"/>
              <a:gd name="T7" fmla="*/ 32763210 h 27"/>
              <a:gd name="T8" fmla="*/ 0 w 83"/>
              <a:gd name="T9" fmla="*/ 68045812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27"/>
              <a:gd name="T17" fmla="*/ 83 w 83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27">
                <a:moveTo>
                  <a:pt x="0" y="27"/>
                </a:moveTo>
                <a:lnTo>
                  <a:pt x="83" y="13"/>
                </a:lnTo>
                <a:lnTo>
                  <a:pt x="0" y="0"/>
                </a:lnTo>
                <a:lnTo>
                  <a:pt x="0" y="13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1" name="Line 14"/>
          <p:cNvSpPr>
            <a:spLocks noChangeShapeType="1"/>
          </p:cNvSpPr>
          <p:nvPr/>
        </p:nvSpPr>
        <p:spPr bwMode="auto">
          <a:xfrm flipH="1">
            <a:off x="5345113" y="3182938"/>
            <a:ext cx="14049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Freeform 15"/>
          <p:cNvSpPr>
            <a:spLocks/>
          </p:cNvSpPr>
          <p:nvPr/>
        </p:nvSpPr>
        <p:spPr bwMode="auto">
          <a:xfrm>
            <a:off x="6750050" y="3513138"/>
            <a:ext cx="131763" cy="44450"/>
          </a:xfrm>
          <a:custGeom>
            <a:avLst/>
            <a:gdLst>
              <a:gd name="T0" fmla="*/ 0 w 6"/>
              <a:gd name="T1" fmla="*/ 987901126 h 2"/>
              <a:gd name="T2" fmla="*/ 2147483647 w 6"/>
              <a:gd name="T3" fmla="*/ 493950563 h 2"/>
              <a:gd name="T4" fmla="*/ 0 w 6"/>
              <a:gd name="T5" fmla="*/ 0 h 2"/>
              <a:gd name="T6" fmla="*/ 0 w 6"/>
              <a:gd name="T7" fmla="*/ 493950563 h 2"/>
              <a:gd name="T8" fmla="*/ 0 w 6"/>
              <a:gd name="T9" fmla="*/ 987901126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3" name="Freeform 16"/>
          <p:cNvSpPr>
            <a:spLocks/>
          </p:cNvSpPr>
          <p:nvPr/>
        </p:nvSpPr>
        <p:spPr bwMode="auto">
          <a:xfrm>
            <a:off x="6750050" y="3513138"/>
            <a:ext cx="131763" cy="44450"/>
          </a:xfrm>
          <a:custGeom>
            <a:avLst/>
            <a:gdLst>
              <a:gd name="T0" fmla="*/ 0 w 83"/>
              <a:gd name="T1" fmla="*/ 70564381 h 28"/>
              <a:gd name="T2" fmla="*/ 209174579 w 83"/>
              <a:gd name="T3" fmla="*/ 35282190 h 28"/>
              <a:gd name="T4" fmla="*/ 0 w 83"/>
              <a:gd name="T5" fmla="*/ 0 h 28"/>
              <a:gd name="T6" fmla="*/ 0 w 83"/>
              <a:gd name="T7" fmla="*/ 35282190 h 28"/>
              <a:gd name="T8" fmla="*/ 0 w 83"/>
              <a:gd name="T9" fmla="*/ 70564381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28"/>
              <a:gd name="T17" fmla="*/ 83 w 83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28">
                <a:moveTo>
                  <a:pt x="0" y="28"/>
                </a:moveTo>
                <a:lnTo>
                  <a:pt x="83" y="14"/>
                </a:lnTo>
                <a:lnTo>
                  <a:pt x="0" y="0"/>
                </a:lnTo>
                <a:lnTo>
                  <a:pt x="0" y="14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4" name="Line 17"/>
          <p:cNvSpPr>
            <a:spLocks noChangeShapeType="1"/>
          </p:cNvSpPr>
          <p:nvPr/>
        </p:nvSpPr>
        <p:spPr bwMode="auto">
          <a:xfrm flipH="1">
            <a:off x="5345113" y="3535363"/>
            <a:ext cx="14049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Freeform 18"/>
          <p:cNvSpPr>
            <a:spLocks/>
          </p:cNvSpPr>
          <p:nvPr/>
        </p:nvSpPr>
        <p:spPr bwMode="auto">
          <a:xfrm>
            <a:off x="6750050" y="3863975"/>
            <a:ext cx="131763" cy="44450"/>
          </a:xfrm>
          <a:custGeom>
            <a:avLst/>
            <a:gdLst>
              <a:gd name="T0" fmla="*/ 0 w 6"/>
              <a:gd name="T1" fmla="*/ 987901126 h 2"/>
              <a:gd name="T2" fmla="*/ 2147483647 w 6"/>
              <a:gd name="T3" fmla="*/ 493950563 h 2"/>
              <a:gd name="T4" fmla="*/ 0 w 6"/>
              <a:gd name="T5" fmla="*/ 0 h 2"/>
              <a:gd name="T6" fmla="*/ 0 w 6"/>
              <a:gd name="T7" fmla="*/ 493950563 h 2"/>
              <a:gd name="T8" fmla="*/ 0 w 6"/>
              <a:gd name="T9" fmla="*/ 987901126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6" name="Freeform 19"/>
          <p:cNvSpPr>
            <a:spLocks/>
          </p:cNvSpPr>
          <p:nvPr/>
        </p:nvSpPr>
        <p:spPr bwMode="auto">
          <a:xfrm>
            <a:off x="6750050" y="3863975"/>
            <a:ext cx="131763" cy="44450"/>
          </a:xfrm>
          <a:custGeom>
            <a:avLst/>
            <a:gdLst>
              <a:gd name="T0" fmla="*/ 0 w 83"/>
              <a:gd name="T1" fmla="*/ 70564381 h 28"/>
              <a:gd name="T2" fmla="*/ 209174579 w 83"/>
              <a:gd name="T3" fmla="*/ 35282190 h 28"/>
              <a:gd name="T4" fmla="*/ 0 w 83"/>
              <a:gd name="T5" fmla="*/ 0 h 28"/>
              <a:gd name="T6" fmla="*/ 0 w 83"/>
              <a:gd name="T7" fmla="*/ 35282190 h 28"/>
              <a:gd name="T8" fmla="*/ 0 w 83"/>
              <a:gd name="T9" fmla="*/ 70564381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28"/>
              <a:gd name="T17" fmla="*/ 83 w 83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28">
                <a:moveTo>
                  <a:pt x="0" y="28"/>
                </a:moveTo>
                <a:lnTo>
                  <a:pt x="83" y="14"/>
                </a:lnTo>
                <a:lnTo>
                  <a:pt x="0" y="0"/>
                </a:lnTo>
                <a:lnTo>
                  <a:pt x="0" y="14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97" name="Line 20"/>
          <p:cNvSpPr>
            <a:spLocks noChangeShapeType="1"/>
          </p:cNvSpPr>
          <p:nvPr/>
        </p:nvSpPr>
        <p:spPr bwMode="auto">
          <a:xfrm flipH="1">
            <a:off x="5345113" y="3886200"/>
            <a:ext cx="1404937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5894388" y="2568575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R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6048375" y="2568575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A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6200775" y="2568575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 flipH="1">
            <a:off x="5916613" y="2590800"/>
            <a:ext cx="373062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5894388" y="2919413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C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6048375" y="2919413"/>
            <a:ext cx="146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A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6200775" y="2919413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05" name="Line 28"/>
          <p:cNvSpPr>
            <a:spLocks noChangeShapeType="1"/>
          </p:cNvSpPr>
          <p:nvPr/>
        </p:nvSpPr>
        <p:spPr bwMode="auto">
          <a:xfrm flipH="1">
            <a:off x="5916613" y="2941638"/>
            <a:ext cx="373062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5894388" y="3270250"/>
            <a:ext cx="1349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R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6026150" y="3270250"/>
            <a:ext cx="57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/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6135688" y="3270250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W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09" name="Line 32"/>
          <p:cNvSpPr>
            <a:spLocks noChangeShapeType="1"/>
          </p:cNvSpPr>
          <p:nvPr/>
        </p:nvSpPr>
        <p:spPr bwMode="auto">
          <a:xfrm flipH="1">
            <a:off x="6135688" y="3294063"/>
            <a:ext cx="15398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5894388" y="3995738"/>
            <a:ext cx="48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Clock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2906713" y="2193925"/>
            <a:ext cx="666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Address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5586413" y="1909763"/>
            <a:ext cx="10953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Row/Column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5827713" y="2106613"/>
            <a:ext cx="6111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address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4311650" y="3028950"/>
            <a:ext cx="701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Memory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4268788" y="3249613"/>
            <a:ext cx="793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controller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16" name="Freeform 39"/>
          <p:cNvSpPr>
            <a:spLocks/>
          </p:cNvSpPr>
          <p:nvPr/>
        </p:nvSpPr>
        <p:spPr bwMode="auto">
          <a:xfrm>
            <a:off x="3806825" y="3008313"/>
            <a:ext cx="131763" cy="65087"/>
          </a:xfrm>
          <a:custGeom>
            <a:avLst/>
            <a:gdLst>
              <a:gd name="T0" fmla="*/ 0 w 6"/>
              <a:gd name="T1" fmla="*/ 1412105746 h 3"/>
              <a:gd name="T2" fmla="*/ 2147483647 w 6"/>
              <a:gd name="T3" fmla="*/ 470709204 h 3"/>
              <a:gd name="T4" fmla="*/ 0 w 6"/>
              <a:gd name="T5" fmla="*/ 0 h 3"/>
              <a:gd name="T6" fmla="*/ 0 w 6"/>
              <a:gd name="T7" fmla="*/ 470709204 h 3"/>
              <a:gd name="T8" fmla="*/ 0 w 6"/>
              <a:gd name="T9" fmla="*/ 1412105746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7" name="Freeform 40"/>
          <p:cNvSpPr>
            <a:spLocks/>
          </p:cNvSpPr>
          <p:nvPr/>
        </p:nvSpPr>
        <p:spPr bwMode="auto">
          <a:xfrm>
            <a:off x="3806825" y="3008313"/>
            <a:ext cx="131763" cy="65087"/>
          </a:xfrm>
          <a:custGeom>
            <a:avLst/>
            <a:gdLst>
              <a:gd name="T0" fmla="*/ 0 w 83"/>
              <a:gd name="T1" fmla="*/ 103324805 h 41"/>
              <a:gd name="T2" fmla="*/ 209174579 w 83"/>
              <a:gd name="T3" fmla="*/ 35281916 h 41"/>
              <a:gd name="T4" fmla="*/ 0 w 83"/>
              <a:gd name="T5" fmla="*/ 0 h 41"/>
              <a:gd name="T6" fmla="*/ 0 w 83"/>
              <a:gd name="T7" fmla="*/ 35281916 h 41"/>
              <a:gd name="T8" fmla="*/ 0 w 83"/>
              <a:gd name="T9" fmla="*/ 103324805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41"/>
              <a:gd name="T17" fmla="*/ 83 w 83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41">
                <a:moveTo>
                  <a:pt x="0" y="41"/>
                </a:moveTo>
                <a:lnTo>
                  <a:pt x="83" y="14"/>
                </a:lnTo>
                <a:lnTo>
                  <a:pt x="0" y="0"/>
                </a:lnTo>
                <a:lnTo>
                  <a:pt x="0" y="14"/>
                </a:lnTo>
                <a:lnTo>
                  <a:pt x="0" y="4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18" name="Line 41"/>
          <p:cNvSpPr>
            <a:spLocks noChangeShapeType="1"/>
          </p:cNvSpPr>
          <p:nvPr/>
        </p:nvSpPr>
        <p:spPr bwMode="auto">
          <a:xfrm flipH="1">
            <a:off x="2400300" y="3030538"/>
            <a:ext cx="14065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2949575" y="2765425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R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3081338" y="2765425"/>
            <a:ext cx="57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/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3192463" y="2765425"/>
            <a:ext cx="192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W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22" name="Line 45"/>
          <p:cNvSpPr>
            <a:spLocks noChangeShapeType="1"/>
          </p:cNvSpPr>
          <p:nvPr/>
        </p:nvSpPr>
        <p:spPr bwMode="auto">
          <a:xfrm flipH="1">
            <a:off x="3192463" y="2787650"/>
            <a:ext cx="15240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3" name="Freeform 46"/>
          <p:cNvSpPr>
            <a:spLocks/>
          </p:cNvSpPr>
          <p:nvPr/>
        </p:nvSpPr>
        <p:spPr bwMode="auto">
          <a:xfrm>
            <a:off x="3806825" y="4040188"/>
            <a:ext cx="131763" cy="66675"/>
          </a:xfrm>
          <a:custGeom>
            <a:avLst/>
            <a:gdLst>
              <a:gd name="T0" fmla="*/ 0 w 6"/>
              <a:gd name="T1" fmla="*/ 1481852098 h 3"/>
              <a:gd name="T2" fmla="*/ 2147483647 w 6"/>
              <a:gd name="T3" fmla="*/ 493950642 h 3"/>
              <a:gd name="T4" fmla="*/ 0 w 6"/>
              <a:gd name="T5" fmla="*/ 0 h 3"/>
              <a:gd name="T6" fmla="*/ 0 w 6"/>
              <a:gd name="T7" fmla="*/ 493950642 h 3"/>
              <a:gd name="T8" fmla="*/ 0 w 6"/>
              <a:gd name="T9" fmla="*/ 1481852098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4" name="Freeform 47"/>
          <p:cNvSpPr>
            <a:spLocks/>
          </p:cNvSpPr>
          <p:nvPr/>
        </p:nvSpPr>
        <p:spPr bwMode="auto">
          <a:xfrm>
            <a:off x="3806825" y="4040188"/>
            <a:ext cx="131763" cy="66675"/>
          </a:xfrm>
          <a:custGeom>
            <a:avLst/>
            <a:gdLst>
              <a:gd name="T0" fmla="*/ 0 w 83"/>
              <a:gd name="T1" fmla="*/ 105846574 h 42"/>
              <a:gd name="T2" fmla="*/ 209174579 w 83"/>
              <a:gd name="T3" fmla="*/ 35282187 h 42"/>
              <a:gd name="T4" fmla="*/ 0 w 83"/>
              <a:gd name="T5" fmla="*/ 0 h 42"/>
              <a:gd name="T6" fmla="*/ 0 w 83"/>
              <a:gd name="T7" fmla="*/ 35282187 h 42"/>
              <a:gd name="T8" fmla="*/ 0 w 83"/>
              <a:gd name="T9" fmla="*/ 105846574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42"/>
              <a:gd name="T17" fmla="*/ 83 w 83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42">
                <a:moveTo>
                  <a:pt x="0" y="42"/>
                </a:moveTo>
                <a:lnTo>
                  <a:pt x="83" y="14"/>
                </a:lnTo>
                <a:lnTo>
                  <a:pt x="0" y="0"/>
                </a:lnTo>
                <a:lnTo>
                  <a:pt x="0" y="14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5" name="Line 48"/>
          <p:cNvSpPr>
            <a:spLocks noChangeShapeType="1"/>
          </p:cNvSpPr>
          <p:nvPr/>
        </p:nvSpPr>
        <p:spPr bwMode="auto">
          <a:xfrm flipH="1">
            <a:off x="2400300" y="4062413"/>
            <a:ext cx="14065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2949575" y="3797300"/>
            <a:ext cx="4857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Clock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27" name="Freeform 50"/>
          <p:cNvSpPr>
            <a:spLocks/>
          </p:cNvSpPr>
          <p:nvPr/>
        </p:nvSpPr>
        <p:spPr bwMode="auto">
          <a:xfrm>
            <a:off x="3806825" y="3535363"/>
            <a:ext cx="131763" cy="44450"/>
          </a:xfrm>
          <a:custGeom>
            <a:avLst/>
            <a:gdLst>
              <a:gd name="T0" fmla="*/ 0 w 6"/>
              <a:gd name="T1" fmla="*/ 987901126 h 2"/>
              <a:gd name="T2" fmla="*/ 2147483647 w 6"/>
              <a:gd name="T3" fmla="*/ 493950563 h 2"/>
              <a:gd name="T4" fmla="*/ 0 w 6"/>
              <a:gd name="T5" fmla="*/ 0 h 2"/>
              <a:gd name="T6" fmla="*/ 0 w 6"/>
              <a:gd name="T7" fmla="*/ 493950563 h 2"/>
              <a:gd name="T8" fmla="*/ 0 w 6"/>
              <a:gd name="T9" fmla="*/ 987901126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8" name="Freeform 51"/>
          <p:cNvSpPr>
            <a:spLocks/>
          </p:cNvSpPr>
          <p:nvPr/>
        </p:nvSpPr>
        <p:spPr bwMode="auto">
          <a:xfrm>
            <a:off x="3806825" y="3535363"/>
            <a:ext cx="131763" cy="44450"/>
          </a:xfrm>
          <a:custGeom>
            <a:avLst/>
            <a:gdLst>
              <a:gd name="T0" fmla="*/ 0 w 83"/>
              <a:gd name="T1" fmla="*/ 70564381 h 28"/>
              <a:gd name="T2" fmla="*/ 209174579 w 83"/>
              <a:gd name="T3" fmla="*/ 35282190 h 28"/>
              <a:gd name="T4" fmla="*/ 0 w 83"/>
              <a:gd name="T5" fmla="*/ 0 h 28"/>
              <a:gd name="T6" fmla="*/ 0 w 83"/>
              <a:gd name="T7" fmla="*/ 35282190 h 28"/>
              <a:gd name="T8" fmla="*/ 0 w 83"/>
              <a:gd name="T9" fmla="*/ 70564381 h 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28"/>
              <a:gd name="T17" fmla="*/ 83 w 83"/>
              <a:gd name="T18" fmla="*/ 28 h 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28">
                <a:moveTo>
                  <a:pt x="0" y="28"/>
                </a:moveTo>
                <a:lnTo>
                  <a:pt x="83" y="14"/>
                </a:lnTo>
                <a:lnTo>
                  <a:pt x="0" y="0"/>
                </a:lnTo>
                <a:lnTo>
                  <a:pt x="0" y="14"/>
                </a:lnTo>
                <a:lnTo>
                  <a:pt x="0" y="2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29" name="Line 52"/>
          <p:cNvSpPr>
            <a:spLocks noChangeShapeType="1"/>
          </p:cNvSpPr>
          <p:nvPr/>
        </p:nvSpPr>
        <p:spPr bwMode="auto">
          <a:xfrm flipH="1">
            <a:off x="2400300" y="3557588"/>
            <a:ext cx="140652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2862263" y="3270250"/>
            <a:ext cx="6556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Request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31" name="Freeform 54"/>
          <p:cNvSpPr>
            <a:spLocks/>
          </p:cNvSpPr>
          <p:nvPr/>
        </p:nvSpPr>
        <p:spPr bwMode="auto">
          <a:xfrm>
            <a:off x="6772275" y="4238625"/>
            <a:ext cx="131763" cy="42863"/>
          </a:xfrm>
          <a:custGeom>
            <a:avLst/>
            <a:gdLst>
              <a:gd name="T0" fmla="*/ 0 w 6"/>
              <a:gd name="T1" fmla="*/ 918618281 h 2"/>
              <a:gd name="T2" fmla="*/ 2147483647 w 6"/>
              <a:gd name="T3" fmla="*/ 459319856 h 2"/>
              <a:gd name="T4" fmla="*/ 0 w 6"/>
              <a:gd name="T5" fmla="*/ 0 h 2"/>
              <a:gd name="T6" fmla="*/ 0 w 6"/>
              <a:gd name="T7" fmla="*/ 459319856 h 2"/>
              <a:gd name="T8" fmla="*/ 0 w 6"/>
              <a:gd name="T9" fmla="*/ 918618281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32" name="Freeform 55"/>
          <p:cNvSpPr>
            <a:spLocks/>
          </p:cNvSpPr>
          <p:nvPr/>
        </p:nvSpPr>
        <p:spPr bwMode="auto">
          <a:xfrm>
            <a:off x="6772275" y="4238625"/>
            <a:ext cx="131763" cy="42863"/>
          </a:xfrm>
          <a:custGeom>
            <a:avLst/>
            <a:gdLst>
              <a:gd name="T0" fmla="*/ 0 w 83"/>
              <a:gd name="T1" fmla="*/ 68045812 h 27"/>
              <a:gd name="T2" fmla="*/ 209174579 w 83"/>
              <a:gd name="T3" fmla="*/ 32763210 h 27"/>
              <a:gd name="T4" fmla="*/ 0 w 83"/>
              <a:gd name="T5" fmla="*/ 0 h 27"/>
              <a:gd name="T6" fmla="*/ 0 w 83"/>
              <a:gd name="T7" fmla="*/ 32763210 h 27"/>
              <a:gd name="T8" fmla="*/ 0 w 83"/>
              <a:gd name="T9" fmla="*/ 68045812 h 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3"/>
              <a:gd name="T16" fmla="*/ 0 h 27"/>
              <a:gd name="T17" fmla="*/ 83 w 83"/>
              <a:gd name="T18" fmla="*/ 27 h 2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3" h="27">
                <a:moveTo>
                  <a:pt x="0" y="27"/>
                </a:moveTo>
                <a:lnTo>
                  <a:pt x="83" y="13"/>
                </a:lnTo>
                <a:lnTo>
                  <a:pt x="0" y="0"/>
                </a:lnTo>
                <a:lnTo>
                  <a:pt x="0" y="13"/>
                </a:lnTo>
                <a:lnTo>
                  <a:pt x="0" y="27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33" name="Line 56"/>
          <p:cNvSpPr>
            <a:spLocks noChangeShapeType="1"/>
          </p:cNvSpPr>
          <p:nvPr/>
        </p:nvSpPr>
        <p:spPr bwMode="auto">
          <a:xfrm flipH="1">
            <a:off x="5345113" y="4259263"/>
            <a:ext cx="1427162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6003925" y="3622675"/>
            <a:ext cx="1349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C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6135688" y="3622675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36" name="Line 59"/>
          <p:cNvSpPr>
            <a:spLocks noChangeShapeType="1"/>
          </p:cNvSpPr>
          <p:nvPr/>
        </p:nvSpPr>
        <p:spPr bwMode="auto">
          <a:xfrm flipH="1">
            <a:off x="6026150" y="3644900"/>
            <a:ext cx="1968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4378325" y="4852988"/>
            <a:ext cx="3841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Data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7256463" y="3490913"/>
            <a:ext cx="701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Memory</a:t>
            </a:r>
            <a:endParaRPr lang="en-CA" altLang="en-US" sz="2400">
              <a:latin typeface="Corbel" panose="020B0503020204020204" pitchFamily="34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995363" y="2217738"/>
            <a:ext cx="1384300" cy="27892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rbel" panose="020B0503020204020204" pitchFamily="34" charset="0"/>
            </a:endParaRPr>
          </a:p>
        </p:txBody>
      </p:sp>
      <p:sp>
        <p:nvSpPr>
          <p:cNvPr id="24640" name="Rectangle 63"/>
          <p:cNvSpPr>
            <a:spLocks noChangeArrowheads="1"/>
          </p:cNvSpPr>
          <p:nvPr/>
        </p:nvSpPr>
        <p:spPr bwMode="auto">
          <a:xfrm>
            <a:off x="6904038" y="2217738"/>
            <a:ext cx="1362075" cy="278923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rbel" panose="020B0503020204020204" pitchFamily="34" charset="0"/>
            </a:endParaRPr>
          </a:p>
        </p:txBody>
      </p:sp>
      <p:sp>
        <p:nvSpPr>
          <p:cNvPr id="24641" name="Rectangle 64"/>
          <p:cNvSpPr>
            <a:spLocks noChangeArrowheads="1"/>
          </p:cNvSpPr>
          <p:nvPr/>
        </p:nvSpPr>
        <p:spPr bwMode="auto">
          <a:xfrm>
            <a:off x="3983038" y="2217738"/>
            <a:ext cx="1362075" cy="2173287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797040" cy="145075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Read-Only Memories (ROMs)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800600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SRAM and SDRAM chips are volatile: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Lose the contents when the power is turned off.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Many applications need memory devices to retain contents after the power is turned off.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For example, computer is turned on, the operating system must be loaded from the disk into the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Store instructions which would load the OS from the disk.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Need to store these instructions so that they will not be lost after the power is turned off.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/>
              <a:t>We need to store the instructions into a non-volatile memory.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Non-volatile memory is read in the same manner as volatile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chemeClr val="tx1"/>
                </a:solidFill>
              </a:rPr>
              <a:t>Separate writing process is needed to place information in this memory.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chemeClr val="tx1"/>
                </a:solidFill>
              </a:rPr>
              <a:t>Normal operation involves only reading of data, this type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	 of memory is called Read-Only memory (ROM).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263640" cy="145075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Read-Only Memories (Contd.,)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87641" cy="4478866"/>
          </a:xfrm>
        </p:spPr>
        <p:txBody>
          <a:bodyPr rtlCol="0">
            <a:normAutofit fontScale="85000" lnSpcReduction="10000"/>
          </a:bodyPr>
          <a:lstStyle/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Read-Only Memory: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Data are written into a ROM when it is manufactured.</a:t>
            </a:r>
            <a:endParaRPr lang="en-US" dirty="0"/>
          </a:p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Programmable Read-Only Memory (PROM):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Allow the data to be loaded by a user.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Process of inserting the data is irreversible.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Storing information specific to a user in a ROM is expensive. 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Providing programming capability to a user may be better.</a:t>
            </a:r>
            <a:r>
              <a:rPr lang="en-US" dirty="0"/>
              <a:t>  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Erasable Programmable Read-Only Memory (EPROM):</a:t>
            </a:r>
            <a:endParaRPr lang="en-US" dirty="0"/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Stored data to be erased and new data to be loaded.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Flexibility, useful during the development phase of digital systems.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Erasable, reprogrammable ROM.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Erasure requires exposing the ROM to UV light.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6492240" cy="145075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Read-Only Memories (Contd.,)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4854575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Electrically Erasable Programmable Read-Only Memory (EEPROM):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To erase the contents of </a:t>
            </a:r>
            <a:r>
              <a:rPr lang="en-US" sz="1800" dirty="0" err="1"/>
              <a:t>EPROMs</a:t>
            </a:r>
            <a:r>
              <a:rPr lang="en-US" sz="1800" dirty="0"/>
              <a:t>, they have to be exposed to ultraviolet light.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Physically removed from the circuit.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 err="1"/>
              <a:t>EEPROMs</a:t>
            </a:r>
            <a:r>
              <a:rPr lang="en-US" sz="1800" dirty="0"/>
              <a:t> the contents can be stored and erased electrically.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Flash memory: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chemeClr val="tx1"/>
                </a:solidFill>
              </a:rPr>
              <a:t>Has similar approach to EEPROM.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chemeClr val="tx1"/>
                </a:solidFill>
              </a:rPr>
              <a:t>Read the contents of a single cell, but write the contents of an entire block of cells.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Speed, Size, and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37361"/>
            <a:ext cx="8092440" cy="4511039"/>
          </a:xfrm>
        </p:spPr>
        <p:txBody>
          <a:bodyPr rtlCol="0">
            <a:normAutofit fontScale="85000" lnSpcReduction="10000"/>
          </a:bodyPr>
          <a:lstStyle/>
          <a:p>
            <a:pPr marL="438912" indent="-32004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A big challenge in the design of a computer system is to provide a sufficiently large memory, with a reasonable speed at an affordable cost.</a:t>
            </a:r>
          </a:p>
          <a:p>
            <a:pPr marL="438912" indent="-32004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Static RAM:</a:t>
            </a:r>
            <a:endParaRPr lang="en-US" dirty="0"/>
          </a:p>
          <a:p>
            <a:pPr marL="731520" lvl="1" indent="-274320" eaLnBrk="1" fontAlgn="auto" hangingPunct="1">
              <a:lnSpc>
                <a:spcPct val="16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Very fast, but expensive, because a basic SRAM cell has a complex circuit making it impossible to pack a large number of cells onto a single chip.</a:t>
            </a:r>
            <a:r>
              <a:rPr lang="en-US" dirty="0"/>
              <a:t> </a:t>
            </a:r>
          </a:p>
          <a:p>
            <a:pPr marL="438912" indent="-32004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Dynamic RAM:</a:t>
            </a:r>
          </a:p>
          <a:p>
            <a:pPr marL="731520" lvl="1" indent="-274320" eaLnBrk="1" fontAlgn="auto" hangingPunct="1">
              <a:lnSpc>
                <a:spcPct val="16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Simpler basic cell circuit, hence are much less expensive, but significantly slower than </a:t>
            </a:r>
            <a:r>
              <a:rPr lang="en-US" sz="1800" dirty="0" err="1"/>
              <a:t>SRAMs</a:t>
            </a:r>
            <a:r>
              <a:rPr lang="en-US" sz="1800" dirty="0"/>
              <a:t>.</a:t>
            </a:r>
            <a:r>
              <a:rPr lang="en-US" dirty="0"/>
              <a:t> </a:t>
            </a:r>
          </a:p>
          <a:p>
            <a:pPr marL="438912" indent="-320040" eaLnBrk="1" fontAlgn="auto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Magnetic disks:</a:t>
            </a:r>
          </a:p>
          <a:p>
            <a:pPr marL="731520" lvl="1" indent="-274320" eaLnBrk="1" fontAlgn="auto" hangingPunct="1">
              <a:lnSpc>
                <a:spcPct val="16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Storage provided by </a:t>
            </a:r>
            <a:r>
              <a:rPr lang="en-US" sz="1800" dirty="0" err="1"/>
              <a:t>DRAMs</a:t>
            </a:r>
            <a:r>
              <a:rPr lang="en-US" sz="1800" dirty="0"/>
              <a:t> is higher than </a:t>
            </a:r>
            <a:r>
              <a:rPr lang="en-US" sz="1800" dirty="0" err="1"/>
              <a:t>SRAMs</a:t>
            </a:r>
            <a:r>
              <a:rPr lang="en-US" sz="1800" dirty="0"/>
              <a:t>, but is still less than what is necessary. </a:t>
            </a:r>
          </a:p>
          <a:p>
            <a:pPr marL="731520" lvl="1" indent="-274320" eaLnBrk="1" fontAlgn="auto" hangingPunct="1">
              <a:lnSpc>
                <a:spcPct val="16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Secondary storage such as magnetic disks provide a large amount </a:t>
            </a:r>
          </a:p>
          <a:p>
            <a:pPr marL="731520" lvl="1" indent="-274320" eaLnBrk="1" fontAlgn="auto" hangingPunct="1">
              <a:lnSpc>
                <a:spcPct val="16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/>
              <a:t>	of storage, but is much slower than DRAMs.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Memory Hierarchy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grpSp>
        <p:nvGrpSpPr>
          <p:cNvPr id="30724" name="Group 67"/>
          <p:cNvGrpSpPr>
            <a:grpSpLocks/>
          </p:cNvGrpSpPr>
          <p:nvPr/>
        </p:nvGrpSpPr>
        <p:grpSpPr bwMode="auto">
          <a:xfrm>
            <a:off x="438150" y="1568450"/>
            <a:ext cx="8553450" cy="4845805"/>
            <a:chOff x="409" y="740"/>
            <a:chExt cx="5388" cy="3297"/>
          </a:xfrm>
        </p:grpSpPr>
        <p:sp>
          <p:nvSpPr>
            <p:cNvPr id="5" name="Rectangle 66"/>
            <p:cNvSpPr>
              <a:spLocks noChangeArrowheads="1"/>
            </p:cNvSpPr>
            <p:nvPr/>
          </p:nvSpPr>
          <p:spPr bwMode="auto">
            <a:xfrm>
              <a:off x="424" y="740"/>
              <a:ext cx="5373" cy="32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011" y="796"/>
              <a:ext cx="1215" cy="1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27" name="Rectangle 5"/>
            <p:cNvSpPr>
              <a:spLocks noChangeArrowheads="1"/>
            </p:cNvSpPr>
            <p:nvPr/>
          </p:nvSpPr>
          <p:spPr bwMode="auto">
            <a:xfrm>
              <a:off x="1011" y="796"/>
              <a:ext cx="1215" cy="115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28" name="Rectangle 6"/>
            <p:cNvSpPr>
              <a:spLocks noChangeArrowheads="1"/>
            </p:cNvSpPr>
            <p:nvPr/>
          </p:nvSpPr>
          <p:spPr bwMode="auto">
            <a:xfrm>
              <a:off x="1227" y="1530"/>
              <a:ext cx="782" cy="27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29" name="Rectangle 7"/>
            <p:cNvSpPr>
              <a:spLocks noChangeArrowheads="1"/>
            </p:cNvSpPr>
            <p:nvPr/>
          </p:nvSpPr>
          <p:spPr bwMode="auto">
            <a:xfrm>
              <a:off x="1227" y="1530"/>
              <a:ext cx="782" cy="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30" name="Freeform 14"/>
            <p:cNvSpPr>
              <a:spLocks/>
            </p:cNvSpPr>
            <p:nvPr/>
          </p:nvSpPr>
          <p:spPr bwMode="auto">
            <a:xfrm>
              <a:off x="1600" y="1819"/>
              <a:ext cx="36" cy="84"/>
            </a:xfrm>
            <a:custGeom>
              <a:avLst/>
              <a:gdLst>
                <a:gd name="T0" fmla="*/ 432 w 3"/>
                <a:gd name="T1" fmla="*/ 1008 h 7"/>
                <a:gd name="T2" fmla="*/ 144 w 3"/>
                <a:gd name="T3" fmla="*/ 0 h 7"/>
                <a:gd name="T4" fmla="*/ 0 w 3"/>
                <a:gd name="T5" fmla="*/ 1008 h 7"/>
                <a:gd name="T6" fmla="*/ 144 w 3"/>
                <a:gd name="T7" fmla="*/ 1008 h 7"/>
                <a:gd name="T8" fmla="*/ 432 w 3"/>
                <a:gd name="T9" fmla="*/ 1008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7"/>
                  </a:moveTo>
                  <a:lnTo>
                    <a:pt x="1" y="0"/>
                  </a:lnTo>
                  <a:lnTo>
                    <a:pt x="0" y="7"/>
                  </a:lnTo>
                  <a:lnTo>
                    <a:pt x="1" y="7"/>
                  </a:lnTo>
                  <a:lnTo>
                    <a:pt x="3" y="7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1" name="Freeform 15"/>
            <p:cNvSpPr>
              <a:spLocks/>
            </p:cNvSpPr>
            <p:nvPr/>
          </p:nvSpPr>
          <p:spPr bwMode="auto">
            <a:xfrm>
              <a:off x="1600" y="1819"/>
              <a:ext cx="36" cy="84"/>
            </a:xfrm>
            <a:custGeom>
              <a:avLst/>
              <a:gdLst>
                <a:gd name="T0" fmla="*/ 36 w 36"/>
                <a:gd name="T1" fmla="*/ 84 h 84"/>
                <a:gd name="T2" fmla="*/ 12 w 36"/>
                <a:gd name="T3" fmla="*/ 0 h 84"/>
                <a:gd name="T4" fmla="*/ 0 w 36"/>
                <a:gd name="T5" fmla="*/ 84 h 84"/>
                <a:gd name="T6" fmla="*/ 12 w 36"/>
                <a:gd name="T7" fmla="*/ 84 h 84"/>
                <a:gd name="T8" fmla="*/ 36 w 36"/>
                <a:gd name="T9" fmla="*/ 84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84"/>
                <a:gd name="T17" fmla="*/ 36 w 36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84">
                  <a:moveTo>
                    <a:pt x="36" y="84"/>
                  </a:moveTo>
                  <a:lnTo>
                    <a:pt x="12" y="0"/>
                  </a:lnTo>
                  <a:lnTo>
                    <a:pt x="0" y="84"/>
                  </a:lnTo>
                  <a:lnTo>
                    <a:pt x="12" y="84"/>
                  </a:lnTo>
                  <a:lnTo>
                    <a:pt x="36" y="84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2" name="Freeform 16"/>
            <p:cNvSpPr>
              <a:spLocks/>
            </p:cNvSpPr>
            <p:nvPr/>
          </p:nvSpPr>
          <p:spPr bwMode="auto">
            <a:xfrm>
              <a:off x="1600" y="2066"/>
              <a:ext cx="36" cy="72"/>
            </a:xfrm>
            <a:custGeom>
              <a:avLst/>
              <a:gdLst>
                <a:gd name="T0" fmla="*/ 0 w 3"/>
                <a:gd name="T1" fmla="*/ 0 h 6"/>
                <a:gd name="T2" fmla="*/ 144 w 3"/>
                <a:gd name="T3" fmla="*/ 864 h 6"/>
                <a:gd name="T4" fmla="*/ 432 w 3"/>
                <a:gd name="T5" fmla="*/ 0 h 6"/>
                <a:gd name="T6" fmla="*/ 144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3" name="Freeform 17"/>
            <p:cNvSpPr>
              <a:spLocks/>
            </p:cNvSpPr>
            <p:nvPr/>
          </p:nvSpPr>
          <p:spPr bwMode="auto">
            <a:xfrm>
              <a:off x="1600" y="2066"/>
              <a:ext cx="36" cy="72"/>
            </a:xfrm>
            <a:custGeom>
              <a:avLst/>
              <a:gdLst>
                <a:gd name="T0" fmla="*/ 0 w 36"/>
                <a:gd name="T1" fmla="*/ 0 h 72"/>
                <a:gd name="T2" fmla="*/ 12 w 36"/>
                <a:gd name="T3" fmla="*/ 72 h 72"/>
                <a:gd name="T4" fmla="*/ 36 w 36"/>
                <a:gd name="T5" fmla="*/ 0 h 72"/>
                <a:gd name="T6" fmla="*/ 12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2"/>
                <a:gd name="T17" fmla="*/ 36 w 3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2">
                  <a:moveTo>
                    <a:pt x="0" y="0"/>
                  </a:moveTo>
                  <a:lnTo>
                    <a:pt x="12" y="72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4" name="Line 18"/>
            <p:cNvSpPr>
              <a:spLocks noChangeShapeType="1"/>
            </p:cNvSpPr>
            <p:nvPr/>
          </p:nvSpPr>
          <p:spPr bwMode="auto">
            <a:xfrm flipV="1">
              <a:off x="1619" y="1903"/>
              <a:ext cx="1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Freeform 21"/>
            <p:cNvSpPr>
              <a:spLocks/>
            </p:cNvSpPr>
            <p:nvPr/>
          </p:nvSpPr>
          <p:spPr bwMode="auto">
            <a:xfrm>
              <a:off x="1600" y="2707"/>
              <a:ext cx="36" cy="72"/>
            </a:xfrm>
            <a:custGeom>
              <a:avLst/>
              <a:gdLst>
                <a:gd name="T0" fmla="*/ 0 w 3"/>
                <a:gd name="T1" fmla="*/ 0 h 6"/>
                <a:gd name="T2" fmla="*/ 144 w 3"/>
                <a:gd name="T3" fmla="*/ 864 h 6"/>
                <a:gd name="T4" fmla="*/ 432 w 3"/>
                <a:gd name="T5" fmla="*/ 0 h 6"/>
                <a:gd name="T6" fmla="*/ 144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6" name="Freeform 22"/>
            <p:cNvSpPr>
              <a:spLocks/>
            </p:cNvSpPr>
            <p:nvPr/>
          </p:nvSpPr>
          <p:spPr bwMode="auto">
            <a:xfrm>
              <a:off x="1600" y="2707"/>
              <a:ext cx="36" cy="72"/>
            </a:xfrm>
            <a:custGeom>
              <a:avLst/>
              <a:gdLst>
                <a:gd name="T0" fmla="*/ 0 w 36"/>
                <a:gd name="T1" fmla="*/ 0 h 72"/>
                <a:gd name="T2" fmla="*/ 12 w 36"/>
                <a:gd name="T3" fmla="*/ 72 h 72"/>
                <a:gd name="T4" fmla="*/ 36 w 36"/>
                <a:gd name="T5" fmla="*/ 0 h 72"/>
                <a:gd name="T6" fmla="*/ 12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2"/>
                <a:gd name="T17" fmla="*/ 36 w 3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2">
                  <a:moveTo>
                    <a:pt x="0" y="0"/>
                  </a:moveTo>
                  <a:lnTo>
                    <a:pt x="12" y="72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7" name="Line 23"/>
            <p:cNvSpPr>
              <a:spLocks noChangeShapeType="1"/>
            </p:cNvSpPr>
            <p:nvPr/>
          </p:nvSpPr>
          <p:spPr bwMode="auto">
            <a:xfrm flipV="1">
              <a:off x="1619" y="2577"/>
              <a:ext cx="1" cy="1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8" name="Freeform 26"/>
            <p:cNvSpPr>
              <a:spLocks/>
            </p:cNvSpPr>
            <p:nvPr/>
          </p:nvSpPr>
          <p:spPr bwMode="auto">
            <a:xfrm>
              <a:off x="1600" y="3376"/>
              <a:ext cx="36" cy="72"/>
            </a:xfrm>
            <a:custGeom>
              <a:avLst/>
              <a:gdLst>
                <a:gd name="T0" fmla="*/ 0 w 3"/>
                <a:gd name="T1" fmla="*/ 0 h 6"/>
                <a:gd name="T2" fmla="*/ 144 w 3"/>
                <a:gd name="T3" fmla="*/ 864 h 6"/>
                <a:gd name="T4" fmla="*/ 432 w 3"/>
                <a:gd name="T5" fmla="*/ 0 h 6"/>
                <a:gd name="T6" fmla="*/ 144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9" name="Freeform 27"/>
            <p:cNvSpPr>
              <a:spLocks/>
            </p:cNvSpPr>
            <p:nvPr/>
          </p:nvSpPr>
          <p:spPr bwMode="auto">
            <a:xfrm>
              <a:off x="1600" y="3376"/>
              <a:ext cx="36" cy="72"/>
            </a:xfrm>
            <a:custGeom>
              <a:avLst/>
              <a:gdLst>
                <a:gd name="T0" fmla="*/ 0 w 36"/>
                <a:gd name="T1" fmla="*/ 0 h 72"/>
                <a:gd name="T2" fmla="*/ 12 w 36"/>
                <a:gd name="T3" fmla="*/ 72 h 72"/>
                <a:gd name="T4" fmla="*/ 36 w 36"/>
                <a:gd name="T5" fmla="*/ 0 h 72"/>
                <a:gd name="T6" fmla="*/ 12 w 36"/>
                <a:gd name="T7" fmla="*/ 0 h 72"/>
                <a:gd name="T8" fmla="*/ 0 w 36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2"/>
                <a:gd name="T17" fmla="*/ 36 w 3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2">
                  <a:moveTo>
                    <a:pt x="0" y="0"/>
                  </a:moveTo>
                  <a:lnTo>
                    <a:pt x="12" y="72"/>
                  </a:lnTo>
                  <a:lnTo>
                    <a:pt x="36" y="0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0" name="Line 28"/>
            <p:cNvSpPr>
              <a:spLocks noChangeShapeType="1"/>
            </p:cNvSpPr>
            <p:nvPr/>
          </p:nvSpPr>
          <p:spPr bwMode="auto">
            <a:xfrm flipV="1">
              <a:off x="1619" y="3225"/>
              <a:ext cx="1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1" name="Freeform 29"/>
            <p:cNvSpPr>
              <a:spLocks/>
            </p:cNvSpPr>
            <p:nvPr/>
          </p:nvSpPr>
          <p:spPr bwMode="auto">
            <a:xfrm>
              <a:off x="2473" y="1626"/>
              <a:ext cx="24" cy="85"/>
            </a:xfrm>
            <a:custGeom>
              <a:avLst/>
              <a:gdLst>
                <a:gd name="T0" fmla="*/ 288 w 2"/>
                <a:gd name="T1" fmla="*/ 1032 h 7"/>
                <a:gd name="T2" fmla="*/ 144 w 2"/>
                <a:gd name="T3" fmla="*/ 0 h 7"/>
                <a:gd name="T4" fmla="*/ 0 w 2"/>
                <a:gd name="T5" fmla="*/ 1032 h 7"/>
                <a:gd name="T6" fmla="*/ 144 w 2"/>
                <a:gd name="T7" fmla="*/ 1032 h 7"/>
                <a:gd name="T8" fmla="*/ 288 w 2"/>
                <a:gd name="T9" fmla="*/ 1032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7"/>
                <a:gd name="T17" fmla="*/ 2 w 2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7">
                  <a:moveTo>
                    <a:pt x="2" y="7"/>
                  </a:moveTo>
                  <a:lnTo>
                    <a:pt x="1" y="0"/>
                  </a:lnTo>
                  <a:lnTo>
                    <a:pt x="0" y="7"/>
                  </a:lnTo>
                  <a:lnTo>
                    <a:pt x="1" y="7"/>
                  </a:lnTo>
                  <a:lnTo>
                    <a:pt x="2" y="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2" name="Freeform 30"/>
            <p:cNvSpPr>
              <a:spLocks/>
            </p:cNvSpPr>
            <p:nvPr/>
          </p:nvSpPr>
          <p:spPr bwMode="auto">
            <a:xfrm>
              <a:off x="2473" y="1626"/>
              <a:ext cx="24" cy="85"/>
            </a:xfrm>
            <a:custGeom>
              <a:avLst/>
              <a:gdLst>
                <a:gd name="T0" fmla="*/ 24 w 24"/>
                <a:gd name="T1" fmla="*/ 85 h 85"/>
                <a:gd name="T2" fmla="*/ 12 w 24"/>
                <a:gd name="T3" fmla="*/ 0 h 85"/>
                <a:gd name="T4" fmla="*/ 0 w 24"/>
                <a:gd name="T5" fmla="*/ 85 h 85"/>
                <a:gd name="T6" fmla="*/ 12 w 24"/>
                <a:gd name="T7" fmla="*/ 85 h 85"/>
                <a:gd name="T8" fmla="*/ 24 w 24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85"/>
                <a:gd name="T17" fmla="*/ 24 w 24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85">
                  <a:moveTo>
                    <a:pt x="24" y="85"/>
                  </a:moveTo>
                  <a:lnTo>
                    <a:pt x="12" y="0"/>
                  </a:lnTo>
                  <a:lnTo>
                    <a:pt x="0" y="85"/>
                  </a:lnTo>
                  <a:lnTo>
                    <a:pt x="12" y="85"/>
                  </a:lnTo>
                  <a:lnTo>
                    <a:pt x="24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3" name="Line 31"/>
            <p:cNvSpPr>
              <a:spLocks noChangeShapeType="1"/>
            </p:cNvSpPr>
            <p:nvPr/>
          </p:nvSpPr>
          <p:spPr bwMode="auto">
            <a:xfrm flipH="1">
              <a:off x="2477" y="1711"/>
              <a:ext cx="8" cy="21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Rectangle 32"/>
            <p:cNvSpPr>
              <a:spLocks noChangeArrowheads="1"/>
            </p:cNvSpPr>
            <p:nvPr/>
          </p:nvSpPr>
          <p:spPr bwMode="auto">
            <a:xfrm>
              <a:off x="1372" y="845"/>
              <a:ext cx="12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b="1">
                  <a:solidFill>
                    <a:srgbClr val="000000"/>
                  </a:solidFill>
                  <a:latin typeface="Nimbus Roman No9 L"/>
                </a:rPr>
                <a:t>Pr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45" name="Rectangle 33"/>
            <p:cNvSpPr>
              <a:spLocks noChangeArrowheads="1"/>
            </p:cNvSpPr>
            <p:nvPr/>
          </p:nvSpPr>
          <p:spPr bwMode="auto">
            <a:xfrm>
              <a:off x="1492" y="845"/>
              <a:ext cx="37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b="1">
                  <a:solidFill>
                    <a:srgbClr val="000000"/>
                  </a:solidFill>
                  <a:latin typeface="Nimbus Roman No9 L"/>
                </a:rPr>
                <a:t>ocessor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46" name="Rectangle 34"/>
            <p:cNvSpPr>
              <a:spLocks noChangeArrowheads="1"/>
            </p:cNvSpPr>
            <p:nvPr/>
          </p:nvSpPr>
          <p:spPr bwMode="auto">
            <a:xfrm>
              <a:off x="1360" y="1543"/>
              <a:ext cx="36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Primary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47" name="Rectangle 35"/>
            <p:cNvSpPr>
              <a:spLocks noChangeArrowheads="1"/>
            </p:cNvSpPr>
            <p:nvPr/>
          </p:nvSpPr>
          <p:spPr bwMode="auto">
            <a:xfrm>
              <a:off x="1408" y="1627"/>
              <a:ext cx="2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cache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48" name="Rectangle 10"/>
            <p:cNvSpPr>
              <a:spLocks noChangeArrowheads="1"/>
            </p:cNvSpPr>
            <p:nvPr/>
          </p:nvSpPr>
          <p:spPr bwMode="auto">
            <a:xfrm>
              <a:off x="1227" y="2798"/>
              <a:ext cx="782" cy="33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49" name="Rectangle 11"/>
            <p:cNvSpPr>
              <a:spLocks noChangeArrowheads="1"/>
            </p:cNvSpPr>
            <p:nvPr/>
          </p:nvSpPr>
          <p:spPr bwMode="auto">
            <a:xfrm>
              <a:off x="1227" y="2798"/>
              <a:ext cx="782" cy="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50" name="Freeform 24"/>
            <p:cNvSpPr>
              <a:spLocks/>
            </p:cNvSpPr>
            <p:nvPr/>
          </p:nvSpPr>
          <p:spPr bwMode="auto">
            <a:xfrm>
              <a:off x="1600" y="3147"/>
              <a:ext cx="36" cy="72"/>
            </a:xfrm>
            <a:custGeom>
              <a:avLst/>
              <a:gdLst>
                <a:gd name="T0" fmla="*/ 432 w 3"/>
                <a:gd name="T1" fmla="*/ 864 h 6"/>
                <a:gd name="T2" fmla="*/ 144 w 3"/>
                <a:gd name="T3" fmla="*/ 0 h 6"/>
                <a:gd name="T4" fmla="*/ 0 w 3"/>
                <a:gd name="T5" fmla="*/ 864 h 6"/>
                <a:gd name="T6" fmla="*/ 144 w 3"/>
                <a:gd name="T7" fmla="*/ 864 h 6"/>
                <a:gd name="T8" fmla="*/ 432 w 3"/>
                <a:gd name="T9" fmla="*/ 864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3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6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1" name="Freeform 25"/>
            <p:cNvSpPr>
              <a:spLocks/>
            </p:cNvSpPr>
            <p:nvPr/>
          </p:nvSpPr>
          <p:spPr bwMode="auto">
            <a:xfrm>
              <a:off x="1600" y="3147"/>
              <a:ext cx="36" cy="72"/>
            </a:xfrm>
            <a:custGeom>
              <a:avLst/>
              <a:gdLst>
                <a:gd name="T0" fmla="*/ 36 w 36"/>
                <a:gd name="T1" fmla="*/ 72 h 72"/>
                <a:gd name="T2" fmla="*/ 12 w 36"/>
                <a:gd name="T3" fmla="*/ 0 h 72"/>
                <a:gd name="T4" fmla="*/ 0 w 36"/>
                <a:gd name="T5" fmla="*/ 72 h 72"/>
                <a:gd name="T6" fmla="*/ 12 w 36"/>
                <a:gd name="T7" fmla="*/ 72 h 72"/>
                <a:gd name="T8" fmla="*/ 36 w 36"/>
                <a:gd name="T9" fmla="*/ 72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2"/>
                <a:gd name="T17" fmla="*/ 36 w 36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2">
                  <a:moveTo>
                    <a:pt x="36" y="72"/>
                  </a:moveTo>
                  <a:lnTo>
                    <a:pt x="12" y="0"/>
                  </a:lnTo>
                  <a:lnTo>
                    <a:pt x="0" y="72"/>
                  </a:lnTo>
                  <a:lnTo>
                    <a:pt x="12" y="72"/>
                  </a:lnTo>
                  <a:lnTo>
                    <a:pt x="36" y="7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52" name="Rectangle 38"/>
            <p:cNvSpPr>
              <a:spLocks noChangeArrowheads="1"/>
            </p:cNvSpPr>
            <p:nvPr/>
          </p:nvSpPr>
          <p:spPr bwMode="auto">
            <a:xfrm>
              <a:off x="1504" y="2835"/>
              <a:ext cx="2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Main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53" name="Rectangle 40"/>
            <p:cNvSpPr>
              <a:spLocks noChangeArrowheads="1"/>
            </p:cNvSpPr>
            <p:nvPr/>
          </p:nvSpPr>
          <p:spPr bwMode="auto">
            <a:xfrm>
              <a:off x="1432" y="2931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memory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54" name="Rectangle 41"/>
            <p:cNvSpPr>
              <a:spLocks noChangeArrowheads="1"/>
            </p:cNvSpPr>
            <p:nvPr/>
          </p:nvSpPr>
          <p:spPr bwMode="auto">
            <a:xfrm>
              <a:off x="409" y="1338"/>
              <a:ext cx="4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Increasing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55" name="Rectangle 42"/>
            <p:cNvSpPr>
              <a:spLocks noChangeArrowheads="1"/>
            </p:cNvSpPr>
            <p:nvPr/>
          </p:nvSpPr>
          <p:spPr bwMode="auto">
            <a:xfrm>
              <a:off x="541" y="1434"/>
              <a:ext cx="1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size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56" name="Rectangle 43"/>
            <p:cNvSpPr>
              <a:spLocks noChangeArrowheads="1"/>
            </p:cNvSpPr>
            <p:nvPr/>
          </p:nvSpPr>
          <p:spPr bwMode="auto">
            <a:xfrm>
              <a:off x="2256" y="1350"/>
              <a:ext cx="4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Increasing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57" name="Rectangle 44"/>
            <p:cNvSpPr>
              <a:spLocks noChangeArrowheads="1"/>
            </p:cNvSpPr>
            <p:nvPr/>
          </p:nvSpPr>
          <p:spPr bwMode="auto">
            <a:xfrm>
              <a:off x="2365" y="1446"/>
              <a:ext cx="2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speed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58" name="Rectangle 12"/>
            <p:cNvSpPr>
              <a:spLocks noChangeArrowheads="1"/>
            </p:cNvSpPr>
            <p:nvPr/>
          </p:nvSpPr>
          <p:spPr bwMode="auto">
            <a:xfrm>
              <a:off x="1227" y="3453"/>
              <a:ext cx="770" cy="47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59" name="Rectangle 13"/>
            <p:cNvSpPr>
              <a:spLocks noChangeArrowheads="1"/>
            </p:cNvSpPr>
            <p:nvPr/>
          </p:nvSpPr>
          <p:spPr bwMode="auto">
            <a:xfrm>
              <a:off x="1227" y="3453"/>
              <a:ext cx="770" cy="47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60" name="Rectangle 39"/>
            <p:cNvSpPr>
              <a:spLocks noChangeArrowheads="1"/>
            </p:cNvSpPr>
            <p:nvPr/>
          </p:nvSpPr>
          <p:spPr bwMode="auto">
            <a:xfrm>
              <a:off x="1311" y="3502"/>
              <a:ext cx="63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Magnetic disk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61" name="Rectangle 45"/>
            <p:cNvSpPr>
              <a:spLocks noChangeArrowheads="1"/>
            </p:cNvSpPr>
            <p:nvPr/>
          </p:nvSpPr>
          <p:spPr bwMode="auto">
            <a:xfrm>
              <a:off x="1396" y="3610"/>
              <a:ext cx="4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secondary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62" name="Rectangle 46"/>
            <p:cNvSpPr>
              <a:spLocks noChangeArrowheads="1"/>
            </p:cNvSpPr>
            <p:nvPr/>
          </p:nvSpPr>
          <p:spPr bwMode="auto">
            <a:xfrm>
              <a:off x="1432" y="3718"/>
              <a:ext cx="3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memory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63" name="Freeform 47"/>
            <p:cNvSpPr>
              <a:spLocks/>
            </p:cNvSpPr>
            <p:nvPr/>
          </p:nvSpPr>
          <p:spPr bwMode="auto">
            <a:xfrm>
              <a:off x="602" y="3733"/>
              <a:ext cx="36" cy="84"/>
            </a:xfrm>
            <a:custGeom>
              <a:avLst/>
              <a:gdLst>
                <a:gd name="T0" fmla="*/ 0 w 3"/>
                <a:gd name="T1" fmla="*/ 0 h 7"/>
                <a:gd name="T2" fmla="*/ 288 w 3"/>
                <a:gd name="T3" fmla="*/ 1008 h 7"/>
                <a:gd name="T4" fmla="*/ 432 w 3"/>
                <a:gd name="T5" fmla="*/ 0 h 7"/>
                <a:gd name="T6" fmla="*/ 288 w 3"/>
                <a:gd name="T7" fmla="*/ 0 h 7"/>
                <a:gd name="T8" fmla="*/ 0 w 3"/>
                <a:gd name="T9" fmla="*/ 0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0" y="0"/>
                  </a:moveTo>
                  <a:lnTo>
                    <a:pt x="2" y="7"/>
                  </a:lnTo>
                  <a:lnTo>
                    <a:pt x="3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4" name="Freeform 48"/>
            <p:cNvSpPr>
              <a:spLocks/>
            </p:cNvSpPr>
            <p:nvPr/>
          </p:nvSpPr>
          <p:spPr bwMode="auto">
            <a:xfrm>
              <a:off x="602" y="3733"/>
              <a:ext cx="36" cy="84"/>
            </a:xfrm>
            <a:custGeom>
              <a:avLst/>
              <a:gdLst>
                <a:gd name="T0" fmla="*/ 0 w 36"/>
                <a:gd name="T1" fmla="*/ 0 h 84"/>
                <a:gd name="T2" fmla="*/ 24 w 36"/>
                <a:gd name="T3" fmla="*/ 84 h 84"/>
                <a:gd name="T4" fmla="*/ 36 w 36"/>
                <a:gd name="T5" fmla="*/ 0 h 84"/>
                <a:gd name="T6" fmla="*/ 24 w 36"/>
                <a:gd name="T7" fmla="*/ 0 h 84"/>
                <a:gd name="T8" fmla="*/ 0 w 36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84"/>
                <a:gd name="T17" fmla="*/ 36 w 36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84">
                  <a:moveTo>
                    <a:pt x="0" y="0"/>
                  </a:moveTo>
                  <a:lnTo>
                    <a:pt x="24" y="84"/>
                  </a:lnTo>
                  <a:lnTo>
                    <a:pt x="36" y="0"/>
                  </a:lnTo>
                  <a:lnTo>
                    <a:pt x="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5" name="Line 49"/>
            <p:cNvSpPr>
              <a:spLocks noChangeShapeType="1"/>
            </p:cNvSpPr>
            <p:nvPr/>
          </p:nvSpPr>
          <p:spPr bwMode="auto">
            <a:xfrm flipV="1">
              <a:off x="626" y="1614"/>
              <a:ext cx="1" cy="21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Freeform 50"/>
            <p:cNvSpPr>
              <a:spLocks/>
            </p:cNvSpPr>
            <p:nvPr/>
          </p:nvSpPr>
          <p:spPr bwMode="auto">
            <a:xfrm>
              <a:off x="3010" y="1626"/>
              <a:ext cx="36" cy="85"/>
            </a:xfrm>
            <a:custGeom>
              <a:avLst/>
              <a:gdLst>
                <a:gd name="T0" fmla="*/ 432 w 3"/>
                <a:gd name="T1" fmla="*/ 1032 h 7"/>
                <a:gd name="T2" fmla="*/ 288 w 3"/>
                <a:gd name="T3" fmla="*/ 0 h 7"/>
                <a:gd name="T4" fmla="*/ 0 w 3"/>
                <a:gd name="T5" fmla="*/ 1032 h 7"/>
                <a:gd name="T6" fmla="*/ 288 w 3"/>
                <a:gd name="T7" fmla="*/ 1032 h 7"/>
                <a:gd name="T8" fmla="*/ 432 w 3"/>
                <a:gd name="T9" fmla="*/ 1032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7"/>
                <a:gd name="T17" fmla="*/ 3 w 3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7">
                  <a:moveTo>
                    <a:pt x="3" y="7"/>
                  </a:moveTo>
                  <a:lnTo>
                    <a:pt x="2" y="0"/>
                  </a:lnTo>
                  <a:lnTo>
                    <a:pt x="0" y="7"/>
                  </a:lnTo>
                  <a:lnTo>
                    <a:pt x="2" y="7"/>
                  </a:lnTo>
                  <a:lnTo>
                    <a:pt x="3" y="7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7" name="Freeform 51"/>
            <p:cNvSpPr>
              <a:spLocks/>
            </p:cNvSpPr>
            <p:nvPr/>
          </p:nvSpPr>
          <p:spPr bwMode="auto">
            <a:xfrm>
              <a:off x="3010" y="1626"/>
              <a:ext cx="36" cy="85"/>
            </a:xfrm>
            <a:custGeom>
              <a:avLst/>
              <a:gdLst>
                <a:gd name="T0" fmla="*/ 36 w 36"/>
                <a:gd name="T1" fmla="*/ 85 h 85"/>
                <a:gd name="T2" fmla="*/ 24 w 36"/>
                <a:gd name="T3" fmla="*/ 0 h 85"/>
                <a:gd name="T4" fmla="*/ 0 w 36"/>
                <a:gd name="T5" fmla="*/ 85 h 85"/>
                <a:gd name="T6" fmla="*/ 24 w 36"/>
                <a:gd name="T7" fmla="*/ 85 h 85"/>
                <a:gd name="T8" fmla="*/ 36 w 36"/>
                <a:gd name="T9" fmla="*/ 85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85"/>
                <a:gd name="T17" fmla="*/ 36 w 36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85">
                  <a:moveTo>
                    <a:pt x="36" y="85"/>
                  </a:moveTo>
                  <a:lnTo>
                    <a:pt x="24" y="0"/>
                  </a:lnTo>
                  <a:lnTo>
                    <a:pt x="0" y="85"/>
                  </a:lnTo>
                  <a:lnTo>
                    <a:pt x="24" y="85"/>
                  </a:lnTo>
                  <a:lnTo>
                    <a:pt x="36" y="8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68" name="Line 52"/>
            <p:cNvSpPr>
              <a:spLocks noChangeShapeType="1"/>
            </p:cNvSpPr>
            <p:nvPr/>
          </p:nvSpPr>
          <p:spPr bwMode="auto">
            <a:xfrm>
              <a:off x="3034" y="1711"/>
              <a:ext cx="1" cy="2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9" name="Rectangle 53"/>
            <p:cNvSpPr>
              <a:spLocks noChangeArrowheads="1"/>
            </p:cNvSpPr>
            <p:nvPr/>
          </p:nvSpPr>
          <p:spPr bwMode="auto">
            <a:xfrm>
              <a:off x="2806" y="1350"/>
              <a:ext cx="46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Increasing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70" name="Rectangle 54"/>
            <p:cNvSpPr>
              <a:spLocks noChangeArrowheads="1"/>
            </p:cNvSpPr>
            <p:nvPr/>
          </p:nvSpPr>
          <p:spPr bwMode="auto">
            <a:xfrm>
              <a:off x="2782" y="1446"/>
              <a:ext cx="49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cost per bit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71" name="Rectangle 55"/>
            <p:cNvSpPr>
              <a:spLocks noChangeArrowheads="1"/>
            </p:cNvSpPr>
            <p:nvPr/>
          </p:nvSpPr>
          <p:spPr bwMode="auto">
            <a:xfrm>
              <a:off x="1227" y="1121"/>
              <a:ext cx="782" cy="27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72" name="Rectangle 56"/>
            <p:cNvSpPr>
              <a:spLocks noChangeArrowheads="1"/>
            </p:cNvSpPr>
            <p:nvPr/>
          </p:nvSpPr>
          <p:spPr bwMode="auto">
            <a:xfrm>
              <a:off x="1227" y="1121"/>
              <a:ext cx="782" cy="27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73" name="Rectangle 57"/>
            <p:cNvSpPr>
              <a:spLocks noChangeArrowheads="1"/>
            </p:cNvSpPr>
            <p:nvPr/>
          </p:nvSpPr>
          <p:spPr bwMode="auto">
            <a:xfrm>
              <a:off x="1396" y="1145"/>
              <a:ext cx="1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>
                  <a:solidFill>
                    <a:srgbClr val="000000"/>
                  </a:solidFill>
                  <a:latin typeface="Nimbus Roman No9 L"/>
                </a:rPr>
                <a:t>Re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74" name="Rectangle 58"/>
            <p:cNvSpPr>
              <a:spLocks noChangeArrowheads="1"/>
            </p:cNvSpPr>
            <p:nvPr/>
          </p:nvSpPr>
          <p:spPr bwMode="auto">
            <a:xfrm>
              <a:off x="1528" y="1145"/>
              <a:ext cx="31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>
                  <a:solidFill>
                    <a:srgbClr val="000000"/>
                  </a:solidFill>
                  <a:latin typeface="Nimbus Roman No9 L"/>
                </a:rPr>
                <a:t>gisters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75" name="Rectangle 59"/>
            <p:cNvSpPr>
              <a:spLocks noChangeArrowheads="1"/>
            </p:cNvSpPr>
            <p:nvPr/>
          </p:nvSpPr>
          <p:spPr bwMode="auto">
            <a:xfrm>
              <a:off x="1829" y="1567"/>
              <a:ext cx="1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>
                  <a:solidFill>
                    <a:srgbClr val="000000"/>
                  </a:solidFill>
                  <a:latin typeface="Nimbus Roman No9 L"/>
                </a:rPr>
                <a:t>L1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76" name="Rectangle 8"/>
            <p:cNvSpPr>
              <a:spLocks noChangeArrowheads="1"/>
            </p:cNvSpPr>
            <p:nvPr/>
          </p:nvSpPr>
          <p:spPr bwMode="auto">
            <a:xfrm>
              <a:off x="1227" y="2143"/>
              <a:ext cx="782" cy="33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77" name="Rectangle 9"/>
            <p:cNvSpPr>
              <a:spLocks noChangeArrowheads="1"/>
            </p:cNvSpPr>
            <p:nvPr/>
          </p:nvSpPr>
          <p:spPr bwMode="auto">
            <a:xfrm>
              <a:off x="1227" y="2150"/>
              <a:ext cx="782" cy="33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0778" name="Freeform 19"/>
            <p:cNvSpPr>
              <a:spLocks/>
            </p:cNvSpPr>
            <p:nvPr/>
          </p:nvSpPr>
          <p:spPr bwMode="auto">
            <a:xfrm>
              <a:off x="1600" y="2499"/>
              <a:ext cx="36" cy="73"/>
            </a:xfrm>
            <a:custGeom>
              <a:avLst/>
              <a:gdLst>
                <a:gd name="T0" fmla="*/ 432 w 3"/>
                <a:gd name="T1" fmla="*/ 888 h 6"/>
                <a:gd name="T2" fmla="*/ 144 w 3"/>
                <a:gd name="T3" fmla="*/ 0 h 6"/>
                <a:gd name="T4" fmla="*/ 0 w 3"/>
                <a:gd name="T5" fmla="*/ 888 h 6"/>
                <a:gd name="T6" fmla="*/ 144 w 3"/>
                <a:gd name="T7" fmla="*/ 888 h 6"/>
                <a:gd name="T8" fmla="*/ 432 w 3"/>
                <a:gd name="T9" fmla="*/ 888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3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1" y="6"/>
                  </a:lnTo>
                  <a:lnTo>
                    <a:pt x="3" y="6"/>
                  </a:lnTo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79" name="Freeform 20"/>
            <p:cNvSpPr>
              <a:spLocks/>
            </p:cNvSpPr>
            <p:nvPr/>
          </p:nvSpPr>
          <p:spPr bwMode="auto">
            <a:xfrm>
              <a:off x="1600" y="2499"/>
              <a:ext cx="36" cy="73"/>
            </a:xfrm>
            <a:custGeom>
              <a:avLst/>
              <a:gdLst>
                <a:gd name="T0" fmla="*/ 36 w 36"/>
                <a:gd name="T1" fmla="*/ 73 h 73"/>
                <a:gd name="T2" fmla="*/ 12 w 36"/>
                <a:gd name="T3" fmla="*/ 0 h 73"/>
                <a:gd name="T4" fmla="*/ 0 w 36"/>
                <a:gd name="T5" fmla="*/ 73 h 73"/>
                <a:gd name="T6" fmla="*/ 12 w 36"/>
                <a:gd name="T7" fmla="*/ 73 h 73"/>
                <a:gd name="T8" fmla="*/ 36 w 36"/>
                <a:gd name="T9" fmla="*/ 73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73"/>
                <a:gd name="T17" fmla="*/ 36 w 36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73">
                  <a:moveTo>
                    <a:pt x="36" y="73"/>
                  </a:moveTo>
                  <a:lnTo>
                    <a:pt x="12" y="0"/>
                  </a:lnTo>
                  <a:lnTo>
                    <a:pt x="0" y="73"/>
                  </a:lnTo>
                  <a:lnTo>
                    <a:pt x="12" y="73"/>
                  </a:lnTo>
                  <a:lnTo>
                    <a:pt x="36" y="7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80" name="Rectangle 36"/>
            <p:cNvSpPr>
              <a:spLocks noChangeArrowheads="1"/>
            </p:cNvSpPr>
            <p:nvPr/>
          </p:nvSpPr>
          <p:spPr bwMode="auto">
            <a:xfrm>
              <a:off x="1299" y="2187"/>
              <a:ext cx="47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Secondary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81" name="Rectangle 37"/>
            <p:cNvSpPr>
              <a:spLocks noChangeArrowheads="1"/>
            </p:cNvSpPr>
            <p:nvPr/>
          </p:nvSpPr>
          <p:spPr bwMode="auto">
            <a:xfrm>
              <a:off x="1408" y="2283"/>
              <a:ext cx="2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400">
                  <a:solidFill>
                    <a:srgbClr val="000000"/>
                  </a:solidFill>
                  <a:latin typeface="Nimbus Roman No9 L"/>
                </a:rPr>
                <a:t>cache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82" name="Rectangle 60"/>
            <p:cNvSpPr>
              <a:spLocks noChangeArrowheads="1"/>
            </p:cNvSpPr>
            <p:nvPr/>
          </p:nvSpPr>
          <p:spPr bwMode="auto">
            <a:xfrm>
              <a:off x="1817" y="2211"/>
              <a:ext cx="1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>
                  <a:solidFill>
                    <a:srgbClr val="000000"/>
                  </a:solidFill>
                  <a:latin typeface="Nimbus Roman No9 L"/>
                </a:rPr>
                <a:t>L2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0783" name="Text Box 65"/>
            <p:cNvSpPr txBox="1">
              <a:spLocks noChangeArrowheads="1"/>
            </p:cNvSpPr>
            <p:nvPr/>
          </p:nvSpPr>
          <p:spPr bwMode="auto">
            <a:xfrm>
              <a:off x="3316" y="791"/>
              <a:ext cx="2349" cy="3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1600" i="1" dirty="0">
                  <a:latin typeface="Corbel" panose="020B0503020204020204" pitchFamily="34" charset="0"/>
                </a:rPr>
                <a:t>Fastest access is to the data held in  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processor registers. Registers are at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the top of the memory hierarchy.</a:t>
              </a:r>
            </a:p>
            <a:p>
              <a:pPr eaLnBrk="1" hangingPunct="1">
                <a:buFontTx/>
                <a:buChar char="•"/>
              </a:pPr>
              <a:r>
                <a:rPr lang="en-US" altLang="en-US" sz="1600" i="1" dirty="0">
                  <a:latin typeface="Corbel" panose="020B0503020204020204" pitchFamily="34" charset="0"/>
                </a:rPr>
                <a:t>Relatively small amount of memory that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can be implemented on the processor 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chip. This is processor cache. </a:t>
              </a:r>
            </a:p>
            <a:p>
              <a:pPr eaLnBrk="1" hangingPunct="1">
                <a:buFontTx/>
                <a:buChar char="•"/>
              </a:pPr>
              <a:r>
                <a:rPr lang="en-US" altLang="en-US" sz="1600" i="1" dirty="0">
                  <a:latin typeface="Corbel" panose="020B0503020204020204" pitchFamily="34" charset="0"/>
                </a:rPr>
                <a:t>Two levels of cache. Level 1 (L1) cache 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is on the processor chip. Level 2 (L2) 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cache is in between main memory and 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processor. </a:t>
              </a:r>
            </a:p>
            <a:p>
              <a:pPr eaLnBrk="1" hangingPunct="1">
                <a:buFontTx/>
                <a:buChar char="•"/>
              </a:pPr>
              <a:r>
                <a:rPr lang="en-US" altLang="en-US" sz="1600" i="1" dirty="0">
                  <a:latin typeface="Corbel" panose="020B0503020204020204" pitchFamily="34" charset="0"/>
                </a:rPr>
                <a:t>Next level is main memory, implemented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as SIMMs. Much larger, but much slower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than cache memory.</a:t>
              </a:r>
            </a:p>
            <a:p>
              <a:pPr eaLnBrk="1" hangingPunct="1">
                <a:buFontTx/>
                <a:buChar char="•"/>
              </a:pPr>
              <a:r>
                <a:rPr lang="en-US" altLang="en-US" sz="1600" i="1" dirty="0">
                  <a:latin typeface="Corbel" panose="020B0503020204020204" pitchFamily="34" charset="0"/>
                </a:rPr>
                <a:t>Next level is magnetic disks. Huge amount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of inexpensive storage. </a:t>
              </a:r>
            </a:p>
            <a:p>
              <a:pPr eaLnBrk="1" hangingPunct="1">
                <a:buFontTx/>
                <a:buChar char="•"/>
              </a:pPr>
              <a:r>
                <a:rPr lang="en-US" altLang="en-US" sz="1600" i="1" dirty="0">
                  <a:latin typeface="Corbel" panose="020B0503020204020204" pitchFamily="34" charset="0"/>
                </a:rPr>
                <a:t>Speed of memory access is critical, the 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idea is to bring instructions and data 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that will be used in the near future as </a:t>
              </a:r>
            </a:p>
            <a:p>
              <a:pPr eaLnBrk="1" hangingPunct="1"/>
              <a:r>
                <a:rPr lang="en-US" altLang="en-US" sz="1600" i="1" dirty="0">
                  <a:latin typeface="Corbel" panose="020B0503020204020204" pitchFamily="34" charset="0"/>
                </a:rPr>
                <a:t>close to the processor as possible</a:t>
              </a:r>
              <a:r>
                <a:rPr lang="en-US" altLang="en-US" sz="1600" i="1" dirty="0">
                  <a:solidFill>
                    <a:srgbClr val="CC3300"/>
                  </a:solidFill>
                  <a:latin typeface="Corbel" panose="020B0503020204020204" pitchFamily="34" charset="0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The Memory System</a:t>
            </a:r>
          </a:p>
        </p:txBody>
      </p:sp>
      <p:sp>
        <p:nvSpPr>
          <p:cNvPr id="317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Cache Memories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Cache </a:t>
            </a:r>
            <a:r>
              <a:rPr lang="en-US" sz="4800" dirty="0" smtClean="0">
                <a:solidFill>
                  <a:schemeClr val="accent1">
                    <a:satMod val="150000"/>
                  </a:schemeClr>
                </a:solidFill>
              </a:rPr>
              <a:t>Memory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Processor is much faster than the main memory. 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Speed of the main memory cannot be increased beyond a certain point. 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Cache memory is an architectural arrangement which makes the main memory appear faster to the processor than it really is.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Cache memory is based on the property of computer programs known as </a:t>
            </a:r>
            <a:r>
              <a:rPr lang="en-US" u="sng" dirty="0">
                <a:solidFill>
                  <a:schemeClr val="tx1"/>
                </a:solidFill>
              </a:rPr>
              <a:t>“locality of reference”.</a:t>
            </a:r>
            <a:endParaRPr lang="en-US" dirty="0">
              <a:solidFill>
                <a:schemeClr val="tx1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399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Memory Basic Concepts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Maximum size of the Main Memory</a:t>
            </a:r>
          </a:p>
          <a:p>
            <a:pPr eaLnBrk="1" hangingPunct="1"/>
            <a:r>
              <a:rPr lang="en-US" altLang="en-US" dirty="0"/>
              <a:t>byte-addressable</a:t>
            </a:r>
          </a:p>
          <a:p>
            <a:pPr eaLnBrk="1" hangingPunct="1"/>
            <a:r>
              <a:rPr lang="en-US" altLang="en-US" dirty="0"/>
              <a:t>CPU-Main Memory Connection</a:t>
            </a:r>
          </a:p>
          <a:p>
            <a:pPr eaLnBrk="1" hangingPunct="1"/>
            <a:endParaRPr lang="en-US" altLang="en-US" dirty="0"/>
          </a:p>
        </p:txBody>
      </p:sp>
      <p:grpSp>
        <p:nvGrpSpPr>
          <p:cNvPr id="10244" name="Group 39"/>
          <p:cNvGrpSpPr>
            <a:grpSpLocks/>
          </p:cNvGrpSpPr>
          <p:nvPr/>
        </p:nvGrpSpPr>
        <p:grpSpPr bwMode="auto">
          <a:xfrm>
            <a:off x="990600" y="3310078"/>
            <a:ext cx="6172200" cy="2667000"/>
            <a:chOff x="1357313" y="3384550"/>
            <a:chExt cx="6359525" cy="3168650"/>
          </a:xfrm>
        </p:grpSpPr>
        <p:sp>
          <p:nvSpPr>
            <p:cNvPr id="10245" name="Rectangle 4"/>
            <p:cNvSpPr>
              <a:spLocks noChangeArrowheads="1"/>
            </p:cNvSpPr>
            <p:nvPr/>
          </p:nvSpPr>
          <p:spPr bwMode="auto">
            <a:xfrm>
              <a:off x="5853113" y="4691063"/>
              <a:ext cx="5715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Up to 2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6470886" y="4649788"/>
              <a:ext cx="682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i="1" dirty="0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6516688" y="4691063"/>
              <a:ext cx="93503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 addressable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48" name="Freeform 7"/>
            <p:cNvSpPr>
              <a:spLocks/>
            </p:cNvSpPr>
            <p:nvPr/>
          </p:nvSpPr>
          <p:spPr bwMode="auto">
            <a:xfrm>
              <a:off x="3070225" y="5632450"/>
              <a:ext cx="2527300" cy="236538"/>
            </a:xfrm>
            <a:custGeom>
              <a:avLst/>
              <a:gdLst>
                <a:gd name="T0" fmla="*/ 272176891 w 1592"/>
                <a:gd name="T1" fmla="*/ 375504814 h 149"/>
                <a:gd name="T2" fmla="*/ 272176891 w 1592"/>
                <a:gd name="T3" fmla="*/ 307459686 h 149"/>
                <a:gd name="T4" fmla="*/ 2147483647 w 1592"/>
                <a:gd name="T5" fmla="*/ 307459686 h 149"/>
                <a:gd name="T6" fmla="*/ 2147483647 w 1592"/>
                <a:gd name="T7" fmla="*/ 375504814 h 149"/>
                <a:gd name="T8" fmla="*/ 2147483647 w 1592"/>
                <a:gd name="T9" fmla="*/ 204133847 h 149"/>
                <a:gd name="T10" fmla="*/ 2147483647 w 1592"/>
                <a:gd name="T11" fmla="*/ 0 h 149"/>
                <a:gd name="T12" fmla="*/ 2147483647 w 1592"/>
                <a:gd name="T13" fmla="*/ 103327401 h 149"/>
                <a:gd name="T14" fmla="*/ 272176891 w 1592"/>
                <a:gd name="T15" fmla="*/ 103327401 h 149"/>
                <a:gd name="T16" fmla="*/ 272176891 w 1592"/>
                <a:gd name="T17" fmla="*/ 0 h 149"/>
                <a:gd name="T18" fmla="*/ 0 w 1592"/>
                <a:gd name="T19" fmla="*/ 204133847 h 149"/>
                <a:gd name="T20" fmla="*/ 272176891 w 1592"/>
                <a:gd name="T21" fmla="*/ 375504814 h 1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92"/>
                <a:gd name="T34" fmla="*/ 0 h 149"/>
                <a:gd name="T35" fmla="*/ 1592 w 1592"/>
                <a:gd name="T36" fmla="*/ 149 h 1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92" h="149">
                  <a:moveTo>
                    <a:pt x="108" y="149"/>
                  </a:moveTo>
                  <a:lnTo>
                    <a:pt x="108" y="122"/>
                  </a:lnTo>
                  <a:lnTo>
                    <a:pt x="1484" y="122"/>
                  </a:lnTo>
                  <a:lnTo>
                    <a:pt x="1484" y="149"/>
                  </a:lnTo>
                  <a:lnTo>
                    <a:pt x="1592" y="81"/>
                  </a:lnTo>
                  <a:lnTo>
                    <a:pt x="1484" y="0"/>
                  </a:lnTo>
                  <a:lnTo>
                    <a:pt x="1484" y="41"/>
                  </a:lnTo>
                  <a:lnTo>
                    <a:pt x="108" y="41"/>
                  </a:lnTo>
                  <a:lnTo>
                    <a:pt x="108" y="0"/>
                  </a:lnTo>
                  <a:lnTo>
                    <a:pt x="0" y="81"/>
                  </a:lnTo>
                  <a:lnTo>
                    <a:pt x="108" y="1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0249" name="Freeform 8"/>
            <p:cNvSpPr>
              <a:spLocks/>
            </p:cNvSpPr>
            <p:nvPr/>
          </p:nvSpPr>
          <p:spPr bwMode="auto">
            <a:xfrm>
              <a:off x="3070225" y="5632450"/>
              <a:ext cx="2527300" cy="236538"/>
            </a:xfrm>
            <a:custGeom>
              <a:avLst/>
              <a:gdLst>
                <a:gd name="T0" fmla="*/ 2147483647 w 118"/>
                <a:gd name="T1" fmla="*/ 2147483647 h 11"/>
                <a:gd name="T2" fmla="*/ 2147483647 w 118"/>
                <a:gd name="T3" fmla="*/ 2147483647 h 11"/>
                <a:gd name="T4" fmla="*/ 2147483647 w 118"/>
                <a:gd name="T5" fmla="*/ 2147483647 h 11"/>
                <a:gd name="T6" fmla="*/ 2147483647 w 118"/>
                <a:gd name="T7" fmla="*/ 2147483647 h 11"/>
                <a:gd name="T8" fmla="*/ 2147483647 w 118"/>
                <a:gd name="T9" fmla="*/ 2147483647 h 11"/>
                <a:gd name="T10" fmla="*/ 2147483647 w 118"/>
                <a:gd name="T11" fmla="*/ 0 h 11"/>
                <a:gd name="T12" fmla="*/ 2147483647 w 118"/>
                <a:gd name="T13" fmla="*/ 1387187708 h 11"/>
                <a:gd name="T14" fmla="*/ 2147483647 w 118"/>
                <a:gd name="T15" fmla="*/ 1387187708 h 11"/>
                <a:gd name="T16" fmla="*/ 2147483647 w 118"/>
                <a:gd name="T17" fmla="*/ 0 h 11"/>
                <a:gd name="T18" fmla="*/ 0 w 118"/>
                <a:gd name="T19" fmla="*/ 2147483647 h 11"/>
                <a:gd name="T20" fmla="*/ 2147483647 w 118"/>
                <a:gd name="T21" fmla="*/ 2147483647 h 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8"/>
                <a:gd name="T34" fmla="*/ 0 h 11"/>
                <a:gd name="T35" fmla="*/ 118 w 118"/>
                <a:gd name="T36" fmla="*/ 11 h 1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8" h="11">
                  <a:moveTo>
                    <a:pt x="8" y="11"/>
                  </a:moveTo>
                  <a:lnTo>
                    <a:pt x="8" y="9"/>
                  </a:lnTo>
                  <a:lnTo>
                    <a:pt x="110" y="9"/>
                  </a:lnTo>
                  <a:lnTo>
                    <a:pt x="110" y="11"/>
                  </a:lnTo>
                  <a:lnTo>
                    <a:pt x="118" y="6"/>
                  </a:lnTo>
                  <a:lnTo>
                    <a:pt x="110" y="0"/>
                  </a:lnTo>
                  <a:lnTo>
                    <a:pt x="110" y="3"/>
                  </a:lnTo>
                  <a:lnTo>
                    <a:pt x="8" y="3"/>
                  </a:lnTo>
                  <a:lnTo>
                    <a:pt x="8" y="0"/>
                  </a:lnTo>
                  <a:lnTo>
                    <a:pt x="0" y="6"/>
                  </a:lnTo>
                  <a:lnTo>
                    <a:pt x="8" y="1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1357313" y="3384550"/>
              <a:ext cx="1692275" cy="316865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0251" name="Rectangle 10"/>
            <p:cNvSpPr>
              <a:spLocks noChangeArrowheads="1"/>
            </p:cNvSpPr>
            <p:nvPr/>
          </p:nvSpPr>
          <p:spPr bwMode="auto">
            <a:xfrm>
              <a:off x="1357313" y="3384550"/>
              <a:ext cx="1692275" cy="3168650"/>
            </a:xfrm>
            <a:prstGeom prst="rect">
              <a:avLst/>
            </a:prstGeom>
            <a:noFill/>
            <a:ln w="20701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0252" name="Rectangle 11"/>
            <p:cNvSpPr>
              <a:spLocks noChangeArrowheads="1"/>
            </p:cNvSpPr>
            <p:nvPr/>
          </p:nvSpPr>
          <p:spPr bwMode="auto">
            <a:xfrm>
              <a:off x="1722438" y="4776788"/>
              <a:ext cx="963612" cy="36353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0253" name="Rectangle 12"/>
            <p:cNvSpPr>
              <a:spLocks noChangeArrowheads="1"/>
            </p:cNvSpPr>
            <p:nvPr/>
          </p:nvSpPr>
          <p:spPr bwMode="auto">
            <a:xfrm>
              <a:off x="1722438" y="4776788"/>
              <a:ext cx="963612" cy="363537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0254" name="Freeform 13"/>
            <p:cNvSpPr>
              <a:spLocks/>
            </p:cNvSpPr>
            <p:nvPr/>
          </p:nvSpPr>
          <p:spPr bwMode="auto">
            <a:xfrm>
              <a:off x="2686050" y="4840288"/>
              <a:ext cx="2911475" cy="257175"/>
            </a:xfrm>
            <a:custGeom>
              <a:avLst/>
              <a:gdLst>
                <a:gd name="T0" fmla="*/ 304938131 w 1834"/>
                <a:gd name="T1" fmla="*/ 408265258 h 162"/>
                <a:gd name="T2" fmla="*/ 304938131 w 1834"/>
                <a:gd name="T3" fmla="*/ 307459046 h 162"/>
                <a:gd name="T4" fmla="*/ 2147483647 w 1834"/>
                <a:gd name="T5" fmla="*/ 307459046 h 162"/>
                <a:gd name="T6" fmla="*/ 2147483647 w 1834"/>
                <a:gd name="T7" fmla="*/ 408265258 h 162"/>
                <a:gd name="T8" fmla="*/ 2147483647 w 1834"/>
                <a:gd name="T9" fmla="*/ 204133423 h 162"/>
                <a:gd name="T10" fmla="*/ 2147483647 w 1834"/>
                <a:gd name="T11" fmla="*/ 0 h 162"/>
                <a:gd name="T12" fmla="*/ 2147483647 w 1834"/>
                <a:gd name="T13" fmla="*/ 103325598 h 162"/>
                <a:gd name="T14" fmla="*/ 304938131 w 1834"/>
                <a:gd name="T15" fmla="*/ 103325598 h 162"/>
                <a:gd name="T16" fmla="*/ 304938131 w 1834"/>
                <a:gd name="T17" fmla="*/ 0 h 162"/>
                <a:gd name="T18" fmla="*/ 0 w 1834"/>
                <a:gd name="T19" fmla="*/ 204133423 h 162"/>
                <a:gd name="T20" fmla="*/ 304938131 w 1834"/>
                <a:gd name="T21" fmla="*/ 408265258 h 1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34"/>
                <a:gd name="T34" fmla="*/ 0 h 162"/>
                <a:gd name="T35" fmla="*/ 1834 w 1834"/>
                <a:gd name="T36" fmla="*/ 162 h 1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34" h="162">
                  <a:moveTo>
                    <a:pt x="121" y="162"/>
                  </a:moveTo>
                  <a:lnTo>
                    <a:pt x="121" y="122"/>
                  </a:lnTo>
                  <a:lnTo>
                    <a:pt x="1726" y="122"/>
                  </a:lnTo>
                  <a:lnTo>
                    <a:pt x="1726" y="162"/>
                  </a:lnTo>
                  <a:lnTo>
                    <a:pt x="1834" y="81"/>
                  </a:lnTo>
                  <a:lnTo>
                    <a:pt x="1726" y="0"/>
                  </a:lnTo>
                  <a:lnTo>
                    <a:pt x="1726" y="41"/>
                  </a:lnTo>
                  <a:lnTo>
                    <a:pt x="121" y="41"/>
                  </a:lnTo>
                  <a:lnTo>
                    <a:pt x="121" y="0"/>
                  </a:lnTo>
                  <a:lnTo>
                    <a:pt x="0" y="81"/>
                  </a:lnTo>
                  <a:lnTo>
                    <a:pt x="121" y="1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0255" name="Freeform 14"/>
            <p:cNvSpPr>
              <a:spLocks/>
            </p:cNvSpPr>
            <p:nvPr/>
          </p:nvSpPr>
          <p:spPr bwMode="auto">
            <a:xfrm>
              <a:off x="2686050" y="4840288"/>
              <a:ext cx="2911475" cy="257175"/>
            </a:xfrm>
            <a:custGeom>
              <a:avLst/>
              <a:gdLst>
                <a:gd name="T0" fmla="*/ 2147483647 w 136"/>
                <a:gd name="T1" fmla="*/ 2147483647 h 12"/>
                <a:gd name="T2" fmla="*/ 2147483647 w 136"/>
                <a:gd name="T3" fmla="*/ 2147483647 h 12"/>
                <a:gd name="T4" fmla="*/ 2147483647 w 136"/>
                <a:gd name="T5" fmla="*/ 2147483647 h 12"/>
                <a:gd name="T6" fmla="*/ 2147483647 w 136"/>
                <a:gd name="T7" fmla="*/ 2147483647 h 12"/>
                <a:gd name="T8" fmla="*/ 2147483647 w 136"/>
                <a:gd name="T9" fmla="*/ 2147483647 h 12"/>
                <a:gd name="T10" fmla="*/ 2147483647 w 136"/>
                <a:gd name="T11" fmla="*/ 0 h 12"/>
                <a:gd name="T12" fmla="*/ 2147483647 w 136"/>
                <a:gd name="T13" fmla="*/ 1377900684 h 12"/>
                <a:gd name="T14" fmla="*/ 2147483647 w 136"/>
                <a:gd name="T15" fmla="*/ 1377900684 h 12"/>
                <a:gd name="T16" fmla="*/ 2147483647 w 136"/>
                <a:gd name="T17" fmla="*/ 0 h 12"/>
                <a:gd name="T18" fmla="*/ 0 w 136"/>
                <a:gd name="T19" fmla="*/ 2147483647 h 12"/>
                <a:gd name="T20" fmla="*/ 2147483647 w 136"/>
                <a:gd name="T21" fmla="*/ 2147483647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12"/>
                <a:gd name="T35" fmla="*/ 136 w 136"/>
                <a:gd name="T36" fmla="*/ 12 h 1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12">
                  <a:moveTo>
                    <a:pt x="9" y="12"/>
                  </a:moveTo>
                  <a:lnTo>
                    <a:pt x="9" y="9"/>
                  </a:lnTo>
                  <a:lnTo>
                    <a:pt x="128" y="9"/>
                  </a:lnTo>
                  <a:lnTo>
                    <a:pt x="128" y="12"/>
                  </a:lnTo>
                  <a:lnTo>
                    <a:pt x="136" y="6"/>
                  </a:lnTo>
                  <a:lnTo>
                    <a:pt x="128" y="0"/>
                  </a:lnTo>
                  <a:lnTo>
                    <a:pt x="128" y="3"/>
                  </a:lnTo>
                  <a:lnTo>
                    <a:pt x="9" y="3"/>
                  </a:lnTo>
                  <a:lnTo>
                    <a:pt x="9" y="0"/>
                  </a:lnTo>
                  <a:lnTo>
                    <a:pt x="0" y="6"/>
                  </a:lnTo>
                  <a:lnTo>
                    <a:pt x="9" y="12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0256" name="Rectangle 15"/>
            <p:cNvSpPr>
              <a:spLocks noChangeArrowheads="1"/>
            </p:cNvSpPr>
            <p:nvPr/>
          </p:nvSpPr>
          <p:spPr bwMode="auto">
            <a:xfrm>
              <a:off x="1979613" y="4841875"/>
              <a:ext cx="4349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MDR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57" name="Freeform 16"/>
            <p:cNvSpPr>
              <a:spLocks/>
            </p:cNvSpPr>
            <p:nvPr/>
          </p:nvSpPr>
          <p:spPr bwMode="auto">
            <a:xfrm>
              <a:off x="2686050" y="4049713"/>
              <a:ext cx="2911475" cy="255587"/>
            </a:xfrm>
            <a:custGeom>
              <a:avLst/>
              <a:gdLst>
                <a:gd name="T0" fmla="*/ 0 w 1834"/>
                <a:gd name="T1" fmla="*/ 304937500 h 161"/>
                <a:gd name="T2" fmla="*/ 2147483647 w 1834"/>
                <a:gd name="T3" fmla="*/ 304937500 h 161"/>
                <a:gd name="T4" fmla="*/ 2147483647 w 1834"/>
                <a:gd name="T5" fmla="*/ 405743514 h 161"/>
                <a:gd name="T6" fmla="*/ 2147483647 w 1834"/>
                <a:gd name="T7" fmla="*/ 201612079 h 161"/>
                <a:gd name="T8" fmla="*/ 2147483647 w 1834"/>
                <a:gd name="T9" fmla="*/ 0 h 161"/>
                <a:gd name="T10" fmla="*/ 2147483647 w 1834"/>
                <a:gd name="T11" fmla="*/ 100806039 h 161"/>
                <a:gd name="T12" fmla="*/ 0 w 1834"/>
                <a:gd name="T13" fmla="*/ 100806039 h 161"/>
                <a:gd name="T14" fmla="*/ 0 w 1834"/>
                <a:gd name="T15" fmla="*/ 304937500 h 1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34"/>
                <a:gd name="T25" fmla="*/ 0 h 161"/>
                <a:gd name="T26" fmla="*/ 1834 w 1834"/>
                <a:gd name="T27" fmla="*/ 161 h 1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34" h="161">
                  <a:moveTo>
                    <a:pt x="0" y="121"/>
                  </a:moveTo>
                  <a:lnTo>
                    <a:pt x="1726" y="121"/>
                  </a:lnTo>
                  <a:lnTo>
                    <a:pt x="1726" y="161"/>
                  </a:lnTo>
                  <a:lnTo>
                    <a:pt x="1834" y="80"/>
                  </a:lnTo>
                  <a:lnTo>
                    <a:pt x="1726" y="0"/>
                  </a:lnTo>
                  <a:lnTo>
                    <a:pt x="1726" y="40"/>
                  </a:lnTo>
                  <a:lnTo>
                    <a:pt x="0" y="40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0258" name="Freeform 17"/>
            <p:cNvSpPr>
              <a:spLocks/>
            </p:cNvSpPr>
            <p:nvPr/>
          </p:nvSpPr>
          <p:spPr bwMode="auto">
            <a:xfrm>
              <a:off x="2686050" y="4049713"/>
              <a:ext cx="2911475" cy="255587"/>
            </a:xfrm>
            <a:custGeom>
              <a:avLst/>
              <a:gdLst>
                <a:gd name="T0" fmla="*/ 0 w 136"/>
                <a:gd name="T1" fmla="*/ 2147483647 h 12"/>
                <a:gd name="T2" fmla="*/ 2147483647 w 136"/>
                <a:gd name="T3" fmla="*/ 2147483647 h 12"/>
                <a:gd name="T4" fmla="*/ 2147483647 w 136"/>
                <a:gd name="T5" fmla="*/ 2147483647 h 12"/>
                <a:gd name="T6" fmla="*/ 2147483647 w 136"/>
                <a:gd name="T7" fmla="*/ 2147483647 h 12"/>
                <a:gd name="T8" fmla="*/ 2147483647 w 136"/>
                <a:gd name="T9" fmla="*/ 0 h 12"/>
                <a:gd name="T10" fmla="*/ 2147483647 w 136"/>
                <a:gd name="T11" fmla="*/ 1360936778 h 12"/>
                <a:gd name="T12" fmla="*/ 0 w 136"/>
                <a:gd name="T13" fmla="*/ 1360936778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6"/>
                <a:gd name="T22" fmla="*/ 0 h 12"/>
                <a:gd name="T23" fmla="*/ 136 w 136"/>
                <a:gd name="T24" fmla="*/ 12 h 1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6" h="12">
                  <a:moveTo>
                    <a:pt x="0" y="9"/>
                  </a:moveTo>
                  <a:lnTo>
                    <a:pt x="128" y="9"/>
                  </a:lnTo>
                  <a:lnTo>
                    <a:pt x="128" y="12"/>
                  </a:lnTo>
                  <a:lnTo>
                    <a:pt x="136" y="6"/>
                  </a:lnTo>
                  <a:lnTo>
                    <a:pt x="128" y="0"/>
                  </a:lnTo>
                  <a:lnTo>
                    <a:pt x="128" y="3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0259" name="Rectangle 18"/>
            <p:cNvSpPr>
              <a:spLocks noChangeArrowheads="1"/>
            </p:cNvSpPr>
            <p:nvPr/>
          </p:nvSpPr>
          <p:spPr bwMode="auto">
            <a:xfrm>
              <a:off x="1722438" y="4006850"/>
              <a:ext cx="963612" cy="36353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0260" name="Rectangle 19"/>
            <p:cNvSpPr>
              <a:spLocks noChangeArrowheads="1"/>
            </p:cNvSpPr>
            <p:nvPr/>
          </p:nvSpPr>
          <p:spPr bwMode="auto">
            <a:xfrm>
              <a:off x="1722438" y="4006850"/>
              <a:ext cx="963612" cy="363538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0261" name="Rectangle 20"/>
            <p:cNvSpPr>
              <a:spLocks noChangeArrowheads="1"/>
            </p:cNvSpPr>
            <p:nvPr/>
          </p:nvSpPr>
          <p:spPr bwMode="auto">
            <a:xfrm>
              <a:off x="1979613" y="4049713"/>
              <a:ext cx="4349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MAR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62" name="Rectangle 21"/>
            <p:cNvSpPr>
              <a:spLocks noChangeArrowheads="1"/>
            </p:cNvSpPr>
            <p:nvPr/>
          </p:nvSpPr>
          <p:spPr bwMode="auto">
            <a:xfrm>
              <a:off x="5597525" y="3384550"/>
              <a:ext cx="2119313" cy="3168650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0263" name="Rectangle 22"/>
            <p:cNvSpPr>
              <a:spLocks noChangeArrowheads="1"/>
            </p:cNvSpPr>
            <p:nvPr/>
          </p:nvSpPr>
          <p:spPr bwMode="auto">
            <a:xfrm>
              <a:off x="4162425" y="3621088"/>
              <a:ext cx="84138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i="1" dirty="0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64" name="Rectangle 23"/>
            <p:cNvSpPr>
              <a:spLocks noChangeArrowheads="1"/>
            </p:cNvSpPr>
            <p:nvPr/>
          </p:nvSpPr>
          <p:spPr bwMode="auto">
            <a:xfrm>
              <a:off x="4248150" y="3621088"/>
              <a:ext cx="2635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-bit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65" name="Rectangle 24"/>
            <p:cNvSpPr>
              <a:spLocks noChangeArrowheads="1"/>
            </p:cNvSpPr>
            <p:nvPr/>
          </p:nvSpPr>
          <p:spPr bwMode="auto">
            <a:xfrm>
              <a:off x="3884613" y="3792538"/>
              <a:ext cx="88423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address bus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66" name="Rectangle 25"/>
            <p:cNvSpPr>
              <a:spLocks noChangeArrowheads="1"/>
            </p:cNvSpPr>
            <p:nvPr/>
          </p:nvSpPr>
          <p:spPr bwMode="auto">
            <a:xfrm>
              <a:off x="4141788" y="4392613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i="1" dirty="0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67" name="Rectangle 26"/>
            <p:cNvSpPr>
              <a:spLocks noChangeArrowheads="1"/>
            </p:cNvSpPr>
            <p:nvPr/>
          </p:nvSpPr>
          <p:spPr bwMode="auto">
            <a:xfrm>
              <a:off x="4248150" y="4392613"/>
              <a:ext cx="2635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-bit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68" name="Rectangle 27"/>
            <p:cNvSpPr>
              <a:spLocks noChangeArrowheads="1"/>
            </p:cNvSpPr>
            <p:nvPr/>
          </p:nvSpPr>
          <p:spPr bwMode="auto">
            <a:xfrm>
              <a:off x="4013200" y="4584700"/>
              <a:ext cx="6286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data bus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69" name="Rectangle 28"/>
            <p:cNvSpPr>
              <a:spLocks noChangeArrowheads="1"/>
            </p:cNvSpPr>
            <p:nvPr/>
          </p:nvSpPr>
          <p:spPr bwMode="auto">
            <a:xfrm>
              <a:off x="3841750" y="5868988"/>
              <a:ext cx="98742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Control lines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70" name="Rectangle 29"/>
            <p:cNvSpPr>
              <a:spLocks noChangeArrowheads="1"/>
            </p:cNvSpPr>
            <p:nvPr/>
          </p:nvSpPr>
          <p:spPr bwMode="auto">
            <a:xfrm>
              <a:off x="3584575" y="6146800"/>
              <a:ext cx="1465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(          , MFC, etc.)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71" name="Rectangle 30"/>
            <p:cNvSpPr>
              <a:spLocks noChangeArrowheads="1"/>
            </p:cNvSpPr>
            <p:nvPr/>
          </p:nvSpPr>
          <p:spPr bwMode="auto">
            <a:xfrm>
              <a:off x="1808163" y="3535363"/>
              <a:ext cx="792162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b="1" dirty="0">
                  <a:solidFill>
                    <a:srgbClr val="000000"/>
                  </a:solidFill>
                  <a:latin typeface="Nimbus Roman No9 L"/>
                </a:rPr>
                <a:t>Processor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72" name="Rectangle 31"/>
            <p:cNvSpPr>
              <a:spLocks noChangeArrowheads="1"/>
            </p:cNvSpPr>
            <p:nvPr/>
          </p:nvSpPr>
          <p:spPr bwMode="auto">
            <a:xfrm>
              <a:off x="6281738" y="3471863"/>
              <a:ext cx="74453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b="1" dirty="0">
                  <a:solidFill>
                    <a:srgbClr val="000000"/>
                  </a:solidFill>
                  <a:latin typeface="Nimbus Roman No9 L"/>
                </a:rPr>
                <a:t> Memory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73" name="Rectangle 32"/>
            <p:cNvSpPr>
              <a:spLocks noChangeArrowheads="1"/>
            </p:cNvSpPr>
            <p:nvPr/>
          </p:nvSpPr>
          <p:spPr bwMode="auto">
            <a:xfrm>
              <a:off x="6303963" y="4884738"/>
              <a:ext cx="6858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locations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74" name="Rectangle 33"/>
            <p:cNvSpPr>
              <a:spLocks noChangeArrowheads="1"/>
            </p:cNvSpPr>
            <p:nvPr/>
          </p:nvSpPr>
          <p:spPr bwMode="auto">
            <a:xfrm>
              <a:off x="5754022" y="5376863"/>
              <a:ext cx="111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Word length =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75" name="Rectangle 34"/>
            <p:cNvSpPr>
              <a:spLocks noChangeArrowheads="1"/>
            </p:cNvSpPr>
            <p:nvPr/>
          </p:nvSpPr>
          <p:spPr bwMode="auto">
            <a:xfrm>
              <a:off x="7072000" y="5376863"/>
              <a:ext cx="95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i="1" dirty="0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76" name="Rectangle 35"/>
            <p:cNvSpPr>
              <a:spLocks noChangeArrowheads="1"/>
            </p:cNvSpPr>
            <p:nvPr/>
          </p:nvSpPr>
          <p:spPr bwMode="auto">
            <a:xfrm>
              <a:off x="7167249" y="5376863"/>
              <a:ext cx="322263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 bits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77" name="Rectangle 36"/>
            <p:cNvSpPr>
              <a:spLocks noChangeArrowheads="1"/>
            </p:cNvSpPr>
            <p:nvPr/>
          </p:nvSpPr>
          <p:spPr bwMode="auto">
            <a:xfrm>
              <a:off x="3970338" y="6126163"/>
              <a:ext cx="1793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W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78" name="Line 37"/>
            <p:cNvSpPr>
              <a:spLocks noChangeShapeType="1"/>
            </p:cNvSpPr>
            <p:nvPr/>
          </p:nvSpPr>
          <p:spPr bwMode="auto">
            <a:xfrm flipH="1">
              <a:off x="3990975" y="6146800"/>
              <a:ext cx="150813" cy="1588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79" name="Rectangle 38"/>
            <p:cNvSpPr>
              <a:spLocks noChangeArrowheads="1"/>
            </p:cNvSpPr>
            <p:nvPr/>
          </p:nvSpPr>
          <p:spPr bwMode="auto">
            <a:xfrm>
              <a:off x="3713163" y="6126163"/>
              <a:ext cx="1270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R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10280" name="Rectangle 39"/>
            <p:cNvSpPr>
              <a:spLocks noChangeArrowheads="1"/>
            </p:cNvSpPr>
            <p:nvPr/>
          </p:nvSpPr>
          <p:spPr bwMode="auto">
            <a:xfrm>
              <a:off x="3884613" y="6126163"/>
              <a:ext cx="52387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/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Locality of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16241" cy="4023360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Analysis of programs indicates that many instructions in localized areas of a program are executed repeatedly during some period of time, while the others are accessed relatively less frequently. 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Temporal locality of reference:</a:t>
            </a:r>
            <a:endParaRPr lang="en-US" dirty="0"/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Recently executed instruction is likely to be executed again very soon.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Spatial locality of reference:</a:t>
            </a:r>
            <a:endParaRPr lang="en-US" dirty="0"/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Instructions with addresses close to a recently instruction are likely 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1800" dirty="0"/>
              <a:t>	to be executed soon.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Cache memories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8458200" cy="2590800"/>
          </a:xfrm>
        </p:spPr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Processor issues a Read request, a block of words is transferred from the main memory  to the cache, one word at a time.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Subsequent references to the data in this block of words are found in the cache.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At any given time, only some blocks in the main memory are held in the cache. Which  blocks in the main memory are in the cache is determined by </a:t>
            </a:r>
            <a:r>
              <a:rPr lang="en-US" i="1" dirty="0">
                <a:solidFill>
                  <a:schemeClr val="accent2"/>
                </a:solidFill>
              </a:rPr>
              <a:t>a “</a:t>
            </a:r>
            <a:r>
              <a:rPr lang="en-US" i="1" u="sng" dirty="0">
                <a:solidFill>
                  <a:schemeClr val="accent2"/>
                </a:solidFill>
              </a:rPr>
              <a:t>mapping function”.</a:t>
            </a:r>
            <a:endParaRPr lang="en-US" i="1" dirty="0">
              <a:solidFill>
                <a:schemeClr val="accent2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When the cache is full, and a block of words needs to be transferred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>
                <a:solidFill>
                  <a:schemeClr val="tx1"/>
                </a:solidFill>
              </a:rPr>
              <a:t>	from the main  memory, some block of words in the cache must be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>
                <a:solidFill>
                  <a:schemeClr val="tx1"/>
                </a:solidFill>
              </a:rPr>
              <a:t>	replaced. This is determined by a </a:t>
            </a:r>
            <a:r>
              <a:rPr lang="en-US" i="1" u="sng" dirty="0">
                <a:solidFill>
                  <a:schemeClr val="accent2"/>
                </a:solidFill>
              </a:rPr>
              <a:t>“replacement algorithm”.</a:t>
            </a:r>
            <a:endParaRPr lang="en-US" dirty="0"/>
          </a:p>
        </p:txBody>
      </p:sp>
      <p:grpSp>
        <p:nvGrpSpPr>
          <p:cNvPr id="34820" name="Group 20"/>
          <p:cNvGrpSpPr>
            <a:grpSpLocks/>
          </p:cNvGrpSpPr>
          <p:nvPr/>
        </p:nvGrpSpPr>
        <p:grpSpPr bwMode="auto">
          <a:xfrm>
            <a:off x="1752600" y="1774825"/>
            <a:ext cx="5705475" cy="1882775"/>
            <a:chOff x="1263650" y="1622425"/>
            <a:chExt cx="6499225" cy="2263775"/>
          </a:xfrm>
        </p:grpSpPr>
        <p:sp>
          <p:nvSpPr>
            <p:cNvPr id="34821" name="Freeform 4"/>
            <p:cNvSpPr>
              <a:spLocks/>
            </p:cNvSpPr>
            <p:nvPr/>
          </p:nvSpPr>
          <p:spPr bwMode="auto">
            <a:xfrm>
              <a:off x="2701925" y="2714625"/>
              <a:ext cx="160338" cy="79375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700034568 h 3"/>
                <a:gd name="T4" fmla="*/ 2147483647 w 6"/>
                <a:gd name="T5" fmla="*/ 2100130368 h 3"/>
                <a:gd name="T6" fmla="*/ 2147483647 w 6"/>
                <a:gd name="T7" fmla="*/ 700034568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1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22" name="Freeform 5"/>
            <p:cNvSpPr>
              <a:spLocks/>
            </p:cNvSpPr>
            <p:nvPr/>
          </p:nvSpPr>
          <p:spPr bwMode="auto">
            <a:xfrm>
              <a:off x="2701925" y="2714625"/>
              <a:ext cx="160338" cy="79375"/>
            </a:xfrm>
            <a:custGeom>
              <a:avLst/>
              <a:gdLst>
                <a:gd name="T0" fmla="*/ 254537391 w 101"/>
                <a:gd name="T1" fmla="*/ 0 h 50"/>
                <a:gd name="T2" fmla="*/ 0 w 101"/>
                <a:gd name="T3" fmla="*/ 40322500 h 50"/>
                <a:gd name="T4" fmla="*/ 254537391 w 101"/>
                <a:gd name="T5" fmla="*/ 126007824 h 50"/>
                <a:gd name="T6" fmla="*/ 254537391 w 101"/>
                <a:gd name="T7" fmla="*/ 40322500 h 50"/>
                <a:gd name="T8" fmla="*/ 254537391 w 101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50"/>
                <a:gd name="T17" fmla="*/ 101 w 101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50">
                  <a:moveTo>
                    <a:pt x="101" y="0"/>
                  </a:moveTo>
                  <a:lnTo>
                    <a:pt x="0" y="16"/>
                  </a:lnTo>
                  <a:lnTo>
                    <a:pt x="101" y="50"/>
                  </a:lnTo>
                  <a:lnTo>
                    <a:pt x="101" y="16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23" name="Freeform 6"/>
            <p:cNvSpPr>
              <a:spLocks/>
            </p:cNvSpPr>
            <p:nvPr/>
          </p:nvSpPr>
          <p:spPr bwMode="auto">
            <a:xfrm>
              <a:off x="3687763" y="2714625"/>
              <a:ext cx="185737" cy="79375"/>
            </a:xfrm>
            <a:custGeom>
              <a:avLst/>
              <a:gdLst>
                <a:gd name="T0" fmla="*/ 0 w 7"/>
                <a:gd name="T1" fmla="*/ 2100130368 h 3"/>
                <a:gd name="T2" fmla="*/ 2147483647 w 7"/>
                <a:gd name="T3" fmla="*/ 700034568 h 3"/>
                <a:gd name="T4" fmla="*/ 0 w 7"/>
                <a:gd name="T5" fmla="*/ 0 h 3"/>
                <a:gd name="T6" fmla="*/ 0 w 7"/>
                <a:gd name="T7" fmla="*/ 700034568 h 3"/>
                <a:gd name="T8" fmla="*/ 0 w 7"/>
                <a:gd name="T9" fmla="*/ 210013036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3"/>
                <a:gd name="T17" fmla="*/ 7 w 7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3">
                  <a:moveTo>
                    <a:pt x="0" y="3"/>
                  </a:moveTo>
                  <a:lnTo>
                    <a:pt x="7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24" name="Freeform 7"/>
            <p:cNvSpPr>
              <a:spLocks/>
            </p:cNvSpPr>
            <p:nvPr/>
          </p:nvSpPr>
          <p:spPr bwMode="auto">
            <a:xfrm>
              <a:off x="3687763" y="2714625"/>
              <a:ext cx="185737" cy="79375"/>
            </a:xfrm>
            <a:custGeom>
              <a:avLst/>
              <a:gdLst>
                <a:gd name="T0" fmla="*/ 0 w 117"/>
                <a:gd name="T1" fmla="*/ 126007824 h 50"/>
                <a:gd name="T2" fmla="*/ 294856716 w 117"/>
                <a:gd name="T3" fmla="*/ 40322500 h 50"/>
                <a:gd name="T4" fmla="*/ 0 w 117"/>
                <a:gd name="T5" fmla="*/ 0 h 50"/>
                <a:gd name="T6" fmla="*/ 0 w 117"/>
                <a:gd name="T7" fmla="*/ 40322500 h 50"/>
                <a:gd name="T8" fmla="*/ 0 w 117"/>
                <a:gd name="T9" fmla="*/ 126007824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50"/>
                <a:gd name="T17" fmla="*/ 117 w 117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50">
                  <a:moveTo>
                    <a:pt x="0" y="50"/>
                  </a:moveTo>
                  <a:lnTo>
                    <a:pt x="117" y="16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25" name="Line 8"/>
            <p:cNvSpPr>
              <a:spLocks noChangeShapeType="1"/>
            </p:cNvSpPr>
            <p:nvPr/>
          </p:nvSpPr>
          <p:spPr bwMode="auto">
            <a:xfrm flipH="1">
              <a:off x="2887663" y="2740025"/>
              <a:ext cx="800100" cy="158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Freeform 9"/>
            <p:cNvSpPr>
              <a:spLocks/>
            </p:cNvSpPr>
            <p:nvPr/>
          </p:nvSpPr>
          <p:spPr bwMode="auto">
            <a:xfrm>
              <a:off x="5180013" y="2714625"/>
              <a:ext cx="158750" cy="79375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700034568 h 3"/>
                <a:gd name="T4" fmla="*/ 2147483647 w 6"/>
                <a:gd name="T5" fmla="*/ 2100130368 h 3"/>
                <a:gd name="T6" fmla="*/ 2147483647 w 6"/>
                <a:gd name="T7" fmla="*/ 700034568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1"/>
                  </a:lnTo>
                  <a:lnTo>
                    <a:pt x="6" y="3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27" name="Freeform 10"/>
            <p:cNvSpPr>
              <a:spLocks/>
            </p:cNvSpPr>
            <p:nvPr/>
          </p:nvSpPr>
          <p:spPr bwMode="auto">
            <a:xfrm>
              <a:off x="5180013" y="2714625"/>
              <a:ext cx="158750" cy="79375"/>
            </a:xfrm>
            <a:custGeom>
              <a:avLst/>
              <a:gdLst>
                <a:gd name="T0" fmla="*/ 252015647 w 100"/>
                <a:gd name="T1" fmla="*/ 0 h 50"/>
                <a:gd name="T2" fmla="*/ 0 w 100"/>
                <a:gd name="T3" fmla="*/ 40322500 h 50"/>
                <a:gd name="T4" fmla="*/ 252015647 w 100"/>
                <a:gd name="T5" fmla="*/ 126007824 h 50"/>
                <a:gd name="T6" fmla="*/ 252015647 w 100"/>
                <a:gd name="T7" fmla="*/ 40322500 h 50"/>
                <a:gd name="T8" fmla="*/ 252015647 w 100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50"/>
                <a:gd name="T17" fmla="*/ 100 w 10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50">
                  <a:moveTo>
                    <a:pt x="100" y="0"/>
                  </a:moveTo>
                  <a:lnTo>
                    <a:pt x="0" y="16"/>
                  </a:lnTo>
                  <a:lnTo>
                    <a:pt x="100" y="50"/>
                  </a:lnTo>
                  <a:lnTo>
                    <a:pt x="100" y="1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28" name="Freeform 11"/>
            <p:cNvSpPr>
              <a:spLocks/>
            </p:cNvSpPr>
            <p:nvPr/>
          </p:nvSpPr>
          <p:spPr bwMode="auto">
            <a:xfrm>
              <a:off x="6164263" y="2714625"/>
              <a:ext cx="160337" cy="79375"/>
            </a:xfrm>
            <a:custGeom>
              <a:avLst/>
              <a:gdLst>
                <a:gd name="T0" fmla="*/ 0 w 6"/>
                <a:gd name="T1" fmla="*/ 2100130368 h 3"/>
                <a:gd name="T2" fmla="*/ 2147483647 w 6"/>
                <a:gd name="T3" fmla="*/ 700034568 h 3"/>
                <a:gd name="T4" fmla="*/ 0 w 6"/>
                <a:gd name="T5" fmla="*/ 0 h 3"/>
                <a:gd name="T6" fmla="*/ 0 w 6"/>
                <a:gd name="T7" fmla="*/ 700034568 h 3"/>
                <a:gd name="T8" fmla="*/ 0 w 6"/>
                <a:gd name="T9" fmla="*/ 2100130368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3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29" name="Freeform 12"/>
            <p:cNvSpPr>
              <a:spLocks/>
            </p:cNvSpPr>
            <p:nvPr/>
          </p:nvSpPr>
          <p:spPr bwMode="auto">
            <a:xfrm>
              <a:off x="6164263" y="2714625"/>
              <a:ext cx="160337" cy="79375"/>
            </a:xfrm>
            <a:custGeom>
              <a:avLst/>
              <a:gdLst>
                <a:gd name="T0" fmla="*/ 0 w 101"/>
                <a:gd name="T1" fmla="*/ 126007824 h 50"/>
                <a:gd name="T2" fmla="*/ 254534216 w 101"/>
                <a:gd name="T3" fmla="*/ 40322500 h 50"/>
                <a:gd name="T4" fmla="*/ 0 w 101"/>
                <a:gd name="T5" fmla="*/ 0 h 50"/>
                <a:gd name="T6" fmla="*/ 0 w 101"/>
                <a:gd name="T7" fmla="*/ 40322500 h 50"/>
                <a:gd name="T8" fmla="*/ 0 w 101"/>
                <a:gd name="T9" fmla="*/ 126007824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50"/>
                <a:gd name="T17" fmla="*/ 101 w 101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50">
                  <a:moveTo>
                    <a:pt x="0" y="50"/>
                  </a:moveTo>
                  <a:lnTo>
                    <a:pt x="101" y="16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 flipH="1">
              <a:off x="5338763" y="2740025"/>
              <a:ext cx="800100" cy="1587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1" name="Rectangle 14"/>
            <p:cNvSpPr>
              <a:spLocks noChangeArrowheads="1"/>
            </p:cNvSpPr>
            <p:nvPr/>
          </p:nvSpPr>
          <p:spPr bwMode="auto">
            <a:xfrm>
              <a:off x="4219575" y="2581275"/>
              <a:ext cx="6000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900">
                  <a:solidFill>
                    <a:srgbClr val="000000"/>
                  </a:solidFill>
                  <a:latin typeface="Nimbus Roman No9 L"/>
                </a:rPr>
                <a:t>Cache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4832" name="Rectangle 15"/>
            <p:cNvSpPr>
              <a:spLocks noChangeArrowheads="1"/>
            </p:cNvSpPr>
            <p:nvPr/>
          </p:nvSpPr>
          <p:spPr bwMode="auto">
            <a:xfrm>
              <a:off x="1263650" y="1622425"/>
              <a:ext cx="1411288" cy="2263775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4833" name="Rectangle 16"/>
            <p:cNvSpPr>
              <a:spLocks noChangeArrowheads="1"/>
            </p:cNvSpPr>
            <p:nvPr/>
          </p:nvSpPr>
          <p:spPr bwMode="auto">
            <a:xfrm>
              <a:off x="6804025" y="2420937"/>
              <a:ext cx="508000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900">
                  <a:solidFill>
                    <a:srgbClr val="000000"/>
                  </a:solidFill>
                  <a:latin typeface="Nimbus Roman No9 L"/>
                </a:rPr>
                <a:t>Main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4834" name="Rectangle 17"/>
            <p:cNvSpPr>
              <a:spLocks noChangeArrowheads="1"/>
            </p:cNvSpPr>
            <p:nvPr/>
          </p:nvSpPr>
          <p:spPr bwMode="auto">
            <a:xfrm>
              <a:off x="6670675" y="2714625"/>
              <a:ext cx="803275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900">
                  <a:solidFill>
                    <a:srgbClr val="000000"/>
                  </a:solidFill>
                  <a:latin typeface="Nimbus Roman No9 L"/>
                </a:rPr>
                <a:t>memory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4835" name="Rectangle 18"/>
            <p:cNvSpPr>
              <a:spLocks noChangeArrowheads="1"/>
            </p:cNvSpPr>
            <p:nvPr/>
          </p:nvSpPr>
          <p:spPr bwMode="auto">
            <a:xfrm>
              <a:off x="1350451" y="2581275"/>
              <a:ext cx="938212" cy="28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900">
                  <a:solidFill>
                    <a:srgbClr val="000000"/>
                  </a:solidFill>
                  <a:latin typeface="Nimbus Roman No9 L"/>
                </a:rPr>
                <a:t>Processor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34836" name="Rectangle 19"/>
            <p:cNvSpPr>
              <a:spLocks noChangeArrowheads="1"/>
            </p:cNvSpPr>
            <p:nvPr/>
          </p:nvSpPr>
          <p:spPr bwMode="auto">
            <a:xfrm>
              <a:off x="3900488" y="2128837"/>
              <a:ext cx="1225550" cy="1223963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4837" name="Rectangle 20"/>
            <p:cNvSpPr>
              <a:spLocks noChangeArrowheads="1"/>
            </p:cNvSpPr>
            <p:nvPr/>
          </p:nvSpPr>
          <p:spPr bwMode="auto">
            <a:xfrm>
              <a:off x="6351588" y="1622425"/>
              <a:ext cx="1411287" cy="2263775"/>
            </a:xfrm>
            <a:prstGeom prst="rect">
              <a:avLst/>
            </a:prstGeom>
            <a:noFill/>
            <a:ln w="26988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Cache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Hit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16241" cy="4326466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Existence of a cache is transparent to the processor. The processor issues Read and  Write requests in the same manner.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i="1" dirty="0">
              <a:solidFill>
                <a:schemeClr val="tx1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If the data is in the cache it is called a </a:t>
            </a:r>
            <a:r>
              <a:rPr lang="en-US" i="1" u="sng" dirty="0">
                <a:solidFill>
                  <a:schemeClr val="accent2"/>
                </a:solidFill>
              </a:rPr>
              <a:t>Read or Write hit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i="1" dirty="0">
              <a:solidFill>
                <a:schemeClr val="accent2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accent2"/>
                </a:solidFill>
              </a:rPr>
              <a:t>Read hit: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The data is obtained from the cache.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i="1" dirty="0">
              <a:solidFill>
                <a:schemeClr val="accent2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accent2"/>
                </a:solidFill>
              </a:rPr>
              <a:t>Write hit: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>
                <a:solidFill>
                  <a:schemeClr val="tx1"/>
                </a:solidFill>
              </a:rPr>
              <a:t>Cache has a replica of the contents of the main memory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>
                <a:solidFill>
                  <a:schemeClr val="tx1"/>
                </a:solidFill>
              </a:rPr>
              <a:t>Contents of the cache and the main memory may be updated simultaneously.       This is the </a:t>
            </a:r>
            <a:r>
              <a:rPr lang="en-US" i="1" u="sng" dirty="0">
                <a:solidFill>
                  <a:schemeClr val="accent2"/>
                </a:solidFill>
              </a:rPr>
              <a:t>write-through</a:t>
            </a:r>
            <a:r>
              <a:rPr lang="en-US" i="1" dirty="0">
                <a:solidFill>
                  <a:schemeClr val="accent2"/>
                </a:solidFill>
              </a:rPr>
              <a:t> protocol.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>
                <a:solidFill>
                  <a:schemeClr val="tx1"/>
                </a:solidFill>
              </a:rPr>
              <a:t>Update the contents of the cache, and mark it as updated by setting a bit known as the </a:t>
            </a:r>
            <a:r>
              <a:rPr lang="en-US" i="1" u="sng" dirty="0">
                <a:solidFill>
                  <a:schemeClr val="accent2"/>
                </a:solidFill>
              </a:rPr>
              <a:t>dirty bit or modified</a:t>
            </a:r>
            <a:r>
              <a:rPr lang="en-US" i="1" dirty="0">
                <a:solidFill>
                  <a:schemeClr val="accent2"/>
                </a:solidFill>
              </a:rPr>
              <a:t> bit. </a:t>
            </a:r>
            <a:r>
              <a:rPr lang="en-US" i="1" dirty="0">
                <a:solidFill>
                  <a:schemeClr val="tx1"/>
                </a:solidFill>
              </a:rPr>
              <a:t>The contents of the main memory are updated when this block is replaced. </a:t>
            </a:r>
            <a:r>
              <a:rPr lang="en-US" i="1" dirty="0">
                <a:solidFill>
                  <a:schemeClr val="accent2"/>
                </a:solidFill>
              </a:rPr>
              <a:t>This is </a:t>
            </a:r>
            <a:r>
              <a:rPr lang="en-US" i="1" u="sng" dirty="0">
                <a:solidFill>
                  <a:schemeClr val="accent2"/>
                </a:solidFill>
              </a:rPr>
              <a:t>write-back or copy-back</a:t>
            </a:r>
            <a:r>
              <a:rPr lang="en-US" i="1" dirty="0">
                <a:solidFill>
                  <a:schemeClr val="accent2"/>
                </a:solidFill>
              </a:rPr>
              <a:t> protocol.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Cache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Miss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74825"/>
            <a:ext cx="8763000" cy="4930775"/>
          </a:xfrm>
        </p:spPr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If the data is not present in the cache, then a </a:t>
            </a:r>
            <a:r>
              <a:rPr lang="en-US" i="1" u="sng" dirty="0">
                <a:solidFill>
                  <a:srgbClr val="C00000"/>
                </a:solidFill>
              </a:rPr>
              <a:t>Read miss or Write miss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occurs.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i="1" dirty="0">
              <a:solidFill>
                <a:schemeClr val="tx1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rgbClr val="C00000"/>
                </a:solidFill>
              </a:rPr>
              <a:t>Read miss: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>
                <a:solidFill>
                  <a:schemeClr val="tx1"/>
                </a:solidFill>
              </a:rPr>
              <a:t>Block of words containing this requested word is transferred from the memory.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>
                <a:solidFill>
                  <a:schemeClr val="tx1"/>
                </a:solidFill>
              </a:rPr>
              <a:t>After the block is transferred, the desired word is forwarded to the processor.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>
                <a:solidFill>
                  <a:schemeClr val="tx1"/>
                </a:solidFill>
              </a:rPr>
              <a:t>The desired word may also be forwarded to the processor as soon as it is  transferred without waiting for the entire block to be transferred. This is called 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i="1" u="sng" dirty="0">
                <a:solidFill>
                  <a:srgbClr val="C00000"/>
                </a:solidFill>
              </a:rPr>
              <a:t>load-through or early-restart.</a:t>
            </a:r>
            <a:endParaRPr lang="en-US" i="1" dirty="0">
              <a:solidFill>
                <a:srgbClr val="C00000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i="1" dirty="0">
              <a:solidFill>
                <a:schemeClr val="tx1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rgbClr val="C00000"/>
                </a:solidFill>
              </a:rPr>
              <a:t>Write-miss: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>
                <a:solidFill>
                  <a:schemeClr val="tx1"/>
                </a:solidFill>
              </a:rPr>
              <a:t> Write-through protocol is used, then the contents of the main memory are      updated directly.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i="1" dirty="0">
                <a:solidFill>
                  <a:schemeClr val="tx1"/>
                </a:solidFill>
              </a:rPr>
              <a:t>If write-back protocol is used, the block containing the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i="1" dirty="0">
                <a:solidFill>
                  <a:schemeClr val="tx1"/>
                </a:solidFill>
              </a:rPr>
              <a:t>	addressed word is first brought into the cache. The desired word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i="1" dirty="0">
                <a:solidFill>
                  <a:schemeClr val="tx1"/>
                </a:solidFill>
              </a:rPr>
              <a:t>	is overwritten with new information.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Cache Coherence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8244841" cy="4434839"/>
          </a:xfrm>
        </p:spPr>
        <p:txBody>
          <a:bodyPr rtlCol="0">
            <a:normAutofit fontScale="925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A bit called </a:t>
            </a:r>
            <a:r>
              <a:rPr lang="en-US" i="1" dirty="0">
                <a:solidFill>
                  <a:srgbClr val="C00000"/>
                </a:solidFill>
              </a:rPr>
              <a:t>as “valid bit” </a:t>
            </a:r>
            <a:r>
              <a:rPr lang="en-US" i="1" dirty="0">
                <a:solidFill>
                  <a:schemeClr val="tx1"/>
                </a:solidFill>
              </a:rPr>
              <a:t>is provided for each block.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If the block contains valid data, then the bit is set to 1, else it is 0.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Valid bits are set to 0, when the power is just turned on.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When a block is loaded into the cache for the first time, the valid bit is set to 1.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i="1" dirty="0">
              <a:solidFill>
                <a:schemeClr val="tx1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Data transfers between main memory and disk occur directly bypassing the cache.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When the data on a disk changes, the main memory block is also updated.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However, if the data is also resident in the cache, then the valid bit is set to 0.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i="1" dirty="0">
              <a:solidFill>
                <a:schemeClr val="tx1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What happens if the data in the disk and main memory changes and the write-back protocol is being used?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In this case, the data in the cache may also have changed and is indicated by the dirty bit.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The copies of the data in the cache, and the main memory are different. This is called the </a:t>
            </a:r>
            <a:r>
              <a:rPr lang="en-US" i="1" u="sng" dirty="0">
                <a:solidFill>
                  <a:srgbClr val="C00000"/>
                </a:solidFill>
              </a:rPr>
              <a:t>cache coherence problem</a:t>
            </a:r>
            <a:r>
              <a:rPr lang="en-US" i="1" dirty="0">
                <a:solidFill>
                  <a:srgbClr val="C00000"/>
                </a:solidFill>
              </a:rPr>
              <a:t>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>
                <a:solidFill>
                  <a:schemeClr val="tx1"/>
                </a:solidFill>
              </a:rPr>
              <a:t>One option is to force a write-back before the main memory is updated from the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Mapping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Functions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 rtlCol="0">
            <a:normAutofit fontScale="85000" lnSpcReduction="10000"/>
          </a:bodyPr>
          <a:lstStyle/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accent2"/>
                </a:solidFill>
              </a:rPr>
              <a:t>Mapping functions </a:t>
            </a:r>
            <a:r>
              <a:rPr lang="en-US" dirty="0">
                <a:solidFill>
                  <a:schemeClr val="tx1"/>
                </a:solidFill>
              </a:rPr>
              <a:t>determine how memory blocks are placed in the cache.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A simple processor example: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tx1"/>
                </a:solidFill>
              </a:rPr>
              <a:t>Cache consisting of 128 blocks of 16 words each.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tx1"/>
                </a:solidFill>
              </a:rPr>
              <a:t>Total size of cache is 2048 (2K) words.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tx1"/>
                </a:solidFill>
              </a:rPr>
              <a:t>Main memory is addressable by a 16-bit address.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tx1"/>
                </a:solidFill>
              </a:rPr>
              <a:t>Main memory has 64K words. 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tx1"/>
                </a:solidFill>
              </a:rPr>
              <a:t>Main memory has 4K blocks of 16 words each. 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Three mapping functions: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accent2"/>
                </a:solidFill>
              </a:rPr>
              <a:t>Direct mapping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accent2"/>
                </a:solidFill>
              </a:rPr>
              <a:t>Associative mapping</a:t>
            </a:r>
          </a:p>
          <a:p>
            <a:pPr marL="731520" lvl="1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accent2"/>
                </a:solidFill>
              </a:rPr>
              <a:t>Set-associative mapping.</a:t>
            </a:r>
            <a:endParaRPr lang="en-US" sz="1800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Direct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Mapping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grpSp>
        <p:nvGrpSpPr>
          <p:cNvPr id="39939" name="Group 120"/>
          <p:cNvGrpSpPr>
            <a:grpSpLocks/>
          </p:cNvGrpSpPr>
          <p:nvPr/>
        </p:nvGrpSpPr>
        <p:grpSpPr bwMode="auto">
          <a:xfrm>
            <a:off x="533400" y="1892298"/>
            <a:ext cx="3365500" cy="4737101"/>
            <a:chOff x="715963" y="1600200"/>
            <a:chExt cx="3365500" cy="5137150"/>
          </a:xfrm>
        </p:grpSpPr>
        <p:sp>
          <p:nvSpPr>
            <p:cNvPr id="425076" name="Rectangle 116"/>
            <p:cNvSpPr>
              <a:spLocks noChangeArrowheads="1"/>
            </p:cNvSpPr>
            <p:nvPr/>
          </p:nvSpPr>
          <p:spPr bwMode="auto">
            <a:xfrm>
              <a:off x="1228726" y="2297113"/>
              <a:ext cx="1027112" cy="347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4964" name="Rectangle 4"/>
            <p:cNvSpPr>
              <a:spLocks noChangeArrowheads="1"/>
            </p:cNvSpPr>
            <p:nvPr/>
          </p:nvSpPr>
          <p:spPr bwMode="auto">
            <a:xfrm>
              <a:off x="3009901" y="1931988"/>
              <a:ext cx="1027112" cy="3476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rgbClr val="B2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4965" name="Rectangle 5"/>
            <p:cNvSpPr>
              <a:spLocks noChangeArrowheads="1"/>
            </p:cNvSpPr>
            <p:nvPr/>
          </p:nvSpPr>
          <p:spPr bwMode="auto">
            <a:xfrm>
              <a:off x="3009901" y="1600200"/>
              <a:ext cx="1027112" cy="3317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3009900" y="29606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3009900" y="29606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24968" name="Rectangle 8"/>
            <p:cNvSpPr>
              <a:spLocks noChangeArrowheads="1"/>
            </p:cNvSpPr>
            <p:nvPr/>
          </p:nvSpPr>
          <p:spPr bwMode="auto">
            <a:xfrm>
              <a:off x="3009901" y="3308350"/>
              <a:ext cx="1027112" cy="3476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4969" name="Rectangle 9"/>
            <p:cNvSpPr>
              <a:spLocks noChangeArrowheads="1"/>
            </p:cNvSpPr>
            <p:nvPr/>
          </p:nvSpPr>
          <p:spPr bwMode="auto">
            <a:xfrm>
              <a:off x="3009901" y="3656013"/>
              <a:ext cx="1027112" cy="346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9948" name="Rectangle 10"/>
            <p:cNvSpPr>
              <a:spLocks noChangeArrowheads="1"/>
            </p:cNvSpPr>
            <p:nvPr/>
          </p:nvSpPr>
          <p:spPr bwMode="auto">
            <a:xfrm>
              <a:off x="3009900" y="4683125"/>
              <a:ext cx="1027113" cy="347662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3009900" y="4683125"/>
              <a:ext cx="1027113" cy="3476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3009901" y="5030788"/>
              <a:ext cx="1027112" cy="3317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4973" name="Rectangle 13"/>
            <p:cNvSpPr>
              <a:spLocks noChangeArrowheads="1"/>
            </p:cNvSpPr>
            <p:nvPr/>
          </p:nvSpPr>
          <p:spPr bwMode="auto">
            <a:xfrm>
              <a:off x="3009901" y="5362575"/>
              <a:ext cx="1027112" cy="347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39952" name="Rectangle 14"/>
            <p:cNvSpPr>
              <a:spLocks noChangeArrowheads="1"/>
            </p:cNvSpPr>
            <p:nvPr/>
          </p:nvSpPr>
          <p:spPr bwMode="auto">
            <a:xfrm>
              <a:off x="3009900" y="63896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53" name="Rectangle 15"/>
            <p:cNvSpPr>
              <a:spLocks noChangeArrowheads="1"/>
            </p:cNvSpPr>
            <p:nvPr/>
          </p:nvSpPr>
          <p:spPr bwMode="auto">
            <a:xfrm>
              <a:off x="3009900" y="63896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grpSp>
          <p:nvGrpSpPr>
            <p:cNvPr id="39954" name="Group 121"/>
            <p:cNvGrpSpPr>
              <a:grpSpLocks/>
            </p:cNvGrpSpPr>
            <p:nvPr/>
          </p:nvGrpSpPr>
          <p:grpSpPr bwMode="auto">
            <a:xfrm>
              <a:off x="2495550" y="1630362"/>
              <a:ext cx="463550" cy="288925"/>
              <a:chOff x="2827" y="530"/>
              <a:chExt cx="292" cy="182"/>
            </a:xfrm>
          </p:grpSpPr>
          <p:sp>
            <p:nvSpPr>
              <p:cNvPr id="40050" name="Rectangle 27"/>
              <p:cNvSpPr>
                <a:spLocks noChangeArrowheads="1"/>
              </p:cNvSpPr>
              <p:nvPr/>
            </p:nvSpPr>
            <p:spPr bwMode="auto">
              <a:xfrm>
                <a:off x="2874" y="530"/>
                <a:ext cx="18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Main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0051" name="Rectangle 28"/>
              <p:cNvSpPr>
                <a:spLocks noChangeArrowheads="1"/>
              </p:cNvSpPr>
              <p:nvPr/>
            </p:nvSpPr>
            <p:spPr bwMode="auto">
              <a:xfrm>
                <a:off x="2827" y="606"/>
                <a:ext cx="29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memory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39955" name="Rectangle 30"/>
            <p:cNvSpPr>
              <a:spLocks noChangeArrowheads="1"/>
            </p:cNvSpPr>
            <p:nvPr/>
          </p:nvSpPr>
          <p:spPr bwMode="auto">
            <a:xfrm>
              <a:off x="3084513" y="1676400"/>
              <a:ext cx="862012" cy="180975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56" name="Rectangle 29"/>
            <p:cNvSpPr>
              <a:spLocks noChangeArrowheads="1"/>
            </p:cNvSpPr>
            <p:nvPr/>
          </p:nvSpPr>
          <p:spPr bwMode="auto">
            <a:xfrm>
              <a:off x="3084513" y="1676400"/>
              <a:ext cx="862012" cy="1809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57" name="Rectangle 31"/>
            <p:cNvSpPr>
              <a:spLocks noChangeArrowheads="1"/>
            </p:cNvSpPr>
            <p:nvPr/>
          </p:nvSpPr>
          <p:spPr bwMode="auto">
            <a:xfrm>
              <a:off x="3084513" y="2024062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58" name="Rectangle 32"/>
            <p:cNvSpPr>
              <a:spLocks noChangeArrowheads="1"/>
            </p:cNvSpPr>
            <p:nvPr/>
          </p:nvSpPr>
          <p:spPr bwMode="auto">
            <a:xfrm>
              <a:off x="3084513" y="2024062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59" name="Rectangle 33"/>
            <p:cNvSpPr>
              <a:spLocks noChangeArrowheads="1"/>
            </p:cNvSpPr>
            <p:nvPr/>
          </p:nvSpPr>
          <p:spPr bwMode="auto">
            <a:xfrm>
              <a:off x="3084513" y="3051175"/>
              <a:ext cx="862012" cy="1809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60" name="Rectangle 34"/>
            <p:cNvSpPr>
              <a:spLocks noChangeArrowheads="1"/>
            </p:cNvSpPr>
            <p:nvPr/>
          </p:nvSpPr>
          <p:spPr bwMode="auto">
            <a:xfrm>
              <a:off x="3084513" y="3051175"/>
              <a:ext cx="862012" cy="180975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61" name="Rectangle 35"/>
            <p:cNvSpPr>
              <a:spLocks noChangeArrowheads="1"/>
            </p:cNvSpPr>
            <p:nvPr/>
          </p:nvSpPr>
          <p:spPr bwMode="auto">
            <a:xfrm>
              <a:off x="3084513" y="3398837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62" name="Rectangle 36"/>
            <p:cNvSpPr>
              <a:spLocks noChangeArrowheads="1"/>
            </p:cNvSpPr>
            <p:nvPr/>
          </p:nvSpPr>
          <p:spPr bwMode="auto">
            <a:xfrm>
              <a:off x="3084513" y="3398837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63" name="Rectangle 37"/>
            <p:cNvSpPr>
              <a:spLocks noChangeArrowheads="1"/>
            </p:cNvSpPr>
            <p:nvPr/>
          </p:nvSpPr>
          <p:spPr bwMode="auto">
            <a:xfrm>
              <a:off x="3084513" y="3746500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64" name="Rectangle 38"/>
            <p:cNvSpPr>
              <a:spLocks noChangeArrowheads="1"/>
            </p:cNvSpPr>
            <p:nvPr/>
          </p:nvSpPr>
          <p:spPr bwMode="auto">
            <a:xfrm>
              <a:off x="3084513" y="3746500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65" name="Rectangle 39"/>
            <p:cNvSpPr>
              <a:spLocks noChangeArrowheads="1"/>
            </p:cNvSpPr>
            <p:nvPr/>
          </p:nvSpPr>
          <p:spPr bwMode="auto">
            <a:xfrm>
              <a:off x="3084513" y="4773612"/>
              <a:ext cx="862012" cy="1666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66" name="Rectangle 40"/>
            <p:cNvSpPr>
              <a:spLocks noChangeArrowheads="1"/>
            </p:cNvSpPr>
            <p:nvPr/>
          </p:nvSpPr>
          <p:spPr bwMode="auto">
            <a:xfrm>
              <a:off x="3084513" y="4773612"/>
              <a:ext cx="862012" cy="166688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67" name="Rectangle 41"/>
            <p:cNvSpPr>
              <a:spLocks noChangeArrowheads="1"/>
            </p:cNvSpPr>
            <p:nvPr/>
          </p:nvSpPr>
          <p:spPr bwMode="auto">
            <a:xfrm>
              <a:off x="3084513" y="5105400"/>
              <a:ext cx="862012" cy="1825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68" name="Rectangle 42"/>
            <p:cNvSpPr>
              <a:spLocks noChangeArrowheads="1"/>
            </p:cNvSpPr>
            <p:nvPr/>
          </p:nvSpPr>
          <p:spPr bwMode="auto">
            <a:xfrm>
              <a:off x="3084513" y="5105400"/>
              <a:ext cx="862012" cy="182562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69" name="Rectangle 43"/>
            <p:cNvSpPr>
              <a:spLocks noChangeArrowheads="1"/>
            </p:cNvSpPr>
            <p:nvPr/>
          </p:nvSpPr>
          <p:spPr bwMode="auto">
            <a:xfrm>
              <a:off x="3084513" y="5453062"/>
              <a:ext cx="862012" cy="1666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70" name="Rectangle 44"/>
            <p:cNvSpPr>
              <a:spLocks noChangeArrowheads="1"/>
            </p:cNvSpPr>
            <p:nvPr/>
          </p:nvSpPr>
          <p:spPr bwMode="auto">
            <a:xfrm>
              <a:off x="3084513" y="5453062"/>
              <a:ext cx="862012" cy="166688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71" name="Rectangle 45"/>
            <p:cNvSpPr>
              <a:spLocks noChangeArrowheads="1"/>
            </p:cNvSpPr>
            <p:nvPr/>
          </p:nvSpPr>
          <p:spPr bwMode="auto">
            <a:xfrm>
              <a:off x="3084513" y="6481762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72" name="Rectangle 46"/>
            <p:cNvSpPr>
              <a:spLocks noChangeArrowheads="1"/>
            </p:cNvSpPr>
            <p:nvPr/>
          </p:nvSpPr>
          <p:spPr bwMode="auto">
            <a:xfrm>
              <a:off x="3084513" y="6481762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39973" name="Rectangle 47"/>
            <p:cNvSpPr>
              <a:spLocks noChangeArrowheads="1"/>
            </p:cNvSpPr>
            <p:nvPr/>
          </p:nvSpPr>
          <p:spPr bwMode="auto">
            <a:xfrm>
              <a:off x="3311525" y="1674812"/>
              <a:ext cx="5466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0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39974" name="Rectangle 48"/>
            <p:cNvSpPr>
              <a:spLocks noChangeArrowheads="1"/>
            </p:cNvSpPr>
            <p:nvPr/>
          </p:nvSpPr>
          <p:spPr bwMode="auto">
            <a:xfrm>
              <a:off x="3311525" y="2022475"/>
              <a:ext cx="5466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1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39975" name="Rectangle 49"/>
            <p:cNvSpPr>
              <a:spLocks noChangeArrowheads="1"/>
            </p:cNvSpPr>
            <p:nvPr/>
          </p:nvSpPr>
          <p:spPr bwMode="auto">
            <a:xfrm>
              <a:off x="3235325" y="3049587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127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39976" name="Rectangle 50"/>
            <p:cNvSpPr>
              <a:spLocks noChangeArrowheads="1"/>
            </p:cNvSpPr>
            <p:nvPr/>
          </p:nvSpPr>
          <p:spPr bwMode="auto">
            <a:xfrm>
              <a:off x="3235325" y="3397250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128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39977" name="Rectangle 51"/>
            <p:cNvSpPr>
              <a:spLocks noChangeArrowheads="1"/>
            </p:cNvSpPr>
            <p:nvPr/>
          </p:nvSpPr>
          <p:spPr bwMode="auto">
            <a:xfrm>
              <a:off x="3235325" y="3730625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129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39978" name="Rectangle 52"/>
            <p:cNvSpPr>
              <a:spLocks noChangeArrowheads="1"/>
            </p:cNvSpPr>
            <p:nvPr/>
          </p:nvSpPr>
          <p:spPr bwMode="auto">
            <a:xfrm>
              <a:off x="3235325" y="4800600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255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39979" name="Rectangle 53"/>
            <p:cNvSpPr>
              <a:spLocks noChangeArrowheads="1"/>
            </p:cNvSpPr>
            <p:nvPr/>
          </p:nvSpPr>
          <p:spPr bwMode="auto">
            <a:xfrm>
              <a:off x="3235325" y="5105400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256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39980" name="Rectangle 54"/>
            <p:cNvSpPr>
              <a:spLocks noChangeArrowheads="1"/>
            </p:cNvSpPr>
            <p:nvPr/>
          </p:nvSpPr>
          <p:spPr bwMode="auto">
            <a:xfrm>
              <a:off x="3235325" y="5453062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</a:t>
              </a:r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 </a:t>
              </a:r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257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39981" name="Rectangle 55"/>
            <p:cNvSpPr>
              <a:spLocks noChangeArrowheads="1"/>
            </p:cNvSpPr>
            <p:nvPr/>
          </p:nvSpPr>
          <p:spPr bwMode="auto">
            <a:xfrm>
              <a:off x="3205163" y="6480175"/>
              <a:ext cx="737381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 b="1">
                  <a:solidFill>
                    <a:srgbClr val="000000"/>
                  </a:solidFill>
                  <a:latin typeface="Nimbus Roman No9 L"/>
                </a:rPr>
                <a:t>Block 4095</a:t>
              </a:r>
              <a:endParaRPr lang="en-CA" altLang="en-US" sz="2400" b="1">
                <a:latin typeface="Corbel" panose="020B0503020204020204" pitchFamily="34" charset="0"/>
              </a:endParaRPr>
            </a:p>
          </p:txBody>
        </p:sp>
        <p:sp>
          <p:nvSpPr>
            <p:cNvPr id="39982" name="Freeform 65"/>
            <p:cNvSpPr>
              <a:spLocks/>
            </p:cNvSpPr>
            <p:nvPr/>
          </p:nvSpPr>
          <p:spPr bwMode="auto">
            <a:xfrm>
              <a:off x="2352675" y="3000375"/>
              <a:ext cx="544513" cy="271462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909774581 h 18"/>
                <a:gd name="T8" fmla="*/ 2147483647 w 36"/>
                <a:gd name="T9" fmla="*/ 909774581 h 18"/>
                <a:gd name="T10" fmla="*/ 2147483647 w 36"/>
                <a:gd name="T11" fmla="*/ 0 h 18"/>
                <a:gd name="T12" fmla="*/ 0 w 36"/>
                <a:gd name="T13" fmla="*/ 2046989448 h 18"/>
                <a:gd name="T14" fmla="*/ 2147483647 w 36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18"/>
                <a:gd name="T26" fmla="*/ 36 w 36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18">
                  <a:moveTo>
                    <a:pt x="14" y="18"/>
                  </a:moveTo>
                  <a:lnTo>
                    <a:pt x="14" y="13"/>
                  </a:lnTo>
                  <a:lnTo>
                    <a:pt x="36" y="13"/>
                  </a:lnTo>
                  <a:lnTo>
                    <a:pt x="36" y="4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0" y="9"/>
                  </a:lnTo>
                  <a:lnTo>
                    <a:pt x="14" y="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983" name="Line 66"/>
            <p:cNvSpPr>
              <a:spLocks noChangeShapeType="1"/>
            </p:cNvSpPr>
            <p:nvPr/>
          </p:nvSpPr>
          <p:spPr bwMode="auto">
            <a:xfrm flipV="1">
              <a:off x="3009900" y="2279650"/>
              <a:ext cx="1588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4" name="Line 67"/>
            <p:cNvSpPr>
              <a:spLocks noChangeShapeType="1"/>
            </p:cNvSpPr>
            <p:nvPr/>
          </p:nvSpPr>
          <p:spPr bwMode="auto">
            <a:xfrm flipV="1">
              <a:off x="3009900" y="2673350"/>
              <a:ext cx="1588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5" name="Line 68"/>
            <p:cNvSpPr>
              <a:spLocks noChangeShapeType="1"/>
            </p:cNvSpPr>
            <p:nvPr/>
          </p:nvSpPr>
          <p:spPr bwMode="auto">
            <a:xfrm flipV="1">
              <a:off x="4037013" y="2279650"/>
              <a:ext cx="1587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69"/>
            <p:cNvSpPr>
              <a:spLocks noChangeShapeType="1"/>
            </p:cNvSpPr>
            <p:nvPr/>
          </p:nvSpPr>
          <p:spPr bwMode="auto">
            <a:xfrm flipV="1">
              <a:off x="4037013" y="2673350"/>
              <a:ext cx="1587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70"/>
            <p:cNvSpPr>
              <a:spLocks noChangeShapeType="1"/>
            </p:cNvSpPr>
            <p:nvPr/>
          </p:nvSpPr>
          <p:spPr bwMode="auto">
            <a:xfrm flipH="1">
              <a:off x="2949575" y="25527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71"/>
            <p:cNvSpPr>
              <a:spLocks noChangeShapeType="1"/>
            </p:cNvSpPr>
            <p:nvPr/>
          </p:nvSpPr>
          <p:spPr bwMode="auto">
            <a:xfrm flipH="1">
              <a:off x="2949575" y="264318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72"/>
            <p:cNvSpPr>
              <a:spLocks noChangeShapeType="1"/>
            </p:cNvSpPr>
            <p:nvPr/>
          </p:nvSpPr>
          <p:spPr bwMode="auto">
            <a:xfrm flipH="1">
              <a:off x="3976688" y="25527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73"/>
            <p:cNvSpPr>
              <a:spLocks noChangeShapeType="1"/>
            </p:cNvSpPr>
            <p:nvPr/>
          </p:nvSpPr>
          <p:spPr bwMode="auto">
            <a:xfrm flipH="1">
              <a:off x="3976688" y="264318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74"/>
            <p:cNvSpPr>
              <a:spLocks noChangeShapeType="1"/>
            </p:cNvSpPr>
            <p:nvPr/>
          </p:nvSpPr>
          <p:spPr bwMode="auto">
            <a:xfrm flipV="1">
              <a:off x="3009900" y="5710237"/>
              <a:ext cx="1588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75"/>
            <p:cNvSpPr>
              <a:spLocks noChangeShapeType="1"/>
            </p:cNvSpPr>
            <p:nvPr/>
          </p:nvSpPr>
          <p:spPr bwMode="auto">
            <a:xfrm flipV="1">
              <a:off x="3009900" y="6088062"/>
              <a:ext cx="1588" cy="301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76"/>
            <p:cNvSpPr>
              <a:spLocks noChangeShapeType="1"/>
            </p:cNvSpPr>
            <p:nvPr/>
          </p:nvSpPr>
          <p:spPr bwMode="auto">
            <a:xfrm flipV="1">
              <a:off x="4037013" y="5710237"/>
              <a:ext cx="1587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77"/>
            <p:cNvSpPr>
              <a:spLocks noChangeShapeType="1"/>
            </p:cNvSpPr>
            <p:nvPr/>
          </p:nvSpPr>
          <p:spPr bwMode="auto">
            <a:xfrm flipV="1">
              <a:off x="4037013" y="6088062"/>
              <a:ext cx="1587" cy="301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78"/>
            <p:cNvSpPr>
              <a:spLocks noChangeShapeType="1"/>
            </p:cNvSpPr>
            <p:nvPr/>
          </p:nvSpPr>
          <p:spPr bwMode="auto">
            <a:xfrm flipH="1">
              <a:off x="2949575" y="598170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79"/>
            <p:cNvSpPr>
              <a:spLocks noChangeShapeType="1"/>
            </p:cNvSpPr>
            <p:nvPr/>
          </p:nvSpPr>
          <p:spPr bwMode="auto">
            <a:xfrm flipH="1">
              <a:off x="2949575" y="60579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7" name="Line 80"/>
            <p:cNvSpPr>
              <a:spLocks noChangeShapeType="1"/>
            </p:cNvSpPr>
            <p:nvPr/>
          </p:nvSpPr>
          <p:spPr bwMode="auto">
            <a:xfrm flipH="1">
              <a:off x="3976688" y="598170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8" name="Line 81"/>
            <p:cNvSpPr>
              <a:spLocks noChangeShapeType="1"/>
            </p:cNvSpPr>
            <p:nvPr/>
          </p:nvSpPr>
          <p:spPr bwMode="auto">
            <a:xfrm flipH="1">
              <a:off x="3976688" y="60579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9" name="Line 82"/>
            <p:cNvSpPr>
              <a:spLocks noChangeShapeType="1"/>
            </p:cNvSpPr>
            <p:nvPr/>
          </p:nvSpPr>
          <p:spPr bwMode="auto">
            <a:xfrm flipV="1">
              <a:off x="3009900" y="4002087"/>
              <a:ext cx="1588" cy="2873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0" name="Line 83"/>
            <p:cNvSpPr>
              <a:spLocks noChangeShapeType="1"/>
            </p:cNvSpPr>
            <p:nvPr/>
          </p:nvSpPr>
          <p:spPr bwMode="auto">
            <a:xfrm flipV="1">
              <a:off x="3009900" y="4379912"/>
              <a:ext cx="1588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1" name="Line 84"/>
            <p:cNvSpPr>
              <a:spLocks noChangeShapeType="1"/>
            </p:cNvSpPr>
            <p:nvPr/>
          </p:nvSpPr>
          <p:spPr bwMode="auto">
            <a:xfrm flipV="1">
              <a:off x="4037013" y="4002087"/>
              <a:ext cx="1587" cy="2873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2" name="Line 85"/>
            <p:cNvSpPr>
              <a:spLocks noChangeShapeType="1"/>
            </p:cNvSpPr>
            <p:nvPr/>
          </p:nvSpPr>
          <p:spPr bwMode="auto">
            <a:xfrm flipV="1">
              <a:off x="4037013" y="4379912"/>
              <a:ext cx="1587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3" name="Line 86"/>
            <p:cNvSpPr>
              <a:spLocks noChangeShapeType="1"/>
            </p:cNvSpPr>
            <p:nvPr/>
          </p:nvSpPr>
          <p:spPr bwMode="auto">
            <a:xfrm flipH="1">
              <a:off x="2949575" y="427513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4" name="Line 87"/>
            <p:cNvSpPr>
              <a:spLocks noChangeShapeType="1"/>
            </p:cNvSpPr>
            <p:nvPr/>
          </p:nvSpPr>
          <p:spPr bwMode="auto">
            <a:xfrm flipH="1">
              <a:off x="2949575" y="434975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5" name="Line 88"/>
            <p:cNvSpPr>
              <a:spLocks noChangeShapeType="1"/>
            </p:cNvSpPr>
            <p:nvPr/>
          </p:nvSpPr>
          <p:spPr bwMode="auto">
            <a:xfrm flipH="1">
              <a:off x="3976688" y="427513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06" name="Line 89"/>
            <p:cNvSpPr>
              <a:spLocks noChangeShapeType="1"/>
            </p:cNvSpPr>
            <p:nvPr/>
          </p:nvSpPr>
          <p:spPr bwMode="auto">
            <a:xfrm flipH="1">
              <a:off x="3976688" y="434975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07" name="Group 120"/>
            <p:cNvGrpSpPr>
              <a:grpSpLocks/>
            </p:cNvGrpSpPr>
            <p:nvPr/>
          </p:nvGrpSpPr>
          <p:grpSpPr bwMode="auto">
            <a:xfrm>
              <a:off x="860425" y="4910137"/>
              <a:ext cx="1631950" cy="785813"/>
              <a:chOff x="634" y="2853"/>
              <a:chExt cx="1028" cy="495"/>
            </a:xfrm>
          </p:grpSpPr>
          <p:sp>
            <p:nvSpPr>
              <p:cNvPr id="425058" name="Rectangle 98"/>
              <p:cNvSpPr>
                <a:spLocks noChangeArrowheads="1"/>
              </p:cNvSpPr>
              <p:nvPr/>
            </p:nvSpPr>
            <p:spPr bwMode="auto">
              <a:xfrm>
                <a:off x="634" y="2996"/>
                <a:ext cx="1028" cy="16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25059" name="Line 99"/>
              <p:cNvSpPr>
                <a:spLocks noChangeShapeType="1"/>
              </p:cNvSpPr>
              <p:nvPr/>
            </p:nvSpPr>
            <p:spPr bwMode="auto">
              <a:xfrm flipV="1">
                <a:off x="957" y="2996"/>
                <a:ext cx="1" cy="16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25060" name="Line 100"/>
              <p:cNvSpPr>
                <a:spLocks noChangeShapeType="1"/>
              </p:cNvSpPr>
              <p:nvPr/>
            </p:nvSpPr>
            <p:spPr bwMode="auto">
              <a:xfrm flipV="1">
                <a:off x="1386" y="2996"/>
                <a:ext cx="1" cy="16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0041" name="Rectangle 101"/>
              <p:cNvSpPr>
                <a:spLocks noChangeArrowheads="1"/>
              </p:cNvSpPr>
              <p:nvPr/>
            </p:nvSpPr>
            <p:spPr bwMode="auto">
              <a:xfrm>
                <a:off x="1148" y="3015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7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0042" name="Rectangle 102"/>
              <p:cNvSpPr>
                <a:spLocks noChangeArrowheads="1"/>
              </p:cNvSpPr>
              <p:nvPr/>
            </p:nvSpPr>
            <p:spPr bwMode="auto">
              <a:xfrm>
                <a:off x="1500" y="3015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4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0043" name="Rectangle 103"/>
              <p:cNvSpPr>
                <a:spLocks noChangeArrowheads="1"/>
              </p:cNvSpPr>
              <p:nvPr/>
            </p:nvSpPr>
            <p:spPr bwMode="auto">
              <a:xfrm>
                <a:off x="787" y="3242"/>
                <a:ext cx="78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Main memory address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0044" name="Rectangle 104"/>
              <p:cNvSpPr>
                <a:spLocks noChangeArrowheads="1"/>
              </p:cNvSpPr>
              <p:nvPr/>
            </p:nvSpPr>
            <p:spPr bwMode="auto">
              <a:xfrm>
                <a:off x="729" y="2853"/>
                <a:ext cx="5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T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0045" name="Rectangle 105"/>
              <p:cNvSpPr>
                <a:spLocks noChangeArrowheads="1"/>
              </p:cNvSpPr>
              <p:nvPr/>
            </p:nvSpPr>
            <p:spPr bwMode="auto">
              <a:xfrm>
                <a:off x="776" y="2853"/>
                <a:ext cx="8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ag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0046" name="Rectangle 106"/>
              <p:cNvSpPr>
                <a:spLocks noChangeArrowheads="1"/>
              </p:cNvSpPr>
              <p:nvPr/>
            </p:nvSpPr>
            <p:spPr bwMode="auto">
              <a:xfrm>
                <a:off x="1071" y="2853"/>
                <a:ext cx="210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Block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0047" name="Rectangle 107"/>
              <p:cNvSpPr>
                <a:spLocks noChangeArrowheads="1"/>
              </p:cNvSpPr>
              <p:nvPr/>
            </p:nvSpPr>
            <p:spPr bwMode="auto">
              <a:xfrm>
                <a:off x="1433" y="2853"/>
                <a:ext cx="83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W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0048" name="Rectangle 108"/>
              <p:cNvSpPr>
                <a:spLocks noChangeArrowheads="1"/>
              </p:cNvSpPr>
              <p:nvPr/>
            </p:nvSpPr>
            <p:spPr bwMode="auto">
              <a:xfrm>
                <a:off x="1500" y="2853"/>
                <a:ext cx="117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ord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0049" name="Rectangle 109"/>
              <p:cNvSpPr>
                <a:spLocks noChangeArrowheads="1"/>
              </p:cNvSpPr>
              <p:nvPr/>
            </p:nvSpPr>
            <p:spPr bwMode="auto">
              <a:xfrm>
                <a:off x="776" y="3015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5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40008" name="Rectangle 115"/>
            <p:cNvSpPr>
              <a:spLocks noChangeArrowheads="1"/>
            </p:cNvSpPr>
            <p:nvPr/>
          </p:nvSpPr>
          <p:spPr bwMode="auto">
            <a:xfrm>
              <a:off x="3009900" y="5362575"/>
              <a:ext cx="1027113" cy="3476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24976" name="Rectangle 16"/>
            <p:cNvSpPr>
              <a:spLocks noChangeArrowheads="1"/>
            </p:cNvSpPr>
            <p:nvPr/>
          </p:nvSpPr>
          <p:spPr bwMode="auto">
            <a:xfrm>
              <a:off x="1228726" y="2644775"/>
              <a:ext cx="1027112" cy="346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24977" name="Rectangle 17"/>
            <p:cNvSpPr>
              <a:spLocks noChangeArrowheads="1"/>
            </p:cNvSpPr>
            <p:nvPr/>
          </p:nvSpPr>
          <p:spPr bwMode="auto">
            <a:xfrm>
              <a:off x="1228726" y="2297113"/>
              <a:ext cx="1027112" cy="3476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0011" name="Rectangle 18"/>
            <p:cNvSpPr>
              <a:spLocks noChangeArrowheads="1"/>
            </p:cNvSpPr>
            <p:nvPr/>
          </p:nvSpPr>
          <p:spPr bwMode="auto">
            <a:xfrm>
              <a:off x="1228725" y="36718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012" name="Rectangle 19"/>
            <p:cNvSpPr>
              <a:spLocks noChangeArrowheads="1"/>
            </p:cNvSpPr>
            <p:nvPr/>
          </p:nvSpPr>
          <p:spPr bwMode="auto">
            <a:xfrm>
              <a:off x="1228725" y="36718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013" name="Rectangle 20"/>
            <p:cNvSpPr>
              <a:spLocks noChangeArrowheads="1"/>
            </p:cNvSpPr>
            <p:nvPr/>
          </p:nvSpPr>
          <p:spPr bwMode="auto">
            <a:xfrm>
              <a:off x="715963" y="2297112"/>
              <a:ext cx="512762" cy="18097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014" name="Rectangle 21"/>
            <p:cNvSpPr>
              <a:spLocks noChangeArrowheads="1"/>
            </p:cNvSpPr>
            <p:nvPr/>
          </p:nvSpPr>
          <p:spPr bwMode="auto">
            <a:xfrm>
              <a:off x="715963" y="2644775"/>
              <a:ext cx="512762" cy="1651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015" name="Rectangle 22"/>
            <p:cNvSpPr>
              <a:spLocks noChangeArrowheads="1"/>
            </p:cNvSpPr>
            <p:nvPr/>
          </p:nvSpPr>
          <p:spPr bwMode="auto">
            <a:xfrm>
              <a:off x="715963" y="3671887"/>
              <a:ext cx="512762" cy="16668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016" name="Rectangle 23"/>
            <p:cNvSpPr>
              <a:spLocks noChangeArrowheads="1"/>
            </p:cNvSpPr>
            <p:nvPr/>
          </p:nvSpPr>
          <p:spPr bwMode="auto">
            <a:xfrm>
              <a:off x="881063" y="2281237"/>
              <a:ext cx="16986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0017" name="Rectangle 24"/>
            <p:cNvSpPr>
              <a:spLocks noChangeArrowheads="1"/>
            </p:cNvSpPr>
            <p:nvPr/>
          </p:nvSpPr>
          <p:spPr bwMode="auto">
            <a:xfrm>
              <a:off x="881063" y="2628900"/>
              <a:ext cx="16986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0018" name="Rectangle 25"/>
            <p:cNvSpPr>
              <a:spLocks noChangeArrowheads="1"/>
            </p:cNvSpPr>
            <p:nvPr/>
          </p:nvSpPr>
          <p:spPr bwMode="auto">
            <a:xfrm>
              <a:off x="881063" y="3656012"/>
              <a:ext cx="16986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0019" name="Rectangle 26"/>
            <p:cNvSpPr>
              <a:spLocks noChangeArrowheads="1"/>
            </p:cNvSpPr>
            <p:nvPr/>
          </p:nvSpPr>
          <p:spPr bwMode="auto">
            <a:xfrm>
              <a:off x="1576388" y="2054225"/>
              <a:ext cx="3492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Cache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0020" name="Rectangle 58"/>
            <p:cNvSpPr>
              <a:spLocks noChangeArrowheads="1"/>
            </p:cNvSpPr>
            <p:nvPr/>
          </p:nvSpPr>
          <p:spPr bwMode="auto">
            <a:xfrm>
              <a:off x="1319213" y="2735262"/>
              <a:ext cx="846137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021" name="Rectangle 56"/>
            <p:cNvSpPr>
              <a:spLocks noChangeArrowheads="1"/>
            </p:cNvSpPr>
            <p:nvPr/>
          </p:nvSpPr>
          <p:spPr bwMode="auto">
            <a:xfrm>
              <a:off x="1319213" y="2387600"/>
              <a:ext cx="846137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022" name="Rectangle 60"/>
            <p:cNvSpPr>
              <a:spLocks noChangeArrowheads="1"/>
            </p:cNvSpPr>
            <p:nvPr/>
          </p:nvSpPr>
          <p:spPr bwMode="auto">
            <a:xfrm>
              <a:off x="1319213" y="3762375"/>
              <a:ext cx="846137" cy="1666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023" name="Rectangle 61"/>
            <p:cNvSpPr>
              <a:spLocks noChangeArrowheads="1"/>
            </p:cNvSpPr>
            <p:nvPr/>
          </p:nvSpPr>
          <p:spPr bwMode="auto">
            <a:xfrm>
              <a:off x="1319213" y="3762375"/>
              <a:ext cx="846137" cy="166687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024" name="Rectangle 59"/>
            <p:cNvSpPr>
              <a:spLocks noChangeArrowheads="1"/>
            </p:cNvSpPr>
            <p:nvPr/>
          </p:nvSpPr>
          <p:spPr bwMode="auto">
            <a:xfrm>
              <a:off x="1319213" y="2735262"/>
              <a:ext cx="846137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025" name="Rectangle 62"/>
            <p:cNvSpPr>
              <a:spLocks noChangeArrowheads="1"/>
            </p:cNvSpPr>
            <p:nvPr/>
          </p:nvSpPr>
          <p:spPr bwMode="auto">
            <a:xfrm>
              <a:off x="1531938" y="2386012"/>
              <a:ext cx="4381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Block 0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0026" name="Rectangle 63"/>
            <p:cNvSpPr>
              <a:spLocks noChangeArrowheads="1"/>
            </p:cNvSpPr>
            <p:nvPr/>
          </p:nvSpPr>
          <p:spPr bwMode="auto">
            <a:xfrm>
              <a:off x="1531938" y="2719387"/>
              <a:ext cx="4381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Block 1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0027" name="Rectangle 64"/>
            <p:cNvSpPr>
              <a:spLocks noChangeArrowheads="1"/>
            </p:cNvSpPr>
            <p:nvPr/>
          </p:nvSpPr>
          <p:spPr bwMode="auto">
            <a:xfrm>
              <a:off x="1455738" y="3746500"/>
              <a:ext cx="577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Block 127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0028" name="Line 90"/>
            <p:cNvSpPr>
              <a:spLocks noChangeShapeType="1"/>
            </p:cNvSpPr>
            <p:nvPr/>
          </p:nvSpPr>
          <p:spPr bwMode="auto">
            <a:xfrm flipV="1">
              <a:off x="1228725" y="2990850"/>
              <a:ext cx="1588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29" name="Line 91"/>
            <p:cNvSpPr>
              <a:spLocks noChangeShapeType="1"/>
            </p:cNvSpPr>
            <p:nvPr/>
          </p:nvSpPr>
          <p:spPr bwMode="auto">
            <a:xfrm flipV="1">
              <a:off x="1228725" y="3368675"/>
              <a:ext cx="1588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0" name="Line 92"/>
            <p:cNvSpPr>
              <a:spLocks noChangeShapeType="1"/>
            </p:cNvSpPr>
            <p:nvPr/>
          </p:nvSpPr>
          <p:spPr bwMode="auto">
            <a:xfrm flipV="1">
              <a:off x="2255838" y="2990850"/>
              <a:ext cx="1587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1" name="Line 93"/>
            <p:cNvSpPr>
              <a:spLocks noChangeShapeType="1"/>
            </p:cNvSpPr>
            <p:nvPr/>
          </p:nvSpPr>
          <p:spPr bwMode="auto">
            <a:xfrm flipV="1">
              <a:off x="2255838" y="3368675"/>
              <a:ext cx="1587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2" name="Line 94"/>
            <p:cNvSpPr>
              <a:spLocks noChangeShapeType="1"/>
            </p:cNvSpPr>
            <p:nvPr/>
          </p:nvSpPr>
          <p:spPr bwMode="auto">
            <a:xfrm flipH="1">
              <a:off x="1184275" y="3263900"/>
              <a:ext cx="90488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3" name="Line 95"/>
            <p:cNvSpPr>
              <a:spLocks noChangeShapeType="1"/>
            </p:cNvSpPr>
            <p:nvPr/>
          </p:nvSpPr>
          <p:spPr bwMode="auto">
            <a:xfrm flipH="1">
              <a:off x="1184275" y="3338512"/>
              <a:ext cx="90488" cy="460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4" name="Line 96"/>
            <p:cNvSpPr>
              <a:spLocks noChangeShapeType="1"/>
            </p:cNvSpPr>
            <p:nvPr/>
          </p:nvSpPr>
          <p:spPr bwMode="auto">
            <a:xfrm flipH="1">
              <a:off x="2211388" y="3263900"/>
              <a:ext cx="90487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5" name="Line 97"/>
            <p:cNvSpPr>
              <a:spLocks noChangeShapeType="1"/>
            </p:cNvSpPr>
            <p:nvPr/>
          </p:nvSpPr>
          <p:spPr bwMode="auto">
            <a:xfrm flipH="1">
              <a:off x="2211388" y="3338512"/>
              <a:ext cx="90487" cy="460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36" name="Rectangle 117"/>
            <p:cNvSpPr>
              <a:spLocks noChangeArrowheads="1"/>
            </p:cNvSpPr>
            <p:nvPr/>
          </p:nvSpPr>
          <p:spPr bwMode="auto">
            <a:xfrm>
              <a:off x="1228725" y="2644775"/>
              <a:ext cx="1027113" cy="34607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037" name="Rectangle 57"/>
            <p:cNvSpPr>
              <a:spLocks noChangeArrowheads="1"/>
            </p:cNvSpPr>
            <p:nvPr/>
          </p:nvSpPr>
          <p:spPr bwMode="auto">
            <a:xfrm>
              <a:off x="1319213" y="2387600"/>
              <a:ext cx="846137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</p:grpSp>
      <p:sp>
        <p:nvSpPr>
          <p:cNvPr id="39940" name="Text Box 123"/>
          <p:cNvSpPr txBox="1">
            <a:spLocks noChangeArrowheads="1"/>
          </p:cNvSpPr>
          <p:nvPr/>
        </p:nvSpPr>
        <p:spPr bwMode="auto">
          <a:xfrm>
            <a:off x="4222748" y="1792986"/>
            <a:ext cx="4706939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Block j of the main memory maps to j modulo 128 of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the cache. 0 maps to 0, 129 maps to 1.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More than one memory block is mapped onto  the same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position in the cache.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May lead to contention for cache blocks even if the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cache is not full. 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Resolve the contention by allowing new block to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replace the old block, leading to a trivial replacement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algorithm. 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Memory address is divided into three fields: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- Low order 4 bits determine one of the 16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 words in a block.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- When a new block is brought into the cache,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  the </a:t>
            </a:r>
            <a:r>
              <a:rPr lang="en-US" altLang="en-US" sz="1600" i="1" dirty="0" err="1">
                <a:latin typeface="Corbel" panose="020B0503020204020204" pitchFamily="34" charset="0"/>
              </a:rPr>
              <a:t>the</a:t>
            </a:r>
            <a:r>
              <a:rPr lang="en-US" altLang="en-US" sz="1600" i="1" dirty="0">
                <a:latin typeface="Corbel" panose="020B0503020204020204" pitchFamily="34" charset="0"/>
              </a:rPr>
              <a:t> next 7 bits determine which cache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 block this new block is placed in.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- High order 5 bits determine which of the possible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 32 blocks is currently present in the cache. These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 are tag bits.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Simple to implement but not very flexible.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Associative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Mapping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0963" name="Text Box 130"/>
          <p:cNvSpPr txBox="1">
            <a:spLocks noChangeArrowheads="1"/>
          </p:cNvSpPr>
          <p:nvPr/>
        </p:nvSpPr>
        <p:spPr bwMode="auto">
          <a:xfrm>
            <a:off x="4154487" y="1981436"/>
            <a:ext cx="4545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Main memory block can be placed into any cache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position.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Memory address is divided into two fields: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- Low order 4 bits identify the word within a block.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- High order 12 bits or tag bits identify a memory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 block when it is resident in the cache. 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Flexible, and uses cache space efficiently. 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Replacement algorithms can be used to replace an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existing block in the cache when the cache is full. </a:t>
            </a:r>
          </a:p>
          <a:p>
            <a:pPr eaLnBrk="1" hangingPunct="1">
              <a:buFontTx/>
              <a:buChar char="•"/>
            </a:pPr>
            <a:r>
              <a:rPr lang="en-US" altLang="en-US" sz="1600" i="1" dirty="0">
                <a:latin typeface="Corbel" panose="020B0503020204020204" pitchFamily="34" charset="0"/>
              </a:rPr>
              <a:t>Cost is higher than direct-mapped cache because of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the need to search all 128 patterns to determine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whether a given block is in the cache.</a:t>
            </a:r>
          </a:p>
          <a:p>
            <a:pPr eaLnBrk="1" hangingPunct="1"/>
            <a:r>
              <a:rPr lang="en-US" altLang="en-US" sz="1600" i="1" dirty="0">
                <a:solidFill>
                  <a:schemeClr val="accent2"/>
                </a:solidFill>
                <a:latin typeface="Corbel" panose="020B0503020204020204" pitchFamily="34" charset="0"/>
              </a:rPr>
              <a:t>        </a:t>
            </a:r>
          </a:p>
        </p:txBody>
      </p:sp>
      <p:grpSp>
        <p:nvGrpSpPr>
          <p:cNvPr id="40964" name="Group 116"/>
          <p:cNvGrpSpPr>
            <a:grpSpLocks/>
          </p:cNvGrpSpPr>
          <p:nvPr/>
        </p:nvGrpSpPr>
        <p:grpSpPr bwMode="auto">
          <a:xfrm>
            <a:off x="533400" y="1835150"/>
            <a:ext cx="3365500" cy="4902200"/>
            <a:chOff x="715963" y="1600200"/>
            <a:chExt cx="3365500" cy="5137150"/>
          </a:xfrm>
        </p:grpSpPr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1228726" y="2297113"/>
              <a:ext cx="1027112" cy="34766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19" name="Rectangle 4"/>
            <p:cNvSpPr>
              <a:spLocks noChangeArrowheads="1"/>
            </p:cNvSpPr>
            <p:nvPr/>
          </p:nvSpPr>
          <p:spPr bwMode="auto">
            <a:xfrm>
              <a:off x="3009901" y="1931988"/>
              <a:ext cx="1027112" cy="3476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rgbClr val="B2FFFF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0" name="Rectangle 5"/>
            <p:cNvSpPr>
              <a:spLocks noChangeArrowheads="1"/>
            </p:cNvSpPr>
            <p:nvPr/>
          </p:nvSpPr>
          <p:spPr bwMode="auto">
            <a:xfrm>
              <a:off x="3009901" y="1600200"/>
              <a:ext cx="1027112" cy="3317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0968" name="Rectangle 6"/>
            <p:cNvSpPr>
              <a:spLocks noChangeArrowheads="1"/>
            </p:cNvSpPr>
            <p:nvPr/>
          </p:nvSpPr>
          <p:spPr bwMode="auto">
            <a:xfrm>
              <a:off x="3009900" y="29606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69" name="Rectangle 7"/>
            <p:cNvSpPr>
              <a:spLocks noChangeArrowheads="1"/>
            </p:cNvSpPr>
            <p:nvPr/>
          </p:nvSpPr>
          <p:spPr bwMode="auto">
            <a:xfrm>
              <a:off x="3009900" y="29606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123" name="Rectangle 8"/>
            <p:cNvSpPr>
              <a:spLocks noChangeArrowheads="1"/>
            </p:cNvSpPr>
            <p:nvPr/>
          </p:nvSpPr>
          <p:spPr bwMode="auto">
            <a:xfrm>
              <a:off x="3009901" y="3308350"/>
              <a:ext cx="1027112" cy="34766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4" name="Rectangle 9"/>
            <p:cNvSpPr>
              <a:spLocks noChangeArrowheads="1"/>
            </p:cNvSpPr>
            <p:nvPr/>
          </p:nvSpPr>
          <p:spPr bwMode="auto">
            <a:xfrm>
              <a:off x="3009901" y="3656013"/>
              <a:ext cx="1027112" cy="346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0972" name="Rectangle 10"/>
            <p:cNvSpPr>
              <a:spLocks noChangeArrowheads="1"/>
            </p:cNvSpPr>
            <p:nvPr/>
          </p:nvSpPr>
          <p:spPr bwMode="auto">
            <a:xfrm>
              <a:off x="3009900" y="4683125"/>
              <a:ext cx="1027113" cy="347662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73" name="Rectangle 11"/>
            <p:cNvSpPr>
              <a:spLocks noChangeArrowheads="1"/>
            </p:cNvSpPr>
            <p:nvPr/>
          </p:nvSpPr>
          <p:spPr bwMode="auto">
            <a:xfrm>
              <a:off x="3009900" y="4683125"/>
              <a:ext cx="1027113" cy="3476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127" name="Rectangle 12"/>
            <p:cNvSpPr>
              <a:spLocks noChangeArrowheads="1"/>
            </p:cNvSpPr>
            <p:nvPr/>
          </p:nvSpPr>
          <p:spPr bwMode="auto">
            <a:xfrm>
              <a:off x="3009901" y="5030788"/>
              <a:ext cx="1027112" cy="33178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28" name="Rectangle 13"/>
            <p:cNvSpPr>
              <a:spLocks noChangeArrowheads="1"/>
            </p:cNvSpPr>
            <p:nvPr/>
          </p:nvSpPr>
          <p:spPr bwMode="auto">
            <a:xfrm>
              <a:off x="3009901" y="5362575"/>
              <a:ext cx="1027112" cy="3476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0976" name="Rectangle 14"/>
            <p:cNvSpPr>
              <a:spLocks noChangeArrowheads="1"/>
            </p:cNvSpPr>
            <p:nvPr/>
          </p:nvSpPr>
          <p:spPr bwMode="auto">
            <a:xfrm>
              <a:off x="3009900" y="63896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77" name="Rectangle 15"/>
            <p:cNvSpPr>
              <a:spLocks noChangeArrowheads="1"/>
            </p:cNvSpPr>
            <p:nvPr/>
          </p:nvSpPr>
          <p:spPr bwMode="auto">
            <a:xfrm>
              <a:off x="3009900" y="63896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grpSp>
          <p:nvGrpSpPr>
            <p:cNvPr id="40978" name="Group 121"/>
            <p:cNvGrpSpPr>
              <a:grpSpLocks/>
            </p:cNvGrpSpPr>
            <p:nvPr/>
          </p:nvGrpSpPr>
          <p:grpSpPr bwMode="auto">
            <a:xfrm>
              <a:off x="2495559" y="1630362"/>
              <a:ext cx="463551" cy="288925"/>
              <a:chOff x="2827" y="530"/>
              <a:chExt cx="292" cy="182"/>
            </a:xfrm>
          </p:grpSpPr>
          <p:sp>
            <p:nvSpPr>
              <p:cNvPr id="41069" name="Rectangle 27"/>
              <p:cNvSpPr>
                <a:spLocks noChangeArrowheads="1"/>
              </p:cNvSpPr>
              <p:nvPr/>
            </p:nvSpPr>
            <p:spPr bwMode="auto">
              <a:xfrm>
                <a:off x="2874" y="530"/>
                <a:ext cx="185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Main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1070" name="Rectangle 28"/>
              <p:cNvSpPr>
                <a:spLocks noChangeArrowheads="1"/>
              </p:cNvSpPr>
              <p:nvPr/>
            </p:nvSpPr>
            <p:spPr bwMode="auto">
              <a:xfrm>
                <a:off x="2827" y="606"/>
                <a:ext cx="292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memory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40979" name="Rectangle 30"/>
            <p:cNvSpPr>
              <a:spLocks noChangeArrowheads="1"/>
            </p:cNvSpPr>
            <p:nvPr/>
          </p:nvSpPr>
          <p:spPr bwMode="auto">
            <a:xfrm>
              <a:off x="3084513" y="1676400"/>
              <a:ext cx="862012" cy="180975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80" name="Rectangle 29"/>
            <p:cNvSpPr>
              <a:spLocks noChangeArrowheads="1"/>
            </p:cNvSpPr>
            <p:nvPr/>
          </p:nvSpPr>
          <p:spPr bwMode="auto">
            <a:xfrm>
              <a:off x="3084513" y="1676400"/>
              <a:ext cx="862012" cy="1809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81" name="Rectangle 31"/>
            <p:cNvSpPr>
              <a:spLocks noChangeArrowheads="1"/>
            </p:cNvSpPr>
            <p:nvPr/>
          </p:nvSpPr>
          <p:spPr bwMode="auto">
            <a:xfrm>
              <a:off x="3084513" y="2024062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82" name="Rectangle 32"/>
            <p:cNvSpPr>
              <a:spLocks noChangeArrowheads="1"/>
            </p:cNvSpPr>
            <p:nvPr/>
          </p:nvSpPr>
          <p:spPr bwMode="auto">
            <a:xfrm>
              <a:off x="3084513" y="2024062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83" name="Rectangle 33"/>
            <p:cNvSpPr>
              <a:spLocks noChangeArrowheads="1"/>
            </p:cNvSpPr>
            <p:nvPr/>
          </p:nvSpPr>
          <p:spPr bwMode="auto">
            <a:xfrm>
              <a:off x="3084513" y="3051175"/>
              <a:ext cx="862012" cy="180975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84" name="Rectangle 34"/>
            <p:cNvSpPr>
              <a:spLocks noChangeArrowheads="1"/>
            </p:cNvSpPr>
            <p:nvPr/>
          </p:nvSpPr>
          <p:spPr bwMode="auto">
            <a:xfrm>
              <a:off x="3084513" y="3051175"/>
              <a:ext cx="862012" cy="180975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85" name="Rectangle 35"/>
            <p:cNvSpPr>
              <a:spLocks noChangeArrowheads="1"/>
            </p:cNvSpPr>
            <p:nvPr/>
          </p:nvSpPr>
          <p:spPr bwMode="auto">
            <a:xfrm>
              <a:off x="3084513" y="3398837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86" name="Rectangle 36"/>
            <p:cNvSpPr>
              <a:spLocks noChangeArrowheads="1"/>
            </p:cNvSpPr>
            <p:nvPr/>
          </p:nvSpPr>
          <p:spPr bwMode="auto">
            <a:xfrm>
              <a:off x="3084513" y="3398837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87" name="Rectangle 37"/>
            <p:cNvSpPr>
              <a:spLocks noChangeArrowheads="1"/>
            </p:cNvSpPr>
            <p:nvPr/>
          </p:nvSpPr>
          <p:spPr bwMode="auto">
            <a:xfrm>
              <a:off x="3084513" y="3746500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88" name="Rectangle 38"/>
            <p:cNvSpPr>
              <a:spLocks noChangeArrowheads="1"/>
            </p:cNvSpPr>
            <p:nvPr/>
          </p:nvSpPr>
          <p:spPr bwMode="auto">
            <a:xfrm>
              <a:off x="3084513" y="3746500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89" name="Rectangle 39"/>
            <p:cNvSpPr>
              <a:spLocks noChangeArrowheads="1"/>
            </p:cNvSpPr>
            <p:nvPr/>
          </p:nvSpPr>
          <p:spPr bwMode="auto">
            <a:xfrm>
              <a:off x="3084513" y="4773612"/>
              <a:ext cx="862012" cy="1666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90" name="Rectangle 40"/>
            <p:cNvSpPr>
              <a:spLocks noChangeArrowheads="1"/>
            </p:cNvSpPr>
            <p:nvPr/>
          </p:nvSpPr>
          <p:spPr bwMode="auto">
            <a:xfrm>
              <a:off x="3084513" y="4773612"/>
              <a:ext cx="862012" cy="166688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91" name="Rectangle 41"/>
            <p:cNvSpPr>
              <a:spLocks noChangeArrowheads="1"/>
            </p:cNvSpPr>
            <p:nvPr/>
          </p:nvSpPr>
          <p:spPr bwMode="auto">
            <a:xfrm>
              <a:off x="3084513" y="5105400"/>
              <a:ext cx="862012" cy="18256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92" name="Rectangle 42"/>
            <p:cNvSpPr>
              <a:spLocks noChangeArrowheads="1"/>
            </p:cNvSpPr>
            <p:nvPr/>
          </p:nvSpPr>
          <p:spPr bwMode="auto">
            <a:xfrm>
              <a:off x="3084513" y="5105400"/>
              <a:ext cx="862012" cy="182562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93" name="Rectangle 43"/>
            <p:cNvSpPr>
              <a:spLocks noChangeArrowheads="1"/>
            </p:cNvSpPr>
            <p:nvPr/>
          </p:nvSpPr>
          <p:spPr bwMode="auto">
            <a:xfrm>
              <a:off x="3084513" y="5453062"/>
              <a:ext cx="862012" cy="1666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94" name="Rectangle 44"/>
            <p:cNvSpPr>
              <a:spLocks noChangeArrowheads="1"/>
            </p:cNvSpPr>
            <p:nvPr/>
          </p:nvSpPr>
          <p:spPr bwMode="auto">
            <a:xfrm>
              <a:off x="3084513" y="5453062"/>
              <a:ext cx="862012" cy="166688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95" name="Rectangle 45"/>
            <p:cNvSpPr>
              <a:spLocks noChangeArrowheads="1"/>
            </p:cNvSpPr>
            <p:nvPr/>
          </p:nvSpPr>
          <p:spPr bwMode="auto">
            <a:xfrm>
              <a:off x="3084513" y="6481762"/>
              <a:ext cx="862012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96" name="Rectangle 46"/>
            <p:cNvSpPr>
              <a:spLocks noChangeArrowheads="1"/>
            </p:cNvSpPr>
            <p:nvPr/>
          </p:nvSpPr>
          <p:spPr bwMode="auto">
            <a:xfrm>
              <a:off x="3084513" y="6481762"/>
              <a:ext cx="862012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0997" name="Rectangle 47"/>
            <p:cNvSpPr>
              <a:spLocks noChangeArrowheads="1"/>
            </p:cNvSpPr>
            <p:nvPr/>
          </p:nvSpPr>
          <p:spPr bwMode="auto">
            <a:xfrm>
              <a:off x="3311525" y="1674812"/>
              <a:ext cx="5466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0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40998" name="Rectangle 48"/>
            <p:cNvSpPr>
              <a:spLocks noChangeArrowheads="1"/>
            </p:cNvSpPr>
            <p:nvPr/>
          </p:nvSpPr>
          <p:spPr bwMode="auto">
            <a:xfrm>
              <a:off x="3311525" y="2022475"/>
              <a:ext cx="5466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1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40999" name="Rectangle 49"/>
            <p:cNvSpPr>
              <a:spLocks noChangeArrowheads="1"/>
            </p:cNvSpPr>
            <p:nvPr/>
          </p:nvSpPr>
          <p:spPr bwMode="auto">
            <a:xfrm>
              <a:off x="3235325" y="3049587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127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41000" name="Rectangle 50"/>
            <p:cNvSpPr>
              <a:spLocks noChangeArrowheads="1"/>
            </p:cNvSpPr>
            <p:nvPr/>
          </p:nvSpPr>
          <p:spPr bwMode="auto">
            <a:xfrm>
              <a:off x="3235325" y="3397250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128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41001" name="Rectangle 51"/>
            <p:cNvSpPr>
              <a:spLocks noChangeArrowheads="1"/>
            </p:cNvSpPr>
            <p:nvPr/>
          </p:nvSpPr>
          <p:spPr bwMode="auto">
            <a:xfrm>
              <a:off x="3235325" y="3730625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129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41002" name="Rectangle 52"/>
            <p:cNvSpPr>
              <a:spLocks noChangeArrowheads="1"/>
            </p:cNvSpPr>
            <p:nvPr/>
          </p:nvSpPr>
          <p:spPr bwMode="auto">
            <a:xfrm>
              <a:off x="3235325" y="4800600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255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41003" name="Rectangle 53"/>
            <p:cNvSpPr>
              <a:spLocks noChangeArrowheads="1"/>
            </p:cNvSpPr>
            <p:nvPr/>
          </p:nvSpPr>
          <p:spPr bwMode="auto">
            <a:xfrm>
              <a:off x="3235325" y="5105400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256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41004" name="Rectangle 54"/>
            <p:cNvSpPr>
              <a:spLocks noChangeArrowheads="1"/>
            </p:cNvSpPr>
            <p:nvPr/>
          </p:nvSpPr>
          <p:spPr bwMode="auto">
            <a:xfrm>
              <a:off x="3235325" y="5453062"/>
              <a:ext cx="71654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257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41005" name="Rectangle 55"/>
            <p:cNvSpPr>
              <a:spLocks noChangeArrowheads="1"/>
            </p:cNvSpPr>
            <p:nvPr/>
          </p:nvSpPr>
          <p:spPr bwMode="auto">
            <a:xfrm>
              <a:off x="3205163" y="6480175"/>
              <a:ext cx="801501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b="1">
                  <a:solidFill>
                    <a:srgbClr val="000000"/>
                  </a:solidFill>
                  <a:latin typeface="Nimbus Roman No9 L"/>
                </a:rPr>
                <a:t>Block 4095</a:t>
              </a:r>
              <a:endParaRPr lang="en-CA" altLang="en-US" sz="1200" b="1">
                <a:latin typeface="Corbel" panose="020B0503020204020204" pitchFamily="34" charset="0"/>
              </a:endParaRPr>
            </a:p>
          </p:txBody>
        </p:sp>
        <p:sp>
          <p:nvSpPr>
            <p:cNvPr id="41006" name="Freeform 65"/>
            <p:cNvSpPr>
              <a:spLocks/>
            </p:cNvSpPr>
            <p:nvPr/>
          </p:nvSpPr>
          <p:spPr bwMode="auto">
            <a:xfrm>
              <a:off x="2352675" y="3000375"/>
              <a:ext cx="544513" cy="271462"/>
            </a:xfrm>
            <a:custGeom>
              <a:avLst/>
              <a:gdLst>
                <a:gd name="T0" fmla="*/ 2147483647 w 36"/>
                <a:gd name="T1" fmla="*/ 2147483647 h 18"/>
                <a:gd name="T2" fmla="*/ 2147483647 w 36"/>
                <a:gd name="T3" fmla="*/ 2147483647 h 18"/>
                <a:gd name="T4" fmla="*/ 2147483647 w 36"/>
                <a:gd name="T5" fmla="*/ 2147483647 h 18"/>
                <a:gd name="T6" fmla="*/ 2147483647 w 36"/>
                <a:gd name="T7" fmla="*/ 909774581 h 18"/>
                <a:gd name="T8" fmla="*/ 2147483647 w 36"/>
                <a:gd name="T9" fmla="*/ 909774581 h 18"/>
                <a:gd name="T10" fmla="*/ 2147483647 w 36"/>
                <a:gd name="T11" fmla="*/ 0 h 18"/>
                <a:gd name="T12" fmla="*/ 0 w 36"/>
                <a:gd name="T13" fmla="*/ 2046989448 h 18"/>
                <a:gd name="T14" fmla="*/ 2147483647 w 36"/>
                <a:gd name="T15" fmla="*/ 2147483647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6"/>
                <a:gd name="T25" fmla="*/ 0 h 18"/>
                <a:gd name="T26" fmla="*/ 36 w 36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6" h="18">
                  <a:moveTo>
                    <a:pt x="14" y="18"/>
                  </a:moveTo>
                  <a:lnTo>
                    <a:pt x="14" y="13"/>
                  </a:lnTo>
                  <a:lnTo>
                    <a:pt x="36" y="13"/>
                  </a:lnTo>
                  <a:lnTo>
                    <a:pt x="36" y="4"/>
                  </a:lnTo>
                  <a:lnTo>
                    <a:pt x="14" y="4"/>
                  </a:lnTo>
                  <a:lnTo>
                    <a:pt x="14" y="0"/>
                  </a:lnTo>
                  <a:lnTo>
                    <a:pt x="0" y="9"/>
                  </a:lnTo>
                  <a:lnTo>
                    <a:pt x="14" y="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007" name="Line 66"/>
            <p:cNvSpPr>
              <a:spLocks noChangeShapeType="1"/>
            </p:cNvSpPr>
            <p:nvPr/>
          </p:nvSpPr>
          <p:spPr bwMode="auto">
            <a:xfrm flipV="1">
              <a:off x="3009900" y="2279650"/>
              <a:ext cx="1588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8" name="Line 67"/>
            <p:cNvSpPr>
              <a:spLocks noChangeShapeType="1"/>
            </p:cNvSpPr>
            <p:nvPr/>
          </p:nvSpPr>
          <p:spPr bwMode="auto">
            <a:xfrm flipV="1">
              <a:off x="3009900" y="2673350"/>
              <a:ext cx="1588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9" name="Line 68"/>
            <p:cNvSpPr>
              <a:spLocks noChangeShapeType="1"/>
            </p:cNvSpPr>
            <p:nvPr/>
          </p:nvSpPr>
          <p:spPr bwMode="auto">
            <a:xfrm flipV="1">
              <a:off x="4037013" y="2279650"/>
              <a:ext cx="1587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0" name="Line 69"/>
            <p:cNvSpPr>
              <a:spLocks noChangeShapeType="1"/>
            </p:cNvSpPr>
            <p:nvPr/>
          </p:nvSpPr>
          <p:spPr bwMode="auto">
            <a:xfrm flipV="1">
              <a:off x="4037013" y="2673350"/>
              <a:ext cx="1587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1" name="Line 70"/>
            <p:cNvSpPr>
              <a:spLocks noChangeShapeType="1"/>
            </p:cNvSpPr>
            <p:nvPr/>
          </p:nvSpPr>
          <p:spPr bwMode="auto">
            <a:xfrm flipH="1">
              <a:off x="2949575" y="25527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2" name="Line 71"/>
            <p:cNvSpPr>
              <a:spLocks noChangeShapeType="1"/>
            </p:cNvSpPr>
            <p:nvPr/>
          </p:nvSpPr>
          <p:spPr bwMode="auto">
            <a:xfrm flipH="1">
              <a:off x="2949575" y="264318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3" name="Line 72"/>
            <p:cNvSpPr>
              <a:spLocks noChangeShapeType="1"/>
            </p:cNvSpPr>
            <p:nvPr/>
          </p:nvSpPr>
          <p:spPr bwMode="auto">
            <a:xfrm flipH="1">
              <a:off x="3976688" y="25527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4" name="Line 73"/>
            <p:cNvSpPr>
              <a:spLocks noChangeShapeType="1"/>
            </p:cNvSpPr>
            <p:nvPr/>
          </p:nvSpPr>
          <p:spPr bwMode="auto">
            <a:xfrm flipH="1">
              <a:off x="3976688" y="264318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5" name="Line 74"/>
            <p:cNvSpPr>
              <a:spLocks noChangeShapeType="1"/>
            </p:cNvSpPr>
            <p:nvPr/>
          </p:nvSpPr>
          <p:spPr bwMode="auto">
            <a:xfrm flipV="1">
              <a:off x="3009900" y="5710237"/>
              <a:ext cx="1588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6" name="Line 75"/>
            <p:cNvSpPr>
              <a:spLocks noChangeShapeType="1"/>
            </p:cNvSpPr>
            <p:nvPr/>
          </p:nvSpPr>
          <p:spPr bwMode="auto">
            <a:xfrm flipV="1">
              <a:off x="3009900" y="6088062"/>
              <a:ext cx="1588" cy="301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7" name="Line 76"/>
            <p:cNvSpPr>
              <a:spLocks noChangeShapeType="1"/>
            </p:cNvSpPr>
            <p:nvPr/>
          </p:nvSpPr>
          <p:spPr bwMode="auto">
            <a:xfrm flipV="1">
              <a:off x="4037013" y="5710237"/>
              <a:ext cx="1587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Line 77"/>
            <p:cNvSpPr>
              <a:spLocks noChangeShapeType="1"/>
            </p:cNvSpPr>
            <p:nvPr/>
          </p:nvSpPr>
          <p:spPr bwMode="auto">
            <a:xfrm flipV="1">
              <a:off x="4037013" y="6088062"/>
              <a:ext cx="1587" cy="3016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78"/>
            <p:cNvSpPr>
              <a:spLocks noChangeShapeType="1"/>
            </p:cNvSpPr>
            <p:nvPr/>
          </p:nvSpPr>
          <p:spPr bwMode="auto">
            <a:xfrm flipH="1">
              <a:off x="2949575" y="598170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Line 79"/>
            <p:cNvSpPr>
              <a:spLocks noChangeShapeType="1"/>
            </p:cNvSpPr>
            <p:nvPr/>
          </p:nvSpPr>
          <p:spPr bwMode="auto">
            <a:xfrm flipH="1">
              <a:off x="2949575" y="60579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Line 80"/>
            <p:cNvSpPr>
              <a:spLocks noChangeShapeType="1"/>
            </p:cNvSpPr>
            <p:nvPr/>
          </p:nvSpPr>
          <p:spPr bwMode="auto">
            <a:xfrm flipH="1">
              <a:off x="3976688" y="598170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81"/>
            <p:cNvSpPr>
              <a:spLocks noChangeShapeType="1"/>
            </p:cNvSpPr>
            <p:nvPr/>
          </p:nvSpPr>
          <p:spPr bwMode="auto">
            <a:xfrm flipH="1">
              <a:off x="3976688" y="6057900"/>
              <a:ext cx="104775" cy="6032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82"/>
            <p:cNvSpPr>
              <a:spLocks noChangeShapeType="1"/>
            </p:cNvSpPr>
            <p:nvPr/>
          </p:nvSpPr>
          <p:spPr bwMode="auto">
            <a:xfrm flipV="1">
              <a:off x="3009900" y="4002087"/>
              <a:ext cx="1588" cy="2873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Line 83"/>
            <p:cNvSpPr>
              <a:spLocks noChangeShapeType="1"/>
            </p:cNvSpPr>
            <p:nvPr/>
          </p:nvSpPr>
          <p:spPr bwMode="auto">
            <a:xfrm flipV="1">
              <a:off x="3009900" y="4379912"/>
              <a:ext cx="1588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5" name="Line 84"/>
            <p:cNvSpPr>
              <a:spLocks noChangeShapeType="1"/>
            </p:cNvSpPr>
            <p:nvPr/>
          </p:nvSpPr>
          <p:spPr bwMode="auto">
            <a:xfrm flipV="1">
              <a:off x="4037013" y="4002087"/>
              <a:ext cx="1587" cy="2873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85"/>
            <p:cNvSpPr>
              <a:spLocks noChangeShapeType="1"/>
            </p:cNvSpPr>
            <p:nvPr/>
          </p:nvSpPr>
          <p:spPr bwMode="auto">
            <a:xfrm flipV="1">
              <a:off x="4037013" y="4379912"/>
              <a:ext cx="1587" cy="30321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86"/>
            <p:cNvSpPr>
              <a:spLocks noChangeShapeType="1"/>
            </p:cNvSpPr>
            <p:nvPr/>
          </p:nvSpPr>
          <p:spPr bwMode="auto">
            <a:xfrm flipH="1">
              <a:off x="2949575" y="427513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87"/>
            <p:cNvSpPr>
              <a:spLocks noChangeShapeType="1"/>
            </p:cNvSpPr>
            <p:nvPr/>
          </p:nvSpPr>
          <p:spPr bwMode="auto">
            <a:xfrm flipH="1">
              <a:off x="2949575" y="434975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9" name="Line 88"/>
            <p:cNvSpPr>
              <a:spLocks noChangeShapeType="1"/>
            </p:cNvSpPr>
            <p:nvPr/>
          </p:nvSpPr>
          <p:spPr bwMode="auto">
            <a:xfrm flipH="1">
              <a:off x="3976688" y="4275137"/>
              <a:ext cx="104775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0" name="Line 89"/>
            <p:cNvSpPr>
              <a:spLocks noChangeShapeType="1"/>
            </p:cNvSpPr>
            <p:nvPr/>
          </p:nvSpPr>
          <p:spPr bwMode="auto">
            <a:xfrm flipH="1">
              <a:off x="3976688" y="4349750"/>
              <a:ext cx="104775" cy="460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31" name="Group 120"/>
            <p:cNvGrpSpPr>
              <a:grpSpLocks/>
            </p:cNvGrpSpPr>
            <p:nvPr/>
          </p:nvGrpSpPr>
          <p:grpSpPr bwMode="auto">
            <a:xfrm>
              <a:off x="860425" y="4910137"/>
              <a:ext cx="1631950" cy="785813"/>
              <a:chOff x="634" y="2853"/>
              <a:chExt cx="1028" cy="495"/>
            </a:xfrm>
          </p:grpSpPr>
          <p:sp>
            <p:nvSpPr>
              <p:cNvPr id="215" name="Rectangle 98"/>
              <p:cNvSpPr>
                <a:spLocks noChangeArrowheads="1"/>
              </p:cNvSpPr>
              <p:nvPr/>
            </p:nvSpPr>
            <p:spPr bwMode="auto">
              <a:xfrm>
                <a:off x="634" y="2996"/>
                <a:ext cx="1028" cy="162"/>
              </a:xfrm>
              <a:prstGeom prst="rect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17" name="Line 100"/>
              <p:cNvSpPr>
                <a:spLocks noChangeShapeType="1"/>
              </p:cNvSpPr>
              <p:nvPr/>
            </p:nvSpPr>
            <p:spPr bwMode="auto">
              <a:xfrm flipV="1">
                <a:off x="1386" y="2996"/>
                <a:ext cx="1" cy="162"/>
              </a:xfrm>
              <a:prstGeom prst="line">
                <a:avLst/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1064" name="Rectangle 102"/>
              <p:cNvSpPr>
                <a:spLocks noChangeArrowheads="1"/>
              </p:cNvSpPr>
              <p:nvPr/>
            </p:nvSpPr>
            <p:spPr bwMode="auto">
              <a:xfrm>
                <a:off x="1500" y="3015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4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1065" name="Rectangle 103"/>
              <p:cNvSpPr>
                <a:spLocks noChangeArrowheads="1"/>
              </p:cNvSpPr>
              <p:nvPr/>
            </p:nvSpPr>
            <p:spPr bwMode="auto">
              <a:xfrm>
                <a:off x="787" y="3242"/>
                <a:ext cx="78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Main memory address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  <p:sp>
            <p:nvSpPr>
              <p:cNvPr id="41066" name="Rectangle 105"/>
              <p:cNvSpPr>
                <a:spLocks noChangeArrowheads="1"/>
              </p:cNvSpPr>
              <p:nvPr/>
            </p:nvSpPr>
            <p:spPr bwMode="auto">
              <a:xfrm>
                <a:off x="988" y="2853"/>
                <a:ext cx="19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400" b="1">
                    <a:solidFill>
                      <a:srgbClr val="000000"/>
                    </a:solidFill>
                    <a:latin typeface="Nimbus Roman No9 L"/>
                  </a:rPr>
                  <a:t>Tag</a:t>
                </a:r>
                <a:endParaRPr lang="en-CA" altLang="en-US" sz="1400" b="1">
                  <a:latin typeface="Corbel" panose="020B0503020204020204" pitchFamily="34" charset="0"/>
                </a:endParaRPr>
              </a:p>
            </p:txBody>
          </p:sp>
          <p:sp>
            <p:nvSpPr>
              <p:cNvPr id="41067" name="Rectangle 108"/>
              <p:cNvSpPr>
                <a:spLocks noChangeArrowheads="1"/>
              </p:cNvSpPr>
              <p:nvPr/>
            </p:nvSpPr>
            <p:spPr bwMode="auto">
              <a:xfrm>
                <a:off x="1407" y="2853"/>
                <a:ext cx="24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200" b="1">
                    <a:solidFill>
                      <a:srgbClr val="000000"/>
                    </a:solidFill>
                    <a:latin typeface="Nimbus Roman No9 L"/>
                  </a:rPr>
                  <a:t>Word</a:t>
                </a:r>
                <a:endParaRPr lang="en-CA" altLang="en-US" sz="1200" b="1">
                  <a:latin typeface="Corbel" panose="020B0503020204020204" pitchFamily="34" charset="0"/>
                </a:endParaRPr>
              </a:p>
            </p:txBody>
          </p:sp>
          <p:sp>
            <p:nvSpPr>
              <p:cNvPr id="41068" name="Rectangle 109"/>
              <p:cNvSpPr>
                <a:spLocks noChangeArrowheads="1"/>
              </p:cNvSpPr>
              <p:nvPr/>
            </p:nvSpPr>
            <p:spPr bwMode="auto">
              <a:xfrm>
                <a:off x="968" y="3015"/>
                <a:ext cx="1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CA" altLang="en-US" sz="1100">
                    <a:solidFill>
                      <a:srgbClr val="000000"/>
                    </a:solidFill>
                    <a:latin typeface="Nimbus Roman No9 L"/>
                  </a:rPr>
                  <a:t>12</a:t>
                </a:r>
                <a:endParaRPr lang="en-CA" altLang="en-US" sz="2400">
                  <a:latin typeface="Corbel" panose="020B0503020204020204" pitchFamily="34" charset="0"/>
                </a:endParaRPr>
              </a:p>
            </p:txBody>
          </p:sp>
        </p:grpSp>
        <p:sp>
          <p:nvSpPr>
            <p:cNvPr id="41032" name="Rectangle 115"/>
            <p:cNvSpPr>
              <a:spLocks noChangeArrowheads="1"/>
            </p:cNvSpPr>
            <p:nvPr/>
          </p:nvSpPr>
          <p:spPr bwMode="auto">
            <a:xfrm>
              <a:off x="3009900" y="5362575"/>
              <a:ext cx="1027113" cy="347662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186" name="Rectangle 16"/>
            <p:cNvSpPr>
              <a:spLocks noChangeArrowheads="1"/>
            </p:cNvSpPr>
            <p:nvPr/>
          </p:nvSpPr>
          <p:spPr bwMode="auto">
            <a:xfrm>
              <a:off x="1228726" y="2644775"/>
              <a:ext cx="1027112" cy="346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228726" y="2297113"/>
              <a:ext cx="1027112" cy="34766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0">
              <a:solidFill>
                <a:schemeClr val="accent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41035" name="Rectangle 18"/>
            <p:cNvSpPr>
              <a:spLocks noChangeArrowheads="1"/>
            </p:cNvSpPr>
            <p:nvPr/>
          </p:nvSpPr>
          <p:spPr bwMode="auto">
            <a:xfrm>
              <a:off x="1228725" y="3671887"/>
              <a:ext cx="1027113" cy="347663"/>
            </a:xfrm>
            <a:prstGeom prst="rect">
              <a:avLst/>
            </a:prstGeom>
            <a:solidFill>
              <a:srgbClr val="808080"/>
            </a:solidFill>
            <a:ln w="0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1036" name="Rectangle 19"/>
            <p:cNvSpPr>
              <a:spLocks noChangeArrowheads="1"/>
            </p:cNvSpPr>
            <p:nvPr/>
          </p:nvSpPr>
          <p:spPr bwMode="auto">
            <a:xfrm>
              <a:off x="1228725" y="3671887"/>
              <a:ext cx="1027113" cy="347663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1037" name="Rectangle 20"/>
            <p:cNvSpPr>
              <a:spLocks noChangeArrowheads="1"/>
            </p:cNvSpPr>
            <p:nvPr/>
          </p:nvSpPr>
          <p:spPr bwMode="auto">
            <a:xfrm>
              <a:off x="715963" y="2297112"/>
              <a:ext cx="512762" cy="18097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1038" name="Rectangle 21"/>
            <p:cNvSpPr>
              <a:spLocks noChangeArrowheads="1"/>
            </p:cNvSpPr>
            <p:nvPr/>
          </p:nvSpPr>
          <p:spPr bwMode="auto">
            <a:xfrm>
              <a:off x="715963" y="2644775"/>
              <a:ext cx="512762" cy="165100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1039" name="Rectangle 22"/>
            <p:cNvSpPr>
              <a:spLocks noChangeArrowheads="1"/>
            </p:cNvSpPr>
            <p:nvPr/>
          </p:nvSpPr>
          <p:spPr bwMode="auto">
            <a:xfrm>
              <a:off x="715963" y="3671887"/>
              <a:ext cx="512762" cy="16668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1040" name="Rectangle 23"/>
            <p:cNvSpPr>
              <a:spLocks noChangeArrowheads="1"/>
            </p:cNvSpPr>
            <p:nvPr/>
          </p:nvSpPr>
          <p:spPr bwMode="auto">
            <a:xfrm>
              <a:off x="881063" y="2281237"/>
              <a:ext cx="16986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1041" name="Rectangle 24"/>
            <p:cNvSpPr>
              <a:spLocks noChangeArrowheads="1"/>
            </p:cNvSpPr>
            <p:nvPr/>
          </p:nvSpPr>
          <p:spPr bwMode="auto">
            <a:xfrm>
              <a:off x="881063" y="2628900"/>
              <a:ext cx="16986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1042" name="Rectangle 25"/>
            <p:cNvSpPr>
              <a:spLocks noChangeArrowheads="1"/>
            </p:cNvSpPr>
            <p:nvPr/>
          </p:nvSpPr>
          <p:spPr bwMode="auto">
            <a:xfrm>
              <a:off x="881063" y="3656012"/>
              <a:ext cx="16986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tag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1043" name="Rectangle 26"/>
            <p:cNvSpPr>
              <a:spLocks noChangeArrowheads="1"/>
            </p:cNvSpPr>
            <p:nvPr/>
          </p:nvSpPr>
          <p:spPr bwMode="auto">
            <a:xfrm>
              <a:off x="1576388" y="2054225"/>
              <a:ext cx="3492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Cache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1044" name="Rectangle 58"/>
            <p:cNvSpPr>
              <a:spLocks noChangeArrowheads="1"/>
            </p:cNvSpPr>
            <p:nvPr/>
          </p:nvSpPr>
          <p:spPr bwMode="auto">
            <a:xfrm>
              <a:off x="1319213" y="2735262"/>
              <a:ext cx="846137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1045" name="Rectangle 56"/>
            <p:cNvSpPr>
              <a:spLocks noChangeArrowheads="1"/>
            </p:cNvSpPr>
            <p:nvPr/>
          </p:nvSpPr>
          <p:spPr bwMode="auto">
            <a:xfrm>
              <a:off x="1319213" y="2387600"/>
              <a:ext cx="846137" cy="1651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1046" name="Rectangle 60"/>
            <p:cNvSpPr>
              <a:spLocks noChangeArrowheads="1"/>
            </p:cNvSpPr>
            <p:nvPr/>
          </p:nvSpPr>
          <p:spPr bwMode="auto">
            <a:xfrm>
              <a:off x="1319213" y="3762375"/>
              <a:ext cx="846137" cy="166687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1047" name="Rectangle 61"/>
            <p:cNvSpPr>
              <a:spLocks noChangeArrowheads="1"/>
            </p:cNvSpPr>
            <p:nvPr/>
          </p:nvSpPr>
          <p:spPr bwMode="auto">
            <a:xfrm>
              <a:off x="1319213" y="3762375"/>
              <a:ext cx="846137" cy="166687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1048" name="Rectangle 59"/>
            <p:cNvSpPr>
              <a:spLocks noChangeArrowheads="1"/>
            </p:cNvSpPr>
            <p:nvPr/>
          </p:nvSpPr>
          <p:spPr bwMode="auto">
            <a:xfrm>
              <a:off x="1319213" y="2735262"/>
              <a:ext cx="846137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1049" name="Rectangle 62"/>
            <p:cNvSpPr>
              <a:spLocks noChangeArrowheads="1"/>
            </p:cNvSpPr>
            <p:nvPr/>
          </p:nvSpPr>
          <p:spPr bwMode="auto">
            <a:xfrm>
              <a:off x="1531938" y="2386012"/>
              <a:ext cx="4381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Block 0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1050" name="Rectangle 63"/>
            <p:cNvSpPr>
              <a:spLocks noChangeArrowheads="1"/>
            </p:cNvSpPr>
            <p:nvPr/>
          </p:nvSpPr>
          <p:spPr bwMode="auto">
            <a:xfrm>
              <a:off x="1531938" y="2719387"/>
              <a:ext cx="4381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Block 1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1051" name="Rectangle 64"/>
            <p:cNvSpPr>
              <a:spLocks noChangeArrowheads="1"/>
            </p:cNvSpPr>
            <p:nvPr/>
          </p:nvSpPr>
          <p:spPr bwMode="auto">
            <a:xfrm>
              <a:off x="1455738" y="3746500"/>
              <a:ext cx="57785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100">
                  <a:solidFill>
                    <a:srgbClr val="000000"/>
                  </a:solidFill>
                  <a:latin typeface="Nimbus Roman No9 L"/>
                </a:rPr>
                <a:t>Block 127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1052" name="Line 90"/>
            <p:cNvSpPr>
              <a:spLocks noChangeShapeType="1"/>
            </p:cNvSpPr>
            <p:nvPr/>
          </p:nvSpPr>
          <p:spPr bwMode="auto">
            <a:xfrm flipV="1">
              <a:off x="1228725" y="2990850"/>
              <a:ext cx="1588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3" name="Line 91"/>
            <p:cNvSpPr>
              <a:spLocks noChangeShapeType="1"/>
            </p:cNvSpPr>
            <p:nvPr/>
          </p:nvSpPr>
          <p:spPr bwMode="auto">
            <a:xfrm flipV="1">
              <a:off x="1228725" y="3368675"/>
              <a:ext cx="1588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4" name="Line 92"/>
            <p:cNvSpPr>
              <a:spLocks noChangeShapeType="1"/>
            </p:cNvSpPr>
            <p:nvPr/>
          </p:nvSpPr>
          <p:spPr bwMode="auto">
            <a:xfrm flipV="1">
              <a:off x="2255838" y="2990850"/>
              <a:ext cx="1587" cy="28733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5" name="Line 93"/>
            <p:cNvSpPr>
              <a:spLocks noChangeShapeType="1"/>
            </p:cNvSpPr>
            <p:nvPr/>
          </p:nvSpPr>
          <p:spPr bwMode="auto">
            <a:xfrm flipV="1">
              <a:off x="2255838" y="3368675"/>
              <a:ext cx="1587" cy="30321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6" name="Line 94"/>
            <p:cNvSpPr>
              <a:spLocks noChangeShapeType="1"/>
            </p:cNvSpPr>
            <p:nvPr/>
          </p:nvSpPr>
          <p:spPr bwMode="auto">
            <a:xfrm flipH="1">
              <a:off x="1184275" y="3263900"/>
              <a:ext cx="90488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7" name="Line 95"/>
            <p:cNvSpPr>
              <a:spLocks noChangeShapeType="1"/>
            </p:cNvSpPr>
            <p:nvPr/>
          </p:nvSpPr>
          <p:spPr bwMode="auto">
            <a:xfrm flipH="1">
              <a:off x="1184275" y="3338512"/>
              <a:ext cx="90488" cy="460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8" name="Line 96"/>
            <p:cNvSpPr>
              <a:spLocks noChangeShapeType="1"/>
            </p:cNvSpPr>
            <p:nvPr/>
          </p:nvSpPr>
          <p:spPr bwMode="auto">
            <a:xfrm flipH="1">
              <a:off x="2211388" y="3263900"/>
              <a:ext cx="90487" cy="4445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9" name="Line 97"/>
            <p:cNvSpPr>
              <a:spLocks noChangeShapeType="1"/>
            </p:cNvSpPr>
            <p:nvPr/>
          </p:nvSpPr>
          <p:spPr bwMode="auto">
            <a:xfrm flipH="1">
              <a:off x="2211388" y="3338512"/>
              <a:ext cx="90487" cy="4603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0" name="Rectangle 117"/>
            <p:cNvSpPr>
              <a:spLocks noChangeArrowheads="1"/>
            </p:cNvSpPr>
            <p:nvPr/>
          </p:nvSpPr>
          <p:spPr bwMode="auto">
            <a:xfrm>
              <a:off x="1228725" y="2644775"/>
              <a:ext cx="1027113" cy="34607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1061" name="Rectangle 57"/>
            <p:cNvSpPr>
              <a:spLocks noChangeArrowheads="1"/>
            </p:cNvSpPr>
            <p:nvPr/>
          </p:nvSpPr>
          <p:spPr bwMode="auto">
            <a:xfrm>
              <a:off x="1319213" y="2387600"/>
              <a:ext cx="846137" cy="165100"/>
            </a:xfrm>
            <a:prstGeom prst="rect">
              <a:avLst/>
            </a:prstGeom>
            <a:noFill/>
            <a:ln w="1587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Set-Associative mapping</a:t>
            </a:r>
          </a:p>
        </p:txBody>
      </p:sp>
      <p:sp>
        <p:nvSpPr>
          <p:cNvPr id="41987" name="Text Box 192"/>
          <p:cNvSpPr txBox="1">
            <a:spLocks noChangeArrowheads="1"/>
          </p:cNvSpPr>
          <p:nvPr/>
        </p:nvSpPr>
        <p:spPr bwMode="auto">
          <a:xfrm>
            <a:off x="4181438" y="1756568"/>
            <a:ext cx="4659313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Blocks of cache are grouped into sets.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Mapping function allows a block of the main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memory to reside in any block of a specific set.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Divide the cache into 64 sets, with two blocks per set.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Memory block 0, 64, 128 etc. map to block 0, and they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can occupy either of the two positions.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Memory address is divided into three fields: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 - 6 bit field determines the set number.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 - High order 6 bit fields are compared to the tag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    fields of the two blocks in a set.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Set-associative mapping combination of direct and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associative mapping.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Number of blocks per set is a design parameter.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- One extreme is to have all the blocks in one set,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   requiring no set bits (fully associative mapping).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- Other extreme is to have one block per set, is </a:t>
            </a:r>
          </a:p>
          <a:p>
            <a:pPr eaLnBrk="1" hangingPunct="1"/>
            <a:r>
              <a:rPr lang="en-US" altLang="en-US" sz="1600" i="1" dirty="0">
                <a:latin typeface="Corbel" panose="020B0503020204020204" pitchFamily="34" charset="0"/>
              </a:rPr>
              <a:t>        the same as </a:t>
            </a:r>
            <a:r>
              <a:rPr lang="en-US" altLang="en-US" sz="1600" i="1" dirty="0">
                <a:solidFill>
                  <a:srgbClr val="C00000"/>
                </a:solidFill>
                <a:latin typeface="Corbel" panose="020B0503020204020204" pitchFamily="34" charset="0"/>
              </a:rPr>
              <a:t>direct mapping.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11" y="1905000"/>
            <a:ext cx="3524291" cy="3855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825480" y="374760"/>
              <a:ext cx="8115840" cy="5473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120" y="365400"/>
                <a:ext cx="8134560" cy="54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7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3996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b="1" dirty="0">
                <a:solidFill>
                  <a:schemeClr val="accent1">
                    <a:satMod val="150000"/>
                  </a:schemeClr>
                </a:solidFill>
              </a:rPr>
              <a:t>Memory Basic Concepts(Contd.,)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8016241" cy="4511039"/>
          </a:xfrm>
        </p:spPr>
        <p:txBody>
          <a:bodyPr rtlCol="0">
            <a:normAutofit fontScale="92500" lnSpcReduction="10000"/>
          </a:bodyPr>
          <a:lstStyle/>
          <a:p>
            <a:pPr marL="438912" indent="-32004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Measures for the speed of a memory:</a:t>
            </a:r>
          </a:p>
          <a:p>
            <a:pPr marL="731520" lvl="1" indent="-274320" eaLnBrk="1" fontAlgn="auto" hangingPunct="1">
              <a:lnSpc>
                <a:spcPct val="20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US" sz="1800" dirty="0">
                <a:solidFill>
                  <a:schemeClr val="accent2"/>
                </a:solidFill>
              </a:rPr>
              <a:t>emory access time.</a:t>
            </a:r>
          </a:p>
          <a:p>
            <a:pPr marL="731520" lvl="1" indent="-274320" eaLnBrk="1" fontAlgn="auto" hangingPunct="1">
              <a:lnSpc>
                <a:spcPct val="20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dirty="0">
                <a:solidFill>
                  <a:schemeClr val="accent2"/>
                </a:solidFill>
              </a:rPr>
              <a:t>M</a:t>
            </a:r>
            <a:r>
              <a:rPr lang="en-US" sz="1800" dirty="0">
                <a:solidFill>
                  <a:schemeClr val="accent2"/>
                </a:solidFill>
              </a:rPr>
              <a:t>emory cycle time.</a:t>
            </a:r>
          </a:p>
          <a:p>
            <a:pPr marL="438912" indent="-32004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An important design issue is to </a:t>
            </a:r>
            <a:r>
              <a:rPr lang="en-US" dirty="0">
                <a:solidFill>
                  <a:schemeClr val="tx1"/>
                </a:solidFill>
              </a:rPr>
              <a:t>provide a computer system with as large and fast a memory as possible, within a given cost target.</a:t>
            </a:r>
          </a:p>
          <a:p>
            <a:pPr marL="438912" indent="-32004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>
                <a:solidFill>
                  <a:schemeClr val="tx1"/>
                </a:solidFill>
              </a:rPr>
              <a:t>Several techniques to increase the effective size and speed of the memory:</a:t>
            </a:r>
          </a:p>
          <a:p>
            <a:pPr marL="731520" lvl="1" indent="-274320" eaLnBrk="1" fontAlgn="auto" hangingPunct="1">
              <a:lnSpc>
                <a:spcPct val="20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Cache memory (to increase the effective speed).</a:t>
            </a:r>
          </a:p>
          <a:p>
            <a:pPr marL="731520" lvl="1" indent="-274320" eaLnBrk="1" fontAlgn="auto" hangingPunct="1">
              <a:lnSpc>
                <a:spcPct val="20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/>
              <a:t>Virtual memory (to increase the effective size).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800" dirty="0">
              <a:solidFill>
                <a:schemeClr val="accent2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55640" y="1378080"/>
              <a:ext cx="7658640" cy="4876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280" y="1368720"/>
                <a:ext cx="767736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00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Replacement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458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  <a:tabLst>
                <a:tab pos="3094038" algn="l"/>
              </a:tabLst>
            </a:pPr>
            <a:r>
              <a:rPr lang="en-US" dirty="0"/>
              <a:t> For direct mapping where there is only one possible line for a block of memory, no replacement algorithm is needed. </a:t>
            </a:r>
          </a:p>
          <a:p>
            <a:pPr>
              <a:buFont typeface="Arial" pitchFamily="34" charset="0"/>
              <a:buChar char="•"/>
              <a:tabLst>
                <a:tab pos="3094038" algn="l"/>
              </a:tabLst>
            </a:pPr>
            <a:r>
              <a:rPr lang="en-US" dirty="0"/>
              <a:t> For associative and set associative mapping, however, an algorithm is needed.</a:t>
            </a:r>
          </a:p>
          <a:p>
            <a:pPr>
              <a:buFont typeface="Arial" pitchFamily="34" charset="0"/>
              <a:buChar char="•"/>
              <a:tabLst>
                <a:tab pos="3094038" algn="l"/>
              </a:tabLst>
            </a:pPr>
            <a:r>
              <a:rPr lang="en-US" dirty="0"/>
              <a:t>For maximum speed, this algorithm is implemented in the hardware. Four of the most common algorithms are:</a:t>
            </a:r>
          </a:p>
          <a:p>
            <a:pPr>
              <a:buFont typeface="Arial" pitchFamily="34" charset="0"/>
              <a:buChar char="•"/>
              <a:tabLst>
                <a:tab pos="3094038" algn="l"/>
              </a:tabLst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Least Recently Used:- </a:t>
            </a:r>
            <a:r>
              <a:rPr lang="en-US" dirty="0"/>
              <a:t>This replaces the candidate line in cache memory that has been there the longest with no reference to it.</a:t>
            </a:r>
          </a:p>
          <a:p>
            <a:pPr marL="342900" indent="-342900">
              <a:buFont typeface="+mj-lt"/>
              <a:buAutoNum type="arabicPeriod"/>
            </a:pPr>
            <a:r>
              <a:rPr lang="en-US" cap="all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irst In </a:t>
            </a:r>
            <a:r>
              <a:rPr lang="en-US" cap="all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irst Out:- </a:t>
            </a:r>
            <a:r>
              <a:rPr lang="en-US" dirty="0"/>
              <a:t>This replaces the candidate line in the cache that has been there the longest.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Least </a:t>
            </a:r>
            <a:r>
              <a:rPr lang="en-US" cap="all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rgbClr val="C00000"/>
                </a:solidFill>
              </a:rPr>
              <a:t>requently Used:- </a:t>
            </a:r>
            <a:r>
              <a:rPr lang="en-US" dirty="0"/>
              <a:t>This replaces the candidate line in the cache that has had the fewest references.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Random Replacement:- </a:t>
            </a:r>
            <a:r>
              <a:rPr lang="en-US" dirty="0"/>
              <a:t>This algorithm randomly chooses a line to be replaced from among the candidate lines. This yields only slightly inferior performance than other algorithms.</a:t>
            </a:r>
          </a:p>
          <a:p>
            <a:pPr>
              <a:tabLst>
                <a:tab pos="3094038" algn="l"/>
              </a:tabLst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0410-71DB-428C-87E3-0E404B9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FIFO (First In First Out)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ECF73-EF9F-44BC-8473-AE897FC492EF}"/>
              </a:ext>
            </a:extLst>
          </p:cNvPr>
          <p:cNvSpPr txBox="1"/>
          <p:nvPr/>
        </p:nvSpPr>
        <p:spPr>
          <a:xfrm>
            <a:off x="685800" y="1705463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indent="-265113">
              <a:lnSpc>
                <a:spcPct val="150000"/>
              </a:lnSpc>
              <a:buFont typeface="Arial" pitchFamily="34" charset="0"/>
              <a:buChar char="•"/>
              <a:tabLst>
                <a:tab pos="3094038" algn="l"/>
              </a:tabLst>
            </a:pPr>
            <a:r>
              <a:rPr lang="en-US" dirty="0"/>
              <a:t>Pages in main memory are kept in a list</a:t>
            </a:r>
          </a:p>
          <a:p>
            <a:pPr marL="446088" indent="-265113">
              <a:lnSpc>
                <a:spcPct val="150000"/>
              </a:lnSpc>
              <a:buFont typeface="Arial" pitchFamily="34" charset="0"/>
              <a:buChar char="•"/>
              <a:tabLst>
                <a:tab pos="3094038" algn="l"/>
              </a:tabLst>
            </a:pPr>
            <a:r>
              <a:rPr lang="en-US" dirty="0"/>
              <a:t> First in first out is very easy to implement</a:t>
            </a:r>
          </a:p>
          <a:p>
            <a:pPr marL="446088" indent="-265113">
              <a:lnSpc>
                <a:spcPct val="150000"/>
              </a:lnSpc>
              <a:buFont typeface="Arial" pitchFamily="34" charset="0"/>
              <a:buChar char="•"/>
              <a:tabLst>
                <a:tab pos="3094038" algn="l"/>
              </a:tabLst>
            </a:pPr>
            <a:r>
              <a:rPr lang="en-US" dirty="0"/>
              <a:t> The FIFO algorithm select the page for replacement that has been in memory   the longest time</a:t>
            </a:r>
          </a:p>
          <a:p>
            <a:pPr>
              <a:buFont typeface="Arial" pitchFamily="34" charset="0"/>
              <a:buChar char="•"/>
              <a:tabLst>
                <a:tab pos="3094038" algn="l"/>
              </a:tabLst>
            </a:pPr>
            <a:endParaRPr lang="en-US" dirty="0"/>
          </a:p>
          <a:p>
            <a:pPr>
              <a:buFont typeface="Arial" pitchFamily="34" charset="0"/>
              <a:buChar char="•"/>
              <a:tabLst>
                <a:tab pos="3094038" algn="l"/>
              </a:tabLst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F5F4E-939C-488D-B3FF-1FD811BB6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04" y="3568415"/>
            <a:ext cx="7178040" cy="29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0410-71DB-428C-87E3-0E404B9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FIFO (First In First Out)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ECF73-EF9F-44BC-8473-AE897FC492EF}"/>
              </a:ext>
            </a:extLst>
          </p:cNvPr>
          <p:cNvSpPr txBox="1"/>
          <p:nvPr/>
        </p:nvSpPr>
        <p:spPr>
          <a:xfrm>
            <a:off x="914400" y="2251939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Advantages: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FIFO is easy to understand.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It is very easy to implement</a:t>
            </a:r>
            <a:r>
              <a:rPr lang="en-US" dirty="0">
                <a:solidFill>
                  <a:srgbClr val="438186"/>
                </a:solidFill>
                <a:latin typeface="Georgia" panose="02040502050405020303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dirty="0">
              <a:solidFill>
                <a:srgbClr val="438186"/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Disadvantages: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The oldest block in memory may be often </a:t>
            </a:r>
            <a:r>
              <a:rPr lang="en-IN" dirty="0">
                <a:solidFill>
                  <a:srgbClr val="000000"/>
                </a:solidFill>
                <a:latin typeface="Georgia" panose="02040502050405020303" pitchFamily="18" charset="0"/>
              </a:rPr>
              <a:t>used.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9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0410-71DB-428C-87E3-0E404B9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LRU (Least Recently Used)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ECF73-EF9F-44BC-8473-AE897FC492EF}"/>
              </a:ext>
            </a:extLst>
          </p:cNvPr>
          <p:cNvSpPr txBox="1"/>
          <p:nvPr/>
        </p:nvSpPr>
        <p:spPr>
          <a:xfrm>
            <a:off x="914400" y="1905000"/>
            <a:ext cx="8001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least recently used page replacement algorithm keeps track page uses over a</a:t>
            </a:r>
          </a:p>
          <a:p>
            <a:pPr>
              <a:lnSpc>
                <a:spcPct val="150000"/>
              </a:lnSpc>
            </a:pPr>
            <a:r>
              <a:rPr lang="en-US" dirty="0"/>
              <a:t>short period of time.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D5101-092E-465A-8C75-8A5CCAFAE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00400"/>
            <a:ext cx="7696200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0410-71DB-428C-87E3-0E404B9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LRU (Least Recently Used)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ECF73-EF9F-44BC-8473-AE897FC492EF}"/>
              </a:ext>
            </a:extLst>
          </p:cNvPr>
          <p:cNvSpPr txBox="1"/>
          <p:nvPr/>
        </p:nvSpPr>
        <p:spPr>
          <a:xfrm>
            <a:off x="914400" y="2251939"/>
            <a:ext cx="8001000" cy="2540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Advantages: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Georgia" panose="02040502050405020303" pitchFamily="18" charset="0"/>
              </a:rPr>
              <a:t>LRU page replacement algorithm is quiet efficient.</a:t>
            </a:r>
            <a:endParaRPr lang="en-US" dirty="0">
              <a:solidFill>
                <a:srgbClr val="438186"/>
              </a:solidFill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Disadvantages: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Implementation difficult. This algorithm requires keeping track of what was used when, which is expensive if one wants to make sure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the algorithm always discards the least recently used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0410-71DB-428C-87E3-0E404B9B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6604"/>
            <a:ext cx="8686800" cy="145075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Comparison of Clock with FIFO and LRU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A9D18-6ECD-405C-BC71-7559D8FF8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05000"/>
            <a:ext cx="7543800" cy="4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11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0410-71DB-428C-87E3-0E404B9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LFU (Least Frequently Used)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ECF73-EF9F-44BC-8473-AE897FC492EF}"/>
              </a:ext>
            </a:extLst>
          </p:cNvPr>
          <p:cNvSpPr txBox="1"/>
          <p:nvPr/>
        </p:nvSpPr>
        <p:spPr>
          <a:xfrm>
            <a:off x="990600" y="1703691"/>
            <a:ext cx="8001000" cy="4618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The Least-Frequently-Used (LFU) Replacement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technique replaces the least-frequently block in use when an eviction must take place.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Software counter associated with each block, initially zero is required in this algorithm.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The operating system checks all the blocks in the cache at each clock interrupt.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The R bit, which is '0' or '1', is added to the counter for each block. Consequently, the counters are an effort to keep track of the frequency of referencing each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block.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Georgia" panose="02040502050405020303" pitchFamily="18" charset="0"/>
              </a:rPr>
              <a:t>When a block must be replaced, the block that has the lowest counter is selected for the replacement.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0410-71DB-428C-87E3-0E404B9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LFU (Least Frequently Used)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DE27B-C497-49C9-B204-A526DDFA6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86000"/>
            <a:ext cx="6636531" cy="2520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CCCC1C-C2C5-49EC-AAC7-71543391C8FD}"/>
              </a:ext>
            </a:extLst>
          </p:cNvPr>
          <p:cNvSpPr txBox="1"/>
          <p:nvPr/>
        </p:nvSpPr>
        <p:spPr>
          <a:xfrm>
            <a:off x="990600" y="503245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Number of page faults = 12.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Number of page hits= 8.</a:t>
            </a:r>
          </a:p>
        </p:txBody>
      </p:sp>
    </p:spTree>
    <p:extLst>
      <p:ext uri="{BB962C8B-B14F-4D97-AF65-F5344CB8AC3E}">
        <p14:creationId xmlns:p14="http://schemas.microsoft.com/office/powerpoint/2010/main" val="373322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0410-71DB-428C-87E3-0E404B9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LFU (Least Frequently Used)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ECF73-EF9F-44BC-8473-AE897FC492EF}"/>
              </a:ext>
            </a:extLst>
          </p:cNvPr>
          <p:cNvSpPr txBox="1"/>
          <p:nvPr/>
        </p:nvSpPr>
        <p:spPr>
          <a:xfrm>
            <a:off x="914400" y="2251939"/>
            <a:ext cx="8001000" cy="3365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Advantages: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Frequently used block will stay longer than (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fifo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Disadvantages: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Older blocks are less likely to be removed , even if they are on longer frequently used because this algorithm never forgets anything.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Newer blocks are more likely to be replaced even if they are frequently used.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Captures only frequency factor.</a:t>
            </a:r>
          </a:p>
        </p:txBody>
      </p:sp>
    </p:spTree>
    <p:extLst>
      <p:ext uri="{BB962C8B-B14F-4D97-AF65-F5344CB8AC3E}">
        <p14:creationId xmlns:p14="http://schemas.microsoft.com/office/powerpoint/2010/main" val="32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The Memory System</a:t>
            </a:r>
          </a:p>
        </p:txBody>
      </p:sp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Semiconductor RAM memories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0410-71DB-428C-87E3-0E404B9B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Random Replacement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ECF73-EF9F-44BC-8473-AE897FC492EF}"/>
              </a:ext>
            </a:extLst>
          </p:cNvPr>
          <p:cNvSpPr txBox="1"/>
          <p:nvPr/>
        </p:nvSpPr>
        <p:spPr>
          <a:xfrm>
            <a:off x="914400" y="2251939"/>
            <a:ext cx="8001000" cy="3331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When we need to evict a page, choose one randomly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Advantage: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Extremely simple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Disadvantages: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Can easily make "bad" choices by swapping out pages right before they are needed.</a:t>
            </a:r>
          </a:p>
        </p:txBody>
      </p:sp>
    </p:spTree>
    <p:extLst>
      <p:ext uri="{BB962C8B-B14F-4D97-AF65-F5344CB8AC3E}">
        <p14:creationId xmlns:p14="http://schemas.microsoft.com/office/powerpoint/2010/main" val="15473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The Memory System</a:t>
            </a:r>
          </a:p>
        </p:txBody>
      </p:sp>
      <p:sp>
        <p:nvSpPr>
          <p:cNvPr id="4301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Performance considerations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Performance </a:t>
            </a:r>
            <a:r>
              <a:rPr lang="en-US" sz="4800" dirty="0" smtClean="0">
                <a:solidFill>
                  <a:schemeClr val="accent1">
                    <a:satMod val="150000"/>
                  </a:schemeClr>
                </a:solidFill>
              </a:rPr>
              <a:t>Considerations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key design objective of a computer system is to achieve the best possible performance at the lowest possible cost.</a:t>
            </a:r>
          </a:p>
          <a:p>
            <a:pPr lvl="1" eaLnBrk="1" hangingPunct="1"/>
            <a:r>
              <a:rPr lang="en-US" altLang="en-US" sz="2000" dirty="0">
                <a:solidFill>
                  <a:srgbClr val="CC3300"/>
                </a:solidFill>
              </a:rPr>
              <a:t>Price/performance ratio is a common measure of success</a:t>
            </a:r>
            <a:r>
              <a:rPr lang="en-US" altLang="en-US" sz="2000" dirty="0"/>
              <a:t>.</a:t>
            </a:r>
          </a:p>
          <a:p>
            <a:pPr eaLnBrk="1" hangingPunct="1"/>
            <a:r>
              <a:rPr lang="en-US" altLang="en-US" sz="2400" dirty="0"/>
              <a:t>Performance of a processor depends on: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How fast machine instructions can be brought into the processor for execution.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How fast the instructions can be executed.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Interleaving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Divides the memory system into a number of memory modules. </a:t>
            </a:r>
            <a:r>
              <a:rPr lang="en-US" sz="1800" dirty="0"/>
              <a:t>Each module has its own address buffer register (ABR) and data buffer register (DBR).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Arranges addressing so that successive words in the address space are placed in different modules. 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When requests for memory access involve consecutive addresses, the access will be to different modules.</a:t>
            </a:r>
          </a:p>
          <a:p>
            <a:pPr marL="438912" indent="-32004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 Since parallel access to these modules is possible, the average rate of fetching words from the Main Memory can be increased.</a:t>
            </a:r>
            <a:endParaRPr lang="en-US" dirty="0">
              <a:solidFill>
                <a:schemeClr val="accent2"/>
              </a:solidFill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91"/>
          <p:cNvSpPr>
            <a:spLocks noChangeArrowheads="1"/>
          </p:cNvSpPr>
          <p:nvPr/>
        </p:nvSpPr>
        <p:spPr bwMode="auto">
          <a:xfrm>
            <a:off x="4800600" y="1896508"/>
            <a:ext cx="4038600" cy="22944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81" name="Rectangle 91"/>
          <p:cNvSpPr>
            <a:spLocks noChangeArrowheads="1"/>
          </p:cNvSpPr>
          <p:nvPr/>
        </p:nvSpPr>
        <p:spPr bwMode="auto">
          <a:xfrm>
            <a:off x="152400" y="1828800"/>
            <a:ext cx="4410269" cy="2362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Methods of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Address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ayouts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4408378"/>
            <a:ext cx="4410269" cy="2221022"/>
          </a:xfrm>
        </p:spPr>
        <p:txBody>
          <a:bodyPr rtlCol="0">
            <a:normAutofit/>
          </a:bodyPr>
          <a:lstStyle/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1700" b="1" i="1" dirty="0">
                <a:solidFill>
                  <a:schemeClr val="tx1"/>
                </a:solidFill>
              </a:rPr>
              <a:t>Consecutive words are placed in a module.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1700" b="1" i="1" dirty="0">
                <a:solidFill>
                  <a:schemeClr val="tx1"/>
                </a:solidFill>
              </a:rPr>
              <a:t>High-order k bits of a memory address determine the module.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1700" b="1" i="1" dirty="0">
                <a:solidFill>
                  <a:schemeClr val="tx1"/>
                </a:solidFill>
              </a:rPr>
              <a:t>Low-order m bits of a memory address determine the word within a module. 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1700" b="1" i="1" dirty="0">
                <a:solidFill>
                  <a:schemeClr val="tx1"/>
                </a:solidFill>
              </a:rPr>
              <a:t>When a block of words is transferred from main memory to cache, only one module   is busy at a time.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</p:txBody>
      </p:sp>
      <p:grpSp>
        <p:nvGrpSpPr>
          <p:cNvPr id="46086" name="Group 92"/>
          <p:cNvGrpSpPr>
            <a:grpSpLocks/>
          </p:cNvGrpSpPr>
          <p:nvPr/>
        </p:nvGrpSpPr>
        <p:grpSpPr bwMode="auto">
          <a:xfrm>
            <a:off x="228600" y="1918828"/>
            <a:ext cx="3972651" cy="2119771"/>
            <a:chOff x="2090738" y="1560513"/>
            <a:chExt cx="4406900" cy="2554287"/>
          </a:xfrm>
        </p:grpSpPr>
        <p:sp>
          <p:nvSpPr>
            <p:cNvPr id="46175" name="Rectangle 4"/>
            <p:cNvSpPr>
              <a:spLocks noChangeArrowheads="1"/>
            </p:cNvSpPr>
            <p:nvPr/>
          </p:nvSpPr>
          <p:spPr bwMode="auto">
            <a:xfrm>
              <a:off x="4629150" y="1560513"/>
              <a:ext cx="1095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76" name="Rectangle 5"/>
            <p:cNvSpPr>
              <a:spLocks noChangeArrowheads="1"/>
            </p:cNvSpPr>
            <p:nvPr/>
          </p:nvSpPr>
          <p:spPr bwMode="auto">
            <a:xfrm>
              <a:off x="4733925" y="1560513"/>
              <a:ext cx="2587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 bits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77" name="Rectangle 6"/>
            <p:cNvSpPr>
              <a:spLocks noChangeArrowheads="1"/>
            </p:cNvSpPr>
            <p:nvPr/>
          </p:nvSpPr>
          <p:spPr bwMode="auto">
            <a:xfrm>
              <a:off x="4208463" y="1858963"/>
              <a:ext cx="115252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Address in module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78" name="Rectangle 7"/>
            <p:cNvSpPr>
              <a:spLocks noChangeArrowheads="1"/>
            </p:cNvSpPr>
            <p:nvPr/>
          </p:nvSpPr>
          <p:spPr bwMode="auto">
            <a:xfrm>
              <a:off x="5732463" y="1858963"/>
              <a:ext cx="7651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MM address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79" name="Freeform 8"/>
            <p:cNvSpPr>
              <a:spLocks/>
            </p:cNvSpPr>
            <p:nvPr/>
          </p:nvSpPr>
          <p:spPr bwMode="auto">
            <a:xfrm>
              <a:off x="5486400" y="1665288"/>
              <a:ext cx="104775" cy="34925"/>
            </a:xfrm>
            <a:custGeom>
              <a:avLst/>
              <a:gdLst>
                <a:gd name="T0" fmla="*/ 0 w 6"/>
                <a:gd name="T1" fmla="*/ 2147483647 h 2"/>
                <a:gd name="T2" fmla="*/ 2147483647 w 6"/>
                <a:gd name="T3" fmla="*/ 2147483647 h 2"/>
                <a:gd name="T4" fmla="*/ 0 w 6"/>
                <a:gd name="T5" fmla="*/ 0 h 2"/>
                <a:gd name="T6" fmla="*/ 0 w 6"/>
                <a:gd name="T7" fmla="*/ 2147483647 h 2"/>
                <a:gd name="T8" fmla="*/ 0 w 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80" name="Freeform 9"/>
            <p:cNvSpPr>
              <a:spLocks/>
            </p:cNvSpPr>
            <p:nvPr/>
          </p:nvSpPr>
          <p:spPr bwMode="auto">
            <a:xfrm>
              <a:off x="5486400" y="1665288"/>
              <a:ext cx="104775" cy="34925"/>
            </a:xfrm>
            <a:custGeom>
              <a:avLst/>
              <a:gdLst>
                <a:gd name="T0" fmla="*/ 0 w 66"/>
                <a:gd name="T1" fmla="*/ 2147483647 h 22"/>
                <a:gd name="T2" fmla="*/ 2147483647 w 66"/>
                <a:gd name="T3" fmla="*/ 2147483647 h 22"/>
                <a:gd name="T4" fmla="*/ 0 w 66"/>
                <a:gd name="T5" fmla="*/ 0 h 22"/>
                <a:gd name="T6" fmla="*/ 0 w 66"/>
                <a:gd name="T7" fmla="*/ 2147483647 h 22"/>
                <a:gd name="T8" fmla="*/ 0 w 66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0" y="22"/>
                  </a:moveTo>
                  <a:lnTo>
                    <a:pt x="66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81" name="Line 10"/>
            <p:cNvSpPr>
              <a:spLocks noChangeShapeType="1"/>
            </p:cNvSpPr>
            <p:nvPr/>
          </p:nvSpPr>
          <p:spPr bwMode="auto">
            <a:xfrm flipH="1">
              <a:off x="5048250" y="1682750"/>
              <a:ext cx="42068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2" name="Freeform 11"/>
            <p:cNvSpPr>
              <a:spLocks/>
            </p:cNvSpPr>
            <p:nvPr/>
          </p:nvSpPr>
          <p:spPr bwMode="auto">
            <a:xfrm>
              <a:off x="4051300" y="1665288"/>
              <a:ext cx="104775" cy="34925"/>
            </a:xfrm>
            <a:custGeom>
              <a:avLst/>
              <a:gdLst>
                <a:gd name="T0" fmla="*/ 2147483647 w 6"/>
                <a:gd name="T1" fmla="*/ 0 h 2"/>
                <a:gd name="T2" fmla="*/ 0 w 6"/>
                <a:gd name="T3" fmla="*/ 2147483647 h 2"/>
                <a:gd name="T4" fmla="*/ 2147483647 w 6"/>
                <a:gd name="T5" fmla="*/ 2147483647 h 2"/>
                <a:gd name="T6" fmla="*/ 2147483647 w 6"/>
                <a:gd name="T7" fmla="*/ 2147483647 h 2"/>
                <a:gd name="T8" fmla="*/ 2147483647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83" name="Freeform 12"/>
            <p:cNvSpPr>
              <a:spLocks/>
            </p:cNvSpPr>
            <p:nvPr/>
          </p:nvSpPr>
          <p:spPr bwMode="auto">
            <a:xfrm>
              <a:off x="4051300" y="1665288"/>
              <a:ext cx="104775" cy="34925"/>
            </a:xfrm>
            <a:custGeom>
              <a:avLst/>
              <a:gdLst>
                <a:gd name="T0" fmla="*/ 2147483647 w 66"/>
                <a:gd name="T1" fmla="*/ 0 h 22"/>
                <a:gd name="T2" fmla="*/ 0 w 66"/>
                <a:gd name="T3" fmla="*/ 2147483647 h 22"/>
                <a:gd name="T4" fmla="*/ 2147483647 w 66"/>
                <a:gd name="T5" fmla="*/ 2147483647 h 22"/>
                <a:gd name="T6" fmla="*/ 2147483647 w 66"/>
                <a:gd name="T7" fmla="*/ 2147483647 h 22"/>
                <a:gd name="T8" fmla="*/ 2147483647 w 6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66" y="0"/>
                  </a:moveTo>
                  <a:lnTo>
                    <a:pt x="0" y="11"/>
                  </a:lnTo>
                  <a:lnTo>
                    <a:pt x="66" y="22"/>
                  </a:lnTo>
                  <a:lnTo>
                    <a:pt x="66" y="1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84" name="Line 13"/>
            <p:cNvSpPr>
              <a:spLocks noChangeShapeType="1"/>
            </p:cNvSpPr>
            <p:nvPr/>
          </p:nvSpPr>
          <p:spPr bwMode="auto">
            <a:xfrm>
              <a:off x="4156075" y="1682750"/>
              <a:ext cx="42068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5" name="Freeform 14"/>
            <p:cNvSpPr>
              <a:spLocks/>
            </p:cNvSpPr>
            <p:nvPr/>
          </p:nvSpPr>
          <p:spPr bwMode="auto">
            <a:xfrm>
              <a:off x="3894138" y="1665288"/>
              <a:ext cx="104775" cy="34925"/>
            </a:xfrm>
            <a:custGeom>
              <a:avLst/>
              <a:gdLst>
                <a:gd name="T0" fmla="*/ 0 w 6"/>
                <a:gd name="T1" fmla="*/ 2147483647 h 2"/>
                <a:gd name="T2" fmla="*/ 2147483647 w 6"/>
                <a:gd name="T3" fmla="*/ 2147483647 h 2"/>
                <a:gd name="T4" fmla="*/ 0 w 6"/>
                <a:gd name="T5" fmla="*/ 0 h 2"/>
                <a:gd name="T6" fmla="*/ 0 w 6"/>
                <a:gd name="T7" fmla="*/ 2147483647 h 2"/>
                <a:gd name="T8" fmla="*/ 0 w 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86" name="Freeform 15"/>
            <p:cNvSpPr>
              <a:spLocks/>
            </p:cNvSpPr>
            <p:nvPr/>
          </p:nvSpPr>
          <p:spPr bwMode="auto">
            <a:xfrm>
              <a:off x="3894138" y="1665288"/>
              <a:ext cx="104775" cy="34925"/>
            </a:xfrm>
            <a:custGeom>
              <a:avLst/>
              <a:gdLst>
                <a:gd name="T0" fmla="*/ 0 w 66"/>
                <a:gd name="T1" fmla="*/ 2147483647 h 22"/>
                <a:gd name="T2" fmla="*/ 2147483647 w 66"/>
                <a:gd name="T3" fmla="*/ 2147483647 h 22"/>
                <a:gd name="T4" fmla="*/ 0 w 66"/>
                <a:gd name="T5" fmla="*/ 0 h 22"/>
                <a:gd name="T6" fmla="*/ 0 w 66"/>
                <a:gd name="T7" fmla="*/ 2147483647 h 22"/>
                <a:gd name="T8" fmla="*/ 0 w 66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0" y="22"/>
                  </a:moveTo>
                  <a:lnTo>
                    <a:pt x="66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87" name="Line 16"/>
            <p:cNvSpPr>
              <a:spLocks noChangeShapeType="1"/>
            </p:cNvSpPr>
            <p:nvPr/>
          </p:nvSpPr>
          <p:spPr bwMode="auto">
            <a:xfrm flipH="1">
              <a:off x="3806825" y="1682750"/>
              <a:ext cx="87313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88" name="Freeform 17"/>
            <p:cNvSpPr>
              <a:spLocks/>
            </p:cNvSpPr>
            <p:nvPr/>
          </p:nvSpPr>
          <p:spPr bwMode="auto">
            <a:xfrm>
              <a:off x="3141663" y="1665288"/>
              <a:ext cx="104775" cy="34925"/>
            </a:xfrm>
            <a:custGeom>
              <a:avLst/>
              <a:gdLst>
                <a:gd name="T0" fmla="*/ 2147483647 w 6"/>
                <a:gd name="T1" fmla="*/ 0 h 2"/>
                <a:gd name="T2" fmla="*/ 0 w 6"/>
                <a:gd name="T3" fmla="*/ 2147483647 h 2"/>
                <a:gd name="T4" fmla="*/ 2147483647 w 6"/>
                <a:gd name="T5" fmla="*/ 2147483647 h 2"/>
                <a:gd name="T6" fmla="*/ 2147483647 w 6"/>
                <a:gd name="T7" fmla="*/ 2147483647 h 2"/>
                <a:gd name="T8" fmla="*/ 2147483647 w 6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6" y="0"/>
                  </a:moveTo>
                  <a:lnTo>
                    <a:pt x="0" y="1"/>
                  </a:lnTo>
                  <a:lnTo>
                    <a:pt x="6" y="2"/>
                  </a:lnTo>
                  <a:lnTo>
                    <a:pt x="6" y="1"/>
                  </a:lnTo>
                  <a:lnTo>
                    <a:pt x="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89" name="Freeform 18"/>
            <p:cNvSpPr>
              <a:spLocks/>
            </p:cNvSpPr>
            <p:nvPr/>
          </p:nvSpPr>
          <p:spPr bwMode="auto">
            <a:xfrm>
              <a:off x="3141663" y="1665288"/>
              <a:ext cx="104775" cy="34925"/>
            </a:xfrm>
            <a:custGeom>
              <a:avLst/>
              <a:gdLst>
                <a:gd name="T0" fmla="*/ 2147483647 w 66"/>
                <a:gd name="T1" fmla="*/ 0 h 22"/>
                <a:gd name="T2" fmla="*/ 0 w 66"/>
                <a:gd name="T3" fmla="*/ 2147483647 h 22"/>
                <a:gd name="T4" fmla="*/ 2147483647 w 66"/>
                <a:gd name="T5" fmla="*/ 2147483647 h 22"/>
                <a:gd name="T6" fmla="*/ 2147483647 w 66"/>
                <a:gd name="T7" fmla="*/ 2147483647 h 22"/>
                <a:gd name="T8" fmla="*/ 2147483647 w 66"/>
                <a:gd name="T9" fmla="*/ 0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66" y="0"/>
                  </a:moveTo>
                  <a:lnTo>
                    <a:pt x="0" y="11"/>
                  </a:lnTo>
                  <a:lnTo>
                    <a:pt x="66" y="22"/>
                  </a:lnTo>
                  <a:lnTo>
                    <a:pt x="66" y="1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90" name="Line 19"/>
            <p:cNvSpPr>
              <a:spLocks noChangeShapeType="1"/>
            </p:cNvSpPr>
            <p:nvPr/>
          </p:nvSpPr>
          <p:spPr bwMode="auto">
            <a:xfrm>
              <a:off x="3263900" y="1682750"/>
              <a:ext cx="87313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1" name="Rectangle 20"/>
            <p:cNvSpPr>
              <a:spLocks noChangeArrowheads="1"/>
            </p:cNvSpPr>
            <p:nvPr/>
          </p:nvSpPr>
          <p:spPr bwMode="auto">
            <a:xfrm>
              <a:off x="4348163" y="3765550"/>
              <a:ext cx="428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92" name="Rectangle 21"/>
            <p:cNvSpPr>
              <a:spLocks noChangeArrowheads="1"/>
            </p:cNvSpPr>
            <p:nvPr/>
          </p:nvSpPr>
          <p:spPr bwMode="auto">
            <a:xfrm>
              <a:off x="3403600" y="1560513"/>
              <a:ext cx="682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i="1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93" name="Rectangle 22"/>
            <p:cNvSpPr>
              <a:spLocks noChangeArrowheads="1"/>
            </p:cNvSpPr>
            <p:nvPr/>
          </p:nvSpPr>
          <p:spPr bwMode="auto">
            <a:xfrm>
              <a:off x="3473450" y="1560513"/>
              <a:ext cx="2587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 bits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94" name="Rectangle 23"/>
            <p:cNvSpPr>
              <a:spLocks noChangeArrowheads="1"/>
            </p:cNvSpPr>
            <p:nvPr/>
          </p:nvSpPr>
          <p:spPr bwMode="auto">
            <a:xfrm>
              <a:off x="2651125" y="3556000"/>
              <a:ext cx="4746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95" name="Rectangle 24"/>
            <p:cNvSpPr>
              <a:spLocks noChangeArrowheads="1"/>
            </p:cNvSpPr>
            <p:nvPr/>
          </p:nvSpPr>
          <p:spPr bwMode="auto">
            <a:xfrm>
              <a:off x="4121150" y="3556000"/>
              <a:ext cx="4746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96" name="Rectangle 25"/>
            <p:cNvSpPr>
              <a:spLocks noChangeArrowheads="1"/>
            </p:cNvSpPr>
            <p:nvPr/>
          </p:nvSpPr>
          <p:spPr bwMode="auto">
            <a:xfrm>
              <a:off x="5591175" y="3538538"/>
              <a:ext cx="4746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dirty="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altLang="en-US" sz="2400" dirty="0">
                <a:latin typeface="Corbel" panose="020B0503020204020204" pitchFamily="34" charset="0"/>
              </a:endParaRPr>
            </a:p>
          </p:txBody>
        </p:sp>
        <p:sp>
          <p:nvSpPr>
            <p:cNvPr id="46197" name="Rectangle 26"/>
            <p:cNvSpPr>
              <a:spLocks noChangeArrowheads="1"/>
            </p:cNvSpPr>
            <p:nvPr/>
          </p:nvSpPr>
          <p:spPr bwMode="auto">
            <a:xfrm>
              <a:off x="3316288" y="1858963"/>
              <a:ext cx="4746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98" name="Line 27"/>
            <p:cNvSpPr>
              <a:spLocks noChangeShapeType="1"/>
            </p:cNvSpPr>
            <p:nvPr/>
          </p:nvSpPr>
          <p:spPr bwMode="auto">
            <a:xfrm flipV="1">
              <a:off x="4033838" y="1787525"/>
              <a:ext cx="1587" cy="35083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99" name="Rectangle 28"/>
            <p:cNvSpPr>
              <a:spLocks noChangeArrowheads="1"/>
            </p:cNvSpPr>
            <p:nvPr/>
          </p:nvSpPr>
          <p:spPr bwMode="auto">
            <a:xfrm>
              <a:off x="3124200" y="1787525"/>
              <a:ext cx="2484438" cy="350838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6200" name="Line 29"/>
            <p:cNvSpPr>
              <a:spLocks noChangeShapeType="1"/>
            </p:cNvSpPr>
            <p:nvPr/>
          </p:nvSpPr>
          <p:spPr bwMode="auto">
            <a:xfrm>
              <a:off x="4873625" y="2592388"/>
              <a:ext cx="174625" cy="1587"/>
            </a:xfrm>
            <a:prstGeom prst="line">
              <a:avLst/>
            </a:prstGeom>
            <a:noFill/>
            <a:ln w="175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1" name="Line 30"/>
            <p:cNvSpPr>
              <a:spLocks noChangeShapeType="1"/>
            </p:cNvSpPr>
            <p:nvPr/>
          </p:nvSpPr>
          <p:spPr bwMode="auto">
            <a:xfrm flipH="1">
              <a:off x="2090738" y="2592388"/>
              <a:ext cx="2678112" cy="1587"/>
            </a:xfrm>
            <a:prstGeom prst="line">
              <a:avLst/>
            </a:prstGeom>
            <a:noFill/>
            <a:ln w="175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2" name="Line 31"/>
            <p:cNvSpPr>
              <a:spLocks noChangeShapeType="1"/>
            </p:cNvSpPr>
            <p:nvPr/>
          </p:nvSpPr>
          <p:spPr bwMode="auto">
            <a:xfrm flipH="1">
              <a:off x="5102225" y="2698750"/>
              <a:ext cx="506413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3" name="Line 32"/>
            <p:cNvSpPr>
              <a:spLocks noChangeShapeType="1"/>
            </p:cNvSpPr>
            <p:nvPr/>
          </p:nvSpPr>
          <p:spPr bwMode="auto">
            <a:xfrm flipH="1">
              <a:off x="3630613" y="2698750"/>
              <a:ext cx="136525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4" name="Line 33"/>
            <p:cNvSpPr>
              <a:spLocks noChangeShapeType="1"/>
            </p:cNvSpPr>
            <p:nvPr/>
          </p:nvSpPr>
          <p:spPr bwMode="auto">
            <a:xfrm flipH="1">
              <a:off x="2668588" y="2698750"/>
              <a:ext cx="839787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5" name="Freeform 34"/>
            <p:cNvSpPr>
              <a:spLocks/>
            </p:cNvSpPr>
            <p:nvPr/>
          </p:nvSpPr>
          <p:spPr bwMode="auto">
            <a:xfrm>
              <a:off x="2651125" y="2873375"/>
              <a:ext cx="34925" cy="104775"/>
            </a:xfrm>
            <a:custGeom>
              <a:avLst/>
              <a:gdLst>
                <a:gd name="T0" fmla="*/ 0 w 2"/>
                <a:gd name="T1" fmla="*/ 0 h 6"/>
                <a:gd name="T2" fmla="*/ 2147483647 w 2"/>
                <a:gd name="T3" fmla="*/ 2147483647 h 6"/>
                <a:gd name="T4" fmla="*/ 2147483647 w 2"/>
                <a:gd name="T5" fmla="*/ 0 h 6"/>
                <a:gd name="T6" fmla="*/ 2147483647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06" name="Freeform 35"/>
            <p:cNvSpPr>
              <a:spLocks/>
            </p:cNvSpPr>
            <p:nvPr/>
          </p:nvSpPr>
          <p:spPr bwMode="auto">
            <a:xfrm>
              <a:off x="2651125" y="2873375"/>
              <a:ext cx="34925" cy="104775"/>
            </a:xfrm>
            <a:custGeom>
              <a:avLst/>
              <a:gdLst>
                <a:gd name="T0" fmla="*/ 0 w 22"/>
                <a:gd name="T1" fmla="*/ 0 h 66"/>
                <a:gd name="T2" fmla="*/ 2147483647 w 22"/>
                <a:gd name="T3" fmla="*/ 2147483647 h 66"/>
                <a:gd name="T4" fmla="*/ 2147483647 w 22"/>
                <a:gd name="T5" fmla="*/ 0 h 66"/>
                <a:gd name="T6" fmla="*/ 2147483647 w 22"/>
                <a:gd name="T7" fmla="*/ 0 h 66"/>
                <a:gd name="T8" fmla="*/ 0 w 2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6"/>
                <a:gd name="T17" fmla="*/ 22 w 2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6">
                  <a:moveTo>
                    <a:pt x="0" y="0"/>
                  </a:moveTo>
                  <a:lnTo>
                    <a:pt x="11" y="66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07" name="Line 36"/>
            <p:cNvSpPr>
              <a:spLocks noChangeShapeType="1"/>
            </p:cNvSpPr>
            <p:nvPr/>
          </p:nvSpPr>
          <p:spPr bwMode="auto">
            <a:xfrm flipV="1">
              <a:off x="2668588" y="2698750"/>
              <a:ext cx="1587" cy="1571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08" name="Freeform 37"/>
            <p:cNvSpPr>
              <a:spLocks/>
            </p:cNvSpPr>
            <p:nvPr/>
          </p:nvSpPr>
          <p:spPr bwMode="auto">
            <a:xfrm>
              <a:off x="4121150" y="2873375"/>
              <a:ext cx="34925" cy="104775"/>
            </a:xfrm>
            <a:custGeom>
              <a:avLst/>
              <a:gdLst>
                <a:gd name="T0" fmla="*/ 0 w 2"/>
                <a:gd name="T1" fmla="*/ 0 h 6"/>
                <a:gd name="T2" fmla="*/ 2147483647 w 2"/>
                <a:gd name="T3" fmla="*/ 2147483647 h 6"/>
                <a:gd name="T4" fmla="*/ 2147483647 w 2"/>
                <a:gd name="T5" fmla="*/ 0 h 6"/>
                <a:gd name="T6" fmla="*/ 2147483647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09" name="Freeform 38"/>
            <p:cNvSpPr>
              <a:spLocks/>
            </p:cNvSpPr>
            <p:nvPr/>
          </p:nvSpPr>
          <p:spPr bwMode="auto">
            <a:xfrm>
              <a:off x="4121150" y="2873375"/>
              <a:ext cx="34925" cy="104775"/>
            </a:xfrm>
            <a:custGeom>
              <a:avLst/>
              <a:gdLst>
                <a:gd name="T0" fmla="*/ 0 w 22"/>
                <a:gd name="T1" fmla="*/ 0 h 66"/>
                <a:gd name="T2" fmla="*/ 2147483647 w 22"/>
                <a:gd name="T3" fmla="*/ 2147483647 h 66"/>
                <a:gd name="T4" fmla="*/ 2147483647 w 22"/>
                <a:gd name="T5" fmla="*/ 0 h 66"/>
                <a:gd name="T6" fmla="*/ 2147483647 w 22"/>
                <a:gd name="T7" fmla="*/ 0 h 66"/>
                <a:gd name="T8" fmla="*/ 0 w 2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6"/>
                <a:gd name="T17" fmla="*/ 22 w 2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6">
                  <a:moveTo>
                    <a:pt x="0" y="0"/>
                  </a:moveTo>
                  <a:lnTo>
                    <a:pt x="11" y="66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0" name="Line 39"/>
            <p:cNvSpPr>
              <a:spLocks noChangeShapeType="1"/>
            </p:cNvSpPr>
            <p:nvPr/>
          </p:nvSpPr>
          <p:spPr bwMode="auto">
            <a:xfrm flipV="1">
              <a:off x="4138613" y="2698750"/>
              <a:ext cx="1587" cy="1571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1" name="Freeform 40"/>
            <p:cNvSpPr>
              <a:spLocks/>
            </p:cNvSpPr>
            <p:nvPr/>
          </p:nvSpPr>
          <p:spPr bwMode="auto">
            <a:xfrm>
              <a:off x="5591175" y="2873375"/>
              <a:ext cx="52388" cy="104775"/>
            </a:xfrm>
            <a:custGeom>
              <a:avLst/>
              <a:gdLst>
                <a:gd name="T0" fmla="*/ 0 w 3"/>
                <a:gd name="T1" fmla="*/ 0 h 6"/>
                <a:gd name="T2" fmla="*/ 2147483647 w 3"/>
                <a:gd name="T3" fmla="*/ 2147483647 h 6"/>
                <a:gd name="T4" fmla="*/ 2147483647 w 3"/>
                <a:gd name="T5" fmla="*/ 0 h 6"/>
                <a:gd name="T6" fmla="*/ 2147483647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2" name="Freeform 41"/>
            <p:cNvSpPr>
              <a:spLocks/>
            </p:cNvSpPr>
            <p:nvPr/>
          </p:nvSpPr>
          <p:spPr bwMode="auto">
            <a:xfrm>
              <a:off x="5591175" y="2873375"/>
              <a:ext cx="52388" cy="104775"/>
            </a:xfrm>
            <a:custGeom>
              <a:avLst/>
              <a:gdLst>
                <a:gd name="T0" fmla="*/ 0 w 33"/>
                <a:gd name="T1" fmla="*/ 0 h 66"/>
                <a:gd name="T2" fmla="*/ 2147483647 w 33"/>
                <a:gd name="T3" fmla="*/ 2147483647 h 66"/>
                <a:gd name="T4" fmla="*/ 2147483647 w 33"/>
                <a:gd name="T5" fmla="*/ 0 h 66"/>
                <a:gd name="T6" fmla="*/ 2147483647 w 33"/>
                <a:gd name="T7" fmla="*/ 0 h 66"/>
                <a:gd name="T8" fmla="*/ 0 w 33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66"/>
                <a:gd name="T17" fmla="*/ 33 w 33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66">
                  <a:moveTo>
                    <a:pt x="0" y="0"/>
                  </a:moveTo>
                  <a:lnTo>
                    <a:pt x="11" y="66"/>
                  </a:lnTo>
                  <a:lnTo>
                    <a:pt x="33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3" name="Line 42"/>
            <p:cNvSpPr>
              <a:spLocks noChangeShapeType="1"/>
            </p:cNvSpPr>
            <p:nvPr/>
          </p:nvSpPr>
          <p:spPr bwMode="auto">
            <a:xfrm flipV="1">
              <a:off x="5608638" y="2698750"/>
              <a:ext cx="1587" cy="1571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14" name="Freeform 43"/>
            <p:cNvSpPr>
              <a:spLocks/>
            </p:cNvSpPr>
            <p:nvPr/>
          </p:nvSpPr>
          <p:spPr bwMode="auto">
            <a:xfrm>
              <a:off x="3789363" y="3590925"/>
              <a:ext cx="104775" cy="34925"/>
            </a:xfrm>
            <a:custGeom>
              <a:avLst/>
              <a:gdLst>
                <a:gd name="T0" fmla="*/ 0 w 6"/>
                <a:gd name="T1" fmla="*/ 2147483647 h 2"/>
                <a:gd name="T2" fmla="*/ 2147483647 w 6"/>
                <a:gd name="T3" fmla="*/ 2147483647 h 2"/>
                <a:gd name="T4" fmla="*/ 0 w 6"/>
                <a:gd name="T5" fmla="*/ 0 h 2"/>
                <a:gd name="T6" fmla="*/ 0 w 6"/>
                <a:gd name="T7" fmla="*/ 2147483647 h 2"/>
                <a:gd name="T8" fmla="*/ 0 w 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5" name="Freeform 44"/>
            <p:cNvSpPr>
              <a:spLocks/>
            </p:cNvSpPr>
            <p:nvPr/>
          </p:nvSpPr>
          <p:spPr bwMode="auto">
            <a:xfrm>
              <a:off x="3789363" y="3590925"/>
              <a:ext cx="104775" cy="34925"/>
            </a:xfrm>
            <a:custGeom>
              <a:avLst/>
              <a:gdLst>
                <a:gd name="T0" fmla="*/ 0 w 66"/>
                <a:gd name="T1" fmla="*/ 2147483647 h 22"/>
                <a:gd name="T2" fmla="*/ 2147483647 w 66"/>
                <a:gd name="T3" fmla="*/ 2147483647 h 22"/>
                <a:gd name="T4" fmla="*/ 0 w 66"/>
                <a:gd name="T5" fmla="*/ 0 h 22"/>
                <a:gd name="T6" fmla="*/ 0 w 66"/>
                <a:gd name="T7" fmla="*/ 2147483647 h 22"/>
                <a:gd name="T8" fmla="*/ 0 w 66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0" y="22"/>
                  </a:moveTo>
                  <a:lnTo>
                    <a:pt x="66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6" name="Freeform 45"/>
            <p:cNvSpPr>
              <a:spLocks/>
            </p:cNvSpPr>
            <p:nvPr/>
          </p:nvSpPr>
          <p:spPr bwMode="auto">
            <a:xfrm>
              <a:off x="3578225" y="2312988"/>
              <a:ext cx="193675" cy="1295400"/>
            </a:xfrm>
            <a:custGeom>
              <a:avLst/>
              <a:gdLst>
                <a:gd name="T0" fmla="*/ 2147483647 w 11"/>
                <a:gd name="T1" fmla="*/ 2147483647 h 74"/>
                <a:gd name="T2" fmla="*/ 0 w 11"/>
                <a:gd name="T3" fmla="*/ 2147483647 h 74"/>
                <a:gd name="T4" fmla="*/ 0 w 11"/>
                <a:gd name="T5" fmla="*/ 0 h 74"/>
                <a:gd name="T6" fmla="*/ 0 60000 65536"/>
                <a:gd name="T7" fmla="*/ 0 60000 65536"/>
                <a:gd name="T8" fmla="*/ 0 60000 65536"/>
                <a:gd name="T9" fmla="*/ 0 w 11"/>
                <a:gd name="T10" fmla="*/ 0 h 74"/>
                <a:gd name="T11" fmla="*/ 11 w 11"/>
                <a:gd name="T12" fmla="*/ 74 h 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74">
                  <a:moveTo>
                    <a:pt x="11" y="74"/>
                  </a:moveTo>
                  <a:lnTo>
                    <a:pt x="0" y="74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7" name="Freeform 46"/>
            <p:cNvSpPr>
              <a:spLocks/>
            </p:cNvSpPr>
            <p:nvPr/>
          </p:nvSpPr>
          <p:spPr bwMode="auto">
            <a:xfrm>
              <a:off x="5259388" y="3590925"/>
              <a:ext cx="104775" cy="34925"/>
            </a:xfrm>
            <a:custGeom>
              <a:avLst/>
              <a:gdLst>
                <a:gd name="T0" fmla="*/ 0 w 6"/>
                <a:gd name="T1" fmla="*/ 2147483647 h 2"/>
                <a:gd name="T2" fmla="*/ 2147483647 w 6"/>
                <a:gd name="T3" fmla="*/ 2147483647 h 2"/>
                <a:gd name="T4" fmla="*/ 0 w 6"/>
                <a:gd name="T5" fmla="*/ 0 h 2"/>
                <a:gd name="T6" fmla="*/ 0 w 6"/>
                <a:gd name="T7" fmla="*/ 2147483647 h 2"/>
                <a:gd name="T8" fmla="*/ 0 w 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8" name="Freeform 47"/>
            <p:cNvSpPr>
              <a:spLocks/>
            </p:cNvSpPr>
            <p:nvPr/>
          </p:nvSpPr>
          <p:spPr bwMode="auto">
            <a:xfrm>
              <a:off x="5259388" y="3551238"/>
              <a:ext cx="104775" cy="74612"/>
            </a:xfrm>
            <a:custGeom>
              <a:avLst/>
              <a:gdLst>
                <a:gd name="T0" fmla="*/ 0 w 66"/>
                <a:gd name="T1" fmla="*/ 2147483647 h 22"/>
                <a:gd name="T2" fmla="*/ 2147483647 w 66"/>
                <a:gd name="T3" fmla="*/ 2147483647 h 22"/>
                <a:gd name="T4" fmla="*/ 0 w 66"/>
                <a:gd name="T5" fmla="*/ 0 h 22"/>
                <a:gd name="T6" fmla="*/ 0 w 66"/>
                <a:gd name="T7" fmla="*/ 2147483647 h 22"/>
                <a:gd name="T8" fmla="*/ 0 w 66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22"/>
                <a:gd name="T17" fmla="*/ 66 w 66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22">
                  <a:moveTo>
                    <a:pt x="0" y="22"/>
                  </a:moveTo>
                  <a:lnTo>
                    <a:pt x="66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19" name="Freeform 48"/>
            <p:cNvSpPr>
              <a:spLocks/>
            </p:cNvSpPr>
            <p:nvPr/>
          </p:nvSpPr>
          <p:spPr bwMode="auto">
            <a:xfrm>
              <a:off x="5048250" y="2592388"/>
              <a:ext cx="193675" cy="1016000"/>
            </a:xfrm>
            <a:custGeom>
              <a:avLst/>
              <a:gdLst>
                <a:gd name="T0" fmla="*/ 2147483647 w 11"/>
                <a:gd name="T1" fmla="*/ 2147483647 h 58"/>
                <a:gd name="T2" fmla="*/ 0 w 11"/>
                <a:gd name="T3" fmla="*/ 2147483647 h 58"/>
                <a:gd name="T4" fmla="*/ 0 w 11"/>
                <a:gd name="T5" fmla="*/ 0 h 58"/>
                <a:gd name="T6" fmla="*/ 0 60000 65536"/>
                <a:gd name="T7" fmla="*/ 0 60000 65536"/>
                <a:gd name="T8" fmla="*/ 0 60000 65536"/>
                <a:gd name="T9" fmla="*/ 0 w 11"/>
                <a:gd name="T10" fmla="*/ 0 h 58"/>
                <a:gd name="T11" fmla="*/ 11 w 11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58">
                  <a:moveTo>
                    <a:pt x="11" y="58"/>
                  </a:moveTo>
                  <a:lnTo>
                    <a:pt x="0" y="58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20" name="Freeform 49"/>
            <p:cNvSpPr>
              <a:spLocks/>
            </p:cNvSpPr>
            <p:nvPr/>
          </p:nvSpPr>
          <p:spPr bwMode="auto">
            <a:xfrm>
              <a:off x="2300288" y="3590925"/>
              <a:ext cx="106362" cy="34925"/>
            </a:xfrm>
            <a:custGeom>
              <a:avLst/>
              <a:gdLst>
                <a:gd name="T0" fmla="*/ 0 w 6"/>
                <a:gd name="T1" fmla="*/ 2147483647 h 2"/>
                <a:gd name="T2" fmla="*/ 2147483647 w 6"/>
                <a:gd name="T3" fmla="*/ 2147483647 h 2"/>
                <a:gd name="T4" fmla="*/ 0 w 6"/>
                <a:gd name="T5" fmla="*/ 0 h 2"/>
                <a:gd name="T6" fmla="*/ 0 w 6"/>
                <a:gd name="T7" fmla="*/ 2147483647 h 2"/>
                <a:gd name="T8" fmla="*/ 0 w 6"/>
                <a:gd name="T9" fmla="*/ 2147483647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2"/>
                <a:gd name="T17" fmla="*/ 6 w 6"/>
                <a:gd name="T18" fmla="*/ 2 h 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2">
                  <a:moveTo>
                    <a:pt x="0" y="2"/>
                  </a:moveTo>
                  <a:lnTo>
                    <a:pt x="6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2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21" name="Freeform 50"/>
            <p:cNvSpPr>
              <a:spLocks/>
            </p:cNvSpPr>
            <p:nvPr/>
          </p:nvSpPr>
          <p:spPr bwMode="auto">
            <a:xfrm>
              <a:off x="2300288" y="3590925"/>
              <a:ext cx="106362" cy="34925"/>
            </a:xfrm>
            <a:custGeom>
              <a:avLst/>
              <a:gdLst>
                <a:gd name="T0" fmla="*/ 0 w 67"/>
                <a:gd name="T1" fmla="*/ 2147483647 h 22"/>
                <a:gd name="T2" fmla="*/ 2147483647 w 67"/>
                <a:gd name="T3" fmla="*/ 2147483647 h 22"/>
                <a:gd name="T4" fmla="*/ 0 w 67"/>
                <a:gd name="T5" fmla="*/ 0 h 22"/>
                <a:gd name="T6" fmla="*/ 0 w 67"/>
                <a:gd name="T7" fmla="*/ 2147483647 h 22"/>
                <a:gd name="T8" fmla="*/ 0 w 67"/>
                <a:gd name="T9" fmla="*/ 2147483647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22"/>
                <a:gd name="T17" fmla="*/ 67 w 67"/>
                <a:gd name="T18" fmla="*/ 22 h 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22">
                  <a:moveTo>
                    <a:pt x="0" y="22"/>
                  </a:moveTo>
                  <a:lnTo>
                    <a:pt x="67" y="11"/>
                  </a:lnTo>
                  <a:lnTo>
                    <a:pt x="0" y="0"/>
                  </a:lnTo>
                  <a:lnTo>
                    <a:pt x="0" y="11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22" name="Freeform 51"/>
            <p:cNvSpPr>
              <a:spLocks/>
            </p:cNvSpPr>
            <p:nvPr/>
          </p:nvSpPr>
          <p:spPr bwMode="auto">
            <a:xfrm>
              <a:off x="2090738" y="2592388"/>
              <a:ext cx="209550" cy="1016000"/>
            </a:xfrm>
            <a:custGeom>
              <a:avLst/>
              <a:gdLst>
                <a:gd name="T0" fmla="*/ 2147483647 w 12"/>
                <a:gd name="T1" fmla="*/ 2147483647 h 58"/>
                <a:gd name="T2" fmla="*/ 0 w 12"/>
                <a:gd name="T3" fmla="*/ 2147483647 h 58"/>
                <a:gd name="T4" fmla="*/ 0 w 12"/>
                <a:gd name="T5" fmla="*/ 0 h 58"/>
                <a:gd name="T6" fmla="*/ 0 60000 65536"/>
                <a:gd name="T7" fmla="*/ 0 60000 65536"/>
                <a:gd name="T8" fmla="*/ 0 60000 65536"/>
                <a:gd name="T9" fmla="*/ 0 w 12"/>
                <a:gd name="T10" fmla="*/ 0 h 58"/>
                <a:gd name="T11" fmla="*/ 12 w 12"/>
                <a:gd name="T12" fmla="*/ 58 h 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58">
                  <a:moveTo>
                    <a:pt x="12" y="58"/>
                  </a:moveTo>
                  <a:lnTo>
                    <a:pt x="0" y="58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23" name="Line 52"/>
            <p:cNvSpPr>
              <a:spLocks noChangeShapeType="1"/>
            </p:cNvSpPr>
            <p:nvPr/>
          </p:nvSpPr>
          <p:spPr bwMode="auto">
            <a:xfrm flipV="1">
              <a:off x="2895600" y="3100388"/>
              <a:ext cx="1588" cy="3333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4" name="Line 53"/>
            <p:cNvSpPr>
              <a:spLocks noChangeShapeType="1"/>
            </p:cNvSpPr>
            <p:nvPr/>
          </p:nvSpPr>
          <p:spPr bwMode="auto">
            <a:xfrm flipH="1">
              <a:off x="2441575" y="343376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5" name="Rectangle 54"/>
            <p:cNvSpPr>
              <a:spLocks noChangeArrowheads="1"/>
            </p:cNvSpPr>
            <p:nvPr/>
          </p:nvSpPr>
          <p:spPr bwMode="auto">
            <a:xfrm>
              <a:off x="2441575" y="3100388"/>
              <a:ext cx="909638" cy="1014412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6226" name="Rectangle 55"/>
            <p:cNvSpPr>
              <a:spLocks noChangeArrowheads="1"/>
            </p:cNvSpPr>
            <p:nvPr/>
          </p:nvSpPr>
          <p:spPr bwMode="auto">
            <a:xfrm>
              <a:off x="2965450" y="3170238"/>
              <a:ext cx="3127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227" name="Rectangle 56"/>
            <p:cNvSpPr>
              <a:spLocks noChangeArrowheads="1"/>
            </p:cNvSpPr>
            <p:nvPr/>
          </p:nvSpPr>
          <p:spPr bwMode="auto">
            <a:xfrm>
              <a:off x="2493963" y="3170238"/>
              <a:ext cx="3127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228" name="Line 57"/>
            <p:cNvSpPr>
              <a:spLocks noChangeShapeType="1"/>
            </p:cNvSpPr>
            <p:nvPr/>
          </p:nvSpPr>
          <p:spPr bwMode="auto">
            <a:xfrm flipV="1">
              <a:off x="4365625" y="3100388"/>
              <a:ext cx="1588" cy="3333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29" name="Line 58"/>
            <p:cNvSpPr>
              <a:spLocks noChangeShapeType="1"/>
            </p:cNvSpPr>
            <p:nvPr/>
          </p:nvSpPr>
          <p:spPr bwMode="auto">
            <a:xfrm flipH="1">
              <a:off x="3911600" y="343376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0" name="Rectangle 59"/>
            <p:cNvSpPr>
              <a:spLocks noChangeArrowheads="1"/>
            </p:cNvSpPr>
            <p:nvPr/>
          </p:nvSpPr>
          <p:spPr bwMode="auto">
            <a:xfrm>
              <a:off x="3911600" y="3100388"/>
              <a:ext cx="909638" cy="1014412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6231" name="Rectangle 60"/>
            <p:cNvSpPr>
              <a:spLocks noChangeArrowheads="1"/>
            </p:cNvSpPr>
            <p:nvPr/>
          </p:nvSpPr>
          <p:spPr bwMode="auto">
            <a:xfrm>
              <a:off x="4437063" y="3170238"/>
              <a:ext cx="3127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232" name="Rectangle 61"/>
            <p:cNvSpPr>
              <a:spLocks noChangeArrowheads="1"/>
            </p:cNvSpPr>
            <p:nvPr/>
          </p:nvSpPr>
          <p:spPr bwMode="auto">
            <a:xfrm>
              <a:off x="3981450" y="3170238"/>
              <a:ext cx="3127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233" name="Rectangle 62"/>
            <p:cNvSpPr>
              <a:spLocks noChangeArrowheads="1"/>
            </p:cNvSpPr>
            <p:nvPr/>
          </p:nvSpPr>
          <p:spPr bwMode="auto">
            <a:xfrm>
              <a:off x="5451475" y="3170238"/>
              <a:ext cx="3127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234" name="Rectangle 63"/>
            <p:cNvSpPr>
              <a:spLocks noChangeArrowheads="1"/>
            </p:cNvSpPr>
            <p:nvPr/>
          </p:nvSpPr>
          <p:spPr bwMode="auto">
            <a:xfrm>
              <a:off x="5907088" y="3170238"/>
              <a:ext cx="3127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235" name="Rectangle 64"/>
            <p:cNvSpPr>
              <a:spLocks noChangeArrowheads="1"/>
            </p:cNvSpPr>
            <p:nvPr/>
          </p:nvSpPr>
          <p:spPr bwMode="auto">
            <a:xfrm>
              <a:off x="5381625" y="3100388"/>
              <a:ext cx="909638" cy="1014412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6236" name="Line 65"/>
            <p:cNvSpPr>
              <a:spLocks noChangeShapeType="1"/>
            </p:cNvSpPr>
            <p:nvPr/>
          </p:nvSpPr>
          <p:spPr bwMode="auto">
            <a:xfrm flipH="1">
              <a:off x="5381625" y="343376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7" name="Line 66"/>
            <p:cNvSpPr>
              <a:spLocks noChangeShapeType="1"/>
            </p:cNvSpPr>
            <p:nvPr/>
          </p:nvSpPr>
          <p:spPr bwMode="auto">
            <a:xfrm flipV="1">
              <a:off x="5837238" y="3100388"/>
              <a:ext cx="1587" cy="3333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38" name="Rectangle 67"/>
            <p:cNvSpPr>
              <a:spLocks noChangeArrowheads="1"/>
            </p:cNvSpPr>
            <p:nvPr/>
          </p:nvSpPr>
          <p:spPr bwMode="auto">
            <a:xfrm>
              <a:off x="2843213" y="3765550"/>
              <a:ext cx="762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239" name="Freeform 68"/>
            <p:cNvSpPr>
              <a:spLocks/>
            </p:cNvSpPr>
            <p:nvPr/>
          </p:nvSpPr>
          <p:spPr bwMode="auto">
            <a:xfrm>
              <a:off x="3141663" y="2190750"/>
              <a:ext cx="822325" cy="122238"/>
            </a:xfrm>
            <a:custGeom>
              <a:avLst/>
              <a:gdLst>
                <a:gd name="T0" fmla="*/ 2147483647 w 47"/>
                <a:gd name="T1" fmla="*/ 0 h 7"/>
                <a:gd name="T2" fmla="*/ 2147483647 w 47"/>
                <a:gd name="T3" fmla="*/ 2147483647 h 7"/>
                <a:gd name="T4" fmla="*/ 2147483647 w 47"/>
                <a:gd name="T5" fmla="*/ 2147483647 h 7"/>
                <a:gd name="T6" fmla="*/ 2147483647 w 47"/>
                <a:gd name="T7" fmla="*/ 2147483647 h 7"/>
                <a:gd name="T8" fmla="*/ 0 w 47"/>
                <a:gd name="T9" fmla="*/ 2147483647 h 7"/>
                <a:gd name="T10" fmla="*/ 0 w 47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7"/>
                <a:gd name="T20" fmla="*/ 47 w 47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7">
                  <a:moveTo>
                    <a:pt x="47" y="0"/>
                  </a:moveTo>
                  <a:lnTo>
                    <a:pt x="47" y="7"/>
                  </a:lnTo>
                  <a:lnTo>
                    <a:pt x="41" y="7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40" name="Freeform 69"/>
            <p:cNvSpPr>
              <a:spLocks/>
            </p:cNvSpPr>
            <p:nvPr/>
          </p:nvSpPr>
          <p:spPr bwMode="auto">
            <a:xfrm>
              <a:off x="4086225" y="2190750"/>
              <a:ext cx="1487488" cy="122238"/>
            </a:xfrm>
            <a:custGeom>
              <a:avLst/>
              <a:gdLst>
                <a:gd name="T0" fmla="*/ 2147483647 w 85"/>
                <a:gd name="T1" fmla="*/ 0 h 7"/>
                <a:gd name="T2" fmla="*/ 2147483647 w 85"/>
                <a:gd name="T3" fmla="*/ 2147483647 h 7"/>
                <a:gd name="T4" fmla="*/ 2147483647 w 85"/>
                <a:gd name="T5" fmla="*/ 2147483647 h 7"/>
                <a:gd name="T6" fmla="*/ 2147483647 w 85"/>
                <a:gd name="T7" fmla="*/ 2147483647 h 7"/>
                <a:gd name="T8" fmla="*/ 0 w 85"/>
                <a:gd name="T9" fmla="*/ 2147483647 h 7"/>
                <a:gd name="T10" fmla="*/ 0 w 85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5"/>
                <a:gd name="T19" fmla="*/ 0 h 7"/>
                <a:gd name="T20" fmla="*/ 85 w 85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5" h="7">
                  <a:moveTo>
                    <a:pt x="85" y="0"/>
                  </a:moveTo>
                  <a:lnTo>
                    <a:pt x="85" y="7"/>
                  </a:lnTo>
                  <a:lnTo>
                    <a:pt x="78" y="7"/>
                  </a:lnTo>
                  <a:lnTo>
                    <a:pt x="6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41" name="Freeform 70"/>
            <p:cNvSpPr>
              <a:spLocks/>
            </p:cNvSpPr>
            <p:nvPr/>
          </p:nvSpPr>
          <p:spPr bwMode="auto">
            <a:xfrm>
              <a:off x="2441575" y="2995613"/>
              <a:ext cx="454025" cy="52387"/>
            </a:xfrm>
            <a:custGeom>
              <a:avLst/>
              <a:gdLst>
                <a:gd name="T0" fmla="*/ 2147483647 w 26"/>
                <a:gd name="T1" fmla="*/ 2147483647 h 3"/>
                <a:gd name="T2" fmla="*/ 2147483647 w 26"/>
                <a:gd name="T3" fmla="*/ 0 h 3"/>
                <a:gd name="T4" fmla="*/ 2147483647 w 26"/>
                <a:gd name="T5" fmla="*/ 0 h 3"/>
                <a:gd name="T6" fmla="*/ 2147483647 w 26"/>
                <a:gd name="T7" fmla="*/ 0 h 3"/>
                <a:gd name="T8" fmla="*/ 0 w 26"/>
                <a:gd name="T9" fmla="*/ 0 h 3"/>
                <a:gd name="T10" fmla="*/ 0 w 26"/>
                <a:gd name="T11" fmla="*/ 2147483647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3"/>
                <a:gd name="T20" fmla="*/ 26 w 26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3">
                  <a:moveTo>
                    <a:pt x="26" y="3"/>
                  </a:moveTo>
                  <a:lnTo>
                    <a:pt x="26" y="0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42" name="Freeform 71"/>
            <p:cNvSpPr>
              <a:spLocks/>
            </p:cNvSpPr>
            <p:nvPr/>
          </p:nvSpPr>
          <p:spPr bwMode="auto">
            <a:xfrm>
              <a:off x="3911600" y="2995613"/>
              <a:ext cx="454025" cy="52387"/>
            </a:xfrm>
            <a:custGeom>
              <a:avLst/>
              <a:gdLst>
                <a:gd name="T0" fmla="*/ 2147483647 w 26"/>
                <a:gd name="T1" fmla="*/ 2147483647 h 3"/>
                <a:gd name="T2" fmla="*/ 2147483647 w 26"/>
                <a:gd name="T3" fmla="*/ 0 h 3"/>
                <a:gd name="T4" fmla="*/ 2147483647 w 26"/>
                <a:gd name="T5" fmla="*/ 0 h 3"/>
                <a:gd name="T6" fmla="*/ 2147483647 w 26"/>
                <a:gd name="T7" fmla="*/ 0 h 3"/>
                <a:gd name="T8" fmla="*/ 0 w 26"/>
                <a:gd name="T9" fmla="*/ 0 h 3"/>
                <a:gd name="T10" fmla="*/ 0 w 26"/>
                <a:gd name="T11" fmla="*/ 2147483647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3"/>
                <a:gd name="T20" fmla="*/ 26 w 26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3">
                  <a:moveTo>
                    <a:pt x="26" y="3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43" name="Freeform 72"/>
            <p:cNvSpPr>
              <a:spLocks/>
            </p:cNvSpPr>
            <p:nvPr/>
          </p:nvSpPr>
          <p:spPr bwMode="auto">
            <a:xfrm>
              <a:off x="5381625" y="2995613"/>
              <a:ext cx="455613" cy="52387"/>
            </a:xfrm>
            <a:custGeom>
              <a:avLst/>
              <a:gdLst>
                <a:gd name="T0" fmla="*/ 2147483647 w 26"/>
                <a:gd name="T1" fmla="*/ 2147483647 h 3"/>
                <a:gd name="T2" fmla="*/ 2147483647 w 26"/>
                <a:gd name="T3" fmla="*/ 0 h 3"/>
                <a:gd name="T4" fmla="*/ 2147483647 w 26"/>
                <a:gd name="T5" fmla="*/ 0 h 3"/>
                <a:gd name="T6" fmla="*/ 2147483647 w 26"/>
                <a:gd name="T7" fmla="*/ 0 h 3"/>
                <a:gd name="T8" fmla="*/ 0 w 26"/>
                <a:gd name="T9" fmla="*/ 0 h 3"/>
                <a:gd name="T10" fmla="*/ 0 w 26"/>
                <a:gd name="T11" fmla="*/ 2147483647 h 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3"/>
                <a:gd name="T20" fmla="*/ 26 w 26"/>
                <a:gd name="T21" fmla="*/ 3 h 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3">
                  <a:moveTo>
                    <a:pt x="26" y="3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44" name="Rectangle 73"/>
            <p:cNvSpPr>
              <a:spLocks noChangeArrowheads="1"/>
            </p:cNvSpPr>
            <p:nvPr/>
          </p:nvSpPr>
          <p:spPr bwMode="auto">
            <a:xfrm>
              <a:off x="5695950" y="3748088"/>
              <a:ext cx="762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i="1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245" name="Rectangle 74"/>
            <p:cNvSpPr>
              <a:spLocks noChangeArrowheads="1"/>
            </p:cNvSpPr>
            <p:nvPr/>
          </p:nvSpPr>
          <p:spPr bwMode="auto">
            <a:xfrm>
              <a:off x="5924550" y="3748088"/>
              <a:ext cx="762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246" name="Rectangle 75"/>
            <p:cNvSpPr>
              <a:spLocks noChangeArrowheads="1"/>
            </p:cNvSpPr>
            <p:nvPr/>
          </p:nvSpPr>
          <p:spPr bwMode="auto">
            <a:xfrm>
              <a:off x="5802313" y="3748088"/>
              <a:ext cx="508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247" name="Line 76"/>
            <p:cNvSpPr>
              <a:spLocks noChangeShapeType="1"/>
            </p:cNvSpPr>
            <p:nvPr/>
          </p:nvSpPr>
          <p:spPr bwMode="auto">
            <a:xfrm flipV="1">
              <a:off x="4821238" y="2312988"/>
              <a:ext cx="1587" cy="38576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248" name="Freeform 77"/>
            <p:cNvSpPr>
              <a:spLocks/>
            </p:cNvSpPr>
            <p:nvPr/>
          </p:nvSpPr>
          <p:spPr bwMode="auto">
            <a:xfrm>
              <a:off x="3543300" y="2260600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49" name="Freeform 78"/>
            <p:cNvSpPr>
              <a:spLocks/>
            </p:cNvSpPr>
            <p:nvPr/>
          </p:nvSpPr>
          <p:spPr bwMode="auto">
            <a:xfrm>
              <a:off x="3543300" y="2278063"/>
              <a:ext cx="52388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50" name="Freeform 79"/>
            <p:cNvSpPr>
              <a:spLocks/>
            </p:cNvSpPr>
            <p:nvPr/>
          </p:nvSpPr>
          <p:spPr bwMode="auto">
            <a:xfrm>
              <a:off x="4103688" y="2663825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51" name="Freeform 80"/>
            <p:cNvSpPr>
              <a:spLocks/>
            </p:cNvSpPr>
            <p:nvPr/>
          </p:nvSpPr>
          <p:spPr bwMode="auto">
            <a:xfrm>
              <a:off x="4103688" y="2663825"/>
              <a:ext cx="52387" cy="52388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52" name="Freeform 81"/>
            <p:cNvSpPr>
              <a:spLocks/>
            </p:cNvSpPr>
            <p:nvPr/>
          </p:nvSpPr>
          <p:spPr bwMode="auto">
            <a:xfrm>
              <a:off x="4786313" y="2663825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53" name="Freeform 82"/>
            <p:cNvSpPr>
              <a:spLocks/>
            </p:cNvSpPr>
            <p:nvPr/>
          </p:nvSpPr>
          <p:spPr bwMode="auto">
            <a:xfrm>
              <a:off x="4786313" y="2663825"/>
              <a:ext cx="52387" cy="52388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54" name="Freeform 83"/>
            <p:cNvSpPr>
              <a:spLocks/>
            </p:cNvSpPr>
            <p:nvPr/>
          </p:nvSpPr>
          <p:spPr bwMode="auto">
            <a:xfrm>
              <a:off x="3543300" y="2557463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55" name="Freeform 84"/>
            <p:cNvSpPr>
              <a:spLocks/>
            </p:cNvSpPr>
            <p:nvPr/>
          </p:nvSpPr>
          <p:spPr bwMode="auto">
            <a:xfrm>
              <a:off x="3543300" y="2557463"/>
              <a:ext cx="52388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526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56" name="Freeform 85"/>
            <p:cNvSpPr>
              <a:spLocks/>
            </p:cNvSpPr>
            <p:nvPr/>
          </p:nvSpPr>
          <p:spPr bwMode="auto">
            <a:xfrm>
              <a:off x="5030788" y="3870325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57" name="Freeform 86"/>
            <p:cNvSpPr>
              <a:spLocks/>
            </p:cNvSpPr>
            <p:nvPr/>
          </p:nvSpPr>
          <p:spPr bwMode="auto">
            <a:xfrm>
              <a:off x="5102225" y="3870325"/>
              <a:ext cx="17463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58" name="Freeform 87"/>
            <p:cNvSpPr>
              <a:spLocks/>
            </p:cNvSpPr>
            <p:nvPr/>
          </p:nvSpPr>
          <p:spPr bwMode="auto">
            <a:xfrm>
              <a:off x="5172075" y="3870325"/>
              <a:ext cx="17463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59" name="Freeform 88"/>
            <p:cNvSpPr>
              <a:spLocks/>
            </p:cNvSpPr>
            <p:nvPr/>
          </p:nvSpPr>
          <p:spPr bwMode="auto">
            <a:xfrm>
              <a:off x="3560763" y="3870325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60" name="Freeform 89"/>
            <p:cNvSpPr>
              <a:spLocks/>
            </p:cNvSpPr>
            <p:nvPr/>
          </p:nvSpPr>
          <p:spPr bwMode="auto">
            <a:xfrm>
              <a:off x="3630613" y="3870325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61" name="Freeform 90"/>
            <p:cNvSpPr>
              <a:spLocks/>
            </p:cNvSpPr>
            <p:nvPr/>
          </p:nvSpPr>
          <p:spPr bwMode="auto">
            <a:xfrm>
              <a:off x="3700463" y="3870325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62" name="Freeform 91"/>
            <p:cNvSpPr>
              <a:spLocks/>
            </p:cNvSpPr>
            <p:nvPr/>
          </p:nvSpPr>
          <p:spPr bwMode="auto">
            <a:xfrm>
              <a:off x="4786313" y="2278063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263" name="Freeform 92"/>
            <p:cNvSpPr>
              <a:spLocks/>
            </p:cNvSpPr>
            <p:nvPr/>
          </p:nvSpPr>
          <p:spPr bwMode="auto">
            <a:xfrm>
              <a:off x="4786313" y="2278063"/>
              <a:ext cx="52387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6087" name="Group 179"/>
          <p:cNvGrpSpPr>
            <a:grpSpLocks/>
          </p:cNvGrpSpPr>
          <p:nvPr/>
        </p:nvGrpSpPr>
        <p:grpSpPr bwMode="auto">
          <a:xfrm>
            <a:off x="5029200" y="1828800"/>
            <a:ext cx="3810000" cy="2209800"/>
            <a:chOff x="2362200" y="1296988"/>
            <a:chExt cx="4200525" cy="2571750"/>
          </a:xfrm>
        </p:grpSpPr>
        <p:sp>
          <p:nvSpPr>
            <p:cNvPr id="46089" name="Freeform 4"/>
            <p:cNvSpPr>
              <a:spLocks/>
            </p:cNvSpPr>
            <p:nvPr/>
          </p:nvSpPr>
          <p:spPr bwMode="auto">
            <a:xfrm>
              <a:off x="5407025" y="1401763"/>
              <a:ext cx="104775" cy="52387"/>
            </a:xfrm>
            <a:custGeom>
              <a:avLst/>
              <a:gdLst>
                <a:gd name="T0" fmla="*/ 0 w 6"/>
                <a:gd name="T1" fmla="*/ 2147483647 h 3"/>
                <a:gd name="T2" fmla="*/ 2147483647 w 6"/>
                <a:gd name="T3" fmla="*/ 2147483647 h 3"/>
                <a:gd name="T4" fmla="*/ 0 w 6"/>
                <a:gd name="T5" fmla="*/ 0 h 3"/>
                <a:gd name="T6" fmla="*/ 0 w 6"/>
                <a:gd name="T7" fmla="*/ 2147483647 h 3"/>
                <a:gd name="T8" fmla="*/ 0 w 6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0" name="Freeform 5"/>
            <p:cNvSpPr>
              <a:spLocks/>
            </p:cNvSpPr>
            <p:nvPr/>
          </p:nvSpPr>
          <p:spPr bwMode="auto">
            <a:xfrm>
              <a:off x="5407025" y="1401763"/>
              <a:ext cx="104775" cy="52387"/>
            </a:xfrm>
            <a:custGeom>
              <a:avLst/>
              <a:gdLst>
                <a:gd name="T0" fmla="*/ 0 w 66"/>
                <a:gd name="T1" fmla="*/ 2147483647 h 33"/>
                <a:gd name="T2" fmla="*/ 2147483647 w 66"/>
                <a:gd name="T3" fmla="*/ 2147483647 h 33"/>
                <a:gd name="T4" fmla="*/ 0 w 66"/>
                <a:gd name="T5" fmla="*/ 0 h 33"/>
                <a:gd name="T6" fmla="*/ 0 w 66"/>
                <a:gd name="T7" fmla="*/ 2147483647 h 33"/>
                <a:gd name="T8" fmla="*/ 0 w 66"/>
                <a:gd name="T9" fmla="*/ 2147483647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3"/>
                <a:gd name="T17" fmla="*/ 66 w 6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3">
                  <a:moveTo>
                    <a:pt x="0" y="33"/>
                  </a:moveTo>
                  <a:lnTo>
                    <a:pt x="66" y="22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1" name="Line 6"/>
            <p:cNvSpPr>
              <a:spLocks noChangeShapeType="1"/>
            </p:cNvSpPr>
            <p:nvPr/>
          </p:nvSpPr>
          <p:spPr bwMode="auto">
            <a:xfrm flipH="1">
              <a:off x="5302250" y="1436688"/>
              <a:ext cx="87313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2" name="Freeform 7"/>
            <p:cNvSpPr>
              <a:spLocks/>
            </p:cNvSpPr>
            <p:nvPr/>
          </p:nvSpPr>
          <p:spPr bwMode="auto">
            <a:xfrm>
              <a:off x="4654550" y="1401763"/>
              <a:ext cx="104775" cy="52387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2147483647 h 3"/>
                <a:gd name="T4" fmla="*/ 2147483647 w 6"/>
                <a:gd name="T5" fmla="*/ 2147483647 h 3"/>
                <a:gd name="T6" fmla="*/ 2147483647 w 6"/>
                <a:gd name="T7" fmla="*/ 2147483647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3" name="Freeform 8"/>
            <p:cNvSpPr>
              <a:spLocks/>
            </p:cNvSpPr>
            <p:nvPr/>
          </p:nvSpPr>
          <p:spPr bwMode="auto">
            <a:xfrm>
              <a:off x="4654550" y="1401763"/>
              <a:ext cx="104775" cy="52387"/>
            </a:xfrm>
            <a:custGeom>
              <a:avLst/>
              <a:gdLst>
                <a:gd name="T0" fmla="*/ 2147483647 w 66"/>
                <a:gd name="T1" fmla="*/ 0 h 33"/>
                <a:gd name="T2" fmla="*/ 0 w 66"/>
                <a:gd name="T3" fmla="*/ 2147483647 h 33"/>
                <a:gd name="T4" fmla="*/ 2147483647 w 66"/>
                <a:gd name="T5" fmla="*/ 2147483647 h 33"/>
                <a:gd name="T6" fmla="*/ 2147483647 w 66"/>
                <a:gd name="T7" fmla="*/ 2147483647 h 33"/>
                <a:gd name="T8" fmla="*/ 2147483647 w 66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3"/>
                <a:gd name="T17" fmla="*/ 66 w 6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3">
                  <a:moveTo>
                    <a:pt x="66" y="0"/>
                  </a:moveTo>
                  <a:lnTo>
                    <a:pt x="0" y="22"/>
                  </a:lnTo>
                  <a:lnTo>
                    <a:pt x="66" y="33"/>
                  </a:lnTo>
                  <a:lnTo>
                    <a:pt x="66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094" name="Line 9"/>
            <p:cNvSpPr>
              <a:spLocks noChangeShapeType="1"/>
            </p:cNvSpPr>
            <p:nvPr/>
          </p:nvSpPr>
          <p:spPr bwMode="auto">
            <a:xfrm>
              <a:off x="4759325" y="1436688"/>
              <a:ext cx="87313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5" name="Rectangle 10"/>
            <p:cNvSpPr>
              <a:spLocks noChangeArrowheads="1"/>
            </p:cNvSpPr>
            <p:nvPr/>
          </p:nvSpPr>
          <p:spPr bwMode="auto">
            <a:xfrm>
              <a:off x="4268788" y="3502025"/>
              <a:ext cx="42862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i="1">
                  <a:solidFill>
                    <a:srgbClr val="000000"/>
                  </a:solidFill>
                  <a:latin typeface="Nimbus Roman No9 L"/>
                </a:rPr>
                <a:t>i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096" name="Rectangle 11"/>
            <p:cNvSpPr>
              <a:spLocks noChangeArrowheads="1"/>
            </p:cNvSpPr>
            <p:nvPr/>
          </p:nvSpPr>
          <p:spPr bwMode="auto">
            <a:xfrm>
              <a:off x="4916488" y="1296988"/>
              <a:ext cx="682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i="1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097" name="Rectangle 12"/>
            <p:cNvSpPr>
              <a:spLocks noChangeArrowheads="1"/>
            </p:cNvSpPr>
            <p:nvPr/>
          </p:nvSpPr>
          <p:spPr bwMode="auto">
            <a:xfrm>
              <a:off x="4987925" y="1296988"/>
              <a:ext cx="258763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 bits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098" name="Rectangle 13"/>
            <p:cNvSpPr>
              <a:spLocks noChangeArrowheads="1"/>
            </p:cNvSpPr>
            <p:nvPr/>
          </p:nvSpPr>
          <p:spPr bwMode="auto">
            <a:xfrm>
              <a:off x="2763838" y="3502025"/>
              <a:ext cx="76200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099" name="Rectangle 14"/>
            <p:cNvSpPr>
              <a:spLocks noChangeArrowheads="1"/>
            </p:cNvSpPr>
            <p:nvPr/>
          </p:nvSpPr>
          <p:spPr bwMode="auto">
            <a:xfrm>
              <a:off x="5511800" y="3292475"/>
              <a:ext cx="4746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00" name="Rectangle 15"/>
            <p:cNvSpPr>
              <a:spLocks noChangeArrowheads="1"/>
            </p:cNvSpPr>
            <p:nvPr/>
          </p:nvSpPr>
          <p:spPr bwMode="auto">
            <a:xfrm>
              <a:off x="4041775" y="3292475"/>
              <a:ext cx="4746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01" name="Rectangle 16"/>
            <p:cNvSpPr>
              <a:spLocks noChangeArrowheads="1"/>
            </p:cNvSpPr>
            <p:nvPr/>
          </p:nvSpPr>
          <p:spPr bwMode="auto">
            <a:xfrm>
              <a:off x="2571750" y="3292475"/>
              <a:ext cx="474663" cy="18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02" name="Rectangle 17"/>
            <p:cNvSpPr>
              <a:spLocks noChangeArrowheads="1"/>
            </p:cNvSpPr>
            <p:nvPr/>
          </p:nvSpPr>
          <p:spPr bwMode="auto">
            <a:xfrm>
              <a:off x="3044825" y="1541463"/>
              <a:ext cx="2484438" cy="333375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6103" name="Line 18"/>
            <p:cNvSpPr>
              <a:spLocks noChangeShapeType="1"/>
            </p:cNvSpPr>
            <p:nvPr/>
          </p:nvSpPr>
          <p:spPr bwMode="auto">
            <a:xfrm flipV="1">
              <a:off x="4619625" y="1541463"/>
              <a:ext cx="1588" cy="3333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Rectangle 19"/>
            <p:cNvSpPr>
              <a:spLocks noChangeArrowheads="1"/>
            </p:cNvSpPr>
            <p:nvPr/>
          </p:nvSpPr>
          <p:spPr bwMode="auto">
            <a:xfrm>
              <a:off x="4846638" y="1611313"/>
              <a:ext cx="4746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Module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05" name="Rectangle 20"/>
            <p:cNvSpPr>
              <a:spLocks noChangeArrowheads="1"/>
            </p:cNvSpPr>
            <p:nvPr/>
          </p:nvSpPr>
          <p:spPr bwMode="auto">
            <a:xfrm>
              <a:off x="5653088" y="1611313"/>
              <a:ext cx="765175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MM address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06" name="Freeform 21"/>
            <p:cNvSpPr>
              <a:spLocks/>
            </p:cNvSpPr>
            <p:nvPr/>
          </p:nvSpPr>
          <p:spPr bwMode="auto">
            <a:xfrm>
              <a:off x="4041775" y="2609850"/>
              <a:ext cx="34925" cy="104775"/>
            </a:xfrm>
            <a:custGeom>
              <a:avLst/>
              <a:gdLst>
                <a:gd name="T0" fmla="*/ 0 w 2"/>
                <a:gd name="T1" fmla="*/ 0 h 6"/>
                <a:gd name="T2" fmla="*/ 2147483647 w 2"/>
                <a:gd name="T3" fmla="*/ 2147483647 h 6"/>
                <a:gd name="T4" fmla="*/ 2147483647 w 2"/>
                <a:gd name="T5" fmla="*/ 0 h 6"/>
                <a:gd name="T6" fmla="*/ 2147483647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07" name="Freeform 22"/>
            <p:cNvSpPr>
              <a:spLocks/>
            </p:cNvSpPr>
            <p:nvPr/>
          </p:nvSpPr>
          <p:spPr bwMode="auto">
            <a:xfrm>
              <a:off x="4041775" y="2609850"/>
              <a:ext cx="34925" cy="104775"/>
            </a:xfrm>
            <a:custGeom>
              <a:avLst/>
              <a:gdLst>
                <a:gd name="T0" fmla="*/ 0 w 22"/>
                <a:gd name="T1" fmla="*/ 0 h 66"/>
                <a:gd name="T2" fmla="*/ 2147483647 w 22"/>
                <a:gd name="T3" fmla="*/ 2147483647 h 66"/>
                <a:gd name="T4" fmla="*/ 2147483647 w 22"/>
                <a:gd name="T5" fmla="*/ 0 h 66"/>
                <a:gd name="T6" fmla="*/ 2147483647 w 22"/>
                <a:gd name="T7" fmla="*/ 0 h 66"/>
                <a:gd name="T8" fmla="*/ 0 w 2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6"/>
                <a:gd name="T17" fmla="*/ 22 w 2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6">
                  <a:moveTo>
                    <a:pt x="0" y="0"/>
                  </a:moveTo>
                  <a:lnTo>
                    <a:pt x="11" y="66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08" name="Line 23"/>
            <p:cNvSpPr>
              <a:spLocks noChangeShapeType="1"/>
            </p:cNvSpPr>
            <p:nvPr/>
          </p:nvSpPr>
          <p:spPr bwMode="auto">
            <a:xfrm flipV="1">
              <a:off x="4059238" y="2328863"/>
              <a:ext cx="1587" cy="2809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24"/>
            <p:cNvSpPr>
              <a:spLocks/>
            </p:cNvSpPr>
            <p:nvPr/>
          </p:nvSpPr>
          <p:spPr bwMode="auto">
            <a:xfrm>
              <a:off x="5511800" y="2609850"/>
              <a:ext cx="52388" cy="104775"/>
            </a:xfrm>
            <a:custGeom>
              <a:avLst/>
              <a:gdLst>
                <a:gd name="T0" fmla="*/ 0 w 3"/>
                <a:gd name="T1" fmla="*/ 0 h 6"/>
                <a:gd name="T2" fmla="*/ 2147483647 w 3"/>
                <a:gd name="T3" fmla="*/ 2147483647 h 6"/>
                <a:gd name="T4" fmla="*/ 2147483647 w 3"/>
                <a:gd name="T5" fmla="*/ 0 h 6"/>
                <a:gd name="T6" fmla="*/ 2147483647 w 3"/>
                <a:gd name="T7" fmla="*/ 0 h 6"/>
                <a:gd name="T8" fmla="*/ 0 w 3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"/>
                <a:gd name="T16" fmla="*/ 0 h 6"/>
                <a:gd name="T17" fmla="*/ 3 w 3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" h="6">
                  <a:moveTo>
                    <a:pt x="0" y="0"/>
                  </a:moveTo>
                  <a:lnTo>
                    <a:pt x="1" y="6"/>
                  </a:ln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0" name="Freeform 25"/>
            <p:cNvSpPr>
              <a:spLocks/>
            </p:cNvSpPr>
            <p:nvPr/>
          </p:nvSpPr>
          <p:spPr bwMode="auto">
            <a:xfrm>
              <a:off x="5511800" y="2609850"/>
              <a:ext cx="52388" cy="104775"/>
            </a:xfrm>
            <a:custGeom>
              <a:avLst/>
              <a:gdLst>
                <a:gd name="T0" fmla="*/ 0 w 33"/>
                <a:gd name="T1" fmla="*/ 0 h 66"/>
                <a:gd name="T2" fmla="*/ 2147483647 w 33"/>
                <a:gd name="T3" fmla="*/ 2147483647 h 66"/>
                <a:gd name="T4" fmla="*/ 2147483647 w 33"/>
                <a:gd name="T5" fmla="*/ 0 h 66"/>
                <a:gd name="T6" fmla="*/ 2147483647 w 33"/>
                <a:gd name="T7" fmla="*/ 0 h 66"/>
                <a:gd name="T8" fmla="*/ 0 w 33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66"/>
                <a:gd name="T17" fmla="*/ 33 w 33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66">
                  <a:moveTo>
                    <a:pt x="0" y="0"/>
                  </a:moveTo>
                  <a:lnTo>
                    <a:pt x="11" y="66"/>
                  </a:lnTo>
                  <a:lnTo>
                    <a:pt x="33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1" name="Freeform 26"/>
            <p:cNvSpPr>
              <a:spLocks/>
            </p:cNvSpPr>
            <p:nvPr/>
          </p:nvSpPr>
          <p:spPr bwMode="auto">
            <a:xfrm>
              <a:off x="5145088" y="2328863"/>
              <a:ext cx="384175" cy="280987"/>
            </a:xfrm>
            <a:custGeom>
              <a:avLst/>
              <a:gdLst>
                <a:gd name="T0" fmla="*/ 2147483647 w 22"/>
                <a:gd name="T1" fmla="*/ 2147483647 h 16"/>
                <a:gd name="T2" fmla="*/ 2147483647 w 22"/>
                <a:gd name="T3" fmla="*/ 0 h 16"/>
                <a:gd name="T4" fmla="*/ 0 w 22"/>
                <a:gd name="T5" fmla="*/ 0 h 16"/>
                <a:gd name="T6" fmla="*/ 0 60000 65536"/>
                <a:gd name="T7" fmla="*/ 0 60000 65536"/>
                <a:gd name="T8" fmla="*/ 0 60000 65536"/>
                <a:gd name="T9" fmla="*/ 0 w 22"/>
                <a:gd name="T10" fmla="*/ 0 h 16"/>
                <a:gd name="T11" fmla="*/ 22 w 22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" h="16">
                  <a:moveTo>
                    <a:pt x="22" y="16"/>
                  </a:moveTo>
                  <a:lnTo>
                    <a:pt x="22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2" name="Freeform 27"/>
            <p:cNvSpPr>
              <a:spLocks/>
            </p:cNvSpPr>
            <p:nvPr/>
          </p:nvSpPr>
          <p:spPr bwMode="auto">
            <a:xfrm>
              <a:off x="2571750" y="2609850"/>
              <a:ext cx="34925" cy="104775"/>
            </a:xfrm>
            <a:custGeom>
              <a:avLst/>
              <a:gdLst>
                <a:gd name="T0" fmla="*/ 0 w 2"/>
                <a:gd name="T1" fmla="*/ 0 h 6"/>
                <a:gd name="T2" fmla="*/ 2147483647 w 2"/>
                <a:gd name="T3" fmla="*/ 2147483647 h 6"/>
                <a:gd name="T4" fmla="*/ 2147483647 w 2"/>
                <a:gd name="T5" fmla="*/ 0 h 6"/>
                <a:gd name="T6" fmla="*/ 2147483647 w 2"/>
                <a:gd name="T7" fmla="*/ 0 h 6"/>
                <a:gd name="T8" fmla="*/ 0 w 2"/>
                <a:gd name="T9" fmla="*/ 0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"/>
                <a:gd name="T16" fmla="*/ 0 h 6"/>
                <a:gd name="T17" fmla="*/ 2 w 2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" h="6">
                  <a:moveTo>
                    <a:pt x="0" y="0"/>
                  </a:moveTo>
                  <a:lnTo>
                    <a:pt x="1" y="6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3" name="Freeform 28"/>
            <p:cNvSpPr>
              <a:spLocks/>
            </p:cNvSpPr>
            <p:nvPr/>
          </p:nvSpPr>
          <p:spPr bwMode="auto">
            <a:xfrm>
              <a:off x="2571750" y="2609850"/>
              <a:ext cx="34925" cy="104775"/>
            </a:xfrm>
            <a:custGeom>
              <a:avLst/>
              <a:gdLst>
                <a:gd name="T0" fmla="*/ 0 w 22"/>
                <a:gd name="T1" fmla="*/ 0 h 66"/>
                <a:gd name="T2" fmla="*/ 2147483647 w 22"/>
                <a:gd name="T3" fmla="*/ 2147483647 h 66"/>
                <a:gd name="T4" fmla="*/ 2147483647 w 22"/>
                <a:gd name="T5" fmla="*/ 0 h 66"/>
                <a:gd name="T6" fmla="*/ 2147483647 w 22"/>
                <a:gd name="T7" fmla="*/ 0 h 66"/>
                <a:gd name="T8" fmla="*/ 0 w 22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"/>
                <a:gd name="T16" fmla="*/ 0 h 66"/>
                <a:gd name="T17" fmla="*/ 22 w 2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" h="66">
                  <a:moveTo>
                    <a:pt x="0" y="0"/>
                  </a:moveTo>
                  <a:lnTo>
                    <a:pt x="11" y="66"/>
                  </a:lnTo>
                  <a:lnTo>
                    <a:pt x="22" y="0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4" name="Freeform 29"/>
            <p:cNvSpPr>
              <a:spLocks/>
            </p:cNvSpPr>
            <p:nvPr/>
          </p:nvSpPr>
          <p:spPr bwMode="auto">
            <a:xfrm>
              <a:off x="2589213" y="2328863"/>
              <a:ext cx="2433637" cy="280987"/>
            </a:xfrm>
            <a:custGeom>
              <a:avLst/>
              <a:gdLst>
                <a:gd name="T0" fmla="*/ 0 w 139"/>
                <a:gd name="T1" fmla="*/ 2147483647 h 16"/>
                <a:gd name="T2" fmla="*/ 0 w 139"/>
                <a:gd name="T3" fmla="*/ 0 h 16"/>
                <a:gd name="T4" fmla="*/ 2147483647 w 139"/>
                <a:gd name="T5" fmla="*/ 0 h 16"/>
                <a:gd name="T6" fmla="*/ 0 60000 65536"/>
                <a:gd name="T7" fmla="*/ 0 60000 65536"/>
                <a:gd name="T8" fmla="*/ 0 60000 65536"/>
                <a:gd name="T9" fmla="*/ 0 w 139"/>
                <a:gd name="T10" fmla="*/ 0 h 16"/>
                <a:gd name="T11" fmla="*/ 139 w 139"/>
                <a:gd name="T12" fmla="*/ 16 h 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9" h="16">
                  <a:moveTo>
                    <a:pt x="0" y="16"/>
                  </a:moveTo>
                  <a:lnTo>
                    <a:pt x="0" y="0"/>
                  </a:lnTo>
                  <a:lnTo>
                    <a:pt x="139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5" name="Freeform 30"/>
            <p:cNvSpPr>
              <a:spLocks/>
            </p:cNvSpPr>
            <p:nvPr/>
          </p:nvSpPr>
          <p:spPr bwMode="auto">
            <a:xfrm>
              <a:off x="6246813" y="3325813"/>
              <a:ext cx="106362" cy="53975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2147483647 h 3"/>
                <a:gd name="T4" fmla="*/ 2147483647 w 6"/>
                <a:gd name="T5" fmla="*/ 2147483647 h 3"/>
                <a:gd name="T6" fmla="*/ 2147483647 w 6"/>
                <a:gd name="T7" fmla="*/ 2147483647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6" name="Freeform 31"/>
            <p:cNvSpPr>
              <a:spLocks/>
            </p:cNvSpPr>
            <p:nvPr/>
          </p:nvSpPr>
          <p:spPr bwMode="auto">
            <a:xfrm>
              <a:off x="6246813" y="3325813"/>
              <a:ext cx="106362" cy="53975"/>
            </a:xfrm>
            <a:custGeom>
              <a:avLst/>
              <a:gdLst>
                <a:gd name="T0" fmla="*/ 2147483647 w 67"/>
                <a:gd name="T1" fmla="*/ 0 h 34"/>
                <a:gd name="T2" fmla="*/ 0 w 67"/>
                <a:gd name="T3" fmla="*/ 2147483647 h 34"/>
                <a:gd name="T4" fmla="*/ 2147483647 w 67"/>
                <a:gd name="T5" fmla="*/ 2147483647 h 34"/>
                <a:gd name="T6" fmla="*/ 2147483647 w 67"/>
                <a:gd name="T7" fmla="*/ 2147483647 h 34"/>
                <a:gd name="T8" fmla="*/ 2147483647 w 67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34"/>
                <a:gd name="T17" fmla="*/ 67 w 67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34">
                  <a:moveTo>
                    <a:pt x="67" y="0"/>
                  </a:moveTo>
                  <a:lnTo>
                    <a:pt x="0" y="23"/>
                  </a:lnTo>
                  <a:lnTo>
                    <a:pt x="67" y="34"/>
                  </a:lnTo>
                  <a:lnTo>
                    <a:pt x="67" y="2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CC3300"/>
            </a:solidFill>
            <a:ln w="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7" name="Freeform 32"/>
            <p:cNvSpPr>
              <a:spLocks/>
            </p:cNvSpPr>
            <p:nvPr/>
          </p:nvSpPr>
          <p:spPr bwMode="auto">
            <a:xfrm>
              <a:off x="5599113" y="2451100"/>
              <a:ext cx="963612" cy="911225"/>
            </a:xfrm>
            <a:custGeom>
              <a:avLst/>
              <a:gdLst>
                <a:gd name="T0" fmla="*/ 2147483647 w 55"/>
                <a:gd name="T1" fmla="*/ 2147483647 h 52"/>
                <a:gd name="T2" fmla="*/ 2147483647 w 55"/>
                <a:gd name="T3" fmla="*/ 2147483647 h 52"/>
                <a:gd name="T4" fmla="*/ 2147483647 w 55"/>
                <a:gd name="T5" fmla="*/ 0 h 52"/>
                <a:gd name="T6" fmla="*/ 0 w 55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5"/>
                <a:gd name="T13" fmla="*/ 0 h 52"/>
                <a:gd name="T14" fmla="*/ 55 w 55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5" h="52">
                  <a:moveTo>
                    <a:pt x="43" y="52"/>
                  </a:moveTo>
                  <a:lnTo>
                    <a:pt x="55" y="52"/>
                  </a:lnTo>
                  <a:lnTo>
                    <a:pt x="55" y="0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8" name="Freeform 33"/>
            <p:cNvSpPr>
              <a:spLocks/>
            </p:cNvSpPr>
            <p:nvPr/>
          </p:nvSpPr>
          <p:spPr bwMode="auto">
            <a:xfrm>
              <a:off x="3289300" y="3325813"/>
              <a:ext cx="104775" cy="53975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2147483647 h 3"/>
                <a:gd name="T4" fmla="*/ 2147483647 w 6"/>
                <a:gd name="T5" fmla="*/ 2147483647 h 3"/>
                <a:gd name="T6" fmla="*/ 2147483647 w 6"/>
                <a:gd name="T7" fmla="*/ 2147483647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19" name="Freeform 34"/>
            <p:cNvSpPr>
              <a:spLocks/>
            </p:cNvSpPr>
            <p:nvPr/>
          </p:nvSpPr>
          <p:spPr bwMode="auto">
            <a:xfrm>
              <a:off x="3289300" y="3325813"/>
              <a:ext cx="104775" cy="53975"/>
            </a:xfrm>
            <a:custGeom>
              <a:avLst/>
              <a:gdLst>
                <a:gd name="T0" fmla="*/ 2147483647 w 66"/>
                <a:gd name="T1" fmla="*/ 0 h 34"/>
                <a:gd name="T2" fmla="*/ 0 w 66"/>
                <a:gd name="T3" fmla="*/ 2147483647 h 34"/>
                <a:gd name="T4" fmla="*/ 2147483647 w 66"/>
                <a:gd name="T5" fmla="*/ 2147483647 h 34"/>
                <a:gd name="T6" fmla="*/ 2147483647 w 66"/>
                <a:gd name="T7" fmla="*/ 2147483647 h 34"/>
                <a:gd name="T8" fmla="*/ 2147483647 w 66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4"/>
                <a:gd name="T17" fmla="*/ 66 w 66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4">
                  <a:moveTo>
                    <a:pt x="66" y="0"/>
                  </a:moveTo>
                  <a:lnTo>
                    <a:pt x="0" y="23"/>
                  </a:lnTo>
                  <a:lnTo>
                    <a:pt x="66" y="34"/>
                  </a:lnTo>
                  <a:lnTo>
                    <a:pt x="66" y="2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C3300"/>
            </a:solidFill>
            <a:ln w="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20" name="Freeform 35"/>
            <p:cNvSpPr>
              <a:spLocks/>
            </p:cNvSpPr>
            <p:nvPr/>
          </p:nvSpPr>
          <p:spPr bwMode="auto">
            <a:xfrm>
              <a:off x="3411538" y="2451100"/>
              <a:ext cx="595312" cy="911225"/>
            </a:xfrm>
            <a:custGeom>
              <a:avLst/>
              <a:gdLst>
                <a:gd name="T0" fmla="*/ 0 w 34"/>
                <a:gd name="T1" fmla="*/ 2147483647 h 52"/>
                <a:gd name="T2" fmla="*/ 2147483647 w 34"/>
                <a:gd name="T3" fmla="*/ 2147483647 h 52"/>
                <a:gd name="T4" fmla="*/ 2147483647 w 34"/>
                <a:gd name="T5" fmla="*/ 0 h 52"/>
                <a:gd name="T6" fmla="*/ 2147483647 w 34"/>
                <a:gd name="T7" fmla="*/ 0 h 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"/>
                <a:gd name="T13" fmla="*/ 0 h 52"/>
                <a:gd name="T14" fmla="*/ 34 w 34"/>
                <a:gd name="T15" fmla="*/ 52 h 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" h="52">
                  <a:moveTo>
                    <a:pt x="0" y="52"/>
                  </a:moveTo>
                  <a:lnTo>
                    <a:pt x="11" y="52"/>
                  </a:lnTo>
                  <a:lnTo>
                    <a:pt x="11" y="0"/>
                  </a:lnTo>
                  <a:lnTo>
                    <a:pt x="34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21" name="Line 36"/>
            <p:cNvSpPr>
              <a:spLocks noChangeShapeType="1"/>
            </p:cNvSpPr>
            <p:nvPr/>
          </p:nvSpPr>
          <p:spPr bwMode="auto">
            <a:xfrm flipV="1">
              <a:off x="5757863" y="2854325"/>
              <a:ext cx="1587" cy="3317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2" name="Line 37"/>
            <p:cNvSpPr>
              <a:spLocks noChangeShapeType="1"/>
            </p:cNvSpPr>
            <p:nvPr/>
          </p:nvSpPr>
          <p:spPr bwMode="auto">
            <a:xfrm flipH="1">
              <a:off x="5302250" y="318611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23" name="Rectangle 38"/>
            <p:cNvSpPr>
              <a:spLocks noChangeArrowheads="1"/>
            </p:cNvSpPr>
            <p:nvPr/>
          </p:nvSpPr>
          <p:spPr bwMode="auto">
            <a:xfrm>
              <a:off x="5302250" y="2854325"/>
              <a:ext cx="909638" cy="101441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6124" name="Rectangle 39"/>
            <p:cNvSpPr>
              <a:spLocks noChangeArrowheads="1"/>
            </p:cNvSpPr>
            <p:nvPr/>
          </p:nvSpPr>
          <p:spPr bwMode="auto">
            <a:xfrm>
              <a:off x="5827713" y="2906713"/>
              <a:ext cx="3127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25" name="Rectangle 40"/>
            <p:cNvSpPr>
              <a:spLocks noChangeArrowheads="1"/>
            </p:cNvSpPr>
            <p:nvPr/>
          </p:nvSpPr>
          <p:spPr bwMode="auto">
            <a:xfrm>
              <a:off x="5372100" y="2906713"/>
              <a:ext cx="3127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26" name="Rectangle 41"/>
            <p:cNvSpPr>
              <a:spLocks noChangeArrowheads="1"/>
            </p:cNvSpPr>
            <p:nvPr/>
          </p:nvSpPr>
          <p:spPr bwMode="auto">
            <a:xfrm>
              <a:off x="3902075" y="2906713"/>
              <a:ext cx="3127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27" name="Rectangle 42"/>
            <p:cNvSpPr>
              <a:spLocks noChangeArrowheads="1"/>
            </p:cNvSpPr>
            <p:nvPr/>
          </p:nvSpPr>
          <p:spPr bwMode="auto">
            <a:xfrm>
              <a:off x="4357688" y="2906713"/>
              <a:ext cx="312737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28" name="Rectangle 43"/>
            <p:cNvSpPr>
              <a:spLocks noChangeArrowheads="1"/>
            </p:cNvSpPr>
            <p:nvPr/>
          </p:nvSpPr>
          <p:spPr bwMode="auto">
            <a:xfrm>
              <a:off x="3832225" y="2854325"/>
              <a:ext cx="909638" cy="101441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6129" name="Line 44"/>
            <p:cNvSpPr>
              <a:spLocks noChangeShapeType="1"/>
            </p:cNvSpPr>
            <p:nvPr/>
          </p:nvSpPr>
          <p:spPr bwMode="auto">
            <a:xfrm flipH="1">
              <a:off x="3832225" y="318611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0" name="Line 45"/>
            <p:cNvSpPr>
              <a:spLocks noChangeShapeType="1"/>
            </p:cNvSpPr>
            <p:nvPr/>
          </p:nvSpPr>
          <p:spPr bwMode="auto">
            <a:xfrm flipV="1">
              <a:off x="4286250" y="2854325"/>
              <a:ext cx="1588" cy="3317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1" name="Rectangle 46"/>
            <p:cNvSpPr>
              <a:spLocks noChangeArrowheads="1"/>
            </p:cNvSpPr>
            <p:nvPr/>
          </p:nvSpPr>
          <p:spPr bwMode="auto">
            <a:xfrm>
              <a:off x="2432050" y="2906713"/>
              <a:ext cx="3127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ABR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32" name="Rectangle 47"/>
            <p:cNvSpPr>
              <a:spLocks noChangeArrowheads="1"/>
            </p:cNvSpPr>
            <p:nvPr/>
          </p:nvSpPr>
          <p:spPr bwMode="auto">
            <a:xfrm>
              <a:off x="2886075" y="2906713"/>
              <a:ext cx="3127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DBR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33" name="Rectangle 48"/>
            <p:cNvSpPr>
              <a:spLocks noChangeArrowheads="1"/>
            </p:cNvSpPr>
            <p:nvPr/>
          </p:nvSpPr>
          <p:spPr bwMode="auto">
            <a:xfrm>
              <a:off x="2362200" y="2854325"/>
              <a:ext cx="909638" cy="1014413"/>
            </a:xfrm>
            <a:prstGeom prst="rect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panose="020B0503020204020204" pitchFamily="34" charset="0"/>
              </a:endParaRPr>
            </a:p>
          </p:txBody>
        </p:sp>
        <p:sp>
          <p:nvSpPr>
            <p:cNvPr id="46134" name="Line 49"/>
            <p:cNvSpPr>
              <a:spLocks noChangeShapeType="1"/>
            </p:cNvSpPr>
            <p:nvPr/>
          </p:nvSpPr>
          <p:spPr bwMode="auto">
            <a:xfrm flipH="1">
              <a:off x="2362200" y="3186113"/>
              <a:ext cx="909638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5" name="Line 50"/>
            <p:cNvSpPr>
              <a:spLocks noChangeShapeType="1"/>
            </p:cNvSpPr>
            <p:nvPr/>
          </p:nvSpPr>
          <p:spPr bwMode="auto">
            <a:xfrm flipV="1">
              <a:off x="2816225" y="2854325"/>
              <a:ext cx="1588" cy="3317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36" name="Freeform 51"/>
            <p:cNvSpPr>
              <a:spLocks/>
            </p:cNvSpPr>
            <p:nvPr/>
          </p:nvSpPr>
          <p:spPr bwMode="auto">
            <a:xfrm>
              <a:off x="3079750" y="1944688"/>
              <a:ext cx="1504950" cy="104775"/>
            </a:xfrm>
            <a:custGeom>
              <a:avLst/>
              <a:gdLst>
                <a:gd name="T0" fmla="*/ 2147483647 w 86"/>
                <a:gd name="T1" fmla="*/ 0 h 6"/>
                <a:gd name="T2" fmla="*/ 2147483647 w 86"/>
                <a:gd name="T3" fmla="*/ 2147483647 h 6"/>
                <a:gd name="T4" fmla="*/ 2147483647 w 86"/>
                <a:gd name="T5" fmla="*/ 2147483647 h 6"/>
                <a:gd name="T6" fmla="*/ 2147483647 w 86"/>
                <a:gd name="T7" fmla="*/ 2147483647 h 6"/>
                <a:gd name="T8" fmla="*/ 0 w 86"/>
                <a:gd name="T9" fmla="*/ 2147483647 h 6"/>
                <a:gd name="T10" fmla="*/ 0 w 86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6"/>
                <a:gd name="T19" fmla="*/ 0 h 6"/>
                <a:gd name="T20" fmla="*/ 86 w 86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6" h="6">
                  <a:moveTo>
                    <a:pt x="86" y="0"/>
                  </a:moveTo>
                  <a:lnTo>
                    <a:pt x="86" y="6"/>
                  </a:lnTo>
                  <a:lnTo>
                    <a:pt x="80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37" name="Freeform 52"/>
            <p:cNvSpPr>
              <a:spLocks/>
            </p:cNvSpPr>
            <p:nvPr/>
          </p:nvSpPr>
          <p:spPr bwMode="auto">
            <a:xfrm>
              <a:off x="4672013" y="1944688"/>
              <a:ext cx="822325" cy="104775"/>
            </a:xfrm>
            <a:custGeom>
              <a:avLst/>
              <a:gdLst>
                <a:gd name="T0" fmla="*/ 2147483647 w 47"/>
                <a:gd name="T1" fmla="*/ 0 h 6"/>
                <a:gd name="T2" fmla="*/ 2147483647 w 47"/>
                <a:gd name="T3" fmla="*/ 2147483647 h 6"/>
                <a:gd name="T4" fmla="*/ 2147483647 w 47"/>
                <a:gd name="T5" fmla="*/ 2147483647 h 6"/>
                <a:gd name="T6" fmla="*/ 2147483647 w 47"/>
                <a:gd name="T7" fmla="*/ 2147483647 h 6"/>
                <a:gd name="T8" fmla="*/ 0 w 47"/>
                <a:gd name="T9" fmla="*/ 2147483647 h 6"/>
                <a:gd name="T10" fmla="*/ 0 w 47"/>
                <a:gd name="T11" fmla="*/ 0 h 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"/>
                <a:gd name="T19" fmla="*/ 0 h 6"/>
                <a:gd name="T20" fmla="*/ 47 w 47"/>
                <a:gd name="T21" fmla="*/ 6 h 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" h="6">
                  <a:moveTo>
                    <a:pt x="47" y="0"/>
                  </a:moveTo>
                  <a:lnTo>
                    <a:pt x="47" y="6"/>
                  </a:lnTo>
                  <a:lnTo>
                    <a:pt x="41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38" name="Freeform 53"/>
            <p:cNvSpPr>
              <a:spLocks/>
            </p:cNvSpPr>
            <p:nvPr/>
          </p:nvSpPr>
          <p:spPr bwMode="auto">
            <a:xfrm>
              <a:off x="4759325" y="3325813"/>
              <a:ext cx="104775" cy="53975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2147483647 h 3"/>
                <a:gd name="T4" fmla="*/ 2147483647 w 6"/>
                <a:gd name="T5" fmla="*/ 2147483647 h 3"/>
                <a:gd name="T6" fmla="*/ 2147483647 w 6"/>
                <a:gd name="T7" fmla="*/ 2147483647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39" name="Freeform 54"/>
            <p:cNvSpPr>
              <a:spLocks/>
            </p:cNvSpPr>
            <p:nvPr/>
          </p:nvSpPr>
          <p:spPr bwMode="auto">
            <a:xfrm>
              <a:off x="4759325" y="3325813"/>
              <a:ext cx="104775" cy="53975"/>
            </a:xfrm>
            <a:custGeom>
              <a:avLst/>
              <a:gdLst>
                <a:gd name="T0" fmla="*/ 2147483647 w 66"/>
                <a:gd name="T1" fmla="*/ 0 h 34"/>
                <a:gd name="T2" fmla="*/ 0 w 66"/>
                <a:gd name="T3" fmla="*/ 2147483647 h 34"/>
                <a:gd name="T4" fmla="*/ 2147483647 w 66"/>
                <a:gd name="T5" fmla="*/ 2147483647 h 34"/>
                <a:gd name="T6" fmla="*/ 2147483647 w 66"/>
                <a:gd name="T7" fmla="*/ 2147483647 h 34"/>
                <a:gd name="T8" fmla="*/ 2147483647 w 66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4"/>
                <a:gd name="T17" fmla="*/ 66 w 66"/>
                <a:gd name="T18" fmla="*/ 34 h 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4">
                  <a:moveTo>
                    <a:pt x="66" y="0"/>
                  </a:moveTo>
                  <a:lnTo>
                    <a:pt x="0" y="23"/>
                  </a:lnTo>
                  <a:lnTo>
                    <a:pt x="66" y="34"/>
                  </a:lnTo>
                  <a:lnTo>
                    <a:pt x="66" y="23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CC3300"/>
            </a:solidFill>
            <a:ln w="0">
              <a:solidFill>
                <a:srgbClr val="CC33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40" name="Freeform 55"/>
            <p:cNvSpPr>
              <a:spLocks/>
            </p:cNvSpPr>
            <p:nvPr/>
          </p:nvSpPr>
          <p:spPr bwMode="auto">
            <a:xfrm>
              <a:off x="4881563" y="2049463"/>
              <a:ext cx="193675" cy="1312862"/>
            </a:xfrm>
            <a:custGeom>
              <a:avLst/>
              <a:gdLst>
                <a:gd name="T0" fmla="*/ 0 w 11"/>
                <a:gd name="T1" fmla="*/ 2147483647 h 75"/>
                <a:gd name="T2" fmla="*/ 2147483647 w 11"/>
                <a:gd name="T3" fmla="*/ 2147483647 h 75"/>
                <a:gd name="T4" fmla="*/ 2147483647 w 11"/>
                <a:gd name="T5" fmla="*/ 0 h 75"/>
                <a:gd name="T6" fmla="*/ 0 60000 65536"/>
                <a:gd name="T7" fmla="*/ 0 60000 65536"/>
                <a:gd name="T8" fmla="*/ 0 60000 65536"/>
                <a:gd name="T9" fmla="*/ 0 w 11"/>
                <a:gd name="T10" fmla="*/ 0 h 75"/>
                <a:gd name="T11" fmla="*/ 11 w 11"/>
                <a:gd name="T12" fmla="*/ 75 h 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" h="75">
                  <a:moveTo>
                    <a:pt x="0" y="75"/>
                  </a:moveTo>
                  <a:lnTo>
                    <a:pt x="11" y="75"/>
                  </a:lnTo>
                  <a:lnTo>
                    <a:pt x="11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41" name="Rectangle 56"/>
            <p:cNvSpPr>
              <a:spLocks noChangeArrowheads="1"/>
            </p:cNvSpPr>
            <p:nvPr/>
          </p:nvSpPr>
          <p:spPr bwMode="auto">
            <a:xfrm>
              <a:off x="3146763" y="1611313"/>
              <a:ext cx="1399710" cy="214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Address in module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42" name="Rectangle 57"/>
            <p:cNvSpPr>
              <a:spLocks noChangeArrowheads="1"/>
            </p:cNvSpPr>
            <p:nvPr/>
          </p:nvSpPr>
          <p:spPr bwMode="auto">
            <a:xfrm>
              <a:off x="5564188" y="3484563"/>
              <a:ext cx="762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43" name="Rectangle 58"/>
            <p:cNvSpPr>
              <a:spLocks noChangeArrowheads="1"/>
            </p:cNvSpPr>
            <p:nvPr/>
          </p:nvSpPr>
          <p:spPr bwMode="auto">
            <a:xfrm>
              <a:off x="5653088" y="3449638"/>
              <a:ext cx="444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800" i="1">
                  <a:solidFill>
                    <a:srgbClr val="000000"/>
                  </a:solidFill>
                  <a:latin typeface="Nimbus Roman No9 L"/>
                </a:rPr>
                <a:t>k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44" name="Rectangle 59"/>
            <p:cNvSpPr>
              <a:spLocks noChangeArrowheads="1"/>
            </p:cNvSpPr>
            <p:nvPr/>
          </p:nvSpPr>
          <p:spPr bwMode="auto">
            <a:xfrm>
              <a:off x="5862638" y="3484563"/>
              <a:ext cx="762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45" name="Rectangle 60"/>
            <p:cNvSpPr>
              <a:spLocks noChangeArrowheads="1"/>
            </p:cNvSpPr>
            <p:nvPr/>
          </p:nvSpPr>
          <p:spPr bwMode="auto">
            <a:xfrm>
              <a:off x="5740400" y="3484563"/>
              <a:ext cx="50800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-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46" name="Line 61"/>
            <p:cNvSpPr>
              <a:spLocks noChangeShapeType="1"/>
            </p:cNvSpPr>
            <p:nvPr/>
          </p:nvSpPr>
          <p:spPr bwMode="auto">
            <a:xfrm flipH="1">
              <a:off x="4111625" y="2451100"/>
              <a:ext cx="1382713" cy="1588"/>
            </a:xfrm>
            <a:prstGeom prst="line">
              <a:avLst/>
            </a:prstGeom>
            <a:noFill/>
            <a:ln w="17526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47" name="Freeform 62"/>
            <p:cNvSpPr>
              <a:spLocks/>
            </p:cNvSpPr>
            <p:nvPr/>
          </p:nvSpPr>
          <p:spPr bwMode="auto">
            <a:xfrm>
              <a:off x="2362200" y="2749550"/>
              <a:ext cx="454025" cy="34925"/>
            </a:xfrm>
            <a:custGeom>
              <a:avLst/>
              <a:gdLst>
                <a:gd name="T0" fmla="*/ 2147483647 w 26"/>
                <a:gd name="T1" fmla="*/ 2147483647 h 2"/>
                <a:gd name="T2" fmla="*/ 2147483647 w 26"/>
                <a:gd name="T3" fmla="*/ 0 h 2"/>
                <a:gd name="T4" fmla="*/ 2147483647 w 26"/>
                <a:gd name="T5" fmla="*/ 0 h 2"/>
                <a:gd name="T6" fmla="*/ 2147483647 w 26"/>
                <a:gd name="T7" fmla="*/ 0 h 2"/>
                <a:gd name="T8" fmla="*/ 0 w 26"/>
                <a:gd name="T9" fmla="*/ 0 h 2"/>
                <a:gd name="T10" fmla="*/ 0 w 26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2"/>
                <a:gd name="T20" fmla="*/ 26 w 26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2">
                  <a:moveTo>
                    <a:pt x="26" y="2"/>
                  </a:moveTo>
                  <a:lnTo>
                    <a:pt x="26" y="0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48" name="Freeform 63"/>
            <p:cNvSpPr>
              <a:spLocks/>
            </p:cNvSpPr>
            <p:nvPr/>
          </p:nvSpPr>
          <p:spPr bwMode="auto">
            <a:xfrm>
              <a:off x="3832225" y="2749550"/>
              <a:ext cx="454025" cy="34925"/>
            </a:xfrm>
            <a:custGeom>
              <a:avLst/>
              <a:gdLst>
                <a:gd name="T0" fmla="*/ 2147483647 w 26"/>
                <a:gd name="T1" fmla="*/ 2147483647 h 2"/>
                <a:gd name="T2" fmla="*/ 2147483647 w 26"/>
                <a:gd name="T3" fmla="*/ 0 h 2"/>
                <a:gd name="T4" fmla="*/ 2147483647 w 26"/>
                <a:gd name="T5" fmla="*/ 0 h 2"/>
                <a:gd name="T6" fmla="*/ 2147483647 w 26"/>
                <a:gd name="T7" fmla="*/ 0 h 2"/>
                <a:gd name="T8" fmla="*/ 0 w 26"/>
                <a:gd name="T9" fmla="*/ 0 h 2"/>
                <a:gd name="T10" fmla="*/ 0 w 26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2"/>
                <a:gd name="T20" fmla="*/ 26 w 26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2">
                  <a:moveTo>
                    <a:pt x="26" y="2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49" name="Freeform 64"/>
            <p:cNvSpPr>
              <a:spLocks/>
            </p:cNvSpPr>
            <p:nvPr/>
          </p:nvSpPr>
          <p:spPr bwMode="auto">
            <a:xfrm>
              <a:off x="5302250" y="2749550"/>
              <a:ext cx="455613" cy="34925"/>
            </a:xfrm>
            <a:custGeom>
              <a:avLst/>
              <a:gdLst>
                <a:gd name="T0" fmla="*/ 2147483647 w 26"/>
                <a:gd name="T1" fmla="*/ 2147483647 h 2"/>
                <a:gd name="T2" fmla="*/ 2147483647 w 26"/>
                <a:gd name="T3" fmla="*/ 0 h 2"/>
                <a:gd name="T4" fmla="*/ 2147483647 w 26"/>
                <a:gd name="T5" fmla="*/ 0 h 2"/>
                <a:gd name="T6" fmla="*/ 2147483647 w 26"/>
                <a:gd name="T7" fmla="*/ 0 h 2"/>
                <a:gd name="T8" fmla="*/ 0 w 26"/>
                <a:gd name="T9" fmla="*/ 0 h 2"/>
                <a:gd name="T10" fmla="*/ 0 w 26"/>
                <a:gd name="T11" fmla="*/ 2147483647 h 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2"/>
                <a:gd name="T20" fmla="*/ 26 w 26"/>
                <a:gd name="T21" fmla="*/ 2 h 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2">
                  <a:moveTo>
                    <a:pt x="26" y="2"/>
                  </a:moveTo>
                  <a:lnTo>
                    <a:pt x="26" y="0"/>
                  </a:lnTo>
                  <a:lnTo>
                    <a:pt x="20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50" name="Freeform 65"/>
            <p:cNvSpPr>
              <a:spLocks/>
            </p:cNvSpPr>
            <p:nvPr/>
          </p:nvSpPr>
          <p:spPr bwMode="auto">
            <a:xfrm>
              <a:off x="4024313" y="2293938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51" name="Freeform 66"/>
            <p:cNvSpPr>
              <a:spLocks/>
            </p:cNvSpPr>
            <p:nvPr/>
          </p:nvSpPr>
          <p:spPr bwMode="auto">
            <a:xfrm>
              <a:off x="4024313" y="2293938"/>
              <a:ext cx="52387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52" name="Freeform 67"/>
            <p:cNvSpPr>
              <a:spLocks/>
            </p:cNvSpPr>
            <p:nvPr/>
          </p:nvSpPr>
          <p:spPr bwMode="auto">
            <a:xfrm>
              <a:off x="5040313" y="2014538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53" name="Freeform 68"/>
            <p:cNvSpPr>
              <a:spLocks/>
            </p:cNvSpPr>
            <p:nvPr/>
          </p:nvSpPr>
          <p:spPr bwMode="auto">
            <a:xfrm>
              <a:off x="5057775" y="2014538"/>
              <a:ext cx="52388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54" name="Freeform 69"/>
            <p:cNvSpPr>
              <a:spLocks/>
            </p:cNvSpPr>
            <p:nvPr/>
          </p:nvSpPr>
          <p:spPr bwMode="auto">
            <a:xfrm>
              <a:off x="5040313" y="2416175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55" name="Freeform 70"/>
            <p:cNvSpPr>
              <a:spLocks/>
            </p:cNvSpPr>
            <p:nvPr/>
          </p:nvSpPr>
          <p:spPr bwMode="auto">
            <a:xfrm>
              <a:off x="5057775" y="2416175"/>
              <a:ext cx="52388" cy="52388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526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56" name="Freeform 71"/>
            <p:cNvSpPr>
              <a:spLocks/>
            </p:cNvSpPr>
            <p:nvPr/>
          </p:nvSpPr>
          <p:spPr bwMode="auto">
            <a:xfrm>
              <a:off x="4951413" y="3606800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57" name="Freeform 72"/>
            <p:cNvSpPr>
              <a:spLocks/>
            </p:cNvSpPr>
            <p:nvPr/>
          </p:nvSpPr>
          <p:spPr bwMode="auto">
            <a:xfrm>
              <a:off x="5022850" y="3606800"/>
              <a:ext cx="17463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58" name="Freeform 73"/>
            <p:cNvSpPr>
              <a:spLocks/>
            </p:cNvSpPr>
            <p:nvPr/>
          </p:nvSpPr>
          <p:spPr bwMode="auto">
            <a:xfrm>
              <a:off x="5092700" y="3606800"/>
              <a:ext cx="17463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59" name="Freeform 74"/>
            <p:cNvSpPr>
              <a:spLocks/>
            </p:cNvSpPr>
            <p:nvPr/>
          </p:nvSpPr>
          <p:spPr bwMode="auto">
            <a:xfrm>
              <a:off x="3481388" y="3606800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60" name="Freeform 75"/>
            <p:cNvSpPr>
              <a:spLocks/>
            </p:cNvSpPr>
            <p:nvPr/>
          </p:nvSpPr>
          <p:spPr bwMode="auto">
            <a:xfrm>
              <a:off x="3551238" y="3606800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61" name="Freeform 76"/>
            <p:cNvSpPr>
              <a:spLocks/>
            </p:cNvSpPr>
            <p:nvPr/>
          </p:nvSpPr>
          <p:spPr bwMode="auto">
            <a:xfrm>
              <a:off x="3621088" y="3606800"/>
              <a:ext cx="17462" cy="1746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62" name="Line 77"/>
            <p:cNvSpPr>
              <a:spLocks noChangeShapeType="1"/>
            </p:cNvSpPr>
            <p:nvPr/>
          </p:nvSpPr>
          <p:spPr bwMode="auto">
            <a:xfrm flipV="1">
              <a:off x="3832225" y="2066925"/>
              <a:ext cx="1588" cy="26193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63" name="Freeform 78"/>
            <p:cNvSpPr>
              <a:spLocks/>
            </p:cNvSpPr>
            <p:nvPr/>
          </p:nvSpPr>
          <p:spPr bwMode="auto">
            <a:xfrm>
              <a:off x="3797300" y="2014538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64" name="Freeform 79"/>
            <p:cNvSpPr>
              <a:spLocks/>
            </p:cNvSpPr>
            <p:nvPr/>
          </p:nvSpPr>
          <p:spPr bwMode="auto">
            <a:xfrm>
              <a:off x="3797300" y="2014538"/>
              <a:ext cx="52388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65" name="Rectangle 80"/>
            <p:cNvSpPr>
              <a:spLocks noChangeArrowheads="1"/>
            </p:cNvSpPr>
            <p:nvPr/>
          </p:nvSpPr>
          <p:spPr bwMode="auto">
            <a:xfrm>
              <a:off x="3638550" y="1296988"/>
              <a:ext cx="109538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 i="1">
                  <a:solidFill>
                    <a:srgbClr val="000000"/>
                  </a:solidFill>
                  <a:latin typeface="Nimbus Roman No9 L"/>
                </a:rPr>
                <a:t>m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66" name="Rectangle 81"/>
            <p:cNvSpPr>
              <a:spLocks noChangeArrowheads="1"/>
            </p:cNvSpPr>
            <p:nvPr/>
          </p:nvSpPr>
          <p:spPr bwMode="auto">
            <a:xfrm>
              <a:off x="3744913" y="1296988"/>
              <a:ext cx="258762" cy="182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200">
                  <a:solidFill>
                    <a:srgbClr val="000000"/>
                  </a:solidFill>
                  <a:latin typeface="Nimbus Roman No9 L"/>
                </a:rPr>
                <a:t> bits</a:t>
              </a:r>
              <a:endParaRPr lang="en-CA" altLang="en-US" sz="2400">
                <a:latin typeface="Corbel" panose="020B0503020204020204" pitchFamily="34" charset="0"/>
              </a:endParaRPr>
            </a:p>
          </p:txBody>
        </p:sp>
        <p:sp>
          <p:nvSpPr>
            <p:cNvPr id="46167" name="Freeform 82"/>
            <p:cNvSpPr>
              <a:spLocks/>
            </p:cNvSpPr>
            <p:nvPr/>
          </p:nvSpPr>
          <p:spPr bwMode="auto">
            <a:xfrm>
              <a:off x="4497388" y="1401763"/>
              <a:ext cx="104775" cy="52387"/>
            </a:xfrm>
            <a:custGeom>
              <a:avLst/>
              <a:gdLst>
                <a:gd name="T0" fmla="*/ 0 w 6"/>
                <a:gd name="T1" fmla="*/ 2147483647 h 3"/>
                <a:gd name="T2" fmla="*/ 2147483647 w 6"/>
                <a:gd name="T3" fmla="*/ 2147483647 h 3"/>
                <a:gd name="T4" fmla="*/ 0 w 6"/>
                <a:gd name="T5" fmla="*/ 0 h 3"/>
                <a:gd name="T6" fmla="*/ 0 w 6"/>
                <a:gd name="T7" fmla="*/ 2147483647 h 3"/>
                <a:gd name="T8" fmla="*/ 0 w 6"/>
                <a:gd name="T9" fmla="*/ 214748364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68" name="Freeform 83"/>
            <p:cNvSpPr>
              <a:spLocks/>
            </p:cNvSpPr>
            <p:nvPr/>
          </p:nvSpPr>
          <p:spPr bwMode="auto">
            <a:xfrm>
              <a:off x="4497388" y="1401763"/>
              <a:ext cx="104775" cy="52387"/>
            </a:xfrm>
            <a:custGeom>
              <a:avLst/>
              <a:gdLst>
                <a:gd name="T0" fmla="*/ 0 w 66"/>
                <a:gd name="T1" fmla="*/ 2147483647 h 33"/>
                <a:gd name="T2" fmla="*/ 2147483647 w 66"/>
                <a:gd name="T3" fmla="*/ 2147483647 h 33"/>
                <a:gd name="T4" fmla="*/ 0 w 66"/>
                <a:gd name="T5" fmla="*/ 0 h 33"/>
                <a:gd name="T6" fmla="*/ 0 w 66"/>
                <a:gd name="T7" fmla="*/ 2147483647 h 33"/>
                <a:gd name="T8" fmla="*/ 0 w 66"/>
                <a:gd name="T9" fmla="*/ 2147483647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3"/>
                <a:gd name="T17" fmla="*/ 66 w 6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3">
                  <a:moveTo>
                    <a:pt x="0" y="33"/>
                  </a:moveTo>
                  <a:lnTo>
                    <a:pt x="66" y="22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69" name="Line 84"/>
            <p:cNvSpPr>
              <a:spLocks noChangeShapeType="1"/>
            </p:cNvSpPr>
            <p:nvPr/>
          </p:nvSpPr>
          <p:spPr bwMode="auto">
            <a:xfrm flipH="1">
              <a:off x="4059238" y="1436688"/>
              <a:ext cx="420687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0" name="Freeform 85"/>
            <p:cNvSpPr>
              <a:spLocks/>
            </p:cNvSpPr>
            <p:nvPr/>
          </p:nvSpPr>
          <p:spPr bwMode="auto">
            <a:xfrm>
              <a:off x="3062288" y="1401763"/>
              <a:ext cx="104775" cy="52387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2147483647 h 3"/>
                <a:gd name="T4" fmla="*/ 2147483647 w 6"/>
                <a:gd name="T5" fmla="*/ 2147483647 h 3"/>
                <a:gd name="T6" fmla="*/ 2147483647 w 6"/>
                <a:gd name="T7" fmla="*/ 2147483647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71" name="Freeform 86"/>
            <p:cNvSpPr>
              <a:spLocks/>
            </p:cNvSpPr>
            <p:nvPr/>
          </p:nvSpPr>
          <p:spPr bwMode="auto">
            <a:xfrm>
              <a:off x="3062288" y="1401763"/>
              <a:ext cx="104775" cy="52387"/>
            </a:xfrm>
            <a:custGeom>
              <a:avLst/>
              <a:gdLst>
                <a:gd name="T0" fmla="*/ 2147483647 w 66"/>
                <a:gd name="T1" fmla="*/ 0 h 33"/>
                <a:gd name="T2" fmla="*/ 0 w 66"/>
                <a:gd name="T3" fmla="*/ 2147483647 h 33"/>
                <a:gd name="T4" fmla="*/ 2147483647 w 66"/>
                <a:gd name="T5" fmla="*/ 2147483647 h 33"/>
                <a:gd name="T6" fmla="*/ 2147483647 w 66"/>
                <a:gd name="T7" fmla="*/ 2147483647 h 33"/>
                <a:gd name="T8" fmla="*/ 2147483647 w 66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33"/>
                <a:gd name="T17" fmla="*/ 66 w 66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33">
                  <a:moveTo>
                    <a:pt x="66" y="0"/>
                  </a:moveTo>
                  <a:lnTo>
                    <a:pt x="0" y="22"/>
                  </a:lnTo>
                  <a:lnTo>
                    <a:pt x="66" y="33"/>
                  </a:lnTo>
                  <a:lnTo>
                    <a:pt x="66" y="22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72" name="Line 87"/>
            <p:cNvSpPr>
              <a:spLocks noChangeShapeType="1"/>
            </p:cNvSpPr>
            <p:nvPr/>
          </p:nvSpPr>
          <p:spPr bwMode="auto">
            <a:xfrm>
              <a:off x="3167063" y="1436688"/>
              <a:ext cx="419100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73" name="Freeform 88"/>
            <p:cNvSpPr>
              <a:spLocks/>
            </p:cNvSpPr>
            <p:nvPr/>
          </p:nvSpPr>
          <p:spPr bwMode="auto">
            <a:xfrm>
              <a:off x="3797300" y="2293938"/>
              <a:ext cx="69850" cy="69850"/>
            </a:xfrm>
            <a:custGeom>
              <a:avLst/>
              <a:gdLst>
                <a:gd name="T0" fmla="*/ 2147483647 w 44"/>
                <a:gd name="T1" fmla="*/ 2147483647 h 44"/>
                <a:gd name="T2" fmla="*/ 2147483647 w 44"/>
                <a:gd name="T3" fmla="*/ 0 h 44"/>
                <a:gd name="T4" fmla="*/ 2147483647 w 44"/>
                <a:gd name="T5" fmla="*/ 2147483647 h 44"/>
                <a:gd name="T6" fmla="*/ 0 w 44"/>
                <a:gd name="T7" fmla="*/ 2147483647 h 44"/>
                <a:gd name="T8" fmla="*/ 2147483647 w 44"/>
                <a:gd name="T9" fmla="*/ 2147483647 h 44"/>
                <a:gd name="T10" fmla="*/ 2147483647 w 44"/>
                <a:gd name="T11" fmla="*/ 2147483647 h 44"/>
                <a:gd name="T12" fmla="*/ 2147483647 w 44"/>
                <a:gd name="T13" fmla="*/ 2147483647 h 44"/>
                <a:gd name="T14" fmla="*/ 2147483647 w 44"/>
                <a:gd name="T15" fmla="*/ 2147483647 h 44"/>
                <a:gd name="T16" fmla="*/ 2147483647 w 44"/>
                <a:gd name="T17" fmla="*/ 2147483647 h 44"/>
                <a:gd name="T18" fmla="*/ 2147483647 w 44"/>
                <a:gd name="T19" fmla="*/ 0 h 44"/>
                <a:gd name="T20" fmla="*/ 2147483647 w 44"/>
                <a:gd name="T21" fmla="*/ 2147483647 h 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44"/>
                <a:gd name="T35" fmla="*/ 44 w 44"/>
                <a:gd name="T36" fmla="*/ 44 h 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44">
                  <a:moveTo>
                    <a:pt x="22" y="22"/>
                  </a:moveTo>
                  <a:lnTo>
                    <a:pt x="22" y="0"/>
                  </a:lnTo>
                  <a:lnTo>
                    <a:pt x="11" y="11"/>
                  </a:lnTo>
                  <a:lnTo>
                    <a:pt x="0" y="22"/>
                  </a:lnTo>
                  <a:lnTo>
                    <a:pt x="11" y="33"/>
                  </a:lnTo>
                  <a:lnTo>
                    <a:pt x="22" y="44"/>
                  </a:lnTo>
                  <a:lnTo>
                    <a:pt x="33" y="33"/>
                  </a:lnTo>
                  <a:lnTo>
                    <a:pt x="44" y="22"/>
                  </a:lnTo>
                  <a:lnTo>
                    <a:pt x="33" y="11"/>
                  </a:lnTo>
                  <a:lnTo>
                    <a:pt x="22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174" name="Freeform 89"/>
            <p:cNvSpPr>
              <a:spLocks/>
            </p:cNvSpPr>
            <p:nvPr/>
          </p:nvSpPr>
          <p:spPr bwMode="auto">
            <a:xfrm>
              <a:off x="3797300" y="2293938"/>
              <a:ext cx="52388" cy="52387"/>
            </a:xfrm>
            <a:custGeom>
              <a:avLst/>
              <a:gdLst>
                <a:gd name="T0" fmla="*/ 2147483647 w 3"/>
                <a:gd name="T1" fmla="*/ 0 h 3"/>
                <a:gd name="T2" fmla="*/ 2147483647 w 3"/>
                <a:gd name="T3" fmla="*/ 2147483647 h 3"/>
                <a:gd name="T4" fmla="*/ 0 w 3"/>
                <a:gd name="T5" fmla="*/ 2147483647 h 3"/>
                <a:gd name="T6" fmla="*/ 2147483647 w 3"/>
                <a:gd name="T7" fmla="*/ 2147483647 h 3"/>
                <a:gd name="T8" fmla="*/ 2147483647 w 3"/>
                <a:gd name="T9" fmla="*/ 2147483647 h 3"/>
                <a:gd name="T10" fmla="*/ 2147483647 w 3"/>
                <a:gd name="T11" fmla="*/ 2147483647 h 3"/>
                <a:gd name="T12" fmla="*/ 2147483647 w 3"/>
                <a:gd name="T13" fmla="*/ 2147483647 h 3"/>
                <a:gd name="T14" fmla="*/ 2147483647 w 3"/>
                <a:gd name="T15" fmla="*/ 2147483647 h 3"/>
                <a:gd name="T16" fmla="*/ 2147483647 w 3"/>
                <a:gd name="T17" fmla="*/ 0 h 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"/>
                <a:gd name="T28" fmla="*/ 0 h 3"/>
                <a:gd name="T29" fmla="*/ 3 w 3"/>
                <a:gd name="T30" fmla="*/ 3 h 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3"/>
                  </a:lnTo>
                  <a:lnTo>
                    <a:pt x="2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3" name="Content Placeholder 2"/>
          <p:cNvSpPr txBox="1">
            <a:spLocks/>
          </p:cNvSpPr>
          <p:nvPr/>
        </p:nvSpPr>
        <p:spPr>
          <a:xfrm>
            <a:off x="4809460" y="4323692"/>
            <a:ext cx="3733800" cy="2362200"/>
          </a:xfrm>
          <a:prstGeom prst="rect">
            <a:avLst/>
          </a:prstGeom>
        </p:spPr>
        <p:txBody>
          <a:bodyPr lIns="54864" tIns="91440">
            <a:norm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i="1" dirty="0">
                <a:latin typeface="+mn-lt"/>
              </a:rPr>
              <a:t>Consecutive words are located in consecutive modules.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i="1" dirty="0">
                <a:latin typeface="+mn-lt"/>
              </a:rPr>
              <a:t>Consecutive addresses can be located in consecutive modules.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b="1" i="1" dirty="0">
                <a:latin typeface="+mn-lt"/>
              </a:rPr>
              <a:t>While transferring a block of data, several memory modules can be kept busy at the same time. </a:t>
            </a:r>
          </a:p>
          <a:p>
            <a:pPr marL="438912" indent="-320040" fontAlgn="auto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5135"/>
            <a:ext cx="6296025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1000"/>
            <a:ext cx="739140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7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Hit Rate and Miss Penalty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C00000"/>
                </a:solidFill>
              </a:rPr>
              <a:t>Hit rate</a:t>
            </a:r>
          </a:p>
          <a:p>
            <a:pPr eaLnBrk="1" hangingPunct="1"/>
            <a:r>
              <a:rPr lang="en-US" altLang="en-US" sz="2400" dirty="0">
                <a:solidFill>
                  <a:srgbClr val="C00000"/>
                </a:solidFill>
              </a:rPr>
              <a:t>Miss penalty</a:t>
            </a:r>
          </a:p>
          <a:p>
            <a:pPr eaLnBrk="1" hangingPunct="1"/>
            <a:r>
              <a:rPr lang="en-US" altLang="en-US" sz="2400" dirty="0"/>
              <a:t>Hit rate can be improved by increasing block size, while keeping cache size constant</a:t>
            </a:r>
          </a:p>
          <a:p>
            <a:pPr eaLnBrk="1" hangingPunct="1"/>
            <a:r>
              <a:rPr lang="en-US" altLang="en-US" sz="2400" dirty="0"/>
              <a:t>Block sizes that are neither very small nor very large give best results.</a:t>
            </a:r>
          </a:p>
          <a:p>
            <a:pPr eaLnBrk="1" hangingPunct="1"/>
            <a:r>
              <a:rPr lang="en-US" altLang="en-US" sz="2400" dirty="0"/>
              <a:t>Miss penalty can be reduced if load-through approach is used when loading new blocks into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Caches on the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Processor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hip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dirty="0"/>
              <a:t>In high performance processors 2 levels of caches are normally used.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dirty="0"/>
              <a:t>Avg access time in a system with 2 levels of caches is</a:t>
            </a:r>
          </a:p>
          <a:p>
            <a:pPr lvl="1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T </a:t>
            </a:r>
            <a:r>
              <a:rPr lang="en-US" altLang="en-US" baseline="-25000" dirty="0" err="1"/>
              <a:t>ave</a:t>
            </a:r>
            <a:r>
              <a:rPr lang="en-US" altLang="en-US" dirty="0"/>
              <a:t> = h1c1+(1-h1)h2c2+(1-h1)(1-h2)M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Other Performance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92441" cy="4478866"/>
          </a:xfrm>
        </p:spPr>
        <p:txBody>
          <a:bodyPr rtlCol="0">
            <a:normAutofit fontScale="92500" lnSpcReduction="20000"/>
          </a:bodyPr>
          <a:lstStyle/>
          <a:p>
            <a:pPr marL="438912" indent="-320040"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u="sng" dirty="0">
                <a:solidFill>
                  <a:srgbClr val="C00000"/>
                </a:solidFill>
                <a:latin typeface="Comic Sans MS" pitchFamily="66" charset="0"/>
              </a:rPr>
              <a:t>Write buffer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i="1" u="sng" dirty="0">
                <a:solidFill>
                  <a:schemeClr val="accent1">
                    <a:lumMod val="50000"/>
                  </a:schemeClr>
                </a:solidFill>
              </a:rPr>
              <a:t>Write-through: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i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Each write operation involves writing to the main memory.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If the processor has to wait for the write operation to be complete, it slows down the   processor.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Processor does not depend on the results of the write operation.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Write buffer can be included for temporary storage of write requests.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Processor places each write request into the buffer and continues execution.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If a subsequent Read request references data which is still in the write buffer, then  this data is referenced in the write buffer.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i="1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i="1" u="sng" dirty="0">
                <a:solidFill>
                  <a:schemeClr val="accent1">
                    <a:lumMod val="50000"/>
                  </a:schemeClr>
                </a:solidFill>
              </a:rPr>
              <a:t>Write-back: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i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Block is written back to the main memory when it is replaced. 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If the processor waits for this write to complete, before reading the new block, it is  slowed down.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Fast write buffer can hold the block to be written, and the new 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i="1" dirty="0"/>
              <a:t>	block can be read first.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u="sng" dirty="0">
              <a:latin typeface="Comic Sans MS" pitchFamily="66" charset="0"/>
            </a:endParaRP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81360" y="355680"/>
              <a:ext cx="4566240" cy="28008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2000" y="346320"/>
                <a:ext cx="4584960" cy="2819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Internal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Organization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Memory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hips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200" dirty="0"/>
              <a:t>Each memory cell can hold one bit of information.</a:t>
            </a:r>
          </a:p>
          <a:p>
            <a:pPr eaLnBrk="1" hangingPunct="1"/>
            <a:r>
              <a:rPr lang="en-US" altLang="en-US" sz="2200" dirty="0"/>
              <a:t>Memory cells are organized in the form of an array. </a:t>
            </a:r>
          </a:p>
          <a:p>
            <a:pPr eaLnBrk="1" hangingPunct="1"/>
            <a:r>
              <a:rPr lang="en-US" altLang="en-US" sz="2200" dirty="0"/>
              <a:t>One row is one memory word. </a:t>
            </a:r>
          </a:p>
          <a:p>
            <a:pPr eaLnBrk="1" hangingPunct="1"/>
            <a:r>
              <a:rPr lang="en-US" altLang="en-US" sz="2200" dirty="0"/>
              <a:t>All cells of a row are connected to a common line, known as the “word line”. </a:t>
            </a:r>
          </a:p>
          <a:p>
            <a:pPr eaLnBrk="1" hangingPunct="1"/>
            <a:r>
              <a:rPr lang="en-US" altLang="en-US" sz="2200" dirty="0"/>
              <a:t>Word line is connected to the address decoder.</a:t>
            </a:r>
          </a:p>
          <a:p>
            <a:pPr eaLnBrk="1" hangingPunct="1"/>
            <a:r>
              <a:rPr lang="en-US" altLang="en-US" sz="2200" dirty="0"/>
              <a:t>Sense/write circuits are connected to the data input/output lines of the memory chip.</a:t>
            </a:r>
            <a:endParaRPr lang="en-US" altLang="en-US" sz="4800" dirty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Other Performance Enhancements (Contd.,)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 rtlCol="0">
            <a:normAutofit fontScale="92500" lnSpcReduction="10000"/>
          </a:bodyPr>
          <a:lstStyle/>
          <a:p>
            <a:pPr marL="438912" indent="-320040" algn="ctr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3600" b="1" u="sng" dirty="0">
                <a:solidFill>
                  <a:schemeClr val="accent1">
                    <a:lumMod val="50000"/>
                  </a:schemeClr>
                </a:solidFill>
              </a:rPr>
              <a:t>Prefetching</a:t>
            </a:r>
          </a:p>
          <a:p>
            <a:pPr marL="438912" indent="-32004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New data are brought into the processor when they are first needed. </a:t>
            </a:r>
          </a:p>
          <a:p>
            <a:pPr marL="438912" indent="-32004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Processor has to wait before the data transfer is complete. </a:t>
            </a:r>
          </a:p>
          <a:p>
            <a:pPr marL="438912" indent="-32004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Prefetch the data into the cache before they are actually needed, or a before a Read  miss occurs. </a:t>
            </a:r>
          </a:p>
          <a:p>
            <a:pPr marL="438912" indent="-32004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Prefetching can be accomplished through software by including a special instruction in the machine language of the processor. </a:t>
            </a:r>
          </a:p>
          <a:p>
            <a:pPr marL="731520" lvl="1" indent="-27432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b="1" i="1" dirty="0">
                <a:solidFill>
                  <a:schemeClr val="tx1"/>
                </a:solidFill>
              </a:rPr>
              <a:t>Inclusion of prefetch instructions increases the length of the programs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marL="438912" indent="-32004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•"/>
              <a:defRPr/>
            </a:pPr>
            <a:r>
              <a:rPr lang="en-US" i="1" dirty="0"/>
              <a:t>Prefetching can also be accomplished using hardware:</a:t>
            </a:r>
          </a:p>
          <a:p>
            <a:pPr marL="731520" lvl="1" indent="-274320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  <a:defRPr/>
            </a:pPr>
            <a:r>
              <a:rPr lang="en-US" b="1" i="1" dirty="0">
                <a:solidFill>
                  <a:schemeClr val="tx1"/>
                </a:solidFill>
              </a:rPr>
              <a:t>Circuitry that attempts to discover patterns in memory references and then prefetches according to this pattern.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197080" y="4025880"/>
              <a:ext cx="2223000" cy="1702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7720" y="4016520"/>
                <a:ext cx="2241720" cy="1720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90" name="Rectangle 262"/>
          <p:cNvSpPr>
            <a:spLocks noChangeArrowheads="1"/>
          </p:cNvSpPr>
          <p:nvPr/>
        </p:nvSpPr>
        <p:spPr bwMode="auto">
          <a:xfrm>
            <a:off x="755650" y="1447800"/>
            <a:ext cx="7654925" cy="4727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86604"/>
            <a:ext cx="6688138" cy="111198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Internal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Organization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Memory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hips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(Contd.,)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5010150" y="23685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FF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341" name="Line 6"/>
          <p:cNvSpPr>
            <a:spLocks noChangeShapeType="1"/>
          </p:cNvSpPr>
          <p:nvPr/>
        </p:nvSpPr>
        <p:spPr bwMode="auto">
          <a:xfrm flipH="1">
            <a:off x="6678613" y="39338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 flipV="1">
            <a:off x="6848475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3" name="Line 8"/>
          <p:cNvSpPr>
            <a:spLocks noChangeShapeType="1"/>
          </p:cNvSpPr>
          <p:nvPr/>
        </p:nvSpPr>
        <p:spPr bwMode="auto">
          <a:xfrm flipV="1">
            <a:off x="3409950" y="2657475"/>
            <a:ext cx="1588" cy="169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4" name="Freeform 9"/>
          <p:cNvSpPr>
            <a:spLocks/>
          </p:cNvSpPr>
          <p:nvPr/>
        </p:nvSpPr>
        <p:spPr bwMode="auto">
          <a:xfrm>
            <a:off x="4567238" y="4103688"/>
            <a:ext cx="1941512" cy="169862"/>
          </a:xfrm>
          <a:custGeom>
            <a:avLst/>
            <a:gdLst>
              <a:gd name="T0" fmla="*/ 2147483647 w 114"/>
              <a:gd name="T1" fmla="*/ 0 h 10"/>
              <a:gd name="T2" fmla="*/ 2147483647 w 114"/>
              <a:gd name="T3" fmla="*/ 2147483647 h 10"/>
              <a:gd name="T4" fmla="*/ 0 w 114"/>
              <a:gd name="T5" fmla="*/ 2147483647 h 10"/>
              <a:gd name="T6" fmla="*/ 0 60000 65536"/>
              <a:gd name="T7" fmla="*/ 0 60000 65536"/>
              <a:gd name="T8" fmla="*/ 0 60000 65536"/>
              <a:gd name="T9" fmla="*/ 0 w 114"/>
              <a:gd name="T10" fmla="*/ 0 h 10"/>
              <a:gd name="T11" fmla="*/ 114 w 114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" h="10">
                <a:moveTo>
                  <a:pt x="114" y="0"/>
                </a:moveTo>
                <a:lnTo>
                  <a:pt x="114" y="10"/>
                </a:lnTo>
                <a:lnTo>
                  <a:pt x="0" y="1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45" name="Freeform 10"/>
          <p:cNvSpPr>
            <a:spLocks/>
          </p:cNvSpPr>
          <p:nvPr/>
        </p:nvSpPr>
        <p:spPr bwMode="auto">
          <a:xfrm>
            <a:off x="4567238" y="2657475"/>
            <a:ext cx="1941512" cy="169863"/>
          </a:xfrm>
          <a:custGeom>
            <a:avLst/>
            <a:gdLst>
              <a:gd name="T0" fmla="*/ 2147483647 w 114"/>
              <a:gd name="T1" fmla="*/ 0 h 10"/>
              <a:gd name="T2" fmla="*/ 2147483647 w 114"/>
              <a:gd name="T3" fmla="*/ 2147483647 h 10"/>
              <a:gd name="T4" fmla="*/ 0 w 114"/>
              <a:gd name="T5" fmla="*/ 2147483647 h 10"/>
              <a:gd name="T6" fmla="*/ 0 60000 65536"/>
              <a:gd name="T7" fmla="*/ 0 60000 65536"/>
              <a:gd name="T8" fmla="*/ 0 60000 65536"/>
              <a:gd name="T9" fmla="*/ 0 w 114"/>
              <a:gd name="T10" fmla="*/ 0 h 10"/>
              <a:gd name="T11" fmla="*/ 114 w 114"/>
              <a:gd name="T12" fmla="*/ 10 h 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" h="10">
                <a:moveTo>
                  <a:pt x="114" y="0"/>
                </a:moveTo>
                <a:lnTo>
                  <a:pt x="114" y="10"/>
                </a:lnTo>
                <a:lnTo>
                  <a:pt x="0" y="1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46" name="Freeform 11"/>
          <p:cNvSpPr>
            <a:spLocks/>
          </p:cNvSpPr>
          <p:nvPr/>
        </p:nvSpPr>
        <p:spPr bwMode="auto">
          <a:xfrm>
            <a:off x="4567238" y="1941513"/>
            <a:ext cx="1941512" cy="187325"/>
          </a:xfrm>
          <a:custGeom>
            <a:avLst/>
            <a:gdLst>
              <a:gd name="T0" fmla="*/ 2147483647 w 114"/>
              <a:gd name="T1" fmla="*/ 0 h 11"/>
              <a:gd name="T2" fmla="*/ 2147483647 w 114"/>
              <a:gd name="T3" fmla="*/ 2147483647 h 11"/>
              <a:gd name="T4" fmla="*/ 0 w 114"/>
              <a:gd name="T5" fmla="*/ 2147483647 h 11"/>
              <a:gd name="T6" fmla="*/ 0 60000 65536"/>
              <a:gd name="T7" fmla="*/ 0 60000 65536"/>
              <a:gd name="T8" fmla="*/ 0 60000 65536"/>
              <a:gd name="T9" fmla="*/ 0 w 114"/>
              <a:gd name="T10" fmla="*/ 0 h 11"/>
              <a:gd name="T11" fmla="*/ 114 w 114"/>
              <a:gd name="T12" fmla="*/ 11 h 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4" h="11">
                <a:moveTo>
                  <a:pt x="114" y="0"/>
                </a:moveTo>
                <a:lnTo>
                  <a:pt x="114" y="11"/>
                </a:lnTo>
                <a:lnTo>
                  <a:pt x="0" y="11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47" name="Line 12"/>
          <p:cNvSpPr>
            <a:spLocks noChangeShapeType="1"/>
          </p:cNvSpPr>
          <p:nvPr/>
        </p:nvSpPr>
        <p:spPr bwMode="auto">
          <a:xfrm flipH="1">
            <a:off x="5265738" y="1771650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8" name="Line 13"/>
          <p:cNvSpPr>
            <a:spLocks noChangeShapeType="1"/>
          </p:cNvSpPr>
          <p:nvPr/>
        </p:nvSpPr>
        <p:spPr bwMode="auto">
          <a:xfrm flipV="1">
            <a:off x="5435600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49" name="Line 14"/>
          <p:cNvSpPr>
            <a:spLocks noChangeShapeType="1"/>
          </p:cNvSpPr>
          <p:nvPr/>
        </p:nvSpPr>
        <p:spPr bwMode="auto">
          <a:xfrm>
            <a:off x="6149975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0" name="Line 15"/>
          <p:cNvSpPr>
            <a:spLocks noChangeShapeType="1"/>
          </p:cNvSpPr>
          <p:nvPr/>
        </p:nvSpPr>
        <p:spPr bwMode="auto">
          <a:xfrm>
            <a:off x="6149975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1" name="Freeform 16"/>
          <p:cNvSpPr>
            <a:spLocks/>
          </p:cNvSpPr>
          <p:nvPr/>
        </p:nvSpPr>
        <p:spPr bwMode="auto">
          <a:xfrm>
            <a:off x="1690688" y="3336925"/>
            <a:ext cx="101600" cy="52388"/>
          </a:xfrm>
          <a:custGeom>
            <a:avLst/>
            <a:gdLst>
              <a:gd name="T0" fmla="*/ 0 w 6"/>
              <a:gd name="T1" fmla="*/ 914834163 h 3"/>
              <a:gd name="T2" fmla="*/ 1720426649 w 6"/>
              <a:gd name="T3" fmla="*/ 609883712 h 3"/>
              <a:gd name="T4" fmla="*/ 0 w 6"/>
              <a:gd name="T5" fmla="*/ 0 h 3"/>
              <a:gd name="T6" fmla="*/ 0 w 6"/>
              <a:gd name="T7" fmla="*/ 609883712 h 3"/>
              <a:gd name="T8" fmla="*/ 0 w 6"/>
              <a:gd name="T9" fmla="*/ 91483416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2"/>
                </a:lnTo>
                <a:lnTo>
                  <a:pt x="0" y="0"/>
                </a:lnTo>
                <a:lnTo>
                  <a:pt x="0" y="2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52" name="Freeform 17"/>
          <p:cNvSpPr>
            <a:spLocks/>
          </p:cNvSpPr>
          <p:nvPr/>
        </p:nvSpPr>
        <p:spPr bwMode="auto">
          <a:xfrm>
            <a:off x="1690688" y="3336925"/>
            <a:ext cx="101600" cy="52388"/>
          </a:xfrm>
          <a:custGeom>
            <a:avLst/>
            <a:gdLst>
              <a:gd name="T0" fmla="*/ 0 w 64"/>
              <a:gd name="T1" fmla="*/ 83166730 h 33"/>
              <a:gd name="T2" fmla="*/ 161289973 w 64"/>
              <a:gd name="T3" fmla="*/ 55443966 h 33"/>
              <a:gd name="T4" fmla="*/ 0 w 64"/>
              <a:gd name="T5" fmla="*/ 0 h 33"/>
              <a:gd name="T6" fmla="*/ 0 w 64"/>
              <a:gd name="T7" fmla="*/ 55443966 h 33"/>
              <a:gd name="T8" fmla="*/ 0 w 64"/>
              <a:gd name="T9" fmla="*/ 83166730 h 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3"/>
              <a:gd name="T17" fmla="*/ 64 w 64"/>
              <a:gd name="T18" fmla="*/ 33 h 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3">
                <a:moveTo>
                  <a:pt x="0" y="33"/>
                </a:moveTo>
                <a:lnTo>
                  <a:pt x="64" y="22"/>
                </a:lnTo>
                <a:lnTo>
                  <a:pt x="0" y="0"/>
                </a:lnTo>
                <a:lnTo>
                  <a:pt x="0" y="22"/>
                </a:lnTo>
                <a:lnTo>
                  <a:pt x="0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 flipH="1">
            <a:off x="1554163" y="3371850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4" name="Freeform 19"/>
          <p:cNvSpPr>
            <a:spLocks/>
          </p:cNvSpPr>
          <p:nvPr/>
        </p:nvSpPr>
        <p:spPr bwMode="auto">
          <a:xfrm>
            <a:off x="1690688" y="2640013"/>
            <a:ext cx="101600" cy="50800"/>
          </a:xfrm>
          <a:custGeom>
            <a:avLst/>
            <a:gdLst>
              <a:gd name="T0" fmla="*/ 0 w 6"/>
              <a:gd name="T1" fmla="*/ 860213324 h 3"/>
              <a:gd name="T2" fmla="*/ 1720426649 w 6"/>
              <a:gd name="T3" fmla="*/ 286732174 h 3"/>
              <a:gd name="T4" fmla="*/ 0 w 6"/>
              <a:gd name="T5" fmla="*/ 0 h 3"/>
              <a:gd name="T6" fmla="*/ 0 w 6"/>
              <a:gd name="T7" fmla="*/ 286732174 h 3"/>
              <a:gd name="T8" fmla="*/ 0 w 6"/>
              <a:gd name="T9" fmla="*/ 860213324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55" name="Freeform 20"/>
          <p:cNvSpPr>
            <a:spLocks/>
          </p:cNvSpPr>
          <p:nvPr/>
        </p:nvSpPr>
        <p:spPr bwMode="auto">
          <a:xfrm>
            <a:off x="1690688" y="2640013"/>
            <a:ext cx="101600" cy="50800"/>
          </a:xfrm>
          <a:custGeom>
            <a:avLst/>
            <a:gdLst>
              <a:gd name="T0" fmla="*/ 0 w 64"/>
              <a:gd name="T1" fmla="*/ 80644986 h 32"/>
              <a:gd name="T2" fmla="*/ 161289973 w 64"/>
              <a:gd name="T3" fmla="*/ 27720924 h 32"/>
              <a:gd name="T4" fmla="*/ 0 w 64"/>
              <a:gd name="T5" fmla="*/ 0 h 32"/>
              <a:gd name="T6" fmla="*/ 0 w 64"/>
              <a:gd name="T7" fmla="*/ 27720924 h 32"/>
              <a:gd name="T8" fmla="*/ 0 w 64"/>
              <a:gd name="T9" fmla="*/ 8064498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2"/>
              <a:gd name="T17" fmla="*/ 64 w 6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2">
                <a:moveTo>
                  <a:pt x="0" y="32"/>
                </a:moveTo>
                <a:lnTo>
                  <a:pt x="64" y="11"/>
                </a:lnTo>
                <a:lnTo>
                  <a:pt x="0" y="0"/>
                </a:lnTo>
                <a:lnTo>
                  <a:pt x="0" y="11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 flipH="1">
            <a:off x="1554163" y="2657475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57" name="Freeform 22"/>
          <p:cNvSpPr>
            <a:spLocks/>
          </p:cNvSpPr>
          <p:nvPr/>
        </p:nvSpPr>
        <p:spPr bwMode="auto">
          <a:xfrm>
            <a:off x="1690688" y="2997200"/>
            <a:ext cx="101600" cy="33338"/>
          </a:xfrm>
          <a:custGeom>
            <a:avLst/>
            <a:gdLst>
              <a:gd name="T0" fmla="*/ 0 w 6"/>
              <a:gd name="T1" fmla="*/ 555711117 h 2"/>
              <a:gd name="T2" fmla="*/ 1720426649 w 6"/>
              <a:gd name="T3" fmla="*/ 277855559 h 2"/>
              <a:gd name="T4" fmla="*/ 0 w 6"/>
              <a:gd name="T5" fmla="*/ 0 h 2"/>
              <a:gd name="T6" fmla="*/ 0 w 6"/>
              <a:gd name="T7" fmla="*/ 277855559 h 2"/>
              <a:gd name="T8" fmla="*/ 0 w 6"/>
              <a:gd name="T9" fmla="*/ 555711117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0" y="2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58" name="Freeform 23"/>
          <p:cNvSpPr>
            <a:spLocks/>
          </p:cNvSpPr>
          <p:nvPr/>
        </p:nvSpPr>
        <p:spPr bwMode="auto">
          <a:xfrm>
            <a:off x="1690688" y="2997200"/>
            <a:ext cx="101600" cy="33338"/>
          </a:xfrm>
          <a:custGeom>
            <a:avLst/>
            <a:gdLst>
              <a:gd name="T0" fmla="*/ 0 w 64"/>
              <a:gd name="T1" fmla="*/ 52924874 h 21"/>
              <a:gd name="T2" fmla="*/ 161289973 w 64"/>
              <a:gd name="T3" fmla="*/ 27722931 h 21"/>
              <a:gd name="T4" fmla="*/ 0 w 64"/>
              <a:gd name="T5" fmla="*/ 0 h 21"/>
              <a:gd name="T6" fmla="*/ 0 w 64"/>
              <a:gd name="T7" fmla="*/ 27722931 h 21"/>
              <a:gd name="T8" fmla="*/ 0 w 64"/>
              <a:gd name="T9" fmla="*/ 52924874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1"/>
              <a:gd name="T17" fmla="*/ 64 w 64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1">
                <a:moveTo>
                  <a:pt x="0" y="21"/>
                </a:moveTo>
                <a:lnTo>
                  <a:pt x="64" y="11"/>
                </a:lnTo>
                <a:lnTo>
                  <a:pt x="0" y="0"/>
                </a:lnTo>
                <a:lnTo>
                  <a:pt x="0" y="11"/>
                </a:lnTo>
                <a:lnTo>
                  <a:pt x="0" y="2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>
            <a:off x="1554163" y="3014663"/>
            <a:ext cx="13652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60" name="Freeform 25"/>
          <p:cNvSpPr>
            <a:spLocks/>
          </p:cNvSpPr>
          <p:nvPr/>
        </p:nvSpPr>
        <p:spPr bwMode="auto">
          <a:xfrm>
            <a:off x="1690688" y="3695700"/>
            <a:ext cx="101600" cy="50800"/>
          </a:xfrm>
          <a:custGeom>
            <a:avLst/>
            <a:gdLst>
              <a:gd name="T0" fmla="*/ 0 w 6"/>
              <a:gd name="T1" fmla="*/ 860213324 h 3"/>
              <a:gd name="T2" fmla="*/ 1720426649 w 6"/>
              <a:gd name="T3" fmla="*/ 286732174 h 3"/>
              <a:gd name="T4" fmla="*/ 0 w 6"/>
              <a:gd name="T5" fmla="*/ 0 h 3"/>
              <a:gd name="T6" fmla="*/ 0 w 6"/>
              <a:gd name="T7" fmla="*/ 286732174 h 3"/>
              <a:gd name="T8" fmla="*/ 0 w 6"/>
              <a:gd name="T9" fmla="*/ 860213324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0" y="3"/>
                </a:moveTo>
                <a:lnTo>
                  <a:pt x="6" y="1"/>
                </a:lnTo>
                <a:lnTo>
                  <a:pt x="0" y="0"/>
                </a:lnTo>
                <a:lnTo>
                  <a:pt x="0" y="1"/>
                </a:lnTo>
                <a:lnTo>
                  <a:pt x="0" y="3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61" name="Freeform 26"/>
          <p:cNvSpPr>
            <a:spLocks/>
          </p:cNvSpPr>
          <p:nvPr/>
        </p:nvSpPr>
        <p:spPr bwMode="auto">
          <a:xfrm>
            <a:off x="1690688" y="3695700"/>
            <a:ext cx="101600" cy="50800"/>
          </a:xfrm>
          <a:custGeom>
            <a:avLst/>
            <a:gdLst>
              <a:gd name="T0" fmla="*/ 0 w 64"/>
              <a:gd name="T1" fmla="*/ 80644986 h 32"/>
              <a:gd name="T2" fmla="*/ 161289973 w 64"/>
              <a:gd name="T3" fmla="*/ 25201557 h 32"/>
              <a:gd name="T4" fmla="*/ 0 w 64"/>
              <a:gd name="T5" fmla="*/ 0 h 32"/>
              <a:gd name="T6" fmla="*/ 0 w 64"/>
              <a:gd name="T7" fmla="*/ 25201557 h 32"/>
              <a:gd name="T8" fmla="*/ 0 w 64"/>
              <a:gd name="T9" fmla="*/ 80644986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2"/>
              <a:gd name="T17" fmla="*/ 64 w 6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2">
                <a:moveTo>
                  <a:pt x="0" y="32"/>
                </a:moveTo>
                <a:lnTo>
                  <a:pt x="64" y="10"/>
                </a:lnTo>
                <a:lnTo>
                  <a:pt x="0" y="0"/>
                </a:lnTo>
                <a:lnTo>
                  <a:pt x="0" y="10"/>
                </a:lnTo>
                <a:lnTo>
                  <a:pt x="0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 flipH="1">
            <a:off x="1554163" y="3711575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 flipH="1">
            <a:off x="2524125" y="4273550"/>
            <a:ext cx="14128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64" name="Line 29"/>
          <p:cNvSpPr>
            <a:spLocks noChangeShapeType="1"/>
          </p:cNvSpPr>
          <p:nvPr/>
        </p:nvSpPr>
        <p:spPr bwMode="auto">
          <a:xfrm flipH="1">
            <a:off x="2524125" y="2827338"/>
            <a:ext cx="14128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 flipH="1">
            <a:off x="2524125" y="2128838"/>
            <a:ext cx="14128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66" name="Rectangle 31"/>
          <p:cNvSpPr>
            <a:spLocks noChangeArrowheads="1"/>
          </p:cNvSpPr>
          <p:nvPr/>
        </p:nvSpPr>
        <p:spPr bwMode="auto">
          <a:xfrm>
            <a:off x="3222625" y="4989513"/>
            <a:ext cx="3921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circuit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367" name="Rectangle 32"/>
          <p:cNvSpPr>
            <a:spLocks noChangeArrowheads="1"/>
          </p:cNvSpPr>
          <p:nvPr/>
        </p:nvSpPr>
        <p:spPr bwMode="auto">
          <a:xfrm>
            <a:off x="2882900" y="4818063"/>
            <a:ext cx="1054100" cy="4603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368" name="Rectangle 33"/>
          <p:cNvSpPr>
            <a:spLocks noChangeArrowheads="1"/>
          </p:cNvSpPr>
          <p:nvPr/>
        </p:nvSpPr>
        <p:spPr bwMode="auto">
          <a:xfrm>
            <a:off x="3001963" y="4852988"/>
            <a:ext cx="8239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Sense / Write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369" name="Line 34"/>
          <p:cNvSpPr>
            <a:spLocks noChangeShapeType="1"/>
          </p:cNvSpPr>
          <p:nvPr/>
        </p:nvSpPr>
        <p:spPr bwMode="auto">
          <a:xfrm flipV="1">
            <a:off x="3767138" y="1771650"/>
            <a:ext cx="1587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0" name="Line 35"/>
          <p:cNvSpPr>
            <a:spLocks noChangeShapeType="1"/>
          </p:cNvSpPr>
          <p:nvPr/>
        </p:nvSpPr>
        <p:spPr bwMode="auto">
          <a:xfrm flipH="1">
            <a:off x="3579813" y="1771650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1" name="Line 36"/>
          <p:cNvSpPr>
            <a:spLocks noChangeShapeType="1"/>
          </p:cNvSpPr>
          <p:nvPr/>
        </p:nvSpPr>
        <p:spPr bwMode="auto">
          <a:xfrm>
            <a:off x="3052763" y="1771650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2" name="Rectangle 37"/>
          <p:cNvSpPr>
            <a:spLocks noChangeArrowheads="1"/>
          </p:cNvSpPr>
          <p:nvPr/>
        </p:nvSpPr>
        <p:spPr bwMode="auto">
          <a:xfrm>
            <a:off x="3240088" y="1601788"/>
            <a:ext cx="339725" cy="33972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373" name="Line 38"/>
          <p:cNvSpPr>
            <a:spLocks noChangeShapeType="1"/>
          </p:cNvSpPr>
          <p:nvPr/>
        </p:nvSpPr>
        <p:spPr bwMode="auto">
          <a:xfrm flipV="1">
            <a:off x="3409950" y="1941513"/>
            <a:ext cx="1588" cy="1873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4" name="Line 39"/>
          <p:cNvSpPr>
            <a:spLocks noChangeShapeType="1"/>
          </p:cNvSpPr>
          <p:nvPr/>
        </p:nvSpPr>
        <p:spPr bwMode="auto">
          <a:xfrm>
            <a:off x="3052763" y="24860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5" name="Line 40"/>
          <p:cNvSpPr>
            <a:spLocks noChangeShapeType="1"/>
          </p:cNvSpPr>
          <p:nvPr/>
        </p:nvSpPr>
        <p:spPr bwMode="auto">
          <a:xfrm flipV="1">
            <a:off x="3052763" y="1771650"/>
            <a:ext cx="1587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6" name="Line 41"/>
          <p:cNvSpPr>
            <a:spLocks noChangeShapeType="1"/>
          </p:cNvSpPr>
          <p:nvPr/>
        </p:nvSpPr>
        <p:spPr bwMode="auto">
          <a:xfrm flipH="1">
            <a:off x="3579813" y="24860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7" name="Line 42"/>
          <p:cNvSpPr>
            <a:spLocks noChangeShapeType="1"/>
          </p:cNvSpPr>
          <p:nvPr/>
        </p:nvSpPr>
        <p:spPr bwMode="auto">
          <a:xfrm flipV="1">
            <a:off x="3409950" y="4103688"/>
            <a:ext cx="1588" cy="169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8" name="Line 43"/>
          <p:cNvSpPr>
            <a:spLocks noChangeShapeType="1"/>
          </p:cNvSpPr>
          <p:nvPr/>
        </p:nvSpPr>
        <p:spPr bwMode="auto">
          <a:xfrm>
            <a:off x="3052763" y="39338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79" name="Line 44"/>
          <p:cNvSpPr>
            <a:spLocks noChangeShapeType="1"/>
          </p:cNvSpPr>
          <p:nvPr/>
        </p:nvSpPr>
        <p:spPr bwMode="auto">
          <a:xfrm flipH="1">
            <a:off x="3579813" y="3933825"/>
            <a:ext cx="1873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80" name="Freeform 45"/>
          <p:cNvSpPr>
            <a:spLocks/>
          </p:cNvSpPr>
          <p:nvPr/>
        </p:nvSpPr>
        <p:spPr bwMode="auto">
          <a:xfrm>
            <a:off x="3052763" y="4273550"/>
            <a:ext cx="187325" cy="544513"/>
          </a:xfrm>
          <a:custGeom>
            <a:avLst/>
            <a:gdLst>
              <a:gd name="T0" fmla="*/ 2147483647 w 11"/>
              <a:gd name="T1" fmla="*/ 2147483647 h 32"/>
              <a:gd name="T2" fmla="*/ 2147483647 w 11"/>
              <a:gd name="T3" fmla="*/ 2147483647 h 32"/>
              <a:gd name="T4" fmla="*/ 0 w 11"/>
              <a:gd name="T5" fmla="*/ 2147483647 h 32"/>
              <a:gd name="T6" fmla="*/ 0 w 11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32"/>
              <a:gd name="T14" fmla="*/ 11 w 11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32">
                <a:moveTo>
                  <a:pt x="11" y="32"/>
                </a:moveTo>
                <a:lnTo>
                  <a:pt x="11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81" name="Freeform 46"/>
          <p:cNvSpPr>
            <a:spLocks/>
          </p:cNvSpPr>
          <p:nvPr/>
        </p:nvSpPr>
        <p:spPr bwMode="auto">
          <a:xfrm>
            <a:off x="3579813" y="4273550"/>
            <a:ext cx="187325" cy="544513"/>
          </a:xfrm>
          <a:custGeom>
            <a:avLst/>
            <a:gdLst>
              <a:gd name="T0" fmla="*/ 0 w 11"/>
              <a:gd name="T1" fmla="*/ 2147483647 h 32"/>
              <a:gd name="T2" fmla="*/ 0 w 11"/>
              <a:gd name="T3" fmla="*/ 2147483647 h 32"/>
              <a:gd name="T4" fmla="*/ 2147483647 w 11"/>
              <a:gd name="T5" fmla="*/ 2147483647 h 32"/>
              <a:gd name="T6" fmla="*/ 2147483647 w 11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32"/>
              <a:gd name="T14" fmla="*/ 11 w 11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32">
                <a:moveTo>
                  <a:pt x="0" y="32"/>
                </a:moveTo>
                <a:lnTo>
                  <a:pt x="0" y="16"/>
                </a:lnTo>
                <a:lnTo>
                  <a:pt x="11" y="16"/>
                </a:lnTo>
                <a:lnTo>
                  <a:pt x="11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82" name="Freeform 47"/>
          <p:cNvSpPr>
            <a:spLocks/>
          </p:cNvSpPr>
          <p:nvPr/>
        </p:nvSpPr>
        <p:spPr bwMode="auto">
          <a:xfrm>
            <a:off x="3205163" y="5311775"/>
            <a:ext cx="34925" cy="103188"/>
          </a:xfrm>
          <a:custGeom>
            <a:avLst/>
            <a:gdLst>
              <a:gd name="T0" fmla="*/ 609877795 w 2"/>
              <a:gd name="T1" fmla="*/ 1774627197 h 6"/>
              <a:gd name="T2" fmla="*/ 304947629 w 2"/>
              <a:gd name="T3" fmla="*/ 0 h 6"/>
              <a:gd name="T4" fmla="*/ 0 w 2"/>
              <a:gd name="T5" fmla="*/ 1774627197 h 6"/>
              <a:gd name="T6" fmla="*/ 304947629 w 2"/>
              <a:gd name="T7" fmla="*/ 1774627197 h 6"/>
              <a:gd name="T8" fmla="*/ 609877795 w 2"/>
              <a:gd name="T9" fmla="*/ 177462719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2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2" y="6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83" name="Freeform 48"/>
          <p:cNvSpPr>
            <a:spLocks/>
          </p:cNvSpPr>
          <p:nvPr/>
        </p:nvSpPr>
        <p:spPr bwMode="auto">
          <a:xfrm>
            <a:off x="3205163" y="5311775"/>
            <a:ext cx="34925" cy="103188"/>
          </a:xfrm>
          <a:custGeom>
            <a:avLst/>
            <a:gdLst>
              <a:gd name="T0" fmla="*/ 55443443 w 22"/>
              <a:gd name="T1" fmla="*/ 163811716 h 65"/>
              <a:gd name="T2" fmla="*/ 27722515 w 22"/>
              <a:gd name="T3" fmla="*/ 0 h 65"/>
              <a:gd name="T4" fmla="*/ 0 w 22"/>
              <a:gd name="T5" fmla="*/ 163811716 h 65"/>
              <a:gd name="T6" fmla="*/ 27722515 w 22"/>
              <a:gd name="T7" fmla="*/ 163811716 h 65"/>
              <a:gd name="T8" fmla="*/ 55443443 w 22"/>
              <a:gd name="T9" fmla="*/ 16381171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65"/>
              <a:gd name="T17" fmla="*/ 22 w 2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65">
                <a:moveTo>
                  <a:pt x="22" y="65"/>
                </a:moveTo>
                <a:lnTo>
                  <a:pt x="11" y="0"/>
                </a:lnTo>
                <a:lnTo>
                  <a:pt x="0" y="65"/>
                </a:lnTo>
                <a:lnTo>
                  <a:pt x="11" y="65"/>
                </a:lnTo>
                <a:lnTo>
                  <a:pt x="22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84" name="Freeform 49"/>
          <p:cNvSpPr>
            <a:spLocks/>
          </p:cNvSpPr>
          <p:nvPr/>
        </p:nvSpPr>
        <p:spPr bwMode="auto">
          <a:xfrm>
            <a:off x="3222625" y="5278438"/>
            <a:ext cx="357188" cy="255587"/>
          </a:xfrm>
          <a:custGeom>
            <a:avLst/>
            <a:gdLst>
              <a:gd name="T0" fmla="*/ 0 w 21"/>
              <a:gd name="T1" fmla="*/ 2147483647 h 15"/>
              <a:gd name="T2" fmla="*/ 0 w 21"/>
              <a:gd name="T3" fmla="*/ 2147483647 h 15"/>
              <a:gd name="T4" fmla="*/ 2147483647 w 21"/>
              <a:gd name="T5" fmla="*/ 2147483647 h 15"/>
              <a:gd name="T6" fmla="*/ 2147483647 w 21"/>
              <a:gd name="T7" fmla="*/ 0 h 15"/>
              <a:gd name="T8" fmla="*/ 0 60000 65536"/>
              <a:gd name="T9" fmla="*/ 0 60000 65536"/>
              <a:gd name="T10" fmla="*/ 0 60000 65536"/>
              <a:gd name="T11" fmla="*/ 0 60000 65536"/>
              <a:gd name="T12" fmla="*/ 0 w 21"/>
              <a:gd name="T13" fmla="*/ 0 h 15"/>
              <a:gd name="T14" fmla="*/ 21 w 21"/>
              <a:gd name="T15" fmla="*/ 15 h 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" h="15">
                <a:moveTo>
                  <a:pt x="0" y="8"/>
                </a:moveTo>
                <a:lnTo>
                  <a:pt x="0" y="15"/>
                </a:lnTo>
                <a:lnTo>
                  <a:pt x="21" y="15"/>
                </a:lnTo>
                <a:lnTo>
                  <a:pt x="21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85" name="Rectangle 50"/>
          <p:cNvSpPr>
            <a:spLocks noChangeArrowheads="1"/>
          </p:cNvSpPr>
          <p:nvPr/>
        </p:nvSpPr>
        <p:spPr bwMode="auto">
          <a:xfrm>
            <a:off x="1928813" y="2981325"/>
            <a:ext cx="4984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Address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386" name="Rectangle 51"/>
          <p:cNvSpPr>
            <a:spLocks noChangeArrowheads="1"/>
          </p:cNvSpPr>
          <p:nvPr/>
        </p:nvSpPr>
        <p:spPr bwMode="auto">
          <a:xfrm>
            <a:off x="1928813" y="3168650"/>
            <a:ext cx="4841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decoder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387" name="Rectangle 52"/>
          <p:cNvSpPr>
            <a:spLocks noChangeArrowheads="1"/>
          </p:cNvSpPr>
          <p:nvPr/>
        </p:nvSpPr>
        <p:spPr bwMode="auto">
          <a:xfrm>
            <a:off x="1827213" y="1941513"/>
            <a:ext cx="696912" cy="2519362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388" name="Rectangle 53"/>
          <p:cNvSpPr>
            <a:spLocks noChangeArrowheads="1"/>
          </p:cNvSpPr>
          <p:nvPr/>
        </p:nvSpPr>
        <p:spPr bwMode="auto">
          <a:xfrm>
            <a:off x="6423025" y="2368550"/>
            <a:ext cx="1682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FF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389" name="Rectangle 54"/>
          <p:cNvSpPr>
            <a:spLocks noChangeArrowheads="1"/>
          </p:cNvSpPr>
          <p:nvPr/>
        </p:nvSpPr>
        <p:spPr bwMode="auto">
          <a:xfrm>
            <a:off x="7342188" y="5075238"/>
            <a:ext cx="1857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CS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390" name="Freeform 55"/>
          <p:cNvSpPr>
            <a:spLocks/>
          </p:cNvSpPr>
          <p:nvPr/>
        </p:nvSpPr>
        <p:spPr bwMode="auto">
          <a:xfrm>
            <a:off x="7053263" y="5159375"/>
            <a:ext cx="101600" cy="33338"/>
          </a:xfrm>
          <a:custGeom>
            <a:avLst/>
            <a:gdLst>
              <a:gd name="T0" fmla="*/ 1720426649 w 6"/>
              <a:gd name="T1" fmla="*/ 0 h 2"/>
              <a:gd name="T2" fmla="*/ 0 w 6"/>
              <a:gd name="T3" fmla="*/ 277855559 h 2"/>
              <a:gd name="T4" fmla="*/ 1720426649 w 6"/>
              <a:gd name="T5" fmla="*/ 555711117 h 2"/>
              <a:gd name="T6" fmla="*/ 1720426649 w 6"/>
              <a:gd name="T7" fmla="*/ 277855559 h 2"/>
              <a:gd name="T8" fmla="*/ 1720426649 w 6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91" name="Freeform 56"/>
          <p:cNvSpPr>
            <a:spLocks/>
          </p:cNvSpPr>
          <p:nvPr/>
        </p:nvSpPr>
        <p:spPr bwMode="auto">
          <a:xfrm>
            <a:off x="7053263" y="5159375"/>
            <a:ext cx="101600" cy="33338"/>
          </a:xfrm>
          <a:custGeom>
            <a:avLst/>
            <a:gdLst>
              <a:gd name="T0" fmla="*/ 161289973 w 64"/>
              <a:gd name="T1" fmla="*/ 0 h 21"/>
              <a:gd name="T2" fmla="*/ 0 w 64"/>
              <a:gd name="T3" fmla="*/ 25201938 h 21"/>
              <a:gd name="T4" fmla="*/ 161289973 w 64"/>
              <a:gd name="T5" fmla="*/ 52924874 h 21"/>
              <a:gd name="T6" fmla="*/ 161289973 w 64"/>
              <a:gd name="T7" fmla="*/ 25201938 h 21"/>
              <a:gd name="T8" fmla="*/ 161289973 w 64"/>
              <a:gd name="T9" fmla="*/ 0 h 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21"/>
              <a:gd name="T17" fmla="*/ 64 w 64"/>
              <a:gd name="T18" fmla="*/ 21 h 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21">
                <a:moveTo>
                  <a:pt x="64" y="0"/>
                </a:moveTo>
                <a:lnTo>
                  <a:pt x="0" y="10"/>
                </a:lnTo>
                <a:lnTo>
                  <a:pt x="64" y="21"/>
                </a:lnTo>
                <a:lnTo>
                  <a:pt x="64" y="10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92" name="Line 57"/>
          <p:cNvSpPr>
            <a:spLocks noChangeShapeType="1"/>
          </p:cNvSpPr>
          <p:nvPr/>
        </p:nvSpPr>
        <p:spPr bwMode="auto">
          <a:xfrm>
            <a:off x="7154863" y="5175250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93" name="Freeform 58"/>
          <p:cNvSpPr>
            <a:spLocks/>
          </p:cNvSpPr>
          <p:nvPr/>
        </p:nvSpPr>
        <p:spPr bwMode="auto">
          <a:xfrm>
            <a:off x="7053263" y="4886325"/>
            <a:ext cx="101600" cy="50800"/>
          </a:xfrm>
          <a:custGeom>
            <a:avLst/>
            <a:gdLst>
              <a:gd name="T0" fmla="*/ 1720426649 w 6"/>
              <a:gd name="T1" fmla="*/ 0 h 3"/>
              <a:gd name="T2" fmla="*/ 0 w 6"/>
              <a:gd name="T3" fmla="*/ 573481282 h 3"/>
              <a:gd name="T4" fmla="*/ 1720426649 w 6"/>
              <a:gd name="T5" fmla="*/ 860213324 h 3"/>
              <a:gd name="T6" fmla="*/ 1720426649 w 6"/>
              <a:gd name="T7" fmla="*/ 573481282 h 3"/>
              <a:gd name="T8" fmla="*/ 1720426649 w 6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3"/>
              <a:gd name="T17" fmla="*/ 6 w 6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3">
                <a:moveTo>
                  <a:pt x="6" y="0"/>
                </a:moveTo>
                <a:lnTo>
                  <a:pt x="0" y="2"/>
                </a:lnTo>
                <a:lnTo>
                  <a:pt x="6" y="3"/>
                </a:lnTo>
                <a:lnTo>
                  <a:pt x="6" y="2"/>
                </a:lnTo>
                <a:lnTo>
                  <a:pt x="6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94" name="Freeform 59"/>
          <p:cNvSpPr>
            <a:spLocks/>
          </p:cNvSpPr>
          <p:nvPr/>
        </p:nvSpPr>
        <p:spPr bwMode="auto">
          <a:xfrm>
            <a:off x="7053263" y="4886325"/>
            <a:ext cx="101600" cy="50800"/>
          </a:xfrm>
          <a:custGeom>
            <a:avLst/>
            <a:gdLst>
              <a:gd name="T0" fmla="*/ 161289973 w 64"/>
              <a:gd name="T1" fmla="*/ 0 h 32"/>
              <a:gd name="T2" fmla="*/ 0 w 64"/>
              <a:gd name="T3" fmla="*/ 55443436 h 32"/>
              <a:gd name="T4" fmla="*/ 161289973 w 64"/>
              <a:gd name="T5" fmla="*/ 80644986 h 32"/>
              <a:gd name="T6" fmla="*/ 161289973 w 64"/>
              <a:gd name="T7" fmla="*/ 55443436 h 32"/>
              <a:gd name="T8" fmla="*/ 161289973 w 64"/>
              <a:gd name="T9" fmla="*/ 0 h 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4"/>
              <a:gd name="T16" fmla="*/ 0 h 32"/>
              <a:gd name="T17" fmla="*/ 64 w 64"/>
              <a:gd name="T18" fmla="*/ 32 h 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4" h="32">
                <a:moveTo>
                  <a:pt x="64" y="0"/>
                </a:moveTo>
                <a:lnTo>
                  <a:pt x="0" y="22"/>
                </a:lnTo>
                <a:lnTo>
                  <a:pt x="64" y="32"/>
                </a:lnTo>
                <a:lnTo>
                  <a:pt x="64" y="22"/>
                </a:lnTo>
                <a:lnTo>
                  <a:pt x="64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95" name="Line 60"/>
          <p:cNvSpPr>
            <a:spLocks noChangeShapeType="1"/>
          </p:cNvSpPr>
          <p:nvPr/>
        </p:nvSpPr>
        <p:spPr bwMode="auto">
          <a:xfrm>
            <a:off x="7154863" y="4921250"/>
            <a:ext cx="13652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396" name="Rectangle 61"/>
          <p:cNvSpPr>
            <a:spLocks noChangeArrowheads="1"/>
          </p:cNvSpPr>
          <p:nvPr/>
        </p:nvSpPr>
        <p:spPr bwMode="auto">
          <a:xfrm>
            <a:off x="7308850" y="3151188"/>
            <a:ext cx="28098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cells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397" name="Rectangle 62"/>
          <p:cNvSpPr>
            <a:spLocks noChangeArrowheads="1"/>
          </p:cNvSpPr>
          <p:nvPr/>
        </p:nvSpPr>
        <p:spPr bwMode="auto">
          <a:xfrm>
            <a:off x="7189788" y="3014663"/>
            <a:ext cx="5254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Memory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398" name="Freeform 63"/>
          <p:cNvSpPr>
            <a:spLocks/>
          </p:cNvSpPr>
          <p:nvPr/>
        </p:nvSpPr>
        <p:spPr bwMode="auto">
          <a:xfrm>
            <a:off x="6286500" y="5311775"/>
            <a:ext cx="50800" cy="103188"/>
          </a:xfrm>
          <a:custGeom>
            <a:avLst/>
            <a:gdLst>
              <a:gd name="T0" fmla="*/ 860213324 w 3"/>
              <a:gd name="T1" fmla="*/ 1774627197 h 6"/>
              <a:gd name="T2" fmla="*/ 286732174 w 3"/>
              <a:gd name="T3" fmla="*/ 0 h 6"/>
              <a:gd name="T4" fmla="*/ 0 w 3"/>
              <a:gd name="T5" fmla="*/ 1774627197 h 6"/>
              <a:gd name="T6" fmla="*/ 286732174 w 3"/>
              <a:gd name="T7" fmla="*/ 1774627197 h 6"/>
              <a:gd name="T8" fmla="*/ 860213324 w 3"/>
              <a:gd name="T9" fmla="*/ 177462719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3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3" y="6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399" name="Freeform 64"/>
          <p:cNvSpPr>
            <a:spLocks/>
          </p:cNvSpPr>
          <p:nvPr/>
        </p:nvSpPr>
        <p:spPr bwMode="auto">
          <a:xfrm>
            <a:off x="6286500" y="5311775"/>
            <a:ext cx="50800" cy="103188"/>
          </a:xfrm>
          <a:custGeom>
            <a:avLst/>
            <a:gdLst>
              <a:gd name="T0" fmla="*/ 80644986 w 32"/>
              <a:gd name="T1" fmla="*/ 163811716 h 65"/>
              <a:gd name="T2" fmla="*/ 27720924 w 32"/>
              <a:gd name="T3" fmla="*/ 0 h 65"/>
              <a:gd name="T4" fmla="*/ 0 w 32"/>
              <a:gd name="T5" fmla="*/ 163811716 h 65"/>
              <a:gd name="T6" fmla="*/ 27720924 w 32"/>
              <a:gd name="T7" fmla="*/ 163811716 h 65"/>
              <a:gd name="T8" fmla="*/ 80644986 w 32"/>
              <a:gd name="T9" fmla="*/ 16381171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65"/>
              <a:gd name="T17" fmla="*/ 32 w 3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65">
                <a:moveTo>
                  <a:pt x="32" y="65"/>
                </a:moveTo>
                <a:lnTo>
                  <a:pt x="11" y="0"/>
                </a:lnTo>
                <a:lnTo>
                  <a:pt x="0" y="65"/>
                </a:lnTo>
                <a:lnTo>
                  <a:pt x="11" y="65"/>
                </a:lnTo>
                <a:lnTo>
                  <a:pt x="32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00" name="Freeform 65"/>
          <p:cNvSpPr>
            <a:spLocks/>
          </p:cNvSpPr>
          <p:nvPr/>
        </p:nvSpPr>
        <p:spPr bwMode="auto">
          <a:xfrm>
            <a:off x="6303963" y="5278438"/>
            <a:ext cx="357187" cy="255587"/>
          </a:xfrm>
          <a:custGeom>
            <a:avLst/>
            <a:gdLst>
              <a:gd name="T0" fmla="*/ 0 w 21"/>
              <a:gd name="T1" fmla="*/ 2147483647 h 15"/>
              <a:gd name="T2" fmla="*/ 0 w 21"/>
              <a:gd name="T3" fmla="*/ 2147483647 h 15"/>
              <a:gd name="T4" fmla="*/ 2147483647 w 21"/>
              <a:gd name="T5" fmla="*/ 2147483647 h 15"/>
              <a:gd name="T6" fmla="*/ 2147483647 w 21"/>
              <a:gd name="T7" fmla="*/ 0 h 15"/>
              <a:gd name="T8" fmla="*/ 0 60000 65536"/>
              <a:gd name="T9" fmla="*/ 0 60000 65536"/>
              <a:gd name="T10" fmla="*/ 0 60000 65536"/>
              <a:gd name="T11" fmla="*/ 0 60000 65536"/>
              <a:gd name="T12" fmla="*/ 0 w 21"/>
              <a:gd name="T13" fmla="*/ 0 h 15"/>
              <a:gd name="T14" fmla="*/ 21 w 21"/>
              <a:gd name="T15" fmla="*/ 15 h 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" h="15">
                <a:moveTo>
                  <a:pt x="0" y="8"/>
                </a:moveTo>
                <a:lnTo>
                  <a:pt x="0" y="15"/>
                </a:lnTo>
                <a:lnTo>
                  <a:pt x="21" y="15"/>
                </a:lnTo>
                <a:lnTo>
                  <a:pt x="21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01" name="Freeform 66"/>
          <p:cNvSpPr>
            <a:spLocks/>
          </p:cNvSpPr>
          <p:nvPr/>
        </p:nvSpPr>
        <p:spPr bwMode="auto">
          <a:xfrm>
            <a:off x="4873625" y="5311775"/>
            <a:ext cx="50800" cy="103188"/>
          </a:xfrm>
          <a:custGeom>
            <a:avLst/>
            <a:gdLst>
              <a:gd name="T0" fmla="*/ 860213324 w 3"/>
              <a:gd name="T1" fmla="*/ 1774627197 h 6"/>
              <a:gd name="T2" fmla="*/ 573481282 w 3"/>
              <a:gd name="T3" fmla="*/ 0 h 6"/>
              <a:gd name="T4" fmla="*/ 0 w 3"/>
              <a:gd name="T5" fmla="*/ 1774627197 h 6"/>
              <a:gd name="T6" fmla="*/ 573481282 w 3"/>
              <a:gd name="T7" fmla="*/ 1774627197 h 6"/>
              <a:gd name="T8" fmla="*/ 860213324 w 3"/>
              <a:gd name="T9" fmla="*/ 177462719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3" y="6"/>
                </a:moveTo>
                <a:lnTo>
                  <a:pt x="2" y="0"/>
                </a:lnTo>
                <a:lnTo>
                  <a:pt x="0" y="6"/>
                </a:lnTo>
                <a:lnTo>
                  <a:pt x="2" y="6"/>
                </a:lnTo>
                <a:lnTo>
                  <a:pt x="3" y="6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02" name="Freeform 67"/>
          <p:cNvSpPr>
            <a:spLocks/>
          </p:cNvSpPr>
          <p:nvPr/>
        </p:nvSpPr>
        <p:spPr bwMode="auto">
          <a:xfrm>
            <a:off x="4873625" y="5311775"/>
            <a:ext cx="50800" cy="103188"/>
          </a:xfrm>
          <a:custGeom>
            <a:avLst/>
            <a:gdLst>
              <a:gd name="T0" fmla="*/ 80644986 w 32"/>
              <a:gd name="T1" fmla="*/ 163811716 h 65"/>
              <a:gd name="T2" fmla="*/ 55443436 w 32"/>
              <a:gd name="T3" fmla="*/ 0 h 65"/>
              <a:gd name="T4" fmla="*/ 0 w 32"/>
              <a:gd name="T5" fmla="*/ 163811716 h 65"/>
              <a:gd name="T6" fmla="*/ 55443436 w 32"/>
              <a:gd name="T7" fmla="*/ 163811716 h 65"/>
              <a:gd name="T8" fmla="*/ 80644986 w 32"/>
              <a:gd name="T9" fmla="*/ 163811716 h 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65"/>
              <a:gd name="T17" fmla="*/ 32 w 32"/>
              <a:gd name="T18" fmla="*/ 65 h 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65">
                <a:moveTo>
                  <a:pt x="32" y="65"/>
                </a:moveTo>
                <a:lnTo>
                  <a:pt x="22" y="0"/>
                </a:lnTo>
                <a:lnTo>
                  <a:pt x="0" y="65"/>
                </a:lnTo>
                <a:lnTo>
                  <a:pt x="22" y="65"/>
                </a:lnTo>
                <a:lnTo>
                  <a:pt x="32" y="6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03" name="Freeform 68"/>
          <p:cNvSpPr>
            <a:spLocks/>
          </p:cNvSpPr>
          <p:nvPr/>
        </p:nvSpPr>
        <p:spPr bwMode="auto">
          <a:xfrm>
            <a:off x="4908550" y="5278438"/>
            <a:ext cx="339725" cy="255587"/>
          </a:xfrm>
          <a:custGeom>
            <a:avLst/>
            <a:gdLst>
              <a:gd name="T0" fmla="*/ 0 w 20"/>
              <a:gd name="T1" fmla="*/ 2147483647 h 15"/>
              <a:gd name="T2" fmla="*/ 0 w 20"/>
              <a:gd name="T3" fmla="*/ 2147483647 h 15"/>
              <a:gd name="T4" fmla="*/ 2147483647 w 20"/>
              <a:gd name="T5" fmla="*/ 2147483647 h 15"/>
              <a:gd name="T6" fmla="*/ 2147483647 w 20"/>
              <a:gd name="T7" fmla="*/ 0 h 15"/>
              <a:gd name="T8" fmla="*/ 0 60000 65536"/>
              <a:gd name="T9" fmla="*/ 0 60000 65536"/>
              <a:gd name="T10" fmla="*/ 0 60000 65536"/>
              <a:gd name="T11" fmla="*/ 0 60000 65536"/>
              <a:gd name="T12" fmla="*/ 0 w 20"/>
              <a:gd name="T13" fmla="*/ 0 h 15"/>
              <a:gd name="T14" fmla="*/ 20 w 20"/>
              <a:gd name="T15" fmla="*/ 15 h 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" h="15">
                <a:moveTo>
                  <a:pt x="0" y="8"/>
                </a:moveTo>
                <a:lnTo>
                  <a:pt x="0" y="15"/>
                </a:lnTo>
                <a:lnTo>
                  <a:pt x="20" y="15"/>
                </a:lnTo>
                <a:lnTo>
                  <a:pt x="2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04" name="Line 69"/>
          <p:cNvSpPr>
            <a:spLocks noChangeShapeType="1"/>
          </p:cNvSpPr>
          <p:nvPr/>
        </p:nvSpPr>
        <p:spPr bwMode="auto">
          <a:xfrm>
            <a:off x="6149975" y="24860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05" name="Line 70"/>
          <p:cNvSpPr>
            <a:spLocks noChangeShapeType="1"/>
          </p:cNvSpPr>
          <p:nvPr/>
        </p:nvSpPr>
        <p:spPr bwMode="auto">
          <a:xfrm flipV="1">
            <a:off x="5095875" y="4103688"/>
            <a:ext cx="1588" cy="169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06" name="Line 71"/>
          <p:cNvSpPr>
            <a:spLocks noChangeShapeType="1"/>
          </p:cNvSpPr>
          <p:nvPr/>
        </p:nvSpPr>
        <p:spPr bwMode="auto">
          <a:xfrm flipV="1">
            <a:off x="5095875" y="4103688"/>
            <a:ext cx="1588" cy="16986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07" name="Line 72"/>
          <p:cNvSpPr>
            <a:spLocks noChangeShapeType="1"/>
          </p:cNvSpPr>
          <p:nvPr/>
        </p:nvSpPr>
        <p:spPr bwMode="auto">
          <a:xfrm>
            <a:off x="4737100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08" name="Line 73"/>
          <p:cNvSpPr>
            <a:spLocks noChangeShapeType="1"/>
          </p:cNvSpPr>
          <p:nvPr/>
        </p:nvSpPr>
        <p:spPr bwMode="auto">
          <a:xfrm flipH="1">
            <a:off x="5265738" y="24860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09" name="Line 74"/>
          <p:cNvSpPr>
            <a:spLocks noChangeShapeType="1"/>
          </p:cNvSpPr>
          <p:nvPr/>
        </p:nvSpPr>
        <p:spPr bwMode="auto">
          <a:xfrm>
            <a:off x="4737100" y="24860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10" name="Line 75"/>
          <p:cNvSpPr>
            <a:spLocks noChangeShapeType="1"/>
          </p:cNvSpPr>
          <p:nvPr/>
        </p:nvSpPr>
        <p:spPr bwMode="auto">
          <a:xfrm flipV="1">
            <a:off x="5095875" y="2657475"/>
            <a:ext cx="1588" cy="1698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11" name="Line 76"/>
          <p:cNvSpPr>
            <a:spLocks noChangeShapeType="1"/>
          </p:cNvSpPr>
          <p:nvPr/>
        </p:nvSpPr>
        <p:spPr bwMode="auto">
          <a:xfrm>
            <a:off x="6149975" y="39338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12" name="Line 77"/>
          <p:cNvSpPr>
            <a:spLocks noChangeShapeType="1"/>
          </p:cNvSpPr>
          <p:nvPr/>
        </p:nvSpPr>
        <p:spPr bwMode="auto">
          <a:xfrm flipH="1">
            <a:off x="6678613" y="1771650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13" name="Line 78"/>
          <p:cNvSpPr>
            <a:spLocks noChangeShapeType="1"/>
          </p:cNvSpPr>
          <p:nvPr/>
        </p:nvSpPr>
        <p:spPr bwMode="auto">
          <a:xfrm flipV="1">
            <a:off x="6149975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14" name="Line 79"/>
          <p:cNvSpPr>
            <a:spLocks noChangeShapeType="1"/>
          </p:cNvSpPr>
          <p:nvPr/>
        </p:nvSpPr>
        <p:spPr bwMode="auto">
          <a:xfrm flipV="1">
            <a:off x="5095875" y="1941513"/>
            <a:ext cx="1588" cy="1873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15" name="Line 80"/>
          <p:cNvSpPr>
            <a:spLocks noChangeShapeType="1"/>
          </p:cNvSpPr>
          <p:nvPr/>
        </p:nvSpPr>
        <p:spPr bwMode="auto">
          <a:xfrm flipV="1">
            <a:off x="4737100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16" name="Line 81"/>
          <p:cNvSpPr>
            <a:spLocks noChangeShapeType="1"/>
          </p:cNvSpPr>
          <p:nvPr/>
        </p:nvSpPr>
        <p:spPr bwMode="auto">
          <a:xfrm>
            <a:off x="4737100" y="1771650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17" name="Rectangle 82"/>
          <p:cNvSpPr>
            <a:spLocks noChangeArrowheads="1"/>
          </p:cNvSpPr>
          <p:nvPr/>
        </p:nvSpPr>
        <p:spPr bwMode="auto">
          <a:xfrm>
            <a:off x="4908550" y="1601788"/>
            <a:ext cx="357188" cy="339725"/>
          </a:xfrm>
          <a:prstGeom prst="rect">
            <a:avLst/>
          </a:prstGeom>
          <a:noFill/>
          <a:ln w="1746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418" name="Rectangle 83"/>
          <p:cNvSpPr>
            <a:spLocks noChangeArrowheads="1"/>
          </p:cNvSpPr>
          <p:nvPr/>
        </p:nvSpPr>
        <p:spPr bwMode="auto">
          <a:xfrm>
            <a:off x="4908550" y="1601788"/>
            <a:ext cx="357188" cy="33972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419" name="Rectangle 84"/>
          <p:cNvSpPr>
            <a:spLocks noChangeArrowheads="1"/>
          </p:cNvSpPr>
          <p:nvPr/>
        </p:nvSpPr>
        <p:spPr bwMode="auto">
          <a:xfrm>
            <a:off x="4908550" y="2298700"/>
            <a:ext cx="357188" cy="3587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420" name="Line 85"/>
          <p:cNvSpPr>
            <a:spLocks noChangeShapeType="1"/>
          </p:cNvSpPr>
          <p:nvPr/>
        </p:nvSpPr>
        <p:spPr bwMode="auto">
          <a:xfrm flipH="1">
            <a:off x="6678613" y="24860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21" name="Line 86"/>
          <p:cNvSpPr>
            <a:spLocks noChangeShapeType="1"/>
          </p:cNvSpPr>
          <p:nvPr/>
        </p:nvSpPr>
        <p:spPr bwMode="auto">
          <a:xfrm>
            <a:off x="4737100" y="3933825"/>
            <a:ext cx="1714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22" name="Line 87"/>
          <p:cNvSpPr>
            <a:spLocks noChangeShapeType="1"/>
          </p:cNvSpPr>
          <p:nvPr/>
        </p:nvSpPr>
        <p:spPr bwMode="auto">
          <a:xfrm flipH="1">
            <a:off x="5265738" y="3933825"/>
            <a:ext cx="1698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23" name="Rectangle 88"/>
          <p:cNvSpPr>
            <a:spLocks noChangeArrowheads="1"/>
          </p:cNvSpPr>
          <p:nvPr/>
        </p:nvSpPr>
        <p:spPr bwMode="auto">
          <a:xfrm>
            <a:off x="6321425" y="1601788"/>
            <a:ext cx="357188" cy="33972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424" name="Line 89"/>
          <p:cNvSpPr>
            <a:spLocks noChangeShapeType="1"/>
          </p:cNvSpPr>
          <p:nvPr/>
        </p:nvSpPr>
        <p:spPr bwMode="auto">
          <a:xfrm flipV="1">
            <a:off x="6848475" y="1771650"/>
            <a:ext cx="1588" cy="3571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25" name="Freeform 90"/>
          <p:cNvSpPr>
            <a:spLocks/>
          </p:cNvSpPr>
          <p:nvPr/>
        </p:nvSpPr>
        <p:spPr bwMode="auto">
          <a:xfrm>
            <a:off x="4737100" y="4273550"/>
            <a:ext cx="171450" cy="544513"/>
          </a:xfrm>
          <a:custGeom>
            <a:avLst/>
            <a:gdLst>
              <a:gd name="T0" fmla="*/ 2147483647 w 10"/>
              <a:gd name="T1" fmla="*/ 2147483647 h 32"/>
              <a:gd name="T2" fmla="*/ 2147483647 w 10"/>
              <a:gd name="T3" fmla="*/ 2147483647 h 32"/>
              <a:gd name="T4" fmla="*/ 0 w 10"/>
              <a:gd name="T5" fmla="*/ 2147483647 h 32"/>
              <a:gd name="T6" fmla="*/ 0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10" y="32"/>
                </a:moveTo>
                <a:lnTo>
                  <a:pt x="10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26" name="Rectangle 91"/>
          <p:cNvSpPr>
            <a:spLocks noChangeArrowheads="1"/>
          </p:cNvSpPr>
          <p:nvPr/>
        </p:nvSpPr>
        <p:spPr bwMode="auto">
          <a:xfrm>
            <a:off x="4891088" y="4989513"/>
            <a:ext cx="3921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circuit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27" name="Rectangle 92"/>
          <p:cNvSpPr>
            <a:spLocks noChangeArrowheads="1"/>
          </p:cNvSpPr>
          <p:nvPr/>
        </p:nvSpPr>
        <p:spPr bwMode="auto">
          <a:xfrm>
            <a:off x="4567238" y="4818063"/>
            <a:ext cx="1055687" cy="4603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428" name="Rectangle 93"/>
          <p:cNvSpPr>
            <a:spLocks noChangeArrowheads="1"/>
          </p:cNvSpPr>
          <p:nvPr/>
        </p:nvSpPr>
        <p:spPr bwMode="auto">
          <a:xfrm>
            <a:off x="4670425" y="4852988"/>
            <a:ext cx="8239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Sense / Write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29" name="Freeform 94"/>
          <p:cNvSpPr>
            <a:spLocks/>
          </p:cNvSpPr>
          <p:nvPr/>
        </p:nvSpPr>
        <p:spPr bwMode="auto">
          <a:xfrm>
            <a:off x="5265738" y="4273550"/>
            <a:ext cx="169862" cy="544513"/>
          </a:xfrm>
          <a:custGeom>
            <a:avLst/>
            <a:gdLst>
              <a:gd name="T0" fmla="*/ 0 w 10"/>
              <a:gd name="T1" fmla="*/ 2147483647 h 32"/>
              <a:gd name="T2" fmla="*/ 0 w 10"/>
              <a:gd name="T3" fmla="*/ 2147483647 h 32"/>
              <a:gd name="T4" fmla="*/ 2147483647 w 10"/>
              <a:gd name="T5" fmla="*/ 2147483647 h 32"/>
              <a:gd name="T6" fmla="*/ 2147483647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0" y="32"/>
                </a:moveTo>
                <a:lnTo>
                  <a:pt x="0" y="16"/>
                </a:lnTo>
                <a:lnTo>
                  <a:pt x="10" y="16"/>
                </a:lnTo>
                <a:lnTo>
                  <a:pt x="1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30" name="Freeform 95"/>
          <p:cNvSpPr>
            <a:spLocks/>
          </p:cNvSpPr>
          <p:nvPr/>
        </p:nvSpPr>
        <p:spPr bwMode="auto">
          <a:xfrm>
            <a:off x="6149975" y="4273550"/>
            <a:ext cx="171450" cy="544513"/>
          </a:xfrm>
          <a:custGeom>
            <a:avLst/>
            <a:gdLst>
              <a:gd name="T0" fmla="*/ 2147483647 w 10"/>
              <a:gd name="T1" fmla="*/ 2147483647 h 32"/>
              <a:gd name="T2" fmla="*/ 2147483647 w 10"/>
              <a:gd name="T3" fmla="*/ 2147483647 h 32"/>
              <a:gd name="T4" fmla="*/ 0 w 10"/>
              <a:gd name="T5" fmla="*/ 2147483647 h 32"/>
              <a:gd name="T6" fmla="*/ 0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10" y="32"/>
                </a:moveTo>
                <a:lnTo>
                  <a:pt x="10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31" name="Freeform 96"/>
          <p:cNvSpPr>
            <a:spLocks/>
          </p:cNvSpPr>
          <p:nvPr/>
        </p:nvSpPr>
        <p:spPr bwMode="auto">
          <a:xfrm>
            <a:off x="6678613" y="4273550"/>
            <a:ext cx="169862" cy="544513"/>
          </a:xfrm>
          <a:custGeom>
            <a:avLst/>
            <a:gdLst>
              <a:gd name="T0" fmla="*/ 0 w 10"/>
              <a:gd name="T1" fmla="*/ 2147483647 h 32"/>
              <a:gd name="T2" fmla="*/ 0 w 10"/>
              <a:gd name="T3" fmla="*/ 2147483647 h 32"/>
              <a:gd name="T4" fmla="*/ 2147483647 w 10"/>
              <a:gd name="T5" fmla="*/ 2147483647 h 32"/>
              <a:gd name="T6" fmla="*/ 2147483647 w 10"/>
              <a:gd name="T7" fmla="*/ 0 h 32"/>
              <a:gd name="T8" fmla="*/ 0 60000 65536"/>
              <a:gd name="T9" fmla="*/ 0 60000 65536"/>
              <a:gd name="T10" fmla="*/ 0 60000 65536"/>
              <a:gd name="T11" fmla="*/ 0 60000 65536"/>
              <a:gd name="T12" fmla="*/ 0 w 10"/>
              <a:gd name="T13" fmla="*/ 0 h 32"/>
              <a:gd name="T14" fmla="*/ 10 w 10"/>
              <a:gd name="T15" fmla="*/ 32 h 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" h="32">
                <a:moveTo>
                  <a:pt x="0" y="32"/>
                </a:moveTo>
                <a:lnTo>
                  <a:pt x="0" y="16"/>
                </a:lnTo>
                <a:lnTo>
                  <a:pt x="10" y="16"/>
                </a:lnTo>
                <a:lnTo>
                  <a:pt x="1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32" name="Rectangle 97"/>
          <p:cNvSpPr>
            <a:spLocks noChangeArrowheads="1"/>
          </p:cNvSpPr>
          <p:nvPr/>
        </p:nvSpPr>
        <p:spPr bwMode="auto">
          <a:xfrm>
            <a:off x="6083300" y="4852988"/>
            <a:ext cx="82391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Sense / Write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33" name="Rectangle 98"/>
          <p:cNvSpPr>
            <a:spLocks noChangeArrowheads="1"/>
          </p:cNvSpPr>
          <p:nvPr/>
        </p:nvSpPr>
        <p:spPr bwMode="auto">
          <a:xfrm>
            <a:off x="5962650" y="4818063"/>
            <a:ext cx="1073150" cy="4603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434" name="Rectangle 99"/>
          <p:cNvSpPr>
            <a:spLocks noChangeArrowheads="1"/>
          </p:cNvSpPr>
          <p:nvPr/>
        </p:nvSpPr>
        <p:spPr bwMode="auto">
          <a:xfrm>
            <a:off x="6303963" y="4989513"/>
            <a:ext cx="3921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circuit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35" name="Line 100"/>
          <p:cNvSpPr>
            <a:spLocks noChangeShapeType="1"/>
          </p:cNvSpPr>
          <p:nvPr/>
        </p:nvSpPr>
        <p:spPr bwMode="auto">
          <a:xfrm flipV="1">
            <a:off x="3767138" y="3592513"/>
            <a:ext cx="1587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36" name="Line 101"/>
          <p:cNvSpPr>
            <a:spLocks noChangeShapeType="1"/>
          </p:cNvSpPr>
          <p:nvPr/>
        </p:nvSpPr>
        <p:spPr bwMode="auto">
          <a:xfrm flipV="1">
            <a:off x="3052763" y="3592513"/>
            <a:ext cx="1587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37" name="Line 102"/>
          <p:cNvSpPr>
            <a:spLocks noChangeShapeType="1"/>
          </p:cNvSpPr>
          <p:nvPr/>
        </p:nvSpPr>
        <p:spPr bwMode="auto">
          <a:xfrm flipV="1">
            <a:off x="4737100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38" name="Line 103"/>
          <p:cNvSpPr>
            <a:spLocks noChangeShapeType="1"/>
          </p:cNvSpPr>
          <p:nvPr/>
        </p:nvSpPr>
        <p:spPr bwMode="auto">
          <a:xfrm flipV="1">
            <a:off x="5435600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39" name="Line 104"/>
          <p:cNvSpPr>
            <a:spLocks noChangeShapeType="1"/>
          </p:cNvSpPr>
          <p:nvPr/>
        </p:nvSpPr>
        <p:spPr bwMode="auto">
          <a:xfrm flipV="1">
            <a:off x="6149975" y="3592513"/>
            <a:ext cx="1588" cy="6810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40" name="Line 105"/>
          <p:cNvSpPr>
            <a:spLocks noChangeShapeType="1"/>
          </p:cNvSpPr>
          <p:nvPr/>
        </p:nvSpPr>
        <p:spPr bwMode="auto">
          <a:xfrm flipV="1">
            <a:off x="6848475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41" name="Line 106"/>
          <p:cNvSpPr>
            <a:spLocks noChangeShapeType="1"/>
          </p:cNvSpPr>
          <p:nvPr/>
        </p:nvSpPr>
        <p:spPr bwMode="auto">
          <a:xfrm flipV="1">
            <a:off x="6149975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42" name="Line 107"/>
          <p:cNvSpPr>
            <a:spLocks noChangeShapeType="1"/>
          </p:cNvSpPr>
          <p:nvPr/>
        </p:nvSpPr>
        <p:spPr bwMode="auto">
          <a:xfrm flipV="1">
            <a:off x="5435600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43" name="Line 108"/>
          <p:cNvSpPr>
            <a:spLocks noChangeShapeType="1"/>
          </p:cNvSpPr>
          <p:nvPr/>
        </p:nvSpPr>
        <p:spPr bwMode="auto">
          <a:xfrm flipV="1">
            <a:off x="4737100" y="2128838"/>
            <a:ext cx="1588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44" name="Line 109"/>
          <p:cNvSpPr>
            <a:spLocks noChangeShapeType="1"/>
          </p:cNvSpPr>
          <p:nvPr/>
        </p:nvSpPr>
        <p:spPr bwMode="auto">
          <a:xfrm flipV="1">
            <a:off x="3767138" y="2128838"/>
            <a:ext cx="1587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45" name="Line 110"/>
          <p:cNvSpPr>
            <a:spLocks noChangeShapeType="1"/>
          </p:cNvSpPr>
          <p:nvPr/>
        </p:nvSpPr>
        <p:spPr bwMode="auto">
          <a:xfrm flipV="1">
            <a:off x="3052763" y="2128838"/>
            <a:ext cx="1587" cy="8858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46" name="Freeform 111"/>
          <p:cNvSpPr>
            <a:spLocks/>
          </p:cNvSpPr>
          <p:nvPr/>
        </p:nvSpPr>
        <p:spPr bwMode="auto">
          <a:xfrm>
            <a:off x="3376613" y="5686425"/>
            <a:ext cx="50800" cy="101600"/>
          </a:xfrm>
          <a:custGeom>
            <a:avLst/>
            <a:gdLst>
              <a:gd name="T0" fmla="*/ 0 w 3"/>
              <a:gd name="T1" fmla="*/ 0 h 6"/>
              <a:gd name="T2" fmla="*/ 286732174 w 3"/>
              <a:gd name="T3" fmla="*/ 1720426649 h 6"/>
              <a:gd name="T4" fmla="*/ 860213324 w 3"/>
              <a:gd name="T5" fmla="*/ 0 h 6"/>
              <a:gd name="T6" fmla="*/ 286732174 w 3"/>
              <a:gd name="T7" fmla="*/ 0 h 6"/>
              <a:gd name="T8" fmla="*/ 0 w 3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"/>
              <a:gd name="T16" fmla="*/ 0 h 6"/>
              <a:gd name="T17" fmla="*/ 3 w 3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" h="6">
                <a:moveTo>
                  <a:pt x="0" y="0"/>
                </a:moveTo>
                <a:lnTo>
                  <a:pt x="1" y="6"/>
                </a:lnTo>
                <a:lnTo>
                  <a:pt x="3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47" name="Freeform 112"/>
          <p:cNvSpPr>
            <a:spLocks/>
          </p:cNvSpPr>
          <p:nvPr/>
        </p:nvSpPr>
        <p:spPr bwMode="auto">
          <a:xfrm>
            <a:off x="3376613" y="5686425"/>
            <a:ext cx="50800" cy="101600"/>
          </a:xfrm>
          <a:custGeom>
            <a:avLst/>
            <a:gdLst>
              <a:gd name="T0" fmla="*/ 0 w 32"/>
              <a:gd name="T1" fmla="*/ 0 h 64"/>
              <a:gd name="T2" fmla="*/ 25201557 w 32"/>
              <a:gd name="T3" fmla="*/ 161289973 h 64"/>
              <a:gd name="T4" fmla="*/ 80644986 w 32"/>
              <a:gd name="T5" fmla="*/ 0 h 64"/>
              <a:gd name="T6" fmla="*/ 25201557 w 32"/>
              <a:gd name="T7" fmla="*/ 0 h 64"/>
              <a:gd name="T8" fmla="*/ 0 w 3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64"/>
              <a:gd name="T17" fmla="*/ 32 w 3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64">
                <a:moveTo>
                  <a:pt x="0" y="0"/>
                </a:moveTo>
                <a:lnTo>
                  <a:pt x="10" y="64"/>
                </a:lnTo>
                <a:lnTo>
                  <a:pt x="32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48" name="Line 113"/>
          <p:cNvSpPr>
            <a:spLocks noChangeShapeType="1"/>
          </p:cNvSpPr>
          <p:nvPr/>
        </p:nvSpPr>
        <p:spPr bwMode="auto">
          <a:xfrm flipV="1">
            <a:off x="3392488" y="5534025"/>
            <a:ext cx="1587" cy="15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49" name="Freeform 114"/>
          <p:cNvSpPr>
            <a:spLocks/>
          </p:cNvSpPr>
          <p:nvPr/>
        </p:nvSpPr>
        <p:spPr bwMode="auto">
          <a:xfrm>
            <a:off x="6473825" y="5686425"/>
            <a:ext cx="34925" cy="101600"/>
          </a:xfrm>
          <a:custGeom>
            <a:avLst/>
            <a:gdLst>
              <a:gd name="T0" fmla="*/ 0 w 2"/>
              <a:gd name="T1" fmla="*/ 0 h 6"/>
              <a:gd name="T2" fmla="*/ 304947629 w 2"/>
              <a:gd name="T3" fmla="*/ 1720426649 h 6"/>
              <a:gd name="T4" fmla="*/ 609877795 w 2"/>
              <a:gd name="T5" fmla="*/ 0 h 6"/>
              <a:gd name="T6" fmla="*/ 304947629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50" name="Freeform 115"/>
          <p:cNvSpPr>
            <a:spLocks/>
          </p:cNvSpPr>
          <p:nvPr/>
        </p:nvSpPr>
        <p:spPr bwMode="auto">
          <a:xfrm>
            <a:off x="6473825" y="5686425"/>
            <a:ext cx="34925" cy="101600"/>
          </a:xfrm>
          <a:custGeom>
            <a:avLst/>
            <a:gdLst>
              <a:gd name="T0" fmla="*/ 0 w 22"/>
              <a:gd name="T1" fmla="*/ 0 h 64"/>
              <a:gd name="T2" fmla="*/ 27722515 w 22"/>
              <a:gd name="T3" fmla="*/ 161289973 h 64"/>
              <a:gd name="T4" fmla="*/ 55443443 w 22"/>
              <a:gd name="T5" fmla="*/ 0 h 64"/>
              <a:gd name="T6" fmla="*/ 27722515 w 22"/>
              <a:gd name="T7" fmla="*/ 0 h 64"/>
              <a:gd name="T8" fmla="*/ 0 w 2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64"/>
              <a:gd name="T17" fmla="*/ 22 w 2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64">
                <a:moveTo>
                  <a:pt x="0" y="0"/>
                </a:moveTo>
                <a:lnTo>
                  <a:pt x="11" y="64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51" name="Line 116"/>
          <p:cNvSpPr>
            <a:spLocks noChangeShapeType="1"/>
          </p:cNvSpPr>
          <p:nvPr/>
        </p:nvSpPr>
        <p:spPr bwMode="auto">
          <a:xfrm flipV="1">
            <a:off x="6491288" y="5534025"/>
            <a:ext cx="1587" cy="15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52" name="Freeform 117"/>
          <p:cNvSpPr>
            <a:spLocks/>
          </p:cNvSpPr>
          <p:nvPr/>
        </p:nvSpPr>
        <p:spPr bwMode="auto">
          <a:xfrm>
            <a:off x="5060950" y="5686425"/>
            <a:ext cx="34925" cy="101600"/>
          </a:xfrm>
          <a:custGeom>
            <a:avLst/>
            <a:gdLst>
              <a:gd name="T0" fmla="*/ 0 w 2"/>
              <a:gd name="T1" fmla="*/ 0 h 6"/>
              <a:gd name="T2" fmla="*/ 304947629 w 2"/>
              <a:gd name="T3" fmla="*/ 1720426649 h 6"/>
              <a:gd name="T4" fmla="*/ 609877795 w 2"/>
              <a:gd name="T5" fmla="*/ 0 h 6"/>
              <a:gd name="T6" fmla="*/ 304947629 w 2"/>
              <a:gd name="T7" fmla="*/ 0 h 6"/>
              <a:gd name="T8" fmla="*/ 0 w 2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0" y="0"/>
                </a:moveTo>
                <a:lnTo>
                  <a:pt x="1" y="6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53" name="Freeform 118"/>
          <p:cNvSpPr>
            <a:spLocks/>
          </p:cNvSpPr>
          <p:nvPr/>
        </p:nvSpPr>
        <p:spPr bwMode="auto">
          <a:xfrm>
            <a:off x="5060950" y="5686425"/>
            <a:ext cx="34925" cy="101600"/>
          </a:xfrm>
          <a:custGeom>
            <a:avLst/>
            <a:gdLst>
              <a:gd name="T0" fmla="*/ 0 w 22"/>
              <a:gd name="T1" fmla="*/ 0 h 64"/>
              <a:gd name="T2" fmla="*/ 27722515 w 22"/>
              <a:gd name="T3" fmla="*/ 161289973 h 64"/>
              <a:gd name="T4" fmla="*/ 55443443 w 22"/>
              <a:gd name="T5" fmla="*/ 0 h 64"/>
              <a:gd name="T6" fmla="*/ 27722515 w 22"/>
              <a:gd name="T7" fmla="*/ 0 h 64"/>
              <a:gd name="T8" fmla="*/ 0 w 2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"/>
              <a:gd name="T16" fmla="*/ 0 h 64"/>
              <a:gd name="T17" fmla="*/ 22 w 2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" h="64">
                <a:moveTo>
                  <a:pt x="0" y="0"/>
                </a:moveTo>
                <a:lnTo>
                  <a:pt x="11" y="64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54" name="Line 119"/>
          <p:cNvSpPr>
            <a:spLocks noChangeShapeType="1"/>
          </p:cNvSpPr>
          <p:nvPr/>
        </p:nvSpPr>
        <p:spPr bwMode="auto">
          <a:xfrm flipV="1">
            <a:off x="5078413" y="5534025"/>
            <a:ext cx="1587" cy="1524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455" name="Rectangle 120"/>
          <p:cNvSpPr>
            <a:spLocks noChangeArrowheads="1"/>
          </p:cNvSpPr>
          <p:nvPr/>
        </p:nvSpPr>
        <p:spPr bwMode="auto">
          <a:xfrm>
            <a:off x="1600200" y="5840413"/>
            <a:ext cx="6413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Data input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56" name="Rectangle 121"/>
          <p:cNvSpPr>
            <a:spLocks noChangeArrowheads="1"/>
          </p:cNvSpPr>
          <p:nvPr/>
        </p:nvSpPr>
        <p:spPr bwMode="auto">
          <a:xfrm>
            <a:off x="2354263" y="5840413"/>
            <a:ext cx="80327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/output lines: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57" name="Rectangle 122"/>
          <p:cNvSpPr>
            <a:spLocks noChangeArrowheads="1"/>
          </p:cNvSpPr>
          <p:nvPr/>
        </p:nvSpPr>
        <p:spPr bwMode="auto">
          <a:xfrm>
            <a:off x="1316038" y="2555875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A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58" name="Rectangle 123"/>
          <p:cNvSpPr>
            <a:spLocks noChangeArrowheads="1"/>
          </p:cNvSpPr>
          <p:nvPr/>
        </p:nvSpPr>
        <p:spPr bwMode="auto">
          <a:xfrm>
            <a:off x="1435100" y="2624138"/>
            <a:ext cx="508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800" dirty="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59" name="Rectangle 124"/>
          <p:cNvSpPr>
            <a:spLocks noChangeArrowheads="1"/>
          </p:cNvSpPr>
          <p:nvPr/>
        </p:nvSpPr>
        <p:spPr bwMode="auto">
          <a:xfrm>
            <a:off x="1316038" y="2895600"/>
            <a:ext cx="10953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A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60" name="Rectangle 125"/>
          <p:cNvSpPr>
            <a:spLocks noChangeArrowheads="1"/>
          </p:cNvSpPr>
          <p:nvPr/>
        </p:nvSpPr>
        <p:spPr bwMode="auto">
          <a:xfrm>
            <a:off x="1435100" y="2981325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800" dirty="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61" name="Rectangle 126"/>
          <p:cNvSpPr>
            <a:spLocks noChangeArrowheads="1"/>
          </p:cNvSpPr>
          <p:nvPr/>
        </p:nvSpPr>
        <p:spPr bwMode="auto">
          <a:xfrm>
            <a:off x="1316038" y="3252788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A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62" name="Rectangle 127"/>
          <p:cNvSpPr>
            <a:spLocks noChangeArrowheads="1"/>
          </p:cNvSpPr>
          <p:nvPr/>
        </p:nvSpPr>
        <p:spPr bwMode="auto">
          <a:xfrm>
            <a:off x="1435100" y="3338513"/>
            <a:ext cx="508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800" dirty="0">
                <a:solidFill>
                  <a:srgbClr val="000000"/>
                </a:solidFill>
                <a:latin typeface="Nimbus Roman No9 L"/>
              </a:rPr>
              <a:t>2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63" name="Rectangle 128"/>
          <p:cNvSpPr>
            <a:spLocks noChangeArrowheads="1"/>
          </p:cNvSpPr>
          <p:nvPr/>
        </p:nvSpPr>
        <p:spPr bwMode="auto">
          <a:xfrm>
            <a:off x="1316038" y="3611563"/>
            <a:ext cx="1095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A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64" name="Rectangle 129"/>
          <p:cNvSpPr>
            <a:spLocks noChangeArrowheads="1"/>
          </p:cNvSpPr>
          <p:nvPr/>
        </p:nvSpPr>
        <p:spPr bwMode="auto">
          <a:xfrm>
            <a:off x="1435100" y="36957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800" dirty="0">
                <a:solidFill>
                  <a:srgbClr val="000000"/>
                </a:solidFill>
                <a:latin typeface="Nimbus Roman No9 L"/>
              </a:rPr>
              <a:t>3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65" name="Rectangle 130"/>
          <p:cNvSpPr>
            <a:spLocks noChangeArrowheads="1"/>
          </p:cNvSpPr>
          <p:nvPr/>
        </p:nvSpPr>
        <p:spPr bwMode="auto">
          <a:xfrm>
            <a:off x="2695575" y="1908175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W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66" name="Rectangle 131"/>
          <p:cNvSpPr>
            <a:spLocks noChangeArrowheads="1"/>
          </p:cNvSpPr>
          <p:nvPr/>
        </p:nvSpPr>
        <p:spPr bwMode="auto">
          <a:xfrm>
            <a:off x="2830513" y="199390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800" dirty="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67" name="Rectangle 132"/>
          <p:cNvSpPr>
            <a:spLocks noChangeArrowheads="1"/>
          </p:cNvSpPr>
          <p:nvPr/>
        </p:nvSpPr>
        <p:spPr bwMode="auto">
          <a:xfrm>
            <a:off x="2695575" y="2624138"/>
            <a:ext cx="144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W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68" name="Rectangle 133"/>
          <p:cNvSpPr>
            <a:spLocks noChangeArrowheads="1"/>
          </p:cNvSpPr>
          <p:nvPr/>
        </p:nvSpPr>
        <p:spPr bwMode="auto">
          <a:xfrm>
            <a:off x="2830513" y="2690813"/>
            <a:ext cx="508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800" dirty="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69" name="Rectangle 134"/>
          <p:cNvSpPr>
            <a:spLocks noChangeArrowheads="1"/>
          </p:cNvSpPr>
          <p:nvPr/>
        </p:nvSpPr>
        <p:spPr bwMode="auto">
          <a:xfrm>
            <a:off x="2695575" y="4070350"/>
            <a:ext cx="14446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W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70" name="Rectangle 135"/>
          <p:cNvSpPr>
            <a:spLocks noChangeArrowheads="1"/>
          </p:cNvSpPr>
          <p:nvPr/>
        </p:nvSpPr>
        <p:spPr bwMode="auto">
          <a:xfrm>
            <a:off x="2830513" y="4138613"/>
            <a:ext cx="1016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800" dirty="0">
                <a:solidFill>
                  <a:srgbClr val="000000"/>
                </a:solidFill>
                <a:latin typeface="Nimbus Roman No9 L"/>
              </a:rPr>
              <a:t>15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471" name="Rectangle 136"/>
          <p:cNvSpPr>
            <a:spLocks noChangeArrowheads="1"/>
          </p:cNvSpPr>
          <p:nvPr/>
        </p:nvSpPr>
        <p:spPr bwMode="auto">
          <a:xfrm>
            <a:off x="2743200" y="16002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7</a:t>
            </a:r>
            <a:endParaRPr lang="en-CA" altLang="en-US" sz="1200" dirty="0">
              <a:latin typeface="Corbel" panose="020B0503020204020204" pitchFamily="34" charset="0"/>
            </a:endParaRPr>
          </a:p>
        </p:txBody>
      </p:sp>
      <p:sp>
        <p:nvSpPr>
          <p:cNvPr id="14472" name="Rectangle 137"/>
          <p:cNvSpPr>
            <a:spLocks noChangeArrowheads="1"/>
          </p:cNvSpPr>
          <p:nvPr/>
        </p:nvSpPr>
        <p:spPr bwMode="auto">
          <a:xfrm>
            <a:off x="4587875" y="16002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200" dirty="0">
              <a:latin typeface="Corbel" panose="020B0503020204020204" pitchFamily="34" charset="0"/>
            </a:endParaRPr>
          </a:p>
        </p:txBody>
      </p:sp>
      <p:sp>
        <p:nvSpPr>
          <p:cNvPr id="14473" name="Rectangle 138"/>
          <p:cNvSpPr>
            <a:spLocks noChangeArrowheads="1"/>
          </p:cNvSpPr>
          <p:nvPr/>
        </p:nvSpPr>
        <p:spPr bwMode="auto">
          <a:xfrm>
            <a:off x="6065838" y="161925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200" dirty="0">
              <a:latin typeface="Corbel" panose="020B0503020204020204" pitchFamily="34" charset="0"/>
            </a:endParaRPr>
          </a:p>
        </p:txBody>
      </p:sp>
      <p:sp>
        <p:nvSpPr>
          <p:cNvPr id="14474" name="Freeform 139"/>
          <p:cNvSpPr>
            <a:spLocks/>
          </p:cNvSpPr>
          <p:nvPr/>
        </p:nvSpPr>
        <p:spPr bwMode="auto">
          <a:xfrm>
            <a:off x="4244975" y="2112963"/>
            <a:ext cx="34925" cy="33337"/>
          </a:xfrm>
          <a:custGeom>
            <a:avLst/>
            <a:gdLst>
              <a:gd name="T0" fmla="*/ 27722515 w 22"/>
              <a:gd name="T1" fmla="*/ 25201182 h 21"/>
              <a:gd name="T2" fmla="*/ 27722515 w 22"/>
              <a:gd name="T3" fmla="*/ 0 h 21"/>
              <a:gd name="T4" fmla="*/ 0 w 22"/>
              <a:gd name="T5" fmla="*/ 0 h 21"/>
              <a:gd name="T6" fmla="*/ 0 w 22"/>
              <a:gd name="T7" fmla="*/ 25201182 h 21"/>
              <a:gd name="T8" fmla="*/ 0 w 22"/>
              <a:gd name="T9" fmla="*/ 52921699 h 21"/>
              <a:gd name="T10" fmla="*/ 27722515 w 22"/>
              <a:gd name="T11" fmla="*/ 52921699 h 21"/>
              <a:gd name="T12" fmla="*/ 55443443 w 22"/>
              <a:gd name="T13" fmla="*/ 52921699 h 21"/>
              <a:gd name="T14" fmla="*/ 55443443 w 22"/>
              <a:gd name="T15" fmla="*/ 25201182 h 21"/>
              <a:gd name="T16" fmla="*/ 55443443 w 22"/>
              <a:gd name="T17" fmla="*/ 0 h 21"/>
              <a:gd name="T18" fmla="*/ 27722515 w 22"/>
              <a:gd name="T19" fmla="*/ 0 h 21"/>
              <a:gd name="T20" fmla="*/ 27722515 w 22"/>
              <a:gd name="T21" fmla="*/ 2520118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75" name="Freeform 140"/>
          <p:cNvSpPr>
            <a:spLocks/>
          </p:cNvSpPr>
          <p:nvPr/>
        </p:nvSpPr>
        <p:spPr bwMode="auto">
          <a:xfrm>
            <a:off x="4254500" y="21288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76" name="Freeform 141"/>
          <p:cNvSpPr>
            <a:spLocks/>
          </p:cNvSpPr>
          <p:nvPr/>
        </p:nvSpPr>
        <p:spPr bwMode="auto">
          <a:xfrm>
            <a:off x="4246563" y="2112963"/>
            <a:ext cx="33337" cy="33337"/>
          </a:xfrm>
          <a:custGeom>
            <a:avLst/>
            <a:gdLst>
              <a:gd name="T0" fmla="*/ 25201182 w 21"/>
              <a:gd name="T1" fmla="*/ 25201182 h 21"/>
              <a:gd name="T2" fmla="*/ 25201182 w 21"/>
              <a:gd name="T3" fmla="*/ 0 h 21"/>
              <a:gd name="T4" fmla="*/ 0 w 21"/>
              <a:gd name="T5" fmla="*/ 0 h 21"/>
              <a:gd name="T6" fmla="*/ 0 w 21"/>
              <a:gd name="T7" fmla="*/ 25201182 h 21"/>
              <a:gd name="T8" fmla="*/ 0 w 21"/>
              <a:gd name="T9" fmla="*/ 52921699 h 21"/>
              <a:gd name="T10" fmla="*/ 25201182 w 21"/>
              <a:gd name="T11" fmla="*/ 52921699 h 21"/>
              <a:gd name="T12" fmla="*/ 52921699 w 21"/>
              <a:gd name="T13" fmla="*/ 52921699 h 21"/>
              <a:gd name="T14" fmla="*/ 52921699 w 21"/>
              <a:gd name="T15" fmla="*/ 25201182 h 21"/>
              <a:gd name="T16" fmla="*/ 52921699 w 21"/>
              <a:gd name="T17" fmla="*/ 0 h 21"/>
              <a:gd name="T18" fmla="*/ 25201182 w 21"/>
              <a:gd name="T19" fmla="*/ 0 h 21"/>
              <a:gd name="T20" fmla="*/ 25201182 w 21"/>
              <a:gd name="T21" fmla="*/ 2520118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77" name="Freeform 142"/>
          <p:cNvSpPr>
            <a:spLocks/>
          </p:cNvSpPr>
          <p:nvPr/>
        </p:nvSpPr>
        <p:spPr bwMode="auto">
          <a:xfrm>
            <a:off x="4254500" y="21288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78" name="Freeform 143"/>
          <p:cNvSpPr>
            <a:spLocks/>
          </p:cNvSpPr>
          <p:nvPr/>
        </p:nvSpPr>
        <p:spPr bwMode="auto">
          <a:xfrm>
            <a:off x="4246563" y="2112963"/>
            <a:ext cx="33337" cy="33337"/>
          </a:xfrm>
          <a:custGeom>
            <a:avLst/>
            <a:gdLst>
              <a:gd name="T0" fmla="*/ 27720512 w 21"/>
              <a:gd name="T1" fmla="*/ 25201182 h 21"/>
              <a:gd name="T2" fmla="*/ 27720512 w 21"/>
              <a:gd name="T3" fmla="*/ 0 h 21"/>
              <a:gd name="T4" fmla="*/ 0 w 21"/>
              <a:gd name="T5" fmla="*/ 0 h 21"/>
              <a:gd name="T6" fmla="*/ 0 w 21"/>
              <a:gd name="T7" fmla="*/ 25201182 h 21"/>
              <a:gd name="T8" fmla="*/ 0 w 21"/>
              <a:gd name="T9" fmla="*/ 52921699 h 21"/>
              <a:gd name="T10" fmla="*/ 27720512 w 21"/>
              <a:gd name="T11" fmla="*/ 52921699 h 21"/>
              <a:gd name="T12" fmla="*/ 52921699 w 21"/>
              <a:gd name="T13" fmla="*/ 52921699 h 21"/>
              <a:gd name="T14" fmla="*/ 52921699 w 21"/>
              <a:gd name="T15" fmla="*/ 25201182 h 21"/>
              <a:gd name="T16" fmla="*/ 52921699 w 21"/>
              <a:gd name="T17" fmla="*/ 0 h 21"/>
              <a:gd name="T18" fmla="*/ 27720512 w 21"/>
              <a:gd name="T19" fmla="*/ 0 h 21"/>
              <a:gd name="T20" fmla="*/ 27720512 w 21"/>
              <a:gd name="T21" fmla="*/ 2520118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1" y="10"/>
                </a:move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1" y="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79" name="Freeform 144"/>
          <p:cNvSpPr>
            <a:spLocks/>
          </p:cNvSpPr>
          <p:nvPr/>
        </p:nvSpPr>
        <p:spPr bwMode="auto">
          <a:xfrm>
            <a:off x="4254500" y="21288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80" name="Freeform 145"/>
          <p:cNvSpPr>
            <a:spLocks/>
          </p:cNvSpPr>
          <p:nvPr/>
        </p:nvSpPr>
        <p:spPr bwMode="auto">
          <a:xfrm>
            <a:off x="4244975" y="2809875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27722515 w 22"/>
              <a:gd name="T3" fmla="*/ 0 h 22"/>
              <a:gd name="T4" fmla="*/ 0 w 22"/>
              <a:gd name="T5" fmla="*/ 0 h 22"/>
              <a:gd name="T6" fmla="*/ 0 w 22"/>
              <a:gd name="T7" fmla="*/ 27722515 h 22"/>
              <a:gd name="T8" fmla="*/ 0 w 22"/>
              <a:gd name="T9" fmla="*/ 55443443 h 22"/>
              <a:gd name="T10" fmla="*/ 27722515 w 22"/>
              <a:gd name="T11" fmla="*/ 55443443 h 22"/>
              <a:gd name="T12" fmla="*/ 55443443 w 22"/>
              <a:gd name="T13" fmla="*/ 55443443 h 22"/>
              <a:gd name="T14" fmla="*/ 55443443 w 22"/>
              <a:gd name="T15" fmla="*/ 27722515 h 22"/>
              <a:gd name="T16" fmla="*/ 55443443 w 22"/>
              <a:gd name="T17" fmla="*/ 0 h 22"/>
              <a:gd name="T18" fmla="*/ 27722515 w 22"/>
              <a:gd name="T19" fmla="*/ 0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81" name="Freeform 146"/>
          <p:cNvSpPr>
            <a:spLocks/>
          </p:cNvSpPr>
          <p:nvPr/>
        </p:nvSpPr>
        <p:spPr bwMode="auto">
          <a:xfrm>
            <a:off x="4254500" y="28273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82" name="Freeform 147"/>
          <p:cNvSpPr>
            <a:spLocks/>
          </p:cNvSpPr>
          <p:nvPr/>
        </p:nvSpPr>
        <p:spPr bwMode="auto">
          <a:xfrm>
            <a:off x="4246563" y="2809875"/>
            <a:ext cx="33337" cy="34925"/>
          </a:xfrm>
          <a:custGeom>
            <a:avLst/>
            <a:gdLst>
              <a:gd name="T0" fmla="*/ 25201182 w 21"/>
              <a:gd name="T1" fmla="*/ 27722515 h 22"/>
              <a:gd name="T2" fmla="*/ 25201182 w 21"/>
              <a:gd name="T3" fmla="*/ 0 h 22"/>
              <a:gd name="T4" fmla="*/ 0 w 21"/>
              <a:gd name="T5" fmla="*/ 0 h 22"/>
              <a:gd name="T6" fmla="*/ 0 w 21"/>
              <a:gd name="T7" fmla="*/ 27722515 h 22"/>
              <a:gd name="T8" fmla="*/ 0 w 21"/>
              <a:gd name="T9" fmla="*/ 55443443 h 22"/>
              <a:gd name="T10" fmla="*/ 25201182 w 21"/>
              <a:gd name="T11" fmla="*/ 55443443 h 22"/>
              <a:gd name="T12" fmla="*/ 52921699 w 21"/>
              <a:gd name="T13" fmla="*/ 55443443 h 22"/>
              <a:gd name="T14" fmla="*/ 52921699 w 21"/>
              <a:gd name="T15" fmla="*/ 27722515 h 22"/>
              <a:gd name="T16" fmla="*/ 52921699 w 21"/>
              <a:gd name="T17" fmla="*/ 0 h 22"/>
              <a:gd name="T18" fmla="*/ 25201182 w 21"/>
              <a:gd name="T19" fmla="*/ 0 h 22"/>
              <a:gd name="T20" fmla="*/ 25201182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83" name="Freeform 148"/>
          <p:cNvSpPr>
            <a:spLocks/>
          </p:cNvSpPr>
          <p:nvPr/>
        </p:nvSpPr>
        <p:spPr bwMode="auto">
          <a:xfrm>
            <a:off x="4254500" y="28273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84" name="Freeform 149"/>
          <p:cNvSpPr>
            <a:spLocks/>
          </p:cNvSpPr>
          <p:nvPr/>
        </p:nvSpPr>
        <p:spPr bwMode="auto">
          <a:xfrm>
            <a:off x="4246563" y="2809875"/>
            <a:ext cx="33337" cy="34925"/>
          </a:xfrm>
          <a:custGeom>
            <a:avLst/>
            <a:gdLst>
              <a:gd name="T0" fmla="*/ 27720512 w 21"/>
              <a:gd name="T1" fmla="*/ 27722515 h 22"/>
              <a:gd name="T2" fmla="*/ 27720512 w 21"/>
              <a:gd name="T3" fmla="*/ 0 h 22"/>
              <a:gd name="T4" fmla="*/ 0 w 21"/>
              <a:gd name="T5" fmla="*/ 0 h 22"/>
              <a:gd name="T6" fmla="*/ 0 w 21"/>
              <a:gd name="T7" fmla="*/ 27722515 h 22"/>
              <a:gd name="T8" fmla="*/ 0 w 21"/>
              <a:gd name="T9" fmla="*/ 55443443 h 22"/>
              <a:gd name="T10" fmla="*/ 27720512 w 21"/>
              <a:gd name="T11" fmla="*/ 55443443 h 22"/>
              <a:gd name="T12" fmla="*/ 52921699 w 21"/>
              <a:gd name="T13" fmla="*/ 55443443 h 22"/>
              <a:gd name="T14" fmla="*/ 52921699 w 21"/>
              <a:gd name="T15" fmla="*/ 27722515 h 22"/>
              <a:gd name="T16" fmla="*/ 52921699 w 21"/>
              <a:gd name="T17" fmla="*/ 0 h 22"/>
              <a:gd name="T18" fmla="*/ 27720512 w 21"/>
              <a:gd name="T19" fmla="*/ 0 h 22"/>
              <a:gd name="T20" fmla="*/ 27720512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85" name="Freeform 150"/>
          <p:cNvSpPr>
            <a:spLocks/>
          </p:cNvSpPr>
          <p:nvPr/>
        </p:nvSpPr>
        <p:spPr bwMode="auto">
          <a:xfrm>
            <a:off x="4254500" y="28273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21435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86" name="Freeform 151"/>
          <p:cNvSpPr>
            <a:spLocks/>
          </p:cNvSpPr>
          <p:nvPr/>
        </p:nvSpPr>
        <p:spPr bwMode="auto">
          <a:xfrm>
            <a:off x="4244975" y="4256088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27722515 w 22"/>
              <a:gd name="T3" fmla="*/ 0 h 22"/>
              <a:gd name="T4" fmla="*/ 0 w 22"/>
              <a:gd name="T5" fmla="*/ 0 h 22"/>
              <a:gd name="T6" fmla="*/ 0 w 22"/>
              <a:gd name="T7" fmla="*/ 27722515 h 22"/>
              <a:gd name="T8" fmla="*/ 0 w 22"/>
              <a:gd name="T9" fmla="*/ 55443443 h 22"/>
              <a:gd name="T10" fmla="*/ 27722515 w 22"/>
              <a:gd name="T11" fmla="*/ 55443443 h 22"/>
              <a:gd name="T12" fmla="*/ 55443443 w 22"/>
              <a:gd name="T13" fmla="*/ 55443443 h 22"/>
              <a:gd name="T14" fmla="*/ 55443443 w 22"/>
              <a:gd name="T15" fmla="*/ 27722515 h 22"/>
              <a:gd name="T16" fmla="*/ 55443443 w 22"/>
              <a:gd name="T17" fmla="*/ 0 h 22"/>
              <a:gd name="T18" fmla="*/ 27722515 w 22"/>
              <a:gd name="T19" fmla="*/ 0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87" name="Freeform 152"/>
          <p:cNvSpPr>
            <a:spLocks/>
          </p:cNvSpPr>
          <p:nvPr/>
        </p:nvSpPr>
        <p:spPr bwMode="auto">
          <a:xfrm>
            <a:off x="4254500" y="4273550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56360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88" name="Freeform 153"/>
          <p:cNvSpPr>
            <a:spLocks/>
          </p:cNvSpPr>
          <p:nvPr/>
        </p:nvSpPr>
        <p:spPr bwMode="auto">
          <a:xfrm>
            <a:off x="4246563" y="4256088"/>
            <a:ext cx="33337" cy="34925"/>
          </a:xfrm>
          <a:custGeom>
            <a:avLst/>
            <a:gdLst>
              <a:gd name="T0" fmla="*/ 25201182 w 21"/>
              <a:gd name="T1" fmla="*/ 27722515 h 22"/>
              <a:gd name="T2" fmla="*/ 25201182 w 21"/>
              <a:gd name="T3" fmla="*/ 0 h 22"/>
              <a:gd name="T4" fmla="*/ 0 w 21"/>
              <a:gd name="T5" fmla="*/ 0 h 22"/>
              <a:gd name="T6" fmla="*/ 0 w 21"/>
              <a:gd name="T7" fmla="*/ 27722515 h 22"/>
              <a:gd name="T8" fmla="*/ 0 w 21"/>
              <a:gd name="T9" fmla="*/ 55443443 h 22"/>
              <a:gd name="T10" fmla="*/ 25201182 w 21"/>
              <a:gd name="T11" fmla="*/ 55443443 h 22"/>
              <a:gd name="T12" fmla="*/ 52921699 w 21"/>
              <a:gd name="T13" fmla="*/ 55443443 h 22"/>
              <a:gd name="T14" fmla="*/ 52921699 w 21"/>
              <a:gd name="T15" fmla="*/ 27722515 h 22"/>
              <a:gd name="T16" fmla="*/ 52921699 w 21"/>
              <a:gd name="T17" fmla="*/ 0 h 22"/>
              <a:gd name="T18" fmla="*/ 25201182 w 21"/>
              <a:gd name="T19" fmla="*/ 0 h 22"/>
              <a:gd name="T20" fmla="*/ 25201182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89" name="Freeform 154"/>
          <p:cNvSpPr>
            <a:spLocks/>
          </p:cNvSpPr>
          <p:nvPr/>
        </p:nvSpPr>
        <p:spPr bwMode="auto">
          <a:xfrm>
            <a:off x="4254500" y="4273550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56360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90" name="Freeform 155"/>
          <p:cNvSpPr>
            <a:spLocks/>
          </p:cNvSpPr>
          <p:nvPr/>
        </p:nvSpPr>
        <p:spPr bwMode="auto">
          <a:xfrm>
            <a:off x="4246563" y="4256088"/>
            <a:ext cx="33337" cy="34925"/>
          </a:xfrm>
          <a:custGeom>
            <a:avLst/>
            <a:gdLst>
              <a:gd name="T0" fmla="*/ 27720512 w 21"/>
              <a:gd name="T1" fmla="*/ 27722515 h 22"/>
              <a:gd name="T2" fmla="*/ 27720512 w 21"/>
              <a:gd name="T3" fmla="*/ 0 h 22"/>
              <a:gd name="T4" fmla="*/ 0 w 21"/>
              <a:gd name="T5" fmla="*/ 0 h 22"/>
              <a:gd name="T6" fmla="*/ 0 w 21"/>
              <a:gd name="T7" fmla="*/ 27722515 h 22"/>
              <a:gd name="T8" fmla="*/ 0 w 21"/>
              <a:gd name="T9" fmla="*/ 55443443 h 22"/>
              <a:gd name="T10" fmla="*/ 27720512 w 21"/>
              <a:gd name="T11" fmla="*/ 55443443 h 22"/>
              <a:gd name="T12" fmla="*/ 52921699 w 21"/>
              <a:gd name="T13" fmla="*/ 55443443 h 22"/>
              <a:gd name="T14" fmla="*/ 52921699 w 21"/>
              <a:gd name="T15" fmla="*/ 27722515 h 22"/>
              <a:gd name="T16" fmla="*/ 52921699 w 21"/>
              <a:gd name="T17" fmla="*/ 0 h 22"/>
              <a:gd name="T18" fmla="*/ 27720512 w 21"/>
              <a:gd name="T19" fmla="*/ 0 h 22"/>
              <a:gd name="T20" fmla="*/ 27720512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1" y="11"/>
                </a:move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1" y="0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91" name="Freeform 156"/>
          <p:cNvSpPr>
            <a:spLocks/>
          </p:cNvSpPr>
          <p:nvPr/>
        </p:nvSpPr>
        <p:spPr bwMode="auto">
          <a:xfrm>
            <a:off x="4254500" y="4273550"/>
            <a:ext cx="17463" cy="1746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304956360 h 1"/>
              <a:gd name="T6" fmla="*/ 30495636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92" name="Freeform 157"/>
          <p:cNvSpPr>
            <a:spLocks/>
          </p:cNvSpPr>
          <p:nvPr/>
        </p:nvSpPr>
        <p:spPr bwMode="auto">
          <a:xfrm>
            <a:off x="3035300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93" name="Freeform 158"/>
          <p:cNvSpPr>
            <a:spLocks/>
          </p:cNvSpPr>
          <p:nvPr/>
        </p:nvSpPr>
        <p:spPr bwMode="auto">
          <a:xfrm>
            <a:off x="3052763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94" name="Freeform 159"/>
          <p:cNvSpPr>
            <a:spLocks/>
          </p:cNvSpPr>
          <p:nvPr/>
        </p:nvSpPr>
        <p:spPr bwMode="auto">
          <a:xfrm>
            <a:off x="3035300" y="328930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95" name="Freeform 160"/>
          <p:cNvSpPr>
            <a:spLocks/>
          </p:cNvSpPr>
          <p:nvPr/>
        </p:nvSpPr>
        <p:spPr bwMode="auto">
          <a:xfrm>
            <a:off x="3052763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96" name="Freeform 161"/>
          <p:cNvSpPr>
            <a:spLocks/>
          </p:cNvSpPr>
          <p:nvPr/>
        </p:nvSpPr>
        <p:spPr bwMode="auto">
          <a:xfrm>
            <a:off x="3035300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97" name="Freeform 162"/>
          <p:cNvSpPr>
            <a:spLocks/>
          </p:cNvSpPr>
          <p:nvPr/>
        </p:nvSpPr>
        <p:spPr bwMode="auto">
          <a:xfrm>
            <a:off x="3052763" y="3297238"/>
            <a:ext cx="17462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98" name="Freeform 163"/>
          <p:cNvSpPr>
            <a:spLocks/>
          </p:cNvSpPr>
          <p:nvPr/>
        </p:nvSpPr>
        <p:spPr bwMode="auto">
          <a:xfrm>
            <a:off x="3749675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499" name="Freeform 164"/>
          <p:cNvSpPr>
            <a:spLocks/>
          </p:cNvSpPr>
          <p:nvPr/>
        </p:nvSpPr>
        <p:spPr bwMode="auto">
          <a:xfrm>
            <a:off x="3767138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00" name="Freeform 165"/>
          <p:cNvSpPr>
            <a:spLocks/>
          </p:cNvSpPr>
          <p:nvPr/>
        </p:nvSpPr>
        <p:spPr bwMode="auto">
          <a:xfrm>
            <a:off x="3749675" y="328930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01" name="Freeform 166"/>
          <p:cNvSpPr>
            <a:spLocks/>
          </p:cNvSpPr>
          <p:nvPr/>
        </p:nvSpPr>
        <p:spPr bwMode="auto">
          <a:xfrm>
            <a:off x="3767138" y="3297238"/>
            <a:ext cx="1746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02" name="Freeform 167"/>
          <p:cNvSpPr>
            <a:spLocks/>
          </p:cNvSpPr>
          <p:nvPr/>
        </p:nvSpPr>
        <p:spPr bwMode="auto">
          <a:xfrm>
            <a:off x="3749675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03" name="Freeform 168"/>
          <p:cNvSpPr>
            <a:spLocks/>
          </p:cNvSpPr>
          <p:nvPr/>
        </p:nvSpPr>
        <p:spPr bwMode="auto">
          <a:xfrm>
            <a:off x="3767138" y="3297238"/>
            <a:ext cx="17462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21435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04" name="Freeform 169"/>
          <p:cNvSpPr>
            <a:spLocks/>
          </p:cNvSpPr>
          <p:nvPr/>
        </p:nvSpPr>
        <p:spPr bwMode="auto">
          <a:xfrm>
            <a:off x="4721225" y="3289300"/>
            <a:ext cx="33338" cy="33338"/>
          </a:xfrm>
          <a:custGeom>
            <a:avLst/>
            <a:gdLst>
              <a:gd name="T0" fmla="*/ 25201938 w 21"/>
              <a:gd name="T1" fmla="*/ 27722931 h 21"/>
              <a:gd name="T2" fmla="*/ 0 w 21"/>
              <a:gd name="T3" fmla="*/ 27722931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7722931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7722931 h 21"/>
              <a:gd name="T20" fmla="*/ 25201938 w 21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05" name="Freeform 170"/>
          <p:cNvSpPr>
            <a:spLocks/>
          </p:cNvSpPr>
          <p:nvPr/>
        </p:nvSpPr>
        <p:spPr bwMode="auto">
          <a:xfrm>
            <a:off x="47371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06" name="Freeform 171"/>
          <p:cNvSpPr>
            <a:spLocks/>
          </p:cNvSpPr>
          <p:nvPr/>
        </p:nvSpPr>
        <p:spPr bwMode="auto">
          <a:xfrm>
            <a:off x="4721225" y="3289300"/>
            <a:ext cx="33338" cy="33338"/>
          </a:xfrm>
          <a:custGeom>
            <a:avLst/>
            <a:gdLst>
              <a:gd name="T0" fmla="*/ 25201938 w 21"/>
              <a:gd name="T1" fmla="*/ 25201938 h 21"/>
              <a:gd name="T2" fmla="*/ 0 w 21"/>
              <a:gd name="T3" fmla="*/ 25201938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5201938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5201938 h 21"/>
              <a:gd name="T20" fmla="*/ 25201938 w 21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07" name="Freeform 172"/>
          <p:cNvSpPr>
            <a:spLocks/>
          </p:cNvSpPr>
          <p:nvPr/>
        </p:nvSpPr>
        <p:spPr bwMode="auto">
          <a:xfrm>
            <a:off x="47371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08" name="Freeform 173"/>
          <p:cNvSpPr>
            <a:spLocks/>
          </p:cNvSpPr>
          <p:nvPr/>
        </p:nvSpPr>
        <p:spPr bwMode="auto">
          <a:xfrm>
            <a:off x="4721225" y="3289300"/>
            <a:ext cx="33338" cy="33338"/>
          </a:xfrm>
          <a:custGeom>
            <a:avLst/>
            <a:gdLst>
              <a:gd name="T0" fmla="*/ 25201938 w 21"/>
              <a:gd name="T1" fmla="*/ 27722931 h 21"/>
              <a:gd name="T2" fmla="*/ 0 w 21"/>
              <a:gd name="T3" fmla="*/ 27722931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7722931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7722931 h 21"/>
              <a:gd name="T20" fmla="*/ 25201938 w 21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09" name="Freeform 174"/>
          <p:cNvSpPr>
            <a:spLocks/>
          </p:cNvSpPr>
          <p:nvPr/>
        </p:nvSpPr>
        <p:spPr bwMode="auto">
          <a:xfrm>
            <a:off x="4737100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10" name="Freeform 175"/>
          <p:cNvSpPr>
            <a:spLocks/>
          </p:cNvSpPr>
          <p:nvPr/>
        </p:nvSpPr>
        <p:spPr bwMode="auto">
          <a:xfrm>
            <a:off x="5418138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11" name="Freeform 176"/>
          <p:cNvSpPr>
            <a:spLocks/>
          </p:cNvSpPr>
          <p:nvPr/>
        </p:nvSpPr>
        <p:spPr bwMode="auto">
          <a:xfrm>
            <a:off x="54356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12" name="Freeform 177"/>
          <p:cNvSpPr>
            <a:spLocks/>
          </p:cNvSpPr>
          <p:nvPr/>
        </p:nvSpPr>
        <p:spPr bwMode="auto">
          <a:xfrm>
            <a:off x="5418138" y="328930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13" name="Freeform 178"/>
          <p:cNvSpPr>
            <a:spLocks/>
          </p:cNvSpPr>
          <p:nvPr/>
        </p:nvSpPr>
        <p:spPr bwMode="auto">
          <a:xfrm>
            <a:off x="5435600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14" name="Freeform 179"/>
          <p:cNvSpPr>
            <a:spLocks/>
          </p:cNvSpPr>
          <p:nvPr/>
        </p:nvSpPr>
        <p:spPr bwMode="auto">
          <a:xfrm>
            <a:off x="5418138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15" name="Freeform 180"/>
          <p:cNvSpPr>
            <a:spLocks/>
          </p:cNvSpPr>
          <p:nvPr/>
        </p:nvSpPr>
        <p:spPr bwMode="auto">
          <a:xfrm>
            <a:off x="5435600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16" name="Freeform 181"/>
          <p:cNvSpPr>
            <a:spLocks/>
          </p:cNvSpPr>
          <p:nvPr/>
        </p:nvSpPr>
        <p:spPr bwMode="auto">
          <a:xfrm>
            <a:off x="6134100" y="3289300"/>
            <a:ext cx="33338" cy="33338"/>
          </a:xfrm>
          <a:custGeom>
            <a:avLst/>
            <a:gdLst>
              <a:gd name="T0" fmla="*/ 25201938 w 21"/>
              <a:gd name="T1" fmla="*/ 27722931 h 21"/>
              <a:gd name="T2" fmla="*/ 0 w 21"/>
              <a:gd name="T3" fmla="*/ 27722931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7722931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7722931 h 21"/>
              <a:gd name="T20" fmla="*/ 25201938 w 21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17" name="Freeform 182"/>
          <p:cNvSpPr>
            <a:spLocks/>
          </p:cNvSpPr>
          <p:nvPr/>
        </p:nvSpPr>
        <p:spPr bwMode="auto">
          <a:xfrm>
            <a:off x="61499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18" name="Freeform 183"/>
          <p:cNvSpPr>
            <a:spLocks/>
          </p:cNvSpPr>
          <p:nvPr/>
        </p:nvSpPr>
        <p:spPr bwMode="auto">
          <a:xfrm>
            <a:off x="6134100" y="3289300"/>
            <a:ext cx="33338" cy="33338"/>
          </a:xfrm>
          <a:custGeom>
            <a:avLst/>
            <a:gdLst>
              <a:gd name="T0" fmla="*/ 25201938 w 21"/>
              <a:gd name="T1" fmla="*/ 25201938 h 21"/>
              <a:gd name="T2" fmla="*/ 0 w 21"/>
              <a:gd name="T3" fmla="*/ 25201938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5201938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5201938 h 21"/>
              <a:gd name="T20" fmla="*/ 25201938 w 21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19" name="Freeform 184"/>
          <p:cNvSpPr>
            <a:spLocks/>
          </p:cNvSpPr>
          <p:nvPr/>
        </p:nvSpPr>
        <p:spPr bwMode="auto">
          <a:xfrm>
            <a:off x="61499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20" name="Freeform 185"/>
          <p:cNvSpPr>
            <a:spLocks/>
          </p:cNvSpPr>
          <p:nvPr/>
        </p:nvSpPr>
        <p:spPr bwMode="auto">
          <a:xfrm>
            <a:off x="6134100" y="3289300"/>
            <a:ext cx="33338" cy="33338"/>
          </a:xfrm>
          <a:custGeom>
            <a:avLst/>
            <a:gdLst>
              <a:gd name="T0" fmla="*/ 25201938 w 21"/>
              <a:gd name="T1" fmla="*/ 27722931 h 21"/>
              <a:gd name="T2" fmla="*/ 0 w 21"/>
              <a:gd name="T3" fmla="*/ 27722931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7722931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7722931 h 21"/>
              <a:gd name="T20" fmla="*/ 25201938 w 21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1"/>
                </a:moveTo>
                <a:lnTo>
                  <a:pt x="0" y="11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21" name="Freeform 186"/>
          <p:cNvSpPr>
            <a:spLocks/>
          </p:cNvSpPr>
          <p:nvPr/>
        </p:nvSpPr>
        <p:spPr bwMode="auto">
          <a:xfrm>
            <a:off x="6149975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22" name="Freeform 187"/>
          <p:cNvSpPr>
            <a:spLocks/>
          </p:cNvSpPr>
          <p:nvPr/>
        </p:nvSpPr>
        <p:spPr bwMode="auto">
          <a:xfrm>
            <a:off x="6831013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23" name="Freeform 188"/>
          <p:cNvSpPr>
            <a:spLocks/>
          </p:cNvSpPr>
          <p:nvPr/>
        </p:nvSpPr>
        <p:spPr bwMode="auto">
          <a:xfrm>
            <a:off x="68484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24" name="Freeform 189"/>
          <p:cNvSpPr>
            <a:spLocks/>
          </p:cNvSpPr>
          <p:nvPr/>
        </p:nvSpPr>
        <p:spPr bwMode="auto">
          <a:xfrm>
            <a:off x="6831013" y="328930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25" name="Freeform 190"/>
          <p:cNvSpPr>
            <a:spLocks/>
          </p:cNvSpPr>
          <p:nvPr/>
        </p:nvSpPr>
        <p:spPr bwMode="auto">
          <a:xfrm>
            <a:off x="6848475" y="3297238"/>
            <a:ext cx="17463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304921435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26" name="Freeform 191"/>
          <p:cNvSpPr>
            <a:spLocks/>
          </p:cNvSpPr>
          <p:nvPr/>
        </p:nvSpPr>
        <p:spPr bwMode="auto">
          <a:xfrm>
            <a:off x="6831013" y="3289300"/>
            <a:ext cx="34925" cy="33338"/>
          </a:xfrm>
          <a:custGeom>
            <a:avLst/>
            <a:gdLst>
              <a:gd name="T0" fmla="*/ 27722515 w 22"/>
              <a:gd name="T1" fmla="*/ 27722931 h 21"/>
              <a:gd name="T2" fmla="*/ 0 w 22"/>
              <a:gd name="T3" fmla="*/ 27722931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7722931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2931 h 21"/>
              <a:gd name="T20" fmla="*/ 27722515 w 22"/>
              <a:gd name="T21" fmla="*/ 27722931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27" name="Freeform 192"/>
          <p:cNvSpPr>
            <a:spLocks/>
          </p:cNvSpPr>
          <p:nvPr/>
        </p:nvSpPr>
        <p:spPr bwMode="auto">
          <a:xfrm>
            <a:off x="6848475" y="3297238"/>
            <a:ext cx="17463" cy="15875"/>
          </a:xfrm>
          <a:custGeom>
            <a:avLst/>
            <a:gdLst>
              <a:gd name="T0" fmla="*/ 0 w 1"/>
              <a:gd name="T1" fmla="*/ 0 h 1"/>
              <a:gd name="T2" fmla="*/ 0 w 1"/>
              <a:gd name="T3" fmla="*/ 252015567 h 1"/>
              <a:gd name="T4" fmla="*/ 304956360 w 1"/>
              <a:gd name="T5" fmla="*/ 0 h 1"/>
              <a:gd name="T6" fmla="*/ 0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28" name="Freeform 193"/>
          <p:cNvSpPr>
            <a:spLocks/>
          </p:cNvSpPr>
          <p:nvPr/>
        </p:nvSpPr>
        <p:spPr bwMode="auto">
          <a:xfrm>
            <a:off x="6831013" y="3916363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29" name="Freeform 194"/>
          <p:cNvSpPr>
            <a:spLocks/>
          </p:cNvSpPr>
          <p:nvPr/>
        </p:nvSpPr>
        <p:spPr bwMode="auto">
          <a:xfrm>
            <a:off x="6831013" y="3898900"/>
            <a:ext cx="52387" cy="50800"/>
          </a:xfrm>
          <a:custGeom>
            <a:avLst/>
            <a:gdLst>
              <a:gd name="T0" fmla="*/ 0 w 3"/>
              <a:gd name="T1" fmla="*/ 573481282 h 3"/>
              <a:gd name="T2" fmla="*/ 304927304 w 3"/>
              <a:gd name="T3" fmla="*/ 573481282 h 3"/>
              <a:gd name="T4" fmla="*/ 609872071 w 3"/>
              <a:gd name="T5" fmla="*/ 860213324 h 3"/>
              <a:gd name="T6" fmla="*/ 609872071 w 3"/>
              <a:gd name="T7" fmla="*/ 573481282 h 3"/>
              <a:gd name="T8" fmla="*/ 914799238 w 3"/>
              <a:gd name="T9" fmla="*/ 573481282 h 3"/>
              <a:gd name="T10" fmla="*/ 609872071 w 3"/>
              <a:gd name="T11" fmla="*/ 286732174 h 3"/>
              <a:gd name="T12" fmla="*/ 609872071 w 3"/>
              <a:gd name="T13" fmla="*/ 0 h 3"/>
              <a:gd name="T14" fmla="*/ 30492730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30" name="Freeform 195"/>
          <p:cNvSpPr>
            <a:spLocks/>
          </p:cNvSpPr>
          <p:nvPr/>
        </p:nvSpPr>
        <p:spPr bwMode="auto">
          <a:xfrm>
            <a:off x="6134100" y="3898900"/>
            <a:ext cx="33338" cy="34925"/>
          </a:xfrm>
          <a:custGeom>
            <a:avLst/>
            <a:gdLst>
              <a:gd name="T0" fmla="*/ 25201938 w 21"/>
              <a:gd name="T1" fmla="*/ 27722515 h 22"/>
              <a:gd name="T2" fmla="*/ 0 w 21"/>
              <a:gd name="T3" fmla="*/ 27722515 h 22"/>
              <a:gd name="T4" fmla="*/ 0 w 21"/>
              <a:gd name="T5" fmla="*/ 55443443 h 22"/>
              <a:gd name="T6" fmla="*/ 25201938 w 21"/>
              <a:gd name="T7" fmla="*/ 55443443 h 22"/>
              <a:gd name="T8" fmla="*/ 52924874 w 21"/>
              <a:gd name="T9" fmla="*/ 55443443 h 22"/>
              <a:gd name="T10" fmla="*/ 52924874 w 21"/>
              <a:gd name="T11" fmla="*/ 27722515 h 22"/>
              <a:gd name="T12" fmla="*/ 52924874 w 21"/>
              <a:gd name="T13" fmla="*/ 0 h 22"/>
              <a:gd name="T14" fmla="*/ 25201938 w 21"/>
              <a:gd name="T15" fmla="*/ 0 h 22"/>
              <a:gd name="T16" fmla="*/ 0 w 21"/>
              <a:gd name="T17" fmla="*/ 0 h 22"/>
              <a:gd name="T18" fmla="*/ 0 w 21"/>
              <a:gd name="T19" fmla="*/ 27722515 h 22"/>
              <a:gd name="T20" fmla="*/ 25201938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31" name="Freeform 196"/>
          <p:cNvSpPr>
            <a:spLocks/>
          </p:cNvSpPr>
          <p:nvPr/>
        </p:nvSpPr>
        <p:spPr bwMode="auto">
          <a:xfrm>
            <a:off x="6116638" y="38989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32" name="Freeform 197"/>
          <p:cNvSpPr>
            <a:spLocks/>
          </p:cNvSpPr>
          <p:nvPr/>
        </p:nvSpPr>
        <p:spPr bwMode="auto">
          <a:xfrm>
            <a:off x="5060950" y="4256088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0 w 22"/>
              <a:gd name="T3" fmla="*/ 27722515 h 22"/>
              <a:gd name="T4" fmla="*/ 0 w 22"/>
              <a:gd name="T5" fmla="*/ 55443443 h 22"/>
              <a:gd name="T6" fmla="*/ 27722515 w 22"/>
              <a:gd name="T7" fmla="*/ 55443443 h 22"/>
              <a:gd name="T8" fmla="*/ 55443443 w 22"/>
              <a:gd name="T9" fmla="*/ 55443443 h 22"/>
              <a:gd name="T10" fmla="*/ 55443443 w 22"/>
              <a:gd name="T11" fmla="*/ 27722515 h 22"/>
              <a:gd name="T12" fmla="*/ 55443443 w 22"/>
              <a:gd name="T13" fmla="*/ 0 h 22"/>
              <a:gd name="T14" fmla="*/ 27722515 w 22"/>
              <a:gd name="T15" fmla="*/ 0 h 22"/>
              <a:gd name="T16" fmla="*/ 0 w 22"/>
              <a:gd name="T17" fmla="*/ 0 h 22"/>
              <a:gd name="T18" fmla="*/ 0 w 22"/>
              <a:gd name="T19" fmla="*/ 27722515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33" name="Freeform 198"/>
          <p:cNvSpPr>
            <a:spLocks/>
          </p:cNvSpPr>
          <p:nvPr/>
        </p:nvSpPr>
        <p:spPr bwMode="auto">
          <a:xfrm>
            <a:off x="5060950" y="4240213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34" name="Freeform 199"/>
          <p:cNvSpPr>
            <a:spLocks/>
          </p:cNvSpPr>
          <p:nvPr/>
        </p:nvSpPr>
        <p:spPr bwMode="auto">
          <a:xfrm>
            <a:off x="5418138" y="3916363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35" name="Freeform 200"/>
          <p:cNvSpPr>
            <a:spLocks/>
          </p:cNvSpPr>
          <p:nvPr/>
        </p:nvSpPr>
        <p:spPr bwMode="auto">
          <a:xfrm>
            <a:off x="5418138" y="3898900"/>
            <a:ext cx="52387" cy="50800"/>
          </a:xfrm>
          <a:custGeom>
            <a:avLst/>
            <a:gdLst>
              <a:gd name="T0" fmla="*/ 0 w 3"/>
              <a:gd name="T1" fmla="*/ 573481282 h 3"/>
              <a:gd name="T2" fmla="*/ 304927304 w 3"/>
              <a:gd name="T3" fmla="*/ 573481282 h 3"/>
              <a:gd name="T4" fmla="*/ 609872071 w 3"/>
              <a:gd name="T5" fmla="*/ 860213324 h 3"/>
              <a:gd name="T6" fmla="*/ 609872071 w 3"/>
              <a:gd name="T7" fmla="*/ 573481282 h 3"/>
              <a:gd name="T8" fmla="*/ 914799238 w 3"/>
              <a:gd name="T9" fmla="*/ 573481282 h 3"/>
              <a:gd name="T10" fmla="*/ 609872071 w 3"/>
              <a:gd name="T11" fmla="*/ 286732174 h 3"/>
              <a:gd name="T12" fmla="*/ 609872071 w 3"/>
              <a:gd name="T13" fmla="*/ 0 h 3"/>
              <a:gd name="T14" fmla="*/ 30492730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36" name="Freeform 201"/>
          <p:cNvSpPr>
            <a:spLocks/>
          </p:cNvSpPr>
          <p:nvPr/>
        </p:nvSpPr>
        <p:spPr bwMode="auto">
          <a:xfrm>
            <a:off x="4721225" y="3898900"/>
            <a:ext cx="33338" cy="34925"/>
          </a:xfrm>
          <a:custGeom>
            <a:avLst/>
            <a:gdLst>
              <a:gd name="T0" fmla="*/ 25201938 w 21"/>
              <a:gd name="T1" fmla="*/ 27722515 h 22"/>
              <a:gd name="T2" fmla="*/ 0 w 21"/>
              <a:gd name="T3" fmla="*/ 27722515 h 22"/>
              <a:gd name="T4" fmla="*/ 0 w 21"/>
              <a:gd name="T5" fmla="*/ 55443443 h 22"/>
              <a:gd name="T6" fmla="*/ 25201938 w 21"/>
              <a:gd name="T7" fmla="*/ 55443443 h 22"/>
              <a:gd name="T8" fmla="*/ 52924874 w 21"/>
              <a:gd name="T9" fmla="*/ 55443443 h 22"/>
              <a:gd name="T10" fmla="*/ 52924874 w 21"/>
              <a:gd name="T11" fmla="*/ 27722515 h 22"/>
              <a:gd name="T12" fmla="*/ 52924874 w 21"/>
              <a:gd name="T13" fmla="*/ 0 h 22"/>
              <a:gd name="T14" fmla="*/ 25201938 w 21"/>
              <a:gd name="T15" fmla="*/ 0 h 22"/>
              <a:gd name="T16" fmla="*/ 0 w 21"/>
              <a:gd name="T17" fmla="*/ 0 h 22"/>
              <a:gd name="T18" fmla="*/ 0 w 21"/>
              <a:gd name="T19" fmla="*/ 27722515 h 22"/>
              <a:gd name="T20" fmla="*/ 25201938 w 21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2"/>
              <a:gd name="T35" fmla="*/ 21 w 21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2">
                <a:moveTo>
                  <a:pt x="10" y="11"/>
                </a:moveTo>
                <a:lnTo>
                  <a:pt x="0" y="11"/>
                </a:lnTo>
                <a:lnTo>
                  <a:pt x="0" y="22"/>
                </a:lnTo>
                <a:lnTo>
                  <a:pt x="10" y="22"/>
                </a:lnTo>
                <a:lnTo>
                  <a:pt x="21" y="22"/>
                </a:lnTo>
                <a:lnTo>
                  <a:pt x="21" y="1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1"/>
                </a:lnTo>
                <a:lnTo>
                  <a:pt x="10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37" name="Freeform 202"/>
          <p:cNvSpPr>
            <a:spLocks/>
          </p:cNvSpPr>
          <p:nvPr/>
        </p:nvSpPr>
        <p:spPr bwMode="auto">
          <a:xfrm>
            <a:off x="4703763" y="38989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38" name="Freeform 203"/>
          <p:cNvSpPr>
            <a:spLocks/>
          </p:cNvSpPr>
          <p:nvPr/>
        </p:nvSpPr>
        <p:spPr bwMode="auto">
          <a:xfrm>
            <a:off x="3392488" y="4256088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0 w 22"/>
              <a:gd name="T3" fmla="*/ 27722515 h 22"/>
              <a:gd name="T4" fmla="*/ 0 w 22"/>
              <a:gd name="T5" fmla="*/ 55443443 h 22"/>
              <a:gd name="T6" fmla="*/ 27722515 w 22"/>
              <a:gd name="T7" fmla="*/ 55443443 h 22"/>
              <a:gd name="T8" fmla="*/ 55443443 w 22"/>
              <a:gd name="T9" fmla="*/ 55443443 h 22"/>
              <a:gd name="T10" fmla="*/ 55443443 w 22"/>
              <a:gd name="T11" fmla="*/ 27722515 h 22"/>
              <a:gd name="T12" fmla="*/ 55443443 w 22"/>
              <a:gd name="T13" fmla="*/ 0 h 22"/>
              <a:gd name="T14" fmla="*/ 27722515 w 22"/>
              <a:gd name="T15" fmla="*/ 0 h 22"/>
              <a:gd name="T16" fmla="*/ 0 w 22"/>
              <a:gd name="T17" fmla="*/ 0 h 22"/>
              <a:gd name="T18" fmla="*/ 0 w 22"/>
              <a:gd name="T19" fmla="*/ 27722515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39" name="Freeform 204"/>
          <p:cNvSpPr>
            <a:spLocks/>
          </p:cNvSpPr>
          <p:nvPr/>
        </p:nvSpPr>
        <p:spPr bwMode="auto">
          <a:xfrm>
            <a:off x="3376613" y="4240213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40" name="Freeform 205"/>
          <p:cNvSpPr>
            <a:spLocks/>
          </p:cNvSpPr>
          <p:nvPr/>
        </p:nvSpPr>
        <p:spPr bwMode="auto">
          <a:xfrm>
            <a:off x="3749675" y="3916363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41" name="Freeform 206"/>
          <p:cNvSpPr>
            <a:spLocks/>
          </p:cNvSpPr>
          <p:nvPr/>
        </p:nvSpPr>
        <p:spPr bwMode="auto">
          <a:xfrm>
            <a:off x="3733800" y="38989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42" name="Freeform 207"/>
          <p:cNvSpPr>
            <a:spLocks/>
          </p:cNvSpPr>
          <p:nvPr/>
        </p:nvSpPr>
        <p:spPr bwMode="auto">
          <a:xfrm>
            <a:off x="3035300" y="3916363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43" name="Freeform 208"/>
          <p:cNvSpPr>
            <a:spLocks/>
          </p:cNvSpPr>
          <p:nvPr/>
        </p:nvSpPr>
        <p:spPr bwMode="auto">
          <a:xfrm>
            <a:off x="3035300" y="38989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44" name="Freeform 209"/>
          <p:cNvSpPr>
            <a:spLocks/>
          </p:cNvSpPr>
          <p:nvPr/>
        </p:nvSpPr>
        <p:spPr bwMode="auto">
          <a:xfrm>
            <a:off x="3035300" y="247015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45" name="Freeform 210"/>
          <p:cNvSpPr>
            <a:spLocks/>
          </p:cNvSpPr>
          <p:nvPr/>
        </p:nvSpPr>
        <p:spPr bwMode="auto">
          <a:xfrm>
            <a:off x="3035300" y="2452688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46" name="Freeform 211"/>
          <p:cNvSpPr>
            <a:spLocks/>
          </p:cNvSpPr>
          <p:nvPr/>
        </p:nvSpPr>
        <p:spPr bwMode="auto">
          <a:xfrm>
            <a:off x="3392488" y="2809875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0 w 22"/>
              <a:gd name="T3" fmla="*/ 27722515 h 22"/>
              <a:gd name="T4" fmla="*/ 0 w 22"/>
              <a:gd name="T5" fmla="*/ 55443443 h 22"/>
              <a:gd name="T6" fmla="*/ 27722515 w 22"/>
              <a:gd name="T7" fmla="*/ 55443443 h 22"/>
              <a:gd name="T8" fmla="*/ 55443443 w 22"/>
              <a:gd name="T9" fmla="*/ 55443443 h 22"/>
              <a:gd name="T10" fmla="*/ 55443443 w 22"/>
              <a:gd name="T11" fmla="*/ 27722515 h 22"/>
              <a:gd name="T12" fmla="*/ 55443443 w 22"/>
              <a:gd name="T13" fmla="*/ 0 h 22"/>
              <a:gd name="T14" fmla="*/ 27722515 w 22"/>
              <a:gd name="T15" fmla="*/ 0 h 22"/>
              <a:gd name="T16" fmla="*/ 0 w 22"/>
              <a:gd name="T17" fmla="*/ 0 h 22"/>
              <a:gd name="T18" fmla="*/ 0 w 22"/>
              <a:gd name="T19" fmla="*/ 27722515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47" name="Freeform 212"/>
          <p:cNvSpPr>
            <a:spLocks/>
          </p:cNvSpPr>
          <p:nvPr/>
        </p:nvSpPr>
        <p:spPr bwMode="auto">
          <a:xfrm>
            <a:off x="3376613" y="2792413"/>
            <a:ext cx="50800" cy="52387"/>
          </a:xfrm>
          <a:custGeom>
            <a:avLst/>
            <a:gdLst>
              <a:gd name="T0" fmla="*/ 0 w 3"/>
              <a:gd name="T1" fmla="*/ 609872071 h 3"/>
              <a:gd name="T2" fmla="*/ 286732174 w 3"/>
              <a:gd name="T3" fmla="*/ 609872071 h 3"/>
              <a:gd name="T4" fmla="*/ 573481282 w 3"/>
              <a:gd name="T5" fmla="*/ 914799238 h 3"/>
              <a:gd name="T6" fmla="*/ 573481282 w 3"/>
              <a:gd name="T7" fmla="*/ 609872071 h 3"/>
              <a:gd name="T8" fmla="*/ 860213324 w 3"/>
              <a:gd name="T9" fmla="*/ 609872071 h 3"/>
              <a:gd name="T10" fmla="*/ 573481282 w 3"/>
              <a:gd name="T11" fmla="*/ 304927304 h 3"/>
              <a:gd name="T12" fmla="*/ 573481282 w 3"/>
              <a:gd name="T13" fmla="*/ 0 h 3"/>
              <a:gd name="T14" fmla="*/ 286732174 w 3"/>
              <a:gd name="T15" fmla="*/ 304927304 h 3"/>
              <a:gd name="T16" fmla="*/ 0 w 3"/>
              <a:gd name="T17" fmla="*/ 609872071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48" name="Freeform 213"/>
          <p:cNvSpPr>
            <a:spLocks/>
          </p:cNvSpPr>
          <p:nvPr/>
        </p:nvSpPr>
        <p:spPr bwMode="auto">
          <a:xfrm>
            <a:off x="3749675" y="2452688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49" name="Freeform 214"/>
          <p:cNvSpPr>
            <a:spLocks/>
          </p:cNvSpPr>
          <p:nvPr/>
        </p:nvSpPr>
        <p:spPr bwMode="auto">
          <a:xfrm>
            <a:off x="3733800" y="2452688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50" name="Freeform 215"/>
          <p:cNvSpPr>
            <a:spLocks/>
          </p:cNvSpPr>
          <p:nvPr/>
        </p:nvSpPr>
        <p:spPr bwMode="auto">
          <a:xfrm>
            <a:off x="4721225" y="2470150"/>
            <a:ext cx="33338" cy="33338"/>
          </a:xfrm>
          <a:custGeom>
            <a:avLst/>
            <a:gdLst>
              <a:gd name="T0" fmla="*/ 25201938 w 21"/>
              <a:gd name="T1" fmla="*/ 25201938 h 21"/>
              <a:gd name="T2" fmla="*/ 0 w 21"/>
              <a:gd name="T3" fmla="*/ 25201938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5201938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5201938 h 21"/>
              <a:gd name="T20" fmla="*/ 25201938 w 21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51" name="Freeform 216"/>
          <p:cNvSpPr>
            <a:spLocks/>
          </p:cNvSpPr>
          <p:nvPr/>
        </p:nvSpPr>
        <p:spPr bwMode="auto">
          <a:xfrm>
            <a:off x="4703763" y="2452688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52" name="Freeform 217"/>
          <p:cNvSpPr>
            <a:spLocks/>
          </p:cNvSpPr>
          <p:nvPr/>
        </p:nvSpPr>
        <p:spPr bwMode="auto">
          <a:xfrm>
            <a:off x="5060950" y="2809875"/>
            <a:ext cx="34925" cy="34925"/>
          </a:xfrm>
          <a:custGeom>
            <a:avLst/>
            <a:gdLst>
              <a:gd name="T0" fmla="*/ 27722515 w 22"/>
              <a:gd name="T1" fmla="*/ 27722515 h 22"/>
              <a:gd name="T2" fmla="*/ 0 w 22"/>
              <a:gd name="T3" fmla="*/ 27722515 h 22"/>
              <a:gd name="T4" fmla="*/ 0 w 22"/>
              <a:gd name="T5" fmla="*/ 55443443 h 22"/>
              <a:gd name="T6" fmla="*/ 27722515 w 22"/>
              <a:gd name="T7" fmla="*/ 55443443 h 22"/>
              <a:gd name="T8" fmla="*/ 55443443 w 22"/>
              <a:gd name="T9" fmla="*/ 55443443 h 22"/>
              <a:gd name="T10" fmla="*/ 55443443 w 22"/>
              <a:gd name="T11" fmla="*/ 27722515 h 22"/>
              <a:gd name="T12" fmla="*/ 55443443 w 22"/>
              <a:gd name="T13" fmla="*/ 0 h 22"/>
              <a:gd name="T14" fmla="*/ 27722515 w 22"/>
              <a:gd name="T15" fmla="*/ 0 h 22"/>
              <a:gd name="T16" fmla="*/ 0 w 22"/>
              <a:gd name="T17" fmla="*/ 0 h 22"/>
              <a:gd name="T18" fmla="*/ 0 w 22"/>
              <a:gd name="T19" fmla="*/ 27722515 h 22"/>
              <a:gd name="T20" fmla="*/ 27722515 w 22"/>
              <a:gd name="T21" fmla="*/ 27722515 h 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2"/>
              <a:gd name="T35" fmla="*/ 22 w 22"/>
              <a:gd name="T36" fmla="*/ 22 h 2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2">
                <a:moveTo>
                  <a:pt x="11" y="11"/>
                </a:moveTo>
                <a:lnTo>
                  <a:pt x="0" y="11"/>
                </a:lnTo>
                <a:lnTo>
                  <a:pt x="0" y="22"/>
                </a:lnTo>
                <a:lnTo>
                  <a:pt x="11" y="22"/>
                </a:lnTo>
                <a:lnTo>
                  <a:pt x="22" y="22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53" name="Freeform 218"/>
          <p:cNvSpPr>
            <a:spLocks/>
          </p:cNvSpPr>
          <p:nvPr/>
        </p:nvSpPr>
        <p:spPr bwMode="auto">
          <a:xfrm>
            <a:off x="5060950" y="2792413"/>
            <a:ext cx="50800" cy="52387"/>
          </a:xfrm>
          <a:custGeom>
            <a:avLst/>
            <a:gdLst>
              <a:gd name="T0" fmla="*/ 0 w 3"/>
              <a:gd name="T1" fmla="*/ 609872071 h 3"/>
              <a:gd name="T2" fmla="*/ 286732174 w 3"/>
              <a:gd name="T3" fmla="*/ 609872071 h 3"/>
              <a:gd name="T4" fmla="*/ 573481282 w 3"/>
              <a:gd name="T5" fmla="*/ 914799238 h 3"/>
              <a:gd name="T6" fmla="*/ 573481282 w 3"/>
              <a:gd name="T7" fmla="*/ 609872071 h 3"/>
              <a:gd name="T8" fmla="*/ 860213324 w 3"/>
              <a:gd name="T9" fmla="*/ 609872071 h 3"/>
              <a:gd name="T10" fmla="*/ 573481282 w 3"/>
              <a:gd name="T11" fmla="*/ 304927304 h 3"/>
              <a:gd name="T12" fmla="*/ 573481282 w 3"/>
              <a:gd name="T13" fmla="*/ 0 h 3"/>
              <a:gd name="T14" fmla="*/ 286732174 w 3"/>
              <a:gd name="T15" fmla="*/ 304927304 h 3"/>
              <a:gd name="T16" fmla="*/ 0 w 3"/>
              <a:gd name="T17" fmla="*/ 609872071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54" name="Freeform 219"/>
          <p:cNvSpPr>
            <a:spLocks/>
          </p:cNvSpPr>
          <p:nvPr/>
        </p:nvSpPr>
        <p:spPr bwMode="auto">
          <a:xfrm>
            <a:off x="5418138" y="2452688"/>
            <a:ext cx="34925" cy="33337"/>
          </a:xfrm>
          <a:custGeom>
            <a:avLst/>
            <a:gdLst>
              <a:gd name="T0" fmla="*/ 27722515 w 22"/>
              <a:gd name="T1" fmla="*/ 27720512 h 21"/>
              <a:gd name="T2" fmla="*/ 0 w 22"/>
              <a:gd name="T3" fmla="*/ 2772051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772051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7720512 h 21"/>
              <a:gd name="T20" fmla="*/ 27722515 w 22"/>
              <a:gd name="T21" fmla="*/ 2772051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1"/>
                </a:moveTo>
                <a:lnTo>
                  <a:pt x="0" y="11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1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55" name="Freeform 220"/>
          <p:cNvSpPr>
            <a:spLocks/>
          </p:cNvSpPr>
          <p:nvPr/>
        </p:nvSpPr>
        <p:spPr bwMode="auto">
          <a:xfrm>
            <a:off x="5418138" y="2452688"/>
            <a:ext cx="52387" cy="50800"/>
          </a:xfrm>
          <a:custGeom>
            <a:avLst/>
            <a:gdLst>
              <a:gd name="T0" fmla="*/ 0 w 3"/>
              <a:gd name="T1" fmla="*/ 573481282 h 3"/>
              <a:gd name="T2" fmla="*/ 304927304 w 3"/>
              <a:gd name="T3" fmla="*/ 573481282 h 3"/>
              <a:gd name="T4" fmla="*/ 609872071 w 3"/>
              <a:gd name="T5" fmla="*/ 860213324 h 3"/>
              <a:gd name="T6" fmla="*/ 609872071 w 3"/>
              <a:gd name="T7" fmla="*/ 573481282 h 3"/>
              <a:gd name="T8" fmla="*/ 914799238 w 3"/>
              <a:gd name="T9" fmla="*/ 573481282 h 3"/>
              <a:gd name="T10" fmla="*/ 609872071 w 3"/>
              <a:gd name="T11" fmla="*/ 286732174 h 3"/>
              <a:gd name="T12" fmla="*/ 609872071 w 3"/>
              <a:gd name="T13" fmla="*/ 0 h 3"/>
              <a:gd name="T14" fmla="*/ 30492730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56" name="Freeform 221"/>
          <p:cNvSpPr>
            <a:spLocks/>
          </p:cNvSpPr>
          <p:nvPr/>
        </p:nvSpPr>
        <p:spPr bwMode="auto">
          <a:xfrm>
            <a:off x="6134100" y="2470150"/>
            <a:ext cx="33338" cy="33338"/>
          </a:xfrm>
          <a:custGeom>
            <a:avLst/>
            <a:gdLst>
              <a:gd name="T0" fmla="*/ 25201938 w 21"/>
              <a:gd name="T1" fmla="*/ 25201938 h 21"/>
              <a:gd name="T2" fmla="*/ 0 w 21"/>
              <a:gd name="T3" fmla="*/ 25201938 h 21"/>
              <a:gd name="T4" fmla="*/ 0 w 21"/>
              <a:gd name="T5" fmla="*/ 52924874 h 21"/>
              <a:gd name="T6" fmla="*/ 25201938 w 21"/>
              <a:gd name="T7" fmla="*/ 52924874 h 21"/>
              <a:gd name="T8" fmla="*/ 52924874 w 21"/>
              <a:gd name="T9" fmla="*/ 52924874 h 21"/>
              <a:gd name="T10" fmla="*/ 52924874 w 21"/>
              <a:gd name="T11" fmla="*/ 25201938 h 21"/>
              <a:gd name="T12" fmla="*/ 52924874 w 21"/>
              <a:gd name="T13" fmla="*/ 0 h 21"/>
              <a:gd name="T14" fmla="*/ 25201938 w 21"/>
              <a:gd name="T15" fmla="*/ 0 h 21"/>
              <a:gd name="T16" fmla="*/ 0 w 21"/>
              <a:gd name="T17" fmla="*/ 0 h 21"/>
              <a:gd name="T18" fmla="*/ 0 w 21"/>
              <a:gd name="T19" fmla="*/ 25201938 h 21"/>
              <a:gd name="T20" fmla="*/ 25201938 w 21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"/>
              <a:gd name="T34" fmla="*/ 0 h 21"/>
              <a:gd name="T35" fmla="*/ 21 w 21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" h="21">
                <a:moveTo>
                  <a:pt x="10" y="10"/>
                </a:moveTo>
                <a:lnTo>
                  <a:pt x="0" y="10"/>
                </a:lnTo>
                <a:lnTo>
                  <a:pt x="0" y="21"/>
                </a:lnTo>
                <a:lnTo>
                  <a:pt x="10" y="21"/>
                </a:lnTo>
                <a:lnTo>
                  <a:pt x="21" y="21"/>
                </a:lnTo>
                <a:lnTo>
                  <a:pt x="21" y="10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57" name="Freeform 222"/>
          <p:cNvSpPr>
            <a:spLocks/>
          </p:cNvSpPr>
          <p:nvPr/>
        </p:nvSpPr>
        <p:spPr bwMode="auto">
          <a:xfrm>
            <a:off x="6116638" y="2452688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58" name="Freeform 223"/>
          <p:cNvSpPr>
            <a:spLocks/>
          </p:cNvSpPr>
          <p:nvPr/>
        </p:nvSpPr>
        <p:spPr bwMode="auto">
          <a:xfrm>
            <a:off x="6831013" y="2470150"/>
            <a:ext cx="34925" cy="33338"/>
          </a:xfrm>
          <a:custGeom>
            <a:avLst/>
            <a:gdLst>
              <a:gd name="T0" fmla="*/ 27722515 w 22"/>
              <a:gd name="T1" fmla="*/ 25201938 h 21"/>
              <a:gd name="T2" fmla="*/ 0 w 22"/>
              <a:gd name="T3" fmla="*/ 25201938 h 21"/>
              <a:gd name="T4" fmla="*/ 0 w 22"/>
              <a:gd name="T5" fmla="*/ 52924874 h 21"/>
              <a:gd name="T6" fmla="*/ 27722515 w 22"/>
              <a:gd name="T7" fmla="*/ 52924874 h 21"/>
              <a:gd name="T8" fmla="*/ 55443443 w 22"/>
              <a:gd name="T9" fmla="*/ 52924874 h 21"/>
              <a:gd name="T10" fmla="*/ 55443443 w 22"/>
              <a:gd name="T11" fmla="*/ 25201938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938 h 21"/>
              <a:gd name="T20" fmla="*/ 27722515 w 22"/>
              <a:gd name="T21" fmla="*/ 25201938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59" name="Freeform 224"/>
          <p:cNvSpPr>
            <a:spLocks/>
          </p:cNvSpPr>
          <p:nvPr/>
        </p:nvSpPr>
        <p:spPr bwMode="auto">
          <a:xfrm>
            <a:off x="6831013" y="2452688"/>
            <a:ext cx="52387" cy="50800"/>
          </a:xfrm>
          <a:custGeom>
            <a:avLst/>
            <a:gdLst>
              <a:gd name="T0" fmla="*/ 0 w 3"/>
              <a:gd name="T1" fmla="*/ 573481282 h 3"/>
              <a:gd name="T2" fmla="*/ 304927304 w 3"/>
              <a:gd name="T3" fmla="*/ 573481282 h 3"/>
              <a:gd name="T4" fmla="*/ 609872071 w 3"/>
              <a:gd name="T5" fmla="*/ 860213324 h 3"/>
              <a:gd name="T6" fmla="*/ 609872071 w 3"/>
              <a:gd name="T7" fmla="*/ 573481282 h 3"/>
              <a:gd name="T8" fmla="*/ 914799238 w 3"/>
              <a:gd name="T9" fmla="*/ 573481282 h 3"/>
              <a:gd name="T10" fmla="*/ 609872071 w 3"/>
              <a:gd name="T11" fmla="*/ 286732174 h 3"/>
              <a:gd name="T12" fmla="*/ 609872071 w 3"/>
              <a:gd name="T13" fmla="*/ 0 h 3"/>
              <a:gd name="T14" fmla="*/ 30492730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60" name="Freeform 225"/>
          <p:cNvSpPr>
            <a:spLocks/>
          </p:cNvSpPr>
          <p:nvPr/>
        </p:nvSpPr>
        <p:spPr bwMode="auto">
          <a:xfrm>
            <a:off x="5060950" y="2112963"/>
            <a:ext cx="34925" cy="33337"/>
          </a:xfrm>
          <a:custGeom>
            <a:avLst/>
            <a:gdLst>
              <a:gd name="T0" fmla="*/ 27722515 w 22"/>
              <a:gd name="T1" fmla="*/ 25201182 h 21"/>
              <a:gd name="T2" fmla="*/ 0 w 22"/>
              <a:gd name="T3" fmla="*/ 2520118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520118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182 h 21"/>
              <a:gd name="T20" fmla="*/ 27722515 w 22"/>
              <a:gd name="T21" fmla="*/ 2520118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61" name="Freeform 226"/>
          <p:cNvSpPr>
            <a:spLocks/>
          </p:cNvSpPr>
          <p:nvPr/>
        </p:nvSpPr>
        <p:spPr bwMode="auto">
          <a:xfrm>
            <a:off x="5060950" y="20955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62" name="Freeform 227"/>
          <p:cNvSpPr>
            <a:spLocks/>
          </p:cNvSpPr>
          <p:nvPr/>
        </p:nvSpPr>
        <p:spPr bwMode="auto">
          <a:xfrm>
            <a:off x="3392488" y="2112963"/>
            <a:ext cx="34925" cy="33337"/>
          </a:xfrm>
          <a:custGeom>
            <a:avLst/>
            <a:gdLst>
              <a:gd name="T0" fmla="*/ 27722515 w 22"/>
              <a:gd name="T1" fmla="*/ 25201182 h 21"/>
              <a:gd name="T2" fmla="*/ 0 w 22"/>
              <a:gd name="T3" fmla="*/ 25201182 h 21"/>
              <a:gd name="T4" fmla="*/ 0 w 22"/>
              <a:gd name="T5" fmla="*/ 52921699 h 21"/>
              <a:gd name="T6" fmla="*/ 27722515 w 22"/>
              <a:gd name="T7" fmla="*/ 52921699 h 21"/>
              <a:gd name="T8" fmla="*/ 55443443 w 22"/>
              <a:gd name="T9" fmla="*/ 52921699 h 21"/>
              <a:gd name="T10" fmla="*/ 55443443 w 22"/>
              <a:gd name="T11" fmla="*/ 25201182 h 21"/>
              <a:gd name="T12" fmla="*/ 55443443 w 22"/>
              <a:gd name="T13" fmla="*/ 0 h 21"/>
              <a:gd name="T14" fmla="*/ 27722515 w 22"/>
              <a:gd name="T15" fmla="*/ 0 h 21"/>
              <a:gd name="T16" fmla="*/ 0 w 22"/>
              <a:gd name="T17" fmla="*/ 0 h 21"/>
              <a:gd name="T18" fmla="*/ 0 w 22"/>
              <a:gd name="T19" fmla="*/ 25201182 h 21"/>
              <a:gd name="T20" fmla="*/ 27722515 w 22"/>
              <a:gd name="T21" fmla="*/ 25201182 h 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"/>
              <a:gd name="T34" fmla="*/ 0 h 21"/>
              <a:gd name="T35" fmla="*/ 22 w 22"/>
              <a:gd name="T36" fmla="*/ 21 h 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" h="21">
                <a:moveTo>
                  <a:pt x="11" y="10"/>
                </a:moveTo>
                <a:lnTo>
                  <a:pt x="0" y="10"/>
                </a:lnTo>
                <a:lnTo>
                  <a:pt x="0" y="21"/>
                </a:lnTo>
                <a:lnTo>
                  <a:pt x="11" y="21"/>
                </a:lnTo>
                <a:lnTo>
                  <a:pt x="22" y="21"/>
                </a:lnTo>
                <a:lnTo>
                  <a:pt x="22" y="10"/>
                </a:lnTo>
                <a:lnTo>
                  <a:pt x="22" y="0"/>
                </a:lnTo>
                <a:lnTo>
                  <a:pt x="11" y="0"/>
                </a:lnTo>
                <a:lnTo>
                  <a:pt x="0" y="0"/>
                </a:lnTo>
                <a:lnTo>
                  <a:pt x="0" y="10"/>
                </a:lnTo>
                <a:lnTo>
                  <a:pt x="11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63" name="Freeform 228"/>
          <p:cNvSpPr>
            <a:spLocks/>
          </p:cNvSpPr>
          <p:nvPr/>
        </p:nvSpPr>
        <p:spPr bwMode="auto">
          <a:xfrm>
            <a:off x="3376613" y="2095500"/>
            <a:ext cx="50800" cy="50800"/>
          </a:xfrm>
          <a:custGeom>
            <a:avLst/>
            <a:gdLst>
              <a:gd name="T0" fmla="*/ 0 w 3"/>
              <a:gd name="T1" fmla="*/ 573481282 h 3"/>
              <a:gd name="T2" fmla="*/ 286732174 w 3"/>
              <a:gd name="T3" fmla="*/ 573481282 h 3"/>
              <a:gd name="T4" fmla="*/ 573481282 w 3"/>
              <a:gd name="T5" fmla="*/ 860213324 h 3"/>
              <a:gd name="T6" fmla="*/ 573481282 w 3"/>
              <a:gd name="T7" fmla="*/ 573481282 h 3"/>
              <a:gd name="T8" fmla="*/ 860213324 w 3"/>
              <a:gd name="T9" fmla="*/ 573481282 h 3"/>
              <a:gd name="T10" fmla="*/ 573481282 w 3"/>
              <a:gd name="T11" fmla="*/ 286732174 h 3"/>
              <a:gd name="T12" fmla="*/ 573481282 w 3"/>
              <a:gd name="T13" fmla="*/ 0 h 3"/>
              <a:gd name="T14" fmla="*/ 286732174 w 3"/>
              <a:gd name="T15" fmla="*/ 286732174 h 3"/>
              <a:gd name="T16" fmla="*/ 0 w 3"/>
              <a:gd name="T17" fmla="*/ 573481282 h 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"/>
              <a:gd name="T28" fmla="*/ 0 h 3"/>
              <a:gd name="T29" fmla="*/ 3 w 3"/>
              <a:gd name="T30" fmla="*/ 3 h 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" h="3">
                <a:moveTo>
                  <a:pt x="0" y="2"/>
                </a:moveTo>
                <a:lnTo>
                  <a:pt x="1" y="2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2" y="1"/>
                </a:lnTo>
                <a:lnTo>
                  <a:pt x="2" y="0"/>
                </a:lnTo>
                <a:lnTo>
                  <a:pt x="1" y="1"/>
                </a:lnTo>
                <a:lnTo>
                  <a:pt x="0" y="2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64" name="Freeform 229"/>
          <p:cNvSpPr>
            <a:spLocks/>
          </p:cNvSpPr>
          <p:nvPr/>
        </p:nvSpPr>
        <p:spPr bwMode="auto">
          <a:xfrm>
            <a:off x="6985000" y="3678238"/>
            <a:ext cx="85725" cy="101600"/>
          </a:xfrm>
          <a:custGeom>
            <a:avLst/>
            <a:gdLst>
              <a:gd name="T0" fmla="*/ 881853006 w 5"/>
              <a:gd name="T1" fmla="*/ 0 h 6"/>
              <a:gd name="T2" fmla="*/ 0 w 5"/>
              <a:gd name="T3" fmla="*/ 1720426649 h 6"/>
              <a:gd name="T4" fmla="*/ 1469755100 w 5"/>
              <a:gd name="T5" fmla="*/ 573481282 h 6"/>
              <a:gd name="T6" fmla="*/ 1175804187 w 5"/>
              <a:gd name="T7" fmla="*/ 286732174 h 6"/>
              <a:gd name="T8" fmla="*/ 881853006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3" y="0"/>
                </a:moveTo>
                <a:lnTo>
                  <a:pt x="0" y="6"/>
                </a:lnTo>
                <a:lnTo>
                  <a:pt x="5" y="2"/>
                </a:lnTo>
                <a:lnTo>
                  <a:pt x="4" y="1"/>
                </a:lnTo>
                <a:lnTo>
                  <a:pt x="3" y="0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65" name="Freeform 230"/>
          <p:cNvSpPr>
            <a:spLocks/>
          </p:cNvSpPr>
          <p:nvPr/>
        </p:nvSpPr>
        <p:spPr bwMode="auto">
          <a:xfrm>
            <a:off x="6985000" y="3678238"/>
            <a:ext cx="85725" cy="101600"/>
          </a:xfrm>
          <a:custGeom>
            <a:avLst/>
            <a:gdLst>
              <a:gd name="T0" fmla="*/ 80645002 w 54"/>
              <a:gd name="T1" fmla="*/ 0 h 64"/>
              <a:gd name="T2" fmla="*/ 0 w 54"/>
              <a:gd name="T3" fmla="*/ 161289973 h 64"/>
              <a:gd name="T4" fmla="*/ 136088449 w 54"/>
              <a:gd name="T5" fmla="*/ 52922487 h 64"/>
              <a:gd name="T6" fmla="*/ 108367531 w 54"/>
              <a:gd name="T7" fmla="*/ 27720924 h 64"/>
              <a:gd name="T8" fmla="*/ 80645002 w 54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64"/>
              <a:gd name="T17" fmla="*/ 54 w 54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64">
                <a:moveTo>
                  <a:pt x="32" y="0"/>
                </a:moveTo>
                <a:lnTo>
                  <a:pt x="0" y="64"/>
                </a:lnTo>
                <a:lnTo>
                  <a:pt x="54" y="21"/>
                </a:lnTo>
                <a:lnTo>
                  <a:pt x="43" y="11"/>
                </a:lnTo>
                <a:lnTo>
                  <a:pt x="32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66" name="Line 231"/>
          <p:cNvSpPr>
            <a:spLocks noChangeShapeType="1"/>
          </p:cNvSpPr>
          <p:nvPr/>
        </p:nvSpPr>
        <p:spPr bwMode="auto">
          <a:xfrm flipV="1">
            <a:off x="7053263" y="3371850"/>
            <a:ext cx="339725" cy="3238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67" name="Freeform 232"/>
          <p:cNvSpPr>
            <a:spLocks/>
          </p:cNvSpPr>
          <p:nvPr/>
        </p:nvSpPr>
        <p:spPr bwMode="auto">
          <a:xfrm>
            <a:off x="6985000" y="2640013"/>
            <a:ext cx="85725" cy="85725"/>
          </a:xfrm>
          <a:custGeom>
            <a:avLst/>
            <a:gdLst>
              <a:gd name="T0" fmla="*/ 1469755100 w 5"/>
              <a:gd name="T1" fmla="*/ 881853006 h 5"/>
              <a:gd name="T2" fmla="*/ 0 w 5"/>
              <a:gd name="T3" fmla="*/ 0 h 5"/>
              <a:gd name="T4" fmla="*/ 881853006 w 5"/>
              <a:gd name="T5" fmla="*/ 1469755100 h 5"/>
              <a:gd name="T6" fmla="*/ 1175804187 w 5"/>
              <a:gd name="T7" fmla="*/ 1175804187 h 5"/>
              <a:gd name="T8" fmla="*/ 1469755100 w 5"/>
              <a:gd name="T9" fmla="*/ 881853006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5"/>
              <a:gd name="T17" fmla="*/ 5 w 5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5">
                <a:moveTo>
                  <a:pt x="5" y="3"/>
                </a:moveTo>
                <a:lnTo>
                  <a:pt x="0" y="0"/>
                </a:lnTo>
                <a:lnTo>
                  <a:pt x="3" y="5"/>
                </a:lnTo>
                <a:lnTo>
                  <a:pt x="4" y="4"/>
                </a:lnTo>
                <a:lnTo>
                  <a:pt x="5" y="3"/>
                </a:lnTo>
              </a:path>
            </a:pathLst>
          </a:cu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68" name="Freeform 233"/>
          <p:cNvSpPr>
            <a:spLocks/>
          </p:cNvSpPr>
          <p:nvPr/>
        </p:nvSpPr>
        <p:spPr bwMode="auto">
          <a:xfrm>
            <a:off x="6985000" y="2640013"/>
            <a:ext cx="85725" cy="85725"/>
          </a:xfrm>
          <a:custGeom>
            <a:avLst/>
            <a:gdLst>
              <a:gd name="T0" fmla="*/ 136088449 w 54"/>
              <a:gd name="T1" fmla="*/ 80645002 h 54"/>
              <a:gd name="T2" fmla="*/ 0 w 54"/>
              <a:gd name="T3" fmla="*/ 0 h 54"/>
              <a:gd name="T4" fmla="*/ 80645002 w 54"/>
              <a:gd name="T5" fmla="*/ 136088449 h 54"/>
              <a:gd name="T6" fmla="*/ 108367531 w 54"/>
              <a:gd name="T7" fmla="*/ 108367531 h 54"/>
              <a:gd name="T8" fmla="*/ 136088449 w 54"/>
              <a:gd name="T9" fmla="*/ 80645002 h 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"/>
              <a:gd name="T16" fmla="*/ 0 h 54"/>
              <a:gd name="T17" fmla="*/ 54 w 54"/>
              <a:gd name="T18" fmla="*/ 54 h 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" h="54">
                <a:moveTo>
                  <a:pt x="54" y="32"/>
                </a:moveTo>
                <a:lnTo>
                  <a:pt x="0" y="0"/>
                </a:lnTo>
                <a:lnTo>
                  <a:pt x="32" y="54"/>
                </a:lnTo>
                <a:lnTo>
                  <a:pt x="43" y="43"/>
                </a:lnTo>
                <a:lnTo>
                  <a:pt x="54" y="3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4569" name="Line 234"/>
          <p:cNvSpPr>
            <a:spLocks noChangeShapeType="1"/>
          </p:cNvSpPr>
          <p:nvPr/>
        </p:nvSpPr>
        <p:spPr bwMode="auto">
          <a:xfrm>
            <a:off x="7053263" y="2708275"/>
            <a:ext cx="339725" cy="3222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70" name="Rectangle 235"/>
          <p:cNvSpPr>
            <a:spLocks noChangeArrowheads="1"/>
          </p:cNvSpPr>
          <p:nvPr/>
        </p:nvSpPr>
        <p:spPr bwMode="auto">
          <a:xfrm>
            <a:off x="7546975" y="4802188"/>
            <a:ext cx="1444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W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571" name="Line 236"/>
          <p:cNvSpPr>
            <a:spLocks noChangeShapeType="1"/>
          </p:cNvSpPr>
          <p:nvPr/>
        </p:nvSpPr>
        <p:spPr bwMode="auto">
          <a:xfrm flipH="1">
            <a:off x="7562850" y="4800600"/>
            <a:ext cx="1206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4572" name="Rectangle 237"/>
          <p:cNvSpPr>
            <a:spLocks noChangeArrowheads="1"/>
          </p:cNvSpPr>
          <p:nvPr/>
        </p:nvSpPr>
        <p:spPr bwMode="auto">
          <a:xfrm>
            <a:off x="7342188" y="4802188"/>
            <a:ext cx="1016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R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573" name="Rectangle 238"/>
          <p:cNvSpPr>
            <a:spLocks noChangeArrowheads="1"/>
          </p:cNvSpPr>
          <p:nvPr/>
        </p:nvSpPr>
        <p:spPr bwMode="auto">
          <a:xfrm>
            <a:off x="7478713" y="4802188"/>
            <a:ext cx="428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/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574" name="Rectangle 239"/>
          <p:cNvSpPr>
            <a:spLocks noChangeArrowheads="1"/>
          </p:cNvSpPr>
          <p:nvPr/>
        </p:nvSpPr>
        <p:spPr bwMode="auto">
          <a:xfrm>
            <a:off x="3856038" y="160020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7</a:t>
            </a:r>
            <a:endParaRPr lang="en-CA" altLang="en-US" sz="1200" dirty="0">
              <a:latin typeface="Corbel" panose="020B0503020204020204" pitchFamily="34" charset="0"/>
            </a:endParaRPr>
          </a:p>
        </p:txBody>
      </p:sp>
      <p:sp>
        <p:nvSpPr>
          <p:cNvPr id="14575" name="Rectangle 240"/>
          <p:cNvSpPr>
            <a:spLocks noChangeArrowheads="1"/>
          </p:cNvSpPr>
          <p:nvPr/>
        </p:nvSpPr>
        <p:spPr bwMode="auto">
          <a:xfrm>
            <a:off x="5572125" y="161925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200" dirty="0">
              <a:latin typeface="Corbel" panose="020B0503020204020204" pitchFamily="34" charset="0"/>
            </a:endParaRPr>
          </a:p>
        </p:txBody>
      </p:sp>
      <p:sp>
        <p:nvSpPr>
          <p:cNvPr id="14576" name="Rectangle 241"/>
          <p:cNvSpPr>
            <a:spLocks noChangeArrowheads="1"/>
          </p:cNvSpPr>
          <p:nvPr/>
        </p:nvSpPr>
        <p:spPr bwMode="auto">
          <a:xfrm>
            <a:off x="7002463" y="1619250"/>
            <a:ext cx="8572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dirty="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200" dirty="0">
              <a:latin typeface="Corbel" panose="020B0503020204020204" pitchFamily="34" charset="0"/>
            </a:endParaRPr>
          </a:p>
        </p:txBody>
      </p:sp>
      <p:sp>
        <p:nvSpPr>
          <p:cNvPr id="14577" name="Rectangle 242"/>
          <p:cNvSpPr>
            <a:spLocks noChangeArrowheads="1"/>
          </p:cNvSpPr>
          <p:nvPr/>
        </p:nvSpPr>
        <p:spPr bwMode="auto">
          <a:xfrm>
            <a:off x="3341688" y="58404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i="1" dirty="0">
                <a:solidFill>
                  <a:srgbClr val="000000"/>
                </a:solidFill>
                <a:latin typeface="Nimbus Roman No9 L"/>
              </a:rPr>
              <a:t>b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578" name="Rectangle 243"/>
          <p:cNvSpPr>
            <a:spLocks noChangeArrowheads="1"/>
          </p:cNvSpPr>
          <p:nvPr/>
        </p:nvSpPr>
        <p:spPr bwMode="auto">
          <a:xfrm>
            <a:off x="3427413" y="592455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800" dirty="0">
                <a:solidFill>
                  <a:srgbClr val="000000"/>
                </a:solidFill>
                <a:latin typeface="Nimbus Roman No9 L"/>
              </a:rPr>
              <a:t>7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579" name="Rectangle 244"/>
          <p:cNvSpPr>
            <a:spLocks noChangeArrowheads="1"/>
          </p:cNvSpPr>
          <p:nvPr/>
        </p:nvSpPr>
        <p:spPr bwMode="auto">
          <a:xfrm>
            <a:off x="5010150" y="58404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i="1" dirty="0">
                <a:solidFill>
                  <a:srgbClr val="000000"/>
                </a:solidFill>
                <a:latin typeface="Nimbus Roman No9 L"/>
              </a:rPr>
              <a:t>b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580" name="Rectangle 245"/>
          <p:cNvSpPr>
            <a:spLocks noChangeArrowheads="1"/>
          </p:cNvSpPr>
          <p:nvPr/>
        </p:nvSpPr>
        <p:spPr bwMode="auto">
          <a:xfrm>
            <a:off x="5095875" y="592455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800" dirty="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581" name="Rectangle 246"/>
          <p:cNvSpPr>
            <a:spLocks noChangeArrowheads="1"/>
          </p:cNvSpPr>
          <p:nvPr/>
        </p:nvSpPr>
        <p:spPr bwMode="auto">
          <a:xfrm>
            <a:off x="6423025" y="5840413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1200" i="1" dirty="0">
                <a:solidFill>
                  <a:srgbClr val="000000"/>
                </a:solidFill>
                <a:latin typeface="Nimbus Roman No9 L"/>
              </a:rPr>
              <a:t>b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582" name="Rectangle 247"/>
          <p:cNvSpPr>
            <a:spLocks noChangeArrowheads="1"/>
          </p:cNvSpPr>
          <p:nvPr/>
        </p:nvSpPr>
        <p:spPr bwMode="auto">
          <a:xfrm>
            <a:off x="6508750" y="5924550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800" dirty="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2400" dirty="0">
              <a:latin typeface="Corbel" panose="020B0503020204020204" pitchFamily="34" charset="0"/>
            </a:endParaRPr>
          </a:p>
        </p:txBody>
      </p:sp>
      <p:sp>
        <p:nvSpPr>
          <p:cNvPr id="14583" name="Rectangle 248"/>
          <p:cNvSpPr>
            <a:spLocks noChangeArrowheads="1"/>
          </p:cNvSpPr>
          <p:nvPr/>
        </p:nvSpPr>
        <p:spPr bwMode="auto">
          <a:xfrm>
            <a:off x="6321425" y="2298700"/>
            <a:ext cx="357188" cy="3587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584" name="Rectangle 249"/>
          <p:cNvSpPr>
            <a:spLocks noChangeArrowheads="1"/>
          </p:cNvSpPr>
          <p:nvPr/>
        </p:nvSpPr>
        <p:spPr bwMode="auto">
          <a:xfrm>
            <a:off x="6321425" y="3746500"/>
            <a:ext cx="357188" cy="357188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585" name="Rectangle 250"/>
          <p:cNvSpPr>
            <a:spLocks noChangeArrowheads="1"/>
          </p:cNvSpPr>
          <p:nvPr/>
        </p:nvSpPr>
        <p:spPr bwMode="auto">
          <a:xfrm>
            <a:off x="4908550" y="3722688"/>
            <a:ext cx="357188" cy="357187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586" name="Rectangle 251"/>
          <p:cNvSpPr>
            <a:spLocks noChangeArrowheads="1"/>
          </p:cNvSpPr>
          <p:nvPr/>
        </p:nvSpPr>
        <p:spPr bwMode="auto">
          <a:xfrm>
            <a:off x="3240088" y="3746500"/>
            <a:ext cx="339725" cy="357188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587" name="Rectangle 252"/>
          <p:cNvSpPr>
            <a:spLocks noChangeArrowheads="1"/>
          </p:cNvSpPr>
          <p:nvPr/>
        </p:nvSpPr>
        <p:spPr bwMode="auto">
          <a:xfrm>
            <a:off x="3240088" y="2298700"/>
            <a:ext cx="339725" cy="358775"/>
          </a:xfrm>
          <a:prstGeom prst="rect">
            <a:avLst/>
          </a:prstGeom>
          <a:noFill/>
          <a:ln w="17526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dirty="0">
              <a:latin typeface="Corbel" panose="020B0503020204020204" pitchFamily="34" charset="0"/>
            </a:endParaRPr>
          </a:p>
        </p:txBody>
      </p:sp>
      <p:sp>
        <p:nvSpPr>
          <p:cNvPr id="14588" name="Text Box 253"/>
          <p:cNvSpPr txBox="1">
            <a:spLocks noChangeArrowheads="1"/>
          </p:cNvSpPr>
          <p:nvPr/>
        </p:nvSpPr>
        <p:spPr bwMode="auto">
          <a:xfrm>
            <a:off x="293846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endParaRPr lang="en-US" altLang="en-US" sz="1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</a:p>
        </p:txBody>
      </p:sp>
      <p:sp>
        <p:nvSpPr>
          <p:cNvPr id="14589" name="Text Box 254"/>
          <p:cNvSpPr txBox="1">
            <a:spLocks noChangeArrowheads="1"/>
          </p:cNvSpPr>
          <p:nvPr/>
        </p:nvSpPr>
        <p:spPr bwMode="auto">
          <a:xfrm>
            <a:off x="364331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endParaRPr lang="en-US" altLang="en-US" sz="1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</a:p>
        </p:txBody>
      </p:sp>
      <p:sp>
        <p:nvSpPr>
          <p:cNvPr id="14590" name="Text Box 255"/>
          <p:cNvSpPr txBox="1">
            <a:spLocks noChangeArrowheads="1"/>
          </p:cNvSpPr>
          <p:nvPr/>
        </p:nvSpPr>
        <p:spPr bwMode="auto">
          <a:xfrm>
            <a:off x="462756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endParaRPr lang="en-US" altLang="en-US" sz="1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</a:p>
        </p:txBody>
      </p:sp>
      <p:sp>
        <p:nvSpPr>
          <p:cNvPr id="14591" name="Text Box 256"/>
          <p:cNvSpPr txBox="1">
            <a:spLocks noChangeArrowheads="1"/>
          </p:cNvSpPr>
          <p:nvPr/>
        </p:nvSpPr>
        <p:spPr bwMode="auto">
          <a:xfrm>
            <a:off x="532606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endParaRPr lang="en-US" altLang="en-US" sz="1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</a:p>
        </p:txBody>
      </p:sp>
      <p:sp>
        <p:nvSpPr>
          <p:cNvPr id="14592" name="Text Box 257"/>
          <p:cNvSpPr txBox="1">
            <a:spLocks noChangeArrowheads="1"/>
          </p:cNvSpPr>
          <p:nvPr/>
        </p:nvSpPr>
        <p:spPr bwMode="auto">
          <a:xfrm>
            <a:off x="603091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endParaRPr lang="en-US" altLang="en-US" sz="1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</a:p>
        </p:txBody>
      </p:sp>
      <p:sp>
        <p:nvSpPr>
          <p:cNvPr id="14593" name="Text Box 258"/>
          <p:cNvSpPr txBox="1">
            <a:spLocks noChangeArrowheads="1"/>
          </p:cNvSpPr>
          <p:nvPr/>
        </p:nvSpPr>
        <p:spPr bwMode="auto">
          <a:xfrm>
            <a:off x="6735763" y="3065463"/>
            <a:ext cx="2222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endParaRPr lang="en-US" altLang="en-US" sz="1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</a:p>
        </p:txBody>
      </p:sp>
      <p:sp>
        <p:nvSpPr>
          <p:cNvPr id="14594" name="Text Box 259"/>
          <p:cNvSpPr txBox="1">
            <a:spLocks noChangeArrowheads="1"/>
          </p:cNvSpPr>
          <p:nvPr/>
        </p:nvSpPr>
        <p:spPr bwMode="auto">
          <a:xfrm rot="5400000">
            <a:off x="4152107" y="2583656"/>
            <a:ext cx="222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endParaRPr lang="en-US" altLang="en-US" sz="1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</a:p>
        </p:txBody>
      </p:sp>
      <p:sp>
        <p:nvSpPr>
          <p:cNvPr id="14595" name="Text Box 260"/>
          <p:cNvSpPr txBox="1">
            <a:spLocks noChangeArrowheads="1"/>
          </p:cNvSpPr>
          <p:nvPr/>
        </p:nvSpPr>
        <p:spPr bwMode="auto">
          <a:xfrm rot="5400000">
            <a:off x="4152107" y="4028281"/>
            <a:ext cx="222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endParaRPr lang="en-US" altLang="en-US" sz="1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</a:p>
        </p:txBody>
      </p:sp>
      <p:sp>
        <p:nvSpPr>
          <p:cNvPr id="14596" name="Text Box 261"/>
          <p:cNvSpPr txBox="1">
            <a:spLocks noChangeArrowheads="1"/>
          </p:cNvSpPr>
          <p:nvPr/>
        </p:nvSpPr>
        <p:spPr bwMode="auto">
          <a:xfrm rot="5400000">
            <a:off x="4152107" y="1897856"/>
            <a:ext cx="222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endParaRPr lang="en-US" altLang="en-US" sz="1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  <a:endParaRPr lang="en-US" altLang="en-US" sz="1200" dirty="0">
              <a:latin typeface="Nimbus Roman No9 L"/>
            </a:endParaRPr>
          </a:p>
          <a:p>
            <a:pPr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CA" altLang="en-US" sz="1200" dirty="0">
                <a:latin typeface="Nimbus Roman No9 L"/>
              </a:rPr>
              <a:t>•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SRAM Cell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Two transistor inverters are cross connected to implement a basic flip-flop.</a:t>
            </a:r>
          </a:p>
          <a:p>
            <a:pPr eaLnBrk="1" hangingPunct="1"/>
            <a:r>
              <a:rPr lang="en-US" altLang="en-US" sz="1800" dirty="0"/>
              <a:t>The cell is connected to one word line and two bits lines by transistors T1 and T2</a:t>
            </a:r>
          </a:p>
          <a:p>
            <a:pPr eaLnBrk="1" hangingPunct="1"/>
            <a:r>
              <a:rPr lang="en-US" altLang="en-US" sz="1800" dirty="0"/>
              <a:t>When word line is at ground level, the transistors are turned off and the latch retains its state</a:t>
            </a:r>
          </a:p>
          <a:p>
            <a:pPr eaLnBrk="1" hangingPunct="1"/>
            <a:r>
              <a:rPr lang="en-US" altLang="en-US" sz="1800" dirty="0"/>
              <a:t>Read operation: In order to read state of SRAM cell, the word line is activated to close switches T1 and T2. Sense/Write circuits at the bottom monitor the state of b and b’</a:t>
            </a:r>
          </a:p>
        </p:txBody>
      </p:sp>
      <p:grpSp>
        <p:nvGrpSpPr>
          <p:cNvPr id="15364" name="Group 59"/>
          <p:cNvGrpSpPr>
            <a:grpSpLocks/>
          </p:cNvGrpSpPr>
          <p:nvPr/>
        </p:nvGrpSpPr>
        <p:grpSpPr bwMode="auto">
          <a:xfrm>
            <a:off x="2514600" y="4114800"/>
            <a:ext cx="4267200" cy="2057400"/>
            <a:chOff x="1697038" y="1893490"/>
            <a:chExt cx="5875337" cy="4126310"/>
          </a:xfrm>
        </p:grpSpPr>
        <p:sp>
          <p:nvSpPr>
            <p:cNvPr id="4" name="Line 2"/>
            <p:cNvSpPr>
              <a:spLocks noChangeShapeType="1"/>
            </p:cNvSpPr>
            <p:nvPr/>
          </p:nvSpPr>
          <p:spPr bwMode="auto">
            <a:xfrm flipH="1">
              <a:off x="5167519" y="3615110"/>
              <a:ext cx="480011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5" name="Line 3"/>
            <p:cNvSpPr>
              <a:spLocks noChangeShapeType="1"/>
            </p:cNvSpPr>
            <p:nvPr/>
          </p:nvSpPr>
          <p:spPr bwMode="auto">
            <a:xfrm flipH="1">
              <a:off x="1989845" y="3615110"/>
              <a:ext cx="376810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367" name="Rectangle 4"/>
            <p:cNvSpPr>
              <a:spLocks noChangeArrowheads="1"/>
            </p:cNvSpPr>
            <p:nvPr/>
          </p:nvSpPr>
          <p:spPr bwMode="auto">
            <a:xfrm>
              <a:off x="4916488" y="3489325"/>
              <a:ext cx="3556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i="1" dirty="0">
                  <a:solidFill>
                    <a:srgbClr val="000000"/>
                  </a:solidFill>
                  <a:latin typeface="Nimbus Roman No9 L"/>
                </a:rPr>
                <a:t>Y</a:t>
              </a:r>
              <a:endParaRPr lang="en-CA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3390900" y="3489325"/>
              <a:ext cx="355600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i="1" dirty="0">
                  <a:solidFill>
                    <a:srgbClr val="000000"/>
                  </a:solidFill>
                  <a:latin typeface="Nimbus Roman No9 L"/>
                </a:rPr>
                <a:t>X</a:t>
              </a:r>
              <a:endParaRPr lang="en-CA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912290" y="2841426"/>
              <a:ext cx="482410" cy="3763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3" y="9"/>
                </a:cxn>
                <a:cxn ang="0">
                  <a:pos x="0" y="18"/>
                </a:cxn>
                <a:cxn ang="0">
                  <a:pos x="0" y="0"/>
                </a:cxn>
              </a:cxnLst>
              <a:rect l="0" t="0" r="r" b="b"/>
              <a:pathLst>
                <a:path w="23" h="18">
                  <a:moveTo>
                    <a:pt x="0" y="0"/>
                  </a:moveTo>
                  <a:lnTo>
                    <a:pt x="23" y="9"/>
                  </a:lnTo>
                  <a:lnTo>
                    <a:pt x="0" y="1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3245075" y="3029620"/>
              <a:ext cx="667216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H="1">
              <a:off x="4497904" y="3029620"/>
              <a:ext cx="669615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372" name="Rectangle 9"/>
            <p:cNvSpPr>
              <a:spLocks noChangeArrowheads="1"/>
            </p:cNvSpPr>
            <p:nvPr/>
          </p:nvSpPr>
          <p:spPr bwMode="auto">
            <a:xfrm>
              <a:off x="6715125" y="5183187"/>
              <a:ext cx="857250" cy="271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Word line</a:t>
              </a:r>
              <a:endParaRPr lang="en-CA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5373" name="Line 10"/>
            <p:cNvSpPr>
              <a:spLocks noChangeShapeType="1"/>
            </p:cNvSpPr>
            <p:nvPr/>
          </p:nvSpPr>
          <p:spPr bwMode="auto">
            <a:xfrm flipH="1" flipV="1">
              <a:off x="1697038" y="5435600"/>
              <a:ext cx="5581650" cy="1746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74" name="Freeform 11"/>
            <p:cNvSpPr>
              <a:spLocks/>
            </p:cNvSpPr>
            <p:nvPr/>
          </p:nvSpPr>
          <p:spPr bwMode="auto">
            <a:xfrm>
              <a:off x="2073275" y="5789612"/>
              <a:ext cx="125413" cy="63500"/>
            </a:xfrm>
            <a:custGeom>
              <a:avLst/>
              <a:gdLst>
                <a:gd name="T0" fmla="*/ 2147483647 w 6"/>
                <a:gd name="T1" fmla="*/ 0 h 3"/>
                <a:gd name="T2" fmla="*/ 0 w 6"/>
                <a:gd name="T3" fmla="*/ 896048546 h 3"/>
                <a:gd name="T4" fmla="*/ 2147483647 w 6"/>
                <a:gd name="T5" fmla="*/ 1344083237 h 3"/>
                <a:gd name="T6" fmla="*/ 2147483647 w 6"/>
                <a:gd name="T7" fmla="*/ 896048546 h 3"/>
                <a:gd name="T8" fmla="*/ 2147483647 w 6"/>
                <a:gd name="T9" fmla="*/ 0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6" y="0"/>
                  </a:moveTo>
                  <a:lnTo>
                    <a:pt x="0" y="2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5375" name="Freeform 12"/>
            <p:cNvSpPr>
              <a:spLocks/>
            </p:cNvSpPr>
            <p:nvPr/>
          </p:nvSpPr>
          <p:spPr bwMode="auto">
            <a:xfrm>
              <a:off x="2073275" y="5789612"/>
              <a:ext cx="125413" cy="63500"/>
            </a:xfrm>
            <a:custGeom>
              <a:avLst/>
              <a:gdLst>
                <a:gd name="T0" fmla="*/ 199093904 w 79"/>
                <a:gd name="T1" fmla="*/ 0 h 40"/>
                <a:gd name="T2" fmla="*/ 0 w 79"/>
                <a:gd name="T3" fmla="*/ 68043424 h 40"/>
                <a:gd name="T4" fmla="*/ 199093904 w 79"/>
                <a:gd name="T5" fmla="*/ 100806236 h 40"/>
                <a:gd name="T6" fmla="*/ 199093904 w 79"/>
                <a:gd name="T7" fmla="*/ 68043424 h 40"/>
                <a:gd name="T8" fmla="*/ 199093904 w 79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0"/>
                <a:gd name="T17" fmla="*/ 79 w 79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0">
                  <a:moveTo>
                    <a:pt x="79" y="0"/>
                  </a:moveTo>
                  <a:lnTo>
                    <a:pt x="0" y="27"/>
                  </a:lnTo>
                  <a:lnTo>
                    <a:pt x="79" y="40"/>
                  </a:lnTo>
                  <a:lnTo>
                    <a:pt x="79" y="27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5376" name="Line 13"/>
            <p:cNvSpPr>
              <a:spLocks noChangeShapeType="1"/>
            </p:cNvSpPr>
            <p:nvPr/>
          </p:nvSpPr>
          <p:spPr bwMode="auto">
            <a:xfrm>
              <a:off x="2198688" y="5832475"/>
              <a:ext cx="15271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77" name="Rectangle 14"/>
            <p:cNvSpPr>
              <a:spLocks noChangeArrowheads="1"/>
            </p:cNvSpPr>
            <p:nvPr/>
          </p:nvSpPr>
          <p:spPr bwMode="auto">
            <a:xfrm>
              <a:off x="3933825" y="5705475"/>
              <a:ext cx="773113" cy="27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Nimbus Roman No9 L"/>
                </a:rPr>
                <a:t>Bit lines</a:t>
              </a:r>
              <a:endParaRPr lang="en-CA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5378" name="Freeform 15"/>
            <p:cNvSpPr>
              <a:spLocks/>
            </p:cNvSpPr>
            <p:nvPr/>
          </p:nvSpPr>
          <p:spPr bwMode="auto">
            <a:xfrm>
              <a:off x="6213475" y="5789612"/>
              <a:ext cx="125413" cy="63500"/>
            </a:xfrm>
            <a:custGeom>
              <a:avLst/>
              <a:gdLst>
                <a:gd name="T0" fmla="*/ 0 w 6"/>
                <a:gd name="T1" fmla="*/ 1344083237 h 3"/>
                <a:gd name="T2" fmla="*/ 2147483647 w 6"/>
                <a:gd name="T3" fmla="*/ 896048546 h 3"/>
                <a:gd name="T4" fmla="*/ 0 w 6"/>
                <a:gd name="T5" fmla="*/ 0 h 3"/>
                <a:gd name="T6" fmla="*/ 0 w 6"/>
                <a:gd name="T7" fmla="*/ 896048546 h 3"/>
                <a:gd name="T8" fmla="*/ 0 w 6"/>
                <a:gd name="T9" fmla="*/ 1344083237 h 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"/>
                <a:gd name="T16" fmla="*/ 0 h 3"/>
                <a:gd name="T17" fmla="*/ 6 w 6"/>
                <a:gd name="T18" fmla="*/ 3 h 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" h="3">
                  <a:moveTo>
                    <a:pt x="0" y="3"/>
                  </a:moveTo>
                  <a:lnTo>
                    <a:pt x="6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5379" name="Freeform 16"/>
            <p:cNvSpPr>
              <a:spLocks/>
            </p:cNvSpPr>
            <p:nvPr/>
          </p:nvSpPr>
          <p:spPr bwMode="auto">
            <a:xfrm>
              <a:off x="6213475" y="5789612"/>
              <a:ext cx="125413" cy="63500"/>
            </a:xfrm>
            <a:custGeom>
              <a:avLst/>
              <a:gdLst>
                <a:gd name="T0" fmla="*/ 0 w 79"/>
                <a:gd name="T1" fmla="*/ 100806236 h 40"/>
                <a:gd name="T2" fmla="*/ 199093904 w 79"/>
                <a:gd name="T3" fmla="*/ 68043424 h 40"/>
                <a:gd name="T4" fmla="*/ 0 w 79"/>
                <a:gd name="T5" fmla="*/ 0 h 40"/>
                <a:gd name="T6" fmla="*/ 0 w 79"/>
                <a:gd name="T7" fmla="*/ 68043424 h 40"/>
                <a:gd name="T8" fmla="*/ 0 w 79"/>
                <a:gd name="T9" fmla="*/ 100806236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40"/>
                <a:gd name="T17" fmla="*/ 79 w 79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40">
                  <a:moveTo>
                    <a:pt x="0" y="40"/>
                  </a:moveTo>
                  <a:lnTo>
                    <a:pt x="79" y="27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15380" name="Line 17"/>
            <p:cNvSpPr>
              <a:spLocks noChangeShapeType="1"/>
            </p:cNvSpPr>
            <p:nvPr/>
          </p:nvSpPr>
          <p:spPr bwMode="auto">
            <a:xfrm flipH="1">
              <a:off x="4686300" y="5832475"/>
              <a:ext cx="1527175" cy="158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5837135" y="3803302"/>
              <a:ext cx="2399" cy="1631008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2575458" y="3803302"/>
              <a:ext cx="0" cy="1631008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497904" y="4179689"/>
              <a:ext cx="669615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245075" y="4179689"/>
              <a:ext cx="667216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4017893" y="3991496"/>
              <a:ext cx="480011" cy="397296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0" y="9"/>
                </a:cxn>
                <a:cxn ang="0">
                  <a:pos x="23" y="19"/>
                </a:cxn>
                <a:cxn ang="0">
                  <a:pos x="23" y="0"/>
                </a:cxn>
              </a:cxnLst>
              <a:rect l="0" t="0" r="r" b="b"/>
              <a:pathLst>
                <a:path w="23" h="19">
                  <a:moveTo>
                    <a:pt x="23" y="0"/>
                  </a:moveTo>
                  <a:lnTo>
                    <a:pt x="0" y="9"/>
                  </a:lnTo>
                  <a:lnTo>
                    <a:pt x="23" y="19"/>
                  </a:lnTo>
                  <a:lnTo>
                    <a:pt x="23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386" name="Line 24"/>
            <p:cNvSpPr>
              <a:spLocks noChangeShapeType="1"/>
            </p:cNvSpPr>
            <p:nvPr/>
          </p:nvSpPr>
          <p:spPr bwMode="auto">
            <a:xfrm flipV="1">
              <a:off x="1990725" y="2255837"/>
              <a:ext cx="1588" cy="37639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87" name="Line 25"/>
            <p:cNvSpPr>
              <a:spLocks noChangeShapeType="1"/>
            </p:cNvSpPr>
            <p:nvPr/>
          </p:nvSpPr>
          <p:spPr bwMode="auto">
            <a:xfrm flipV="1">
              <a:off x="6423025" y="2255837"/>
              <a:ext cx="1588" cy="376396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3245075" y="3029620"/>
              <a:ext cx="2399" cy="1150069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V="1">
              <a:off x="5167519" y="3029620"/>
              <a:ext cx="2401" cy="1150069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366654" y="3615110"/>
              <a:ext cx="396008" cy="83641"/>
            </a:xfrm>
            <a:prstGeom prst="rect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5647530" y="3803302"/>
              <a:ext cx="376810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flipH="1">
              <a:off x="2366654" y="3803302"/>
              <a:ext cx="396008" cy="2324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393" name="Rectangle 31"/>
            <p:cNvSpPr>
              <a:spLocks noChangeArrowheads="1"/>
            </p:cNvSpPr>
            <p:nvPr/>
          </p:nvSpPr>
          <p:spPr bwMode="auto">
            <a:xfrm>
              <a:off x="1812241" y="2005012"/>
              <a:ext cx="314325" cy="27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i="1" dirty="0">
                  <a:solidFill>
                    <a:srgbClr val="000000"/>
                  </a:solidFill>
                  <a:latin typeface="Nimbus Roman No9 L"/>
                </a:rPr>
                <a:t>b</a:t>
              </a:r>
              <a:endParaRPr lang="en-CA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5394" name="Rectangle 32"/>
            <p:cNvSpPr>
              <a:spLocks noChangeArrowheads="1"/>
            </p:cNvSpPr>
            <p:nvPr/>
          </p:nvSpPr>
          <p:spPr bwMode="auto">
            <a:xfrm>
              <a:off x="5613929" y="3343275"/>
              <a:ext cx="314325" cy="27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i="1" dirty="0">
                  <a:solidFill>
                    <a:srgbClr val="000000"/>
                  </a:solidFill>
                  <a:latin typeface="Nimbus Roman No9 L"/>
                </a:rPr>
                <a:t>T</a:t>
              </a:r>
              <a:endParaRPr lang="en-CA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5395" name="Rectangle 33"/>
            <p:cNvSpPr>
              <a:spLocks noChangeArrowheads="1"/>
            </p:cNvSpPr>
            <p:nvPr/>
          </p:nvSpPr>
          <p:spPr bwMode="auto">
            <a:xfrm>
              <a:off x="5857875" y="3468687"/>
              <a:ext cx="146050" cy="166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000" dirty="0">
                  <a:solidFill>
                    <a:srgbClr val="000000"/>
                  </a:solidFill>
                  <a:latin typeface="Nimbus Roman No9 L"/>
                </a:rPr>
                <a:t>2</a:t>
              </a:r>
              <a:endParaRPr lang="en-CA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5396" name="Rectangle 34"/>
            <p:cNvSpPr>
              <a:spLocks noChangeArrowheads="1"/>
            </p:cNvSpPr>
            <p:nvPr/>
          </p:nvSpPr>
          <p:spPr bwMode="auto">
            <a:xfrm>
              <a:off x="2388254" y="3363912"/>
              <a:ext cx="314325" cy="27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i="1" dirty="0">
                  <a:solidFill>
                    <a:srgbClr val="000000"/>
                  </a:solidFill>
                  <a:latin typeface="Nimbus Roman No9 L"/>
                </a:rPr>
                <a:t>T</a:t>
              </a:r>
              <a:endParaRPr lang="en-CA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5397" name="Rectangle 35"/>
            <p:cNvSpPr>
              <a:spLocks noChangeArrowheads="1"/>
            </p:cNvSpPr>
            <p:nvPr/>
          </p:nvSpPr>
          <p:spPr bwMode="auto">
            <a:xfrm>
              <a:off x="2595563" y="3468687"/>
              <a:ext cx="146050" cy="16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000" dirty="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5398" name="Freeform 36"/>
            <p:cNvSpPr>
              <a:spLocks/>
            </p:cNvSpPr>
            <p:nvPr/>
          </p:nvSpPr>
          <p:spPr bwMode="auto">
            <a:xfrm>
              <a:off x="4414838" y="2987675"/>
              <a:ext cx="84137" cy="84137"/>
            </a:xfrm>
            <a:custGeom>
              <a:avLst/>
              <a:gdLst>
                <a:gd name="T0" fmla="*/ 68043026 w 53"/>
                <a:gd name="T1" fmla="*/ 68043026 h 53"/>
                <a:gd name="T2" fmla="*/ 68043026 w 53"/>
                <a:gd name="T3" fmla="*/ 0 h 53"/>
                <a:gd name="T4" fmla="*/ 32761046 w 53"/>
                <a:gd name="T5" fmla="*/ 32761046 h 53"/>
                <a:gd name="T6" fmla="*/ 0 w 53"/>
                <a:gd name="T7" fmla="*/ 68043026 h 53"/>
                <a:gd name="T8" fmla="*/ 32761046 w 53"/>
                <a:gd name="T9" fmla="*/ 100805647 h 53"/>
                <a:gd name="T10" fmla="*/ 68043026 w 53"/>
                <a:gd name="T11" fmla="*/ 133566705 h 53"/>
                <a:gd name="T12" fmla="*/ 100805647 w 53"/>
                <a:gd name="T13" fmla="*/ 100805647 h 53"/>
                <a:gd name="T14" fmla="*/ 133566705 w 53"/>
                <a:gd name="T15" fmla="*/ 68043026 h 53"/>
                <a:gd name="T16" fmla="*/ 100805647 w 53"/>
                <a:gd name="T17" fmla="*/ 32761046 h 53"/>
                <a:gd name="T18" fmla="*/ 68043026 w 53"/>
                <a:gd name="T19" fmla="*/ 0 h 53"/>
                <a:gd name="T20" fmla="*/ 68043026 w 53"/>
                <a:gd name="T21" fmla="*/ 68043026 h 5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53"/>
                <a:gd name="T35" fmla="*/ 53 w 53"/>
                <a:gd name="T36" fmla="*/ 53 h 5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53">
                  <a:moveTo>
                    <a:pt x="27" y="27"/>
                  </a:moveTo>
                  <a:lnTo>
                    <a:pt x="27" y="0"/>
                  </a:lnTo>
                  <a:lnTo>
                    <a:pt x="13" y="13"/>
                  </a:lnTo>
                  <a:lnTo>
                    <a:pt x="0" y="27"/>
                  </a:lnTo>
                  <a:lnTo>
                    <a:pt x="13" y="40"/>
                  </a:lnTo>
                  <a:lnTo>
                    <a:pt x="27" y="53"/>
                  </a:lnTo>
                  <a:lnTo>
                    <a:pt x="40" y="40"/>
                  </a:lnTo>
                  <a:lnTo>
                    <a:pt x="53" y="27"/>
                  </a:lnTo>
                  <a:lnTo>
                    <a:pt x="40" y="13"/>
                  </a:lnTo>
                  <a:lnTo>
                    <a:pt x="27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4413901" y="2987799"/>
              <a:ext cx="84003" cy="8364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1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400" name="Freeform 38"/>
            <p:cNvSpPr>
              <a:spLocks/>
            </p:cNvSpPr>
            <p:nvPr/>
          </p:nvSpPr>
          <p:spPr bwMode="auto">
            <a:xfrm>
              <a:off x="3913188" y="4138612"/>
              <a:ext cx="84137" cy="82550"/>
            </a:xfrm>
            <a:custGeom>
              <a:avLst/>
              <a:gdLst>
                <a:gd name="T0" fmla="*/ 65523679 w 53"/>
                <a:gd name="T1" fmla="*/ 65524068 h 52"/>
                <a:gd name="T2" fmla="*/ 65523679 w 53"/>
                <a:gd name="T3" fmla="*/ 0 h 52"/>
                <a:gd name="T4" fmla="*/ 32761046 w 53"/>
                <a:gd name="T5" fmla="*/ 32762828 h 52"/>
                <a:gd name="T6" fmla="*/ 0 w 53"/>
                <a:gd name="T7" fmla="*/ 65524068 h 52"/>
                <a:gd name="T8" fmla="*/ 32761046 w 53"/>
                <a:gd name="T9" fmla="*/ 98286883 h 52"/>
                <a:gd name="T10" fmla="*/ 65523679 w 53"/>
                <a:gd name="T11" fmla="*/ 131048136 h 52"/>
                <a:gd name="T12" fmla="*/ 100805647 w 53"/>
                <a:gd name="T13" fmla="*/ 98286883 h 52"/>
                <a:gd name="T14" fmla="*/ 133566705 w 53"/>
                <a:gd name="T15" fmla="*/ 65524068 h 52"/>
                <a:gd name="T16" fmla="*/ 100805647 w 53"/>
                <a:gd name="T17" fmla="*/ 32762828 h 52"/>
                <a:gd name="T18" fmla="*/ 65523679 w 53"/>
                <a:gd name="T19" fmla="*/ 0 h 52"/>
                <a:gd name="T20" fmla="*/ 65523679 w 53"/>
                <a:gd name="T21" fmla="*/ 65524068 h 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"/>
                <a:gd name="T34" fmla="*/ 0 h 52"/>
                <a:gd name="T35" fmla="*/ 53 w 53"/>
                <a:gd name="T36" fmla="*/ 52 h 5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" h="52">
                  <a:moveTo>
                    <a:pt x="26" y="26"/>
                  </a:moveTo>
                  <a:lnTo>
                    <a:pt x="26" y="0"/>
                  </a:lnTo>
                  <a:lnTo>
                    <a:pt x="13" y="13"/>
                  </a:lnTo>
                  <a:lnTo>
                    <a:pt x="0" y="26"/>
                  </a:lnTo>
                  <a:lnTo>
                    <a:pt x="13" y="39"/>
                  </a:lnTo>
                  <a:lnTo>
                    <a:pt x="26" y="52"/>
                  </a:lnTo>
                  <a:lnTo>
                    <a:pt x="40" y="39"/>
                  </a:lnTo>
                  <a:lnTo>
                    <a:pt x="53" y="26"/>
                  </a:lnTo>
                  <a:lnTo>
                    <a:pt x="40" y="13"/>
                  </a:lnTo>
                  <a:lnTo>
                    <a:pt x="26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3912290" y="4137868"/>
              <a:ext cx="84001" cy="8364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4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4" y="2"/>
                </a:cxn>
                <a:cxn ang="0">
                  <a:pos x="4" y="1"/>
                </a:cxn>
                <a:cxn ang="0">
                  <a:pos x="2" y="0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4"/>
                  </a:lnTo>
                  <a:lnTo>
                    <a:pt x="2" y="4"/>
                  </a:lnTo>
                  <a:lnTo>
                    <a:pt x="4" y="4"/>
                  </a:lnTo>
                  <a:lnTo>
                    <a:pt x="4" y="2"/>
                  </a:lnTo>
                  <a:lnTo>
                    <a:pt x="4" y="1"/>
                  </a:lnTo>
                  <a:lnTo>
                    <a:pt x="2" y="0"/>
                  </a:lnTo>
                </a:path>
              </a:pathLst>
            </a:custGeom>
            <a:noFill/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402" name="Rectangle 40"/>
            <p:cNvSpPr>
              <a:spLocks noChangeArrowheads="1"/>
            </p:cNvSpPr>
            <p:nvPr/>
          </p:nvSpPr>
          <p:spPr bwMode="auto">
            <a:xfrm>
              <a:off x="6305145" y="2005012"/>
              <a:ext cx="314325" cy="27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i="1" dirty="0">
                  <a:solidFill>
                    <a:srgbClr val="000000"/>
                  </a:solidFill>
                  <a:latin typeface="Nimbus Roman No9 L"/>
                </a:rPr>
                <a:t>b</a:t>
              </a:r>
              <a:endParaRPr lang="en-CA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5403" name="Rectangle 41"/>
            <p:cNvSpPr>
              <a:spLocks noChangeArrowheads="1"/>
            </p:cNvSpPr>
            <p:nvPr/>
          </p:nvSpPr>
          <p:spPr bwMode="auto">
            <a:xfrm>
              <a:off x="6535551" y="1893490"/>
              <a:ext cx="146050" cy="271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CA" altLang="en-US" sz="1500" dirty="0">
                  <a:solidFill>
                    <a:srgbClr val="000000"/>
                  </a:solidFill>
                  <a:latin typeface="Symbol" panose="05050102010706020507" pitchFamily="18" charset="2"/>
                </a:rPr>
                <a:t>¢</a:t>
              </a:r>
              <a:endParaRPr lang="en-CA" altLang="en-US" dirty="0">
                <a:latin typeface="Corbel" panose="020B0503020204020204" pitchFamily="34" charset="0"/>
              </a:endParaRPr>
            </a:p>
          </p:txBody>
        </p:sp>
        <p:sp>
          <p:nvSpPr>
            <p:cNvPr id="15404" name="Freeform 42"/>
            <p:cNvSpPr>
              <a:spLocks/>
            </p:cNvSpPr>
            <p:nvPr/>
          </p:nvSpPr>
          <p:spPr bwMode="auto">
            <a:xfrm>
              <a:off x="5146675" y="3594100"/>
              <a:ext cx="42863" cy="42862"/>
            </a:xfrm>
            <a:custGeom>
              <a:avLst/>
              <a:gdLst>
                <a:gd name="T0" fmla="*/ 32763210 w 27"/>
                <a:gd name="T1" fmla="*/ 32760858 h 27"/>
                <a:gd name="T2" fmla="*/ 32763210 w 27"/>
                <a:gd name="T3" fmla="*/ 0 h 27"/>
                <a:gd name="T4" fmla="*/ 0 w 27"/>
                <a:gd name="T5" fmla="*/ 0 h 27"/>
                <a:gd name="T6" fmla="*/ 0 w 27"/>
                <a:gd name="T7" fmla="*/ 32760858 h 27"/>
                <a:gd name="T8" fmla="*/ 0 w 27"/>
                <a:gd name="T9" fmla="*/ 68042637 h 27"/>
                <a:gd name="T10" fmla="*/ 32763210 w 27"/>
                <a:gd name="T11" fmla="*/ 68042637 h 27"/>
                <a:gd name="T12" fmla="*/ 68045812 w 27"/>
                <a:gd name="T13" fmla="*/ 68042637 h 27"/>
                <a:gd name="T14" fmla="*/ 68045812 w 27"/>
                <a:gd name="T15" fmla="*/ 32760858 h 27"/>
                <a:gd name="T16" fmla="*/ 68045812 w 27"/>
                <a:gd name="T17" fmla="*/ 0 h 27"/>
                <a:gd name="T18" fmla="*/ 32763210 w 27"/>
                <a:gd name="T19" fmla="*/ 0 h 27"/>
                <a:gd name="T20" fmla="*/ 32763210 w 27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27"/>
                <a:gd name="T35" fmla="*/ 27 w 27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5126719" y="3573289"/>
              <a:ext cx="624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406" name="Freeform 44"/>
            <p:cNvSpPr>
              <a:spLocks/>
            </p:cNvSpPr>
            <p:nvPr/>
          </p:nvSpPr>
          <p:spPr bwMode="auto">
            <a:xfrm>
              <a:off x="6400800" y="3594100"/>
              <a:ext cx="42863" cy="42862"/>
            </a:xfrm>
            <a:custGeom>
              <a:avLst/>
              <a:gdLst>
                <a:gd name="T0" fmla="*/ 35282602 w 27"/>
                <a:gd name="T1" fmla="*/ 32760858 h 27"/>
                <a:gd name="T2" fmla="*/ 35282602 w 27"/>
                <a:gd name="T3" fmla="*/ 0 h 27"/>
                <a:gd name="T4" fmla="*/ 0 w 27"/>
                <a:gd name="T5" fmla="*/ 0 h 27"/>
                <a:gd name="T6" fmla="*/ 0 w 27"/>
                <a:gd name="T7" fmla="*/ 32760858 h 27"/>
                <a:gd name="T8" fmla="*/ 0 w 27"/>
                <a:gd name="T9" fmla="*/ 68042637 h 27"/>
                <a:gd name="T10" fmla="*/ 35282602 w 27"/>
                <a:gd name="T11" fmla="*/ 68042637 h 27"/>
                <a:gd name="T12" fmla="*/ 68045812 w 27"/>
                <a:gd name="T13" fmla="*/ 68042637 h 27"/>
                <a:gd name="T14" fmla="*/ 68045812 w 27"/>
                <a:gd name="T15" fmla="*/ 32760858 h 27"/>
                <a:gd name="T16" fmla="*/ 68045812 w 27"/>
                <a:gd name="T17" fmla="*/ 0 h 27"/>
                <a:gd name="T18" fmla="*/ 35282602 w 27"/>
                <a:gd name="T19" fmla="*/ 0 h 27"/>
                <a:gd name="T20" fmla="*/ 35282602 w 27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27"/>
                <a:gd name="T35" fmla="*/ 27 w 27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27">
                  <a:moveTo>
                    <a:pt x="14" y="13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4" y="27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14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6379548" y="3573289"/>
              <a:ext cx="648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408" name="Freeform 46"/>
            <p:cNvSpPr>
              <a:spLocks/>
            </p:cNvSpPr>
            <p:nvPr/>
          </p:nvSpPr>
          <p:spPr bwMode="auto">
            <a:xfrm>
              <a:off x="5816600" y="5413375"/>
              <a:ext cx="41275" cy="42862"/>
            </a:xfrm>
            <a:custGeom>
              <a:avLst/>
              <a:gdLst>
                <a:gd name="T0" fmla="*/ 32762828 w 26"/>
                <a:gd name="T1" fmla="*/ 32760858 h 27"/>
                <a:gd name="T2" fmla="*/ 32762828 w 26"/>
                <a:gd name="T3" fmla="*/ 0 h 27"/>
                <a:gd name="T4" fmla="*/ 0 w 26"/>
                <a:gd name="T5" fmla="*/ 0 h 27"/>
                <a:gd name="T6" fmla="*/ 0 w 26"/>
                <a:gd name="T7" fmla="*/ 32760858 h 27"/>
                <a:gd name="T8" fmla="*/ 0 w 26"/>
                <a:gd name="T9" fmla="*/ 68042637 h 27"/>
                <a:gd name="T10" fmla="*/ 32762828 w 26"/>
                <a:gd name="T11" fmla="*/ 68042637 h 27"/>
                <a:gd name="T12" fmla="*/ 65524068 w 26"/>
                <a:gd name="T13" fmla="*/ 68042637 h 27"/>
                <a:gd name="T14" fmla="*/ 65524068 w 26"/>
                <a:gd name="T15" fmla="*/ 32760858 h 27"/>
                <a:gd name="T16" fmla="*/ 65524068 w 26"/>
                <a:gd name="T17" fmla="*/ 0 h 27"/>
                <a:gd name="T18" fmla="*/ 32762828 w 26"/>
                <a:gd name="T19" fmla="*/ 0 h 27"/>
                <a:gd name="T20" fmla="*/ 32762828 w 26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7"/>
                <a:gd name="T35" fmla="*/ 26 w 26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6" y="27"/>
                  </a:lnTo>
                  <a:lnTo>
                    <a:pt x="26" y="13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5815534" y="5413400"/>
              <a:ext cx="624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410" name="Freeform 48"/>
            <p:cNvSpPr>
              <a:spLocks/>
            </p:cNvSpPr>
            <p:nvPr/>
          </p:nvSpPr>
          <p:spPr bwMode="auto">
            <a:xfrm>
              <a:off x="2554288" y="5413375"/>
              <a:ext cx="41275" cy="42862"/>
            </a:xfrm>
            <a:custGeom>
              <a:avLst/>
              <a:gdLst>
                <a:gd name="T0" fmla="*/ 32762828 w 26"/>
                <a:gd name="T1" fmla="*/ 32760858 h 27"/>
                <a:gd name="T2" fmla="*/ 32762828 w 26"/>
                <a:gd name="T3" fmla="*/ 0 h 27"/>
                <a:gd name="T4" fmla="*/ 0 w 26"/>
                <a:gd name="T5" fmla="*/ 0 h 27"/>
                <a:gd name="T6" fmla="*/ 0 w 26"/>
                <a:gd name="T7" fmla="*/ 32760858 h 27"/>
                <a:gd name="T8" fmla="*/ 0 w 26"/>
                <a:gd name="T9" fmla="*/ 68042637 h 27"/>
                <a:gd name="T10" fmla="*/ 32762828 w 26"/>
                <a:gd name="T11" fmla="*/ 68042637 h 27"/>
                <a:gd name="T12" fmla="*/ 65524068 w 26"/>
                <a:gd name="T13" fmla="*/ 68042637 h 27"/>
                <a:gd name="T14" fmla="*/ 65524068 w 26"/>
                <a:gd name="T15" fmla="*/ 32760858 h 27"/>
                <a:gd name="T16" fmla="*/ 65524068 w 26"/>
                <a:gd name="T17" fmla="*/ 0 h 27"/>
                <a:gd name="T18" fmla="*/ 32762828 w 26"/>
                <a:gd name="T19" fmla="*/ 0 h 27"/>
                <a:gd name="T20" fmla="*/ 32762828 w 26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7"/>
                <a:gd name="T35" fmla="*/ 26 w 26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6" y="27"/>
                  </a:lnTo>
                  <a:lnTo>
                    <a:pt x="26" y="13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2534658" y="5413400"/>
              <a:ext cx="600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412" name="Freeform 50"/>
            <p:cNvSpPr>
              <a:spLocks/>
            </p:cNvSpPr>
            <p:nvPr/>
          </p:nvSpPr>
          <p:spPr bwMode="auto">
            <a:xfrm>
              <a:off x="3224213" y="3594100"/>
              <a:ext cx="41275" cy="42862"/>
            </a:xfrm>
            <a:custGeom>
              <a:avLst/>
              <a:gdLst>
                <a:gd name="T0" fmla="*/ 32762828 w 26"/>
                <a:gd name="T1" fmla="*/ 32760858 h 27"/>
                <a:gd name="T2" fmla="*/ 32762828 w 26"/>
                <a:gd name="T3" fmla="*/ 0 h 27"/>
                <a:gd name="T4" fmla="*/ 0 w 26"/>
                <a:gd name="T5" fmla="*/ 0 h 27"/>
                <a:gd name="T6" fmla="*/ 0 w 26"/>
                <a:gd name="T7" fmla="*/ 32760858 h 27"/>
                <a:gd name="T8" fmla="*/ 0 w 26"/>
                <a:gd name="T9" fmla="*/ 68042637 h 27"/>
                <a:gd name="T10" fmla="*/ 32762828 w 26"/>
                <a:gd name="T11" fmla="*/ 68042637 h 27"/>
                <a:gd name="T12" fmla="*/ 65524068 w 26"/>
                <a:gd name="T13" fmla="*/ 68042637 h 27"/>
                <a:gd name="T14" fmla="*/ 65524068 w 26"/>
                <a:gd name="T15" fmla="*/ 32760858 h 27"/>
                <a:gd name="T16" fmla="*/ 65524068 w 26"/>
                <a:gd name="T17" fmla="*/ 0 h 27"/>
                <a:gd name="T18" fmla="*/ 32762828 w 26"/>
                <a:gd name="T19" fmla="*/ 0 h 27"/>
                <a:gd name="T20" fmla="*/ 32762828 w 26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6"/>
                <a:gd name="T34" fmla="*/ 0 h 27"/>
                <a:gd name="T35" fmla="*/ 26 w 26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6" h="27">
                  <a:moveTo>
                    <a:pt x="13" y="13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3" y="27"/>
                  </a:lnTo>
                  <a:lnTo>
                    <a:pt x="26" y="27"/>
                  </a:lnTo>
                  <a:lnTo>
                    <a:pt x="26" y="13"/>
                  </a:lnTo>
                  <a:lnTo>
                    <a:pt x="26" y="0"/>
                  </a:lnTo>
                  <a:lnTo>
                    <a:pt x="13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3201874" y="3573289"/>
              <a:ext cx="648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414" name="Freeform 52"/>
            <p:cNvSpPr>
              <a:spLocks/>
            </p:cNvSpPr>
            <p:nvPr/>
          </p:nvSpPr>
          <p:spPr bwMode="auto">
            <a:xfrm>
              <a:off x="1968500" y="3594100"/>
              <a:ext cx="42863" cy="42862"/>
            </a:xfrm>
            <a:custGeom>
              <a:avLst/>
              <a:gdLst>
                <a:gd name="T0" fmla="*/ 35282602 w 27"/>
                <a:gd name="T1" fmla="*/ 32760858 h 27"/>
                <a:gd name="T2" fmla="*/ 35282602 w 27"/>
                <a:gd name="T3" fmla="*/ 0 h 27"/>
                <a:gd name="T4" fmla="*/ 0 w 27"/>
                <a:gd name="T5" fmla="*/ 0 h 27"/>
                <a:gd name="T6" fmla="*/ 0 w 27"/>
                <a:gd name="T7" fmla="*/ 32760858 h 27"/>
                <a:gd name="T8" fmla="*/ 0 w 27"/>
                <a:gd name="T9" fmla="*/ 68042637 h 27"/>
                <a:gd name="T10" fmla="*/ 35282602 w 27"/>
                <a:gd name="T11" fmla="*/ 68042637 h 27"/>
                <a:gd name="T12" fmla="*/ 68045812 w 27"/>
                <a:gd name="T13" fmla="*/ 68042637 h 27"/>
                <a:gd name="T14" fmla="*/ 68045812 w 27"/>
                <a:gd name="T15" fmla="*/ 32760858 h 27"/>
                <a:gd name="T16" fmla="*/ 68045812 w 27"/>
                <a:gd name="T17" fmla="*/ 0 h 27"/>
                <a:gd name="T18" fmla="*/ 35282602 w 27"/>
                <a:gd name="T19" fmla="*/ 0 h 27"/>
                <a:gd name="T20" fmla="*/ 35282602 w 27"/>
                <a:gd name="T21" fmla="*/ 32760858 h 2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7"/>
                <a:gd name="T34" fmla="*/ 0 h 27"/>
                <a:gd name="T35" fmla="*/ 27 w 27"/>
                <a:gd name="T36" fmla="*/ 27 h 2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7" h="27">
                  <a:moveTo>
                    <a:pt x="14" y="13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27"/>
                  </a:lnTo>
                  <a:lnTo>
                    <a:pt x="14" y="27"/>
                  </a:lnTo>
                  <a:lnTo>
                    <a:pt x="27" y="27"/>
                  </a:lnTo>
                  <a:lnTo>
                    <a:pt x="27" y="13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14" y="13"/>
                  </a:lnTo>
                  <a:close/>
                </a:path>
              </a:pathLst>
            </a:custGeom>
            <a:solidFill>
              <a:srgbClr val="00FFFF"/>
            </a:solidFill>
            <a:ln w="0">
              <a:solidFill>
                <a:srgbClr val="00FF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1949045" y="3573289"/>
              <a:ext cx="62401" cy="6273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1" y="2"/>
                </a:cxn>
                <a:cxn ang="0">
                  <a:pos x="2" y="3"/>
                </a:cxn>
                <a:cxn ang="0">
                  <a:pos x="2" y="2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2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2"/>
                  </a:lnTo>
                  <a:lnTo>
                    <a:pt x="2" y="1"/>
                  </a:lnTo>
                  <a:lnTo>
                    <a:pt x="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 w="20638">
              <a:solidFill>
                <a:schemeClr val="accent1">
                  <a:lumMod val="75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416" name="Line 54"/>
            <p:cNvSpPr>
              <a:spLocks noChangeShapeType="1"/>
            </p:cNvSpPr>
            <p:nvPr/>
          </p:nvSpPr>
          <p:spPr bwMode="auto">
            <a:xfrm flipV="1">
              <a:off x="2381250" y="3614737"/>
              <a:ext cx="46990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 flipH="1">
              <a:off x="2762663" y="3615110"/>
              <a:ext cx="482412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5647530" y="3615110"/>
              <a:ext cx="376810" cy="83641"/>
            </a:xfrm>
            <a:prstGeom prst="rect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15419" name="Line 57"/>
            <p:cNvSpPr>
              <a:spLocks noChangeShapeType="1"/>
            </p:cNvSpPr>
            <p:nvPr/>
          </p:nvSpPr>
          <p:spPr bwMode="auto">
            <a:xfrm flipV="1">
              <a:off x="5664200" y="3614737"/>
              <a:ext cx="46990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H="1">
              <a:off x="6024340" y="3615110"/>
              <a:ext cx="398409" cy="2323"/>
            </a:xfrm>
            <a:prstGeom prst="line">
              <a:avLst/>
            </a:prstGeom>
            <a:noFill/>
            <a:ln w="20638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Asynchronous DRAMs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11441" cy="4402666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2"/>
                </a:solidFill>
              </a:rPr>
              <a:t>Static RAMs (SRAMs):</a:t>
            </a:r>
            <a:endParaRPr lang="en-US" altLang="en-US" dirty="0"/>
          </a:p>
          <a:p>
            <a:pPr lvl="1" eaLnBrk="1" hangingPunct="1"/>
            <a:r>
              <a:rPr lang="en-US" altLang="en-US" sz="1800" dirty="0"/>
              <a:t>Consist of circuits that are capable of retaining their state as long as the power is applied. </a:t>
            </a:r>
          </a:p>
          <a:p>
            <a:pPr lvl="1" eaLnBrk="1" hangingPunct="1"/>
            <a:r>
              <a:rPr lang="en-US" altLang="en-US" sz="1800" dirty="0"/>
              <a:t>Volatile memories, because their contents are lost when power is interrupted. </a:t>
            </a:r>
          </a:p>
          <a:p>
            <a:pPr lvl="1" eaLnBrk="1" hangingPunct="1"/>
            <a:r>
              <a:rPr lang="en-US" altLang="en-US" sz="1800" dirty="0"/>
              <a:t>Access times of static RAMs are in the range of few nanoseconds.</a:t>
            </a:r>
          </a:p>
          <a:p>
            <a:pPr lvl="1" eaLnBrk="1" hangingPunct="1"/>
            <a:r>
              <a:rPr lang="en-US" altLang="en-US" sz="1800" dirty="0"/>
              <a:t>However, the cost is usually high. </a:t>
            </a:r>
          </a:p>
          <a:p>
            <a:pPr eaLnBrk="1" hangingPunct="1"/>
            <a:r>
              <a:rPr lang="en-US" altLang="en-US" sz="1800" dirty="0"/>
              <a:t> </a:t>
            </a:r>
            <a:r>
              <a:rPr lang="en-US" altLang="en-US" dirty="0">
                <a:solidFill>
                  <a:schemeClr val="accent2"/>
                </a:solidFill>
              </a:rPr>
              <a:t>Dynamic RAMs (DRAMs):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Do not retain their state indefinitely.</a:t>
            </a:r>
          </a:p>
          <a:p>
            <a:pPr lvl="1" eaLnBrk="1" hangingPunct="1"/>
            <a:r>
              <a:rPr lang="en-US" altLang="en-US" sz="1800" dirty="0"/>
              <a:t>Contents must be periodically refreshed. </a:t>
            </a:r>
          </a:p>
          <a:p>
            <a:pPr lvl="1" eaLnBrk="1" hangingPunct="1"/>
            <a:r>
              <a:rPr lang="en-US" altLang="en-US" sz="1800" dirty="0"/>
              <a:t>Contents may be refreshed while accessing them for reading. 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Fast Page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37361"/>
            <a:ext cx="8168641" cy="4587239"/>
          </a:xfrm>
        </p:spPr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>
                <a:solidFill>
                  <a:schemeClr val="tx1"/>
                </a:solidFill>
              </a:rPr>
              <a:t>Suppose if we want to access the consecutive bytes in the selected row.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>
                <a:solidFill>
                  <a:schemeClr val="tx1"/>
                </a:solidFill>
              </a:rPr>
              <a:t>This can be done without having to reselect the row.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tx1"/>
                </a:solidFill>
              </a:rPr>
              <a:t>Add a latch at the output of the sense circuits in each row.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tx1"/>
                </a:solidFill>
              </a:rPr>
              <a:t>All the latches are loaded when the row is selected.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tx1"/>
                </a:solidFill>
              </a:rPr>
              <a:t>Different column addresses can be applied to select and place different bytes on the data lines.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>
                <a:solidFill>
                  <a:schemeClr val="tx1"/>
                </a:solidFill>
              </a:rPr>
              <a:t>Consecutive sequence of column addresses can be applied under the control signal CAS, without reselecting the row.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tx1"/>
                </a:solidFill>
              </a:rPr>
              <a:t>Allows a block of data to be transferred at a much faster rate than random accesses.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1800" dirty="0">
                <a:solidFill>
                  <a:schemeClr val="tx1"/>
                </a:solidFill>
              </a:rPr>
              <a:t>A small collection/group of bytes is usually referred to as a block.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600" dirty="0">
                <a:solidFill>
                  <a:schemeClr val="tx1"/>
                </a:solidFill>
              </a:rPr>
              <a:t>This transfer capability is referred to as the 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600" dirty="0">
                <a:solidFill>
                  <a:schemeClr val="tx1"/>
                </a:solidFill>
              </a:rPr>
              <a:t>	fast page mode feature.  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endParaRPr lang="en-US" sz="1800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2" ma:contentTypeDescription="Create a new document." ma:contentTypeScope="" ma:versionID="607c0016ddcdc6d8dce74a8843b43174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3984c9aaa21a942eebc8c95f5575fa7a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0220DD-7E64-4320-A974-D50F7A35CE75}"/>
</file>

<file path=customXml/itemProps2.xml><?xml version="1.0" encoding="utf-8"?>
<ds:datastoreItem xmlns:ds="http://schemas.openxmlformats.org/officeDocument/2006/customXml" ds:itemID="{8CBDE3C8-B15D-4897-AE18-E3DAEA4A25DC}"/>
</file>

<file path=customXml/itemProps3.xml><?xml version="1.0" encoding="utf-8"?>
<ds:datastoreItem xmlns:ds="http://schemas.openxmlformats.org/officeDocument/2006/customXml" ds:itemID="{480F9815-7B9C-4200-97AA-EF0DDEDEF036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2331</TotalTime>
  <Words>3872</Words>
  <Application>Microsoft Office PowerPoint</Application>
  <PresentationFormat>On-screen Show (4:3)</PresentationFormat>
  <Paragraphs>677</Paragraphs>
  <Slides>50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Light</vt:lpstr>
      <vt:lpstr>Comic Sans MS</vt:lpstr>
      <vt:lpstr>Corbel</vt:lpstr>
      <vt:lpstr>Georgia</vt:lpstr>
      <vt:lpstr>Nimbus Roman No9 L</vt:lpstr>
      <vt:lpstr>Source Sans Pro</vt:lpstr>
      <vt:lpstr>Symbol</vt:lpstr>
      <vt:lpstr>Wingdings</vt:lpstr>
      <vt:lpstr>Wingdings 2</vt:lpstr>
      <vt:lpstr>Retrospect</vt:lpstr>
      <vt:lpstr>UNIT-5:  The Memory System</vt:lpstr>
      <vt:lpstr> Memory Basic Concepts</vt:lpstr>
      <vt:lpstr>Memory Basic Concepts(Contd.,)</vt:lpstr>
      <vt:lpstr>The Memory System</vt:lpstr>
      <vt:lpstr>Internal Organization of Memory Chips</vt:lpstr>
      <vt:lpstr>Internal Organization of Memory Chips (Contd.,)</vt:lpstr>
      <vt:lpstr>SRAM Cell</vt:lpstr>
      <vt:lpstr>Asynchronous DRAMs</vt:lpstr>
      <vt:lpstr>Fast Page Mode</vt:lpstr>
      <vt:lpstr>Synchronous DRAMs</vt:lpstr>
      <vt:lpstr>Latency, Bandwidth, and DDRSDRAMs</vt:lpstr>
      <vt:lpstr>Memory Controller (contd..)</vt:lpstr>
      <vt:lpstr>Read-Only Memories (ROMs)</vt:lpstr>
      <vt:lpstr>Read-Only Memories (Contd.,)</vt:lpstr>
      <vt:lpstr>Read-Only Memories (Contd.,)</vt:lpstr>
      <vt:lpstr>Speed, Size, and Cost</vt:lpstr>
      <vt:lpstr>Memory Hierarchy</vt:lpstr>
      <vt:lpstr>The Memory System</vt:lpstr>
      <vt:lpstr>Cache Memory</vt:lpstr>
      <vt:lpstr>Locality of Reference</vt:lpstr>
      <vt:lpstr>Cache memories</vt:lpstr>
      <vt:lpstr>Cache Hit</vt:lpstr>
      <vt:lpstr>Cache Miss</vt:lpstr>
      <vt:lpstr>Cache Coherence Problem</vt:lpstr>
      <vt:lpstr>Mapping Functions</vt:lpstr>
      <vt:lpstr>Direct Mapping</vt:lpstr>
      <vt:lpstr>Associative Mapping</vt:lpstr>
      <vt:lpstr>Set-Associative mapping</vt:lpstr>
      <vt:lpstr>PowerPoint Presentation</vt:lpstr>
      <vt:lpstr>PowerPoint Presentation</vt:lpstr>
      <vt:lpstr>Replacement Algorithms</vt:lpstr>
      <vt:lpstr>FIFO (First In First Out) </vt:lpstr>
      <vt:lpstr>FIFO (First In First Out) </vt:lpstr>
      <vt:lpstr>LRU (Least Recently Used) </vt:lpstr>
      <vt:lpstr>LRU (Least Recently Used) </vt:lpstr>
      <vt:lpstr>Comparison of Clock with FIFO and LRU</vt:lpstr>
      <vt:lpstr>LFU (Least Frequently Used)</vt:lpstr>
      <vt:lpstr>LFU (Least Frequently Used)</vt:lpstr>
      <vt:lpstr>LFU (Least Frequently Used)</vt:lpstr>
      <vt:lpstr>Random Replacement</vt:lpstr>
      <vt:lpstr>The Memory System</vt:lpstr>
      <vt:lpstr>Performance Considerations</vt:lpstr>
      <vt:lpstr>Interleaving </vt:lpstr>
      <vt:lpstr>Methods of Address Layouts</vt:lpstr>
      <vt:lpstr>PowerPoint Presentation</vt:lpstr>
      <vt:lpstr>PowerPoint Presentation</vt:lpstr>
      <vt:lpstr>Hit Rate and Miss Penalty</vt:lpstr>
      <vt:lpstr>Caches on the Processor Chip</vt:lpstr>
      <vt:lpstr>Other Performance Enhancements</vt:lpstr>
      <vt:lpstr>Other Performance Enhancements (Contd.,)</vt:lpstr>
    </vt:vector>
  </TitlesOfParts>
  <Company>RVRJC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Memory System</dc:title>
  <dc:creator>Raja</dc:creator>
  <cp:lastModifiedBy>Sudha</cp:lastModifiedBy>
  <cp:revision>70</cp:revision>
  <dcterms:created xsi:type="dcterms:W3CDTF">2011-03-22T04:56:06Z</dcterms:created>
  <dcterms:modified xsi:type="dcterms:W3CDTF">2021-10-13T04:55:39Z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