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4"/>
    <p:sldMasterId id="2147483744" r:id="rId5"/>
  </p:sldMasterIdLst>
  <p:notesMasterIdLst>
    <p:notesMasterId r:id="rId59"/>
  </p:notesMasterIdLst>
  <p:sldIdLst>
    <p:sldId id="256" r:id="rId6"/>
    <p:sldId id="328" r:id="rId7"/>
    <p:sldId id="330" r:id="rId8"/>
    <p:sldId id="331" r:id="rId9"/>
    <p:sldId id="332" r:id="rId10"/>
    <p:sldId id="333" r:id="rId11"/>
    <p:sldId id="334" r:id="rId12"/>
    <p:sldId id="335" r:id="rId13"/>
    <p:sldId id="336" r:id="rId14"/>
    <p:sldId id="337" r:id="rId15"/>
    <p:sldId id="338" r:id="rId16"/>
    <p:sldId id="339" r:id="rId17"/>
    <p:sldId id="340" r:id="rId18"/>
    <p:sldId id="341" r:id="rId19"/>
    <p:sldId id="342" r:id="rId20"/>
    <p:sldId id="343" r:id="rId21"/>
    <p:sldId id="344" r:id="rId22"/>
    <p:sldId id="345" r:id="rId23"/>
    <p:sldId id="346" r:id="rId24"/>
    <p:sldId id="347" r:id="rId25"/>
    <p:sldId id="348" r:id="rId26"/>
    <p:sldId id="349" r:id="rId27"/>
    <p:sldId id="350" r:id="rId28"/>
    <p:sldId id="355" r:id="rId29"/>
    <p:sldId id="356" r:id="rId30"/>
    <p:sldId id="357" r:id="rId31"/>
    <p:sldId id="363" r:id="rId32"/>
    <p:sldId id="358" r:id="rId33"/>
    <p:sldId id="359" r:id="rId34"/>
    <p:sldId id="364" r:id="rId35"/>
    <p:sldId id="360" r:id="rId36"/>
    <p:sldId id="362" r:id="rId37"/>
    <p:sldId id="383" r:id="rId38"/>
    <p:sldId id="384" r:id="rId39"/>
    <p:sldId id="385" r:id="rId40"/>
    <p:sldId id="386" r:id="rId41"/>
    <p:sldId id="361" r:id="rId42"/>
    <p:sldId id="365" r:id="rId43"/>
    <p:sldId id="366" r:id="rId44"/>
    <p:sldId id="367" r:id="rId45"/>
    <p:sldId id="369" r:id="rId46"/>
    <p:sldId id="370" r:id="rId47"/>
    <p:sldId id="368" r:id="rId48"/>
    <p:sldId id="371" r:id="rId49"/>
    <p:sldId id="372" r:id="rId50"/>
    <p:sldId id="373" r:id="rId51"/>
    <p:sldId id="374" r:id="rId52"/>
    <p:sldId id="375" r:id="rId53"/>
    <p:sldId id="376" r:id="rId54"/>
    <p:sldId id="377" r:id="rId55"/>
    <p:sldId id="378" r:id="rId56"/>
    <p:sldId id="379" r:id="rId57"/>
    <p:sldId id="380" r:id="rId58"/>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624" autoAdjust="0"/>
  </p:normalViewPr>
  <p:slideViewPr>
    <p:cSldViewPr>
      <p:cViewPr varScale="1">
        <p:scale>
          <a:sx n="63" d="100"/>
          <a:sy n="63" d="100"/>
        </p:scale>
        <p:origin x="82" y="859"/>
      </p:cViewPr>
      <p:guideLst>
        <p:guide orient="horz" pos="1620"/>
        <p:guide pos="2880"/>
      </p:guideLst>
    </p:cSldViewPr>
  </p:slideViewPr>
  <p:outlineViewPr>
    <p:cViewPr>
      <p:scale>
        <a:sx n="33" d="100"/>
        <a:sy n="33" d="100"/>
      </p:scale>
      <p:origin x="0" y="3768"/>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slide" Target="slides/slide42.xml"/><Relationship Id="rId50" Type="http://schemas.openxmlformats.org/officeDocument/2006/relationships/slide" Target="slides/slide45.xml"/><Relationship Id="rId55" Type="http://schemas.openxmlformats.org/officeDocument/2006/relationships/slide" Target="slides/slide50.xml"/><Relationship Id="rId63" Type="http://schemas.openxmlformats.org/officeDocument/2006/relationships/tableStyles" Target="tableStyle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5" Type="http://schemas.openxmlformats.org/officeDocument/2006/relationships/slideMaster" Target="slideMasters/slideMaster2.xml"/><Relationship Id="rId61" Type="http://schemas.openxmlformats.org/officeDocument/2006/relationships/viewProps" Target="viewProps.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8" Type="http://schemas.openxmlformats.org/officeDocument/2006/relationships/slide" Target="slides/slide3.xml"/><Relationship Id="rId51" Type="http://schemas.openxmlformats.org/officeDocument/2006/relationships/slide" Target="slides/slide46.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C095501-73F2-41BA-85CC-22557878FAFE}" type="datetimeFigureOut">
              <a:rPr lang="en-IN" smtClean="0"/>
              <a:pPr/>
              <a:t>13-04-2025</a:t>
            </a:fld>
            <a:endParaRPr lang="en-IN"/>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F6130DD-32EB-4721-81EC-BC5717B4C7AA}" type="slidenum">
              <a:rPr lang="en-IN" smtClean="0"/>
              <a:pPr/>
              <a:t>‹#›</a:t>
            </a:fld>
            <a:endParaRPr lang="en-IN"/>
          </a:p>
        </p:txBody>
      </p:sp>
    </p:spTree>
    <p:extLst>
      <p:ext uri="{BB962C8B-B14F-4D97-AF65-F5344CB8AC3E}">
        <p14:creationId xmlns:p14="http://schemas.microsoft.com/office/powerpoint/2010/main" val="807249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CF6130DD-32EB-4721-81EC-BC5717B4C7AA}" type="slidenum">
              <a:rPr lang="en-IN" smtClean="0"/>
              <a:pPr/>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887468"/>
            <a:ext cx="7315200" cy="1946269"/>
          </a:xfrm>
        </p:spPr>
        <p:txBody>
          <a:bodyPr>
            <a:normAutofit/>
          </a:bodyPr>
          <a:lstStyle>
            <a:lvl1pPr>
              <a:defRPr sz="4800"/>
            </a:lvl1pPr>
          </a:lstStyle>
          <a:p>
            <a:r>
              <a:rPr lang="en-US"/>
              <a:t>Click to edit Master title style</a:t>
            </a:r>
          </a:p>
        </p:txBody>
      </p:sp>
      <p:sp>
        <p:nvSpPr>
          <p:cNvPr id="3" name="Subtitle 2"/>
          <p:cNvSpPr>
            <a:spLocks noGrp="1"/>
          </p:cNvSpPr>
          <p:nvPr>
            <p:ph type="subTitle" idx="1"/>
          </p:nvPr>
        </p:nvSpPr>
        <p:spPr>
          <a:xfrm>
            <a:off x="914400" y="3874898"/>
            <a:ext cx="7315200" cy="858474"/>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0B85F12E-1E87-4B1A-A947-DBF022AF93C8}" type="datetime1">
              <a:rPr lang="en-US" smtClean="0"/>
              <a:pPr/>
              <a:t>4/13/2025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a:xfrm>
            <a:off x="5638800" y="4781550"/>
            <a:ext cx="2246489" cy="225920"/>
          </a:xfrm>
        </p:spPr>
        <p:txBody>
          <a:bodyPr/>
          <a:lstStyle>
            <a:lvl1pPr algn="ctr">
              <a:defRPr>
                <a:solidFill>
                  <a:schemeClr val="tx1">
                    <a:lumMod val="65000"/>
                  </a:schemeClr>
                </a:solidFill>
              </a:defRPr>
            </a:lvl1pPr>
          </a:lstStyle>
          <a:p>
            <a:r>
              <a:rPr lang="en-US" dirty="0"/>
              <a:t>Dr. B </a:t>
            </a:r>
            <a:r>
              <a:rPr lang="en-US" dirty="0" err="1"/>
              <a:t>Sathis</a:t>
            </a:r>
            <a:r>
              <a:rPr lang="en-US" dirty="0"/>
              <a:t> Kumar VIT Chennai</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D773A9F-3EAC-4347-B865-CDC9AD438DD1}" type="datetime1">
              <a:rPr lang="en-US" smtClean="0"/>
              <a:pPr/>
              <a:t>4/13/2025</a:t>
            </a:fld>
            <a:endParaRPr lang="en-US"/>
          </a:p>
        </p:txBody>
      </p:sp>
      <p:sp>
        <p:nvSpPr>
          <p:cNvPr id="5" name="Footer Placeholder 4"/>
          <p:cNvSpPr>
            <a:spLocks noGrp="1"/>
          </p:cNvSpPr>
          <p:nvPr>
            <p:ph type="ftr" sz="quarter" idx="11"/>
          </p:nvPr>
        </p:nvSpPr>
        <p:spPr/>
        <p:txBody>
          <a:bodyPr/>
          <a:lstStyle/>
          <a:p>
            <a:r>
              <a:rPr lang="en-US"/>
              <a:t>Dr. B Sathis Kumar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1" y="1370032"/>
            <a:ext cx="1492499" cy="33633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54524" y="1370032"/>
            <a:ext cx="5241476" cy="33633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C965727-0AAB-4D1A-BCCF-2C5F8D400B69}" type="datetime1">
              <a:rPr lang="en-US" smtClean="0"/>
              <a:pPr/>
              <a:t>4/13/2025</a:t>
            </a:fld>
            <a:endParaRPr lang="en-US"/>
          </a:p>
        </p:txBody>
      </p:sp>
      <p:sp>
        <p:nvSpPr>
          <p:cNvPr id="5" name="Footer Placeholder 4"/>
          <p:cNvSpPr>
            <a:spLocks noGrp="1"/>
          </p:cNvSpPr>
          <p:nvPr>
            <p:ph type="ftr" sz="quarter" idx="11"/>
          </p:nvPr>
        </p:nvSpPr>
        <p:spPr/>
        <p:txBody>
          <a:bodyPr/>
          <a:lstStyle/>
          <a:p>
            <a:r>
              <a:rPr lang="en-US"/>
              <a:t>Dr. B Sathis Kumar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39E8FFF-F292-4E73-B8A9-2FCBBB80993C}" type="datetime1">
              <a:rPr lang="en-US" smtClean="0">
                <a:solidFill>
                  <a:prstClr val="black">
                    <a:tint val="75000"/>
                  </a:prstClr>
                </a:solidFill>
              </a:rPr>
              <a:pPr/>
              <a:t>4/13/2025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4604539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9FBC3B2B-9CBD-495A-9720-AE0093D7D3CF}" type="datetime1">
              <a:rPr lang="en-US" smtClean="0">
                <a:solidFill>
                  <a:prstClr val="black">
                    <a:tint val="75000"/>
                  </a:prstClr>
                </a:solidFill>
              </a:rPr>
              <a:pPr/>
              <a:t>4/13/2025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979289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53FB3A2-E58E-413C-B328-5619995EE189}" type="datetime1">
              <a:rPr lang="en-US" smtClean="0">
                <a:solidFill>
                  <a:prstClr val="black">
                    <a:tint val="75000"/>
                  </a:prstClr>
                </a:solidFill>
              </a:rPr>
              <a:pPr/>
              <a:t>4/13/2025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7304022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12E10E4-6215-4116-BFE9-4953B9A9AB0C}" type="datetime1">
              <a:rPr lang="en-US" smtClean="0">
                <a:solidFill>
                  <a:prstClr val="black">
                    <a:tint val="75000"/>
                  </a:prstClr>
                </a:solidFill>
              </a:rPr>
              <a:pPr/>
              <a:t>4/13/2025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23428465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E69555-ED8E-4D5C-A6B9-8C3B4D9F22BE}" type="datetime1">
              <a:rPr lang="en-US" smtClean="0">
                <a:solidFill>
                  <a:prstClr val="black">
                    <a:tint val="75000"/>
                  </a:prstClr>
                </a:solidFill>
              </a:rPr>
              <a:pPr/>
              <a:t>4/13/2025</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15729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5EEC570-FA02-4222-B216-9AD513A57CFD}" type="datetime1">
              <a:rPr lang="en-US" smtClean="0">
                <a:solidFill>
                  <a:prstClr val="black">
                    <a:tint val="75000"/>
                  </a:prstClr>
                </a:solidFill>
              </a:rPr>
              <a:pPr/>
              <a:t>4/13/2025</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5856631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A81184-5F9B-4663-A613-CD9F8EEC192F}" type="datetime1">
              <a:rPr lang="en-US" smtClean="0">
                <a:solidFill>
                  <a:prstClr val="black">
                    <a:tint val="75000"/>
                  </a:prstClr>
                </a:solidFill>
              </a:rPr>
              <a:pPr/>
              <a:t>4/13/2025</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39862300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E79EB35-07D0-4450-AF5D-B5F3CF6DED66}" type="datetime1">
              <a:rPr lang="en-US" smtClean="0">
                <a:solidFill>
                  <a:prstClr val="black">
                    <a:tint val="75000"/>
                  </a:prstClr>
                </a:solidFill>
              </a:rPr>
              <a:pPr/>
              <a:t>4/13/2025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88585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BE9B06-8CAF-47A1-98E8-D0DEFE91BD99}" type="datetime1">
              <a:rPr lang="en-US" smtClean="0"/>
              <a:pPr/>
              <a:t>4/13/2025</a:t>
            </a:fld>
            <a:endParaRPr lang="en-US"/>
          </a:p>
        </p:txBody>
      </p:sp>
      <p:sp>
        <p:nvSpPr>
          <p:cNvPr id="5" name="Footer Placeholder 4"/>
          <p:cNvSpPr>
            <a:spLocks noGrp="1"/>
          </p:cNvSpPr>
          <p:nvPr>
            <p:ph type="ftr" sz="quarter" idx="11"/>
          </p:nvPr>
        </p:nvSpPr>
        <p:spPr>
          <a:xfrm>
            <a:off x="6477000" y="4781550"/>
            <a:ext cx="2246489" cy="225920"/>
          </a:xfrm>
        </p:spPr>
        <p:txBody>
          <a:bodyPr/>
          <a:lstStyle>
            <a:lvl1pPr>
              <a:defRPr>
                <a:solidFill>
                  <a:schemeClr val="tx1">
                    <a:lumMod val="65000"/>
                  </a:schemeClr>
                </a:solidFill>
              </a:defRPr>
            </a:lvl1pPr>
          </a:lstStyle>
          <a:p>
            <a:r>
              <a:rPr lang="en-US"/>
              <a:t>Dr. B Sathis Kumar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048315A-FE15-436A-ADF2-7214AF6F9906}" type="datetime1">
              <a:rPr lang="en-US" smtClean="0">
                <a:solidFill>
                  <a:prstClr val="black">
                    <a:tint val="75000"/>
                  </a:prstClr>
                </a:solidFill>
              </a:rPr>
              <a:pPr/>
              <a:t>4/13/2025</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819216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36F42D8-FD6E-4572-B2DF-493CC71E83FE}" type="datetime1">
              <a:rPr lang="en-US" smtClean="0">
                <a:solidFill>
                  <a:prstClr val="black">
                    <a:tint val="75000"/>
                  </a:prstClr>
                </a:solidFill>
              </a:rPr>
              <a:pPr/>
              <a:t>4/13/2025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9305815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D70DFCD-4FFA-484D-8B8A-8CDF1D7F58BA}" type="datetime1">
              <a:rPr lang="en-US" smtClean="0">
                <a:solidFill>
                  <a:prstClr val="black">
                    <a:tint val="75000"/>
                  </a:prstClr>
                </a:solidFill>
              </a:rPr>
              <a:pPr/>
              <a:t>4/13/2025</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051905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3763179"/>
            <a:ext cx="7315200" cy="970194"/>
          </a:xfrm>
        </p:spPr>
        <p:txBody>
          <a:bodyPr anchor="t"/>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914400" y="2898823"/>
            <a:ext cx="7315200" cy="82382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5B6C00-2141-4DE3-93A2-AE8DF0305A8C}" type="datetime1">
              <a:rPr lang="en-US" smtClean="0"/>
              <a:pPr/>
              <a:t>4/13/2025</a:t>
            </a:fld>
            <a:endParaRPr lang="en-US"/>
          </a:p>
        </p:txBody>
      </p:sp>
      <p:sp>
        <p:nvSpPr>
          <p:cNvPr id="5" name="Footer Placeholder 4"/>
          <p:cNvSpPr>
            <a:spLocks noGrp="1"/>
          </p:cNvSpPr>
          <p:nvPr>
            <p:ph type="ftr" sz="quarter" idx="11"/>
          </p:nvPr>
        </p:nvSpPr>
        <p:spPr/>
        <p:txBody>
          <a:bodyPr/>
          <a:lstStyle/>
          <a:p>
            <a:r>
              <a:rPr lang="en-US"/>
              <a:t>Dr. B Sathis Kumar VIT Chennai</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435725BD-EAB6-44E1-9559-FDE7E669CA7F}" type="datetime1">
              <a:rPr lang="en-US" smtClean="0"/>
              <a:pPr/>
              <a:t>4/13/2025</a:t>
            </a:fld>
            <a:endParaRPr lang="en-US"/>
          </a:p>
        </p:txBody>
      </p:sp>
      <p:sp>
        <p:nvSpPr>
          <p:cNvPr id="6" name="Footer Placeholder 5"/>
          <p:cNvSpPr>
            <a:spLocks noGrp="1"/>
          </p:cNvSpPr>
          <p:nvPr>
            <p:ph type="ftr" sz="quarter" idx="11"/>
          </p:nvPr>
        </p:nvSpPr>
        <p:spPr/>
        <p:txBody>
          <a:bodyPr/>
          <a:lstStyle/>
          <a:p>
            <a:r>
              <a:rPr lang="en-US"/>
              <a:t>Dr. B Sathis Kumar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Title 8"/>
          <p:cNvSpPr>
            <a:spLocks noGrp="1"/>
          </p:cNvSpPr>
          <p:nvPr>
            <p:ph type="title"/>
          </p:nvPr>
        </p:nvSpPr>
        <p:spPr>
          <a:xfrm>
            <a:off x="914400" y="1158537"/>
            <a:ext cx="7315200" cy="865573"/>
          </a:xfrm>
        </p:spPr>
        <p:txBody>
          <a:bodyPr/>
          <a:lstStyle/>
          <a:p>
            <a:r>
              <a:rPr lang="en-US"/>
              <a:t>Click to edit Master title style</a:t>
            </a:r>
          </a:p>
        </p:txBody>
      </p:sp>
      <p:sp>
        <p:nvSpPr>
          <p:cNvPr id="8" name="Content Placeholder 7"/>
          <p:cNvSpPr>
            <a:spLocks noGrp="1"/>
          </p:cNvSpPr>
          <p:nvPr>
            <p:ph sz="quarter" idx="13"/>
          </p:nvPr>
        </p:nvSpPr>
        <p:spPr>
          <a:xfrm>
            <a:off x="914400" y="2057400"/>
            <a:ext cx="3566160" cy="26951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4681728" y="2057401"/>
            <a:ext cx="3566160" cy="269676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057400"/>
            <a:ext cx="336499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p:cNvSpPr>
            <a:spLocks noGrp="1"/>
          </p:cNvSpPr>
          <p:nvPr>
            <p:ph type="body" sz="quarter" idx="3"/>
          </p:nvPr>
        </p:nvSpPr>
        <p:spPr>
          <a:xfrm>
            <a:off x="4885144" y="2057400"/>
            <a:ext cx="3362062" cy="466344"/>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1D4FCA8A-4212-4A2B-BA3D-8C8DCA382C7F}" type="datetime1">
              <a:rPr lang="en-US" smtClean="0"/>
              <a:pPr/>
              <a:t>4/13/2025</a:t>
            </a:fld>
            <a:endParaRPr lang="en-US"/>
          </a:p>
        </p:txBody>
      </p:sp>
      <p:sp>
        <p:nvSpPr>
          <p:cNvPr id="8" name="Footer Placeholder 7"/>
          <p:cNvSpPr>
            <a:spLocks noGrp="1"/>
          </p:cNvSpPr>
          <p:nvPr>
            <p:ph type="ftr" sz="quarter" idx="11"/>
          </p:nvPr>
        </p:nvSpPr>
        <p:spPr/>
        <p:txBody>
          <a:bodyPr/>
          <a:lstStyle/>
          <a:p>
            <a:r>
              <a:rPr lang="en-US"/>
              <a:t>Dr. B Sathis Kumar VIT Chennai</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0" name="Title 9"/>
          <p:cNvSpPr>
            <a:spLocks noGrp="1"/>
          </p:cNvSpPr>
          <p:nvPr>
            <p:ph type="title"/>
          </p:nvPr>
        </p:nvSpPr>
        <p:spPr>
          <a:xfrm>
            <a:off x="914400" y="1158537"/>
            <a:ext cx="7315200" cy="865573"/>
          </a:xfrm>
        </p:spPr>
        <p:txBody>
          <a:bodyPr/>
          <a:lstStyle/>
          <a:p>
            <a:r>
              <a:rPr lang="en-US"/>
              <a:t>Click to edit Master title style</a:t>
            </a:r>
            <a:endParaRPr lang="en-US" dirty="0"/>
          </a:p>
        </p:txBody>
      </p:sp>
      <p:sp>
        <p:nvSpPr>
          <p:cNvPr id="11" name="Content Placeholder 10"/>
          <p:cNvSpPr>
            <a:spLocks noGrp="1"/>
          </p:cNvSpPr>
          <p:nvPr>
            <p:ph sz="quarter" idx="13"/>
          </p:nvPr>
        </p:nvSpPr>
        <p:spPr>
          <a:xfrm>
            <a:off x="914400"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4681727" y="2537460"/>
            <a:ext cx="3566160" cy="221513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87F8C3A-91D1-4689-BE52-489814C7014B}" type="datetime1">
              <a:rPr lang="en-US" smtClean="0"/>
              <a:pPr/>
              <a:t>4/13/2025</a:t>
            </a:fld>
            <a:endParaRPr lang="en-US"/>
          </a:p>
        </p:txBody>
      </p:sp>
      <p:sp>
        <p:nvSpPr>
          <p:cNvPr id="4" name="Footer Placeholder 3"/>
          <p:cNvSpPr>
            <a:spLocks noGrp="1"/>
          </p:cNvSpPr>
          <p:nvPr>
            <p:ph type="ftr" sz="quarter" idx="11"/>
          </p:nvPr>
        </p:nvSpPr>
        <p:spPr/>
        <p:txBody>
          <a:bodyPr/>
          <a:lstStyle/>
          <a:p>
            <a:r>
              <a:rPr lang="en-US"/>
              <a:t>Dr. B Sathis Kumar VIT Chennai</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4C6FFA-DD3A-44CD-832C-54EEAFAF22B1}" type="datetime1">
              <a:rPr lang="en-US" smtClean="0"/>
              <a:pPr/>
              <a:t>4/13/2025</a:t>
            </a:fld>
            <a:endParaRPr lang="en-US"/>
          </a:p>
        </p:txBody>
      </p:sp>
      <p:sp>
        <p:nvSpPr>
          <p:cNvPr id="3" name="Footer Placeholder 2"/>
          <p:cNvSpPr>
            <a:spLocks noGrp="1"/>
          </p:cNvSpPr>
          <p:nvPr>
            <p:ph type="ftr" sz="quarter" idx="11"/>
          </p:nvPr>
        </p:nvSpPr>
        <p:spPr/>
        <p:txBody>
          <a:bodyPr/>
          <a:lstStyle/>
          <a:p>
            <a:r>
              <a:rPr lang="en-US"/>
              <a:t>Dr. B Sathis Kumar VIT Chennai</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69022"/>
            <a:ext cx="2950936" cy="1629761"/>
          </a:xfrm>
        </p:spPr>
        <p:txBody>
          <a:bodyPr anchor="b">
            <a:normAutofit/>
          </a:bodyPr>
          <a:lstStyle>
            <a:lvl1pPr algn="l">
              <a:defRPr sz="2800" b="0"/>
            </a:lvl1pPr>
          </a:lstStyle>
          <a:p>
            <a:r>
              <a:rPr lang="en-US"/>
              <a:t>Click to edit Master title style</a:t>
            </a:r>
            <a:endParaRPr lang="en-US" dirty="0"/>
          </a:p>
        </p:txBody>
      </p:sp>
      <p:sp>
        <p:nvSpPr>
          <p:cNvPr id="3" name="Content Placeholder 2"/>
          <p:cNvSpPr>
            <a:spLocks noGrp="1"/>
          </p:cNvSpPr>
          <p:nvPr>
            <p:ph idx="1"/>
          </p:nvPr>
        </p:nvSpPr>
        <p:spPr>
          <a:xfrm>
            <a:off x="4021752" y="1370032"/>
            <a:ext cx="4207848" cy="3357461"/>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4400" y="3045822"/>
            <a:ext cx="2950936" cy="168404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1993FD9-D8FC-4057-8980-901DCF8D4B58}" type="datetime1">
              <a:rPr lang="en-US" smtClean="0"/>
              <a:pPr/>
              <a:t>4/13/2025</a:t>
            </a:fld>
            <a:endParaRPr lang="en-US"/>
          </a:p>
        </p:txBody>
      </p:sp>
      <p:sp>
        <p:nvSpPr>
          <p:cNvPr id="6" name="Footer Placeholder 5"/>
          <p:cNvSpPr>
            <a:spLocks noGrp="1"/>
          </p:cNvSpPr>
          <p:nvPr>
            <p:ph type="ftr" sz="quarter" idx="11"/>
          </p:nvPr>
        </p:nvSpPr>
        <p:spPr/>
        <p:txBody>
          <a:bodyPr/>
          <a:lstStyle/>
          <a:p>
            <a:r>
              <a:rPr lang="en-US"/>
              <a:t>Dr. B Sathis Kumar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371600"/>
            <a:ext cx="2953512" cy="1632204"/>
          </a:xfrm>
        </p:spPr>
        <p:txBody>
          <a:bodyPr anchor="b">
            <a:normAutofit/>
          </a:bodyPr>
          <a:lstStyle>
            <a:lvl1pPr algn="l">
              <a:defRPr sz="2800" b="0"/>
            </a:lvl1pPr>
          </a:lstStyle>
          <a:p>
            <a:r>
              <a:rPr lang="en-US"/>
              <a:t>Click to edit Master title style</a:t>
            </a:r>
            <a:endParaRPr lang="en-US" dirty="0"/>
          </a:p>
        </p:txBody>
      </p:sp>
      <p:sp>
        <p:nvSpPr>
          <p:cNvPr id="3" name="Picture Placeholder 2"/>
          <p:cNvSpPr>
            <a:spLocks noGrp="1"/>
          </p:cNvSpPr>
          <p:nvPr>
            <p:ph type="pic" idx="1"/>
          </p:nvPr>
        </p:nvSpPr>
        <p:spPr>
          <a:xfrm>
            <a:off x="4191000" y="1714500"/>
            <a:ext cx="4038600" cy="25146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3044952"/>
            <a:ext cx="2953512" cy="168706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3383D8-D646-43BE-8CB5-3BCA23A1F3B7}" type="datetime1">
              <a:rPr lang="en-US" smtClean="0"/>
              <a:pPr/>
              <a:t>4/13/2025</a:t>
            </a:fld>
            <a:endParaRPr lang="en-US"/>
          </a:p>
        </p:txBody>
      </p:sp>
      <p:sp>
        <p:nvSpPr>
          <p:cNvPr id="6" name="Footer Placeholder 5"/>
          <p:cNvSpPr>
            <a:spLocks noGrp="1"/>
          </p:cNvSpPr>
          <p:nvPr>
            <p:ph type="ftr" sz="quarter" idx="11"/>
          </p:nvPr>
        </p:nvSpPr>
        <p:spPr/>
        <p:txBody>
          <a:bodyPr/>
          <a:lstStyle/>
          <a:p>
            <a:r>
              <a:rPr lang="en-US"/>
              <a:t>Dr. B Sathis Kumar VIT Chennai</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10" name="Rectangle 9"/>
          <p:cNvSpPr/>
          <p:nvPr/>
        </p:nvSpPr>
        <p:spPr>
          <a:xfrm>
            <a:off x="8435268" y="430355"/>
            <a:ext cx="86236"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430355"/>
            <a:ext cx="576072" cy="42923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158537"/>
            <a:ext cx="7315200" cy="865573"/>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914400" y="2077375"/>
            <a:ext cx="7315200" cy="26546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07690" y="411597"/>
            <a:ext cx="1189132" cy="223439"/>
          </a:xfrm>
          <a:prstGeom prst="rect">
            <a:avLst/>
          </a:prstGeom>
        </p:spPr>
        <p:txBody>
          <a:bodyPr vert="horz" lIns="91440" tIns="45720" rIns="91440" bIns="45720" rtlCol="0" anchor="ctr"/>
          <a:lstStyle>
            <a:lvl1pPr algn="l">
              <a:defRPr sz="1200">
                <a:solidFill>
                  <a:schemeClr val="tx1">
                    <a:alpha val="50000"/>
                  </a:schemeClr>
                </a:solidFill>
              </a:defRPr>
            </a:lvl1pPr>
          </a:lstStyle>
          <a:p>
            <a:fld id="{9DF4238E-6F86-4843-8AD3-C5FD56701C9B}" type="datetime1">
              <a:rPr lang="en-US" smtClean="0"/>
              <a:pPr/>
              <a:t>4/13/2025</a:t>
            </a:fld>
            <a:endParaRPr lang="en-US"/>
          </a:p>
        </p:txBody>
      </p:sp>
      <p:sp>
        <p:nvSpPr>
          <p:cNvPr id="6" name="Slide Number Placeholder 5"/>
          <p:cNvSpPr>
            <a:spLocks noGrp="1"/>
          </p:cNvSpPr>
          <p:nvPr>
            <p:ph type="sldNum" sz="quarter" idx="4"/>
          </p:nvPr>
        </p:nvSpPr>
        <p:spPr>
          <a:xfrm>
            <a:off x="7314416" y="411598"/>
            <a:ext cx="941203" cy="226314"/>
          </a:xfrm>
          <a:prstGeom prst="rect">
            <a:avLst/>
          </a:prstGeom>
        </p:spPr>
        <p:txBody>
          <a:bodyPr vert="horz" lIns="91440" tIns="45720" rIns="91440" bIns="45720" rtlCol="0" anchor="ctr"/>
          <a:lstStyle>
            <a:lvl1pPr algn="r">
              <a:defRPr sz="1200">
                <a:solidFill>
                  <a:schemeClr val="tx1"/>
                </a:solidFill>
              </a:defRPr>
            </a:lvl1pPr>
          </a:lstStyle>
          <a:p>
            <a:fld id="{B6F15528-21DE-4FAA-801E-634DDDAF4B2B}" type="slidenum">
              <a:rPr lang="en-US" smtClean="0"/>
              <a:pPr/>
              <a:t>‹#›</a:t>
            </a:fld>
            <a:endParaRPr lang="en-US"/>
          </a:p>
        </p:txBody>
      </p:sp>
      <p:sp>
        <p:nvSpPr>
          <p:cNvPr id="5" name="Footer Placeholder 4"/>
          <p:cNvSpPr>
            <a:spLocks noGrp="1"/>
          </p:cNvSpPr>
          <p:nvPr>
            <p:ph type="ftr" sz="quarter" idx="3"/>
          </p:nvPr>
        </p:nvSpPr>
        <p:spPr>
          <a:xfrm>
            <a:off x="6008689" y="641968"/>
            <a:ext cx="2246489" cy="225920"/>
          </a:xfrm>
          <a:prstGeom prst="rect">
            <a:avLst/>
          </a:prstGeom>
        </p:spPr>
        <p:txBody>
          <a:bodyPr vert="horz" lIns="91440" tIns="0" rIns="91440" bIns="45720" rtlCol="0" anchor="t"/>
          <a:lstStyle>
            <a:lvl1pPr algn="l">
              <a:defRPr sz="1000">
                <a:solidFill>
                  <a:schemeClr val="tx1"/>
                </a:solidFill>
              </a:defRPr>
            </a:lvl1pPr>
          </a:lstStyle>
          <a:p>
            <a:r>
              <a:rPr lang="en-US"/>
              <a:t>Dr. B Sathis Kumar VIT Chennai</a:t>
            </a:r>
          </a:p>
        </p:txBody>
      </p:sp>
    </p:spTree>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hf sldNum="0" hdr="0" dt="0"/>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A507A165-C70A-4B03-AF96-C37FF034B191}" type="datetime1">
              <a:rPr lang="en-US" smtClean="0">
                <a:solidFill>
                  <a:prstClr val="black">
                    <a:tint val="75000"/>
                  </a:prstClr>
                </a:solidFill>
              </a:rPr>
              <a:pPr/>
              <a:t>4/13/2025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076B0469-30FC-4C93-A4ED-0EBB2B6BCB71}"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5333679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14350"/>
            <a:ext cx="8153400" cy="1946269"/>
          </a:xfrm>
        </p:spPr>
        <p:txBody>
          <a:bodyPr>
            <a:normAutofit/>
          </a:bodyPr>
          <a:lstStyle/>
          <a:p>
            <a:r>
              <a:rPr lang="en-US" dirty="0"/>
              <a:t>Computer Architecture And Organization</a:t>
            </a:r>
            <a:endParaRPr lang="en-IN" dirty="0"/>
          </a:p>
        </p:txBody>
      </p:sp>
      <p:sp>
        <p:nvSpPr>
          <p:cNvPr id="3" name="Subtitle 2"/>
          <p:cNvSpPr>
            <a:spLocks noGrp="1"/>
          </p:cNvSpPr>
          <p:nvPr>
            <p:ph type="subTitle" idx="1"/>
          </p:nvPr>
        </p:nvSpPr>
        <p:spPr>
          <a:xfrm>
            <a:off x="685800" y="2460619"/>
            <a:ext cx="8077200" cy="2092331"/>
          </a:xfrm>
        </p:spPr>
        <p:txBody>
          <a:bodyPr>
            <a:normAutofit/>
          </a:bodyPr>
          <a:lstStyle/>
          <a:p>
            <a:r>
              <a:rPr lang="en-IN" dirty="0"/>
              <a:t>Module 5 </a:t>
            </a:r>
          </a:p>
          <a:p>
            <a:r>
              <a:rPr lang="en-IN" dirty="0"/>
              <a:t> </a:t>
            </a:r>
            <a:r>
              <a:rPr lang="en-US" dirty="0"/>
              <a:t>Interfacing and Communication</a:t>
            </a:r>
            <a:endParaRPr lang="en-IN" dirty="0"/>
          </a:p>
          <a:p>
            <a:endParaRPr lang="en-IN" dirty="0"/>
          </a:p>
        </p:txBody>
      </p:sp>
    </p:spTree>
    <p:extLst>
      <p:ext uri="{BB962C8B-B14F-4D97-AF65-F5344CB8AC3E}">
        <p14:creationId xmlns:p14="http://schemas.microsoft.com/office/powerpoint/2010/main" val="636017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133350"/>
            <a:ext cx="7315200" cy="865573"/>
          </a:xfrm>
        </p:spPr>
        <p:txBody>
          <a:bodyPr/>
          <a:lstStyle/>
          <a:p>
            <a:r>
              <a:rPr lang="en-US" dirty="0"/>
              <a:t>Cont…</a:t>
            </a:r>
          </a:p>
        </p:txBody>
      </p:sp>
      <p:sp>
        <p:nvSpPr>
          <p:cNvPr id="3" name="Content Placeholder 2"/>
          <p:cNvSpPr>
            <a:spLocks noGrp="1"/>
          </p:cNvSpPr>
          <p:nvPr>
            <p:ph idx="1"/>
          </p:nvPr>
        </p:nvSpPr>
        <p:spPr>
          <a:xfrm>
            <a:off x="914400" y="1047751"/>
            <a:ext cx="7315200" cy="3684270"/>
          </a:xfrm>
        </p:spPr>
        <p:txBody>
          <a:bodyPr/>
          <a:lstStyle/>
          <a:p>
            <a:r>
              <a:rPr lang="en-US" dirty="0"/>
              <a:t>The  interface consists of the following registers</a:t>
            </a:r>
          </a:p>
          <a:p>
            <a:pPr lvl="1"/>
            <a:r>
              <a:rPr lang="en-US" dirty="0"/>
              <a:t>Data register (DATAIN  &amp; DATAOUT)</a:t>
            </a:r>
          </a:p>
          <a:p>
            <a:pPr lvl="1"/>
            <a:r>
              <a:rPr lang="en-US" dirty="0"/>
              <a:t>Status Register consists of single bit status flag (SIN,SOUT,DIRQ,KIRQ)</a:t>
            </a:r>
          </a:p>
          <a:p>
            <a:pPr lvl="1"/>
            <a:r>
              <a:rPr lang="en-US" dirty="0"/>
              <a:t>Control Register</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dirty="0"/>
              <a:t>SCOPE,VIT Chennai</a:t>
            </a:r>
          </a:p>
        </p:txBody>
      </p:sp>
      <p:pic>
        <p:nvPicPr>
          <p:cNvPr id="4098" name="Picture 2"/>
          <p:cNvPicPr>
            <a:picLocks noChangeAspect="1" noChangeArrowheads="1"/>
          </p:cNvPicPr>
          <p:nvPr/>
        </p:nvPicPr>
        <p:blipFill>
          <a:blip r:embed="rId2" cstate="print"/>
          <a:srcRect/>
          <a:stretch>
            <a:fillRect/>
          </a:stretch>
        </p:blipFill>
        <p:spPr bwMode="auto">
          <a:xfrm>
            <a:off x="2133600" y="2495550"/>
            <a:ext cx="4095750" cy="2619375"/>
          </a:xfrm>
          <a:prstGeom prst="rect">
            <a:avLst/>
          </a:prstGeom>
          <a:noFill/>
          <a:ln w="9525">
            <a:noFill/>
            <a:miter lim="800000"/>
            <a:headEnd/>
            <a:tailEnd/>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9550"/>
            <a:ext cx="7315200" cy="865573"/>
          </a:xfrm>
        </p:spPr>
        <p:txBody>
          <a:bodyPr/>
          <a:lstStyle/>
          <a:p>
            <a:r>
              <a:rPr lang="en-US" dirty="0"/>
              <a:t>Cont..</a:t>
            </a:r>
          </a:p>
        </p:txBody>
      </p:sp>
      <p:sp>
        <p:nvSpPr>
          <p:cNvPr id="3" name="Content Placeholder 2"/>
          <p:cNvSpPr>
            <a:spLocks noGrp="1"/>
          </p:cNvSpPr>
          <p:nvPr>
            <p:ph idx="1"/>
          </p:nvPr>
        </p:nvSpPr>
        <p:spPr>
          <a:xfrm>
            <a:off x="914400" y="1428751"/>
            <a:ext cx="7315200" cy="3303270"/>
          </a:xfrm>
        </p:spPr>
        <p:txBody>
          <a:bodyPr>
            <a:normAutofit fontScale="92500" lnSpcReduction="10000"/>
          </a:bodyPr>
          <a:lstStyle/>
          <a:p>
            <a:r>
              <a:rPr lang="en-US" dirty="0"/>
              <a:t>SIN flag represents  keyboard status</a:t>
            </a:r>
          </a:p>
          <a:p>
            <a:r>
              <a:rPr lang="en-US" dirty="0"/>
              <a:t>SIN flag set to 1 when key is pressed(data  is ready) and it get reset when the processor had read the data</a:t>
            </a:r>
          </a:p>
          <a:p>
            <a:r>
              <a:rPr lang="en-US" dirty="0"/>
              <a:t>SOUT flag represents display status </a:t>
            </a:r>
          </a:p>
          <a:p>
            <a:r>
              <a:rPr lang="en-US" dirty="0"/>
              <a:t>Similar to SIN flag</a:t>
            </a:r>
          </a:p>
          <a:p>
            <a:r>
              <a:rPr lang="en-US" dirty="0"/>
              <a:t>KIRQ ,DIRQ flag bits represent the interrupt to the processor( if 1 interrupt  request is send to the processor, after the processor service the interrupt  request it get reset) by the Keyboard and Display respectively</a:t>
            </a:r>
          </a:p>
          <a:p>
            <a:r>
              <a:rPr lang="en-US" dirty="0"/>
              <a:t>DEN,KEN are control  flag bits used to enable and disable the display and the keyboard respectively</a:t>
            </a:r>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9550"/>
            <a:ext cx="7315200" cy="865573"/>
          </a:xfrm>
        </p:spPr>
        <p:txBody>
          <a:bodyPr>
            <a:normAutofit fontScale="90000"/>
          </a:bodyPr>
          <a:lstStyle/>
          <a:p>
            <a:r>
              <a:rPr lang="en-US" sz="2000" dirty="0"/>
              <a:t>Program-Controlled IO</a:t>
            </a:r>
            <a:br>
              <a:rPr lang="en-US" sz="2000" dirty="0"/>
            </a:br>
            <a:r>
              <a:rPr lang="en-US" sz="2000" dirty="0"/>
              <a:t>Program to read char from keyboard and echo the same to the display</a:t>
            </a:r>
          </a:p>
        </p:txBody>
      </p:sp>
      <p:sp>
        <p:nvSpPr>
          <p:cNvPr id="3" name="Content Placeholder 2"/>
          <p:cNvSpPr>
            <a:spLocks noGrp="1"/>
          </p:cNvSpPr>
          <p:nvPr>
            <p:ph idx="1"/>
          </p:nvPr>
        </p:nvSpPr>
        <p:spPr>
          <a:xfrm>
            <a:off x="0" y="1504950"/>
            <a:ext cx="9144000" cy="3200401"/>
          </a:xfrm>
        </p:spPr>
        <p:txBody>
          <a:bodyPr/>
          <a:lstStyle/>
          <a:p>
            <a:endParaRPr lang="en-US" dirty="0"/>
          </a:p>
        </p:txBody>
      </p:sp>
      <p:sp>
        <p:nvSpPr>
          <p:cNvPr id="4" name="Footer Placeholder 3"/>
          <p:cNvSpPr>
            <a:spLocks noGrp="1"/>
          </p:cNvSpPr>
          <p:nvPr>
            <p:ph type="ftr" sz="quarter" idx="11"/>
          </p:nvPr>
        </p:nvSpPr>
        <p:spPr/>
        <p:txBody>
          <a:bodyPr/>
          <a:lstStyle/>
          <a:p>
            <a:r>
              <a:rPr lang="en-US" dirty="0"/>
              <a:t>SCOPE,VIT Chennai</a:t>
            </a:r>
          </a:p>
        </p:txBody>
      </p:sp>
      <p:sp>
        <p:nvSpPr>
          <p:cNvPr id="5" name="TextBox 4"/>
          <p:cNvSpPr txBox="1"/>
          <p:nvPr/>
        </p:nvSpPr>
        <p:spPr>
          <a:xfrm>
            <a:off x="10474" y="1809750"/>
            <a:ext cx="9387442" cy="2585323"/>
          </a:xfrm>
          <a:prstGeom prst="rect">
            <a:avLst/>
          </a:prstGeom>
          <a:noFill/>
        </p:spPr>
        <p:txBody>
          <a:bodyPr wrap="none" rtlCol="0">
            <a:spAutoFit/>
          </a:bodyPr>
          <a:lstStyle/>
          <a:p>
            <a:r>
              <a:rPr lang="en-US" dirty="0"/>
              <a:t>WAITKB : 	TESTBIT #0,STATUS        (test the 0</a:t>
            </a:r>
            <a:r>
              <a:rPr lang="en-US" baseline="30000" dirty="0"/>
              <a:t>th</a:t>
            </a:r>
            <a:r>
              <a:rPr lang="en-US" dirty="0"/>
              <a:t> SIN bit of the status register for 1)</a:t>
            </a:r>
          </a:p>
          <a:p>
            <a:r>
              <a:rPr lang="en-US" dirty="0"/>
              <a:t>	BRACNCH =0 WAITKB   (if zero jump to the label WAITKB )</a:t>
            </a:r>
          </a:p>
          <a:p>
            <a:r>
              <a:rPr lang="en-US" dirty="0"/>
              <a:t>	MOVE DATAIN,R1          (else read the DATAIN register and move data to R1 register </a:t>
            </a:r>
          </a:p>
          <a:p>
            <a:r>
              <a:rPr lang="en-US" dirty="0"/>
              <a:t>			       of the  Processor)</a:t>
            </a:r>
          </a:p>
          <a:p>
            <a:r>
              <a:rPr lang="en-US" dirty="0"/>
              <a:t>WAITD:	 TESTBIT #1,STATUS       (read the 1</a:t>
            </a:r>
            <a:r>
              <a:rPr lang="en-US" baseline="30000" dirty="0"/>
              <a:t>st</a:t>
            </a:r>
            <a:r>
              <a:rPr lang="en-US" dirty="0"/>
              <a:t> bit of the status register for 1)</a:t>
            </a:r>
          </a:p>
          <a:p>
            <a:r>
              <a:rPr lang="en-US" dirty="0"/>
              <a:t>	BARNCH =0 WAITD        (if zero jump to the label WAITD )</a:t>
            </a:r>
          </a:p>
          <a:p>
            <a:r>
              <a:rPr lang="en-US" dirty="0"/>
              <a:t>	MOVE R1,DATAOUT       (else send the data  from R1 register to DATAOUT register of the </a:t>
            </a:r>
          </a:p>
          <a:p>
            <a:r>
              <a:rPr lang="en-US" dirty="0"/>
              <a:t>			        interface)</a:t>
            </a:r>
          </a:p>
          <a:p>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Interrupts</a:t>
            </a:r>
          </a:p>
        </p:txBody>
      </p:sp>
      <p:sp>
        <p:nvSpPr>
          <p:cNvPr id="3" name="Content Placeholder 2"/>
          <p:cNvSpPr>
            <a:spLocks noGrp="1"/>
          </p:cNvSpPr>
          <p:nvPr>
            <p:ph idx="1"/>
          </p:nvPr>
        </p:nvSpPr>
        <p:spPr/>
        <p:txBody>
          <a:bodyPr/>
          <a:lstStyle/>
          <a:p>
            <a:r>
              <a:rPr lang="en-US" dirty="0"/>
              <a:t>In the programmed control led IO, the processor has to continuously monitor the devices for any input/output data</a:t>
            </a:r>
          </a:p>
          <a:p>
            <a:r>
              <a:rPr lang="en-US" dirty="0"/>
              <a:t>This process over burden the process to monitor the IO devices at a regular an intervals</a:t>
            </a:r>
          </a:p>
          <a:p>
            <a:r>
              <a:rPr lang="en-US" dirty="0"/>
              <a:t>An alternate approach to perform IO operation  i.e. when the IO devices are ready to transfer or receive the data then it can notify the processor by means of interrupts</a:t>
            </a:r>
          </a:p>
        </p:txBody>
      </p:sp>
      <p:sp>
        <p:nvSpPr>
          <p:cNvPr id="4" name="Footer Placeholder 3"/>
          <p:cNvSpPr>
            <a:spLocks noGrp="1"/>
          </p:cNvSpPr>
          <p:nvPr>
            <p:ph type="ftr" sz="quarter" idx="11"/>
          </p:nvPr>
        </p:nvSpPr>
        <p:spPr>
          <a:xfrm>
            <a:off x="6440311" y="4781550"/>
            <a:ext cx="2246489" cy="225920"/>
          </a:xfrm>
        </p:spPr>
        <p:txBody>
          <a:bodyPr/>
          <a:lstStyle/>
          <a:p>
            <a:r>
              <a:rPr lang="en-US" dirty="0"/>
              <a:t>SCOPE,VIT Chennai</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Interrupt is an hardware signal send by the peripherals to the processor</a:t>
            </a:r>
          </a:p>
          <a:p>
            <a:r>
              <a:rPr lang="en-US" dirty="0"/>
              <a:t>The processor no longer has to monitor the IO peripherals</a:t>
            </a:r>
          </a:p>
          <a:p>
            <a:r>
              <a:rPr lang="en-US" dirty="0"/>
              <a:t>How the processor react for an Interrupt?</a:t>
            </a:r>
          </a:p>
          <a:p>
            <a:pPr lvl="1"/>
            <a:r>
              <a:rPr lang="en-US" dirty="0"/>
              <a:t>In abstract, The processor pause its ongoing process execution, It acknowledges the interrupting device  and executes the Interrupt Service Routine(ISR) ,after the execution of ISR the processor resumes the execution of the ongoing process.</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0"/>
            <a:ext cx="7315200" cy="865573"/>
          </a:xfrm>
        </p:spPr>
        <p:txBody>
          <a:bodyPr/>
          <a:lstStyle/>
          <a:p>
            <a:r>
              <a:rPr lang="en-US" dirty="0"/>
              <a:t>Interrupt Service Routine</a:t>
            </a:r>
          </a:p>
        </p:txBody>
      </p:sp>
      <p:sp>
        <p:nvSpPr>
          <p:cNvPr id="3" name="Content Placeholder 2"/>
          <p:cNvSpPr>
            <a:spLocks noGrp="1"/>
          </p:cNvSpPr>
          <p:nvPr>
            <p:ph idx="1"/>
          </p:nvPr>
        </p:nvSpPr>
        <p:spPr>
          <a:xfrm>
            <a:off x="914400" y="1047750"/>
            <a:ext cx="7315200" cy="3684271"/>
          </a:xfrm>
        </p:spPr>
        <p:txBody>
          <a:bodyPr/>
          <a:lstStyle/>
          <a:p>
            <a:r>
              <a:rPr lang="en-US" dirty="0"/>
              <a:t>A set of instruction meant for doing process  on interrupt</a:t>
            </a:r>
          </a:p>
          <a:p>
            <a:r>
              <a:rPr lang="en-US" dirty="0" err="1"/>
              <a:t>Eg</a:t>
            </a:r>
            <a:r>
              <a:rPr lang="en-US" dirty="0"/>
              <a:t>: printing  routine to the display</a:t>
            </a:r>
          </a:p>
          <a:p>
            <a:r>
              <a:rPr lang="en-US" dirty="0"/>
              <a:t>A sub-routine  called on interrupt request</a:t>
            </a:r>
          </a:p>
        </p:txBody>
      </p:sp>
      <p:sp>
        <p:nvSpPr>
          <p:cNvPr id="4" name="Footer Placeholder 3"/>
          <p:cNvSpPr>
            <a:spLocks noGrp="1"/>
          </p:cNvSpPr>
          <p:nvPr>
            <p:ph type="ftr" sz="quarter" idx="11"/>
          </p:nvPr>
        </p:nvSpPr>
        <p:spPr/>
        <p:txBody>
          <a:bodyPr/>
          <a:lstStyle/>
          <a:p>
            <a:r>
              <a:rPr lang="en-US" dirty="0"/>
              <a:t>SCOPE,VIT Chennai</a:t>
            </a:r>
          </a:p>
        </p:txBody>
      </p:sp>
      <p:pic>
        <p:nvPicPr>
          <p:cNvPr id="1027" name="Picture 3"/>
          <p:cNvPicPr>
            <a:picLocks noChangeAspect="1" noChangeArrowheads="1"/>
          </p:cNvPicPr>
          <p:nvPr/>
        </p:nvPicPr>
        <p:blipFill>
          <a:blip r:embed="rId2" cstate="print"/>
          <a:srcRect/>
          <a:stretch>
            <a:fillRect/>
          </a:stretch>
        </p:blipFill>
        <p:spPr bwMode="auto">
          <a:xfrm>
            <a:off x="1524000" y="2171700"/>
            <a:ext cx="5000625" cy="2990850"/>
          </a:xfrm>
          <a:prstGeom prst="rect">
            <a:avLst/>
          </a:prstGeom>
          <a:noFill/>
          <a:ln w="9525">
            <a:noFill/>
            <a:miter lim="800000"/>
            <a:headEnd/>
            <a:tailEnd/>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Resuming to original process</a:t>
            </a:r>
          </a:p>
        </p:txBody>
      </p:sp>
      <p:sp>
        <p:nvSpPr>
          <p:cNvPr id="3" name="Content Placeholder 2"/>
          <p:cNvSpPr>
            <a:spLocks noGrp="1"/>
          </p:cNvSpPr>
          <p:nvPr>
            <p:ph idx="1"/>
          </p:nvPr>
        </p:nvSpPr>
        <p:spPr/>
        <p:txBody>
          <a:bodyPr>
            <a:normAutofit/>
          </a:bodyPr>
          <a:lstStyle/>
          <a:p>
            <a:r>
              <a:rPr lang="en-US" dirty="0"/>
              <a:t>After the execution of the ISR the processor resumes the original program and continue its execution</a:t>
            </a:r>
          </a:p>
          <a:p>
            <a:r>
              <a:rPr lang="en-US" dirty="0"/>
              <a:t>The processor store the information (state) about the original process before calling the ISR. This cause delay in executing ISR. This delay  is called as  Interrupt Latency</a:t>
            </a:r>
          </a:p>
          <a:p>
            <a:r>
              <a:rPr lang="en-US" dirty="0"/>
              <a:t>Most processors only save  a minimal amount of data (state) like program counter, Processor status registers and data registers</a:t>
            </a:r>
          </a:p>
          <a:p>
            <a:endParaRPr lang="en-US" dirty="0"/>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Interrupt Acknowledgement</a:t>
            </a:r>
          </a:p>
        </p:txBody>
      </p:sp>
      <p:sp>
        <p:nvSpPr>
          <p:cNvPr id="3" name="Content Placeholder 2"/>
          <p:cNvSpPr>
            <a:spLocks noGrp="1"/>
          </p:cNvSpPr>
          <p:nvPr>
            <p:ph idx="1"/>
          </p:nvPr>
        </p:nvSpPr>
        <p:spPr/>
        <p:txBody>
          <a:bodyPr>
            <a:normAutofit fontScale="92500" lnSpcReduction="10000"/>
          </a:bodyPr>
          <a:lstStyle/>
          <a:p>
            <a:r>
              <a:rPr lang="en-US" dirty="0"/>
              <a:t>The processor informs the device about the  recognition of the interrupt</a:t>
            </a:r>
          </a:p>
          <a:p>
            <a:pPr lvl="1"/>
            <a:r>
              <a:rPr lang="en-US" dirty="0"/>
              <a:t>Generally ,processor send an explicit ACK control signal</a:t>
            </a:r>
          </a:p>
          <a:p>
            <a:pPr lvl="1"/>
            <a:r>
              <a:rPr lang="en-US" dirty="0"/>
              <a:t>By doing data transfer the processor informs the device</a:t>
            </a:r>
          </a:p>
          <a:p>
            <a:r>
              <a:rPr lang="en-US"/>
              <a:t>interrupt </a:t>
            </a:r>
            <a:r>
              <a:rPr lang="en-US" dirty="0"/>
              <a:t>the executing  program &amp; Can alter the  expected events sequence </a:t>
            </a:r>
          </a:p>
          <a:p>
            <a:pPr lvl="1"/>
            <a:r>
              <a:rPr lang="en-US" dirty="0"/>
              <a:t>These changes can often be unacceptable, and should not be permitted</a:t>
            </a:r>
          </a:p>
          <a:p>
            <a:pPr lvl="1"/>
            <a:r>
              <a:rPr lang="en-US" dirty="0"/>
              <a:t>For example, the processor may not want the same device to interrupt while executing its ISR</a:t>
            </a:r>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7315200" cy="865573"/>
          </a:xfrm>
        </p:spPr>
        <p:txBody>
          <a:bodyPr/>
          <a:lstStyle/>
          <a:p>
            <a:r>
              <a:rPr lang="en-US" dirty="0"/>
              <a:t>Interrupt Flag</a:t>
            </a:r>
          </a:p>
        </p:txBody>
      </p:sp>
      <p:sp>
        <p:nvSpPr>
          <p:cNvPr id="3" name="Content Placeholder 2"/>
          <p:cNvSpPr>
            <a:spLocks noGrp="1"/>
          </p:cNvSpPr>
          <p:nvPr>
            <p:ph idx="1"/>
          </p:nvPr>
        </p:nvSpPr>
        <p:spPr>
          <a:xfrm>
            <a:off x="914400" y="1276351"/>
            <a:ext cx="7315200" cy="3455670"/>
          </a:xfrm>
        </p:spPr>
        <p:txBody>
          <a:bodyPr/>
          <a:lstStyle/>
          <a:p>
            <a:r>
              <a:rPr lang="en-US" dirty="0"/>
              <a:t>In general, the Processors  allows  to enable or disable such interruptions as required</a:t>
            </a:r>
            <a:endParaRPr lang="en-US" sz="1400" dirty="0"/>
          </a:p>
          <a:p>
            <a:r>
              <a:rPr lang="en-US" dirty="0"/>
              <a:t>Enabling/Disabling the Interrupt Flag</a:t>
            </a:r>
          </a:p>
          <a:p>
            <a:r>
              <a:rPr lang="en-US" dirty="0"/>
              <a:t>The processor avoids  interrupt request from  devices  while  executing the ISR by disabling the interrupt flag</a:t>
            </a:r>
          </a:p>
          <a:p>
            <a:r>
              <a:rPr lang="en-US" dirty="0"/>
              <a:t>The processor gets ready to accept interrupt after the ISR  by enabling the Interrupt Flag</a:t>
            </a:r>
          </a:p>
          <a:p>
            <a:pPr>
              <a:buNone/>
            </a:pPr>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550"/>
            <a:ext cx="7315200" cy="865573"/>
          </a:xfrm>
        </p:spPr>
        <p:txBody>
          <a:bodyPr>
            <a:normAutofit/>
          </a:bodyPr>
          <a:lstStyle/>
          <a:p>
            <a:r>
              <a:rPr lang="en-US" sz="3200" dirty="0"/>
              <a:t>Handling Multiple Interrupting Devices</a:t>
            </a:r>
          </a:p>
        </p:txBody>
      </p:sp>
      <p:sp>
        <p:nvSpPr>
          <p:cNvPr id="3" name="Content Placeholder 2"/>
          <p:cNvSpPr>
            <a:spLocks noGrp="1"/>
          </p:cNvSpPr>
          <p:nvPr>
            <p:ph idx="1"/>
          </p:nvPr>
        </p:nvSpPr>
        <p:spPr>
          <a:xfrm>
            <a:off x="914400" y="1352551"/>
            <a:ext cx="7315200" cy="3379470"/>
          </a:xfrm>
        </p:spPr>
        <p:txBody>
          <a:bodyPr>
            <a:normAutofit fontScale="92500" lnSpcReduction="10000"/>
          </a:bodyPr>
          <a:lstStyle/>
          <a:p>
            <a:pPr marL="274320" indent="-274320">
              <a:buClr>
                <a:schemeClr val="accent3"/>
              </a:buClr>
              <a:buFont typeface="Wingdings 2"/>
              <a:buChar char=""/>
              <a:defRPr/>
            </a:pPr>
            <a:r>
              <a:rPr lang="en-US" dirty="0"/>
              <a:t>Multiple independent I/O devices capable of generating interrupt request could  associated to the processor &amp; main memory through bus lines</a:t>
            </a:r>
          </a:p>
          <a:p>
            <a:pPr marL="274320" indent="-274320">
              <a:buClr>
                <a:schemeClr val="accent3"/>
              </a:buClr>
              <a:buFont typeface="Wingdings 2"/>
              <a:buChar char=""/>
              <a:defRPr/>
            </a:pPr>
            <a:r>
              <a:rPr lang="en-US" dirty="0"/>
              <a:t>Every /any device can raise interrupt request at any time or any two/more devices can raise interrupt request at the same time</a:t>
            </a:r>
          </a:p>
          <a:p>
            <a:pPr marL="274320" indent="-274320">
              <a:buClr>
                <a:schemeClr val="accent3"/>
              </a:buClr>
              <a:buFont typeface="Wingdings 2"/>
              <a:buChar char=""/>
              <a:defRPr/>
            </a:pPr>
            <a:r>
              <a:rPr lang="en-US" dirty="0"/>
              <a:t>The processor has to know</a:t>
            </a:r>
          </a:p>
          <a:p>
            <a:pPr marL="548640" lvl="1" indent="-274320">
              <a:buClr>
                <a:schemeClr val="accent3"/>
              </a:buClr>
              <a:buFont typeface="Wingdings 2"/>
              <a:buChar char=""/>
              <a:defRPr/>
            </a:pPr>
            <a:r>
              <a:rPr lang="en-US" dirty="0"/>
              <a:t>which device has generated an interrupt?</a:t>
            </a:r>
          </a:p>
          <a:p>
            <a:pPr marL="548640" lvl="1" indent="-274320">
              <a:buClr>
                <a:schemeClr val="accent3"/>
              </a:buClr>
              <a:buFont typeface="Wingdings 2"/>
              <a:buChar char=""/>
              <a:defRPr/>
            </a:pPr>
            <a:r>
              <a:rPr lang="en-US" dirty="0"/>
              <a:t>which ISR should be  executed? </a:t>
            </a:r>
          </a:p>
          <a:p>
            <a:pPr marL="548640" lvl="1" indent="-274320">
              <a:buClr>
                <a:schemeClr val="accent3"/>
              </a:buClr>
              <a:buFont typeface="Wingdings 2"/>
              <a:buChar char=""/>
              <a:defRPr/>
            </a:pPr>
            <a:r>
              <a:rPr lang="en-US" dirty="0"/>
              <a:t>can other device interrupt the processor? ,while the processor is executing ISR for some device</a:t>
            </a:r>
          </a:p>
          <a:p>
            <a:pPr marL="548640" lvl="1" indent="-274320">
              <a:buClr>
                <a:schemeClr val="accent3"/>
              </a:buClr>
              <a:buFont typeface="Wingdings 2"/>
              <a:buChar char=""/>
              <a:defRPr/>
            </a:pPr>
            <a:r>
              <a:rPr lang="en-US" dirty="0"/>
              <a:t>To select the INT requests, If two INR are signaled at the same time</a:t>
            </a:r>
          </a:p>
          <a:p>
            <a:pPr marL="274320" indent="-274320">
              <a:buClr>
                <a:schemeClr val="accent3"/>
              </a:buClr>
              <a:buFont typeface="Wingdings 2"/>
              <a:buChar char=""/>
              <a:defRPr/>
            </a:pPr>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a:t>
            </a:r>
          </a:p>
        </p:txBody>
      </p:sp>
      <p:sp>
        <p:nvSpPr>
          <p:cNvPr id="3" name="Content Placeholder 2"/>
          <p:cNvSpPr>
            <a:spLocks noGrp="1"/>
          </p:cNvSpPr>
          <p:nvPr>
            <p:ph idx="1"/>
          </p:nvPr>
        </p:nvSpPr>
        <p:spPr/>
        <p:txBody>
          <a:bodyPr/>
          <a:lstStyle/>
          <a:p>
            <a:r>
              <a:rPr lang="en-US" dirty="0"/>
              <a:t>Exchange of data between the computer and other devices</a:t>
            </a:r>
          </a:p>
          <a:p>
            <a:r>
              <a:rPr lang="en-US" dirty="0"/>
              <a:t>Interacting with computer using input/output devices</a:t>
            </a:r>
          </a:p>
          <a:p>
            <a:r>
              <a:rPr lang="en-US" dirty="0"/>
              <a:t>Human operator: use keyboard to input data and views the output on the display screen</a:t>
            </a:r>
          </a:p>
          <a:p>
            <a:r>
              <a:rPr lang="en-US" dirty="0"/>
              <a:t>Computers communicate with other computer over the internet</a:t>
            </a:r>
          </a:p>
          <a:p>
            <a:r>
              <a:rPr lang="en-US" dirty="0"/>
              <a:t>Exchanging data from/to the computer is the basic feature</a:t>
            </a:r>
          </a:p>
          <a:p>
            <a:endParaRPr lang="en-US" dirty="0"/>
          </a:p>
        </p:txBody>
      </p:sp>
      <p:sp>
        <p:nvSpPr>
          <p:cNvPr id="4" name="Footer Placeholder 3"/>
          <p:cNvSpPr>
            <a:spLocks noGrp="1"/>
          </p:cNvSpPr>
          <p:nvPr>
            <p:ph type="ftr" sz="quarter" idx="11"/>
          </p:nvPr>
        </p:nvSpPr>
        <p:spPr/>
        <p:txBody>
          <a:bodyPr/>
          <a:lstStyle/>
          <a:p>
            <a:r>
              <a:rPr lang="en-US" dirty="0"/>
              <a:t>SCOPE, VIT Chennai</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550"/>
            <a:ext cx="7315200" cy="865573"/>
          </a:xfrm>
        </p:spPr>
        <p:txBody>
          <a:bodyPr/>
          <a:lstStyle/>
          <a:p>
            <a:r>
              <a:rPr lang="en-US" dirty="0"/>
              <a:t>Cont..</a:t>
            </a:r>
          </a:p>
        </p:txBody>
      </p:sp>
      <p:sp>
        <p:nvSpPr>
          <p:cNvPr id="3" name="Content Placeholder 2"/>
          <p:cNvSpPr>
            <a:spLocks noGrp="1"/>
          </p:cNvSpPr>
          <p:nvPr>
            <p:ph idx="1"/>
          </p:nvPr>
        </p:nvSpPr>
        <p:spPr>
          <a:xfrm>
            <a:off x="914400" y="1047750"/>
            <a:ext cx="7315200" cy="3684271"/>
          </a:xfrm>
        </p:spPr>
        <p:txBody>
          <a:bodyPr>
            <a:normAutofit fontScale="92500" lnSpcReduction="10000"/>
          </a:bodyPr>
          <a:lstStyle/>
          <a:p>
            <a:r>
              <a:rPr lang="en-US" dirty="0"/>
              <a:t>Over the single control line all the devices are connected to the processor, how does the processor knows INT requested sending device which are coupled to this common line</a:t>
            </a:r>
          </a:p>
          <a:p>
            <a:r>
              <a:rPr lang="en-US" dirty="0"/>
              <a:t>The processor reads the status  flags data  available in the device sending an interrupt request</a:t>
            </a:r>
          </a:p>
          <a:p>
            <a:r>
              <a:rPr lang="en-US" dirty="0"/>
              <a:t>Every device's status register has an IRQ  flag bit, which it sets to 1 when requesting an interrupt </a:t>
            </a:r>
          </a:p>
          <a:p>
            <a:r>
              <a:rPr lang="en-US" dirty="0"/>
              <a:t>Simple way to identify the interrupting device is by having ISR poll on all the connected devices</a:t>
            </a:r>
          </a:p>
          <a:p>
            <a:r>
              <a:rPr lang="en-US" dirty="0"/>
              <a:t>The first encountered device with IRQ bit set should be serviced</a:t>
            </a:r>
          </a:p>
          <a:p>
            <a:r>
              <a:rPr lang="en-US" dirty="0"/>
              <a:t>Disadvantage of polling: spending time to check the status bits of all the devices  </a:t>
            </a:r>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Vectored Interrupts</a:t>
            </a:r>
          </a:p>
        </p:txBody>
      </p:sp>
      <p:sp>
        <p:nvSpPr>
          <p:cNvPr id="3" name="Content Placeholder 2"/>
          <p:cNvSpPr>
            <a:spLocks noGrp="1"/>
          </p:cNvSpPr>
          <p:nvPr>
            <p:ph idx="1"/>
          </p:nvPr>
        </p:nvSpPr>
        <p:spPr/>
        <p:txBody>
          <a:bodyPr/>
          <a:lstStyle/>
          <a:p>
            <a:r>
              <a:rPr lang="en-US" dirty="0"/>
              <a:t>A interrupting device inform special code to the processor to identify itself </a:t>
            </a:r>
          </a:p>
          <a:p>
            <a:r>
              <a:rPr lang="en-US" dirty="0"/>
              <a:t>The code/address  points to  the starting address of an ISR for that device</a:t>
            </a:r>
          </a:p>
          <a:p>
            <a:r>
              <a:rPr lang="en-US" dirty="0"/>
              <a:t>The bit size of the code may vary from 4-8 bits</a:t>
            </a:r>
          </a:p>
          <a:p>
            <a:r>
              <a:rPr lang="en-US" dirty="0"/>
              <a:t>The processor can immediately start processing the ISR</a:t>
            </a:r>
          </a:p>
          <a:p>
            <a:r>
              <a:rPr lang="en-US" dirty="0"/>
              <a:t>This scheme of handling interrupt is called as vectored Interrupts</a:t>
            </a:r>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9550"/>
            <a:ext cx="7315200" cy="865573"/>
          </a:xfrm>
        </p:spPr>
        <p:txBody>
          <a:bodyPr/>
          <a:lstStyle/>
          <a:p>
            <a:r>
              <a:rPr lang="en-US" dirty="0"/>
              <a:t>Interrupt Priority</a:t>
            </a:r>
          </a:p>
        </p:txBody>
      </p:sp>
      <p:sp>
        <p:nvSpPr>
          <p:cNvPr id="3" name="Content Placeholder 2"/>
          <p:cNvSpPr>
            <a:spLocks noGrp="1"/>
          </p:cNvSpPr>
          <p:nvPr>
            <p:ph idx="1"/>
          </p:nvPr>
        </p:nvSpPr>
        <p:spPr>
          <a:xfrm>
            <a:off x="914400" y="1123951"/>
            <a:ext cx="7315200" cy="3608070"/>
          </a:xfrm>
        </p:spPr>
        <p:txBody>
          <a:bodyPr>
            <a:normAutofit/>
          </a:bodyPr>
          <a:lstStyle/>
          <a:p>
            <a:r>
              <a:rPr lang="en-US" dirty="0"/>
              <a:t>I / O devices are grouped into priorities order</a:t>
            </a:r>
          </a:p>
          <a:p>
            <a:r>
              <a:rPr lang="en-US" dirty="0"/>
              <a:t>The priority level is used. It range from high priority to low priority devices</a:t>
            </a:r>
          </a:p>
          <a:p>
            <a:r>
              <a:rPr lang="en-US" dirty="0"/>
              <a:t>The interrupt request from the high priority devices are served first </a:t>
            </a:r>
          </a:p>
          <a:p>
            <a:r>
              <a:rPr lang="en-US" dirty="0"/>
              <a:t>If two devices are sending IRQ at same time the processor resolve by priority and selects the device with highest priority</a:t>
            </a:r>
          </a:p>
          <a:p>
            <a:r>
              <a:rPr lang="en-US" dirty="0"/>
              <a:t>The priorities can be fixed one and programmable with privileged instruction</a:t>
            </a:r>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SCOPE,VIT Chennai</a:t>
            </a:r>
          </a:p>
        </p:txBody>
      </p:sp>
      <p:pic>
        <p:nvPicPr>
          <p:cNvPr id="5" name="Picture 2"/>
          <p:cNvPicPr>
            <a:picLocks noChangeAspect="1" noChangeArrowheads="1"/>
          </p:cNvPicPr>
          <p:nvPr/>
        </p:nvPicPr>
        <p:blipFill>
          <a:blip r:embed="rId2" cstate="print"/>
          <a:srcRect/>
          <a:stretch>
            <a:fillRect/>
          </a:stretch>
        </p:blipFill>
        <p:spPr bwMode="auto">
          <a:xfrm>
            <a:off x="1524000" y="2119993"/>
            <a:ext cx="5715000" cy="258535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heel(1)">
                                      <p:cBhvr>
                                        <p:cTn id="7" dur="2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Exception</a:t>
            </a:r>
          </a:p>
        </p:txBody>
      </p:sp>
      <p:sp>
        <p:nvSpPr>
          <p:cNvPr id="3" name="Content Placeholder 2"/>
          <p:cNvSpPr>
            <a:spLocks noGrp="1"/>
          </p:cNvSpPr>
          <p:nvPr>
            <p:ph idx="1"/>
          </p:nvPr>
        </p:nvSpPr>
        <p:spPr/>
        <p:txBody>
          <a:bodyPr>
            <a:normAutofit fontScale="92500" lnSpcReduction="10000"/>
          </a:bodyPr>
          <a:lstStyle/>
          <a:p>
            <a:r>
              <a:rPr lang="en-US" dirty="0"/>
              <a:t>Interrupt event : The IO devices send IRQ to the processor</a:t>
            </a:r>
          </a:p>
          <a:p>
            <a:r>
              <a:rPr lang="en-US" dirty="0"/>
              <a:t>Interrupt can be also be raised through exceptions(Interrupt event)</a:t>
            </a:r>
          </a:p>
          <a:p>
            <a:r>
              <a:rPr lang="en-US" dirty="0"/>
              <a:t>Memory  error-check code to detect error in the stored data is a kind of exception</a:t>
            </a:r>
          </a:p>
          <a:p>
            <a:r>
              <a:rPr lang="en-US" dirty="0"/>
              <a:t>Illegal OP-code field</a:t>
            </a:r>
          </a:p>
          <a:p>
            <a:r>
              <a:rPr lang="en-US" dirty="0"/>
              <a:t>Division by zero</a:t>
            </a:r>
          </a:p>
          <a:p>
            <a:r>
              <a:rPr lang="en-US" dirty="0"/>
              <a:t>Privilege exception raised by the processor if the non-privilege user program tries to execute privilege instruction</a:t>
            </a:r>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Direct Memory Access (DMA)</a:t>
            </a:r>
          </a:p>
        </p:txBody>
      </p:sp>
      <p:sp>
        <p:nvSpPr>
          <p:cNvPr id="3" name="Content Placeholder 2"/>
          <p:cNvSpPr>
            <a:spLocks noGrp="1"/>
          </p:cNvSpPr>
          <p:nvPr>
            <p:ph idx="1"/>
          </p:nvPr>
        </p:nvSpPr>
        <p:spPr/>
        <p:txBody>
          <a:bodyPr>
            <a:normAutofit fontScale="85000" lnSpcReduction="10000"/>
          </a:bodyPr>
          <a:lstStyle/>
          <a:p>
            <a:r>
              <a:rPr lang="en-US" dirty="0"/>
              <a:t>MOV DATAIN,R0  - is a simple data transfer instruction to transfer a data from the IO to the processor</a:t>
            </a:r>
          </a:p>
          <a:p>
            <a:r>
              <a:rPr lang="en-US" dirty="0"/>
              <a:t>Data transfer can  be like moving of data</a:t>
            </a:r>
          </a:p>
          <a:p>
            <a:pPr lvl="1"/>
            <a:r>
              <a:rPr lang="en-US" dirty="0"/>
              <a:t> memory  -&gt; processor register</a:t>
            </a:r>
          </a:p>
          <a:p>
            <a:pPr lvl="1"/>
            <a:r>
              <a:rPr lang="en-US" dirty="0"/>
              <a:t>processor register -&gt; memory</a:t>
            </a:r>
          </a:p>
          <a:p>
            <a:pPr lvl="1"/>
            <a:r>
              <a:rPr lang="en-US" dirty="0"/>
              <a:t>memory -&gt; memory</a:t>
            </a:r>
          </a:p>
          <a:p>
            <a:pPr lvl="1"/>
            <a:r>
              <a:rPr lang="en-US" dirty="0"/>
              <a:t>memory -&gt; IO</a:t>
            </a:r>
          </a:p>
          <a:p>
            <a:pPr lvl="1"/>
            <a:r>
              <a:rPr lang="en-US" dirty="0"/>
              <a:t>IO -&gt; memory</a:t>
            </a:r>
          </a:p>
          <a:p>
            <a:pPr lvl="1"/>
            <a:r>
              <a:rPr lang="en-US" dirty="0"/>
              <a:t>IO -&gt; IO</a:t>
            </a:r>
          </a:p>
          <a:p>
            <a:pPr lvl="1"/>
            <a:r>
              <a:rPr lang="en-US" dirty="0"/>
              <a:t>Register to register</a:t>
            </a:r>
          </a:p>
          <a:p>
            <a:pPr lvl="1"/>
            <a:endParaRPr lang="en-US" dirty="0"/>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Cont…</a:t>
            </a:r>
          </a:p>
        </p:txBody>
      </p:sp>
      <p:sp>
        <p:nvSpPr>
          <p:cNvPr id="3" name="Content Placeholder 2"/>
          <p:cNvSpPr>
            <a:spLocks noGrp="1"/>
          </p:cNvSpPr>
          <p:nvPr>
            <p:ph idx="1"/>
          </p:nvPr>
        </p:nvSpPr>
        <p:spPr/>
        <p:txBody>
          <a:bodyPr>
            <a:normAutofit lnSpcReduction="10000"/>
          </a:bodyPr>
          <a:lstStyle/>
          <a:p>
            <a:r>
              <a:rPr lang="en-US" dirty="0"/>
              <a:t>The processor has to do data transfer ,it sends  address signal and control signal.</a:t>
            </a:r>
          </a:p>
          <a:p>
            <a:r>
              <a:rPr lang="en-US" dirty="0"/>
              <a:t>It has to wait for the memory , IO devices to complete the data transfer ,expect the data transfer between register to register</a:t>
            </a:r>
          </a:p>
          <a:p>
            <a:r>
              <a:rPr lang="en-US" dirty="0"/>
              <a:t>It burdens the processor </a:t>
            </a:r>
            <a:r>
              <a:rPr lang="en-US" dirty="0" err="1"/>
              <a:t>ie</a:t>
            </a:r>
            <a:r>
              <a:rPr lang="en-US" dirty="0"/>
              <a:t> more delay for waiting the IO devices and memory</a:t>
            </a:r>
          </a:p>
          <a:p>
            <a:r>
              <a:rPr lang="en-US" dirty="0"/>
              <a:t>It blocks the processor to execute the other instructions</a:t>
            </a:r>
          </a:p>
          <a:p>
            <a:r>
              <a:rPr lang="en-US" dirty="0"/>
              <a:t>To over come this DMA controllers are used</a:t>
            </a:r>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lnSpcReduction="10000"/>
          </a:bodyPr>
          <a:lstStyle/>
          <a:p>
            <a:r>
              <a:rPr lang="en-US" dirty="0"/>
              <a:t>DMA controller take care of data transfer from memory</a:t>
            </a:r>
            <a:r>
              <a:rPr lang="en-US" dirty="0">
                <a:sym typeface="Wingdings" pitchFamily="2" charset="2"/>
              </a:rPr>
              <a:t>  IO without the intervention of the processor</a:t>
            </a:r>
          </a:p>
          <a:p>
            <a:r>
              <a:rPr lang="en-US" dirty="0">
                <a:sym typeface="Wingdings" pitchFamily="2" charset="2"/>
              </a:rPr>
              <a:t>This mechanism is known as Direct Memory Access</a:t>
            </a:r>
          </a:p>
          <a:p>
            <a:r>
              <a:rPr lang="en-US" dirty="0">
                <a:sym typeface="Wingdings" pitchFamily="2" charset="2"/>
              </a:rPr>
              <a:t>The processor will be free from involving in the data transfer</a:t>
            </a:r>
          </a:p>
          <a:p>
            <a:r>
              <a:rPr lang="en-US" dirty="0">
                <a:sym typeface="Wingdings" pitchFamily="2" charset="2"/>
              </a:rPr>
              <a:t>The DMA controller take care of issuing control signals, address signals and movement of data  (counting the data)</a:t>
            </a:r>
          </a:p>
          <a:p>
            <a:r>
              <a:rPr lang="en-US" dirty="0">
                <a:sym typeface="Wingdings" pitchFamily="2" charset="2"/>
              </a:rPr>
              <a:t>The DMA take the control of the bus from the processor during direct memory access</a:t>
            </a:r>
            <a:endParaRPr lang="en-US" dirty="0"/>
          </a:p>
        </p:txBody>
      </p:sp>
      <p:sp>
        <p:nvSpPr>
          <p:cNvPr id="4" name="Footer Placeholder 3"/>
          <p:cNvSpPr>
            <a:spLocks noGrp="1"/>
          </p:cNvSpPr>
          <p:nvPr>
            <p:ph type="ftr" sz="quarter" idx="11"/>
          </p:nvPr>
        </p:nvSpPr>
        <p:spPr/>
        <p:txBody>
          <a:bodyPr/>
          <a:lstStyle/>
          <a:p>
            <a:r>
              <a:rPr lang="en-US"/>
              <a:t>Dr. B Sathis Kumar VIT Chennai</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lstStyle/>
          <a:p>
            <a:r>
              <a:rPr lang="en-US" dirty="0"/>
              <a:t>To initiate the data transfer, the processor sends the address, word count and the direction of the transfer to the DMA controller</a:t>
            </a:r>
          </a:p>
          <a:p>
            <a:r>
              <a:rPr lang="en-US" dirty="0"/>
              <a:t>After receiving the DMA performs the data transfer and informs the process about the transfer complete by means of interrupt</a:t>
            </a:r>
          </a:p>
          <a:p>
            <a:r>
              <a:rPr lang="en-US" dirty="0"/>
              <a:t>During the DMA the processor can execute the other </a:t>
            </a:r>
            <a:r>
              <a:rPr lang="en-US" dirty="0" err="1"/>
              <a:t>instrcutions</a:t>
            </a:r>
            <a:r>
              <a:rPr lang="en-US" dirty="0"/>
              <a:t> </a:t>
            </a:r>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Registers in DMA Controller</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SCOPE,VIT Chennai</a:t>
            </a:r>
          </a:p>
        </p:txBody>
      </p:sp>
      <p:pic>
        <p:nvPicPr>
          <p:cNvPr id="1026" name="Picture 2"/>
          <p:cNvPicPr>
            <a:picLocks noChangeAspect="1" noChangeArrowheads="1"/>
          </p:cNvPicPr>
          <p:nvPr/>
        </p:nvPicPr>
        <p:blipFill>
          <a:blip r:embed="rId2" cstate="print"/>
          <a:srcRect/>
          <a:stretch>
            <a:fillRect/>
          </a:stretch>
        </p:blipFill>
        <p:spPr bwMode="auto">
          <a:xfrm>
            <a:off x="2209800" y="2266950"/>
            <a:ext cx="4743450" cy="24098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additive="base">
                                        <p:cTn id="7" dur="500" fill="hold"/>
                                        <p:tgtEl>
                                          <p:spTgt spid="1026"/>
                                        </p:tgtEl>
                                        <p:attrNameLst>
                                          <p:attrName>ppt_x</p:attrName>
                                        </p:attrNameLst>
                                      </p:cBhvr>
                                      <p:tavLst>
                                        <p:tav tm="0">
                                          <p:val>
                                            <p:strVal val="#ppt_x"/>
                                          </p:val>
                                        </p:tav>
                                        <p:tav tm="100000">
                                          <p:val>
                                            <p:strVal val="#ppt_x"/>
                                          </p:val>
                                        </p:tav>
                                      </p:tavLst>
                                    </p:anim>
                                    <p:anim calcmode="lin" valueType="num">
                                      <p:cBhvr additive="base">
                                        <p:cTn id="8"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DEVICES</a:t>
            </a:r>
          </a:p>
        </p:txBody>
      </p:sp>
      <p:sp>
        <p:nvSpPr>
          <p:cNvPr id="3" name="Content Placeholder 2"/>
          <p:cNvSpPr>
            <a:spLocks noGrp="1"/>
          </p:cNvSpPr>
          <p:nvPr>
            <p:ph idx="1"/>
          </p:nvPr>
        </p:nvSpPr>
        <p:spPr>
          <a:xfrm>
            <a:off x="914400" y="2077375"/>
            <a:ext cx="2286000" cy="2654645"/>
          </a:xfrm>
        </p:spPr>
        <p:txBody>
          <a:bodyPr/>
          <a:lstStyle/>
          <a:p>
            <a:r>
              <a:rPr lang="en-US" dirty="0"/>
              <a:t>Keyboard</a:t>
            </a:r>
          </a:p>
          <a:p>
            <a:r>
              <a:rPr lang="en-US" dirty="0"/>
              <a:t>Mouse</a:t>
            </a:r>
          </a:p>
          <a:p>
            <a:r>
              <a:rPr lang="en-US" dirty="0"/>
              <a:t>Digital Camera</a:t>
            </a:r>
          </a:p>
          <a:p>
            <a:r>
              <a:rPr lang="en-US" dirty="0"/>
              <a:t>Scanners</a:t>
            </a:r>
          </a:p>
          <a:p>
            <a:r>
              <a:rPr lang="en-US" dirty="0"/>
              <a:t>Joy stick</a:t>
            </a:r>
          </a:p>
          <a:p>
            <a:r>
              <a:rPr lang="en-US" dirty="0"/>
              <a:t>Microphone</a:t>
            </a:r>
          </a:p>
          <a:p>
            <a:endParaRPr lang="en-US" dirty="0"/>
          </a:p>
        </p:txBody>
      </p:sp>
      <p:sp>
        <p:nvSpPr>
          <p:cNvPr id="4" name="Footer Placeholder 3"/>
          <p:cNvSpPr>
            <a:spLocks noGrp="1"/>
          </p:cNvSpPr>
          <p:nvPr>
            <p:ph type="ftr" sz="quarter" idx="11"/>
          </p:nvPr>
        </p:nvSpPr>
        <p:spPr/>
        <p:txBody>
          <a:bodyPr/>
          <a:lstStyle/>
          <a:p>
            <a:r>
              <a:rPr lang="en-US" dirty="0"/>
              <a:t>SCOPE, VIT Chennai</a:t>
            </a:r>
          </a:p>
        </p:txBody>
      </p:sp>
      <p:sp>
        <p:nvSpPr>
          <p:cNvPr id="6" name="Content Placeholder 2"/>
          <p:cNvSpPr txBox="1">
            <a:spLocks/>
          </p:cNvSpPr>
          <p:nvPr/>
        </p:nvSpPr>
        <p:spPr>
          <a:xfrm>
            <a:off x="3733800" y="2114550"/>
            <a:ext cx="2286000" cy="2654645"/>
          </a:xfrm>
          <a:prstGeom prst="rect">
            <a:avLst/>
          </a:prstGeom>
        </p:spPr>
        <p:txBody>
          <a:bodyPr vert="horz" lIns="91440" tIns="45720" rIns="91440" bIns="45720" rtlCol="0">
            <a:normAutofit/>
          </a:bodyPr>
          <a:lstStyle/>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Monitor</a:t>
            </a: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Projector</a:t>
            </a: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Printer</a:t>
            </a: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Speaker</a:t>
            </a: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Plotters</a:t>
            </a: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r>
              <a:rPr lang="en-US" sz="2000" dirty="0"/>
              <a:t>Head Phones</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a:p>
            <a:pPr marL="228600" marR="0" lvl="0" indent="-182880" algn="l" defTabSz="914400" rtl="0" eaLnBrk="1" fontAlgn="auto" latinLnBrk="0" hangingPunct="1">
              <a:lnSpc>
                <a:spcPct val="100000"/>
              </a:lnSpc>
              <a:spcBef>
                <a:spcPct val="20000"/>
              </a:spcBef>
              <a:spcAft>
                <a:spcPts val="0"/>
              </a:spcAft>
              <a:buClr>
                <a:schemeClr val="tx2"/>
              </a:buClr>
              <a:buSzTx/>
              <a:buFont typeface="Wingdings" charset="2"/>
              <a:buChar char="§"/>
              <a:tabLst/>
              <a:defRPr/>
            </a:pP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85000" lnSpcReduction="20000"/>
          </a:bodyPr>
          <a:lstStyle/>
          <a:p>
            <a:r>
              <a:rPr lang="en-US" dirty="0"/>
              <a:t>Address register contains the starting address of the block </a:t>
            </a:r>
          </a:p>
          <a:p>
            <a:r>
              <a:rPr lang="en-US" dirty="0"/>
              <a:t>The  word count register contains ,how many words should move from the starting address</a:t>
            </a:r>
          </a:p>
          <a:p>
            <a:r>
              <a:rPr lang="en-US" dirty="0"/>
              <a:t>The DMA controller automatically increments the address pointer until the word count registers becomes zero</a:t>
            </a:r>
          </a:p>
          <a:p>
            <a:r>
              <a:rPr lang="en-US" dirty="0"/>
              <a:t>The status register inform about  DMA operation ( done or not)</a:t>
            </a:r>
          </a:p>
          <a:p>
            <a:r>
              <a:rPr lang="en-US" dirty="0"/>
              <a:t>Read/Write gives the direction of the data flow</a:t>
            </a:r>
          </a:p>
          <a:p>
            <a:r>
              <a:rPr lang="en-US" dirty="0"/>
              <a:t>The control registers  IE is set to interrupt the processor after DMA process</a:t>
            </a:r>
          </a:p>
          <a:p>
            <a:r>
              <a:rPr lang="en-US" dirty="0"/>
              <a:t>DMA can also initiate the DMA process, it interrupts the processor by setting the IRQ control flag</a:t>
            </a:r>
          </a:p>
          <a:p>
            <a:endParaRPr lang="en-US" dirty="0"/>
          </a:p>
        </p:txBody>
      </p:sp>
      <p:sp>
        <p:nvSpPr>
          <p:cNvPr id="4" name="Footer Placeholder 3"/>
          <p:cNvSpPr>
            <a:spLocks noGrp="1"/>
          </p:cNvSpPr>
          <p:nvPr>
            <p:ph type="ftr" sz="quarter" idx="11"/>
          </p:nvPr>
        </p:nvSpPr>
        <p:spPr/>
        <p:txBody>
          <a:bodyPr/>
          <a:lstStyle/>
          <a:p>
            <a:r>
              <a:rPr lang="en-US"/>
              <a:t>Dr. B Sathis Kumar VIT Chennai</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9550"/>
            <a:ext cx="7315200" cy="865573"/>
          </a:xfrm>
        </p:spPr>
        <p:txBody>
          <a:bodyPr/>
          <a:lstStyle/>
          <a:p>
            <a:r>
              <a:rPr lang="en-US" dirty="0"/>
              <a:t>Interfacing DMA controller</a:t>
            </a:r>
          </a:p>
        </p:txBody>
      </p:sp>
      <p:sp>
        <p:nvSpPr>
          <p:cNvPr id="3" name="Content Placeholder 2"/>
          <p:cNvSpPr>
            <a:spLocks noGrp="1"/>
          </p:cNvSpPr>
          <p:nvPr>
            <p:ph idx="1"/>
          </p:nvPr>
        </p:nvSpPr>
        <p:spPr>
          <a:xfrm>
            <a:off x="762000" y="1200151"/>
            <a:ext cx="7467600" cy="3531870"/>
          </a:xfrm>
        </p:spPr>
        <p:txBody>
          <a:bodyPr/>
          <a:lstStyle/>
          <a:p>
            <a:endParaRPr lang="en-US" dirty="0"/>
          </a:p>
        </p:txBody>
      </p:sp>
      <p:sp>
        <p:nvSpPr>
          <p:cNvPr id="4" name="Footer Placeholder 3"/>
          <p:cNvSpPr>
            <a:spLocks noGrp="1"/>
          </p:cNvSpPr>
          <p:nvPr>
            <p:ph type="ftr" sz="quarter" idx="11"/>
          </p:nvPr>
        </p:nvSpPr>
        <p:spPr/>
        <p:txBody>
          <a:bodyPr/>
          <a:lstStyle/>
          <a:p>
            <a:r>
              <a:rPr lang="en-US" dirty="0"/>
              <a:t>SCOPE,VIT Chennai</a:t>
            </a:r>
          </a:p>
        </p:txBody>
      </p:sp>
      <p:pic>
        <p:nvPicPr>
          <p:cNvPr id="2050" name="Picture 2"/>
          <p:cNvPicPr>
            <a:picLocks noChangeAspect="1" noChangeArrowheads="1"/>
          </p:cNvPicPr>
          <p:nvPr/>
        </p:nvPicPr>
        <p:blipFill>
          <a:blip r:embed="rId2" cstate="print"/>
          <a:srcRect/>
          <a:stretch>
            <a:fillRect/>
          </a:stretch>
        </p:blipFill>
        <p:spPr bwMode="auto">
          <a:xfrm>
            <a:off x="1371600" y="1100895"/>
            <a:ext cx="5029200" cy="375685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wheel(1)">
                                      <p:cBhvr>
                                        <p:cTn id="7" dur="20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92500"/>
          </a:bodyPr>
          <a:lstStyle/>
          <a:p>
            <a:r>
              <a:rPr lang="en-US" dirty="0"/>
              <a:t>DMA  always given higher priority than the processor during the data transfer</a:t>
            </a:r>
          </a:p>
          <a:p>
            <a:r>
              <a:rPr lang="en-US" dirty="0"/>
              <a:t>High speed peripherals are given highest priority in DMA controller</a:t>
            </a:r>
          </a:p>
          <a:p>
            <a:r>
              <a:rPr lang="en-US" dirty="0"/>
              <a:t>The DMA controller can get the access to memory by getting(stealing) the bus control cycles from  processor this is known as cycle-stealing</a:t>
            </a:r>
          </a:p>
          <a:p>
            <a:r>
              <a:rPr lang="en-US" dirty="0"/>
              <a:t>DMA can do bulk data transfer from the memory without </a:t>
            </a:r>
            <a:r>
              <a:rPr lang="en-US" dirty="0" err="1"/>
              <a:t>intervension</a:t>
            </a:r>
            <a:endParaRPr lang="en-US" dirty="0"/>
          </a:p>
          <a:p>
            <a:r>
              <a:rPr lang="en-US" dirty="0"/>
              <a:t>DMA  posses internal data buffers to match the data transfer speed among the slow devices</a:t>
            </a:r>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0" y="205978"/>
            <a:ext cx="6705600" cy="651272"/>
          </a:xfrm>
        </p:spPr>
        <p:txBody>
          <a:bodyPr>
            <a:normAutofit/>
          </a:bodyPr>
          <a:lstStyle/>
          <a:p>
            <a:r>
              <a:rPr lang="en-US" sz="2800" dirty="0">
                <a:solidFill>
                  <a:srgbClr val="00B050"/>
                </a:solidFill>
                <a:latin typeface="Arial" pitchFamily="34" charset="0"/>
                <a:cs typeface="Arial" pitchFamily="34" charset="0"/>
              </a:rPr>
              <a:t>Types of Buses</a:t>
            </a:r>
          </a:p>
        </p:txBody>
      </p:sp>
      <p:sp>
        <p:nvSpPr>
          <p:cNvPr id="3" name="Content Placeholder 2"/>
          <p:cNvSpPr>
            <a:spLocks noGrp="1"/>
          </p:cNvSpPr>
          <p:nvPr>
            <p:ph idx="1"/>
          </p:nvPr>
        </p:nvSpPr>
        <p:spPr/>
        <p:txBody>
          <a:bodyPr/>
          <a:lstStyle/>
          <a:p>
            <a:endParaRPr lang="en-US" dirty="0"/>
          </a:p>
          <a:p>
            <a:pPr>
              <a:buFont typeface="Wingdings" pitchFamily="2" charset="2"/>
              <a:buChar char="q"/>
            </a:pPr>
            <a:r>
              <a:rPr lang="en-US" sz="2400" dirty="0">
                <a:solidFill>
                  <a:srgbClr val="92D050"/>
                </a:solidFill>
                <a:latin typeface="Arial" pitchFamily="34" charset="0"/>
                <a:cs typeface="Arial" pitchFamily="34" charset="0"/>
              </a:rPr>
              <a:t>Address Bus</a:t>
            </a:r>
          </a:p>
          <a:p>
            <a:pPr marL="0" indent="0">
              <a:buNone/>
            </a:pPr>
            <a:endParaRPr lang="en-US" dirty="0"/>
          </a:p>
          <a:p>
            <a:pPr>
              <a:buFont typeface="Wingdings" pitchFamily="2" charset="2"/>
              <a:buChar char="q"/>
            </a:pPr>
            <a:r>
              <a:rPr lang="en-US" sz="2400" dirty="0">
                <a:solidFill>
                  <a:srgbClr val="0070C0"/>
                </a:solidFill>
                <a:latin typeface="Arial" pitchFamily="34" charset="0"/>
                <a:cs typeface="Arial" pitchFamily="34" charset="0"/>
              </a:rPr>
              <a:t>Data Bus</a:t>
            </a:r>
          </a:p>
          <a:p>
            <a:pPr marL="0" indent="0">
              <a:buNone/>
            </a:pPr>
            <a:endParaRPr lang="en-US" dirty="0"/>
          </a:p>
          <a:p>
            <a:pPr>
              <a:buFont typeface="Wingdings" pitchFamily="2" charset="2"/>
              <a:buChar char="q"/>
            </a:pPr>
            <a:r>
              <a:rPr lang="en-US" sz="2400" dirty="0">
                <a:solidFill>
                  <a:srgbClr val="FFC000"/>
                </a:solidFill>
                <a:latin typeface="Arial" pitchFamily="34" charset="0"/>
                <a:cs typeface="Arial" pitchFamily="34" charset="0"/>
              </a:rPr>
              <a:t>Control Bus</a:t>
            </a:r>
          </a:p>
        </p:txBody>
      </p:sp>
    </p:spTree>
    <p:extLst>
      <p:ext uri="{BB962C8B-B14F-4D97-AF65-F5344CB8AC3E}">
        <p14:creationId xmlns:p14="http://schemas.microsoft.com/office/powerpoint/2010/main" val="18932338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05978"/>
            <a:ext cx="7848600" cy="765572"/>
          </a:xfrm>
        </p:spPr>
        <p:txBody>
          <a:bodyPr>
            <a:normAutofit/>
          </a:bodyPr>
          <a:lstStyle/>
          <a:p>
            <a:r>
              <a:rPr lang="en-US" altLang="en-US" dirty="0">
                <a:solidFill>
                  <a:srgbClr val="00B050"/>
                </a:solidFill>
              </a:rPr>
              <a:t>Synchronous Bus</a:t>
            </a:r>
            <a:endParaRPr lang="en-US" dirty="0">
              <a:solidFill>
                <a:srgbClr val="00B050"/>
              </a:solidFill>
            </a:endParaRPr>
          </a:p>
        </p:txBody>
      </p:sp>
      <p:sp>
        <p:nvSpPr>
          <p:cNvPr id="3" name="Content Placeholder 2"/>
          <p:cNvSpPr>
            <a:spLocks noGrp="1"/>
          </p:cNvSpPr>
          <p:nvPr>
            <p:ph idx="1"/>
          </p:nvPr>
        </p:nvSpPr>
        <p:spPr>
          <a:xfrm>
            <a:off x="457200" y="1200151"/>
            <a:ext cx="8382000" cy="3314700"/>
          </a:xfrm>
        </p:spPr>
        <p:txBody>
          <a:bodyPr>
            <a:normAutofit fontScale="92500" lnSpcReduction="10000"/>
          </a:bodyPr>
          <a:lstStyle/>
          <a:p>
            <a:pPr algn="just">
              <a:buFont typeface="Wingdings" pitchFamily="2" charset="2"/>
              <a:buChar char="q"/>
            </a:pPr>
            <a:r>
              <a:rPr lang="en-US" altLang="en-US" sz="2400" dirty="0">
                <a:solidFill>
                  <a:srgbClr val="00B0F0"/>
                </a:solidFill>
                <a:latin typeface="Arial" pitchFamily="34" charset="0"/>
                <a:cs typeface="Arial" pitchFamily="34" charset="0"/>
              </a:rPr>
              <a:t>Synchronous bus (e.g., processor-memory buses)</a:t>
            </a:r>
          </a:p>
          <a:p>
            <a:pPr algn="just"/>
            <a:r>
              <a:rPr lang="en-US" sz="2000" dirty="0">
                <a:solidFill>
                  <a:srgbClr val="92D050"/>
                </a:solidFill>
                <a:latin typeface="Arial" pitchFamily="34" charset="0"/>
                <a:cs typeface="Arial" pitchFamily="34" charset="0"/>
              </a:rPr>
              <a:t>All devices derive timing information from a common clock.</a:t>
            </a:r>
          </a:p>
          <a:p>
            <a:pPr algn="just"/>
            <a:r>
              <a:rPr lang="en-US" sz="2000" dirty="0">
                <a:solidFill>
                  <a:srgbClr val="92D050"/>
                </a:solidFill>
                <a:latin typeface="Arial" pitchFamily="34" charset="0"/>
                <a:cs typeface="Arial" pitchFamily="34" charset="0"/>
              </a:rPr>
              <a:t>Equal time intervals.</a:t>
            </a:r>
          </a:p>
          <a:p>
            <a:pPr marL="0" indent="0" algn="just">
              <a:buNone/>
            </a:pPr>
            <a:endParaRPr lang="en-US" sz="2000" dirty="0">
              <a:latin typeface="Arial" pitchFamily="34" charset="0"/>
              <a:cs typeface="Arial" pitchFamily="34" charset="0"/>
            </a:endParaRPr>
          </a:p>
          <a:p>
            <a:pPr marL="342900" lvl="1" indent="-342900" algn="just">
              <a:buFont typeface="Wingdings" pitchFamily="2" charset="2"/>
              <a:buChar char="q"/>
            </a:pPr>
            <a:r>
              <a:rPr lang="en-US" altLang="en-US" sz="2400" dirty="0">
                <a:solidFill>
                  <a:srgbClr val="0070C0"/>
                </a:solidFill>
                <a:latin typeface="Arial" pitchFamily="34" charset="0"/>
                <a:cs typeface="Arial" pitchFamily="34" charset="0"/>
              </a:rPr>
              <a:t>Advantage:</a:t>
            </a:r>
            <a:r>
              <a:rPr lang="en-US" altLang="en-US" sz="2400" dirty="0">
                <a:latin typeface="Arial" pitchFamily="34" charset="0"/>
                <a:cs typeface="Arial" pitchFamily="34" charset="0"/>
              </a:rPr>
              <a:t> </a:t>
            </a:r>
          </a:p>
          <a:p>
            <a:pPr marL="342900" lvl="1" indent="-342900" algn="just">
              <a:buFont typeface="Arial" pitchFamily="34" charset="0"/>
              <a:buChar char="•"/>
            </a:pPr>
            <a:r>
              <a:rPr lang="en-US" altLang="en-US" sz="2000" dirty="0">
                <a:solidFill>
                  <a:srgbClr val="002060"/>
                </a:solidFill>
                <a:latin typeface="Arial" pitchFamily="34" charset="0"/>
                <a:cs typeface="Arial" pitchFamily="34" charset="0"/>
              </a:rPr>
              <a:t>It needs very little thought and can work very quickly.</a:t>
            </a:r>
            <a:endParaRPr lang="en-US" altLang="en-US" sz="2000" dirty="0">
              <a:latin typeface="Arial" pitchFamily="34" charset="0"/>
              <a:cs typeface="Arial" pitchFamily="34" charset="0"/>
            </a:endParaRPr>
          </a:p>
          <a:p>
            <a:pPr marL="342900" lvl="1" indent="-342900" algn="just">
              <a:buFont typeface="Wingdings" pitchFamily="2" charset="2"/>
              <a:buChar char="q"/>
            </a:pPr>
            <a:r>
              <a:rPr lang="en-US" altLang="en-US" sz="2400" dirty="0">
                <a:solidFill>
                  <a:srgbClr val="FF0000"/>
                </a:solidFill>
                <a:latin typeface="Arial" pitchFamily="34" charset="0"/>
                <a:cs typeface="Arial" pitchFamily="34" charset="0"/>
              </a:rPr>
              <a:t>Disadvantages:</a:t>
            </a:r>
          </a:p>
          <a:p>
            <a:pPr lvl="2" algn="just"/>
            <a:r>
              <a:rPr lang="en-US" altLang="en-US" sz="2000" dirty="0">
                <a:solidFill>
                  <a:srgbClr val="002060"/>
                </a:solidFill>
                <a:latin typeface="Arial" pitchFamily="34" charset="0"/>
                <a:cs typeface="Arial" pitchFamily="34" charset="0"/>
              </a:rPr>
              <a:t>Every device communicating on the bus must use same clock rate</a:t>
            </a:r>
          </a:p>
          <a:p>
            <a:pPr lvl="2" algn="just"/>
            <a:r>
              <a:rPr lang="en-US" altLang="en-US" sz="2000" dirty="0">
                <a:solidFill>
                  <a:srgbClr val="002060"/>
                </a:solidFill>
                <a:latin typeface="Arial" pitchFamily="34" charset="0"/>
                <a:cs typeface="Arial" pitchFamily="34" charset="0"/>
              </a:rPr>
              <a:t>To avoid clock skew, they cannot be long if they are fast</a:t>
            </a:r>
          </a:p>
          <a:p>
            <a:endParaRPr lang="en-US" dirty="0"/>
          </a:p>
        </p:txBody>
      </p:sp>
    </p:spTree>
    <p:extLst>
      <p:ext uri="{BB962C8B-B14F-4D97-AF65-F5344CB8AC3E}">
        <p14:creationId xmlns:p14="http://schemas.microsoft.com/office/powerpoint/2010/main" val="10997125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05978"/>
            <a:ext cx="7620000" cy="651272"/>
          </a:xfrm>
        </p:spPr>
        <p:txBody>
          <a:bodyPr>
            <a:normAutofit/>
          </a:bodyPr>
          <a:lstStyle/>
          <a:p>
            <a:r>
              <a:rPr lang="en-US" altLang="en-US" sz="2800" dirty="0">
                <a:solidFill>
                  <a:srgbClr val="00B050"/>
                </a:solidFill>
                <a:latin typeface="Arial" pitchFamily="34" charset="0"/>
                <a:cs typeface="Arial" pitchFamily="34" charset="0"/>
              </a:rPr>
              <a:t>Asynchronous Bus</a:t>
            </a:r>
            <a:endParaRPr lang="en-US" sz="2800" dirty="0">
              <a:latin typeface="Arial" pitchFamily="34" charset="0"/>
              <a:cs typeface="Arial" pitchFamily="34" charset="0"/>
            </a:endParaRPr>
          </a:p>
        </p:txBody>
      </p:sp>
      <p:sp>
        <p:nvSpPr>
          <p:cNvPr id="3" name="Content Placeholder 2"/>
          <p:cNvSpPr>
            <a:spLocks noGrp="1"/>
          </p:cNvSpPr>
          <p:nvPr>
            <p:ph idx="1"/>
          </p:nvPr>
        </p:nvSpPr>
        <p:spPr>
          <a:xfrm>
            <a:off x="457200" y="1200152"/>
            <a:ext cx="8229600" cy="3143249"/>
          </a:xfrm>
        </p:spPr>
        <p:txBody>
          <a:bodyPr>
            <a:normAutofit fontScale="92500" lnSpcReduction="10000"/>
          </a:bodyPr>
          <a:lstStyle/>
          <a:p>
            <a:pPr algn="just">
              <a:buFont typeface="Wingdings" pitchFamily="2" charset="2"/>
              <a:buChar char="q"/>
            </a:pPr>
            <a:r>
              <a:rPr lang="en-US" altLang="en-US" dirty="0"/>
              <a:t> </a:t>
            </a:r>
            <a:r>
              <a:rPr lang="en-US" altLang="en-US" sz="2400" dirty="0">
                <a:solidFill>
                  <a:srgbClr val="0070C0"/>
                </a:solidFill>
                <a:latin typeface="Arial" pitchFamily="34" charset="0"/>
                <a:cs typeface="Arial" pitchFamily="34" charset="0"/>
              </a:rPr>
              <a:t>It is not clocked, so a handshaking protocol is required and additional control lines are needed.</a:t>
            </a:r>
          </a:p>
          <a:p>
            <a:pPr>
              <a:buFont typeface="Wingdings" pitchFamily="2" charset="2"/>
              <a:buChar char="q"/>
            </a:pPr>
            <a:r>
              <a:rPr lang="en-US" altLang="en-US" dirty="0"/>
              <a:t> </a:t>
            </a:r>
            <a:r>
              <a:rPr lang="en-US" altLang="en-US" sz="2400" dirty="0">
                <a:solidFill>
                  <a:srgbClr val="00B050"/>
                </a:solidFill>
                <a:latin typeface="Arial" pitchFamily="34" charset="0"/>
                <a:cs typeface="Arial" pitchFamily="34" charset="0"/>
              </a:rPr>
              <a:t>Advantages:</a:t>
            </a:r>
          </a:p>
          <a:p>
            <a:pPr lvl="2"/>
            <a:r>
              <a:rPr lang="en-US" altLang="en-US" sz="2000" dirty="0">
                <a:solidFill>
                  <a:srgbClr val="002060"/>
                </a:solidFill>
                <a:latin typeface="Arial" pitchFamily="34" charset="0"/>
                <a:cs typeface="Arial" pitchFamily="34" charset="0"/>
              </a:rPr>
              <a:t>Can accommodate a wide range of devices and device speeds</a:t>
            </a:r>
          </a:p>
          <a:p>
            <a:pPr lvl="2"/>
            <a:r>
              <a:rPr lang="en-US" altLang="en-US" sz="2000" dirty="0">
                <a:solidFill>
                  <a:srgbClr val="7030A0"/>
                </a:solidFill>
                <a:latin typeface="Arial" pitchFamily="34" charset="0"/>
                <a:cs typeface="Arial" pitchFamily="34" charset="0"/>
              </a:rPr>
              <a:t>Can be lengthened without worrying about clock skew or synchronization problem.</a:t>
            </a:r>
          </a:p>
          <a:p>
            <a:pPr marL="914400" lvl="2" indent="0">
              <a:buNone/>
            </a:pPr>
            <a:endParaRPr lang="en-US" altLang="en-US" sz="2000" dirty="0">
              <a:latin typeface="Arial" pitchFamily="34" charset="0"/>
              <a:cs typeface="Arial" pitchFamily="34" charset="0"/>
            </a:endParaRPr>
          </a:p>
          <a:p>
            <a:pPr marL="342900" lvl="2" indent="-342900">
              <a:buFont typeface="Wingdings" pitchFamily="2" charset="2"/>
              <a:buChar char="q"/>
            </a:pPr>
            <a:r>
              <a:rPr lang="en-US" altLang="en-US" dirty="0">
                <a:solidFill>
                  <a:srgbClr val="FF0000"/>
                </a:solidFill>
                <a:latin typeface="Arial" pitchFamily="34" charset="0"/>
                <a:cs typeface="Arial" pitchFamily="34" charset="0"/>
              </a:rPr>
              <a:t>Disadvantage</a:t>
            </a:r>
            <a:r>
              <a:rPr lang="en-US" altLang="en-US" dirty="0">
                <a:solidFill>
                  <a:srgbClr val="FF0000"/>
                </a:solidFill>
              </a:rPr>
              <a:t>: </a:t>
            </a:r>
            <a:r>
              <a:rPr lang="en-US" altLang="en-US" sz="2000" dirty="0">
                <a:solidFill>
                  <a:srgbClr val="FF0000"/>
                </a:solidFill>
                <a:latin typeface="Arial" pitchFamily="34" charset="0"/>
                <a:cs typeface="Arial" pitchFamily="34" charset="0"/>
              </a:rPr>
              <a:t>slow</a:t>
            </a:r>
          </a:p>
          <a:p>
            <a:pPr marL="0" indent="0">
              <a:buNone/>
            </a:pPr>
            <a:endParaRPr lang="en-US" dirty="0"/>
          </a:p>
        </p:txBody>
      </p:sp>
    </p:spTree>
    <p:extLst>
      <p:ext uri="{BB962C8B-B14F-4D97-AF65-F5344CB8AC3E}">
        <p14:creationId xmlns:p14="http://schemas.microsoft.com/office/powerpoint/2010/main" val="134106722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Title 47"/>
          <p:cNvSpPr>
            <a:spLocks noGrp="1"/>
          </p:cNvSpPr>
          <p:nvPr>
            <p:ph type="title"/>
          </p:nvPr>
        </p:nvSpPr>
        <p:spPr>
          <a:xfrm>
            <a:off x="457200" y="205978"/>
            <a:ext cx="8229600" cy="4137422"/>
          </a:xfrm>
        </p:spPr>
        <p:txBody>
          <a:bodyPr/>
          <a:lstStyle/>
          <a:p>
            <a:endParaRPr lang="en-US" dirty="0"/>
          </a:p>
        </p:txBody>
      </p:sp>
      <p:sp>
        <p:nvSpPr>
          <p:cNvPr id="49" name="Rectangle 48"/>
          <p:cNvSpPr/>
          <p:nvPr/>
        </p:nvSpPr>
        <p:spPr>
          <a:xfrm>
            <a:off x="914400" y="514350"/>
            <a:ext cx="66294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Synchronous Bus</a:t>
            </a:r>
          </a:p>
        </p:txBody>
      </p:sp>
      <p:sp>
        <p:nvSpPr>
          <p:cNvPr id="50" name="Rounded Rectangle 49"/>
          <p:cNvSpPr/>
          <p:nvPr/>
        </p:nvSpPr>
        <p:spPr>
          <a:xfrm>
            <a:off x="1219200" y="1485900"/>
            <a:ext cx="1108364"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CPU</a:t>
            </a:r>
          </a:p>
        </p:txBody>
      </p:sp>
      <p:sp>
        <p:nvSpPr>
          <p:cNvPr id="51" name="Rounded Rectangle 50"/>
          <p:cNvSpPr/>
          <p:nvPr/>
        </p:nvSpPr>
        <p:spPr>
          <a:xfrm>
            <a:off x="3886200" y="1485900"/>
            <a:ext cx="13716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Main Memory</a:t>
            </a:r>
          </a:p>
        </p:txBody>
      </p:sp>
      <p:sp>
        <p:nvSpPr>
          <p:cNvPr id="52" name="Rounded Rectangle 51"/>
          <p:cNvSpPr/>
          <p:nvPr/>
        </p:nvSpPr>
        <p:spPr>
          <a:xfrm>
            <a:off x="6629402" y="1465118"/>
            <a:ext cx="119149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Bus Adaptor</a:t>
            </a:r>
          </a:p>
        </p:txBody>
      </p:sp>
      <p:sp>
        <p:nvSpPr>
          <p:cNvPr id="53" name="Rectangle 52"/>
          <p:cNvSpPr/>
          <p:nvPr/>
        </p:nvSpPr>
        <p:spPr>
          <a:xfrm>
            <a:off x="1191491" y="2743200"/>
            <a:ext cx="6629400" cy="4000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Asynchronous Bus</a:t>
            </a:r>
          </a:p>
        </p:txBody>
      </p:sp>
      <p:sp>
        <p:nvSpPr>
          <p:cNvPr id="54" name="Rounded Rectangle 53"/>
          <p:cNvSpPr/>
          <p:nvPr/>
        </p:nvSpPr>
        <p:spPr>
          <a:xfrm>
            <a:off x="6781802" y="3429000"/>
            <a:ext cx="1295401"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I/O Devices</a:t>
            </a:r>
          </a:p>
        </p:txBody>
      </p:sp>
      <p:sp>
        <p:nvSpPr>
          <p:cNvPr id="55" name="Rounded Rectangle 54"/>
          <p:cNvSpPr/>
          <p:nvPr/>
        </p:nvSpPr>
        <p:spPr>
          <a:xfrm>
            <a:off x="3771900" y="3429000"/>
            <a:ext cx="1333500"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I/O Devices</a:t>
            </a:r>
          </a:p>
        </p:txBody>
      </p:sp>
      <p:sp>
        <p:nvSpPr>
          <p:cNvPr id="56" name="Rounded Rectangle 55"/>
          <p:cNvSpPr/>
          <p:nvPr/>
        </p:nvSpPr>
        <p:spPr>
          <a:xfrm>
            <a:off x="1413164" y="3429000"/>
            <a:ext cx="1253836" cy="685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a:solidFill>
                  <a:srgbClr val="002060"/>
                </a:solidFill>
                <a:latin typeface="Arial" pitchFamily="34" charset="0"/>
                <a:cs typeface="Arial" pitchFamily="34" charset="0"/>
              </a:rPr>
              <a:t>I/O Devices</a:t>
            </a:r>
          </a:p>
        </p:txBody>
      </p:sp>
      <p:cxnSp>
        <p:nvCxnSpPr>
          <p:cNvPr id="58" name="Straight Connector 57"/>
          <p:cNvCxnSpPr/>
          <p:nvPr/>
        </p:nvCxnSpPr>
        <p:spPr>
          <a:xfrm>
            <a:off x="1600200" y="914400"/>
            <a:ext cx="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a:off x="7038109" y="950768"/>
            <a:ext cx="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4336473" y="950768"/>
            <a:ext cx="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a:off x="1877291" y="2943225"/>
            <a:ext cx="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a:off x="4236027" y="2976995"/>
            <a:ext cx="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a:off x="7315200" y="3143250"/>
            <a:ext cx="0" cy="5715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a:off x="7086600" y="2150918"/>
            <a:ext cx="0" cy="5715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5059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500" fill="hold"/>
                                        <p:tgtEl>
                                          <p:spTgt spid="49"/>
                                        </p:tgtEl>
                                        <p:attrNameLst>
                                          <p:attrName>ppt_x</p:attrName>
                                        </p:attrNameLst>
                                      </p:cBhvr>
                                      <p:tavLst>
                                        <p:tav tm="0">
                                          <p:val>
                                            <p:strVal val="#ppt_x"/>
                                          </p:val>
                                        </p:tav>
                                        <p:tav tm="100000">
                                          <p:val>
                                            <p:strVal val="#ppt_x"/>
                                          </p:val>
                                        </p:tav>
                                      </p:tavLst>
                                    </p:anim>
                                    <p:anim calcmode="lin" valueType="num">
                                      <p:cBhvr additive="base">
                                        <p:cTn id="8" dur="500" fill="hold"/>
                                        <p:tgtEl>
                                          <p:spTgt spid="4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0"/>
                                        </p:tgtEl>
                                        <p:attrNameLst>
                                          <p:attrName>style.visibility</p:attrName>
                                        </p:attrNameLst>
                                      </p:cBhvr>
                                      <p:to>
                                        <p:strVal val="visible"/>
                                      </p:to>
                                    </p:set>
                                    <p:anim calcmode="lin" valueType="num">
                                      <p:cBhvr additive="base">
                                        <p:cTn id="13" dur="500" fill="hold"/>
                                        <p:tgtEl>
                                          <p:spTgt spid="50"/>
                                        </p:tgtEl>
                                        <p:attrNameLst>
                                          <p:attrName>ppt_x</p:attrName>
                                        </p:attrNameLst>
                                      </p:cBhvr>
                                      <p:tavLst>
                                        <p:tav tm="0">
                                          <p:val>
                                            <p:strVal val="#ppt_x"/>
                                          </p:val>
                                        </p:tav>
                                        <p:tav tm="100000">
                                          <p:val>
                                            <p:strVal val="#ppt_x"/>
                                          </p:val>
                                        </p:tav>
                                      </p:tavLst>
                                    </p:anim>
                                    <p:anim calcmode="lin" valueType="num">
                                      <p:cBhvr additive="base">
                                        <p:cTn id="14" dur="500" fill="hold"/>
                                        <p:tgtEl>
                                          <p:spTgt spid="5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51"/>
                                        </p:tgtEl>
                                        <p:attrNameLst>
                                          <p:attrName>style.visibility</p:attrName>
                                        </p:attrNameLst>
                                      </p:cBhvr>
                                      <p:to>
                                        <p:strVal val="visible"/>
                                      </p:to>
                                    </p:set>
                                    <p:anim calcmode="lin" valueType="num">
                                      <p:cBhvr additive="base">
                                        <p:cTn id="17" dur="500" fill="hold"/>
                                        <p:tgtEl>
                                          <p:spTgt spid="51"/>
                                        </p:tgtEl>
                                        <p:attrNameLst>
                                          <p:attrName>ppt_x</p:attrName>
                                        </p:attrNameLst>
                                      </p:cBhvr>
                                      <p:tavLst>
                                        <p:tav tm="0">
                                          <p:val>
                                            <p:strVal val="#ppt_x"/>
                                          </p:val>
                                        </p:tav>
                                        <p:tav tm="100000">
                                          <p:val>
                                            <p:strVal val="#ppt_x"/>
                                          </p:val>
                                        </p:tav>
                                      </p:tavLst>
                                    </p:anim>
                                    <p:anim calcmode="lin" valueType="num">
                                      <p:cBhvr additive="base">
                                        <p:cTn id="18" dur="500" fill="hold"/>
                                        <p:tgtEl>
                                          <p:spTgt spid="5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52"/>
                                        </p:tgtEl>
                                        <p:attrNameLst>
                                          <p:attrName>style.visibility</p:attrName>
                                        </p:attrNameLst>
                                      </p:cBhvr>
                                      <p:to>
                                        <p:strVal val="visible"/>
                                      </p:to>
                                    </p:set>
                                    <p:anim calcmode="lin" valueType="num">
                                      <p:cBhvr additive="base">
                                        <p:cTn id="21" dur="500" fill="hold"/>
                                        <p:tgtEl>
                                          <p:spTgt spid="52"/>
                                        </p:tgtEl>
                                        <p:attrNameLst>
                                          <p:attrName>ppt_x</p:attrName>
                                        </p:attrNameLst>
                                      </p:cBhvr>
                                      <p:tavLst>
                                        <p:tav tm="0">
                                          <p:val>
                                            <p:strVal val="#ppt_x"/>
                                          </p:val>
                                        </p:tav>
                                        <p:tav tm="100000">
                                          <p:val>
                                            <p:strVal val="#ppt_x"/>
                                          </p:val>
                                        </p:tav>
                                      </p:tavLst>
                                    </p:anim>
                                    <p:anim calcmode="lin" valueType="num">
                                      <p:cBhvr additive="base">
                                        <p:cTn id="22"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53"/>
                                        </p:tgtEl>
                                        <p:attrNameLst>
                                          <p:attrName>style.visibility</p:attrName>
                                        </p:attrNameLst>
                                      </p:cBhvr>
                                      <p:to>
                                        <p:strVal val="visible"/>
                                      </p:to>
                                    </p:set>
                                    <p:animEffect transition="in" filter="fade">
                                      <p:cBhvr>
                                        <p:cTn id="27" dur="1000"/>
                                        <p:tgtEl>
                                          <p:spTgt spid="53"/>
                                        </p:tgtEl>
                                      </p:cBhvr>
                                    </p:animEffect>
                                    <p:anim calcmode="lin" valueType="num">
                                      <p:cBhvr>
                                        <p:cTn id="28" dur="1000" fill="hold"/>
                                        <p:tgtEl>
                                          <p:spTgt spid="53"/>
                                        </p:tgtEl>
                                        <p:attrNameLst>
                                          <p:attrName>ppt_x</p:attrName>
                                        </p:attrNameLst>
                                      </p:cBhvr>
                                      <p:tavLst>
                                        <p:tav tm="0">
                                          <p:val>
                                            <p:strVal val="#ppt_x"/>
                                          </p:val>
                                        </p:tav>
                                        <p:tav tm="100000">
                                          <p:val>
                                            <p:strVal val="#ppt_x"/>
                                          </p:val>
                                        </p:tav>
                                      </p:tavLst>
                                    </p:anim>
                                    <p:anim calcmode="lin" valueType="num">
                                      <p:cBhvr>
                                        <p:cTn id="29"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42" presetClass="entr" presetSubtype="0" fill="hold" grpId="0" nodeType="clickEffect">
                                  <p:stCondLst>
                                    <p:cond delay="0"/>
                                  </p:stCondLst>
                                  <p:childTnLst>
                                    <p:set>
                                      <p:cBhvr>
                                        <p:cTn id="33" dur="1" fill="hold">
                                          <p:stCondLst>
                                            <p:cond delay="0"/>
                                          </p:stCondLst>
                                        </p:cTn>
                                        <p:tgtEl>
                                          <p:spTgt spid="56"/>
                                        </p:tgtEl>
                                        <p:attrNameLst>
                                          <p:attrName>style.visibility</p:attrName>
                                        </p:attrNameLst>
                                      </p:cBhvr>
                                      <p:to>
                                        <p:strVal val="visible"/>
                                      </p:to>
                                    </p:set>
                                    <p:animEffect transition="in" filter="fade">
                                      <p:cBhvr>
                                        <p:cTn id="34" dur="1000"/>
                                        <p:tgtEl>
                                          <p:spTgt spid="56"/>
                                        </p:tgtEl>
                                      </p:cBhvr>
                                    </p:animEffect>
                                    <p:anim calcmode="lin" valueType="num">
                                      <p:cBhvr>
                                        <p:cTn id="35" dur="1000" fill="hold"/>
                                        <p:tgtEl>
                                          <p:spTgt spid="56"/>
                                        </p:tgtEl>
                                        <p:attrNameLst>
                                          <p:attrName>ppt_x</p:attrName>
                                        </p:attrNameLst>
                                      </p:cBhvr>
                                      <p:tavLst>
                                        <p:tav tm="0">
                                          <p:val>
                                            <p:strVal val="#ppt_x"/>
                                          </p:val>
                                        </p:tav>
                                        <p:tav tm="100000">
                                          <p:val>
                                            <p:strVal val="#ppt_x"/>
                                          </p:val>
                                        </p:tav>
                                      </p:tavLst>
                                    </p:anim>
                                    <p:anim calcmode="lin" valueType="num">
                                      <p:cBhvr>
                                        <p:cTn id="36" dur="1000" fill="hold"/>
                                        <p:tgtEl>
                                          <p:spTgt spid="56"/>
                                        </p:tgtEl>
                                        <p:attrNameLst>
                                          <p:attrName>ppt_y</p:attrName>
                                        </p:attrNameLst>
                                      </p:cBhvr>
                                      <p:tavLst>
                                        <p:tav tm="0">
                                          <p:val>
                                            <p:strVal val="#ppt_y+.1"/>
                                          </p:val>
                                        </p:tav>
                                        <p:tav tm="100000">
                                          <p:val>
                                            <p:strVal val="#ppt_y"/>
                                          </p:val>
                                        </p:tav>
                                      </p:tavLst>
                                    </p:anim>
                                  </p:childTnLst>
                                </p:cTn>
                              </p:par>
                              <p:par>
                                <p:cTn id="37" presetID="42" presetClass="entr" presetSubtype="0" fill="hold" grpId="0" nodeType="withEffect">
                                  <p:stCondLst>
                                    <p:cond delay="0"/>
                                  </p:stCondLst>
                                  <p:childTnLst>
                                    <p:set>
                                      <p:cBhvr>
                                        <p:cTn id="38" dur="1" fill="hold">
                                          <p:stCondLst>
                                            <p:cond delay="0"/>
                                          </p:stCondLst>
                                        </p:cTn>
                                        <p:tgtEl>
                                          <p:spTgt spid="55"/>
                                        </p:tgtEl>
                                        <p:attrNameLst>
                                          <p:attrName>style.visibility</p:attrName>
                                        </p:attrNameLst>
                                      </p:cBhvr>
                                      <p:to>
                                        <p:strVal val="visible"/>
                                      </p:to>
                                    </p:set>
                                    <p:animEffect transition="in" filter="fade">
                                      <p:cBhvr>
                                        <p:cTn id="39" dur="1000"/>
                                        <p:tgtEl>
                                          <p:spTgt spid="55"/>
                                        </p:tgtEl>
                                      </p:cBhvr>
                                    </p:animEffect>
                                    <p:anim calcmode="lin" valueType="num">
                                      <p:cBhvr>
                                        <p:cTn id="40" dur="1000" fill="hold"/>
                                        <p:tgtEl>
                                          <p:spTgt spid="55"/>
                                        </p:tgtEl>
                                        <p:attrNameLst>
                                          <p:attrName>ppt_x</p:attrName>
                                        </p:attrNameLst>
                                      </p:cBhvr>
                                      <p:tavLst>
                                        <p:tav tm="0">
                                          <p:val>
                                            <p:strVal val="#ppt_x"/>
                                          </p:val>
                                        </p:tav>
                                        <p:tav tm="100000">
                                          <p:val>
                                            <p:strVal val="#ppt_x"/>
                                          </p:val>
                                        </p:tav>
                                      </p:tavLst>
                                    </p:anim>
                                    <p:anim calcmode="lin" valueType="num">
                                      <p:cBhvr>
                                        <p:cTn id="41" dur="1000" fill="hold"/>
                                        <p:tgtEl>
                                          <p:spTgt spid="55"/>
                                        </p:tgtEl>
                                        <p:attrNameLst>
                                          <p:attrName>ppt_y</p:attrName>
                                        </p:attrNameLst>
                                      </p:cBhvr>
                                      <p:tavLst>
                                        <p:tav tm="0">
                                          <p:val>
                                            <p:strVal val="#ppt_y+.1"/>
                                          </p:val>
                                        </p:tav>
                                        <p:tav tm="100000">
                                          <p:val>
                                            <p:strVal val="#ppt_y"/>
                                          </p:val>
                                        </p:tav>
                                      </p:tavLst>
                                    </p:anim>
                                  </p:childTnLst>
                                </p:cTn>
                              </p:par>
                              <p:par>
                                <p:cTn id="42" presetID="42" presetClass="entr" presetSubtype="0" fill="hold" grpId="0" nodeType="withEffect">
                                  <p:stCondLst>
                                    <p:cond delay="0"/>
                                  </p:stCondLst>
                                  <p:childTnLst>
                                    <p:set>
                                      <p:cBhvr>
                                        <p:cTn id="43" dur="1" fill="hold">
                                          <p:stCondLst>
                                            <p:cond delay="0"/>
                                          </p:stCondLst>
                                        </p:cTn>
                                        <p:tgtEl>
                                          <p:spTgt spid="54"/>
                                        </p:tgtEl>
                                        <p:attrNameLst>
                                          <p:attrName>style.visibility</p:attrName>
                                        </p:attrNameLst>
                                      </p:cBhvr>
                                      <p:to>
                                        <p:strVal val="visible"/>
                                      </p:to>
                                    </p:set>
                                    <p:animEffect transition="in" filter="fade">
                                      <p:cBhvr>
                                        <p:cTn id="44" dur="1000"/>
                                        <p:tgtEl>
                                          <p:spTgt spid="54"/>
                                        </p:tgtEl>
                                      </p:cBhvr>
                                    </p:animEffect>
                                    <p:anim calcmode="lin" valueType="num">
                                      <p:cBhvr>
                                        <p:cTn id="45" dur="1000" fill="hold"/>
                                        <p:tgtEl>
                                          <p:spTgt spid="54"/>
                                        </p:tgtEl>
                                        <p:attrNameLst>
                                          <p:attrName>ppt_x</p:attrName>
                                        </p:attrNameLst>
                                      </p:cBhvr>
                                      <p:tavLst>
                                        <p:tav tm="0">
                                          <p:val>
                                            <p:strVal val="#ppt_x"/>
                                          </p:val>
                                        </p:tav>
                                        <p:tav tm="100000">
                                          <p:val>
                                            <p:strVal val="#ppt_x"/>
                                          </p:val>
                                        </p:tav>
                                      </p:tavLst>
                                    </p:anim>
                                    <p:anim calcmode="lin" valueType="num">
                                      <p:cBhvr>
                                        <p:cTn id="46"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P spid="50" grpId="0" animBg="1"/>
      <p:bldP spid="51" grpId="0" animBg="1"/>
      <p:bldP spid="52" grpId="0" animBg="1"/>
      <p:bldP spid="53" grpId="0" animBg="1"/>
      <p:bldP spid="54" grpId="0" animBg="1"/>
      <p:bldP spid="55" grpId="0" animBg="1"/>
      <p:bldP spid="5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 arbitration</a:t>
            </a:r>
          </a:p>
        </p:txBody>
      </p:sp>
      <p:sp>
        <p:nvSpPr>
          <p:cNvPr id="3" name="Content Placeholder 2"/>
          <p:cNvSpPr>
            <a:spLocks noGrp="1"/>
          </p:cNvSpPr>
          <p:nvPr>
            <p:ph idx="1"/>
          </p:nvPr>
        </p:nvSpPr>
        <p:spPr/>
        <p:txBody>
          <a:bodyPr>
            <a:normAutofit/>
          </a:bodyPr>
          <a:lstStyle/>
          <a:p>
            <a:r>
              <a:rPr lang="en-US" dirty="0"/>
              <a:t>The processor always be the master of all the bus lines</a:t>
            </a:r>
          </a:p>
          <a:p>
            <a:r>
              <a:rPr lang="en-US" dirty="0"/>
              <a:t>Arbitration ,a method of selecting the next bus master from the multiple bus access request</a:t>
            </a:r>
          </a:p>
          <a:p>
            <a:r>
              <a:rPr lang="en-US" dirty="0"/>
              <a:t>Two approaches </a:t>
            </a:r>
          </a:p>
          <a:p>
            <a:pPr lvl="1"/>
            <a:r>
              <a:rPr lang="en-US" dirty="0"/>
              <a:t>Centralized</a:t>
            </a:r>
          </a:p>
          <a:p>
            <a:pPr lvl="1"/>
            <a:r>
              <a:rPr lang="en-US" dirty="0"/>
              <a:t>Decentralized</a:t>
            </a:r>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Centralized arbitration :Daisy Chain</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a:xfrm>
            <a:off x="6477000" y="4781550"/>
            <a:ext cx="2246489" cy="225920"/>
          </a:xfrm>
        </p:spPr>
        <p:txBody>
          <a:bodyPr/>
          <a:lstStyle/>
          <a:p>
            <a:r>
              <a:rPr lang="en-US" dirty="0"/>
              <a:t>SCOPE,VIT Chennai</a:t>
            </a:r>
          </a:p>
        </p:txBody>
      </p:sp>
      <p:pic>
        <p:nvPicPr>
          <p:cNvPr id="3074" name="Picture 2"/>
          <p:cNvPicPr>
            <a:picLocks noChangeAspect="1" noChangeArrowheads="1"/>
          </p:cNvPicPr>
          <p:nvPr/>
        </p:nvPicPr>
        <p:blipFill>
          <a:blip r:embed="rId2" cstate="print"/>
          <a:srcRect/>
          <a:stretch>
            <a:fillRect/>
          </a:stretch>
        </p:blipFill>
        <p:spPr bwMode="auto">
          <a:xfrm>
            <a:off x="1752600" y="2038350"/>
            <a:ext cx="5238750" cy="26670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 calcmode="lin" valueType="num">
                                      <p:cBhvr>
                                        <p:cTn id="7" dur="1000" fill="hold"/>
                                        <p:tgtEl>
                                          <p:spTgt spid="3074"/>
                                        </p:tgtEl>
                                        <p:attrNameLst>
                                          <p:attrName>ppt_w</p:attrName>
                                        </p:attrNameLst>
                                      </p:cBhvr>
                                      <p:tavLst>
                                        <p:tav tm="0">
                                          <p:val>
                                            <p:fltVal val="0"/>
                                          </p:val>
                                        </p:tav>
                                        <p:tav tm="100000">
                                          <p:val>
                                            <p:strVal val="#ppt_w"/>
                                          </p:val>
                                        </p:tav>
                                      </p:tavLst>
                                    </p:anim>
                                    <p:anim calcmode="lin" valueType="num">
                                      <p:cBhvr>
                                        <p:cTn id="8" dur="1000" fill="hold"/>
                                        <p:tgtEl>
                                          <p:spTgt spid="3074"/>
                                        </p:tgtEl>
                                        <p:attrNameLst>
                                          <p:attrName>ppt_h</p:attrName>
                                        </p:attrNameLst>
                                      </p:cBhvr>
                                      <p:tavLst>
                                        <p:tav tm="0">
                                          <p:val>
                                            <p:fltVal val="0"/>
                                          </p:val>
                                        </p:tav>
                                        <p:tav tm="100000">
                                          <p:val>
                                            <p:strVal val="#ppt_h"/>
                                          </p:val>
                                        </p:tav>
                                      </p:tavLst>
                                    </p:anim>
                                    <p:anim calcmode="lin" valueType="num">
                                      <p:cBhvr>
                                        <p:cTn id="9" dur="1000" fill="hold"/>
                                        <p:tgtEl>
                                          <p:spTgt spid="3074"/>
                                        </p:tgtEl>
                                        <p:attrNameLst>
                                          <p:attrName>style.rotation</p:attrName>
                                        </p:attrNameLst>
                                      </p:cBhvr>
                                      <p:tavLst>
                                        <p:tav tm="0">
                                          <p:val>
                                            <p:fltVal val="90"/>
                                          </p:val>
                                        </p:tav>
                                        <p:tav tm="100000">
                                          <p:val>
                                            <p:fltVal val="0"/>
                                          </p:val>
                                        </p:tav>
                                      </p:tavLst>
                                    </p:anim>
                                    <p:animEffect transition="in" filter="fade">
                                      <p:cBhvr>
                                        <p:cTn id="10" dur="1000"/>
                                        <p:tgtEl>
                                          <p:spTgt spid="3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33350"/>
            <a:ext cx="7315200" cy="865573"/>
          </a:xfrm>
        </p:spPr>
        <p:txBody>
          <a:bodyPr/>
          <a:lstStyle/>
          <a:p>
            <a:r>
              <a:rPr lang="en-US" dirty="0"/>
              <a:t>Cont…</a:t>
            </a:r>
          </a:p>
        </p:txBody>
      </p:sp>
      <p:sp>
        <p:nvSpPr>
          <p:cNvPr id="3" name="Content Placeholder 2"/>
          <p:cNvSpPr>
            <a:spLocks noGrp="1"/>
          </p:cNvSpPr>
          <p:nvPr>
            <p:ph idx="1"/>
          </p:nvPr>
        </p:nvSpPr>
        <p:spPr>
          <a:xfrm>
            <a:off x="914400" y="971551"/>
            <a:ext cx="7315200" cy="3760470"/>
          </a:xfrm>
        </p:spPr>
        <p:txBody>
          <a:bodyPr>
            <a:normAutofit fontScale="92500" lnSpcReduction="10000"/>
          </a:bodyPr>
          <a:lstStyle/>
          <a:p>
            <a:r>
              <a:rPr lang="en-US" dirty="0"/>
              <a:t>DMA sends Bus Request (BR) to the processor</a:t>
            </a:r>
          </a:p>
          <a:p>
            <a:r>
              <a:rPr lang="en-US" dirty="0"/>
              <a:t>If the processor is ready to grant access in responds to the BR , it sends Bus grant (BG1) signal to the first connected DMA controller Informing that, it may use the bus once it is free</a:t>
            </a:r>
          </a:p>
          <a:p>
            <a:r>
              <a:rPr lang="en-US" dirty="0"/>
              <a:t>The DMA controller1 receives the acknowledgement from the processor. If the DMA 1 had requested the bus it will become the bus master other wise it will forward the acknowledgement to the next DMA with BG2 signal</a:t>
            </a:r>
          </a:p>
          <a:p>
            <a:r>
              <a:rPr lang="en-US" dirty="0"/>
              <a:t>The mechanism  of using acknowledgment if  it belongs to requested one, or else forwarding the acknowledgement to the next device is called as Daisy Chain</a:t>
            </a:r>
          </a:p>
          <a:p>
            <a:r>
              <a:rPr lang="en-US" dirty="0"/>
              <a:t>The processor sends Bus Busy signal  to prevent  other device to access the bus</a:t>
            </a:r>
          </a:p>
          <a:p>
            <a:endParaRPr lang="en-US" dirty="0"/>
          </a:p>
        </p:txBody>
      </p:sp>
      <p:sp>
        <p:nvSpPr>
          <p:cNvPr id="4" name="Footer Placeholder 3"/>
          <p:cNvSpPr>
            <a:spLocks noGrp="1"/>
          </p:cNvSpPr>
          <p:nvPr>
            <p:ph type="ftr" sz="quarter" idx="11"/>
          </p:nvPr>
        </p:nvSpPr>
        <p:spPr>
          <a:xfrm>
            <a:off x="6477000" y="4781550"/>
            <a:ext cx="2246489" cy="225920"/>
          </a:xfrm>
        </p:spPr>
        <p:txBody>
          <a:bodyPr/>
          <a:lstStyle/>
          <a:p>
            <a:r>
              <a:rPr lang="en-US" dirty="0"/>
              <a:t>SCOPE,VIT Chennai</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38150"/>
            <a:ext cx="7315200" cy="865573"/>
          </a:xfrm>
        </p:spPr>
        <p:txBody>
          <a:bodyPr/>
          <a:lstStyle/>
          <a:p>
            <a:r>
              <a:rPr lang="en-US" dirty="0"/>
              <a:t>Accessing IO Devices</a:t>
            </a:r>
          </a:p>
        </p:txBody>
      </p:sp>
      <p:sp>
        <p:nvSpPr>
          <p:cNvPr id="3" name="Content Placeholder 2"/>
          <p:cNvSpPr>
            <a:spLocks noGrp="1"/>
          </p:cNvSpPr>
          <p:nvPr>
            <p:ph idx="1"/>
          </p:nvPr>
        </p:nvSpPr>
        <p:spPr>
          <a:xfrm>
            <a:off x="914400" y="1428751"/>
            <a:ext cx="7315200" cy="3303270"/>
          </a:xfrm>
        </p:spPr>
        <p:txBody>
          <a:bodyPr/>
          <a:lstStyle/>
          <a:p>
            <a:r>
              <a:rPr lang="en-US" dirty="0"/>
              <a:t>Single-Bus  Structure</a:t>
            </a:r>
          </a:p>
          <a:p>
            <a:r>
              <a:rPr lang="en-US" dirty="0"/>
              <a:t>All the connected devices can share information by bus </a:t>
            </a:r>
          </a:p>
        </p:txBody>
      </p:sp>
      <p:sp>
        <p:nvSpPr>
          <p:cNvPr id="4" name="Footer Placeholder 3"/>
          <p:cNvSpPr>
            <a:spLocks noGrp="1"/>
          </p:cNvSpPr>
          <p:nvPr>
            <p:ph type="ftr" sz="quarter" idx="11"/>
          </p:nvPr>
        </p:nvSpPr>
        <p:spPr/>
        <p:txBody>
          <a:bodyPr/>
          <a:lstStyle/>
          <a:p>
            <a:r>
              <a:rPr lang="en-US" dirty="0"/>
              <a:t>SCOPE,VIT Chennai</a:t>
            </a:r>
          </a:p>
        </p:txBody>
      </p:sp>
      <p:pic>
        <p:nvPicPr>
          <p:cNvPr id="1026" name="Picture 2"/>
          <p:cNvPicPr>
            <a:picLocks noChangeAspect="1" noChangeArrowheads="1"/>
          </p:cNvPicPr>
          <p:nvPr/>
        </p:nvPicPr>
        <p:blipFill>
          <a:blip r:embed="rId2" cstate="print"/>
          <a:srcRect/>
          <a:stretch>
            <a:fillRect/>
          </a:stretch>
        </p:blipFill>
        <p:spPr bwMode="auto">
          <a:xfrm>
            <a:off x="1447800" y="2190750"/>
            <a:ext cx="5943600" cy="256222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heel(1)">
                                      <p:cBhvr>
                                        <p:cTn id="7" dur="20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arbitration </a:t>
            </a:r>
          </a:p>
        </p:txBody>
      </p:sp>
      <p:sp>
        <p:nvSpPr>
          <p:cNvPr id="3" name="Content Placeholder 2"/>
          <p:cNvSpPr>
            <a:spLocks noGrp="1"/>
          </p:cNvSpPr>
          <p:nvPr>
            <p:ph idx="1"/>
          </p:nvPr>
        </p:nvSpPr>
        <p:spPr/>
        <p:txBody>
          <a:bodyPr/>
          <a:lstStyle/>
          <a:p>
            <a:r>
              <a:rPr lang="en-US" dirty="0"/>
              <a:t>No central device like processor to grant bus access</a:t>
            </a:r>
          </a:p>
          <a:p>
            <a:r>
              <a:rPr lang="en-US" dirty="0"/>
              <a:t>Each device is assigned with 4-bit code ,the device places the code to request the bus access</a:t>
            </a:r>
          </a:p>
          <a:p>
            <a:r>
              <a:rPr lang="en-US" dirty="0"/>
              <a:t>One or more devices may place their code on the bus to gain access </a:t>
            </a:r>
          </a:p>
          <a:p>
            <a:r>
              <a:rPr lang="en-US" dirty="0"/>
              <a:t>The winner is selected from the interaction of the signal code over the bus during contention</a:t>
            </a:r>
          </a:p>
        </p:txBody>
      </p:sp>
      <p:sp>
        <p:nvSpPr>
          <p:cNvPr id="4" name="Footer Placeholder 3"/>
          <p:cNvSpPr>
            <a:spLocks noGrp="1"/>
          </p:cNvSpPr>
          <p:nvPr>
            <p:ph type="ftr" sz="quarter" idx="11"/>
          </p:nvPr>
        </p:nvSpPr>
        <p:spPr>
          <a:xfrm>
            <a:off x="6477000" y="4781550"/>
            <a:ext cx="2246489" cy="225920"/>
          </a:xfrm>
        </p:spPr>
        <p:txBody>
          <a:bodyPr/>
          <a:lstStyle/>
          <a:p>
            <a:r>
              <a:rPr lang="en-US" dirty="0"/>
              <a:t>SCOPE,VIT Chennai</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361950"/>
            <a:ext cx="7315200" cy="865573"/>
          </a:xfrm>
        </p:spPr>
        <p:txBody>
          <a:bodyPr/>
          <a:lstStyle/>
          <a:p>
            <a:r>
              <a:rPr lang="en-US" dirty="0"/>
              <a:t>Example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a:xfrm>
            <a:off x="6477000" y="4781550"/>
            <a:ext cx="2246489" cy="225920"/>
          </a:xfrm>
        </p:spPr>
        <p:txBody>
          <a:bodyPr/>
          <a:lstStyle/>
          <a:p>
            <a:r>
              <a:rPr lang="en-US" dirty="0"/>
              <a:t>SCOPE,VIT Chennai</a:t>
            </a:r>
          </a:p>
        </p:txBody>
      </p:sp>
      <p:pic>
        <p:nvPicPr>
          <p:cNvPr id="4098" name="Picture 2"/>
          <p:cNvPicPr>
            <a:picLocks noChangeAspect="1" noChangeArrowheads="1"/>
          </p:cNvPicPr>
          <p:nvPr/>
        </p:nvPicPr>
        <p:blipFill>
          <a:blip r:embed="rId2" cstate="print"/>
          <a:srcRect/>
          <a:stretch>
            <a:fillRect/>
          </a:stretch>
        </p:blipFill>
        <p:spPr bwMode="auto">
          <a:xfrm>
            <a:off x="1752600" y="1276350"/>
            <a:ext cx="4743814" cy="3867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 calcmode="lin" valueType="num">
                                      <p:cBhvr>
                                        <p:cTn id="7" dur="1000" fill="hold"/>
                                        <p:tgtEl>
                                          <p:spTgt spid="4098"/>
                                        </p:tgtEl>
                                        <p:attrNameLst>
                                          <p:attrName>ppt_w</p:attrName>
                                        </p:attrNameLst>
                                      </p:cBhvr>
                                      <p:tavLst>
                                        <p:tav tm="0">
                                          <p:val>
                                            <p:fltVal val="0"/>
                                          </p:val>
                                        </p:tav>
                                        <p:tav tm="100000">
                                          <p:val>
                                            <p:strVal val="#ppt_w"/>
                                          </p:val>
                                        </p:tav>
                                      </p:tavLst>
                                    </p:anim>
                                    <p:anim calcmode="lin" valueType="num">
                                      <p:cBhvr>
                                        <p:cTn id="8" dur="1000" fill="hold"/>
                                        <p:tgtEl>
                                          <p:spTgt spid="4098"/>
                                        </p:tgtEl>
                                        <p:attrNameLst>
                                          <p:attrName>ppt_h</p:attrName>
                                        </p:attrNameLst>
                                      </p:cBhvr>
                                      <p:tavLst>
                                        <p:tav tm="0">
                                          <p:val>
                                            <p:fltVal val="0"/>
                                          </p:val>
                                        </p:tav>
                                        <p:tav tm="100000">
                                          <p:val>
                                            <p:strVal val="#ppt_h"/>
                                          </p:val>
                                        </p:tav>
                                      </p:tavLst>
                                    </p:anim>
                                    <p:anim calcmode="lin" valueType="num">
                                      <p:cBhvr>
                                        <p:cTn id="9" dur="1000" fill="hold"/>
                                        <p:tgtEl>
                                          <p:spTgt spid="4098"/>
                                        </p:tgtEl>
                                        <p:attrNameLst>
                                          <p:attrName>style.rotation</p:attrName>
                                        </p:attrNameLst>
                                      </p:cBhvr>
                                      <p:tavLst>
                                        <p:tav tm="0">
                                          <p:val>
                                            <p:fltVal val="90"/>
                                          </p:val>
                                        </p:tav>
                                        <p:tav tm="100000">
                                          <p:val>
                                            <p:fltVal val="0"/>
                                          </p:val>
                                        </p:tav>
                                      </p:tavLst>
                                    </p:anim>
                                    <p:animEffect transition="in" filter="fade">
                                      <p:cBhvr>
                                        <p:cTn id="10" dur="1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85750"/>
            <a:ext cx="7315200" cy="865573"/>
          </a:xfrm>
        </p:spPr>
        <p:txBody>
          <a:bodyPr/>
          <a:lstStyle/>
          <a:p>
            <a:r>
              <a:rPr lang="en-US" dirty="0"/>
              <a:t>Cont…</a:t>
            </a:r>
          </a:p>
        </p:txBody>
      </p:sp>
      <p:sp>
        <p:nvSpPr>
          <p:cNvPr id="3" name="Content Placeholder 2"/>
          <p:cNvSpPr>
            <a:spLocks noGrp="1"/>
          </p:cNvSpPr>
          <p:nvPr>
            <p:ph idx="1"/>
          </p:nvPr>
        </p:nvSpPr>
        <p:spPr>
          <a:xfrm>
            <a:off x="0" y="1123950"/>
            <a:ext cx="3962400" cy="4190999"/>
          </a:xfrm>
        </p:spPr>
        <p:txBody>
          <a:bodyPr>
            <a:normAutofit fontScale="85000" lnSpcReduction="20000"/>
          </a:bodyPr>
          <a:lstStyle/>
          <a:p>
            <a:r>
              <a:rPr lang="en-US" dirty="0"/>
              <a:t>Consider two device A (0101) and  B (0110) send the code over the bus</a:t>
            </a:r>
          </a:p>
          <a:p>
            <a:r>
              <a:rPr lang="en-US" dirty="0"/>
              <a:t>The OR operation was performed with available code on the bus</a:t>
            </a:r>
          </a:p>
          <a:p>
            <a:r>
              <a:rPr lang="en-US" dirty="0"/>
              <a:t>The code 0111 is seen by both A and B</a:t>
            </a:r>
          </a:p>
          <a:p>
            <a:r>
              <a:rPr lang="en-US" dirty="0"/>
              <a:t>Both the devices compares the seen code with their code from the LSB</a:t>
            </a:r>
          </a:p>
          <a:p>
            <a:r>
              <a:rPr lang="en-US" dirty="0"/>
              <a:t>If it find any change in the bit values it put zero on the lower bits o  the bus</a:t>
            </a:r>
          </a:p>
          <a:p>
            <a:r>
              <a:rPr lang="en-US" dirty="0"/>
              <a:t>The device checks the bit from the LSB it finds the difference in the 2</a:t>
            </a:r>
            <a:r>
              <a:rPr lang="en-US" baseline="30000" dirty="0"/>
              <a:t>nd</a:t>
            </a:r>
            <a:r>
              <a:rPr lang="en-US" dirty="0"/>
              <a:t> bit, so it puts the  zero on the bus like 0100</a:t>
            </a:r>
          </a:p>
          <a:p>
            <a:r>
              <a:rPr lang="en-US" dirty="0"/>
              <a:t>Now after the OR operation  the code will be 0110 hence the device B gains the bus control</a:t>
            </a:r>
          </a:p>
          <a:p>
            <a:r>
              <a:rPr lang="en-US" dirty="0"/>
              <a:t>Device B will temporarily disable the code on the bus</a:t>
            </a:r>
          </a:p>
        </p:txBody>
      </p:sp>
      <p:sp>
        <p:nvSpPr>
          <p:cNvPr id="4" name="Footer Placeholder 3"/>
          <p:cNvSpPr>
            <a:spLocks noGrp="1"/>
          </p:cNvSpPr>
          <p:nvPr>
            <p:ph type="ftr" sz="quarter" idx="11"/>
          </p:nvPr>
        </p:nvSpPr>
        <p:spPr>
          <a:xfrm>
            <a:off x="6477000" y="4781550"/>
            <a:ext cx="2246489" cy="225920"/>
          </a:xfrm>
        </p:spPr>
        <p:txBody>
          <a:bodyPr/>
          <a:lstStyle/>
          <a:p>
            <a:r>
              <a:rPr lang="en-US" dirty="0"/>
              <a:t>SCOPE,VIT Chennai</a:t>
            </a:r>
          </a:p>
        </p:txBody>
      </p:sp>
      <p:pic>
        <p:nvPicPr>
          <p:cNvPr id="5" name="Picture 2"/>
          <p:cNvPicPr>
            <a:picLocks noChangeAspect="1" noChangeArrowheads="1"/>
          </p:cNvPicPr>
          <p:nvPr/>
        </p:nvPicPr>
        <p:blipFill>
          <a:blip r:embed="rId2" cstate="print"/>
          <a:srcRect/>
          <a:stretch>
            <a:fillRect/>
          </a:stretch>
        </p:blipFill>
        <p:spPr bwMode="auto">
          <a:xfrm>
            <a:off x="4267200" y="1047750"/>
            <a:ext cx="4743814" cy="38671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BUSES</a:t>
            </a:r>
          </a:p>
        </p:txBody>
      </p:sp>
      <p:sp>
        <p:nvSpPr>
          <p:cNvPr id="3" name="Content Placeholder 2"/>
          <p:cNvSpPr>
            <a:spLocks noGrp="1"/>
          </p:cNvSpPr>
          <p:nvPr>
            <p:ph idx="1"/>
          </p:nvPr>
        </p:nvSpPr>
        <p:spPr/>
        <p:txBody>
          <a:bodyPr>
            <a:normAutofit lnSpcReduction="10000"/>
          </a:bodyPr>
          <a:lstStyle/>
          <a:p>
            <a:r>
              <a:rPr lang="en-US" dirty="0"/>
              <a:t>Provides interconnection between  processor, memory and IO devices acting a communication path to perform data transfer</a:t>
            </a:r>
          </a:p>
          <a:p>
            <a:r>
              <a:rPr lang="en-US" dirty="0"/>
              <a:t>Carries address, data and control signals separately</a:t>
            </a:r>
          </a:p>
          <a:p>
            <a:r>
              <a:rPr lang="en-US" dirty="0"/>
              <a:t>The data size vary from byte, word, long word</a:t>
            </a:r>
          </a:p>
          <a:p>
            <a:r>
              <a:rPr lang="en-US" dirty="0"/>
              <a:t>Control signal like Read/Write as single line,1 means read &amp; 0 means write</a:t>
            </a:r>
          </a:p>
          <a:p>
            <a:r>
              <a:rPr lang="en-US" dirty="0"/>
              <a:t>Supports to interrupt signal and arbitration </a:t>
            </a:r>
          </a:p>
          <a:p>
            <a:r>
              <a:rPr lang="en-US" dirty="0"/>
              <a:t>Bus carries timing signal</a:t>
            </a:r>
          </a:p>
        </p:txBody>
      </p:sp>
      <p:sp>
        <p:nvSpPr>
          <p:cNvPr id="4" name="Footer Placeholder 3"/>
          <p:cNvSpPr>
            <a:spLocks noGrp="1"/>
          </p:cNvSpPr>
          <p:nvPr>
            <p:ph type="ftr" sz="quarter" idx="11"/>
          </p:nvPr>
        </p:nvSpPr>
        <p:spPr>
          <a:xfrm>
            <a:off x="6477000" y="4781550"/>
            <a:ext cx="2246489" cy="225920"/>
          </a:xfrm>
        </p:spPr>
        <p:txBody>
          <a:bodyPr/>
          <a:lstStyle/>
          <a:p>
            <a:r>
              <a:rPr lang="en-US" dirty="0"/>
              <a:t>SCOPE,VIT Chennai</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BUSES</a:t>
            </a:r>
          </a:p>
        </p:txBody>
      </p:sp>
      <p:sp>
        <p:nvSpPr>
          <p:cNvPr id="3" name="Content Placeholder 2"/>
          <p:cNvSpPr>
            <a:spLocks noGrp="1"/>
          </p:cNvSpPr>
          <p:nvPr>
            <p:ph idx="1"/>
          </p:nvPr>
        </p:nvSpPr>
        <p:spPr/>
        <p:txBody>
          <a:bodyPr/>
          <a:lstStyle/>
          <a:p>
            <a:r>
              <a:rPr lang="en-US" dirty="0"/>
              <a:t>Vary with timing signal</a:t>
            </a:r>
          </a:p>
          <a:p>
            <a:pPr lvl="1"/>
            <a:r>
              <a:rPr lang="en-US" dirty="0"/>
              <a:t>Synchronous BUS</a:t>
            </a:r>
          </a:p>
          <a:p>
            <a:pPr lvl="1"/>
            <a:r>
              <a:rPr lang="en-US" dirty="0"/>
              <a:t>Asynchronous BUS </a:t>
            </a:r>
          </a:p>
          <a:p>
            <a:endParaRPr lang="en-US" dirty="0"/>
          </a:p>
          <a:p>
            <a:endParaRPr lang="en-US" dirty="0"/>
          </a:p>
          <a:p>
            <a:endParaRPr lang="en-US" dirty="0"/>
          </a:p>
        </p:txBody>
      </p:sp>
      <p:sp>
        <p:nvSpPr>
          <p:cNvPr id="4" name="Footer Placeholder 3"/>
          <p:cNvSpPr>
            <a:spLocks noGrp="1"/>
          </p:cNvSpPr>
          <p:nvPr>
            <p:ph type="ftr" sz="quarter" idx="11"/>
          </p:nvPr>
        </p:nvSpPr>
        <p:spPr>
          <a:xfrm>
            <a:off x="6477000" y="4781550"/>
            <a:ext cx="2246489" cy="225920"/>
          </a:xfrm>
        </p:spPr>
        <p:txBody>
          <a:bodyPr/>
          <a:lstStyle/>
          <a:p>
            <a:r>
              <a:rPr lang="en-US" dirty="0"/>
              <a:t>SCOPE,VIT Chennai</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Synchronous Bus</a:t>
            </a:r>
          </a:p>
        </p:txBody>
      </p:sp>
      <p:sp>
        <p:nvSpPr>
          <p:cNvPr id="3" name="Content Placeholder 2"/>
          <p:cNvSpPr>
            <a:spLocks noGrp="1"/>
          </p:cNvSpPr>
          <p:nvPr>
            <p:ph idx="1"/>
          </p:nvPr>
        </p:nvSpPr>
        <p:spPr/>
        <p:txBody>
          <a:bodyPr/>
          <a:lstStyle/>
          <a:p>
            <a:r>
              <a:rPr lang="en-US" dirty="0"/>
              <a:t>Clock signal –generally a square  generated using a clock circuitry</a:t>
            </a:r>
          </a:p>
          <a:p>
            <a:r>
              <a:rPr lang="en-US" dirty="0"/>
              <a:t>Every processing devices uses  clock pulse to trigger the state change , either at the pulse  Edge or level of the square signal </a:t>
            </a:r>
          </a:p>
        </p:txBody>
      </p:sp>
      <p:sp>
        <p:nvSpPr>
          <p:cNvPr id="4" name="Footer Placeholder 3"/>
          <p:cNvSpPr>
            <a:spLocks noGrp="1"/>
          </p:cNvSpPr>
          <p:nvPr>
            <p:ph type="ftr" sz="quarter" idx="11"/>
          </p:nvPr>
        </p:nvSpPr>
        <p:spPr/>
        <p:txBody>
          <a:bodyPr/>
          <a:lstStyle/>
          <a:p>
            <a:r>
              <a:rPr lang="en-US"/>
              <a:t>Dr. B Sathis Kumar VIT Chennai</a:t>
            </a:r>
          </a:p>
        </p:txBody>
      </p:sp>
      <p:pic>
        <p:nvPicPr>
          <p:cNvPr id="1026" name="Picture 2"/>
          <p:cNvPicPr>
            <a:picLocks noChangeAspect="1" noChangeArrowheads="1"/>
          </p:cNvPicPr>
          <p:nvPr/>
        </p:nvPicPr>
        <p:blipFill>
          <a:blip r:embed="rId2" cstate="print"/>
          <a:srcRect/>
          <a:stretch>
            <a:fillRect/>
          </a:stretch>
        </p:blipFill>
        <p:spPr bwMode="auto">
          <a:xfrm>
            <a:off x="2209800" y="3409950"/>
            <a:ext cx="3600450" cy="12858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1026"/>
                                        </p:tgtEl>
                                        <p:attrNameLst>
                                          <p:attrName>style.visibility</p:attrName>
                                        </p:attrNameLst>
                                      </p:cBhvr>
                                      <p:to>
                                        <p:strVal val="visible"/>
                                      </p:to>
                                    </p:set>
                                    <p:animEffect transition="in" filter="wipe(down)">
                                      <p:cBhvr>
                                        <p:cTn id="7" dur="580">
                                          <p:stCondLst>
                                            <p:cond delay="0"/>
                                          </p:stCondLst>
                                        </p:cTn>
                                        <p:tgtEl>
                                          <p:spTgt spid="1026"/>
                                        </p:tgtEl>
                                      </p:cBhvr>
                                    </p:animEffect>
                                    <p:anim calcmode="lin" valueType="num">
                                      <p:cBhvr>
                                        <p:cTn id="8" dur="1822" tmFilter="0,0; 0.14,0.36; 0.43,0.73; 0.71,0.91; 1.0,1.0">
                                          <p:stCondLst>
                                            <p:cond delay="0"/>
                                          </p:stCondLst>
                                        </p:cTn>
                                        <p:tgtEl>
                                          <p:spTgt spid="102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2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2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2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26"/>
                                        </p:tgtEl>
                                        <p:attrNameLst>
                                          <p:attrName>ppt_y</p:attrName>
                                        </p:attrNameLst>
                                      </p:cBhvr>
                                      <p:tavLst>
                                        <p:tav tm="0" fmla="#ppt_y-sin(pi*$)/81">
                                          <p:val>
                                            <p:fltVal val="0"/>
                                          </p:val>
                                        </p:tav>
                                        <p:tav tm="100000">
                                          <p:val>
                                            <p:fltVal val="1"/>
                                          </p:val>
                                        </p:tav>
                                      </p:tavLst>
                                    </p:anim>
                                    <p:animScale>
                                      <p:cBhvr>
                                        <p:cTn id="13" dur="26">
                                          <p:stCondLst>
                                            <p:cond delay="650"/>
                                          </p:stCondLst>
                                        </p:cTn>
                                        <p:tgtEl>
                                          <p:spTgt spid="1026"/>
                                        </p:tgtEl>
                                      </p:cBhvr>
                                      <p:to x="100000" y="60000"/>
                                    </p:animScale>
                                    <p:animScale>
                                      <p:cBhvr>
                                        <p:cTn id="14" dur="166" decel="50000">
                                          <p:stCondLst>
                                            <p:cond delay="676"/>
                                          </p:stCondLst>
                                        </p:cTn>
                                        <p:tgtEl>
                                          <p:spTgt spid="1026"/>
                                        </p:tgtEl>
                                      </p:cBhvr>
                                      <p:to x="100000" y="100000"/>
                                    </p:animScale>
                                    <p:animScale>
                                      <p:cBhvr>
                                        <p:cTn id="15" dur="26">
                                          <p:stCondLst>
                                            <p:cond delay="1312"/>
                                          </p:stCondLst>
                                        </p:cTn>
                                        <p:tgtEl>
                                          <p:spTgt spid="1026"/>
                                        </p:tgtEl>
                                      </p:cBhvr>
                                      <p:to x="100000" y="80000"/>
                                    </p:animScale>
                                    <p:animScale>
                                      <p:cBhvr>
                                        <p:cTn id="16" dur="166" decel="50000">
                                          <p:stCondLst>
                                            <p:cond delay="1338"/>
                                          </p:stCondLst>
                                        </p:cTn>
                                        <p:tgtEl>
                                          <p:spTgt spid="1026"/>
                                        </p:tgtEl>
                                      </p:cBhvr>
                                      <p:to x="100000" y="100000"/>
                                    </p:animScale>
                                    <p:animScale>
                                      <p:cBhvr>
                                        <p:cTn id="17" dur="26">
                                          <p:stCondLst>
                                            <p:cond delay="1642"/>
                                          </p:stCondLst>
                                        </p:cTn>
                                        <p:tgtEl>
                                          <p:spTgt spid="1026"/>
                                        </p:tgtEl>
                                      </p:cBhvr>
                                      <p:to x="100000" y="90000"/>
                                    </p:animScale>
                                    <p:animScale>
                                      <p:cBhvr>
                                        <p:cTn id="18" dur="166" decel="50000">
                                          <p:stCondLst>
                                            <p:cond delay="1668"/>
                                          </p:stCondLst>
                                        </p:cTn>
                                        <p:tgtEl>
                                          <p:spTgt spid="1026"/>
                                        </p:tgtEl>
                                      </p:cBhvr>
                                      <p:to x="100000" y="100000"/>
                                    </p:animScale>
                                    <p:animScale>
                                      <p:cBhvr>
                                        <p:cTn id="19" dur="26">
                                          <p:stCondLst>
                                            <p:cond delay="1808"/>
                                          </p:stCondLst>
                                        </p:cTn>
                                        <p:tgtEl>
                                          <p:spTgt spid="1026"/>
                                        </p:tgtEl>
                                      </p:cBhvr>
                                      <p:to x="100000" y="95000"/>
                                    </p:animScale>
                                    <p:animScale>
                                      <p:cBhvr>
                                        <p:cTn id="20" dur="166" decel="50000">
                                          <p:stCondLst>
                                            <p:cond delay="1834"/>
                                          </p:stCondLst>
                                        </p:cTn>
                                        <p:tgtEl>
                                          <p:spTgt spid="102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fontScale="85000" lnSpcReduction="10000"/>
          </a:bodyPr>
          <a:lstStyle/>
          <a:p>
            <a:r>
              <a:rPr lang="en-US" dirty="0"/>
              <a:t>When all the device uses a common clock then it is said to be synchronous</a:t>
            </a:r>
          </a:p>
          <a:p>
            <a:r>
              <a:rPr lang="en-US" dirty="0"/>
              <a:t>Each pulse in the clock is the bus cycle where the data transfer occurs </a:t>
            </a:r>
          </a:p>
          <a:p>
            <a:r>
              <a:rPr lang="en-US" dirty="0"/>
              <a:t>There will be Master-Slave devices, The device which controls the bus is master and other devices are slave</a:t>
            </a:r>
          </a:p>
          <a:p>
            <a:r>
              <a:rPr lang="en-US" dirty="0"/>
              <a:t>The master signals the address , control  signals</a:t>
            </a:r>
          </a:p>
          <a:p>
            <a:r>
              <a:rPr lang="en-US" dirty="0"/>
              <a:t>In read cycle  slave put the data  over the data lines , master reads the data into its buffer</a:t>
            </a:r>
          </a:p>
          <a:p>
            <a:r>
              <a:rPr lang="en-US" dirty="0"/>
              <a:t>In write cycle master  puts the data on bus where the slave reads the data from the bus</a:t>
            </a:r>
          </a:p>
        </p:txBody>
      </p:sp>
      <p:sp>
        <p:nvSpPr>
          <p:cNvPr id="4" name="Footer Placeholder 3"/>
          <p:cNvSpPr>
            <a:spLocks noGrp="1"/>
          </p:cNvSpPr>
          <p:nvPr>
            <p:ph type="ftr" sz="quarter" idx="11"/>
          </p:nvPr>
        </p:nvSpPr>
        <p:spPr/>
        <p:txBody>
          <a:bodyPr/>
          <a:lstStyle/>
          <a:p>
            <a:r>
              <a:rPr lang="en-US"/>
              <a:t>Dr. B Sathis Kumar VIT Chennai</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1950"/>
            <a:ext cx="7315200" cy="865573"/>
          </a:xfrm>
        </p:spPr>
        <p:txBody>
          <a:bodyPr/>
          <a:lstStyle/>
          <a:p>
            <a:r>
              <a:rPr lang="en-US" dirty="0"/>
              <a:t>Read cycle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Scope, VIT Chennai</a:t>
            </a:r>
          </a:p>
        </p:txBody>
      </p:sp>
      <p:pic>
        <p:nvPicPr>
          <p:cNvPr id="2051" name="Picture 3"/>
          <p:cNvPicPr>
            <a:picLocks noChangeAspect="1" noChangeArrowheads="1"/>
          </p:cNvPicPr>
          <p:nvPr/>
        </p:nvPicPr>
        <p:blipFill>
          <a:blip r:embed="rId2" cstate="print"/>
          <a:srcRect/>
          <a:stretch>
            <a:fillRect/>
          </a:stretch>
        </p:blipFill>
        <p:spPr bwMode="auto">
          <a:xfrm>
            <a:off x="1676400" y="1182912"/>
            <a:ext cx="5715000" cy="359863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wheel(1)">
                                      <p:cBhvr>
                                        <p:cTn id="7" dur="20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Asynchronous BUS</a:t>
            </a:r>
          </a:p>
        </p:txBody>
      </p:sp>
      <p:sp>
        <p:nvSpPr>
          <p:cNvPr id="3" name="Content Placeholder 2"/>
          <p:cNvSpPr>
            <a:spLocks noGrp="1"/>
          </p:cNvSpPr>
          <p:nvPr>
            <p:ph idx="1"/>
          </p:nvPr>
        </p:nvSpPr>
        <p:spPr/>
        <p:txBody>
          <a:bodyPr>
            <a:normAutofit fontScale="92500"/>
          </a:bodyPr>
          <a:lstStyle/>
          <a:p>
            <a:r>
              <a:rPr lang="en-US" dirty="0"/>
              <a:t>Handshaking signals are used between the master and the slave before the actual data transfer </a:t>
            </a:r>
          </a:p>
          <a:p>
            <a:r>
              <a:rPr lang="en-US" dirty="0"/>
              <a:t>No common clock is used, the master and slave use may two different clocks with varying speed</a:t>
            </a:r>
          </a:p>
          <a:p>
            <a:r>
              <a:rPr lang="en-US" dirty="0"/>
              <a:t>Two control signals to perform handshake</a:t>
            </a:r>
          </a:p>
          <a:p>
            <a:pPr lvl="1"/>
            <a:r>
              <a:rPr lang="en-US" dirty="0"/>
              <a:t>Master-ready (Asserted by the </a:t>
            </a:r>
            <a:r>
              <a:rPr lang="en-US" dirty="0" err="1"/>
              <a:t>masterdevice</a:t>
            </a:r>
            <a:r>
              <a:rPr lang="en-US" dirty="0"/>
              <a:t> to show that the data is ready)</a:t>
            </a:r>
          </a:p>
          <a:p>
            <a:pPr lvl="1"/>
            <a:r>
              <a:rPr lang="en-US" dirty="0"/>
              <a:t>Slave-ready (Slave asserted as a response to indicate that it is ready to transfer data)</a:t>
            </a:r>
          </a:p>
          <a:p>
            <a:endParaRPr lang="en-US" dirty="0"/>
          </a:p>
        </p:txBody>
      </p:sp>
      <p:sp>
        <p:nvSpPr>
          <p:cNvPr id="4" name="Footer Placeholder 3"/>
          <p:cNvSpPr>
            <a:spLocks noGrp="1"/>
          </p:cNvSpPr>
          <p:nvPr>
            <p:ph type="ftr" sz="quarter" idx="11"/>
          </p:nvPr>
        </p:nvSpPr>
        <p:spPr/>
        <p:txBody>
          <a:bodyPr/>
          <a:lstStyle/>
          <a:p>
            <a:r>
              <a:rPr lang="en-US" dirty="0"/>
              <a:t>SCOPE, VIT Chennai</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Handshake Protocol </a:t>
            </a:r>
          </a:p>
        </p:txBody>
      </p:sp>
      <p:sp>
        <p:nvSpPr>
          <p:cNvPr id="3" name="Content Placeholder 2"/>
          <p:cNvSpPr>
            <a:spLocks noGrp="1"/>
          </p:cNvSpPr>
          <p:nvPr>
            <p:ph idx="1"/>
          </p:nvPr>
        </p:nvSpPr>
        <p:spPr/>
        <p:txBody>
          <a:bodyPr>
            <a:normAutofit fontScale="92500" lnSpcReduction="10000"/>
          </a:bodyPr>
          <a:lstStyle/>
          <a:p>
            <a:r>
              <a:rPr lang="en-US" dirty="0"/>
              <a:t>For read cycle</a:t>
            </a:r>
          </a:p>
          <a:p>
            <a:r>
              <a:rPr lang="en-US" dirty="0"/>
              <a:t>The master puts the address and the control signal on the bus</a:t>
            </a:r>
          </a:p>
          <a:p>
            <a:r>
              <a:rPr lang="en-US" dirty="0"/>
              <a:t>Then it asserts the handshake signal Master-ready on the bus</a:t>
            </a:r>
          </a:p>
          <a:p>
            <a:r>
              <a:rPr lang="en-US" dirty="0"/>
              <a:t>These signals are visible to all the slave devices since they use the same common bus</a:t>
            </a:r>
          </a:p>
          <a:p>
            <a:r>
              <a:rPr lang="en-US" dirty="0"/>
              <a:t>The respective slave  puts the data and the signals  Slave-ready signal </a:t>
            </a:r>
          </a:p>
          <a:p>
            <a:r>
              <a:rPr lang="en-US" dirty="0"/>
              <a:t>It strobes  data from the bus lines into it buffer after the Slave-ready signal</a:t>
            </a:r>
          </a:p>
          <a:p>
            <a:endParaRPr lang="en-US" dirty="0"/>
          </a:p>
          <a:p>
            <a:endParaRPr lang="en-US" dirty="0"/>
          </a:p>
          <a:p>
            <a:endParaRPr lang="en-US" dirty="0"/>
          </a:p>
        </p:txBody>
      </p:sp>
      <p:sp>
        <p:nvSpPr>
          <p:cNvPr id="4" name="Footer Placeholder 3"/>
          <p:cNvSpPr>
            <a:spLocks noGrp="1"/>
          </p:cNvSpPr>
          <p:nvPr>
            <p:ph type="ftr" sz="quarter" idx="11"/>
          </p:nvPr>
        </p:nvSpPr>
        <p:spPr/>
        <p:txBody>
          <a:bodyPr/>
          <a:lstStyle/>
          <a:p>
            <a:r>
              <a:rPr lang="en-US" dirty="0"/>
              <a:t>SCOPE, VIT Chennai</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a:t>
            </a:r>
          </a:p>
        </p:txBody>
      </p:sp>
      <p:sp>
        <p:nvSpPr>
          <p:cNvPr id="3" name="Content Placeholder 2"/>
          <p:cNvSpPr>
            <a:spLocks noGrp="1"/>
          </p:cNvSpPr>
          <p:nvPr>
            <p:ph idx="1"/>
          </p:nvPr>
        </p:nvSpPr>
        <p:spPr/>
        <p:txBody>
          <a:bodyPr>
            <a:normAutofit/>
          </a:bodyPr>
          <a:lstStyle/>
          <a:p>
            <a:r>
              <a:rPr lang="en-US" dirty="0"/>
              <a:t>Bus consists of three lines for carrying the address, data &amp; control </a:t>
            </a:r>
          </a:p>
          <a:p>
            <a:r>
              <a:rPr lang="en-US" dirty="0"/>
              <a:t>Every I/O has unique set of addresses</a:t>
            </a:r>
          </a:p>
          <a:p>
            <a:r>
              <a:rPr lang="en-US" dirty="0"/>
              <a:t>Generally Processor controls the bus by sending the address and the control signals</a:t>
            </a:r>
          </a:p>
          <a:p>
            <a:r>
              <a:rPr lang="en-US" dirty="0"/>
              <a:t>The processor place the device address, The device recognize the address and responds to the command (read/write) </a:t>
            </a:r>
          </a:p>
          <a:p>
            <a:r>
              <a:rPr lang="en-US" dirty="0"/>
              <a:t>The requested data transferred over the data lines</a:t>
            </a:r>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85750"/>
            <a:ext cx="7315200" cy="865573"/>
          </a:xfrm>
        </p:spPr>
        <p:txBody>
          <a:bodyPr/>
          <a:lstStyle/>
          <a:p>
            <a:r>
              <a:rPr lang="en-US" dirty="0"/>
              <a:t>Read cycle using Handshake</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dirty="0"/>
              <a:t>SCOPE, VIT Chennai</a:t>
            </a:r>
          </a:p>
        </p:txBody>
      </p:sp>
      <p:pic>
        <p:nvPicPr>
          <p:cNvPr id="3074" name="Picture 2"/>
          <p:cNvPicPr>
            <a:picLocks noChangeAspect="1" noChangeArrowheads="1"/>
          </p:cNvPicPr>
          <p:nvPr/>
        </p:nvPicPr>
        <p:blipFill>
          <a:blip r:embed="rId2" cstate="print"/>
          <a:srcRect/>
          <a:stretch>
            <a:fillRect/>
          </a:stretch>
        </p:blipFill>
        <p:spPr bwMode="auto">
          <a:xfrm>
            <a:off x="1219200" y="1200150"/>
            <a:ext cx="5288504" cy="35814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fade">
                                      <p:cBhvr>
                                        <p:cTn id="7" dur="1000"/>
                                        <p:tgtEl>
                                          <p:spTgt spid="3074"/>
                                        </p:tgtEl>
                                      </p:cBhvr>
                                    </p:animEffect>
                                    <p:anim calcmode="lin" valueType="num">
                                      <p:cBhvr>
                                        <p:cTn id="8" dur="1000" fill="hold"/>
                                        <p:tgtEl>
                                          <p:spTgt spid="3074"/>
                                        </p:tgtEl>
                                        <p:attrNameLst>
                                          <p:attrName>ppt_x</p:attrName>
                                        </p:attrNameLst>
                                      </p:cBhvr>
                                      <p:tavLst>
                                        <p:tav tm="0">
                                          <p:val>
                                            <p:strVal val="#ppt_x"/>
                                          </p:val>
                                        </p:tav>
                                        <p:tav tm="100000">
                                          <p:val>
                                            <p:strVal val="#ppt_x"/>
                                          </p:val>
                                        </p:tav>
                                      </p:tavLst>
                                    </p:anim>
                                    <p:anim calcmode="lin" valueType="num">
                                      <p:cBhvr>
                                        <p:cTn id="9"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8814"/>
            <a:ext cx="7315200" cy="865573"/>
          </a:xfrm>
        </p:spPr>
        <p:txBody>
          <a:bodyPr/>
          <a:lstStyle/>
          <a:p>
            <a:r>
              <a:rPr lang="en-US" dirty="0"/>
              <a:t>Cont…</a:t>
            </a:r>
          </a:p>
        </p:txBody>
      </p:sp>
      <p:sp>
        <p:nvSpPr>
          <p:cNvPr id="3" name="Content Placeholder 2"/>
          <p:cNvSpPr>
            <a:spLocks noGrp="1"/>
          </p:cNvSpPr>
          <p:nvPr>
            <p:ph idx="1"/>
          </p:nvPr>
        </p:nvSpPr>
        <p:spPr>
          <a:xfrm>
            <a:off x="304800" y="1200150"/>
            <a:ext cx="3200400" cy="3943350"/>
          </a:xfrm>
        </p:spPr>
        <p:txBody>
          <a:bodyPr>
            <a:normAutofit fontScale="85000" lnSpcReduction="20000"/>
          </a:bodyPr>
          <a:lstStyle/>
          <a:p>
            <a:r>
              <a:rPr lang="en-US" dirty="0"/>
              <a:t>t0-  Master puts the slave address ,read signal on the bus; which is visible to all the slave devices</a:t>
            </a:r>
          </a:p>
          <a:p>
            <a:r>
              <a:rPr lang="en-US" dirty="0"/>
              <a:t>t1- Master asserts signal high(Master-ready ), to inform the command  and address is ready, small skew delay in t0-t1 to match the variance in the speed and propagation delay</a:t>
            </a:r>
          </a:p>
          <a:p>
            <a:r>
              <a:rPr lang="en-US" dirty="0"/>
              <a:t>t2 – specified slave decode the address ,command and puts the data on the data bus from its register, by asserting the Slave-ready signal on the bus it informs  master that  data is ready for reading</a:t>
            </a:r>
          </a:p>
        </p:txBody>
      </p:sp>
      <p:sp>
        <p:nvSpPr>
          <p:cNvPr id="4" name="Footer Placeholder 3"/>
          <p:cNvSpPr>
            <a:spLocks noGrp="1"/>
          </p:cNvSpPr>
          <p:nvPr>
            <p:ph type="ftr" sz="quarter" idx="11"/>
          </p:nvPr>
        </p:nvSpPr>
        <p:spPr/>
        <p:txBody>
          <a:bodyPr/>
          <a:lstStyle/>
          <a:p>
            <a:r>
              <a:rPr lang="en-US" dirty="0"/>
              <a:t>SCOPE, VIT Chennai</a:t>
            </a:r>
          </a:p>
        </p:txBody>
      </p:sp>
      <p:pic>
        <p:nvPicPr>
          <p:cNvPr id="5" name="Picture 2"/>
          <p:cNvPicPr>
            <a:picLocks noChangeAspect="1" noChangeArrowheads="1"/>
          </p:cNvPicPr>
          <p:nvPr/>
        </p:nvPicPr>
        <p:blipFill>
          <a:blip r:embed="rId2" cstate="print"/>
          <a:srcRect/>
          <a:stretch>
            <a:fillRect/>
          </a:stretch>
        </p:blipFill>
        <p:spPr bwMode="auto">
          <a:xfrm>
            <a:off x="3520738" y="1047750"/>
            <a:ext cx="5513547" cy="373380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a:t>t3-the master receives the handshake signals and strobe the data</a:t>
            </a:r>
          </a:p>
          <a:p>
            <a:r>
              <a:rPr lang="en-US" dirty="0"/>
              <a:t>t4- Master takes the address and the command off</a:t>
            </a:r>
          </a:p>
          <a:p>
            <a:r>
              <a:rPr lang="en-US" dirty="0"/>
              <a:t>t5- the slave device removes the data and slave ready signal when it notices the 1 to 0 transition of the master-ready signal</a:t>
            </a:r>
          </a:p>
        </p:txBody>
      </p:sp>
      <p:sp>
        <p:nvSpPr>
          <p:cNvPr id="4" name="Footer Placeholder 3"/>
          <p:cNvSpPr>
            <a:spLocks noGrp="1"/>
          </p:cNvSpPr>
          <p:nvPr>
            <p:ph type="ftr" sz="quarter" idx="11"/>
          </p:nvPr>
        </p:nvSpPr>
        <p:spPr/>
        <p:txBody>
          <a:bodyPr/>
          <a:lstStyle/>
          <a:p>
            <a:r>
              <a:rPr lang="en-US" dirty="0"/>
              <a:t>SCOPE, VIT Chennai</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09550"/>
            <a:ext cx="7315200" cy="865573"/>
          </a:xfrm>
        </p:spPr>
        <p:txBody>
          <a:bodyPr/>
          <a:lstStyle/>
          <a:p>
            <a:r>
              <a:rPr lang="en-US" dirty="0"/>
              <a:t>Write Cycle using Handshake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SCOPE, VIT Chennai</a:t>
            </a:r>
          </a:p>
        </p:txBody>
      </p:sp>
      <p:pic>
        <p:nvPicPr>
          <p:cNvPr id="4098" name="Picture 2"/>
          <p:cNvPicPr>
            <a:picLocks noChangeAspect="1" noChangeArrowheads="1"/>
          </p:cNvPicPr>
          <p:nvPr/>
        </p:nvPicPr>
        <p:blipFill>
          <a:blip r:embed="rId2" cstate="print"/>
          <a:srcRect/>
          <a:stretch>
            <a:fillRect/>
          </a:stretch>
        </p:blipFill>
        <p:spPr bwMode="auto">
          <a:xfrm>
            <a:off x="1524000" y="1047750"/>
            <a:ext cx="4885566" cy="3943350"/>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animEffect transition="in" filter="wheel(1)">
                                      <p:cBhvr>
                                        <p:cTn id="7" dur="2000"/>
                                        <p:tgtEl>
                                          <p:spTgt spid="409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Memory-mapped IO</a:t>
            </a:r>
          </a:p>
        </p:txBody>
      </p:sp>
      <p:sp>
        <p:nvSpPr>
          <p:cNvPr id="3" name="Content Placeholder 2"/>
          <p:cNvSpPr>
            <a:spLocks noGrp="1"/>
          </p:cNvSpPr>
          <p:nvPr>
            <p:ph idx="1"/>
          </p:nvPr>
        </p:nvSpPr>
        <p:spPr/>
        <p:txBody>
          <a:bodyPr/>
          <a:lstStyle/>
          <a:p>
            <a:r>
              <a:rPr lang="en-US" dirty="0"/>
              <a:t>The shared address space for both the memory and I/O</a:t>
            </a:r>
          </a:p>
          <a:p>
            <a:r>
              <a:rPr lang="en-US" dirty="0"/>
              <a:t>The instruction used for accessing memory could be utilized  for accessing the I/O device</a:t>
            </a:r>
          </a:p>
          <a:p>
            <a:r>
              <a:rPr lang="en-US" dirty="0"/>
              <a:t>Most processor follows memory-mapped I0</a:t>
            </a:r>
          </a:p>
          <a:p>
            <a:r>
              <a:rPr lang="en-US" dirty="0"/>
              <a:t>Few like Intel processors have special I/O instruction to address the </a:t>
            </a:r>
            <a:r>
              <a:rPr lang="en-US" dirty="0" err="1"/>
              <a:t>Input/Output</a:t>
            </a:r>
            <a:r>
              <a:rPr lang="en-US" dirty="0"/>
              <a:t> devices  </a:t>
            </a:r>
          </a:p>
        </p:txBody>
      </p:sp>
      <p:sp>
        <p:nvSpPr>
          <p:cNvPr id="4" name="Footer Placeholder 3"/>
          <p:cNvSpPr>
            <a:spLocks noGrp="1"/>
          </p:cNvSpPr>
          <p:nvPr>
            <p:ph type="ftr" sz="quarter" idx="11"/>
          </p:nvPr>
        </p:nvSpPr>
        <p:spPr/>
        <p:txBody>
          <a:bodyPr/>
          <a:lstStyle/>
          <a:p>
            <a:r>
              <a:rPr lang="en-US" dirty="0"/>
              <a:t>SCOPE, VIT Chennai</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09550"/>
            <a:ext cx="7315200" cy="865573"/>
          </a:xfrm>
        </p:spPr>
        <p:txBody>
          <a:bodyPr/>
          <a:lstStyle/>
          <a:p>
            <a:r>
              <a:rPr lang="en-US" dirty="0"/>
              <a:t>I/O Interface</a:t>
            </a:r>
          </a:p>
        </p:txBody>
      </p:sp>
      <p:sp>
        <p:nvSpPr>
          <p:cNvPr id="3" name="Content Placeholder 2"/>
          <p:cNvSpPr>
            <a:spLocks noGrp="1"/>
          </p:cNvSpPr>
          <p:nvPr>
            <p:ph idx="1"/>
          </p:nvPr>
        </p:nvSpPr>
        <p:spPr>
          <a:xfrm>
            <a:off x="914400" y="1123951"/>
            <a:ext cx="7315200" cy="3608070"/>
          </a:xfrm>
        </p:spPr>
        <p:txBody>
          <a:bodyPr/>
          <a:lstStyle/>
          <a:p>
            <a:r>
              <a:rPr lang="en-US" dirty="0"/>
              <a:t>A  H/W required to fuse the IO devices with the processor through bus  is called as I/O Interface</a:t>
            </a:r>
          </a:p>
        </p:txBody>
      </p:sp>
      <p:sp>
        <p:nvSpPr>
          <p:cNvPr id="4" name="Footer Placeholder 3"/>
          <p:cNvSpPr>
            <a:spLocks noGrp="1"/>
          </p:cNvSpPr>
          <p:nvPr>
            <p:ph type="ftr" sz="quarter" idx="11"/>
          </p:nvPr>
        </p:nvSpPr>
        <p:spPr/>
        <p:txBody>
          <a:bodyPr/>
          <a:lstStyle/>
          <a:p>
            <a:r>
              <a:rPr lang="en-US" dirty="0"/>
              <a:t>SCOPE, VIT Chennai</a:t>
            </a:r>
          </a:p>
        </p:txBody>
      </p:sp>
      <p:pic>
        <p:nvPicPr>
          <p:cNvPr id="2050" name="Picture 2"/>
          <p:cNvPicPr>
            <a:picLocks noChangeAspect="1" noChangeArrowheads="1"/>
          </p:cNvPicPr>
          <p:nvPr/>
        </p:nvPicPr>
        <p:blipFill>
          <a:blip r:embed="rId2" cstate="print"/>
          <a:srcRect/>
          <a:stretch>
            <a:fillRect/>
          </a:stretch>
        </p:blipFill>
        <p:spPr bwMode="auto">
          <a:xfrm>
            <a:off x="1981200" y="1857375"/>
            <a:ext cx="5143500" cy="3000375"/>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t>Cont…</a:t>
            </a:r>
          </a:p>
        </p:txBody>
      </p:sp>
      <p:sp>
        <p:nvSpPr>
          <p:cNvPr id="7" name="Content Placeholder 6"/>
          <p:cNvSpPr>
            <a:spLocks noGrp="1"/>
          </p:cNvSpPr>
          <p:nvPr>
            <p:ph idx="1"/>
          </p:nvPr>
        </p:nvSpPr>
        <p:spPr/>
        <p:txBody>
          <a:bodyPr>
            <a:normAutofit fontScale="85000" lnSpcReduction="10000"/>
          </a:bodyPr>
          <a:lstStyle/>
          <a:p>
            <a:r>
              <a:rPr lang="en-US" dirty="0"/>
              <a:t>The address decoder helps the device to decode  identify its own address</a:t>
            </a:r>
          </a:p>
          <a:p>
            <a:r>
              <a:rPr lang="en-US" dirty="0"/>
              <a:t>Data registers holds the data(8 or 16 bit) to be transferred from/to the processor</a:t>
            </a:r>
          </a:p>
          <a:p>
            <a:r>
              <a:rPr lang="en-US" dirty="0"/>
              <a:t>The status register holds data resulted  from the operation of the system </a:t>
            </a:r>
          </a:p>
          <a:p>
            <a:r>
              <a:rPr lang="en-US" dirty="0"/>
              <a:t>The data and status registers connected to the data bus</a:t>
            </a:r>
          </a:p>
          <a:p>
            <a:r>
              <a:rPr lang="en-US" dirty="0"/>
              <a:t>The address decoder is connected to the address lines</a:t>
            </a:r>
          </a:p>
          <a:p>
            <a:r>
              <a:rPr lang="en-US" dirty="0"/>
              <a:t>The control circuits responds with read/write operation based on the signals from the control lines  </a:t>
            </a:r>
          </a:p>
          <a:p>
            <a:r>
              <a:rPr lang="en-US" dirty="0"/>
              <a:t>The IO devices are slower than the processor.</a:t>
            </a:r>
          </a:p>
          <a:p>
            <a:endParaRPr lang="en-US" dirty="0"/>
          </a:p>
        </p:txBody>
      </p:sp>
      <p:sp>
        <p:nvSpPr>
          <p:cNvPr id="4" name="Footer Placeholder 3"/>
          <p:cNvSpPr>
            <a:spLocks noGrp="1"/>
          </p:cNvSpPr>
          <p:nvPr>
            <p:ph type="ftr" sz="quarter" idx="11"/>
          </p:nvPr>
        </p:nvSpPr>
        <p:spPr/>
        <p:txBody>
          <a:bodyPr/>
          <a:lstStyle/>
          <a:p>
            <a:r>
              <a:rPr lang="en-US" dirty="0"/>
              <a:t>SCOPE,VIT Chennai</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err="1"/>
              <a:t>Eg</a:t>
            </a:r>
            <a:r>
              <a:rPr lang="en-US" dirty="0"/>
              <a:t>: Key Board &amp; Display Interface</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dirty="0"/>
              <a:t>SCOPE,VIT Chennai</a:t>
            </a:r>
          </a:p>
        </p:txBody>
      </p:sp>
      <p:pic>
        <p:nvPicPr>
          <p:cNvPr id="3075" name="Picture 3"/>
          <p:cNvPicPr>
            <a:picLocks noChangeAspect="1" noChangeArrowheads="1"/>
          </p:cNvPicPr>
          <p:nvPr/>
        </p:nvPicPr>
        <p:blipFill>
          <a:blip r:embed="rId2" cstate="print"/>
          <a:srcRect/>
          <a:stretch>
            <a:fillRect/>
          </a:stretch>
        </p:blipFill>
        <p:spPr bwMode="auto">
          <a:xfrm>
            <a:off x="1676400" y="2495550"/>
            <a:ext cx="5635413" cy="1828800"/>
          </a:xfrm>
          <a:prstGeom prst="rect">
            <a:avLst/>
          </a:prstGeom>
          <a:noFill/>
          <a:ln w="9525">
            <a:noFill/>
            <a:miter lim="800000"/>
            <a:headEnd/>
            <a:tailEnd/>
          </a:ln>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Perspective">
      <a:dk1>
        <a:sysClr val="windowText" lastClr="000000"/>
      </a:dk1>
      <a:lt1>
        <a:sysClr val="window" lastClr="FFFFFF"/>
      </a:lt1>
      <a:dk2>
        <a:srgbClr val="283138"/>
      </a:dk2>
      <a:lt2>
        <a:srgbClr val="FF8600"/>
      </a:lt2>
      <a:accent1>
        <a:srgbClr val="838D9B"/>
      </a:accent1>
      <a:accent2>
        <a:srgbClr val="D2610C"/>
      </a:accent2>
      <a:accent3>
        <a:srgbClr val="80716A"/>
      </a:accent3>
      <a:accent4>
        <a:srgbClr val="94147C"/>
      </a:accent4>
      <a:accent5>
        <a:srgbClr val="5D5AD2"/>
      </a:accent5>
      <a:accent6>
        <a:srgbClr val="6F6C7D"/>
      </a:accent6>
      <a:hlink>
        <a:srgbClr val="6187E3"/>
      </a:hlink>
      <a:folHlink>
        <a:srgbClr val="7B8EB8"/>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5B0B573EC6A244CBB1320D8E6061CD0" ma:contentTypeVersion="12" ma:contentTypeDescription="Create a new document." ma:contentTypeScope="" ma:versionID="607c0016ddcdc6d8dce74a8843b43174">
  <xsd:schema xmlns:xsd="http://www.w3.org/2001/XMLSchema" xmlns:xs="http://www.w3.org/2001/XMLSchema" xmlns:p="http://schemas.microsoft.com/office/2006/metadata/properties" xmlns:ns2="d12f77d6-7435-44c9-91b9-005915f196b3" xmlns:ns3="a14683dc-acff-4aa3-9ceb-a35f8ebed1f0" targetNamespace="http://schemas.microsoft.com/office/2006/metadata/properties" ma:root="true" ma:fieldsID="3984c9aaa21a942eebc8c95f5575fa7a" ns2:_="" ns3:_="">
    <xsd:import namespace="d12f77d6-7435-44c9-91b9-005915f196b3"/>
    <xsd:import namespace="a14683dc-acff-4aa3-9ceb-a35f8ebed1f0"/>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2f77d6-7435-44c9-91b9-005915f196b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14683dc-acff-4aa3-9ceb-a35f8ebed1f0"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3C06D7C-615C-4BA8-9DBE-308174A0E21B}">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33560A4B-FC9D-41BA-A9F5-CEBD34EA38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12f77d6-7435-44c9-91b9-005915f196b3"/>
    <ds:schemaRef ds:uri="a14683dc-acff-4aa3-9ceb-a35f8ebed1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995F008-1A5C-448F-A1AA-BD028353947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Perspective</Template>
  <TotalTime>5031</TotalTime>
  <Words>3010</Words>
  <Application>Microsoft Office PowerPoint</Application>
  <PresentationFormat>On-screen Show (16:9)</PresentationFormat>
  <Paragraphs>329</Paragraphs>
  <Slides>53</Slides>
  <Notes>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53</vt:i4>
      </vt:variant>
    </vt:vector>
  </HeadingPairs>
  <TitlesOfParts>
    <vt:vector size="59" baseType="lpstr">
      <vt:lpstr>Arial</vt:lpstr>
      <vt:lpstr>Calibri</vt:lpstr>
      <vt:lpstr>Wingdings</vt:lpstr>
      <vt:lpstr>Wingdings 2</vt:lpstr>
      <vt:lpstr>Perspective</vt:lpstr>
      <vt:lpstr>Office Theme</vt:lpstr>
      <vt:lpstr>Computer Architecture And Organization</vt:lpstr>
      <vt:lpstr>INPUT/OUTPUT</vt:lpstr>
      <vt:lpstr>INPUT/OUTPUT DEVICES</vt:lpstr>
      <vt:lpstr>Accessing IO Devices</vt:lpstr>
      <vt:lpstr>Cont…</vt:lpstr>
      <vt:lpstr>Memory-mapped IO</vt:lpstr>
      <vt:lpstr>I/O Interface</vt:lpstr>
      <vt:lpstr>Cont…</vt:lpstr>
      <vt:lpstr>Eg: Key Board &amp; Display Interface</vt:lpstr>
      <vt:lpstr>Cont…</vt:lpstr>
      <vt:lpstr>Cont..</vt:lpstr>
      <vt:lpstr>Program-Controlled IO Program to read char from keyboard and echo the same to the display</vt:lpstr>
      <vt:lpstr>Interrupts</vt:lpstr>
      <vt:lpstr>Cont…</vt:lpstr>
      <vt:lpstr>Interrupt Service Routine</vt:lpstr>
      <vt:lpstr>Resuming to original process</vt:lpstr>
      <vt:lpstr>Interrupt Acknowledgement</vt:lpstr>
      <vt:lpstr>Interrupt Flag</vt:lpstr>
      <vt:lpstr>Handling Multiple Interrupting Devices</vt:lpstr>
      <vt:lpstr>Cont..</vt:lpstr>
      <vt:lpstr>Vectored Interrupts</vt:lpstr>
      <vt:lpstr>Interrupt Priority</vt:lpstr>
      <vt:lpstr>Cont…</vt:lpstr>
      <vt:lpstr>Exception</vt:lpstr>
      <vt:lpstr>Direct Memory Access (DMA)</vt:lpstr>
      <vt:lpstr>Cont…</vt:lpstr>
      <vt:lpstr>Cont…</vt:lpstr>
      <vt:lpstr>Cont…</vt:lpstr>
      <vt:lpstr>Registers in DMA Controller</vt:lpstr>
      <vt:lpstr>Cont…</vt:lpstr>
      <vt:lpstr>Interfacing DMA controller</vt:lpstr>
      <vt:lpstr>Cont…</vt:lpstr>
      <vt:lpstr>Types of Buses</vt:lpstr>
      <vt:lpstr>Synchronous Bus</vt:lpstr>
      <vt:lpstr>Asynchronous Bus</vt:lpstr>
      <vt:lpstr>PowerPoint Presentation</vt:lpstr>
      <vt:lpstr>Bus arbitration</vt:lpstr>
      <vt:lpstr>Centralized arbitration :Daisy Chain</vt:lpstr>
      <vt:lpstr>Cont…</vt:lpstr>
      <vt:lpstr>Distributed arbitration </vt:lpstr>
      <vt:lpstr>Example</vt:lpstr>
      <vt:lpstr>Cont…</vt:lpstr>
      <vt:lpstr>BUSES</vt:lpstr>
      <vt:lpstr>Types of BUSES</vt:lpstr>
      <vt:lpstr>Synchronous Bus</vt:lpstr>
      <vt:lpstr>Cont…</vt:lpstr>
      <vt:lpstr>Read cycle</vt:lpstr>
      <vt:lpstr>Asynchronous BUS</vt:lpstr>
      <vt:lpstr>Handshake Protocol </vt:lpstr>
      <vt:lpstr>Read cycle using Handshake</vt:lpstr>
      <vt:lpstr>Cont…</vt:lpstr>
      <vt:lpstr>PowerPoint Presentation</vt:lpstr>
      <vt:lpstr>Write Cycle using Handshake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vitbpl</dc:creator>
  <cp:lastModifiedBy>Rahul Karthik</cp:lastModifiedBy>
  <cp:revision>272</cp:revision>
  <dcterms:created xsi:type="dcterms:W3CDTF">2006-08-16T00:00:00Z</dcterms:created>
  <dcterms:modified xsi:type="dcterms:W3CDTF">2025-04-13T07:23:50Z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0x01010095B0B573EC6A244CBB1320D8E6061CD0</vt:lpwstr>
  </property>
</Properties>
</file>