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82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0" r:id="rId13"/>
    <p:sldId id="271" r:id="rId14"/>
    <p:sldId id="272" r:id="rId15"/>
    <p:sldId id="273" r:id="rId16"/>
    <p:sldId id="265" r:id="rId17"/>
    <p:sldId id="266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4B077-69EA-45CD-B400-EEBCD4602E3A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782A5-06A1-4688-8561-164EBAC12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782A5-06A1-4688-8561-164EBAC12B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E8FFF-F292-4E73-B8A9-2FCBBB80993C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0469-30FC-4C93-A4ED-0EBB2B6B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3856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F42D8-FD6E-4572-B2DF-493CC71E83FE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0469-30FC-4C93-A4ED-0EBB2B6B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14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DFCD-4FFA-484D-8B8A-8CDF1D7F58BA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0469-30FC-4C93-A4ED-0EBB2B6B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5927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5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1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1402-64A8-42D3-BAB9-017B0F7D258F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12/4/2021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1" y="6375400"/>
            <a:ext cx="2246489" cy="301227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Dr. R. Girija VIT Chennai</a:t>
            </a:r>
            <a:endParaRPr 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69421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1A513-56B3-4D5F-9DF1-024C754FC894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12/4/2021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1" y="6375400"/>
            <a:ext cx="2246489" cy="301227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fr-FR">
                <a:solidFill>
                  <a:prstClr val="white">
                    <a:lumMod val="65000"/>
                  </a:prstClr>
                </a:solidFill>
              </a:rPr>
              <a:t>Dr. R. Girija VIT Chennai</a:t>
            </a:r>
            <a:endParaRPr 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0109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8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2937-D2BB-4B3B-91FD-F38AC5A7DBD8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12/4/2021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/>
                </a:solidFill>
              </a:rPr>
              <a:t>Dr. R. Girija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73029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C820B-7F52-4FAB-9451-56FD4E7501E2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12/4/2021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/>
                </a:solidFill>
              </a:rPr>
              <a:t>Dr. R. Girija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2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4300367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BA833-0949-4658-941F-90C1662A97E7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12/4/2021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/>
                </a:solidFill>
              </a:rPr>
              <a:t>Dr. R. Girija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41058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E927-4D50-4041-9FA9-987FE8E1A9F7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12/4/2021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/>
                </a:solidFill>
              </a:rPr>
              <a:t>Dr. R. Girija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74411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C0254-FCF6-4AB7-A33F-69F316519032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12/4/2021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/>
                </a:solidFill>
              </a:rPr>
              <a:t>Dr. R. Girija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96822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3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10"/>
            <a:ext cx="4207848" cy="4476615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6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37E7-9390-4F70-837B-074C00005217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12/4/2021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/>
                </a:solidFill>
              </a:rPr>
              <a:t>Dr. R. Girija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25916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3B2B-9CBD-495A-9720-AE0093D7D3CF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0469-30FC-4C93-A4ED-0EBB2B6B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70514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7A81F-35BA-48AB-A9B9-A9FA8E3C417D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12/4/2021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/>
                </a:solidFill>
              </a:rPr>
              <a:t>Dr. R. Girija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853544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314AF-C73F-4457-8808-8046A8427A39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12/4/2021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/>
                </a:solidFill>
              </a:rPr>
              <a:t>Dr. R. Girija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40876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2" y="1826710"/>
            <a:ext cx="1492499" cy="44844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10"/>
            <a:ext cx="5241476" cy="44844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08FF-1183-454C-B782-5741604C847D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12/4/2021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/>
                </a:solidFill>
              </a:rPr>
              <a:t>Dr. R. Girija VIT Chennai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9735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B3A2-E58E-413C-B328-5619995EE189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0469-30FC-4C93-A4ED-0EBB2B6B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849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10E4-6215-4116-BFE9-4953B9A9AB0C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0469-30FC-4C93-A4ED-0EBB2B6B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8386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69555-ED8E-4D5C-A6B9-8C3B4D9F22BE}" type="datetime1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0469-30FC-4C93-A4ED-0EBB2B6B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2128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EC570-FA02-4222-B216-9AD513A57CFD}" type="datetime1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0469-30FC-4C93-A4ED-0EBB2B6B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2697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1184-5F9B-4663-A613-CD9F8EEC192F}" type="datetime1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0469-30FC-4C93-A4ED-0EBB2B6B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9711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B35-07D0-4450-AF5D-B5F3CF6DED66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0469-30FC-4C93-A4ED-0EBB2B6B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8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8315A-FE15-436A-ADF2-7214AF6F9906}" type="datetime1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B0469-30FC-4C93-A4ED-0EBB2B6B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931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A165-C70A-4B03-AF96-C37FF034B191}" type="datetime1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B0469-30FC-4C93-A4ED-0EBB2B6BC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9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7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4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E353E1B-903F-457F-80B6-F32C4CA10387}" type="datetime1">
              <a:rPr lang="en-US" smtClean="0">
                <a:solidFill>
                  <a:prstClr val="white">
                    <a:alpha val="50000"/>
                  </a:prstClr>
                </a:solidFill>
              </a:rPr>
              <a:pPr/>
              <a:t>12/4/2021</a:t>
            </a:fld>
            <a:endParaRPr lang="en-US">
              <a:solidFill>
                <a:prstClr val="white">
                  <a:alpha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7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90" y="855957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fr-FR">
                <a:solidFill>
                  <a:prstClr val="white"/>
                </a:solidFill>
              </a:rPr>
              <a:t>Dr. R. Girija VIT Chennai</a:t>
            </a: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954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2000251"/>
            <a:ext cx="5829300" cy="110251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  <a:latin typeface="arial(Headings)"/>
              </a:rPr>
              <a:t>Interfacing and </a:t>
            </a:r>
            <a:r>
              <a:rPr lang="en-US" dirty="0" smtClean="0">
                <a:solidFill>
                  <a:srgbClr val="00B050"/>
                </a:solidFill>
                <a:latin typeface="arial(Headings)"/>
              </a:rPr>
              <a:t>Communication</a:t>
            </a:r>
            <a:br>
              <a:rPr lang="en-US" dirty="0" smtClean="0">
                <a:solidFill>
                  <a:srgbClr val="00B050"/>
                </a:solidFill>
                <a:latin typeface="arial(Headings)"/>
              </a:rPr>
            </a:br>
            <a:r>
              <a:rPr lang="en-US" dirty="0">
                <a:solidFill>
                  <a:srgbClr val="00B050"/>
                </a:solidFill>
                <a:latin typeface="arial(Headings)"/>
              </a:rPr>
              <a:t>Module 5 PART 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4953000"/>
            <a:ext cx="5314950" cy="1314450"/>
          </a:xfrm>
        </p:spPr>
        <p:txBody>
          <a:bodyPr>
            <a:noAutofit/>
          </a:bodyPr>
          <a:lstStyle/>
          <a:p>
            <a:endParaRPr lang="en-US" sz="2400" dirty="0">
              <a:solidFill>
                <a:srgbClr val="00B0F0"/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660676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Priorities and vectors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40386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There are two methods through which interrupts can be made more specific.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Priorities</a:t>
            </a:r>
          </a:p>
          <a:p>
            <a:pPr algn="just"/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CPU allotment is done </a:t>
            </a: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 priority basis. Priorities are numbered according the requirement. Lower value indicates higher priority.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rgbClr val="FF0033"/>
                </a:solidFill>
                <a:latin typeface="Arial" pitchFamily="34" charset="0"/>
                <a:cs typeface="Arial" pitchFamily="34" charset="0"/>
              </a:rPr>
              <a:t>Vectors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en-US" sz="2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Determine the code to be called for each type of interrupt.</a:t>
            </a:r>
            <a:endParaRPr lang="en-US" altLang="en-US" sz="20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87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620000" cy="792162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Prioritized interrupts</a:t>
            </a:r>
            <a:endParaRPr lang="en-US" sz="28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3" y="1295400"/>
            <a:ext cx="8561387" cy="491811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93889" y="4246418"/>
            <a:ext cx="1456911" cy="167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FFFFFF"/>
                </a:solidFill>
                <a:latin typeface="Calibri" panose="020F0502020204030204" pitchFamily="34" charset="0"/>
              </a:rPr>
              <a:t>CPU</a:t>
            </a:r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70089" y="2112818"/>
            <a:ext cx="1125795" cy="91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>
                <a:solidFill>
                  <a:srgbClr val="0070C0"/>
                </a:solidFill>
                <a:latin typeface="Calibri" panose="020F0502020204030204" pitchFamily="34" charset="0"/>
              </a:rPr>
              <a:t>device 1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46489" y="2112818"/>
            <a:ext cx="1125795" cy="91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</a:rPr>
              <a:t>device 2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770689" y="2112818"/>
            <a:ext cx="1125795" cy="914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</a:rPr>
              <a:t>device n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893889" y="4246418"/>
            <a:ext cx="1456911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70C0"/>
                </a:solidFill>
                <a:latin typeface="Calibri" panose="020F0502020204030204" pitchFamily="34" charset="0"/>
              </a:rPr>
              <a:t>L1 L2 .. Ln</a:t>
            </a:r>
          </a:p>
        </p:txBody>
      </p:sp>
      <p:cxnSp>
        <p:nvCxnSpPr>
          <p:cNvPr id="10" name="AutoShape 11"/>
          <p:cNvCxnSpPr>
            <a:cxnSpLocks noChangeShapeType="1"/>
            <a:stCxn id="5" idx="1"/>
          </p:cNvCxnSpPr>
          <p:nvPr/>
        </p:nvCxnSpPr>
        <p:spPr bwMode="auto">
          <a:xfrm rot="10800000" flipH="1">
            <a:off x="1893889" y="1655618"/>
            <a:ext cx="5638800" cy="3429000"/>
          </a:xfrm>
          <a:prstGeom prst="bentConnector3">
            <a:avLst>
              <a:gd name="adj1" fmla="val -4054"/>
            </a:avLst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579689" y="165561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256089" y="165561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227889" y="1655618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354013" y="3144694"/>
            <a:ext cx="123213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interrupt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acknowledge</a:t>
            </a: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H="1">
            <a:off x="2198689" y="3027218"/>
            <a:ext cx="331116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2655889" y="3027218"/>
            <a:ext cx="1390688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 flipV="1">
            <a:off x="3341689" y="3027218"/>
            <a:ext cx="3377386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868740" y="4734179"/>
            <a:ext cx="489425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If all devices ask interrupt simultaneously, </a:t>
            </a:r>
            <a:r>
              <a:rPr lang="en-US" alt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only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the highest priority receives it</a:t>
            </a:r>
            <a:endParaRPr lang="he-IL" altLang="en-US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311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696200" cy="868362"/>
          </a:xfrm>
        </p:spPr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Interrupt vectors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altLang="en-US" sz="2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Allows the particular code to handle the I/O device service request.</a:t>
            </a:r>
            <a:r>
              <a:rPr lang="en-US" altLang="en-US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altLang="en-US" sz="24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Interrupt vector table: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13164" y="3352800"/>
            <a:ext cx="1066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latin typeface="Arial" pitchFamily="34" charset="0"/>
                <a:cs typeface="Arial" pitchFamily="34" charset="0"/>
              </a:rPr>
              <a:t>Interrupt Vector Table Head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76169"/>
              </p:ext>
            </p:extLst>
          </p:nvPr>
        </p:nvGraphicFramePr>
        <p:xfrm>
          <a:off x="3886200" y="3200400"/>
          <a:ext cx="3276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741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Interrupt Handler 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Interrupt Handler 0</a:t>
                      </a:r>
                    </a:p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Interrupt Handler 0</a:t>
                      </a:r>
                    </a:p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Interrupt Handler 0</a:t>
                      </a:r>
                    </a:p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3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Interrupt Handler 0</a:t>
                      </a:r>
                    </a:p>
                    <a:p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2479964" y="3352800"/>
            <a:ext cx="1406236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88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67600" cy="1020762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Interrupt sequence</a:t>
            </a:r>
            <a:endParaRPr lang="en-US" sz="28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114800"/>
          </a:xfrm>
        </p:spPr>
        <p:txBody>
          <a:bodyPr>
            <a:normAutofit fontScale="85000" lnSpcReduction="20000"/>
          </a:bodyPr>
          <a:lstStyle/>
          <a:p>
            <a:endParaRPr lang="en-US" altLang="en-US" dirty="0" smtClean="0"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31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CPU </a:t>
            </a:r>
            <a:r>
              <a:rPr lang="en-US" altLang="en-US" sz="3100" dirty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acknowledges request</a:t>
            </a:r>
            <a:r>
              <a:rPr lang="en-US" altLang="en-US" sz="310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altLang="en-US" sz="31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31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Device </a:t>
            </a:r>
            <a:r>
              <a:rPr lang="en-US" altLang="en-US" sz="31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sends vector</a:t>
            </a:r>
            <a:r>
              <a:rPr lang="en-US" altLang="en-US" sz="31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altLang="en-US" sz="31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31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CPU </a:t>
            </a:r>
            <a:r>
              <a:rPr lang="en-US" altLang="en-US" sz="31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calls handler</a:t>
            </a:r>
            <a:r>
              <a:rPr lang="en-US" altLang="en-US" sz="31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altLang="en-US" sz="31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31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Software </a:t>
            </a:r>
            <a:r>
              <a:rPr lang="en-US" altLang="en-US" sz="31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processes request</a:t>
            </a:r>
            <a:r>
              <a:rPr lang="en-US" altLang="en-US" sz="31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altLang="en-US" sz="31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3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31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CPU </a:t>
            </a:r>
            <a:r>
              <a:rPr lang="en-US" altLang="en-US" sz="31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restores state to foreground program.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71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Sources of interrupt overhead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599"/>
            <a:ext cx="8229600" cy="411480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dirty="0" smtClean="0">
                <a:cs typeface="Arial" panose="020B0604020202020204" pitchFamily="34" charset="0"/>
              </a:rPr>
              <a:t> </a:t>
            </a:r>
            <a:r>
              <a:rPr lang="en-US" altLang="en-US" sz="26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Handler </a:t>
            </a:r>
            <a:r>
              <a:rPr lang="en-US" altLang="en-US" sz="26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execution time</a:t>
            </a:r>
            <a:r>
              <a:rPr lang="en-US" altLang="en-US" dirty="0" smtClean="0">
                <a:solidFill>
                  <a:schemeClr val="tx2"/>
                </a:solidFill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altLang="en-US" dirty="0"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 smtClean="0">
                <a:cs typeface="Arial" panose="020B0604020202020204" pitchFamily="34" charset="0"/>
              </a:rPr>
              <a:t> </a:t>
            </a:r>
            <a:r>
              <a:rPr lang="en-US" altLang="en-US" sz="2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Interrupt </a:t>
            </a:r>
            <a:r>
              <a:rPr lang="en-US" altLang="en-US" sz="26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mechanism overhead</a:t>
            </a:r>
            <a:r>
              <a:rPr lang="en-US" altLang="en-US" sz="2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altLang="en-US" sz="2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Register </a:t>
            </a:r>
            <a:r>
              <a:rPr lang="en-US" altLang="en-US" sz="2600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save/restore</a:t>
            </a:r>
            <a:r>
              <a:rPr lang="en-US" altLang="en-US" sz="26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altLang="en-US" sz="2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Pipeline-related </a:t>
            </a:r>
            <a:r>
              <a:rPr lang="en-US" altLang="en-US" sz="26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penalties (branch penalty</a:t>
            </a:r>
            <a:r>
              <a:rPr lang="en-US" altLang="en-US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endParaRPr lang="en-US" altLang="en-US" sz="2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en-US" sz="2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Cache-related </a:t>
            </a:r>
            <a:r>
              <a:rPr lang="en-US" altLang="en-US" sz="2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penalties.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14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467600" cy="762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82C59A Interrupt Controller</a:t>
            </a:r>
          </a:p>
        </p:txBody>
      </p:sp>
      <p:pic>
        <p:nvPicPr>
          <p:cNvPr id="5" name="Picture 29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" t="4410" r="14850" b="9837"/>
          <a:stretch>
            <a:fillRect/>
          </a:stretch>
        </p:blipFill>
        <p:spPr bwMode="auto">
          <a:xfrm>
            <a:off x="1828800" y="1600200"/>
            <a:ext cx="53340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7907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382000" cy="4876800"/>
          </a:xfrm>
        </p:spPr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q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The Intel 80386 processor allows two interrupt line.</a:t>
            </a: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 : Interrupt Request line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INTA : Interrupt Acknowledgement line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 Handle I/O devices, it is connected with 82C59A Interrupt controller. All external devices are connected with 82C59A.</a:t>
            </a:r>
          </a:p>
          <a:p>
            <a:pPr algn="just"/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277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I/O System Interconnect Issues</a:t>
            </a:r>
            <a:endParaRPr lang="en-US" sz="28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All of the system 's essential components , i.e. processor, main memory and I / o devices can be linked via a bus whose principal purpose is to transfer data between devices..</a:t>
            </a:r>
            <a:endParaRPr lang="en-US" sz="2400" dirty="0" smtClean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0600" y="3429000"/>
            <a:ext cx="1295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Console Controller</a:t>
            </a:r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34290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CPU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181600" y="3429000"/>
            <a:ext cx="1143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Main Memory</a:t>
            </a:r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34200" y="3429000"/>
            <a:ext cx="1219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I/O Modules</a:t>
            </a:r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5105400"/>
            <a:ext cx="6934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Omnibus</a:t>
            </a:r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Up-Down Arrow 9"/>
          <p:cNvSpPr/>
          <p:nvPr/>
        </p:nvSpPr>
        <p:spPr>
          <a:xfrm>
            <a:off x="1600200" y="4495800"/>
            <a:ext cx="1524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-Down Arrow 10"/>
          <p:cNvSpPr/>
          <p:nvPr/>
        </p:nvSpPr>
        <p:spPr>
          <a:xfrm>
            <a:off x="5638800" y="4495800"/>
            <a:ext cx="1524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3581400" y="4502727"/>
            <a:ext cx="1524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7543800" y="4495800"/>
            <a:ext cx="152400" cy="6096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70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105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Advantages</a:t>
            </a:r>
          </a:p>
          <a:p>
            <a:pPr marL="342900" lvl="2" indent="-342900" algn="just"/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Versatile – New devices that use the same bus protocol can easily be added and switched between computer systems.</a:t>
            </a:r>
          </a:p>
          <a:p>
            <a:pPr marL="342900" lvl="2" indent="-342900" algn="just"/>
            <a:r>
              <a:rPr lang="en-US" altLang="en-US" sz="20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Low cost – a single set of wires is shared in multiple </a:t>
            </a:r>
            <a:r>
              <a:rPr lang="en-US" altLang="en-US" sz="20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ways.</a:t>
            </a:r>
          </a:p>
          <a:p>
            <a:pPr marL="0" lvl="2" indent="0" algn="just">
              <a:buNone/>
            </a:pPr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pPr marL="457200" lvl="1" indent="-457200"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Disadvantages</a:t>
            </a:r>
          </a:p>
          <a:p>
            <a:pPr marL="342900" lvl="2" indent="-342900"/>
            <a:r>
              <a:rPr lang="en-US" altLang="en-US" sz="20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Creates a communication bottleneck – bus bandwidth limits the maximum I/O </a:t>
            </a:r>
            <a:r>
              <a:rPr lang="en-US" altLang="en-US" sz="2000" dirty="0" smtClean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throughput.</a:t>
            </a:r>
          </a:p>
          <a:p>
            <a:pPr marL="0" lvl="2" indent="0">
              <a:buNone/>
            </a:pPr>
            <a:endParaRPr lang="en-US" altLang="en-US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 </a:t>
            </a:r>
            <a:r>
              <a:rPr lang="en-US" altLang="en-US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maximum bus speed is largely limited by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The length of the </a:t>
            </a:r>
            <a:r>
              <a:rPr lang="en-US" altLang="en-US" sz="2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bus.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number of devices </a:t>
            </a:r>
            <a:r>
              <a:rPr lang="en-US" alt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connected to </a:t>
            </a:r>
            <a:r>
              <a:rPr lang="en-US" alt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alt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bus.</a:t>
            </a:r>
            <a:endParaRPr lang="en-US" alt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3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086600" cy="944562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Bus Characteristics</a:t>
            </a:r>
            <a:endParaRPr lang="en-US" sz="28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device that initiates data transfer is called as a master or an Initiator.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The device which follows the instructions of the master is called as a slave or target.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295400" y="457200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Bus Master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77000" y="4572000"/>
            <a:ext cx="15240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Bus Slave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2895600" y="4571999"/>
            <a:ext cx="3962400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63DE8"/>
                </a:solidFill>
              </a:rPr>
              <a:t>Control lines</a:t>
            </a:r>
            <a:r>
              <a:rPr lang="en-US" altLang="en-US" sz="1600" b="1" dirty="0">
                <a:solidFill>
                  <a:srgbClr val="000000"/>
                </a:solidFill>
              </a:rPr>
              <a:t>: Master initiates requests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819400" y="4907988"/>
            <a:ext cx="3657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2895600" y="5334000"/>
            <a:ext cx="3581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958980" y="4997146"/>
            <a:ext cx="3504165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FC0128"/>
                </a:solidFill>
              </a:rPr>
              <a:t>Data lines</a:t>
            </a:r>
            <a:r>
              <a:rPr lang="en-US" altLang="en-US" sz="1600" b="1" dirty="0">
                <a:solidFill>
                  <a:srgbClr val="000000"/>
                </a:solidFill>
              </a:rPr>
              <a:t>: Data can go either way</a:t>
            </a:r>
          </a:p>
        </p:txBody>
      </p:sp>
    </p:spTree>
    <p:extLst>
      <p:ext uri="{BB962C8B-B14F-4D97-AF65-F5344CB8AC3E}">
        <p14:creationId xmlns:p14="http://schemas.microsoft.com/office/powerpoint/2010/main" val="2990036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6781800" cy="868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Interrupt</a:t>
            </a:r>
            <a:endParaRPr lang="en-US" sz="28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763000" cy="4419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 avoid the problem of CPU enters into the program loop in the case of Programmed i/o.</a:t>
            </a: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To keep the CPU as much busy as possible.</a:t>
            </a:r>
          </a:p>
          <a:p>
            <a:pPr marL="0" indent="0" algn="just">
              <a:buNone/>
            </a:pPr>
            <a:endParaRPr lang="en-US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274320" indent="0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During data exchange with the processor,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I/O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 module  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interrupts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 the processor to request 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for service.</a:t>
            </a:r>
          </a:p>
          <a:p>
            <a:pPr marL="0" indent="0" algn="just">
              <a:buNone/>
            </a:pPr>
            <a:endParaRPr lang="en-US" sz="2400" dirty="0" smtClean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method starts executing up on interrupt request. This method is known as Interrupt-service routine.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099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05600" cy="8683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Types of Buses</a:t>
            </a:r>
            <a:endParaRPr lang="en-US" sz="28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Address Bus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Data Bus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Control Bus</a:t>
            </a:r>
            <a:endParaRPr lang="en-US" sz="2400" dirty="0">
              <a:solidFill>
                <a:srgbClr val="FFC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293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102076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B050"/>
                </a:solidFill>
              </a:rPr>
              <a:t>Synchronous </a:t>
            </a:r>
            <a:r>
              <a:rPr lang="en-US" altLang="en-US" dirty="0" smtClean="0">
                <a:solidFill>
                  <a:srgbClr val="00B050"/>
                </a:solidFill>
              </a:rPr>
              <a:t>Bus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419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Synchronous bus (e.g., processor-memory buses)</a:t>
            </a:r>
          </a:p>
          <a:p>
            <a:pPr algn="just"/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All devices derive timing information from a common clock.</a:t>
            </a:r>
          </a:p>
          <a:p>
            <a:pPr algn="just"/>
            <a:r>
              <a:rPr lang="en-US" sz="20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Equal time intervals.</a:t>
            </a:r>
          </a:p>
          <a:p>
            <a:pPr marL="0" indent="0" algn="just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 algn="just">
              <a:buFont typeface="Wingdings" pitchFamily="2" charset="2"/>
              <a:buChar char="q"/>
            </a:pPr>
            <a:r>
              <a:rPr lang="en-US" alt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Advantage:</a:t>
            </a:r>
            <a:r>
              <a:rPr lang="en-US" altLang="en-US" sz="2400" dirty="0">
                <a:latin typeface="Arial" pitchFamily="34" charset="0"/>
                <a:cs typeface="Arial" pitchFamily="34" charset="0"/>
              </a:rPr>
              <a:t> </a:t>
            </a:r>
            <a:endParaRPr lang="en-US" altLang="en-US" sz="24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It needs very little thought and can work very quickly.</a:t>
            </a:r>
            <a:endParaRPr lang="en-US" alt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lvl="1" indent="-342900" algn="just">
              <a:buFont typeface="Wingdings" pitchFamily="2" charset="2"/>
              <a:buChar char="q"/>
            </a:pPr>
            <a:r>
              <a:rPr lang="en-US" alt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Disadvantages</a:t>
            </a:r>
            <a:r>
              <a:rPr lang="en-US" alt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2" algn="just"/>
            <a:r>
              <a:rPr lang="en-US" alt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Every device communicating on the bus must use same clock rate</a:t>
            </a:r>
          </a:p>
          <a:p>
            <a:pPr lvl="2" algn="just"/>
            <a:r>
              <a:rPr lang="en-US" alt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To avoid clock skew, they cannot be long if they are 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05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620000" cy="868362"/>
          </a:xfrm>
        </p:spPr>
        <p:txBody>
          <a:bodyPr>
            <a:normAutofit/>
          </a:bodyPr>
          <a:lstStyle/>
          <a:p>
            <a:r>
              <a:rPr lang="en-US" alt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Asynchronous </a:t>
            </a:r>
            <a:r>
              <a:rPr lang="en-US" alt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Bus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0999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altLang="en-US" dirty="0" smtClean="0"/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It is not clocked, so a handshaking protocol is required and additional control lines are needed.</a:t>
            </a:r>
            <a:endParaRPr lang="en-US" altLang="en-US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dirty="0" smtClean="0"/>
              <a:t> </a:t>
            </a:r>
            <a:r>
              <a:rPr lang="en-US" altLang="en-US" sz="24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Advantages</a:t>
            </a:r>
            <a:r>
              <a:rPr lang="en-US" altLang="en-US" sz="2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2"/>
            <a:r>
              <a:rPr lang="en-US" alt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Can accommodate a wide range of devices and device speeds</a:t>
            </a:r>
          </a:p>
          <a:p>
            <a:pPr lvl="2"/>
            <a:r>
              <a:rPr lang="en-US" altLang="en-US" sz="20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Can be lengthened without worrying about clock skew or synchronization </a:t>
            </a:r>
            <a:r>
              <a:rPr lang="en-US" altLang="en-US" sz="20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problem.</a:t>
            </a:r>
          </a:p>
          <a:p>
            <a:pPr marL="914400" lvl="2" indent="0">
              <a:buNone/>
            </a:pPr>
            <a:endParaRPr lang="en-US" alt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lvl="2" indent="-342900">
              <a:buFont typeface="Wingdings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Disadvantage</a:t>
            </a:r>
            <a:r>
              <a:rPr lang="en-US" altLang="en-US" dirty="0">
                <a:solidFill>
                  <a:srgbClr val="FF0000"/>
                </a:solidFill>
              </a:rPr>
              <a:t>: </a:t>
            </a:r>
            <a:r>
              <a:rPr lang="en-US" alt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slow</a:t>
            </a:r>
            <a:endParaRPr lang="en-US" altLang="en-US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11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6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914400" y="685800"/>
            <a:ext cx="6629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Synchronous Bus</a:t>
            </a:r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1219200" y="1981200"/>
            <a:ext cx="110836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CPU</a:t>
            </a:r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886200" y="19812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Main Memory</a:t>
            </a:r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629399" y="1953491"/>
            <a:ext cx="119149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Bus Adaptor</a:t>
            </a:r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91491" y="3657600"/>
            <a:ext cx="6629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Asynchronous </a:t>
            </a:r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6781799" y="4572000"/>
            <a:ext cx="129540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I/O Devices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3771900" y="4572000"/>
            <a:ext cx="13335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I/O Devices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413164" y="4572000"/>
            <a:ext cx="125383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I/O Devices</a:t>
            </a:r>
            <a:endParaRPr lang="en-US" sz="20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1600200" y="1219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38109" y="1267691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36473" y="1267691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877291" y="39243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36027" y="3969327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315200" y="4191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086600" y="2867891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3445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7010400" cy="1020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References</a:t>
            </a:r>
            <a:endParaRPr lang="en-US" sz="28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David A. Patterson and . John L. Hennessy “Computer Organization and Design-The Hardware/Software Interface” 5th edition, Morgan Kaufmann, 2011. </a:t>
            </a:r>
            <a:endParaRPr lang="en-US" sz="2400" dirty="0" smtClean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Carl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Hamacher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Zvonko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Vranesic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Safwat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Zaky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Computer organization,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Mc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Graw</a:t>
            </a: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Hill, Fifth edition ,Reprint 2011. </a:t>
            </a:r>
            <a:endParaRPr lang="en-US" sz="24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W. Stallings, Computer organization and architecture, Prentice-Hall, 8th edition, 2009 </a:t>
            </a:r>
          </a:p>
        </p:txBody>
      </p:sp>
    </p:spTree>
    <p:extLst>
      <p:ext uri="{BB962C8B-B14F-4D97-AF65-F5344CB8AC3E}">
        <p14:creationId xmlns:p14="http://schemas.microsoft.com/office/powerpoint/2010/main" val="1043732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467600" cy="944562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 Typical I/O System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SESHU BABU\Desktop\1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371600"/>
            <a:ext cx="608859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433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Interrupt Processing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191000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arial (Body)"/>
              </a:rPr>
              <a:t>The device transmits a signal interrupt.</a:t>
            </a:r>
            <a:endParaRPr lang="en-US" sz="2400" dirty="0" smtClean="0">
              <a:solidFill>
                <a:srgbClr val="0070C0"/>
              </a:solidFill>
              <a:latin typeface="arial (Body)"/>
            </a:endParaRPr>
          </a:p>
          <a:p>
            <a:pPr marL="0" indent="0" algn="just">
              <a:buNone/>
            </a:pPr>
            <a:endParaRPr lang="en-US" sz="2400" dirty="0" smtClean="0">
              <a:latin typeface="arial (Body)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The processor must finish executing  the current instructions before replying   To  the 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interrupt.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just">
              <a:buNone/>
            </a:pPr>
            <a:endParaRPr lang="en-US" sz="2400" dirty="0">
              <a:latin typeface="arial (Body)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00B0F0"/>
                </a:solidFill>
                <a:latin typeface="arial (Body)"/>
              </a:rPr>
              <a:t>The processor checks for  incoming interrupt signal, verifies whether an error occurs and sends an acknowledgement  for the interrupt received.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33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05800" cy="4953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(Body)"/>
              </a:rPr>
              <a:t>Device controller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(Body)"/>
              </a:rPr>
              <a:t>or other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 (Body)"/>
              </a:rPr>
              <a:t>system </a:t>
            </a: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(Body)"/>
              </a:rPr>
              <a:t>hardware may also emanate an interrupt </a:t>
            </a:r>
          </a:p>
          <a:p>
            <a:pPr marL="0" indent="0" algn="just">
              <a:buNone/>
            </a:pPr>
            <a:endParaRPr lang="en-US" sz="2400" dirty="0" smtClean="0">
              <a:latin typeface="arial (Body)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rgbClr val="92D050"/>
                </a:solidFill>
                <a:latin typeface="arial (Body)"/>
              </a:rPr>
              <a:t>Processor </a:t>
            </a:r>
            <a:r>
              <a:rPr lang="en-US" sz="2400" dirty="0" smtClean="0">
                <a:solidFill>
                  <a:srgbClr val="92D050"/>
                </a:solidFill>
                <a:latin typeface="arial (Body)"/>
              </a:rPr>
              <a:t>finishes  execution </a:t>
            </a:r>
            <a:r>
              <a:rPr lang="en-US" sz="2400" dirty="0">
                <a:solidFill>
                  <a:srgbClr val="92D050"/>
                </a:solidFill>
                <a:latin typeface="arial (Body)"/>
              </a:rPr>
              <a:t>of </a:t>
            </a:r>
            <a:r>
              <a:rPr lang="en-US" sz="2400" dirty="0" smtClean="0">
                <a:solidFill>
                  <a:srgbClr val="92D050"/>
                </a:solidFill>
                <a:latin typeface="arial (Body)"/>
              </a:rPr>
              <a:t>current instruction.</a:t>
            </a:r>
          </a:p>
          <a:p>
            <a:pPr marL="0" indent="0" algn="just">
              <a:buNone/>
            </a:pPr>
            <a:endParaRPr lang="en-US" sz="2400" dirty="0" smtClean="0">
              <a:latin typeface="arial (Body)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rgbClr val="00B0F0"/>
                </a:solidFill>
                <a:latin typeface="arial (Body)"/>
              </a:rPr>
              <a:t>Processor </a:t>
            </a:r>
            <a:r>
              <a:rPr lang="en-US" sz="2400" dirty="0" smtClean="0">
                <a:solidFill>
                  <a:srgbClr val="00B0F0"/>
                </a:solidFill>
                <a:latin typeface="arial (Body)"/>
              </a:rPr>
              <a:t>signals acknowledgment of  interrupt.</a:t>
            </a:r>
          </a:p>
          <a:p>
            <a:pPr marL="0" indent="0" algn="just">
              <a:buNone/>
            </a:pPr>
            <a:endParaRPr lang="en-US" sz="2400" dirty="0" smtClean="0">
              <a:latin typeface="arial (Body)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(Body)"/>
              </a:rPr>
              <a:t>Processor pushes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(Body)"/>
              </a:rPr>
              <a:t>PSW 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(Body)"/>
              </a:rPr>
              <a:t>PC onto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(Body)"/>
              </a:rPr>
              <a:t>control Stack.</a:t>
            </a:r>
          </a:p>
          <a:p>
            <a:pPr marL="0" indent="0" algn="just">
              <a:buNone/>
            </a:pPr>
            <a:endParaRPr lang="en-US" sz="2400" dirty="0" smtClean="0">
              <a:latin typeface="arial (Body)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 (Body)"/>
              </a:rPr>
              <a:t>Processor loads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arial (Body)"/>
              </a:rPr>
              <a:t>new PC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arial (Body)"/>
              </a:rPr>
              <a:t>value based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  <a:latin typeface="arial (Body)"/>
              </a:rPr>
              <a:t>on interrupt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480062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rial (Body)"/>
              </a:rPr>
              <a:t>Save remainder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(Body)"/>
              </a:rPr>
              <a:t>of process state information.</a:t>
            </a:r>
          </a:p>
          <a:p>
            <a:pPr marL="0" indent="0" algn="just">
              <a:buNone/>
            </a:pPr>
            <a:endParaRPr lang="en-US" sz="2400" dirty="0" smtClean="0">
              <a:latin typeface="arial (Body)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  <a:latin typeface="arial (Body)"/>
              </a:rPr>
              <a:t>Process </a:t>
            </a:r>
            <a:r>
              <a:rPr lang="en-US" sz="2400" dirty="0" smtClean="0">
                <a:solidFill>
                  <a:srgbClr val="002060"/>
                </a:solidFill>
                <a:latin typeface="arial (Body)"/>
              </a:rPr>
              <a:t>interrupt.</a:t>
            </a:r>
          </a:p>
          <a:p>
            <a:pPr marL="0" indent="0" algn="just">
              <a:buNone/>
            </a:pPr>
            <a:endParaRPr lang="en-US" sz="2400" dirty="0" smtClean="0">
              <a:latin typeface="arial (Body)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>
                <a:solidFill>
                  <a:srgbClr val="7030A0"/>
                </a:solidFill>
                <a:latin typeface="arial (Body)"/>
              </a:rPr>
              <a:t>Restore process </a:t>
            </a:r>
            <a:r>
              <a:rPr lang="en-US" sz="2400" dirty="0" smtClean="0">
                <a:solidFill>
                  <a:srgbClr val="7030A0"/>
                </a:solidFill>
                <a:latin typeface="arial (Body)"/>
              </a:rPr>
              <a:t>state information</a:t>
            </a:r>
            <a:r>
              <a:rPr lang="en-US" sz="2400" dirty="0" smtClean="0">
                <a:latin typeface="arial (Body)"/>
              </a:rPr>
              <a:t>.</a:t>
            </a:r>
          </a:p>
          <a:p>
            <a:pPr marL="0" indent="0" algn="just">
              <a:buNone/>
            </a:pPr>
            <a:endParaRPr lang="en-US" sz="2400" dirty="0" smtClean="0">
              <a:latin typeface="arial (Body)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C00000"/>
                </a:solidFill>
                <a:latin typeface="arial (Body)"/>
              </a:rPr>
              <a:t>Restore </a:t>
            </a:r>
            <a:r>
              <a:rPr lang="en-US" sz="2400" dirty="0">
                <a:solidFill>
                  <a:srgbClr val="C00000"/>
                </a:solidFill>
                <a:latin typeface="arial (Body)"/>
              </a:rPr>
              <a:t>old </a:t>
            </a:r>
            <a:r>
              <a:rPr lang="en-US" sz="2400" dirty="0" smtClean="0">
                <a:solidFill>
                  <a:srgbClr val="C00000"/>
                </a:solidFill>
                <a:latin typeface="arial (Body)"/>
              </a:rPr>
              <a:t>PSW and PC.</a:t>
            </a:r>
          </a:p>
          <a:p>
            <a:pPr marL="0" indent="0" algn="just">
              <a:buNone/>
            </a:pPr>
            <a:endParaRPr lang="en-US" sz="2400" dirty="0" smtClean="0">
              <a:latin typeface="arial (Body)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arial (Body)"/>
              </a:rPr>
              <a:t> (PSW : program status word. PC : Program Counter)</a:t>
            </a:r>
            <a:endParaRPr lang="en-US" sz="24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66272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543800" cy="10207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Design issues</a:t>
            </a:r>
            <a:endParaRPr lang="en-US" sz="28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886200"/>
          </a:xfrm>
        </p:spPr>
        <p:txBody>
          <a:bodyPr/>
          <a:lstStyle/>
          <a:p>
            <a:pPr marL="0" indent="0" algn="just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Having multiple I/O devices exists, the processor must be able to know which device has interrupted the processor.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There are four design issues to accomplish the above task.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355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Multiple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interrupt </a:t>
            </a:r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lines.</a:t>
            </a: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Software poll.</a:t>
            </a: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Daisy </a:t>
            </a:r>
            <a:r>
              <a:rPr lang="en-US" sz="2400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chain (hardware poll, vectored</a:t>
            </a:r>
            <a:r>
              <a:rPr lang="en-US" sz="2400" dirty="0" smtClean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 algn="just">
              <a:buNone/>
            </a:pPr>
            <a:endParaRPr lang="en-US" sz="2400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Bus 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arbitration (vectored)</a:t>
            </a:r>
          </a:p>
        </p:txBody>
      </p:sp>
    </p:spTree>
    <p:extLst>
      <p:ext uri="{BB962C8B-B14F-4D97-AF65-F5344CB8AC3E}">
        <p14:creationId xmlns:p14="http://schemas.microsoft.com/office/powerpoint/2010/main" val="3084525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Enabling and disabling Interrupts</a:t>
            </a:r>
            <a:endParaRPr lang="en-US" sz="28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67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Give </a:t>
            </a:r>
            <a:r>
              <a:rPr lang="en-US" sz="2400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programmer </a:t>
            </a:r>
            <a:r>
              <a:rPr lang="en-US" sz="2400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complete control overs events to occur  during the program  execution.</a:t>
            </a: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Interrupt causes to transfer of CPU attention to some other task.</a:t>
            </a:r>
          </a:p>
          <a:p>
            <a:pPr marL="0" indent="0" algn="just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Interrupt is triggered and then ISR associated with that particular interrupt will be resumed.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406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2" ma:contentTypeDescription="Create a new document." ma:contentTypeScope="" ma:versionID="607c0016ddcdc6d8dce74a8843b43174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3984c9aaa21a942eebc8c95f5575fa7a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7D189E-402C-45BF-B6E5-B10AFC9FFA54}"/>
</file>

<file path=customXml/itemProps2.xml><?xml version="1.0" encoding="utf-8"?>
<ds:datastoreItem xmlns:ds="http://schemas.openxmlformats.org/officeDocument/2006/customXml" ds:itemID="{9A4F2DD2-82C4-48FE-80E7-FD9501E24169}"/>
</file>

<file path=customXml/itemProps3.xml><?xml version="1.0" encoding="utf-8"?>
<ds:datastoreItem xmlns:ds="http://schemas.openxmlformats.org/officeDocument/2006/customXml" ds:itemID="{E0DE1F24-9849-49F8-A4A3-3FA44E419095}"/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831</Words>
  <Application>Microsoft Office PowerPoint</Application>
  <PresentationFormat>On-screen Show (4:3)</PresentationFormat>
  <Paragraphs>172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(Body)</vt:lpstr>
      <vt:lpstr>arial(Headings)</vt:lpstr>
      <vt:lpstr>Calibri</vt:lpstr>
      <vt:lpstr>Times New Roman</vt:lpstr>
      <vt:lpstr>Wingdings</vt:lpstr>
      <vt:lpstr>Office Theme</vt:lpstr>
      <vt:lpstr>Perspective</vt:lpstr>
      <vt:lpstr>Interfacing and Communication Module 5 PART B</vt:lpstr>
      <vt:lpstr>Interrupt</vt:lpstr>
      <vt:lpstr>A Typical I/O System</vt:lpstr>
      <vt:lpstr>Interrupt Processing</vt:lpstr>
      <vt:lpstr>PowerPoint Presentation</vt:lpstr>
      <vt:lpstr>PowerPoint Presentation</vt:lpstr>
      <vt:lpstr>Design issues</vt:lpstr>
      <vt:lpstr>PowerPoint Presentation</vt:lpstr>
      <vt:lpstr>Enabling and disabling Interrupts</vt:lpstr>
      <vt:lpstr>Priorities and vectors</vt:lpstr>
      <vt:lpstr>Prioritized interrupts</vt:lpstr>
      <vt:lpstr>Interrupt vectors</vt:lpstr>
      <vt:lpstr>Interrupt sequence</vt:lpstr>
      <vt:lpstr>Sources of interrupt overhead</vt:lpstr>
      <vt:lpstr>82C59A Interrupt Controller</vt:lpstr>
      <vt:lpstr>PowerPoint Presentation</vt:lpstr>
      <vt:lpstr>I/O System Interconnect Issues</vt:lpstr>
      <vt:lpstr>PowerPoint Presentation</vt:lpstr>
      <vt:lpstr>Bus Characteristics</vt:lpstr>
      <vt:lpstr>Types of Buses</vt:lpstr>
      <vt:lpstr>Synchronous Bus</vt:lpstr>
      <vt:lpstr>Asynchronous Bus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Interfacing and Communication Module 5 PART B</dc:title>
  <dc:creator>SESHU BABU</dc:creator>
  <cp:lastModifiedBy>Sudha</cp:lastModifiedBy>
  <cp:revision>64</cp:revision>
  <dcterms:created xsi:type="dcterms:W3CDTF">2020-06-29T15:06:04Z</dcterms:created>
  <dcterms:modified xsi:type="dcterms:W3CDTF">2021-12-04T10:30:15Z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