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6.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46.xml" ContentType="application/vnd.openxmlformats-officedocument.presentationml.slide+xml"/>
  <Override PartName="/ppt/slides/slide53.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54.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25.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20.xml" ContentType="application/vnd.openxmlformats-officedocument.presentationml.slideLayout+xml"/>
  <Override PartName="/ppt/slideLayouts/slideLayout22.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57"/>
  </p:notesMasterIdLst>
  <p:sldIdLst>
    <p:sldId id="256" r:id="rId3"/>
    <p:sldId id="284" r:id="rId4"/>
    <p:sldId id="293" r:id="rId5"/>
    <p:sldId id="285" r:id="rId6"/>
    <p:sldId id="294" r:id="rId7"/>
    <p:sldId id="286" r:id="rId8"/>
    <p:sldId id="295" r:id="rId9"/>
    <p:sldId id="287" r:id="rId10"/>
    <p:sldId id="296" r:id="rId11"/>
    <p:sldId id="270" r:id="rId12"/>
    <p:sldId id="259" r:id="rId13"/>
    <p:sldId id="297" r:id="rId14"/>
    <p:sldId id="289" r:id="rId15"/>
    <p:sldId id="277" r:id="rId16"/>
    <p:sldId id="290" r:id="rId17"/>
    <p:sldId id="278" r:id="rId18"/>
    <p:sldId id="258" r:id="rId19"/>
    <p:sldId id="271" r:id="rId20"/>
    <p:sldId id="264" r:id="rId21"/>
    <p:sldId id="288" r:id="rId22"/>
    <p:sldId id="272" r:id="rId23"/>
    <p:sldId id="291" r:id="rId24"/>
    <p:sldId id="273" r:id="rId25"/>
    <p:sldId id="274" r:id="rId26"/>
    <p:sldId id="279" r:id="rId27"/>
    <p:sldId id="280" r:id="rId28"/>
    <p:sldId id="281" r:id="rId29"/>
    <p:sldId id="276" r:id="rId30"/>
    <p:sldId id="265" r:id="rId31"/>
    <p:sldId id="263" r:id="rId32"/>
    <p:sldId id="266" r:id="rId33"/>
    <p:sldId id="267" r:id="rId34"/>
    <p:sldId id="292" r:id="rId35"/>
    <p:sldId id="283" r:id="rId36"/>
    <p:sldId id="282" r:id="rId37"/>
    <p:sldId id="299" r:id="rId38"/>
    <p:sldId id="300" r:id="rId39"/>
    <p:sldId id="301" r:id="rId40"/>
    <p:sldId id="302" r:id="rId41"/>
    <p:sldId id="303" r:id="rId42"/>
    <p:sldId id="304" r:id="rId43"/>
    <p:sldId id="305"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3333FF"/>
    <a:srgbClr val="FF00FF"/>
    <a:srgbClr val="008000"/>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customXml" Target="../customXml/item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customXml" Target="../customXml/item3.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notesMaster" Target="notesMasters/notes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F9B5DC6-1AFB-4F69-B302-B5DA0A9FED04}" type="datetimeFigureOut">
              <a:rPr lang="en-IN" smtClean="0"/>
              <a:t>04-12-2021</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88BE1-DE0D-4C33-94D6-1DECEEEC91DC}" type="slidenum">
              <a:rPr lang="en-IN" smtClean="0"/>
              <a:t>‹#›</a:t>
            </a:fld>
            <a:endParaRPr lang="en-IN"/>
          </a:p>
        </p:txBody>
      </p:sp>
    </p:spTree>
    <p:extLst>
      <p:ext uri="{BB962C8B-B14F-4D97-AF65-F5344CB8AC3E}">
        <p14:creationId xmlns:p14="http://schemas.microsoft.com/office/powerpoint/2010/main" val="8605545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9A8F0C82-FAD4-4F63-8088-D33674508AEC}" type="datetime1">
              <a:rPr lang="en-US" smtClean="0"/>
              <a:t>12/4/2021</a:t>
            </a:fld>
            <a:endParaRPr lang="en-US"/>
          </a:p>
        </p:txBody>
      </p:sp>
      <p:sp>
        <p:nvSpPr>
          <p:cNvPr id="5" name="Footer Placeholder 4"/>
          <p:cNvSpPr>
            <a:spLocks noGrp="1"/>
          </p:cNvSpPr>
          <p:nvPr>
            <p:ph type="ftr" sz="quarter" idx="11"/>
          </p:nvPr>
        </p:nvSpPr>
        <p:spPr/>
        <p:txBody>
          <a:bodyPr/>
          <a:lstStyle/>
          <a:p>
            <a:r>
              <a:rPr lang="en-US"/>
              <a:t>Dr.A.Menaka Pushpa, SCOPE, VIT, Chennai, India</a:t>
            </a:r>
          </a:p>
        </p:txBody>
      </p:sp>
      <p:sp>
        <p:nvSpPr>
          <p:cNvPr id="6" name="Slide Number Placeholder 5"/>
          <p:cNvSpPr>
            <a:spLocks noGrp="1"/>
          </p:cNvSpPr>
          <p:nvPr>
            <p:ph type="sldNum" sz="quarter" idx="12"/>
          </p:nvPr>
        </p:nvSpPr>
        <p:spPr/>
        <p:txBody>
          <a:bodyPr/>
          <a:lstStyle/>
          <a:p>
            <a:fld id="{F415478C-D669-453F-90FD-15734C33BF1A}"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54F3C76F-CC5F-40A2-93A5-8F16BC8B3298}" type="datetime1">
              <a:rPr lang="en-US" smtClean="0"/>
              <a:t>12/4/2021</a:t>
            </a:fld>
            <a:endParaRPr lang="en-US"/>
          </a:p>
        </p:txBody>
      </p:sp>
      <p:sp>
        <p:nvSpPr>
          <p:cNvPr id="5" name="Footer Placeholder 4"/>
          <p:cNvSpPr>
            <a:spLocks noGrp="1"/>
          </p:cNvSpPr>
          <p:nvPr>
            <p:ph type="ftr" sz="quarter" idx="11"/>
          </p:nvPr>
        </p:nvSpPr>
        <p:spPr/>
        <p:txBody>
          <a:bodyPr/>
          <a:lstStyle/>
          <a:p>
            <a:r>
              <a:rPr lang="en-US"/>
              <a:t>Dr.A.Menaka Pushpa, SCOPE, VIT, Chennai, India</a:t>
            </a:r>
          </a:p>
        </p:txBody>
      </p:sp>
      <p:sp>
        <p:nvSpPr>
          <p:cNvPr id="6" name="Slide Number Placeholder 5"/>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3A67831-2A46-4122-BDE7-B56E5F407314}" type="datetime1">
              <a:rPr lang="en-US" smtClean="0"/>
              <a:t>12/4/2021</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Dr.A.Menaka Pushpa, SCOPE, VIT, Chennai, India</a:t>
            </a:r>
          </a:p>
        </p:txBody>
      </p:sp>
      <p:sp>
        <p:nvSpPr>
          <p:cNvPr id="6" name="Slide Number Placeholder 5"/>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5"/>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1"/>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0B85F12E-1E87-4B1A-A947-DBF022AF93C8}" type="datetime1">
              <a:rPr lang="en-US" smtClean="0">
                <a:solidFill>
                  <a:prstClr val="white">
                    <a:alpha val="50000"/>
                  </a:prstClr>
                </a:solidFill>
              </a:rPr>
              <a:pPr/>
              <a:t>12/4/2021</a:t>
            </a:fld>
            <a:endParaRPr lang="en-US">
              <a:solidFill>
                <a:prstClr val="white">
                  <a:alpha val="50000"/>
                </a:prstClr>
              </a:solidFill>
            </a:endParaRPr>
          </a:p>
        </p:txBody>
      </p:sp>
      <p:sp>
        <p:nvSpPr>
          <p:cNvPr id="8" name="Slide Number Placeholder 7"/>
          <p:cNvSpPr>
            <a:spLocks noGrp="1"/>
          </p:cNvSpPr>
          <p:nvPr>
            <p:ph type="sldNum" sz="quarter" idx="11"/>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9" name="Footer Placeholder 8"/>
          <p:cNvSpPr>
            <a:spLocks noGrp="1"/>
          </p:cNvSpPr>
          <p:nvPr>
            <p:ph type="ftr" sz="quarter" idx="12"/>
          </p:nvPr>
        </p:nvSpPr>
        <p:spPr>
          <a:xfrm>
            <a:off x="5638801" y="6375400"/>
            <a:ext cx="2246489" cy="301227"/>
          </a:xfrm>
        </p:spPr>
        <p:txBody>
          <a:bodyPr/>
          <a:lstStyle>
            <a:lvl1pPr algn="ctr">
              <a:defRPr>
                <a:solidFill>
                  <a:schemeClr val="tx1">
                    <a:lumMod val="65000"/>
                  </a:schemeClr>
                </a:solidFill>
              </a:defRPr>
            </a:lvl1pPr>
          </a:lstStyle>
          <a:p>
            <a:r>
              <a:rPr lang="en-US" dirty="0" smtClean="0">
                <a:solidFill>
                  <a:prstClr val="white">
                    <a:lumMod val="65000"/>
                  </a:prstClr>
                </a:solidFill>
              </a:rPr>
              <a:t>Dr. B </a:t>
            </a:r>
            <a:r>
              <a:rPr lang="en-US" dirty="0" err="1" smtClean="0">
                <a:solidFill>
                  <a:prstClr val="white">
                    <a:lumMod val="65000"/>
                  </a:prstClr>
                </a:solidFill>
              </a:rPr>
              <a:t>Sathis</a:t>
            </a:r>
            <a:r>
              <a:rPr lang="en-US" dirty="0" smtClean="0">
                <a:solidFill>
                  <a:prstClr val="white">
                    <a:lumMod val="65000"/>
                  </a:prstClr>
                </a:solidFill>
              </a:rPr>
              <a:t> Kumar VIT Chennai</a:t>
            </a:r>
            <a:endParaRPr lang="en-US" dirty="0">
              <a:solidFill>
                <a:prstClr val="white">
                  <a:lumMod val="65000"/>
                </a:prstClr>
              </a:solidFill>
            </a:endParaRPr>
          </a:p>
        </p:txBody>
      </p:sp>
    </p:spTree>
    <p:extLst>
      <p:ext uri="{BB962C8B-B14F-4D97-AF65-F5344CB8AC3E}">
        <p14:creationId xmlns:p14="http://schemas.microsoft.com/office/powerpoint/2010/main" val="329157088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9BE9B06-8CAF-47A1-98E8-D0DEFE91BD99}" type="datetime1">
              <a:rPr lang="en-US" smtClean="0">
                <a:solidFill>
                  <a:prstClr val="white">
                    <a:alpha val="50000"/>
                  </a:prstClr>
                </a:solidFill>
              </a:rPr>
              <a:pPr/>
              <a:t>12/4/2021</a:t>
            </a:fld>
            <a:endParaRPr lang="en-US">
              <a:solidFill>
                <a:prstClr val="white">
                  <a:alpha val="50000"/>
                </a:prstClr>
              </a:solidFill>
            </a:endParaRPr>
          </a:p>
        </p:txBody>
      </p:sp>
      <p:sp>
        <p:nvSpPr>
          <p:cNvPr id="5" name="Footer Placeholder 4"/>
          <p:cNvSpPr>
            <a:spLocks noGrp="1"/>
          </p:cNvSpPr>
          <p:nvPr>
            <p:ph type="ftr" sz="quarter" idx="11"/>
          </p:nvPr>
        </p:nvSpPr>
        <p:spPr>
          <a:xfrm>
            <a:off x="6477001" y="6375400"/>
            <a:ext cx="2246489" cy="301227"/>
          </a:xfrm>
        </p:spPr>
        <p:txBody>
          <a:bodyPr/>
          <a:lstStyle>
            <a:lvl1pPr>
              <a:defRPr>
                <a:solidFill>
                  <a:schemeClr val="tx1">
                    <a:lumMod val="65000"/>
                  </a:schemeClr>
                </a:solidFill>
              </a:defRPr>
            </a:lvl1pPr>
          </a:lstStyle>
          <a:p>
            <a:r>
              <a:rPr lang="en-US" smtClean="0">
                <a:solidFill>
                  <a:prstClr val="white">
                    <a:lumMod val="65000"/>
                  </a:prstClr>
                </a:solidFill>
              </a:rPr>
              <a:t>Dr. B Sathis Kumar VIT Chennai</a:t>
            </a:r>
            <a:endParaRPr lang="en-US">
              <a:solidFill>
                <a:prstClr val="white">
                  <a:lumMod val="6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377237495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8"/>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5B6C00-2141-4DE3-93A2-AE8DF0305A8C}" type="datetime1">
              <a:rPr lang="en-US" smtClean="0">
                <a:solidFill>
                  <a:prstClr val="white">
                    <a:alpha val="50000"/>
                  </a:prstClr>
                </a:solidFill>
              </a:rPr>
              <a:pPr/>
              <a:t>12/4/2021</a:t>
            </a:fld>
            <a:endParaRPr lang="en-US">
              <a:solidFill>
                <a:prstClr val="white">
                  <a:alpha val="50000"/>
                </a:prstClr>
              </a:solidFill>
            </a:endParaRPr>
          </a:p>
        </p:txBody>
      </p:sp>
      <p:sp>
        <p:nvSpPr>
          <p:cNvPr id="5" name="Footer Placeholder 4"/>
          <p:cNvSpPr>
            <a:spLocks noGrp="1"/>
          </p:cNvSpPr>
          <p:nvPr>
            <p:ph type="ftr" sz="quarter" idx="11"/>
          </p:nvPr>
        </p:nvSpPr>
        <p:spPr/>
        <p:txBody>
          <a:bodyPr/>
          <a:lstStyle/>
          <a:p>
            <a:r>
              <a:rPr lang="en-US" smtClean="0">
                <a:solidFill>
                  <a:prstClr val="white"/>
                </a:solidFill>
              </a:rPr>
              <a:t>Dr. B Sathis Kumar VIT Chennai</a:t>
            </a:r>
            <a:endParaRPr lang="en-US">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0012524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5725BD-EAB6-44E1-9559-FDE7E669CA7F}" type="datetime1">
              <a:rPr lang="en-US" smtClean="0">
                <a:solidFill>
                  <a:prstClr val="white">
                    <a:alpha val="50000"/>
                  </a:prstClr>
                </a:solidFill>
              </a:rPr>
              <a:pPr/>
              <a:t>12/4/2021</a:t>
            </a:fld>
            <a:endParaRPr lang="en-US">
              <a:solidFill>
                <a:prstClr val="white">
                  <a:alpha val="50000"/>
                </a:prstClr>
              </a:solidFill>
            </a:endParaRPr>
          </a:p>
        </p:txBody>
      </p:sp>
      <p:sp>
        <p:nvSpPr>
          <p:cNvPr id="6" name="Footer Placeholder 5"/>
          <p:cNvSpPr>
            <a:spLocks noGrp="1"/>
          </p:cNvSpPr>
          <p:nvPr>
            <p:ph type="ftr" sz="quarter" idx="11"/>
          </p:nvPr>
        </p:nvSpPr>
        <p:spPr/>
        <p:txBody>
          <a:bodyPr/>
          <a:lstStyle/>
          <a:p>
            <a:r>
              <a:rPr lang="en-US" smtClean="0">
                <a:solidFill>
                  <a:prstClr val="white"/>
                </a:solidFill>
              </a:rPr>
              <a:t>Dr. B Sathis Kumar VIT Chennai</a:t>
            </a:r>
            <a:endParaRPr lang="en-US">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9" name="Title 8"/>
          <p:cNvSpPr>
            <a:spLocks noGrp="1"/>
          </p:cNvSpPr>
          <p:nvPr>
            <p:ph type="title"/>
          </p:nvPr>
        </p:nvSpPr>
        <p:spPr>
          <a:xfrm>
            <a:off x="914400" y="1544717"/>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2"/>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792655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4FCA8A-4212-4A2B-BA3D-8C8DCA382C7F}" type="datetime1">
              <a:rPr lang="en-US" smtClean="0">
                <a:solidFill>
                  <a:prstClr val="white">
                    <a:alpha val="50000"/>
                  </a:prstClr>
                </a:solidFill>
              </a:rPr>
              <a:pPr/>
              <a:t>12/4/2021</a:t>
            </a:fld>
            <a:endParaRPr lang="en-US">
              <a:solidFill>
                <a:prstClr val="white">
                  <a:alpha val="50000"/>
                </a:prstClr>
              </a:solidFill>
            </a:endParaRPr>
          </a:p>
        </p:txBody>
      </p:sp>
      <p:sp>
        <p:nvSpPr>
          <p:cNvPr id="8" name="Footer Placeholder 7"/>
          <p:cNvSpPr>
            <a:spLocks noGrp="1"/>
          </p:cNvSpPr>
          <p:nvPr>
            <p:ph type="ftr" sz="quarter" idx="11"/>
          </p:nvPr>
        </p:nvSpPr>
        <p:spPr/>
        <p:txBody>
          <a:bodyPr/>
          <a:lstStyle/>
          <a:p>
            <a:r>
              <a:rPr lang="en-US" smtClean="0">
                <a:solidFill>
                  <a:prstClr val="white"/>
                </a:solidFill>
              </a:rPr>
              <a:t>Dr. B Sathis Kumar VIT Chennai</a:t>
            </a:r>
            <a:endParaRPr lang="en-US">
              <a:solidFill>
                <a:prstClr val="white"/>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
        <p:nvSpPr>
          <p:cNvPr id="10" name="Title 9"/>
          <p:cNvSpPr>
            <a:spLocks noGrp="1"/>
          </p:cNvSpPr>
          <p:nvPr>
            <p:ph type="title"/>
          </p:nvPr>
        </p:nvSpPr>
        <p:spPr>
          <a:xfrm>
            <a:off x="914400" y="1544717"/>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675653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87F8C3A-91D1-4689-BE52-489814C7014B}" type="datetime1">
              <a:rPr lang="en-US" smtClean="0">
                <a:solidFill>
                  <a:prstClr val="white">
                    <a:alpha val="50000"/>
                  </a:prstClr>
                </a:solidFill>
              </a:rPr>
              <a:pPr/>
              <a:t>12/4/2021</a:t>
            </a:fld>
            <a:endParaRPr lang="en-US">
              <a:solidFill>
                <a:prstClr val="white">
                  <a:alpha val="50000"/>
                </a:prstClr>
              </a:solidFill>
            </a:endParaRPr>
          </a:p>
        </p:txBody>
      </p:sp>
      <p:sp>
        <p:nvSpPr>
          <p:cNvPr id="4" name="Footer Placeholder 3"/>
          <p:cNvSpPr>
            <a:spLocks noGrp="1"/>
          </p:cNvSpPr>
          <p:nvPr>
            <p:ph type="ftr" sz="quarter" idx="11"/>
          </p:nvPr>
        </p:nvSpPr>
        <p:spPr/>
        <p:txBody>
          <a:bodyPr/>
          <a:lstStyle/>
          <a:p>
            <a:r>
              <a:rPr lang="en-US" smtClean="0">
                <a:solidFill>
                  <a:prstClr val="white"/>
                </a:solidFill>
              </a:rPr>
              <a:t>Dr. B Sathis Kumar VIT Chennai</a:t>
            </a:r>
            <a:endParaRPr lang="en-US">
              <a:solidFill>
                <a:prstClr val="white"/>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1380663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C6FFA-DD3A-44CD-832C-54EEAFAF22B1}" type="datetime1">
              <a:rPr lang="en-US" smtClean="0">
                <a:solidFill>
                  <a:prstClr val="white">
                    <a:alpha val="50000"/>
                  </a:prstClr>
                </a:solidFill>
              </a:rPr>
              <a:pPr/>
              <a:t>12/4/2021</a:t>
            </a:fld>
            <a:endParaRPr lang="en-US">
              <a:solidFill>
                <a:prstClr val="white">
                  <a:alpha val="50000"/>
                </a:prstClr>
              </a:solidFill>
            </a:endParaRPr>
          </a:p>
        </p:txBody>
      </p:sp>
      <p:sp>
        <p:nvSpPr>
          <p:cNvPr id="3" name="Footer Placeholder 2"/>
          <p:cNvSpPr>
            <a:spLocks noGrp="1"/>
          </p:cNvSpPr>
          <p:nvPr>
            <p:ph type="ftr" sz="quarter" idx="11"/>
          </p:nvPr>
        </p:nvSpPr>
        <p:spPr/>
        <p:txBody>
          <a:bodyPr/>
          <a:lstStyle/>
          <a:p>
            <a:r>
              <a:rPr lang="en-US" smtClean="0">
                <a:solidFill>
                  <a:prstClr val="white"/>
                </a:solidFill>
              </a:rPr>
              <a:t>Dr. B Sathis Kumar VIT Chennai</a:t>
            </a:r>
            <a:endParaRPr lang="en-US">
              <a:solidFill>
                <a:prstClr val="white"/>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80750765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3"/>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10"/>
            <a:ext cx="4207848" cy="4476615"/>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6"/>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93FD9-D8FC-4057-8980-901DCF8D4B58}" type="datetime1">
              <a:rPr lang="en-US" smtClean="0">
                <a:solidFill>
                  <a:prstClr val="white">
                    <a:alpha val="50000"/>
                  </a:prstClr>
                </a:solidFill>
              </a:rPr>
              <a:pPr/>
              <a:t>12/4/2021</a:t>
            </a:fld>
            <a:endParaRPr lang="en-US">
              <a:solidFill>
                <a:prstClr val="white">
                  <a:alpha val="50000"/>
                </a:prstClr>
              </a:solidFill>
            </a:endParaRPr>
          </a:p>
        </p:txBody>
      </p:sp>
      <p:sp>
        <p:nvSpPr>
          <p:cNvPr id="6" name="Footer Placeholder 5"/>
          <p:cNvSpPr>
            <a:spLocks noGrp="1"/>
          </p:cNvSpPr>
          <p:nvPr>
            <p:ph type="ftr" sz="quarter" idx="11"/>
          </p:nvPr>
        </p:nvSpPr>
        <p:spPr/>
        <p:txBody>
          <a:bodyPr/>
          <a:lstStyle/>
          <a:p>
            <a:r>
              <a:rPr lang="en-US" smtClean="0">
                <a:solidFill>
                  <a:prstClr val="white"/>
                </a:solidFill>
              </a:rPr>
              <a:t>Dr. B Sathis Kumar VIT Chennai</a:t>
            </a:r>
            <a:endParaRPr lang="en-US">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0068870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5448"/>
            <a:ext cx="82296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88471138-8BEB-414C-9AD6-27FA013F1AAD}" type="datetime1">
              <a:rPr lang="en-US" smtClean="0"/>
              <a:t>12/4/2021</a:t>
            </a:fld>
            <a:endParaRPr lang="en-US"/>
          </a:p>
        </p:txBody>
      </p:sp>
      <p:sp>
        <p:nvSpPr>
          <p:cNvPr id="5" name="Footer Placeholder 4"/>
          <p:cNvSpPr>
            <a:spLocks noGrp="1"/>
          </p:cNvSpPr>
          <p:nvPr>
            <p:ph type="ftr" sz="quarter" idx="11"/>
          </p:nvPr>
        </p:nvSpPr>
        <p:spPr/>
        <p:txBody>
          <a:bodyPr/>
          <a:lstStyle/>
          <a:p>
            <a:r>
              <a:rPr lang="en-US"/>
              <a:t>Dr.A.Menaka Pushpa, SCOPE, VIT, Chennai, India</a:t>
            </a:r>
          </a:p>
        </p:txBody>
      </p:sp>
      <p:sp>
        <p:nvSpPr>
          <p:cNvPr id="6" name="Slide Number Placeholder 5"/>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C3383D8-D646-43BE-8CB5-3BCA23A1F3B7}" type="datetime1">
              <a:rPr lang="en-US" smtClean="0">
                <a:solidFill>
                  <a:prstClr val="white">
                    <a:alpha val="50000"/>
                  </a:prstClr>
                </a:solidFill>
              </a:rPr>
              <a:pPr/>
              <a:t>12/4/2021</a:t>
            </a:fld>
            <a:endParaRPr lang="en-US">
              <a:solidFill>
                <a:prstClr val="white">
                  <a:alpha val="50000"/>
                </a:prstClr>
              </a:solidFill>
            </a:endParaRPr>
          </a:p>
        </p:txBody>
      </p:sp>
      <p:sp>
        <p:nvSpPr>
          <p:cNvPr id="6" name="Footer Placeholder 5"/>
          <p:cNvSpPr>
            <a:spLocks noGrp="1"/>
          </p:cNvSpPr>
          <p:nvPr>
            <p:ph type="ftr" sz="quarter" idx="11"/>
          </p:nvPr>
        </p:nvSpPr>
        <p:spPr/>
        <p:txBody>
          <a:bodyPr/>
          <a:lstStyle/>
          <a:p>
            <a:r>
              <a:rPr lang="en-US" smtClean="0">
                <a:solidFill>
                  <a:prstClr val="white"/>
                </a:solidFill>
              </a:rPr>
              <a:t>Dr. B Sathis Kumar VIT Chennai</a:t>
            </a:r>
            <a:endParaRPr lang="en-US">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964865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D773A9F-3EAC-4347-B865-CDC9AD438DD1}" type="datetime1">
              <a:rPr lang="en-US" smtClean="0">
                <a:solidFill>
                  <a:prstClr val="white">
                    <a:alpha val="50000"/>
                  </a:prstClr>
                </a:solidFill>
              </a:rPr>
              <a:pPr/>
              <a:t>12/4/2021</a:t>
            </a:fld>
            <a:endParaRPr lang="en-US">
              <a:solidFill>
                <a:prstClr val="white">
                  <a:alpha val="50000"/>
                </a:prstClr>
              </a:solidFill>
            </a:endParaRPr>
          </a:p>
        </p:txBody>
      </p:sp>
      <p:sp>
        <p:nvSpPr>
          <p:cNvPr id="5" name="Footer Placeholder 4"/>
          <p:cNvSpPr>
            <a:spLocks noGrp="1"/>
          </p:cNvSpPr>
          <p:nvPr>
            <p:ph type="ftr" sz="quarter" idx="11"/>
          </p:nvPr>
        </p:nvSpPr>
        <p:spPr/>
        <p:txBody>
          <a:bodyPr/>
          <a:lstStyle/>
          <a:p>
            <a:r>
              <a:rPr lang="en-US" smtClean="0">
                <a:solidFill>
                  <a:prstClr val="white"/>
                </a:solidFill>
              </a:rPr>
              <a:t>Dr. B Sathis Kumar VIT Chennai</a:t>
            </a:r>
            <a:endParaRPr lang="en-US">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232768971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2" y="1826710"/>
            <a:ext cx="1492499" cy="448445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10"/>
            <a:ext cx="5241476" cy="448445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C965727-0AAB-4D1A-BCCF-2C5F8D400B69}" type="datetime1">
              <a:rPr lang="en-US" smtClean="0">
                <a:solidFill>
                  <a:prstClr val="white">
                    <a:alpha val="50000"/>
                  </a:prstClr>
                </a:solidFill>
              </a:rPr>
              <a:pPr/>
              <a:t>12/4/2021</a:t>
            </a:fld>
            <a:endParaRPr lang="en-US">
              <a:solidFill>
                <a:prstClr val="white">
                  <a:alpha val="50000"/>
                </a:prstClr>
              </a:solidFill>
            </a:endParaRPr>
          </a:p>
        </p:txBody>
      </p:sp>
      <p:sp>
        <p:nvSpPr>
          <p:cNvPr id="5" name="Footer Placeholder 4"/>
          <p:cNvSpPr>
            <a:spLocks noGrp="1"/>
          </p:cNvSpPr>
          <p:nvPr>
            <p:ph type="ftr" sz="quarter" idx="11"/>
          </p:nvPr>
        </p:nvSpPr>
        <p:spPr/>
        <p:txBody>
          <a:bodyPr/>
          <a:lstStyle/>
          <a:p>
            <a:r>
              <a:rPr lang="en-US" smtClean="0">
                <a:solidFill>
                  <a:prstClr val="white"/>
                </a:solidFill>
              </a:rPr>
              <a:t>Dr. B Sathis Kumar VIT Chennai</a:t>
            </a:r>
            <a:endParaRPr lang="en-US">
              <a:solidFill>
                <a:prstClr val="white"/>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407481902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76A820E-1810-49E3-8BC0-56AD947DA101}" type="datetime1">
              <a:rPr lang="en-US" smtClean="0"/>
              <a:t>12/4/2021</a:t>
            </a:fld>
            <a:endParaRPr lang="en-US"/>
          </a:p>
        </p:txBody>
      </p:sp>
      <p:sp>
        <p:nvSpPr>
          <p:cNvPr id="5" name="Footer Placeholder 4"/>
          <p:cNvSpPr>
            <a:spLocks noGrp="1"/>
          </p:cNvSpPr>
          <p:nvPr>
            <p:ph type="ftr" sz="quarter" idx="11"/>
          </p:nvPr>
        </p:nvSpPr>
        <p:spPr/>
        <p:txBody>
          <a:bodyPr/>
          <a:lstStyle/>
          <a:p>
            <a:r>
              <a:rPr lang="en-US"/>
              <a:t>Dr.A.Menaka Pushpa, SCOPE, VIT, Chennai, India</a:t>
            </a:r>
          </a:p>
        </p:txBody>
      </p:sp>
      <p:sp>
        <p:nvSpPr>
          <p:cNvPr id="6" name="Slide Number Placeholder 5"/>
          <p:cNvSpPr>
            <a:spLocks noGrp="1"/>
          </p:cNvSpPr>
          <p:nvPr>
            <p:ph type="sldNum" sz="quarter" idx="12"/>
          </p:nvPr>
        </p:nvSpPr>
        <p:spPr/>
        <p:txBody>
          <a:bodyPr/>
          <a:lstStyle/>
          <a:p>
            <a:fld id="{F415478C-D669-453F-90FD-15734C33BF1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17465B9-C859-41F1-8671-834181A3388D}" type="datetime1">
              <a:rPr lang="en-US" smtClean="0"/>
              <a:t>12/4/2021</a:t>
            </a:fld>
            <a:endParaRPr lang="en-US"/>
          </a:p>
        </p:txBody>
      </p:sp>
      <p:sp>
        <p:nvSpPr>
          <p:cNvPr id="6" name="Footer Placeholder 5"/>
          <p:cNvSpPr>
            <a:spLocks noGrp="1"/>
          </p:cNvSpPr>
          <p:nvPr>
            <p:ph type="ftr" sz="quarter" idx="11"/>
          </p:nvPr>
        </p:nvSpPr>
        <p:spPr/>
        <p:txBody>
          <a:bodyPr/>
          <a:lstStyle/>
          <a:p>
            <a:r>
              <a:rPr lang="en-US"/>
              <a:t>Dr.A.Menaka Pushpa, SCOPE, VIT, Chennai, India</a:t>
            </a:r>
          </a:p>
        </p:txBody>
      </p:sp>
      <p:sp>
        <p:nvSpPr>
          <p:cNvPr id="7" name="Slide Number Placeholder 6"/>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D023176B-FBD6-42B1-B55C-34B4A11F1FBC}" type="datetime1">
              <a:rPr lang="en-US" smtClean="0"/>
              <a:t>12/4/2021</a:t>
            </a:fld>
            <a:endParaRPr lang="en-US"/>
          </a:p>
        </p:txBody>
      </p:sp>
      <p:sp>
        <p:nvSpPr>
          <p:cNvPr id="8" name="Footer Placeholder 7"/>
          <p:cNvSpPr>
            <a:spLocks noGrp="1"/>
          </p:cNvSpPr>
          <p:nvPr>
            <p:ph type="ftr" sz="quarter" idx="11"/>
          </p:nvPr>
        </p:nvSpPr>
        <p:spPr/>
        <p:txBody>
          <a:bodyPr/>
          <a:lstStyle/>
          <a:p>
            <a:r>
              <a:rPr lang="en-US"/>
              <a:t>Dr.A.Menaka Pushpa, SCOPE, VIT, Chennai, India</a:t>
            </a:r>
          </a:p>
        </p:txBody>
      </p:sp>
      <p:sp>
        <p:nvSpPr>
          <p:cNvPr id="9" name="Slide Number Placeholder 8"/>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4AA8040-7DB3-4369-A049-C77BA3C2342B}" type="datetime1">
              <a:rPr lang="en-US" smtClean="0"/>
              <a:t>12/4/2021</a:t>
            </a:fld>
            <a:endParaRPr lang="en-US"/>
          </a:p>
        </p:txBody>
      </p:sp>
      <p:sp>
        <p:nvSpPr>
          <p:cNvPr id="4" name="Footer Placeholder 3"/>
          <p:cNvSpPr>
            <a:spLocks noGrp="1"/>
          </p:cNvSpPr>
          <p:nvPr>
            <p:ph type="ftr" sz="quarter" idx="11"/>
          </p:nvPr>
        </p:nvSpPr>
        <p:spPr/>
        <p:txBody>
          <a:bodyPr/>
          <a:lstStyle/>
          <a:p>
            <a:r>
              <a:rPr lang="en-US"/>
              <a:t>Dr.A.Menaka Pushpa, SCOPE, VIT, Chennai, India</a:t>
            </a:r>
          </a:p>
        </p:txBody>
      </p:sp>
      <p:sp>
        <p:nvSpPr>
          <p:cNvPr id="5" name="Slide Number Placeholder 4"/>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07816D-B90E-469E-B0C3-4E0BEDFB9BC1}" type="datetime1">
              <a:rPr lang="en-US" smtClean="0"/>
              <a:t>12/4/2021</a:t>
            </a:fld>
            <a:endParaRPr lang="en-US"/>
          </a:p>
        </p:txBody>
      </p:sp>
      <p:sp>
        <p:nvSpPr>
          <p:cNvPr id="3" name="Footer Placeholder 2"/>
          <p:cNvSpPr>
            <a:spLocks noGrp="1"/>
          </p:cNvSpPr>
          <p:nvPr>
            <p:ph type="ftr" sz="quarter" idx="11"/>
          </p:nvPr>
        </p:nvSpPr>
        <p:spPr/>
        <p:txBody>
          <a:bodyPr/>
          <a:lstStyle/>
          <a:p>
            <a:r>
              <a:rPr lang="en-US"/>
              <a:t>Dr.A.Menaka Pushpa, SCOPE, VIT, Chennai, India</a:t>
            </a:r>
          </a:p>
        </p:txBody>
      </p:sp>
      <p:sp>
        <p:nvSpPr>
          <p:cNvPr id="4" name="Slide Number Placeholder 3"/>
          <p:cNvSpPr>
            <a:spLocks noGrp="1"/>
          </p:cNvSpPr>
          <p:nvPr>
            <p:ph type="sldNum" sz="quarter" idx="12"/>
          </p:nvPr>
        </p:nvSpPr>
        <p:spPr/>
        <p:txBody>
          <a:bodyPr/>
          <a:lstStyle/>
          <a:p>
            <a:fld id="{F415478C-D669-453F-90FD-15734C33BF1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CB46D82-4BAB-4141-850F-2BB86CBB9E71}" type="datetime1">
              <a:rPr lang="en-US" smtClean="0"/>
              <a:t>12/4/2021</a:t>
            </a:fld>
            <a:endParaRPr lang="en-US"/>
          </a:p>
        </p:txBody>
      </p:sp>
      <p:sp>
        <p:nvSpPr>
          <p:cNvPr id="6" name="Footer Placeholder 5"/>
          <p:cNvSpPr>
            <a:spLocks noGrp="1"/>
          </p:cNvSpPr>
          <p:nvPr>
            <p:ph type="ftr" sz="quarter" idx="11"/>
          </p:nvPr>
        </p:nvSpPr>
        <p:spPr/>
        <p:txBody>
          <a:bodyPr/>
          <a:lstStyle/>
          <a:p>
            <a:r>
              <a:rPr lang="en-US"/>
              <a:t>Dr.A.Menaka Pushpa, SCOPE, VIT, Chennai, India</a:t>
            </a:r>
          </a:p>
        </p:txBody>
      </p:sp>
      <p:sp>
        <p:nvSpPr>
          <p:cNvPr id="7" name="Slide Number Placeholder 6"/>
          <p:cNvSpPr>
            <a:spLocks noGrp="1"/>
          </p:cNvSpPr>
          <p:nvPr>
            <p:ph type="sldNum" sz="quarter" idx="12"/>
          </p:nvPr>
        </p:nvSpPr>
        <p:spPr/>
        <p:txBody>
          <a:bodyPr/>
          <a:lstStyle/>
          <a:p>
            <a:fld id="{F415478C-D669-453F-90FD-15734C33BF1A}"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E87855E7-FE12-4B25-9BB4-7214BAAC525B}" type="datetime1">
              <a:rPr lang="en-US" smtClean="0"/>
              <a:t>12/4/2021</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Dr.A.Menaka Pushpa, SCOPE, VIT, Chennai, India</a:t>
            </a:r>
          </a:p>
        </p:txBody>
      </p:sp>
      <p:sp>
        <p:nvSpPr>
          <p:cNvPr id="7" name="Slide Number Placeholder 6"/>
          <p:cNvSpPr>
            <a:spLocks noGrp="1"/>
          </p:cNvSpPr>
          <p:nvPr>
            <p:ph type="sldNum" sz="quarter" idx="12"/>
          </p:nvPr>
        </p:nvSpPr>
        <p:spPr>
          <a:xfrm>
            <a:off x="8339328" y="1170432"/>
            <a:ext cx="733864" cy="201168"/>
          </a:xfrm>
        </p:spPr>
        <p:txBody>
          <a:bodyPr/>
          <a:lstStyle/>
          <a:p>
            <a:fld id="{F415478C-D669-453F-90FD-15734C33BF1A}"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02364851-F4FB-4CFB-8D86-B91AD2307066}" type="datetime1">
              <a:rPr lang="en-US" smtClean="0"/>
              <a:t>12/4/2021</a:t>
            </a:fld>
            <a:endParaRPr lang="en-US"/>
          </a:p>
        </p:txBody>
      </p:sp>
      <p:sp>
        <p:nvSpPr>
          <p:cNvPr id="5" name="Footer Placeholder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r>
              <a:rPr lang="en-US"/>
              <a:t>Dr.A.Menaka Pushpa, SCOPE, VIT, Chennai, India</a:t>
            </a:r>
          </a:p>
        </p:txBody>
      </p:sp>
      <p:sp>
        <p:nvSpPr>
          <p:cNvPr id="6" name="Slide Number Placeholder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F415478C-D669-453F-90FD-15734C33BF1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 name="Title Placeholder 1"/>
          <p:cNvSpPr>
            <a:spLocks noGrp="1"/>
          </p:cNvSpPr>
          <p:nvPr>
            <p:ph type="title"/>
          </p:nvPr>
        </p:nvSpPr>
        <p:spPr>
          <a:xfrm>
            <a:off x="914400" y="1544717"/>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4"/>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9"/>
          </a:xfrm>
          <a:prstGeom prst="rect">
            <a:avLst/>
          </a:prstGeom>
        </p:spPr>
        <p:txBody>
          <a:bodyPr vert="horz" lIns="91440" tIns="45720" rIns="91440" bIns="45720" rtlCol="0" anchor="ctr"/>
          <a:lstStyle>
            <a:lvl1pPr algn="l">
              <a:defRPr sz="1200">
                <a:solidFill>
                  <a:schemeClr val="tx1">
                    <a:alpha val="50000"/>
                  </a:schemeClr>
                </a:solidFill>
              </a:defRPr>
            </a:lvl1pPr>
          </a:lstStyle>
          <a:p>
            <a:fld id="{9DF4238E-6F86-4843-8AD3-C5FD56701C9B}" type="datetime1">
              <a:rPr lang="en-US" smtClean="0">
                <a:solidFill>
                  <a:prstClr val="white">
                    <a:alpha val="50000"/>
                  </a:prstClr>
                </a:solidFill>
              </a:rPr>
              <a:pPr/>
              <a:t>12/4/2021</a:t>
            </a:fld>
            <a:endParaRPr lang="en-US">
              <a:solidFill>
                <a:prstClr val="white">
                  <a:alpha val="50000"/>
                </a:prstClr>
              </a:solidFill>
            </a:endParaRPr>
          </a:p>
        </p:txBody>
      </p:sp>
      <p:sp>
        <p:nvSpPr>
          <p:cNvPr id="6" name="Slide Number Placeholder 5"/>
          <p:cNvSpPr>
            <a:spLocks noGrp="1"/>
          </p:cNvSpPr>
          <p:nvPr>
            <p:ph type="sldNum" sz="quarter" idx="4"/>
          </p:nvPr>
        </p:nvSpPr>
        <p:spPr>
          <a:xfrm>
            <a:off x="7314417"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solidFill>
                  <a:prstClr val="white"/>
                </a:solidFill>
              </a:rPr>
              <a:pPr/>
              <a:t>‹#›</a:t>
            </a:fld>
            <a:endParaRPr lang="en-US">
              <a:solidFill>
                <a:prstClr val="white"/>
              </a:solidFill>
            </a:endParaRPr>
          </a:p>
        </p:txBody>
      </p:sp>
      <p:sp>
        <p:nvSpPr>
          <p:cNvPr id="5" name="Footer Placeholder 4"/>
          <p:cNvSpPr>
            <a:spLocks noGrp="1"/>
          </p:cNvSpPr>
          <p:nvPr>
            <p:ph type="ftr" sz="quarter" idx="3"/>
          </p:nvPr>
        </p:nvSpPr>
        <p:spPr>
          <a:xfrm>
            <a:off x="6008690" y="855957"/>
            <a:ext cx="2246489" cy="301227"/>
          </a:xfrm>
          <a:prstGeom prst="rect">
            <a:avLst/>
          </a:prstGeom>
        </p:spPr>
        <p:txBody>
          <a:bodyPr vert="horz" lIns="91440" tIns="0" rIns="91440" bIns="45720" rtlCol="0" anchor="t"/>
          <a:lstStyle>
            <a:lvl1pPr algn="l">
              <a:defRPr sz="1000">
                <a:solidFill>
                  <a:schemeClr val="tx1"/>
                </a:solidFill>
              </a:defRPr>
            </a:lvl1pPr>
          </a:lstStyle>
          <a:p>
            <a:r>
              <a:rPr lang="en-US" smtClean="0">
                <a:solidFill>
                  <a:prstClr val="white"/>
                </a:solidFill>
              </a:rPr>
              <a:t>Dr. B Sathis Kumar VIT Chennai</a:t>
            </a:r>
            <a:endParaRPr lang="en-US">
              <a:solidFill>
                <a:prstClr val="white"/>
              </a:solidFill>
            </a:endParaRPr>
          </a:p>
        </p:txBody>
      </p:sp>
    </p:spTree>
    <p:extLst>
      <p:ext uri="{BB962C8B-B14F-4D97-AF65-F5344CB8AC3E}">
        <p14:creationId xmlns:p14="http://schemas.microsoft.com/office/powerpoint/2010/main" val="294729892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hf sldNum="0"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0"/>
            <a:ext cx="8077200" cy="4111752"/>
          </a:xfrm>
        </p:spPr>
        <p:txBody>
          <a:bodyPr>
            <a:noAutofit/>
          </a:bodyPr>
          <a:lstStyle/>
          <a:p>
            <a:pPr algn="ctr"/>
            <a:r>
              <a:rPr lang="en-US" sz="7000" dirty="0"/>
              <a:t>Module 7</a:t>
            </a:r>
            <a:r>
              <a:rPr lang="en-US" sz="7300" dirty="0"/>
              <a:t/>
            </a:r>
            <a:br>
              <a:rPr lang="en-US" sz="7300" dirty="0"/>
            </a:br>
            <a:r>
              <a:rPr lang="en-US" sz="8300" dirty="0">
                <a:solidFill>
                  <a:srgbClr val="0070C0"/>
                </a:solidFill>
              </a:rPr>
              <a:t>FLYNN’S CLASSIFICATION</a:t>
            </a:r>
            <a:r>
              <a:rPr lang="en-US" sz="7300" dirty="0"/>
              <a:t/>
            </a:r>
            <a:br>
              <a:rPr lang="en-US" sz="7300" dirty="0"/>
            </a:br>
            <a:r>
              <a:rPr lang="en-US" sz="7000" dirty="0"/>
              <a:t>Part 1</a:t>
            </a:r>
          </a:p>
        </p:txBody>
      </p:sp>
      <p:sp>
        <p:nvSpPr>
          <p:cNvPr id="3" name="Subtitle 2"/>
          <p:cNvSpPr>
            <a:spLocks noGrp="1"/>
          </p:cNvSpPr>
          <p:nvPr>
            <p:ph type="subTitle" idx="1"/>
          </p:nvPr>
        </p:nvSpPr>
        <p:spPr>
          <a:xfrm>
            <a:off x="685800" y="5181600"/>
            <a:ext cx="8077200" cy="1499616"/>
          </a:xfrm>
        </p:spPr>
        <p:txBody>
          <a:bodyPr/>
          <a:lstStyle/>
          <a:p>
            <a:r>
              <a:rPr lang="en-US" smtClean="0"/>
              <a:t>Assistant </a:t>
            </a:r>
            <a:r>
              <a:rPr lang="en-US" dirty="0"/>
              <a:t>Professor, SCOPE, VIT, Chennai, India</a:t>
            </a:r>
          </a:p>
        </p:txBody>
      </p:sp>
      <p:sp>
        <p:nvSpPr>
          <p:cNvPr id="4" name="Slide Number Placeholder 3"/>
          <p:cNvSpPr>
            <a:spLocks noGrp="1"/>
          </p:cNvSpPr>
          <p:nvPr>
            <p:ph type="sldNum" sz="quarter" idx="12"/>
          </p:nvPr>
        </p:nvSpPr>
        <p:spPr/>
        <p:txBody>
          <a:bodyPr/>
          <a:lstStyle/>
          <a:p>
            <a:fld id="{F415478C-D669-453F-90FD-15734C33BF1A}"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F58A-768C-41F3-AA49-89325F1A5A94}"/>
              </a:ext>
            </a:extLst>
          </p:cNvPr>
          <p:cNvSpPr>
            <a:spLocks noGrp="1"/>
          </p:cNvSpPr>
          <p:nvPr>
            <p:ph type="title"/>
          </p:nvPr>
        </p:nvSpPr>
        <p:spPr/>
        <p:txBody>
          <a:bodyPr/>
          <a:lstStyle/>
          <a:p>
            <a:r>
              <a:rPr lang="en-US" dirty="0"/>
              <a:t>Flynn’s Taxonomy</a:t>
            </a:r>
            <a:endParaRPr lang="en-IN" dirty="0"/>
          </a:p>
        </p:txBody>
      </p:sp>
      <p:sp>
        <p:nvSpPr>
          <p:cNvPr id="3" name="Content Placeholder 2">
            <a:extLst>
              <a:ext uri="{FF2B5EF4-FFF2-40B4-BE49-F238E27FC236}">
                <a16:creationId xmlns:a16="http://schemas.microsoft.com/office/drawing/2014/main" id="{306B27C6-4FF6-4A0B-9597-DAAA6D418AC8}"/>
              </a:ext>
            </a:extLst>
          </p:cNvPr>
          <p:cNvSpPr>
            <a:spLocks noGrp="1"/>
          </p:cNvSpPr>
          <p:nvPr>
            <p:ph idx="1"/>
          </p:nvPr>
        </p:nvSpPr>
        <p:spPr/>
        <p:txBody>
          <a:bodyPr/>
          <a:lstStyle/>
          <a:p>
            <a:r>
              <a:rPr lang="en-US" dirty="0"/>
              <a:t>Taxonomy to </a:t>
            </a:r>
            <a:r>
              <a:rPr lang="en-US" dirty="0">
                <a:solidFill>
                  <a:srgbClr val="3333FF"/>
                </a:solidFill>
              </a:rPr>
              <a:t>classify parallel processing systems</a:t>
            </a:r>
            <a:endParaRPr lang="en-US" dirty="0"/>
          </a:p>
          <a:p>
            <a:endParaRPr lang="en-US" dirty="0"/>
          </a:p>
          <a:p>
            <a:r>
              <a:rPr lang="en-US" dirty="0"/>
              <a:t>Introduced by </a:t>
            </a:r>
            <a:r>
              <a:rPr lang="en-US" dirty="0">
                <a:solidFill>
                  <a:srgbClr val="3333FF"/>
                </a:solidFill>
              </a:rPr>
              <a:t>Flynn</a:t>
            </a:r>
            <a:r>
              <a:rPr lang="en-US" dirty="0"/>
              <a:t> in 1966</a:t>
            </a:r>
          </a:p>
          <a:p>
            <a:pPr marL="118872" indent="0">
              <a:buNone/>
            </a:pPr>
            <a:endParaRPr lang="en-US" dirty="0"/>
          </a:p>
          <a:p>
            <a:r>
              <a:rPr lang="en-US" dirty="0"/>
              <a:t>Based on </a:t>
            </a:r>
          </a:p>
          <a:p>
            <a:pPr lvl="1"/>
            <a:r>
              <a:rPr lang="en-US" dirty="0">
                <a:solidFill>
                  <a:srgbClr val="7030A0"/>
                </a:solidFill>
              </a:rPr>
              <a:t>Parallelism implementation</a:t>
            </a:r>
          </a:p>
          <a:p>
            <a:pPr lvl="1"/>
            <a:r>
              <a:rPr lang="en-US" dirty="0">
                <a:solidFill>
                  <a:srgbClr val="00B050"/>
                </a:solidFill>
              </a:rPr>
              <a:t>Number of Instruction stream and Data stream</a:t>
            </a:r>
          </a:p>
          <a:p>
            <a:endParaRPr lang="en-US" sz="3800" b="1" dirty="0">
              <a:solidFill>
                <a:srgbClr val="3333FF"/>
              </a:solidFill>
            </a:endParaRPr>
          </a:p>
          <a:p>
            <a:endParaRPr lang="en-IN" dirty="0"/>
          </a:p>
        </p:txBody>
      </p:sp>
      <p:sp>
        <p:nvSpPr>
          <p:cNvPr id="5" name="Slide Number Placeholder 4">
            <a:extLst>
              <a:ext uri="{FF2B5EF4-FFF2-40B4-BE49-F238E27FC236}">
                <a16:creationId xmlns:a16="http://schemas.microsoft.com/office/drawing/2014/main" id="{FABB84D0-4456-4783-90EF-D18730E2207C}"/>
              </a:ext>
            </a:extLst>
          </p:cNvPr>
          <p:cNvSpPr>
            <a:spLocks noGrp="1"/>
          </p:cNvSpPr>
          <p:nvPr>
            <p:ph type="sldNum" sz="quarter" idx="12"/>
          </p:nvPr>
        </p:nvSpPr>
        <p:spPr/>
        <p:txBody>
          <a:bodyPr/>
          <a:lstStyle/>
          <a:p>
            <a:fld id="{F415478C-D669-453F-90FD-15734C33BF1A}" type="slidenum">
              <a:rPr lang="en-US" smtClean="0"/>
              <a:pPr/>
              <a:t>10</a:t>
            </a:fld>
            <a:endParaRPr lang="en-US"/>
          </a:p>
        </p:txBody>
      </p:sp>
    </p:spTree>
    <p:extLst>
      <p:ext uri="{BB962C8B-B14F-4D97-AF65-F5344CB8AC3E}">
        <p14:creationId xmlns:p14="http://schemas.microsoft.com/office/powerpoint/2010/main" val="2332021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 calcmode="lin" valueType="num">
                                      <p:cBhvr additive="base">
                                        <p:cTn id="1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C000"/>
                </a:solidFill>
              </a:rPr>
              <a:t>Architectural Classification </a:t>
            </a:r>
          </a:p>
        </p:txBody>
      </p:sp>
      <p:sp>
        <p:nvSpPr>
          <p:cNvPr id="3" name="Content Placeholder 2"/>
          <p:cNvSpPr>
            <a:spLocks noGrp="1"/>
          </p:cNvSpPr>
          <p:nvPr>
            <p:ph idx="1"/>
          </p:nvPr>
        </p:nvSpPr>
        <p:spPr/>
        <p:txBody>
          <a:bodyPr>
            <a:normAutofit/>
          </a:bodyPr>
          <a:lstStyle/>
          <a:p>
            <a:pPr marL="118872" indent="0">
              <a:buNone/>
            </a:pPr>
            <a:endParaRPr lang="en-US" sz="1800" dirty="0"/>
          </a:p>
          <a:p>
            <a:r>
              <a:rPr lang="en-US" dirty="0">
                <a:solidFill>
                  <a:srgbClr val="0000CC"/>
                </a:solidFill>
              </a:rPr>
              <a:t>SISD </a:t>
            </a:r>
            <a:r>
              <a:rPr lang="en-US" dirty="0"/>
              <a:t>– Single Instruction Single Data</a:t>
            </a:r>
          </a:p>
          <a:p>
            <a:endParaRPr lang="en-US" dirty="0"/>
          </a:p>
          <a:p>
            <a:r>
              <a:rPr lang="en-US" dirty="0">
                <a:solidFill>
                  <a:srgbClr val="0000CC"/>
                </a:solidFill>
              </a:rPr>
              <a:t>SIMD </a:t>
            </a:r>
            <a:r>
              <a:rPr lang="en-US" dirty="0"/>
              <a:t>– Single Instruction Multiple Data</a:t>
            </a:r>
          </a:p>
          <a:p>
            <a:endParaRPr lang="en-US" dirty="0"/>
          </a:p>
          <a:p>
            <a:r>
              <a:rPr lang="en-US" dirty="0">
                <a:solidFill>
                  <a:srgbClr val="0000CC"/>
                </a:solidFill>
              </a:rPr>
              <a:t>MISD</a:t>
            </a:r>
            <a:r>
              <a:rPr lang="en-US" dirty="0"/>
              <a:t> – Multiple Instruction Single Data</a:t>
            </a:r>
          </a:p>
          <a:p>
            <a:endParaRPr lang="en-US" dirty="0"/>
          </a:p>
          <a:p>
            <a:r>
              <a:rPr lang="en-US" dirty="0">
                <a:solidFill>
                  <a:srgbClr val="0000CC"/>
                </a:solidFill>
              </a:rPr>
              <a:t>MIMD</a:t>
            </a:r>
            <a:r>
              <a:rPr lang="en-US" dirty="0"/>
              <a:t> – Multiple Instruction Multiple Data</a:t>
            </a:r>
          </a:p>
          <a:p>
            <a:endParaRPr lang="en-US" dirty="0"/>
          </a:p>
        </p:txBody>
      </p:sp>
      <p:sp>
        <p:nvSpPr>
          <p:cNvPr id="5" name="Slide Number Placeholder 4">
            <a:extLst>
              <a:ext uri="{FF2B5EF4-FFF2-40B4-BE49-F238E27FC236}">
                <a16:creationId xmlns:a16="http://schemas.microsoft.com/office/drawing/2014/main" id="{871B1FFF-3433-48E0-92F0-6F66079E411C}"/>
              </a:ext>
            </a:extLst>
          </p:cNvPr>
          <p:cNvSpPr>
            <a:spLocks noGrp="1"/>
          </p:cNvSpPr>
          <p:nvPr>
            <p:ph type="sldNum" sz="quarter" idx="12"/>
          </p:nvPr>
        </p:nvSpPr>
        <p:spPr/>
        <p:txBody>
          <a:bodyPr/>
          <a:lstStyle/>
          <a:p>
            <a:fld id="{F415478C-D669-453F-90FD-15734C33BF1A}" type="slidenum">
              <a:rPr lang="en-US" smtClean="0"/>
              <a:pPr/>
              <a:t>11</a:t>
            </a:fld>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Architectural Classification </a:t>
            </a:r>
          </a:p>
        </p:txBody>
      </p:sp>
      <p:sp>
        <p:nvSpPr>
          <p:cNvPr id="3" name="Content Placeholder 2"/>
          <p:cNvSpPr>
            <a:spLocks noGrp="1"/>
          </p:cNvSpPr>
          <p:nvPr>
            <p:ph idx="1"/>
          </p:nvPr>
        </p:nvSpPr>
        <p:spPr>
          <a:xfrm>
            <a:off x="205740" y="1447800"/>
            <a:ext cx="8732520" cy="5029200"/>
          </a:xfrm>
        </p:spPr>
        <p:txBody>
          <a:bodyPr>
            <a:normAutofit fontScale="85000" lnSpcReduction="10000"/>
          </a:bodyPr>
          <a:lstStyle/>
          <a:p>
            <a:r>
              <a:rPr lang="en-US" dirty="0" err="1">
                <a:solidFill>
                  <a:srgbClr val="0000CC"/>
                </a:solidFill>
              </a:rPr>
              <a:t>Uniprocessor</a:t>
            </a:r>
            <a:r>
              <a:rPr lang="en-US" dirty="0">
                <a:solidFill>
                  <a:srgbClr val="0000CC"/>
                </a:solidFill>
              </a:rPr>
              <a:t> </a:t>
            </a:r>
            <a:r>
              <a:rPr lang="en-US" dirty="0"/>
              <a:t>– SISD</a:t>
            </a:r>
          </a:p>
          <a:p>
            <a:endParaRPr lang="en-US" dirty="0"/>
          </a:p>
          <a:p>
            <a:r>
              <a:rPr lang="en-US" dirty="0">
                <a:solidFill>
                  <a:srgbClr val="0000CC"/>
                </a:solidFill>
              </a:rPr>
              <a:t>Multiprocessor</a:t>
            </a:r>
            <a:r>
              <a:rPr lang="en-US" dirty="0"/>
              <a:t> – MIMD</a:t>
            </a:r>
          </a:p>
          <a:p>
            <a:pPr lvl="1"/>
            <a:r>
              <a:rPr lang="en-US" dirty="0"/>
              <a:t>Separate programs run on different processors</a:t>
            </a:r>
          </a:p>
          <a:p>
            <a:endParaRPr lang="en-US" dirty="0"/>
          </a:p>
          <a:p>
            <a:r>
              <a:rPr lang="en-US" dirty="0">
                <a:solidFill>
                  <a:srgbClr val="0000CC"/>
                </a:solidFill>
              </a:rPr>
              <a:t>SPMD (Single Program Multiple Data)</a:t>
            </a:r>
          </a:p>
          <a:p>
            <a:pPr lvl="1"/>
            <a:r>
              <a:rPr lang="en-US" dirty="0"/>
              <a:t>Different sections of same program run over different processors</a:t>
            </a:r>
          </a:p>
          <a:p>
            <a:pPr lvl="1"/>
            <a:endParaRPr lang="en-US" sz="1900" dirty="0"/>
          </a:p>
          <a:p>
            <a:r>
              <a:rPr lang="en-US" dirty="0">
                <a:solidFill>
                  <a:srgbClr val="3333FF"/>
                </a:solidFill>
              </a:rPr>
              <a:t>MISD</a:t>
            </a:r>
          </a:p>
          <a:p>
            <a:pPr lvl="1"/>
            <a:r>
              <a:rPr lang="en-US" dirty="0">
                <a:solidFill>
                  <a:srgbClr val="FF0000"/>
                </a:solidFill>
              </a:rPr>
              <a:t>Stream processor </a:t>
            </a:r>
            <a:r>
              <a:rPr lang="en-US" dirty="0"/>
              <a:t>– series of computation on single data stream</a:t>
            </a:r>
          </a:p>
          <a:p>
            <a:pPr lvl="1"/>
            <a:r>
              <a:rPr lang="en-US" dirty="0">
                <a:solidFill>
                  <a:srgbClr val="00B0F0"/>
                </a:solidFill>
              </a:rPr>
              <a:t>Example:</a:t>
            </a:r>
            <a:r>
              <a:rPr lang="en-US" dirty="0">
                <a:solidFill>
                  <a:srgbClr val="FF00FF"/>
                </a:solidFill>
              </a:rPr>
              <a:t> </a:t>
            </a:r>
            <a:r>
              <a:rPr lang="en-US" dirty="0"/>
              <a:t>Encrypt, compress, transmit, uncompress, decrypt</a:t>
            </a:r>
          </a:p>
          <a:p>
            <a:pPr lvl="1"/>
            <a:endParaRPr lang="en-US" dirty="0"/>
          </a:p>
          <a:p>
            <a:pPr lvl="1"/>
            <a:endParaRPr lang="en-US" dirty="0"/>
          </a:p>
          <a:p>
            <a:endParaRPr lang="en-US" dirty="0"/>
          </a:p>
        </p:txBody>
      </p:sp>
      <p:sp>
        <p:nvSpPr>
          <p:cNvPr id="5" name="Slide Number Placeholder 4">
            <a:extLst>
              <a:ext uri="{FF2B5EF4-FFF2-40B4-BE49-F238E27FC236}">
                <a16:creationId xmlns:a16="http://schemas.microsoft.com/office/drawing/2014/main" id="{9FBF3A27-EAC2-4C04-8F6B-1C1F5D56FE6D}"/>
              </a:ext>
            </a:extLst>
          </p:cNvPr>
          <p:cNvSpPr>
            <a:spLocks noGrp="1"/>
          </p:cNvSpPr>
          <p:nvPr>
            <p:ph type="sldNum" sz="quarter" idx="12"/>
          </p:nvPr>
        </p:nvSpPr>
        <p:spPr/>
        <p:txBody>
          <a:bodyPr/>
          <a:lstStyle/>
          <a:p>
            <a:fld id="{F415478C-D669-453F-90FD-15734C33BF1A}" type="slidenum">
              <a:rPr lang="en-US" smtClean="0"/>
              <a:pPr/>
              <a:t>12</a:t>
            </a:fld>
            <a:endParaRPr lang="en-US"/>
          </a:p>
        </p:txBody>
      </p:sp>
    </p:spTree>
    <p:extLst>
      <p:ext uri="{BB962C8B-B14F-4D97-AF65-F5344CB8AC3E}">
        <p14:creationId xmlns:p14="http://schemas.microsoft.com/office/powerpoint/2010/main" val="894116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fade">
                                      <p:cBhvr>
                                        <p:cTn id="21" dur="1000"/>
                                        <p:tgtEl>
                                          <p:spTgt spid="3">
                                            <p:txEl>
                                              <p:pRg st="3" end="3"/>
                                            </p:txEl>
                                          </p:spTgt>
                                        </p:tgtEl>
                                      </p:cBhvr>
                                    </p:animEffect>
                                    <p:anim calcmode="lin" valueType="num">
                                      <p:cBhvr>
                                        <p:cTn id="22"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 calcmode="lin" valueType="num">
                                      <p:cBhvr additive="base">
                                        <p:cTn id="28"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 calcmode="lin" valueType="num">
                                      <p:cBhvr additive="base">
                                        <p:cTn id="34"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3">
                                            <p:txEl>
                                              <p:pRg st="8" end="8"/>
                                            </p:txEl>
                                          </p:spTgt>
                                        </p:tgtEl>
                                        <p:attrNameLst>
                                          <p:attrName>style.visibility</p:attrName>
                                        </p:attrNameLst>
                                      </p:cBhvr>
                                      <p:to>
                                        <p:strVal val="visible"/>
                                      </p:to>
                                    </p:set>
                                    <p:anim calcmode="lin" valueType="num">
                                      <p:cBhvr additive="base">
                                        <p:cTn id="40"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3">
                                            <p:txEl>
                                              <p:pRg st="9" end="9"/>
                                            </p:txEl>
                                          </p:spTgt>
                                        </p:tgtEl>
                                        <p:attrNameLst>
                                          <p:attrName>style.visibility</p:attrName>
                                        </p:attrNameLst>
                                      </p:cBhvr>
                                      <p:to>
                                        <p:strVal val="visible"/>
                                      </p:to>
                                    </p:set>
                                    <p:anim calcmode="lin" valueType="num">
                                      <p:cBhvr additive="base">
                                        <p:cTn id="46"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 calcmode="lin" valueType="num">
                                      <p:cBhvr additive="base">
                                        <p:cTn id="52"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3"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81DE-DA04-4DD5-A612-093472BA9A5E}"/>
              </a:ext>
            </a:extLst>
          </p:cNvPr>
          <p:cNvSpPr>
            <a:spLocks noGrp="1"/>
          </p:cNvSpPr>
          <p:nvPr>
            <p:ph type="title"/>
          </p:nvPr>
        </p:nvSpPr>
        <p:spPr/>
        <p:txBody>
          <a:bodyPr>
            <a:normAutofit fontScale="90000"/>
          </a:bodyPr>
          <a:lstStyle/>
          <a:p>
            <a:r>
              <a:rPr lang="en-US" dirty="0"/>
              <a:t>Taxonomy of Parallel Processor Architecture</a:t>
            </a:r>
            <a:endParaRPr lang="en-IN" dirty="0"/>
          </a:p>
        </p:txBody>
      </p:sp>
      <p:sp>
        <p:nvSpPr>
          <p:cNvPr id="4" name="Rectangle 3">
            <a:extLst>
              <a:ext uri="{FF2B5EF4-FFF2-40B4-BE49-F238E27FC236}">
                <a16:creationId xmlns:a16="http://schemas.microsoft.com/office/drawing/2014/main" id="{35FACC9C-9E23-4CEB-BEBE-0AF725D3FD47}"/>
              </a:ext>
            </a:extLst>
          </p:cNvPr>
          <p:cNvSpPr/>
          <p:nvPr/>
        </p:nvSpPr>
        <p:spPr>
          <a:xfrm>
            <a:off x="3352800" y="16002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endParaRPr lang="en-IN" dirty="0"/>
          </a:p>
        </p:txBody>
      </p:sp>
      <p:sp>
        <p:nvSpPr>
          <p:cNvPr id="5" name="Rectangle 4">
            <a:extLst>
              <a:ext uri="{FF2B5EF4-FFF2-40B4-BE49-F238E27FC236}">
                <a16:creationId xmlns:a16="http://schemas.microsoft.com/office/drawing/2014/main" id="{715CC5BE-CA93-4C0E-B93D-A1684B7D619E}"/>
              </a:ext>
            </a:extLst>
          </p:cNvPr>
          <p:cNvSpPr/>
          <p:nvPr/>
        </p:nvSpPr>
        <p:spPr>
          <a:xfrm>
            <a:off x="304800" y="2819400"/>
            <a:ext cx="16764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SISD</a:t>
            </a:r>
            <a:endParaRPr lang="en-IN" dirty="0"/>
          </a:p>
        </p:txBody>
      </p:sp>
      <p:sp>
        <p:nvSpPr>
          <p:cNvPr id="6" name="Rectangle 5">
            <a:extLst>
              <a:ext uri="{FF2B5EF4-FFF2-40B4-BE49-F238E27FC236}">
                <a16:creationId xmlns:a16="http://schemas.microsoft.com/office/drawing/2014/main" id="{16CE1E16-0D85-419E-BDF0-9487FC70AB04}"/>
              </a:ext>
            </a:extLst>
          </p:cNvPr>
          <p:cNvSpPr/>
          <p:nvPr/>
        </p:nvSpPr>
        <p:spPr>
          <a:xfrm>
            <a:off x="2552700" y="2818384"/>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SIMD</a:t>
            </a:r>
            <a:endParaRPr lang="en-IN" dirty="0"/>
          </a:p>
        </p:txBody>
      </p:sp>
      <p:sp>
        <p:nvSpPr>
          <p:cNvPr id="7" name="Rectangle 6">
            <a:extLst>
              <a:ext uri="{FF2B5EF4-FFF2-40B4-BE49-F238E27FC236}">
                <a16:creationId xmlns:a16="http://schemas.microsoft.com/office/drawing/2014/main" id="{E033B1B1-7816-4740-B6DF-2FD31B2617BF}"/>
              </a:ext>
            </a:extLst>
          </p:cNvPr>
          <p:cNvSpPr/>
          <p:nvPr/>
        </p:nvSpPr>
        <p:spPr>
          <a:xfrm>
            <a:off x="4800600" y="2812288"/>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MISD</a:t>
            </a:r>
            <a:endParaRPr lang="en-IN" dirty="0"/>
          </a:p>
        </p:txBody>
      </p:sp>
      <p:sp>
        <p:nvSpPr>
          <p:cNvPr id="8" name="Rectangle 7">
            <a:extLst>
              <a:ext uri="{FF2B5EF4-FFF2-40B4-BE49-F238E27FC236}">
                <a16:creationId xmlns:a16="http://schemas.microsoft.com/office/drawing/2014/main" id="{CC9BC9AB-E270-474A-B07B-D2D3B2059D11}"/>
              </a:ext>
            </a:extLst>
          </p:cNvPr>
          <p:cNvSpPr/>
          <p:nvPr/>
        </p:nvSpPr>
        <p:spPr>
          <a:xfrm>
            <a:off x="7086600" y="2812288"/>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MIMD</a:t>
            </a:r>
            <a:endParaRPr lang="en-IN" dirty="0"/>
          </a:p>
        </p:txBody>
      </p:sp>
      <p:sp>
        <p:nvSpPr>
          <p:cNvPr id="9" name="Rectangle 8">
            <a:extLst>
              <a:ext uri="{FF2B5EF4-FFF2-40B4-BE49-F238E27FC236}">
                <a16:creationId xmlns:a16="http://schemas.microsoft.com/office/drawing/2014/main" id="{2AC51A41-19A7-43B8-A1E2-DE693FFB1FB6}"/>
              </a:ext>
            </a:extLst>
          </p:cNvPr>
          <p:cNvSpPr/>
          <p:nvPr/>
        </p:nvSpPr>
        <p:spPr>
          <a:xfrm>
            <a:off x="342900" y="3810000"/>
            <a:ext cx="1600200" cy="533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 Processor</a:t>
            </a:r>
            <a:endParaRPr lang="en-IN" dirty="0"/>
          </a:p>
        </p:txBody>
      </p:sp>
      <p:cxnSp>
        <p:nvCxnSpPr>
          <p:cNvPr id="23" name="Connector: Elbow 22">
            <a:extLst>
              <a:ext uri="{FF2B5EF4-FFF2-40B4-BE49-F238E27FC236}">
                <a16:creationId xmlns:a16="http://schemas.microsoft.com/office/drawing/2014/main" id="{E7F966AF-5CFE-41B6-9182-870BD8B17C2F}"/>
              </a:ext>
            </a:extLst>
          </p:cNvPr>
          <p:cNvCxnSpPr>
            <a:cxnSpLocks/>
            <a:stCxn id="5" idx="0"/>
            <a:endCxn id="8" idx="0"/>
          </p:cNvCxnSpPr>
          <p:nvPr/>
        </p:nvCxnSpPr>
        <p:spPr>
          <a:xfrm rot="5400000" flipH="1" flipV="1">
            <a:off x="4511294" y="-556006"/>
            <a:ext cx="7112" cy="6743700"/>
          </a:xfrm>
          <a:prstGeom prst="bentConnector3">
            <a:avLst>
              <a:gd name="adj1" fmla="val 3314286"/>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959520D-8DF7-45DF-A581-F868DD64A747}"/>
              </a:ext>
            </a:extLst>
          </p:cNvPr>
          <p:cNvCxnSpPr>
            <a:stCxn id="4" idx="2"/>
          </p:cNvCxnSpPr>
          <p:nvPr/>
        </p:nvCxnSpPr>
        <p:spPr>
          <a:xfrm>
            <a:off x="4419600" y="2133600"/>
            <a:ext cx="0" cy="4572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BAA5E8D-B5B8-4D4C-9DBE-3631278FE715}"/>
              </a:ext>
            </a:extLst>
          </p:cNvPr>
          <p:cNvCxnSpPr>
            <a:cxnSpLocks/>
            <a:stCxn id="5" idx="2"/>
            <a:endCxn id="9" idx="0"/>
          </p:cNvCxnSpPr>
          <p:nvPr/>
        </p:nvCxnSpPr>
        <p:spPr>
          <a:xfrm>
            <a:off x="1143000" y="3352800"/>
            <a:ext cx="0" cy="4572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4" name="Slide Number Placeholder 43">
            <a:extLst>
              <a:ext uri="{FF2B5EF4-FFF2-40B4-BE49-F238E27FC236}">
                <a16:creationId xmlns:a16="http://schemas.microsoft.com/office/drawing/2014/main" id="{C9FF0087-56E8-4552-A911-5E9C535C154D}"/>
              </a:ext>
            </a:extLst>
          </p:cNvPr>
          <p:cNvSpPr>
            <a:spLocks noGrp="1"/>
          </p:cNvSpPr>
          <p:nvPr>
            <p:ph type="sldNum" sz="quarter" idx="12"/>
          </p:nvPr>
        </p:nvSpPr>
        <p:spPr/>
        <p:txBody>
          <a:bodyPr/>
          <a:lstStyle/>
          <a:p>
            <a:fld id="{F415478C-D669-453F-90FD-15734C33BF1A}" type="slidenum">
              <a:rPr lang="en-US" smtClean="0"/>
              <a:pPr/>
              <a:t>13</a:t>
            </a:fld>
            <a:endParaRPr lang="en-US"/>
          </a:p>
        </p:txBody>
      </p:sp>
      <p:cxnSp>
        <p:nvCxnSpPr>
          <p:cNvPr id="17" name="Straight Connector 16">
            <a:extLst>
              <a:ext uri="{FF2B5EF4-FFF2-40B4-BE49-F238E27FC236}">
                <a16:creationId xmlns:a16="http://schemas.microsoft.com/office/drawing/2014/main" id="{E7F3CE31-2A15-4CAA-96A5-E4C2832FB45B}"/>
              </a:ext>
            </a:extLst>
          </p:cNvPr>
          <p:cNvCxnSpPr>
            <a:endCxn id="6" idx="0"/>
          </p:cNvCxnSpPr>
          <p:nvPr/>
        </p:nvCxnSpPr>
        <p:spPr>
          <a:xfrm>
            <a:off x="3352800" y="2590800"/>
            <a:ext cx="0" cy="227584"/>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43E5495-82DA-4202-AF75-A624F753E67C}"/>
              </a:ext>
            </a:extLst>
          </p:cNvPr>
          <p:cNvCxnSpPr>
            <a:endCxn id="7" idx="0"/>
          </p:cNvCxnSpPr>
          <p:nvPr/>
        </p:nvCxnSpPr>
        <p:spPr>
          <a:xfrm flipH="1">
            <a:off x="5600700" y="2590800"/>
            <a:ext cx="15240" cy="221488"/>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1775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Effect transition="in" filter="fade">
                                      <p:cBhvr>
                                        <p:cTn id="51" dur="500"/>
                                        <p:tgtEl>
                                          <p:spTgt spid="28"/>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500" fill="hold"/>
                                        <p:tgtEl>
                                          <p:spTgt spid="9"/>
                                        </p:tgtEl>
                                        <p:attrNameLst>
                                          <p:attrName>ppt_w</p:attrName>
                                        </p:attrNameLst>
                                      </p:cBhvr>
                                      <p:tavLst>
                                        <p:tav tm="0">
                                          <p:val>
                                            <p:fltVal val="0"/>
                                          </p:val>
                                        </p:tav>
                                        <p:tav tm="100000">
                                          <p:val>
                                            <p:strVal val="#ppt_w"/>
                                          </p:val>
                                        </p:tav>
                                      </p:tavLst>
                                    </p:anim>
                                    <p:anim calcmode="lin" valueType="num">
                                      <p:cBhvr>
                                        <p:cTn id="55" dur="500" fill="hold"/>
                                        <p:tgtEl>
                                          <p:spTgt spid="9"/>
                                        </p:tgtEl>
                                        <p:attrNameLst>
                                          <p:attrName>ppt_h</p:attrName>
                                        </p:attrNameLst>
                                      </p:cBhvr>
                                      <p:tavLst>
                                        <p:tav tm="0">
                                          <p:val>
                                            <p:fltVal val="0"/>
                                          </p:val>
                                        </p:tav>
                                        <p:tav tm="100000">
                                          <p:val>
                                            <p:strVal val="#ppt_h"/>
                                          </p:val>
                                        </p:tav>
                                      </p:tavLst>
                                    </p:anim>
                                    <p:animEffect transition="in" filter="fade">
                                      <p:cBhvr>
                                        <p:cTn id="5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SISD</a:t>
            </a:r>
          </a:p>
        </p:txBody>
      </p:sp>
      <p:sp>
        <p:nvSpPr>
          <p:cNvPr id="4098" name="AutoShape 2" descr="data:image/png;base64,iVBORw0KGgoAAAANSUhEUgAAAYIAAACzCAIAAAALyYxiAAAXt0lEQVR4nO2dzdGsoNaFScAETMAEDMAETIAEOgEHd2gCVt2xdecmYACE9g3W9+7iIKDSrdD2egan3rZxu9nAkr/mKEO+jXmeu65b1zW3Izt8i58kOyq3A+Q0r9dLKTXPc25HdvgWP0l2VG4HSArvt+2L1MExe6cGUe++F5XbAZKBeZ7btv0Ws4U/mryPyu0ASWEcx2VZ8Pe6rsMwGGOmadJa42+bYRhwHf2FeZ6rqmqaZpomXBELwzC8Xq95nqdpmqYJX+Fvp6+BW7TWr9cLsz9bs46fzl3b65EsRLJzJEfylNfrpbUex9E2OM+z1lprjSxvvVqWxcmp/ZG8j8rtADnHNE1t2yql0GamaarrWimFBtb3vVJKay3ppdVJf2Ge56ZppNEOwyAWmqaBZfwBC+u61nVt9zUw9wwHuq6rqmpZFses4yfuqusaHzFtJNITz4LNNjsHcwTtmKZpHMeqqvq+F4Nd10k2RbNgE05CpKqq6rpO/2EbIW+icjtATjNNk928tdb2THDTNLZkKKWk3yG9jLZt7TSwILqGBCJD2/SiJuIMpMFJ5vhpN3J5KHyLZ8HGm53dHK3rWlWVdF7sxymlRE28RqTr5P3odZKcReV2gJzGK0Pybdu2VVXJx7qu0U0wxkg79LY3+xERGRrH0UksuhCRIdxlj3rmeZZeTzwLNt7s7OZoHMe6rqUj0/d927ZQsXme4f+yLI782VoW+uh1kpxF5XaAnGZXhuyPmDfBO/8jMhRpfhEZctowUEohfTwLNt7s7OZIa900jdegsSakIl2q0MeQTXIKldsBcppTMmSMWZYFEy4yMHlfhryzsxEZsieDBKUU5mWOy5A3O7s5ikiGzA2FjFCGbkDldoCc5pQMOZM4mJ15f1BmTyFjNW1r1vYTQzB7TnddVxGm4zLkzc5ujoZhsBNLGngl0z2UoVyo3A6Q05ySIXnVG2PqukaT67oOPRr0JrYtCt0NTOJiacke1GAdShae5BcbjlnHz77v7f7LMAxi87gMebOzmyNMUVdVhVV2rPQtywIPIanLsmDiyfzNOlGGbkPldoCcA00IsyrzPMu6stYavRJMncjwB1Oz0zRhORwX0aPBV7K8rbWWyWa0SQx8MGnSNM12MVvc2Jp1/EQCzNFgCVwmd3azYOPNzpEcYbsAfK7r2l6VQzaxFUgp1TQNpApqCCPiZN/30C/x2d4ARdJQuR0gdyDrQcKyLLvtR9783pkgr4WDZt/c+LfNzsFHe2+c51n8cSbRyT2o3A4QQn4dldsBQsivo3I7QAj5dVRuB1JQhJAy+EyL/oiVm/lU5gkh70AZIoRkhjJECMkMZYgQkhnKECEkM5QhQkhmKEOEkMxQhgghmaEMEUIyQxkihGSGMkQIyQxliBCSGcoQISQzlCFCSGYoQ4SQzFCGCCGZoQwRQjJDGSKEZIYyRAjJDGWIEJIZyhAhJDOUIUJIZihDhJDMfEyGYGhrznvFuXjkyhXG7evf5XmC8YTHXWq82EBdZ5yE+FSsPAVTPt/oMyHP42My9BErN0MZIqQEKEOEXAur2S6UIUKuhdVsF8oQISQznKImhGSGMkQIyQwHZYSQzPyiDCkfuZ0ij4W1axfKEGWIXAtr1y6/KEPGp0S5PSLkd/nRKWpqECHlQBn6Ms8JeR4clFGGCMnMj8qQ+VeJcvtCngwr2C6UIZXbEfJwWMd2oQyp3I4Q8uv86BS1oQwRUgy/K0MmcJonIeRmfndQZjhoJ6QMKEOEkMz8tAwRcgN82+2SQYYUCfCRkngYucvkH3IHo0Ryl8m/nPL7qpB8MwyLl3LCUo4nRVFOWM4pUTl+FwXD4qWcsJTjSVGUExbK0AdgWLyUE5ZyPCmKcsLCQdkHYFi8lBOWcjwpinLCQhn6AAyLl3LCkuxJOVm4gnJyl0GGlmV5vV5aa631OI7ruq7ruizL+5bf8Wccx2QL27DM89x13bqu7zh2NVc7WVQtv+HGaZq01mkPykJRBaROpX7nYeu69n1fVZXWepqmaZper1dVVUqp1+v1juVkxnHs+14p9U4F2obl9XoppeZ5fsu5i7nayaJq+dWP0FrXdV1Olo9Qjrf3TVGv69o0TVVVTr1f17Wu6/dfI8nNaZqmj8vQO/585PaDZi8VyqJq+Q1Padv24IMKeT8VVUA3yRA6HcMwbL8ahuFNGZrnuW3btHsvkqF3eCc795sNUVQtv+EpB2Xo5lKIUFQBqVOp0x6zLEtc70Se1nWFKr1eL3vCCNfN3wjclrN5nquqappmmia8ZyTxMAwy3AtZvkiGxnGUp0ScN38qPAwDnN9mZ5ujeZ4xqsVX+Nt+x9qZxeyP16ztZDxK8SwcD0sWrvNEwjVN01aG5nnGHChKygRKYZvsHooqIHUqddpjxnFUSu2+BOZ5rusahYGZC6n6GHhjbtuZzZnnuWkaKdphGCRx0zRKKVz3WjYXyJDUSDwu7jzm6Y31knSyY4zx5gh/wAgGthJezD3j6V3XVVW1LItj1nHynfgfDEtGLpqiRkjtcNnptdZd15m/0sHrcFu43mT3UFQBqVOp0x6jtT4iQ04x4C68k/G3vECaprGttW1rf0RiUYG45St6Q7ApLTzivLhhrC6hkx1vjpx3r32LSIl4AqVzzDpOmjfifzAsubhIhpqmscPllIhSqu97+UrC5ZRCKNkNFFVA6lTqtMcckSH0mJyXswgELMhXbdtWVWV/3MrQQcu3yZDX+bqu5Y0qa+chGbKvhGQImbVTiszFZeid+HspqpZ/3CaCYw+EnRKZ5xmRX5bFVm2nFELJbqCoAjqhRG8OypqmiaSxX/j2E1Ew22YQ6gtsE8ctZ5Eh+YjJArwSPyJD25TbNBEn0+Lvpaha/nGbuyVirHm0SG8olOwGiiqgO2RoXVc8KLJN0ZmykSdi5PyODMUt55UhY8yyLJhtqaoKSvS+DHk3JcZl6J34eymqln/c5la1nZjIpI+JDspCyW6gqAJSp1InPwnFFmrtmLFT1jjZ/IkXGsY7MhS3nFeGnEkczDW8Pyizs4OltK1Zx8l34u8lkmBZlimAk1LWBOPEd+Ff0d4Q59DcEIIpW/NDMhRJdgPxsDiR391tfza940nMlW3q44kdsH1RbTZMY2s1xtjYYy0ZGIZBxnHxZtB1HboAuHfbaCOW88qQvAmNMXVdo0Y62QnlSP3NTYzjiGVgsYMcTdM0jqP8YsMxu52iTo7/wbAIy7LAZ/SR+77v+x7zTeh/2eI4DIOdUlu0bSuZTfMkOQvrulZVJdtxsc4l/VC7Ui3LghlAJLNLIZIszeFP5c4YM8/zOI5os877aQuigZQovkJlCGDPe13XqE9t2/Z9b7/KtNZN02AvhkyXYJkTBYbCQ55lBIFXE3Zjy/K21nrX8rIsqBZt2ybvbXXCgvVysRl3Hj5P04S18G12jLVgb+cItVYpVVUVphVk4Uae6OTLNus4+Wb8j4RlC6TNTrauq1y0jUNzQwbbtr1fhszf/gbEsOs6rMTLWxYRw0+XMOBtmmZdV6dwQ8nSHP5g7sAwDOqPSJfTTrbt0h7xZN8VO/XZB3ixd995OaumxphlWY78PjbB8i7vh0WWS4Tj2cEf20x5LdwZpQQZAuhq2f2yUEowjuNFMnQEKbttxOZ5lot2bXdKIZTsao6ERV458S4n+hZvydDxQrq0OL+X3wmLvPEOJo4nCImLbAV0RrUhg7snNBxx+FTWSuZ4Rg7KEGasnBeDzTiO6NxRhnLyO2FRPiKJ49ZC4oJhy0EZOlLpQ56cys63cDxTx2UIc1gqcBJG27aYUnhLhk6lPvuAX+B3wuKt4qHqnixDcl36OBEZOrK0ZN94KgvfyPEMHsksZMj8rXvUde0kWJYFvSTKUGZ2C/4HMakyJGsu9hqiNyXOq9t9iniSIQoFc6SAjCVDMgntrEtgrckuo5+WoYwHHpYcls9ypHLbiePWnF7PNE2yJti2rV2UknL3oSG3L8pCgRzP4JHciQyZvw6R/VsI7Cyzf3WoflyGMh54WHJYPsspFdgNi1RcLFrjF1V932/rcWhQhjmLI26Hrh/PzrdwPFNnZWgrNNjVEfr2tM/HU599wJ3cebSgzUfCUsiJfHFOtdXjMrRrKpLSHrsle2LeXikrp/iOZ+SsDMl42e4fbZcRfl2GbO484+79sJRzIt8HuUeGjmyDurrefmnxnZUh8+84Gptmt189YVAWP1cwfgagnCXoPePuOs6GZfe4Re/pkbiOlVHn/xHxHt8nRpZl0f8ew2h/vI57ZEiIFPRn621a8YXKzuQrvgQZkmNU+77Hbnv56lEyZP62t+Nv+1zBKXwG4PTvWYLbM+4u5VRY9N5xi96zFs1f/cPPxKqqssfkoVP+lFJoM1rrqqq6rpNfY9kWLuJOGZqi/znPB+ttWvGFys5kLb4EGTLWD2ucxfunyVDk1/M6fAag80PNO3+sfDaGu8ct6s1ZixiWOz9uQBxU4Pg+pJF3r/fj2Zye4jYZQgOO1P7knG5vTCi+SNmZrMV3xMI4jk47kg6RMxb5ORmyv5IzAL9Fho4ct7itZLJfHuD36KgHoeP77MYQ+piQ2ePs2pf36u78Dn6FqzbnKOGXorv/QdgHc5pQfJGyM1mL7/gLwAk72p1zUWQo4X8e/XoZko/fIkNHjlvcVjKtdeTsysl3fF/JMjRNk2iQ+vu5uVeMhmGwU4aIl/UHc5pQfPGyM/mKL27BjrzzPwk6Q2CnjHBawKn/h/n/7/yI35/i2TJkDhy36JWh0FN04Pi+kmXoZj7rydnii4c6Y/EVVUCUoXc5FRbxcAoft7itZNhK7/ywUGsdOb6PMiR80JOE4guVnYmevvhzMnQq9VWOWETOFTwuQ9sDDK/jVFiOHLe4rWRy1h9WavHLFRylqgLH91GGhA96klB8obIz0UMaKUOx1Fc5YhE6VzByBuD2LEHnjLtLORWW3eMWQ6dHyll/SGkvF6rN8X3//e9/odEwIqHDWZfT3/+2eHYMf4qiavmnbkwrvlDZmazFV1QBqVOpr3JkQ+RcwYMcPGnwfRLCknzc4vZGk+/4vjhF1fLPGkwrPm/ZmbJPX7yHcmXoi2BYvJQTlnI8KYpywoJ+ojqe+kJfvhaGxUs5YSnHk6IoJyyUoQ/AsHgpJyzleFIU5YSFg7IPwLB4KScs5XhSFOWEhTL0ARgWL+WE5YMrZU+inNxRhj4Aw+KlnLBQhryUkzvK0AdgWLyUE5ZyPCmKcsLCKeoPwLB4KScs5XhSFOWE5bQMES8XFtHXkrtM/iF3MEokd5n8S+5oEEJ+HZXbgRSonuQGWM1uQ+V2IAXWD3IDrGa3oXI7kAKHk4Q8ie9rz5zVIuRhfF97pgwR8jBUbgdOQxki5GGo3A6chrsNyD2wgt2Gyu3AObjpidwGK9htqNwOnIMyRMjz+LLGTBki5Hl8WWPmj1EIeR4qtwMn2GoQZYiQB6ByO3ACyhC5E9au21C5HUiB9YPcAKvZbajcDqTA+kHIk1C5HUiBMkTIk/jK6ZVv9JkQEkLldiAFyhAhT0LldiAFyhAhT0LldiAFyhC5AVaz21C5HUiB9YOQJ+HfBHjwinPxyJWPGMcf7zwuwfNvDNTzjN+fF3IDKrcDKbCuEPIkVG4HUqAMEfIkVG4HUqAMEfIkVG4HUqAMEfIkVG4HUqAMEfIkVG4HUqAMEfIkVG4HUqAM3cY8z13Xret6kf1lWV6v1ziO3kdPG3YNhtLY1kL3HklDrkDldiAFytBtvF4vpdQ8z1cYH8ex73ullNZ6++26rlprpVRVVVprrTUS930fksV1XauqConIMAzYGeRNgHuVUl3XLcvyTr7IWVRuB1KgDF2KIzoXaRCYpikkQ8aYdV2VUm3bOuntKzYQmq7rQo+D0Hhvf71e+DbkDLkOlduBFChD1zHPc6iRX0FchowxW9VAj8bbYWmapm3b0LfGmLZt67r2doiapkHnizJ0Pyq3AynEZciZU3Be5lpru45ibgJ9fu8MxcdZ13UYBq316/WyBxf2dacV4StjzDRNWmv8bXxzGbgiWV7XFbmzsxayhturqmqaxjYyjqPtT8jPiFkxjjjbEvBBGcJz4wbbtkWPqe97+zpyFJchyeA4jk4G5athGF6vl30xUqDbOmACRSYeDsNg12fvxSMVyfazBFRuB1LY7Q2N44jK6hTzOI5VVeHvdV27rqvrehgGtGR8vHQMghlftMOu66qqQkWZ57mua1zHdIzU8mma8AJH7XQmU/Dytxt2XdfIMpr9NE3INRpe3No8z03TiAxN0+TYD/kZN2uM0VpjrLSua13X0gbOyhAe6u2vyZxOXddVVXnnj3AjXLWbaNu2y7JEZGgYBhmy9X2PsDRNg68k703TIFyRAg3VgVCRIXpQJbuv6r0Yea7Xz1DYb0bldiCFI4MyBNq52Pc9inZd16ZppMUKqIjXFY9UEfPXAlGT7JYpbkjtxEfRRww9bCNy77IskkG7KdoWItaMMW3bbudixOeIn3GzdgfEfsQRGWqaBurWti2mq7cSsyyL2ETz877tkQauij/zPOPveG/IySA+opHb1Qb/RgIVqgORIrMrg8iK9+KRimT7WQgqtwMpHJEhvK+ci1VVocjtOmSDqhB6l74J+mj2FdQPXLerxTzPdnuAt/ItWqP9sa5rSYmKO45jXdf6D7zA7TYTsRaSobifcbPzPCOzy7JsZXRXhqZpQrmE+qr2KAaFKDGxwXOdUu77Hpk6IkPyEdPntn7JV5FAheqAiRZZXdcIAp6L9NuLZytSOajcDqSQJkP2iAwdbK/WYECxVaj3CVUCbxfMHnpsW7j9EZMd0smXWzBk2HXDsRaRobifcbPGmjM62xtCYqTcdmBBVVWtBcp3W4hOSDFRuL3o9WRbfKG8RwIVEYJIkWHOTv27WWF78WxFKgeV24EU0mRIRmSo0PFW6kxhfgRY3rYiZwwPlLXwvNvCMY8wjqMYiVf3NBmK+xk3K3ND5vygzBltbSeGMCNrXwmt68uVZVnU344k6UYlyJC3NxQJVKgOeO3bYLgNn+V25+LZilQOKrcDKaTJkIzI0HcNLUvHd6a8A55r1/J1XTGd6QgfOvwhTdlmTaRTKii6SM78SGj0dFCG4n5GzOJGae3JMmSM6bpum76u6+3CGSYHnUGcbQoN2B67JQzKvHmPBCpUB0y0yJy5JKTZXjxbkcpB5XYghQQZssfkR7bAXbR3BksVshoiv5Po+95+yw3DYHfWdmUI73an/mH6A2uFWJ2x55JD1tDO13WFM84UdcTPiFlba5ZlwaSG+WuBkZaPdmWXBRba1L8riaHtiN426Ri3+w5HZEjyjvUmb95NNFChOhApMntDZl3XEHTvxVMVqRxUbgdSSJChvu+l2FD/vFOY5spBmflbEVdKoXXZ72pMDWB84UwB4BasEGGydtv37rpuu/sZNR6Zxbe71qDXmCtFS3Bc9fq5axbfYhAEgWia5n//+9/WvoAmCv9l6t1YcyJa6//85z9ouk40sP1C7rWt2YGyJUBrDbNYmNuWHSoGBlZYtsO9shCu/92Stlug24x7i8wYg+KYpgkrhpGLkeeG/CwBlduBFBJkyKmp250jAirrpVsZl2UJ1YNpmtIW6UIGZYnqlKndWxL8nOdZbilqtfgg0pWwM7JLKFCRIIeKzHs9lDi5ImVB5XYghbMyhDe8XSoYeW273xjdhGavyS9T7IjmAajcDqRwpDagv4O/7RGZgFG0swu+aRp7VyshAmXoOlRuB1KI1wbsT8EAu+s6bBfy7gPCaLnve4z28fcXdWXJbWBvYZkTKw9A5XYghVMvJcyYRsRFfiD6Ac8IIedRuR1IgX1jQp6Eyu1ACpQhQp6Eyu1ACpQhQp6Eyu1ACpQhQp6Eyu1ACpQhQp6Eyu1ACpQhQp6Eyu1ACpQhQp6Eyu1ACpQhQp6Eyu3ACZSP3E4RQt5F5XbgBJQhQh6Jyu3AOShDhDwPlduBc1CDCHkeKrcD56AMEfI8VG4HzkEZIuR5qNwOnIYyRMjDULkdOA01iJCHoXI7cBrKECEPQ+V24DSUIUIehsrtQAqUIUKehMrtQArUIEKehMrtQAqUIUKexP8BLTf0e3Ik+dsAAAAASUVORK5CYII="/>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4100" name="AutoShape 4" descr="data:image/png;base64,iVBORw0KGgoAAAANSUhEUgAAAYIAAACzCAIAAAALyYxiAAAXt0lEQVR4nO2dzdGsoNaFScAETMAEDMAETIAEOgEHd2gCVt2xdecmYACE9g3W9+7iIKDSrdD2egan3rZxu9nAkr/mKEO+jXmeu65b1zW3Izt8i58kOyq3A+Q0r9dLKTXPc25HdvgWP0l2VG4HSArvt+2L1MExe6cGUe++F5XbAZKBeZ7btv0Ws4U/mryPyu0ASWEcx2VZ8Pe6rsMwGGOmadJa42+bYRhwHf2FeZ6rqmqaZpomXBELwzC8Xq95nqdpmqYJX+Fvp6+BW7TWr9cLsz9bs46fzl3b65EsRLJzJEfylNfrpbUex9E2OM+z1lprjSxvvVqWxcmp/ZG8j8rtADnHNE1t2yql0GamaarrWimFBtb3vVJKay3ppdVJf2Ge56ZppNEOwyAWmqaBZfwBC+u61nVt9zUw9wwHuq6rqmpZFses4yfuqusaHzFtJNITz4LNNjsHcwTtmKZpHMeqqvq+F4Nd10k2RbNgE05CpKqq6rpO/2EbIW+icjtATjNNk928tdb2THDTNLZkKKWk3yG9jLZt7TSwILqGBCJD2/SiJuIMpMFJ5vhpN3J5KHyLZ8HGm53dHK3rWlWVdF7sxymlRE28RqTr5P3odZKcReV2gJzGK0Pybdu2VVXJx7qu0U0wxkg79LY3+xERGRrH0UksuhCRIdxlj3rmeZZeTzwLNt7s7OZoHMe6rqUj0/d927ZQsXme4f+yLI782VoW+uh1kpxF5XaAnGZXhuyPmDfBO/8jMhRpfhEZctowUEohfTwLNt7s7OZIa900jdegsSakIl2q0MeQTXIKldsBcppTMmSMWZYFEy4yMHlfhryzsxEZsieDBKUU5mWOy5A3O7s5ikiGzA2FjFCGbkDldoCc5pQMOZM4mJ15f1BmTyFjNW1r1vYTQzB7TnddVxGm4zLkzc5ujoZhsBNLGngl0z2UoVyo3A6Q05ySIXnVG2PqukaT67oOPRr0JrYtCt0NTOJiacke1GAdShae5BcbjlnHz77v7f7LMAxi87gMebOzmyNMUVdVhVV2rPQtywIPIanLsmDiyfzNOlGGbkPldoCcA00IsyrzPMu6stYavRJMncjwB1Oz0zRhORwX0aPBV7K8rbWWyWa0SQx8MGnSNM12MVvc2Jp1/EQCzNFgCVwmd3azYOPNzpEcYbsAfK7r2l6VQzaxFUgp1TQNpApqCCPiZN/30C/x2d4ARdJQuR0gdyDrQcKyLLvtR9783pkgr4WDZt/c+LfNzsFHe2+c51n8cSbRyT2o3A4QQn4dldsBQsivo3I7QAj5dVRuB1JQhJAy+EyL/oiVm/lU5gkh70AZIoRkhjJECMkMZYgQkhnKECEkM5QhQkhmKEOEkMxQhgghmaEMEUIyQxkihGSGMkQIyQxliBCSGcoQISQzlCFCSGYoQ4SQzFCGCCGZoQwRQjJDGSKEZIYyRAjJDGWIEJIZyhAhJDOUIUJIZihDhJDMfEyGYGhrznvFuXjkyhXG7evf5XmC8YTHXWq82EBdZ5yE+FSsPAVTPt/oMyHP42My9BErN0MZIqQEKEOEXAur2S6UIUKuhdVsF8oQISQznKImhGSGMkQIyQwHZYSQzPyiDCkfuZ0ij4W1axfKEGWIXAtr1y6/KEPGp0S5PSLkd/nRKWpqECHlQBn6Ms8JeR4clFGGCMnMj8qQ+VeJcvtCngwr2C6UIZXbEfJwWMd2oQyp3I4Q8uv86BS1oQwRUgy/K0MmcJonIeRmfndQZjhoJ6QMKEOEkMz8tAwRcgN82+2SQYYUCfCRkngYucvkH3IHo0Ryl8m/nPL7qpB8MwyLl3LCUo4nRVFOWM4pUTl+FwXD4qWcsJTjSVGUExbK0AdgWLyUE5ZyPCmKcsLCQdkHYFi8lBOWcjwpinLCQhn6AAyLl3LCkuxJOVm4gnJyl0GGlmV5vV5aa631OI7ruq7ruizL+5bf8Wccx2QL27DM89x13bqu7zh2NVc7WVQtv+HGaZq01mkPykJRBaROpX7nYeu69n1fVZXWepqmaZper1dVVUqp1+v1juVkxnHs+14p9U4F2obl9XoppeZ5fsu5i7nayaJq+dWP0FrXdV1Olo9Qjrf3TVGv69o0TVVVTr1f17Wu6/dfI8nNaZqmj8vQO/585PaDZi8VyqJq+Q1Padv24IMKeT8VVUA3yRA6HcMwbL8ahuFNGZrnuW3btHsvkqF3eCc795sNUVQtv+EpB2Xo5lKIUFQBqVOp0x6zLEtc70Se1nWFKr1eL3vCCNfN3wjclrN5nquqappmmia8ZyTxMAwy3AtZvkiGxnGUp0ScN38qPAwDnN9mZ5ujeZ4xqsVX+Nt+x9qZxeyP16ztZDxK8SwcD0sWrvNEwjVN01aG5nnGHChKygRKYZvsHooqIHUqddpjxnFUSu2+BOZ5rusahYGZC6n6GHhjbtuZzZnnuWkaKdphGCRx0zRKKVz3WjYXyJDUSDwu7jzm6Y31knSyY4zx5gh/wAgGthJezD3j6V3XVVW1LItj1nHynfgfDEtGLpqiRkjtcNnptdZd15m/0sHrcFu43mT3UFQBqVOp0x6jtT4iQ04x4C68k/G3vECaprGttW1rf0RiUYG45St6Q7ApLTzivLhhrC6hkx1vjpx3r32LSIl4AqVzzDpOmjfifzAsubhIhpqmscPllIhSqu97+UrC5ZRCKNkNFFVA6lTqtMcckSH0mJyXswgELMhXbdtWVWV/3MrQQcu3yZDX+bqu5Y0qa+chGbKvhGQImbVTiszFZeid+HspqpZ/3CaCYw+EnRKZ5xmRX5bFVm2nFELJbqCoAjqhRG8OypqmiaSxX/j2E1Ew22YQ6gtsE8ctZ5Eh+YjJArwSPyJD25TbNBEn0+Lvpaha/nGbuyVirHm0SG8olOwGiiqgO2RoXVc8KLJN0ZmykSdi5PyODMUt55UhY8yyLJhtqaoKSvS+DHk3JcZl6J34eymqln/c5la1nZjIpI+JDspCyW6gqAJSp1InPwnFFmrtmLFT1jjZ/IkXGsY7MhS3nFeGnEkczDW8Pyizs4OltK1Zx8l34u8lkmBZlimAk1LWBOPEd+Ff0d4Q59DcEIIpW/NDMhRJdgPxsDiR391tfza940nMlW3q44kdsH1RbTZMY2s1xtjYYy0ZGIZBxnHxZtB1HboAuHfbaCOW88qQvAmNMXVdo0Y62QnlSP3NTYzjiGVgsYMcTdM0jqP8YsMxu52iTo7/wbAIy7LAZ/SR+77v+x7zTeh/2eI4DIOdUlu0bSuZTfMkOQvrulZVJdtxsc4l/VC7Ui3LghlAJLNLIZIszeFP5c4YM8/zOI5os877aQuigZQovkJlCGDPe13XqE9t2/Z9b7/KtNZN02AvhkyXYJkTBYbCQ55lBIFXE3Zjy/K21nrX8rIsqBZt2ybvbXXCgvVysRl3Hj5P04S18G12jLVgb+cItVYpVVUVphVk4Uae6OTLNus4+Wb8j4RlC6TNTrauq1y0jUNzQwbbtr1fhszf/gbEsOs6rMTLWxYRw0+XMOBtmmZdV6dwQ8nSHP5g7sAwDOqPSJfTTrbt0h7xZN8VO/XZB3ixd995OaumxphlWY78PjbB8i7vh0WWS4Tj2cEf20x5LdwZpQQZAuhq2f2yUEowjuNFMnQEKbttxOZ5lot2bXdKIZTsao6ERV458S4n+hZvydDxQrq0OL+X3wmLvPEOJo4nCImLbAV0RrUhg7snNBxx+FTWSuZ4Rg7KEGasnBeDzTiO6NxRhnLyO2FRPiKJ49ZC4oJhy0EZOlLpQ56cys63cDxTx2UIc1gqcBJG27aYUnhLhk6lPvuAX+B3wuKt4qHqnixDcl36OBEZOrK0ZN94KgvfyPEMHsksZMj8rXvUde0kWJYFvSTKUGZ2C/4HMakyJGsu9hqiNyXOq9t9iniSIQoFc6SAjCVDMgntrEtgrckuo5+WoYwHHpYcls9ypHLbiePWnF7PNE2yJti2rV2UknL3oSG3L8pCgRzP4JHciQyZvw6R/VsI7Cyzf3WoflyGMh54WHJYPsspFdgNi1RcLFrjF1V932/rcWhQhjmLI26Hrh/PzrdwPFNnZWgrNNjVEfr2tM/HU599wJ3cebSgzUfCUsiJfHFOtdXjMrRrKpLSHrsle2LeXikrp/iOZ+SsDMl42e4fbZcRfl2GbO484+79sJRzIt8HuUeGjmyDurrefmnxnZUh8+84Gptmt189YVAWP1cwfgagnCXoPePuOs6GZfe4Re/pkbiOlVHn/xHxHt8nRpZl0f8ew2h/vI57ZEiIFPRn621a8YXKzuQrvgQZkmNU+77Hbnv56lEyZP62t+Nv+1zBKXwG4PTvWYLbM+4u5VRY9N5xi96zFs1f/cPPxKqqssfkoVP+lFJoM1rrqqq6rpNfY9kWLuJOGZqi/znPB+ttWvGFys5kLb4EGTLWD2ucxfunyVDk1/M6fAag80PNO3+sfDaGu8ct6s1ZixiWOz9uQBxU4Pg+pJF3r/fj2Zye4jYZQgOO1P7knG5vTCi+SNmZrMV3xMI4jk47kg6RMxb5ORmyv5IzAL9Fho4ct7itZLJfHuD36KgHoeP77MYQ+piQ2ePs2pf36u78Dn6FqzbnKOGXorv/QdgHc5pQfJGyM1mL7/gLwAk72p1zUWQo4X8e/XoZko/fIkNHjlvcVjKtdeTsysl3fF/JMjRNk2iQ+vu5uVeMhmGwU4aIl/UHc5pQfPGyM/mKL27BjrzzPwk6Q2CnjHBawKn/h/n/7/yI35/i2TJkDhy36JWh0FN04Pi+kmXoZj7rydnii4c6Y/EVVUCUoXc5FRbxcAoft7itZNhK7/ywUGsdOb6PMiR80JOE4guVnYmevvhzMnQq9VWOWETOFTwuQ9sDDK/jVFiOHLe4rWRy1h9WavHLFRylqgLH91GGhA96klB8obIz0UMaKUOx1Fc5YhE6VzByBuD2LEHnjLtLORWW3eMWQ6dHyll/SGkvF6rN8X3//e9/odEwIqHDWZfT3/+2eHYMf4qiavmnbkwrvlDZmazFV1QBqVOpr3JkQ+RcwYMcPGnwfRLCknzc4vZGk+/4vjhF1fLPGkwrPm/ZmbJPX7yHcmXoi2BYvJQTlnI8KYpywoJ+ojqe+kJfvhaGxUs5YSnHk6IoJyyUoQ/AsHgpJyzleFIU5YSFg7IPwLB4KScs5XhSFOWEhTL0ARgWL+WE5YMrZU+inNxRhj4Aw+KlnLBQhryUkzvK0AdgWLyUE5ZyPCmKcsLCKeoPwLB4KScs5XhSFOWE5bQMES8XFtHXkrtM/iF3MEokd5n8S+5oEEJ+HZXbgRSonuQGWM1uQ+V2IAXWD3IDrGa3oXI7kAKHk4Q8ie9rz5zVIuRhfF97pgwR8jBUbgdOQxki5GGo3A6chrsNyD2wgt2Gyu3AObjpidwGK9htqNwOnIMyRMjz+LLGTBki5Hl8WWPmj1EIeR4qtwMn2GoQZYiQB6ByO3ACyhC5E9au21C5HUiB9YPcAKvZbajcDqTA+kHIk1C5HUiBMkTIk/jK6ZVv9JkQEkLldiAFyhAhT0LldiAFyhAhT0LldiAFyhC5AVaz21C5HUiB9YOQJ+HfBHjwinPxyJWPGMcf7zwuwfNvDNTzjN+fF3IDKrcDKbCuEPIkVG4HUqAMEfIkVG4HUqAMEfIkVG4HUqAMEfIkVG4HUqAMEfIkVG4HUqAMEfIkVG4HUqAM3cY8z13Xret6kf1lWV6v1ziO3kdPG3YNhtLY1kL3HklDrkDldiAFytBtvF4vpdQ8z1cYH8ex73ullNZ6++26rlprpVRVVVprrTUS930fksV1XauqConIMAzYGeRNgHuVUl3XLcvyTr7IWVRuB1KgDF2KIzoXaRCYpikkQ8aYdV2VUm3bOuntKzYQmq7rQo+D0Hhvf71e+DbkDLkOlduBFChD1zHPc6iRX0FchowxW9VAj8bbYWmapm3b0LfGmLZt67r2doiapkHnizJ0Pyq3AynEZciZU3Be5lpru45ibgJ9fu8MxcdZ13UYBq316/WyBxf2dacV4StjzDRNWmv8bXxzGbgiWV7XFbmzsxayhturqmqaxjYyjqPtT8jPiFkxjjjbEvBBGcJz4wbbtkWPqe97+zpyFJchyeA4jk4G5athGF6vl30xUqDbOmACRSYeDsNg12fvxSMVyfazBFRuB1LY7Q2N44jK6hTzOI5VVeHvdV27rqvrehgGtGR8vHQMghlftMOu66qqQkWZ57mua1zHdIzU8mma8AJH7XQmU/Dytxt2XdfIMpr9NE3INRpe3No8z03TiAxN0+TYD/kZN2uM0VpjrLSua13X0gbOyhAe6u2vyZxOXddVVXnnj3AjXLWbaNu2y7JEZGgYBhmy9X2PsDRNg68k703TIFyRAg3VgVCRIXpQJbuv6r0Yea7Xz1DYb0bldiCFI4MyBNq52Pc9inZd16ZppMUKqIjXFY9UEfPXAlGT7JYpbkjtxEfRRww9bCNy77IskkG7KdoWItaMMW3bbudixOeIn3GzdgfEfsQRGWqaBurWti2mq7cSsyyL2ETz877tkQauij/zPOPveG/IySA+opHb1Qb/RgIVqgORIrMrg8iK9+KRimT7WQgqtwMpHJEhvK+ci1VVocjtOmSDqhB6l74J+mj2FdQPXLerxTzPdnuAt/ItWqP9sa5rSYmKO45jXdf6D7zA7TYTsRaSobifcbPzPCOzy7JsZXRXhqZpQrmE+qr2KAaFKDGxwXOdUu77Hpk6IkPyEdPntn7JV5FAheqAiRZZXdcIAp6L9NuLZytSOajcDqSQJkP2iAwdbK/WYECxVaj3CVUCbxfMHnpsW7j9EZMd0smXWzBk2HXDsRaRobifcbPGmjM62xtCYqTcdmBBVVWtBcp3W4hOSDFRuL3o9WRbfKG8RwIVEYJIkWHOTv27WWF78WxFKgeV24EU0mRIRmSo0PFW6kxhfgRY3rYiZwwPlLXwvNvCMY8wjqMYiVf3NBmK+xk3K3ND5vygzBltbSeGMCNrXwmt68uVZVnU344k6UYlyJC3NxQJVKgOeO3bYLgNn+V25+LZilQOKrcDKaTJkIzI0HcNLUvHd6a8A55r1/J1XTGd6QgfOvwhTdlmTaRTKii6SM78SGj0dFCG4n5GzOJGae3JMmSM6bpum76u6+3CGSYHnUGcbQoN2B67JQzKvHmPBCpUB0y0yJy5JKTZXjxbkcpB5XYghQQZssfkR7bAXbR3BksVshoiv5Po+95+yw3DYHfWdmUI73an/mH6A2uFWJ2x55JD1tDO13WFM84UdcTPiFlba5ZlwaSG+WuBkZaPdmWXBRba1L8riaHtiN426Ri3+w5HZEjyjvUmb95NNFChOhApMntDZl3XEHTvxVMVqRxUbgdSSJChvu+l2FD/vFOY5spBmflbEVdKoXXZ72pMDWB84UwB4BasEGGydtv37rpuu/sZNR6Zxbe71qDXmCtFS3Bc9fq5axbfYhAEgWia5n//+9/WvoAmCv9l6t1YcyJa6//85z9ouk40sP1C7rWt2YGyJUBrDbNYmNuWHSoGBlZYtsO9shCu/92Stlug24x7i8wYg+KYpgkrhpGLkeeG/CwBlduBFBJkyKmp250jAirrpVsZl2UJ1YNpmtIW6UIGZYnqlKndWxL8nOdZbilqtfgg0pWwM7JLKFCRIIeKzHs9lDi5ImVB5XYghbMyhDe8XSoYeW273xjdhGavyS9T7IjmAajcDqRwpDagv4O/7RGZgFG0swu+aRp7VyshAmXoOlRuB1KI1wbsT8EAu+s6bBfy7gPCaLnve4z28fcXdWXJbWBvYZkTKw9A5XYghVMvJcyYRsRFfiD6Ac8IIedRuR1IgX1jQp6Eyu1ACpQhQp6Eyu1ACpQhQp6Eyu1ACpQhQp6Eyu1ACpQhQp6Eyu1ACpQhQp6Eyu1ACpQhQp6Eyu1ACpQhQp6Eyu3ACZSP3E4RQt5F5XbgBJQhQh6Jyu3AOShDhDwPlduBc1CDCHkeKrcD56AMEfI8VG4HzkEZIuR5qNwOnIYyRMjDULkdOA01iJCHoXI7cBrKECEPQ+V24DSUIUIehsrtQAqUIUKehMrtQArUIEKehMrtQAqUIUKexP8BLTf0e3Ik+dsAAAAASUVORK5CYII="/>
          <p:cNvSpPr>
            <a:spLocks noChangeAspect="1" noChangeArrowheads="1"/>
          </p:cNvSpPr>
          <p:nvPr/>
        </p:nvSpPr>
        <p:spPr bwMode="auto">
          <a:xfrm>
            <a:off x="63500"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3" name="Rectangle 2">
            <a:extLst>
              <a:ext uri="{FF2B5EF4-FFF2-40B4-BE49-F238E27FC236}">
                <a16:creationId xmlns:a16="http://schemas.microsoft.com/office/drawing/2014/main" id="{3637A11A-0189-428D-B01E-B0C65A2E2546}"/>
              </a:ext>
            </a:extLst>
          </p:cNvPr>
          <p:cNvSpPr/>
          <p:nvPr/>
        </p:nvSpPr>
        <p:spPr>
          <a:xfrm>
            <a:off x="609600" y="3200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Control Unit</a:t>
            </a:r>
            <a:endParaRPr lang="en-IN" dirty="0"/>
          </a:p>
        </p:txBody>
      </p:sp>
      <p:sp>
        <p:nvSpPr>
          <p:cNvPr id="7" name="Rectangle 6">
            <a:extLst>
              <a:ext uri="{FF2B5EF4-FFF2-40B4-BE49-F238E27FC236}">
                <a16:creationId xmlns:a16="http://schemas.microsoft.com/office/drawing/2014/main" id="{233A483A-DEB9-4D4F-ACEF-E12D67DADD75}"/>
              </a:ext>
            </a:extLst>
          </p:cNvPr>
          <p:cNvSpPr/>
          <p:nvPr/>
        </p:nvSpPr>
        <p:spPr>
          <a:xfrm>
            <a:off x="3771900" y="3200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Processing Unit</a:t>
            </a:r>
            <a:endParaRPr lang="en-IN" dirty="0"/>
          </a:p>
        </p:txBody>
      </p:sp>
      <p:sp>
        <p:nvSpPr>
          <p:cNvPr id="8" name="Rectangle 7">
            <a:extLst>
              <a:ext uri="{FF2B5EF4-FFF2-40B4-BE49-F238E27FC236}">
                <a16:creationId xmlns:a16="http://schemas.microsoft.com/office/drawing/2014/main" id="{5F03B705-5ED7-439F-8470-68B5FEA2942C}"/>
              </a:ext>
            </a:extLst>
          </p:cNvPr>
          <p:cNvSpPr/>
          <p:nvPr/>
        </p:nvSpPr>
        <p:spPr>
          <a:xfrm>
            <a:off x="6934200" y="3200400"/>
            <a:ext cx="1600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Memory</a:t>
            </a:r>
            <a:endParaRPr lang="en-IN" dirty="0"/>
          </a:p>
        </p:txBody>
      </p:sp>
      <p:cxnSp>
        <p:nvCxnSpPr>
          <p:cNvPr id="5" name="Straight Arrow Connector 4">
            <a:extLst>
              <a:ext uri="{FF2B5EF4-FFF2-40B4-BE49-F238E27FC236}">
                <a16:creationId xmlns:a16="http://schemas.microsoft.com/office/drawing/2014/main" id="{17389C24-3345-4012-9636-1C143CFCF743}"/>
              </a:ext>
            </a:extLst>
          </p:cNvPr>
          <p:cNvCxnSpPr>
            <a:stCxn id="3" idx="3"/>
            <a:endCxn id="7" idx="1"/>
          </p:cNvCxnSpPr>
          <p:nvPr/>
        </p:nvCxnSpPr>
        <p:spPr>
          <a:xfrm>
            <a:off x="2209800" y="3581400"/>
            <a:ext cx="1562100" cy="0"/>
          </a:xfrm>
          <a:prstGeom prst="straightConnector1">
            <a:avLst/>
          </a:prstGeom>
          <a:ln w="28575">
            <a:solidFill>
              <a:srgbClr val="0000CC"/>
            </a:solidFill>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0B934DCA-20D1-48C1-9D6B-09188B79BA91}"/>
              </a:ext>
            </a:extLst>
          </p:cNvPr>
          <p:cNvCxnSpPr>
            <a:stCxn id="7" idx="3"/>
            <a:endCxn id="8" idx="1"/>
          </p:cNvCxnSpPr>
          <p:nvPr/>
        </p:nvCxnSpPr>
        <p:spPr>
          <a:xfrm>
            <a:off x="5372100" y="3581400"/>
            <a:ext cx="1562100" cy="0"/>
          </a:xfrm>
          <a:prstGeom prst="straightConnector1">
            <a:avLst/>
          </a:prstGeom>
          <a:ln w="28575">
            <a:solidFill>
              <a:srgbClr val="0000CC"/>
            </a:solidFill>
            <a:headEnd type="triangle"/>
            <a:tailEnd type="triangle"/>
          </a:ln>
        </p:spPr>
        <p:style>
          <a:lnRef idx="1">
            <a:schemeClr val="dk1"/>
          </a:lnRef>
          <a:fillRef idx="0">
            <a:schemeClr val="dk1"/>
          </a:fillRef>
          <a:effectRef idx="0">
            <a:schemeClr val="dk1"/>
          </a:effectRef>
          <a:fontRef idx="minor">
            <a:schemeClr val="tx1"/>
          </a:fontRef>
        </p:style>
      </p:cxnSp>
      <p:sp>
        <p:nvSpPr>
          <p:cNvPr id="11" name="TextBox 10">
            <a:extLst>
              <a:ext uri="{FF2B5EF4-FFF2-40B4-BE49-F238E27FC236}">
                <a16:creationId xmlns:a16="http://schemas.microsoft.com/office/drawing/2014/main" id="{D3579E83-FC0B-4DD7-8C86-A36C8339610B}"/>
              </a:ext>
            </a:extLst>
          </p:cNvPr>
          <p:cNvSpPr txBox="1"/>
          <p:nvPr/>
        </p:nvSpPr>
        <p:spPr>
          <a:xfrm>
            <a:off x="2400300" y="2953434"/>
            <a:ext cx="1219200" cy="646331"/>
          </a:xfrm>
          <a:prstGeom prst="rect">
            <a:avLst/>
          </a:prstGeom>
          <a:noFill/>
        </p:spPr>
        <p:txBody>
          <a:bodyPr wrap="square" rtlCol="0">
            <a:spAutoFit/>
          </a:bodyPr>
          <a:lstStyle/>
          <a:p>
            <a:r>
              <a:rPr lang="en-US" dirty="0"/>
              <a:t>Instruction Steam</a:t>
            </a:r>
            <a:endParaRPr lang="en-IN" dirty="0"/>
          </a:p>
        </p:txBody>
      </p:sp>
      <p:sp>
        <p:nvSpPr>
          <p:cNvPr id="14" name="TextBox 13">
            <a:extLst>
              <a:ext uri="{FF2B5EF4-FFF2-40B4-BE49-F238E27FC236}">
                <a16:creationId xmlns:a16="http://schemas.microsoft.com/office/drawing/2014/main" id="{C50E682E-8974-47A0-A9D2-5F5D8608ADDF}"/>
              </a:ext>
            </a:extLst>
          </p:cNvPr>
          <p:cNvSpPr txBox="1"/>
          <p:nvPr/>
        </p:nvSpPr>
        <p:spPr>
          <a:xfrm>
            <a:off x="5598160" y="3124200"/>
            <a:ext cx="1336040" cy="369301"/>
          </a:xfrm>
          <a:prstGeom prst="rect">
            <a:avLst/>
          </a:prstGeom>
          <a:noFill/>
        </p:spPr>
        <p:txBody>
          <a:bodyPr wrap="square" rtlCol="0">
            <a:spAutoFit/>
          </a:bodyPr>
          <a:lstStyle/>
          <a:p>
            <a:r>
              <a:rPr lang="en-US" dirty="0"/>
              <a:t>Data Steam</a:t>
            </a:r>
            <a:endParaRPr lang="en-IN" dirty="0"/>
          </a:p>
        </p:txBody>
      </p:sp>
      <p:cxnSp>
        <p:nvCxnSpPr>
          <p:cNvPr id="13" name="Connector: Elbow 12">
            <a:extLst>
              <a:ext uri="{FF2B5EF4-FFF2-40B4-BE49-F238E27FC236}">
                <a16:creationId xmlns:a16="http://schemas.microsoft.com/office/drawing/2014/main" id="{EA8C0B8B-DE89-417E-A962-CB2097542E08}"/>
              </a:ext>
            </a:extLst>
          </p:cNvPr>
          <p:cNvCxnSpPr>
            <a:stCxn id="3" idx="0"/>
            <a:endCxn id="8" idx="0"/>
          </p:cNvCxnSpPr>
          <p:nvPr/>
        </p:nvCxnSpPr>
        <p:spPr>
          <a:xfrm rot="5400000" flipH="1" flipV="1">
            <a:off x="4572000" y="38100"/>
            <a:ext cx="12700" cy="6324600"/>
          </a:xfrm>
          <a:prstGeom prst="bentConnector3">
            <a:avLst>
              <a:gd name="adj1" fmla="val 8120000"/>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07E9C14C-0E2E-4D10-A150-039020D58B68}"/>
              </a:ext>
            </a:extLst>
          </p:cNvPr>
          <p:cNvSpPr txBox="1"/>
          <p:nvPr/>
        </p:nvSpPr>
        <p:spPr>
          <a:xfrm>
            <a:off x="3752850" y="1811473"/>
            <a:ext cx="2400300" cy="369332"/>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17" name="Rectangle 16">
            <a:extLst>
              <a:ext uri="{FF2B5EF4-FFF2-40B4-BE49-F238E27FC236}">
                <a16:creationId xmlns:a16="http://schemas.microsoft.com/office/drawing/2014/main" id="{13C769BB-9447-4B01-9CEF-28BC798A0951}"/>
              </a:ext>
            </a:extLst>
          </p:cNvPr>
          <p:cNvSpPr/>
          <p:nvPr/>
        </p:nvSpPr>
        <p:spPr>
          <a:xfrm>
            <a:off x="368300" y="2743200"/>
            <a:ext cx="5229860" cy="1651000"/>
          </a:xfrm>
          <a:prstGeom prst="rect">
            <a:avLst/>
          </a:prstGeom>
          <a:solidFill>
            <a:schemeClr val="accent3">
              <a:lumMod val="75000"/>
              <a:alpha val="27000"/>
            </a:schemeClr>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23A99D5C-DA74-4B44-86D3-CE24CA27865F}"/>
              </a:ext>
            </a:extLst>
          </p:cNvPr>
          <p:cNvSpPr txBox="1"/>
          <p:nvPr/>
        </p:nvSpPr>
        <p:spPr>
          <a:xfrm>
            <a:off x="1981200" y="4583668"/>
            <a:ext cx="2857500" cy="369332"/>
          </a:xfrm>
          <a:prstGeom prst="rect">
            <a:avLst/>
          </a:prstGeom>
          <a:noFill/>
        </p:spPr>
        <p:txBody>
          <a:bodyPr wrap="square" rtlCol="0">
            <a:spAutoFit/>
          </a:bodyPr>
          <a:lstStyle/>
          <a:p>
            <a:r>
              <a:rPr lang="en-US" dirty="0">
                <a:solidFill>
                  <a:schemeClr val="accent4">
                    <a:lumMod val="75000"/>
                  </a:schemeClr>
                </a:solidFill>
              </a:rPr>
              <a:t>Control Processing Unit</a:t>
            </a:r>
            <a:endParaRPr lang="en-IN" dirty="0">
              <a:solidFill>
                <a:schemeClr val="accent4">
                  <a:lumMod val="75000"/>
                </a:schemeClr>
              </a:solidFill>
            </a:endParaRPr>
          </a:p>
        </p:txBody>
      </p:sp>
      <p:sp>
        <p:nvSpPr>
          <p:cNvPr id="6" name="Slide Number Placeholder 5">
            <a:extLst>
              <a:ext uri="{FF2B5EF4-FFF2-40B4-BE49-F238E27FC236}">
                <a16:creationId xmlns:a16="http://schemas.microsoft.com/office/drawing/2014/main" id="{9347D564-A27F-4537-B5A7-AA71CB142E0A}"/>
              </a:ext>
            </a:extLst>
          </p:cNvPr>
          <p:cNvSpPr>
            <a:spLocks noGrp="1"/>
          </p:cNvSpPr>
          <p:nvPr>
            <p:ph type="sldNum" sz="quarter" idx="12"/>
          </p:nvPr>
        </p:nvSpPr>
        <p:spPr/>
        <p:txBody>
          <a:bodyPr/>
          <a:lstStyle/>
          <a:p>
            <a:fld id="{F415478C-D669-453F-90FD-15734C33BF1A}" type="slidenum">
              <a:rPr lang="en-US" smtClean="0"/>
              <a:pPr/>
              <a:t>14</a:t>
            </a:fld>
            <a:endParaRPr lang="en-US"/>
          </a:p>
        </p:txBody>
      </p:sp>
    </p:spTree>
    <p:extLst>
      <p:ext uri="{BB962C8B-B14F-4D97-AF65-F5344CB8AC3E}">
        <p14:creationId xmlns:p14="http://schemas.microsoft.com/office/powerpoint/2010/main" val="2606836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anim calcmode="lin" valueType="num">
                                      <p:cBhvr>
                                        <p:cTn id="13" dur="1000" fill="hold"/>
                                        <p:tgtEl>
                                          <p:spTgt spid="10"/>
                                        </p:tgtEl>
                                        <p:attrNameLst>
                                          <p:attrName>ppt_x</p:attrName>
                                        </p:attrNameLst>
                                      </p:cBhvr>
                                      <p:tavLst>
                                        <p:tav tm="0">
                                          <p:val>
                                            <p:strVal val="#ppt_x"/>
                                          </p:val>
                                        </p:tav>
                                        <p:tav tm="100000">
                                          <p:val>
                                            <p:strVal val="#ppt_x"/>
                                          </p:val>
                                        </p:tav>
                                      </p:tavLst>
                                    </p:anim>
                                    <p:anim calcmode="lin" valueType="num">
                                      <p:cBhvr>
                                        <p:cTn id="14" dur="1000" fill="hold"/>
                                        <p:tgtEl>
                                          <p:spTgt spid="10"/>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1000"/>
                                        <p:tgtEl>
                                          <p:spTgt spid="14"/>
                                        </p:tgtEl>
                                      </p:cBhvr>
                                    </p:animEffect>
                                    <p:anim calcmode="lin" valueType="num">
                                      <p:cBhvr>
                                        <p:cTn id="18" dur="1000" fill="hold"/>
                                        <p:tgtEl>
                                          <p:spTgt spid="14"/>
                                        </p:tgtEl>
                                        <p:attrNameLst>
                                          <p:attrName>ppt_x</p:attrName>
                                        </p:attrNameLst>
                                      </p:cBhvr>
                                      <p:tavLst>
                                        <p:tav tm="0">
                                          <p:val>
                                            <p:strVal val="#ppt_x"/>
                                          </p:val>
                                        </p:tav>
                                        <p:tav tm="100000">
                                          <p:val>
                                            <p:strVal val="#ppt_x"/>
                                          </p:val>
                                        </p:tav>
                                      </p:tavLst>
                                    </p:anim>
                                    <p:anim calcmode="lin" valueType="num">
                                      <p:cBhvr>
                                        <p:cTn id="19"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13"/>
                                        </p:tgtEl>
                                        <p:attrNameLst>
                                          <p:attrName>style.visibility</p:attrName>
                                        </p:attrNameLst>
                                      </p:cBhvr>
                                      <p:to>
                                        <p:strVal val="visible"/>
                                      </p:to>
                                    </p:set>
                                    <p:anim calcmode="lin" valueType="num">
                                      <p:cBhvr additive="base">
                                        <p:cTn id="24" dur="500" fill="hold"/>
                                        <p:tgtEl>
                                          <p:spTgt spid="13"/>
                                        </p:tgtEl>
                                        <p:attrNameLst>
                                          <p:attrName>ppt_x</p:attrName>
                                        </p:attrNameLst>
                                      </p:cBhvr>
                                      <p:tavLst>
                                        <p:tav tm="0">
                                          <p:val>
                                            <p:strVal val="#ppt_x"/>
                                          </p:val>
                                        </p:tav>
                                        <p:tav tm="100000">
                                          <p:val>
                                            <p:strVal val="#ppt_x"/>
                                          </p:val>
                                        </p:tav>
                                      </p:tavLst>
                                    </p:anim>
                                    <p:anim calcmode="lin" valueType="num">
                                      <p:cBhvr additive="base">
                                        <p:cTn id="25" dur="500" fill="hold"/>
                                        <p:tgtEl>
                                          <p:spTgt spid="13"/>
                                        </p:tgtEl>
                                        <p:attrNameLst>
                                          <p:attrName>ppt_y</p:attrName>
                                        </p:attrNameLst>
                                      </p:cBhvr>
                                      <p:tavLst>
                                        <p:tav tm="0">
                                          <p:val>
                                            <p:strVal val="1+#ppt_h/2"/>
                                          </p:val>
                                        </p:tav>
                                        <p:tav tm="100000">
                                          <p:val>
                                            <p:strVal val="#ppt_y"/>
                                          </p:val>
                                        </p:tav>
                                      </p:tavLst>
                                    </p:anim>
                                  </p:childTnLst>
                                </p:cTn>
                              </p:par>
                              <p:par>
                                <p:cTn id="26" presetID="2" presetClass="entr" presetSubtype="4" fill="hold" grpId="0" nodeType="withEffect">
                                  <p:stCondLst>
                                    <p:cond delay="0"/>
                                  </p:stCondLst>
                                  <p:childTnLst>
                                    <p:set>
                                      <p:cBhvr>
                                        <p:cTn id="27" dur="1" fill="hold">
                                          <p:stCondLst>
                                            <p:cond delay="0"/>
                                          </p:stCondLst>
                                        </p:cTn>
                                        <p:tgtEl>
                                          <p:spTgt spid="18"/>
                                        </p:tgtEl>
                                        <p:attrNameLst>
                                          <p:attrName>style.visibility</p:attrName>
                                        </p:attrNameLst>
                                      </p:cBhvr>
                                      <p:to>
                                        <p:strVal val="visible"/>
                                      </p:to>
                                    </p:set>
                                    <p:anim calcmode="lin" valueType="num">
                                      <p:cBhvr additive="base">
                                        <p:cTn id="28" dur="500" fill="hold"/>
                                        <p:tgtEl>
                                          <p:spTgt spid="18"/>
                                        </p:tgtEl>
                                        <p:attrNameLst>
                                          <p:attrName>ppt_x</p:attrName>
                                        </p:attrNameLst>
                                      </p:cBhvr>
                                      <p:tavLst>
                                        <p:tav tm="0">
                                          <p:val>
                                            <p:strVal val="#ppt_x"/>
                                          </p:val>
                                        </p:tav>
                                        <p:tav tm="100000">
                                          <p:val>
                                            <p:strVal val="#ppt_x"/>
                                          </p:val>
                                        </p:tav>
                                      </p:tavLst>
                                    </p:anim>
                                    <p:anim calcmode="lin" valueType="num">
                                      <p:cBhvr additive="base">
                                        <p:cTn id="29"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81DE-DA04-4DD5-A612-093472BA9A5E}"/>
              </a:ext>
            </a:extLst>
          </p:cNvPr>
          <p:cNvSpPr>
            <a:spLocks noGrp="1"/>
          </p:cNvSpPr>
          <p:nvPr>
            <p:ph type="title"/>
          </p:nvPr>
        </p:nvSpPr>
        <p:spPr/>
        <p:txBody>
          <a:bodyPr>
            <a:normAutofit fontScale="90000"/>
          </a:bodyPr>
          <a:lstStyle/>
          <a:p>
            <a:r>
              <a:rPr lang="en-US" dirty="0"/>
              <a:t>Taxonomy of Parallel Processor Architecture</a:t>
            </a:r>
            <a:endParaRPr lang="en-IN" dirty="0"/>
          </a:p>
        </p:txBody>
      </p:sp>
      <p:sp>
        <p:nvSpPr>
          <p:cNvPr id="4" name="Rectangle 3">
            <a:extLst>
              <a:ext uri="{FF2B5EF4-FFF2-40B4-BE49-F238E27FC236}">
                <a16:creationId xmlns:a16="http://schemas.microsoft.com/office/drawing/2014/main" id="{35FACC9C-9E23-4CEB-BEBE-0AF725D3FD47}"/>
              </a:ext>
            </a:extLst>
          </p:cNvPr>
          <p:cNvSpPr/>
          <p:nvPr/>
        </p:nvSpPr>
        <p:spPr>
          <a:xfrm>
            <a:off x="3352800" y="16002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endParaRPr lang="en-IN" dirty="0"/>
          </a:p>
        </p:txBody>
      </p:sp>
      <p:sp>
        <p:nvSpPr>
          <p:cNvPr id="5" name="Rectangle 4">
            <a:extLst>
              <a:ext uri="{FF2B5EF4-FFF2-40B4-BE49-F238E27FC236}">
                <a16:creationId xmlns:a16="http://schemas.microsoft.com/office/drawing/2014/main" id="{715CC5BE-CA93-4C0E-B93D-A1684B7D619E}"/>
              </a:ext>
            </a:extLst>
          </p:cNvPr>
          <p:cNvSpPr/>
          <p:nvPr/>
        </p:nvSpPr>
        <p:spPr>
          <a:xfrm>
            <a:off x="304800" y="2819400"/>
            <a:ext cx="16764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SISD</a:t>
            </a:r>
            <a:endParaRPr lang="en-IN" dirty="0"/>
          </a:p>
        </p:txBody>
      </p:sp>
      <p:sp>
        <p:nvSpPr>
          <p:cNvPr id="6" name="Rectangle 5">
            <a:extLst>
              <a:ext uri="{FF2B5EF4-FFF2-40B4-BE49-F238E27FC236}">
                <a16:creationId xmlns:a16="http://schemas.microsoft.com/office/drawing/2014/main" id="{16CE1E16-0D85-419E-BDF0-9487FC70AB04}"/>
              </a:ext>
            </a:extLst>
          </p:cNvPr>
          <p:cNvSpPr/>
          <p:nvPr/>
        </p:nvSpPr>
        <p:spPr>
          <a:xfrm>
            <a:off x="2552700" y="2818384"/>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SIMD</a:t>
            </a:r>
            <a:endParaRPr lang="en-IN" dirty="0"/>
          </a:p>
        </p:txBody>
      </p:sp>
      <p:sp>
        <p:nvSpPr>
          <p:cNvPr id="7" name="Rectangle 6">
            <a:extLst>
              <a:ext uri="{FF2B5EF4-FFF2-40B4-BE49-F238E27FC236}">
                <a16:creationId xmlns:a16="http://schemas.microsoft.com/office/drawing/2014/main" id="{E033B1B1-7816-4740-B6DF-2FD31B2617BF}"/>
              </a:ext>
            </a:extLst>
          </p:cNvPr>
          <p:cNvSpPr/>
          <p:nvPr/>
        </p:nvSpPr>
        <p:spPr>
          <a:xfrm>
            <a:off x="4800600" y="2812288"/>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MISD</a:t>
            </a:r>
            <a:endParaRPr lang="en-IN" dirty="0"/>
          </a:p>
        </p:txBody>
      </p:sp>
      <p:sp>
        <p:nvSpPr>
          <p:cNvPr id="8" name="Rectangle 7">
            <a:extLst>
              <a:ext uri="{FF2B5EF4-FFF2-40B4-BE49-F238E27FC236}">
                <a16:creationId xmlns:a16="http://schemas.microsoft.com/office/drawing/2014/main" id="{CC9BC9AB-E270-474A-B07B-D2D3B2059D11}"/>
              </a:ext>
            </a:extLst>
          </p:cNvPr>
          <p:cNvSpPr/>
          <p:nvPr/>
        </p:nvSpPr>
        <p:spPr>
          <a:xfrm>
            <a:off x="7086600" y="2812288"/>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MIMD</a:t>
            </a:r>
            <a:endParaRPr lang="en-IN" dirty="0"/>
          </a:p>
        </p:txBody>
      </p:sp>
      <p:sp>
        <p:nvSpPr>
          <p:cNvPr id="10" name="Rectangle 9">
            <a:extLst>
              <a:ext uri="{FF2B5EF4-FFF2-40B4-BE49-F238E27FC236}">
                <a16:creationId xmlns:a16="http://schemas.microsoft.com/office/drawing/2014/main" id="{936498F2-9F7B-4E33-90F8-B86BE5285BE7}"/>
              </a:ext>
            </a:extLst>
          </p:cNvPr>
          <p:cNvSpPr/>
          <p:nvPr/>
        </p:nvSpPr>
        <p:spPr>
          <a:xfrm>
            <a:off x="684530" y="4763008"/>
            <a:ext cx="2400300" cy="533400"/>
          </a:xfrm>
          <a:prstGeom prst="rect">
            <a:avLst/>
          </a:prstGeom>
          <a:solidFill>
            <a:srgbClr val="0070C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Vector Processor</a:t>
            </a:r>
            <a:endParaRPr lang="en-IN" dirty="0"/>
          </a:p>
        </p:txBody>
      </p:sp>
      <p:sp>
        <p:nvSpPr>
          <p:cNvPr id="11" name="Rectangle 10">
            <a:extLst>
              <a:ext uri="{FF2B5EF4-FFF2-40B4-BE49-F238E27FC236}">
                <a16:creationId xmlns:a16="http://schemas.microsoft.com/office/drawing/2014/main" id="{3080946A-FDFC-4BC0-8BBE-A2C6D6BD30A5}"/>
              </a:ext>
            </a:extLst>
          </p:cNvPr>
          <p:cNvSpPr/>
          <p:nvPr/>
        </p:nvSpPr>
        <p:spPr>
          <a:xfrm>
            <a:off x="4932680" y="4763008"/>
            <a:ext cx="2286000" cy="533400"/>
          </a:xfrm>
          <a:prstGeom prst="rect">
            <a:avLst/>
          </a:prstGeom>
          <a:solidFill>
            <a:srgbClr val="00B0F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Array Processor</a:t>
            </a:r>
            <a:endParaRPr lang="en-IN" dirty="0"/>
          </a:p>
        </p:txBody>
      </p:sp>
      <p:cxnSp>
        <p:nvCxnSpPr>
          <p:cNvPr id="23" name="Connector: Elbow 22">
            <a:extLst>
              <a:ext uri="{FF2B5EF4-FFF2-40B4-BE49-F238E27FC236}">
                <a16:creationId xmlns:a16="http://schemas.microsoft.com/office/drawing/2014/main" id="{E7F966AF-5CFE-41B6-9182-870BD8B17C2F}"/>
              </a:ext>
            </a:extLst>
          </p:cNvPr>
          <p:cNvCxnSpPr>
            <a:cxnSpLocks/>
            <a:stCxn id="5" idx="0"/>
            <a:endCxn id="8" idx="0"/>
          </p:cNvCxnSpPr>
          <p:nvPr/>
        </p:nvCxnSpPr>
        <p:spPr>
          <a:xfrm rot="5400000" flipH="1" flipV="1">
            <a:off x="4511294" y="-556006"/>
            <a:ext cx="7112" cy="6743700"/>
          </a:xfrm>
          <a:prstGeom prst="bentConnector3">
            <a:avLst>
              <a:gd name="adj1" fmla="val 3314286"/>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959520D-8DF7-45DF-A581-F868DD64A747}"/>
              </a:ext>
            </a:extLst>
          </p:cNvPr>
          <p:cNvCxnSpPr>
            <a:stCxn id="4" idx="2"/>
          </p:cNvCxnSpPr>
          <p:nvPr/>
        </p:nvCxnSpPr>
        <p:spPr>
          <a:xfrm>
            <a:off x="4419600" y="2133600"/>
            <a:ext cx="0" cy="457200"/>
          </a:xfrm>
          <a:prstGeom prst="line">
            <a:avLst/>
          </a:prstGeom>
          <a:ln w="28575"/>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B0D6094-6D1E-4B8C-B9B6-1E8421B7A461}"/>
              </a:ext>
            </a:extLst>
          </p:cNvPr>
          <p:cNvCxnSpPr>
            <a:cxnSpLocks/>
            <a:stCxn id="6" idx="2"/>
            <a:endCxn id="10" idx="0"/>
          </p:cNvCxnSpPr>
          <p:nvPr/>
        </p:nvCxnSpPr>
        <p:spPr>
          <a:xfrm flipH="1">
            <a:off x="1884680" y="3351784"/>
            <a:ext cx="1468120" cy="1411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9235699-C16C-4502-9206-3A2C67C49FD9}"/>
              </a:ext>
            </a:extLst>
          </p:cNvPr>
          <p:cNvCxnSpPr>
            <a:cxnSpLocks/>
            <a:stCxn id="6" idx="2"/>
            <a:endCxn id="11" idx="0"/>
          </p:cNvCxnSpPr>
          <p:nvPr/>
        </p:nvCxnSpPr>
        <p:spPr>
          <a:xfrm>
            <a:off x="3352800" y="3351784"/>
            <a:ext cx="2722880" cy="141122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4" name="Slide Number Placeholder 43">
            <a:extLst>
              <a:ext uri="{FF2B5EF4-FFF2-40B4-BE49-F238E27FC236}">
                <a16:creationId xmlns:a16="http://schemas.microsoft.com/office/drawing/2014/main" id="{C9FF0087-56E8-4552-A911-5E9C535C154D}"/>
              </a:ext>
            </a:extLst>
          </p:cNvPr>
          <p:cNvSpPr>
            <a:spLocks noGrp="1"/>
          </p:cNvSpPr>
          <p:nvPr>
            <p:ph type="sldNum" sz="quarter" idx="12"/>
          </p:nvPr>
        </p:nvSpPr>
        <p:spPr/>
        <p:txBody>
          <a:bodyPr/>
          <a:lstStyle/>
          <a:p>
            <a:fld id="{F415478C-D669-453F-90FD-15734C33BF1A}" type="slidenum">
              <a:rPr lang="en-US" smtClean="0"/>
              <a:pPr/>
              <a:t>15</a:t>
            </a:fld>
            <a:endParaRPr lang="en-US"/>
          </a:p>
        </p:txBody>
      </p:sp>
      <p:cxnSp>
        <p:nvCxnSpPr>
          <p:cNvPr id="17" name="Straight Connector 16">
            <a:extLst>
              <a:ext uri="{FF2B5EF4-FFF2-40B4-BE49-F238E27FC236}">
                <a16:creationId xmlns:a16="http://schemas.microsoft.com/office/drawing/2014/main" id="{E7F3CE31-2A15-4CAA-96A5-E4C2832FB45B}"/>
              </a:ext>
            </a:extLst>
          </p:cNvPr>
          <p:cNvCxnSpPr>
            <a:endCxn id="6" idx="0"/>
          </p:cNvCxnSpPr>
          <p:nvPr/>
        </p:nvCxnSpPr>
        <p:spPr>
          <a:xfrm>
            <a:off x="3352800" y="2590800"/>
            <a:ext cx="0" cy="227584"/>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43E5495-82DA-4202-AF75-A624F753E67C}"/>
              </a:ext>
            </a:extLst>
          </p:cNvPr>
          <p:cNvCxnSpPr>
            <a:endCxn id="7" idx="0"/>
          </p:cNvCxnSpPr>
          <p:nvPr/>
        </p:nvCxnSpPr>
        <p:spPr>
          <a:xfrm flipH="1">
            <a:off x="5600700" y="2590800"/>
            <a:ext cx="15240" cy="221488"/>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5221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30"/>
                                        </p:tgtEl>
                                        <p:attrNameLst>
                                          <p:attrName>style.visibility</p:attrName>
                                        </p:attrNameLst>
                                      </p:cBhvr>
                                      <p:to>
                                        <p:strVal val="visible"/>
                                      </p:to>
                                    </p:set>
                                    <p:animEffect transition="in" filter="fade">
                                      <p:cBhvr>
                                        <p:cTn id="49" dur="1000"/>
                                        <p:tgtEl>
                                          <p:spTgt spid="30"/>
                                        </p:tgtEl>
                                      </p:cBhvr>
                                    </p:animEffect>
                                    <p:anim calcmode="lin" valueType="num">
                                      <p:cBhvr>
                                        <p:cTn id="50" dur="1000" fill="hold"/>
                                        <p:tgtEl>
                                          <p:spTgt spid="30"/>
                                        </p:tgtEl>
                                        <p:attrNameLst>
                                          <p:attrName>ppt_x</p:attrName>
                                        </p:attrNameLst>
                                      </p:cBhvr>
                                      <p:tavLst>
                                        <p:tav tm="0">
                                          <p:val>
                                            <p:strVal val="#ppt_x"/>
                                          </p:val>
                                        </p:tav>
                                        <p:tav tm="100000">
                                          <p:val>
                                            <p:strVal val="#ppt_x"/>
                                          </p:val>
                                        </p:tav>
                                      </p:tavLst>
                                    </p:anim>
                                    <p:anim calcmode="lin" valueType="num">
                                      <p:cBhvr>
                                        <p:cTn id="51" dur="1000" fill="hold"/>
                                        <p:tgtEl>
                                          <p:spTgt spid="30"/>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000"/>
                                        <p:tgtEl>
                                          <p:spTgt spid="32"/>
                                        </p:tgtEl>
                                      </p:cBhvr>
                                    </p:animEffect>
                                    <p:anim calcmode="lin" valueType="num">
                                      <p:cBhvr>
                                        <p:cTn id="55" dur="1000" fill="hold"/>
                                        <p:tgtEl>
                                          <p:spTgt spid="32"/>
                                        </p:tgtEl>
                                        <p:attrNameLst>
                                          <p:attrName>ppt_x</p:attrName>
                                        </p:attrNameLst>
                                      </p:cBhvr>
                                      <p:tavLst>
                                        <p:tav tm="0">
                                          <p:val>
                                            <p:strVal val="#ppt_x"/>
                                          </p:val>
                                        </p:tav>
                                        <p:tav tm="100000">
                                          <p:val>
                                            <p:strVal val="#ppt_x"/>
                                          </p:val>
                                        </p:tav>
                                      </p:tavLst>
                                    </p:anim>
                                    <p:anim calcmode="lin" valueType="num">
                                      <p:cBhvr>
                                        <p:cTn id="56" dur="1000" fill="hold"/>
                                        <p:tgtEl>
                                          <p:spTgt spid="32"/>
                                        </p:tgtEl>
                                        <p:attrNameLst>
                                          <p:attrName>ppt_y</p:attrName>
                                        </p:attrNameLst>
                                      </p:cBhvr>
                                      <p:tavLst>
                                        <p:tav tm="0">
                                          <p:val>
                                            <p:strVal val="#ppt_y+.1"/>
                                          </p:val>
                                        </p:tav>
                                        <p:tav tm="100000">
                                          <p:val>
                                            <p:strVal val="#ppt_y"/>
                                          </p:val>
                                        </p:tav>
                                      </p:tavLst>
                                    </p:anim>
                                  </p:childTnLst>
                                </p:cTn>
                              </p:par>
                              <p:par>
                                <p:cTn id="57" presetID="42"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fade">
                                      <p:cBhvr>
                                        <p:cTn id="64" dur="1000"/>
                                        <p:tgtEl>
                                          <p:spTgt spid="11"/>
                                        </p:tgtEl>
                                      </p:cBhvr>
                                    </p:animEffect>
                                    <p:anim calcmode="lin" valueType="num">
                                      <p:cBhvr>
                                        <p:cTn id="65" dur="1000" fill="hold"/>
                                        <p:tgtEl>
                                          <p:spTgt spid="11"/>
                                        </p:tgtEl>
                                        <p:attrNameLst>
                                          <p:attrName>ppt_x</p:attrName>
                                        </p:attrNameLst>
                                      </p:cBhvr>
                                      <p:tavLst>
                                        <p:tav tm="0">
                                          <p:val>
                                            <p:strVal val="#ppt_x"/>
                                          </p:val>
                                        </p:tav>
                                        <p:tav tm="100000">
                                          <p:val>
                                            <p:strVal val="#ppt_x"/>
                                          </p:val>
                                        </p:tav>
                                      </p:tavLst>
                                    </p:anim>
                                    <p:anim calcmode="lin" valueType="num">
                                      <p:cBhvr>
                                        <p:cTn id="6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SIMD – Distributed Memory</a:t>
            </a:r>
          </a:p>
        </p:txBody>
      </p:sp>
      <p:sp>
        <p:nvSpPr>
          <p:cNvPr id="3" name="Rectangle 2">
            <a:extLst>
              <a:ext uri="{FF2B5EF4-FFF2-40B4-BE49-F238E27FC236}">
                <a16:creationId xmlns:a16="http://schemas.microsoft.com/office/drawing/2014/main" id="{593F8EEF-8582-47D6-8E51-B64BC90A7388}"/>
              </a:ext>
            </a:extLst>
          </p:cNvPr>
          <p:cNvSpPr/>
          <p:nvPr/>
        </p:nvSpPr>
        <p:spPr>
          <a:xfrm>
            <a:off x="381000" y="3429000"/>
            <a:ext cx="11430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a:t>
            </a:r>
            <a:endParaRPr lang="en-IN" dirty="0"/>
          </a:p>
        </p:txBody>
      </p:sp>
      <p:sp>
        <p:nvSpPr>
          <p:cNvPr id="5" name="Rectangle 4">
            <a:extLst>
              <a:ext uri="{FF2B5EF4-FFF2-40B4-BE49-F238E27FC236}">
                <a16:creationId xmlns:a16="http://schemas.microsoft.com/office/drawing/2014/main" id="{809DC961-A5B3-4549-8937-98149C3EEE08}"/>
              </a:ext>
            </a:extLst>
          </p:cNvPr>
          <p:cNvSpPr/>
          <p:nvPr/>
        </p:nvSpPr>
        <p:spPr>
          <a:xfrm>
            <a:off x="3124200" y="2286000"/>
            <a:ext cx="1143000" cy="685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PU1</a:t>
            </a:r>
            <a:endParaRPr lang="en-IN" dirty="0"/>
          </a:p>
        </p:txBody>
      </p:sp>
      <p:sp>
        <p:nvSpPr>
          <p:cNvPr id="6" name="Rectangle 5">
            <a:extLst>
              <a:ext uri="{FF2B5EF4-FFF2-40B4-BE49-F238E27FC236}">
                <a16:creationId xmlns:a16="http://schemas.microsoft.com/office/drawing/2014/main" id="{8C702CFE-40FC-4D7D-B9C3-299AAD144ED8}"/>
              </a:ext>
            </a:extLst>
          </p:cNvPr>
          <p:cNvSpPr/>
          <p:nvPr/>
        </p:nvSpPr>
        <p:spPr>
          <a:xfrm>
            <a:off x="3124200" y="3506724"/>
            <a:ext cx="1143000" cy="685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PU2</a:t>
            </a:r>
            <a:endParaRPr lang="en-IN" dirty="0"/>
          </a:p>
        </p:txBody>
      </p:sp>
      <p:sp>
        <p:nvSpPr>
          <p:cNvPr id="7" name="Rectangle 6">
            <a:extLst>
              <a:ext uri="{FF2B5EF4-FFF2-40B4-BE49-F238E27FC236}">
                <a16:creationId xmlns:a16="http://schemas.microsoft.com/office/drawing/2014/main" id="{9EC89C86-7745-401B-945F-318B4CC8AE9D}"/>
              </a:ext>
            </a:extLst>
          </p:cNvPr>
          <p:cNvSpPr/>
          <p:nvPr/>
        </p:nvSpPr>
        <p:spPr>
          <a:xfrm>
            <a:off x="3159760" y="5334000"/>
            <a:ext cx="1143000" cy="685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PUn</a:t>
            </a:r>
            <a:endParaRPr lang="en-IN" dirty="0"/>
          </a:p>
        </p:txBody>
      </p:sp>
      <p:sp>
        <p:nvSpPr>
          <p:cNvPr id="8" name="Rectangle 7">
            <a:extLst>
              <a:ext uri="{FF2B5EF4-FFF2-40B4-BE49-F238E27FC236}">
                <a16:creationId xmlns:a16="http://schemas.microsoft.com/office/drawing/2014/main" id="{F5D892BF-4AC0-435F-8AC2-11E8A2929D2A}"/>
              </a:ext>
            </a:extLst>
          </p:cNvPr>
          <p:cNvSpPr/>
          <p:nvPr/>
        </p:nvSpPr>
        <p:spPr>
          <a:xfrm>
            <a:off x="6248400" y="2286000"/>
            <a:ext cx="1143000" cy="685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Mem1</a:t>
            </a:r>
            <a:endParaRPr lang="en-IN" dirty="0"/>
          </a:p>
        </p:txBody>
      </p:sp>
      <p:sp>
        <p:nvSpPr>
          <p:cNvPr id="9" name="Rectangle 8">
            <a:extLst>
              <a:ext uri="{FF2B5EF4-FFF2-40B4-BE49-F238E27FC236}">
                <a16:creationId xmlns:a16="http://schemas.microsoft.com/office/drawing/2014/main" id="{A008AF07-3F82-43BC-B4BA-6352ABB49C30}"/>
              </a:ext>
            </a:extLst>
          </p:cNvPr>
          <p:cNvSpPr/>
          <p:nvPr/>
        </p:nvSpPr>
        <p:spPr>
          <a:xfrm>
            <a:off x="6248400" y="3501644"/>
            <a:ext cx="1143000" cy="685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Mem2</a:t>
            </a:r>
            <a:endParaRPr lang="en-IN" dirty="0"/>
          </a:p>
        </p:txBody>
      </p:sp>
      <p:sp>
        <p:nvSpPr>
          <p:cNvPr id="10" name="Rectangle 9">
            <a:extLst>
              <a:ext uri="{FF2B5EF4-FFF2-40B4-BE49-F238E27FC236}">
                <a16:creationId xmlns:a16="http://schemas.microsoft.com/office/drawing/2014/main" id="{7F78AE43-57E8-4F73-AE81-573DB2DE27C3}"/>
              </a:ext>
            </a:extLst>
          </p:cNvPr>
          <p:cNvSpPr/>
          <p:nvPr/>
        </p:nvSpPr>
        <p:spPr>
          <a:xfrm>
            <a:off x="6248400" y="5334000"/>
            <a:ext cx="1143000" cy="6858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Memn</a:t>
            </a:r>
            <a:endParaRPr lang="en-IN" dirty="0"/>
          </a:p>
        </p:txBody>
      </p:sp>
      <p:cxnSp>
        <p:nvCxnSpPr>
          <p:cNvPr id="12" name="Connector: Elbow 11">
            <a:extLst>
              <a:ext uri="{FF2B5EF4-FFF2-40B4-BE49-F238E27FC236}">
                <a16:creationId xmlns:a16="http://schemas.microsoft.com/office/drawing/2014/main" id="{AAE3907D-BE67-46B9-841E-15DC4619755B}"/>
              </a:ext>
            </a:extLst>
          </p:cNvPr>
          <p:cNvCxnSpPr>
            <a:stCxn id="5" idx="1"/>
            <a:endCxn id="7" idx="1"/>
          </p:cNvCxnSpPr>
          <p:nvPr/>
        </p:nvCxnSpPr>
        <p:spPr>
          <a:xfrm rot="10800000" flipH="1" flipV="1">
            <a:off x="3124200" y="2628900"/>
            <a:ext cx="35560" cy="3048000"/>
          </a:xfrm>
          <a:prstGeom prst="bentConnector3">
            <a:avLst>
              <a:gd name="adj1" fmla="val -1814286"/>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D6DC399-7557-4D31-8559-F7D6E98B3010}"/>
              </a:ext>
            </a:extLst>
          </p:cNvPr>
          <p:cNvCxnSpPr>
            <a:stCxn id="3" idx="3"/>
          </p:cNvCxnSpPr>
          <p:nvPr/>
        </p:nvCxnSpPr>
        <p:spPr>
          <a:xfrm flipV="1">
            <a:off x="1524000" y="3770376"/>
            <a:ext cx="972819" cy="152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9ADE409-79B4-474B-AF97-4DD39A7745D2}"/>
              </a:ext>
            </a:extLst>
          </p:cNvPr>
          <p:cNvCxnSpPr>
            <a:stCxn id="5" idx="3"/>
            <a:endCxn id="8" idx="1"/>
          </p:cNvCxnSpPr>
          <p:nvPr/>
        </p:nvCxnSpPr>
        <p:spPr>
          <a:xfrm>
            <a:off x="4267200" y="2628900"/>
            <a:ext cx="1981200" cy="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4ADCF1D-05B6-42CB-9A25-3F67E142972C}"/>
              </a:ext>
            </a:extLst>
          </p:cNvPr>
          <p:cNvCxnSpPr>
            <a:stCxn id="6" idx="3"/>
            <a:endCxn id="9" idx="1"/>
          </p:cNvCxnSpPr>
          <p:nvPr/>
        </p:nvCxnSpPr>
        <p:spPr>
          <a:xfrm flipV="1">
            <a:off x="4267200" y="3844544"/>
            <a:ext cx="1981200" cy="508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D629BC2-EAEA-40DA-9376-EDB8BE280A68}"/>
              </a:ext>
            </a:extLst>
          </p:cNvPr>
          <p:cNvCxnSpPr>
            <a:stCxn id="7" idx="3"/>
            <a:endCxn id="10" idx="1"/>
          </p:cNvCxnSpPr>
          <p:nvPr/>
        </p:nvCxnSpPr>
        <p:spPr>
          <a:xfrm>
            <a:off x="4302760" y="5676900"/>
            <a:ext cx="1945640" cy="0"/>
          </a:xfrm>
          <a:prstGeom prst="straightConnector1">
            <a:avLst/>
          </a:prstGeom>
          <a:ln w="28575">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D0F4A38-5F59-4AB3-A5BA-A3665D4E37DF}"/>
              </a:ext>
            </a:extLst>
          </p:cNvPr>
          <p:cNvCxnSpPr>
            <a:cxnSpLocks/>
            <a:endCxn id="6" idx="1"/>
          </p:cNvCxnSpPr>
          <p:nvPr/>
        </p:nvCxnSpPr>
        <p:spPr>
          <a:xfrm>
            <a:off x="2496819" y="3844544"/>
            <a:ext cx="627381" cy="50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Connector: Elbow 32">
            <a:extLst>
              <a:ext uri="{FF2B5EF4-FFF2-40B4-BE49-F238E27FC236}">
                <a16:creationId xmlns:a16="http://schemas.microsoft.com/office/drawing/2014/main" id="{C03F056B-956B-4002-A9E0-ADAB9502111A}"/>
              </a:ext>
            </a:extLst>
          </p:cNvPr>
          <p:cNvCxnSpPr>
            <a:stCxn id="3" idx="0"/>
            <a:endCxn id="8" idx="0"/>
          </p:cNvCxnSpPr>
          <p:nvPr/>
        </p:nvCxnSpPr>
        <p:spPr>
          <a:xfrm rot="5400000" flipH="1" flipV="1">
            <a:off x="3314700" y="-76200"/>
            <a:ext cx="1143000" cy="5867400"/>
          </a:xfrm>
          <a:prstGeom prst="bentConnector3">
            <a:avLst>
              <a:gd name="adj1" fmla="val 120000"/>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55DD80F3-E7D7-4402-864D-29DDCD267F9D}"/>
              </a:ext>
            </a:extLst>
          </p:cNvPr>
          <p:cNvCxnSpPr>
            <a:stCxn id="3" idx="0"/>
            <a:endCxn id="9" idx="0"/>
          </p:cNvCxnSpPr>
          <p:nvPr/>
        </p:nvCxnSpPr>
        <p:spPr>
          <a:xfrm rot="16200000" flipH="1">
            <a:off x="3849878" y="531622"/>
            <a:ext cx="72644" cy="5867400"/>
          </a:xfrm>
          <a:prstGeom prst="bentConnector3">
            <a:avLst>
              <a:gd name="adj1" fmla="val -314685"/>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39" name="Connector: Elbow 38">
            <a:extLst>
              <a:ext uri="{FF2B5EF4-FFF2-40B4-BE49-F238E27FC236}">
                <a16:creationId xmlns:a16="http://schemas.microsoft.com/office/drawing/2014/main" id="{782A6375-0BAB-4482-B462-BF27A6DFCB14}"/>
              </a:ext>
            </a:extLst>
          </p:cNvPr>
          <p:cNvCxnSpPr>
            <a:stCxn id="3" idx="2"/>
            <a:endCxn id="10" idx="2"/>
          </p:cNvCxnSpPr>
          <p:nvPr/>
        </p:nvCxnSpPr>
        <p:spPr>
          <a:xfrm rot="16200000" flipH="1">
            <a:off x="2933700" y="2133600"/>
            <a:ext cx="1905000" cy="5867400"/>
          </a:xfrm>
          <a:prstGeom prst="bentConnector3">
            <a:avLst>
              <a:gd name="adj1" fmla="val 112000"/>
            </a:avLst>
          </a:prstGeom>
          <a:ln w="28575">
            <a:headEnd type="triangle"/>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8C52073F-31C1-42B2-B2C7-644607A1961C}"/>
              </a:ext>
            </a:extLst>
          </p:cNvPr>
          <p:cNvSpPr txBox="1"/>
          <p:nvPr/>
        </p:nvSpPr>
        <p:spPr>
          <a:xfrm>
            <a:off x="3752850" y="1688068"/>
            <a:ext cx="2400300" cy="369332"/>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41" name="TextBox 40">
            <a:extLst>
              <a:ext uri="{FF2B5EF4-FFF2-40B4-BE49-F238E27FC236}">
                <a16:creationId xmlns:a16="http://schemas.microsoft.com/office/drawing/2014/main" id="{F3834241-CD79-4EDA-8BA3-E1F212C16B64}"/>
              </a:ext>
            </a:extLst>
          </p:cNvPr>
          <p:cNvSpPr txBox="1"/>
          <p:nvPr/>
        </p:nvSpPr>
        <p:spPr>
          <a:xfrm>
            <a:off x="1066800" y="2907268"/>
            <a:ext cx="2400300" cy="369332"/>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42" name="TextBox 41">
            <a:extLst>
              <a:ext uri="{FF2B5EF4-FFF2-40B4-BE49-F238E27FC236}">
                <a16:creationId xmlns:a16="http://schemas.microsoft.com/office/drawing/2014/main" id="{5DCB0D82-2852-4651-AD51-7EE27C260DD2}"/>
              </a:ext>
            </a:extLst>
          </p:cNvPr>
          <p:cNvSpPr txBox="1"/>
          <p:nvPr/>
        </p:nvSpPr>
        <p:spPr>
          <a:xfrm>
            <a:off x="914400" y="5867400"/>
            <a:ext cx="2400300" cy="369332"/>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43" name="TextBox 42">
            <a:extLst>
              <a:ext uri="{FF2B5EF4-FFF2-40B4-BE49-F238E27FC236}">
                <a16:creationId xmlns:a16="http://schemas.microsoft.com/office/drawing/2014/main" id="{1BD4296A-7F89-4054-8A93-8FA66A878F8A}"/>
              </a:ext>
            </a:extLst>
          </p:cNvPr>
          <p:cNvSpPr txBox="1"/>
          <p:nvPr/>
        </p:nvSpPr>
        <p:spPr>
          <a:xfrm>
            <a:off x="4648200" y="2286000"/>
            <a:ext cx="1336040" cy="369301"/>
          </a:xfrm>
          <a:prstGeom prst="rect">
            <a:avLst/>
          </a:prstGeom>
          <a:noFill/>
        </p:spPr>
        <p:txBody>
          <a:bodyPr wrap="square" rtlCol="0">
            <a:spAutoFit/>
          </a:bodyPr>
          <a:lstStyle/>
          <a:p>
            <a:r>
              <a:rPr lang="en-US" dirty="0">
                <a:solidFill>
                  <a:srgbClr val="0000CC"/>
                </a:solidFill>
              </a:rPr>
              <a:t>Data Steam</a:t>
            </a:r>
            <a:endParaRPr lang="en-IN" dirty="0">
              <a:solidFill>
                <a:srgbClr val="0000CC"/>
              </a:solidFill>
            </a:endParaRPr>
          </a:p>
        </p:txBody>
      </p:sp>
      <p:sp>
        <p:nvSpPr>
          <p:cNvPr id="44" name="TextBox 43">
            <a:extLst>
              <a:ext uri="{FF2B5EF4-FFF2-40B4-BE49-F238E27FC236}">
                <a16:creationId xmlns:a16="http://schemas.microsoft.com/office/drawing/2014/main" id="{F3D04128-C220-4849-BB60-782098AAAA4F}"/>
              </a:ext>
            </a:extLst>
          </p:cNvPr>
          <p:cNvSpPr txBox="1"/>
          <p:nvPr/>
        </p:nvSpPr>
        <p:spPr>
          <a:xfrm>
            <a:off x="4572000" y="3516899"/>
            <a:ext cx="1336040" cy="369301"/>
          </a:xfrm>
          <a:prstGeom prst="rect">
            <a:avLst/>
          </a:prstGeom>
          <a:noFill/>
        </p:spPr>
        <p:txBody>
          <a:bodyPr wrap="square" rtlCol="0">
            <a:spAutoFit/>
          </a:bodyPr>
          <a:lstStyle/>
          <a:p>
            <a:r>
              <a:rPr lang="en-US" dirty="0">
                <a:solidFill>
                  <a:srgbClr val="0000CC"/>
                </a:solidFill>
              </a:rPr>
              <a:t>Data Steam</a:t>
            </a:r>
            <a:endParaRPr lang="en-IN" dirty="0">
              <a:solidFill>
                <a:srgbClr val="0000CC"/>
              </a:solidFill>
            </a:endParaRPr>
          </a:p>
        </p:txBody>
      </p:sp>
      <p:sp>
        <p:nvSpPr>
          <p:cNvPr id="45" name="TextBox 44">
            <a:extLst>
              <a:ext uri="{FF2B5EF4-FFF2-40B4-BE49-F238E27FC236}">
                <a16:creationId xmlns:a16="http://schemas.microsoft.com/office/drawing/2014/main" id="{35AB35D1-3A3F-42DA-8D1D-42FCD2B8F7E0}"/>
              </a:ext>
            </a:extLst>
          </p:cNvPr>
          <p:cNvSpPr txBox="1"/>
          <p:nvPr/>
        </p:nvSpPr>
        <p:spPr>
          <a:xfrm>
            <a:off x="4648200" y="5345699"/>
            <a:ext cx="1336040" cy="369301"/>
          </a:xfrm>
          <a:prstGeom prst="rect">
            <a:avLst/>
          </a:prstGeom>
          <a:noFill/>
        </p:spPr>
        <p:txBody>
          <a:bodyPr wrap="square" rtlCol="0">
            <a:spAutoFit/>
          </a:bodyPr>
          <a:lstStyle/>
          <a:p>
            <a:r>
              <a:rPr lang="en-US" dirty="0">
                <a:solidFill>
                  <a:srgbClr val="0000CC"/>
                </a:solidFill>
              </a:rPr>
              <a:t>Data Steam</a:t>
            </a:r>
            <a:endParaRPr lang="en-IN" dirty="0">
              <a:solidFill>
                <a:srgbClr val="0000CC"/>
              </a:solidFill>
            </a:endParaRPr>
          </a:p>
        </p:txBody>
      </p:sp>
      <p:sp>
        <p:nvSpPr>
          <p:cNvPr id="47" name="Slide Number Placeholder 46">
            <a:extLst>
              <a:ext uri="{FF2B5EF4-FFF2-40B4-BE49-F238E27FC236}">
                <a16:creationId xmlns:a16="http://schemas.microsoft.com/office/drawing/2014/main" id="{6C23E036-3414-4073-8385-23C8D167CA84}"/>
              </a:ext>
            </a:extLst>
          </p:cNvPr>
          <p:cNvSpPr>
            <a:spLocks noGrp="1"/>
          </p:cNvSpPr>
          <p:nvPr>
            <p:ph type="sldNum" sz="quarter" idx="12"/>
          </p:nvPr>
        </p:nvSpPr>
        <p:spPr/>
        <p:txBody>
          <a:bodyPr/>
          <a:lstStyle/>
          <a:p>
            <a:fld id="{F415478C-D669-453F-90FD-15734C33BF1A}" type="slidenum">
              <a:rPr lang="en-US" smtClean="0"/>
              <a:pPr/>
              <a:t>16</a:t>
            </a:fld>
            <a:endParaRPr lang="en-US"/>
          </a:p>
        </p:txBody>
      </p:sp>
    </p:spTree>
    <p:extLst>
      <p:ext uri="{BB962C8B-B14F-4D97-AF65-F5344CB8AC3E}">
        <p14:creationId xmlns:p14="http://schemas.microsoft.com/office/powerpoint/2010/main" val="197253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childTnLst>
                          </p:cTn>
                        </p:par>
                      </p:childTnLst>
                    </p:cTn>
                  </p:par>
                  <p:par>
                    <p:cTn id="17" fill="hold">
                      <p:stCondLst>
                        <p:cond delay="indefinite"/>
                      </p:stCondLst>
                      <p:childTnLst>
                        <p:par>
                          <p:cTn id="18" fill="hold">
                            <p:stCondLst>
                              <p:cond delay="0"/>
                            </p:stCondLst>
                            <p:childTnLst>
                              <p:par>
                                <p:cTn id="19" presetID="55" presetClass="entr" presetSubtype="0" fill="hold" grpId="0" nodeType="clickEffect">
                                  <p:stCondLst>
                                    <p:cond delay="0"/>
                                  </p:stCondLst>
                                  <p:childTnLst>
                                    <p:set>
                                      <p:cBhvr>
                                        <p:cTn id="20" dur="1" fill="hold">
                                          <p:stCondLst>
                                            <p:cond delay="0"/>
                                          </p:stCondLst>
                                        </p:cTn>
                                        <p:tgtEl>
                                          <p:spTgt spid="43"/>
                                        </p:tgtEl>
                                        <p:attrNameLst>
                                          <p:attrName>style.visibility</p:attrName>
                                        </p:attrNameLst>
                                      </p:cBhvr>
                                      <p:to>
                                        <p:strVal val="visible"/>
                                      </p:to>
                                    </p:set>
                                    <p:anim calcmode="lin" valueType="num">
                                      <p:cBhvr>
                                        <p:cTn id="21" dur="1000" fill="hold"/>
                                        <p:tgtEl>
                                          <p:spTgt spid="43"/>
                                        </p:tgtEl>
                                        <p:attrNameLst>
                                          <p:attrName>ppt_w</p:attrName>
                                        </p:attrNameLst>
                                      </p:cBhvr>
                                      <p:tavLst>
                                        <p:tav tm="0">
                                          <p:val>
                                            <p:strVal val="#ppt_w*0.70"/>
                                          </p:val>
                                        </p:tav>
                                        <p:tav tm="100000">
                                          <p:val>
                                            <p:strVal val="#ppt_w"/>
                                          </p:val>
                                        </p:tav>
                                      </p:tavLst>
                                    </p:anim>
                                    <p:anim calcmode="lin" valueType="num">
                                      <p:cBhvr>
                                        <p:cTn id="22" dur="1000" fill="hold"/>
                                        <p:tgtEl>
                                          <p:spTgt spid="43"/>
                                        </p:tgtEl>
                                        <p:attrNameLst>
                                          <p:attrName>ppt_h</p:attrName>
                                        </p:attrNameLst>
                                      </p:cBhvr>
                                      <p:tavLst>
                                        <p:tav tm="0">
                                          <p:val>
                                            <p:strVal val="#ppt_h"/>
                                          </p:val>
                                        </p:tav>
                                        <p:tav tm="100000">
                                          <p:val>
                                            <p:strVal val="#ppt_h"/>
                                          </p:val>
                                        </p:tav>
                                      </p:tavLst>
                                    </p:anim>
                                    <p:animEffect transition="in" filter="fade">
                                      <p:cBhvr>
                                        <p:cTn id="23" dur="1000"/>
                                        <p:tgtEl>
                                          <p:spTgt spid="43"/>
                                        </p:tgtEl>
                                      </p:cBhvr>
                                    </p:animEffect>
                                  </p:childTnLst>
                                </p:cTn>
                              </p:par>
                              <p:par>
                                <p:cTn id="24" presetID="55" presetClass="entr" presetSubtype="0" fill="hold" nodeType="with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p:cTn id="26" dur="1000" fill="hold"/>
                                        <p:tgtEl>
                                          <p:spTgt spid="24"/>
                                        </p:tgtEl>
                                        <p:attrNameLst>
                                          <p:attrName>ppt_w</p:attrName>
                                        </p:attrNameLst>
                                      </p:cBhvr>
                                      <p:tavLst>
                                        <p:tav tm="0">
                                          <p:val>
                                            <p:strVal val="#ppt_w*0.70"/>
                                          </p:val>
                                        </p:tav>
                                        <p:tav tm="100000">
                                          <p:val>
                                            <p:strVal val="#ppt_w"/>
                                          </p:val>
                                        </p:tav>
                                      </p:tavLst>
                                    </p:anim>
                                    <p:anim calcmode="lin" valueType="num">
                                      <p:cBhvr>
                                        <p:cTn id="27" dur="1000" fill="hold"/>
                                        <p:tgtEl>
                                          <p:spTgt spid="24"/>
                                        </p:tgtEl>
                                        <p:attrNameLst>
                                          <p:attrName>ppt_h</p:attrName>
                                        </p:attrNameLst>
                                      </p:cBhvr>
                                      <p:tavLst>
                                        <p:tav tm="0">
                                          <p:val>
                                            <p:strVal val="#ppt_h"/>
                                          </p:val>
                                        </p:tav>
                                        <p:tav tm="100000">
                                          <p:val>
                                            <p:strVal val="#ppt_h"/>
                                          </p:val>
                                        </p:tav>
                                      </p:tavLst>
                                    </p:anim>
                                    <p:animEffect transition="in" filter="fade">
                                      <p:cBhvr>
                                        <p:cTn id="28" dur="1000"/>
                                        <p:tgtEl>
                                          <p:spTgt spid="24"/>
                                        </p:tgtEl>
                                      </p:cBhvr>
                                    </p:animEffect>
                                  </p:childTnLst>
                                </p:cTn>
                              </p:par>
                              <p:par>
                                <p:cTn id="29" presetID="55"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p:cTn id="31" dur="1000" fill="hold"/>
                                        <p:tgtEl>
                                          <p:spTgt spid="26"/>
                                        </p:tgtEl>
                                        <p:attrNameLst>
                                          <p:attrName>ppt_w</p:attrName>
                                        </p:attrNameLst>
                                      </p:cBhvr>
                                      <p:tavLst>
                                        <p:tav tm="0">
                                          <p:val>
                                            <p:strVal val="#ppt_w*0.70"/>
                                          </p:val>
                                        </p:tav>
                                        <p:tav tm="100000">
                                          <p:val>
                                            <p:strVal val="#ppt_w"/>
                                          </p:val>
                                        </p:tav>
                                      </p:tavLst>
                                    </p:anim>
                                    <p:anim calcmode="lin" valueType="num">
                                      <p:cBhvr>
                                        <p:cTn id="32" dur="1000" fill="hold"/>
                                        <p:tgtEl>
                                          <p:spTgt spid="26"/>
                                        </p:tgtEl>
                                        <p:attrNameLst>
                                          <p:attrName>ppt_h</p:attrName>
                                        </p:attrNameLst>
                                      </p:cBhvr>
                                      <p:tavLst>
                                        <p:tav tm="0">
                                          <p:val>
                                            <p:strVal val="#ppt_h"/>
                                          </p:val>
                                        </p:tav>
                                        <p:tav tm="100000">
                                          <p:val>
                                            <p:strVal val="#ppt_h"/>
                                          </p:val>
                                        </p:tav>
                                      </p:tavLst>
                                    </p:anim>
                                    <p:animEffect transition="in" filter="fade">
                                      <p:cBhvr>
                                        <p:cTn id="33" dur="1000"/>
                                        <p:tgtEl>
                                          <p:spTgt spid="26"/>
                                        </p:tgtEl>
                                      </p:cBhvr>
                                    </p:animEffect>
                                  </p:childTnLst>
                                </p:cTn>
                              </p:par>
                              <p:par>
                                <p:cTn id="34" presetID="55" presetClass="entr" presetSubtype="0" fill="hold" grpId="0" nodeType="withEffect">
                                  <p:stCondLst>
                                    <p:cond delay="0"/>
                                  </p:stCondLst>
                                  <p:childTnLst>
                                    <p:set>
                                      <p:cBhvr>
                                        <p:cTn id="35" dur="1" fill="hold">
                                          <p:stCondLst>
                                            <p:cond delay="0"/>
                                          </p:stCondLst>
                                        </p:cTn>
                                        <p:tgtEl>
                                          <p:spTgt spid="44"/>
                                        </p:tgtEl>
                                        <p:attrNameLst>
                                          <p:attrName>style.visibility</p:attrName>
                                        </p:attrNameLst>
                                      </p:cBhvr>
                                      <p:to>
                                        <p:strVal val="visible"/>
                                      </p:to>
                                    </p:set>
                                    <p:anim calcmode="lin" valueType="num">
                                      <p:cBhvr>
                                        <p:cTn id="36" dur="1000" fill="hold"/>
                                        <p:tgtEl>
                                          <p:spTgt spid="44"/>
                                        </p:tgtEl>
                                        <p:attrNameLst>
                                          <p:attrName>ppt_w</p:attrName>
                                        </p:attrNameLst>
                                      </p:cBhvr>
                                      <p:tavLst>
                                        <p:tav tm="0">
                                          <p:val>
                                            <p:strVal val="#ppt_w*0.70"/>
                                          </p:val>
                                        </p:tav>
                                        <p:tav tm="100000">
                                          <p:val>
                                            <p:strVal val="#ppt_w"/>
                                          </p:val>
                                        </p:tav>
                                      </p:tavLst>
                                    </p:anim>
                                    <p:anim calcmode="lin" valueType="num">
                                      <p:cBhvr>
                                        <p:cTn id="37" dur="1000" fill="hold"/>
                                        <p:tgtEl>
                                          <p:spTgt spid="44"/>
                                        </p:tgtEl>
                                        <p:attrNameLst>
                                          <p:attrName>ppt_h</p:attrName>
                                        </p:attrNameLst>
                                      </p:cBhvr>
                                      <p:tavLst>
                                        <p:tav tm="0">
                                          <p:val>
                                            <p:strVal val="#ppt_h"/>
                                          </p:val>
                                        </p:tav>
                                        <p:tav tm="100000">
                                          <p:val>
                                            <p:strVal val="#ppt_h"/>
                                          </p:val>
                                        </p:tav>
                                      </p:tavLst>
                                    </p:anim>
                                    <p:animEffect transition="in" filter="fade">
                                      <p:cBhvr>
                                        <p:cTn id="38" dur="1000"/>
                                        <p:tgtEl>
                                          <p:spTgt spid="44"/>
                                        </p:tgtEl>
                                      </p:cBhvr>
                                    </p:animEffect>
                                  </p:childTnLst>
                                </p:cTn>
                              </p:par>
                              <p:par>
                                <p:cTn id="39" presetID="55"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1000" fill="hold"/>
                                        <p:tgtEl>
                                          <p:spTgt spid="45"/>
                                        </p:tgtEl>
                                        <p:attrNameLst>
                                          <p:attrName>ppt_w</p:attrName>
                                        </p:attrNameLst>
                                      </p:cBhvr>
                                      <p:tavLst>
                                        <p:tav tm="0">
                                          <p:val>
                                            <p:strVal val="#ppt_w*0.70"/>
                                          </p:val>
                                        </p:tav>
                                        <p:tav tm="100000">
                                          <p:val>
                                            <p:strVal val="#ppt_w"/>
                                          </p:val>
                                        </p:tav>
                                      </p:tavLst>
                                    </p:anim>
                                    <p:anim calcmode="lin" valueType="num">
                                      <p:cBhvr>
                                        <p:cTn id="42" dur="1000" fill="hold"/>
                                        <p:tgtEl>
                                          <p:spTgt spid="45"/>
                                        </p:tgtEl>
                                        <p:attrNameLst>
                                          <p:attrName>ppt_h</p:attrName>
                                        </p:attrNameLst>
                                      </p:cBhvr>
                                      <p:tavLst>
                                        <p:tav tm="0">
                                          <p:val>
                                            <p:strVal val="#ppt_h"/>
                                          </p:val>
                                        </p:tav>
                                        <p:tav tm="100000">
                                          <p:val>
                                            <p:strVal val="#ppt_h"/>
                                          </p:val>
                                        </p:tav>
                                      </p:tavLst>
                                    </p:anim>
                                    <p:animEffect transition="in" filter="fade">
                                      <p:cBhvr>
                                        <p:cTn id="43" dur="1000"/>
                                        <p:tgtEl>
                                          <p:spTgt spid="45"/>
                                        </p:tgtEl>
                                      </p:cBhvr>
                                    </p:animEffect>
                                  </p:childTnLst>
                                </p:cTn>
                              </p:par>
                              <p:par>
                                <p:cTn id="44" presetID="55" presetClass="entr" presetSubtype="0" fill="hold"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p:cTn id="46" dur="1000" fill="hold"/>
                                        <p:tgtEl>
                                          <p:spTgt spid="28"/>
                                        </p:tgtEl>
                                        <p:attrNameLst>
                                          <p:attrName>ppt_w</p:attrName>
                                        </p:attrNameLst>
                                      </p:cBhvr>
                                      <p:tavLst>
                                        <p:tav tm="0">
                                          <p:val>
                                            <p:strVal val="#ppt_w*0.70"/>
                                          </p:val>
                                        </p:tav>
                                        <p:tav tm="100000">
                                          <p:val>
                                            <p:strVal val="#ppt_w"/>
                                          </p:val>
                                        </p:tav>
                                      </p:tavLst>
                                    </p:anim>
                                    <p:anim calcmode="lin" valueType="num">
                                      <p:cBhvr>
                                        <p:cTn id="47" dur="1000" fill="hold"/>
                                        <p:tgtEl>
                                          <p:spTgt spid="28"/>
                                        </p:tgtEl>
                                        <p:attrNameLst>
                                          <p:attrName>ppt_h</p:attrName>
                                        </p:attrNameLst>
                                      </p:cBhvr>
                                      <p:tavLst>
                                        <p:tav tm="0">
                                          <p:val>
                                            <p:strVal val="#ppt_h"/>
                                          </p:val>
                                        </p:tav>
                                        <p:tav tm="100000">
                                          <p:val>
                                            <p:strVal val="#ppt_h"/>
                                          </p:val>
                                        </p:tav>
                                      </p:tavLst>
                                    </p:anim>
                                    <p:animEffect transition="in" filter="fade">
                                      <p:cBhvr>
                                        <p:cTn id="48" dur="1000"/>
                                        <p:tgtEl>
                                          <p:spTgt spid="28"/>
                                        </p:tgtEl>
                                      </p:cBhvr>
                                    </p:animEffect>
                                  </p:childTnLst>
                                </p:cTn>
                              </p:par>
                            </p:childTnLst>
                          </p:cTn>
                        </p:par>
                      </p:childTnLst>
                    </p:cTn>
                  </p:par>
                  <p:par>
                    <p:cTn id="49" fill="hold">
                      <p:stCondLst>
                        <p:cond delay="indefinite"/>
                      </p:stCondLst>
                      <p:childTnLst>
                        <p:par>
                          <p:cTn id="50" fill="hold">
                            <p:stCondLst>
                              <p:cond delay="0"/>
                            </p:stCondLst>
                            <p:childTnLst>
                              <p:par>
                                <p:cTn id="51" presetID="17" presetClass="entr" presetSubtype="10" fill="hold" nodeType="clickEffect">
                                  <p:stCondLst>
                                    <p:cond delay="0"/>
                                  </p:stCondLst>
                                  <p:childTnLst>
                                    <p:set>
                                      <p:cBhvr>
                                        <p:cTn id="52" dur="1" fill="hold">
                                          <p:stCondLst>
                                            <p:cond delay="0"/>
                                          </p:stCondLst>
                                        </p:cTn>
                                        <p:tgtEl>
                                          <p:spTgt spid="33"/>
                                        </p:tgtEl>
                                        <p:attrNameLst>
                                          <p:attrName>style.visibility</p:attrName>
                                        </p:attrNameLst>
                                      </p:cBhvr>
                                      <p:to>
                                        <p:strVal val="visible"/>
                                      </p:to>
                                    </p:set>
                                    <p:anim calcmode="lin" valueType="num">
                                      <p:cBhvr>
                                        <p:cTn id="53" dur="500" fill="hold"/>
                                        <p:tgtEl>
                                          <p:spTgt spid="33"/>
                                        </p:tgtEl>
                                        <p:attrNameLst>
                                          <p:attrName>ppt_w</p:attrName>
                                        </p:attrNameLst>
                                      </p:cBhvr>
                                      <p:tavLst>
                                        <p:tav tm="0">
                                          <p:val>
                                            <p:fltVal val="0"/>
                                          </p:val>
                                        </p:tav>
                                        <p:tav tm="100000">
                                          <p:val>
                                            <p:strVal val="#ppt_w"/>
                                          </p:val>
                                        </p:tav>
                                      </p:tavLst>
                                    </p:anim>
                                    <p:anim calcmode="lin" valueType="num">
                                      <p:cBhvr>
                                        <p:cTn id="54" dur="500" fill="hold"/>
                                        <p:tgtEl>
                                          <p:spTgt spid="33"/>
                                        </p:tgtEl>
                                        <p:attrNameLst>
                                          <p:attrName>ppt_h</p:attrName>
                                        </p:attrNameLst>
                                      </p:cBhvr>
                                      <p:tavLst>
                                        <p:tav tm="0">
                                          <p:val>
                                            <p:strVal val="#ppt_h"/>
                                          </p:val>
                                        </p:tav>
                                        <p:tav tm="100000">
                                          <p:val>
                                            <p:strVal val="#ppt_h"/>
                                          </p:val>
                                        </p:tav>
                                      </p:tavLst>
                                    </p:anim>
                                  </p:childTnLst>
                                </p:cTn>
                              </p:par>
                              <p:par>
                                <p:cTn id="55" presetID="17" presetClass="entr" presetSubtype="10" fill="hold" grpId="0" nodeType="withEffect">
                                  <p:stCondLst>
                                    <p:cond delay="0"/>
                                  </p:stCondLst>
                                  <p:childTnLst>
                                    <p:set>
                                      <p:cBhvr>
                                        <p:cTn id="56" dur="1" fill="hold">
                                          <p:stCondLst>
                                            <p:cond delay="0"/>
                                          </p:stCondLst>
                                        </p:cTn>
                                        <p:tgtEl>
                                          <p:spTgt spid="40"/>
                                        </p:tgtEl>
                                        <p:attrNameLst>
                                          <p:attrName>style.visibility</p:attrName>
                                        </p:attrNameLst>
                                      </p:cBhvr>
                                      <p:to>
                                        <p:strVal val="visible"/>
                                      </p:to>
                                    </p:set>
                                    <p:anim calcmode="lin" valueType="num">
                                      <p:cBhvr>
                                        <p:cTn id="57" dur="500" fill="hold"/>
                                        <p:tgtEl>
                                          <p:spTgt spid="40"/>
                                        </p:tgtEl>
                                        <p:attrNameLst>
                                          <p:attrName>ppt_w</p:attrName>
                                        </p:attrNameLst>
                                      </p:cBhvr>
                                      <p:tavLst>
                                        <p:tav tm="0">
                                          <p:val>
                                            <p:fltVal val="0"/>
                                          </p:val>
                                        </p:tav>
                                        <p:tav tm="100000">
                                          <p:val>
                                            <p:strVal val="#ppt_w"/>
                                          </p:val>
                                        </p:tav>
                                      </p:tavLst>
                                    </p:anim>
                                    <p:anim calcmode="lin" valueType="num">
                                      <p:cBhvr>
                                        <p:cTn id="58" dur="500" fill="hold"/>
                                        <p:tgtEl>
                                          <p:spTgt spid="40"/>
                                        </p:tgtEl>
                                        <p:attrNameLst>
                                          <p:attrName>ppt_h</p:attrName>
                                        </p:attrNameLst>
                                      </p:cBhvr>
                                      <p:tavLst>
                                        <p:tav tm="0">
                                          <p:val>
                                            <p:strVal val="#ppt_h"/>
                                          </p:val>
                                        </p:tav>
                                        <p:tav tm="100000">
                                          <p:val>
                                            <p:strVal val="#ppt_h"/>
                                          </p:val>
                                        </p:tav>
                                      </p:tavLst>
                                    </p:anim>
                                  </p:childTnLst>
                                </p:cTn>
                              </p:par>
                              <p:par>
                                <p:cTn id="59" presetID="17" presetClass="entr" presetSubtype="10" fill="hold" nodeType="withEffect">
                                  <p:stCondLst>
                                    <p:cond delay="0"/>
                                  </p:stCondLst>
                                  <p:childTnLst>
                                    <p:set>
                                      <p:cBhvr>
                                        <p:cTn id="60" dur="1" fill="hold">
                                          <p:stCondLst>
                                            <p:cond delay="0"/>
                                          </p:stCondLst>
                                        </p:cTn>
                                        <p:tgtEl>
                                          <p:spTgt spid="35"/>
                                        </p:tgtEl>
                                        <p:attrNameLst>
                                          <p:attrName>style.visibility</p:attrName>
                                        </p:attrNameLst>
                                      </p:cBhvr>
                                      <p:to>
                                        <p:strVal val="visible"/>
                                      </p:to>
                                    </p:set>
                                    <p:anim calcmode="lin" valueType="num">
                                      <p:cBhvr>
                                        <p:cTn id="61" dur="500" fill="hold"/>
                                        <p:tgtEl>
                                          <p:spTgt spid="35"/>
                                        </p:tgtEl>
                                        <p:attrNameLst>
                                          <p:attrName>ppt_w</p:attrName>
                                        </p:attrNameLst>
                                      </p:cBhvr>
                                      <p:tavLst>
                                        <p:tav tm="0">
                                          <p:val>
                                            <p:fltVal val="0"/>
                                          </p:val>
                                        </p:tav>
                                        <p:tav tm="100000">
                                          <p:val>
                                            <p:strVal val="#ppt_w"/>
                                          </p:val>
                                        </p:tav>
                                      </p:tavLst>
                                    </p:anim>
                                    <p:anim calcmode="lin" valueType="num">
                                      <p:cBhvr>
                                        <p:cTn id="62" dur="500" fill="hold"/>
                                        <p:tgtEl>
                                          <p:spTgt spid="35"/>
                                        </p:tgtEl>
                                        <p:attrNameLst>
                                          <p:attrName>ppt_h</p:attrName>
                                        </p:attrNameLst>
                                      </p:cBhvr>
                                      <p:tavLst>
                                        <p:tav tm="0">
                                          <p:val>
                                            <p:strVal val="#ppt_h"/>
                                          </p:val>
                                        </p:tav>
                                        <p:tav tm="100000">
                                          <p:val>
                                            <p:strVal val="#ppt_h"/>
                                          </p:val>
                                        </p:tav>
                                      </p:tavLst>
                                    </p:anim>
                                  </p:childTnLst>
                                </p:cTn>
                              </p:par>
                              <p:par>
                                <p:cTn id="63" presetID="17" presetClass="entr" presetSubtype="10" fill="hold" nodeType="withEffect">
                                  <p:stCondLst>
                                    <p:cond delay="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strVal val="#ppt_h"/>
                                          </p:val>
                                        </p:tav>
                                        <p:tav tm="100000">
                                          <p:val>
                                            <p:strVal val="#ppt_h"/>
                                          </p:val>
                                        </p:tav>
                                      </p:tavLst>
                                    </p:anim>
                                  </p:childTnLst>
                                </p:cTn>
                              </p:par>
                              <p:par>
                                <p:cTn id="67" presetID="17" presetClass="entr" presetSubtype="10" fill="hold" grpId="0" nodeType="with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42" grpId="0"/>
      <p:bldP spid="43" grpId="0"/>
      <p:bldP spid="44" grpId="0"/>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SIMD</a:t>
            </a:r>
          </a:p>
        </p:txBody>
      </p:sp>
      <p:sp>
        <p:nvSpPr>
          <p:cNvPr id="3" name="Content Placeholder 2"/>
          <p:cNvSpPr>
            <a:spLocks noGrp="1"/>
          </p:cNvSpPr>
          <p:nvPr>
            <p:ph idx="1"/>
          </p:nvPr>
        </p:nvSpPr>
        <p:spPr>
          <a:xfrm>
            <a:off x="457200" y="1676400"/>
            <a:ext cx="8229600" cy="5029200"/>
          </a:xfrm>
        </p:spPr>
        <p:txBody>
          <a:bodyPr>
            <a:normAutofit fontScale="77500" lnSpcReduction="20000"/>
          </a:bodyPr>
          <a:lstStyle/>
          <a:p>
            <a:pPr algn="just"/>
            <a:r>
              <a:rPr lang="en-US" sz="3000" dirty="0">
                <a:solidFill>
                  <a:srgbClr val="0000CC"/>
                </a:solidFill>
              </a:rPr>
              <a:t>Same Instruction Sequence </a:t>
            </a:r>
            <a:r>
              <a:rPr lang="en-US" sz="3000" dirty="0"/>
              <a:t>is applied to </a:t>
            </a:r>
            <a:r>
              <a:rPr lang="en-US" sz="3000" dirty="0">
                <a:solidFill>
                  <a:srgbClr val="0000CC"/>
                </a:solidFill>
              </a:rPr>
              <a:t>different data sets </a:t>
            </a:r>
            <a:r>
              <a:rPr lang="en-US" sz="3000" dirty="0"/>
              <a:t>like vector processor</a:t>
            </a:r>
          </a:p>
          <a:p>
            <a:pPr algn="just"/>
            <a:endParaRPr lang="en-US" sz="3000" dirty="0"/>
          </a:p>
          <a:p>
            <a:pPr algn="just"/>
            <a:r>
              <a:rPr lang="en-US" sz="3000" dirty="0"/>
              <a:t>Vectors of data</a:t>
            </a:r>
          </a:p>
          <a:p>
            <a:pPr algn="just"/>
            <a:endParaRPr lang="en-US" sz="3000" dirty="0"/>
          </a:p>
          <a:p>
            <a:pPr algn="just"/>
            <a:r>
              <a:rPr lang="en-US" sz="3000" dirty="0">
                <a:solidFill>
                  <a:srgbClr val="0000CC"/>
                </a:solidFill>
              </a:rPr>
              <a:t>Synchronized parallel execution units </a:t>
            </a:r>
            <a:r>
              <a:rPr lang="en-US" sz="3000" dirty="0"/>
              <a:t>that are respond to single instruction</a:t>
            </a:r>
          </a:p>
          <a:p>
            <a:pPr algn="just"/>
            <a:endParaRPr lang="en-US" sz="3000" dirty="0"/>
          </a:p>
          <a:p>
            <a:pPr algn="just"/>
            <a:r>
              <a:rPr lang="en-US" sz="3000" dirty="0"/>
              <a:t>Each execution unit has its </a:t>
            </a:r>
            <a:r>
              <a:rPr lang="en-US" sz="3000" dirty="0">
                <a:solidFill>
                  <a:srgbClr val="0000CC"/>
                </a:solidFill>
              </a:rPr>
              <a:t>own address registers </a:t>
            </a:r>
            <a:r>
              <a:rPr lang="en-US" sz="3000" dirty="0"/>
              <a:t>that have different data</a:t>
            </a:r>
          </a:p>
          <a:p>
            <a:pPr algn="just"/>
            <a:endParaRPr lang="en-US" sz="3000" dirty="0"/>
          </a:p>
          <a:p>
            <a:pPr algn="just"/>
            <a:r>
              <a:rPr lang="en-US" sz="3000" dirty="0">
                <a:solidFill>
                  <a:srgbClr val="0000CC"/>
                </a:solidFill>
              </a:rPr>
              <a:t>Serial Hardware </a:t>
            </a:r>
            <a:r>
              <a:rPr lang="en-US" sz="3000" dirty="0">
                <a:sym typeface="Wingdings" pitchFamily="2" charset="2"/>
              </a:rPr>
              <a:t> SISD, </a:t>
            </a:r>
            <a:r>
              <a:rPr lang="en-US" sz="3000" dirty="0">
                <a:solidFill>
                  <a:srgbClr val="0000CC"/>
                </a:solidFill>
                <a:sym typeface="Wingdings" pitchFamily="2" charset="2"/>
              </a:rPr>
              <a:t>Parallel Hardware </a:t>
            </a:r>
            <a:r>
              <a:rPr lang="en-US" sz="3000" dirty="0">
                <a:sym typeface="Wingdings" pitchFamily="2" charset="2"/>
              </a:rPr>
              <a:t> SIMD</a:t>
            </a:r>
          </a:p>
          <a:p>
            <a:pPr algn="just"/>
            <a:endParaRPr lang="en-US" sz="3000" dirty="0"/>
          </a:p>
          <a:p>
            <a:pPr algn="just"/>
            <a:r>
              <a:rPr lang="en-US" sz="3000" dirty="0">
                <a:solidFill>
                  <a:srgbClr val="0000CC"/>
                </a:solidFill>
              </a:rPr>
              <a:t>Ex: </a:t>
            </a:r>
            <a:r>
              <a:rPr lang="en-US" sz="3000" dirty="0">
                <a:solidFill>
                  <a:srgbClr val="FF0000"/>
                </a:solidFill>
              </a:rPr>
              <a:t>addition of 64 numbers</a:t>
            </a:r>
            <a:r>
              <a:rPr lang="en-US" sz="3000" dirty="0"/>
              <a:t> in the form of </a:t>
            </a:r>
            <a:r>
              <a:rPr lang="en-US" sz="3000" dirty="0">
                <a:solidFill>
                  <a:schemeClr val="accent4">
                    <a:lumMod val="75000"/>
                  </a:schemeClr>
                </a:solidFill>
              </a:rPr>
              <a:t>64 data streams</a:t>
            </a:r>
            <a:r>
              <a:rPr lang="en-US" sz="3000" dirty="0"/>
              <a:t> to </a:t>
            </a:r>
            <a:r>
              <a:rPr lang="en-US" sz="3000" dirty="0">
                <a:solidFill>
                  <a:srgbClr val="00B0F0"/>
                </a:solidFill>
              </a:rPr>
              <a:t>64 ALUs</a:t>
            </a:r>
            <a:r>
              <a:rPr lang="en-US" sz="3000" dirty="0"/>
              <a:t> to perform </a:t>
            </a:r>
            <a:r>
              <a:rPr lang="en-US" sz="3000" dirty="0">
                <a:solidFill>
                  <a:srgbClr val="FF00FF"/>
                </a:solidFill>
              </a:rPr>
              <a:t>64 sums </a:t>
            </a:r>
            <a:r>
              <a:rPr lang="en-US" sz="3000" dirty="0"/>
              <a:t>in a parallel manner</a:t>
            </a:r>
          </a:p>
        </p:txBody>
      </p:sp>
      <p:sp>
        <p:nvSpPr>
          <p:cNvPr id="5" name="Slide Number Placeholder 4">
            <a:extLst>
              <a:ext uri="{FF2B5EF4-FFF2-40B4-BE49-F238E27FC236}">
                <a16:creationId xmlns:a16="http://schemas.microsoft.com/office/drawing/2014/main" id="{90756424-A44D-4B58-8F5C-358070AD71CD}"/>
              </a:ext>
            </a:extLst>
          </p:cNvPr>
          <p:cNvSpPr>
            <a:spLocks noGrp="1"/>
          </p:cNvSpPr>
          <p:nvPr>
            <p:ph type="sldNum" sz="quarter" idx="12"/>
          </p:nvPr>
        </p:nvSpPr>
        <p:spPr/>
        <p:txBody>
          <a:bodyPr/>
          <a:lstStyle/>
          <a:p>
            <a:fld id="{F415478C-D669-453F-90FD-15734C33BF1A}" type="slidenum">
              <a:rPr lang="en-US" smtClean="0"/>
              <a:pPr/>
              <a:t>17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additive="base">
                                        <p:cTn id="25" dur="500" fill="hold"/>
                                        <p:tgtEl>
                                          <p:spTgt spid="3">
                                            <p:txEl>
                                              <p:pRg st="6" end="6"/>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anim calcmode="lin" valueType="num">
                                      <p:cBhvr>
                                        <p:cTn id="3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wipe(down)">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97B16-A254-4955-AB4B-FA3FC9556C9B}"/>
              </a:ext>
            </a:extLst>
          </p:cNvPr>
          <p:cNvSpPr>
            <a:spLocks noGrp="1"/>
          </p:cNvSpPr>
          <p:nvPr>
            <p:ph type="title"/>
          </p:nvPr>
        </p:nvSpPr>
        <p:spPr/>
        <p:txBody>
          <a:bodyPr/>
          <a:lstStyle/>
          <a:p>
            <a:r>
              <a:rPr lang="en-US" dirty="0"/>
              <a:t>SIMD</a:t>
            </a:r>
            <a:endParaRPr lang="en-IN" dirty="0"/>
          </a:p>
        </p:txBody>
      </p:sp>
      <p:sp>
        <p:nvSpPr>
          <p:cNvPr id="3" name="Content Placeholder 2">
            <a:extLst>
              <a:ext uri="{FF2B5EF4-FFF2-40B4-BE49-F238E27FC236}">
                <a16:creationId xmlns:a16="http://schemas.microsoft.com/office/drawing/2014/main" id="{53C74E3E-2EE1-4DED-813B-96857167709B}"/>
              </a:ext>
            </a:extLst>
          </p:cNvPr>
          <p:cNvSpPr>
            <a:spLocks noGrp="1"/>
          </p:cNvSpPr>
          <p:nvPr>
            <p:ph idx="1"/>
          </p:nvPr>
        </p:nvSpPr>
        <p:spPr/>
        <p:txBody>
          <a:bodyPr/>
          <a:lstStyle/>
          <a:p>
            <a:r>
              <a:rPr lang="en-US" dirty="0"/>
              <a:t>Each Instruction is executed on different data set by the different parallel processors</a:t>
            </a:r>
          </a:p>
          <a:p>
            <a:endParaRPr lang="en-US" dirty="0"/>
          </a:p>
          <a:p>
            <a:r>
              <a:rPr lang="en-US" dirty="0">
                <a:solidFill>
                  <a:srgbClr val="00B0F0"/>
                </a:solidFill>
              </a:rPr>
              <a:t>Ex:</a:t>
            </a:r>
            <a:r>
              <a:rPr lang="en-US" dirty="0"/>
              <a:t> Vector and Array Processors</a:t>
            </a:r>
          </a:p>
          <a:p>
            <a:endParaRPr lang="en-US" dirty="0"/>
          </a:p>
          <a:p>
            <a:r>
              <a:rPr lang="en-US" dirty="0">
                <a:solidFill>
                  <a:srgbClr val="0070C0"/>
                </a:solidFill>
              </a:rPr>
              <a:t>Processing Unit has its own Data Memory</a:t>
            </a:r>
            <a:endParaRPr lang="en-IN" dirty="0">
              <a:solidFill>
                <a:srgbClr val="0070C0"/>
              </a:solidFill>
            </a:endParaRPr>
          </a:p>
        </p:txBody>
      </p:sp>
      <p:sp>
        <p:nvSpPr>
          <p:cNvPr id="5" name="Slide Number Placeholder 4">
            <a:extLst>
              <a:ext uri="{FF2B5EF4-FFF2-40B4-BE49-F238E27FC236}">
                <a16:creationId xmlns:a16="http://schemas.microsoft.com/office/drawing/2014/main" id="{A8D7E283-5844-4C7B-A5EF-F23F1BC51889}"/>
              </a:ext>
            </a:extLst>
          </p:cNvPr>
          <p:cNvSpPr>
            <a:spLocks noGrp="1"/>
          </p:cNvSpPr>
          <p:nvPr>
            <p:ph type="sldNum" sz="quarter" idx="12"/>
          </p:nvPr>
        </p:nvSpPr>
        <p:spPr/>
        <p:txBody>
          <a:bodyPr/>
          <a:lstStyle/>
          <a:p>
            <a:fld id="{F415478C-D669-453F-90FD-15734C33BF1A}" type="slidenum">
              <a:rPr lang="en-US" smtClean="0"/>
              <a:pPr/>
              <a:t>18</a:t>
            </a:fld>
            <a:endParaRPr lang="en-US"/>
          </a:p>
        </p:txBody>
      </p:sp>
    </p:spTree>
    <p:extLst>
      <p:ext uri="{BB962C8B-B14F-4D97-AF65-F5344CB8AC3E}">
        <p14:creationId xmlns:p14="http://schemas.microsoft.com/office/powerpoint/2010/main" val="2935333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mph" presetSubtype="0" fill="hold" nodeType="clickEffect">
                                  <p:stCondLst>
                                    <p:cond delay="0"/>
                                  </p:stCondLst>
                                  <p:iterate type="lt">
                                    <p:tmPct val="4000"/>
                                  </p:iterate>
                                  <p:childTnLst>
                                    <p:set>
                                      <p:cBhvr override="childStyle">
                                        <p:cTn id="6" dur="500" fill="hold"/>
                                        <p:tgtEl>
                                          <p:spTgt spid="3">
                                            <p:txEl>
                                              <p:pRg st="0" end="0"/>
                                            </p:txEl>
                                          </p:spTgt>
                                        </p:tgtEl>
                                        <p:attrNameLst>
                                          <p:attrName>style.textDecorationUnderline</p:attrName>
                                        </p:attrNameLst>
                                      </p:cBhvr>
                                      <p:to>
                                        <p:strVal val="true"/>
                                      </p:to>
                                    </p:set>
                                  </p:childTnLst>
                                </p:cTn>
                              </p:par>
                            </p:childTnLst>
                          </p:cTn>
                        </p:par>
                      </p:childTnLst>
                    </p:cTn>
                  </p:par>
                  <p:par>
                    <p:cTn id="7" fill="hold">
                      <p:stCondLst>
                        <p:cond delay="indefinite"/>
                      </p:stCondLst>
                      <p:childTnLst>
                        <p:par>
                          <p:cTn id="8" fill="hold">
                            <p:stCondLst>
                              <p:cond delay="0"/>
                            </p:stCondLst>
                            <p:childTnLst>
                              <p:par>
                                <p:cTn id="9" presetID="18" presetClass="emph" presetSubtype="0" fill="hold" nodeType="clickEffect">
                                  <p:stCondLst>
                                    <p:cond delay="0"/>
                                  </p:stCondLst>
                                  <p:iterate type="lt">
                                    <p:tmPct val="4000"/>
                                  </p:iterate>
                                  <p:childTnLst>
                                    <p:set>
                                      <p:cBhvr override="childStyle">
                                        <p:cTn id="10" dur="500" fill="hold"/>
                                        <p:tgtEl>
                                          <p:spTgt spid="3">
                                            <p:txEl>
                                              <p:pRg st="2" end="2"/>
                                            </p:txEl>
                                          </p:spTgt>
                                        </p:tgtEl>
                                        <p:attrNameLst>
                                          <p:attrName>style.textDecorationUnderline</p:attrName>
                                        </p:attrNameLst>
                                      </p:cBhvr>
                                      <p:to>
                                        <p:strVal val="true"/>
                                      </p:to>
                                    </p:set>
                                  </p:childTnLst>
                                </p:cTn>
                              </p:par>
                            </p:childTnLst>
                          </p:cTn>
                        </p:par>
                      </p:childTnLst>
                    </p:cTn>
                  </p:par>
                  <p:par>
                    <p:cTn id="11" fill="hold">
                      <p:stCondLst>
                        <p:cond delay="indefinite"/>
                      </p:stCondLst>
                      <p:childTnLst>
                        <p:par>
                          <p:cTn id="12" fill="hold">
                            <p:stCondLst>
                              <p:cond delay="0"/>
                            </p:stCondLst>
                            <p:childTnLst>
                              <p:par>
                                <p:cTn id="13" presetID="18" presetClass="emph" presetSubtype="0" fill="hold" nodeType="clickEffect">
                                  <p:stCondLst>
                                    <p:cond delay="0"/>
                                  </p:stCondLst>
                                  <p:iterate type="lt">
                                    <p:tmPct val="4000"/>
                                  </p:iterate>
                                  <p:childTnLst>
                                    <p:set>
                                      <p:cBhvr override="childStyle">
                                        <p:cTn id="14" dur="500" fill="hold"/>
                                        <p:tgtEl>
                                          <p:spTgt spid="3">
                                            <p:txEl>
                                              <p:pRg st="4" end="4"/>
                                            </p:txEl>
                                          </p:spTgt>
                                        </p:tgtEl>
                                        <p:attrNameLst>
                                          <p:attrName>style.textDecorationUnderline</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SIMD</a:t>
            </a:r>
          </a:p>
        </p:txBody>
      </p:sp>
      <p:sp>
        <p:nvSpPr>
          <p:cNvPr id="3" name="Content Placeholder 2"/>
          <p:cNvSpPr>
            <a:spLocks noGrp="1"/>
          </p:cNvSpPr>
          <p:nvPr>
            <p:ph idx="1"/>
          </p:nvPr>
        </p:nvSpPr>
        <p:spPr>
          <a:xfrm>
            <a:off x="0" y="1524000"/>
            <a:ext cx="9067800" cy="5181601"/>
          </a:xfrm>
        </p:spPr>
        <p:txBody>
          <a:bodyPr>
            <a:normAutofit fontScale="77500" lnSpcReduction="20000"/>
          </a:bodyPr>
          <a:lstStyle/>
          <a:p>
            <a:r>
              <a:rPr lang="en-US" dirty="0">
                <a:solidFill>
                  <a:srgbClr val="0000CC"/>
                </a:solidFill>
              </a:rPr>
              <a:t>Advantages</a:t>
            </a:r>
          </a:p>
          <a:p>
            <a:pPr lvl="1"/>
            <a:r>
              <a:rPr lang="en-US" dirty="0"/>
              <a:t>Gradually reduce the cost of control unit by increasing the execution units</a:t>
            </a:r>
          </a:p>
          <a:p>
            <a:pPr lvl="1"/>
            <a:r>
              <a:rPr lang="en-US" dirty="0"/>
              <a:t>Reduced Instruction bandwidth &amp; space</a:t>
            </a:r>
          </a:p>
          <a:p>
            <a:pPr lvl="2"/>
            <a:r>
              <a:rPr lang="en-US" dirty="0"/>
              <a:t>SIMD – Only one copy of code simultaneously executed</a:t>
            </a:r>
          </a:p>
          <a:p>
            <a:pPr lvl="2"/>
            <a:r>
              <a:rPr lang="en-US" dirty="0"/>
              <a:t>MIMD – need copy in every processor</a:t>
            </a:r>
          </a:p>
          <a:p>
            <a:pPr lvl="2"/>
            <a:endParaRPr lang="en-US" dirty="0"/>
          </a:p>
          <a:p>
            <a:r>
              <a:rPr lang="en-US" dirty="0"/>
              <a:t>Best in dealing with arrays in for loop</a:t>
            </a:r>
          </a:p>
          <a:p>
            <a:endParaRPr lang="en-US" dirty="0"/>
          </a:p>
          <a:p>
            <a:r>
              <a:rPr lang="en-US" dirty="0"/>
              <a:t>It </a:t>
            </a:r>
            <a:r>
              <a:rPr lang="en-US" dirty="0">
                <a:solidFill>
                  <a:srgbClr val="0000CC"/>
                </a:solidFill>
              </a:rPr>
              <a:t>provides Data-level-Parallelism</a:t>
            </a:r>
          </a:p>
          <a:p>
            <a:pPr lvl="1"/>
            <a:r>
              <a:rPr lang="en-US" dirty="0"/>
              <a:t>Performing same operation on identically structured &amp; independent data</a:t>
            </a:r>
          </a:p>
          <a:p>
            <a:pPr lvl="1"/>
            <a:endParaRPr lang="en-US" dirty="0"/>
          </a:p>
          <a:p>
            <a:r>
              <a:rPr lang="en-US" dirty="0">
                <a:solidFill>
                  <a:srgbClr val="0000CC"/>
                </a:solidFill>
              </a:rPr>
              <a:t>Can’t handle switch-case</a:t>
            </a:r>
          </a:p>
          <a:p>
            <a:pPr lvl="1"/>
            <a:r>
              <a:rPr lang="en-US" dirty="0"/>
              <a:t>Each execution unit performs different task on its data that depends on data of switch-case value</a:t>
            </a:r>
          </a:p>
          <a:p>
            <a:pPr lvl="1"/>
            <a:endParaRPr lang="en-US" dirty="0"/>
          </a:p>
          <a:p>
            <a:pPr lvl="1"/>
            <a:endParaRPr lang="en-US" dirty="0"/>
          </a:p>
          <a:p>
            <a:endParaRPr lang="en-US" dirty="0"/>
          </a:p>
          <a:p>
            <a:pPr lvl="1"/>
            <a:endParaRPr lang="en-US" dirty="0"/>
          </a:p>
          <a:p>
            <a:pPr lvl="1"/>
            <a:endParaRPr lang="en-US" dirty="0"/>
          </a:p>
        </p:txBody>
      </p:sp>
      <p:sp>
        <p:nvSpPr>
          <p:cNvPr id="5" name="Slide Number Placeholder 4">
            <a:extLst>
              <a:ext uri="{FF2B5EF4-FFF2-40B4-BE49-F238E27FC236}">
                <a16:creationId xmlns:a16="http://schemas.microsoft.com/office/drawing/2014/main" id="{4F308943-B1F4-4291-A6B0-F6D12AD16F4F}"/>
              </a:ext>
            </a:extLst>
          </p:cNvPr>
          <p:cNvSpPr>
            <a:spLocks noGrp="1"/>
          </p:cNvSpPr>
          <p:nvPr>
            <p:ph type="sldNum" sz="quarter" idx="12"/>
          </p:nvPr>
        </p:nvSpPr>
        <p:spPr/>
        <p:txBody>
          <a:bodyPr/>
          <a:lstStyle/>
          <a:p>
            <a:fld id="{F415478C-D669-453F-90FD-15734C33BF1A}"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05BCA54-6E36-418E-AE13-7C98E28ECEB7}"/>
              </a:ext>
            </a:extLst>
          </p:cNvPr>
          <p:cNvSpPr>
            <a:spLocks noGrp="1"/>
          </p:cNvSpPr>
          <p:nvPr>
            <p:ph type="sldNum" sz="quarter" idx="12"/>
          </p:nvPr>
        </p:nvSpPr>
        <p:spPr/>
        <p:txBody>
          <a:bodyPr/>
          <a:lstStyle/>
          <a:p>
            <a:fld id="{F415478C-D669-453F-90FD-15734C33BF1A}" type="slidenum">
              <a:rPr lang="en-US" smtClean="0"/>
              <a:pPr/>
              <a:t>2</a:t>
            </a:fld>
            <a:endParaRPr lang="en-US"/>
          </a:p>
        </p:txBody>
      </p:sp>
      <p:pic>
        <p:nvPicPr>
          <p:cNvPr id="1026" name="Picture 2" descr="Smiling boy wearing green sweater">
            <a:extLst>
              <a:ext uri="{FF2B5EF4-FFF2-40B4-BE49-F238E27FC236}">
                <a16:creationId xmlns:a16="http://schemas.microsoft.com/office/drawing/2014/main" id="{0F48527B-0CDE-4757-8EC0-D25B29A6A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3185160" cy="32913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te computer / cartoon vector and illustration, black and white, hand drawn, sketch style, isolated on white background.">
            <a:extLst>
              <a:ext uri="{FF2B5EF4-FFF2-40B4-BE49-F238E27FC236}">
                <a16:creationId xmlns:a16="http://schemas.microsoft.com/office/drawing/2014/main" id="{35160F1D-E277-4852-B26D-430CF8E3B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680" y="2057400"/>
            <a:ext cx="3185160" cy="32913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0136DA2-7BBB-4490-8D21-5A34316CF24F}"/>
              </a:ext>
            </a:extLst>
          </p:cNvPr>
          <p:cNvSpPr/>
          <p:nvPr/>
        </p:nvSpPr>
        <p:spPr>
          <a:xfrm>
            <a:off x="533400" y="1219200"/>
            <a:ext cx="3124199" cy="834136"/>
          </a:xfrm>
          <a:prstGeom prst="roundRect">
            <a:avLst>
              <a:gd name="adj" fmla="val 0"/>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Addition of 2 Integers (1 pair)</a:t>
            </a:r>
            <a:endParaRPr lang="en-IN" sz="2400" dirty="0"/>
          </a:p>
        </p:txBody>
      </p:sp>
      <p:sp>
        <p:nvSpPr>
          <p:cNvPr id="3" name="Explosion: 8 Points 2">
            <a:extLst>
              <a:ext uri="{FF2B5EF4-FFF2-40B4-BE49-F238E27FC236}">
                <a16:creationId xmlns:a16="http://schemas.microsoft.com/office/drawing/2014/main" id="{1B5E1CAC-16D3-4CCF-AE90-E662AD602E56}"/>
              </a:ext>
            </a:extLst>
          </p:cNvPr>
          <p:cNvSpPr/>
          <p:nvPr/>
        </p:nvSpPr>
        <p:spPr>
          <a:xfrm>
            <a:off x="5486403" y="306832"/>
            <a:ext cx="3307077" cy="2588768"/>
          </a:xfrm>
          <a:prstGeom prst="irregularSeal1">
            <a:avLst/>
          </a:prstGeom>
          <a:solidFill>
            <a:srgbClr val="3333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YES….within 30ms</a:t>
            </a:r>
            <a:endParaRPr lang="en-IN" sz="2400" dirty="0"/>
          </a:p>
        </p:txBody>
      </p:sp>
      <p:sp>
        <p:nvSpPr>
          <p:cNvPr id="7" name="Cloud 6">
            <a:extLst>
              <a:ext uri="{FF2B5EF4-FFF2-40B4-BE49-F238E27FC236}">
                <a16:creationId xmlns:a16="http://schemas.microsoft.com/office/drawing/2014/main" id="{C8FD40A2-BC11-4858-9258-2EFBE666DAFA}"/>
              </a:ext>
            </a:extLst>
          </p:cNvPr>
          <p:cNvSpPr/>
          <p:nvPr/>
        </p:nvSpPr>
        <p:spPr>
          <a:xfrm>
            <a:off x="2410460" y="2724403"/>
            <a:ext cx="2057400" cy="914400"/>
          </a:xfrm>
          <a:prstGeom prst="cloud">
            <a:avLst/>
          </a:prstGeom>
          <a:solidFill>
            <a:schemeClr val="accent3"/>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GOOD…</a:t>
            </a:r>
            <a:endParaRPr lang="en-IN" sz="2400" dirty="0"/>
          </a:p>
        </p:txBody>
      </p:sp>
      <p:sp>
        <p:nvSpPr>
          <p:cNvPr id="6" name="Oval 5">
            <a:extLst>
              <a:ext uri="{FF2B5EF4-FFF2-40B4-BE49-F238E27FC236}">
                <a16:creationId xmlns:a16="http://schemas.microsoft.com/office/drawing/2014/main" id="{70DB8575-A562-4726-8667-9A37018B7AB7}"/>
              </a:ext>
            </a:extLst>
          </p:cNvPr>
          <p:cNvSpPr/>
          <p:nvPr/>
        </p:nvSpPr>
        <p:spPr>
          <a:xfrm>
            <a:off x="4170680" y="41148"/>
            <a:ext cx="924560" cy="834137"/>
          </a:xfrm>
          <a:prstGeom prst="ellipse">
            <a:avLst/>
          </a:prstGeom>
          <a:solidFill>
            <a:srgbClr val="660066"/>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800" dirty="0"/>
              <a:t>1</a:t>
            </a:r>
          </a:p>
        </p:txBody>
      </p:sp>
    </p:spTree>
    <p:extLst>
      <p:ext uri="{BB962C8B-B14F-4D97-AF65-F5344CB8AC3E}">
        <p14:creationId xmlns:p14="http://schemas.microsoft.com/office/powerpoint/2010/main" val="273684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3.33333E-6 4.07407E-6 L 0.53541 0.0831 " pathEditMode="relative" rAng="0" ptsTypes="AA">
                                      <p:cBhvr>
                                        <p:cTn id="10" dur="2000" fill="hold"/>
                                        <p:tgtEl>
                                          <p:spTgt spid="2"/>
                                        </p:tgtEl>
                                        <p:attrNameLst>
                                          <p:attrName>ppt_x</p:attrName>
                                          <p:attrName>ppt_y</p:attrName>
                                        </p:attrNameLst>
                                      </p:cBhvr>
                                      <p:rCtr x="26771" y="4144"/>
                                    </p:animMotion>
                                  </p:childTnLst>
                                </p:cTn>
                              </p:par>
                            </p:childTnLst>
                          </p:cTn>
                        </p:par>
                      </p:childTnLst>
                    </p:cTn>
                  </p:par>
                  <p:par>
                    <p:cTn id="11" fill="hold">
                      <p:stCondLst>
                        <p:cond delay="indefinite"/>
                      </p:stCondLst>
                      <p:childTnLst>
                        <p:par>
                          <p:cTn id="12" fill="hold">
                            <p:stCondLst>
                              <p:cond delay="0"/>
                            </p:stCondLst>
                            <p:childTnLst>
                              <p:par>
                                <p:cTn id="13" presetID="32" presetClass="emph" presetSubtype="0" fill="hold" nodeType="clickEffect">
                                  <p:stCondLst>
                                    <p:cond delay="0"/>
                                  </p:stCondLst>
                                  <p:childTnLst>
                                    <p:animRot by="120000">
                                      <p:cBhvr>
                                        <p:cTn id="14" dur="100" fill="hold">
                                          <p:stCondLst>
                                            <p:cond delay="0"/>
                                          </p:stCondLst>
                                        </p:cTn>
                                        <p:tgtEl>
                                          <p:spTgt spid="1028"/>
                                        </p:tgtEl>
                                        <p:attrNameLst>
                                          <p:attrName>r</p:attrName>
                                        </p:attrNameLst>
                                      </p:cBhvr>
                                    </p:animRot>
                                    <p:animRot by="-240000">
                                      <p:cBhvr>
                                        <p:cTn id="15" dur="200" fill="hold">
                                          <p:stCondLst>
                                            <p:cond delay="200"/>
                                          </p:stCondLst>
                                        </p:cTn>
                                        <p:tgtEl>
                                          <p:spTgt spid="1028"/>
                                        </p:tgtEl>
                                        <p:attrNameLst>
                                          <p:attrName>r</p:attrName>
                                        </p:attrNameLst>
                                      </p:cBhvr>
                                    </p:animRot>
                                    <p:animRot by="240000">
                                      <p:cBhvr>
                                        <p:cTn id="16" dur="200" fill="hold">
                                          <p:stCondLst>
                                            <p:cond delay="400"/>
                                          </p:stCondLst>
                                        </p:cTn>
                                        <p:tgtEl>
                                          <p:spTgt spid="1028"/>
                                        </p:tgtEl>
                                        <p:attrNameLst>
                                          <p:attrName>r</p:attrName>
                                        </p:attrNameLst>
                                      </p:cBhvr>
                                    </p:animRot>
                                    <p:animRot by="-240000">
                                      <p:cBhvr>
                                        <p:cTn id="17" dur="200" fill="hold">
                                          <p:stCondLst>
                                            <p:cond delay="600"/>
                                          </p:stCondLst>
                                        </p:cTn>
                                        <p:tgtEl>
                                          <p:spTgt spid="1028"/>
                                        </p:tgtEl>
                                        <p:attrNameLst>
                                          <p:attrName>r</p:attrName>
                                        </p:attrNameLst>
                                      </p:cBhvr>
                                    </p:animRot>
                                    <p:animRot by="120000">
                                      <p:cBhvr>
                                        <p:cTn id="18" dur="200" fill="hold">
                                          <p:stCondLst>
                                            <p:cond delay="800"/>
                                          </p:stCondLst>
                                        </p:cTn>
                                        <p:tgtEl>
                                          <p:spTgt spid="1028"/>
                                        </p:tgtEl>
                                        <p:attrNameLst>
                                          <p:attrName>r</p:attrName>
                                        </p:attrNameLst>
                                      </p:cBhvr>
                                    </p:animRot>
                                  </p:childTnLst>
                                </p:cTn>
                              </p:par>
                            </p:childTnLst>
                          </p:cTn>
                        </p:par>
                        <p:par>
                          <p:cTn id="19" fill="hold">
                            <p:stCondLst>
                              <p:cond delay="1000"/>
                            </p:stCondLst>
                            <p:childTnLst>
                              <p:par>
                                <p:cTn id="20" presetID="42" presetClass="entr" presetSubtype="0" fill="hold" grpId="0" nodeType="after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1000"/>
                                        <p:tgtEl>
                                          <p:spTgt spid="3"/>
                                        </p:tgtEl>
                                      </p:cBhvr>
                                    </p:animEffect>
                                    <p:anim calcmode="lin" valueType="num">
                                      <p:cBhvr>
                                        <p:cTn id="23" dur="1000" fill="hold"/>
                                        <p:tgtEl>
                                          <p:spTgt spid="3"/>
                                        </p:tgtEl>
                                        <p:attrNameLst>
                                          <p:attrName>ppt_x</p:attrName>
                                        </p:attrNameLst>
                                      </p:cBhvr>
                                      <p:tavLst>
                                        <p:tav tm="0">
                                          <p:val>
                                            <p:strVal val="#ppt_x"/>
                                          </p:val>
                                        </p:tav>
                                        <p:tav tm="100000">
                                          <p:val>
                                            <p:strVal val="#ppt_x"/>
                                          </p:val>
                                        </p:tav>
                                      </p:tavLst>
                                    </p:anim>
                                    <p:anim calcmode="lin" valueType="num">
                                      <p:cBhvr>
                                        <p:cTn id="2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6" presetClass="emph" presetSubtype="0" fill="hold" nodeType="clickEffect">
                                  <p:stCondLst>
                                    <p:cond delay="0"/>
                                  </p:stCondLst>
                                  <p:childTnLst>
                                    <p:animScale>
                                      <p:cBhvr>
                                        <p:cTn id="28" dur="2000" fill="hold"/>
                                        <p:tgtEl>
                                          <p:spTgt spid="1026"/>
                                        </p:tgtEl>
                                      </p:cBhvr>
                                      <p:by x="150000" y="150000"/>
                                    </p:animScale>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81DE-DA04-4DD5-A612-093472BA9A5E}"/>
              </a:ext>
            </a:extLst>
          </p:cNvPr>
          <p:cNvSpPr>
            <a:spLocks noGrp="1"/>
          </p:cNvSpPr>
          <p:nvPr>
            <p:ph type="title"/>
          </p:nvPr>
        </p:nvSpPr>
        <p:spPr/>
        <p:txBody>
          <a:bodyPr>
            <a:normAutofit fontScale="90000"/>
          </a:bodyPr>
          <a:lstStyle/>
          <a:p>
            <a:r>
              <a:rPr lang="en-US" dirty="0"/>
              <a:t>Taxonomy of Parallel Processor Architecture</a:t>
            </a:r>
            <a:endParaRPr lang="en-IN" dirty="0"/>
          </a:p>
        </p:txBody>
      </p:sp>
      <p:sp>
        <p:nvSpPr>
          <p:cNvPr id="4" name="Rectangle 3">
            <a:extLst>
              <a:ext uri="{FF2B5EF4-FFF2-40B4-BE49-F238E27FC236}">
                <a16:creationId xmlns:a16="http://schemas.microsoft.com/office/drawing/2014/main" id="{35FACC9C-9E23-4CEB-BEBE-0AF725D3FD47}"/>
              </a:ext>
            </a:extLst>
          </p:cNvPr>
          <p:cNvSpPr/>
          <p:nvPr/>
        </p:nvSpPr>
        <p:spPr>
          <a:xfrm>
            <a:off x="3352800" y="16002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endParaRPr lang="en-IN" dirty="0"/>
          </a:p>
        </p:txBody>
      </p:sp>
      <p:sp>
        <p:nvSpPr>
          <p:cNvPr id="5" name="Rectangle 4">
            <a:extLst>
              <a:ext uri="{FF2B5EF4-FFF2-40B4-BE49-F238E27FC236}">
                <a16:creationId xmlns:a16="http://schemas.microsoft.com/office/drawing/2014/main" id="{715CC5BE-CA93-4C0E-B93D-A1684B7D619E}"/>
              </a:ext>
            </a:extLst>
          </p:cNvPr>
          <p:cNvSpPr/>
          <p:nvPr/>
        </p:nvSpPr>
        <p:spPr>
          <a:xfrm>
            <a:off x="304800" y="2819400"/>
            <a:ext cx="16764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SISD</a:t>
            </a:r>
            <a:endParaRPr lang="en-IN" dirty="0"/>
          </a:p>
        </p:txBody>
      </p:sp>
      <p:sp>
        <p:nvSpPr>
          <p:cNvPr id="6" name="Rectangle 5">
            <a:extLst>
              <a:ext uri="{FF2B5EF4-FFF2-40B4-BE49-F238E27FC236}">
                <a16:creationId xmlns:a16="http://schemas.microsoft.com/office/drawing/2014/main" id="{16CE1E16-0D85-419E-BDF0-9487FC70AB04}"/>
              </a:ext>
            </a:extLst>
          </p:cNvPr>
          <p:cNvSpPr/>
          <p:nvPr/>
        </p:nvSpPr>
        <p:spPr>
          <a:xfrm>
            <a:off x="2552700" y="2818384"/>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SIMD</a:t>
            </a:r>
            <a:endParaRPr lang="en-IN" dirty="0"/>
          </a:p>
        </p:txBody>
      </p:sp>
      <p:sp>
        <p:nvSpPr>
          <p:cNvPr id="7" name="Rectangle 6">
            <a:extLst>
              <a:ext uri="{FF2B5EF4-FFF2-40B4-BE49-F238E27FC236}">
                <a16:creationId xmlns:a16="http://schemas.microsoft.com/office/drawing/2014/main" id="{E033B1B1-7816-4740-B6DF-2FD31B2617BF}"/>
              </a:ext>
            </a:extLst>
          </p:cNvPr>
          <p:cNvSpPr/>
          <p:nvPr/>
        </p:nvSpPr>
        <p:spPr>
          <a:xfrm>
            <a:off x="4800600" y="2812288"/>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MISD</a:t>
            </a:r>
            <a:endParaRPr lang="en-IN" dirty="0"/>
          </a:p>
        </p:txBody>
      </p:sp>
      <p:sp>
        <p:nvSpPr>
          <p:cNvPr id="8" name="Rectangle 7">
            <a:extLst>
              <a:ext uri="{FF2B5EF4-FFF2-40B4-BE49-F238E27FC236}">
                <a16:creationId xmlns:a16="http://schemas.microsoft.com/office/drawing/2014/main" id="{CC9BC9AB-E270-474A-B07B-D2D3B2059D11}"/>
              </a:ext>
            </a:extLst>
          </p:cNvPr>
          <p:cNvSpPr/>
          <p:nvPr/>
        </p:nvSpPr>
        <p:spPr>
          <a:xfrm>
            <a:off x="7086600" y="2812288"/>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MIMD</a:t>
            </a:r>
            <a:endParaRPr lang="en-IN" dirty="0"/>
          </a:p>
        </p:txBody>
      </p:sp>
      <p:cxnSp>
        <p:nvCxnSpPr>
          <p:cNvPr id="23" name="Connector: Elbow 22">
            <a:extLst>
              <a:ext uri="{FF2B5EF4-FFF2-40B4-BE49-F238E27FC236}">
                <a16:creationId xmlns:a16="http://schemas.microsoft.com/office/drawing/2014/main" id="{E7F966AF-5CFE-41B6-9182-870BD8B17C2F}"/>
              </a:ext>
            </a:extLst>
          </p:cNvPr>
          <p:cNvCxnSpPr>
            <a:cxnSpLocks/>
            <a:stCxn id="5" idx="0"/>
            <a:endCxn id="8" idx="0"/>
          </p:cNvCxnSpPr>
          <p:nvPr/>
        </p:nvCxnSpPr>
        <p:spPr>
          <a:xfrm rot="5400000" flipH="1" flipV="1">
            <a:off x="4511294" y="-556006"/>
            <a:ext cx="7112" cy="6743700"/>
          </a:xfrm>
          <a:prstGeom prst="bentConnector3">
            <a:avLst>
              <a:gd name="adj1" fmla="val 3314286"/>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959520D-8DF7-45DF-A581-F868DD64A747}"/>
              </a:ext>
            </a:extLst>
          </p:cNvPr>
          <p:cNvCxnSpPr>
            <a:stCxn id="4" idx="2"/>
          </p:cNvCxnSpPr>
          <p:nvPr/>
        </p:nvCxnSpPr>
        <p:spPr>
          <a:xfrm>
            <a:off x="4419600" y="2133600"/>
            <a:ext cx="0" cy="457200"/>
          </a:xfrm>
          <a:prstGeom prst="line">
            <a:avLst/>
          </a:prstGeom>
          <a:ln w="28575"/>
        </p:spPr>
        <p:style>
          <a:lnRef idx="1">
            <a:schemeClr val="dk1"/>
          </a:lnRef>
          <a:fillRef idx="0">
            <a:schemeClr val="dk1"/>
          </a:fillRef>
          <a:effectRef idx="0">
            <a:schemeClr val="dk1"/>
          </a:effectRef>
          <a:fontRef idx="minor">
            <a:schemeClr val="tx1"/>
          </a:fontRef>
        </p:style>
      </p:cxnSp>
      <p:sp>
        <p:nvSpPr>
          <p:cNvPr id="44" name="Slide Number Placeholder 43">
            <a:extLst>
              <a:ext uri="{FF2B5EF4-FFF2-40B4-BE49-F238E27FC236}">
                <a16:creationId xmlns:a16="http://schemas.microsoft.com/office/drawing/2014/main" id="{C9FF0087-56E8-4552-A911-5E9C535C154D}"/>
              </a:ext>
            </a:extLst>
          </p:cNvPr>
          <p:cNvSpPr>
            <a:spLocks noGrp="1"/>
          </p:cNvSpPr>
          <p:nvPr>
            <p:ph type="sldNum" sz="quarter" idx="12"/>
          </p:nvPr>
        </p:nvSpPr>
        <p:spPr/>
        <p:txBody>
          <a:bodyPr/>
          <a:lstStyle/>
          <a:p>
            <a:fld id="{F415478C-D669-453F-90FD-15734C33BF1A}" type="slidenum">
              <a:rPr lang="en-US" smtClean="0"/>
              <a:pPr/>
              <a:t>20</a:t>
            </a:fld>
            <a:endParaRPr lang="en-US"/>
          </a:p>
        </p:txBody>
      </p:sp>
      <p:cxnSp>
        <p:nvCxnSpPr>
          <p:cNvPr id="17" name="Straight Connector 16">
            <a:extLst>
              <a:ext uri="{FF2B5EF4-FFF2-40B4-BE49-F238E27FC236}">
                <a16:creationId xmlns:a16="http://schemas.microsoft.com/office/drawing/2014/main" id="{E7F3CE31-2A15-4CAA-96A5-E4C2832FB45B}"/>
              </a:ext>
            </a:extLst>
          </p:cNvPr>
          <p:cNvCxnSpPr>
            <a:endCxn id="6" idx="0"/>
          </p:cNvCxnSpPr>
          <p:nvPr/>
        </p:nvCxnSpPr>
        <p:spPr>
          <a:xfrm>
            <a:off x="3352800" y="2590800"/>
            <a:ext cx="0" cy="227584"/>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43E5495-82DA-4202-AF75-A624F753E67C}"/>
              </a:ext>
            </a:extLst>
          </p:cNvPr>
          <p:cNvCxnSpPr>
            <a:endCxn id="7" idx="0"/>
          </p:cNvCxnSpPr>
          <p:nvPr/>
        </p:nvCxnSpPr>
        <p:spPr>
          <a:xfrm flipH="1">
            <a:off x="5600700" y="2590800"/>
            <a:ext cx="15240" cy="221488"/>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9367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51CBF-ADB1-4C4E-9229-1336C392FADF}"/>
              </a:ext>
            </a:extLst>
          </p:cNvPr>
          <p:cNvSpPr>
            <a:spLocks noGrp="1"/>
          </p:cNvSpPr>
          <p:nvPr>
            <p:ph type="title"/>
          </p:nvPr>
        </p:nvSpPr>
        <p:spPr/>
        <p:txBody>
          <a:bodyPr/>
          <a:lstStyle/>
          <a:p>
            <a:r>
              <a:rPr lang="en-US" dirty="0"/>
              <a:t>MISD</a:t>
            </a:r>
            <a:endParaRPr lang="en-IN" dirty="0"/>
          </a:p>
        </p:txBody>
      </p:sp>
      <p:sp>
        <p:nvSpPr>
          <p:cNvPr id="3" name="Content Placeholder 2">
            <a:extLst>
              <a:ext uri="{FF2B5EF4-FFF2-40B4-BE49-F238E27FC236}">
                <a16:creationId xmlns:a16="http://schemas.microsoft.com/office/drawing/2014/main" id="{0A931052-4D45-416E-9761-466E42611244}"/>
              </a:ext>
            </a:extLst>
          </p:cNvPr>
          <p:cNvSpPr>
            <a:spLocks noGrp="1"/>
          </p:cNvSpPr>
          <p:nvPr>
            <p:ph idx="1"/>
          </p:nvPr>
        </p:nvSpPr>
        <p:spPr/>
        <p:txBody>
          <a:bodyPr/>
          <a:lstStyle/>
          <a:p>
            <a:r>
              <a:rPr lang="en-US" dirty="0"/>
              <a:t>Single data set is passed to a set of parallel processors</a:t>
            </a:r>
          </a:p>
          <a:p>
            <a:endParaRPr lang="en-US" dirty="0"/>
          </a:p>
          <a:p>
            <a:r>
              <a:rPr lang="en-US" dirty="0">
                <a:solidFill>
                  <a:srgbClr val="0070C0"/>
                </a:solidFill>
              </a:rPr>
              <a:t>Each processor executes its own instruction sequence on the data</a:t>
            </a:r>
          </a:p>
          <a:p>
            <a:endParaRPr lang="en-US" dirty="0"/>
          </a:p>
          <a:p>
            <a:r>
              <a:rPr lang="en-US" b="1" dirty="0">
                <a:solidFill>
                  <a:srgbClr val="FF0000"/>
                </a:solidFill>
              </a:rPr>
              <a:t>Not Exist in real time</a:t>
            </a:r>
            <a:endParaRPr lang="en-IN" b="1" dirty="0">
              <a:solidFill>
                <a:srgbClr val="FF0000"/>
              </a:solidFill>
            </a:endParaRPr>
          </a:p>
        </p:txBody>
      </p:sp>
      <p:sp>
        <p:nvSpPr>
          <p:cNvPr id="5" name="Slide Number Placeholder 4">
            <a:extLst>
              <a:ext uri="{FF2B5EF4-FFF2-40B4-BE49-F238E27FC236}">
                <a16:creationId xmlns:a16="http://schemas.microsoft.com/office/drawing/2014/main" id="{B1CA974D-C217-4F1A-BA3D-355789E1333B}"/>
              </a:ext>
            </a:extLst>
          </p:cNvPr>
          <p:cNvSpPr>
            <a:spLocks noGrp="1"/>
          </p:cNvSpPr>
          <p:nvPr>
            <p:ph type="sldNum" sz="quarter" idx="12"/>
          </p:nvPr>
        </p:nvSpPr>
        <p:spPr/>
        <p:txBody>
          <a:bodyPr/>
          <a:lstStyle/>
          <a:p>
            <a:fld id="{F415478C-D669-453F-90FD-15734C33BF1A}" type="slidenum">
              <a:rPr lang="en-US" smtClean="0"/>
              <a:pPr/>
              <a:t>21</a:t>
            </a:fld>
            <a:endParaRPr lang="en-US"/>
          </a:p>
        </p:txBody>
      </p:sp>
    </p:spTree>
    <p:extLst>
      <p:ext uri="{BB962C8B-B14F-4D97-AF65-F5344CB8AC3E}">
        <p14:creationId xmlns:p14="http://schemas.microsoft.com/office/powerpoint/2010/main" val="4100094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mph" presetSubtype="0" nodeType="clickEffect">
                                  <p:stCondLst>
                                    <p:cond delay="0"/>
                                  </p:stCondLst>
                                  <p:iterate type="lt">
                                    <p:tmAbs val="25"/>
                                  </p:iterate>
                                  <p:childTnLst>
                                    <p:set>
                                      <p:cBhvr override="childStyle">
                                        <p:cTn id="6" dur="indefinite"/>
                                        <p:tgtEl>
                                          <p:spTgt spid="3">
                                            <p:txEl>
                                              <p:pRg st="0" end="0"/>
                                            </p:txEl>
                                          </p:spTgt>
                                        </p:tgtEl>
                                        <p:attrNameLst>
                                          <p:attrName>style.fontWeight</p:attrName>
                                        </p:attrNameLst>
                                      </p:cBhvr>
                                      <p:to>
                                        <p:strVal val="bold"/>
                                      </p:to>
                                    </p:set>
                                  </p:childTnLst>
                                </p:cTn>
                              </p:par>
                            </p:childTnLst>
                          </p:cTn>
                        </p:par>
                      </p:childTnLst>
                    </p:cTn>
                  </p:par>
                  <p:par>
                    <p:cTn id="7" fill="hold">
                      <p:stCondLst>
                        <p:cond delay="indefinite"/>
                      </p:stCondLst>
                      <p:childTnLst>
                        <p:par>
                          <p:cTn id="8" fill="hold">
                            <p:stCondLst>
                              <p:cond delay="0"/>
                            </p:stCondLst>
                            <p:childTnLst>
                              <p:par>
                                <p:cTn id="9" presetID="15" presetClass="emph" presetSubtype="0" nodeType="clickEffect">
                                  <p:stCondLst>
                                    <p:cond delay="0"/>
                                  </p:stCondLst>
                                  <p:iterate type="lt">
                                    <p:tmAbs val="25"/>
                                  </p:iterate>
                                  <p:childTnLst>
                                    <p:set>
                                      <p:cBhvr override="childStyle">
                                        <p:cTn id="10" dur="indefinite"/>
                                        <p:tgtEl>
                                          <p:spTgt spid="3">
                                            <p:txEl>
                                              <p:pRg st="2" end="2"/>
                                            </p:txEl>
                                          </p:spTgt>
                                        </p:tgtEl>
                                        <p:attrNameLst>
                                          <p:attrName>style.fontWeight</p:attrName>
                                        </p:attrNameLst>
                                      </p:cBhvr>
                                      <p:to>
                                        <p:strVal val="bold"/>
                                      </p:to>
                                    </p:set>
                                  </p:childTnLst>
                                </p:cTn>
                              </p:par>
                            </p:childTnLst>
                          </p:cTn>
                        </p:par>
                      </p:childTnLst>
                    </p:cTn>
                  </p:par>
                  <p:par>
                    <p:cTn id="11" fill="hold">
                      <p:stCondLst>
                        <p:cond delay="indefinite"/>
                      </p:stCondLst>
                      <p:childTnLst>
                        <p:par>
                          <p:cTn id="12" fill="hold">
                            <p:stCondLst>
                              <p:cond delay="0"/>
                            </p:stCondLst>
                            <p:childTnLst>
                              <p:par>
                                <p:cTn id="13" presetID="15" presetClass="emph" presetSubtype="0" nodeType="clickEffect">
                                  <p:stCondLst>
                                    <p:cond delay="0"/>
                                  </p:stCondLst>
                                  <p:iterate type="lt">
                                    <p:tmAbs val="25"/>
                                  </p:iterate>
                                  <p:childTnLst>
                                    <p:set>
                                      <p:cBhvr override="childStyle">
                                        <p:cTn id="14" dur="indefinite"/>
                                        <p:tgtEl>
                                          <p:spTgt spid="3">
                                            <p:txEl>
                                              <p:pRg st="4" end="4"/>
                                            </p:txEl>
                                          </p:spTgt>
                                        </p:tgtEl>
                                        <p:attrNameLst>
                                          <p:attrName>style.fontWeight</p:attrName>
                                        </p:attrNameLst>
                                      </p:cBhvr>
                                      <p:to>
                                        <p:strVal val="bol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81DE-DA04-4DD5-A612-093472BA9A5E}"/>
              </a:ext>
            </a:extLst>
          </p:cNvPr>
          <p:cNvSpPr>
            <a:spLocks noGrp="1"/>
          </p:cNvSpPr>
          <p:nvPr>
            <p:ph type="title"/>
          </p:nvPr>
        </p:nvSpPr>
        <p:spPr/>
        <p:txBody>
          <a:bodyPr>
            <a:normAutofit fontScale="90000"/>
          </a:bodyPr>
          <a:lstStyle/>
          <a:p>
            <a:r>
              <a:rPr lang="en-US" dirty="0"/>
              <a:t>Taxonomy of Parallel Processor Architecture</a:t>
            </a:r>
            <a:endParaRPr lang="en-IN" dirty="0"/>
          </a:p>
        </p:txBody>
      </p:sp>
      <p:sp>
        <p:nvSpPr>
          <p:cNvPr id="4" name="Rectangle 3">
            <a:extLst>
              <a:ext uri="{FF2B5EF4-FFF2-40B4-BE49-F238E27FC236}">
                <a16:creationId xmlns:a16="http://schemas.microsoft.com/office/drawing/2014/main" id="{35FACC9C-9E23-4CEB-BEBE-0AF725D3FD47}"/>
              </a:ext>
            </a:extLst>
          </p:cNvPr>
          <p:cNvSpPr/>
          <p:nvPr/>
        </p:nvSpPr>
        <p:spPr>
          <a:xfrm>
            <a:off x="3352800" y="16002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endParaRPr lang="en-IN" dirty="0"/>
          </a:p>
        </p:txBody>
      </p:sp>
      <p:sp>
        <p:nvSpPr>
          <p:cNvPr id="5" name="Rectangle 4">
            <a:extLst>
              <a:ext uri="{FF2B5EF4-FFF2-40B4-BE49-F238E27FC236}">
                <a16:creationId xmlns:a16="http://schemas.microsoft.com/office/drawing/2014/main" id="{715CC5BE-CA93-4C0E-B93D-A1684B7D619E}"/>
              </a:ext>
            </a:extLst>
          </p:cNvPr>
          <p:cNvSpPr/>
          <p:nvPr/>
        </p:nvSpPr>
        <p:spPr>
          <a:xfrm>
            <a:off x="304800" y="2819400"/>
            <a:ext cx="16764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SISD</a:t>
            </a:r>
            <a:endParaRPr lang="en-IN" dirty="0"/>
          </a:p>
        </p:txBody>
      </p:sp>
      <p:sp>
        <p:nvSpPr>
          <p:cNvPr id="6" name="Rectangle 5">
            <a:extLst>
              <a:ext uri="{FF2B5EF4-FFF2-40B4-BE49-F238E27FC236}">
                <a16:creationId xmlns:a16="http://schemas.microsoft.com/office/drawing/2014/main" id="{16CE1E16-0D85-419E-BDF0-9487FC70AB04}"/>
              </a:ext>
            </a:extLst>
          </p:cNvPr>
          <p:cNvSpPr/>
          <p:nvPr/>
        </p:nvSpPr>
        <p:spPr>
          <a:xfrm>
            <a:off x="2552700" y="2818384"/>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SIMD</a:t>
            </a:r>
            <a:endParaRPr lang="en-IN" dirty="0"/>
          </a:p>
        </p:txBody>
      </p:sp>
      <p:sp>
        <p:nvSpPr>
          <p:cNvPr id="7" name="Rectangle 6">
            <a:extLst>
              <a:ext uri="{FF2B5EF4-FFF2-40B4-BE49-F238E27FC236}">
                <a16:creationId xmlns:a16="http://schemas.microsoft.com/office/drawing/2014/main" id="{E033B1B1-7816-4740-B6DF-2FD31B2617BF}"/>
              </a:ext>
            </a:extLst>
          </p:cNvPr>
          <p:cNvSpPr/>
          <p:nvPr/>
        </p:nvSpPr>
        <p:spPr>
          <a:xfrm>
            <a:off x="4800600" y="2812288"/>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MISD</a:t>
            </a:r>
            <a:endParaRPr lang="en-IN" dirty="0"/>
          </a:p>
        </p:txBody>
      </p:sp>
      <p:sp>
        <p:nvSpPr>
          <p:cNvPr id="8" name="Rectangle 7">
            <a:extLst>
              <a:ext uri="{FF2B5EF4-FFF2-40B4-BE49-F238E27FC236}">
                <a16:creationId xmlns:a16="http://schemas.microsoft.com/office/drawing/2014/main" id="{CC9BC9AB-E270-474A-B07B-D2D3B2059D11}"/>
              </a:ext>
            </a:extLst>
          </p:cNvPr>
          <p:cNvSpPr/>
          <p:nvPr/>
        </p:nvSpPr>
        <p:spPr>
          <a:xfrm>
            <a:off x="7086600" y="2812288"/>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MIMD</a:t>
            </a:r>
            <a:endParaRPr lang="en-IN" dirty="0"/>
          </a:p>
        </p:txBody>
      </p:sp>
      <p:sp>
        <p:nvSpPr>
          <p:cNvPr id="12" name="Rectangle 11">
            <a:extLst>
              <a:ext uri="{FF2B5EF4-FFF2-40B4-BE49-F238E27FC236}">
                <a16:creationId xmlns:a16="http://schemas.microsoft.com/office/drawing/2014/main" id="{5E0C09A5-8C24-4A9D-9E11-920242C8C97C}"/>
              </a:ext>
            </a:extLst>
          </p:cNvPr>
          <p:cNvSpPr/>
          <p:nvPr/>
        </p:nvSpPr>
        <p:spPr>
          <a:xfrm>
            <a:off x="1295400" y="4222496"/>
            <a:ext cx="2209800" cy="5334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Mem</a:t>
            </a:r>
          </a:p>
          <a:p>
            <a:pPr algn="ctr"/>
            <a:r>
              <a:rPr lang="en-US" dirty="0"/>
              <a:t>(Tightly Coupled)</a:t>
            </a:r>
            <a:endParaRPr lang="en-IN" dirty="0"/>
          </a:p>
        </p:txBody>
      </p:sp>
      <p:sp>
        <p:nvSpPr>
          <p:cNvPr id="13" name="Rectangle 12">
            <a:extLst>
              <a:ext uri="{FF2B5EF4-FFF2-40B4-BE49-F238E27FC236}">
                <a16:creationId xmlns:a16="http://schemas.microsoft.com/office/drawing/2014/main" id="{C10CB66E-3FCC-4E45-B8CE-636958D6570A}"/>
              </a:ext>
            </a:extLst>
          </p:cNvPr>
          <p:cNvSpPr/>
          <p:nvPr/>
        </p:nvSpPr>
        <p:spPr>
          <a:xfrm>
            <a:off x="5486400" y="4223512"/>
            <a:ext cx="1905000" cy="533400"/>
          </a:xfrm>
          <a:prstGeom prst="rect">
            <a:avLst/>
          </a:prstGeom>
          <a:solidFill>
            <a:srgbClr val="0070C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Mem (</a:t>
            </a:r>
            <a:r>
              <a:rPr lang="en-US" dirty="0" err="1"/>
              <a:t>Loosly</a:t>
            </a:r>
            <a:r>
              <a:rPr lang="en-US" dirty="0"/>
              <a:t> Coupled)</a:t>
            </a:r>
            <a:endParaRPr lang="en-IN" dirty="0"/>
          </a:p>
        </p:txBody>
      </p:sp>
      <p:sp>
        <p:nvSpPr>
          <p:cNvPr id="14" name="Rectangle 13">
            <a:extLst>
              <a:ext uri="{FF2B5EF4-FFF2-40B4-BE49-F238E27FC236}">
                <a16:creationId xmlns:a16="http://schemas.microsoft.com/office/drawing/2014/main" id="{2971D412-95FA-4E07-B76D-315AC3C88E9B}"/>
              </a:ext>
            </a:extLst>
          </p:cNvPr>
          <p:cNvSpPr/>
          <p:nvPr/>
        </p:nvSpPr>
        <p:spPr>
          <a:xfrm>
            <a:off x="5638800" y="5334507"/>
            <a:ext cx="1600200" cy="533400"/>
          </a:xfrm>
          <a:prstGeom prst="rect">
            <a:avLst/>
          </a:prstGeom>
          <a:solidFill>
            <a:srgbClr val="00B0F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Clusters</a:t>
            </a:r>
            <a:endParaRPr lang="en-IN" dirty="0"/>
          </a:p>
        </p:txBody>
      </p:sp>
      <p:sp>
        <p:nvSpPr>
          <p:cNvPr id="15" name="Rectangle 14">
            <a:extLst>
              <a:ext uri="{FF2B5EF4-FFF2-40B4-BE49-F238E27FC236}">
                <a16:creationId xmlns:a16="http://schemas.microsoft.com/office/drawing/2014/main" id="{FCA7E0A3-87F2-42D4-8F52-8225980C9C23}"/>
              </a:ext>
            </a:extLst>
          </p:cNvPr>
          <p:cNvSpPr/>
          <p:nvPr/>
        </p:nvSpPr>
        <p:spPr>
          <a:xfrm>
            <a:off x="381000" y="5358892"/>
            <a:ext cx="1600200" cy="533400"/>
          </a:xfrm>
          <a:prstGeom prst="rect">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SMP/UMA</a:t>
            </a:r>
            <a:endParaRPr lang="en-IN" dirty="0"/>
          </a:p>
        </p:txBody>
      </p:sp>
      <p:sp>
        <p:nvSpPr>
          <p:cNvPr id="16" name="Rectangle 15">
            <a:extLst>
              <a:ext uri="{FF2B5EF4-FFF2-40B4-BE49-F238E27FC236}">
                <a16:creationId xmlns:a16="http://schemas.microsoft.com/office/drawing/2014/main" id="{05D7FF9B-03E7-4AE8-AA2D-F3843CDB5E3B}"/>
              </a:ext>
            </a:extLst>
          </p:cNvPr>
          <p:cNvSpPr/>
          <p:nvPr/>
        </p:nvSpPr>
        <p:spPr>
          <a:xfrm>
            <a:off x="3091180" y="5366004"/>
            <a:ext cx="1600200" cy="533400"/>
          </a:xfrm>
          <a:prstGeom prst="rect">
            <a:avLst/>
          </a:prstGeom>
          <a:solidFill>
            <a:srgbClr val="7030A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NUMA</a:t>
            </a:r>
            <a:endParaRPr lang="en-IN" dirty="0"/>
          </a:p>
        </p:txBody>
      </p:sp>
      <p:cxnSp>
        <p:nvCxnSpPr>
          <p:cNvPr id="23" name="Connector: Elbow 22">
            <a:extLst>
              <a:ext uri="{FF2B5EF4-FFF2-40B4-BE49-F238E27FC236}">
                <a16:creationId xmlns:a16="http://schemas.microsoft.com/office/drawing/2014/main" id="{E7F966AF-5CFE-41B6-9182-870BD8B17C2F}"/>
              </a:ext>
            </a:extLst>
          </p:cNvPr>
          <p:cNvCxnSpPr>
            <a:cxnSpLocks/>
            <a:stCxn id="5" idx="0"/>
            <a:endCxn id="8" idx="0"/>
          </p:cNvCxnSpPr>
          <p:nvPr/>
        </p:nvCxnSpPr>
        <p:spPr>
          <a:xfrm rot="5400000" flipH="1" flipV="1">
            <a:off x="4511294" y="-556006"/>
            <a:ext cx="7112" cy="6743700"/>
          </a:xfrm>
          <a:prstGeom prst="bentConnector3">
            <a:avLst>
              <a:gd name="adj1" fmla="val 3314286"/>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959520D-8DF7-45DF-A581-F868DD64A747}"/>
              </a:ext>
            </a:extLst>
          </p:cNvPr>
          <p:cNvCxnSpPr>
            <a:stCxn id="4" idx="2"/>
          </p:cNvCxnSpPr>
          <p:nvPr/>
        </p:nvCxnSpPr>
        <p:spPr>
          <a:xfrm>
            <a:off x="4419600" y="2133600"/>
            <a:ext cx="0" cy="457200"/>
          </a:xfrm>
          <a:prstGeom prst="line">
            <a:avLst/>
          </a:prstGeom>
          <a:ln w="28575"/>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FD9F9A2-3523-4EF9-B15B-ED3D03018328}"/>
              </a:ext>
            </a:extLst>
          </p:cNvPr>
          <p:cNvCxnSpPr>
            <a:stCxn id="8" idx="2"/>
            <a:endCxn id="12" idx="0"/>
          </p:cNvCxnSpPr>
          <p:nvPr/>
        </p:nvCxnSpPr>
        <p:spPr>
          <a:xfrm flipH="1">
            <a:off x="2400300" y="3345688"/>
            <a:ext cx="5486400" cy="8768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8E9B84D-5F57-4A42-887C-0697D10DF64A}"/>
              </a:ext>
            </a:extLst>
          </p:cNvPr>
          <p:cNvCxnSpPr>
            <a:stCxn id="8" idx="2"/>
            <a:endCxn id="13" idx="0"/>
          </p:cNvCxnSpPr>
          <p:nvPr/>
        </p:nvCxnSpPr>
        <p:spPr>
          <a:xfrm flipH="1">
            <a:off x="6438900" y="3345688"/>
            <a:ext cx="1447800" cy="877824"/>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08D7A65-4D5C-47A7-9DFC-CF849BD46BE7}"/>
              </a:ext>
            </a:extLst>
          </p:cNvPr>
          <p:cNvCxnSpPr>
            <a:stCxn id="12" idx="2"/>
            <a:endCxn id="15" idx="0"/>
          </p:cNvCxnSpPr>
          <p:nvPr/>
        </p:nvCxnSpPr>
        <p:spPr>
          <a:xfrm flipH="1">
            <a:off x="1181100" y="4755896"/>
            <a:ext cx="1219200" cy="6029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E5D7643D-15F9-449D-80E4-0DC9592D521A}"/>
              </a:ext>
            </a:extLst>
          </p:cNvPr>
          <p:cNvCxnSpPr>
            <a:stCxn id="12" idx="2"/>
            <a:endCxn id="16" idx="0"/>
          </p:cNvCxnSpPr>
          <p:nvPr/>
        </p:nvCxnSpPr>
        <p:spPr>
          <a:xfrm>
            <a:off x="2400300" y="4755896"/>
            <a:ext cx="1490980" cy="61010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BD6A2254-E53E-4AE3-ADF1-B454EFEEE970}"/>
              </a:ext>
            </a:extLst>
          </p:cNvPr>
          <p:cNvCxnSpPr>
            <a:stCxn id="13" idx="2"/>
            <a:endCxn id="14" idx="0"/>
          </p:cNvCxnSpPr>
          <p:nvPr/>
        </p:nvCxnSpPr>
        <p:spPr>
          <a:xfrm>
            <a:off x="6438900" y="4756912"/>
            <a:ext cx="0" cy="5775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4" name="Slide Number Placeholder 43">
            <a:extLst>
              <a:ext uri="{FF2B5EF4-FFF2-40B4-BE49-F238E27FC236}">
                <a16:creationId xmlns:a16="http://schemas.microsoft.com/office/drawing/2014/main" id="{C9FF0087-56E8-4552-A911-5E9C535C154D}"/>
              </a:ext>
            </a:extLst>
          </p:cNvPr>
          <p:cNvSpPr>
            <a:spLocks noGrp="1"/>
          </p:cNvSpPr>
          <p:nvPr>
            <p:ph type="sldNum" sz="quarter" idx="12"/>
          </p:nvPr>
        </p:nvSpPr>
        <p:spPr/>
        <p:txBody>
          <a:bodyPr/>
          <a:lstStyle/>
          <a:p>
            <a:fld id="{F415478C-D669-453F-90FD-15734C33BF1A}" type="slidenum">
              <a:rPr lang="en-US" smtClean="0"/>
              <a:pPr/>
              <a:t>22</a:t>
            </a:fld>
            <a:endParaRPr lang="en-US"/>
          </a:p>
        </p:txBody>
      </p:sp>
      <p:cxnSp>
        <p:nvCxnSpPr>
          <p:cNvPr id="17" name="Straight Connector 16">
            <a:extLst>
              <a:ext uri="{FF2B5EF4-FFF2-40B4-BE49-F238E27FC236}">
                <a16:creationId xmlns:a16="http://schemas.microsoft.com/office/drawing/2014/main" id="{E7F3CE31-2A15-4CAA-96A5-E4C2832FB45B}"/>
              </a:ext>
            </a:extLst>
          </p:cNvPr>
          <p:cNvCxnSpPr>
            <a:endCxn id="6" idx="0"/>
          </p:cNvCxnSpPr>
          <p:nvPr/>
        </p:nvCxnSpPr>
        <p:spPr>
          <a:xfrm>
            <a:off x="3352800" y="2590800"/>
            <a:ext cx="0" cy="227584"/>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43E5495-82DA-4202-AF75-A624F753E67C}"/>
              </a:ext>
            </a:extLst>
          </p:cNvPr>
          <p:cNvCxnSpPr>
            <a:endCxn id="7" idx="0"/>
          </p:cNvCxnSpPr>
          <p:nvPr/>
        </p:nvCxnSpPr>
        <p:spPr>
          <a:xfrm flipH="1">
            <a:off x="5600700" y="2590800"/>
            <a:ext cx="15240" cy="221488"/>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4504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nodeType="click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wipe(down)">
                                      <p:cBhvr>
                                        <p:cTn id="49" dur="500"/>
                                        <p:tgtEl>
                                          <p:spTgt spid="34"/>
                                        </p:tgtEl>
                                      </p:cBhvr>
                                    </p:animEffect>
                                  </p:childTnLst>
                                </p:cTn>
                              </p:par>
                              <p:par>
                                <p:cTn id="50" presetID="22" presetClass="entr" presetSubtype="4" fill="hold" nodeType="withEffect">
                                  <p:stCondLst>
                                    <p:cond delay="0"/>
                                  </p:stCondLst>
                                  <p:childTnLst>
                                    <p:set>
                                      <p:cBhvr>
                                        <p:cTn id="51" dur="1" fill="hold">
                                          <p:stCondLst>
                                            <p:cond delay="0"/>
                                          </p:stCondLst>
                                        </p:cTn>
                                        <p:tgtEl>
                                          <p:spTgt spid="36"/>
                                        </p:tgtEl>
                                        <p:attrNameLst>
                                          <p:attrName>style.visibility</p:attrName>
                                        </p:attrNameLst>
                                      </p:cBhvr>
                                      <p:to>
                                        <p:strVal val="visible"/>
                                      </p:to>
                                    </p:set>
                                    <p:animEffect transition="in" filter="wipe(down)">
                                      <p:cBhvr>
                                        <p:cTn id="52" dur="500"/>
                                        <p:tgtEl>
                                          <p:spTgt spid="36"/>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ipe(down)">
                                      <p:cBhvr>
                                        <p:cTn id="55" dur="500"/>
                                        <p:tgtEl>
                                          <p:spTgt spid="1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wipe(down)">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38"/>
                                        </p:tgtEl>
                                        <p:attrNameLst>
                                          <p:attrName>style.visibility</p:attrName>
                                        </p:attrNameLst>
                                      </p:cBhvr>
                                      <p:to>
                                        <p:strVal val="visible"/>
                                      </p:to>
                                    </p:set>
                                    <p:animEffect transition="in" filter="fade">
                                      <p:cBhvr>
                                        <p:cTn id="63" dur="1000"/>
                                        <p:tgtEl>
                                          <p:spTgt spid="38"/>
                                        </p:tgtEl>
                                      </p:cBhvr>
                                    </p:animEffect>
                                    <p:anim calcmode="lin" valueType="num">
                                      <p:cBhvr>
                                        <p:cTn id="64" dur="1000" fill="hold"/>
                                        <p:tgtEl>
                                          <p:spTgt spid="38"/>
                                        </p:tgtEl>
                                        <p:attrNameLst>
                                          <p:attrName>ppt_x</p:attrName>
                                        </p:attrNameLst>
                                      </p:cBhvr>
                                      <p:tavLst>
                                        <p:tav tm="0">
                                          <p:val>
                                            <p:strVal val="#ppt_x"/>
                                          </p:val>
                                        </p:tav>
                                        <p:tav tm="100000">
                                          <p:val>
                                            <p:strVal val="#ppt_x"/>
                                          </p:val>
                                        </p:tav>
                                      </p:tavLst>
                                    </p:anim>
                                    <p:anim calcmode="lin" valueType="num">
                                      <p:cBhvr>
                                        <p:cTn id="65" dur="1000" fill="hold"/>
                                        <p:tgtEl>
                                          <p:spTgt spid="38"/>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40"/>
                                        </p:tgtEl>
                                        <p:attrNameLst>
                                          <p:attrName>style.visibility</p:attrName>
                                        </p:attrNameLst>
                                      </p:cBhvr>
                                      <p:to>
                                        <p:strVal val="visible"/>
                                      </p:to>
                                    </p:set>
                                    <p:animEffect transition="in" filter="fade">
                                      <p:cBhvr>
                                        <p:cTn id="68" dur="1000"/>
                                        <p:tgtEl>
                                          <p:spTgt spid="40"/>
                                        </p:tgtEl>
                                      </p:cBhvr>
                                    </p:animEffect>
                                    <p:anim calcmode="lin" valueType="num">
                                      <p:cBhvr>
                                        <p:cTn id="69" dur="1000" fill="hold"/>
                                        <p:tgtEl>
                                          <p:spTgt spid="40"/>
                                        </p:tgtEl>
                                        <p:attrNameLst>
                                          <p:attrName>ppt_x</p:attrName>
                                        </p:attrNameLst>
                                      </p:cBhvr>
                                      <p:tavLst>
                                        <p:tav tm="0">
                                          <p:val>
                                            <p:strVal val="#ppt_x"/>
                                          </p:val>
                                        </p:tav>
                                        <p:tav tm="100000">
                                          <p:val>
                                            <p:strVal val="#ppt_x"/>
                                          </p:val>
                                        </p:tav>
                                      </p:tavLst>
                                    </p:anim>
                                    <p:anim calcmode="lin" valueType="num">
                                      <p:cBhvr>
                                        <p:cTn id="70" dur="1000" fill="hold"/>
                                        <p:tgtEl>
                                          <p:spTgt spid="4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15"/>
                                        </p:tgtEl>
                                        <p:attrNameLst>
                                          <p:attrName>style.visibility</p:attrName>
                                        </p:attrNameLst>
                                      </p:cBhvr>
                                      <p:to>
                                        <p:strVal val="visible"/>
                                      </p:to>
                                    </p:set>
                                    <p:animEffect transition="in" filter="fade">
                                      <p:cBhvr>
                                        <p:cTn id="73" dur="1000"/>
                                        <p:tgtEl>
                                          <p:spTgt spid="15"/>
                                        </p:tgtEl>
                                      </p:cBhvr>
                                    </p:animEffect>
                                    <p:anim calcmode="lin" valueType="num">
                                      <p:cBhvr>
                                        <p:cTn id="74" dur="1000" fill="hold"/>
                                        <p:tgtEl>
                                          <p:spTgt spid="15"/>
                                        </p:tgtEl>
                                        <p:attrNameLst>
                                          <p:attrName>ppt_x</p:attrName>
                                        </p:attrNameLst>
                                      </p:cBhvr>
                                      <p:tavLst>
                                        <p:tav tm="0">
                                          <p:val>
                                            <p:strVal val="#ppt_x"/>
                                          </p:val>
                                        </p:tav>
                                        <p:tav tm="100000">
                                          <p:val>
                                            <p:strVal val="#ppt_x"/>
                                          </p:val>
                                        </p:tav>
                                      </p:tavLst>
                                    </p:anim>
                                    <p:anim calcmode="lin" valueType="num">
                                      <p:cBhvr>
                                        <p:cTn id="75" dur="1000" fill="hold"/>
                                        <p:tgtEl>
                                          <p:spTgt spid="15"/>
                                        </p:tgtEl>
                                        <p:attrNameLst>
                                          <p:attrName>ppt_y</p:attrName>
                                        </p:attrNameLst>
                                      </p:cBhvr>
                                      <p:tavLst>
                                        <p:tav tm="0">
                                          <p:val>
                                            <p:strVal val="#ppt_y+.1"/>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16"/>
                                        </p:tgtEl>
                                        <p:attrNameLst>
                                          <p:attrName>style.visibility</p:attrName>
                                        </p:attrNameLst>
                                      </p:cBhvr>
                                      <p:to>
                                        <p:strVal val="visible"/>
                                      </p:to>
                                    </p:set>
                                    <p:animEffect transition="in" filter="fade">
                                      <p:cBhvr>
                                        <p:cTn id="78" dur="1000"/>
                                        <p:tgtEl>
                                          <p:spTgt spid="16"/>
                                        </p:tgtEl>
                                      </p:cBhvr>
                                    </p:animEffect>
                                    <p:anim calcmode="lin" valueType="num">
                                      <p:cBhvr>
                                        <p:cTn id="79" dur="1000" fill="hold"/>
                                        <p:tgtEl>
                                          <p:spTgt spid="16"/>
                                        </p:tgtEl>
                                        <p:attrNameLst>
                                          <p:attrName>ppt_x</p:attrName>
                                        </p:attrNameLst>
                                      </p:cBhvr>
                                      <p:tavLst>
                                        <p:tav tm="0">
                                          <p:val>
                                            <p:strVal val="#ppt_x"/>
                                          </p:val>
                                        </p:tav>
                                        <p:tav tm="100000">
                                          <p:val>
                                            <p:strVal val="#ppt_x"/>
                                          </p:val>
                                        </p:tav>
                                      </p:tavLst>
                                    </p:anim>
                                    <p:anim calcmode="lin" valueType="num">
                                      <p:cBhvr>
                                        <p:cTn id="8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nodeType="clickEffect">
                                  <p:stCondLst>
                                    <p:cond delay="0"/>
                                  </p:stCondLst>
                                  <p:childTnLst>
                                    <p:set>
                                      <p:cBhvr>
                                        <p:cTn id="84" dur="1" fill="hold">
                                          <p:stCondLst>
                                            <p:cond delay="0"/>
                                          </p:stCondLst>
                                        </p:cTn>
                                        <p:tgtEl>
                                          <p:spTgt spid="42"/>
                                        </p:tgtEl>
                                        <p:attrNameLst>
                                          <p:attrName>style.visibility</p:attrName>
                                        </p:attrNameLst>
                                      </p:cBhvr>
                                      <p:to>
                                        <p:strVal val="visible"/>
                                      </p:to>
                                    </p:set>
                                    <p:anim calcmode="lin" valueType="num">
                                      <p:cBhvr>
                                        <p:cTn id="85" dur="500" fill="hold"/>
                                        <p:tgtEl>
                                          <p:spTgt spid="42"/>
                                        </p:tgtEl>
                                        <p:attrNameLst>
                                          <p:attrName>ppt_w</p:attrName>
                                        </p:attrNameLst>
                                      </p:cBhvr>
                                      <p:tavLst>
                                        <p:tav tm="0">
                                          <p:val>
                                            <p:fltVal val="0"/>
                                          </p:val>
                                        </p:tav>
                                        <p:tav tm="100000">
                                          <p:val>
                                            <p:strVal val="#ppt_w"/>
                                          </p:val>
                                        </p:tav>
                                      </p:tavLst>
                                    </p:anim>
                                    <p:anim calcmode="lin" valueType="num">
                                      <p:cBhvr>
                                        <p:cTn id="86" dur="500" fill="hold"/>
                                        <p:tgtEl>
                                          <p:spTgt spid="42"/>
                                        </p:tgtEl>
                                        <p:attrNameLst>
                                          <p:attrName>ppt_h</p:attrName>
                                        </p:attrNameLst>
                                      </p:cBhvr>
                                      <p:tavLst>
                                        <p:tav tm="0">
                                          <p:val>
                                            <p:fltVal val="0"/>
                                          </p:val>
                                        </p:tav>
                                        <p:tav tm="100000">
                                          <p:val>
                                            <p:strVal val="#ppt_h"/>
                                          </p:val>
                                        </p:tav>
                                      </p:tavLst>
                                    </p:anim>
                                    <p:animEffect transition="in" filter="fade">
                                      <p:cBhvr>
                                        <p:cTn id="87" dur="500"/>
                                        <p:tgtEl>
                                          <p:spTgt spid="42"/>
                                        </p:tgtEl>
                                      </p:cBhvr>
                                    </p:animEffect>
                                  </p:childTnLst>
                                </p:cTn>
                              </p:par>
                              <p:par>
                                <p:cTn id="88" presetID="53" presetClass="entr" presetSubtype="16" fill="hold" grpId="0" nodeType="withEffect">
                                  <p:stCondLst>
                                    <p:cond delay="0"/>
                                  </p:stCondLst>
                                  <p:childTnLst>
                                    <p:set>
                                      <p:cBhvr>
                                        <p:cTn id="89" dur="1" fill="hold">
                                          <p:stCondLst>
                                            <p:cond delay="0"/>
                                          </p:stCondLst>
                                        </p:cTn>
                                        <p:tgtEl>
                                          <p:spTgt spid="14"/>
                                        </p:tgtEl>
                                        <p:attrNameLst>
                                          <p:attrName>style.visibility</p:attrName>
                                        </p:attrNameLst>
                                      </p:cBhvr>
                                      <p:to>
                                        <p:strVal val="visible"/>
                                      </p:to>
                                    </p:set>
                                    <p:anim calcmode="lin" valueType="num">
                                      <p:cBhvr>
                                        <p:cTn id="90" dur="500" fill="hold"/>
                                        <p:tgtEl>
                                          <p:spTgt spid="14"/>
                                        </p:tgtEl>
                                        <p:attrNameLst>
                                          <p:attrName>ppt_w</p:attrName>
                                        </p:attrNameLst>
                                      </p:cBhvr>
                                      <p:tavLst>
                                        <p:tav tm="0">
                                          <p:val>
                                            <p:fltVal val="0"/>
                                          </p:val>
                                        </p:tav>
                                        <p:tav tm="100000">
                                          <p:val>
                                            <p:strVal val="#ppt_w"/>
                                          </p:val>
                                        </p:tav>
                                      </p:tavLst>
                                    </p:anim>
                                    <p:anim calcmode="lin" valueType="num">
                                      <p:cBhvr>
                                        <p:cTn id="91" dur="500" fill="hold"/>
                                        <p:tgtEl>
                                          <p:spTgt spid="14"/>
                                        </p:tgtEl>
                                        <p:attrNameLst>
                                          <p:attrName>ppt_h</p:attrName>
                                        </p:attrNameLst>
                                      </p:cBhvr>
                                      <p:tavLst>
                                        <p:tav tm="0">
                                          <p:val>
                                            <p:fltVal val="0"/>
                                          </p:val>
                                        </p:tav>
                                        <p:tav tm="100000">
                                          <p:val>
                                            <p:strVal val="#ppt_h"/>
                                          </p:val>
                                        </p:tav>
                                      </p:tavLst>
                                    </p:anim>
                                    <p:animEffect transition="in" filter="fade">
                                      <p:cBhvr>
                                        <p:cTn id="9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2" grpId="0" animBg="1"/>
      <p:bldP spid="13" grpId="0" animBg="1"/>
      <p:bldP spid="14" grpId="0" animBg="1"/>
      <p:bldP spid="15" grpId="0" animBg="1"/>
      <p:bldP spid="1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EF25E-D9CA-4B2B-9EEE-7C9A8EFE2516}"/>
              </a:ext>
            </a:extLst>
          </p:cNvPr>
          <p:cNvSpPr>
            <a:spLocks noGrp="1"/>
          </p:cNvSpPr>
          <p:nvPr>
            <p:ph type="title"/>
          </p:nvPr>
        </p:nvSpPr>
        <p:spPr/>
        <p:txBody>
          <a:bodyPr/>
          <a:lstStyle/>
          <a:p>
            <a:r>
              <a:rPr lang="en-US" dirty="0"/>
              <a:t>MIMD</a:t>
            </a:r>
            <a:endParaRPr lang="en-IN" dirty="0"/>
          </a:p>
        </p:txBody>
      </p:sp>
      <p:sp>
        <p:nvSpPr>
          <p:cNvPr id="3" name="Content Placeholder 2">
            <a:extLst>
              <a:ext uri="{FF2B5EF4-FFF2-40B4-BE49-F238E27FC236}">
                <a16:creationId xmlns:a16="http://schemas.microsoft.com/office/drawing/2014/main" id="{ABBA06E7-75F1-4F9D-B523-3249E3652B12}"/>
              </a:ext>
            </a:extLst>
          </p:cNvPr>
          <p:cNvSpPr>
            <a:spLocks noGrp="1"/>
          </p:cNvSpPr>
          <p:nvPr>
            <p:ph idx="1"/>
          </p:nvPr>
        </p:nvSpPr>
        <p:spPr>
          <a:xfrm>
            <a:off x="228600" y="1600200"/>
            <a:ext cx="8709660" cy="4952999"/>
          </a:xfrm>
        </p:spPr>
        <p:txBody>
          <a:bodyPr>
            <a:normAutofit fontScale="92500" lnSpcReduction="20000"/>
          </a:bodyPr>
          <a:lstStyle/>
          <a:p>
            <a:r>
              <a:rPr lang="en-US" dirty="0"/>
              <a:t>Different instruction sequence on different set of data by the parallel processors</a:t>
            </a:r>
          </a:p>
          <a:p>
            <a:pPr marL="118872" indent="0">
              <a:buNone/>
            </a:pPr>
            <a:endParaRPr lang="en-US" dirty="0"/>
          </a:p>
          <a:p>
            <a:pPr marL="118872" indent="0">
              <a:buNone/>
            </a:pPr>
            <a:endParaRPr lang="en-US" sz="1800" dirty="0"/>
          </a:p>
          <a:p>
            <a:r>
              <a:rPr lang="en-US" dirty="0">
                <a:solidFill>
                  <a:srgbClr val="FF00FF"/>
                </a:solidFill>
              </a:rPr>
              <a:t>2 Types</a:t>
            </a:r>
          </a:p>
          <a:p>
            <a:pPr lvl="1"/>
            <a:r>
              <a:rPr lang="en-US" dirty="0">
                <a:solidFill>
                  <a:srgbClr val="00B0F0"/>
                </a:solidFill>
              </a:rPr>
              <a:t>SMP (Symmetric Multiprocessor)</a:t>
            </a:r>
          </a:p>
          <a:p>
            <a:pPr lvl="1"/>
            <a:r>
              <a:rPr lang="en-US" dirty="0">
                <a:solidFill>
                  <a:srgbClr val="00B0F0"/>
                </a:solidFill>
              </a:rPr>
              <a:t>NUMA (Non Uniform Memory Access)</a:t>
            </a:r>
          </a:p>
          <a:p>
            <a:pPr marL="457200" lvl="1" indent="0">
              <a:buNone/>
            </a:pPr>
            <a:endParaRPr lang="en-US" dirty="0"/>
          </a:p>
          <a:p>
            <a:r>
              <a:rPr lang="en-US" dirty="0">
                <a:solidFill>
                  <a:srgbClr val="FF00FF"/>
                </a:solidFill>
              </a:rPr>
              <a:t>SMP</a:t>
            </a:r>
          </a:p>
          <a:p>
            <a:pPr lvl="1"/>
            <a:r>
              <a:rPr lang="en-US" dirty="0"/>
              <a:t>Processors share memory by their shared Bus and other interconnecting technologies</a:t>
            </a:r>
          </a:p>
          <a:p>
            <a:pPr lvl="1"/>
            <a:r>
              <a:rPr lang="en-US" dirty="0">
                <a:solidFill>
                  <a:srgbClr val="0000CC"/>
                </a:solidFill>
              </a:rPr>
              <a:t>Uniform Memory Access Time</a:t>
            </a:r>
            <a:endParaRPr lang="en-IN" dirty="0">
              <a:solidFill>
                <a:srgbClr val="0000CC"/>
              </a:solidFill>
            </a:endParaRPr>
          </a:p>
        </p:txBody>
      </p:sp>
      <p:sp>
        <p:nvSpPr>
          <p:cNvPr id="5" name="Slide Number Placeholder 4">
            <a:extLst>
              <a:ext uri="{FF2B5EF4-FFF2-40B4-BE49-F238E27FC236}">
                <a16:creationId xmlns:a16="http://schemas.microsoft.com/office/drawing/2014/main" id="{BC21ACEB-79A8-4F31-8BD6-0D1B5DC5F4FA}"/>
              </a:ext>
            </a:extLst>
          </p:cNvPr>
          <p:cNvSpPr>
            <a:spLocks noGrp="1"/>
          </p:cNvSpPr>
          <p:nvPr>
            <p:ph type="sldNum" sz="quarter" idx="12"/>
          </p:nvPr>
        </p:nvSpPr>
        <p:spPr/>
        <p:txBody>
          <a:bodyPr/>
          <a:lstStyle/>
          <a:p>
            <a:fld id="{F415478C-D669-453F-90FD-15734C33BF1A}" type="slidenum">
              <a:rPr lang="en-US" smtClean="0"/>
              <a:pPr/>
              <a:t>23</a:t>
            </a:fld>
            <a:endParaRPr lang="en-US"/>
          </a:p>
        </p:txBody>
      </p:sp>
    </p:spTree>
    <p:extLst>
      <p:ext uri="{BB962C8B-B14F-4D97-AF65-F5344CB8AC3E}">
        <p14:creationId xmlns:p14="http://schemas.microsoft.com/office/powerpoint/2010/main" val="285777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B0B0-8F5C-42B5-995B-253C62EB66C3}"/>
              </a:ext>
            </a:extLst>
          </p:cNvPr>
          <p:cNvSpPr>
            <a:spLocks noGrp="1"/>
          </p:cNvSpPr>
          <p:nvPr>
            <p:ph type="title"/>
          </p:nvPr>
        </p:nvSpPr>
        <p:spPr/>
        <p:txBody>
          <a:bodyPr/>
          <a:lstStyle/>
          <a:p>
            <a:r>
              <a:rPr lang="en-US" dirty="0"/>
              <a:t>MIMD</a:t>
            </a:r>
            <a:endParaRPr lang="en-IN" dirty="0"/>
          </a:p>
        </p:txBody>
      </p:sp>
      <p:sp>
        <p:nvSpPr>
          <p:cNvPr id="3" name="Content Placeholder 2">
            <a:extLst>
              <a:ext uri="{FF2B5EF4-FFF2-40B4-BE49-F238E27FC236}">
                <a16:creationId xmlns:a16="http://schemas.microsoft.com/office/drawing/2014/main" id="{366BA306-B75E-44D7-9BB3-BB6FB2C12650}"/>
              </a:ext>
            </a:extLst>
          </p:cNvPr>
          <p:cNvSpPr>
            <a:spLocks noGrp="1"/>
          </p:cNvSpPr>
          <p:nvPr>
            <p:ph idx="1"/>
          </p:nvPr>
        </p:nvSpPr>
        <p:spPr/>
        <p:txBody>
          <a:bodyPr/>
          <a:lstStyle/>
          <a:p>
            <a:r>
              <a:rPr lang="en-US" dirty="0">
                <a:solidFill>
                  <a:srgbClr val="0000CC"/>
                </a:solidFill>
              </a:rPr>
              <a:t>NUMA</a:t>
            </a:r>
          </a:p>
          <a:p>
            <a:pPr lvl="1"/>
            <a:r>
              <a:rPr lang="en-US" dirty="0"/>
              <a:t>Memory Access Time differs based on its location</a:t>
            </a:r>
          </a:p>
          <a:p>
            <a:pPr lvl="1"/>
            <a:endParaRPr lang="en-US" dirty="0"/>
          </a:p>
          <a:p>
            <a:r>
              <a:rPr lang="en-IN" dirty="0">
                <a:solidFill>
                  <a:srgbClr val="0000CC"/>
                </a:solidFill>
              </a:rPr>
              <a:t>Advantages of SMP</a:t>
            </a:r>
          </a:p>
          <a:p>
            <a:pPr lvl="1"/>
            <a:r>
              <a:rPr lang="en-IN" dirty="0"/>
              <a:t>Performance</a:t>
            </a:r>
          </a:p>
          <a:p>
            <a:pPr lvl="1"/>
            <a:r>
              <a:rPr lang="en-IN" dirty="0"/>
              <a:t>Availability</a:t>
            </a:r>
          </a:p>
          <a:p>
            <a:pPr lvl="1"/>
            <a:r>
              <a:rPr lang="en-IN" dirty="0"/>
              <a:t>Incremental Growth</a:t>
            </a:r>
          </a:p>
        </p:txBody>
      </p:sp>
      <p:sp>
        <p:nvSpPr>
          <p:cNvPr id="5" name="Slide Number Placeholder 4">
            <a:extLst>
              <a:ext uri="{FF2B5EF4-FFF2-40B4-BE49-F238E27FC236}">
                <a16:creationId xmlns:a16="http://schemas.microsoft.com/office/drawing/2014/main" id="{0B8DAEA1-3D95-46D6-936A-ED4F6C2FB29B}"/>
              </a:ext>
            </a:extLst>
          </p:cNvPr>
          <p:cNvSpPr>
            <a:spLocks noGrp="1"/>
          </p:cNvSpPr>
          <p:nvPr>
            <p:ph type="sldNum" sz="quarter" idx="12"/>
          </p:nvPr>
        </p:nvSpPr>
        <p:spPr/>
        <p:txBody>
          <a:bodyPr/>
          <a:lstStyle/>
          <a:p>
            <a:fld id="{F415478C-D669-453F-90FD-15734C33BF1A}" type="slidenum">
              <a:rPr lang="en-US" smtClean="0"/>
              <a:pPr/>
              <a:t>24</a:t>
            </a:fld>
            <a:endParaRPr lang="en-US"/>
          </a:p>
        </p:txBody>
      </p:sp>
    </p:spTree>
    <p:extLst>
      <p:ext uri="{BB962C8B-B14F-4D97-AF65-F5344CB8AC3E}">
        <p14:creationId xmlns:p14="http://schemas.microsoft.com/office/powerpoint/2010/main" val="3768195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arn(inVertical)">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barn(inVertical)">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Effect transition="in" filter="barn(inVertical)">
                                      <p:cBhvr>
                                        <p:cTn id="2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8497-3B62-415E-ACEB-8502A6DEF0F7}"/>
              </a:ext>
            </a:extLst>
          </p:cNvPr>
          <p:cNvSpPr>
            <a:spLocks noGrp="1"/>
          </p:cNvSpPr>
          <p:nvPr>
            <p:ph type="title"/>
          </p:nvPr>
        </p:nvSpPr>
        <p:spPr/>
        <p:txBody>
          <a:bodyPr/>
          <a:lstStyle/>
          <a:p>
            <a:r>
              <a:rPr lang="en-US" dirty="0"/>
              <a:t>MIMD (Distributed Memory)</a:t>
            </a:r>
            <a:endParaRPr lang="en-IN" dirty="0"/>
          </a:p>
        </p:txBody>
      </p:sp>
      <p:sp>
        <p:nvSpPr>
          <p:cNvPr id="4" name="Rectangle 3">
            <a:extLst>
              <a:ext uri="{FF2B5EF4-FFF2-40B4-BE49-F238E27FC236}">
                <a16:creationId xmlns:a16="http://schemas.microsoft.com/office/drawing/2014/main" id="{0DC738EB-9BAC-4A80-9575-C78B01AFE328}"/>
              </a:ext>
            </a:extLst>
          </p:cNvPr>
          <p:cNvSpPr/>
          <p:nvPr/>
        </p:nvSpPr>
        <p:spPr>
          <a:xfrm>
            <a:off x="609600" y="22098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CU1</a:t>
            </a:r>
            <a:endParaRPr lang="en-IN" dirty="0"/>
          </a:p>
        </p:txBody>
      </p:sp>
      <p:sp>
        <p:nvSpPr>
          <p:cNvPr id="5" name="Rectangle 4">
            <a:extLst>
              <a:ext uri="{FF2B5EF4-FFF2-40B4-BE49-F238E27FC236}">
                <a16:creationId xmlns:a16="http://schemas.microsoft.com/office/drawing/2014/main" id="{F38CB037-46A9-4F1A-838A-298A18B39B9C}"/>
              </a:ext>
            </a:extLst>
          </p:cNvPr>
          <p:cNvSpPr/>
          <p:nvPr/>
        </p:nvSpPr>
        <p:spPr>
          <a:xfrm>
            <a:off x="609600" y="3294381"/>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CU2</a:t>
            </a:r>
            <a:endParaRPr lang="en-IN" dirty="0"/>
          </a:p>
        </p:txBody>
      </p:sp>
      <p:sp>
        <p:nvSpPr>
          <p:cNvPr id="6" name="Rectangle 5">
            <a:extLst>
              <a:ext uri="{FF2B5EF4-FFF2-40B4-BE49-F238E27FC236}">
                <a16:creationId xmlns:a16="http://schemas.microsoft.com/office/drawing/2014/main" id="{24952859-BE0D-4669-B844-DD27BA4999C0}"/>
              </a:ext>
            </a:extLst>
          </p:cNvPr>
          <p:cNvSpPr/>
          <p:nvPr/>
        </p:nvSpPr>
        <p:spPr>
          <a:xfrm>
            <a:off x="609600" y="53340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CUn</a:t>
            </a:r>
            <a:endParaRPr lang="en-IN" dirty="0"/>
          </a:p>
        </p:txBody>
      </p:sp>
      <p:sp>
        <p:nvSpPr>
          <p:cNvPr id="7" name="Rectangle 6">
            <a:extLst>
              <a:ext uri="{FF2B5EF4-FFF2-40B4-BE49-F238E27FC236}">
                <a16:creationId xmlns:a16="http://schemas.microsoft.com/office/drawing/2014/main" id="{ECCA25E2-F536-4643-83CE-59FF74DF0084}"/>
              </a:ext>
            </a:extLst>
          </p:cNvPr>
          <p:cNvSpPr/>
          <p:nvPr/>
        </p:nvSpPr>
        <p:spPr>
          <a:xfrm>
            <a:off x="3200400" y="2209800"/>
            <a:ext cx="1219200"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PU1</a:t>
            </a:r>
            <a:endParaRPr lang="en-IN" dirty="0"/>
          </a:p>
        </p:txBody>
      </p:sp>
      <p:sp>
        <p:nvSpPr>
          <p:cNvPr id="9" name="Rectangle 8">
            <a:extLst>
              <a:ext uri="{FF2B5EF4-FFF2-40B4-BE49-F238E27FC236}">
                <a16:creationId xmlns:a16="http://schemas.microsoft.com/office/drawing/2014/main" id="{BBA9AB65-9B76-44B1-AE8E-221C7CD1051A}"/>
              </a:ext>
            </a:extLst>
          </p:cNvPr>
          <p:cNvSpPr/>
          <p:nvPr/>
        </p:nvSpPr>
        <p:spPr>
          <a:xfrm>
            <a:off x="3200400" y="3294381"/>
            <a:ext cx="1219200"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PU2</a:t>
            </a:r>
            <a:endParaRPr lang="en-IN" dirty="0"/>
          </a:p>
        </p:txBody>
      </p:sp>
      <p:sp>
        <p:nvSpPr>
          <p:cNvPr id="10" name="Rectangle 9">
            <a:extLst>
              <a:ext uri="{FF2B5EF4-FFF2-40B4-BE49-F238E27FC236}">
                <a16:creationId xmlns:a16="http://schemas.microsoft.com/office/drawing/2014/main" id="{B813318A-D1A8-41E1-B593-EE07C9E489B0}"/>
              </a:ext>
            </a:extLst>
          </p:cNvPr>
          <p:cNvSpPr/>
          <p:nvPr/>
        </p:nvSpPr>
        <p:spPr>
          <a:xfrm>
            <a:off x="3200400" y="5334000"/>
            <a:ext cx="1219200"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PUn</a:t>
            </a:r>
            <a:endParaRPr lang="en-IN" dirty="0"/>
          </a:p>
        </p:txBody>
      </p:sp>
      <p:sp>
        <p:nvSpPr>
          <p:cNvPr id="11" name="Rectangle 10">
            <a:extLst>
              <a:ext uri="{FF2B5EF4-FFF2-40B4-BE49-F238E27FC236}">
                <a16:creationId xmlns:a16="http://schemas.microsoft.com/office/drawing/2014/main" id="{352C25B7-B37C-473D-B5CB-5FB5D8AB611C}"/>
              </a:ext>
            </a:extLst>
          </p:cNvPr>
          <p:cNvSpPr/>
          <p:nvPr/>
        </p:nvSpPr>
        <p:spPr>
          <a:xfrm>
            <a:off x="5715000" y="2207260"/>
            <a:ext cx="1219200" cy="6858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M1</a:t>
            </a:r>
            <a:endParaRPr lang="en-IN" dirty="0"/>
          </a:p>
        </p:txBody>
      </p:sp>
      <p:sp>
        <p:nvSpPr>
          <p:cNvPr id="12" name="Rectangle 11">
            <a:extLst>
              <a:ext uri="{FF2B5EF4-FFF2-40B4-BE49-F238E27FC236}">
                <a16:creationId xmlns:a16="http://schemas.microsoft.com/office/drawing/2014/main" id="{01B72C53-BEDA-4074-BD24-BB64D1277C54}"/>
              </a:ext>
            </a:extLst>
          </p:cNvPr>
          <p:cNvSpPr/>
          <p:nvPr/>
        </p:nvSpPr>
        <p:spPr>
          <a:xfrm>
            <a:off x="5715000" y="3294381"/>
            <a:ext cx="1219200" cy="6858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M2</a:t>
            </a:r>
            <a:endParaRPr lang="en-IN" dirty="0"/>
          </a:p>
        </p:txBody>
      </p:sp>
      <p:sp>
        <p:nvSpPr>
          <p:cNvPr id="13" name="Rectangle 12">
            <a:extLst>
              <a:ext uri="{FF2B5EF4-FFF2-40B4-BE49-F238E27FC236}">
                <a16:creationId xmlns:a16="http://schemas.microsoft.com/office/drawing/2014/main" id="{CE774C8F-CD4B-4E52-918E-E8F6EFC3E7BB}"/>
              </a:ext>
            </a:extLst>
          </p:cNvPr>
          <p:cNvSpPr/>
          <p:nvPr/>
        </p:nvSpPr>
        <p:spPr>
          <a:xfrm>
            <a:off x="5715000" y="5334000"/>
            <a:ext cx="1219200" cy="6858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Mn</a:t>
            </a:r>
            <a:endParaRPr lang="en-IN" dirty="0"/>
          </a:p>
        </p:txBody>
      </p:sp>
      <p:sp>
        <p:nvSpPr>
          <p:cNvPr id="14" name="Rectangle: Rounded Corners 13">
            <a:extLst>
              <a:ext uri="{FF2B5EF4-FFF2-40B4-BE49-F238E27FC236}">
                <a16:creationId xmlns:a16="http://schemas.microsoft.com/office/drawing/2014/main" id="{6EA40F82-AAB1-449B-BF8E-701F7141BBC6}"/>
              </a:ext>
            </a:extLst>
          </p:cNvPr>
          <p:cNvSpPr/>
          <p:nvPr/>
        </p:nvSpPr>
        <p:spPr>
          <a:xfrm>
            <a:off x="7924800" y="1752600"/>
            <a:ext cx="844550" cy="4495800"/>
          </a:xfrm>
          <a:prstGeom prst="roundRect">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 connecting Technology</a:t>
            </a:r>
            <a:endParaRPr lang="en-IN" dirty="0"/>
          </a:p>
        </p:txBody>
      </p:sp>
      <p:cxnSp>
        <p:nvCxnSpPr>
          <p:cNvPr id="16" name="Straight Arrow Connector 15">
            <a:extLst>
              <a:ext uri="{FF2B5EF4-FFF2-40B4-BE49-F238E27FC236}">
                <a16:creationId xmlns:a16="http://schemas.microsoft.com/office/drawing/2014/main" id="{F2501F22-57D8-49A5-9692-4D64CD386979}"/>
              </a:ext>
            </a:extLst>
          </p:cNvPr>
          <p:cNvCxnSpPr>
            <a:cxnSpLocks/>
          </p:cNvCxnSpPr>
          <p:nvPr/>
        </p:nvCxnSpPr>
        <p:spPr>
          <a:xfrm>
            <a:off x="1828800" y="2552700"/>
            <a:ext cx="13716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6DA330-88A8-499D-9F16-F045BA79A9DF}"/>
              </a:ext>
            </a:extLst>
          </p:cNvPr>
          <p:cNvCxnSpPr>
            <a:cxnSpLocks/>
          </p:cNvCxnSpPr>
          <p:nvPr/>
        </p:nvCxnSpPr>
        <p:spPr>
          <a:xfrm>
            <a:off x="1828800" y="3637281"/>
            <a:ext cx="13716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CB71FE-E4C4-4F2D-8DBA-A3164A198D5E}"/>
              </a:ext>
            </a:extLst>
          </p:cNvPr>
          <p:cNvCxnSpPr>
            <a:stCxn id="6" idx="3"/>
            <a:endCxn id="10" idx="1"/>
          </p:cNvCxnSpPr>
          <p:nvPr/>
        </p:nvCxnSpPr>
        <p:spPr>
          <a:xfrm>
            <a:off x="1828800" y="5676900"/>
            <a:ext cx="13716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DE9BE54-6022-478B-B121-94093A42DAD3}"/>
              </a:ext>
            </a:extLst>
          </p:cNvPr>
          <p:cNvCxnSpPr>
            <a:stCxn id="7" idx="3"/>
            <a:endCxn id="11" idx="1"/>
          </p:cNvCxnSpPr>
          <p:nvPr/>
        </p:nvCxnSpPr>
        <p:spPr>
          <a:xfrm flipV="1">
            <a:off x="4419600" y="2550160"/>
            <a:ext cx="1295400" cy="254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6EC38EE-2890-4B72-B9BC-63C1E610FF0F}"/>
              </a:ext>
            </a:extLst>
          </p:cNvPr>
          <p:cNvCxnSpPr>
            <a:stCxn id="9" idx="3"/>
            <a:endCxn id="12" idx="1"/>
          </p:cNvCxnSpPr>
          <p:nvPr/>
        </p:nvCxnSpPr>
        <p:spPr>
          <a:xfrm>
            <a:off x="4419600" y="3637281"/>
            <a:ext cx="12954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13DC06-7595-4850-8B27-AEE53361B7D0}"/>
              </a:ext>
            </a:extLst>
          </p:cNvPr>
          <p:cNvCxnSpPr>
            <a:stCxn id="10" idx="3"/>
            <a:endCxn id="13" idx="1"/>
          </p:cNvCxnSpPr>
          <p:nvPr/>
        </p:nvCxnSpPr>
        <p:spPr>
          <a:xfrm>
            <a:off x="4419600" y="5676900"/>
            <a:ext cx="12954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AA61B83-9369-4C67-867D-A562BB6D9C25}"/>
              </a:ext>
            </a:extLst>
          </p:cNvPr>
          <p:cNvCxnSpPr>
            <a:stCxn id="11" idx="3"/>
          </p:cNvCxnSpPr>
          <p:nvPr/>
        </p:nvCxnSpPr>
        <p:spPr>
          <a:xfrm>
            <a:off x="6934200" y="2550160"/>
            <a:ext cx="9906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4D5A745-A4B9-4EAB-B0F4-79DADDF42846}"/>
              </a:ext>
            </a:extLst>
          </p:cNvPr>
          <p:cNvCxnSpPr>
            <a:stCxn id="12" idx="3"/>
          </p:cNvCxnSpPr>
          <p:nvPr/>
        </p:nvCxnSpPr>
        <p:spPr>
          <a:xfrm>
            <a:off x="6934200" y="3637281"/>
            <a:ext cx="9906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0C9D0CC-3403-4059-82B6-C56426EE7385}"/>
              </a:ext>
            </a:extLst>
          </p:cNvPr>
          <p:cNvCxnSpPr>
            <a:stCxn id="13" idx="3"/>
          </p:cNvCxnSpPr>
          <p:nvPr/>
        </p:nvCxnSpPr>
        <p:spPr>
          <a:xfrm>
            <a:off x="6934200" y="5676900"/>
            <a:ext cx="9906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E24B237-8EF2-4838-9CD3-3ACFE4CFDE8B}"/>
              </a:ext>
            </a:extLst>
          </p:cNvPr>
          <p:cNvSpPr txBox="1"/>
          <p:nvPr/>
        </p:nvSpPr>
        <p:spPr>
          <a:xfrm>
            <a:off x="1996440" y="2204712"/>
            <a:ext cx="1280160" cy="646331"/>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34" name="TextBox 33">
            <a:extLst>
              <a:ext uri="{FF2B5EF4-FFF2-40B4-BE49-F238E27FC236}">
                <a16:creationId xmlns:a16="http://schemas.microsoft.com/office/drawing/2014/main" id="{8DA570C8-1D38-4961-83C3-01FCF64F5CC2}"/>
              </a:ext>
            </a:extLst>
          </p:cNvPr>
          <p:cNvSpPr txBox="1"/>
          <p:nvPr/>
        </p:nvSpPr>
        <p:spPr>
          <a:xfrm>
            <a:off x="1920240" y="3316069"/>
            <a:ext cx="1280160" cy="646331"/>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35" name="TextBox 34">
            <a:extLst>
              <a:ext uri="{FF2B5EF4-FFF2-40B4-BE49-F238E27FC236}">
                <a16:creationId xmlns:a16="http://schemas.microsoft.com/office/drawing/2014/main" id="{3E3187DF-B7C9-4DE6-B166-D804900621A6}"/>
              </a:ext>
            </a:extLst>
          </p:cNvPr>
          <p:cNvSpPr txBox="1"/>
          <p:nvPr/>
        </p:nvSpPr>
        <p:spPr>
          <a:xfrm>
            <a:off x="1996440" y="5373469"/>
            <a:ext cx="1280160" cy="646331"/>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36" name="TextBox 35">
            <a:extLst>
              <a:ext uri="{FF2B5EF4-FFF2-40B4-BE49-F238E27FC236}">
                <a16:creationId xmlns:a16="http://schemas.microsoft.com/office/drawing/2014/main" id="{8C6CC3AC-9508-41C5-8C1D-D690647D64A8}"/>
              </a:ext>
            </a:extLst>
          </p:cNvPr>
          <p:cNvSpPr txBox="1"/>
          <p:nvPr/>
        </p:nvSpPr>
        <p:spPr>
          <a:xfrm>
            <a:off x="4419600" y="2133600"/>
            <a:ext cx="1336040" cy="369301"/>
          </a:xfrm>
          <a:prstGeom prst="rect">
            <a:avLst/>
          </a:prstGeom>
          <a:noFill/>
        </p:spPr>
        <p:txBody>
          <a:bodyPr wrap="square" rtlCol="0">
            <a:spAutoFit/>
          </a:bodyPr>
          <a:lstStyle/>
          <a:p>
            <a:r>
              <a:rPr lang="en-US" dirty="0">
                <a:solidFill>
                  <a:srgbClr val="0000CC"/>
                </a:solidFill>
              </a:rPr>
              <a:t>Data Steam</a:t>
            </a:r>
            <a:endParaRPr lang="en-IN" dirty="0">
              <a:solidFill>
                <a:srgbClr val="0000CC"/>
              </a:solidFill>
            </a:endParaRPr>
          </a:p>
        </p:txBody>
      </p:sp>
      <p:sp>
        <p:nvSpPr>
          <p:cNvPr id="37" name="TextBox 36">
            <a:extLst>
              <a:ext uri="{FF2B5EF4-FFF2-40B4-BE49-F238E27FC236}">
                <a16:creationId xmlns:a16="http://schemas.microsoft.com/office/drawing/2014/main" id="{AE092746-CF54-4006-B49C-F5FDEEC3EB27}"/>
              </a:ext>
            </a:extLst>
          </p:cNvPr>
          <p:cNvSpPr txBox="1"/>
          <p:nvPr/>
        </p:nvSpPr>
        <p:spPr>
          <a:xfrm>
            <a:off x="4419600" y="3200400"/>
            <a:ext cx="1336040" cy="369301"/>
          </a:xfrm>
          <a:prstGeom prst="rect">
            <a:avLst/>
          </a:prstGeom>
          <a:noFill/>
        </p:spPr>
        <p:txBody>
          <a:bodyPr wrap="square" rtlCol="0">
            <a:spAutoFit/>
          </a:bodyPr>
          <a:lstStyle/>
          <a:p>
            <a:r>
              <a:rPr lang="en-US" dirty="0">
                <a:solidFill>
                  <a:srgbClr val="0000CC"/>
                </a:solidFill>
              </a:rPr>
              <a:t>Data Steam</a:t>
            </a:r>
            <a:endParaRPr lang="en-IN" dirty="0">
              <a:solidFill>
                <a:srgbClr val="0000CC"/>
              </a:solidFill>
            </a:endParaRPr>
          </a:p>
        </p:txBody>
      </p:sp>
      <p:sp>
        <p:nvSpPr>
          <p:cNvPr id="38" name="TextBox 37">
            <a:extLst>
              <a:ext uri="{FF2B5EF4-FFF2-40B4-BE49-F238E27FC236}">
                <a16:creationId xmlns:a16="http://schemas.microsoft.com/office/drawing/2014/main" id="{E92FF6A2-F316-42FE-B260-B443D87C5790}"/>
              </a:ext>
            </a:extLst>
          </p:cNvPr>
          <p:cNvSpPr txBox="1"/>
          <p:nvPr/>
        </p:nvSpPr>
        <p:spPr>
          <a:xfrm>
            <a:off x="4419600" y="5791200"/>
            <a:ext cx="1336040" cy="369301"/>
          </a:xfrm>
          <a:prstGeom prst="rect">
            <a:avLst/>
          </a:prstGeom>
          <a:noFill/>
        </p:spPr>
        <p:txBody>
          <a:bodyPr wrap="square" rtlCol="0">
            <a:spAutoFit/>
          </a:bodyPr>
          <a:lstStyle/>
          <a:p>
            <a:r>
              <a:rPr lang="en-US" dirty="0">
                <a:solidFill>
                  <a:srgbClr val="0000CC"/>
                </a:solidFill>
              </a:rPr>
              <a:t>Data Steam</a:t>
            </a:r>
            <a:endParaRPr lang="en-IN" dirty="0">
              <a:solidFill>
                <a:srgbClr val="0000CC"/>
              </a:solidFill>
            </a:endParaRPr>
          </a:p>
        </p:txBody>
      </p:sp>
      <p:cxnSp>
        <p:nvCxnSpPr>
          <p:cNvPr id="40" name="Connector: Elbow 39">
            <a:extLst>
              <a:ext uri="{FF2B5EF4-FFF2-40B4-BE49-F238E27FC236}">
                <a16:creationId xmlns:a16="http://schemas.microsoft.com/office/drawing/2014/main" id="{BA357237-9347-4A7F-B2DF-B00525173356}"/>
              </a:ext>
            </a:extLst>
          </p:cNvPr>
          <p:cNvCxnSpPr>
            <a:stCxn id="4" idx="0"/>
            <a:endCxn id="11" idx="0"/>
          </p:cNvCxnSpPr>
          <p:nvPr/>
        </p:nvCxnSpPr>
        <p:spPr>
          <a:xfrm rot="5400000" flipH="1" flipV="1">
            <a:off x="3770630" y="-344170"/>
            <a:ext cx="2540" cy="5105400"/>
          </a:xfrm>
          <a:prstGeom prst="bentConnector3">
            <a:avLst>
              <a:gd name="adj1" fmla="val 9100000"/>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BE4662DD-8B85-4821-A359-820E4E63A360}"/>
              </a:ext>
            </a:extLst>
          </p:cNvPr>
          <p:cNvCxnSpPr>
            <a:stCxn id="5" idx="2"/>
            <a:endCxn id="12" idx="2"/>
          </p:cNvCxnSpPr>
          <p:nvPr/>
        </p:nvCxnSpPr>
        <p:spPr>
          <a:xfrm rot="16200000" flipH="1">
            <a:off x="3771900" y="1427481"/>
            <a:ext cx="12700" cy="5105400"/>
          </a:xfrm>
          <a:prstGeom prst="bentConnector3">
            <a:avLst>
              <a:gd name="adj1" fmla="val 1800000"/>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Connector: Elbow 43">
            <a:extLst>
              <a:ext uri="{FF2B5EF4-FFF2-40B4-BE49-F238E27FC236}">
                <a16:creationId xmlns:a16="http://schemas.microsoft.com/office/drawing/2014/main" id="{23A7455E-55FA-4B93-B2B1-16C3981CDC11}"/>
              </a:ext>
            </a:extLst>
          </p:cNvPr>
          <p:cNvCxnSpPr>
            <a:stCxn id="6" idx="0"/>
            <a:endCxn id="13" idx="0"/>
          </p:cNvCxnSpPr>
          <p:nvPr/>
        </p:nvCxnSpPr>
        <p:spPr>
          <a:xfrm rot="5400000" flipH="1" flipV="1">
            <a:off x="3771900" y="2781300"/>
            <a:ext cx="12700" cy="5105400"/>
          </a:xfrm>
          <a:prstGeom prst="bentConnector3">
            <a:avLst>
              <a:gd name="adj1" fmla="val 1800000"/>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701A3B1-87D8-440F-9610-CAA1B6DCDFDA}"/>
              </a:ext>
            </a:extLst>
          </p:cNvPr>
          <p:cNvSpPr txBox="1"/>
          <p:nvPr/>
        </p:nvSpPr>
        <p:spPr>
          <a:xfrm>
            <a:off x="2484120" y="1688068"/>
            <a:ext cx="2468880" cy="369332"/>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47" name="TextBox 46">
            <a:extLst>
              <a:ext uri="{FF2B5EF4-FFF2-40B4-BE49-F238E27FC236}">
                <a16:creationId xmlns:a16="http://schemas.microsoft.com/office/drawing/2014/main" id="{0257636D-BF8A-49C5-84EB-2EA73574E3D8}"/>
              </a:ext>
            </a:extLst>
          </p:cNvPr>
          <p:cNvSpPr txBox="1"/>
          <p:nvPr/>
        </p:nvSpPr>
        <p:spPr>
          <a:xfrm>
            <a:off x="2636520" y="4114800"/>
            <a:ext cx="2468880" cy="369332"/>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48" name="TextBox 47">
            <a:extLst>
              <a:ext uri="{FF2B5EF4-FFF2-40B4-BE49-F238E27FC236}">
                <a16:creationId xmlns:a16="http://schemas.microsoft.com/office/drawing/2014/main" id="{FC8862A7-5791-4B0E-B540-FC2BCA1CDCBF}"/>
              </a:ext>
            </a:extLst>
          </p:cNvPr>
          <p:cNvSpPr txBox="1"/>
          <p:nvPr/>
        </p:nvSpPr>
        <p:spPr>
          <a:xfrm>
            <a:off x="2636520" y="4812268"/>
            <a:ext cx="2468880" cy="369332"/>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50" name="Slide Number Placeholder 49">
            <a:extLst>
              <a:ext uri="{FF2B5EF4-FFF2-40B4-BE49-F238E27FC236}">
                <a16:creationId xmlns:a16="http://schemas.microsoft.com/office/drawing/2014/main" id="{F0260BA2-60F4-4BF7-9E06-AF3753DB0737}"/>
              </a:ext>
            </a:extLst>
          </p:cNvPr>
          <p:cNvSpPr>
            <a:spLocks noGrp="1"/>
          </p:cNvSpPr>
          <p:nvPr>
            <p:ph type="sldNum" sz="quarter" idx="12"/>
          </p:nvPr>
        </p:nvSpPr>
        <p:spPr/>
        <p:txBody>
          <a:bodyPr/>
          <a:lstStyle/>
          <a:p>
            <a:fld id="{F415478C-D669-453F-90FD-15734C33BF1A}" type="slidenum">
              <a:rPr lang="en-US" smtClean="0"/>
              <a:pPr/>
              <a:t>25</a:t>
            </a:fld>
            <a:endParaRPr lang="en-US"/>
          </a:p>
        </p:txBody>
      </p:sp>
    </p:spTree>
    <p:extLst>
      <p:ext uri="{BB962C8B-B14F-4D97-AF65-F5344CB8AC3E}">
        <p14:creationId xmlns:p14="http://schemas.microsoft.com/office/powerpoint/2010/main" val="103727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1000"/>
                                        <p:tgtEl>
                                          <p:spTgt spid="35"/>
                                        </p:tgtEl>
                                      </p:cBhvr>
                                    </p:animEffect>
                                    <p:anim calcmode="lin" valueType="num">
                                      <p:cBhvr>
                                        <p:cTn id="8" dur="1000" fill="hold"/>
                                        <p:tgtEl>
                                          <p:spTgt spid="35"/>
                                        </p:tgtEl>
                                        <p:attrNameLst>
                                          <p:attrName>ppt_x</p:attrName>
                                        </p:attrNameLst>
                                      </p:cBhvr>
                                      <p:tavLst>
                                        <p:tav tm="0">
                                          <p:val>
                                            <p:strVal val="#ppt_x"/>
                                          </p:val>
                                        </p:tav>
                                        <p:tav tm="100000">
                                          <p:val>
                                            <p:strVal val="#ppt_x"/>
                                          </p:val>
                                        </p:tav>
                                      </p:tavLst>
                                    </p:anim>
                                    <p:anim calcmode="lin" valueType="num">
                                      <p:cBhvr>
                                        <p:cTn id="9" dur="1000" fill="hold"/>
                                        <p:tgtEl>
                                          <p:spTgt spid="3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anim calcmode="lin" valueType="num">
                                      <p:cBhvr>
                                        <p:cTn id="13" dur="1000" fill="hold"/>
                                        <p:tgtEl>
                                          <p:spTgt spid="20"/>
                                        </p:tgtEl>
                                        <p:attrNameLst>
                                          <p:attrName>ppt_x</p:attrName>
                                        </p:attrNameLst>
                                      </p:cBhvr>
                                      <p:tavLst>
                                        <p:tav tm="0">
                                          <p:val>
                                            <p:strVal val="#ppt_x"/>
                                          </p:val>
                                        </p:tav>
                                        <p:tav tm="100000">
                                          <p:val>
                                            <p:strVal val="#ppt_x"/>
                                          </p:val>
                                        </p:tav>
                                      </p:tavLst>
                                    </p:anim>
                                    <p:anim calcmode="lin" valueType="num">
                                      <p:cBhvr>
                                        <p:cTn id="14" dur="1000" fill="hold"/>
                                        <p:tgtEl>
                                          <p:spTgt spid="20"/>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animEffect transition="in" filter="fade">
                                      <p:cBhvr>
                                        <p:cTn id="17" dur="1000"/>
                                        <p:tgtEl>
                                          <p:spTgt spid="18"/>
                                        </p:tgtEl>
                                      </p:cBhvr>
                                    </p:animEffect>
                                    <p:anim calcmode="lin" valueType="num">
                                      <p:cBhvr>
                                        <p:cTn id="18" dur="1000" fill="hold"/>
                                        <p:tgtEl>
                                          <p:spTgt spid="18"/>
                                        </p:tgtEl>
                                        <p:attrNameLst>
                                          <p:attrName>ppt_x</p:attrName>
                                        </p:attrNameLst>
                                      </p:cBhvr>
                                      <p:tavLst>
                                        <p:tav tm="0">
                                          <p:val>
                                            <p:strVal val="#ppt_x"/>
                                          </p:val>
                                        </p:tav>
                                        <p:tav tm="100000">
                                          <p:val>
                                            <p:strVal val="#ppt_x"/>
                                          </p:val>
                                        </p:tav>
                                      </p:tavLst>
                                    </p:anim>
                                    <p:anim calcmode="lin" valueType="num">
                                      <p:cBhvr>
                                        <p:cTn id="19" dur="1000" fill="hold"/>
                                        <p:tgtEl>
                                          <p:spTgt spid="1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1000"/>
                                        <p:tgtEl>
                                          <p:spTgt spid="34"/>
                                        </p:tgtEl>
                                      </p:cBhvr>
                                    </p:animEffect>
                                    <p:anim calcmode="lin" valueType="num">
                                      <p:cBhvr>
                                        <p:cTn id="23" dur="1000" fill="hold"/>
                                        <p:tgtEl>
                                          <p:spTgt spid="34"/>
                                        </p:tgtEl>
                                        <p:attrNameLst>
                                          <p:attrName>ppt_x</p:attrName>
                                        </p:attrNameLst>
                                      </p:cBhvr>
                                      <p:tavLst>
                                        <p:tav tm="0">
                                          <p:val>
                                            <p:strVal val="#ppt_x"/>
                                          </p:val>
                                        </p:tav>
                                        <p:tav tm="100000">
                                          <p:val>
                                            <p:strVal val="#ppt_x"/>
                                          </p:val>
                                        </p:tav>
                                      </p:tavLst>
                                    </p:anim>
                                    <p:anim calcmode="lin" valueType="num">
                                      <p:cBhvr>
                                        <p:cTn id="24" dur="1000" fill="hold"/>
                                        <p:tgtEl>
                                          <p:spTgt spid="34"/>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1000"/>
                                        <p:tgtEl>
                                          <p:spTgt spid="16"/>
                                        </p:tgtEl>
                                      </p:cBhvr>
                                    </p:animEffect>
                                    <p:anim calcmode="lin" valueType="num">
                                      <p:cBhvr>
                                        <p:cTn id="28" dur="1000" fill="hold"/>
                                        <p:tgtEl>
                                          <p:spTgt spid="16"/>
                                        </p:tgtEl>
                                        <p:attrNameLst>
                                          <p:attrName>ppt_x</p:attrName>
                                        </p:attrNameLst>
                                      </p:cBhvr>
                                      <p:tavLst>
                                        <p:tav tm="0">
                                          <p:val>
                                            <p:strVal val="#ppt_x"/>
                                          </p:val>
                                        </p:tav>
                                        <p:tav tm="100000">
                                          <p:val>
                                            <p:strVal val="#ppt_x"/>
                                          </p:val>
                                        </p:tav>
                                      </p:tavLst>
                                    </p:anim>
                                    <p:anim calcmode="lin" valueType="num">
                                      <p:cBhvr>
                                        <p:cTn id="29" dur="1000" fill="hold"/>
                                        <p:tgtEl>
                                          <p:spTgt spid="1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1000"/>
                                        <p:tgtEl>
                                          <p:spTgt spid="33"/>
                                        </p:tgtEl>
                                      </p:cBhvr>
                                    </p:animEffect>
                                    <p:anim calcmode="lin" valueType="num">
                                      <p:cBhvr>
                                        <p:cTn id="33" dur="1000" fill="hold"/>
                                        <p:tgtEl>
                                          <p:spTgt spid="33"/>
                                        </p:tgtEl>
                                        <p:attrNameLst>
                                          <p:attrName>ppt_x</p:attrName>
                                        </p:attrNameLst>
                                      </p:cBhvr>
                                      <p:tavLst>
                                        <p:tav tm="0">
                                          <p:val>
                                            <p:strVal val="#ppt_x"/>
                                          </p:val>
                                        </p:tav>
                                        <p:tav tm="100000">
                                          <p:val>
                                            <p:strVal val="#ppt_x"/>
                                          </p:val>
                                        </p:tav>
                                      </p:tavLst>
                                    </p:anim>
                                    <p:anim calcmode="lin" valueType="num">
                                      <p:cBhvr>
                                        <p:cTn id="34"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nodeType="click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wipe(down)">
                                      <p:cBhvr>
                                        <p:cTn id="39" dur="500"/>
                                        <p:tgtEl>
                                          <p:spTgt spid="2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8"/>
                                        </p:tgtEl>
                                        <p:attrNameLst>
                                          <p:attrName>style.visibility</p:attrName>
                                        </p:attrNameLst>
                                      </p:cBhvr>
                                      <p:to>
                                        <p:strVal val="visible"/>
                                      </p:to>
                                    </p:set>
                                    <p:animEffect transition="in" filter="wipe(down)">
                                      <p:cBhvr>
                                        <p:cTn id="42" dur="500"/>
                                        <p:tgtEl>
                                          <p:spTgt spid="38"/>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par>
                                <p:cTn id="46" presetID="22" presetClass="entr" presetSubtype="4" fill="hold"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wipe(down)">
                                      <p:cBhvr>
                                        <p:cTn id="48" dur="500"/>
                                        <p:tgtEl>
                                          <p:spTgt spid="24"/>
                                        </p:tgtEl>
                                      </p:cBhvr>
                                    </p:animEffect>
                                  </p:childTnLst>
                                </p:cTn>
                              </p:par>
                              <p:par>
                                <p:cTn id="49" presetID="22" presetClass="entr" presetSubtype="4" fill="hold" nodeType="with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wipe(down)">
                                      <p:cBhvr>
                                        <p:cTn id="51" dur="500"/>
                                        <p:tgtEl>
                                          <p:spTgt spid="22"/>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36"/>
                                        </p:tgtEl>
                                        <p:attrNameLst>
                                          <p:attrName>style.visibility</p:attrName>
                                        </p:attrNameLst>
                                      </p:cBhvr>
                                      <p:to>
                                        <p:strVal val="visible"/>
                                      </p:to>
                                    </p:set>
                                    <p:animEffect transition="in" filter="wipe(down)">
                                      <p:cBhvr>
                                        <p:cTn id="54" dur="500"/>
                                        <p:tgtEl>
                                          <p:spTgt spid="36"/>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animEffect transition="in" filter="fade">
                                      <p:cBhvr>
                                        <p:cTn id="59" dur="1000"/>
                                        <p:tgtEl>
                                          <p:spTgt spid="40"/>
                                        </p:tgtEl>
                                      </p:cBhvr>
                                    </p:animEffect>
                                    <p:anim calcmode="lin" valueType="num">
                                      <p:cBhvr>
                                        <p:cTn id="60" dur="1000" fill="hold"/>
                                        <p:tgtEl>
                                          <p:spTgt spid="40"/>
                                        </p:tgtEl>
                                        <p:attrNameLst>
                                          <p:attrName>ppt_x</p:attrName>
                                        </p:attrNameLst>
                                      </p:cBhvr>
                                      <p:tavLst>
                                        <p:tav tm="0">
                                          <p:val>
                                            <p:strVal val="#ppt_x"/>
                                          </p:val>
                                        </p:tav>
                                        <p:tav tm="100000">
                                          <p:val>
                                            <p:strVal val="#ppt_x"/>
                                          </p:val>
                                        </p:tav>
                                      </p:tavLst>
                                    </p:anim>
                                    <p:anim calcmode="lin" valueType="num">
                                      <p:cBhvr>
                                        <p:cTn id="61" dur="1000" fill="hold"/>
                                        <p:tgtEl>
                                          <p:spTgt spid="40"/>
                                        </p:tgtEl>
                                        <p:attrNameLst>
                                          <p:attrName>ppt_y</p:attrName>
                                        </p:attrNameLst>
                                      </p:cBhvr>
                                      <p:tavLst>
                                        <p:tav tm="0">
                                          <p:val>
                                            <p:strVal val="#ppt_y+.1"/>
                                          </p:val>
                                        </p:tav>
                                        <p:tav tm="100000">
                                          <p:val>
                                            <p:strVal val="#ppt_y"/>
                                          </p:val>
                                        </p:tav>
                                      </p:tavLst>
                                    </p:anim>
                                  </p:childTnLst>
                                </p:cTn>
                              </p:par>
                              <p:par>
                                <p:cTn id="62" presetID="42" presetClass="entr" presetSubtype="0" fill="hold" grpId="0" nodeType="withEffect">
                                  <p:stCondLst>
                                    <p:cond delay="0"/>
                                  </p:stCondLst>
                                  <p:childTnLst>
                                    <p:set>
                                      <p:cBhvr>
                                        <p:cTn id="63" dur="1" fill="hold">
                                          <p:stCondLst>
                                            <p:cond delay="0"/>
                                          </p:stCondLst>
                                        </p:cTn>
                                        <p:tgtEl>
                                          <p:spTgt spid="45"/>
                                        </p:tgtEl>
                                        <p:attrNameLst>
                                          <p:attrName>style.visibility</p:attrName>
                                        </p:attrNameLst>
                                      </p:cBhvr>
                                      <p:to>
                                        <p:strVal val="visible"/>
                                      </p:to>
                                    </p:set>
                                    <p:animEffect transition="in" filter="fade">
                                      <p:cBhvr>
                                        <p:cTn id="64" dur="1000"/>
                                        <p:tgtEl>
                                          <p:spTgt spid="45"/>
                                        </p:tgtEl>
                                      </p:cBhvr>
                                    </p:animEffect>
                                    <p:anim calcmode="lin" valueType="num">
                                      <p:cBhvr>
                                        <p:cTn id="65" dur="1000" fill="hold"/>
                                        <p:tgtEl>
                                          <p:spTgt spid="45"/>
                                        </p:tgtEl>
                                        <p:attrNameLst>
                                          <p:attrName>ppt_x</p:attrName>
                                        </p:attrNameLst>
                                      </p:cBhvr>
                                      <p:tavLst>
                                        <p:tav tm="0">
                                          <p:val>
                                            <p:strVal val="#ppt_x"/>
                                          </p:val>
                                        </p:tav>
                                        <p:tav tm="100000">
                                          <p:val>
                                            <p:strVal val="#ppt_x"/>
                                          </p:val>
                                        </p:tav>
                                      </p:tavLst>
                                    </p:anim>
                                    <p:anim calcmode="lin" valueType="num">
                                      <p:cBhvr>
                                        <p:cTn id="66" dur="1000" fill="hold"/>
                                        <p:tgtEl>
                                          <p:spTgt spid="45"/>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42"/>
                                        </p:tgtEl>
                                        <p:attrNameLst>
                                          <p:attrName>style.visibility</p:attrName>
                                        </p:attrNameLst>
                                      </p:cBhvr>
                                      <p:to>
                                        <p:strVal val="visible"/>
                                      </p:to>
                                    </p:set>
                                    <p:animEffect transition="in" filter="fade">
                                      <p:cBhvr>
                                        <p:cTn id="69" dur="1000"/>
                                        <p:tgtEl>
                                          <p:spTgt spid="42"/>
                                        </p:tgtEl>
                                      </p:cBhvr>
                                    </p:animEffect>
                                    <p:anim calcmode="lin" valueType="num">
                                      <p:cBhvr>
                                        <p:cTn id="70" dur="1000" fill="hold"/>
                                        <p:tgtEl>
                                          <p:spTgt spid="42"/>
                                        </p:tgtEl>
                                        <p:attrNameLst>
                                          <p:attrName>ppt_x</p:attrName>
                                        </p:attrNameLst>
                                      </p:cBhvr>
                                      <p:tavLst>
                                        <p:tav tm="0">
                                          <p:val>
                                            <p:strVal val="#ppt_x"/>
                                          </p:val>
                                        </p:tav>
                                        <p:tav tm="100000">
                                          <p:val>
                                            <p:strVal val="#ppt_x"/>
                                          </p:val>
                                        </p:tav>
                                      </p:tavLst>
                                    </p:anim>
                                    <p:anim calcmode="lin" valueType="num">
                                      <p:cBhvr>
                                        <p:cTn id="71" dur="1000" fill="hold"/>
                                        <p:tgtEl>
                                          <p:spTgt spid="42"/>
                                        </p:tgtEl>
                                        <p:attrNameLst>
                                          <p:attrName>ppt_y</p:attrName>
                                        </p:attrNameLst>
                                      </p:cBhvr>
                                      <p:tavLst>
                                        <p:tav tm="0">
                                          <p:val>
                                            <p:strVal val="#ppt_y+.1"/>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47"/>
                                        </p:tgtEl>
                                        <p:attrNameLst>
                                          <p:attrName>style.visibility</p:attrName>
                                        </p:attrNameLst>
                                      </p:cBhvr>
                                      <p:to>
                                        <p:strVal val="visible"/>
                                      </p:to>
                                    </p:set>
                                    <p:animEffect transition="in" filter="fade">
                                      <p:cBhvr>
                                        <p:cTn id="74" dur="1000"/>
                                        <p:tgtEl>
                                          <p:spTgt spid="47"/>
                                        </p:tgtEl>
                                      </p:cBhvr>
                                    </p:animEffect>
                                    <p:anim calcmode="lin" valueType="num">
                                      <p:cBhvr>
                                        <p:cTn id="75" dur="1000" fill="hold"/>
                                        <p:tgtEl>
                                          <p:spTgt spid="47"/>
                                        </p:tgtEl>
                                        <p:attrNameLst>
                                          <p:attrName>ppt_x</p:attrName>
                                        </p:attrNameLst>
                                      </p:cBhvr>
                                      <p:tavLst>
                                        <p:tav tm="0">
                                          <p:val>
                                            <p:strVal val="#ppt_x"/>
                                          </p:val>
                                        </p:tav>
                                        <p:tav tm="100000">
                                          <p:val>
                                            <p:strVal val="#ppt_x"/>
                                          </p:val>
                                        </p:tav>
                                      </p:tavLst>
                                    </p:anim>
                                    <p:anim calcmode="lin" valueType="num">
                                      <p:cBhvr>
                                        <p:cTn id="76" dur="1000" fill="hold"/>
                                        <p:tgtEl>
                                          <p:spTgt spid="47"/>
                                        </p:tgtEl>
                                        <p:attrNameLst>
                                          <p:attrName>ppt_y</p:attrName>
                                        </p:attrNameLst>
                                      </p:cBhvr>
                                      <p:tavLst>
                                        <p:tav tm="0">
                                          <p:val>
                                            <p:strVal val="#ppt_y+.1"/>
                                          </p:val>
                                        </p:tav>
                                        <p:tav tm="100000">
                                          <p:val>
                                            <p:strVal val="#ppt_y"/>
                                          </p:val>
                                        </p:tav>
                                      </p:tavLst>
                                    </p:anim>
                                  </p:childTnLst>
                                </p:cTn>
                              </p:par>
                              <p:par>
                                <p:cTn id="77" presetID="42" presetClass="entr" presetSubtype="0" fill="hold" nodeType="withEffect">
                                  <p:stCondLst>
                                    <p:cond delay="0"/>
                                  </p:stCondLst>
                                  <p:childTnLst>
                                    <p:set>
                                      <p:cBhvr>
                                        <p:cTn id="78" dur="1" fill="hold">
                                          <p:stCondLst>
                                            <p:cond delay="0"/>
                                          </p:stCondLst>
                                        </p:cTn>
                                        <p:tgtEl>
                                          <p:spTgt spid="44"/>
                                        </p:tgtEl>
                                        <p:attrNameLst>
                                          <p:attrName>style.visibility</p:attrName>
                                        </p:attrNameLst>
                                      </p:cBhvr>
                                      <p:to>
                                        <p:strVal val="visible"/>
                                      </p:to>
                                    </p:set>
                                    <p:animEffect transition="in" filter="fade">
                                      <p:cBhvr>
                                        <p:cTn id="79" dur="1000"/>
                                        <p:tgtEl>
                                          <p:spTgt spid="44"/>
                                        </p:tgtEl>
                                      </p:cBhvr>
                                    </p:animEffect>
                                    <p:anim calcmode="lin" valueType="num">
                                      <p:cBhvr>
                                        <p:cTn id="80" dur="1000" fill="hold"/>
                                        <p:tgtEl>
                                          <p:spTgt spid="44"/>
                                        </p:tgtEl>
                                        <p:attrNameLst>
                                          <p:attrName>ppt_x</p:attrName>
                                        </p:attrNameLst>
                                      </p:cBhvr>
                                      <p:tavLst>
                                        <p:tav tm="0">
                                          <p:val>
                                            <p:strVal val="#ppt_x"/>
                                          </p:val>
                                        </p:tav>
                                        <p:tav tm="100000">
                                          <p:val>
                                            <p:strVal val="#ppt_x"/>
                                          </p:val>
                                        </p:tav>
                                      </p:tavLst>
                                    </p:anim>
                                    <p:anim calcmode="lin" valueType="num">
                                      <p:cBhvr>
                                        <p:cTn id="81" dur="1000" fill="hold"/>
                                        <p:tgtEl>
                                          <p:spTgt spid="44"/>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48"/>
                                        </p:tgtEl>
                                        <p:attrNameLst>
                                          <p:attrName>style.visibility</p:attrName>
                                        </p:attrNameLst>
                                      </p:cBhvr>
                                      <p:to>
                                        <p:strVal val="visible"/>
                                      </p:to>
                                    </p:set>
                                    <p:animEffect transition="in" filter="fade">
                                      <p:cBhvr>
                                        <p:cTn id="84" dur="1000"/>
                                        <p:tgtEl>
                                          <p:spTgt spid="48"/>
                                        </p:tgtEl>
                                      </p:cBhvr>
                                    </p:animEffect>
                                    <p:anim calcmode="lin" valueType="num">
                                      <p:cBhvr>
                                        <p:cTn id="85" dur="1000" fill="hold"/>
                                        <p:tgtEl>
                                          <p:spTgt spid="48"/>
                                        </p:tgtEl>
                                        <p:attrNameLst>
                                          <p:attrName>ppt_x</p:attrName>
                                        </p:attrNameLst>
                                      </p:cBhvr>
                                      <p:tavLst>
                                        <p:tav tm="0">
                                          <p:val>
                                            <p:strVal val="#ppt_x"/>
                                          </p:val>
                                        </p:tav>
                                        <p:tav tm="100000">
                                          <p:val>
                                            <p:strVal val="#ppt_x"/>
                                          </p:val>
                                        </p:tav>
                                      </p:tavLst>
                                    </p:anim>
                                    <p:anim calcmode="lin" valueType="num">
                                      <p:cBhvr>
                                        <p:cTn id="8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1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55" presetClass="entr" presetSubtype="0" fill="hold" nodeType="clickEffect">
                                  <p:stCondLst>
                                    <p:cond delay="0"/>
                                  </p:stCondLst>
                                  <p:childTnLst>
                                    <p:set>
                                      <p:cBhvr>
                                        <p:cTn id="94" dur="1" fill="hold">
                                          <p:stCondLst>
                                            <p:cond delay="0"/>
                                          </p:stCondLst>
                                        </p:cTn>
                                        <p:tgtEl>
                                          <p:spTgt spid="28"/>
                                        </p:tgtEl>
                                        <p:attrNameLst>
                                          <p:attrName>style.visibility</p:attrName>
                                        </p:attrNameLst>
                                      </p:cBhvr>
                                      <p:to>
                                        <p:strVal val="visible"/>
                                      </p:to>
                                    </p:set>
                                    <p:anim calcmode="lin" valueType="num">
                                      <p:cBhvr>
                                        <p:cTn id="95" dur="1000" fill="hold"/>
                                        <p:tgtEl>
                                          <p:spTgt spid="28"/>
                                        </p:tgtEl>
                                        <p:attrNameLst>
                                          <p:attrName>ppt_w</p:attrName>
                                        </p:attrNameLst>
                                      </p:cBhvr>
                                      <p:tavLst>
                                        <p:tav tm="0">
                                          <p:val>
                                            <p:strVal val="#ppt_w*0.70"/>
                                          </p:val>
                                        </p:tav>
                                        <p:tav tm="100000">
                                          <p:val>
                                            <p:strVal val="#ppt_w"/>
                                          </p:val>
                                        </p:tav>
                                      </p:tavLst>
                                    </p:anim>
                                    <p:anim calcmode="lin" valueType="num">
                                      <p:cBhvr>
                                        <p:cTn id="96" dur="1000" fill="hold"/>
                                        <p:tgtEl>
                                          <p:spTgt spid="28"/>
                                        </p:tgtEl>
                                        <p:attrNameLst>
                                          <p:attrName>ppt_h</p:attrName>
                                        </p:attrNameLst>
                                      </p:cBhvr>
                                      <p:tavLst>
                                        <p:tav tm="0">
                                          <p:val>
                                            <p:strVal val="#ppt_h"/>
                                          </p:val>
                                        </p:tav>
                                        <p:tav tm="100000">
                                          <p:val>
                                            <p:strVal val="#ppt_h"/>
                                          </p:val>
                                        </p:tav>
                                      </p:tavLst>
                                    </p:anim>
                                    <p:animEffect transition="in" filter="fade">
                                      <p:cBhvr>
                                        <p:cTn id="97" dur="1000"/>
                                        <p:tgtEl>
                                          <p:spTgt spid="28"/>
                                        </p:tgtEl>
                                      </p:cBhvr>
                                    </p:animEffect>
                                  </p:childTnLst>
                                </p:cTn>
                              </p:par>
                              <p:par>
                                <p:cTn id="98" presetID="55" presetClass="entr" presetSubtype="0" fill="hold" nodeType="withEffect">
                                  <p:stCondLst>
                                    <p:cond delay="0"/>
                                  </p:stCondLst>
                                  <p:childTnLst>
                                    <p:set>
                                      <p:cBhvr>
                                        <p:cTn id="99" dur="1" fill="hold">
                                          <p:stCondLst>
                                            <p:cond delay="0"/>
                                          </p:stCondLst>
                                        </p:cTn>
                                        <p:tgtEl>
                                          <p:spTgt spid="30"/>
                                        </p:tgtEl>
                                        <p:attrNameLst>
                                          <p:attrName>style.visibility</p:attrName>
                                        </p:attrNameLst>
                                      </p:cBhvr>
                                      <p:to>
                                        <p:strVal val="visible"/>
                                      </p:to>
                                    </p:set>
                                    <p:anim calcmode="lin" valueType="num">
                                      <p:cBhvr>
                                        <p:cTn id="100" dur="1000" fill="hold"/>
                                        <p:tgtEl>
                                          <p:spTgt spid="30"/>
                                        </p:tgtEl>
                                        <p:attrNameLst>
                                          <p:attrName>ppt_w</p:attrName>
                                        </p:attrNameLst>
                                      </p:cBhvr>
                                      <p:tavLst>
                                        <p:tav tm="0">
                                          <p:val>
                                            <p:strVal val="#ppt_w*0.70"/>
                                          </p:val>
                                        </p:tav>
                                        <p:tav tm="100000">
                                          <p:val>
                                            <p:strVal val="#ppt_w"/>
                                          </p:val>
                                        </p:tav>
                                      </p:tavLst>
                                    </p:anim>
                                    <p:anim calcmode="lin" valueType="num">
                                      <p:cBhvr>
                                        <p:cTn id="101" dur="1000" fill="hold"/>
                                        <p:tgtEl>
                                          <p:spTgt spid="30"/>
                                        </p:tgtEl>
                                        <p:attrNameLst>
                                          <p:attrName>ppt_h</p:attrName>
                                        </p:attrNameLst>
                                      </p:cBhvr>
                                      <p:tavLst>
                                        <p:tav tm="0">
                                          <p:val>
                                            <p:strVal val="#ppt_h"/>
                                          </p:val>
                                        </p:tav>
                                        <p:tav tm="100000">
                                          <p:val>
                                            <p:strVal val="#ppt_h"/>
                                          </p:val>
                                        </p:tav>
                                      </p:tavLst>
                                    </p:anim>
                                    <p:animEffect transition="in" filter="fade">
                                      <p:cBhvr>
                                        <p:cTn id="102" dur="1000"/>
                                        <p:tgtEl>
                                          <p:spTgt spid="30"/>
                                        </p:tgtEl>
                                      </p:cBhvr>
                                    </p:animEffect>
                                  </p:childTnLst>
                                </p:cTn>
                              </p:par>
                              <p:par>
                                <p:cTn id="103" presetID="55" presetClass="entr" presetSubtype="0" fill="hold" nodeType="withEffect">
                                  <p:stCondLst>
                                    <p:cond delay="0"/>
                                  </p:stCondLst>
                                  <p:childTnLst>
                                    <p:set>
                                      <p:cBhvr>
                                        <p:cTn id="104" dur="1" fill="hold">
                                          <p:stCondLst>
                                            <p:cond delay="0"/>
                                          </p:stCondLst>
                                        </p:cTn>
                                        <p:tgtEl>
                                          <p:spTgt spid="32"/>
                                        </p:tgtEl>
                                        <p:attrNameLst>
                                          <p:attrName>style.visibility</p:attrName>
                                        </p:attrNameLst>
                                      </p:cBhvr>
                                      <p:to>
                                        <p:strVal val="visible"/>
                                      </p:to>
                                    </p:set>
                                    <p:anim calcmode="lin" valueType="num">
                                      <p:cBhvr>
                                        <p:cTn id="105" dur="1000" fill="hold"/>
                                        <p:tgtEl>
                                          <p:spTgt spid="32"/>
                                        </p:tgtEl>
                                        <p:attrNameLst>
                                          <p:attrName>ppt_w</p:attrName>
                                        </p:attrNameLst>
                                      </p:cBhvr>
                                      <p:tavLst>
                                        <p:tav tm="0">
                                          <p:val>
                                            <p:strVal val="#ppt_w*0.70"/>
                                          </p:val>
                                        </p:tav>
                                        <p:tav tm="100000">
                                          <p:val>
                                            <p:strVal val="#ppt_w"/>
                                          </p:val>
                                        </p:tav>
                                      </p:tavLst>
                                    </p:anim>
                                    <p:anim calcmode="lin" valueType="num">
                                      <p:cBhvr>
                                        <p:cTn id="106" dur="1000" fill="hold"/>
                                        <p:tgtEl>
                                          <p:spTgt spid="32"/>
                                        </p:tgtEl>
                                        <p:attrNameLst>
                                          <p:attrName>ppt_h</p:attrName>
                                        </p:attrNameLst>
                                      </p:cBhvr>
                                      <p:tavLst>
                                        <p:tav tm="0">
                                          <p:val>
                                            <p:strVal val="#ppt_h"/>
                                          </p:val>
                                        </p:tav>
                                        <p:tav tm="100000">
                                          <p:val>
                                            <p:strVal val="#ppt_h"/>
                                          </p:val>
                                        </p:tav>
                                      </p:tavLst>
                                    </p:anim>
                                    <p:animEffect transition="in" filter="fade">
                                      <p:cBhvr>
                                        <p:cTn id="107"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3" grpId="0"/>
      <p:bldP spid="34" grpId="0"/>
      <p:bldP spid="35" grpId="0"/>
      <p:bldP spid="36" grpId="0"/>
      <p:bldP spid="37" grpId="0"/>
      <p:bldP spid="38" grpId="0"/>
      <p:bldP spid="45" grpId="0"/>
      <p:bldP spid="47" grpId="0"/>
      <p:bldP spid="4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A8497-3B62-415E-ACEB-8502A6DEF0F7}"/>
              </a:ext>
            </a:extLst>
          </p:cNvPr>
          <p:cNvSpPr>
            <a:spLocks noGrp="1"/>
          </p:cNvSpPr>
          <p:nvPr>
            <p:ph type="title"/>
          </p:nvPr>
        </p:nvSpPr>
        <p:spPr/>
        <p:txBody>
          <a:bodyPr/>
          <a:lstStyle/>
          <a:p>
            <a:r>
              <a:rPr lang="en-US" dirty="0"/>
              <a:t>MIMD (Shared Memory)</a:t>
            </a:r>
            <a:endParaRPr lang="en-IN" dirty="0"/>
          </a:p>
        </p:txBody>
      </p:sp>
      <p:sp>
        <p:nvSpPr>
          <p:cNvPr id="4" name="Rectangle 3">
            <a:extLst>
              <a:ext uri="{FF2B5EF4-FFF2-40B4-BE49-F238E27FC236}">
                <a16:creationId xmlns:a16="http://schemas.microsoft.com/office/drawing/2014/main" id="{0DC738EB-9BAC-4A80-9575-C78B01AFE328}"/>
              </a:ext>
            </a:extLst>
          </p:cNvPr>
          <p:cNvSpPr/>
          <p:nvPr/>
        </p:nvSpPr>
        <p:spPr>
          <a:xfrm>
            <a:off x="609600" y="22098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CU1</a:t>
            </a:r>
            <a:endParaRPr lang="en-IN" dirty="0"/>
          </a:p>
        </p:txBody>
      </p:sp>
      <p:sp>
        <p:nvSpPr>
          <p:cNvPr id="5" name="Rectangle 4">
            <a:extLst>
              <a:ext uri="{FF2B5EF4-FFF2-40B4-BE49-F238E27FC236}">
                <a16:creationId xmlns:a16="http://schemas.microsoft.com/office/drawing/2014/main" id="{F38CB037-46A9-4F1A-838A-298A18B39B9C}"/>
              </a:ext>
            </a:extLst>
          </p:cNvPr>
          <p:cNvSpPr/>
          <p:nvPr/>
        </p:nvSpPr>
        <p:spPr>
          <a:xfrm>
            <a:off x="609600" y="3294381"/>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CU2</a:t>
            </a:r>
            <a:endParaRPr lang="en-IN" dirty="0"/>
          </a:p>
        </p:txBody>
      </p:sp>
      <p:sp>
        <p:nvSpPr>
          <p:cNvPr id="6" name="Rectangle 5">
            <a:extLst>
              <a:ext uri="{FF2B5EF4-FFF2-40B4-BE49-F238E27FC236}">
                <a16:creationId xmlns:a16="http://schemas.microsoft.com/office/drawing/2014/main" id="{24952859-BE0D-4669-B844-DD27BA4999C0}"/>
              </a:ext>
            </a:extLst>
          </p:cNvPr>
          <p:cNvSpPr/>
          <p:nvPr/>
        </p:nvSpPr>
        <p:spPr>
          <a:xfrm>
            <a:off x="609600" y="5334000"/>
            <a:ext cx="12192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CUn</a:t>
            </a:r>
            <a:endParaRPr lang="en-IN" dirty="0"/>
          </a:p>
        </p:txBody>
      </p:sp>
      <p:sp>
        <p:nvSpPr>
          <p:cNvPr id="7" name="Rectangle 6">
            <a:extLst>
              <a:ext uri="{FF2B5EF4-FFF2-40B4-BE49-F238E27FC236}">
                <a16:creationId xmlns:a16="http://schemas.microsoft.com/office/drawing/2014/main" id="{ECCA25E2-F536-4643-83CE-59FF74DF0084}"/>
              </a:ext>
            </a:extLst>
          </p:cNvPr>
          <p:cNvSpPr/>
          <p:nvPr/>
        </p:nvSpPr>
        <p:spPr>
          <a:xfrm>
            <a:off x="3200400" y="2209800"/>
            <a:ext cx="1219200"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PU1</a:t>
            </a:r>
            <a:endParaRPr lang="en-IN" dirty="0"/>
          </a:p>
        </p:txBody>
      </p:sp>
      <p:sp>
        <p:nvSpPr>
          <p:cNvPr id="9" name="Rectangle 8">
            <a:extLst>
              <a:ext uri="{FF2B5EF4-FFF2-40B4-BE49-F238E27FC236}">
                <a16:creationId xmlns:a16="http://schemas.microsoft.com/office/drawing/2014/main" id="{BBA9AB65-9B76-44B1-AE8E-221C7CD1051A}"/>
              </a:ext>
            </a:extLst>
          </p:cNvPr>
          <p:cNvSpPr/>
          <p:nvPr/>
        </p:nvSpPr>
        <p:spPr>
          <a:xfrm>
            <a:off x="3200400" y="3294381"/>
            <a:ext cx="1219200"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PU2</a:t>
            </a:r>
            <a:endParaRPr lang="en-IN" dirty="0"/>
          </a:p>
        </p:txBody>
      </p:sp>
      <p:sp>
        <p:nvSpPr>
          <p:cNvPr id="10" name="Rectangle 9">
            <a:extLst>
              <a:ext uri="{FF2B5EF4-FFF2-40B4-BE49-F238E27FC236}">
                <a16:creationId xmlns:a16="http://schemas.microsoft.com/office/drawing/2014/main" id="{B813318A-D1A8-41E1-B593-EE07C9E489B0}"/>
              </a:ext>
            </a:extLst>
          </p:cNvPr>
          <p:cNvSpPr/>
          <p:nvPr/>
        </p:nvSpPr>
        <p:spPr>
          <a:xfrm>
            <a:off x="3200400" y="5334000"/>
            <a:ext cx="1219200" cy="685800"/>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PUn</a:t>
            </a:r>
            <a:endParaRPr lang="en-IN" dirty="0"/>
          </a:p>
        </p:txBody>
      </p:sp>
      <p:sp>
        <p:nvSpPr>
          <p:cNvPr id="14" name="Rectangle: Rounded Corners 13">
            <a:extLst>
              <a:ext uri="{FF2B5EF4-FFF2-40B4-BE49-F238E27FC236}">
                <a16:creationId xmlns:a16="http://schemas.microsoft.com/office/drawing/2014/main" id="{6EA40F82-AAB1-449B-BF8E-701F7141BBC6}"/>
              </a:ext>
            </a:extLst>
          </p:cNvPr>
          <p:cNvSpPr/>
          <p:nvPr/>
        </p:nvSpPr>
        <p:spPr>
          <a:xfrm>
            <a:off x="5699760" y="1732281"/>
            <a:ext cx="1336040" cy="4495800"/>
          </a:xfrm>
          <a:prstGeom prst="round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Memory</a:t>
            </a:r>
            <a:endParaRPr lang="en-IN" dirty="0"/>
          </a:p>
        </p:txBody>
      </p:sp>
      <p:cxnSp>
        <p:nvCxnSpPr>
          <p:cNvPr id="16" name="Straight Arrow Connector 15">
            <a:extLst>
              <a:ext uri="{FF2B5EF4-FFF2-40B4-BE49-F238E27FC236}">
                <a16:creationId xmlns:a16="http://schemas.microsoft.com/office/drawing/2014/main" id="{F2501F22-57D8-49A5-9692-4D64CD386979}"/>
              </a:ext>
            </a:extLst>
          </p:cNvPr>
          <p:cNvCxnSpPr>
            <a:stCxn id="4" idx="3"/>
            <a:endCxn id="7" idx="1"/>
          </p:cNvCxnSpPr>
          <p:nvPr/>
        </p:nvCxnSpPr>
        <p:spPr>
          <a:xfrm>
            <a:off x="1828800" y="2552700"/>
            <a:ext cx="13716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86DA330-88A8-499D-9F16-F045BA79A9DF}"/>
              </a:ext>
            </a:extLst>
          </p:cNvPr>
          <p:cNvCxnSpPr>
            <a:stCxn id="5" idx="3"/>
            <a:endCxn id="9" idx="1"/>
          </p:cNvCxnSpPr>
          <p:nvPr/>
        </p:nvCxnSpPr>
        <p:spPr>
          <a:xfrm>
            <a:off x="1828800" y="3637281"/>
            <a:ext cx="13716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7CB71FE-E4C4-4F2D-8DBA-A3164A198D5E}"/>
              </a:ext>
            </a:extLst>
          </p:cNvPr>
          <p:cNvCxnSpPr>
            <a:stCxn id="6" idx="3"/>
            <a:endCxn id="10" idx="1"/>
          </p:cNvCxnSpPr>
          <p:nvPr/>
        </p:nvCxnSpPr>
        <p:spPr>
          <a:xfrm>
            <a:off x="1828800" y="5676900"/>
            <a:ext cx="13716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DE9BE54-6022-478B-B121-94093A42DAD3}"/>
              </a:ext>
            </a:extLst>
          </p:cNvPr>
          <p:cNvCxnSpPr>
            <a:cxnSpLocks/>
            <a:stCxn id="7" idx="3"/>
          </p:cNvCxnSpPr>
          <p:nvPr/>
        </p:nvCxnSpPr>
        <p:spPr>
          <a:xfrm flipV="1">
            <a:off x="4419600" y="2550160"/>
            <a:ext cx="1295400" cy="254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6EC38EE-2890-4B72-B9BC-63C1E610FF0F}"/>
              </a:ext>
            </a:extLst>
          </p:cNvPr>
          <p:cNvCxnSpPr>
            <a:cxnSpLocks/>
            <a:stCxn id="9" idx="3"/>
          </p:cNvCxnSpPr>
          <p:nvPr/>
        </p:nvCxnSpPr>
        <p:spPr>
          <a:xfrm>
            <a:off x="4419600" y="3637281"/>
            <a:ext cx="12954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6913DC06-7595-4850-8B27-AEE53361B7D0}"/>
              </a:ext>
            </a:extLst>
          </p:cNvPr>
          <p:cNvCxnSpPr>
            <a:cxnSpLocks/>
            <a:stCxn id="10" idx="3"/>
          </p:cNvCxnSpPr>
          <p:nvPr/>
        </p:nvCxnSpPr>
        <p:spPr>
          <a:xfrm>
            <a:off x="4419600" y="5676900"/>
            <a:ext cx="1295400" cy="0"/>
          </a:xfrm>
          <a:prstGeom prst="straightConnector1">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CE24B237-8EF2-4838-9CD3-3ACFE4CFDE8B}"/>
              </a:ext>
            </a:extLst>
          </p:cNvPr>
          <p:cNvSpPr txBox="1"/>
          <p:nvPr/>
        </p:nvSpPr>
        <p:spPr>
          <a:xfrm>
            <a:off x="1996440" y="2204712"/>
            <a:ext cx="1280160" cy="646331"/>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34" name="TextBox 33">
            <a:extLst>
              <a:ext uri="{FF2B5EF4-FFF2-40B4-BE49-F238E27FC236}">
                <a16:creationId xmlns:a16="http://schemas.microsoft.com/office/drawing/2014/main" id="{8DA570C8-1D38-4961-83C3-01FCF64F5CC2}"/>
              </a:ext>
            </a:extLst>
          </p:cNvPr>
          <p:cNvSpPr txBox="1"/>
          <p:nvPr/>
        </p:nvSpPr>
        <p:spPr>
          <a:xfrm>
            <a:off x="2057400" y="3316069"/>
            <a:ext cx="1280160" cy="646331"/>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35" name="TextBox 34">
            <a:extLst>
              <a:ext uri="{FF2B5EF4-FFF2-40B4-BE49-F238E27FC236}">
                <a16:creationId xmlns:a16="http://schemas.microsoft.com/office/drawing/2014/main" id="{3E3187DF-B7C9-4DE6-B166-D804900621A6}"/>
              </a:ext>
            </a:extLst>
          </p:cNvPr>
          <p:cNvSpPr txBox="1"/>
          <p:nvPr/>
        </p:nvSpPr>
        <p:spPr>
          <a:xfrm>
            <a:off x="1844040" y="5373469"/>
            <a:ext cx="1280160" cy="646331"/>
          </a:xfrm>
          <a:prstGeom prst="rect">
            <a:avLst/>
          </a:prstGeom>
          <a:noFill/>
        </p:spPr>
        <p:txBody>
          <a:bodyPr wrap="square" rtlCol="0">
            <a:spAutoFit/>
          </a:bodyPr>
          <a:lstStyle/>
          <a:p>
            <a:r>
              <a:rPr lang="en-US" dirty="0">
                <a:solidFill>
                  <a:srgbClr val="FF0000"/>
                </a:solidFill>
              </a:rPr>
              <a:t>Instruction Steam</a:t>
            </a:r>
            <a:endParaRPr lang="en-IN" dirty="0">
              <a:solidFill>
                <a:srgbClr val="FF0000"/>
              </a:solidFill>
            </a:endParaRPr>
          </a:p>
        </p:txBody>
      </p:sp>
      <p:sp>
        <p:nvSpPr>
          <p:cNvPr id="36" name="TextBox 35">
            <a:extLst>
              <a:ext uri="{FF2B5EF4-FFF2-40B4-BE49-F238E27FC236}">
                <a16:creationId xmlns:a16="http://schemas.microsoft.com/office/drawing/2014/main" id="{8C6CC3AC-9508-41C5-8C1D-D690647D64A8}"/>
              </a:ext>
            </a:extLst>
          </p:cNvPr>
          <p:cNvSpPr txBox="1"/>
          <p:nvPr/>
        </p:nvSpPr>
        <p:spPr>
          <a:xfrm>
            <a:off x="4419600" y="2133600"/>
            <a:ext cx="1336040" cy="369301"/>
          </a:xfrm>
          <a:prstGeom prst="rect">
            <a:avLst/>
          </a:prstGeom>
          <a:noFill/>
        </p:spPr>
        <p:txBody>
          <a:bodyPr wrap="square" rtlCol="0">
            <a:spAutoFit/>
          </a:bodyPr>
          <a:lstStyle/>
          <a:p>
            <a:r>
              <a:rPr lang="en-US" dirty="0">
                <a:solidFill>
                  <a:srgbClr val="0000CC"/>
                </a:solidFill>
              </a:rPr>
              <a:t>Data Steam</a:t>
            </a:r>
            <a:endParaRPr lang="en-IN" dirty="0">
              <a:solidFill>
                <a:srgbClr val="0000CC"/>
              </a:solidFill>
            </a:endParaRPr>
          </a:p>
        </p:txBody>
      </p:sp>
      <p:sp>
        <p:nvSpPr>
          <p:cNvPr id="37" name="TextBox 36">
            <a:extLst>
              <a:ext uri="{FF2B5EF4-FFF2-40B4-BE49-F238E27FC236}">
                <a16:creationId xmlns:a16="http://schemas.microsoft.com/office/drawing/2014/main" id="{AE092746-CF54-4006-B49C-F5FDEEC3EB27}"/>
              </a:ext>
            </a:extLst>
          </p:cNvPr>
          <p:cNvSpPr txBox="1"/>
          <p:nvPr/>
        </p:nvSpPr>
        <p:spPr>
          <a:xfrm>
            <a:off x="4419600" y="3200400"/>
            <a:ext cx="1336040" cy="369301"/>
          </a:xfrm>
          <a:prstGeom prst="rect">
            <a:avLst/>
          </a:prstGeom>
          <a:noFill/>
        </p:spPr>
        <p:txBody>
          <a:bodyPr wrap="square" rtlCol="0">
            <a:spAutoFit/>
          </a:bodyPr>
          <a:lstStyle/>
          <a:p>
            <a:r>
              <a:rPr lang="en-US" dirty="0">
                <a:solidFill>
                  <a:srgbClr val="0000CC"/>
                </a:solidFill>
              </a:rPr>
              <a:t>Data Steam</a:t>
            </a:r>
            <a:endParaRPr lang="en-IN" dirty="0">
              <a:solidFill>
                <a:srgbClr val="0000CC"/>
              </a:solidFill>
            </a:endParaRPr>
          </a:p>
        </p:txBody>
      </p:sp>
      <p:sp>
        <p:nvSpPr>
          <p:cNvPr id="38" name="TextBox 37">
            <a:extLst>
              <a:ext uri="{FF2B5EF4-FFF2-40B4-BE49-F238E27FC236}">
                <a16:creationId xmlns:a16="http://schemas.microsoft.com/office/drawing/2014/main" id="{E92FF6A2-F316-42FE-B260-B443D87C5790}"/>
              </a:ext>
            </a:extLst>
          </p:cNvPr>
          <p:cNvSpPr txBox="1"/>
          <p:nvPr/>
        </p:nvSpPr>
        <p:spPr>
          <a:xfrm>
            <a:off x="4419600" y="5257800"/>
            <a:ext cx="1336040" cy="369301"/>
          </a:xfrm>
          <a:prstGeom prst="rect">
            <a:avLst/>
          </a:prstGeom>
          <a:noFill/>
        </p:spPr>
        <p:txBody>
          <a:bodyPr wrap="square" rtlCol="0">
            <a:spAutoFit/>
          </a:bodyPr>
          <a:lstStyle/>
          <a:p>
            <a:r>
              <a:rPr lang="en-US" dirty="0">
                <a:solidFill>
                  <a:srgbClr val="0000CC"/>
                </a:solidFill>
              </a:rPr>
              <a:t>Data Steam</a:t>
            </a:r>
            <a:endParaRPr lang="en-IN" dirty="0">
              <a:solidFill>
                <a:srgbClr val="0000CC"/>
              </a:solidFill>
            </a:endParaRPr>
          </a:p>
        </p:txBody>
      </p:sp>
      <p:cxnSp>
        <p:nvCxnSpPr>
          <p:cNvPr id="8" name="Connector: Elbow 7">
            <a:extLst>
              <a:ext uri="{FF2B5EF4-FFF2-40B4-BE49-F238E27FC236}">
                <a16:creationId xmlns:a16="http://schemas.microsoft.com/office/drawing/2014/main" id="{F1429B0A-458C-4203-8B20-A622DE1D57CE}"/>
              </a:ext>
            </a:extLst>
          </p:cNvPr>
          <p:cNvCxnSpPr>
            <a:stCxn id="4" idx="0"/>
          </p:cNvCxnSpPr>
          <p:nvPr/>
        </p:nvCxnSpPr>
        <p:spPr>
          <a:xfrm rot="5400000" flipH="1" flipV="1">
            <a:off x="3345180" y="-144780"/>
            <a:ext cx="228600" cy="4480560"/>
          </a:xfrm>
          <a:prstGeom prst="bentConnector2">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6DC8B094-AD34-4DD3-BCAC-92D878C8612F}"/>
              </a:ext>
            </a:extLst>
          </p:cNvPr>
          <p:cNvCxnSpPr>
            <a:stCxn id="5" idx="2"/>
          </p:cNvCxnSpPr>
          <p:nvPr/>
        </p:nvCxnSpPr>
        <p:spPr>
          <a:xfrm rot="16200000" flipH="1">
            <a:off x="3310121" y="1889260"/>
            <a:ext cx="298719" cy="4480560"/>
          </a:xfrm>
          <a:prstGeom prst="bentConnector2">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018B4BBF-2EB2-449D-AC02-4E348042DC00}"/>
              </a:ext>
            </a:extLst>
          </p:cNvPr>
          <p:cNvCxnSpPr>
            <a:stCxn id="6" idx="2"/>
            <a:endCxn id="14" idx="2"/>
          </p:cNvCxnSpPr>
          <p:nvPr/>
        </p:nvCxnSpPr>
        <p:spPr>
          <a:xfrm rot="16200000" flipH="1">
            <a:off x="3689350" y="3549650"/>
            <a:ext cx="208281" cy="5148580"/>
          </a:xfrm>
          <a:prstGeom prst="bentConnector3">
            <a:avLst>
              <a:gd name="adj1" fmla="val 209756"/>
            </a:avLst>
          </a:prstGeom>
          <a:ln w="28575">
            <a:solidFill>
              <a:srgbClr val="0000CC"/>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Slide Number Placeholder 24">
            <a:extLst>
              <a:ext uri="{FF2B5EF4-FFF2-40B4-BE49-F238E27FC236}">
                <a16:creationId xmlns:a16="http://schemas.microsoft.com/office/drawing/2014/main" id="{EFC11F8A-7562-4C89-96D6-D9215D62B436}"/>
              </a:ext>
            </a:extLst>
          </p:cNvPr>
          <p:cNvSpPr>
            <a:spLocks noGrp="1"/>
          </p:cNvSpPr>
          <p:nvPr>
            <p:ph type="sldNum" sz="quarter" idx="12"/>
          </p:nvPr>
        </p:nvSpPr>
        <p:spPr/>
        <p:txBody>
          <a:bodyPr/>
          <a:lstStyle/>
          <a:p>
            <a:fld id="{F415478C-D669-453F-90FD-15734C33BF1A}" type="slidenum">
              <a:rPr lang="en-US" smtClean="0"/>
              <a:pPr/>
              <a:t>26</a:t>
            </a:fld>
            <a:endParaRPr lang="en-US"/>
          </a:p>
        </p:txBody>
      </p:sp>
    </p:spTree>
    <p:extLst>
      <p:ext uri="{BB962C8B-B14F-4D97-AF65-F5344CB8AC3E}">
        <p14:creationId xmlns:p14="http://schemas.microsoft.com/office/powerpoint/2010/main" val="173139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5"/>
                                        </p:tgtEl>
                                        <p:attrNameLst>
                                          <p:attrName>style.visibility</p:attrName>
                                        </p:attrNameLst>
                                      </p:cBhvr>
                                      <p:to>
                                        <p:strVal val="visible"/>
                                      </p:to>
                                    </p:set>
                                    <p:animEffect transition="in" filter="fade">
                                      <p:cBhvr>
                                        <p:cTn id="10" dur="500"/>
                                        <p:tgtEl>
                                          <p:spTgt spid="3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fade">
                                      <p:cBhvr>
                                        <p:cTn id="13" dur="500"/>
                                        <p:tgtEl>
                                          <p:spTgt spid="34"/>
                                        </p:tgtEl>
                                      </p:cBhvr>
                                    </p:animEffect>
                                  </p:childTnLst>
                                </p:cTn>
                              </p:par>
                              <p:par>
                                <p:cTn id="14" presetID="10" presetClass="entr" presetSubtype="0" fill="hold" nodeType="with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fade">
                                      <p:cBhvr>
                                        <p:cTn id="16" dur="500"/>
                                        <p:tgtEl>
                                          <p:spTgt spid="18"/>
                                        </p:tgtEl>
                                      </p:cBhvr>
                                    </p:animEffect>
                                  </p:childTnLst>
                                </p:cTn>
                              </p:par>
                              <p:par>
                                <p:cTn id="17" presetID="10" presetClass="entr" presetSubtype="0" fill="hold"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fade">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500"/>
                                        <p:tgtEl>
                                          <p:spTgt spid="36"/>
                                        </p:tgtEl>
                                      </p:cBhvr>
                                    </p:animEffect>
                                  </p:childTnLst>
                                </p:cTn>
                              </p:par>
                              <p:par>
                                <p:cTn id="28" presetID="10" presetClass="entr" presetSubtype="0" fill="hold" nodeType="with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fade">
                                      <p:cBhvr>
                                        <p:cTn id="33" dur="500"/>
                                        <p:tgtEl>
                                          <p:spTgt spid="2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Effect transition="in" filter="fade">
                                      <p:cBhvr>
                                        <p:cTn id="36" dur="500"/>
                                        <p:tgtEl>
                                          <p:spTgt spid="3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
                                        </p:tgtEl>
                                        <p:attrNameLst>
                                          <p:attrName>style.visibility</p:attrName>
                                        </p:attrNameLst>
                                      </p:cBhvr>
                                      <p:to>
                                        <p:strVal val="visible"/>
                                      </p:to>
                                    </p:set>
                                    <p:animEffect transition="in" filter="fade">
                                      <p:cBhvr>
                                        <p:cTn id="39" dur="500"/>
                                        <p:tgtEl>
                                          <p:spTgt spid="38"/>
                                        </p:tgtEl>
                                      </p:cBhvr>
                                    </p:animEffect>
                                  </p:childTnLst>
                                </p:cTn>
                              </p:par>
                              <p:par>
                                <p:cTn id="40" presetID="10" presetClass="entr" presetSubtype="0"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fade">
                                      <p:cBhvr>
                                        <p:cTn id="42" dur="500"/>
                                        <p:tgtEl>
                                          <p:spTgt spid="2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55" presetClass="entr" presetSubtype="0" fill="hold" nodeType="clickEffect">
                                  <p:stCondLst>
                                    <p:cond delay="0"/>
                                  </p:stCondLst>
                                  <p:childTnLst>
                                    <p:set>
                                      <p:cBhvr>
                                        <p:cTn id="51" dur="1" fill="hold">
                                          <p:stCondLst>
                                            <p:cond delay="0"/>
                                          </p:stCondLst>
                                        </p:cTn>
                                        <p:tgtEl>
                                          <p:spTgt spid="8"/>
                                        </p:tgtEl>
                                        <p:attrNameLst>
                                          <p:attrName>style.visibility</p:attrName>
                                        </p:attrNameLst>
                                      </p:cBhvr>
                                      <p:to>
                                        <p:strVal val="visible"/>
                                      </p:to>
                                    </p:set>
                                    <p:anim calcmode="lin" valueType="num">
                                      <p:cBhvr>
                                        <p:cTn id="52" dur="1000" fill="hold"/>
                                        <p:tgtEl>
                                          <p:spTgt spid="8"/>
                                        </p:tgtEl>
                                        <p:attrNameLst>
                                          <p:attrName>ppt_w</p:attrName>
                                        </p:attrNameLst>
                                      </p:cBhvr>
                                      <p:tavLst>
                                        <p:tav tm="0">
                                          <p:val>
                                            <p:strVal val="#ppt_w*0.70"/>
                                          </p:val>
                                        </p:tav>
                                        <p:tav tm="100000">
                                          <p:val>
                                            <p:strVal val="#ppt_w"/>
                                          </p:val>
                                        </p:tav>
                                      </p:tavLst>
                                    </p:anim>
                                    <p:anim calcmode="lin" valueType="num">
                                      <p:cBhvr>
                                        <p:cTn id="53" dur="1000" fill="hold"/>
                                        <p:tgtEl>
                                          <p:spTgt spid="8"/>
                                        </p:tgtEl>
                                        <p:attrNameLst>
                                          <p:attrName>ppt_h</p:attrName>
                                        </p:attrNameLst>
                                      </p:cBhvr>
                                      <p:tavLst>
                                        <p:tav tm="0">
                                          <p:val>
                                            <p:strVal val="#ppt_h"/>
                                          </p:val>
                                        </p:tav>
                                        <p:tav tm="100000">
                                          <p:val>
                                            <p:strVal val="#ppt_h"/>
                                          </p:val>
                                        </p:tav>
                                      </p:tavLst>
                                    </p:anim>
                                    <p:animEffect transition="in" filter="fade">
                                      <p:cBhvr>
                                        <p:cTn id="54" dur="1000"/>
                                        <p:tgtEl>
                                          <p:spTgt spid="8"/>
                                        </p:tgtEl>
                                      </p:cBhvr>
                                    </p:animEffect>
                                  </p:childTnLst>
                                </p:cTn>
                              </p:par>
                              <p:par>
                                <p:cTn id="55" presetID="55" presetClass="entr" presetSubtype="0" fill="hold" nodeType="withEffect">
                                  <p:stCondLst>
                                    <p:cond delay="0"/>
                                  </p:stCondLst>
                                  <p:childTnLst>
                                    <p:set>
                                      <p:cBhvr>
                                        <p:cTn id="56" dur="1" fill="hold">
                                          <p:stCondLst>
                                            <p:cond delay="0"/>
                                          </p:stCondLst>
                                        </p:cTn>
                                        <p:tgtEl>
                                          <p:spTgt spid="17"/>
                                        </p:tgtEl>
                                        <p:attrNameLst>
                                          <p:attrName>style.visibility</p:attrName>
                                        </p:attrNameLst>
                                      </p:cBhvr>
                                      <p:to>
                                        <p:strVal val="visible"/>
                                      </p:to>
                                    </p:set>
                                    <p:anim calcmode="lin" valueType="num">
                                      <p:cBhvr>
                                        <p:cTn id="57" dur="1000" fill="hold"/>
                                        <p:tgtEl>
                                          <p:spTgt spid="17"/>
                                        </p:tgtEl>
                                        <p:attrNameLst>
                                          <p:attrName>ppt_w</p:attrName>
                                        </p:attrNameLst>
                                      </p:cBhvr>
                                      <p:tavLst>
                                        <p:tav tm="0">
                                          <p:val>
                                            <p:strVal val="#ppt_w*0.70"/>
                                          </p:val>
                                        </p:tav>
                                        <p:tav tm="100000">
                                          <p:val>
                                            <p:strVal val="#ppt_w"/>
                                          </p:val>
                                        </p:tav>
                                      </p:tavLst>
                                    </p:anim>
                                    <p:anim calcmode="lin" valueType="num">
                                      <p:cBhvr>
                                        <p:cTn id="58" dur="1000" fill="hold"/>
                                        <p:tgtEl>
                                          <p:spTgt spid="17"/>
                                        </p:tgtEl>
                                        <p:attrNameLst>
                                          <p:attrName>ppt_h</p:attrName>
                                        </p:attrNameLst>
                                      </p:cBhvr>
                                      <p:tavLst>
                                        <p:tav tm="0">
                                          <p:val>
                                            <p:strVal val="#ppt_h"/>
                                          </p:val>
                                        </p:tav>
                                        <p:tav tm="100000">
                                          <p:val>
                                            <p:strVal val="#ppt_h"/>
                                          </p:val>
                                        </p:tav>
                                      </p:tavLst>
                                    </p:anim>
                                    <p:animEffect transition="in" filter="fade">
                                      <p:cBhvr>
                                        <p:cTn id="59" dur="1000"/>
                                        <p:tgtEl>
                                          <p:spTgt spid="17"/>
                                        </p:tgtEl>
                                      </p:cBhvr>
                                    </p:animEffect>
                                  </p:childTnLst>
                                </p:cTn>
                              </p:par>
                              <p:par>
                                <p:cTn id="60" presetID="55" presetClass="entr" presetSubtype="0" fill="hold" nodeType="withEffect">
                                  <p:stCondLst>
                                    <p:cond delay="0"/>
                                  </p:stCondLst>
                                  <p:childTnLst>
                                    <p:set>
                                      <p:cBhvr>
                                        <p:cTn id="61" dur="1" fill="hold">
                                          <p:stCondLst>
                                            <p:cond delay="0"/>
                                          </p:stCondLst>
                                        </p:cTn>
                                        <p:tgtEl>
                                          <p:spTgt spid="21"/>
                                        </p:tgtEl>
                                        <p:attrNameLst>
                                          <p:attrName>style.visibility</p:attrName>
                                        </p:attrNameLst>
                                      </p:cBhvr>
                                      <p:to>
                                        <p:strVal val="visible"/>
                                      </p:to>
                                    </p:set>
                                    <p:anim calcmode="lin" valueType="num">
                                      <p:cBhvr>
                                        <p:cTn id="62" dur="1000" fill="hold"/>
                                        <p:tgtEl>
                                          <p:spTgt spid="21"/>
                                        </p:tgtEl>
                                        <p:attrNameLst>
                                          <p:attrName>ppt_w</p:attrName>
                                        </p:attrNameLst>
                                      </p:cBhvr>
                                      <p:tavLst>
                                        <p:tav tm="0">
                                          <p:val>
                                            <p:strVal val="#ppt_w*0.70"/>
                                          </p:val>
                                        </p:tav>
                                        <p:tav tm="100000">
                                          <p:val>
                                            <p:strVal val="#ppt_w"/>
                                          </p:val>
                                        </p:tav>
                                      </p:tavLst>
                                    </p:anim>
                                    <p:anim calcmode="lin" valueType="num">
                                      <p:cBhvr>
                                        <p:cTn id="63" dur="1000" fill="hold"/>
                                        <p:tgtEl>
                                          <p:spTgt spid="21"/>
                                        </p:tgtEl>
                                        <p:attrNameLst>
                                          <p:attrName>ppt_h</p:attrName>
                                        </p:attrNameLst>
                                      </p:cBhvr>
                                      <p:tavLst>
                                        <p:tav tm="0">
                                          <p:val>
                                            <p:strVal val="#ppt_h"/>
                                          </p:val>
                                        </p:tav>
                                        <p:tav tm="100000">
                                          <p:val>
                                            <p:strVal val="#ppt_h"/>
                                          </p:val>
                                        </p:tav>
                                      </p:tavLst>
                                    </p:anim>
                                    <p:animEffect transition="in" filter="fade">
                                      <p:cBhvr>
                                        <p:cTn id="64"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33" grpId="0"/>
      <p:bldP spid="34" grpId="0"/>
      <p:bldP spid="35" grpId="0"/>
      <p:bldP spid="36" grpId="0"/>
      <p:bldP spid="37" grpId="0"/>
      <p:bldP spid="3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62DD42-C564-4741-BAC3-398E3DAAA6EE}"/>
              </a:ext>
            </a:extLst>
          </p:cNvPr>
          <p:cNvSpPr>
            <a:spLocks noGrp="1"/>
          </p:cNvSpPr>
          <p:nvPr>
            <p:ph type="title"/>
          </p:nvPr>
        </p:nvSpPr>
        <p:spPr/>
        <p:txBody>
          <a:bodyPr/>
          <a:lstStyle/>
          <a:p>
            <a:r>
              <a:rPr lang="en-US" dirty="0"/>
              <a:t>MIMD</a:t>
            </a:r>
            <a:endParaRPr lang="en-IN" dirty="0"/>
          </a:p>
        </p:txBody>
      </p:sp>
      <p:graphicFrame>
        <p:nvGraphicFramePr>
          <p:cNvPr id="4" name="Table 4">
            <a:extLst>
              <a:ext uri="{FF2B5EF4-FFF2-40B4-BE49-F238E27FC236}">
                <a16:creationId xmlns:a16="http://schemas.microsoft.com/office/drawing/2014/main" id="{1BE32182-FDE8-45BF-80E2-264E5560F613}"/>
              </a:ext>
            </a:extLst>
          </p:cNvPr>
          <p:cNvGraphicFramePr>
            <a:graphicFrameLocks noGrp="1"/>
          </p:cNvGraphicFramePr>
          <p:nvPr>
            <p:ph idx="1"/>
            <p:extLst>
              <p:ext uri="{D42A27DB-BD31-4B8C-83A1-F6EECF244321}">
                <p14:modId xmlns:p14="http://schemas.microsoft.com/office/powerpoint/2010/main" val="2583583629"/>
              </p:ext>
            </p:extLst>
          </p:nvPr>
        </p:nvGraphicFramePr>
        <p:xfrm>
          <a:off x="457200" y="1752600"/>
          <a:ext cx="8229600" cy="3636678"/>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847687715"/>
                    </a:ext>
                  </a:extLst>
                </a:gridCol>
                <a:gridCol w="3276600">
                  <a:extLst>
                    <a:ext uri="{9D8B030D-6E8A-4147-A177-3AD203B41FA5}">
                      <a16:colId xmlns:a16="http://schemas.microsoft.com/office/drawing/2014/main" val="694994435"/>
                    </a:ext>
                  </a:extLst>
                </a:gridCol>
                <a:gridCol w="3276600">
                  <a:extLst>
                    <a:ext uri="{9D8B030D-6E8A-4147-A177-3AD203B41FA5}">
                      <a16:colId xmlns:a16="http://schemas.microsoft.com/office/drawing/2014/main" val="511215336"/>
                    </a:ext>
                  </a:extLst>
                </a:gridCol>
              </a:tblGrid>
              <a:tr h="725838">
                <a:tc>
                  <a:txBody>
                    <a:bodyPr/>
                    <a:lstStyle/>
                    <a:p>
                      <a:pPr algn="ctr"/>
                      <a:r>
                        <a:rPr lang="en-US" sz="2400" dirty="0"/>
                        <a:t>Perception</a:t>
                      </a:r>
                      <a:endParaRPr lang="en-IN" sz="2400" dirty="0"/>
                    </a:p>
                  </a:txBody>
                  <a:tcPr/>
                </a:tc>
                <a:tc>
                  <a:txBody>
                    <a:bodyPr/>
                    <a:lstStyle/>
                    <a:p>
                      <a:pPr algn="ctr"/>
                      <a:r>
                        <a:rPr lang="en-US" sz="2400" dirty="0" err="1"/>
                        <a:t>Loosly</a:t>
                      </a:r>
                      <a:r>
                        <a:rPr lang="en-US" sz="2400" dirty="0"/>
                        <a:t> Coupled</a:t>
                      </a:r>
                      <a:endParaRPr lang="en-IN" sz="2400" dirty="0"/>
                    </a:p>
                  </a:txBody>
                  <a:tcPr/>
                </a:tc>
                <a:tc>
                  <a:txBody>
                    <a:bodyPr/>
                    <a:lstStyle/>
                    <a:p>
                      <a:pPr algn="ctr"/>
                      <a:r>
                        <a:rPr lang="en-US" sz="2400" dirty="0"/>
                        <a:t>Tightly Coupled</a:t>
                      </a:r>
                      <a:endParaRPr lang="en-IN" sz="2400" dirty="0"/>
                    </a:p>
                  </a:txBody>
                  <a:tcPr/>
                </a:tc>
                <a:extLst>
                  <a:ext uri="{0D108BD9-81ED-4DB2-BD59-A6C34878D82A}">
                    <a16:rowId xmlns:a16="http://schemas.microsoft.com/office/drawing/2014/main" val="1617535133"/>
                  </a:ext>
                </a:extLst>
              </a:tr>
              <a:tr h="551907">
                <a:tc rowSpan="3">
                  <a:txBody>
                    <a:bodyPr/>
                    <a:lstStyle/>
                    <a:p>
                      <a:pPr algn="ctr"/>
                      <a:r>
                        <a:rPr lang="en-US" sz="2400" dirty="0">
                          <a:solidFill>
                            <a:schemeClr val="bg1"/>
                          </a:solidFill>
                        </a:rPr>
                        <a:t>Physical</a:t>
                      </a:r>
                      <a:endParaRPr lang="en-IN" sz="2400" dirty="0">
                        <a:solidFill>
                          <a:schemeClr val="bg1"/>
                        </a:solidFill>
                      </a:endParaRPr>
                    </a:p>
                  </a:txBody>
                  <a:tcPr>
                    <a:solidFill>
                      <a:schemeClr val="accent1">
                        <a:lumMod val="75000"/>
                      </a:schemeClr>
                    </a:solidFill>
                  </a:tcPr>
                </a:tc>
                <a:tc>
                  <a:txBody>
                    <a:bodyPr/>
                    <a:lstStyle/>
                    <a:p>
                      <a:r>
                        <a:rPr lang="en-US" dirty="0"/>
                        <a:t>I/O level communication</a:t>
                      </a:r>
                      <a:endParaRPr lang="en-IN" dirty="0"/>
                    </a:p>
                  </a:txBody>
                  <a:tcPr/>
                </a:tc>
                <a:tc>
                  <a:txBody>
                    <a:bodyPr/>
                    <a:lstStyle/>
                    <a:p>
                      <a:r>
                        <a:rPr lang="en-US" dirty="0"/>
                        <a:t>Memory level communication</a:t>
                      </a:r>
                      <a:endParaRPr lang="en-IN" dirty="0"/>
                    </a:p>
                  </a:txBody>
                  <a:tcPr/>
                </a:tc>
                <a:extLst>
                  <a:ext uri="{0D108BD9-81ED-4DB2-BD59-A6C34878D82A}">
                    <a16:rowId xmlns:a16="http://schemas.microsoft.com/office/drawing/2014/main" val="548336834"/>
                  </a:ext>
                </a:extLst>
              </a:tr>
              <a:tr h="551907">
                <a:tc vMerge="1">
                  <a:txBody>
                    <a:bodyPr/>
                    <a:lstStyle/>
                    <a:p>
                      <a:endParaRPr lang="en-IN" dirty="0"/>
                    </a:p>
                  </a:txBody>
                  <a:tcPr/>
                </a:tc>
                <a:tc>
                  <a:txBody>
                    <a:bodyPr/>
                    <a:lstStyle/>
                    <a:p>
                      <a:r>
                        <a:rPr lang="en-US" dirty="0"/>
                        <a:t>Local main memory</a:t>
                      </a:r>
                      <a:endParaRPr lang="en-IN" dirty="0"/>
                    </a:p>
                  </a:txBody>
                  <a:tcPr/>
                </a:tc>
                <a:tc>
                  <a:txBody>
                    <a:bodyPr/>
                    <a:lstStyle/>
                    <a:p>
                      <a:r>
                        <a:rPr lang="en-US" dirty="0"/>
                        <a:t>Shared main memory</a:t>
                      </a:r>
                      <a:endParaRPr lang="en-IN" dirty="0"/>
                    </a:p>
                  </a:txBody>
                  <a:tcPr/>
                </a:tc>
                <a:extLst>
                  <a:ext uri="{0D108BD9-81ED-4DB2-BD59-A6C34878D82A}">
                    <a16:rowId xmlns:a16="http://schemas.microsoft.com/office/drawing/2014/main" val="4011007642"/>
                  </a:ext>
                </a:extLst>
              </a:tr>
              <a:tr h="551907">
                <a:tc vMerge="1">
                  <a:txBody>
                    <a:bodyPr/>
                    <a:lstStyle/>
                    <a:p>
                      <a:endParaRPr lang="en-IN" dirty="0"/>
                    </a:p>
                  </a:txBody>
                  <a:tcPr/>
                </a:tc>
                <a:tc>
                  <a:txBody>
                    <a:bodyPr/>
                    <a:lstStyle/>
                    <a:p>
                      <a:r>
                        <a:rPr lang="en-US" dirty="0"/>
                        <a:t>No shared memory page access</a:t>
                      </a:r>
                      <a:endParaRPr lang="en-IN" dirty="0"/>
                    </a:p>
                  </a:txBody>
                  <a:tcPr/>
                </a:tc>
                <a:tc>
                  <a:txBody>
                    <a:bodyPr/>
                    <a:lstStyle/>
                    <a:p>
                      <a:r>
                        <a:rPr lang="en-US" dirty="0"/>
                        <a:t>Overlapping page access</a:t>
                      </a:r>
                      <a:endParaRPr lang="en-IN" dirty="0"/>
                    </a:p>
                  </a:txBody>
                  <a:tcPr/>
                </a:tc>
                <a:extLst>
                  <a:ext uri="{0D108BD9-81ED-4DB2-BD59-A6C34878D82A}">
                    <a16:rowId xmlns:a16="http://schemas.microsoft.com/office/drawing/2014/main" val="4278672107"/>
                  </a:ext>
                </a:extLst>
              </a:tr>
              <a:tr h="623295">
                <a:tc rowSpan="2">
                  <a:txBody>
                    <a:bodyPr/>
                    <a:lstStyle/>
                    <a:p>
                      <a:pPr algn="ctr"/>
                      <a:r>
                        <a:rPr lang="en-US" sz="2400" dirty="0">
                          <a:solidFill>
                            <a:schemeClr val="bg1"/>
                          </a:solidFill>
                        </a:rPr>
                        <a:t>Logical</a:t>
                      </a:r>
                      <a:endParaRPr lang="en-IN" sz="2400" dirty="0">
                        <a:solidFill>
                          <a:schemeClr val="bg1"/>
                        </a:solidFill>
                      </a:endParaRPr>
                    </a:p>
                  </a:txBody>
                  <a:tcPr>
                    <a:cell3D prstMaterial="dkEdge">
                      <a:bevel/>
                      <a:lightRig rig="flood" dir="t"/>
                    </a:cell3D>
                    <a:solidFill>
                      <a:schemeClr val="accent1">
                        <a:lumMod val="75000"/>
                      </a:schemeClr>
                    </a:solidFill>
                  </a:tcPr>
                </a:tc>
                <a:tc>
                  <a:txBody>
                    <a:bodyPr/>
                    <a:lstStyle/>
                    <a:p>
                      <a:r>
                        <a:rPr lang="en-US" dirty="0"/>
                        <a:t>Cooperative Processors</a:t>
                      </a:r>
                      <a:endParaRPr lang="en-IN" dirty="0"/>
                    </a:p>
                  </a:txBody>
                  <a:tcPr>
                    <a:cell3D prstMaterial="dkEdge">
                      <a:bevel/>
                      <a:lightRig rig="flood" dir="t"/>
                    </a:cell3D>
                  </a:tcPr>
                </a:tc>
                <a:tc>
                  <a:txBody>
                    <a:bodyPr/>
                    <a:lstStyle/>
                    <a:p>
                      <a:r>
                        <a:rPr lang="en-US" dirty="0"/>
                        <a:t>Word-by-Word interaction</a:t>
                      </a:r>
                      <a:endParaRPr lang="en-IN" dirty="0"/>
                    </a:p>
                  </a:txBody>
                  <a:tcPr>
                    <a:cell3D prstMaterial="dkEdge">
                      <a:bevel/>
                      <a:lightRig rig="flood" dir="t"/>
                    </a:cell3D>
                  </a:tcPr>
                </a:tc>
                <a:extLst>
                  <a:ext uri="{0D108BD9-81ED-4DB2-BD59-A6C34878D82A}">
                    <a16:rowId xmlns:a16="http://schemas.microsoft.com/office/drawing/2014/main" val="3026193053"/>
                  </a:ext>
                </a:extLst>
              </a:tr>
              <a:tr h="631824">
                <a:tc vMerge="1">
                  <a:txBody>
                    <a:bodyPr/>
                    <a:lstStyle/>
                    <a:p>
                      <a:endParaRPr lang="en-IN" dirty="0"/>
                    </a:p>
                  </a:txBody>
                  <a:tcPr/>
                </a:tc>
                <a:tc>
                  <a:txBody>
                    <a:bodyPr/>
                    <a:lstStyle/>
                    <a:p>
                      <a:r>
                        <a:rPr lang="en-US" dirty="0"/>
                        <a:t>Autonomous Processor</a:t>
                      </a:r>
                      <a:endParaRPr lang="en-IN" dirty="0"/>
                    </a:p>
                  </a:txBody>
                  <a:tcPr>
                    <a:cell3D prstMaterial="dkEdge">
                      <a:bevel/>
                      <a:lightRig rig="flood" dir="t"/>
                    </a:cell3D>
                  </a:tcPr>
                </a:tc>
                <a:tc>
                  <a:txBody>
                    <a:bodyPr/>
                    <a:lstStyle/>
                    <a:p>
                      <a:r>
                        <a:rPr lang="en-US" dirty="0"/>
                        <a:t>Master – Slave Processors</a:t>
                      </a:r>
                      <a:endParaRPr lang="en-IN" dirty="0"/>
                    </a:p>
                  </a:txBody>
                  <a:tcPr>
                    <a:cell3D prstMaterial="dkEdge">
                      <a:bevel/>
                      <a:lightRig rig="flood" dir="t"/>
                    </a:cell3D>
                  </a:tcPr>
                </a:tc>
                <a:extLst>
                  <a:ext uri="{0D108BD9-81ED-4DB2-BD59-A6C34878D82A}">
                    <a16:rowId xmlns:a16="http://schemas.microsoft.com/office/drawing/2014/main" val="1047497846"/>
                  </a:ext>
                </a:extLst>
              </a:tr>
            </a:tbl>
          </a:graphicData>
        </a:graphic>
      </p:graphicFrame>
      <p:sp>
        <p:nvSpPr>
          <p:cNvPr id="7" name="Slide Number Placeholder 6">
            <a:extLst>
              <a:ext uri="{FF2B5EF4-FFF2-40B4-BE49-F238E27FC236}">
                <a16:creationId xmlns:a16="http://schemas.microsoft.com/office/drawing/2014/main" id="{B24C5BBA-D418-49C3-A23D-C375AB582997}"/>
              </a:ext>
            </a:extLst>
          </p:cNvPr>
          <p:cNvSpPr>
            <a:spLocks noGrp="1"/>
          </p:cNvSpPr>
          <p:nvPr>
            <p:ph type="sldNum" sz="quarter" idx="12"/>
          </p:nvPr>
        </p:nvSpPr>
        <p:spPr/>
        <p:txBody>
          <a:bodyPr/>
          <a:lstStyle/>
          <a:p>
            <a:fld id="{F415478C-D669-453F-90FD-15734C33BF1A}" type="slidenum">
              <a:rPr lang="en-US" smtClean="0"/>
              <a:pPr/>
              <a:t>27</a:t>
            </a:fld>
            <a:endParaRPr lang="en-US"/>
          </a:p>
        </p:txBody>
      </p:sp>
    </p:spTree>
    <p:extLst>
      <p:ext uri="{BB962C8B-B14F-4D97-AF65-F5344CB8AC3E}">
        <p14:creationId xmlns:p14="http://schemas.microsoft.com/office/powerpoint/2010/main" val="923487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B387E-6F57-4BCB-8761-A47D0422B65B}"/>
              </a:ext>
            </a:extLst>
          </p:cNvPr>
          <p:cNvSpPr>
            <a:spLocks noGrp="1"/>
          </p:cNvSpPr>
          <p:nvPr>
            <p:ph type="title"/>
          </p:nvPr>
        </p:nvSpPr>
        <p:spPr/>
        <p:txBody>
          <a:bodyPr/>
          <a:lstStyle/>
          <a:p>
            <a:r>
              <a:rPr lang="en-US" dirty="0"/>
              <a:t>Multimedia Processor</a:t>
            </a:r>
            <a:endParaRPr lang="en-IN" dirty="0"/>
          </a:p>
        </p:txBody>
      </p:sp>
      <p:graphicFrame>
        <p:nvGraphicFramePr>
          <p:cNvPr id="4" name="Table 4">
            <a:extLst>
              <a:ext uri="{FF2B5EF4-FFF2-40B4-BE49-F238E27FC236}">
                <a16:creationId xmlns:a16="http://schemas.microsoft.com/office/drawing/2014/main" id="{E08753C9-A6A1-4AB3-A76B-5FC21313FCCE}"/>
              </a:ext>
            </a:extLst>
          </p:cNvPr>
          <p:cNvGraphicFramePr>
            <a:graphicFrameLocks noGrp="1"/>
          </p:cNvGraphicFramePr>
          <p:nvPr>
            <p:ph idx="1"/>
            <p:extLst>
              <p:ext uri="{D42A27DB-BD31-4B8C-83A1-F6EECF244321}">
                <p14:modId xmlns:p14="http://schemas.microsoft.com/office/powerpoint/2010/main" val="224936890"/>
              </p:ext>
            </p:extLst>
          </p:nvPr>
        </p:nvGraphicFramePr>
        <p:xfrm>
          <a:off x="571500" y="2057400"/>
          <a:ext cx="8044752" cy="3406775"/>
        </p:xfrm>
        <a:graphic>
          <a:graphicData uri="http://schemas.openxmlformats.org/drawingml/2006/table">
            <a:tbl>
              <a:tblPr firstRow="1" bandRow="1">
                <a:tableStyleId>{37CE84F3-28C3-443E-9E96-99CF82512B78}</a:tableStyleId>
              </a:tblPr>
              <a:tblGrid>
                <a:gridCol w="2710752">
                  <a:extLst>
                    <a:ext uri="{9D8B030D-6E8A-4147-A177-3AD203B41FA5}">
                      <a16:colId xmlns:a16="http://schemas.microsoft.com/office/drawing/2014/main" val="1809824447"/>
                    </a:ext>
                  </a:extLst>
                </a:gridCol>
                <a:gridCol w="5334000">
                  <a:extLst>
                    <a:ext uri="{9D8B030D-6E8A-4147-A177-3AD203B41FA5}">
                      <a16:colId xmlns:a16="http://schemas.microsoft.com/office/drawing/2014/main" val="2466230539"/>
                    </a:ext>
                  </a:extLst>
                </a:gridCol>
              </a:tblGrid>
              <a:tr h="681355">
                <a:tc>
                  <a:txBody>
                    <a:bodyPr/>
                    <a:lstStyle/>
                    <a:p>
                      <a:pPr algn="ctr"/>
                      <a:r>
                        <a:rPr lang="en-US" sz="3000" dirty="0"/>
                        <a:t>Processor Type</a:t>
                      </a:r>
                      <a:endParaRPr lang="en-IN" sz="3000" dirty="0"/>
                    </a:p>
                  </a:txBody>
                  <a:tcPr/>
                </a:tc>
                <a:tc>
                  <a:txBody>
                    <a:bodyPr/>
                    <a:lstStyle/>
                    <a:p>
                      <a:pPr algn="ctr"/>
                      <a:r>
                        <a:rPr lang="en-US" sz="3000" dirty="0"/>
                        <a:t>Multimedia Processor</a:t>
                      </a:r>
                      <a:endParaRPr lang="en-IN" sz="3000" dirty="0"/>
                    </a:p>
                  </a:txBody>
                  <a:tcPr/>
                </a:tc>
                <a:extLst>
                  <a:ext uri="{0D108BD9-81ED-4DB2-BD59-A6C34878D82A}">
                    <a16:rowId xmlns:a16="http://schemas.microsoft.com/office/drawing/2014/main" val="2494643732"/>
                  </a:ext>
                </a:extLst>
              </a:tr>
              <a:tr h="681355">
                <a:tc>
                  <a:txBody>
                    <a:bodyPr/>
                    <a:lstStyle/>
                    <a:p>
                      <a:pPr algn="ctr"/>
                      <a:r>
                        <a:rPr lang="en-US" sz="2500" dirty="0"/>
                        <a:t>SISD</a:t>
                      </a:r>
                      <a:endParaRPr lang="en-IN" sz="2500" dirty="0"/>
                    </a:p>
                  </a:txBody>
                  <a:tcPr/>
                </a:tc>
                <a:tc>
                  <a:txBody>
                    <a:bodyPr/>
                    <a:lstStyle/>
                    <a:p>
                      <a:pPr algn="ctr"/>
                      <a:r>
                        <a:rPr lang="en-US" sz="2500" dirty="0"/>
                        <a:t>Intel Pentium 4</a:t>
                      </a:r>
                      <a:endParaRPr lang="en-IN" sz="2500" dirty="0"/>
                    </a:p>
                  </a:txBody>
                  <a:tcPr/>
                </a:tc>
                <a:extLst>
                  <a:ext uri="{0D108BD9-81ED-4DB2-BD59-A6C34878D82A}">
                    <a16:rowId xmlns:a16="http://schemas.microsoft.com/office/drawing/2014/main" val="10523529"/>
                  </a:ext>
                </a:extLst>
              </a:tr>
              <a:tr h="681355">
                <a:tc>
                  <a:txBody>
                    <a:bodyPr/>
                    <a:lstStyle/>
                    <a:p>
                      <a:pPr algn="ctr"/>
                      <a:r>
                        <a:rPr lang="en-US" sz="2500" dirty="0"/>
                        <a:t>SIMD</a:t>
                      </a:r>
                      <a:endParaRPr lang="en-IN" sz="2500" dirty="0"/>
                    </a:p>
                  </a:txBody>
                  <a:tcPr/>
                </a:tc>
                <a:tc>
                  <a:txBody>
                    <a:bodyPr/>
                    <a:lstStyle/>
                    <a:p>
                      <a:pPr algn="ctr"/>
                      <a:r>
                        <a:rPr lang="en-US" sz="2500" dirty="0"/>
                        <a:t>SSE instructions of x86</a:t>
                      </a:r>
                      <a:endParaRPr lang="en-IN" sz="2500" dirty="0"/>
                    </a:p>
                  </a:txBody>
                  <a:tcPr/>
                </a:tc>
                <a:extLst>
                  <a:ext uri="{0D108BD9-81ED-4DB2-BD59-A6C34878D82A}">
                    <a16:rowId xmlns:a16="http://schemas.microsoft.com/office/drawing/2014/main" val="699068944"/>
                  </a:ext>
                </a:extLst>
              </a:tr>
              <a:tr h="681355">
                <a:tc>
                  <a:txBody>
                    <a:bodyPr/>
                    <a:lstStyle/>
                    <a:p>
                      <a:pPr algn="ctr"/>
                      <a:r>
                        <a:rPr lang="en-US" sz="2500" dirty="0"/>
                        <a:t>MISD</a:t>
                      </a:r>
                      <a:endParaRPr lang="en-IN" sz="2500" dirty="0"/>
                    </a:p>
                  </a:txBody>
                  <a:tcPr/>
                </a:tc>
                <a:tc>
                  <a:txBody>
                    <a:bodyPr/>
                    <a:lstStyle/>
                    <a:p>
                      <a:pPr algn="ctr"/>
                      <a:r>
                        <a:rPr lang="en-US" sz="2500" dirty="0"/>
                        <a:t>Not yet implemented</a:t>
                      </a:r>
                      <a:endParaRPr lang="en-IN" sz="2500" dirty="0"/>
                    </a:p>
                  </a:txBody>
                  <a:tcPr/>
                </a:tc>
                <a:extLst>
                  <a:ext uri="{0D108BD9-81ED-4DB2-BD59-A6C34878D82A}">
                    <a16:rowId xmlns:a16="http://schemas.microsoft.com/office/drawing/2014/main" val="1479132082"/>
                  </a:ext>
                </a:extLst>
              </a:tr>
              <a:tr h="681355">
                <a:tc>
                  <a:txBody>
                    <a:bodyPr/>
                    <a:lstStyle/>
                    <a:p>
                      <a:pPr algn="ctr"/>
                      <a:r>
                        <a:rPr lang="en-US" sz="2500" dirty="0"/>
                        <a:t>MIMD</a:t>
                      </a:r>
                      <a:endParaRPr lang="en-IN" sz="2500" dirty="0"/>
                    </a:p>
                  </a:txBody>
                  <a:tcPr/>
                </a:tc>
                <a:tc>
                  <a:txBody>
                    <a:bodyPr/>
                    <a:lstStyle/>
                    <a:p>
                      <a:pPr algn="ctr"/>
                      <a:r>
                        <a:rPr lang="en-US" sz="2500" dirty="0"/>
                        <a:t>Intel Core i7</a:t>
                      </a:r>
                      <a:endParaRPr lang="en-IN" sz="2500" dirty="0"/>
                    </a:p>
                  </a:txBody>
                  <a:tcPr/>
                </a:tc>
                <a:extLst>
                  <a:ext uri="{0D108BD9-81ED-4DB2-BD59-A6C34878D82A}">
                    <a16:rowId xmlns:a16="http://schemas.microsoft.com/office/drawing/2014/main" val="1979878355"/>
                  </a:ext>
                </a:extLst>
              </a:tr>
            </a:tbl>
          </a:graphicData>
        </a:graphic>
      </p:graphicFrame>
      <p:sp>
        <p:nvSpPr>
          <p:cNvPr id="5" name="Slide Number Placeholder 4">
            <a:extLst>
              <a:ext uri="{FF2B5EF4-FFF2-40B4-BE49-F238E27FC236}">
                <a16:creationId xmlns:a16="http://schemas.microsoft.com/office/drawing/2014/main" id="{15E2A052-7357-44F2-802F-3228995F495A}"/>
              </a:ext>
            </a:extLst>
          </p:cNvPr>
          <p:cNvSpPr>
            <a:spLocks noGrp="1"/>
          </p:cNvSpPr>
          <p:nvPr>
            <p:ph type="sldNum" sz="quarter" idx="12"/>
          </p:nvPr>
        </p:nvSpPr>
        <p:spPr/>
        <p:txBody>
          <a:bodyPr/>
          <a:lstStyle/>
          <a:p>
            <a:fld id="{F415478C-D669-453F-90FD-15734C33BF1A}" type="slidenum">
              <a:rPr lang="en-US" smtClean="0"/>
              <a:pPr/>
              <a:t>28</a:t>
            </a:fld>
            <a:endParaRPr lang="en-US"/>
          </a:p>
        </p:txBody>
      </p:sp>
    </p:spTree>
    <p:extLst>
      <p:ext uri="{BB962C8B-B14F-4D97-AF65-F5344CB8AC3E}">
        <p14:creationId xmlns:p14="http://schemas.microsoft.com/office/powerpoint/2010/main" val="650615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4"/>
                                        </p:tgtEl>
                                      </p:cBhvr>
                                    </p:animEffect>
                                    <p:animScale>
                                      <p:cBhvr>
                                        <p:cTn id="7"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Multimedia Processor</a:t>
            </a:r>
          </a:p>
        </p:txBody>
      </p:sp>
      <p:sp>
        <p:nvSpPr>
          <p:cNvPr id="3" name="Content Placeholder 2"/>
          <p:cNvSpPr>
            <a:spLocks noGrp="1"/>
          </p:cNvSpPr>
          <p:nvPr>
            <p:ph idx="1"/>
          </p:nvPr>
        </p:nvSpPr>
        <p:spPr/>
        <p:txBody>
          <a:bodyPr/>
          <a:lstStyle/>
          <a:p>
            <a:r>
              <a:rPr lang="en-US" dirty="0">
                <a:solidFill>
                  <a:srgbClr val="0000CC"/>
                </a:solidFill>
              </a:rPr>
              <a:t>SIMD in x86: Multimedia Extension</a:t>
            </a:r>
          </a:p>
          <a:p>
            <a:pPr lvl="1"/>
            <a:r>
              <a:rPr lang="en-US" dirty="0" err="1">
                <a:solidFill>
                  <a:srgbClr val="0070C0"/>
                </a:solidFill>
              </a:rPr>
              <a:t>Subword</a:t>
            </a:r>
            <a:r>
              <a:rPr lang="en-US" dirty="0">
                <a:solidFill>
                  <a:srgbClr val="0070C0"/>
                </a:solidFill>
              </a:rPr>
              <a:t> parallelism </a:t>
            </a:r>
            <a:r>
              <a:rPr lang="en-US" dirty="0">
                <a:sym typeface="Wingdings" pitchFamily="2" charset="2"/>
              </a:rPr>
              <a:t> inspiration of MMX instructions of the x86</a:t>
            </a:r>
          </a:p>
          <a:p>
            <a:pPr lvl="1"/>
            <a:endParaRPr lang="en-US" dirty="0">
              <a:sym typeface="Wingdings" pitchFamily="2" charset="2"/>
            </a:endParaRPr>
          </a:p>
          <a:p>
            <a:pPr lvl="1"/>
            <a:r>
              <a:rPr lang="en-US" dirty="0">
                <a:solidFill>
                  <a:srgbClr val="0070C0"/>
                </a:solidFill>
                <a:sym typeface="Wingdings" pitchFamily="2" charset="2"/>
              </a:rPr>
              <a:t>By introducing more instructions</a:t>
            </a:r>
          </a:p>
          <a:p>
            <a:pPr lvl="2"/>
            <a:r>
              <a:rPr lang="en-US" dirty="0">
                <a:sym typeface="Wingdings" pitchFamily="2" charset="2"/>
              </a:rPr>
              <a:t>SSE (Streaming SIMD Extension)</a:t>
            </a:r>
          </a:p>
          <a:p>
            <a:pPr lvl="2"/>
            <a:r>
              <a:rPr lang="en-US" dirty="0">
                <a:sym typeface="Wingdings" pitchFamily="2" charset="2"/>
              </a:rPr>
              <a:t>AVX (Advanced Vector Extension)</a:t>
            </a:r>
          </a:p>
          <a:p>
            <a:endParaRPr lang="en-US" dirty="0"/>
          </a:p>
          <a:p>
            <a:endParaRPr lang="en-US" dirty="0"/>
          </a:p>
        </p:txBody>
      </p:sp>
      <p:sp>
        <p:nvSpPr>
          <p:cNvPr id="6" name="Slide Number Placeholder 5">
            <a:extLst>
              <a:ext uri="{FF2B5EF4-FFF2-40B4-BE49-F238E27FC236}">
                <a16:creationId xmlns:a16="http://schemas.microsoft.com/office/drawing/2014/main" id="{440FA323-119E-4D88-82DB-5BED3B88D56A}"/>
              </a:ext>
            </a:extLst>
          </p:cNvPr>
          <p:cNvSpPr>
            <a:spLocks noGrp="1"/>
          </p:cNvSpPr>
          <p:nvPr>
            <p:ph type="sldNum" sz="quarter" idx="12"/>
          </p:nvPr>
        </p:nvSpPr>
        <p:spPr/>
        <p:txBody>
          <a:bodyPr/>
          <a:lstStyle/>
          <a:p>
            <a:fld id="{F415478C-D669-453F-90FD-15734C33BF1A}" type="slidenum">
              <a:rPr lang="en-US" smtClean="0"/>
              <a:pPr/>
              <a:t>29</a:t>
            </a:fld>
            <a:endParaRPr lang="en-US"/>
          </a:p>
        </p:txBody>
      </p:sp>
    </p:spTree>
    <p:extLst>
      <p:ext uri="{BB962C8B-B14F-4D97-AF65-F5344CB8AC3E}">
        <p14:creationId xmlns:p14="http://schemas.microsoft.com/office/powerpoint/2010/main" val="902988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BC56-09A2-420D-9647-2E0F4FAE2CAD}"/>
              </a:ext>
            </a:extLst>
          </p:cNvPr>
          <p:cNvSpPr>
            <a:spLocks noGrp="1"/>
          </p:cNvSpPr>
          <p:nvPr>
            <p:ph type="title"/>
          </p:nvPr>
        </p:nvSpPr>
        <p:spPr/>
        <p:txBody>
          <a:bodyPr/>
          <a:lstStyle/>
          <a:p>
            <a:r>
              <a:rPr lang="en-IN" dirty="0"/>
              <a:t>Answer???</a:t>
            </a:r>
          </a:p>
        </p:txBody>
      </p:sp>
      <p:sp>
        <p:nvSpPr>
          <p:cNvPr id="3" name="Content Placeholder 2">
            <a:extLst>
              <a:ext uri="{FF2B5EF4-FFF2-40B4-BE49-F238E27FC236}">
                <a16:creationId xmlns:a16="http://schemas.microsoft.com/office/drawing/2014/main" id="{0A46082E-5A0B-41B3-A8EA-856EB82BA281}"/>
              </a:ext>
            </a:extLst>
          </p:cNvPr>
          <p:cNvSpPr>
            <a:spLocks noGrp="1"/>
          </p:cNvSpPr>
          <p:nvPr>
            <p:ph idx="1"/>
          </p:nvPr>
        </p:nvSpPr>
        <p:spPr>
          <a:xfrm>
            <a:off x="457200" y="1524000"/>
            <a:ext cx="8229600" cy="4800600"/>
          </a:xfrm>
        </p:spPr>
        <p:txBody>
          <a:bodyPr>
            <a:normAutofit lnSpcReduction="10000"/>
          </a:bodyPr>
          <a:lstStyle/>
          <a:p>
            <a:pPr marL="118872" indent="0">
              <a:buNone/>
            </a:pPr>
            <a:r>
              <a:rPr lang="en-IN" dirty="0">
                <a:solidFill>
                  <a:srgbClr val="0000CC"/>
                </a:solidFill>
              </a:rPr>
              <a:t>Number of Computers?</a:t>
            </a:r>
          </a:p>
          <a:p>
            <a:pPr marL="118872" indent="0">
              <a:buNone/>
            </a:pPr>
            <a:r>
              <a:rPr lang="en-IN" dirty="0">
                <a:solidFill>
                  <a:srgbClr val="0000CC"/>
                </a:solidFill>
              </a:rPr>
              <a:t>	</a:t>
            </a:r>
            <a:r>
              <a:rPr lang="en-IN" dirty="0">
                <a:solidFill>
                  <a:srgbClr val="FF0000"/>
                </a:solidFill>
              </a:rPr>
              <a:t>1</a:t>
            </a:r>
          </a:p>
          <a:p>
            <a:pPr marL="118872" indent="0">
              <a:buNone/>
            </a:pPr>
            <a:r>
              <a:rPr lang="en-IN" dirty="0">
                <a:solidFill>
                  <a:srgbClr val="0000CC"/>
                </a:solidFill>
              </a:rPr>
              <a:t>Number of Processors?</a:t>
            </a:r>
          </a:p>
          <a:p>
            <a:pPr marL="118872" indent="0">
              <a:buNone/>
            </a:pPr>
            <a:r>
              <a:rPr lang="en-IN" dirty="0">
                <a:solidFill>
                  <a:srgbClr val="0000CC"/>
                </a:solidFill>
              </a:rPr>
              <a:t>	</a:t>
            </a:r>
            <a:r>
              <a:rPr lang="en-IN" dirty="0">
                <a:solidFill>
                  <a:srgbClr val="FF0000"/>
                </a:solidFill>
              </a:rPr>
              <a:t>1</a:t>
            </a:r>
          </a:p>
          <a:p>
            <a:pPr marL="118872" indent="0">
              <a:buNone/>
            </a:pPr>
            <a:r>
              <a:rPr lang="en-IN" dirty="0">
                <a:solidFill>
                  <a:srgbClr val="0000CC"/>
                </a:solidFill>
              </a:rPr>
              <a:t>Number of Operations / Instructions?</a:t>
            </a:r>
          </a:p>
          <a:p>
            <a:pPr marL="118872" indent="0">
              <a:buNone/>
            </a:pPr>
            <a:r>
              <a:rPr lang="en-IN" dirty="0">
                <a:solidFill>
                  <a:srgbClr val="0000CC"/>
                </a:solidFill>
              </a:rPr>
              <a:t>	</a:t>
            </a:r>
            <a:r>
              <a:rPr lang="en-IN" dirty="0">
                <a:solidFill>
                  <a:srgbClr val="FF0000"/>
                </a:solidFill>
              </a:rPr>
              <a:t>1 (Addition)</a:t>
            </a:r>
          </a:p>
          <a:p>
            <a:pPr marL="118872" indent="0">
              <a:buNone/>
            </a:pPr>
            <a:r>
              <a:rPr lang="en-IN" dirty="0">
                <a:solidFill>
                  <a:srgbClr val="0000CC"/>
                </a:solidFill>
              </a:rPr>
              <a:t>Number of Data?</a:t>
            </a:r>
          </a:p>
          <a:p>
            <a:pPr marL="118872" indent="0">
              <a:buNone/>
            </a:pPr>
            <a:r>
              <a:rPr lang="en-IN" dirty="0">
                <a:solidFill>
                  <a:srgbClr val="0000CC"/>
                </a:solidFill>
              </a:rPr>
              <a:t>	</a:t>
            </a:r>
            <a:r>
              <a:rPr lang="en-IN" dirty="0">
                <a:solidFill>
                  <a:srgbClr val="FF0000"/>
                </a:solidFill>
              </a:rPr>
              <a:t>1 pair (6 &amp; 20)</a:t>
            </a:r>
          </a:p>
          <a:p>
            <a:pPr marL="118872" indent="0">
              <a:buNone/>
            </a:pPr>
            <a:r>
              <a:rPr lang="en-IN" dirty="0">
                <a:solidFill>
                  <a:srgbClr val="0000CC"/>
                </a:solidFill>
              </a:rPr>
              <a:t>Execution Time (Minimum) ?</a:t>
            </a:r>
          </a:p>
          <a:p>
            <a:pPr marL="118872" indent="0">
              <a:buNone/>
            </a:pPr>
            <a:r>
              <a:rPr lang="en-IN" dirty="0">
                <a:solidFill>
                  <a:srgbClr val="0000CC"/>
                </a:solidFill>
              </a:rPr>
              <a:t>	</a:t>
            </a:r>
            <a:r>
              <a:rPr lang="en-IN" dirty="0">
                <a:solidFill>
                  <a:srgbClr val="FF0000"/>
                </a:solidFill>
              </a:rPr>
              <a:t>30ms</a:t>
            </a:r>
          </a:p>
          <a:p>
            <a:endParaRPr lang="en-IN" dirty="0"/>
          </a:p>
        </p:txBody>
      </p:sp>
      <p:sp>
        <p:nvSpPr>
          <p:cNvPr id="5" name="Slide Number Placeholder 4">
            <a:extLst>
              <a:ext uri="{FF2B5EF4-FFF2-40B4-BE49-F238E27FC236}">
                <a16:creationId xmlns:a16="http://schemas.microsoft.com/office/drawing/2014/main" id="{B3F1F55E-A92B-499D-8509-C192A199823F}"/>
              </a:ext>
            </a:extLst>
          </p:cNvPr>
          <p:cNvSpPr>
            <a:spLocks noGrp="1"/>
          </p:cNvSpPr>
          <p:nvPr>
            <p:ph type="sldNum" sz="quarter" idx="12"/>
          </p:nvPr>
        </p:nvSpPr>
        <p:spPr/>
        <p:txBody>
          <a:bodyPr/>
          <a:lstStyle/>
          <a:p>
            <a:fld id="{F415478C-D669-453F-90FD-15734C33BF1A}" type="slidenum">
              <a:rPr lang="en-US" smtClean="0"/>
              <a:pPr/>
              <a:t>3</a:t>
            </a:fld>
            <a:endParaRPr lang="en-US"/>
          </a:p>
        </p:txBody>
      </p:sp>
    </p:spTree>
    <p:extLst>
      <p:ext uri="{BB962C8B-B14F-4D97-AF65-F5344CB8AC3E}">
        <p14:creationId xmlns:p14="http://schemas.microsoft.com/office/powerpoint/2010/main" val="4020038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p:cTn id="1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1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Vector </a:t>
            </a:r>
          </a:p>
        </p:txBody>
      </p:sp>
      <p:sp>
        <p:nvSpPr>
          <p:cNvPr id="3" name="Content Placeholder 2"/>
          <p:cNvSpPr>
            <a:spLocks noGrp="1"/>
          </p:cNvSpPr>
          <p:nvPr>
            <p:ph idx="1"/>
          </p:nvPr>
        </p:nvSpPr>
        <p:spPr/>
        <p:txBody>
          <a:bodyPr>
            <a:normAutofit fontScale="92500" lnSpcReduction="20000"/>
          </a:bodyPr>
          <a:lstStyle/>
          <a:p>
            <a:r>
              <a:rPr lang="en-US" dirty="0">
                <a:solidFill>
                  <a:srgbClr val="0000CC"/>
                </a:solidFill>
                <a:sym typeface="Wingdings" pitchFamily="2" charset="2"/>
              </a:rPr>
              <a:t>Vector Architecture / SIMD</a:t>
            </a:r>
          </a:p>
          <a:p>
            <a:endParaRPr lang="en-US" dirty="0">
              <a:sym typeface="Wingdings" pitchFamily="2" charset="2"/>
            </a:endParaRPr>
          </a:p>
          <a:p>
            <a:r>
              <a:rPr lang="en-US" dirty="0">
                <a:solidFill>
                  <a:srgbClr val="00B050"/>
                </a:solidFill>
                <a:sym typeface="Wingdings" pitchFamily="2" charset="2"/>
              </a:rPr>
              <a:t>Seymour Cray by 1970</a:t>
            </a:r>
          </a:p>
          <a:p>
            <a:endParaRPr lang="en-US" dirty="0">
              <a:sym typeface="Wingdings" pitchFamily="2" charset="2"/>
            </a:endParaRPr>
          </a:p>
          <a:p>
            <a:r>
              <a:rPr lang="en-US" dirty="0">
                <a:solidFill>
                  <a:srgbClr val="0070C0"/>
                </a:solidFill>
                <a:sym typeface="Wingdings" pitchFamily="2" charset="2"/>
              </a:rPr>
              <a:t>Access data from memory</a:t>
            </a:r>
            <a:r>
              <a:rPr lang="en-US" dirty="0">
                <a:sym typeface="Wingdings" pitchFamily="2" charset="2"/>
              </a:rPr>
              <a:t>  store them in the set of register as per the order of fetching</a:t>
            </a:r>
          </a:p>
          <a:p>
            <a:endParaRPr lang="en-US" dirty="0">
              <a:sym typeface="Wingdings" pitchFamily="2" charset="2"/>
            </a:endParaRPr>
          </a:p>
          <a:p>
            <a:r>
              <a:rPr lang="en-US" dirty="0">
                <a:sym typeface="Wingdings" pitchFamily="2" charset="2"/>
              </a:rPr>
              <a:t>Apply instruction on the stored data sequentially using </a:t>
            </a:r>
            <a:r>
              <a:rPr lang="en-US" dirty="0">
                <a:solidFill>
                  <a:srgbClr val="0000CC"/>
                </a:solidFill>
                <a:sym typeface="Wingdings" pitchFamily="2" charset="2"/>
              </a:rPr>
              <a:t>pipelined execution units</a:t>
            </a:r>
          </a:p>
          <a:p>
            <a:endParaRPr lang="en-US" dirty="0">
              <a:sym typeface="Wingdings" pitchFamily="2" charset="2"/>
            </a:endParaRPr>
          </a:p>
          <a:p>
            <a:r>
              <a:rPr lang="en-US" dirty="0">
                <a:sym typeface="Wingdings" pitchFamily="2" charset="2"/>
              </a:rPr>
              <a:t>write result back into registers</a:t>
            </a:r>
          </a:p>
          <a:p>
            <a:endParaRPr lang="en-US" dirty="0">
              <a:sym typeface="Wingdings" pitchFamily="2" charset="2"/>
            </a:endParaRPr>
          </a:p>
          <a:p>
            <a:endParaRPr lang="en-US" dirty="0"/>
          </a:p>
        </p:txBody>
      </p:sp>
      <p:sp>
        <p:nvSpPr>
          <p:cNvPr id="5" name="Slide Number Placeholder 4">
            <a:extLst>
              <a:ext uri="{FF2B5EF4-FFF2-40B4-BE49-F238E27FC236}">
                <a16:creationId xmlns:a16="http://schemas.microsoft.com/office/drawing/2014/main" id="{CBEE9CBC-6F1F-4B83-ACDC-03963FFEC6B8}"/>
              </a:ext>
            </a:extLst>
          </p:cNvPr>
          <p:cNvSpPr>
            <a:spLocks noGrp="1"/>
          </p:cNvSpPr>
          <p:nvPr>
            <p:ph type="sldNum" sz="quarter" idx="12"/>
          </p:nvPr>
        </p:nvSpPr>
        <p:spPr/>
        <p:txBody>
          <a:bodyPr/>
          <a:lstStyle/>
          <a:p>
            <a:fld id="{F415478C-D669-453F-90FD-15734C33BF1A}" type="slidenum">
              <a:rPr lang="en-US" smtClean="0"/>
              <a:pPr/>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mph" presetSubtype="0" fill="hold" nodeType="clickEffect">
                                  <p:stCondLst>
                                    <p:cond delay="0"/>
                                  </p:stCondLst>
                                  <p:childTnLst>
                                    <p:animClr clrSpc="hsl" dir="cw">
                                      <p:cBhvr override="childStyle">
                                        <p:cTn id="6" dur="500" fill="hold"/>
                                        <p:tgtEl>
                                          <p:spTgt spid="3">
                                            <p:txEl>
                                              <p:pRg st="2" end="2"/>
                                            </p:txEl>
                                          </p:spTgt>
                                        </p:tgtEl>
                                        <p:attrNameLst>
                                          <p:attrName>style.color</p:attrName>
                                        </p:attrNameLst>
                                      </p:cBhvr>
                                      <p:by>
                                        <p:hsl h="7200000" s="0" l="0"/>
                                      </p:by>
                                    </p:animClr>
                                    <p:animClr clrSpc="hsl" dir="cw">
                                      <p:cBhvr>
                                        <p:cTn id="7" dur="500" fill="hold"/>
                                        <p:tgtEl>
                                          <p:spTgt spid="3">
                                            <p:txEl>
                                              <p:pRg st="2" end="2"/>
                                            </p:txEl>
                                          </p:spTgt>
                                        </p:tgtEl>
                                        <p:attrNameLst>
                                          <p:attrName>fillcolor</p:attrName>
                                        </p:attrNameLst>
                                      </p:cBhvr>
                                      <p:by>
                                        <p:hsl h="7200000" s="0" l="0"/>
                                      </p:by>
                                    </p:animClr>
                                    <p:animClr clrSpc="hsl" dir="cw">
                                      <p:cBhvr>
                                        <p:cTn id="8" dur="500" fill="hold"/>
                                        <p:tgtEl>
                                          <p:spTgt spid="3">
                                            <p:txEl>
                                              <p:pRg st="2" end="2"/>
                                            </p:txEl>
                                          </p:spTgt>
                                        </p:tgtEl>
                                        <p:attrNameLst>
                                          <p:attrName>stroke.color</p:attrName>
                                        </p:attrNameLst>
                                      </p:cBhvr>
                                      <p:by>
                                        <p:hsl h="7200000" s="0" l="0"/>
                                      </p:by>
                                    </p:animClr>
                                    <p:set>
                                      <p:cBhvr>
                                        <p:cTn id="9" dur="500" fill="hold"/>
                                        <p:tgtEl>
                                          <p:spTgt spid="3">
                                            <p:txEl>
                                              <p:pRg st="2" end="2"/>
                                            </p:txEl>
                                          </p:spTgt>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16" presetClass="emph" presetSubtype="0" fill="hold" nodeType="clickEffect">
                                  <p:stCondLst>
                                    <p:cond delay="0"/>
                                  </p:stCondLst>
                                  <p:iterate type="lt">
                                    <p:tmPct val="4000"/>
                                  </p:iterate>
                                  <p:childTnLst>
                                    <p:set>
                                      <p:cBhvr override="childStyle">
                                        <p:cTn id="13" dur="500" fill="hold"/>
                                        <p:tgtEl>
                                          <p:spTgt spid="3">
                                            <p:txEl>
                                              <p:pRg st="4" end="4"/>
                                            </p:txEl>
                                          </p:spTgt>
                                        </p:tgtEl>
                                        <p:attrNameLst>
                                          <p:attrName>style.color</p:attrName>
                                        </p:attrNameLst>
                                      </p:cBhvr>
                                      <p:to>
                                        <p:clrVal>
                                          <a:schemeClr val="accent2"/>
                                        </p:clrVal>
                                      </p:to>
                                    </p:set>
                                    <p:set>
                                      <p:cBhvr>
                                        <p:cTn id="14" dur="500" fill="hold"/>
                                        <p:tgtEl>
                                          <p:spTgt spid="3">
                                            <p:txEl>
                                              <p:pRg st="4" end="4"/>
                                            </p:txEl>
                                          </p:spTgt>
                                        </p:tgtEl>
                                        <p:attrNameLst>
                                          <p:attrName>fillcolor</p:attrName>
                                        </p:attrNameLst>
                                      </p:cBhvr>
                                      <p:to>
                                        <p:clrVal>
                                          <a:schemeClr val="accent2"/>
                                        </p:clrVal>
                                      </p:to>
                                    </p:set>
                                    <p:set>
                                      <p:cBhvr>
                                        <p:cTn id="15" dur="500" fill="hold"/>
                                        <p:tgtEl>
                                          <p:spTgt spid="3">
                                            <p:txEl>
                                              <p:pRg st="4" end="4"/>
                                            </p:txEl>
                                          </p:spTgt>
                                        </p:tgtEl>
                                        <p:attrNameLst>
                                          <p:attrName>fill.type</p:attrName>
                                        </p:attrNameLst>
                                      </p:cBhvr>
                                      <p:to>
                                        <p:strVal val="solid"/>
                                      </p:to>
                                    </p:set>
                                  </p:childTnLst>
                                </p:cTn>
                              </p:par>
                            </p:childTnLst>
                          </p:cTn>
                        </p:par>
                      </p:childTnLst>
                    </p:cTn>
                  </p:par>
                  <p:par>
                    <p:cTn id="16" fill="hold">
                      <p:stCondLst>
                        <p:cond delay="indefinite"/>
                      </p:stCondLst>
                      <p:childTnLst>
                        <p:par>
                          <p:cTn id="17" fill="hold">
                            <p:stCondLst>
                              <p:cond delay="0"/>
                            </p:stCondLst>
                            <p:childTnLst>
                              <p:par>
                                <p:cTn id="18" presetID="21" presetClass="emph" presetSubtype="0" fill="hold" nodeType="clickEffect">
                                  <p:stCondLst>
                                    <p:cond delay="0"/>
                                  </p:stCondLst>
                                  <p:childTnLst>
                                    <p:animClr clrSpc="hsl" dir="cw">
                                      <p:cBhvr override="childStyle">
                                        <p:cTn id="19" dur="500" fill="hold"/>
                                        <p:tgtEl>
                                          <p:spTgt spid="3">
                                            <p:txEl>
                                              <p:pRg st="6" end="6"/>
                                            </p:txEl>
                                          </p:spTgt>
                                        </p:tgtEl>
                                        <p:attrNameLst>
                                          <p:attrName>style.color</p:attrName>
                                        </p:attrNameLst>
                                      </p:cBhvr>
                                      <p:by>
                                        <p:hsl h="7200000" s="0" l="0"/>
                                      </p:by>
                                    </p:animClr>
                                    <p:animClr clrSpc="hsl" dir="cw">
                                      <p:cBhvr>
                                        <p:cTn id="20" dur="500" fill="hold"/>
                                        <p:tgtEl>
                                          <p:spTgt spid="3">
                                            <p:txEl>
                                              <p:pRg st="6" end="6"/>
                                            </p:txEl>
                                          </p:spTgt>
                                        </p:tgtEl>
                                        <p:attrNameLst>
                                          <p:attrName>fillcolor</p:attrName>
                                        </p:attrNameLst>
                                      </p:cBhvr>
                                      <p:by>
                                        <p:hsl h="7200000" s="0" l="0"/>
                                      </p:by>
                                    </p:animClr>
                                    <p:animClr clrSpc="hsl" dir="cw">
                                      <p:cBhvr>
                                        <p:cTn id="21" dur="500" fill="hold"/>
                                        <p:tgtEl>
                                          <p:spTgt spid="3">
                                            <p:txEl>
                                              <p:pRg st="6" end="6"/>
                                            </p:txEl>
                                          </p:spTgt>
                                        </p:tgtEl>
                                        <p:attrNameLst>
                                          <p:attrName>stroke.color</p:attrName>
                                        </p:attrNameLst>
                                      </p:cBhvr>
                                      <p:by>
                                        <p:hsl h="7200000" s="0" l="0"/>
                                      </p:by>
                                    </p:animClr>
                                    <p:set>
                                      <p:cBhvr>
                                        <p:cTn id="22" dur="500" fill="hold"/>
                                        <p:tgtEl>
                                          <p:spTgt spid="3">
                                            <p:txEl>
                                              <p:pRg st="6" end="6"/>
                                            </p:txEl>
                                          </p:spTgt>
                                        </p:tgtEl>
                                        <p:attrNameLst>
                                          <p:attrName>fill.type</p:attrName>
                                        </p:attrNameLst>
                                      </p:cBhvr>
                                      <p:to>
                                        <p:strVal val="solid"/>
                                      </p:to>
                                    </p:se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3">
                                            <p:txEl>
                                              <p:pRg st="8" end="8"/>
                                            </p:txEl>
                                          </p:spTgt>
                                        </p:tgtEl>
                                        <p:attrNameLst>
                                          <p:attrName>style.color</p:attrName>
                                        </p:attrNameLst>
                                      </p:cBhvr>
                                      <p:to>
                                        <p:clrVal>
                                          <a:schemeClr val="accent2"/>
                                        </p:clrVal>
                                      </p:to>
                                    </p:set>
                                    <p:set>
                                      <p:cBhvr>
                                        <p:cTn id="27" dur="500" fill="hold"/>
                                        <p:tgtEl>
                                          <p:spTgt spid="3">
                                            <p:txEl>
                                              <p:pRg st="8" end="8"/>
                                            </p:txEl>
                                          </p:spTgt>
                                        </p:tgtEl>
                                        <p:attrNameLst>
                                          <p:attrName>fillcolor</p:attrName>
                                        </p:attrNameLst>
                                      </p:cBhvr>
                                      <p:to>
                                        <p:clrVal>
                                          <a:schemeClr val="accent2"/>
                                        </p:clrVal>
                                      </p:to>
                                    </p:set>
                                    <p:set>
                                      <p:cBhvr>
                                        <p:cTn id="28" dur="500" fill="hold"/>
                                        <p:tgtEl>
                                          <p:spTgt spid="3">
                                            <p:txEl>
                                              <p:pRg st="8" end="8"/>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Vs Scalar</a:t>
            </a:r>
          </a:p>
        </p:txBody>
      </p:sp>
      <p:sp>
        <p:nvSpPr>
          <p:cNvPr id="3" name="Content Placeholder 2"/>
          <p:cNvSpPr>
            <a:spLocks noGrp="1"/>
          </p:cNvSpPr>
          <p:nvPr>
            <p:ph idx="1"/>
          </p:nvPr>
        </p:nvSpPr>
        <p:spPr/>
        <p:txBody>
          <a:bodyPr>
            <a:normAutofit fontScale="92500" lnSpcReduction="10000"/>
          </a:bodyPr>
          <a:lstStyle/>
          <a:p>
            <a:pPr algn="just"/>
            <a:r>
              <a:rPr lang="en-US" sz="3000" dirty="0"/>
              <a:t>Single vector instruction is equivalent to executing an entire loop </a:t>
            </a:r>
            <a:r>
              <a:rPr lang="en-US" sz="3000" dirty="0">
                <a:sym typeface="Wingdings" pitchFamily="2" charset="2"/>
              </a:rPr>
              <a:t> </a:t>
            </a:r>
            <a:r>
              <a:rPr lang="en-US" sz="3000" dirty="0">
                <a:solidFill>
                  <a:srgbClr val="0000CC"/>
                </a:solidFill>
                <a:sym typeface="Wingdings" pitchFamily="2" charset="2"/>
              </a:rPr>
              <a:t>bandwidth</a:t>
            </a:r>
            <a:r>
              <a:rPr lang="en-US" sz="3000" dirty="0">
                <a:sym typeface="Wingdings" pitchFamily="2" charset="2"/>
              </a:rPr>
              <a:t> needed for IF &amp; ID reduced</a:t>
            </a:r>
          </a:p>
          <a:p>
            <a:pPr algn="just"/>
            <a:endParaRPr lang="en-US" sz="3000" dirty="0">
              <a:sym typeface="Wingdings" pitchFamily="2" charset="2"/>
            </a:endParaRPr>
          </a:p>
          <a:p>
            <a:pPr algn="just"/>
            <a:r>
              <a:rPr lang="en-US" sz="3000" dirty="0">
                <a:sym typeface="Wingdings" pitchFamily="2" charset="2"/>
              </a:rPr>
              <a:t>Different computations generate different results in the same vector  no check for data hazard by the compiler</a:t>
            </a:r>
          </a:p>
          <a:p>
            <a:pPr algn="just"/>
            <a:endParaRPr lang="en-US" sz="3000" dirty="0">
              <a:sym typeface="Wingdings" pitchFamily="2" charset="2"/>
            </a:endParaRPr>
          </a:p>
          <a:p>
            <a:pPr algn="just"/>
            <a:r>
              <a:rPr lang="en-US" sz="3000" dirty="0">
                <a:sym typeface="Wingdings" pitchFamily="2" charset="2"/>
              </a:rPr>
              <a:t>Hardware checks the data hazard for each vector operand  not for every element in the vector  It </a:t>
            </a:r>
            <a:r>
              <a:rPr lang="en-US" sz="3000" dirty="0">
                <a:solidFill>
                  <a:srgbClr val="0000CC"/>
                </a:solidFill>
                <a:sym typeface="Wingdings" pitchFamily="2" charset="2"/>
              </a:rPr>
              <a:t>saves energy</a:t>
            </a:r>
          </a:p>
          <a:p>
            <a:pPr algn="just"/>
            <a:endParaRPr lang="en-US" dirty="0"/>
          </a:p>
          <a:p>
            <a:pPr algn="just"/>
            <a:endParaRPr lang="en-US" dirty="0"/>
          </a:p>
        </p:txBody>
      </p:sp>
      <p:sp>
        <p:nvSpPr>
          <p:cNvPr id="5" name="Slide Number Placeholder 4">
            <a:extLst>
              <a:ext uri="{FF2B5EF4-FFF2-40B4-BE49-F238E27FC236}">
                <a16:creationId xmlns:a16="http://schemas.microsoft.com/office/drawing/2014/main" id="{F0104566-3017-4A87-8BA3-1E5CF1A5650B}"/>
              </a:ext>
            </a:extLst>
          </p:cNvPr>
          <p:cNvSpPr>
            <a:spLocks noGrp="1"/>
          </p:cNvSpPr>
          <p:nvPr>
            <p:ph type="sldNum" sz="quarter" idx="12"/>
          </p:nvPr>
        </p:nvSpPr>
        <p:spPr/>
        <p:txBody>
          <a:bodyPr/>
          <a:lstStyle/>
          <a:p>
            <a:fld id="{F415478C-D669-453F-90FD-15734C33BF1A}" type="slidenum">
              <a:rPr lang="en-US" smtClean="0"/>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 Vs Scalar</a:t>
            </a:r>
          </a:p>
        </p:txBody>
      </p:sp>
      <p:sp>
        <p:nvSpPr>
          <p:cNvPr id="3" name="Content Placeholder 2"/>
          <p:cNvSpPr>
            <a:spLocks noGrp="1"/>
          </p:cNvSpPr>
          <p:nvPr>
            <p:ph idx="1"/>
          </p:nvPr>
        </p:nvSpPr>
        <p:spPr>
          <a:xfrm>
            <a:off x="457200" y="1600200"/>
            <a:ext cx="8229600" cy="4952999"/>
          </a:xfrm>
        </p:spPr>
        <p:txBody>
          <a:bodyPr>
            <a:normAutofit fontScale="92500" lnSpcReduction="20000"/>
          </a:bodyPr>
          <a:lstStyle/>
          <a:p>
            <a:pPr algn="just"/>
            <a:r>
              <a:rPr lang="en-US" dirty="0">
                <a:solidFill>
                  <a:srgbClr val="0000CC"/>
                </a:solidFill>
              </a:rPr>
              <a:t>Memory</a:t>
            </a:r>
            <a:r>
              <a:rPr lang="en-US" dirty="0"/>
              <a:t> – Vector elements are stored as adjacent – latency is only one to access entire vector rather then accessing a word from the vector</a:t>
            </a:r>
          </a:p>
          <a:p>
            <a:pPr algn="just"/>
            <a:endParaRPr lang="en-US" dirty="0"/>
          </a:p>
          <a:p>
            <a:pPr algn="just"/>
            <a:r>
              <a:rPr lang="en-US" dirty="0">
                <a:solidFill>
                  <a:srgbClr val="0070C0"/>
                </a:solidFill>
              </a:rPr>
              <a:t>Loop is implemented as a vector instruction</a:t>
            </a:r>
            <a:r>
              <a:rPr lang="en-US" dirty="0"/>
              <a:t> </a:t>
            </a:r>
            <a:r>
              <a:rPr lang="en-US" dirty="0">
                <a:sym typeface="Wingdings" pitchFamily="2" charset="2"/>
              </a:rPr>
              <a:t> may expect branch hazard </a:t>
            </a:r>
          </a:p>
          <a:p>
            <a:pPr algn="just"/>
            <a:endParaRPr lang="en-US" dirty="0">
              <a:sym typeface="Wingdings" pitchFamily="2" charset="2"/>
            </a:endParaRPr>
          </a:p>
          <a:p>
            <a:pPr algn="just"/>
            <a:r>
              <a:rPr lang="en-US" dirty="0">
                <a:sym typeface="Wingdings" pitchFamily="2" charset="2"/>
              </a:rPr>
              <a:t>Save bandwidth</a:t>
            </a:r>
          </a:p>
          <a:p>
            <a:pPr algn="just"/>
            <a:endParaRPr lang="en-US" dirty="0">
              <a:sym typeface="Wingdings" pitchFamily="2" charset="2"/>
            </a:endParaRPr>
          </a:p>
          <a:p>
            <a:pPr algn="just"/>
            <a:r>
              <a:rPr lang="en-US" dirty="0">
                <a:sym typeface="Wingdings" pitchFamily="2" charset="2"/>
              </a:rPr>
              <a:t>Hazard checking</a:t>
            </a:r>
          </a:p>
          <a:p>
            <a:pPr algn="just"/>
            <a:endParaRPr lang="en-US" dirty="0">
              <a:sym typeface="Wingdings" pitchFamily="2" charset="2"/>
            </a:endParaRPr>
          </a:p>
          <a:p>
            <a:pPr algn="just"/>
            <a:r>
              <a:rPr lang="en-US" dirty="0">
                <a:sym typeface="Wingdings" pitchFamily="2" charset="2"/>
              </a:rPr>
              <a:t>Power &amp; Energy Consumption</a:t>
            </a:r>
          </a:p>
          <a:p>
            <a:pPr algn="just"/>
            <a:endParaRPr lang="en-US" dirty="0"/>
          </a:p>
        </p:txBody>
      </p:sp>
      <p:sp>
        <p:nvSpPr>
          <p:cNvPr id="5" name="Slide Number Placeholder 4">
            <a:extLst>
              <a:ext uri="{FF2B5EF4-FFF2-40B4-BE49-F238E27FC236}">
                <a16:creationId xmlns:a16="http://schemas.microsoft.com/office/drawing/2014/main" id="{39153426-55DC-432B-ACF3-818DFE49194E}"/>
              </a:ext>
            </a:extLst>
          </p:cNvPr>
          <p:cNvSpPr>
            <a:spLocks noGrp="1"/>
          </p:cNvSpPr>
          <p:nvPr>
            <p:ph type="sldNum" sz="quarter" idx="12"/>
          </p:nvPr>
        </p:nvSpPr>
        <p:spPr/>
        <p:txBody>
          <a:bodyPr/>
          <a:lstStyle/>
          <a:p>
            <a:fld id="{F415478C-D669-453F-90FD-15734C33BF1A}" type="slidenum">
              <a:rPr lang="en-US" smtClean="0"/>
              <a:pPr/>
              <a:t>32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981DE-DA04-4DD5-A612-093472BA9A5E}"/>
              </a:ext>
            </a:extLst>
          </p:cNvPr>
          <p:cNvSpPr>
            <a:spLocks noGrp="1"/>
          </p:cNvSpPr>
          <p:nvPr>
            <p:ph type="title"/>
          </p:nvPr>
        </p:nvSpPr>
        <p:spPr/>
        <p:txBody>
          <a:bodyPr>
            <a:normAutofit fontScale="90000"/>
          </a:bodyPr>
          <a:lstStyle/>
          <a:p>
            <a:r>
              <a:rPr lang="en-US" dirty="0"/>
              <a:t>Taxonomy of Parallel Processor Architecture</a:t>
            </a:r>
            <a:endParaRPr lang="en-IN" dirty="0"/>
          </a:p>
        </p:txBody>
      </p:sp>
      <p:sp>
        <p:nvSpPr>
          <p:cNvPr id="4" name="Rectangle 3">
            <a:extLst>
              <a:ext uri="{FF2B5EF4-FFF2-40B4-BE49-F238E27FC236}">
                <a16:creationId xmlns:a16="http://schemas.microsoft.com/office/drawing/2014/main" id="{35FACC9C-9E23-4CEB-BEBE-0AF725D3FD47}"/>
              </a:ext>
            </a:extLst>
          </p:cNvPr>
          <p:cNvSpPr/>
          <p:nvPr/>
        </p:nvSpPr>
        <p:spPr>
          <a:xfrm>
            <a:off x="3352800" y="1600200"/>
            <a:ext cx="2133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Processor</a:t>
            </a:r>
            <a:endParaRPr lang="en-IN" dirty="0"/>
          </a:p>
        </p:txBody>
      </p:sp>
      <p:sp>
        <p:nvSpPr>
          <p:cNvPr id="5" name="Rectangle 4">
            <a:extLst>
              <a:ext uri="{FF2B5EF4-FFF2-40B4-BE49-F238E27FC236}">
                <a16:creationId xmlns:a16="http://schemas.microsoft.com/office/drawing/2014/main" id="{715CC5BE-CA93-4C0E-B93D-A1684B7D619E}"/>
              </a:ext>
            </a:extLst>
          </p:cNvPr>
          <p:cNvSpPr/>
          <p:nvPr/>
        </p:nvSpPr>
        <p:spPr>
          <a:xfrm>
            <a:off x="304800" y="2819400"/>
            <a:ext cx="16764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SISD</a:t>
            </a:r>
            <a:endParaRPr lang="en-IN" dirty="0"/>
          </a:p>
        </p:txBody>
      </p:sp>
      <p:sp>
        <p:nvSpPr>
          <p:cNvPr id="6" name="Rectangle 5">
            <a:extLst>
              <a:ext uri="{FF2B5EF4-FFF2-40B4-BE49-F238E27FC236}">
                <a16:creationId xmlns:a16="http://schemas.microsoft.com/office/drawing/2014/main" id="{16CE1E16-0D85-419E-BDF0-9487FC70AB04}"/>
              </a:ext>
            </a:extLst>
          </p:cNvPr>
          <p:cNvSpPr/>
          <p:nvPr/>
        </p:nvSpPr>
        <p:spPr>
          <a:xfrm>
            <a:off x="2552700" y="2818384"/>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SIMD</a:t>
            </a:r>
            <a:endParaRPr lang="en-IN" dirty="0"/>
          </a:p>
        </p:txBody>
      </p:sp>
      <p:sp>
        <p:nvSpPr>
          <p:cNvPr id="7" name="Rectangle 6">
            <a:extLst>
              <a:ext uri="{FF2B5EF4-FFF2-40B4-BE49-F238E27FC236}">
                <a16:creationId xmlns:a16="http://schemas.microsoft.com/office/drawing/2014/main" id="{E033B1B1-7816-4740-B6DF-2FD31B2617BF}"/>
              </a:ext>
            </a:extLst>
          </p:cNvPr>
          <p:cNvSpPr/>
          <p:nvPr/>
        </p:nvSpPr>
        <p:spPr>
          <a:xfrm>
            <a:off x="4800600" y="2812288"/>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MISD</a:t>
            </a:r>
            <a:endParaRPr lang="en-IN" dirty="0"/>
          </a:p>
        </p:txBody>
      </p:sp>
      <p:sp>
        <p:nvSpPr>
          <p:cNvPr id="8" name="Rectangle 7">
            <a:extLst>
              <a:ext uri="{FF2B5EF4-FFF2-40B4-BE49-F238E27FC236}">
                <a16:creationId xmlns:a16="http://schemas.microsoft.com/office/drawing/2014/main" id="{CC9BC9AB-E270-474A-B07B-D2D3B2059D11}"/>
              </a:ext>
            </a:extLst>
          </p:cNvPr>
          <p:cNvSpPr/>
          <p:nvPr/>
        </p:nvSpPr>
        <p:spPr>
          <a:xfrm>
            <a:off x="7086600" y="2812288"/>
            <a:ext cx="1600200" cy="53340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MIMD</a:t>
            </a:r>
            <a:endParaRPr lang="en-IN" dirty="0"/>
          </a:p>
        </p:txBody>
      </p:sp>
      <p:sp>
        <p:nvSpPr>
          <p:cNvPr id="9" name="Rectangle 8">
            <a:extLst>
              <a:ext uri="{FF2B5EF4-FFF2-40B4-BE49-F238E27FC236}">
                <a16:creationId xmlns:a16="http://schemas.microsoft.com/office/drawing/2014/main" id="{2AC51A41-19A7-43B8-A1E2-DE693FFB1FB6}"/>
              </a:ext>
            </a:extLst>
          </p:cNvPr>
          <p:cNvSpPr/>
          <p:nvPr/>
        </p:nvSpPr>
        <p:spPr>
          <a:xfrm>
            <a:off x="342900" y="3810000"/>
            <a:ext cx="1600200" cy="533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Uni Processor</a:t>
            </a:r>
            <a:endParaRPr lang="en-IN" dirty="0"/>
          </a:p>
        </p:txBody>
      </p:sp>
      <p:sp>
        <p:nvSpPr>
          <p:cNvPr id="10" name="Rectangle 9">
            <a:extLst>
              <a:ext uri="{FF2B5EF4-FFF2-40B4-BE49-F238E27FC236}">
                <a16:creationId xmlns:a16="http://schemas.microsoft.com/office/drawing/2014/main" id="{936498F2-9F7B-4E33-90F8-B86BE5285BE7}"/>
              </a:ext>
            </a:extLst>
          </p:cNvPr>
          <p:cNvSpPr/>
          <p:nvPr/>
        </p:nvSpPr>
        <p:spPr>
          <a:xfrm>
            <a:off x="1219200" y="4799584"/>
            <a:ext cx="1600200" cy="533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Vector Processor</a:t>
            </a:r>
            <a:endParaRPr lang="en-IN" dirty="0"/>
          </a:p>
        </p:txBody>
      </p:sp>
      <p:sp>
        <p:nvSpPr>
          <p:cNvPr id="11" name="Rectangle 10">
            <a:extLst>
              <a:ext uri="{FF2B5EF4-FFF2-40B4-BE49-F238E27FC236}">
                <a16:creationId xmlns:a16="http://schemas.microsoft.com/office/drawing/2014/main" id="{3080946A-FDFC-4BC0-8BBE-A2C6D6BD30A5}"/>
              </a:ext>
            </a:extLst>
          </p:cNvPr>
          <p:cNvSpPr/>
          <p:nvPr/>
        </p:nvSpPr>
        <p:spPr>
          <a:xfrm>
            <a:off x="3048000" y="4799584"/>
            <a:ext cx="1600200" cy="533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Array Processor</a:t>
            </a:r>
            <a:endParaRPr lang="en-IN" dirty="0"/>
          </a:p>
        </p:txBody>
      </p:sp>
      <p:sp>
        <p:nvSpPr>
          <p:cNvPr id="12" name="Rectangle 11">
            <a:extLst>
              <a:ext uri="{FF2B5EF4-FFF2-40B4-BE49-F238E27FC236}">
                <a16:creationId xmlns:a16="http://schemas.microsoft.com/office/drawing/2014/main" id="{5E0C09A5-8C24-4A9D-9E11-920242C8C97C}"/>
              </a:ext>
            </a:extLst>
          </p:cNvPr>
          <p:cNvSpPr/>
          <p:nvPr/>
        </p:nvSpPr>
        <p:spPr>
          <a:xfrm>
            <a:off x="4419600" y="4005072"/>
            <a:ext cx="2209800" cy="533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Shared Mem</a:t>
            </a:r>
          </a:p>
          <a:p>
            <a:pPr algn="ctr"/>
            <a:r>
              <a:rPr lang="en-US" dirty="0"/>
              <a:t>(Tightly Coupled)</a:t>
            </a:r>
            <a:endParaRPr lang="en-IN" dirty="0"/>
          </a:p>
        </p:txBody>
      </p:sp>
      <p:sp>
        <p:nvSpPr>
          <p:cNvPr id="13" name="Rectangle 12">
            <a:extLst>
              <a:ext uri="{FF2B5EF4-FFF2-40B4-BE49-F238E27FC236}">
                <a16:creationId xmlns:a16="http://schemas.microsoft.com/office/drawing/2014/main" id="{C10CB66E-3FCC-4E45-B8CE-636958D6570A}"/>
              </a:ext>
            </a:extLst>
          </p:cNvPr>
          <p:cNvSpPr/>
          <p:nvPr/>
        </p:nvSpPr>
        <p:spPr>
          <a:xfrm>
            <a:off x="7086600" y="3961384"/>
            <a:ext cx="1905000" cy="533400"/>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Distributed Mem (</a:t>
            </a:r>
            <a:r>
              <a:rPr lang="en-US" dirty="0" err="1"/>
              <a:t>Loosly</a:t>
            </a:r>
            <a:r>
              <a:rPr lang="en-US" dirty="0"/>
              <a:t> Coupled)</a:t>
            </a:r>
            <a:endParaRPr lang="en-IN" dirty="0"/>
          </a:p>
        </p:txBody>
      </p:sp>
      <p:sp>
        <p:nvSpPr>
          <p:cNvPr id="14" name="Rectangle 13">
            <a:extLst>
              <a:ext uri="{FF2B5EF4-FFF2-40B4-BE49-F238E27FC236}">
                <a16:creationId xmlns:a16="http://schemas.microsoft.com/office/drawing/2014/main" id="{2971D412-95FA-4E07-B76D-315AC3C88E9B}"/>
              </a:ext>
            </a:extLst>
          </p:cNvPr>
          <p:cNvSpPr/>
          <p:nvPr/>
        </p:nvSpPr>
        <p:spPr>
          <a:xfrm>
            <a:off x="7401560" y="5029200"/>
            <a:ext cx="16002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Cluters</a:t>
            </a:r>
            <a:endParaRPr lang="en-IN" dirty="0"/>
          </a:p>
        </p:txBody>
      </p:sp>
      <p:sp>
        <p:nvSpPr>
          <p:cNvPr id="15" name="Rectangle 14">
            <a:extLst>
              <a:ext uri="{FF2B5EF4-FFF2-40B4-BE49-F238E27FC236}">
                <a16:creationId xmlns:a16="http://schemas.microsoft.com/office/drawing/2014/main" id="{FCA7E0A3-87F2-42D4-8F52-8225980C9C23}"/>
              </a:ext>
            </a:extLst>
          </p:cNvPr>
          <p:cNvSpPr/>
          <p:nvPr/>
        </p:nvSpPr>
        <p:spPr>
          <a:xfrm>
            <a:off x="4015740" y="5791200"/>
            <a:ext cx="16002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SMP/UMA</a:t>
            </a:r>
            <a:endParaRPr lang="en-IN" dirty="0"/>
          </a:p>
        </p:txBody>
      </p:sp>
      <p:sp>
        <p:nvSpPr>
          <p:cNvPr id="16" name="Rectangle 15">
            <a:extLst>
              <a:ext uri="{FF2B5EF4-FFF2-40B4-BE49-F238E27FC236}">
                <a16:creationId xmlns:a16="http://schemas.microsoft.com/office/drawing/2014/main" id="{05D7FF9B-03E7-4AE8-AA2D-F3843CDB5E3B}"/>
              </a:ext>
            </a:extLst>
          </p:cNvPr>
          <p:cNvSpPr/>
          <p:nvPr/>
        </p:nvSpPr>
        <p:spPr>
          <a:xfrm>
            <a:off x="6286500" y="5791200"/>
            <a:ext cx="1600200" cy="53340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NUMA</a:t>
            </a:r>
            <a:endParaRPr lang="en-IN" dirty="0"/>
          </a:p>
        </p:txBody>
      </p:sp>
      <p:cxnSp>
        <p:nvCxnSpPr>
          <p:cNvPr id="23" name="Connector: Elbow 22">
            <a:extLst>
              <a:ext uri="{FF2B5EF4-FFF2-40B4-BE49-F238E27FC236}">
                <a16:creationId xmlns:a16="http://schemas.microsoft.com/office/drawing/2014/main" id="{E7F966AF-5CFE-41B6-9182-870BD8B17C2F}"/>
              </a:ext>
            </a:extLst>
          </p:cNvPr>
          <p:cNvCxnSpPr>
            <a:cxnSpLocks/>
            <a:stCxn id="5" idx="0"/>
            <a:endCxn id="8" idx="0"/>
          </p:cNvCxnSpPr>
          <p:nvPr/>
        </p:nvCxnSpPr>
        <p:spPr>
          <a:xfrm rot="5400000" flipH="1" flipV="1">
            <a:off x="4511294" y="-556006"/>
            <a:ext cx="7112" cy="6743700"/>
          </a:xfrm>
          <a:prstGeom prst="bentConnector3">
            <a:avLst>
              <a:gd name="adj1" fmla="val 3314286"/>
            </a:avLst>
          </a:prstGeom>
          <a:ln w="28575">
            <a:headEnd type="triangle"/>
            <a:tailEnd type="triangle"/>
          </a:ln>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6959520D-8DF7-45DF-A581-F868DD64A747}"/>
              </a:ext>
            </a:extLst>
          </p:cNvPr>
          <p:cNvCxnSpPr>
            <a:stCxn id="4" idx="2"/>
          </p:cNvCxnSpPr>
          <p:nvPr/>
        </p:nvCxnSpPr>
        <p:spPr>
          <a:xfrm>
            <a:off x="4419600" y="2133600"/>
            <a:ext cx="0" cy="457200"/>
          </a:xfrm>
          <a:prstGeom prst="line">
            <a:avLst/>
          </a:prstGeom>
          <a:ln w="28575"/>
        </p:spPr>
        <p:style>
          <a:lnRef idx="1">
            <a:schemeClr val="dk1"/>
          </a:lnRef>
          <a:fillRef idx="0">
            <a:schemeClr val="dk1"/>
          </a:fillRef>
          <a:effectRef idx="0">
            <a:schemeClr val="dk1"/>
          </a:effectRef>
          <a:fontRef idx="minor">
            <a:schemeClr val="tx1"/>
          </a:fontRef>
        </p:style>
      </p:cxnSp>
      <p:cxnSp>
        <p:nvCxnSpPr>
          <p:cNvPr id="28" name="Straight Arrow Connector 27">
            <a:extLst>
              <a:ext uri="{FF2B5EF4-FFF2-40B4-BE49-F238E27FC236}">
                <a16:creationId xmlns:a16="http://schemas.microsoft.com/office/drawing/2014/main" id="{7BAA5E8D-B5B8-4D4C-9DBE-3631278FE715}"/>
              </a:ext>
            </a:extLst>
          </p:cNvPr>
          <p:cNvCxnSpPr>
            <a:cxnSpLocks/>
            <a:stCxn id="5" idx="2"/>
            <a:endCxn id="9" idx="0"/>
          </p:cNvCxnSpPr>
          <p:nvPr/>
        </p:nvCxnSpPr>
        <p:spPr>
          <a:xfrm>
            <a:off x="1143000" y="3352800"/>
            <a:ext cx="0" cy="4572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0" name="Straight Arrow Connector 29">
            <a:extLst>
              <a:ext uri="{FF2B5EF4-FFF2-40B4-BE49-F238E27FC236}">
                <a16:creationId xmlns:a16="http://schemas.microsoft.com/office/drawing/2014/main" id="{FB0D6094-6D1E-4B8C-B9B6-1E8421B7A461}"/>
              </a:ext>
            </a:extLst>
          </p:cNvPr>
          <p:cNvCxnSpPr>
            <a:stCxn id="6" idx="2"/>
            <a:endCxn id="10" idx="0"/>
          </p:cNvCxnSpPr>
          <p:nvPr/>
        </p:nvCxnSpPr>
        <p:spPr>
          <a:xfrm flipH="1">
            <a:off x="2019300" y="3351784"/>
            <a:ext cx="1333500" cy="1447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59235699-C16C-4502-9206-3A2C67C49FD9}"/>
              </a:ext>
            </a:extLst>
          </p:cNvPr>
          <p:cNvCxnSpPr>
            <a:stCxn id="6" idx="2"/>
            <a:endCxn id="11" idx="0"/>
          </p:cNvCxnSpPr>
          <p:nvPr/>
        </p:nvCxnSpPr>
        <p:spPr>
          <a:xfrm>
            <a:off x="3352800" y="3351784"/>
            <a:ext cx="495300" cy="144780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FFD9F9A2-3523-4EF9-B15B-ED3D03018328}"/>
              </a:ext>
            </a:extLst>
          </p:cNvPr>
          <p:cNvCxnSpPr>
            <a:stCxn id="8" idx="2"/>
            <a:endCxn id="12" idx="0"/>
          </p:cNvCxnSpPr>
          <p:nvPr/>
        </p:nvCxnSpPr>
        <p:spPr>
          <a:xfrm flipH="1">
            <a:off x="5524500" y="3345688"/>
            <a:ext cx="2362200" cy="65938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5">
            <a:extLst>
              <a:ext uri="{FF2B5EF4-FFF2-40B4-BE49-F238E27FC236}">
                <a16:creationId xmlns:a16="http://schemas.microsoft.com/office/drawing/2014/main" id="{28E9B84D-5F57-4A42-887C-0697D10DF64A}"/>
              </a:ext>
            </a:extLst>
          </p:cNvPr>
          <p:cNvCxnSpPr>
            <a:stCxn id="8" idx="2"/>
            <a:endCxn id="13" idx="0"/>
          </p:cNvCxnSpPr>
          <p:nvPr/>
        </p:nvCxnSpPr>
        <p:spPr>
          <a:xfrm>
            <a:off x="7886700" y="3345688"/>
            <a:ext cx="152400" cy="6156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A08D7A65-4D5C-47A7-9DFC-CF849BD46BE7}"/>
              </a:ext>
            </a:extLst>
          </p:cNvPr>
          <p:cNvCxnSpPr>
            <a:stCxn id="12" idx="2"/>
            <a:endCxn id="15" idx="0"/>
          </p:cNvCxnSpPr>
          <p:nvPr/>
        </p:nvCxnSpPr>
        <p:spPr>
          <a:xfrm flipH="1">
            <a:off x="4815840" y="4538472"/>
            <a:ext cx="708660" cy="12527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E5D7643D-15F9-449D-80E4-0DC9592D521A}"/>
              </a:ext>
            </a:extLst>
          </p:cNvPr>
          <p:cNvCxnSpPr>
            <a:stCxn id="12" idx="2"/>
            <a:endCxn id="16" idx="0"/>
          </p:cNvCxnSpPr>
          <p:nvPr/>
        </p:nvCxnSpPr>
        <p:spPr>
          <a:xfrm>
            <a:off x="5524500" y="4538472"/>
            <a:ext cx="1562100" cy="12527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BD6A2254-E53E-4AE3-ADF1-B454EFEEE970}"/>
              </a:ext>
            </a:extLst>
          </p:cNvPr>
          <p:cNvCxnSpPr>
            <a:stCxn id="13" idx="2"/>
            <a:endCxn id="14" idx="0"/>
          </p:cNvCxnSpPr>
          <p:nvPr/>
        </p:nvCxnSpPr>
        <p:spPr>
          <a:xfrm>
            <a:off x="8039100" y="4494784"/>
            <a:ext cx="162560" cy="5344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4" name="Slide Number Placeholder 43">
            <a:extLst>
              <a:ext uri="{FF2B5EF4-FFF2-40B4-BE49-F238E27FC236}">
                <a16:creationId xmlns:a16="http://schemas.microsoft.com/office/drawing/2014/main" id="{C9FF0087-56E8-4552-A911-5E9C535C154D}"/>
              </a:ext>
            </a:extLst>
          </p:cNvPr>
          <p:cNvSpPr>
            <a:spLocks noGrp="1"/>
          </p:cNvSpPr>
          <p:nvPr>
            <p:ph type="sldNum" sz="quarter" idx="12"/>
          </p:nvPr>
        </p:nvSpPr>
        <p:spPr/>
        <p:txBody>
          <a:bodyPr/>
          <a:lstStyle/>
          <a:p>
            <a:fld id="{F415478C-D669-453F-90FD-15734C33BF1A}" type="slidenum">
              <a:rPr lang="en-US" smtClean="0"/>
              <a:pPr/>
              <a:t>33</a:t>
            </a:fld>
            <a:endParaRPr lang="en-US"/>
          </a:p>
        </p:txBody>
      </p:sp>
      <p:cxnSp>
        <p:nvCxnSpPr>
          <p:cNvPr id="17" name="Straight Connector 16">
            <a:extLst>
              <a:ext uri="{FF2B5EF4-FFF2-40B4-BE49-F238E27FC236}">
                <a16:creationId xmlns:a16="http://schemas.microsoft.com/office/drawing/2014/main" id="{E7F3CE31-2A15-4CAA-96A5-E4C2832FB45B}"/>
              </a:ext>
            </a:extLst>
          </p:cNvPr>
          <p:cNvCxnSpPr>
            <a:endCxn id="6" idx="0"/>
          </p:cNvCxnSpPr>
          <p:nvPr/>
        </p:nvCxnSpPr>
        <p:spPr>
          <a:xfrm>
            <a:off x="3352800" y="2590800"/>
            <a:ext cx="0" cy="227584"/>
          </a:xfrm>
          <a:prstGeom prst="line">
            <a:avLst/>
          </a:prstGeom>
          <a:ln w="19050"/>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643E5495-82DA-4202-AF75-A624F753E67C}"/>
              </a:ext>
            </a:extLst>
          </p:cNvPr>
          <p:cNvCxnSpPr>
            <a:endCxn id="7" idx="0"/>
          </p:cNvCxnSpPr>
          <p:nvPr/>
        </p:nvCxnSpPr>
        <p:spPr>
          <a:xfrm flipH="1">
            <a:off x="5600700" y="2590800"/>
            <a:ext cx="15240" cy="221488"/>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50583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anim calcmode="lin" valueType="num">
                                      <p:cBhvr>
                                        <p:cTn id="8" dur="1000" fill="hold"/>
                                        <p:tgtEl>
                                          <p:spTgt spid="26"/>
                                        </p:tgtEl>
                                        <p:attrNameLst>
                                          <p:attrName>ppt_x</p:attrName>
                                        </p:attrNameLst>
                                      </p:cBhvr>
                                      <p:tavLst>
                                        <p:tav tm="0">
                                          <p:val>
                                            <p:strVal val="#ppt_x"/>
                                          </p:val>
                                        </p:tav>
                                        <p:tav tm="100000">
                                          <p:val>
                                            <p:strVal val="#ppt_x"/>
                                          </p:val>
                                        </p:tav>
                                      </p:tavLst>
                                    </p:anim>
                                    <p:anim calcmode="lin" valueType="num">
                                      <p:cBhvr>
                                        <p:cTn id="9" dur="1000" fill="hold"/>
                                        <p:tgtEl>
                                          <p:spTgt spid="26"/>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1000"/>
                                        <p:tgtEl>
                                          <p:spTgt spid="17"/>
                                        </p:tgtEl>
                                      </p:cBhvr>
                                    </p:animEffect>
                                    <p:anim calcmode="lin" valueType="num">
                                      <p:cBhvr>
                                        <p:cTn id="18" dur="1000" fill="hold"/>
                                        <p:tgtEl>
                                          <p:spTgt spid="17"/>
                                        </p:tgtEl>
                                        <p:attrNameLst>
                                          <p:attrName>ppt_x</p:attrName>
                                        </p:attrNameLst>
                                      </p:cBhvr>
                                      <p:tavLst>
                                        <p:tav tm="0">
                                          <p:val>
                                            <p:strVal val="#ppt_x"/>
                                          </p:val>
                                        </p:tav>
                                        <p:tav tm="100000">
                                          <p:val>
                                            <p:strVal val="#ppt_x"/>
                                          </p:val>
                                        </p:tav>
                                      </p:tavLst>
                                    </p:anim>
                                    <p:anim calcmode="lin" valueType="num">
                                      <p:cBhvr>
                                        <p:cTn id="19" dur="1000" fill="hold"/>
                                        <p:tgtEl>
                                          <p:spTgt spid="17"/>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fade">
                                      <p:cBhvr>
                                        <p:cTn id="22" dur="1000"/>
                                        <p:tgtEl>
                                          <p:spTgt spid="19"/>
                                        </p:tgtEl>
                                      </p:cBhvr>
                                    </p:animEffect>
                                    <p:anim calcmode="lin" valueType="num">
                                      <p:cBhvr>
                                        <p:cTn id="23" dur="1000" fill="hold"/>
                                        <p:tgtEl>
                                          <p:spTgt spid="19"/>
                                        </p:tgtEl>
                                        <p:attrNameLst>
                                          <p:attrName>ppt_x</p:attrName>
                                        </p:attrNameLst>
                                      </p:cBhvr>
                                      <p:tavLst>
                                        <p:tav tm="0">
                                          <p:val>
                                            <p:strVal val="#ppt_x"/>
                                          </p:val>
                                        </p:tav>
                                        <p:tav tm="100000">
                                          <p:val>
                                            <p:strVal val="#ppt_x"/>
                                          </p:val>
                                        </p:tav>
                                      </p:tavLst>
                                    </p:anim>
                                    <p:anim calcmode="lin" valueType="num">
                                      <p:cBhvr>
                                        <p:cTn id="24" dur="1000" fill="hold"/>
                                        <p:tgtEl>
                                          <p:spTgt spid="19"/>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Effect transition="in" filter="fade">
                                      <p:cBhvr>
                                        <p:cTn id="51" dur="500"/>
                                        <p:tgtEl>
                                          <p:spTgt spid="28"/>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9"/>
                                        </p:tgtEl>
                                        <p:attrNameLst>
                                          <p:attrName>style.visibility</p:attrName>
                                        </p:attrNameLst>
                                      </p:cBhvr>
                                      <p:to>
                                        <p:strVal val="visible"/>
                                      </p:to>
                                    </p:set>
                                    <p:anim calcmode="lin" valueType="num">
                                      <p:cBhvr>
                                        <p:cTn id="54" dur="500" fill="hold"/>
                                        <p:tgtEl>
                                          <p:spTgt spid="9"/>
                                        </p:tgtEl>
                                        <p:attrNameLst>
                                          <p:attrName>ppt_w</p:attrName>
                                        </p:attrNameLst>
                                      </p:cBhvr>
                                      <p:tavLst>
                                        <p:tav tm="0">
                                          <p:val>
                                            <p:fltVal val="0"/>
                                          </p:val>
                                        </p:tav>
                                        <p:tav tm="100000">
                                          <p:val>
                                            <p:strVal val="#ppt_w"/>
                                          </p:val>
                                        </p:tav>
                                      </p:tavLst>
                                    </p:anim>
                                    <p:anim calcmode="lin" valueType="num">
                                      <p:cBhvr>
                                        <p:cTn id="55" dur="500" fill="hold"/>
                                        <p:tgtEl>
                                          <p:spTgt spid="9"/>
                                        </p:tgtEl>
                                        <p:attrNameLst>
                                          <p:attrName>ppt_h</p:attrName>
                                        </p:attrNameLst>
                                      </p:cBhvr>
                                      <p:tavLst>
                                        <p:tav tm="0">
                                          <p:val>
                                            <p:fltVal val="0"/>
                                          </p:val>
                                        </p:tav>
                                        <p:tav tm="100000">
                                          <p:val>
                                            <p:strVal val="#ppt_h"/>
                                          </p:val>
                                        </p:tav>
                                      </p:tavLst>
                                    </p:anim>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21" presetClass="entr" presetSubtype="1" fill="hold" nodeType="clickEffect">
                                  <p:stCondLst>
                                    <p:cond delay="0"/>
                                  </p:stCondLst>
                                  <p:childTnLst>
                                    <p:set>
                                      <p:cBhvr>
                                        <p:cTn id="60" dur="1" fill="hold">
                                          <p:stCondLst>
                                            <p:cond delay="0"/>
                                          </p:stCondLst>
                                        </p:cTn>
                                        <p:tgtEl>
                                          <p:spTgt spid="30"/>
                                        </p:tgtEl>
                                        <p:attrNameLst>
                                          <p:attrName>style.visibility</p:attrName>
                                        </p:attrNameLst>
                                      </p:cBhvr>
                                      <p:to>
                                        <p:strVal val="visible"/>
                                      </p:to>
                                    </p:set>
                                    <p:animEffect transition="in" filter="wheel(1)">
                                      <p:cBhvr>
                                        <p:cTn id="61" dur="2000"/>
                                        <p:tgtEl>
                                          <p:spTgt spid="30"/>
                                        </p:tgtEl>
                                      </p:cBhvr>
                                    </p:animEffect>
                                  </p:childTnLst>
                                </p:cTn>
                              </p:par>
                              <p:par>
                                <p:cTn id="62" presetID="21" presetClass="entr" presetSubtype="1" fill="hold" nodeType="withEffect">
                                  <p:stCondLst>
                                    <p:cond delay="0"/>
                                  </p:stCondLst>
                                  <p:childTnLst>
                                    <p:set>
                                      <p:cBhvr>
                                        <p:cTn id="63" dur="1" fill="hold">
                                          <p:stCondLst>
                                            <p:cond delay="0"/>
                                          </p:stCondLst>
                                        </p:cTn>
                                        <p:tgtEl>
                                          <p:spTgt spid="32"/>
                                        </p:tgtEl>
                                        <p:attrNameLst>
                                          <p:attrName>style.visibility</p:attrName>
                                        </p:attrNameLst>
                                      </p:cBhvr>
                                      <p:to>
                                        <p:strVal val="visible"/>
                                      </p:to>
                                    </p:set>
                                    <p:animEffect transition="in" filter="wheel(1)">
                                      <p:cBhvr>
                                        <p:cTn id="64" dur="2000"/>
                                        <p:tgtEl>
                                          <p:spTgt spid="32"/>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10"/>
                                        </p:tgtEl>
                                        <p:attrNameLst>
                                          <p:attrName>style.visibility</p:attrName>
                                        </p:attrNameLst>
                                      </p:cBhvr>
                                      <p:to>
                                        <p:strVal val="visible"/>
                                      </p:to>
                                    </p:set>
                                    <p:animEffect transition="in" filter="wheel(1)">
                                      <p:cBhvr>
                                        <p:cTn id="67" dur="2000"/>
                                        <p:tgtEl>
                                          <p:spTgt spid="10"/>
                                        </p:tgtEl>
                                      </p:cBhvr>
                                    </p:animEffect>
                                  </p:childTnLst>
                                </p:cTn>
                              </p:par>
                              <p:par>
                                <p:cTn id="68" presetID="21" presetClass="entr" presetSubtype="1" fill="hold" grpId="0" nodeType="with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wheel(1)">
                                      <p:cBhvr>
                                        <p:cTn id="70" dur="2000"/>
                                        <p:tgtEl>
                                          <p:spTgt spid="1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down)">
                                      <p:cBhvr>
                                        <p:cTn id="75" dur="500"/>
                                        <p:tgtEl>
                                          <p:spTgt spid="34"/>
                                        </p:tgtEl>
                                      </p:cBhvr>
                                    </p:animEffect>
                                  </p:childTnLst>
                                </p:cTn>
                              </p:par>
                              <p:par>
                                <p:cTn id="76" presetID="22" presetClass="entr" presetSubtype="4" fill="hold" nodeType="with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down)">
                                      <p:cBhvr>
                                        <p:cTn id="78" dur="500"/>
                                        <p:tgtEl>
                                          <p:spTgt spid="36"/>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12"/>
                                        </p:tgtEl>
                                        <p:attrNameLst>
                                          <p:attrName>style.visibility</p:attrName>
                                        </p:attrNameLst>
                                      </p:cBhvr>
                                      <p:to>
                                        <p:strVal val="visible"/>
                                      </p:to>
                                    </p:set>
                                    <p:animEffect transition="in" filter="wipe(down)">
                                      <p:cBhvr>
                                        <p:cTn id="81" dur="500"/>
                                        <p:tgtEl>
                                          <p:spTgt spid="12"/>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13"/>
                                        </p:tgtEl>
                                        <p:attrNameLst>
                                          <p:attrName>style.visibility</p:attrName>
                                        </p:attrNameLst>
                                      </p:cBhvr>
                                      <p:to>
                                        <p:strVal val="visible"/>
                                      </p:to>
                                    </p:set>
                                    <p:animEffect transition="in" filter="wipe(down)">
                                      <p:cBhvr>
                                        <p:cTn id="84" dur="500"/>
                                        <p:tgtEl>
                                          <p:spTgt spid="13"/>
                                        </p:tgtEl>
                                      </p:cBhvr>
                                    </p:animEffect>
                                  </p:childTnLst>
                                </p:cTn>
                              </p:par>
                            </p:childTnLst>
                          </p:cTn>
                        </p:par>
                      </p:childTnLst>
                    </p:cTn>
                  </p:par>
                  <p:par>
                    <p:cTn id="85" fill="hold">
                      <p:stCondLst>
                        <p:cond delay="indefinite"/>
                      </p:stCondLst>
                      <p:childTnLst>
                        <p:par>
                          <p:cTn id="86" fill="hold">
                            <p:stCondLst>
                              <p:cond delay="0"/>
                            </p:stCondLst>
                            <p:childTnLst>
                              <p:par>
                                <p:cTn id="87" presetID="42" presetClass="entr" presetSubtype="0" fill="hold" nodeType="click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fade">
                                      <p:cBhvr>
                                        <p:cTn id="89" dur="1000"/>
                                        <p:tgtEl>
                                          <p:spTgt spid="38"/>
                                        </p:tgtEl>
                                      </p:cBhvr>
                                    </p:animEffect>
                                    <p:anim calcmode="lin" valueType="num">
                                      <p:cBhvr>
                                        <p:cTn id="90" dur="1000" fill="hold"/>
                                        <p:tgtEl>
                                          <p:spTgt spid="38"/>
                                        </p:tgtEl>
                                        <p:attrNameLst>
                                          <p:attrName>ppt_x</p:attrName>
                                        </p:attrNameLst>
                                      </p:cBhvr>
                                      <p:tavLst>
                                        <p:tav tm="0">
                                          <p:val>
                                            <p:strVal val="#ppt_x"/>
                                          </p:val>
                                        </p:tav>
                                        <p:tav tm="100000">
                                          <p:val>
                                            <p:strVal val="#ppt_x"/>
                                          </p:val>
                                        </p:tav>
                                      </p:tavLst>
                                    </p:anim>
                                    <p:anim calcmode="lin" valueType="num">
                                      <p:cBhvr>
                                        <p:cTn id="91" dur="1000" fill="hold"/>
                                        <p:tgtEl>
                                          <p:spTgt spid="38"/>
                                        </p:tgtEl>
                                        <p:attrNameLst>
                                          <p:attrName>ppt_y</p:attrName>
                                        </p:attrNameLst>
                                      </p:cBhvr>
                                      <p:tavLst>
                                        <p:tav tm="0">
                                          <p:val>
                                            <p:strVal val="#ppt_y+.1"/>
                                          </p:val>
                                        </p:tav>
                                        <p:tav tm="100000">
                                          <p:val>
                                            <p:strVal val="#ppt_y"/>
                                          </p:val>
                                        </p:tav>
                                      </p:tavLst>
                                    </p:anim>
                                  </p:childTnLst>
                                </p:cTn>
                              </p:par>
                              <p:par>
                                <p:cTn id="92" presetID="42" presetClass="entr" presetSubtype="0" fill="hold" nodeType="withEffect">
                                  <p:stCondLst>
                                    <p:cond delay="0"/>
                                  </p:stCondLst>
                                  <p:childTnLst>
                                    <p:set>
                                      <p:cBhvr>
                                        <p:cTn id="93" dur="1" fill="hold">
                                          <p:stCondLst>
                                            <p:cond delay="0"/>
                                          </p:stCondLst>
                                        </p:cTn>
                                        <p:tgtEl>
                                          <p:spTgt spid="40"/>
                                        </p:tgtEl>
                                        <p:attrNameLst>
                                          <p:attrName>style.visibility</p:attrName>
                                        </p:attrNameLst>
                                      </p:cBhvr>
                                      <p:to>
                                        <p:strVal val="visible"/>
                                      </p:to>
                                    </p:set>
                                    <p:animEffect transition="in" filter="fade">
                                      <p:cBhvr>
                                        <p:cTn id="94" dur="1000"/>
                                        <p:tgtEl>
                                          <p:spTgt spid="40"/>
                                        </p:tgtEl>
                                      </p:cBhvr>
                                    </p:animEffect>
                                    <p:anim calcmode="lin" valueType="num">
                                      <p:cBhvr>
                                        <p:cTn id="95" dur="1000" fill="hold"/>
                                        <p:tgtEl>
                                          <p:spTgt spid="40"/>
                                        </p:tgtEl>
                                        <p:attrNameLst>
                                          <p:attrName>ppt_x</p:attrName>
                                        </p:attrNameLst>
                                      </p:cBhvr>
                                      <p:tavLst>
                                        <p:tav tm="0">
                                          <p:val>
                                            <p:strVal val="#ppt_x"/>
                                          </p:val>
                                        </p:tav>
                                        <p:tav tm="100000">
                                          <p:val>
                                            <p:strVal val="#ppt_x"/>
                                          </p:val>
                                        </p:tav>
                                      </p:tavLst>
                                    </p:anim>
                                    <p:anim calcmode="lin" valueType="num">
                                      <p:cBhvr>
                                        <p:cTn id="96" dur="1000" fill="hold"/>
                                        <p:tgtEl>
                                          <p:spTgt spid="40"/>
                                        </p:tgtEl>
                                        <p:attrNameLst>
                                          <p:attrName>ppt_y</p:attrName>
                                        </p:attrNameLst>
                                      </p:cBhvr>
                                      <p:tavLst>
                                        <p:tav tm="0">
                                          <p:val>
                                            <p:strVal val="#ppt_y+.1"/>
                                          </p:val>
                                        </p:tav>
                                        <p:tav tm="100000">
                                          <p:val>
                                            <p:strVal val="#ppt_y"/>
                                          </p:val>
                                        </p:tav>
                                      </p:tavLst>
                                    </p:anim>
                                  </p:childTnLst>
                                </p:cTn>
                              </p:par>
                              <p:par>
                                <p:cTn id="97" presetID="42" presetClass="entr" presetSubtype="0" fill="hold" grpId="0" nodeType="withEffect">
                                  <p:stCondLst>
                                    <p:cond delay="0"/>
                                  </p:stCondLst>
                                  <p:childTnLst>
                                    <p:set>
                                      <p:cBhvr>
                                        <p:cTn id="98" dur="1" fill="hold">
                                          <p:stCondLst>
                                            <p:cond delay="0"/>
                                          </p:stCondLst>
                                        </p:cTn>
                                        <p:tgtEl>
                                          <p:spTgt spid="15"/>
                                        </p:tgtEl>
                                        <p:attrNameLst>
                                          <p:attrName>style.visibility</p:attrName>
                                        </p:attrNameLst>
                                      </p:cBhvr>
                                      <p:to>
                                        <p:strVal val="visible"/>
                                      </p:to>
                                    </p:set>
                                    <p:animEffect transition="in" filter="fade">
                                      <p:cBhvr>
                                        <p:cTn id="99" dur="1000"/>
                                        <p:tgtEl>
                                          <p:spTgt spid="15"/>
                                        </p:tgtEl>
                                      </p:cBhvr>
                                    </p:animEffect>
                                    <p:anim calcmode="lin" valueType="num">
                                      <p:cBhvr>
                                        <p:cTn id="100" dur="1000" fill="hold"/>
                                        <p:tgtEl>
                                          <p:spTgt spid="15"/>
                                        </p:tgtEl>
                                        <p:attrNameLst>
                                          <p:attrName>ppt_x</p:attrName>
                                        </p:attrNameLst>
                                      </p:cBhvr>
                                      <p:tavLst>
                                        <p:tav tm="0">
                                          <p:val>
                                            <p:strVal val="#ppt_x"/>
                                          </p:val>
                                        </p:tav>
                                        <p:tav tm="100000">
                                          <p:val>
                                            <p:strVal val="#ppt_x"/>
                                          </p:val>
                                        </p:tav>
                                      </p:tavLst>
                                    </p:anim>
                                    <p:anim calcmode="lin" valueType="num">
                                      <p:cBhvr>
                                        <p:cTn id="101" dur="1000" fill="hold"/>
                                        <p:tgtEl>
                                          <p:spTgt spid="15"/>
                                        </p:tgtEl>
                                        <p:attrNameLst>
                                          <p:attrName>ppt_y</p:attrName>
                                        </p:attrNameLst>
                                      </p:cBhvr>
                                      <p:tavLst>
                                        <p:tav tm="0">
                                          <p:val>
                                            <p:strVal val="#ppt_y+.1"/>
                                          </p:val>
                                        </p:tav>
                                        <p:tav tm="100000">
                                          <p:val>
                                            <p:strVal val="#ppt_y"/>
                                          </p:val>
                                        </p:tav>
                                      </p:tavLst>
                                    </p:anim>
                                  </p:childTnLst>
                                </p:cTn>
                              </p:par>
                              <p:par>
                                <p:cTn id="102" presetID="42" presetClass="entr" presetSubtype="0" fill="hold" grpId="0" nodeType="withEffect">
                                  <p:stCondLst>
                                    <p:cond delay="0"/>
                                  </p:stCondLst>
                                  <p:childTnLst>
                                    <p:set>
                                      <p:cBhvr>
                                        <p:cTn id="103" dur="1" fill="hold">
                                          <p:stCondLst>
                                            <p:cond delay="0"/>
                                          </p:stCondLst>
                                        </p:cTn>
                                        <p:tgtEl>
                                          <p:spTgt spid="16"/>
                                        </p:tgtEl>
                                        <p:attrNameLst>
                                          <p:attrName>style.visibility</p:attrName>
                                        </p:attrNameLst>
                                      </p:cBhvr>
                                      <p:to>
                                        <p:strVal val="visible"/>
                                      </p:to>
                                    </p:set>
                                    <p:animEffect transition="in" filter="fade">
                                      <p:cBhvr>
                                        <p:cTn id="104" dur="1000"/>
                                        <p:tgtEl>
                                          <p:spTgt spid="16"/>
                                        </p:tgtEl>
                                      </p:cBhvr>
                                    </p:animEffect>
                                    <p:anim calcmode="lin" valueType="num">
                                      <p:cBhvr>
                                        <p:cTn id="105" dur="1000" fill="hold"/>
                                        <p:tgtEl>
                                          <p:spTgt spid="16"/>
                                        </p:tgtEl>
                                        <p:attrNameLst>
                                          <p:attrName>ppt_x</p:attrName>
                                        </p:attrNameLst>
                                      </p:cBhvr>
                                      <p:tavLst>
                                        <p:tav tm="0">
                                          <p:val>
                                            <p:strVal val="#ppt_x"/>
                                          </p:val>
                                        </p:tav>
                                        <p:tav tm="100000">
                                          <p:val>
                                            <p:strVal val="#ppt_x"/>
                                          </p:val>
                                        </p:tav>
                                      </p:tavLst>
                                    </p:anim>
                                    <p:anim calcmode="lin" valueType="num">
                                      <p:cBhvr>
                                        <p:cTn id="10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07" fill="hold">
                      <p:stCondLst>
                        <p:cond delay="indefinite"/>
                      </p:stCondLst>
                      <p:childTnLst>
                        <p:par>
                          <p:cTn id="108" fill="hold">
                            <p:stCondLst>
                              <p:cond delay="0"/>
                            </p:stCondLst>
                            <p:childTnLst>
                              <p:par>
                                <p:cTn id="109" presetID="53" presetClass="entr" presetSubtype="16" fill="hold" nodeType="clickEffect">
                                  <p:stCondLst>
                                    <p:cond delay="0"/>
                                  </p:stCondLst>
                                  <p:childTnLst>
                                    <p:set>
                                      <p:cBhvr>
                                        <p:cTn id="110" dur="1" fill="hold">
                                          <p:stCondLst>
                                            <p:cond delay="0"/>
                                          </p:stCondLst>
                                        </p:cTn>
                                        <p:tgtEl>
                                          <p:spTgt spid="42"/>
                                        </p:tgtEl>
                                        <p:attrNameLst>
                                          <p:attrName>style.visibility</p:attrName>
                                        </p:attrNameLst>
                                      </p:cBhvr>
                                      <p:to>
                                        <p:strVal val="visible"/>
                                      </p:to>
                                    </p:set>
                                    <p:anim calcmode="lin" valueType="num">
                                      <p:cBhvr>
                                        <p:cTn id="111" dur="500" fill="hold"/>
                                        <p:tgtEl>
                                          <p:spTgt spid="42"/>
                                        </p:tgtEl>
                                        <p:attrNameLst>
                                          <p:attrName>ppt_w</p:attrName>
                                        </p:attrNameLst>
                                      </p:cBhvr>
                                      <p:tavLst>
                                        <p:tav tm="0">
                                          <p:val>
                                            <p:fltVal val="0"/>
                                          </p:val>
                                        </p:tav>
                                        <p:tav tm="100000">
                                          <p:val>
                                            <p:strVal val="#ppt_w"/>
                                          </p:val>
                                        </p:tav>
                                      </p:tavLst>
                                    </p:anim>
                                    <p:anim calcmode="lin" valueType="num">
                                      <p:cBhvr>
                                        <p:cTn id="112" dur="500" fill="hold"/>
                                        <p:tgtEl>
                                          <p:spTgt spid="42"/>
                                        </p:tgtEl>
                                        <p:attrNameLst>
                                          <p:attrName>ppt_h</p:attrName>
                                        </p:attrNameLst>
                                      </p:cBhvr>
                                      <p:tavLst>
                                        <p:tav tm="0">
                                          <p:val>
                                            <p:fltVal val="0"/>
                                          </p:val>
                                        </p:tav>
                                        <p:tav tm="100000">
                                          <p:val>
                                            <p:strVal val="#ppt_h"/>
                                          </p:val>
                                        </p:tav>
                                      </p:tavLst>
                                    </p:anim>
                                    <p:animEffect transition="in" filter="fade">
                                      <p:cBhvr>
                                        <p:cTn id="113" dur="500"/>
                                        <p:tgtEl>
                                          <p:spTgt spid="42"/>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14"/>
                                        </p:tgtEl>
                                        <p:attrNameLst>
                                          <p:attrName>style.visibility</p:attrName>
                                        </p:attrNameLst>
                                      </p:cBhvr>
                                      <p:to>
                                        <p:strVal val="visible"/>
                                      </p:to>
                                    </p:set>
                                    <p:anim calcmode="lin" valueType="num">
                                      <p:cBhvr>
                                        <p:cTn id="116" dur="500" fill="hold"/>
                                        <p:tgtEl>
                                          <p:spTgt spid="14"/>
                                        </p:tgtEl>
                                        <p:attrNameLst>
                                          <p:attrName>ppt_w</p:attrName>
                                        </p:attrNameLst>
                                      </p:cBhvr>
                                      <p:tavLst>
                                        <p:tav tm="0">
                                          <p:val>
                                            <p:fltVal val="0"/>
                                          </p:val>
                                        </p:tav>
                                        <p:tav tm="100000">
                                          <p:val>
                                            <p:strVal val="#ppt_w"/>
                                          </p:val>
                                        </p:tav>
                                      </p:tavLst>
                                    </p:anim>
                                    <p:anim calcmode="lin" valueType="num">
                                      <p:cBhvr>
                                        <p:cTn id="117" dur="500" fill="hold"/>
                                        <p:tgtEl>
                                          <p:spTgt spid="14"/>
                                        </p:tgtEl>
                                        <p:attrNameLst>
                                          <p:attrName>ppt_h</p:attrName>
                                        </p:attrNameLst>
                                      </p:cBhvr>
                                      <p:tavLst>
                                        <p:tav tm="0">
                                          <p:val>
                                            <p:fltVal val="0"/>
                                          </p:val>
                                        </p:tav>
                                        <p:tav tm="100000">
                                          <p:val>
                                            <p:strVal val="#ppt_h"/>
                                          </p:val>
                                        </p:tav>
                                      </p:tavLst>
                                    </p:anim>
                                    <p:animEffect transition="in" filter="fade">
                                      <p:cBhvr>
                                        <p:cTn id="11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61900-644F-4CF0-9E7E-3B85C8F209F1}"/>
              </a:ext>
            </a:extLst>
          </p:cNvPr>
          <p:cNvSpPr>
            <a:spLocks noGrp="1"/>
          </p:cNvSpPr>
          <p:nvPr>
            <p:ph type="title"/>
          </p:nvPr>
        </p:nvSpPr>
        <p:spPr/>
        <p:txBody>
          <a:bodyPr/>
          <a:lstStyle/>
          <a:p>
            <a:r>
              <a:rPr lang="en-US" dirty="0"/>
              <a:t>Problem</a:t>
            </a:r>
            <a:endParaRPr lang="en-IN" dirty="0"/>
          </a:p>
        </p:txBody>
      </p:sp>
      <p:sp>
        <p:nvSpPr>
          <p:cNvPr id="5" name="Slide Number Placeholder 4">
            <a:extLst>
              <a:ext uri="{FF2B5EF4-FFF2-40B4-BE49-F238E27FC236}">
                <a16:creationId xmlns:a16="http://schemas.microsoft.com/office/drawing/2014/main" id="{170B4AA5-A4BE-499B-B784-C7BB183AD064}"/>
              </a:ext>
            </a:extLst>
          </p:cNvPr>
          <p:cNvSpPr>
            <a:spLocks noGrp="1"/>
          </p:cNvSpPr>
          <p:nvPr>
            <p:ph type="sldNum" sz="quarter" idx="12"/>
          </p:nvPr>
        </p:nvSpPr>
        <p:spPr/>
        <p:txBody>
          <a:bodyPr/>
          <a:lstStyle/>
          <a:p>
            <a:fld id="{F415478C-D669-453F-90FD-15734C33BF1A}" type="slidenum">
              <a:rPr lang="en-US" smtClean="0"/>
              <a:pPr/>
              <a:t>34</a:t>
            </a:fld>
            <a:endParaRPr lang="en-US"/>
          </a:p>
        </p:txBody>
      </p:sp>
      <p:sp>
        <p:nvSpPr>
          <p:cNvPr id="6" name="Rectangle 5">
            <a:extLst>
              <a:ext uri="{FF2B5EF4-FFF2-40B4-BE49-F238E27FC236}">
                <a16:creationId xmlns:a16="http://schemas.microsoft.com/office/drawing/2014/main" id="{C6919605-27E4-453B-B7B9-ABFA7098C359}"/>
              </a:ext>
            </a:extLst>
          </p:cNvPr>
          <p:cNvSpPr/>
          <p:nvPr/>
        </p:nvSpPr>
        <p:spPr>
          <a:xfrm>
            <a:off x="228600" y="1619507"/>
            <a:ext cx="8709660" cy="3893374"/>
          </a:xfrm>
          <a:prstGeom prst="rect">
            <a:avLst/>
          </a:prstGeom>
        </p:spPr>
        <p:txBody>
          <a:bodyPr wrap="square">
            <a:spAutoFit/>
          </a:bodyPr>
          <a:lstStyle/>
          <a:p>
            <a:pPr algn="just"/>
            <a:r>
              <a:rPr lang="en-US" sz="1900" dirty="0">
                <a:solidFill>
                  <a:srgbClr val="002060"/>
                </a:solidFill>
                <a:latin typeface="MinionPro-Regular"/>
              </a:rPr>
              <a:t>Execute the loop below as efficiently as possible. We have two different machines, a MIMD machine and a SIMD machine.</a:t>
            </a:r>
          </a:p>
          <a:p>
            <a:pPr lvl="3" algn="just"/>
            <a:r>
              <a:rPr lang="nn-NO" sz="1900" dirty="0">
                <a:solidFill>
                  <a:srgbClr val="002060"/>
                </a:solidFill>
                <a:latin typeface="LetterGothicStd"/>
              </a:rPr>
              <a:t>for (i=0; i &lt; 5000; i++)</a:t>
            </a:r>
          </a:p>
          <a:p>
            <a:pPr lvl="3" algn="just"/>
            <a:r>
              <a:rPr lang="en-IN" sz="1900" dirty="0">
                <a:solidFill>
                  <a:srgbClr val="002060"/>
                </a:solidFill>
                <a:latin typeface="LetterGothicStd"/>
              </a:rPr>
              <a:t>for (j=0; j &lt; 6000; </a:t>
            </a:r>
            <a:r>
              <a:rPr lang="en-IN" sz="1900" dirty="0" err="1">
                <a:solidFill>
                  <a:srgbClr val="002060"/>
                </a:solidFill>
                <a:latin typeface="LetterGothicStd"/>
              </a:rPr>
              <a:t>j++</a:t>
            </a:r>
            <a:r>
              <a:rPr lang="en-IN" sz="1900" dirty="0">
                <a:solidFill>
                  <a:srgbClr val="002060"/>
                </a:solidFill>
                <a:latin typeface="LetterGothicStd"/>
              </a:rPr>
              <a:t>)</a:t>
            </a:r>
          </a:p>
          <a:p>
            <a:pPr lvl="3" algn="just"/>
            <a:r>
              <a:rPr lang="en-IN" sz="1900" dirty="0">
                <a:solidFill>
                  <a:srgbClr val="002060"/>
                </a:solidFill>
                <a:latin typeface="LetterGothicStd"/>
              </a:rPr>
              <a:t>T[</a:t>
            </a:r>
            <a:r>
              <a:rPr lang="en-IN" sz="1900" dirty="0" err="1">
                <a:solidFill>
                  <a:srgbClr val="002060"/>
                </a:solidFill>
                <a:latin typeface="LetterGothicStd"/>
              </a:rPr>
              <a:t>i</a:t>
            </a:r>
            <a:r>
              <a:rPr lang="en-IN" sz="1900" dirty="0">
                <a:solidFill>
                  <a:srgbClr val="002060"/>
                </a:solidFill>
                <a:latin typeface="LetterGothicStd"/>
              </a:rPr>
              <a:t>][j] = A[</a:t>
            </a:r>
            <a:r>
              <a:rPr lang="en-IN" sz="1900" dirty="0" err="1">
                <a:solidFill>
                  <a:srgbClr val="002060"/>
                </a:solidFill>
                <a:latin typeface="LetterGothicStd"/>
              </a:rPr>
              <a:t>i</a:t>
            </a:r>
            <a:r>
              <a:rPr lang="en-IN" sz="1900" dirty="0">
                <a:solidFill>
                  <a:srgbClr val="002060"/>
                </a:solidFill>
                <a:latin typeface="LetterGothicStd"/>
              </a:rPr>
              <a:t>][j] + (2 * B[</a:t>
            </a:r>
            <a:r>
              <a:rPr lang="en-IN" sz="1900" dirty="0" err="1">
                <a:solidFill>
                  <a:srgbClr val="002060"/>
                </a:solidFill>
                <a:latin typeface="LetterGothicStd"/>
              </a:rPr>
              <a:t>i</a:t>
            </a:r>
            <a:r>
              <a:rPr lang="en-IN" sz="1900" dirty="0">
                <a:solidFill>
                  <a:srgbClr val="002060"/>
                </a:solidFill>
                <a:latin typeface="LetterGothicStd"/>
              </a:rPr>
              <a:t>][j])</a:t>
            </a:r>
          </a:p>
          <a:p>
            <a:pPr algn="just"/>
            <a:endParaRPr lang="en-US" sz="1900" b="1" dirty="0">
              <a:solidFill>
                <a:srgbClr val="002060"/>
              </a:solidFill>
              <a:latin typeface="ITCFranklinGothicStd-Hvy"/>
            </a:endParaRPr>
          </a:p>
          <a:p>
            <a:pPr algn="just"/>
            <a:r>
              <a:rPr lang="en-US" sz="1900" dirty="0">
                <a:solidFill>
                  <a:srgbClr val="C00000"/>
                </a:solidFill>
                <a:latin typeface="MinionPro-Regular"/>
              </a:rPr>
              <a:t>(</a:t>
            </a:r>
            <a:r>
              <a:rPr lang="en-US" sz="1900" dirty="0" err="1">
                <a:solidFill>
                  <a:srgbClr val="C00000"/>
                </a:solidFill>
                <a:latin typeface="MinionPro-Regular"/>
              </a:rPr>
              <a:t>i</a:t>
            </a:r>
            <a:r>
              <a:rPr lang="en-US" sz="1900" dirty="0">
                <a:solidFill>
                  <a:srgbClr val="C00000"/>
                </a:solidFill>
                <a:latin typeface="MinionPro-Regular"/>
              </a:rPr>
              <a:t>) For a 6 CPU MIMD machine, show the sequence of MIPS instructions that you would execute on each CPU. What is the speedup for this </a:t>
            </a:r>
            <a:r>
              <a:rPr lang="en-IN" sz="1900" dirty="0">
                <a:solidFill>
                  <a:srgbClr val="C00000"/>
                </a:solidFill>
                <a:latin typeface="MinionPro-Regular"/>
              </a:rPr>
              <a:t>MIMD machine?</a:t>
            </a:r>
          </a:p>
          <a:p>
            <a:pPr algn="just"/>
            <a:endParaRPr lang="en-US" sz="1900" b="1" dirty="0">
              <a:solidFill>
                <a:srgbClr val="C00000"/>
              </a:solidFill>
              <a:latin typeface="ITCFranklinGothicStd-Hvy"/>
            </a:endParaRPr>
          </a:p>
          <a:p>
            <a:pPr algn="just"/>
            <a:r>
              <a:rPr lang="en-US" sz="1900" dirty="0">
                <a:solidFill>
                  <a:srgbClr val="C00000"/>
                </a:solidFill>
                <a:latin typeface="MinionPro-Regular"/>
              </a:rPr>
              <a:t>(ii) For an 10-wide SIMD machine (i.e., 10 parallel SIMD functional units), write an assembly program in using your own SIMD extensions to MIPS to execute the loop. Compare the number of instructions executed on the SIMD machine to the MIMD machine.</a:t>
            </a:r>
            <a:endParaRPr lang="en-IN" sz="1900" dirty="0">
              <a:solidFill>
                <a:srgbClr val="C00000"/>
              </a:solidFill>
            </a:endParaRPr>
          </a:p>
        </p:txBody>
      </p:sp>
      <p:sp>
        <p:nvSpPr>
          <p:cNvPr id="7" name="Rectangle 6">
            <a:extLst>
              <a:ext uri="{FF2B5EF4-FFF2-40B4-BE49-F238E27FC236}">
                <a16:creationId xmlns:a16="http://schemas.microsoft.com/office/drawing/2014/main" id="{2C51A0B4-B5D2-47CB-84E9-1D7307E59908}"/>
              </a:ext>
            </a:extLst>
          </p:cNvPr>
          <p:cNvSpPr/>
          <p:nvPr/>
        </p:nvSpPr>
        <p:spPr>
          <a:xfrm>
            <a:off x="205740" y="5805268"/>
            <a:ext cx="8732520" cy="523220"/>
          </a:xfrm>
          <a:prstGeom prst="rect">
            <a:avLst/>
          </a:prstGeom>
        </p:spPr>
        <p:txBody>
          <a:bodyPr wrap="square">
            <a:spAutoFit/>
          </a:bodyPr>
          <a:lstStyle/>
          <a:p>
            <a:pPr marL="118872" algn="just"/>
            <a:r>
              <a:rPr lang="en-US" sz="1400" dirty="0"/>
              <a:t>David A. Patterson and . John L. Hennessy ―Computer Organization and Design-The Hardware/Software Interface‖ 5th edition, Morgan Kaufmann, 2011.</a:t>
            </a:r>
          </a:p>
        </p:txBody>
      </p:sp>
    </p:spTree>
    <p:extLst>
      <p:ext uri="{BB962C8B-B14F-4D97-AF65-F5344CB8AC3E}">
        <p14:creationId xmlns:p14="http://schemas.microsoft.com/office/powerpoint/2010/main" val="38098207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1A6C-2FBF-40B3-A385-1B291B745294}"/>
              </a:ext>
            </a:extLst>
          </p:cNvPr>
          <p:cNvSpPr>
            <a:spLocks noGrp="1"/>
          </p:cNvSpPr>
          <p:nvPr>
            <p:ph type="title"/>
          </p:nvPr>
        </p:nvSpPr>
        <p:spPr/>
        <p:txBody>
          <a:bodyPr/>
          <a:lstStyle/>
          <a:p>
            <a:r>
              <a:rPr lang="en-US" dirty="0"/>
              <a:t>References</a:t>
            </a:r>
            <a:endParaRPr lang="en-IN" dirty="0"/>
          </a:p>
        </p:txBody>
      </p:sp>
      <p:sp>
        <p:nvSpPr>
          <p:cNvPr id="3" name="Content Placeholder 2">
            <a:extLst>
              <a:ext uri="{FF2B5EF4-FFF2-40B4-BE49-F238E27FC236}">
                <a16:creationId xmlns:a16="http://schemas.microsoft.com/office/drawing/2014/main" id="{8092913B-F580-4434-B331-0813AF5520A3}"/>
              </a:ext>
            </a:extLst>
          </p:cNvPr>
          <p:cNvSpPr>
            <a:spLocks noGrp="1"/>
          </p:cNvSpPr>
          <p:nvPr>
            <p:ph idx="1"/>
          </p:nvPr>
        </p:nvSpPr>
        <p:spPr/>
        <p:txBody>
          <a:bodyPr>
            <a:normAutofit fontScale="85000" lnSpcReduction="20000"/>
          </a:bodyPr>
          <a:lstStyle/>
          <a:p>
            <a:pPr marL="633222" indent="-514350" algn="just">
              <a:buFont typeface="+mj-lt"/>
              <a:buAutoNum type="arabicPeriod"/>
            </a:pPr>
            <a:r>
              <a:rPr lang="en-US" dirty="0"/>
              <a:t>David A. Patterson and . John L. Hennessy ―Computer Organization and Design-The Hardware/Software Interface‖ 5th edition, Morgan Kaufmann, 2011.</a:t>
            </a:r>
          </a:p>
          <a:p>
            <a:pPr marL="633222" indent="-514350" algn="just">
              <a:buFont typeface="+mj-lt"/>
              <a:buAutoNum type="arabicPeriod"/>
            </a:pPr>
            <a:endParaRPr lang="en-US" dirty="0"/>
          </a:p>
          <a:p>
            <a:pPr marL="633222" indent="-514350" algn="just">
              <a:buFont typeface="+mj-lt"/>
              <a:buAutoNum type="arabicPeriod"/>
            </a:pPr>
            <a:r>
              <a:rPr lang="en-US" dirty="0"/>
              <a:t>W. Stallings, Computer organization and architecture, Prentice-Hall, 8th edition, 2009</a:t>
            </a:r>
          </a:p>
          <a:p>
            <a:pPr marL="633222" indent="-514350" algn="just">
              <a:buFont typeface="+mj-lt"/>
              <a:buAutoNum type="arabicPeriod"/>
            </a:pPr>
            <a:endParaRPr lang="en-US" dirty="0"/>
          </a:p>
          <a:p>
            <a:pPr marL="633222" indent="-514350" algn="just">
              <a:buFont typeface="+mj-lt"/>
              <a:buAutoNum type="arabicPeriod"/>
            </a:pPr>
            <a:r>
              <a:rPr lang="en-IN" dirty="0" err="1"/>
              <a:t>Ajit</a:t>
            </a:r>
            <a:r>
              <a:rPr lang="en-IN" dirty="0"/>
              <a:t> Pal, IIT Kharagpur, High Performance Computer Architecture, NPTEL</a:t>
            </a:r>
          </a:p>
          <a:p>
            <a:pPr marL="633222" indent="-514350" algn="just">
              <a:buFont typeface="+mj-lt"/>
              <a:buAutoNum type="arabicPeriod"/>
            </a:pPr>
            <a:endParaRPr lang="en-US" dirty="0"/>
          </a:p>
          <a:p>
            <a:pPr marL="633222" indent="-514350" algn="just">
              <a:buFont typeface="+mj-lt"/>
              <a:buAutoNum type="arabicPeriod"/>
            </a:pPr>
            <a:r>
              <a:rPr lang="en-IN" dirty="0" err="1"/>
              <a:t>Jatindra</a:t>
            </a:r>
            <a:r>
              <a:rPr lang="en-IN" dirty="0"/>
              <a:t> Kumar deka, IIT Guwahati, Computer Organization and Architecture, NPTEL</a:t>
            </a:r>
          </a:p>
          <a:p>
            <a:pPr marL="633222" indent="-514350" algn="just">
              <a:buFont typeface="+mj-lt"/>
              <a:buAutoNum type="arabicPeriod"/>
            </a:pPr>
            <a:endParaRPr lang="en-IN" dirty="0"/>
          </a:p>
        </p:txBody>
      </p:sp>
      <p:sp>
        <p:nvSpPr>
          <p:cNvPr id="5" name="Slide Number Placeholder 4">
            <a:extLst>
              <a:ext uri="{FF2B5EF4-FFF2-40B4-BE49-F238E27FC236}">
                <a16:creationId xmlns:a16="http://schemas.microsoft.com/office/drawing/2014/main" id="{5B836091-A988-4555-BFB7-5A62E1B65C2E}"/>
              </a:ext>
            </a:extLst>
          </p:cNvPr>
          <p:cNvSpPr>
            <a:spLocks noGrp="1"/>
          </p:cNvSpPr>
          <p:nvPr>
            <p:ph type="sldNum" sz="quarter" idx="12"/>
          </p:nvPr>
        </p:nvSpPr>
        <p:spPr/>
        <p:txBody>
          <a:bodyPr/>
          <a:lstStyle/>
          <a:p>
            <a:fld id="{F415478C-D669-453F-90FD-15734C33BF1A}" type="slidenum">
              <a:rPr lang="en-US" smtClean="0"/>
              <a:pPr/>
              <a:t>35</a:t>
            </a:fld>
            <a:endParaRPr lang="en-US"/>
          </a:p>
        </p:txBody>
      </p:sp>
    </p:spTree>
    <p:extLst>
      <p:ext uri="{BB962C8B-B14F-4D97-AF65-F5344CB8AC3E}">
        <p14:creationId xmlns:p14="http://schemas.microsoft.com/office/powerpoint/2010/main" val="31935273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2"/>
          <p:cNvSpPr>
            <a:spLocks noGrp="1"/>
          </p:cNvSpPr>
          <p:nvPr>
            <p:ph type="ctrTitle"/>
          </p:nvPr>
        </p:nvSpPr>
        <p:spPr>
          <a:xfrm>
            <a:off x="914400" y="1397002"/>
            <a:ext cx="7315200" cy="2595025"/>
          </a:xfrm>
        </p:spPr>
        <p:txBody>
          <a:bodyPr/>
          <a:lstStyle/>
          <a:p>
            <a:r>
              <a:rPr lang="en-US" altLang="en-US" dirty="0" smtClean="0"/>
              <a:t>Instruction level </a:t>
            </a:r>
            <a:r>
              <a:rPr lang="en-US" altLang="en-US" dirty="0" err="1" smtClean="0"/>
              <a:t>Paralleism</a:t>
            </a:r>
            <a:endParaRPr lang="en-US" altLang="en-US" dirty="0" smtClean="0"/>
          </a:p>
        </p:txBody>
      </p:sp>
    </p:spTree>
    <p:extLst>
      <p:ext uri="{BB962C8B-B14F-4D97-AF65-F5344CB8AC3E}">
        <p14:creationId xmlns:p14="http://schemas.microsoft.com/office/powerpoint/2010/main" val="12156394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ctrTitle"/>
          </p:nvPr>
        </p:nvSpPr>
        <p:spPr>
          <a:xfrm>
            <a:off x="685800" y="381000"/>
            <a:ext cx="7772400" cy="1295400"/>
          </a:xfrm>
        </p:spPr>
        <p:txBody>
          <a:bodyPr/>
          <a:lstStyle/>
          <a:p>
            <a:pPr eaLnBrk="1" hangingPunct="1"/>
            <a:r>
              <a:rPr lang="en-US" altLang="en-US" dirty="0"/>
              <a:t>P</a:t>
            </a:r>
            <a:r>
              <a:rPr lang="en-US" altLang="en-US" dirty="0" smtClean="0"/>
              <a:t>ipelining</a:t>
            </a:r>
          </a:p>
        </p:txBody>
      </p:sp>
      <p:sp>
        <p:nvSpPr>
          <p:cNvPr id="3" name="Subtitle 2"/>
          <p:cNvSpPr>
            <a:spLocks noGrp="1"/>
          </p:cNvSpPr>
          <p:nvPr>
            <p:ph type="subTitle" idx="1"/>
          </p:nvPr>
        </p:nvSpPr>
        <p:spPr>
          <a:xfrm>
            <a:off x="533400" y="2006600"/>
            <a:ext cx="8001000" cy="4038600"/>
          </a:xfrm>
        </p:spPr>
        <p:txBody>
          <a:bodyPr/>
          <a:lstStyle/>
          <a:p>
            <a:pPr algn="just" eaLnBrk="1" fontAlgn="auto" hangingPunct="1">
              <a:spcAft>
                <a:spcPts val="0"/>
              </a:spcAft>
              <a:buFont typeface="Arial" charset="0"/>
              <a:buNone/>
              <a:defRPr/>
            </a:pPr>
            <a:r>
              <a:rPr lang="en-IN" dirty="0" smtClean="0"/>
              <a:t>Pipelining helps to overlap the execution of instructions and improve performance. </a:t>
            </a:r>
          </a:p>
          <a:p>
            <a:pPr algn="just" eaLnBrk="1" fontAlgn="auto" hangingPunct="1">
              <a:spcAft>
                <a:spcPts val="0"/>
              </a:spcAft>
              <a:buFont typeface="Arial" charset="0"/>
              <a:buNone/>
              <a:defRPr/>
            </a:pPr>
            <a:r>
              <a:rPr lang="en-IN" dirty="0" smtClean="0"/>
              <a:t>This parallel evaluation of instructions by overlapping  instructions is called </a:t>
            </a:r>
            <a:r>
              <a:rPr lang="en-IN" i="1" dirty="0" smtClean="0"/>
              <a:t>instruction-level parallelism</a:t>
            </a:r>
            <a:r>
              <a:rPr lang="en-IN" dirty="0" smtClean="0"/>
              <a:t>(ILP).</a:t>
            </a:r>
          </a:p>
          <a:p>
            <a:pPr marL="114300" algn="just" eaLnBrk="1" fontAlgn="auto" hangingPunct="1">
              <a:spcAft>
                <a:spcPts val="0"/>
              </a:spcAft>
              <a:buFont typeface="Arial" charset="0"/>
              <a:buNone/>
              <a:defRPr/>
            </a:pPr>
            <a:endParaRPr lang="en-US" dirty="0"/>
          </a:p>
        </p:txBody>
      </p:sp>
    </p:spTree>
    <p:extLst>
      <p:ext uri="{BB962C8B-B14F-4D97-AF65-F5344CB8AC3E}">
        <p14:creationId xmlns:p14="http://schemas.microsoft.com/office/powerpoint/2010/main" val="297923080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82602"/>
            <a:ext cx="7315200" cy="1154097"/>
          </a:xfrm>
        </p:spPr>
        <p:txBody>
          <a:bodyPr/>
          <a:lstStyle/>
          <a:p>
            <a:r>
              <a:rPr lang="en-US" dirty="0" smtClean="0"/>
              <a:t>Pipelined performance</a:t>
            </a:r>
            <a:endParaRPr lang="en-US" dirty="0"/>
          </a:p>
        </p:txBody>
      </p:sp>
      <p:sp>
        <p:nvSpPr>
          <p:cNvPr id="3" name="Content Placeholder 2"/>
          <p:cNvSpPr>
            <a:spLocks noGrp="1"/>
          </p:cNvSpPr>
          <p:nvPr>
            <p:ph idx="1"/>
          </p:nvPr>
        </p:nvSpPr>
        <p:spPr>
          <a:xfrm>
            <a:off x="914400" y="2209801"/>
            <a:ext cx="7315200" cy="4099560"/>
          </a:xfrm>
        </p:spPr>
        <p:txBody>
          <a:bodyPr>
            <a:noAutofit/>
          </a:bodyPr>
          <a:lstStyle/>
          <a:p>
            <a:r>
              <a:rPr lang="en-US" sz="2400" dirty="0" smtClean="0"/>
              <a:t>An instruction execution typically takes 5 steps ( with reference to MIPS multicycle data path architecture):</a:t>
            </a:r>
          </a:p>
          <a:p>
            <a:pPr lvl="1"/>
            <a:r>
              <a:rPr lang="en-US" sz="2400" dirty="0" smtClean="0"/>
              <a:t>Fetch the instruction from instruction memory.</a:t>
            </a:r>
          </a:p>
          <a:p>
            <a:pPr lvl="1"/>
            <a:r>
              <a:rPr lang="en-US" sz="2400" dirty="0" smtClean="0"/>
              <a:t>Decode the instruction and get the data from registers.</a:t>
            </a:r>
          </a:p>
          <a:p>
            <a:pPr lvl="1"/>
            <a:r>
              <a:rPr lang="en-US" sz="2400" dirty="0" smtClean="0"/>
              <a:t>Execute the operation.</a:t>
            </a:r>
          </a:p>
          <a:p>
            <a:pPr lvl="1"/>
            <a:r>
              <a:rPr lang="en-US" sz="2400" dirty="0" smtClean="0"/>
              <a:t>Fetch data from data memory.</a:t>
            </a:r>
          </a:p>
          <a:p>
            <a:pPr lvl="1"/>
            <a:r>
              <a:rPr lang="en-US" sz="2400" dirty="0" smtClean="0"/>
              <a:t>Write the result into registers.</a:t>
            </a:r>
            <a:endParaRPr lang="en-US" sz="2400" dirty="0"/>
          </a:p>
        </p:txBody>
      </p:sp>
    </p:spTree>
    <p:extLst>
      <p:ext uri="{BB962C8B-B14F-4D97-AF65-F5344CB8AC3E}">
        <p14:creationId xmlns:p14="http://schemas.microsoft.com/office/powerpoint/2010/main" val="364051942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402"/>
            <a:ext cx="7315200" cy="1154097"/>
          </a:xfrm>
        </p:spPr>
        <p:txBody>
          <a:bodyPr/>
          <a:lstStyle/>
          <a:p>
            <a:r>
              <a:rPr lang="en-US" dirty="0" smtClean="0"/>
              <a:t>Pipelined performance example</a:t>
            </a:r>
            <a:endParaRPr lang="en-US" dirty="0"/>
          </a:p>
        </p:txBody>
      </p:sp>
      <p:sp>
        <p:nvSpPr>
          <p:cNvPr id="3" name="Content Placeholder 2"/>
          <p:cNvSpPr>
            <a:spLocks noGrp="1"/>
          </p:cNvSpPr>
          <p:nvPr>
            <p:ph idx="1"/>
          </p:nvPr>
        </p:nvSpPr>
        <p:spPr>
          <a:xfrm>
            <a:off x="914400" y="1397002"/>
            <a:ext cx="7315200" cy="3539527"/>
          </a:xfrm>
        </p:spPr>
        <p:txBody>
          <a:bodyPr>
            <a:normAutofit/>
          </a:bodyPr>
          <a:lstStyle/>
          <a:p>
            <a:r>
              <a:rPr lang="en-US" sz="2400" dirty="0" smtClean="0"/>
              <a:t>Lets consider the operation time for the functional units as:</a:t>
            </a:r>
          </a:p>
          <a:p>
            <a:pPr lvl="1"/>
            <a:r>
              <a:rPr lang="en-US" sz="2400" dirty="0" smtClean="0"/>
              <a:t>Memory access :200ps</a:t>
            </a:r>
          </a:p>
          <a:p>
            <a:pPr lvl="1"/>
            <a:r>
              <a:rPr lang="en-US" sz="2400" dirty="0" smtClean="0"/>
              <a:t>ALU operation: 200ps</a:t>
            </a:r>
          </a:p>
          <a:p>
            <a:pPr lvl="1"/>
            <a:r>
              <a:rPr lang="en-US" sz="2400" dirty="0" smtClean="0"/>
              <a:t>Register read or write : 100ps</a:t>
            </a:r>
            <a:endParaRPr lang="en-US" sz="2400" dirty="0"/>
          </a:p>
          <a:p>
            <a:pPr lvl="1">
              <a:buFont typeface="Wingdings" panose="05000000000000000000" pitchFamily="2" charset="2"/>
              <a:buChar char="v"/>
            </a:pPr>
            <a:r>
              <a:rPr lang="en-US" sz="2400" b="1" dirty="0" smtClean="0"/>
              <a:t>Total time for each instruction:</a:t>
            </a:r>
          </a:p>
        </p:txBody>
      </p:sp>
      <p:graphicFrame>
        <p:nvGraphicFramePr>
          <p:cNvPr id="4" name="Table 3"/>
          <p:cNvGraphicFramePr>
            <a:graphicFrameLocks noGrp="1"/>
          </p:cNvGraphicFramePr>
          <p:nvPr>
            <p:extLst>
              <p:ext uri="{D42A27DB-BD31-4B8C-83A1-F6EECF244321}">
                <p14:modId xmlns:p14="http://schemas.microsoft.com/office/powerpoint/2010/main" val="759123383"/>
              </p:ext>
            </p:extLst>
          </p:nvPr>
        </p:nvGraphicFramePr>
        <p:xfrm>
          <a:off x="304803" y="4785360"/>
          <a:ext cx="8305801" cy="2103120"/>
        </p:xfrm>
        <a:graphic>
          <a:graphicData uri="http://schemas.openxmlformats.org/drawingml/2006/table">
            <a:tbl>
              <a:tblPr firstRow="1" bandRow="1">
                <a:tableStyleId>{5C22544A-7EE6-4342-B048-85BDC9FD1C3A}</a:tableStyleId>
              </a:tblPr>
              <a:tblGrid>
                <a:gridCol w="1186543">
                  <a:extLst>
                    <a:ext uri="{9D8B030D-6E8A-4147-A177-3AD203B41FA5}">
                      <a16:colId xmlns:a16="http://schemas.microsoft.com/office/drawing/2014/main" val="20000"/>
                    </a:ext>
                  </a:extLst>
                </a:gridCol>
                <a:gridCol w="1186543">
                  <a:extLst>
                    <a:ext uri="{9D8B030D-6E8A-4147-A177-3AD203B41FA5}">
                      <a16:colId xmlns:a16="http://schemas.microsoft.com/office/drawing/2014/main" val="20001"/>
                    </a:ext>
                  </a:extLst>
                </a:gridCol>
                <a:gridCol w="1186543">
                  <a:extLst>
                    <a:ext uri="{9D8B030D-6E8A-4147-A177-3AD203B41FA5}">
                      <a16:colId xmlns:a16="http://schemas.microsoft.com/office/drawing/2014/main" val="20002"/>
                    </a:ext>
                  </a:extLst>
                </a:gridCol>
                <a:gridCol w="1285420">
                  <a:extLst>
                    <a:ext uri="{9D8B030D-6E8A-4147-A177-3AD203B41FA5}">
                      <a16:colId xmlns:a16="http://schemas.microsoft.com/office/drawing/2014/main" val="20003"/>
                    </a:ext>
                  </a:extLst>
                </a:gridCol>
                <a:gridCol w="1087666">
                  <a:extLst>
                    <a:ext uri="{9D8B030D-6E8A-4147-A177-3AD203B41FA5}">
                      <a16:colId xmlns:a16="http://schemas.microsoft.com/office/drawing/2014/main" val="20004"/>
                    </a:ext>
                  </a:extLst>
                </a:gridCol>
                <a:gridCol w="1186543">
                  <a:extLst>
                    <a:ext uri="{9D8B030D-6E8A-4147-A177-3AD203B41FA5}">
                      <a16:colId xmlns:a16="http://schemas.microsoft.com/office/drawing/2014/main" val="20005"/>
                    </a:ext>
                  </a:extLst>
                </a:gridCol>
                <a:gridCol w="1186543">
                  <a:extLst>
                    <a:ext uri="{9D8B030D-6E8A-4147-A177-3AD203B41FA5}">
                      <a16:colId xmlns:a16="http://schemas.microsoft.com/office/drawing/2014/main" val="20006"/>
                    </a:ext>
                  </a:extLst>
                </a:gridCol>
              </a:tblGrid>
              <a:tr h="670560">
                <a:tc>
                  <a:txBody>
                    <a:bodyPr/>
                    <a:lstStyle/>
                    <a:p>
                      <a:r>
                        <a:rPr lang="en-US" sz="1900" dirty="0" smtClean="0"/>
                        <a:t>Instruction class</a:t>
                      </a:r>
                      <a:endParaRPr lang="en-US" sz="1900" dirty="0"/>
                    </a:p>
                  </a:txBody>
                  <a:tcPr/>
                </a:tc>
                <a:tc>
                  <a:txBody>
                    <a:bodyPr/>
                    <a:lstStyle/>
                    <a:p>
                      <a:r>
                        <a:rPr lang="en-US" sz="1900" dirty="0" smtClean="0"/>
                        <a:t>Instruction fetch</a:t>
                      </a:r>
                      <a:endParaRPr lang="en-US" sz="1900" dirty="0"/>
                    </a:p>
                  </a:txBody>
                  <a:tcPr/>
                </a:tc>
                <a:tc>
                  <a:txBody>
                    <a:bodyPr/>
                    <a:lstStyle/>
                    <a:p>
                      <a:r>
                        <a:rPr lang="en-US" sz="1900" dirty="0" smtClean="0"/>
                        <a:t>Register read</a:t>
                      </a:r>
                      <a:endParaRPr lang="en-US" sz="1900" dirty="0"/>
                    </a:p>
                  </a:txBody>
                  <a:tcPr/>
                </a:tc>
                <a:tc>
                  <a:txBody>
                    <a:bodyPr/>
                    <a:lstStyle/>
                    <a:p>
                      <a:r>
                        <a:rPr lang="en-US" sz="1900" dirty="0" smtClean="0"/>
                        <a:t>ALU operation</a:t>
                      </a:r>
                      <a:endParaRPr lang="en-US" sz="1900" dirty="0"/>
                    </a:p>
                  </a:txBody>
                  <a:tcPr/>
                </a:tc>
                <a:tc>
                  <a:txBody>
                    <a:bodyPr/>
                    <a:lstStyle/>
                    <a:p>
                      <a:r>
                        <a:rPr lang="en-US" sz="1900" dirty="0" smtClean="0"/>
                        <a:t>Data</a:t>
                      </a:r>
                      <a:r>
                        <a:rPr lang="en-US" sz="1900" baseline="0" dirty="0" smtClean="0"/>
                        <a:t> access</a:t>
                      </a:r>
                      <a:endParaRPr lang="en-US" sz="1900" dirty="0"/>
                    </a:p>
                  </a:txBody>
                  <a:tcPr/>
                </a:tc>
                <a:tc>
                  <a:txBody>
                    <a:bodyPr/>
                    <a:lstStyle/>
                    <a:p>
                      <a:r>
                        <a:rPr lang="en-US" sz="1900" dirty="0" smtClean="0"/>
                        <a:t>Register write</a:t>
                      </a:r>
                      <a:endParaRPr lang="en-US" sz="1900" dirty="0"/>
                    </a:p>
                  </a:txBody>
                  <a:tcPr/>
                </a:tc>
                <a:tc>
                  <a:txBody>
                    <a:bodyPr/>
                    <a:lstStyle/>
                    <a:p>
                      <a:r>
                        <a:rPr lang="en-US" sz="1900" dirty="0" smtClean="0"/>
                        <a:t>Total time</a:t>
                      </a:r>
                      <a:endParaRPr lang="en-US" sz="1900" dirty="0"/>
                    </a:p>
                  </a:txBody>
                  <a:tcPr/>
                </a:tc>
                <a:extLst>
                  <a:ext uri="{0D108BD9-81ED-4DB2-BD59-A6C34878D82A}">
                    <a16:rowId xmlns:a16="http://schemas.microsoft.com/office/drawing/2014/main" val="10000"/>
                  </a:ext>
                </a:extLst>
              </a:tr>
              <a:tr h="381000">
                <a:tc>
                  <a:txBody>
                    <a:bodyPr/>
                    <a:lstStyle/>
                    <a:p>
                      <a:r>
                        <a:rPr lang="en-US" sz="1900" dirty="0" smtClean="0"/>
                        <a:t>Load </a:t>
                      </a:r>
                      <a:endParaRPr lang="en-US" sz="1900" dirty="0"/>
                    </a:p>
                  </a:txBody>
                  <a:tcPr/>
                </a:tc>
                <a:tc>
                  <a:txBody>
                    <a:bodyPr/>
                    <a:lstStyle/>
                    <a:p>
                      <a:r>
                        <a:rPr lang="en-US" sz="1900" dirty="0" smtClean="0"/>
                        <a:t>200</a:t>
                      </a:r>
                      <a:endParaRPr lang="en-US" sz="1900" dirty="0"/>
                    </a:p>
                  </a:txBody>
                  <a:tcPr/>
                </a:tc>
                <a:tc>
                  <a:txBody>
                    <a:bodyPr/>
                    <a:lstStyle/>
                    <a:p>
                      <a:r>
                        <a:rPr lang="en-US" sz="1900" dirty="0" smtClean="0"/>
                        <a:t>100</a:t>
                      </a:r>
                      <a:endParaRPr lang="en-US" sz="1900" dirty="0"/>
                    </a:p>
                  </a:txBody>
                  <a:tcPr/>
                </a:tc>
                <a:tc>
                  <a:txBody>
                    <a:bodyPr/>
                    <a:lstStyle/>
                    <a:p>
                      <a:r>
                        <a:rPr lang="en-US" sz="1900" dirty="0" smtClean="0"/>
                        <a:t>200</a:t>
                      </a:r>
                      <a:endParaRPr lang="en-US" sz="1900" dirty="0"/>
                    </a:p>
                  </a:txBody>
                  <a:tcPr/>
                </a:tc>
                <a:tc>
                  <a:txBody>
                    <a:bodyPr/>
                    <a:lstStyle/>
                    <a:p>
                      <a:r>
                        <a:rPr lang="en-US" sz="1900" dirty="0" smtClean="0"/>
                        <a:t>200</a:t>
                      </a:r>
                      <a:endParaRPr lang="en-US" sz="1900" dirty="0"/>
                    </a:p>
                  </a:txBody>
                  <a:tcPr/>
                </a:tc>
                <a:tc>
                  <a:txBody>
                    <a:bodyPr/>
                    <a:lstStyle/>
                    <a:p>
                      <a:r>
                        <a:rPr lang="en-US" sz="1900" dirty="0" smtClean="0"/>
                        <a:t>100</a:t>
                      </a:r>
                      <a:endParaRPr lang="en-US" sz="1900" dirty="0"/>
                    </a:p>
                  </a:txBody>
                  <a:tcPr/>
                </a:tc>
                <a:tc>
                  <a:txBody>
                    <a:bodyPr/>
                    <a:lstStyle/>
                    <a:p>
                      <a:r>
                        <a:rPr lang="en-US" sz="1900" dirty="0" smtClean="0"/>
                        <a:t>800</a:t>
                      </a:r>
                      <a:endParaRPr lang="en-US" sz="1900" dirty="0"/>
                    </a:p>
                  </a:txBody>
                  <a:tcPr/>
                </a:tc>
                <a:extLst>
                  <a:ext uri="{0D108BD9-81ED-4DB2-BD59-A6C34878D82A}">
                    <a16:rowId xmlns:a16="http://schemas.microsoft.com/office/drawing/2014/main" val="10001"/>
                  </a:ext>
                </a:extLst>
              </a:tr>
              <a:tr h="381000">
                <a:tc>
                  <a:txBody>
                    <a:bodyPr/>
                    <a:lstStyle/>
                    <a:p>
                      <a:r>
                        <a:rPr lang="en-US" sz="1900" dirty="0" smtClean="0"/>
                        <a:t>Store</a:t>
                      </a:r>
                      <a:endParaRPr lang="en-US" sz="1900" dirty="0"/>
                    </a:p>
                  </a:txBody>
                  <a:tcPr/>
                </a:tc>
                <a:tc>
                  <a:txBody>
                    <a:bodyPr/>
                    <a:lstStyle/>
                    <a:p>
                      <a:r>
                        <a:rPr lang="en-US" sz="1900" dirty="0" smtClean="0"/>
                        <a:t>200</a:t>
                      </a:r>
                      <a:endParaRPr lang="en-US" sz="1900" dirty="0"/>
                    </a:p>
                  </a:txBody>
                  <a:tcPr/>
                </a:tc>
                <a:tc>
                  <a:txBody>
                    <a:bodyPr/>
                    <a:lstStyle/>
                    <a:p>
                      <a:r>
                        <a:rPr lang="en-US" sz="1900" dirty="0" smtClean="0"/>
                        <a:t>100</a:t>
                      </a:r>
                      <a:endParaRPr lang="en-US" sz="1900" dirty="0"/>
                    </a:p>
                  </a:txBody>
                  <a:tcPr/>
                </a:tc>
                <a:tc>
                  <a:txBody>
                    <a:bodyPr/>
                    <a:lstStyle/>
                    <a:p>
                      <a:r>
                        <a:rPr lang="en-US" sz="1900" dirty="0" smtClean="0"/>
                        <a:t>200</a:t>
                      </a:r>
                      <a:endParaRPr lang="en-US" sz="1900" dirty="0"/>
                    </a:p>
                  </a:txBody>
                  <a:tcPr/>
                </a:tc>
                <a:tc>
                  <a:txBody>
                    <a:bodyPr/>
                    <a:lstStyle/>
                    <a:p>
                      <a:r>
                        <a:rPr lang="en-US" sz="1900" dirty="0" smtClean="0"/>
                        <a:t>200</a:t>
                      </a:r>
                      <a:endParaRPr lang="en-US" sz="1900" dirty="0"/>
                    </a:p>
                  </a:txBody>
                  <a:tcPr/>
                </a:tc>
                <a:tc>
                  <a:txBody>
                    <a:bodyPr/>
                    <a:lstStyle/>
                    <a:p>
                      <a:endParaRPr lang="en-US" sz="1900" dirty="0"/>
                    </a:p>
                  </a:txBody>
                  <a:tcPr/>
                </a:tc>
                <a:tc>
                  <a:txBody>
                    <a:bodyPr/>
                    <a:lstStyle/>
                    <a:p>
                      <a:r>
                        <a:rPr lang="en-US" sz="1900" dirty="0" smtClean="0"/>
                        <a:t>700</a:t>
                      </a:r>
                      <a:endParaRPr lang="en-US" sz="1900" dirty="0"/>
                    </a:p>
                  </a:txBody>
                  <a:tcPr/>
                </a:tc>
                <a:extLst>
                  <a:ext uri="{0D108BD9-81ED-4DB2-BD59-A6C34878D82A}">
                    <a16:rowId xmlns:a16="http://schemas.microsoft.com/office/drawing/2014/main" val="10002"/>
                  </a:ext>
                </a:extLst>
              </a:tr>
              <a:tr h="670560">
                <a:tc>
                  <a:txBody>
                    <a:bodyPr/>
                    <a:lstStyle/>
                    <a:p>
                      <a:r>
                        <a:rPr lang="en-US" sz="1900" dirty="0" smtClean="0"/>
                        <a:t>Arithmetic</a:t>
                      </a:r>
                      <a:r>
                        <a:rPr lang="en-US" sz="1900" baseline="0" dirty="0" smtClean="0"/>
                        <a:t> ins</a:t>
                      </a:r>
                      <a:endParaRPr lang="en-US" sz="1900" dirty="0"/>
                    </a:p>
                  </a:txBody>
                  <a:tcPr/>
                </a:tc>
                <a:tc>
                  <a:txBody>
                    <a:bodyPr/>
                    <a:lstStyle/>
                    <a:p>
                      <a:r>
                        <a:rPr lang="en-US" sz="1900" dirty="0" smtClean="0"/>
                        <a:t>200</a:t>
                      </a:r>
                      <a:endParaRPr lang="en-US" sz="1900" dirty="0"/>
                    </a:p>
                  </a:txBody>
                  <a:tcPr/>
                </a:tc>
                <a:tc>
                  <a:txBody>
                    <a:bodyPr/>
                    <a:lstStyle/>
                    <a:p>
                      <a:r>
                        <a:rPr lang="en-US" sz="1900" dirty="0" smtClean="0"/>
                        <a:t>100</a:t>
                      </a:r>
                      <a:endParaRPr lang="en-US" sz="1900" dirty="0"/>
                    </a:p>
                  </a:txBody>
                  <a:tcPr/>
                </a:tc>
                <a:tc>
                  <a:txBody>
                    <a:bodyPr/>
                    <a:lstStyle/>
                    <a:p>
                      <a:r>
                        <a:rPr lang="en-US" sz="1900" dirty="0" smtClean="0"/>
                        <a:t>200</a:t>
                      </a:r>
                      <a:endParaRPr lang="en-US" sz="1900" dirty="0"/>
                    </a:p>
                  </a:txBody>
                  <a:tcPr/>
                </a:tc>
                <a:tc>
                  <a:txBody>
                    <a:bodyPr/>
                    <a:lstStyle/>
                    <a:p>
                      <a:endParaRPr lang="en-US" sz="1900" dirty="0"/>
                    </a:p>
                  </a:txBody>
                  <a:tcPr/>
                </a:tc>
                <a:tc>
                  <a:txBody>
                    <a:bodyPr/>
                    <a:lstStyle/>
                    <a:p>
                      <a:r>
                        <a:rPr lang="en-US" sz="1900" dirty="0" smtClean="0"/>
                        <a:t>100</a:t>
                      </a:r>
                      <a:endParaRPr lang="en-US" sz="1900" dirty="0"/>
                    </a:p>
                  </a:txBody>
                  <a:tcPr/>
                </a:tc>
                <a:tc>
                  <a:txBody>
                    <a:bodyPr/>
                    <a:lstStyle/>
                    <a:p>
                      <a:r>
                        <a:rPr lang="en-US" sz="1900" dirty="0" smtClean="0"/>
                        <a:t>600</a:t>
                      </a:r>
                      <a:endParaRPr lang="en-US" sz="19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1425954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05BCA54-6E36-418E-AE13-7C98E28ECEB7}"/>
              </a:ext>
            </a:extLst>
          </p:cNvPr>
          <p:cNvSpPr>
            <a:spLocks noGrp="1"/>
          </p:cNvSpPr>
          <p:nvPr>
            <p:ph type="sldNum" sz="quarter" idx="12"/>
          </p:nvPr>
        </p:nvSpPr>
        <p:spPr/>
        <p:txBody>
          <a:bodyPr/>
          <a:lstStyle/>
          <a:p>
            <a:fld id="{F415478C-D669-453F-90FD-15734C33BF1A}" type="slidenum">
              <a:rPr lang="en-US" smtClean="0"/>
              <a:pPr/>
              <a:t>4</a:t>
            </a:fld>
            <a:endParaRPr lang="en-US"/>
          </a:p>
        </p:txBody>
      </p:sp>
      <p:pic>
        <p:nvPicPr>
          <p:cNvPr id="1026" name="Picture 2" descr="Smiling boy wearing green sweater">
            <a:extLst>
              <a:ext uri="{FF2B5EF4-FFF2-40B4-BE49-F238E27FC236}">
                <a16:creationId xmlns:a16="http://schemas.microsoft.com/office/drawing/2014/main" id="{0F48527B-0CDE-4757-8EC0-D25B29A6A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3185160" cy="32913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te computer / cartoon vector and illustration, black and white, hand drawn, sketch style, isolated on white background.">
            <a:extLst>
              <a:ext uri="{FF2B5EF4-FFF2-40B4-BE49-F238E27FC236}">
                <a16:creationId xmlns:a16="http://schemas.microsoft.com/office/drawing/2014/main" id="{35160F1D-E277-4852-B26D-430CF8E3B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680" y="2057400"/>
            <a:ext cx="3185160" cy="32913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0136DA2-7BBB-4490-8D21-5A34316CF24F}"/>
              </a:ext>
            </a:extLst>
          </p:cNvPr>
          <p:cNvSpPr/>
          <p:nvPr/>
        </p:nvSpPr>
        <p:spPr>
          <a:xfrm>
            <a:off x="472440" y="994664"/>
            <a:ext cx="3185159" cy="834136"/>
          </a:xfrm>
          <a:prstGeom prst="roundRect">
            <a:avLst>
              <a:gd name="adj" fmla="val 0"/>
            </a:avLst>
          </a:prstGeom>
          <a:solidFill>
            <a:srgbClr val="FFC00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Addition of </a:t>
            </a:r>
            <a:r>
              <a:rPr lang="en-US" sz="2400" dirty="0">
                <a:solidFill>
                  <a:srgbClr val="FF0000"/>
                </a:solidFill>
              </a:rPr>
              <a:t>80,00,000</a:t>
            </a:r>
            <a:r>
              <a:rPr lang="en-US" sz="2400" dirty="0"/>
              <a:t> pairs of Integers</a:t>
            </a:r>
            <a:endParaRPr lang="en-IN" sz="2400" dirty="0"/>
          </a:p>
        </p:txBody>
      </p:sp>
      <p:sp>
        <p:nvSpPr>
          <p:cNvPr id="3" name="Explosion: 14 Points 2">
            <a:extLst>
              <a:ext uri="{FF2B5EF4-FFF2-40B4-BE49-F238E27FC236}">
                <a16:creationId xmlns:a16="http://schemas.microsoft.com/office/drawing/2014/main" id="{26662177-3C8B-4554-A7A4-D4A51BE98B36}"/>
              </a:ext>
            </a:extLst>
          </p:cNvPr>
          <p:cNvSpPr/>
          <p:nvPr/>
        </p:nvSpPr>
        <p:spPr>
          <a:xfrm>
            <a:off x="4953001" y="228600"/>
            <a:ext cx="4419600" cy="2590800"/>
          </a:xfrm>
          <a:prstGeom prst="irregularSeal2">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200" dirty="0"/>
              <a:t>Will you wait for </a:t>
            </a:r>
            <a:r>
              <a:rPr lang="en-US" sz="2200" b="1" dirty="0">
                <a:solidFill>
                  <a:srgbClr val="FFC000"/>
                </a:solidFill>
              </a:rPr>
              <a:t>18 hours</a:t>
            </a:r>
            <a:r>
              <a:rPr lang="en-US" sz="2200" dirty="0"/>
              <a:t> at least?</a:t>
            </a:r>
            <a:endParaRPr lang="en-IN" sz="2200" dirty="0"/>
          </a:p>
        </p:txBody>
      </p:sp>
      <p:sp>
        <p:nvSpPr>
          <p:cNvPr id="6" name="Cloud 5">
            <a:extLst>
              <a:ext uri="{FF2B5EF4-FFF2-40B4-BE49-F238E27FC236}">
                <a16:creationId xmlns:a16="http://schemas.microsoft.com/office/drawing/2014/main" id="{6A16C65A-219A-4DA2-BCB4-689C900BB10A}"/>
              </a:ext>
            </a:extLst>
          </p:cNvPr>
          <p:cNvSpPr/>
          <p:nvPr/>
        </p:nvSpPr>
        <p:spPr>
          <a:xfrm>
            <a:off x="1911987" y="1181100"/>
            <a:ext cx="2133600" cy="1295400"/>
          </a:xfrm>
          <a:prstGeom prst="cloud">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What???</a:t>
            </a:r>
          </a:p>
          <a:p>
            <a:pPr algn="ctr"/>
            <a:r>
              <a:rPr lang="en-US" sz="2400" dirty="0"/>
              <a:t>Why??</a:t>
            </a:r>
            <a:endParaRPr lang="en-IN" sz="2400" dirty="0"/>
          </a:p>
        </p:txBody>
      </p:sp>
      <p:sp>
        <p:nvSpPr>
          <p:cNvPr id="7" name="Cloud 6">
            <a:extLst>
              <a:ext uri="{FF2B5EF4-FFF2-40B4-BE49-F238E27FC236}">
                <a16:creationId xmlns:a16="http://schemas.microsoft.com/office/drawing/2014/main" id="{97A2389D-4EC4-4E8D-9E77-95A5FE17ADFB}"/>
              </a:ext>
            </a:extLst>
          </p:cNvPr>
          <p:cNvSpPr/>
          <p:nvPr/>
        </p:nvSpPr>
        <p:spPr>
          <a:xfrm>
            <a:off x="3886200" y="3352799"/>
            <a:ext cx="2705101" cy="1295400"/>
          </a:xfrm>
          <a:prstGeom prst="cloud">
            <a:avLst/>
          </a:prstGeom>
          <a:solidFill>
            <a:srgbClr val="008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Am a </a:t>
            </a:r>
            <a:r>
              <a:rPr lang="en-US" sz="2200" dirty="0">
                <a:solidFill>
                  <a:srgbClr val="FFC000"/>
                </a:solidFill>
              </a:rPr>
              <a:t>Single Processor </a:t>
            </a:r>
            <a:r>
              <a:rPr lang="en-US" sz="2200" dirty="0"/>
              <a:t>System</a:t>
            </a:r>
            <a:endParaRPr lang="en-IN" sz="2200" dirty="0"/>
          </a:p>
        </p:txBody>
      </p:sp>
      <p:sp>
        <p:nvSpPr>
          <p:cNvPr id="10" name="Oval 9">
            <a:extLst>
              <a:ext uri="{FF2B5EF4-FFF2-40B4-BE49-F238E27FC236}">
                <a16:creationId xmlns:a16="http://schemas.microsoft.com/office/drawing/2014/main" id="{47A6422D-3B60-41B0-B0F5-7294AC22A6BF}"/>
              </a:ext>
            </a:extLst>
          </p:cNvPr>
          <p:cNvSpPr/>
          <p:nvPr/>
        </p:nvSpPr>
        <p:spPr>
          <a:xfrm>
            <a:off x="4170680" y="41148"/>
            <a:ext cx="924560" cy="834137"/>
          </a:xfrm>
          <a:prstGeom prst="ellipse">
            <a:avLst/>
          </a:prstGeom>
          <a:solidFill>
            <a:srgbClr val="660066"/>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8800" dirty="0"/>
              <a:t>2</a:t>
            </a:r>
          </a:p>
        </p:txBody>
      </p:sp>
    </p:spTree>
    <p:extLst>
      <p:ext uri="{BB962C8B-B14F-4D97-AF65-F5344CB8AC3E}">
        <p14:creationId xmlns:p14="http://schemas.microsoft.com/office/powerpoint/2010/main" val="171578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1.94444E-6 2.96296E-6 L 0.53541 0.0831 " pathEditMode="relative" rAng="0" ptsTypes="AA">
                                      <p:cBhvr>
                                        <p:cTn id="10" dur="2000" fill="hold"/>
                                        <p:tgtEl>
                                          <p:spTgt spid="2"/>
                                        </p:tgtEl>
                                        <p:attrNameLst>
                                          <p:attrName>ppt_x</p:attrName>
                                          <p:attrName>ppt_y</p:attrName>
                                        </p:attrNameLst>
                                      </p:cBhvr>
                                      <p:rCtr x="26771" y="4144"/>
                                    </p:animMotion>
                                  </p:childTnLst>
                                </p:cTn>
                              </p:par>
                            </p:childTnLst>
                          </p:cTn>
                        </p:par>
                      </p:childTnLst>
                    </p:cTn>
                  </p:par>
                  <p:par>
                    <p:cTn id="11" fill="hold">
                      <p:stCondLst>
                        <p:cond delay="indefinite"/>
                      </p:stCondLst>
                      <p:childTnLst>
                        <p:par>
                          <p:cTn id="12" fill="hold">
                            <p:stCondLst>
                              <p:cond delay="0"/>
                            </p:stCondLst>
                            <p:childTnLst>
                              <p:par>
                                <p:cTn id="13" presetID="8" presetClass="emph" presetSubtype="0" fill="hold" nodeType="clickEffect">
                                  <p:stCondLst>
                                    <p:cond delay="0"/>
                                  </p:stCondLst>
                                  <p:childTnLst>
                                    <p:animRot by="21600000">
                                      <p:cBhvr>
                                        <p:cTn id="14" dur="2000" fill="hold"/>
                                        <p:tgtEl>
                                          <p:spTgt spid="1028"/>
                                        </p:tgtEl>
                                        <p:attrNameLst>
                                          <p:attrName>r</p:attrName>
                                        </p:attrNameLst>
                                      </p:cBhvr>
                                    </p:animRot>
                                  </p:childTnLst>
                                </p:cTn>
                              </p:par>
                            </p:childTnLst>
                          </p:cTn>
                        </p:par>
                        <p:par>
                          <p:cTn id="15" fill="hold">
                            <p:stCondLst>
                              <p:cond delay="2000"/>
                            </p:stCondLst>
                            <p:childTnLst>
                              <p:par>
                                <p:cTn id="16" presetID="42" presetClass="entr" presetSubtype="0" fill="hold" grpId="0"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6" presetClass="emph" presetSubtype="0" fill="hold" nodeType="clickEffect">
                                  <p:stCondLst>
                                    <p:cond delay="0"/>
                                  </p:stCondLst>
                                  <p:childTnLst>
                                    <p:animScale>
                                      <p:cBhvr>
                                        <p:cTn id="24" dur="2000" fill="hold"/>
                                        <p:tgtEl>
                                          <p:spTgt spid="1026"/>
                                        </p:tgtEl>
                                      </p:cBhvr>
                                      <p:by x="150000" y="150000"/>
                                    </p:animScale>
                                  </p:childTnLst>
                                </p:cTn>
                              </p:par>
                              <p:par>
                                <p:cTn id="25" presetID="31" presetClass="entr" presetSubtype="0"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p:val>
                                            <p:fltVal val="0"/>
                                          </p:val>
                                        </p:tav>
                                        <p:tav tm="100000">
                                          <p:val>
                                            <p:strVal val="#ppt_w"/>
                                          </p:val>
                                        </p:tav>
                                      </p:tavLst>
                                    </p:anim>
                                    <p:anim calcmode="lin" valueType="num">
                                      <p:cBhvr>
                                        <p:cTn id="28" dur="1000" fill="hold"/>
                                        <p:tgtEl>
                                          <p:spTgt spid="6"/>
                                        </p:tgtEl>
                                        <p:attrNameLst>
                                          <p:attrName>ppt_h</p:attrName>
                                        </p:attrNameLst>
                                      </p:cBhvr>
                                      <p:tavLst>
                                        <p:tav tm="0">
                                          <p:val>
                                            <p:fltVal val="0"/>
                                          </p:val>
                                        </p:tav>
                                        <p:tav tm="100000">
                                          <p:val>
                                            <p:strVal val="#ppt_h"/>
                                          </p:val>
                                        </p:tav>
                                      </p:tavLst>
                                    </p:anim>
                                    <p:anim calcmode="lin" valueType="num">
                                      <p:cBhvr>
                                        <p:cTn id="29" dur="1000" fill="hold"/>
                                        <p:tgtEl>
                                          <p:spTgt spid="6"/>
                                        </p:tgtEl>
                                        <p:attrNameLst>
                                          <p:attrName>style.rotation</p:attrName>
                                        </p:attrNameLst>
                                      </p:cBhvr>
                                      <p:tavLst>
                                        <p:tav tm="0">
                                          <p:val>
                                            <p:fltVal val="90"/>
                                          </p:val>
                                        </p:tav>
                                        <p:tav tm="100000">
                                          <p:val>
                                            <p:fltVal val="0"/>
                                          </p:val>
                                        </p:tav>
                                      </p:tavLst>
                                    </p:anim>
                                    <p:animEffect transition="in" filter="fade">
                                      <p:cBhvr>
                                        <p:cTn id="30" dur="10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6" grpId="0" animBg="1"/>
      <p:bldP spid="7"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Non-pipelined vs pipelined execution</a:t>
            </a:r>
            <a:endParaRPr lang="en-US" dirty="0"/>
          </a:p>
        </p:txBody>
      </p:sp>
      <p:pic>
        <p:nvPicPr>
          <p:cNvPr id="2048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889000"/>
            <a:ext cx="8382000" cy="5664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00127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482"/>
                                        </p:tgtEl>
                                        <p:attrNameLst>
                                          <p:attrName>style.visibility</p:attrName>
                                        </p:attrNameLst>
                                      </p:cBhvr>
                                      <p:to>
                                        <p:strVal val="visible"/>
                                      </p:to>
                                    </p:set>
                                    <p:animEffect transition="in" filter="fade">
                                      <p:cBhvr>
                                        <p:cTn id="7" dur="1000"/>
                                        <p:tgtEl>
                                          <p:spTgt spid="20482"/>
                                        </p:tgtEl>
                                      </p:cBhvr>
                                    </p:animEffect>
                                    <p:anim calcmode="lin" valueType="num">
                                      <p:cBhvr>
                                        <p:cTn id="8" dur="1000" fill="hold"/>
                                        <p:tgtEl>
                                          <p:spTgt spid="20482"/>
                                        </p:tgtEl>
                                        <p:attrNameLst>
                                          <p:attrName>ppt_x</p:attrName>
                                        </p:attrNameLst>
                                      </p:cBhvr>
                                      <p:tavLst>
                                        <p:tav tm="0">
                                          <p:val>
                                            <p:strVal val="#ppt_x"/>
                                          </p:val>
                                        </p:tav>
                                        <p:tav tm="100000">
                                          <p:val>
                                            <p:strVal val="#ppt_x"/>
                                          </p:val>
                                        </p:tav>
                                      </p:tavLst>
                                    </p:anim>
                                    <p:anim calcmode="lin" valueType="num">
                                      <p:cBhvr>
                                        <p:cTn id="9" dur="1000" fill="hold"/>
                                        <p:tgtEl>
                                          <p:spTgt spid="204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9402"/>
            <a:ext cx="7315200" cy="1154097"/>
          </a:xfrm>
        </p:spPr>
        <p:txBody>
          <a:bodyPr/>
          <a:lstStyle/>
          <a:p>
            <a:r>
              <a:rPr lang="en-US" dirty="0" smtClean="0"/>
              <a:t>Pipeline speedup</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193802"/>
                <a:ext cx="7315200" cy="3539527"/>
              </a:xfrm>
            </p:spPr>
            <p:txBody>
              <a:bodyPr>
                <a:noAutofit/>
              </a:bodyPr>
              <a:lstStyle/>
              <a:p>
                <a:endParaRPr lang="en-US" sz="2400" dirty="0" smtClean="0"/>
              </a:p>
              <a:p>
                <a:r>
                  <a:rPr lang="en-US" sz="2400" dirty="0" smtClean="0"/>
                  <a:t>Pipeline speedup </a:t>
                </a:r>
                <a14:m>
                  <m:oMath xmlns:m="http://schemas.openxmlformats.org/officeDocument/2006/math">
                    <m:r>
                      <a:rPr lang="en-US" sz="2400" i="1" smtClean="0">
                        <a:latin typeface="Cambria Math"/>
                      </a:rPr>
                      <m:t>=</m:t>
                    </m:r>
                    <m:f>
                      <m:fPr>
                        <m:ctrlPr>
                          <a:rPr lang="en-US" sz="2400" i="1" smtClean="0">
                            <a:latin typeface="Cambria Math" panose="02040503050406030204" pitchFamily="18" charset="0"/>
                          </a:rPr>
                        </m:ctrlPr>
                      </m:fPr>
                      <m:num>
                        <m:r>
                          <a:rPr lang="en-US" sz="2400" b="0" i="1" smtClean="0">
                            <a:latin typeface="Cambria Math"/>
                          </a:rPr>
                          <m:t>𝑡𝑖𝑚𝑒</m:t>
                        </m:r>
                        <m:r>
                          <a:rPr lang="en-US" sz="2400" b="0" i="1" smtClean="0">
                            <a:latin typeface="Cambria Math"/>
                          </a:rPr>
                          <m:t> </m:t>
                        </m:r>
                        <m:r>
                          <a:rPr lang="en-US" sz="2400" b="0" i="1" baseline="-25000" smtClean="0">
                            <a:latin typeface="Cambria Math"/>
                          </a:rPr>
                          <m:t>𝑛𝑜𝑛</m:t>
                        </m:r>
                        <m:r>
                          <a:rPr lang="en-US" sz="2400" b="0" i="1" baseline="-25000" smtClean="0">
                            <a:latin typeface="Cambria Math"/>
                          </a:rPr>
                          <m:t> </m:t>
                        </m:r>
                        <m:r>
                          <a:rPr lang="en-US" sz="2400" b="0" i="1" baseline="-25000" smtClean="0">
                            <a:latin typeface="Cambria Math"/>
                          </a:rPr>
                          <m:t>𝑝𝑖𝑝𝑒𝑙𝑖𝑛𝑒𝑑</m:t>
                        </m:r>
                      </m:num>
                      <m:den>
                        <m:r>
                          <a:rPr lang="en-US" sz="2400" b="0" i="1" smtClean="0">
                            <a:latin typeface="Cambria Math"/>
                          </a:rPr>
                          <m:t>𝑡𝑖𝑚𝑒</m:t>
                        </m:r>
                        <m:r>
                          <a:rPr lang="en-US" sz="2400" b="0" i="1" smtClean="0">
                            <a:latin typeface="Cambria Math"/>
                          </a:rPr>
                          <m:t> </m:t>
                        </m:r>
                        <m:r>
                          <a:rPr lang="en-US" sz="2400" b="0" i="1" baseline="-25000" smtClean="0">
                            <a:latin typeface="Cambria Math"/>
                          </a:rPr>
                          <m:t>𝑝𝑖𝑝𝑒𝑙𝑖𝑛𝑒𝑑</m:t>
                        </m:r>
                      </m:den>
                    </m:f>
                  </m:oMath>
                </a14:m>
                <a:endParaRPr lang="en-US" sz="2400" dirty="0" smtClean="0"/>
              </a:p>
              <a:p>
                <a:r>
                  <a:rPr lang="en-US" sz="2400" dirty="0" smtClean="0"/>
                  <a:t>Consider executing ‘n’ instructions on a k-stage pipelined processor:</a:t>
                </a:r>
              </a:p>
              <a:p>
                <a:pPr lvl="1"/>
                <a:r>
                  <a:rPr lang="en-US" sz="2400" dirty="0" smtClean="0"/>
                  <a:t>Non-pipelined processor: </a:t>
                </a:r>
                <a:r>
                  <a:rPr lang="en-US" sz="2400" dirty="0" err="1" smtClean="0"/>
                  <a:t>kn</a:t>
                </a:r>
                <a:endParaRPr lang="en-US" sz="2400" dirty="0" smtClean="0"/>
              </a:p>
              <a:p>
                <a:pPr lvl="1"/>
                <a:r>
                  <a:rPr lang="en-US" sz="2400" dirty="0" smtClean="0"/>
                  <a:t>Pipelined processor : (k-1)+n</a:t>
                </a:r>
              </a:p>
              <a:p>
                <a:pPr lvl="1"/>
                <a:r>
                  <a:rPr lang="en-US" sz="2400" dirty="0" smtClean="0"/>
                  <a:t>speedup </a:t>
                </a:r>
                <a14:m>
                  <m:oMath xmlns:m="http://schemas.openxmlformats.org/officeDocument/2006/math">
                    <m:r>
                      <a:rPr lang="en-US" sz="2400" i="1" smtClean="0">
                        <a:latin typeface="Cambria Math"/>
                      </a:rPr>
                      <m:t>=</m:t>
                    </m:r>
                    <m:f>
                      <m:fPr>
                        <m:ctrlPr>
                          <a:rPr lang="en-US" sz="2400" i="1" smtClean="0">
                            <a:latin typeface="Cambria Math" panose="02040503050406030204" pitchFamily="18" charset="0"/>
                          </a:rPr>
                        </m:ctrlPr>
                      </m:fPr>
                      <m:num>
                        <m:r>
                          <a:rPr lang="en-US" sz="2400" b="0" i="1" smtClean="0">
                            <a:latin typeface="Cambria Math"/>
                          </a:rPr>
                          <m:t>𝑘𝑛</m:t>
                        </m:r>
                      </m:num>
                      <m:den>
                        <m:d>
                          <m:dPr>
                            <m:ctrlPr>
                              <a:rPr lang="en-US" sz="2400" b="0" i="1" smtClean="0">
                                <a:latin typeface="Cambria Math" panose="02040503050406030204" pitchFamily="18" charset="0"/>
                              </a:rPr>
                            </m:ctrlPr>
                          </m:dPr>
                          <m:e>
                            <m:r>
                              <a:rPr lang="en-US" sz="2400" b="0" i="1" smtClean="0">
                                <a:latin typeface="Cambria Math"/>
                              </a:rPr>
                              <m:t>𝑘</m:t>
                            </m:r>
                            <m:r>
                              <a:rPr lang="en-US" sz="2400" b="0" i="1" smtClean="0">
                                <a:latin typeface="Cambria Math"/>
                              </a:rPr>
                              <m:t>−1</m:t>
                            </m:r>
                          </m:e>
                        </m:d>
                        <m:r>
                          <a:rPr lang="en-US" sz="2400" b="0" i="1" smtClean="0">
                            <a:latin typeface="Cambria Math"/>
                          </a:rPr>
                          <m:t>+</m:t>
                        </m:r>
                        <m:r>
                          <a:rPr lang="en-US" sz="2400" b="0" i="1" smtClean="0">
                            <a:latin typeface="Cambria Math"/>
                          </a:rPr>
                          <m:t>𝑛</m:t>
                        </m:r>
                      </m:den>
                    </m:f>
                  </m:oMath>
                </a14:m>
                <a:endParaRPr lang="en-US" sz="2400" dirty="0" smtClean="0"/>
              </a:p>
              <a:p>
                <a:pPr lvl="1"/>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895350"/>
                <a:ext cx="7315200" cy="2654645"/>
              </a:xfrm>
              <a:blipFill rotWithShape="1">
                <a:blip r:embed="rId2"/>
                <a:stretch>
                  <a:fillRect l="-500" b="-32414"/>
                </a:stretch>
              </a:blipFill>
            </p:spPr>
            <p:txBody>
              <a:bodyPr/>
              <a:lstStyle/>
              <a:p>
                <a:r>
                  <a:rPr lang="en-US">
                    <a:noFill/>
                  </a:rPr>
                  <a:t> </a:t>
                </a:r>
              </a:p>
            </p:txBody>
          </p:sp>
        </mc:Fallback>
      </mc:AlternateContent>
    </p:spTree>
    <p:extLst>
      <p:ext uri="{BB962C8B-B14F-4D97-AF65-F5344CB8AC3E}">
        <p14:creationId xmlns:p14="http://schemas.microsoft.com/office/powerpoint/2010/main" val="395275401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p:txBody>
          <a:bodyPr/>
          <a:lstStyle/>
          <a:p>
            <a:pPr lvl="0"/>
            <a:r>
              <a:rPr lang="en-US" dirty="0"/>
              <a:t>Consider a 11-stage instruction cycle. Find out the speedup achieved if a set of 50 instructions is run on a processor without pipelining and on the processor with pipelining.</a:t>
            </a:r>
          </a:p>
          <a:p>
            <a:pPr marL="0" indent="0">
              <a:buNone/>
            </a:pPr>
            <a:endParaRPr lang="en-US" dirty="0"/>
          </a:p>
        </p:txBody>
      </p:sp>
    </p:spTree>
    <p:extLst>
      <p:ext uri="{BB962C8B-B14F-4D97-AF65-F5344CB8AC3E}">
        <p14:creationId xmlns:p14="http://schemas.microsoft.com/office/powerpoint/2010/main" val="408200018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155576"/>
            <a:ext cx="8229600" cy="1252539"/>
          </a:xfrm>
        </p:spPr>
        <p:txBody>
          <a:bodyPr/>
          <a:lstStyle/>
          <a:p>
            <a:pPr eaLnBrk="1" hangingPunct="1"/>
            <a:r>
              <a:rPr lang="en-US" altLang="en-US" smtClean="0"/>
              <a:t>Hazards in pipeline</a:t>
            </a:r>
          </a:p>
        </p:txBody>
      </p:sp>
      <p:sp>
        <p:nvSpPr>
          <p:cNvPr id="9219" name="Content Placeholder 2"/>
          <p:cNvSpPr>
            <a:spLocks noGrp="1"/>
          </p:cNvSpPr>
          <p:nvPr>
            <p:ph idx="1"/>
          </p:nvPr>
        </p:nvSpPr>
        <p:spPr>
          <a:xfrm>
            <a:off x="838200" y="2108202"/>
            <a:ext cx="7315200" cy="3539527"/>
          </a:xfrm>
        </p:spPr>
        <p:txBody>
          <a:bodyPr>
            <a:noAutofit/>
          </a:bodyPr>
          <a:lstStyle/>
          <a:p>
            <a:pPr algn="just" eaLnBrk="1" hangingPunct="1"/>
            <a:r>
              <a:rPr lang="en-IN" altLang="en-US" sz="2800" dirty="0" smtClean="0"/>
              <a:t>Hazard: A situations in pipelining when the next instruction cannot execute in the following clock cycle. </a:t>
            </a:r>
          </a:p>
          <a:p>
            <a:pPr algn="just" eaLnBrk="1" hangingPunct="1"/>
            <a:r>
              <a:rPr lang="en-IN" altLang="en-US" sz="2800" dirty="0" smtClean="0"/>
              <a:t>There are three types of hazards</a:t>
            </a:r>
          </a:p>
          <a:p>
            <a:pPr lvl="1" algn="just" eaLnBrk="1" hangingPunct="1"/>
            <a:r>
              <a:rPr lang="en-IN" altLang="en-US" sz="2800" dirty="0"/>
              <a:t> </a:t>
            </a:r>
            <a:r>
              <a:rPr lang="en-IN" altLang="en-US" sz="2800" b="1" dirty="0" smtClean="0"/>
              <a:t>Structural hazard </a:t>
            </a:r>
          </a:p>
          <a:p>
            <a:pPr lvl="1" algn="just" eaLnBrk="1" hangingPunct="1"/>
            <a:r>
              <a:rPr lang="en-IN" altLang="en-US" sz="2800" b="1" dirty="0" smtClean="0"/>
              <a:t>Data hazard</a:t>
            </a:r>
          </a:p>
          <a:p>
            <a:pPr lvl="1" algn="just" eaLnBrk="1" hangingPunct="1"/>
            <a:r>
              <a:rPr lang="en-IN" altLang="en-US" sz="2800" b="1" dirty="0" smtClean="0"/>
              <a:t>Control hazard</a:t>
            </a:r>
          </a:p>
          <a:p>
            <a:pPr eaLnBrk="1" hangingPunct="1">
              <a:buFont typeface="Arial" pitchFamily="34" charset="0"/>
              <a:buNone/>
            </a:pPr>
            <a:endParaRPr lang="en-US" altLang="en-US" sz="2800" dirty="0" smtClean="0"/>
          </a:p>
        </p:txBody>
      </p:sp>
    </p:spTree>
    <p:extLst>
      <p:ext uri="{BB962C8B-B14F-4D97-AF65-F5344CB8AC3E}">
        <p14:creationId xmlns:p14="http://schemas.microsoft.com/office/powerpoint/2010/main" val="120736449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2"/>
            <a:ext cx="7315200" cy="1154097"/>
          </a:xfrm>
        </p:spPr>
        <p:txBody>
          <a:bodyPr/>
          <a:lstStyle/>
          <a:p>
            <a:r>
              <a:rPr lang="en-US" dirty="0" smtClean="0"/>
              <a:t>Structural </a:t>
            </a:r>
            <a:r>
              <a:rPr lang="en-US" dirty="0" err="1" smtClean="0"/>
              <a:t>hazrds</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IN" altLang="en-US" sz="2400" dirty="0" smtClean="0"/>
              <a:t>An occurrence in which a planned instruction cannot execute in the proper clock cycle because the hardware cannot support the combination of instructions that are set to execute in the given clock cycle.</a:t>
            </a:r>
          </a:p>
          <a:p>
            <a:endParaRPr lang="en-US" sz="2400" dirty="0"/>
          </a:p>
        </p:txBody>
      </p:sp>
    </p:spTree>
    <p:extLst>
      <p:ext uri="{BB962C8B-B14F-4D97-AF65-F5344CB8AC3E}">
        <p14:creationId xmlns:p14="http://schemas.microsoft.com/office/powerpoint/2010/main" val="330974819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a:xfrm>
            <a:off x="838200" y="3581400"/>
            <a:ext cx="6934200" cy="2057400"/>
          </a:xfrm>
        </p:spPr>
        <p:txBody>
          <a:bodyPr/>
          <a:lstStyle/>
          <a:p>
            <a:r>
              <a:rPr lang="en-US" dirty="0" smtClean="0"/>
              <a:t>In the above picture, 4</a:t>
            </a:r>
            <a:r>
              <a:rPr lang="en-US" baseline="30000" dirty="0" smtClean="0"/>
              <a:t>th</a:t>
            </a:r>
            <a:r>
              <a:rPr lang="en-US" dirty="0" smtClean="0"/>
              <a:t> cycle of first instruction and 1</a:t>
            </a:r>
            <a:r>
              <a:rPr lang="en-US" baseline="30000" dirty="0" smtClean="0"/>
              <a:t>st</a:t>
            </a:r>
            <a:r>
              <a:rPr lang="en-US" dirty="0" smtClean="0"/>
              <a:t> cycle of fourth instruction are trying access memory. If there is a single memory, that will lead to structural hazard.</a:t>
            </a:r>
            <a:endParaRPr lang="en-US" dirty="0"/>
          </a:p>
        </p:txBody>
      </p:sp>
      <p:pic>
        <p:nvPicPr>
          <p:cNvPr id="4"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1295400" y="685800"/>
            <a:ext cx="6705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0712549"/>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ctrTitle"/>
          </p:nvPr>
        </p:nvSpPr>
        <p:spPr>
          <a:xfrm>
            <a:off x="685800" y="381000"/>
            <a:ext cx="7772400" cy="1066800"/>
          </a:xfrm>
        </p:spPr>
        <p:txBody>
          <a:bodyPr>
            <a:normAutofit/>
          </a:bodyPr>
          <a:lstStyle/>
          <a:p>
            <a:pPr eaLnBrk="1" hangingPunct="1"/>
            <a:r>
              <a:rPr lang="en-US" altLang="en-US" dirty="0" smtClean="0"/>
              <a:t>Data Hazard</a:t>
            </a:r>
          </a:p>
        </p:txBody>
      </p:sp>
      <p:sp>
        <p:nvSpPr>
          <p:cNvPr id="3" name="Subtitle 2"/>
          <p:cNvSpPr>
            <a:spLocks noGrp="1"/>
          </p:cNvSpPr>
          <p:nvPr>
            <p:ph type="subTitle" idx="1"/>
          </p:nvPr>
        </p:nvSpPr>
        <p:spPr>
          <a:xfrm>
            <a:off x="609600" y="1295400"/>
            <a:ext cx="8077200" cy="4572000"/>
          </a:xfrm>
        </p:spPr>
        <p:txBody>
          <a:bodyPr>
            <a:normAutofit/>
          </a:bodyPr>
          <a:lstStyle/>
          <a:p>
            <a:pPr marL="457200" indent="-457200" algn="just" eaLnBrk="1" fontAlgn="auto" hangingPunct="1">
              <a:spcAft>
                <a:spcPts val="0"/>
              </a:spcAft>
              <a:buFont typeface="Arial" panose="020B0604020202020204" pitchFamily="34" charset="0"/>
              <a:buChar char="•"/>
              <a:defRPr/>
            </a:pPr>
            <a:r>
              <a:rPr lang="en-IN" sz="2800" b="1" dirty="0" smtClean="0"/>
              <a:t> </a:t>
            </a:r>
            <a:r>
              <a:rPr lang="en-IN" sz="2800" dirty="0" smtClean="0"/>
              <a:t>An occurrence in which a planned instruction cannot execute in the proper clock cycle because data that is needed to execute the instruction is not yet available. </a:t>
            </a:r>
          </a:p>
          <a:p>
            <a:pPr marL="457200" indent="-457200" algn="just" eaLnBrk="1" fontAlgn="auto" hangingPunct="1">
              <a:spcAft>
                <a:spcPts val="0"/>
              </a:spcAft>
              <a:buFont typeface="Arial" panose="020B0604020202020204" pitchFamily="34" charset="0"/>
              <a:buChar char="•"/>
              <a:defRPr/>
            </a:pPr>
            <a:r>
              <a:rPr lang="en-IN" sz="2800" dirty="0" smtClean="0"/>
              <a:t>For example, consider the following instructions</a:t>
            </a:r>
          </a:p>
          <a:p>
            <a:pPr lvl="2" algn="just" eaLnBrk="1" fontAlgn="auto" hangingPunct="1">
              <a:spcAft>
                <a:spcPts val="0"/>
              </a:spcAft>
              <a:defRPr/>
            </a:pPr>
            <a:r>
              <a:rPr lang="en-IN" sz="1800" dirty="0" smtClean="0"/>
              <a:t>I1:  Add   $s0, $t0, $t1</a:t>
            </a:r>
          </a:p>
          <a:p>
            <a:pPr lvl="2" algn="just" eaLnBrk="1" fontAlgn="auto" hangingPunct="1">
              <a:spcAft>
                <a:spcPts val="0"/>
              </a:spcAft>
              <a:defRPr/>
            </a:pPr>
            <a:r>
              <a:rPr lang="en-IN" sz="1800" dirty="0" smtClean="0"/>
              <a:t>I2:  Sub   $t2, $s0,  $t3</a:t>
            </a:r>
          </a:p>
          <a:p>
            <a:pPr algn="just" eaLnBrk="1" fontAlgn="auto" hangingPunct="1">
              <a:spcAft>
                <a:spcPts val="0"/>
              </a:spcAft>
              <a:buFont typeface="Arial" charset="0"/>
              <a:buNone/>
              <a:defRPr/>
            </a:pPr>
            <a:r>
              <a:rPr lang="en-IN" sz="2800" dirty="0" smtClean="0"/>
              <a:t>Until I1 instruction is executed, I2 can’t as the data computed in I1 is required to compute I2. so there will be 3 stalls.</a:t>
            </a:r>
          </a:p>
        </p:txBody>
      </p:sp>
    </p:spTree>
    <p:extLst>
      <p:ext uri="{BB962C8B-B14F-4D97-AF65-F5344CB8AC3E}">
        <p14:creationId xmlns:p14="http://schemas.microsoft.com/office/powerpoint/2010/main" val="32095564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533400" y="533401"/>
            <a:ext cx="8229600" cy="2471739"/>
          </a:xfrm>
        </p:spPr>
        <p:txBody>
          <a:bodyPr>
            <a:normAutofit fontScale="90000"/>
          </a:bodyPr>
          <a:lstStyle/>
          <a:p>
            <a:pPr lvl="1" algn="l"/>
            <a:r>
              <a:rPr lang="en-IN" sz="2800" b="1" dirty="0" smtClean="0">
                <a:solidFill>
                  <a:schemeClr val="tx1"/>
                </a:solidFill>
              </a:rPr>
              <a:t>Forwarding ( bypassing)</a:t>
            </a:r>
            <a:r>
              <a:rPr lang="en-IN" sz="2800" dirty="0" smtClean="0">
                <a:solidFill>
                  <a:schemeClr val="tx1"/>
                </a:solidFill>
              </a:rPr>
              <a:t>:  A method of resolving a data hazard by retrieving the missing data element from internal buffers rather than waiting for it to arrive from programmer-visible registers or memory.</a:t>
            </a:r>
            <a:r>
              <a:rPr lang="en-US" sz="2800" dirty="0" smtClean="0">
                <a:solidFill>
                  <a:schemeClr val="tx1"/>
                </a:solidFill>
              </a:rPr>
              <a:t/>
            </a:r>
            <a:br>
              <a:rPr lang="en-US" sz="2800" dirty="0" smtClean="0">
                <a:solidFill>
                  <a:schemeClr val="tx1"/>
                </a:solidFill>
              </a:rPr>
            </a:br>
            <a:endParaRPr lang="en-US" altLang="en-US" sz="2800" dirty="0" smtClean="0">
              <a:solidFill>
                <a:schemeClr val="tx1"/>
              </a:solidFill>
            </a:endParaRPr>
          </a:p>
        </p:txBody>
      </p:sp>
      <p:pic>
        <p:nvPicPr>
          <p:cNvPr id="11267"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371600" y="3276600"/>
            <a:ext cx="6457950" cy="2859088"/>
          </a:xfrm>
          <a:noFill/>
        </p:spPr>
      </p:pic>
    </p:spTree>
    <p:extLst>
      <p:ext uri="{BB962C8B-B14F-4D97-AF65-F5344CB8AC3E}">
        <p14:creationId xmlns:p14="http://schemas.microsoft.com/office/powerpoint/2010/main" val="15114183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267"/>
                                        </p:tgtEl>
                                        <p:attrNameLst>
                                          <p:attrName>style.visibility</p:attrName>
                                        </p:attrNameLst>
                                      </p:cBhvr>
                                      <p:to>
                                        <p:strVal val="visible"/>
                                      </p:to>
                                    </p:set>
                                    <p:animEffect transition="in" filter="wheel(1)">
                                      <p:cBhvr>
                                        <p:cTn id="7"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ctrTitle"/>
          </p:nvPr>
        </p:nvSpPr>
        <p:spPr>
          <a:xfrm>
            <a:off x="685800" y="457200"/>
            <a:ext cx="7772400" cy="914400"/>
          </a:xfrm>
        </p:spPr>
        <p:txBody>
          <a:bodyPr>
            <a:normAutofit/>
          </a:bodyPr>
          <a:lstStyle/>
          <a:p>
            <a:pPr eaLnBrk="1" hangingPunct="1"/>
            <a:r>
              <a:rPr lang="en-US" altLang="en-US" smtClean="0"/>
              <a:t>Hazards contd..</a:t>
            </a:r>
          </a:p>
        </p:txBody>
      </p:sp>
      <p:sp>
        <p:nvSpPr>
          <p:cNvPr id="3" name="Subtitle 2"/>
          <p:cNvSpPr>
            <a:spLocks noGrp="1"/>
          </p:cNvSpPr>
          <p:nvPr>
            <p:ph type="subTitle" idx="1"/>
          </p:nvPr>
        </p:nvSpPr>
        <p:spPr>
          <a:xfrm>
            <a:off x="609600" y="1676400"/>
            <a:ext cx="7543800" cy="3962400"/>
          </a:xfrm>
        </p:spPr>
        <p:txBody>
          <a:bodyPr>
            <a:noAutofit/>
          </a:bodyPr>
          <a:lstStyle/>
          <a:p>
            <a:pPr eaLnBrk="1" hangingPunct="1">
              <a:buFont typeface="Wingdings" pitchFamily="2" charset="2"/>
              <a:buChar char="Ø"/>
              <a:defRPr/>
            </a:pPr>
            <a:r>
              <a:rPr lang="en-IN" sz="2800" b="1" dirty="0" smtClean="0"/>
              <a:t>Control hazard </a:t>
            </a:r>
            <a:r>
              <a:rPr lang="en-IN" sz="2800" dirty="0" smtClean="0"/>
              <a:t>(</a:t>
            </a:r>
            <a:r>
              <a:rPr lang="en-IN" sz="2800" b="1" dirty="0" smtClean="0"/>
              <a:t>branch hazard)</a:t>
            </a:r>
            <a:r>
              <a:rPr lang="en-IN" sz="2800" dirty="0" smtClean="0"/>
              <a:t>. An occurrence in which the proper instruction cannot execute in the proper clock cycle because the instruction that was fetched is not the one that is needed; that is, the flow of instruction addresses is not what the pipeline expected. (conditional statements in the program)</a:t>
            </a:r>
            <a:endParaRPr lang="en-US" sz="2800" dirty="0"/>
          </a:p>
        </p:txBody>
      </p:sp>
    </p:spTree>
    <p:extLst>
      <p:ext uri="{BB962C8B-B14F-4D97-AF65-F5344CB8AC3E}">
        <p14:creationId xmlns:p14="http://schemas.microsoft.com/office/powerpoint/2010/main" val="357796910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155576"/>
            <a:ext cx="8229600" cy="1252539"/>
          </a:xfrm>
        </p:spPr>
        <p:txBody>
          <a:bodyPr/>
          <a:lstStyle/>
          <a:p>
            <a:r>
              <a:rPr lang="en-US" altLang="en-US" smtClean="0"/>
              <a:t>Solutions to control hazards</a:t>
            </a:r>
          </a:p>
        </p:txBody>
      </p:sp>
      <p:sp>
        <p:nvSpPr>
          <p:cNvPr id="13315" name="Content Placeholder 2"/>
          <p:cNvSpPr>
            <a:spLocks noGrp="1"/>
          </p:cNvSpPr>
          <p:nvPr>
            <p:ph idx="1"/>
          </p:nvPr>
        </p:nvSpPr>
        <p:spPr>
          <a:xfrm>
            <a:off x="838200" y="1498602"/>
            <a:ext cx="7315200" cy="3234727"/>
          </a:xfrm>
        </p:spPr>
        <p:txBody>
          <a:bodyPr>
            <a:normAutofit/>
          </a:bodyPr>
          <a:lstStyle/>
          <a:p>
            <a:r>
              <a:rPr lang="en-US" altLang="en-US" sz="3200" dirty="0" smtClean="0"/>
              <a:t>Static branch prediction</a:t>
            </a:r>
          </a:p>
          <a:p>
            <a:pPr lvl="1"/>
            <a:r>
              <a:rPr lang="en-US" altLang="en-US" sz="2800" dirty="0" smtClean="0"/>
              <a:t>Branch taken</a:t>
            </a:r>
          </a:p>
          <a:p>
            <a:pPr lvl="1"/>
            <a:r>
              <a:rPr lang="en-US" altLang="en-US" sz="2800" dirty="0" smtClean="0"/>
              <a:t>Branch untaken </a:t>
            </a:r>
          </a:p>
          <a:p>
            <a:r>
              <a:rPr lang="en-US" altLang="en-US" sz="3200" dirty="0" smtClean="0"/>
              <a:t>Delayed branch</a:t>
            </a:r>
          </a:p>
        </p:txBody>
      </p:sp>
    </p:spTree>
    <p:extLst>
      <p:ext uri="{BB962C8B-B14F-4D97-AF65-F5344CB8AC3E}">
        <p14:creationId xmlns:p14="http://schemas.microsoft.com/office/powerpoint/2010/main" val="344505962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BC56-09A2-420D-9647-2E0F4FAE2CAD}"/>
              </a:ext>
            </a:extLst>
          </p:cNvPr>
          <p:cNvSpPr>
            <a:spLocks noGrp="1"/>
          </p:cNvSpPr>
          <p:nvPr>
            <p:ph type="title"/>
          </p:nvPr>
        </p:nvSpPr>
        <p:spPr/>
        <p:txBody>
          <a:bodyPr/>
          <a:lstStyle/>
          <a:p>
            <a:r>
              <a:rPr lang="en-IN" dirty="0"/>
              <a:t>Answer??</a:t>
            </a:r>
          </a:p>
        </p:txBody>
      </p:sp>
      <p:sp>
        <p:nvSpPr>
          <p:cNvPr id="3" name="Content Placeholder 2">
            <a:extLst>
              <a:ext uri="{FF2B5EF4-FFF2-40B4-BE49-F238E27FC236}">
                <a16:creationId xmlns:a16="http://schemas.microsoft.com/office/drawing/2014/main" id="{0A46082E-5A0B-41B3-A8EA-856EB82BA281}"/>
              </a:ext>
            </a:extLst>
          </p:cNvPr>
          <p:cNvSpPr>
            <a:spLocks noGrp="1"/>
          </p:cNvSpPr>
          <p:nvPr>
            <p:ph idx="1"/>
          </p:nvPr>
        </p:nvSpPr>
        <p:spPr>
          <a:xfrm>
            <a:off x="457200" y="1600200"/>
            <a:ext cx="8229600" cy="5102351"/>
          </a:xfrm>
        </p:spPr>
        <p:txBody>
          <a:bodyPr>
            <a:normAutofit/>
          </a:bodyPr>
          <a:lstStyle/>
          <a:p>
            <a:pPr marL="118872" indent="0">
              <a:buNone/>
            </a:pPr>
            <a:r>
              <a:rPr lang="en-IN" dirty="0">
                <a:solidFill>
                  <a:srgbClr val="0000CC"/>
                </a:solidFill>
              </a:rPr>
              <a:t>Number of Computers?</a:t>
            </a:r>
          </a:p>
          <a:p>
            <a:pPr marL="118872" indent="0">
              <a:buNone/>
            </a:pPr>
            <a:r>
              <a:rPr lang="en-IN" dirty="0">
                <a:solidFill>
                  <a:srgbClr val="0000CC"/>
                </a:solidFill>
              </a:rPr>
              <a:t>	</a:t>
            </a:r>
            <a:r>
              <a:rPr lang="en-IN" dirty="0">
                <a:solidFill>
                  <a:srgbClr val="FF0000"/>
                </a:solidFill>
              </a:rPr>
              <a:t>1</a:t>
            </a:r>
          </a:p>
          <a:p>
            <a:pPr marL="118872" indent="0">
              <a:buNone/>
            </a:pPr>
            <a:r>
              <a:rPr lang="en-IN" dirty="0">
                <a:solidFill>
                  <a:srgbClr val="0000CC"/>
                </a:solidFill>
              </a:rPr>
              <a:t>Number of Processors?</a:t>
            </a:r>
          </a:p>
          <a:p>
            <a:pPr marL="118872" indent="0">
              <a:buNone/>
            </a:pPr>
            <a:r>
              <a:rPr lang="en-IN" dirty="0">
                <a:solidFill>
                  <a:srgbClr val="0000CC"/>
                </a:solidFill>
              </a:rPr>
              <a:t>	</a:t>
            </a:r>
            <a:r>
              <a:rPr lang="en-IN" dirty="0">
                <a:solidFill>
                  <a:srgbClr val="FF0000"/>
                </a:solidFill>
              </a:rPr>
              <a:t>1</a:t>
            </a:r>
          </a:p>
          <a:p>
            <a:pPr marL="118872" indent="0">
              <a:buNone/>
            </a:pPr>
            <a:r>
              <a:rPr lang="en-IN" dirty="0">
                <a:solidFill>
                  <a:srgbClr val="0000CC"/>
                </a:solidFill>
              </a:rPr>
              <a:t>Number of Operations / Instructions?</a:t>
            </a:r>
          </a:p>
          <a:p>
            <a:pPr marL="118872" indent="0">
              <a:buNone/>
            </a:pPr>
            <a:r>
              <a:rPr lang="en-IN" dirty="0">
                <a:solidFill>
                  <a:srgbClr val="0000CC"/>
                </a:solidFill>
              </a:rPr>
              <a:t>	</a:t>
            </a:r>
            <a:r>
              <a:rPr lang="en-IN" dirty="0">
                <a:solidFill>
                  <a:srgbClr val="FF0000"/>
                </a:solidFill>
              </a:rPr>
              <a:t>1 (Addition)</a:t>
            </a:r>
          </a:p>
          <a:p>
            <a:pPr marL="118872" indent="0">
              <a:buNone/>
            </a:pPr>
            <a:r>
              <a:rPr lang="en-IN" dirty="0">
                <a:solidFill>
                  <a:srgbClr val="0000CC"/>
                </a:solidFill>
              </a:rPr>
              <a:t>Number of Data?</a:t>
            </a:r>
          </a:p>
          <a:p>
            <a:pPr marL="118872" indent="0">
              <a:buNone/>
            </a:pPr>
            <a:r>
              <a:rPr lang="en-IN" dirty="0">
                <a:solidFill>
                  <a:srgbClr val="0000CC"/>
                </a:solidFill>
              </a:rPr>
              <a:t>	</a:t>
            </a:r>
            <a:r>
              <a:rPr lang="en-IN" dirty="0">
                <a:solidFill>
                  <a:srgbClr val="FF0000"/>
                </a:solidFill>
              </a:rPr>
              <a:t>80,00,000 pairs</a:t>
            </a:r>
          </a:p>
          <a:p>
            <a:pPr marL="118872" indent="0">
              <a:buNone/>
            </a:pPr>
            <a:r>
              <a:rPr lang="en-IN" dirty="0">
                <a:solidFill>
                  <a:srgbClr val="0000CC"/>
                </a:solidFill>
              </a:rPr>
              <a:t>Execution Time (Minimum) ?</a:t>
            </a:r>
          </a:p>
          <a:p>
            <a:pPr marL="118872" indent="0">
              <a:buNone/>
            </a:pPr>
            <a:r>
              <a:rPr lang="en-IN" dirty="0">
                <a:solidFill>
                  <a:srgbClr val="0000CC"/>
                </a:solidFill>
              </a:rPr>
              <a:t>	</a:t>
            </a:r>
            <a:r>
              <a:rPr lang="en-IN" dirty="0">
                <a:solidFill>
                  <a:srgbClr val="FF0000"/>
                </a:solidFill>
              </a:rPr>
              <a:t>18 Hrs</a:t>
            </a:r>
          </a:p>
          <a:p>
            <a:endParaRPr lang="en-IN" dirty="0"/>
          </a:p>
        </p:txBody>
      </p:sp>
      <p:sp>
        <p:nvSpPr>
          <p:cNvPr id="5" name="Slide Number Placeholder 4">
            <a:extLst>
              <a:ext uri="{FF2B5EF4-FFF2-40B4-BE49-F238E27FC236}">
                <a16:creationId xmlns:a16="http://schemas.microsoft.com/office/drawing/2014/main" id="{B3F1F55E-A92B-499D-8509-C192A199823F}"/>
              </a:ext>
            </a:extLst>
          </p:cNvPr>
          <p:cNvSpPr>
            <a:spLocks noGrp="1"/>
          </p:cNvSpPr>
          <p:nvPr>
            <p:ph type="sldNum" sz="quarter" idx="12"/>
          </p:nvPr>
        </p:nvSpPr>
        <p:spPr/>
        <p:txBody>
          <a:bodyPr/>
          <a:lstStyle/>
          <a:p>
            <a:fld id="{F415478C-D669-453F-90FD-15734C33BF1A}" type="slidenum">
              <a:rPr lang="en-US" smtClean="0"/>
              <a:pPr/>
              <a:t>5</a:t>
            </a:fld>
            <a:endParaRPr lang="en-US"/>
          </a:p>
        </p:txBody>
      </p:sp>
    </p:spTree>
    <p:extLst>
      <p:ext uri="{BB962C8B-B14F-4D97-AF65-F5344CB8AC3E}">
        <p14:creationId xmlns:p14="http://schemas.microsoft.com/office/powerpoint/2010/main" val="2646341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fade">
                                      <p:cBhvr>
                                        <p:cTn id="11" dur="500"/>
                                        <p:tgtEl>
                                          <p:spTgt spid="3">
                                            <p:txEl>
                                              <p:pRg st="3" end="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201" y="2"/>
            <a:ext cx="7315200" cy="1154097"/>
          </a:xfrm>
        </p:spPr>
        <p:txBody>
          <a:bodyPr/>
          <a:lstStyle/>
          <a:p>
            <a:r>
              <a:rPr lang="en-US" dirty="0" smtClean="0"/>
              <a:t>Pipelined data path</a:t>
            </a:r>
            <a:endParaRPr lang="en-US" dirty="0"/>
          </a:p>
        </p:txBody>
      </p:sp>
      <p:sp>
        <p:nvSpPr>
          <p:cNvPr id="3" name="Content Placeholder 2"/>
          <p:cNvSpPr>
            <a:spLocks noGrp="1"/>
          </p:cNvSpPr>
          <p:nvPr>
            <p:ph idx="1"/>
          </p:nvPr>
        </p:nvSpPr>
        <p:spPr>
          <a:xfrm>
            <a:off x="533400" y="381001"/>
            <a:ext cx="8229600" cy="4525963"/>
          </a:xfrm>
        </p:spPr>
        <p:txBody>
          <a:bodyPr/>
          <a:lstStyle/>
          <a:p>
            <a:endParaRPr lang="en-US" dirty="0" smtClean="0"/>
          </a:p>
          <a:p>
            <a:pPr marL="45720" indent="0">
              <a:buNone/>
            </a:pPr>
            <a:endParaRPr lang="en-US" dirty="0" smtClean="0"/>
          </a:p>
          <a:p>
            <a:pPr marL="45720" indent="0">
              <a:buNone/>
            </a:pPr>
            <a:r>
              <a:rPr lang="en-US" dirty="0" smtClean="0"/>
              <a:t>Consider the single cycle data path architecture.</a:t>
            </a:r>
          </a:p>
          <a:p>
            <a:pPr marL="0" indent="0">
              <a:buNone/>
            </a:pPr>
            <a:endParaRPr lang="en-US" dirty="0"/>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955800"/>
            <a:ext cx="7505700"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040286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heel(1)">
                                      <p:cBhvr>
                                        <p:cTn id="7" dur="2000"/>
                                        <p:tgtEl>
                                          <p:spTgt spid="215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Autofit/>
          </a:bodyPr>
          <a:lstStyle/>
          <a:p>
            <a:r>
              <a:rPr lang="en-US" sz="2800" dirty="0" smtClean="0"/>
              <a:t>We know in single cycle data path architecture, every instruction execute in one cycle. Objective is to redesign the single cycle data path architecture to execute instructions in pipelined fashion.</a:t>
            </a:r>
          </a:p>
          <a:p>
            <a:r>
              <a:rPr lang="en-US" sz="2800" dirty="0" smtClean="0"/>
              <a:t>For this purpose, we break the data path architecture into five components:</a:t>
            </a:r>
          </a:p>
          <a:p>
            <a:pPr lvl="1"/>
            <a:r>
              <a:rPr lang="en-US" sz="2400" dirty="0" smtClean="0"/>
              <a:t>IF : Instruction Fetch</a:t>
            </a:r>
          </a:p>
          <a:p>
            <a:pPr lvl="1"/>
            <a:r>
              <a:rPr lang="en-US" sz="2400" dirty="0" smtClean="0"/>
              <a:t>ID : Instruction decode and register file read</a:t>
            </a:r>
          </a:p>
          <a:p>
            <a:pPr lvl="1"/>
            <a:r>
              <a:rPr lang="en-US" sz="2400" dirty="0" smtClean="0"/>
              <a:t>EX: Execution or address calculation</a:t>
            </a:r>
          </a:p>
          <a:p>
            <a:pPr lvl="1"/>
            <a:r>
              <a:rPr lang="en-US" sz="2400" dirty="0" smtClean="0"/>
              <a:t>MEM: Data memory access</a:t>
            </a:r>
          </a:p>
          <a:p>
            <a:pPr lvl="1"/>
            <a:r>
              <a:rPr lang="en-US" sz="2400" dirty="0" smtClean="0"/>
              <a:t>WB: Write Back</a:t>
            </a:r>
          </a:p>
          <a:p>
            <a:endParaRPr lang="en-US" sz="2800" dirty="0" smtClean="0"/>
          </a:p>
          <a:p>
            <a:endParaRPr lang="en-US" sz="2800" dirty="0"/>
          </a:p>
        </p:txBody>
      </p:sp>
    </p:spTree>
    <p:extLst>
      <p:ext uri="{BB962C8B-B14F-4D97-AF65-F5344CB8AC3E}">
        <p14:creationId xmlns:p14="http://schemas.microsoft.com/office/powerpoint/2010/main" val="1717456358"/>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81002"/>
            <a:ext cx="7315200" cy="1154097"/>
          </a:xfrm>
        </p:spPr>
        <p:txBody>
          <a:bodyPr>
            <a:normAutofit fontScale="90000"/>
          </a:bodyPr>
          <a:lstStyle/>
          <a:p>
            <a:r>
              <a:rPr lang="en-US" dirty="0" smtClean="0"/>
              <a:t>Pipelined version of single cycle data path architecture</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801" y="1701800"/>
            <a:ext cx="7920945" cy="467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301368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ppt_w</p:attrName>
                                        </p:attrNameLst>
                                      </p:cBhvr>
                                      <p:tavLst>
                                        <p:tav tm="0">
                                          <p:val>
                                            <p:fltVal val="0"/>
                                          </p:val>
                                        </p:tav>
                                        <p:tav tm="100000">
                                          <p:val>
                                            <p:strVal val="#ppt_w"/>
                                          </p:val>
                                        </p:tav>
                                      </p:tavLst>
                                    </p:anim>
                                    <p:anim calcmode="lin" valueType="num">
                                      <p:cBhvr>
                                        <p:cTn id="8" dur="1000" fill="hold"/>
                                        <p:tgtEl>
                                          <p:spTgt spid="1026"/>
                                        </p:tgtEl>
                                        <p:attrNameLst>
                                          <p:attrName>ppt_h</p:attrName>
                                        </p:attrNameLst>
                                      </p:cBhvr>
                                      <p:tavLst>
                                        <p:tav tm="0">
                                          <p:val>
                                            <p:fltVal val="0"/>
                                          </p:val>
                                        </p:tav>
                                        <p:tav tm="100000">
                                          <p:val>
                                            <p:strVal val="#ppt_h"/>
                                          </p:val>
                                        </p:tav>
                                      </p:tavLst>
                                    </p:anim>
                                    <p:anim calcmode="lin" valueType="num">
                                      <p:cBhvr>
                                        <p:cTn id="9" dur="1000" fill="hold"/>
                                        <p:tgtEl>
                                          <p:spTgt spid="1026"/>
                                        </p:tgtEl>
                                        <p:attrNameLst>
                                          <p:attrName>style.rotation</p:attrName>
                                        </p:attrNameLst>
                                      </p:cBhvr>
                                      <p:tavLst>
                                        <p:tav tm="0">
                                          <p:val>
                                            <p:fltVal val="90"/>
                                          </p:val>
                                        </p:tav>
                                        <p:tav tm="100000">
                                          <p:val>
                                            <p:fltVal val="0"/>
                                          </p:val>
                                        </p:tav>
                                      </p:tavLst>
                                    </p:anim>
                                    <p:animEffect transition="in" filter="fade">
                                      <p:cBhvr>
                                        <p:cTn id="10" dur="1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84202"/>
            <a:ext cx="7315200" cy="1154097"/>
          </a:xfrm>
        </p:spPr>
        <p:txBody>
          <a:bodyPr>
            <a:normAutofit fontScale="90000"/>
          </a:bodyPr>
          <a:lstStyle/>
          <a:p>
            <a:r>
              <a:rPr lang="en-US" dirty="0" smtClean="0"/>
              <a:t>Multiple clock cycle pipeline diagram</a:t>
            </a:r>
            <a:endParaRPr lang="en-US"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3" y="1819728"/>
            <a:ext cx="6476999" cy="4490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337713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p:cTn id="7" dur="1000" fill="hold"/>
                                        <p:tgtEl>
                                          <p:spTgt spid="2050"/>
                                        </p:tgtEl>
                                        <p:attrNameLst>
                                          <p:attrName>ppt_w</p:attrName>
                                        </p:attrNameLst>
                                      </p:cBhvr>
                                      <p:tavLst>
                                        <p:tav tm="0">
                                          <p:val>
                                            <p:fltVal val="0"/>
                                          </p:val>
                                        </p:tav>
                                        <p:tav tm="100000">
                                          <p:val>
                                            <p:strVal val="#ppt_w"/>
                                          </p:val>
                                        </p:tav>
                                      </p:tavLst>
                                    </p:anim>
                                    <p:anim calcmode="lin" valueType="num">
                                      <p:cBhvr>
                                        <p:cTn id="8" dur="1000" fill="hold"/>
                                        <p:tgtEl>
                                          <p:spTgt spid="2050"/>
                                        </p:tgtEl>
                                        <p:attrNameLst>
                                          <p:attrName>ppt_h</p:attrName>
                                        </p:attrNameLst>
                                      </p:cBhvr>
                                      <p:tavLst>
                                        <p:tav tm="0">
                                          <p:val>
                                            <p:fltVal val="0"/>
                                          </p:val>
                                        </p:tav>
                                        <p:tav tm="100000">
                                          <p:val>
                                            <p:strVal val="#ppt_h"/>
                                          </p:val>
                                        </p:tav>
                                      </p:tavLst>
                                    </p:anim>
                                    <p:anim calcmode="lin" valueType="num">
                                      <p:cBhvr>
                                        <p:cTn id="9" dur="1000" fill="hold"/>
                                        <p:tgtEl>
                                          <p:spTgt spid="2050"/>
                                        </p:tgtEl>
                                        <p:attrNameLst>
                                          <p:attrName>style.rotation</p:attrName>
                                        </p:attrNameLst>
                                      </p:cBhvr>
                                      <p:tavLst>
                                        <p:tav tm="0">
                                          <p:val>
                                            <p:fltVal val="90"/>
                                          </p:val>
                                        </p:tav>
                                        <p:tav tm="100000">
                                          <p:val>
                                            <p:fltVal val="0"/>
                                          </p:val>
                                        </p:tav>
                                      </p:tavLst>
                                    </p:anim>
                                    <p:animEffect transition="in" filter="fade">
                                      <p:cBhvr>
                                        <p:cTn id="10" dur="1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155576"/>
            <a:ext cx="8229600" cy="1252539"/>
          </a:xfrm>
        </p:spPr>
        <p:txBody>
          <a:bodyPr/>
          <a:lstStyle/>
          <a:p>
            <a:pPr eaLnBrk="1" hangingPunct="1"/>
            <a:r>
              <a:rPr lang="en-US" altLang="en-US" smtClean="0"/>
              <a:t>Reference links</a:t>
            </a:r>
          </a:p>
        </p:txBody>
      </p:sp>
      <p:sp>
        <p:nvSpPr>
          <p:cNvPr id="16387" name="Content Placeholder 2"/>
          <p:cNvSpPr>
            <a:spLocks noGrp="1"/>
          </p:cNvSpPr>
          <p:nvPr>
            <p:ph idx="1"/>
          </p:nvPr>
        </p:nvSpPr>
        <p:spPr/>
        <p:txBody>
          <a:bodyPr/>
          <a:lstStyle/>
          <a:p>
            <a:pPr eaLnBrk="1" hangingPunct="1"/>
            <a:r>
              <a:rPr lang="en-US" altLang="en-US" smtClean="0"/>
              <a:t>Computer Architecture –A Quantitative Approach –Hennessy and Patterson ( Appendix A for pipelining)</a:t>
            </a:r>
          </a:p>
        </p:txBody>
      </p:sp>
    </p:spTree>
    <p:extLst>
      <p:ext uri="{BB962C8B-B14F-4D97-AF65-F5344CB8AC3E}">
        <p14:creationId xmlns:p14="http://schemas.microsoft.com/office/powerpoint/2010/main" val="33733041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05BCA54-6E36-418E-AE13-7C98E28ECEB7}"/>
              </a:ext>
            </a:extLst>
          </p:cNvPr>
          <p:cNvSpPr>
            <a:spLocks noGrp="1"/>
          </p:cNvSpPr>
          <p:nvPr>
            <p:ph type="sldNum" sz="quarter" idx="12"/>
          </p:nvPr>
        </p:nvSpPr>
        <p:spPr/>
        <p:txBody>
          <a:bodyPr/>
          <a:lstStyle/>
          <a:p>
            <a:fld id="{F415478C-D669-453F-90FD-15734C33BF1A}" type="slidenum">
              <a:rPr lang="en-US" smtClean="0"/>
              <a:pPr/>
              <a:t>6</a:t>
            </a:fld>
            <a:endParaRPr lang="en-US"/>
          </a:p>
        </p:txBody>
      </p:sp>
      <p:pic>
        <p:nvPicPr>
          <p:cNvPr id="1026" name="Picture 2" descr="Smiling boy wearing green sweater">
            <a:extLst>
              <a:ext uri="{FF2B5EF4-FFF2-40B4-BE49-F238E27FC236}">
                <a16:creationId xmlns:a16="http://schemas.microsoft.com/office/drawing/2014/main" id="{0F48527B-0CDE-4757-8EC0-D25B29A6A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057400"/>
            <a:ext cx="3185160" cy="32913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te computer / cartoon vector and illustration, black and white, hand drawn, sketch style, isolated on white background.">
            <a:extLst>
              <a:ext uri="{FF2B5EF4-FFF2-40B4-BE49-F238E27FC236}">
                <a16:creationId xmlns:a16="http://schemas.microsoft.com/office/drawing/2014/main" id="{35160F1D-E277-4852-B26D-430CF8E3B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8680" y="2057400"/>
            <a:ext cx="3185160" cy="329133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Rounded Corners 1">
            <a:extLst>
              <a:ext uri="{FF2B5EF4-FFF2-40B4-BE49-F238E27FC236}">
                <a16:creationId xmlns:a16="http://schemas.microsoft.com/office/drawing/2014/main" id="{B0136DA2-7BBB-4490-8D21-5A34316CF24F}"/>
              </a:ext>
            </a:extLst>
          </p:cNvPr>
          <p:cNvSpPr/>
          <p:nvPr/>
        </p:nvSpPr>
        <p:spPr>
          <a:xfrm>
            <a:off x="472440" y="994664"/>
            <a:ext cx="3185159" cy="834136"/>
          </a:xfrm>
          <a:prstGeom prst="roundRect">
            <a:avLst>
              <a:gd name="adj" fmla="val 0"/>
            </a:avLst>
          </a:prstGeom>
          <a:solidFill>
            <a:srgbClr val="00B050"/>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Will you do </a:t>
            </a:r>
            <a:r>
              <a:rPr lang="en-US" sz="2400" dirty="0">
                <a:solidFill>
                  <a:srgbClr val="FF0000"/>
                </a:solidFill>
              </a:rPr>
              <a:t>5,000</a:t>
            </a:r>
            <a:r>
              <a:rPr lang="en-US" sz="2400" dirty="0"/>
              <a:t> Different Tasks?</a:t>
            </a:r>
            <a:endParaRPr lang="en-IN" sz="2400" dirty="0"/>
          </a:p>
        </p:txBody>
      </p:sp>
      <p:sp>
        <p:nvSpPr>
          <p:cNvPr id="3" name="Explosion: 14 Points 2">
            <a:extLst>
              <a:ext uri="{FF2B5EF4-FFF2-40B4-BE49-F238E27FC236}">
                <a16:creationId xmlns:a16="http://schemas.microsoft.com/office/drawing/2014/main" id="{26662177-3C8B-4554-A7A4-D4A51BE98B36}"/>
              </a:ext>
            </a:extLst>
          </p:cNvPr>
          <p:cNvSpPr/>
          <p:nvPr/>
        </p:nvSpPr>
        <p:spPr>
          <a:xfrm>
            <a:off x="4953001" y="228600"/>
            <a:ext cx="4419600" cy="2590800"/>
          </a:xfrm>
          <a:prstGeom prst="irregularSeal2">
            <a:avLst/>
          </a:prstGeom>
          <a:solidFill>
            <a:srgbClr val="FFFF00"/>
          </a:solidFill>
          <a:ln w="28575"/>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200" dirty="0">
                <a:solidFill>
                  <a:srgbClr val="0000CC"/>
                </a:solidFill>
              </a:rPr>
              <a:t>Will you wait for </a:t>
            </a:r>
            <a:r>
              <a:rPr lang="en-US" sz="2400" b="1" dirty="0">
                <a:solidFill>
                  <a:srgbClr val="FF0000"/>
                </a:solidFill>
              </a:rPr>
              <a:t>12 hours</a:t>
            </a:r>
            <a:r>
              <a:rPr lang="en-US" sz="2200" dirty="0">
                <a:solidFill>
                  <a:srgbClr val="0000CC"/>
                </a:solidFill>
              </a:rPr>
              <a:t> at least?</a:t>
            </a:r>
            <a:endParaRPr lang="en-IN" sz="2200" dirty="0">
              <a:solidFill>
                <a:srgbClr val="0000CC"/>
              </a:solidFill>
            </a:endParaRPr>
          </a:p>
        </p:txBody>
      </p:sp>
      <p:sp>
        <p:nvSpPr>
          <p:cNvPr id="6" name="Cloud 5">
            <a:extLst>
              <a:ext uri="{FF2B5EF4-FFF2-40B4-BE49-F238E27FC236}">
                <a16:creationId xmlns:a16="http://schemas.microsoft.com/office/drawing/2014/main" id="{6A16C65A-219A-4DA2-BCB4-689C900BB10A}"/>
              </a:ext>
            </a:extLst>
          </p:cNvPr>
          <p:cNvSpPr/>
          <p:nvPr/>
        </p:nvSpPr>
        <p:spPr>
          <a:xfrm>
            <a:off x="2390141" y="2026919"/>
            <a:ext cx="2133600" cy="1295400"/>
          </a:xfrm>
          <a:prstGeom prst="cloud">
            <a:avLst/>
          </a:prstGeom>
          <a:solidFill>
            <a:srgbClr val="FF00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a:t>What???</a:t>
            </a:r>
          </a:p>
          <a:p>
            <a:pPr algn="ctr"/>
            <a:r>
              <a:rPr lang="en-US" sz="2400" dirty="0"/>
              <a:t>Why??</a:t>
            </a:r>
            <a:endParaRPr lang="en-IN" sz="2400" dirty="0"/>
          </a:p>
        </p:txBody>
      </p:sp>
      <p:sp>
        <p:nvSpPr>
          <p:cNvPr id="7" name="Cloud 6">
            <a:extLst>
              <a:ext uri="{FF2B5EF4-FFF2-40B4-BE49-F238E27FC236}">
                <a16:creationId xmlns:a16="http://schemas.microsoft.com/office/drawing/2014/main" id="{97A2389D-4EC4-4E8D-9E77-95A5FE17ADFB}"/>
              </a:ext>
            </a:extLst>
          </p:cNvPr>
          <p:cNvSpPr/>
          <p:nvPr/>
        </p:nvSpPr>
        <p:spPr>
          <a:xfrm>
            <a:off x="3886200" y="3352799"/>
            <a:ext cx="2705101" cy="1295400"/>
          </a:xfrm>
          <a:prstGeom prst="cloud">
            <a:avLst/>
          </a:prstGeom>
          <a:solidFill>
            <a:schemeClr val="accent3">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Am a </a:t>
            </a:r>
            <a:r>
              <a:rPr lang="en-US" sz="2200" dirty="0">
                <a:solidFill>
                  <a:srgbClr val="FFC000"/>
                </a:solidFill>
              </a:rPr>
              <a:t>Single Processor </a:t>
            </a:r>
            <a:r>
              <a:rPr lang="en-US" sz="2200" dirty="0"/>
              <a:t>System</a:t>
            </a:r>
            <a:endParaRPr lang="en-IN" sz="2200" dirty="0"/>
          </a:p>
        </p:txBody>
      </p:sp>
      <p:sp>
        <p:nvSpPr>
          <p:cNvPr id="10" name="Oval 9">
            <a:extLst>
              <a:ext uri="{FF2B5EF4-FFF2-40B4-BE49-F238E27FC236}">
                <a16:creationId xmlns:a16="http://schemas.microsoft.com/office/drawing/2014/main" id="{176B0EF5-05BC-4B52-A0E9-ABE629B071E2}"/>
              </a:ext>
            </a:extLst>
          </p:cNvPr>
          <p:cNvSpPr/>
          <p:nvPr/>
        </p:nvSpPr>
        <p:spPr>
          <a:xfrm>
            <a:off x="4170680" y="41148"/>
            <a:ext cx="924560" cy="834137"/>
          </a:xfrm>
          <a:prstGeom prst="ellipse">
            <a:avLst/>
          </a:prstGeom>
          <a:solidFill>
            <a:srgbClr val="660066"/>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000" dirty="0"/>
              <a:t>3</a:t>
            </a:r>
          </a:p>
        </p:txBody>
      </p:sp>
    </p:spTree>
    <p:extLst>
      <p:ext uri="{BB962C8B-B14F-4D97-AF65-F5344CB8AC3E}">
        <p14:creationId xmlns:p14="http://schemas.microsoft.com/office/powerpoint/2010/main" val="64669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3" presetClass="path" presetSubtype="0" accel="50000" decel="50000" fill="hold" grpId="1" nodeType="clickEffect">
                                  <p:stCondLst>
                                    <p:cond delay="0"/>
                                  </p:stCondLst>
                                  <p:childTnLst>
                                    <p:animMotion origin="layout" path="M 1.94444E-6 2.96296E-6 L 0.53541 0.0831 " pathEditMode="relative" rAng="0" ptsTypes="AA">
                                      <p:cBhvr>
                                        <p:cTn id="10" dur="2000" fill="hold"/>
                                        <p:tgtEl>
                                          <p:spTgt spid="2"/>
                                        </p:tgtEl>
                                        <p:attrNameLst>
                                          <p:attrName>ppt_x</p:attrName>
                                          <p:attrName>ppt_y</p:attrName>
                                        </p:attrNameLst>
                                      </p:cBhvr>
                                      <p:rCtr x="26771" y="4144"/>
                                    </p:animMotion>
                                  </p:childTnLst>
                                </p:cTn>
                              </p:par>
                            </p:childTnLst>
                          </p:cTn>
                        </p:par>
                        <p:par>
                          <p:cTn id="11" fill="hold">
                            <p:stCondLst>
                              <p:cond delay="2000"/>
                            </p:stCondLst>
                            <p:childTnLst>
                              <p:par>
                                <p:cTn id="12" presetID="8" presetClass="emph" presetSubtype="0" fill="hold" nodeType="afterEffect">
                                  <p:stCondLst>
                                    <p:cond delay="0"/>
                                  </p:stCondLst>
                                  <p:childTnLst>
                                    <p:animRot by="21600000">
                                      <p:cBhvr>
                                        <p:cTn id="13" dur="2000" fill="hold"/>
                                        <p:tgtEl>
                                          <p:spTgt spid="1028"/>
                                        </p:tgtEl>
                                        <p:attrNameLst>
                                          <p:attrName>r</p:attrName>
                                        </p:attrNameLst>
                                      </p:cBhvr>
                                    </p:animRot>
                                  </p:childTnLst>
                                </p:cTn>
                              </p:par>
                            </p:childTnLst>
                          </p:cTn>
                        </p:par>
                        <p:par>
                          <p:cTn id="14" fill="hold">
                            <p:stCondLst>
                              <p:cond delay="4000"/>
                            </p:stCondLst>
                            <p:childTnLst>
                              <p:par>
                                <p:cTn id="15" presetID="42" presetClass="entr" presetSubtype="0" fill="hold" grpId="0" nodeType="after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6" presetClass="emph" presetSubtype="0" fill="hold" nodeType="clickEffect">
                                  <p:stCondLst>
                                    <p:cond delay="0"/>
                                  </p:stCondLst>
                                  <p:childTnLst>
                                    <p:animScale>
                                      <p:cBhvr>
                                        <p:cTn id="23" dur="2000" fill="hold"/>
                                        <p:tgtEl>
                                          <p:spTgt spid="1026"/>
                                        </p:tgtEl>
                                      </p:cBhvr>
                                      <p:by x="150000" y="150000"/>
                                    </p:animScale>
                                  </p:childTnLst>
                                </p:cTn>
                              </p:par>
                              <p:par>
                                <p:cTn id="24" presetID="31" presetClass="entr" presetSubtype="0" fill="hold" grpId="0" nodeType="with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p:cTn id="26" dur="1000" fill="hold"/>
                                        <p:tgtEl>
                                          <p:spTgt spid="6"/>
                                        </p:tgtEl>
                                        <p:attrNameLst>
                                          <p:attrName>ppt_w</p:attrName>
                                        </p:attrNameLst>
                                      </p:cBhvr>
                                      <p:tavLst>
                                        <p:tav tm="0">
                                          <p:val>
                                            <p:fltVal val="0"/>
                                          </p:val>
                                        </p:tav>
                                        <p:tav tm="100000">
                                          <p:val>
                                            <p:strVal val="#ppt_w"/>
                                          </p:val>
                                        </p:tav>
                                      </p:tavLst>
                                    </p:anim>
                                    <p:anim calcmode="lin" valueType="num">
                                      <p:cBhvr>
                                        <p:cTn id="27" dur="1000" fill="hold"/>
                                        <p:tgtEl>
                                          <p:spTgt spid="6"/>
                                        </p:tgtEl>
                                        <p:attrNameLst>
                                          <p:attrName>ppt_h</p:attrName>
                                        </p:attrNameLst>
                                      </p:cBhvr>
                                      <p:tavLst>
                                        <p:tav tm="0">
                                          <p:val>
                                            <p:fltVal val="0"/>
                                          </p:val>
                                        </p:tav>
                                        <p:tav tm="100000">
                                          <p:val>
                                            <p:strVal val="#ppt_h"/>
                                          </p:val>
                                        </p:tav>
                                      </p:tavLst>
                                    </p:anim>
                                    <p:anim calcmode="lin" valueType="num">
                                      <p:cBhvr>
                                        <p:cTn id="28" dur="1000" fill="hold"/>
                                        <p:tgtEl>
                                          <p:spTgt spid="6"/>
                                        </p:tgtEl>
                                        <p:attrNameLst>
                                          <p:attrName>style.rotation</p:attrName>
                                        </p:attrNameLst>
                                      </p:cBhvr>
                                      <p:tavLst>
                                        <p:tav tm="0">
                                          <p:val>
                                            <p:fltVal val="90"/>
                                          </p:val>
                                        </p:tav>
                                        <p:tav tm="100000">
                                          <p:val>
                                            <p:fltVal val="0"/>
                                          </p:val>
                                        </p:tav>
                                      </p:tavLst>
                                    </p:anim>
                                    <p:animEffect transition="in" filter="fade">
                                      <p:cBhvr>
                                        <p:cTn id="29" dur="1000"/>
                                        <p:tgtEl>
                                          <p:spTgt spid="6"/>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6" grpId="0"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BC56-09A2-420D-9647-2E0F4FAE2CAD}"/>
              </a:ext>
            </a:extLst>
          </p:cNvPr>
          <p:cNvSpPr>
            <a:spLocks noGrp="1"/>
          </p:cNvSpPr>
          <p:nvPr>
            <p:ph type="title"/>
          </p:nvPr>
        </p:nvSpPr>
        <p:spPr/>
        <p:txBody>
          <a:bodyPr/>
          <a:lstStyle/>
          <a:p>
            <a:r>
              <a:rPr lang="en-IN" dirty="0"/>
              <a:t>Answer???</a:t>
            </a:r>
          </a:p>
        </p:txBody>
      </p:sp>
      <p:sp>
        <p:nvSpPr>
          <p:cNvPr id="3" name="Content Placeholder 2">
            <a:extLst>
              <a:ext uri="{FF2B5EF4-FFF2-40B4-BE49-F238E27FC236}">
                <a16:creationId xmlns:a16="http://schemas.microsoft.com/office/drawing/2014/main" id="{0A46082E-5A0B-41B3-A8EA-856EB82BA281}"/>
              </a:ext>
            </a:extLst>
          </p:cNvPr>
          <p:cNvSpPr>
            <a:spLocks noGrp="1"/>
          </p:cNvSpPr>
          <p:nvPr>
            <p:ph idx="1"/>
          </p:nvPr>
        </p:nvSpPr>
        <p:spPr>
          <a:xfrm>
            <a:off x="457200" y="1408176"/>
            <a:ext cx="8229600" cy="5343143"/>
          </a:xfrm>
        </p:spPr>
        <p:txBody>
          <a:bodyPr>
            <a:normAutofit/>
          </a:bodyPr>
          <a:lstStyle/>
          <a:p>
            <a:pPr marL="118872" indent="0">
              <a:buNone/>
            </a:pPr>
            <a:r>
              <a:rPr lang="en-IN" dirty="0">
                <a:solidFill>
                  <a:srgbClr val="0000CC"/>
                </a:solidFill>
              </a:rPr>
              <a:t>Number of Computers?</a:t>
            </a:r>
          </a:p>
          <a:p>
            <a:pPr marL="118872" indent="0">
              <a:buNone/>
            </a:pPr>
            <a:r>
              <a:rPr lang="en-IN" dirty="0">
                <a:solidFill>
                  <a:srgbClr val="0000CC"/>
                </a:solidFill>
              </a:rPr>
              <a:t>	</a:t>
            </a:r>
            <a:r>
              <a:rPr lang="en-IN" dirty="0">
                <a:solidFill>
                  <a:srgbClr val="FF0000"/>
                </a:solidFill>
              </a:rPr>
              <a:t>1</a:t>
            </a:r>
          </a:p>
          <a:p>
            <a:pPr marL="118872" indent="0">
              <a:buNone/>
            </a:pPr>
            <a:r>
              <a:rPr lang="en-IN" dirty="0">
                <a:solidFill>
                  <a:srgbClr val="0000CC"/>
                </a:solidFill>
              </a:rPr>
              <a:t>Number of Processors?</a:t>
            </a:r>
          </a:p>
          <a:p>
            <a:pPr marL="118872" indent="0">
              <a:buNone/>
            </a:pPr>
            <a:r>
              <a:rPr lang="en-IN" dirty="0">
                <a:solidFill>
                  <a:srgbClr val="0000CC"/>
                </a:solidFill>
              </a:rPr>
              <a:t>	</a:t>
            </a:r>
            <a:r>
              <a:rPr lang="en-IN" dirty="0">
                <a:solidFill>
                  <a:srgbClr val="FF0000"/>
                </a:solidFill>
              </a:rPr>
              <a:t>1</a:t>
            </a:r>
          </a:p>
          <a:p>
            <a:pPr marL="118872" indent="0">
              <a:buNone/>
            </a:pPr>
            <a:r>
              <a:rPr lang="en-IN" dirty="0">
                <a:solidFill>
                  <a:srgbClr val="0000CC"/>
                </a:solidFill>
              </a:rPr>
              <a:t>Number of Operations / Instructions?</a:t>
            </a:r>
          </a:p>
          <a:p>
            <a:pPr marL="118872" indent="0">
              <a:buNone/>
            </a:pPr>
            <a:r>
              <a:rPr lang="en-IN" dirty="0">
                <a:solidFill>
                  <a:srgbClr val="0000CC"/>
                </a:solidFill>
              </a:rPr>
              <a:t>	</a:t>
            </a:r>
            <a:r>
              <a:rPr lang="en-IN" dirty="0">
                <a:solidFill>
                  <a:srgbClr val="FF0000"/>
                </a:solidFill>
              </a:rPr>
              <a:t>5,000</a:t>
            </a:r>
          </a:p>
          <a:p>
            <a:pPr marL="118872" indent="0">
              <a:buNone/>
            </a:pPr>
            <a:r>
              <a:rPr lang="en-IN" dirty="0">
                <a:solidFill>
                  <a:srgbClr val="0000CC"/>
                </a:solidFill>
              </a:rPr>
              <a:t>Number of Data?</a:t>
            </a:r>
          </a:p>
          <a:p>
            <a:pPr marL="118872" indent="0">
              <a:buNone/>
            </a:pPr>
            <a:r>
              <a:rPr lang="en-IN" dirty="0">
                <a:solidFill>
                  <a:srgbClr val="0000CC"/>
                </a:solidFill>
              </a:rPr>
              <a:t>	</a:t>
            </a:r>
            <a:r>
              <a:rPr lang="en-IN" dirty="0">
                <a:solidFill>
                  <a:srgbClr val="FF0000"/>
                </a:solidFill>
              </a:rPr>
              <a:t>Same / Different Data</a:t>
            </a:r>
          </a:p>
          <a:p>
            <a:pPr marL="118872" indent="0">
              <a:buNone/>
            </a:pPr>
            <a:r>
              <a:rPr lang="en-IN" dirty="0">
                <a:solidFill>
                  <a:srgbClr val="0000CC"/>
                </a:solidFill>
              </a:rPr>
              <a:t>Execution Time (Minimum) ?</a:t>
            </a:r>
          </a:p>
          <a:p>
            <a:pPr marL="118872" indent="0">
              <a:buNone/>
            </a:pPr>
            <a:r>
              <a:rPr lang="en-IN" dirty="0">
                <a:solidFill>
                  <a:srgbClr val="0000CC"/>
                </a:solidFill>
              </a:rPr>
              <a:t>	</a:t>
            </a:r>
            <a:r>
              <a:rPr lang="en-IN" dirty="0">
                <a:solidFill>
                  <a:srgbClr val="FF0000"/>
                </a:solidFill>
              </a:rPr>
              <a:t>12 Hrs</a:t>
            </a:r>
          </a:p>
          <a:p>
            <a:endParaRPr lang="en-IN" dirty="0"/>
          </a:p>
        </p:txBody>
      </p:sp>
      <p:sp>
        <p:nvSpPr>
          <p:cNvPr id="5" name="Slide Number Placeholder 4">
            <a:extLst>
              <a:ext uri="{FF2B5EF4-FFF2-40B4-BE49-F238E27FC236}">
                <a16:creationId xmlns:a16="http://schemas.microsoft.com/office/drawing/2014/main" id="{B3F1F55E-A92B-499D-8509-C192A199823F}"/>
              </a:ext>
            </a:extLst>
          </p:cNvPr>
          <p:cNvSpPr>
            <a:spLocks noGrp="1"/>
          </p:cNvSpPr>
          <p:nvPr>
            <p:ph type="sldNum" sz="quarter" idx="12"/>
          </p:nvPr>
        </p:nvSpPr>
        <p:spPr/>
        <p:txBody>
          <a:bodyPr/>
          <a:lstStyle/>
          <a:p>
            <a:fld id="{F415478C-D669-453F-90FD-15734C33BF1A}" type="slidenum">
              <a:rPr lang="en-US" smtClean="0"/>
              <a:pPr/>
              <a:t>7</a:t>
            </a:fld>
            <a:endParaRPr lang="en-US"/>
          </a:p>
        </p:txBody>
      </p:sp>
    </p:spTree>
    <p:extLst>
      <p:ext uri="{BB962C8B-B14F-4D97-AF65-F5344CB8AC3E}">
        <p14:creationId xmlns:p14="http://schemas.microsoft.com/office/powerpoint/2010/main" val="308669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E0B0C4E-8D80-484F-902E-A97ED94F2DCD}"/>
              </a:ext>
            </a:extLst>
          </p:cNvPr>
          <p:cNvSpPr>
            <a:spLocks noGrp="1"/>
          </p:cNvSpPr>
          <p:nvPr>
            <p:ph type="sldNum" sz="quarter" idx="12"/>
          </p:nvPr>
        </p:nvSpPr>
        <p:spPr/>
        <p:txBody>
          <a:bodyPr/>
          <a:lstStyle/>
          <a:p>
            <a:fld id="{F415478C-D669-453F-90FD-15734C33BF1A}" type="slidenum">
              <a:rPr lang="en-US" smtClean="0"/>
              <a:pPr/>
              <a:t>8</a:t>
            </a:fld>
            <a:endParaRPr lang="en-US" dirty="0"/>
          </a:p>
        </p:txBody>
      </p:sp>
      <p:sp>
        <p:nvSpPr>
          <p:cNvPr id="7" name="Rectangle: Rounded Corners 6">
            <a:extLst>
              <a:ext uri="{FF2B5EF4-FFF2-40B4-BE49-F238E27FC236}">
                <a16:creationId xmlns:a16="http://schemas.microsoft.com/office/drawing/2014/main" id="{F0C3CDDB-0C2F-4A11-95B7-A59B721D60C2}"/>
              </a:ext>
            </a:extLst>
          </p:cNvPr>
          <p:cNvSpPr/>
          <p:nvPr/>
        </p:nvSpPr>
        <p:spPr>
          <a:xfrm>
            <a:off x="344436" y="1257808"/>
            <a:ext cx="3185159" cy="834136"/>
          </a:xfrm>
          <a:prstGeom prst="roundRect">
            <a:avLst>
              <a:gd name="adj" fmla="val 0"/>
            </a:avLst>
          </a:prstGeom>
          <a:solidFill>
            <a:schemeClr val="bg2">
              <a:lumMod val="2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Addition of </a:t>
            </a:r>
            <a:r>
              <a:rPr lang="en-US" sz="2600" dirty="0">
                <a:solidFill>
                  <a:srgbClr val="FF0000"/>
                </a:solidFill>
              </a:rPr>
              <a:t>80,000</a:t>
            </a:r>
            <a:r>
              <a:rPr lang="en-US" sz="2400" dirty="0"/>
              <a:t> pairs of Integers</a:t>
            </a:r>
            <a:endParaRPr lang="en-IN" sz="2400" dirty="0"/>
          </a:p>
        </p:txBody>
      </p:sp>
      <p:pic>
        <p:nvPicPr>
          <p:cNvPr id="1026" name="Picture 2" descr="Thinking business woman standing under question marks. Young caucasian business woman thinking. Thinking business woman surrounded by question marks. Vector flat design illustration. Square layout.">
            <a:extLst>
              <a:ext uri="{FF2B5EF4-FFF2-40B4-BE49-F238E27FC236}">
                <a16:creationId xmlns:a16="http://schemas.microsoft.com/office/drawing/2014/main" id="{63F5CF7E-9D70-4614-8F08-0733FFB94D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2195576"/>
            <a:ext cx="3308555" cy="341884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Rounded Corners 8">
            <a:extLst>
              <a:ext uri="{FF2B5EF4-FFF2-40B4-BE49-F238E27FC236}">
                <a16:creationId xmlns:a16="http://schemas.microsoft.com/office/drawing/2014/main" id="{250CDD57-14D8-4CE5-8E3C-1A9354EC711E}"/>
              </a:ext>
            </a:extLst>
          </p:cNvPr>
          <p:cNvSpPr/>
          <p:nvPr/>
        </p:nvSpPr>
        <p:spPr>
          <a:xfrm>
            <a:off x="6324600" y="990600"/>
            <a:ext cx="2667000" cy="5029200"/>
          </a:xfrm>
          <a:prstGeom prst="roundRect">
            <a:avLst/>
          </a:prstGeom>
          <a:solidFill>
            <a:srgbClr val="0070C0"/>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1CB1CFB1-BCDB-4976-B183-BF873A3259A4}"/>
              </a:ext>
            </a:extLst>
          </p:cNvPr>
          <p:cNvSpPr/>
          <p:nvPr/>
        </p:nvSpPr>
        <p:spPr>
          <a:xfrm>
            <a:off x="6654604" y="3104896"/>
            <a:ext cx="2108396" cy="324104"/>
          </a:xfrm>
          <a:prstGeom prst="rect">
            <a:avLst/>
          </a:prstGeom>
          <a:solidFill>
            <a:schemeClr val="accent4">
              <a:lumMod val="20000"/>
              <a:lumOff val="80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Processor 1</a:t>
            </a:r>
            <a:endParaRPr lang="en-IN" dirty="0">
              <a:solidFill>
                <a:srgbClr val="FF0000"/>
              </a:solidFill>
            </a:endParaRPr>
          </a:p>
        </p:txBody>
      </p:sp>
      <p:sp>
        <p:nvSpPr>
          <p:cNvPr id="12" name="Rectangle 11">
            <a:extLst>
              <a:ext uri="{FF2B5EF4-FFF2-40B4-BE49-F238E27FC236}">
                <a16:creationId xmlns:a16="http://schemas.microsoft.com/office/drawing/2014/main" id="{F35DBCD7-F1A5-4C6D-A9C3-6C3BFD9732F4}"/>
              </a:ext>
            </a:extLst>
          </p:cNvPr>
          <p:cNvSpPr/>
          <p:nvPr/>
        </p:nvSpPr>
        <p:spPr>
          <a:xfrm>
            <a:off x="6640536" y="1211580"/>
            <a:ext cx="2108396" cy="324104"/>
          </a:xfrm>
          <a:prstGeom prst="rect">
            <a:avLst/>
          </a:prstGeom>
          <a:solidFill>
            <a:schemeClr val="accent2"/>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Processor 5</a:t>
            </a:r>
            <a:endParaRPr lang="en-IN" dirty="0">
              <a:solidFill>
                <a:srgbClr val="FF0000"/>
              </a:solidFill>
            </a:endParaRPr>
          </a:p>
        </p:txBody>
      </p:sp>
      <p:sp>
        <p:nvSpPr>
          <p:cNvPr id="13" name="Rectangle 12">
            <a:extLst>
              <a:ext uri="{FF2B5EF4-FFF2-40B4-BE49-F238E27FC236}">
                <a16:creationId xmlns:a16="http://schemas.microsoft.com/office/drawing/2014/main" id="{2F7C392E-B4AF-4E43-97B0-1625BDC643EE}"/>
              </a:ext>
            </a:extLst>
          </p:cNvPr>
          <p:cNvSpPr/>
          <p:nvPr/>
        </p:nvSpPr>
        <p:spPr>
          <a:xfrm>
            <a:off x="6654604" y="1676400"/>
            <a:ext cx="2108396" cy="324104"/>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Processor 4</a:t>
            </a:r>
            <a:endParaRPr lang="en-IN" dirty="0">
              <a:solidFill>
                <a:srgbClr val="FF0000"/>
              </a:solidFill>
            </a:endParaRPr>
          </a:p>
        </p:txBody>
      </p:sp>
      <p:sp>
        <p:nvSpPr>
          <p:cNvPr id="14" name="Rectangle 13">
            <a:extLst>
              <a:ext uri="{FF2B5EF4-FFF2-40B4-BE49-F238E27FC236}">
                <a16:creationId xmlns:a16="http://schemas.microsoft.com/office/drawing/2014/main" id="{A908ACE7-4354-4F21-91F4-A5BC319772A1}"/>
              </a:ext>
            </a:extLst>
          </p:cNvPr>
          <p:cNvSpPr/>
          <p:nvPr/>
        </p:nvSpPr>
        <p:spPr>
          <a:xfrm>
            <a:off x="6650892" y="2133600"/>
            <a:ext cx="2108396" cy="324104"/>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Processor 3</a:t>
            </a:r>
            <a:endParaRPr lang="en-IN" dirty="0">
              <a:solidFill>
                <a:srgbClr val="FF0000"/>
              </a:solidFill>
            </a:endParaRPr>
          </a:p>
        </p:txBody>
      </p:sp>
      <p:sp>
        <p:nvSpPr>
          <p:cNvPr id="15" name="Rectangle 14">
            <a:extLst>
              <a:ext uri="{FF2B5EF4-FFF2-40B4-BE49-F238E27FC236}">
                <a16:creationId xmlns:a16="http://schemas.microsoft.com/office/drawing/2014/main" id="{25E8DFDC-D18E-4F31-B947-F19BFD81B2EF}"/>
              </a:ext>
            </a:extLst>
          </p:cNvPr>
          <p:cNvSpPr/>
          <p:nvPr/>
        </p:nvSpPr>
        <p:spPr>
          <a:xfrm>
            <a:off x="6650892" y="2590800"/>
            <a:ext cx="2108396" cy="324104"/>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Processor 2</a:t>
            </a:r>
            <a:endParaRPr lang="en-IN" dirty="0">
              <a:solidFill>
                <a:srgbClr val="FF0000"/>
              </a:solidFill>
            </a:endParaRPr>
          </a:p>
        </p:txBody>
      </p:sp>
      <p:sp>
        <p:nvSpPr>
          <p:cNvPr id="16" name="Rectangle 15">
            <a:extLst>
              <a:ext uri="{FF2B5EF4-FFF2-40B4-BE49-F238E27FC236}">
                <a16:creationId xmlns:a16="http://schemas.microsoft.com/office/drawing/2014/main" id="{142DE804-4D43-4BC3-AFA3-8DC33DDFFC0F}"/>
              </a:ext>
            </a:extLst>
          </p:cNvPr>
          <p:cNvSpPr/>
          <p:nvPr/>
        </p:nvSpPr>
        <p:spPr>
          <a:xfrm>
            <a:off x="6615332" y="4572000"/>
            <a:ext cx="2108396" cy="324104"/>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Processor 8</a:t>
            </a:r>
            <a:endParaRPr lang="en-IN" dirty="0">
              <a:solidFill>
                <a:srgbClr val="FF0000"/>
              </a:solidFill>
            </a:endParaRPr>
          </a:p>
        </p:txBody>
      </p:sp>
      <p:sp>
        <p:nvSpPr>
          <p:cNvPr id="17" name="Rectangle 16">
            <a:extLst>
              <a:ext uri="{FF2B5EF4-FFF2-40B4-BE49-F238E27FC236}">
                <a16:creationId xmlns:a16="http://schemas.microsoft.com/office/drawing/2014/main" id="{4EECADD4-514B-4C10-B761-445058E7C4CC}"/>
              </a:ext>
            </a:extLst>
          </p:cNvPr>
          <p:cNvSpPr/>
          <p:nvPr/>
        </p:nvSpPr>
        <p:spPr>
          <a:xfrm>
            <a:off x="6615332" y="4114800"/>
            <a:ext cx="2108396" cy="324104"/>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Processor 7</a:t>
            </a:r>
            <a:endParaRPr lang="en-IN" dirty="0">
              <a:solidFill>
                <a:srgbClr val="FF0000"/>
              </a:solidFill>
            </a:endParaRPr>
          </a:p>
        </p:txBody>
      </p:sp>
      <p:sp>
        <p:nvSpPr>
          <p:cNvPr id="18" name="Rectangle 17">
            <a:extLst>
              <a:ext uri="{FF2B5EF4-FFF2-40B4-BE49-F238E27FC236}">
                <a16:creationId xmlns:a16="http://schemas.microsoft.com/office/drawing/2014/main" id="{9A7C3E57-1901-4449-B72C-B69E00B40890}"/>
              </a:ext>
            </a:extLst>
          </p:cNvPr>
          <p:cNvSpPr/>
          <p:nvPr/>
        </p:nvSpPr>
        <p:spPr>
          <a:xfrm>
            <a:off x="6619142" y="3657600"/>
            <a:ext cx="2108396" cy="324104"/>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Processor 6</a:t>
            </a:r>
            <a:endParaRPr lang="en-IN" dirty="0">
              <a:solidFill>
                <a:srgbClr val="FF0000"/>
              </a:solidFill>
            </a:endParaRPr>
          </a:p>
        </p:txBody>
      </p:sp>
      <p:sp>
        <p:nvSpPr>
          <p:cNvPr id="19" name="Rectangle 18">
            <a:extLst>
              <a:ext uri="{FF2B5EF4-FFF2-40B4-BE49-F238E27FC236}">
                <a16:creationId xmlns:a16="http://schemas.microsoft.com/office/drawing/2014/main" id="{55A2A1D5-BA98-4E16-B2FF-7A8DA0E98F58}"/>
              </a:ext>
            </a:extLst>
          </p:cNvPr>
          <p:cNvSpPr/>
          <p:nvPr/>
        </p:nvSpPr>
        <p:spPr>
          <a:xfrm>
            <a:off x="6649622" y="5029200"/>
            <a:ext cx="2108396" cy="324104"/>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Processor 9</a:t>
            </a:r>
            <a:endParaRPr lang="en-IN" dirty="0">
              <a:solidFill>
                <a:srgbClr val="FF0000"/>
              </a:solidFill>
            </a:endParaRPr>
          </a:p>
        </p:txBody>
      </p:sp>
      <p:sp>
        <p:nvSpPr>
          <p:cNvPr id="20" name="Rectangle 19">
            <a:extLst>
              <a:ext uri="{FF2B5EF4-FFF2-40B4-BE49-F238E27FC236}">
                <a16:creationId xmlns:a16="http://schemas.microsoft.com/office/drawing/2014/main" id="{10F7B959-446E-485F-AB86-680514A99478}"/>
              </a:ext>
            </a:extLst>
          </p:cNvPr>
          <p:cNvSpPr/>
          <p:nvPr/>
        </p:nvSpPr>
        <p:spPr>
          <a:xfrm>
            <a:off x="6650892" y="5467096"/>
            <a:ext cx="2108396" cy="324104"/>
          </a:xfrm>
          <a:prstGeom prst="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Processor 10</a:t>
            </a:r>
            <a:endParaRPr lang="en-IN" dirty="0">
              <a:solidFill>
                <a:srgbClr val="FF0000"/>
              </a:solidFill>
            </a:endParaRPr>
          </a:p>
        </p:txBody>
      </p:sp>
      <p:sp>
        <p:nvSpPr>
          <p:cNvPr id="22" name="Rectangle: Rounded Corners 21">
            <a:extLst>
              <a:ext uri="{FF2B5EF4-FFF2-40B4-BE49-F238E27FC236}">
                <a16:creationId xmlns:a16="http://schemas.microsoft.com/office/drawing/2014/main" id="{F411E098-2D11-4DB2-AA5F-9F381048E2BF}"/>
              </a:ext>
            </a:extLst>
          </p:cNvPr>
          <p:cNvSpPr/>
          <p:nvPr/>
        </p:nvSpPr>
        <p:spPr>
          <a:xfrm>
            <a:off x="533400" y="1299464"/>
            <a:ext cx="2667000" cy="792480"/>
          </a:xfrm>
          <a:prstGeom prst="roundRect">
            <a:avLst>
              <a:gd name="adj" fmla="val 0"/>
            </a:avLst>
          </a:prstGeom>
          <a:solidFill>
            <a:schemeClr val="bg2">
              <a:lumMod val="2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Addition of </a:t>
            </a:r>
            <a:r>
              <a:rPr lang="en-US" sz="2600" dirty="0">
                <a:solidFill>
                  <a:srgbClr val="FF0000"/>
                </a:solidFill>
              </a:rPr>
              <a:t>80,000</a:t>
            </a:r>
            <a:r>
              <a:rPr lang="en-US" sz="2400" dirty="0"/>
              <a:t> pairs of Integers</a:t>
            </a:r>
            <a:endParaRPr lang="en-IN" sz="2400" dirty="0"/>
          </a:p>
        </p:txBody>
      </p:sp>
      <p:sp>
        <p:nvSpPr>
          <p:cNvPr id="21" name="Rectangle: Rounded Corners 20">
            <a:extLst>
              <a:ext uri="{FF2B5EF4-FFF2-40B4-BE49-F238E27FC236}">
                <a16:creationId xmlns:a16="http://schemas.microsoft.com/office/drawing/2014/main" id="{1B81C5EC-48CB-4AD6-81E5-A9D6F273290E}"/>
              </a:ext>
            </a:extLst>
          </p:cNvPr>
          <p:cNvSpPr/>
          <p:nvPr/>
        </p:nvSpPr>
        <p:spPr>
          <a:xfrm>
            <a:off x="5333999" y="3154933"/>
            <a:ext cx="990601"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8000</a:t>
            </a:r>
            <a:endParaRPr lang="en-IN" sz="2400" dirty="0"/>
          </a:p>
        </p:txBody>
      </p:sp>
      <p:sp>
        <p:nvSpPr>
          <p:cNvPr id="24" name="Rectangle: Rounded Corners 23">
            <a:extLst>
              <a:ext uri="{FF2B5EF4-FFF2-40B4-BE49-F238E27FC236}">
                <a16:creationId xmlns:a16="http://schemas.microsoft.com/office/drawing/2014/main" id="{9AAD3CDA-B9CD-4AF4-9E10-AB1DD33E9426}"/>
              </a:ext>
            </a:extLst>
          </p:cNvPr>
          <p:cNvSpPr/>
          <p:nvPr/>
        </p:nvSpPr>
        <p:spPr>
          <a:xfrm>
            <a:off x="5356859" y="4614163"/>
            <a:ext cx="990601"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8000</a:t>
            </a:r>
            <a:endParaRPr lang="en-IN" sz="2400" dirty="0"/>
          </a:p>
        </p:txBody>
      </p:sp>
      <p:sp>
        <p:nvSpPr>
          <p:cNvPr id="25" name="Rectangle: Rounded Corners 24">
            <a:extLst>
              <a:ext uri="{FF2B5EF4-FFF2-40B4-BE49-F238E27FC236}">
                <a16:creationId xmlns:a16="http://schemas.microsoft.com/office/drawing/2014/main" id="{AC197ED6-8B0D-4A0A-864E-FB252BA94BEE}"/>
              </a:ext>
            </a:extLst>
          </p:cNvPr>
          <p:cNvSpPr/>
          <p:nvPr/>
        </p:nvSpPr>
        <p:spPr>
          <a:xfrm>
            <a:off x="5356859" y="4123434"/>
            <a:ext cx="990601"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8000</a:t>
            </a:r>
            <a:endParaRPr lang="en-IN" sz="2400" dirty="0"/>
          </a:p>
        </p:txBody>
      </p:sp>
      <p:sp>
        <p:nvSpPr>
          <p:cNvPr id="26" name="Rectangle: Rounded Corners 25">
            <a:extLst>
              <a:ext uri="{FF2B5EF4-FFF2-40B4-BE49-F238E27FC236}">
                <a16:creationId xmlns:a16="http://schemas.microsoft.com/office/drawing/2014/main" id="{9633158D-8FF1-4733-B844-8AD821B6CF21}"/>
              </a:ext>
            </a:extLst>
          </p:cNvPr>
          <p:cNvSpPr/>
          <p:nvPr/>
        </p:nvSpPr>
        <p:spPr>
          <a:xfrm>
            <a:off x="5333999" y="3657600"/>
            <a:ext cx="990601"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8000</a:t>
            </a:r>
            <a:endParaRPr lang="en-IN" sz="2400" dirty="0"/>
          </a:p>
        </p:txBody>
      </p:sp>
      <p:sp>
        <p:nvSpPr>
          <p:cNvPr id="27" name="Rectangle: Rounded Corners 26">
            <a:extLst>
              <a:ext uri="{FF2B5EF4-FFF2-40B4-BE49-F238E27FC236}">
                <a16:creationId xmlns:a16="http://schemas.microsoft.com/office/drawing/2014/main" id="{13AF6208-33DE-4BC1-B7FB-4E70DD2CE5D2}"/>
              </a:ext>
            </a:extLst>
          </p:cNvPr>
          <p:cNvSpPr/>
          <p:nvPr/>
        </p:nvSpPr>
        <p:spPr>
          <a:xfrm>
            <a:off x="5313174" y="2624326"/>
            <a:ext cx="990601"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8000</a:t>
            </a:r>
            <a:endParaRPr lang="en-IN" sz="2400" dirty="0"/>
          </a:p>
        </p:txBody>
      </p:sp>
      <p:sp>
        <p:nvSpPr>
          <p:cNvPr id="28" name="Rectangle: Rounded Corners 27">
            <a:extLst>
              <a:ext uri="{FF2B5EF4-FFF2-40B4-BE49-F238E27FC236}">
                <a16:creationId xmlns:a16="http://schemas.microsoft.com/office/drawing/2014/main" id="{667DD8A5-29CE-4A03-9E7E-2022C8C9EF0E}"/>
              </a:ext>
            </a:extLst>
          </p:cNvPr>
          <p:cNvSpPr/>
          <p:nvPr/>
        </p:nvSpPr>
        <p:spPr>
          <a:xfrm>
            <a:off x="5323586" y="2178176"/>
            <a:ext cx="990601"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8000</a:t>
            </a:r>
            <a:endParaRPr lang="en-IN" sz="2400" dirty="0"/>
          </a:p>
        </p:txBody>
      </p:sp>
      <p:sp>
        <p:nvSpPr>
          <p:cNvPr id="29" name="Rectangle: Rounded Corners 28">
            <a:extLst>
              <a:ext uri="{FF2B5EF4-FFF2-40B4-BE49-F238E27FC236}">
                <a16:creationId xmlns:a16="http://schemas.microsoft.com/office/drawing/2014/main" id="{00DA7129-B909-4254-B5E3-C2E46CF3656A}"/>
              </a:ext>
            </a:extLst>
          </p:cNvPr>
          <p:cNvSpPr/>
          <p:nvPr/>
        </p:nvSpPr>
        <p:spPr>
          <a:xfrm>
            <a:off x="5303014" y="1714244"/>
            <a:ext cx="990601"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8000</a:t>
            </a:r>
            <a:endParaRPr lang="en-IN" sz="2400" dirty="0"/>
          </a:p>
        </p:txBody>
      </p:sp>
      <p:sp>
        <p:nvSpPr>
          <p:cNvPr id="30" name="Rectangle: Rounded Corners 29">
            <a:extLst>
              <a:ext uri="{FF2B5EF4-FFF2-40B4-BE49-F238E27FC236}">
                <a16:creationId xmlns:a16="http://schemas.microsoft.com/office/drawing/2014/main" id="{278E7095-CB73-491C-AE96-B1995559B396}"/>
              </a:ext>
            </a:extLst>
          </p:cNvPr>
          <p:cNvSpPr/>
          <p:nvPr/>
        </p:nvSpPr>
        <p:spPr>
          <a:xfrm>
            <a:off x="5343653" y="1246373"/>
            <a:ext cx="990601"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8000</a:t>
            </a:r>
            <a:endParaRPr lang="en-IN" sz="2400" dirty="0"/>
          </a:p>
        </p:txBody>
      </p:sp>
      <p:sp>
        <p:nvSpPr>
          <p:cNvPr id="31" name="Rectangle: Rounded Corners 30">
            <a:extLst>
              <a:ext uri="{FF2B5EF4-FFF2-40B4-BE49-F238E27FC236}">
                <a16:creationId xmlns:a16="http://schemas.microsoft.com/office/drawing/2014/main" id="{9497C6A4-F18B-43F1-9048-21609AC11AF5}"/>
              </a:ext>
            </a:extLst>
          </p:cNvPr>
          <p:cNvSpPr/>
          <p:nvPr/>
        </p:nvSpPr>
        <p:spPr>
          <a:xfrm>
            <a:off x="5333999" y="5047996"/>
            <a:ext cx="990601"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8000</a:t>
            </a:r>
            <a:endParaRPr lang="en-IN" sz="2400" dirty="0"/>
          </a:p>
        </p:txBody>
      </p:sp>
      <p:sp>
        <p:nvSpPr>
          <p:cNvPr id="32" name="Rectangle: Rounded Corners 31">
            <a:extLst>
              <a:ext uri="{FF2B5EF4-FFF2-40B4-BE49-F238E27FC236}">
                <a16:creationId xmlns:a16="http://schemas.microsoft.com/office/drawing/2014/main" id="{4087332A-FD4C-4D5D-8073-4E223F5C3431}"/>
              </a:ext>
            </a:extLst>
          </p:cNvPr>
          <p:cNvSpPr/>
          <p:nvPr/>
        </p:nvSpPr>
        <p:spPr>
          <a:xfrm>
            <a:off x="5333999" y="5458967"/>
            <a:ext cx="990601" cy="2743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8000</a:t>
            </a:r>
            <a:endParaRPr lang="en-IN" sz="2400" dirty="0"/>
          </a:p>
        </p:txBody>
      </p:sp>
      <p:sp>
        <p:nvSpPr>
          <p:cNvPr id="23" name="Oval 22">
            <a:extLst>
              <a:ext uri="{FF2B5EF4-FFF2-40B4-BE49-F238E27FC236}">
                <a16:creationId xmlns:a16="http://schemas.microsoft.com/office/drawing/2014/main" id="{B9650068-C665-4EA7-BAB5-39E2D5857B43}"/>
              </a:ext>
            </a:extLst>
          </p:cNvPr>
          <p:cNvSpPr/>
          <p:nvPr/>
        </p:nvSpPr>
        <p:spPr>
          <a:xfrm>
            <a:off x="6513928" y="362458"/>
            <a:ext cx="2209800" cy="869188"/>
          </a:xfrm>
          <a:prstGeom prst="ellipse">
            <a:avLst/>
          </a:prstGeom>
          <a:solidFill>
            <a:srgbClr val="00B050"/>
          </a:solid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Answer within </a:t>
            </a:r>
            <a:r>
              <a:rPr lang="en-US" dirty="0">
                <a:solidFill>
                  <a:srgbClr val="FF0000"/>
                </a:solidFill>
              </a:rPr>
              <a:t>50 minutes</a:t>
            </a:r>
            <a:endParaRPr lang="en-IN" dirty="0">
              <a:solidFill>
                <a:srgbClr val="FF0000"/>
              </a:solidFill>
            </a:endParaRPr>
          </a:p>
        </p:txBody>
      </p:sp>
      <p:pic>
        <p:nvPicPr>
          <p:cNvPr id="1028" name="Picture 4" descr="Smiling Girl">
            <a:extLst>
              <a:ext uri="{FF2B5EF4-FFF2-40B4-BE49-F238E27FC236}">
                <a16:creationId xmlns:a16="http://schemas.microsoft.com/office/drawing/2014/main" id="{51BB2CC2-0F18-40D0-9484-EFE5ADDCF8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133600"/>
            <a:ext cx="3308555" cy="3764629"/>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a:extLst>
              <a:ext uri="{FF2B5EF4-FFF2-40B4-BE49-F238E27FC236}">
                <a16:creationId xmlns:a16="http://schemas.microsoft.com/office/drawing/2014/main" id="{3363F985-4776-4653-9C79-A52F0431A47F}"/>
              </a:ext>
            </a:extLst>
          </p:cNvPr>
          <p:cNvSpPr/>
          <p:nvPr/>
        </p:nvSpPr>
        <p:spPr>
          <a:xfrm>
            <a:off x="4170680" y="41148"/>
            <a:ext cx="924560" cy="834137"/>
          </a:xfrm>
          <a:prstGeom prst="ellipse">
            <a:avLst/>
          </a:prstGeom>
          <a:solidFill>
            <a:srgbClr val="660066"/>
          </a:solidFill>
          <a:ln w="127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5000" dirty="0"/>
              <a:t>4</a:t>
            </a:r>
          </a:p>
        </p:txBody>
      </p:sp>
      <p:sp>
        <p:nvSpPr>
          <p:cNvPr id="2" name="TextBox 1">
            <a:extLst>
              <a:ext uri="{FF2B5EF4-FFF2-40B4-BE49-F238E27FC236}">
                <a16:creationId xmlns:a16="http://schemas.microsoft.com/office/drawing/2014/main" id="{0E05103C-197E-4391-8349-435A34450566}"/>
              </a:ext>
            </a:extLst>
          </p:cNvPr>
          <p:cNvSpPr txBox="1"/>
          <p:nvPr/>
        </p:nvSpPr>
        <p:spPr>
          <a:xfrm>
            <a:off x="6781800" y="5715000"/>
            <a:ext cx="1752600" cy="369332"/>
          </a:xfrm>
          <a:prstGeom prst="rect">
            <a:avLst/>
          </a:prstGeom>
          <a:noFill/>
        </p:spPr>
        <p:txBody>
          <a:bodyPr wrap="square" rtlCol="0">
            <a:spAutoFit/>
          </a:bodyPr>
          <a:lstStyle/>
          <a:p>
            <a:pPr algn="ctr"/>
            <a:r>
              <a:rPr lang="en-IN" dirty="0">
                <a:solidFill>
                  <a:schemeClr val="accent1">
                    <a:lumMod val="20000"/>
                    <a:lumOff val="80000"/>
                  </a:schemeClr>
                </a:solidFill>
              </a:rPr>
              <a:t>System</a:t>
            </a:r>
          </a:p>
        </p:txBody>
      </p:sp>
    </p:spTree>
    <p:extLst>
      <p:ext uri="{BB962C8B-B14F-4D97-AF65-F5344CB8AC3E}">
        <p14:creationId xmlns:p14="http://schemas.microsoft.com/office/powerpoint/2010/main" val="25662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2" presetClass="emph" presetSubtype="0" fill="hold" nodeType="clickEffect">
                                  <p:stCondLst>
                                    <p:cond delay="0"/>
                                  </p:stCondLst>
                                  <p:childTnLst>
                                    <p:animRot by="120000">
                                      <p:cBhvr>
                                        <p:cTn id="10" dur="100" fill="hold">
                                          <p:stCondLst>
                                            <p:cond delay="0"/>
                                          </p:stCondLst>
                                        </p:cTn>
                                        <p:tgtEl>
                                          <p:spTgt spid="1026"/>
                                        </p:tgtEl>
                                        <p:attrNameLst>
                                          <p:attrName>r</p:attrName>
                                        </p:attrNameLst>
                                      </p:cBhvr>
                                    </p:animRot>
                                    <p:animRot by="-240000">
                                      <p:cBhvr>
                                        <p:cTn id="11" dur="200" fill="hold">
                                          <p:stCondLst>
                                            <p:cond delay="200"/>
                                          </p:stCondLst>
                                        </p:cTn>
                                        <p:tgtEl>
                                          <p:spTgt spid="1026"/>
                                        </p:tgtEl>
                                        <p:attrNameLst>
                                          <p:attrName>r</p:attrName>
                                        </p:attrNameLst>
                                      </p:cBhvr>
                                    </p:animRot>
                                    <p:animRot by="240000">
                                      <p:cBhvr>
                                        <p:cTn id="12" dur="200" fill="hold">
                                          <p:stCondLst>
                                            <p:cond delay="400"/>
                                          </p:stCondLst>
                                        </p:cTn>
                                        <p:tgtEl>
                                          <p:spTgt spid="1026"/>
                                        </p:tgtEl>
                                        <p:attrNameLst>
                                          <p:attrName>r</p:attrName>
                                        </p:attrNameLst>
                                      </p:cBhvr>
                                    </p:animRot>
                                    <p:animRot by="-240000">
                                      <p:cBhvr>
                                        <p:cTn id="13" dur="200" fill="hold">
                                          <p:stCondLst>
                                            <p:cond delay="600"/>
                                          </p:stCondLst>
                                        </p:cTn>
                                        <p:tgtEl>
                                          <p:spTgt spid="1026"/>
                                        </p:tgtEl>
                                        <p:attrNameLst>
                                          <p:attrName>r</p:attrName>
                                        </p:attrNameLst>
                                      </p:cBhvr>
                                    </p:animRot>
                                    <p:animRot by="120000">
                                      <p:cBhvr>
                                        <p:cTn id="14" dur="200" fill="hold">
                                          <p:stCondLst>
                                            <p:cond delay="800"/>
                                          </p:stCondLst>
                                        </p:cTn>
                                        <p:tgtEl>
                                          <p:spTgt spid="1026"/>
                                        </p:tgtEl>
                                        <p:attrNameLst>
                                          <p:attrName>r</p:attrName>
                                        </p:attrNameLst>
                                      </p:cBhvr>
                                    </p:animRo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1+#ppt_w/2"/>
                                          </p:val>
                                        </p:tav>
                                        <p:tav tm="100000">
                                          <p:val>
                                            <p:strVal val="#ppt_x"/>
                                          </p:val>
                                        </p:tav>
                                      </p:tavLst>
                                    </p:anim>
                                    <p:anim calcmode="lin" valueType="num">
                                      <p:cBhvr additive="base">
                                        <p:cTn id="20" dur="500" fill="hold"/>
                                        <p:tgtEl>
                                          <p:spTgt spid="15"/>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1+#ppt_w/2"/>
                                          </p:val>
                                        </p:tav>
                                        <p:tav tm="100000">
                                          <p:val>
                                            <p:strVal val="#ppt_x"/>
                                          </p:val>
                                        </p:tav>
                                      </p:tavLst>
                                    </p:anim>
                                    <p:anim calcmode="lin" valueType="num">
                                      <p:cBhvr additive="base">
                                        <p:cTn id="26" dur="500" fill="hold"/>
                                        <p:tgtEl>
                                          <p:spTgt spid="14"/>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anim calcmode="lin" valueType="num">
                                      <p:cBhvr additive="base">
                                        <p:cTn id="29" dur="500" fill="hold"/>
                                        <p:tgtEl>
                                          <p:spTgt spid="13"/>
                                        </p:tgtEl>
                                        <p:attrNameLst>
                                          <p:attrName>ppt_x</p:attrName>
                                        </p:attrNameLst>
                                      </p:cBhvr>
                                      <p:tavLst>
                                        <p:tav tm="0">
                                          <p:val>
                                            <p:strVal val="1+#ppt_w/2"/>
                                          </p:val>
                                        </p:tav>
                                        <p:tav tm="100000">
                                          <p:val>
                                            <p:strVal val="#ppt_x"/>
                                          </p:val>
                                        </p:tav>
                                      </p:tavLst>
                                    </p:anim>
                                    <p:anim calcmode="lin" valueType="num">
                                      <p:cBhvr additive="base">
                                        <p:cTn id="30" dur="500" fill="hold"/>
                                        <p:tgtEl>
                                          <p:spTgt spid="13"/>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1+#ppt_w/2"/>
                                          </p:val>
                                        </p:tav>
                                        <p:tav tm="100000">
                                          <p:val>
                                            <p:strVal val="#ppt_x"/>
                                          </p:val>
                                        </p:tav>
                                      </p:tavLst>
                                    </p:anim>
                                    <p:anim calcmode="lin" valueType="num">
                                      <p:cBhvr additive="base">
                                        <p:cTn id="34" dur="500" fill="hold"/>
                                        <p:tgtEl>
                                          <p:spTgt spid="12"/>
                                        </p:tgtEl>
                                        <p:attrNameLst>
                                          <p:attrName>ppt_y</p:attrName>
                                        </p:attrNameLst>
                                      </p:cBhvr>
                                      <p:tavLst>
                                        <p:tav tm="0">
                                          <p:val>
                                            <p:strVal val="#ppt_y"/>
                                          </p:val>
                                        </p:tav>
                                        <p:tav tm="100000">
                                          <p:val>
                                            <p:strVal val="#ppt_y"/>
                                          </p:val>
                                        </p:tav>
                                      </p:tavLst>
                                    </p:anim>
                                  </p:childTnLst>
                                </p:cTn>
                              </p:par>
                            </p:childTnLst>
                          </p:cTn>
                        </p:par>
                        <p:par>
                          <p:cTn id="35" fill="hold">
                            <p:stCondLst>
                              <p:cond delay="500"/>
                            </p:stCondLst>
                            <p:childTnLst>
                              <p:par>
                                <p:cTn id="36" presetID="2" presetClass="entr" presetSubtype="2"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additive="base">
                                        <p:cTn id="38" dur="500" fill="hold"/>
                                        <p:tgtEl>
                                          <p:spTgt spid="18"/>
                                        </p:tgtEl>
                                        <p:attrNameLst>
                                          <p:attrName>ppt_x</p:attrName>
                                        </p:attrNameLst>
                                      </p:cBhvr>
                                      <p:tavLst>
                                        <p:tav tm="0">
                                          <p:val>
                                            <p:strVal val="1+#ppt_w/2"/>
                                          </p:val>
                                        </p:tav>
                                        <p:tav tm="100000">
                                          <p:val>
                                            <p:strVal val="#ppt_x"/>
                                          </p:val>
                                        </p:tav>
                                      </p:tavLst>
                                    </p:anim>
                                    <p:anim calcmode="lin" valueType="num">
                                      <p:cBhvr additive="base">
                                        <p:cTn id="39" dur="500" fill="hold"/>
                                        <p:tgtEl>
                                          <p:spTgt spid="18"/>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fill="hold"/>
                                        <p:tgtEl>
                                          <p:spTgt spid="17"/>
                                        </p:tgtEl>
                                        <p:attrNameLst>
                                          <p:attrName>ppt_x</p:attrName>
                                        </p:attrNameLst>
                                      </p:cBhvr>
                                      <p:tavLst>
                                        <p:tav tm="0">
                                          <p:val>
                                            <p:strVal val="1+#ppt_w/2"/>
                                          </p:val>
                                        </p:tav>
                                        <p:tav tm="100000">
                                          <p:val>
                                            <p:strVal val="#ppt_x"/>
                                          </p:val>
                                        </p:tav>
                                      </p:tavLst>
                                    </p:anim>
                                    <p:anim calcmode="lin" valueType="num">
                                      <p:cBhvr additive="base">
                                        <p:cTn id="43" dur="500" fill="hold"/>
                                        <p:tgtEl>
                                          <p:spTgt spid="17"/>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additive="base">
                                        <p:cTn id="46" dur="500" fill="hold"/>
                                        <p:tgtEl>
                                          <p:spTgt spid="16"/>
                                        </p:tgtEl>
                                        <p:attrNameLst>
                                          <p:attrName>ppt_x</p:attrName>
                                        </p:attrNameLst>
                                      </p:cBhvr>
                                      <p:tavLst>
                                        <p:tav tm="0">
                                          <p:val>
                                            <p:strVal val="1+#ppt_w/2"/>
                                          </p:val>
                                        </p:tav>
                                        <p:tav tm="100000">
                                          <p:val>
                                            <p:strVal val="#ppt_x"/>
                                          </p:val>
                                        </p:tav>
                                      </p:tavLst>
                                    </p:anim>
                                    <p:anim calcmode="lin" valueType="num">
                                      <p:cBhvr additive="base">
                                        <p:cTn id="47" dur="500" fill="hold"/>
                                        <p:tgtEl>
                                          <p:spTgt spid="16"/>
                                        </p:tgtEl>
                                        <p:attrNameLst>
                                          <p:attrName>ppt_y</p:attrName>
                                        </p:attrNameLst>
                                      </p:cBhvr>
                                      <p:tavLst>
                                        <p:tav tm="0">
                                          <p:val>
                                            <p:strVal val="#ppt_y"/>
                                          </p:val>
                                        </p:tav>
                                        <p:tav tm="100000">
                                          <p:val>
                                            <p:strVal val="#ppt_y"/>
                                          </p:val>
                                        </p:tav>
                                      </p:tavLst>
                                    </p:anim>
                                  </p:childTnLst>
                                </p:cTn>
                              </p:par>
                              <p:par>
                                <p:cTn id="48" presetID="2" presetClass="entr" presetSubtype="2"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anim calcmode="lin" valueType="num">
                                      <p:cBhvr additive="base">
                                        <p:cTn id="50" dur="500" fill="hold"/>
                                        <p:tgtEl>
                                          <p:spTgt spid="19"/>
                                        </p:tgtEl>
                                        <p:attrNameLst>
                                          <p:attrName>ppt_x</p:attrName>
                                        </p:attrNameLst>
                                      </p:cBhvr>
                                      <p:tavLst>
                                        <p:tav tm="0">
                                          <p:val>
                                            <p:strVal val="1+#ppt_w/2"/>
                                          </p:val>
                                        </p:tav>
                                        <p:tav tm="100000">
                                          <p:val>
                                            <p:strVal val="#ppt_x"/>
                                          </p:val>
                                        </p:tav>
                                      </p:tavLst>
                                    </p:anim>
                                    <p:anim calcmode="lin" valueType="num">
                                      <p:cBhvr additive="base">
                                        <p:cTn id="51" dur="500" fill="hold"/>
                                        <p:tgtEl>
                                          <p:spTgt spid="19"/>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20"/>
                                        </p:tgtEl>
                                        <p:attrNameLst>
                                          <p:attrName>style.visibility</p:attrName>
                                        </p:attrNameLst>
                                      </p:cBhvr>
                                      <p:to>
                                        <p:strVal val="visible"/>
                                      </p:to>
                                    </p:set>
                                    <p:anim calcmode="lin" valueType="num">
                                      <p:cBhvr additive="base">
                                        <p:cTn id="54" dur="500" fill="hold"/>
                                        <p:tgtEl>
                                          <p:spTgt spid="20"/>
                                        </p:tgtEl>
                                        <p:attrNameLst>
                                          <p:attrName>ppt_x</p:attrName>
                                        </p:attrNameLst>
                                      </p:cBhvr>
                                      <p:tavLst>
                                        <p:tav tm="0">
                                          <p:val>
                                            <p:strVal val="1+#ppt_w/2"/>
                                          </p:val>
                                        </p:tav>
                                        <p:tav tm="100000">
                                          <p:val>
                                            <p:strVal val="#ppt_x"/>
                                          </p:val>
                                        </p:tav>
                                      </p:tavLst>
                                    </p:anim>
                                    <p:anim calcmode="lin" valueType="num">
                                      <p:cBhvr additive="base">
                                        <p:cTn id="55" dur="500" fill="hold"/>
                                        <p:tgtEl>
                                          <p:spTgt spid="20"/>
                                        </p:tgtEl>
                                        <p:attrNameLst>
                                          <p:attrName>ppt_y</p:attrName>
                                        </p:attrNameLst>
                                      </p:cBhvr>
                                      <p:tavLst>
                                        <p:tav tm="0">
                                          <p:val>
                                            <p:strVal val="#ppt_y"/>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22"/>
                                        </p:tgtEl>
                                        <p:attrNameLst>
                                          <p:attrName>style.visibility</p:attrName>
                                        </p:attrNameLst>
                                      </p:cBhvr>
                                      <p:to>
                                        <p:strVal val="visible"/>
                                      </p:to>
                                    </p:set>
                                  </p:childTnLst>
                                </p:cTn>
                              </p:par>
                            </p:childTnLst>
                          </p:cTn>
                        </p:par>
                        <p:par>
                          <p:cTn id="60" fill="hold">
                            <p:stCondLst>
                              <p:cond delay="0"/>
                            </p:stCondLst>
                            <p:childTnLst>
                              <p:par>
                                <p:cTn id="61" presetID="49" presetClass="path" presetSubtype="0" accel="50000" decel="50000" fill="hold" grpId="1" nodeType="afterEffect">
                                  <p:stCondLst>
                                    <p:cond delay="0"/>
                                  </p:stCondLst>
                                  <p:childTnLst>
                                    <p:animMotion origin="layout" path="M 3.33333E-6 -2.22222E-6 L 0.3375 0.27199 " pathEditMode="relative" rAng="0" ptsTypes="AA">
                                      <p:cBhvr>
                                        <p:cTn id="62" dur="2000" fill="hold"/>
                                        <p:tgtEl>
                                          <p:spTgt spid="22"/>
                                        </p:tgtEl>
                                        <p:attrNameLst>
                                          <p:attrName>ppt_x</p:attrName>
                                          <p:attrName>ppt_y</p:attrName>
                                        </p:attrNameLst>
                                      </p:cBhvr>
                                      <p:rCtr x="16875" y="13588"/>
                                    </p:animMotion>
                                  </p:childTnLst>
                                  <p:subTnLst>
                                    <p:set>
                                      <p:cBhvr override="childStyle">
                                        <p:cTn dur="1" fill="hold" display="0" masterRel="sameClick" afterEffect="1">
                                          <p:stCondLst>
                                            <p:cond evt="end" delay="0">
                                              <p:tn val="61"/>
                                            </p:cond>
                                          </p:stCondLst>
                                        </p:cTn>
                                        <p:tgtEl>
                                          <p:spTgt spid="22"/>
                                        </p:tgtEl>
                                        <p:attrNameLst>
                                          <p:attrName>style.visibility</p:attrName>
                                        </p:attrNameLst>
                                      </p:cBhvr>
                                      <p:to>
                                        <p:strVal val="hidden"/>
                                      </p:to>
                                    </p:set>
                                  </p:subTnLst>
                                </p:cTn>
                              </p:par>
                            </p:childTnLst>
                          </p:cTn>
                        </p:par>
                        <p:par>
                          <p:cTn id="63" fill="hold">
                            <p:stCondLst>
                              <p:cond delay="2000"/>
                            </p:stCondLst>
                            <p:childTnLst>
                              <p:par>
                                <p:cTn id="64" presetID="53" presetClass="entr" presetSubtype="16" fill="hold" grpId="0" nodeType="afterEffect">
                                  <p:stCondLst>
                                    <p:cond delay="0"/>
                                  </p:stCondLst>
                                  <p:childTnLst>
                                    <p:set>
                                      <p:cBhvr>
                                        <p:cTn id="65" dur="1" fill="hold">
                                          <p:stCondLst>
                                            <p:cond delay="0"/>
                                          </p:stCondLst>
                                        </p:cTn>
                                        <p:tgtEl>
                                          <p:spTgt spid="21"/>
                                        </p:tgtEl>
                                        <p:attrNameLst>
                                          <p:attrName>style.visibility</p:attrName>
                                        </p:attrNameLst>
                                      </p:cBhvr>
                                      <p:to>
                                        <p:strVal val="visible"/>
                                      </p:to>
                                    </p:set>
                                    <p:anim calcmode="lin" valueType="num">
                                      <p:cBhvr>
                                        <p:cTn id="66" dur="500" fill="hold"/>
                                        <p:tgtEl>
                                          <p:spTgt spid="21"/>
                                        </p:tgtEl>
                                        <p:attrNameLst>
                                          <p:attrName>ppt_w</p:attrName>
                                        </p:attrNameLst>
                                      </p:cBhvr>
                                      <p:tavLst>
                                        <p:tav tm="0">
                                          <p:val>
                                            <p:fltVal val="0"/>
                                          </p:val>
                                        </p:tav>
                                        <p:tav tm="100000">
                                          <p:val>
                                            <p:strVal val="#ppt_w"/>
                                          </p:val>
                                        </p:tav>
                                      </p:tavLst>
                                    </p:anim>
                                    <p:anim calcmode="lin" valueType="num">
                                      <p:cBhvr>
                                        <p:cTn id="67" dur="500" fill="hold"/>
                                        <p:tgtEl>
                                          <p:spTgt spid="21"/>
                                        </p:tgtEl>
                                        <p:attrNameLst>
                                          <p:attrName>ppt_h</p:attrName>
                                        </p:attrNameLst>
                                      </p:cBhvr>
                                      <p:tavLst>
                                        <p:tav tm="0">
                                          <p:val>
                                            <p:fltVal val="0"/>
                                          </p:val>
                                        </p:tav>
                                        <p:tav tm="100000">
                                          <p:val>
                                            <p:strVal val="#ppt_h"/>
                                          </p:val>
                                        </p:tav>
                                      </p:tavLst>
                                    </p:anim>
                                    <p:animEffect transition="in" filter="fade">
                                      <p:cBhvr>
                                        <p:cTn id="68" dur="500"/>
                                        <p:tgtEl>
                                          <p:spTgt spid="21"/>
                                        </p:tgtEl>
                                      </p:cBhvr>
                                    </p:animEffect>
                                  </p:childTnLst>
                                </p:cTn>
                              </p:par>
                              <p:par>
                                <p:cTn id="69" presetID="53" presetClass="entr" presetSubtype="16" fill="hold" grpId="0" nodeType="withEffect">
                                  <p:stCondLst>
                                    <p:cond delay="0"/>
                                  </p:stCondLst>
                                  <p:childTnLst>
                                    <p:set>
                                      <p:cBhvr>
                                        <p:cTn id="70" dur="1" fill="hold">
                                          <p:stCondLst>
                                            <p:cond delay="0"/>
                                          </p:stCondLst>
                                        </p:cTn>
                                        <p:tgtEl>
                                          <p:spTgt spid="27"/>
                                        </p:tgtEl>
                                        <p:attrNameLst>
                                          <p:attrName>style.visibility</p:attrName>
                                        </p:attrNameLst>
                                      </p:cBhvr>
                                      <p:to>
                                        <p:strVal val="visible"/>
                                      </p:to>
                                    </p:set>
                                    <p:anim calcmode="lin" valueType="num">
                                      <p:cBhvr>
                                        <p:cTn id="71" dur="500" fill="hold"/>
                                        <p:tgtEl>
                                          <p:spTgt spid="27"/>
                                        </p:tgtEl>
                                        <p:attrNameLst>
                                          <p:attrName>ppt_w</p:attrName>
                                        </p:attrNameLst>
                                      </p:cBhvr>
                                      <p:tavLst>
                                        <p:tav tm="0">
                                          <p:val>
                                            <p:fltVal val="0"/>
                                          </p:val>
                                        </p:tav>
                                        <p:tav tm="100000">
                                          <p:val>
                                            <p:strVal val="#ppt_w"/>
                                          </p:val>
                                        </p:tav>
                                      </p:tavLst>
                                    </p:anim>
                                    <p:anim calcmode="lin" valueType="num">
                                      <p:cBhvr>
                                        <p:cTn id="72" dur="500" fill="hold"/>
                                        <p:tgtEl>
                                          <p:spTgt spid="27"/>
                                        </p:tgtEl>
                                        <p:attrNameLst>
                                          <p:attrName>ppt_h</p:attrName>
                                        </p:attrNameLst>
                                      </p:cBhvr>
                                      <p:tavLst>
                                        <p:tav tm="0">
                                          <p:val>
                                            <p:fltVal val="0"/>
                                          </p:val>
                                        </p:tav>
                                        <p:tav tm="100000">
                                          <p:val>
                                            <p:strVal val="#ppt_h"/>
                                          </p:val>
                                        </p:tav>
                                      </p:tavLst>
                                    </p:anim>
                                    <p:animEffect transition="in" filter="fade">
                                      <p:cBhvr>
                                        <p:cTn id="73" dur="500"/>
                                        <p:tgtEl>
                                          <p:spTgt spid="27"/>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28"/>
                                        </p:tgtEl>
                                        <p:attrNameLst>
                                          <p:attrName>style.visibility</p:attrName>
                                        </p:attrNameLst>
                                      </p:cBhvr>
                                      <p:to>
                                        <p:strVal val="visible"/>
                                      </p:to>
                                    </p:set>
                                    <p:anim calcmode="lin" valueType="num">
                                      <p:cBhvr>
                                        <p:cTn id="76" dur="500" fill="hold"/>
                                        <p:tgtEl>
                                          <p:spTgt spid="28"/>
                                        </p:tgtEl>
                                        <p:attrNameLst>
                                          <p:attrName>ppt_w</p:attrName>
                                        </p:attrNameLst>
                                      </p:cBhvr>
                                      <p:tavLst>
                                        <p:tav tm="0">
                                          <p:val>
                                            <p:fltVal val="0"/>
                                          </p:val>
                                        </p:tav>
                                        <p:tav tm="100000">
                                          <p:val>
                                            <p:strVal val="#ppt_w"/>
                                          </p:val>
                                        </p:tav>
                                      </p:tavLst>
                                    </p:anim>
                                    <p:anim calcmode="lin" valueType="num">
                                      <p:cBhvr>
                                        <p:cTn id="77" dur="500" fill="hold"/>
                                        <p:tgtEl>
                                          <p:spTgt spid="28"/>
                                        </p:tgtEl>
                                        <p:attrNameLst>
                                          <p:attrName>ppt_h</p:attrName>
                                        </p:attrNameLst>
                                      </p:cBhvr>
                                      <p:tavLst>
                                        <p:tav tm="0">
                                          <p:val>
                                            <p:fltVal val="0"/>
                                          </p:val>
                                        </p:tav>
                                        <p:tav tm="100000">
                                          <p:val>
                                            <p:strVal val="#ppt_h"/>
                                          </p:val>
                                        </p:tav>
                                      </p:tavLst>
                                    </p:anim>
                                    <p:animEffect transition="in" filter="fade">
                                      <p:cBhvr>
                                        <p:cTn id="78" dur="500"/>
                                        <p:tgtEl>
                                          <p:spTgt spid="28"/>
                                        </p:tgtEl>
                                      </p:cBhvr>
                                    </p:animEffect>
                                  </p:childTnLst>
                                </p:cTn>
                              </p:par>
                              <p:par>
                                <p:cTn id="79" presetID="53" presetClass="entr" presetSubtype="16"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anim calcmode="lin" valueType="num">
                                      <p:cBhvr>
                                        <p:cTn id="81" dur="500" fill="hold"/>
                                        <p:tgtEl>
                                          <p:spTgt spid="29"/>
                                        </p:tgtEl>
                                        <p:attrNameLst>
                                          <p:attrName>ppt_w</p:attrName>
                                        </p:attrNameLst>
                                      </p:cBhvr>
                                      <p:tavLst>
                                        <p:tav tm="0">
                                          <p:val>
                                            <p:fltVal val="0"/>
                                          </p:val>
                                        </p:tav>
                                        <p:tav tm="100000">
                                          <p:val>
                                            <p:strVal val="#ppt_w"/>
                                          </p:val>
                                        </p:tav>
                                      </p:tavLst>
                                    </p:anim>
                                    <p:anim calcmode="lin" valueType="num">
                                      <p:cBhvr>
                                        <p:cTn id="82" dur="500" fill="hold"/>
                                        <p:tgtEl>
                                          <p:spTgt spid="29"/>
                                        </p:tgtEl>
                                        <p:attrNameLst>
                                          <p:attrName>ppt_h</p:attrName>
                                        </p:attrNameLst>
                                      </p:cBhvr>
                                      <p:tavLst>
                                        <p:tav tm="0">
                                          <p:val>
                                            <p:fltVal val="0"/>
                                          </p:val>
                                        </p:tav>
                                        <p:tav tm="100000">
                                          <p:val>
                                            <p:strVal val="#ppt_h"/>
                                          </p:val>
                                        </p:tav>
                                      </p:tavLst>
                                    </p:anim>
                                    <p:animEffect transition="in" filter="fade">
                                      <p:cBhvr>
                                        <p:cTn id="83" dur="500"/>
                                        <p:tgtEl>
                                          <p:spTgt spid="29"/>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500" fill="hold"/>
                                        <p:tgtEl>
                                          <p:spTgt spid="30"/>
                                        </p:tgtEl>
                                        <p:attrNameLst>
                                          <p:attrName>ppt_w</p:attrName>
                                        </p:attrNameLst>
                                      </p:cBhvr>
                                      <p:tavLst>
                                        <p:tav tm="0">
                                          <p:val>
                                            <p:fltVal val="0"/>
                                          </p:val>
                                        </p:tav>
                                        <p:tav tm="100000">
                                          <p:val>
                                            <p:strVal val="#ppt_w"/>
                                          </p:val>
                                        </p:tav>
                                      </p:tavLst>
                                    </p:anim>
                                    <p:anim calcmode="lin" valueType="num">
                                      <p:cBhvr>
                                        <p:cTn id="87" dur="500" fill="hold"/>
                                        <p:tgtEl>
                                          <p:spTgt spid="30"/>
                                        </p:tgtEl>
                                        <p:attrNameLst>
                                          <p:attrName>ppt_h</p:attrName>
                                        </p:attrNameLst>
                                      </p:cBhvr>
                                      <p:tavLst>
                                        <p:tav tm="0">
                                          <p:val>
                                            <p:fltVal val="0"/>
                                          </p:val>
                                        </p:tav>
                                        <p:tav tm="100000">
                                          <p:val>
                                            <p:strVal val="#ppt_h"/>
                                          </p:val>
                                        </p:tav>
                                      </p:tavLst>
                                    </p:anim>
                                    <p:animEffect transition="in" filter="fade">
                                      <p:cBhvr>
                                        <p:cTn id="88" dur="500"/>
                                        <p:tgtEl>
                                          <p:spTgt spid="30"/>
                                        </p:tgtEl>
                                      </p:cBhvr>
                                    </p:animEffect>
                                  </p:childTnLst>
                                </p:cTn>
                              </p:par>
                              <p:par>
                                <p:cTn id="89" presetID="53" presetClass="entr" presetSubtype="16"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p:cTn id="91" dur="500" fill="hold"/>
                                        <p:tgtEl>
                                          <p:spTgt spid="26"/>
                                        </p:tgtEl>
                                        <p:attrNameLst>
                                          <p:attrName>ppt_w</p:attrName>
                                        </p:attrNameLst>
                                      </p:cBhvr>
                                      <p:tavLst>
                                        <p:tav tm="0">
                                          <p:val>
                                            <p:fltVal val="0"/>
                                          </p:val>
                                        </p:tav>
                                        <p:tav tm="100000">
                                          <p:val>
                                            <p:strVal val="#ppt_w"/>
                                          </p:val>
                                        </p:tav>
                                      </p:tavLst>
                                    </p:anim>
                                    <p:anim calcmode="lin" valueType="num">
                                      <p:cBhvr>
                                        <p:cTn id="92" dur="500" fill="hold"/>
                                        <p:tgtEl>
                                          <p:spTgt spid="26"/>
                                        </p:tgtEl>
                                        <p:attrNameLst>
                                          <p:attrName>ppt_h</p:attrName>
                                        </p:attrNameLst>
                                      </p:cBhvr>
                                      <p:tavLst>
                                        <p:tav tm="0">
                                          <p:val>
                                            <p:fltVal val="0"/>
                                          </p:val>
                                        </p:tav>
                                        <p:tav tm="100000">
                                          <p:val>
                                            <p:strVal val="#ppt_h"/>
                                          </p:val>
                                        </p:tav>
                                      </p:tavLst>
                                    </p:anim>
                                    <p:animEffect transition="in" filter="fade">
                                      <p:cBhvr>
                                        <p:cTn id="93" dur="500"/>
                                        <p:tgtEl>
                                          <p:spTgt spid="26"/>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25"/>
                                        </p:tgtEl>
                                        <p:attrNameLst>
                                          <p:attrName>style.visibility</p:attrName>
                                        </p:attrNameLst>
                                      </p:cBhvr>
                                      <p:to>
                                        <p:strVal val="visible"/>
                                      </p:to>
                                    </p:set>
                                    <p:anim calcmode="lin" valueType="num">
                                      <p:cBhvr>
                                        <p:cTn id="96" dur="500" fill="hold"/>
                                        <p:tgtEl>
                                          <p:spTgt spid="25"/>
                                        </p:tgtEl>
                                        <p:attrNameLst>
                                          <p:attrName>ppt_w</p:attrName>
                                        </p:attrNameLst>
                                      </p:cBhvr>
                                      <p:tavLst>
                                        <p:tav tm="0">
                                          <p:val>
                                            <p:fltVal val="0"/>
                                          </p:val>
                                        </p:tav>
                                        <p:tav tm="100000">
                                          <p:val>
                                            <p:strVal val="#ppt_w"/>
                                          </p:val>
                                        </p:tav>
                                      </p:tavLst>
                                    </p:anim>
                                    <p:anim calcmode="lin" valueType="num">
                                      <p:cBhvr>
                                        <p:cTn id="97" dur="500" fill="hold"/>
                                        <p:tgtEl>
                                          <p:spTgt spid="25"/>
                                        </p:tgtEl>
                                        <p:attrNameLst>
                                          <p:attrName>ppt_h</p:attrName>
                                        </p:attrNameLst>
                                      </p:cBhvr>
                                      <p:tavLst>
                                        <p:tav tm="0">
                                          <p:val>
                                            <p:fltVal val="0"/>
                                          </p:val>
                                        </p:tav>
                                        <p:tav tm="100000">
                                          <p:val>
                                            <p:strVal val="#ppt_h"/>
                                          </p:val>
                                        </p:tav>
                                      </p:tavLst>
                                    </p:anim>
                                    <p:animEffect transition="in" filter="fade">
                                      <p:cBhvr>
                                        <p:cTn id="98" dur="500"/>
                                        <p:tgtEl>
                                          <p:spTgt spid="25"/>
                                        </p:tgtEl>
                                      </p:cBhvr>
                                    </p:animEffect>
                                  </p:childTnLst>
                                </p:cTn>
                              </p:par>
                              <p:par>
                                <p:cTn id="99" presetID="53" presetClass="entr" presetSubtype="16" fill="hold" grpId="0" nodeType="with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p:cTn id="101" dur="500" fill="hold"/>
                                        <p:tgtEl>
                                          <p:spTgt spid="24"/>
                                        </p:tgtEl>
                                        <p:attrNameLst>
                                          <p:attrName>ppt_w</p:attrName>
                                        </p:attrNameLst>
                                      </p:cBhvr>
                                      <p:tavLst>
                                        <p:tav tm="0">
                                          <p:val>
                                            <p:fltVal val="0"/>
                                          </p:val>
                                        </p:tav>
                                        <p:tav tm="100000">
                                          <p:val>
                                            <p:strVal val="#ppt_w"/>
                                          </p:val>
                                        </p:tav>
                                      </p:tavLst>
                                    </p:anim>
                                    <p:anim calcmode="lin" valueType="num">
                                      <p:cBhvr>
                                        <p:cTn id="102" dur="500" fill="hold"/>
                                        <p:tgtEl>
                                          <p:spTgt spid="24"/>
                                        </p:tgtEl>
                                        <p:attrNameLst>
                                          <p:attrName>ppt_h</p:attrName>
                                        </p:attrNameLst>
                                      </p:cBhvr>
                                      <p:tavLst>
                                        <p:tav tm="0">
                                          <p:val>
                                            <p:fltVal val="0"/>
                                          </p:val>
                                        </p:tav>
                                        <p:tav tm="100000">
                                          <p:val>
                                            <p:strVal val="#ppt_h"/>
                                          </p:val>
                                        </p:tav>
                                      </p:tavLst>
                                    </p:anim>
                                    <p:animEffect transition="in" filter="fade">
                                      <p:cBhvr>
                                        <p:cTn id="103" dur="500"/>
                                        <p:tgtEl>
                                          <p:spTgt spid="24"/>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31"/>
                                        </p:tgtEl>
                                        <p:attrNameLst>
                                          <p:attrName>style.visibility</p:attrName>
                                        </p:attrNameLst>
                                      </p:cBhvr>
                                      <p:to>
                                        <p:strVal val="visible"/>
                                      </p:to>
                                    </p:set>
                                    <p:anim calcmode="lin" valueType="num">
                                      <p:cBhvr>
                                        <p:cTn id="106" dur="500" fill="hold"/>
                                        <p:tgtEl>
                                          <p:spTgt spid="31"/>
                                        </p:tgtEl>
                                        <p:attrNameLst>
                                          <p:attrName>ppt_w</p:attrName>
                                        </p:attrNameLst>
                                      </p:cBhvr>
                                      <p:tavLst>
                                        <p:tav tm="0">
                                          <p:val>
                                            <p:fltVal val="0"/>
                                          </p:val>
                                        </p:tav>
                                        <p:tav tm="100000">
                                          <p:val>
                                            <p:strVal val="#ppt_w"/>
                                          </p:val>
                                        </p:tav>
                                      </p:tavLst>
                                    </p:anim>
                                    <p:anim calcmode="lin" valueType="num">
                                      <p:cBhvr>
                                        <p:cTn id="107" dur="500" fill="hold"/>
                                        <p:tgtEl>
                                          <p:spTgt spid="31"/>
                                        </p:tgtEl>
                                        <p:attrNameLst>
                                          <p:attrName>ppt_h</p:attrName>
                                        </p:attrNameLst>
                                      </p:cBhvr>
                                      <p:tavLst>
                                        <p:tav tm="0">
                                          <p:val>
                                            <p:fltVal val="0"/>
                                          </p:val>
                                        </p:tav>
                                        <p:tav tm="100000">
                                          <p:val>
                                            <p:strVal val="#ppt_h"/>
                                          </p:val>
                                        </p:tav>
                                      </p:tavLst>
                                    </p:anim>
                                    <p:animEffect transition="in" filter="fade">
                                      <p:cBhvr>
                                        <p:cTn id="108" dur="500"/>
                                        <p:tgtEl>
                                          <p:spTgt spid="31"/>
                                        </p:tgtEl>
                                      </p:cBhvr>
                                    </p:animEffect>
                                  </p:childTnLst>
                                </p:cTn>
                              </p:par>
                              <p:par>
                                <p:cTn id="109" presetID="53" presetClass="entr" presetSubtype="16" fill="hold" grpId="0" nodeType="withEffect">
                                  <p:stCondLst>
                                    <p:cond delay="0"/>
                                  </p:stCondLst>
                                  <p:childTnLst>
                                    <p:set>
                                      <p:cBhvr>
                                        <p:cTn id="110" dur="1" fill="hold">
                                          <p:stCondLst>
                                            <p:cond delay="0"/>
                                          </p:stCondLst>
                                        </p:cTn>
                                        <p:tgtEl>
                                          <p:spTgt spid="32"/>
                                        </p:tgtEl>
                                        <p:attrNameLst>
                                          <p:attrName>style.visibility</p:attrName>
                                        </p:attrNameLst>
                                      </p:cBhvr>
                                      <p:to>
                                        <p:strVal val="visible"/>
                                      </p:to>
                                    </p:set>
                                    <p:anim calcmode="lin" valueType="num">
                                      <p:cBhvr>
                                        <p:cTn id="111" dur="500" fill="hold"/>
                                        <p:tgtEl>
                                          <p:spTgt spid="32"/>
                                        </p:tgtEl>
                                        <p:attrNameLst>
                                          <p:attrName>ppt_w</p:attrName>
                                        </p:attrNameLst>
                                      </p:cBhvr>
                                      <p:tavLst>
                                        <p:tav tm="0">
                                          <p:val>
                                            <p:fltVal val="0"/>
                                          </p:val>
                                        </p:tav>
                                        <p:tav tm="100000">
                                          <p:val>
                                            <p:strVal val="#ppt_w"/>
                                          </p:val>
                                        </p:tav>
                                      </p:tavLst>
                                    </p:anim>
                                    <p:anim calcmode="lin" valueType="num">
                                      <p:cBhvr>
                                        <p:cTn id="112" dur="500" fill="hold"/>
                                        <p:tgtEl>
                                          <p:spTgt spid="32"/>
                                        </p:tgtEl>
                                        <p:attrNameLst>
                                          <p:attrName>ppt_h</p:attrName>
                                        </p:attrNameLst>
                                      </p:cBhvr>
                                      <p:tavLst>
                                        <p:tav tm="0">
                                          <p:val>
                                            <p:fltVal val="0"/>
                                          </p:val>
                                        </p:tav>
                                        <p:tav tm="100000">
                                          <p:val>
                                            <p:strVal val="#ppt_h"/>
                                          </p:val>
                                        </p:tav>
                                      </p:tavLst>
                                    </p:anim>
                                    <p:animEffect transition="in" filter="fade">
                                      <p:cBhvr>
                                        <p:cTn id="113" dur="500"/>
                                        <p:tgtEl>
                                          <p:spTgt spid="32"/>
                                        </p:tgtEl>
                                      </p:cBhvr>
                                    </p:animEffect>
                                  </p:childTnLst>
                                </p:cTn>
                              </p:par>
                            </p:childTnLst>
                          </p:cTn>
                        </p:par>
                      </p:childTnLst>
                    </p:cTn>
                  </p:par>
                  <p:par>
                    <p:cTn id="114" fill="hold">
                      <p:stCondLst>
                        <p:cond delay="indefinite"/>
                      </p:stCondLst>
                      <p:childTnLst>
                        <p:par>
                          <p:cTn id="115" fill="hold">
                            <p:stCondLst>
                              <p:cond delay="0"/>
                            </p:stCondLst>
                            <p:childTnLst>
                              <p:par>
                                <p:cTn id="116" presetID="1" presetClass="entr" presetSubtype="0" fill="hold" grpId="0" nodeType="clickEffect">
                                  <p:stCondLst>
                                    <p:cond delay="0"/>
                                  </p:stCondLst>
                                  <p:childTnLst>
                                    <p:set>
                                      <p:cBhvr>
                                        <p:cTn id="117" dur="1" fill="hold">
                                          <p:stCondLst>
                                            <p:cond delay="0"/>
                                          </p:stCondLst>
                                        </p:cTn>
                                        <p:tgtEl>
                                          <p:spTgt spid="23"/>
                                        </p:tgtEl>
                                        <p:attrNameLst>
                                          <p:attrName>style.visibility</p:attrName>
                                        </p:attrNameLst>
                                      </p:cBhvr>
                                      <p:to>
                                        <p:strVal val="visible"/>
                                      </p:to>
                                    </p:set>
                                  </p:childTnLst>
                                </p:cTn>
                              </p:par>
                            </p:childTnLst>
                          </p:cTn>
                        </p:par>
                        <p:par>
                          <p:cTn id="118" fill="hold">
                            <p:stCondLst>
                              <p:cond delay="0"/>
                            </p:stCondLst>
                            <p:childTnLst>
                              <p:par>
                                <p:cTn id="119" presetID="35" presetClass="path" presetSubtype="0" accel="50000" decel="50000" fill="hold" grpId="1" nodeType="afterEffect">
                                  <p:stCondLst>
                                    <p:cond delay="0"/>
                                  </p:stCondLst>
                                  <p:childTnLst>
                                    <p:animMotion origin="layout" path="M 2.77778E-7 -3.7037E-6 L -0.36181 0.43449 " pathEditMode="relative" rAng="0" ptsTypes="AA">
                                      <p:cBhvr>
                                        <p:cTn id="120" dur="2000" fill="hold"/>
                                        <p:tgtEl>
                                          <p:spTgt spid="23"/>
                                        </p:tgtEl>
                                        <p:attrNameLst>
                                          <p:attrName>ppt_x</p:attrName>
                                          <p:attrName>ppt_y</p:attrName>
                                        </p:attrNameLst>
                                      </p:cBhvr>
                                      <p:rCtr x="-18090" y="21713"/>
                                    </p:animMotion>
                                  </p:childTnLst>
                                </p:cTn>
                              </p:par>
                            </p:childTnLst>
                          </p:cTn>
                        </p:par>
                        <p:par>
                          <p:cTn id="121" fill="hold">
                            <p:stCondLst>
                              <p:cond delay="2000"/>
                            </p:stCondLst>
                            <p:childTnLst>
                              <p:par>
                                <p:cTn id="122" presetID="10" presetClass="entr" presetSubtype="0" fill="hold" nodeType="afterEffect">
                                  <p:stCondLst>
                                    <p:cond delay="0"/>
                                  </p:stCondLst>
                                  <p:childTnLst>
                                    <p:set>
                                      <p:cBhvr>
                                        <p:cTn id="123" dur="1" fill="hold">
                                          <p:stCondLst>
                                            <p:cond delay="0"/>
                                          </p:stCondLst>
                                        </p:cTn>
                                        <p:tgtEl>
                                          <p:spTgt spid="1028"/>
                                        </p:tgtEl>
                                        <p:attrNameLst>
                                          <p:attrName>style.visibility</p:attrName>
                                        </p:attrNameLst>
                                      </p:cBhvr>
                                      <p:to>
                                        <p:strVal val="visible"/>
                                      </p:to>
                                    </p:set>
                                    <p:animEffect transition="in" filter="fade">
                                      <p:cBhvr>
                                        <p:cTn id="124"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14" grpId="0" animBg="1"/>
      <p:bldP spid="15" grpId="0" animBg="1"/>
      <p:bldP spid="16" grpId="0" animBg="1"/>
      <p:bldP spid="17" grpId="0" animBg="1"/>
      <p:bldP spid="18" grpId="0" animBg="1"/>
      <p:bldP spid="19" grpId="0" animBg="1"/>
      <p:bldP spid="20" grpId="0" animBg="1"/>
      <p:bldP spid="22" grpId="0" animBg="1"/>
      <p:bldP spid="22" grpId="1" animBg="1"/>
      <p:bldP spid="21" grpId="0" animBg="1"/>
      <p:bldP spid="24" grpId="0" animBg="1"/>
      <p:bldP spid="25" grpId="0" animBg="1"/>
      <p:bldP spid="26" grpId="0" animBg="1"/>
      <p:bldP spid="27" grpId="0" animBg="1"/>
      <p:bldP spid="28" grpId="0" animBg="1"/>
      <p:bldP spid="29" grpId="0" animBg="1"/>
      <p:bldP spid="30" grpId="0" animBg="1"/>
      <p:bldP spid="31" grpId="0" animBg="1"/>
      <p:bldP spid="32" grpId="0" animBg="1"/>
      <p:bldP spid="23" grpId="0" animBg="1"/>
      <p:bldP spid="23"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CBC56-09A2-420D-9647-2E0F4FAE2CAD}"/>
              </a:ext>
            </a:extLst>
          </p:cNvPr>
          <p:cNvSpPr>
            <a:spLocks noGrp="1"/>
          </p:cNvSpPr>
          <p:nvPr>
            <p:ph type="title"/>
          </p:nvPr>
        </p:nvSpPr>
        <p:spPr/>
        <p:txBody>
          <a:bodyPr/>
          <a:lstStyle/>
          <a:p>
            <a:r>
              <a:rPr lang="en-IN" dirty="0"/>
              <a:t>Answer???</a:t>
            </a:r>
          </a:p>
        </p:txBody>
      </p:sp>
      <p:sp>
        <p:nvSpPr>
          <p:cNvPr id="3" name="Content Placeholder 2">
            <a:extLst>
              <a:ext uri="{FF2B5EF4-FFF2-40B4-BE49-F238E27FC236}">
                <a16:creationId xmlns:a16="http://schemas.microsoft.com/office/drawing/2014/main" id="{0A46082E-5A0B-41B3-A8EA-856EB82BA281}"/>
              </a:ext>
            </a:extLst>
          </p:cNvPr>
          <p:cNvSpPr>
            <a:spLocks noGrp="1"/>
          </p:cNvSpPr>
          <p:nvPr>
            <p:ph idx="1"/>
          </p:nvPr>
        </p:nvSpPr>
        <p:spPr>
          <a:xfrm>
            <a:off x="457200" y="1447801"/>
            <a:ext cx="8229600" cy="5303518"/>
          </a:xfrm>
        </p:spPr>
        <p:txBody>
          <a:bodyPr/>
          <a:lstStyle/>
          <a:p>
            <a:pPr marL="118872" indent="0">
              <a:buNone/>
            </a:pPr>
            <a:r>
              <a:rPr lang="en-IN" dirty="0">
                <a:solidFill>
                  <a:srgbClr val="0000CC"/>
                </a:solidFill>
              </a:rPr>
              <a:t>Number of Computers?</a:t>
            </a:r>
          </a:p>
          <a:p>
            <a:pPr marL="118872" indent="0">
              <a:buNone/>
            </a:pPr>
            <a:r>
              <a:rPr lang="en-IN" dirty="0">
                <a:solidFill>
                  <a:srgbClr val="0000CC"/>
                </a:solidFill>
              </a:rPr>
              <a:t>	</a:t>
            </a:r>
            <a:r>
              <a:rPr lang="en-IN" dirty="0">
                <a:solidFill>
                  <a:srgbClr val="FF0000"/>
                </a:solidFill>
              </a:rPr>
              <a:t>1</a:t>
            </a:r>
          </a:p>
          <a:p>
            <a:pPr marL="118872" indent="0">
              <a:buNone/>
            </a:pPr>
            <a:r>
              <a:rPr lang="en-IN" dirty="0">
                <a:solidFill>
                  <a:srgbClr val="0000CC"/>
                </a:solidFill>
              </a:rPr>
              <a:t>Number of Processors?</a:t>
            </a:r>
          </a:p>
          <a:p>
            <a:pPr marL="118872" indent="0">
              <a:buNone/>
            </a:pPr>
            <a:r>
              <a:rPr lang="en-IN" dirty="0">
                <a:solidFill>
                  <a:srgbClr val="0000CC"/>
                </a:solidFill>
              </a:rPr>
              <a:t>	</a:t>
            </a:r>
            <a:r>
              <a:rPr lang="en-IN" dirty="0">
                <a:solidFill>
                  <a:srgbClr val="FF0000"/>
                </a:solidFill>
              </a:rPr>
              <a:t>10</a:t>
            </a:r>
          </a:p>
          <a:p>
            <a:pPr marL="118872" indent="0">
              <a:buNone/>
            </a:pPr>
            <a:r>
              <a:rPr lang="en-IN" dirty="0">
                <a:solidFill>
                  <a:srgbClr val="0000CC"/>
                </a:solidFill>
              </a:rPr>
              <a:t>Number of Operations / Instructions?</a:t>
            </a:r>
          </a:p>
          <a:p>
            <a:pPr marL="118872" indent="0">
              <a:buNone/>
            </a:pPr>
            <a:r>
              <a:rPr lang="en-IN" dirty="0">
                <a:solidFill>
                  <a:srgbClr val="0000CC"/>
                </a:solidFill>
              </a:rPr>
              <a:t>	</a:t>
            </a:r>
            <a:r>
              <a:rPr lang="en-IN" dirty="0">
                <a:solidFill>
                  <a:srgbClr val="FF0000"/>
                </a:solidFill>
              </a:rPr>
              <a:t>1 (Addition)</a:t>
            </a:r>
          </a:p>
          <a:p>
            <a:pPr marL="118872" indent="0">
              <a:buNone/>
            </a:pPr>
            <a:r>
              <a:rPr lang="en-IN" dirty="0">
                <a:solidFill>
                  <a:srgbClr val="0000CC"/>
                </a:solidFill>
              </a:rPr>
              <a:t>Number of Data?</a:t>
            </a:r>
          </a:p>
          <a:p>
            <a:pPr marL="118872" indent="0">
              <a:buNone/>
            </a:pPr>
            <a:r>
              <a:rPr lang="en-IN" dirty="0">
                <a:solidFill>
                  <a:srgbClr val="0000CC"/>
                </a:solidFill>
              </a:rPr>
              <a:t>	</a:t>
            </a:r>
            <a:r>
              <a:rPr lang="en-IN" dirty="0">
                <a:solidFill>
                  <a:srgbClr val="FF0000"/>
                </a:solidFill>
              </a:rPr>
              <a:t>80,000</a:t>
            </a:r>
          </a:p>
          <a:p>
            <a:pPr marL="118872" indent="0">
              <a:buNone/>
            </a:pPr>
            <a:r>
              <a:rPr lang="en-IN" dirty="0">
                <a:solidFill>
                  <a:srgbClr val="0000CC"/>
                </a:solidFill>
              </a:rPr>
              <a:t>Execution Time (Minimum) ?</a:t>
            </a:r>
          </a:p>
          <a:p>
            <a:pPr marL="118872" indent="0">
              <a:buNone/>
            </a:pPr>
            <a:r>
              <a:rPr lang="en-IN" dirty="0">
                <a:solidFill>
                  <a:srgbClr val="0000CC"/>
                </a:solidFill>
              </a:rPr>
              <a:t>	</a:t>
            </a:r>
            <a:r>
              <a:rPr lang="en-IN" dirty="0">
                <a:solidFill>
                  <a:srgbClr val="FF0000"/>
                </a:solidFill>
              </a:rPr>
              <a:t>50 minutes</a:t>
            </a:r>
          </a:p>
          <a:p>
            <a:endParaRPr lang="en-IN" dirty="0"/>
          </a:p>
        </p:txBody>
      </p:sp>
      <p:sp>
        <p:nvSpPr>
          <p:cNvPr id="5" name="Slide Number Placeholder 4">
            <a:extLst>
              <a:ext uri="{FF2B5EF4-FFF2-40B4-BE49-F238E27FC236}">
                <a16:creationId xmlns:a16="http://schemas.microsoft.com/office/drawing/2014/main" id="{B3F1F55E-A92B-499D-8509-C192A199823F}"/>
              </a:ext>
            </a:extLst>
          </p:cNvPr>
          <p:cNvSpPr>
            <a:spLocks noGrp="1"/>
          </p:cNvSpPr>
          <p:nvPr>
            <p:ph type="sldNum" sz="quarter" idx="12"/>
          </p:nvPr>
        </p:nvSpPr>
        <p:spPr/>
        <p:txBody>
          <a:bodyPr/>
          <a:lstStyle/>
          <a:p>
            <a:fld id="{F415478C-D669-453F-90FD-15734C33BF1A}" type="slidenum">
              <a:rPr lang="en-US" smtClean="0"/>
              <a:pPr/>
              <a:t>9</a:t>
            </a:fld>
            <a:endParaRPr lang="en-US"/>
          </a:p>
        </p:txBody>
      </p:sp>
    </p:spTree>
    <p:extLst>
      <p:ext uri="{BB962C8B-B14F-4D97-AF65-F5344CB8AC3E}">
        <p14:creationId xmlns:p14="http://schemas.microsoft.com/office/powerpoint/2010/main" val="1398743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fade">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fade">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12" ma:contentTypeDescription="Create a new document." ma:contentTypeScope="" ma:versionID="607c0016ddcdc6d8dce74a8843b43174">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3984c9aaa21a942eebc8c95f5575fa7a"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65A5FE5-4249-47D0-8DFD-7871FC02434E}"/>
</file>

<file path=customXml/itemProps2.xml><?xml version="1.0" encoding="utf-8"?>
<ds:datastoreItem xmlns:ds="http://schemas.openxmlformats.org/officeDocument/2006/customXml" ds:itemID="{3E6B2222-F676-4472-A927-55BD03CB684A}"/>
</file>

<file path=customXml/itemProps3.xml><?xml version="1.0" encoding="utf-8"?>
<ds:datastoreItem xmlns:ds="http://schemas.openxmlformats.org/officeDocument/2006/customXml" ds:itemID="{399A49C8-1D1B-43DC-8E26-9B4F926C104B}"/>
</file>

<file path=docProps/app.xml><?xml version="1.0" encoding="utf-8"?>
<Properties xmlns="http://schemas.openxmlformats.org/officeDocument/2006/extended-properties" xmlns:vt="http://schemas.openxmlformats.org/officeDocument/2006/docPropsVTypes">
  <Template>Module</Template>
  <TotalTime>1384</TotalTime>
  <Words>1825</Words>
  <Application>Microsoft Office PowerPoint</Application>
  <PresentationFormat>On-screen Show (4:3)</PresentationFormat>
  <Paragraphs>485</Paragraphs>
  <Slides>54</Slides>
  <Notes>0</Notes>
  <HiddenSlides>2</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54</vt:i4>
      </vt:variant>
    </vt:vector>
  </HeadingPairs>
  <TitlesOfParts>
    <vt:vector size="66" baseType="lpstr">
      <vt:lpstr>Arial</vt:lpstr>
      <vt:lpstr>Calibri</vt:lpstr>
      <vt:lpstr>Cambria Math</vt:lpstr>
      <vt:lpstr>Corbel</vt:lpstr>
      <vt:lpstr>ITCFranklinGothicStd-Hvy</vt:lpstr>
      <vt:lpstr>LetterGothicStd</vt:lpstr>
      <vt:lpstr>MinionPro-Regular</vt:lpstr>
      <vt:lpstr>Wingdings</vt:lpstr>
      <vt:lpstr>Wingdings 2</vt:lpstr>
      <vt:lpstr>Wingdings 3</vt:lpstr>
      <vt:lpstr>Module</vt:lpstr>
      <vt:lpstr>Perspective</vt:lpstr>
      <vt:lpstr>Module 7 FLYNN’S CLASSIFICATION Part 1</vt:lpstr>
      <vt:lpstr>PowerPoint Presentation</vt:lpstr>
      <vt:lpstr>Answer???</vt:lpstr>
      <vt:lpstr>PowerPoint Presentation</vt:lpstr>
      <vt:lpstr>Answer??</vt:lpstr>
      <vt:lpstr>PowerPoint Presentation</vt:lpstr>
      <vt:lpstr>Answer???</vt:lpstr>
      <vt:lpstr>PowerPoint Presentation</vt:lpstr>
      <vt:lpstr>Answer???</vt:lpstr>
      <vt:lpstr>Flynn’s Taxonomy</vt:lpstr>
      <vt:lpstr>Architectural Classification </vt:lpstr>
      <vt:lpstr>Architectural Classification </vt:lpstr>
      <vt:lpstr>Taxonomy of Parallel Processor Architecture</vt:lpstr>
      <vt:lpstr>SISD</vt:lpstr>
      <vt:lpstr>Taxonomy of Parallel Processor Architecture</vt:lpstr>
      <vt:lpstr>SIMD – Distributed Memory</vt:lpstr>
      <vt:lpstr>SIMD</vt:lpstr>
      <vt:lpstr>SIMD</vt:lpstr>
      <vt:lpstr>SIMD</vt:lpstr>
      <vt:lpstr>Taxonomy of Parallel Processor Architecture</vt:lpstr>
      <vt:lpstr>MISD</vt:lpstr>
      <vt:lpstr>Taxonomy of Parallel Processor Architecture</vt:lpstr>
      <vt:lpstr>MIMD</vt:lpstr>
      <vt:lpstr>MIMD</vt:lpstr>
      <vt:lpstr>MIMD (Distributed Memory)</vt:lpstr>
      <vt:lpstr>MIMD (Shared Memory)</vt:lpstr>
      <vt:lpstr>MIMD</vt:lpstr>
      <vt:lpstr>Multimedia Processor</vt:lpstr>
      <vt:lpstr>Multimedia Processor</vt:lpstr>
      <vt:lpstr>Vector </vt:lpstr>
      <vt:lpstr>Vector Vs Scalar</vt:lpstr>
      <vt:lpstr>Vector Vs Scalar</vt:lpstr>
      <vt:lpstr>Taxonomy of Parallel Processor Architecture</vt:lpstr>
      <vt:lpstr>Problem</vt:lpstr>
      <vt:lpstr>References</vt:lpstr>
      <vt:lpstr>Instruction level Paralleism</vt:lpstr>
      <vt:lpstr>Pipelining</vt:lpstr>
      <vt:lpstr>Pipelined performance</vt:lpstr>
      <vt:lpstr>Pipelined performance example</vt:lpstr>
      <vt:lpstr>Non-pipelined vs pipelined execution</vt:lpstr>
      <vt:lpstr>Pipeline speedup</vt:lpstr>
      <vt:lpstr>problem</vt:lpstr>
      <vt:lpstr>Hazards in pipeline</vt:lpstr>
      <vt:lpstr>Structural hazrds</vt:lpstr>
      <vt:lpstr>PowerPoint Presentation</vt:lpstr>
      <vt:lpstr>Data Hazard</vt:lpstr>
      <vt:lpstr>Forwarding ( bypassing):  A method of resolving a data hazard by retrieving the missing data element from internal buffers rather than waiting for it to arrive from programmer-visible registers or memory. </vt:lpstr>
      <vt:lpstr>Hazards contd..</vt:lpstr>
      <vt:lpstr>Solutions to control hazards</vt:lpstr>
      <vt:lpstr>Pipelined data path</vt:lpstr>
      <vt:lpstr>PowerPoint Presentation</vt:lpstr>
      <vt:lpstr>Pipelined version of single cycle data path architecture</vt:lpstr>
      <vt:lpstr>Multiple clock cycle pipeline diagram</vt:lpstr>
      <vt:lpstr>Reference 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FLYNN’S CLASSIFICATION</dc:title>
  <dc:creator>admin</dc:creator>
  <cp:lastModifiedBy>Sudha</cp:lastModifiedBy>
  <cp:revision>141</cp:revision>
  <dcterms:created xsi:type="dcterms:W3CDTF">2018-02-28T06:36:06Z</dcterms:created>
  <dcterms:modified xsi:type="dcterms:W3CDTF">2021-12-04T10:32:13Z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0x01010095B0B573EC6A244CBB1320D8E6061CD0</vt:lpwstr>
  </property>
</Properties>
</file>