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1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2"/>
  </p:notesMasterIdLst>
  <p:sldIdLst>
    <p:sldId id="282" r:id="rId3"/>
    <p:sldId id="283" r:id="rId4"/>
    <p:sldId id="284" r:id="rId5"/>
    <p:sldId id="285" r:id="rId6"/>
    <p:sldId id="286" r:id="rId7"/>
    <p:sldId id="287" r:id="rId8"/>
    <p:sldId id="288" r:id="rId9"/>
    <p:sldId id="289" r:id="rId10"/>
    <p:sldId id="290" r:id="rId11"/>
    <p:sldId id="291" r:id="rId12"/>
    <p:sldId id="333" r:id="rId13"/>
    <p:sldId id="334" r:id="rId14"/>
    <p:sldId id="335" r:id="rId15"/>
    <p:sldId id="336" r:id="rId16"/>
    <p:sldId id="337"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297" r:id="rId48"/>
    <p:sldId id="298" r:id="rId49"/>
    <p:sldId id="299"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6975" autoAdjust="0"/>
  </p:normalViewPr>
  <p:slideViewPr>
    <p:cSldViewPr>
      <p:cViewPr varScale="1">
        <p:scale>
          <a:sx n="65" d="100"/>
          <a:sy n="65" d="100"/>
        </p:scale>
        <p:origin x="156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B5DC6-1AFB-4F69-B302-B5DA0A9FED04}" type="datetimeFigureOut">
              <a:rPr lang="en-IN" smtClean="0"/>
              <a:t>04-12-2021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88BE1-DE0D-4C33-94D6-1DECEEEC91DC}" type="slidenum">
              <a:rPr lang="en-IN" smtClean="0"/>
              <a:t>‹#›</a:t>
            </a:fld>
            <a:endParaRPr lang="en-IN"/>
          </a:p>
        </p:txBody>
      </p:sp>
    </p:spTree>
    <p:extLst>
      <p:ext uri="{BB962C8B-B14F-4D97-AF65-F5344CB8AC3E}">
        <p14:creationId xmlns:p14="http://schemas.microsoft.com/office/powerpoint/2010/main" val="86055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A2ED4C-139B-405C-84CE-762EAC2F334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7511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3E8D448C-7774-4F8E-A3A4-39E0DA823DB5}" type="slidenum">
              <a:rPr lang="en-US" altLang="en-US" sz="1200" b="0">
                <a:solidFill>
                  <a:prstClr val="black"/>
                </a:solidFill>
              </a:rPr>
              <a:pPr eaLnBrk="1" hangingPunct="1"/>
              <a:t>23</a:t>
            </a:fld>
            <a:endParaRPr lang="en-US" altLang="en-US" sz="1200" b="0">
              <a:solidFill>
                <a:prstClr val="black"/>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AD23F49E-61DD-4CA2-B895-4CCEE2090BD2}" type="slidenum">
              <a:rPr lang="en-US" altLang="en-US" sz="1200" b="0">
                <a:solidFill>
                  <a:prstClr val="black"/>
                </a:solidFill>
              </a:rPr>
              <a:pPr eaLnBrk="1" hangingPunct="1"/>
              <a:t>24</a:t>
            </a:fld>
            <a:endParaRPr lang="en-US" altLang="en-US" sz="1200" b="0">
              <a:solidFill>
                <a:prstClr val="black"/>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FB50F25E-CB51-40B0-9D1F-A7B41B3BE787}" type="slidenum">
              <a:rPr lang="en-US" altLang="en-US" sz="1200" b="0">
                <a:solidFill>
                  <a:prstClr val="black"/>
                </a:solidFill>
              </a:rPr>
              <a:pPr eaLnBrk="1" hangingPunct="1"/>
              <a:t>25</a:t>
            </a:fld>
            <a:endParaRPr lang="en-US" altLang="en-US" sz="1200" b="0">
              <a:solidFill>
                <a:prstClr val="black"/>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EF18346B-90D4-49AB-8E09-9E681AD06405}" type="slidenum">
              <a:rPr lang="en-US" altLang="en-US" sz="1200" b="0">
                <a:solidFill>
                  <a:prstClr val="black"/>
                </a:solidFill>
              </a:rPr>
              <a:pPr eaLnBrk="1" hangingPunct="1"/>
              <a:t>26</a:t>
            </a:fld>
            <a:endParaRPr lang="en-US" altLang="en-US" sz="1200" b="0">
              <a:solidFill>
                <a:prstClr val="black"/>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D18D0CF8-07E6-442E-B9FD-9262BF2CAC7B}" type="slidenum">
              <a:rPr lang="en-US" altLang="en-US" sz="1200" b="0">
                <a:solidFill>
                  <a:prstClr val="black"/>
                </a:solidFill>
              </a:rPr>
              <a:pPr eaLnBrk="1" hangingPunct="1"/>
              <a:t>27</a:t>
            </a:fld>
            <a:endParaRPr lang="en-US" altLang="en-US" sz="1200" b="0">
              <a:solidFill>
                <a:prstClr val="black"/>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DC5EB54F-6B76-4B83-B227-11ECB09BC752}" type="slidenum">
              <a:rPr lang="en-US" altLang="en-US" sz="1200" b="0">
                <a:solidFill>
                  <a:prstClr val="black"/>
                </a:solidFill>
              </a:rPr>
              <a:pPr eaLnBrk="1" hangingPunct="1"/>
              <a:t>28</a:t>
            </a:fld>
            <a:endParaRPr lang="en-US" altLang="en-US" sz="1200" b="0">
              <a:solidFill>
                <a:prstClr val="black"/>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A2A6E91B-9FC1-4617-8402-70A16D623AF1}" type="slidenum">
              <a:rPr lang="en-US" altLang="en-US" sz="1200" b="0">
                <a:solidFill>
                  <a:prstClr val="black"/>
                </a:solidFill>
              </a:rPr>
              <a:pPr eaLnBrk="1" hangingPunct="1"/>
              <a:t>29</a:t>
            </a:fld>
            <a:endParaRPr lang="en-US" altLang="en-US" sz="1200" b="0">
              <a:solidFill>
                <a:prstClr val="black"/>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4FC5CD20-56AB-4E82-8DBC-9408BE85047C}" type="slidenum">
              <a:rPr lang="en-US" altLang="en-US" sz="1200" b="0">
                <a:solidFill>
                  <a:prstClr val="black"/>
                </a:solidFill>
              </a:rPr>
              <a:pPr eaLnBrk="1" hangingPunct="1"/>
              <a:t>30</a:t>
            </a:fld>
            <a:endParaRPr lang="en-US" altLang="en-US" sz="1200" b="0">
              <a:solidFill>
                <a:prstClr val="black"/>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28D0C848-F8D6-4B0B-A2D9-C8248ABBE539}" type="slidenum">
              <a:rPr lang="en-US" altLang="en-US" sz="1200" b="0">
                <a:solidFill>
                  <a:prstClr val="black"/>
                </a:solidFill>
              </a:rPr>
              <a:pPr eaLnBrk="1" hangingPunct="1"/>
              <a:t>31</a:t>
            </a:fld>
            <a:endParaRPr lang="en-US" altLang="en-US" sz="1200" b="0">
              <a:solidFill>
                <a:prstClr val="black"/>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6AFA0DE8-9DB7-4731-BE1C-3ED02CFFEDFB}" type="slidenum">
              <a:rPr lang="en-US" altLang="en-US" sz="1200" b="0">
                <a:solidFill>
                  <a:prstClr val="black"/>
                </a:solidFill>
              </a:rPr>
              <a:pPr eaLnBrk="1" hangingPunct="1"/>
              <a:t>32</a:t>
            </a:fld>
            <a:endParaRPr lang="en-US" altLang="en-US" sz="1200" b="0">
              <a:solidFill>
                <a:prstClr val="black"/>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84899F-C856-4D7C-B5CA-593BE22174FD}" type="slidenum">
              <a:rPr lang="en-US" altLang="en-US" smtClean="0"/>
              <a:pPr eaLnBrk="1" hangingPunct="1"/>
              <a:t>12</a:t>
            </a:fld>
            <a:endParaRPr lang="en-US" altLang="en-US"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51870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B8979ABB-FA65-4461-A3D2-4CFD92E95491}" type="slidenum">
              <a:rPr lang="en-US" altLang="en-US" sz="1200" b="0">
                <a:solidFill>
                  <a:prstClr val="black"/>
                </a:solidFill>
              </a:rPr>
              <a:pPr eaLnBrk="1" hangingPunct="1"/>
              <a:t>33</a:t>
            </a:fld>
            <a:endParaRPr lang="en-US" altLang="en-US" sz="1200" b="0">
              <a:solidFill>
                <a:prstClr val="black"/>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00F860BF-951A-43F3-8540-3D6B6CB62A78}" type="slidenum">
              <a:rPr lang="en-US" altLang="en-US" sz="1200" b="0">
                <a:solidFill>
                  <a:prstClr val="black"/>
                </a:solidFill>
              </a:rPr>
              <a:pPr eaLnBrk="1" hangingPunct="1"/>
              <a:t>34</a:t>
            </a:fld>
            <a:endParaRPr lang="en-US" altLang="en-US" sz="1200" b="0">
              <a:solidFill>
                <a:prstClr val="black"/>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3ACE0FBA-3D70-4DCB-9D3C-878ACDF1347B}" type="slidenum">
              <a:rPr lang="en-US" altLang="en-US" sz="1200" b="0">
                <a:solidFill>
                  <a:prstClr val="black"/>
                </a:solidFill>
              </a:rPr>
              <a:pPr eaLnBrk="1" hangingPunct="1"/>
              <a:t>35</a:t>
            </a:fld>
            <a:endParaRPr lang="en-US" altLang="en-US" sz="1200" b="0">
              <a:solidFill>
                <a:prstClr val="black"/>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882079E-0211-4CC2-A373-BC8DC6FC62D0}" type="slidenum">
              <a:rPr lang="en-US" altLang="en-US" sz="1200" b="0">
                <a:solidFill>
                  <a:prstClr val="black"/>
                </a:solidFill>
              </a:rPr>
              <a:pPr eaLnBrk="1" hangingPunct="1"/>
              <a:t>36</a:t>
            </a:fld>
            <a:endParaRPr lang="en-US" altLang="en-US" sz="1200" b="0">
              <a:solidFill>
                <a:prstClr val="black"/>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9AEEAF63-9ACF-4BF9-B50B-A3B7C1FD4969}" type="slidenum">
              <a:rPr lang="en-US" altLang="en-US" sz="1200" b="0">
                <a:solidFill>
                  <a:prstClr val="black"/>
                </a:solidFill>
              </a:rPr>
              <a:pPr eaLnBrk="1" hangingPunct="1"/>
              <a:t>37</a:t>
            </a:fld>
            <a:endParaRPr lang="en-US" altLang="en-US" sz="1200" b="0">
              <a:solidFill>
                <a:prstClr val="black"/>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298EEA6F-8041-42A5-80A9-AB6ED483662C}" type="slidenum">
              <a:rPr lang="en-US" altLang="en-US" sz="1200" b="0">
                <a:solidFill>
                  <a:prstClr val="black"/>
                </a:solidFill>
              </a:rPr>
              <a:pPr eaLnBrk="1" hangingPunct="1"/>
              <a:t>38</a:t>
            </a:fld>
            <a:endParaRPr lang="en-US" altLang="en-US" sz="1200" b="0">
              <a:solidFill>
                <a:prstClr val="black"/>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B2FCF217-4435-4C07-9088-71D3096FE9A0}" type="slidenum">
              <a:rPr lang="en-US" altLang="en-US" sz="1200" b="0">
                <a:solidFill>
                  <a:prstClr val="black"/>
                </a:solidFill>
              </a:rPr>
              <a:pPr eaLnBrk="1" hangingPunct="1"/>
              <a:t>39</a:t>
            </a:fld>
            <a:endParaRPr lang="en-US" altLang="en-US" sz="1200" b="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EE246B41-448F-492E-ADB6-1C7B2F5B1EFB}" type="slidenum">
              <a:rPr lang="en-US" altLang="en-US" sz="1200" b="0">
                <a:solidFill>
                  <a:prstClr val="black"/>
                </a:solidFill>
              </a:rPr>
              <a:pPr eaLnBrk="1" hangingPunct="1"/>
              <a:t>40</a:t>
            </a:fld>
            <a:endParaRPr lang="en-US" altLang="en-US" sz="1200" b="0">
              <a:solidFill>
                <a:prstClr val="black"/>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5E93813-3960-45CE-9B35-4EAAC20FA20D}" type="slidenum">
              <a:rPr lang="en-US" altLang="en-US" sz="1200" b="0">
                <a:solidFill>
                  <a:prstClr val="black"/>
                </a:solidFill>
              </a:rPr>
              <a:pPr eaLnBrk="1" hangingPunct="1"/>
              <a:t>41</a:t>
            </a:fld>
            <a:endParaRPr lang="en-US" altLang="en-US" sz="1200" b="0">
              <a:solidFill>
                <a:prstClr val="black"/>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674DDD3D-6B54-4F9A-83F9-596DB881C78E}" type="slidenum">
              <a:rPr lang="en-US" altLang="en-US" sz="1200" b="0">
                <a:solidFill>
                  <a:prstClr val="black"/>
                </a:solidFill>
              </a:rPr>
              <a:pPr eaLnBrk="1" hangingPunct="1"/>
              <a:t>42</a:t>
            </a:fld>
            <a:endParaRPr lang="en-US" altLang="en-US" sz="1200" b="0">
              <a:solidFill>
                <a:prstClr val="black"/>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732A3EA7-38FF-4B58-8B12-C2A4AE6E5BB7}" type="slidenum">
              <a:rPr lang="en-US" altLang="en-US" sz="1200" b="0">
                <a:solidFill>
                  <a:prstClr val="black"/>
                </a:solidFill>
              </a:rPr>
              <a:pPr eaLnBrk="1" hangingPunct="1"/>
              <a:t>16</a:t>
            </a:fld>
            <a:endParaRPr lang="en-US" altLang="en-US" sz="1200" b="0">
              <a:solidFill>
                <a:prstClr val="black"/>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8257DDB-DE55-499B-9539-8B19818E707C}" type="slidenum">
              <a:rPr lang="en-US" altLang="en-US" sz="1200" b="0">
                <a:solidFill>
                  <a:prstClr val="black"/>
                </a:solidFill>
              </a:rPr>
              <a:pPr eaLnBrk="1" hangingPunct="1"/>
              <a:t>43</a:t>
            </a:fld>
            <a:endParaRPr lang="en-US" altLang="en-US" sz="1200" b="0">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1A6E7242-5780-4BA1-A293-A86DD07EF070}" type="slidenum">
              <a:rPr lang="en-US" altLang="en-US" sz="1200" b="0">
                <a:solidFill>
                  <a:prstClr val="black"/>
                </a:solidFill>
              </a:rPr>
              <a:pPr eaLnBrk="1" hangingPunct="1"/>
              <a:t>44</a:t>
            </a:fld>
            <a:endParaRPr lang="en-US" altLang="en-US" sz="1200" b="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157DAB98-0937-4B48-B52A-C40732A59B12}" type="slidenum">
              <a:rPr lang="en-US" altLang="en-US" sz="1200" b="0">
                <a:solidFill>
                  <a:prstClr val="black"/>
                </a:solidFill>
              </a:rPr>
              <a:pPr eaLnBrk="1" hangingPunct="1"/>
              <a:t>45</a:t>
            </a:fld>
            <a:endParaRPr lang="en-US" altLang="en-US" sz="1200" b="0">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B366B1AC-4B7B-4E0A-965A-B53DD52C7568}" type="slidenum">
              <a:rPr lang="en-US" altLang="en-US" sz="1200" b="0">
                <a:solidFill>
                  <a:prstClr val="black"/>
                </a:solidFill>
              </a:rPr>
              <a:pPr eaLnBrk="1" hangingPunct="1"/>
              <a:t>17</a:t>
            </a:fld>
            <a:endParaRPr lang="en-US" altLang="en-US" sz="1200" b="0">
              <a:solidFill>
                <a:prstClr val="black"/>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E8F0B106-C908-4918-AFFE-9705435B4628}" type="slidenum">
              <a:rPr lang="en-US" altLang="en-US" sz="1200" b="0">
                <a:solidFill>
                  <a:prstClr val="black"/>
                </a:solidFill>
              </a:rPr>
              <a:pPr eaLnBrk="1" hangingPunct="1"/>
              <a:t>18</a:t>
            </a:fld>
            <a:endParaRPr lang="en-US" altLang="en-US" sz="1200" b="0">
              <a:solidFill>
                <a:prstClr val="black"/>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14C21EEB-121F-48C1-BD60-F72E27974407}" type="slidenum">
              <a:rPr lang="en-US" altLang="en-US" sz="1200" b="0">
                <a:solidFill>
                  <a:prstClr val="black"/>
                </a:solidFill>
              </a:rPr>
              <a:pPr eaLnBrk="1" hangingPunct="1"/>
              <a:t>19</a:t>
            </a:fld>
            <a:endParaRPr lang="en-US" altLang="en-US" sz="1200" b="0">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548B4340-448F-4CC7-ABFC-256D32479731}" type="slidenum">
              <a:rPr lang="en-US" altLang="en-US" sz="1200" b="0">
                <a:solidFill>
                  <a:prstClr val="black"/>
                </a:solidFill>
              </a:rPr>
              <a:pPr eaLnBrk="1" hangingPunct="1"/>
              <a:t>20</a:t>
            </a:fld>
            <a:endParaRPr lang="en-US" altLang="en-US" sz="1200" b="0">
              <a:solidFill>
                <a:prstClr val="black"/>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10AAA2EE-44A3-4E46-B837-69C9194A3058}" type="slidenum">
              <a:rPr lang="en-US" altLang="en-US" sz="1200" b="0">
                <a:solidFill>
                  <a:prstClr val="black"/>
                </a:solidFill>
              </a:rPr>
              <a:pPr eaLnBrk="1" hangingPunct="1"/>
              <a:t>21</a:t>
            </a:fld>
            <a:endParaRPr lang="en-US" altLang="en-US" sz="1200" b="0">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A3A189FF-90FB-46A1-9C0A-6A7ECB64572E}" type="slidenum">
              <a:rPr lang="en-US" altLang="en-US" sz="1200" b="0">
                <a:solidFill>
                  <a:prstClr val="black"/>
                </a:solidFill>
              </a:rPr>
              <a:pPr eaLnBrk="1" hangingPunct="1"/>
              <a:t>22</a:t>
            </a:fld>
            <a:endParaRPr lang="en-US" altLang="en-US" sz="1200" b="0">
              <a:solidFill>
                <a:prstClr val="black"/>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81D24F-0902-477D-81E3-41168847EA79}"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4E6A14C-A3D2-4307-BB05-E515C2DEFF4A}"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D6407E-7A37-490D-B35A-343D687C57F3}" type="datetime1">
              <a:rPr lang="en-US" smtClean="0"/>
              <a:t>12/4/2021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5F74B26-A3F8-4963-A4C7-DFFFAD6FF2B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42650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4288088-9845-4FC7-B2DB-0B213FF97C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622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A43515-C9E7-4893-99A3-2DA2BDCBD8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33250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810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81075"/>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6DF4F00-F251-4368-8AE4-0B67B444D1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459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8A07BE4-52C6-4BBC-BB06-BB7EAF85FD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210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37C9626-53EF-4BF0-9714-2143C3019D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3763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95EAA51-307C-4E92-A875-BCA73F5FBAB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0885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6A2342-2D8D-45A8-9447-C28E1259582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907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6E9981-139A-4F4D-A308-C224549A75C2}"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3322E4-5B61-44A2-80C7-4C88528C0E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9405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3000BA-7C38-4F24-87FF-DCEC8D23F5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1486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8913"/>
            <a:ext cx="2057400" cy="6119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88913"/>
            <a:ext cx="6019800" cy="6119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920EAA-45D1-492C-AFDB-6E5DAB6D10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8850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DEA6AD7-1002-4D94-B654-A7B859943AA3}"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66CB57-CE00-4ED2-8257-AA7CFA0D43DE}" type="datetime1">
              <a:rPr lang="en-US" smtClean="0"/>
              <a:t>12/4/2021</a:t>
            </a:fld>
            <a:endParaRPr lang="en-US"/>
          </a:p>
        </p:txBody>
      </p:sp>
      <p:sp>
        <p:nvSpPr>
          <p:cNvPr id="6" name="Footer Placeholder 5"/>
          <p:cNvSpPr>
            <a:spLocks noGrp="1"/>
          </p:cNvSpPr>
          <p:nvPr>
            <p:ph type="ftr" sz="quarter" idx="11"/>
          </p:nvPr>
        </p:nvSpPr>
        <p:spPr/>
        <p:txBody>
          <a:bodyPr/>
          <a:lstStyle/>
          <a:p>
            <a:r>
              <a:rPr lang="en-US"/>
              <a:t>Dr.A.Menaka Pushpa, SCOPE, VIT, Chennai, India</a:t>
            </a:r>
          </a:p>
        </p:txBody>
      </p:sp>
      <p:sp>
        <p:nvSpPr>
          <p:cNvPr id="7" name="Slide Number Placeholder 6"/>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59BF2C4-15DB-44A3-BF5D-EBA0668D1FCD}" type="datetime1">
              <a:rPr lang="en-US" smtClean="0"/>
              <a:t>12/4/2021</a:t>
            </a:fld>
            <a:endParaRPr lang="en-US"/>
          </a:p>
        </p:txBody>
      </p:sp>
      <p:sp>
        <p:nvSpPr>
          <p:cNvPr id="8" name="Footer Placeholder 7"/>
          <p:cNvSpPr>
            <a:spLocks noGrp="1"/>
          </p:cNvSpPr>
          <p:nvPr>
            <p:ph type="ftr" sz="quarter" idx="11"/>
          </p:nvPr>
        </p:nvSpPr>
        <p:spPr/>
        <p:txBody>
          <a:bodyPr/>
          <a:lstStyle/>
          <a:p>
            <a:r>
              <a:rPr lang="en-US"/>
              <a:t>Dr.A.Menaka Pushpa, SCOPE, VIT, Chennai, India</a:t>
            </a:r>
          </a:p>
        </p:txBody>
      </p:sp>
      <p:sp>
        <p:nvSpPr>
          <p:cNvPr id="9" name="Slide Number Placeholder 8"/>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71FBC21-19D2-4E91-8B9A-2B758054618E}" type="datetime1">
              <a:rPr lang="en-US" smtClean="0"/>
              <a:t>12/4/2021</a:t>
            </a:fld>
            <a:endParaRPr lang="en-US"/>
          </a:p>
        </p:txBody>
      </p:sp>
      <p:sp>
        <p:nvSpPr>
          <p:cNvPr id="4" name="Footer Placeholder 3"/>
          <p:cNvSpPr>
            <a:spLocks noGrp="1"/>
          </p:cNvSpPr>
          <p:nvPr>
            <p:ph type="ftr" sz="quarter" idx="11"/>
          </p:nvPr>
        </p:nvSpPr>
        <p:spPr/>
        <p:txBody>
          <a:bodyPr/>
          <a:lstStyle/>
          <a:p>
            <a:r>
              <a:rPr lang="en-US"/>
              <a:t>Dr.A.Menaka Pushpa, SCOPE, VIT, Chennai, India</a:t>
            </a:r>
          </a:p>
        </p:txBody>
      </p:sp>
      <p:sp>
        <p:nvSpPr>
          <p:cNvPr id="5" name="Slide Number Placeholder 4"/>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6E576-4D3D-4E0C-92D2-52206B784146}" type="datetime1">
              <a:rPr lang="en-US" smtClean="0"/>
              <a:t>12/4/2021</a:t>
            </a:fld>
            <a:endParaRPr lang="en-US"/>
          </a:p>
        </p:txBody>
      </p:sp>
      <p:sp>
        <p:nvSpPr>
          <p:cNvPr id="3" name="Footer Placeholder 2"/>
          <p:cNvSpPr>
            <a:spLocks noGrp="1"/>
          </p:cNvSpPr>
          <p:nvPr>
            <p:ph type="ftr" sz="quarter" idx="11"/>
          </p:nvPr>
        </p:nvSpPr>
        <p:spPr/>
        <p:txBody>
          <a:bodyPr/>
          <a:lstStyle/>
          <a:p>
            <a:r>
              <a:rPr lang="en-US"/>
              <a:t>Dr.A.Menaka Pushpa, SCOPE, VIT, Chennai, India</a:t>
            </a:r>
          </a:p>
        </p:txBody>
      </p:sp>
      <p:sp>
        <p:nvSpPr>
          <p:cNvPr id="4" name="Slide Number Placeholder 3"/>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271D428-7E9A-4760-9A6E-A373DA9B9565}" type="datetime1">
              <a:rPr lang="en-US" smtClean="0"/>
              <a:t>12/4/2021</a:t>
            </a:fld>
            <a:endParaRPr lang="en-US"/>
          </a:p>
        </p:txBody>
      </p:sp>
      <p:sp>
        <p:nvSpPr>
          <p:cNvPr id="6" name="Footer Placeholder 5"/>
          <p:cNvSpPr>
            <a:spLocks noGrp="1"/>
          </p:cNvSpPr>
          <p:nvPr>
            <p:ph type="ftr" sz="quarter" idx="11"/>
          </p:nvPr>
        </p:nvSpPr>
        <p:spPr/>
        <p:txBody>
          <a:bodyPr/>
          <a:lstStyle/>
          <a:p>
            <a:r>
              <a:rPr lang="en-US"/>
              <a:t>Dr.A.Menaka Pushpa, SCOPE, VIT, Chennai, India</a:t>
            </a:r>
          </a:p>
        </p:txBody>
      </p:sp>
      <p:sp>
        <p:nvSpPr>
          <p:cNvPr id="7" name="Slide Number Placeholder 6"/>
          <p:cNvSpPr>
            <a:spLocks noGrp="1"/>
          </p:cNvSpPr>
          <p:nvPr>
            <p:ph type="sldNum" sz="quarter" idx="12"/>
          </p:nvPr>
        </p:nvSpPr>
        <p:spPr/>
        <p:txBody>
          <a:bodyPr/>
          <a:lstStyle/>
          <a:p>
            <a:fld id="{F415478C-D669-453F-90FD-15734C33BF1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0112022-234E-449D-9C29-094ABC597E2D}" type="datetime1">
              <a:rPr lang="en-US" smtClean="0"/>
              <a:t>12/4/2021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Dr.A.Menaka Pushpa, SCOPE, VIT, Chennai, India</a:t>
            </a:r>
          </a:p>
        </p:txBody>
      </p:sp>
      <p:sp>
        <p:nvSpPr>
          <p:cNvPr id="7" name="Slide Number Placeholder 6"/>
          <p:cNvSpPr>
            <a:spLocks noGrp="1"/>
          </p:cNvSpPr>
          <p:nvPr>
            <p:ph type="sldNum" sz="quarter" idx="12"/>
          </p:nvPr>
        </p:nvSpPr>
        <p:spPr>
          <a:xfrm>
            <a:off x="8339328" y="1170432"/>
            <a:ext cx="733864" cy="201168"/>
          </a:xfrm>
        </p:spPr>
        <p:txBody>
          <a:bodyPr/>
          <a:lstStyle/>
          <a:p>
            <a:fld id="{F415478C-D669-453F-90FD-15734C33BF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25EDDAC-1B64-4D3B-9A6C-EDE250973666}" type="datetime1">
              <a:rPr lang="en-US" smtClean="0"/>
              <a:t>12/4/2021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a:t>Dr.A.Menaka Pushpa, SCOPE, VIT, Chennai, India</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15478C-D669-453F-90FD-15734C33BF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981075"/>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44" name="Rectangle 4"/>
          <p:cNvSpPr>
            <a:spLocks noGrp="1" noChangeArrowheads="1"/>
          </p:cNvSpPr>
          <p:nvPr>
            <p:ph type="dt" sz="half" idx="2"/>
          </p:nvPr>
        </p:nvSpPr>
        <p:spPr bwMode="auto">
          <a:xfrm>
            <a:off x="457200" y="6381750"/>
            <a:ext cx="2133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pPr fontAlgn="base">
              <a:spcBef>
                <a:spcPct val="0"/>
              </a:spcBef>
              <a:spcAft>
                <a:spcPct val="0"/>
              </a:spcAft>
              <a:defRPr/>
            </a:pPr>
            <a:endParaRPr lang="en-US">
              <a:solidFill>
                <a:srgbClr val="000000"/>
              </a:solidFill>
            </a:endParaRPr>
          </a:p>
        </p:txBody>
      </p:sp>
      <p:sp>
        <p:nvSpPr>
          <p:cNvPr id="10245" name="Rectangle 5"/>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lgn="ctr" fontAlgn="base">
              <a:spcBef>
                <a:spcPct val="0"/>
              </a:spcBef>
              <a:spcAft>
                <a:spcPct val="0"/>
              </a:spcAft>
              <a:defRPr/>
            </a:pPr>
            <a:endParaRPr lang="en-US">
              <a:solidFill>
                <a:srgbClr val="000000"/>
              </a:solidFill>
            </a:endParaRPr>
          </a:p>
        </p:txBody>
      </p:sp>
      <p:sp>
        <p:nvSpPr>
          <p:cNvPr id="10246" name="Rectangle 6"/>
          <p:cNvSpPr>
            <a:spLocks noGrp="1" noChangeArrowheads="1"/>
          </p:cNvSpPr>
          <p:nvPr>
            <p:ph type="sldNum" sz="quarter" idx="4"/>
          </p:nvPr>
        </p:nvSpPr>
        <p:spPr bwMode="auto">
          <a:xfrm>
            <a:off x="6553200" y="6381750"/>
            <a:ext cx="2133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pPr fontAlgn="base">
              <a:spcBef>
                <a:spcPct val="0"/>
              </a:spcBef>
              <a:spcAft>
                <a:spcPct val="0"/>
              </a:spcAft>
              <a:defRPr/>
            </a:pPr>
            <a:fld id="{0B5E0F8C-5EF6-4647-B598-DBA1706D60D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47" name="Line 7"/>
          <p:cNvSpPr>
            <a:spLocks noChangeShapeType="1"/>
          </p:cNvSpPr>
          <p:nvPr/>
        </p:nvSpPr>
        <p:spPr bwMode="auto">
          <a:xfrm>
            <a:off x="468313" y="765175"/>
            <a:ext cx="8207375" cy="0"/>
          </a:xfrm>
          <a:prstGeom prst="line">
            <a:avLst/>
          </a:prstGeom>
          <a:noFill/>
          <a:ln w="28575">
            <a:solidFill>
              <a:schemeClr val="accent2"/>
            </a:solidFill>
            <a:round/>
            <a:headEnd/>
            <a:tailEnd/>
          </a:ln>
          <a:effectLst/>
        </p:spPr>
        <p:txBody>
          <a:bodyPr/>
          <a:lstStyle/>
          <a:p>
            <a:pPr algn="ctr" fontAlgn="base">
              <a:spcBef>
                <a:spcPct val="0"/>
              </a:spcBef>
              <a:spcAft>
                <a:spcPct val="0"/>
              </a:spcAft>
              <a:defRPr/>
            </a:pPr>
            <a:endParaRPr lang="en-US" sz="3600" b="1">
              <a:solidFill>
                <a:srgbClr val="333399"/>
              </a:solidFill>
            </a:endParaRPr>
          </a:p>
        </p:txBody>
      </p:sp>
    </p:spTree>
    <p:extLst>
      <p:ext uri="{BB962C8B-B14F-4D97-AF65-F5344CB8AC3E}">
        <p14:creationId xmlns:p14="http://schemas.microsoft.com/office/powerpoint/2010/main" val="400812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Arial" charset="0"/>
          <a:cs typeface="Arial" charset="0"/>
        </a:defRPr>
      </a:lvl2pPr>
      <a:lvl3pPr algn="ctr" rtl="0" eaLnBrk="0" fontAlgn="base" hangingPunct="0">
        <a:spcBef>
          <a:spcPct val="0"/>
        </a:spcBef>
        <a:spcAft>
          <a:spcPct val="0"/>
        </a:spcAft>
        <a:defRPr sz="3600" b="1">
          <a:solidFill>
            <a:schemeClr val="accent2"/>
          </a:solidFill>
          <a:latin typeface="Arial" charset="0"/>
          <a:cs typeface="Arial" charset="0"/>
        </a:defRPr>
      </a:lvl3pPr>
      <a:lvl4pPr algn="ctr" rtl="0" eaLnBrk="0" fontAlgn="base" hangingPunct="0">
        <a:spcBef>
          <a:spcPct val="0"/>
        </a:spcBef>
        <a:spcAft>
          <a:spcPct val="0"/>
        </a:spcAft>
        <a:defRPr sz="3600" b="1">
          <a:solidFill>
            <a:schemeClr val="accent2"/>
          </a:solidFill>
          <a:latin typeface="Arial" charset="0"/>
          <a:cs typeface="Arial" charset="0"/>
        </a:defRPr>
      </a:lvl4pPr>
      <a:lvl5pPr algn="ctr" rtl="0" eaLnBrk="0" fontAlgn="base" hangingPunct="0">
        <a:spcBef>
          <a:spcPct val="0"/>
        </a:spcBef>
        <a:spcAft>
          <a:spcPct val="0"/>
        </a:spcAft>
        <a:defRPr sz="3600" b="1">
          <a:solidFill>
            <a:schemeClr val="accent2"/>
          </a:solidFill>
          <a:latin typeface="Arial" charset="0"/>
          <a:cs typeface="Arial" charset="0"/>
        </a:defRPr>
      </a:lvl5pPr>
      <a:lvl6pPr marL="457200" algn="ctr" rtl="0" fontAlgn="base">
        <a:spcBef>
          <a:spcPct val="0"/>
        </a:spcBef>
        <a:spcAft>
          <a:spcPct val="0"/>
        </a:spcAft>
        <a:defRPr sz="3600" b="1">
          <a:solidFill>
            <a:schemeClr val="accent2"/>
          </a:solidFill>
          <a:latin typeface="Arial" charset="0"/>
          <a:cs typeface="Arial" charset="0"/>
        </a:defRPr>
      </a:lvl6pPr>
      <a:lvl7pPr marL="914400" algn="ctr" rtl="0" fontAlgn="base">
        <a:spcBef>
          <a:spcPct val="0"/>
        </a:spcBef>
        <a:spcAft>
          <a:spcPct val="0"/>
        </a:spcAft>
        <a:defRPr sz="3600" b="1">
          <a:solidFill>
            <a:schemeClr val="accent2"/>
          </a:solidFill>
          <a:latin typeface="Arial" charset="0"/>
          <a:cs typeface="Arial" charset="0"/>
        </a:defRPr>
      </a:lvl7pPr>
      <a:lvl8pPr marL="1371600" algn="ctr" rtl="0" fontAlgn="base">
        <a:spcBef>
          <a:spcPct val="0"/>
        </a:spcBef>
        <a:spcAft>
          <a:spcPct val="0"/>
        </a:spcAft>
        <a:defRPr sz="3600" b="1">
          <a:solidFill>
            <a:schemeClr val="accent2"/>
          </a:solidFill>
          <a:latin typeface="Arial" charset="0"/>
          <a:cs typeface="Arial" charset="0"/>
        </a:defRPr>
      </a:lvl8pPr>
      <a:lvl9pPr marL="1828800" algn="ctr" rtl="0" fontAlgn="base">
        <a:spcBef>
          <a:spcPct val="0"/>
        </a:spcBef>
        <a:spcAft>
          <a:spcPct val="0"/>
        </a:spcAft>
        <a:defRPr sz="3600" b="1">
          <a:solidFill>
            <a:schemeClr val="accent2"/>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276600"/>
            <a:ext cx="6858000" cy="990600"/>
          </a:xfrm>
          <a:noFill/>
        </p:spPr>
        <p:txBody>
          <a:bodyPr>
            <a:normAutofit/>
          </a:bodyPr>
          <a:lstStyle/>
          <a:p>
            <a:r>
              <a:rPr lang="en-US" sz="2500" b="1" dirty="0" smtClean="0">
                <a:solidFill>
                  <a:schemeClr val="tx2"/>
                </a:solidFill>
                <a:latin typeface="Times New Roman" pitchFamily="18" charset="0"/>
                <a:cs typeface="Times New Roman" pitchFamily="18" charset="0"/>
              </a:rPr>
              <a:t>Module 8: Overview of Shared Memory and Distributed Memory Architecture</a:t>
            </a:r>
            <a:endParaRPr lang="en-US" sz="2500" b="1" dirty="0">
              <a:solidFill>
                <a:schemeClr val="tx2"/>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6629400" y="6019800"/>
            <a:ext cx="2286000" cy="365760"/>
          </a:xfrm>
        </p:spPr>
        <p:txBody>
          <a:bodyPr/>
          <a:lstStyle/>
          <a:p>
            <a:fld id="{799E89BD-15A1-4CF6-9541-0583AEC4BDC5}" type="datetime4">
              <a:rPr lang="en-US" smtClean="0">
                <a:solidFill>
                  <a:schemeClr val="tx1"/>
                </a:solidFill>
                <a:latin typeface="Times New Roman" pitchFamily="18" charset="0"/>
                <a:cs typeface="Times New Roman" pitchFamily="18" charset="0"/>
              </a:rPr>
              <a:pPr/>
              <a:t>December 4, 2021</a:t>
            </a:fld>
            <a:endParaRPr lang="en-US" sz="1600" dirty="0">
              <a:solidFill>
                <a:schemeClr val="tx1"/>
              </a:solidFill>
              <a:latin typeface="Times New Roman" pitchFamily="18" charset="0"/>
              <a:cs typeface="Times New Roman" pitchFamily="18" charset="0"/>
            </a:endParaRPr>
          </a:p>
        </p:txBody>
      </p:sp>
      <p:sp>
        <p:nvSpPr>
          <p:cNvPr id="7" name="Subtitle 6"/>
          <p:cNvSpPr>
            <a:spLocks noGrp="1"/>
          </p:cNvSpPr>
          <p:nvPr>
            <p:ph type="subTitle" idx="1"/>
          </p:nvPr>
        </p:nvSpPr>
        <p:spPr>
          <a:xfrm>
            <a:off x="1905000" y="5562600"/>
            <a:ext cx="6858000" cy="361950"/>
          </a:xfrm>
        </p:spPr>
        <p:txBody>
          <a:bodyPr>
            <a:normAutofit/>
          </a:bodyPr>
          <a:lstStyle/>
          <a:p>
            <a:endParaRPr lang="en-US" b="1" dirty="0"/>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2133600" y="838200"/>
            <a:ext cx="5105400" cy="129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50722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Advantages and Issues of Shared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emory</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10</a:t>
            </a:fld>
            <a:endParaRPr lang="en-US" dirty="0">
              <a:solidFill>
                <a:srgbClr val="464653"/>
              </a:solidFill>
            </a:endParaRPr>
          </a:p>
        </p:txBody>
      </p:sp>
      <p:sp>
        <p:nvSpPr>
          <p:cNvPr id="5" name="Content Placeholder 4"/>
          <p:cNvSpPr>
            <a:spLocks noGrp="1"/>
          </p:cNvSpPr>
          <p:nvPr>
            <p:ph sz="quarter"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Advantages:</a:t>
            </a: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is easy to program since all processors has single view of data.</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Faster communication between the processors.</a:t>
            </a:r>
          </a:p>
          <a:p>
            <a:pPr marL="0" indent="0">
              <a:buNone/>
            </a:pPr>
            <a:r>
              <a:rPr lang="en-US" sz="2400" dirty="0" smtClean="0">
                <a:latin typeface="Times New Roman" panose="02020603050405020304" pitchFamily="18" charset="0"/>
                <a:cs typeface="Times New Roman" panose="02020603050405020304" pitchFamily="18" charset="0"/>
              </a:rPr>
              <a:t>Issues: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Leads to contention since several processors try to access same memory location causing access time degradation.</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Lack of coherency of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1647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Advantages and Issues of </a:t>
            </a:r>
            <a:r>
              <a:rPr lang="en-US" dirty="0" smtClean="0">
                <a:latin typeface="Times New Roman" panose="02020603050405020304" pitchFamily="18" charset="0"/>
                <a:cs typeface="Times New Roman" panose="02020603050405020304" pitchFamily="18" charset="0"/>
              </a:rPr>
              <a:t>Distributed Memory</a:t>
            </a:r>
            <a:endParaRPr lang="en-US" dirty="0"/>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11</a:t>
            </a:fld>
            <a:endParaRPr lang="en-US" dirty="0">
              <a:solidFill>
                <a:srgbClr val="464653"/>
              </a:solidFill>
            </a:endParaRPr>
          </a:p>
        </p:txBody>
      </p:sp>
      <p:sp>
        <p:nvSpPr>
          <p:cNvPr id="5" name="Content Placeholder 4"/>
          <p:cNvSpPr>
            <a:spLocks noGrp="1"/>
          </p:cNvSpPr>
          <p:nvPr>
            <p:ph sz="quarter"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Advantages:</a:t>
            </a:r>
          </a:p>
          <a:p>
            <a:pPr algn="just"/>
            <a:r>
              <a:rPr lang="en-US" sz="2400" dirty="0" smtClean="0">
                <a:latin typeface="Times New Roman" panose="02020603050405020304" pitchFamily="18" charset="0"/>
                <a:cs typeface="Times New Roman" panose="02020603050405020304" pitchFamily="18" charset="0"/>
              </a:rPr>
              <a:t>Scalability – The memory size will increase proportionately with the increase in processor number.</a:t>
            </a:r>
          </a:p>
          <a:p>
            <a:pPr algn="just"/>
            <a:r>
              <a:rPr lang="en-US" sz="2400" dirty="0" smtClean="0">
                <a:latin typeface="Times New Roman" panose="02020603050405020304" pitchFamily="18" charset="0"/>
                <a:cs typeface="Times New Roman" panose="02020603050405020304" pitchFamily="18" charset="0"/>
              </a:rPr>
              <a:t>Rapid access to its local memory without interference and overhead.</a:t>
            </a:r>
          </a:p>
          <a:p>
            <a:pPr marL="0" indent="0" algn="just">
              <a:buNone/>
            </a:pPr>
            <a:r>
              <a:rPr lang="en-US" sz="2400" dirty="0" smtClean="0">
                <a:latin typeface="Times New Roman" panose="02020603050405020304" pitchFamily="18" charset="0"/>
                <a:cs typeface="Times New Roman" panose="02020603050405020304" pitchFamily="18" charset="0"/>
              </a:rPr>
              <a:t>Issues:</a:t>
            </a:r>
          </a:p>
          <a:p>
            <a:pPr algn="just"/>
            <a:r>
              <a:rPr lang="en-US" sz="2400" dirty="0" smtClean="0">
                <a:latin typeface="Times New Roman" panose="02020603050405020304" pitchFamily="18" charset="0"/>
                <a:cs typeface="Times New Roman" panose="02020603050405020304" pitchFamily="18" charset="0"/>
              </a:rPr>
              <a:t>The issue with distributed memory is how to distribute the data over the memories.</a:t>
            </a:r>
          </a:p>
          <a:p>
            <a:pPr algn="just"/>
            <a:r>
              <a:rPr lang="en-US" sz="2400" dirty="0" smtClean="0">
                <a:latin typeface="Times New Roman" panose="02020603050405020304" pitchFamily="18" charset="0"/>
                <a:cs typeface="Times New Roman" panose="02020603050405020304" pitchFamily="18" charset="0"/>
              </a:rPr>
              <a:t>Data communication between processors has to be taken care by the programmer.</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877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15888"/>
            <a:ext cx="7793037" cy="608012"/>
          </a:xfrm>
        </p:spPr>
        <p:txBody>
          <a:bodyPr>
            <a:normAutofit fontScale="90000"/>
          </a:bodyPr>
          <a:lstStyle/>
          <a:p>
            <a:pPr eaLnBrk="1" hangingPunct="1"/>
            <a:r>
              <a:rPr lang="en-US" altLang="en-US" dirty="0" smtClean="0">
                <a:latin typeface="Times New Roman" panose="02020603050405020304" pitchFamily="18" charset="0"/>
                <a:cs typeface="Times New Roman" panose="02020603050405020304" pitchFamily="18" charset="0"/>
              </a:rPr>
              <a:t>Cache Coherence in SMP</a:t>
            </a:r>
          </a:p>
        </p:txBody>
      </p:sp>
      <p:grpSp>
        <p:nvGrpSpPr>
          <p:cNvPr id="18435" name="Group 3"/>
          <p:cNvGrpSpPr>
            <a:grpSpLocks/>
          </p:cNvGrpSpPr>
          <p:nvPr/>
        </p:nvGrpSpPr>
        <p:grpSpPr bwMode="auto">
          <a:xfrm>
            <a:off x="3290888" y="1757231"/>
            <a:ext cx="3065462" cy="955675"/>
            <a:chOff x="1738" y="1318"/>
            <a:chExt cx="384" cy="602"/>
          </a:xfrm>
        </p:grpSpPr>
        <p:sp>
          <p:nvSpPr>
            <p:cNvPr id="18467" name="Rectangle 4"/>
            <p:cNvSpPr>
              <a:spLocks noChangeArrowheads="1"/>
            </p:cNvSpPr>
            <p:nvPr/>
          </p:nvSpPr>
          <p:spPr bwMode="auto">
            <a:xfrm>
              <a:off x="1738" y="1318"/>
              <a:ext cx="384" cy="336"/>
            </a:xfrm>
            <a:prstGeom prst="rect">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68" name="Text Box 5"/>
            <p:cNvSpPr txBox="1">
              <a:spLocks noChangeArrowheads="1"/>
            </p:cNvSpPr>
            <p:nvPr/>
          </p:nvSpPr>
          <p:spPr bwMode="auto">
            <a:xfrm>
              <a:off x="1776" y="1344"/>
              <a:ext cx="23" cy="288"/>
            </a:xfrm>
            <a:prstGeom prst="rect">
              <a:avLst/>
            </a:prstGeom>
            <a:ln/>
            <a:extLst/>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sz="2400" b="1">
                <a:solidFill>
                  <a:srgbClr val="006600"/>
                </a:solidFill>
                <a:latin typeface="Times New Roman" pitchFamily="18" charset="0"/>
              </a:endParaRPr>
            </a:p>
          </p:txBody>
        </p:sp>
        <p:sp>
          <p:nvSpPr>
            <p:cNvPr id="18469" name="Line 6"/>
            <p:cNvSpPr>
              <a:spLocks noChangeShapeType="1"/>
            </p:cNvSpPr>
            <p:nvPr/>
          </p:nvSpPr>
          <p:spPr bwMode="auto">
            <a:xfrm>
              <a:off x="1920" y="1654"/>
              <a:ext cx="0" cy="266"/>
            </a:xfrm>
            <a:prstGeom prst="line">
              <a:avLst/>
            </a:prstGeom>
            <a:ln>
              <a:headEnd/>
              <a:tailEnd/>
            </a:ln>
            <a:extLst/>
          </p:spPr>
          <p:style>
            <a:lnRef idx="2">
              <a:schemeClr val="accent3">
                <a:shade val="50000"/>
              </a:schemeClr>
            </a:lnRef>
            <a:fillRef idx="1">
              <a:schemeClr val="accent3"/>
            </a:fillRef>
            <a:effectRef idx="0">
              <a:schemeClr val="accent3"/>
            </a:effectRef>
            <a:fontRef idx="minor">
              <a:schemeClr val="lt1"/>
            </a:fontRef>
          </p:style>
          <p:txBody>
            <a:bodyPr wrap="none"/>
            <a:lstStyle/>
            <a:p>
              <a:endParaRPr lang="en-US"/>
            </a:p>
          </p:txBody>
        </p:sp>
      </p:grpSp>
      <p:sp>
        <p:nvSpPr>
          <p:cNvPr id="18436" name="Oval 7"/>
          <p:cNvSpPr>
            <a:spLocks noChangeArrowheads="1"/>
          </p:cNvSpPr>
          <p:nvPr/>
        </p:nvSpPr>
        <p:spPr bwMode="auto">
          <a:xfrm>
            <a:off x="2806700" y="4096206"/>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37" name="Text Box 8"/>
          <p:cNvSpPr txBox="1">
            <a:spLocks noChangeArrowheads="1"/>
          </p:cNvSpPr>
          <p:nvPr/>
        </p:nvSpPr>
        <p:spPr bwMode="auto">
          <a:xfrm>
            <a:off x="2806700" y="4096206"/>
            <a:ext cx="522288" cy="45720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P1</a:t>
            </a:r>
          </a:p>
        </p:txBody>
      </p:sp>
      <p:sp>
        <p:nvSpPr>
          <p:cNvPr id="18438" name="Line 9"/>
          <p:cNvSpPr>
            <a:spLocks noChangeShapeType="1"/>
          </p:cNvSpPr>
          <p:nvPr/>
        </p:nvSpPr>
        <p:spPr bwMode="auto">
          <a:xfrm>
            <a:off x="3017838" y="3702506"/>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8439" name="Group 10"/>
          <p:cNvGrpSpPr>
            <a:grpSpLocks/>
          </p:cNvGrpSpPr>
          <p:nvPr/>
        </p:nvGrpSpPr>
        <p:grpSpPr bwMode="auto">
          <a:xfrm>
            <a:off x="5532438" y="4207331"/>
            <a:ext cx="762000" cy="82550"/>
            <a:chOff x="3504" y="1628"/>
            <a:chExt cx="480" cy="52"/>
          </a:xfrm>
        </p:grpSpPr>
        <p:sp>
          <p:nvSpPr>
            <p:cNvPr id="18463" name="Oval 11"/>
            <p:cNvSpPr>
              <a:spLocks noChangeArrowheads="1"/>
            </p:cNvSpPr>
            <p:nvPr/>
          </p:nvSpPr>
          <p:spPr bwMode="auto">
            <a:xfrm>
              <a:off x="3504" y="163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64" name="Oval 12"/>
            <p:cNvSpPr>
              <a:spLocks noChangeArrowheads="1"/>
            </p:cNvSpPr>
            <p:nvPr/>
          </p:nvSpPr>
          <p:spPr bwMode="auto">
            <a:xfrm>
              <a:off x="3648" y="1630"/>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65" name="Oval 13"/>
            <p:cNvSpPr>
              <a:spLocks noChangeArrowheads="1"/>
            </p:cNvSpPr>
            <p:nvPr/>
          </p:nvSpPr>
          <p:spPr bwMode="auto">
            <a:xfrm>
              <a:off x="3792" y="1630"/>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66" name="Oval 14"/>
            <p:cNvSpPr>
              <a:spLocks noChangeArrowheads="1"/>
            </p:cNvSpPr>
            <p:nvPr/>
          </p:nvSpPr>
          <p:spPr bwMode="auto">
            <a:xfrm>
              <a:off x="3936" y="1628"/>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grpSp>
      <p:sp>
        <p:nvSpPr>
          <p:cNvPr id="18440" name="Line 15"/>
          <p:cNvSpPr>
            <a:spLocks noChangeShapeType="1"/>
          </p:cNvSpPr>
          <p:nvPr/>
        </p:nvSpPr>
        <p:spPr bwMode="auto">
          <a:xfrm>
            <a:off x="2382838" y="2631618"/>
            <a:ext cx="5257800"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41" name="Rectangle 16"/>
          <p:cNvSpPr>
            <a:spLocks noChangeArrowheads="1"/>
          </p:cNvSpPr>
          <p:nvPr/>
        </p:nvSpPr>
        <p:spPr bwMode="auto">
          <a:xfrm>
            <a:off x="2750343" y="3163888"/>
            <a:ext cx="568325" cy="45720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42" name="Text Box 17"/>
          <p:cNvSpPr txBox="1">
            <a:spLocks noChangeArrowheads="1"/>
          </p:cNvSpPr>
          <p:nvPr/>
        </p:nvSpPr>
        <p:spPr bwMode="auto">
          <a:xfrm>
            <a:off x="2806700" y="324530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x</a:t>
            </a:r>
          </a:p>
        </p:txBody>
      </p:sp>
      <p:sp>
        <p:nvSpPr>
          <p:cNvPr id="18443" name="Line 18"/>
          <p:cNvSpPr>
            <a:spLocks noChangeShapeType="1"/>
          </p:cNvSpPr>
          <p:nvPr/>
        </p:nvSpPr>
        <p:spPr bwMode="auto">
          <a:xfrm>
            <a:off x="3017838" y="2604456"/>
            <a:ext cx="0" cy="559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44" name="Oval 19"/>
          <p:cNvSpPr>
            <a:spLocks noChangeArrowheads="1"/>
          </p:cNvSpPr>
          <p:nvPr/>
        </p:nvSpPr>
        <p:spPr bwMode="auto">
          <a:xfrm>
            <a:off x="3592513" y="4096206"/>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45" name="Text Box 20"/>
          <p:cNvSpPr txBox="1">
            <a:spLocks noChangeArrowheads="1"/>
          </p:cNvSpPr>
          <p:nvPr/>
        </p:nvSpPr>
        <p:spPr bwMode="auto">
          <a:xfrm>
            <a:off x="3592513" y="4096206"/>
            <a:ext cx="522287" cy="45720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P2</a:t>
            </a:r>
          </a:p>
        </p:txBody>
      </p:sp>
      <p:sp>
        <p:nvSpPr>
          <p:cNvPr id="18446" name="Line 21"/>
          <p:cNvSpPr>
            <a:spLocks noChangeShapeType="1"/>
          </p:cNvSpPr>
          <p:nvPr/>
        </p:nvSpPr>
        <p:spPr bwMode="auto">
          <a:xfrm>
            <a:off x="3803650" y="3702506"/>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47" name="Rectangle 22"/>
          <p:cNvSpPr>
            <a:spLocks noChangeArrowheads="1"/>
          </p:cNvSpPr>
          <p:nvPr/>
        </p:nvSpPr>
        <p:spPr bwMode="auto">
          <a:xfrm>
            <a:off x="3519487" y="3163888"/>
            <a:ext cx="568325" cy="45720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48" name="Line 23"/>
          <p:cNvSpPr>
            <a:spLocks noChangeShapeType="1"/>
          </p:cNvSpPr>
          <p:nvPr/>
        </p:nvSpPr>
        <p:spPr bwMode="auto">
          <a:xfrm>
            <a:off x="3803650" y="2631618"/>
            <a:ext cx="0" cy="53227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49" name="Oval 24"/>
          <p:cNvSpPr>
            <a:spLocks noChangeArrowheads="1"/>
          </p:cNvSpPr>
          <p:nvPr/>
        </p:nvSpPr>
        <p:spPr bwMode="auto">
          <a:xfrm>
            <a:off x="4403725" y="4096206"/>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50" name="Text Box 25"/>
          <p:cNvSpPr txBox="1">
            <a:spLocks noChangeArrowheads="1"/>
          </p:cNvSpPr>
          <p:nvPr/>
        </p:nvSpPr>
        <p:spPr bwMode="auto">
          <a:xfrm>
            <a:off x="4403725" y="4096206"/>
            <a:ext cx="522288" cy="45720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a:latin typeface="Times New Roman" pitchFamily="18" charset="0"/>
              </a:rPr>
              <a:t>P3</a:t>
            </a:r>
          </a:p>
        </p:txBody>
      </p:sp>
      <p:sp>
        <p:nvSpPr>
          <p:cNvPr id="18451" name="Line 26"/>
          <p:cNvSpPr>
            <a:spLocks noChangeShapeType="1"/>
          </p:cNvSpPr>
          <p:nvPr/>
        </p:nvSpPr>
        <p:spPr bwMode="auto">
          <a:xfrm>
            <a:off x="4614863" y="3702506"/>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52" name="Rectangle 27"/>
          <p:cNvSpPr>
            <a:spLocks noChangeArrowheads="1"/>
          </p:cNvSpPr>
          <p:nvPr/>
        </p:nvSpPr>
        <p:spPr bwMode="auto">
          <a:xfrm>
            <a:off x="4319588" y="3245306"/>
            <a:ext cx="568325" cy="457200"/>
          </a:xfrm>
          <a:prstGeom prst="rect">
            <a:avLst/>
          </a:prstGeom>
          <a:ln>
            <a:headEnd/>
            <a:tailEnd/>
          </a:ln>
          <a:extLst/>
        </p:spPr>
        <p:style>
          <a:lnRef idx="3">
            <a:schemeClr val="lt1"/>
          </a:lnRef>
          <a:fillRef idx="1">
            <a:schemeClr val="accent2"/>
          </a:fillRef>
          <a:effectRef idx="1">
            <a:schemeClr val="accent2"/>
          </a:effectRef>
          <a:fontRef idx="minor">
            <a:schemeClr val="lt1"/>
          </a:fontRef>
        </p:style>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53" name="Text Box 28"/>
          <p:cNvSpPr txBox="1">
            <a:spLocks noChangeArrowheads="1"/>
          </p:cNvSpPr>
          <p:nvPr/>
        </p:nvSpPr>
        <p:spPr bwMode="auto">
          <a:xfrm>
            <a:off x="4331039" y="315555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 x</a:t>
            </a:r>
          </a:p>
        </p:txBody>
      </p:sp>
      <p:sp>
        <p:nvSpPr>
          <p:cNvPr id="18454" name="Line 29"/>
          <p:cNvSpPr>
            <a:spLocks noChangeShapeType="1"/>
          </p:cNvSpPr>
          <p:nvPr/>
        </p:nvSpPr>
        <p:spPr bwMode="auto">
          <a:xfrm>
            <a:off x="4614863" y="2658746"/>
            <a:ext cx="0" cy="58655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55" name="Oval 30"/>
          <p:cNvSpPr>
            <a:spLocks noChangeArrowheads="1"/>
          </p:cNvSpPr>
          <p:nvPr/>
        </p:nvSpPr>
        <p:spPr bwMode="auto">
          <a:xfrm>
            <a:off x="7134225" y="4096206"/>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56" name="Text Box 31"/>
          <p:cNvSpPr txBox="1">
            <a:spLocks noChangeArrowheads="1"/>
          </p:cNvSpPr>
          <p:nvPr/>
        </p:nvSpPr>
        <p:spPr bwMode="auto">
          <a:xfrm>
            <a:off x="7134225" y="4096206"/>
            <a:ext cx="539750" cy="457200"/>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a:latin typeface="Times New Roman" pitchFamily="18" charset="0"/>
              </a:rPr>
              <a:t>Pn</a:t>
            </a:r>
          </a:p>
        </p:txBody>
      </p:sp>
      <p:sp>
        <p:nvSpPr>
          <p:cNvPr id="18457" name="Line 32"/>
          <p:cNvSpPr>
            <a:spLocks noChangeShapeType="1"/>
          </p:cNvSpPr>
          <p:nvPr/>
        </p:nvSpPr>
        <p:spPr bwMode="auto">
          <a:xfrm>
            <a:off x="7345363" y="3702506"/>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58" name="Rectangle 33"/>
          <p:cNvSpPr>
            <a:spLocks noChangeArrowheads="1"/>
          </p:cNvSpPr>
          <p:nvPr/>
        </p:nvSpPr>
        <p:spPr bwMode="auto">
          <a:xfrm>
            <a:off x="7050088" y="3245306"/>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latin typeface="Calibri" pitchFamily="34" charset="0"/>
            </a:endParaRPr>
          </a:p>
        </p:txBody>
      </p:sp>
      <p:sp>
        <p:nvSpPr>
          <p:cNvPr id="18459" name="Text Box 34"/>
          <p:cNvSpPr txBox="1">
            <a:spLocks noChangeArrowheads="1"/>
          </p:cNvSpPr>
          <p:nvPr/>
        </p:nvSpPr>
        <p:spPr bwMode="auto">
          <a:xfrm>
            <a:off x="7116762" y="3240841"/>
            <a:ext cx="490538" cy="461665"/>
          </a:xfrm>
          <a:prstGeom prst="rect">
            <a:avLst/>
          </a:prstGeom>
          <a:ln/>
          <a:extLst/>
        </p:spPr>
        <p:style>
          <a:lnRef idx="3">
            <a:schemeClr val="lt1"/>
          </a:lnRef>
          <a:fillRef idx="1">
            <a:schemeClr val="accent2"/>
          </a:fillRef>
          <a:effectRef idx="1">
            <a:schemeClr val="accent2"/>
          </a:effectRef>
          <a:fontRef idx="minor">
            <a:schemeClr val="lt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 x</a:t>
            </a:r>
          </a:p>
        </p:txBody>
      </p:sp>
      <p:sp>
        <p:nvSpPr>
          <p:cNvPr id="18460" name="Line 35"/>
          <p:cNvSpPr>
            <a:spLocks noChangeShapeType="1"/>
          </p:cNvSpPr>
          <p:nvPr/>
        </p:nvSpPr>
        <p:spPr bwMode="auto">
          <a:xfrm>
            <a:off x="7334249" y="2658745"/>
            <a:ext cx="27781" cy="58209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8461" name="Text Box 36"/>
          <p:cNvSpPr txBox="1">
            <a:spLocks noChangeArrowheads="1"/>
          </p:cNvSpPr>
          <p:nvPr/>
        </p:nvSpPr>
        <p:spPr bwMode="auto">
          <a:xfrm>
            <a:off x="3560832" y="1795331"/>
            <a:ext cx="463409" cy="457200"/>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latin typeface="Times New Roman" pitchFamily="18" charset="0"/>
              </a:rPr>
              <a:t>x</a:t>
            </a:r>
          </a:p>
        </p:txBody>
      </p:sp>
      <p:sp>
        <p:nvSpPr>
          <p:cNvPr id="18462" name="Rectangle 37"/>
          <p:cNvSpPr>
            <a:spLocks noChangeArrowheads="1"/>
          </p:cNvSpPr>
          <p:nvPr/>
        </p:nvSpPr>
        <p:spPr bwMode="auto">
          <a:xfrm>
            <a:off x="847726" y="4953000"/>
            <a:ext cx="34718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Tx/>
              <a:buChar char="-"/>
            </a:pPr>
            <a:r>
              <a:rPr lang="en-US" altLang="en-US" sz="2800" dirty="0">
                <a:latin typeface="Calibri" pitchFamily="34" charset="0"/>
              </a:rPr>
              <a:t>Multiple copies of x</a:t>
            </a:r>
          </a:p>
          <a:p>
            <a:pPr eaLnBrk="1" hangingPunct="1">
              <a:buFontTx/>
              <a:buChar char="-"/>
            </a:pPr>
            <a:r>
              <a:rPr lang="en-US" altLang="en-US" sz="2800" dirty="0">
                <a:latin typeface="Calibri" pitchFamily="34" charset="0"/>
              </a:rPr>
              <a:t>What if P1 updates x?</a:t>
            </a:r>
          </a:p>
        </p:txBody>
      </p:sp>
      <p:sp>
        <p:nvSpPr>
          <p:cNvPr id="39"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12</a:t>
            </a:fld>
            <a:endParaRPr lang="en-US" dirty="0">
              <a:solidFill>
                <a:srgbClr val="464653"/>
              </a:solidFill>
            </a:endParaRPr>
          </a:p>
        </p:txBody>
      </p:sp>
    </p:spTree>
    <p:extLst>
      <p:ext uri="{BB962C8B-B14F-4D97-AF65-F5344CB8AC3E}">
        <p14:creationId xmlns:p14="http://schemas.microsoft.com/office/powerpoint/2010/main" val="39094266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arn(inVertical)">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fade">
                                      <p:cBhvr>
                                        <p:cTn id="12" dur="1000"/>
                                        <p:tgtEl>
                                          <p:spTgt spid="18441"/>
                                        </p:tgtEl>
                                      </p:cBhvr>
                                    </p:animEffect>
                                    <p:anim calcmode="lin" valueType="num">
                                      <p:cBhvr>
                                        <p:cTn id="13" dur="1000" fill="hold"/>
                                        <p:tgtEl>
                                          <p:spTgt spid="18441"/>
                                        </p:tgtEl>
                                        <p:attrNameLst>
                                          <p:attrName>ppt_x</p:attrName>
                                        </p:attrNameLst>
                                      </p:cBhvr>
                                      <p:tavLst>
                                        <p:tav tm="0">
                                          <p:val>
                                            <p:strVal val="#ppt_x"/>
                                          </p:val>
                                        </p:tav>
                                        <p:tav tm="100000">
                                          <p:val>
                                            <p:strVal val="#ppt_x"/>
                                          </p:val>
                                        </p:tav>
                                      </p:tavLst>
                                    </p:anim>
                                    <p:anim calcmode="lin" valueType="num">
                                      <p:cBhvr>
                                        <p:cTn id="14" dur="1000" fill="hold"/>
                                        <p:tgtEl>
                                          <p:spTgt spid="18441"/>
                                        </p:tgtEl>
                                        <p:attrNameLst>
                                          <p:attrName>ppt_y</p:attrName>
                                        </p:attrNameLst>
                                      </p:cBhvr>
                                      <p:tavLst>
                                        <p:tav tm="0">
                                          <p:val>
                                            <p:strVal val="#ppt_y+.1"/>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arn(inVertical)">
                                      <p:cBhvr>
                                        <p:cTn id="17" dur="500"/>
                                        <p:tgtEl>
                                          <p:spTgt spid="1843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8447"/>
                                        </p:tgtEl>
                                        <p:attrNameLst>
                                          <p:attrName>style.visibility</p:attrName>
                                        </p:attrNameLst>
                                      </p:cBhvr>
                                      <p:to>
                                        <p:strVal val="visible"/>
                                      </p:to>
                                    </p:set>
                                    <p:animEffect transition="in" filter="barn(inVertical)">
                                      <p:cBhvr>
                                        <p:cTn id="20" dur="500"/>
                                        <p:tgtEl>
                                          <p:spTgt spid="1844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8445"/>
                                        </p:tgtEl>
                                        <p:attrNameLst>
                                          <p:attrName>style.visibility</p:attrName>
                                        </p:attrNameLst>
                                      </p:cBhvr>
                                      <p:to>
                                        <p:strVal val="visible"/>
                                      </p:to>
                                    </p:set>
                                    <p:animEffect transition="in" filter="barn(inVertical)">
                                      <p:cBhvr>
                                        <p:cTn id="23" dur="500"/>
                                        <p:tgtEl>
                                          <p:spTgt spid="1844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452"/>
                                        </p:tgtEl>
                                        <p:attrNameLst>
                                          <p:attrName>style.visibility</p:attrName>
                                        </p:attrNameLst>
                                      </p:cBhvr>
                                      <p:to>
                                        <p:strVal val="visible"/>
                                      </p:to>
                                    </p:set>
                                    <p:animEffect transition="in" filter="fade">
                                      <p:cBhvr>
                                        <p:cTn id="28" dur="1000"/>
                                        <p:tgtEl>
                                          <p:spTgt spid="18452"/>
                                        </p:tgtEl>
                                      </p:cBhvr>
                                    </p:animEffect>
                                    <p:anim calcmode="lin" valueType="num">
                                      <p:cBhvr>
                                        <p:cTn id="29" dur="1000" fill="hold"/>
                                        <p:tgtEl>
                                          <p:spTgt spid="18452"/>
                                        </p:tgtEl>
                                        <p:attrNameLst>
                                          <p:attrName>ppt_x</p:attrName>
                                        </p:attrNameLst>
                                      </p:cBhvr>
                                      <p:tavLst>
                                        <p:tav tm="0">
                                          <p:val>
                                            <p:strVal val="#ppt_x"/>
                                          </p:val>
                                        </p:tav>
                                        <p:tav tm="100000">
                                          <p:val>
                                            <p:strVal val="#ppt_x"/>
                                          </p:val>
                                        </p:tav>
                                      </p:tavLst>
                                    </p:anim>
                                    <p:anim calcmode="lin" valueType="num">
                                      <p:cBhvr>
                                        <p:cTn id="30" dur="1000" fill="hold"/>
                                        <p:tgtEl>
                                          <p:spTgt spid="18452"/>
                                        </p:tgtEl>
                                        <p:attrNameLst>
                                          <p:attrName>ppt_y</p:attrName>
                                        </p:attrNameLst>
                                      </p:cBhvr>
                                      <p:tavLst>
                                        <p:tav tm="0">
                                          <p:val>
                                            <p:strVal val="#ppt_y+.1"/>
                                          </p:val>
                                        </p:tav>
                                        <p:tav tm="100000">
                                          <p:val>
                                            <p:strVal val="#ppt_y"/>
                                          </p:val>
                                        </p:tav>
                                      </p:tavLst>
                                    </p:anim>
                                  </p:childTnLst>
                                </p:cTn>
                              </p:par>
                              <p:par>
                                <p:cTn id="31" presetID="16" presetClass="entr" presetSubtype="21" fill="hold" grpId="0" nodeType="withEffect">
                                  <p:stCondLst>
                                    <p:cond delay="0"/>
                                  </p:stCondLst>
                                  <p:childTnLst>
                                    <p:set>
                                      <p:cBhvr>
                                        <p:cTn id="32" dur="1" fill="hold">
                                          <p:stCondLst>
                                            <p:cond delay="0"/>
                                          </p:stCondLst>
                                        </p:cTn>
                                        <p:tgtEl>
                                          <p:spTgt spid="18450"/>
                                        </p:tgtEl>
                                        <p:attrNameLst>
                                          <p:attrName>style.visibility</p:attrName>
                                        </p:attrNameLst>
                                      </p:cBhvr>
                                      <p:to>
                                        <p:strVal val="visible"/>
                                      </p:to>
                                    </p:set>
                                    <p:animEffect transition="in" filter="barn(inVertical)">
                                      <p:cBhvr>
                                        <p:cTn id="33" dur="500"/>
                                        <p:tgtEl>
                                          <p:spTgt spid="18450"/>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8459"/>
                                        </p:tgtEl>
                                        <p:attrNameLst>
                                          <p:attrName>style.visibility</p:attrName>
                                        </p:attrNameLst>
                                      </p:cBhvr>
                                      <p:to>
                                        <p:strVal val="visible"/>
                                      </p:to>
                                    </p:set>
                                    <p:animEffect transition="in" filter="barn(inVertical)">
                                      <p:cBhvr>
                                        <p:cTn id="36" dur="500"/>
                                        <p:tgtEl>
                                          <p:spTgt spid="1845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456"/>
                                        </p:tgtEl>
                                        <p:attrNameLst>
                                          <p:attrName>style.visibility</p:attrName>
                                        </p:attrNameLst>
                                      </p:cBhvr>
                                      <p:to>
                                        <p:strVal val="visible"/>
                                      </p:to>
                                    </p:set>
                                    <p:animEffect transition="in" filter="barn(inVertical)">
                                      <p:cBhvr>
                                        <p:cTn id="39" dur="500"/>
                                        <p:tgtEl>
                                          <p:spTgt spid="1845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barn(inVertical)">
                                      <p:cBhvr>
                                        <p:cTn id="42" dur="500"/>
                                        <p:tgtEl>
                                          <p:spTgt spid="1844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8453"/>
                                        </p:tgtEl>
                                        <p:attrNameLst>
                                          <p:attrName>style.visibility</p:attrName>
                                        </p:attrNameLst>
                                      </p:cBhvr>
                                      <p:to>
                                        <p:strVal val="visible"/>
                                      </p:to>
                                    </p:set>
                                    <p:animEffect transition="in" filter="barn(inVertical)">
                                      <p:cBhvr>
                                        <p:cTn id="45"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41" grpId="0" animBg="1"/>
      <p:bldP spid="18442" grpId="0"/>
      <p:bldP spid="18445" grpId="0" animBg="1"/>
      <p:bldP spid="18447" grpId="0" animBg="1"/>
      <p:bldP spid="18450" grpId="0" animBg="1"/>
      <p:bldP spid="18452" grpId="0" animBg="1"/>
      <p:bldP spid="18453" grpId="0"/>
      <p:bldP spid="18456" grpId="0" animBg="1"/>
      <p:bldP spid="184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28600"/>
            <a:ext cx="7772400" cy="685800"/>
          </a:xfrm>
        </p:spPr>
        <p:txBody>
          <a:bodyPr>
            <a:normAutofit fontScale="90000"/>
          </a:bodyPr>
          <a:lstStyle/>
          <a:p>
            <a:pPr eaLnBrk="1" hangingPunct="1"/>
            <a:r>
              <a:rPr lang="en-US" altLang="en-US" dirty="0" smtClean="0">
                <a:latin typeface="Times New Roman" panose="02020603050405020304" pitchFamily="18" charset="0"/>
                <a:cs typeface="Times New Roman" panose="02020603050405020304" pitchFamily="18" charset="0"/>
              </a:rPr>
              <a:t>The Cache Coherence Problem</a:t>
            </a:r>
          </a:p>
        </p:txBody>
      </p:sp>
      <p:grpSp>
        <p:nvGrpSpPr>
          <p:cNvPr id="2" name="Group 1"/>
          <p:cNvGrpSpPr/>
          <p:nvPr/>
        </p:nvGrpSpPr>
        <p:grpSpPr>
          <a:xfrm>
            <a:off x="684213" y="1828800"/>
            <a:ext cx="6630987" cy="3314700"/>
            <a:chOff x="684213" y="1828800"/>
            <a:chExt cx="6630987" cy="3314700"/>
          </a:xfrm>
        </p:grpSpPr>
        <p:sp>
          <p:nvSpPr>
            <p:cNvPr id="19460" name="Oval 4"/>
            <p:cNvSpPr>
              <a:spLocks noChangeArrowheads="1"/>
            </p:cNvSpPr>
            <p:nvPr/>
          </p:nvSpPr>
          <p:spPr bwMode="auto">
            <a:xfrm>
              <a:off x="1371600" y="1828800"/>
              <a:ext cx="1600200" cy="914400"/>
            </a:xfrm>
            <a:prstGeom prst="ellipse">
              <a:avLst/>
            </a:prstGeom>
            <a:solidFill>
              <a:srgbClr val="92D050"/>
            </a:solidFill>
            <a:ln w="9525">
              <a:solidFill>
                <a:schemeClr val="tx1"/>
              </a:solidFill>
              <a:round/>
              <a:headEnd/>
              <a:tailEnd/>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latin typeface="Calibri" pitchFamily="34" charset="0"/>
              </a:endParaRPr>
            </a:p>
          </p:txBody>
        </p:sp>
        <p:sp>
          <p:nvSpPr>
            <p:cNvPr id="19461" name="Oval 5"/>
            <p:cNvSpPr>
              <a:spLocks noChangeArrowheads="1"/>
            </p:cNvSpPr>
            <p:nvPr/>
          </p:nvSpPr>
          <p:spPr bwMode="auto">
            <a:xfrm>
              <a:off x="5029200" y="1828800"/>
              <a:ext cx="1600200" cy="914400"/>
            </a:xfrm>
            <a:prstGeom prst="ellipse">
              <a:avLst/>
            </a:prstGeom>
            <a:solidFill>
              <a:srgbClr val="92D050"/>
            </a:solidFill>
            <a:ln w="9525">
              <a:solidFill>
                <a:schemeClr val="tx1"/>
              </a:solidFill>
              <a:round/>
              <a:headEnd/>
              <a:tailEnd/>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latin typeface="Calibri" pitchFamily="34" charset="0"/>
              </a:endParaRPr>
            </a:p>
          </p:txBody>
        </p:sp>
        <p:sp>
          <p:nvSpPr>
            <p:cNvPr id="19462" name="Rectangle 6"/>
            <p:cNvSpPr>
              <a:spLocks noChangeArrowheads="1"/>
            </p:cNvSpPr>
            <p:nvPr/>
          </p:nvSpPr>
          <p:spPr bwMode="auto">
            <a:xfrm>
              <a:off x="1371600" y="3048000"/>
              <a:ext cx="1752600" cy="685800"/>
            </a:xfrm>
            <a:prstGeom prst="rect">
              <a:avLst/>
            </a:prstGeom>
            <a:solidFill>
              <a:srgbClr val="FFC000"/>
            </a:solidFill>
            <a:ln w="9525">
              <a:solidFill>
                <a:schemeClr val="tx1"/>
              </a:solidFill>
              <a:miter lim="800000"/>
              <a:headEnd/>
              <a:tailEnd/>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latin typeface="Calibri" pitchFamily="34" charset="0"/>
              </a:endParaRPr>
            </a:p>
          </p:txBody>
        </p:sp>
        <p:sp>
          <p:nvSpPr>
            <p:cNvPr id="19463" name="Rectangle 7"/>
            <p:cNvSpPr>
              <a:spLocks noChangeArrowheads="1"/>
            </p:cNvSpPr>
            <p:nvPr/>
          </p:nvSpPr>
          <p:spPr bwMode="auto">
            <a:xfrm>
              <a:off x="5029200" y="3048000"/>
              <a:ext cx="1752600" cy="685800"/>
            </a:xfrm>
            <a:prstGeom prst="rect">
              <a:avLst/>
            </a:prstGeom>
            <a:solidFill>
              <a:srgbClr val="FFC000"/>
            </a:solidFill>
            <a:ln w="9525">
              <a:solidFill>
                <a:schemeClr val="tx1"/>
              </a:solidFill>
              <a:miter lim="800000"/>
              <a:headEnd/>
              <a:tailEnd/>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latin typeface="Calibri" pitchFamily="34" charset="0"/>
              </a:endParaRPr>
            </a:p>
          </p:txBody>
        </p:sp>
        <p:sp>
          <p:nvSpPr>
            <p:cNvPr id="19464" name="Rectangle 8"/>
            <p:cNvSpPr>
              <a:spLocks noChangeArrowheads="1"/>
            </p:cNvSpPr>
            <p:nvPr/>
          </p:nvSpPr>
          <p:spPr bwMode="auto">
            <a:xfrm>
              <a:off x="3290170" y="4457700"/>
              <a:ext cx="1752600" cy="685800"/>
            </a:xfrm>
            <a:prstGeom prst="rect">
              <a:avLst/>
            </a:prstGeom>
            <a:solidFill>
              <a:srgbClr val="00B0F0"/>
            </a:solidFill>
            <a:ln w="9525">
              <a:solidFill>
                <a:schemeClr val="tx1"/>
              </a:solidFill>
              <a:miter lim="800000"/>
              <a:headEnd/>
              <a:tailEnd/>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IN" altLang="en-US">
                <a:latin typeface="Calibri" pitchFamily="34" charset="0"/>
              </a:endParaRPr>
            </a:p>
          </p:txBody>
        </p:sp>
        <p:sp>
          <p:nvSpPr>
            <p:cNvPr id="19465" name="Line 9"/>
            <p:cNvSpPr>
              <a:spLocks noChangeShapeType="1"/>
            </p:cNvSpPr>
            <p:nvPr/>
          </p:nvSpPr>
          <p:spPr bwMode="auto">
            <a:xfrm>
              <a:off x="1371600" y="4114800"/>
              <a:ext cx="5943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2133600" y="27432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2133600" y="37338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12"/>
            <p:cNvSpPr>
              <a:spLocks noChangeShapeType="1"/>
            </p:cNvSpPr>
            <p:nvPr/>
          </p:nvSpPr>
          <p:spPr bwMode="auto">
            <a:xfrm>
              <a:off x="5867400" y="27432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3"/>
            <p:cNvSpPr>
              <a:spLocks noChangeShapeType="1"/>
            </p:cNvSpPr>
            <p:nvPr/>
          </p:nvSpPr>
          <p:spPr bwMode="auto">
            <a:xfrm>
              <a:off x="5867400" y="37338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Text Box 14"/>
            <p:cNvSpPr txBox="1">
              <a:spLocks noChangeArrowheads="1"/>
            </p:cNvSpPr>
            <p:nvPr/>
          </p:nvSpPr>
          <p:spPr bwMode="auto">
            <a:xfrm>
              <a:off x="1905000" y="2057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latin typeface="Calibri" pitchFamily="34" charset="0"/>
                </a:rPr>
                <a:t>P</a:t>
              </a:r>
            </a:p>
          </p:txBody>
        </p:sp>
        <p:sp>
          <p:nvSpPr>
            <p:cNvPr id="19471" name="Text Box 15"/>
            <p:cNvSpPr txBox="1">
              <a:spLocks noChangeArrowheads="1"/>
            </p:cNvSpPr>
            <p:nvPr/>
          </p:nvSpPr>
          <p:spPr bwMode="auto">
            <a:xfrm>
              <a:off x="5638800" y="20574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latin typeface="Calibri" pitchFamily="34" charset="0"/>
                </a:rPr>
                <a:t>P</a:t>
              </a:r>
            </a:p>
          </p:txBody>
        </p:sp>
        <p:sp>
          <p:nvSpPr>
            <p:cNvPr id="19472" name="Text Box 16"/>
            <p:cNvSpPr txBox="1">
              <a:spLocks noChangeArrowheads="1"/>
            </p:cNvSpPr>
            <p:nvPr/>
          </p:nvSpPr>
          <p:spPr bwMode="auto">
            <a:xfrm>
              <a:off x="1403350" y="3352800"/>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Cache</a:t>
              </a:r>
              <a:r>
                <a:rPr lang="en-US" altLang="en-US" sz="2400" dirty="0">
                  <a:latin typeface="Calibri" pitchFamily="34" charset="0"/>
                </a:rPr>
                <a:t> </a:t>
              </a:r>
            </a:p>
          </p:txBody>
        </p:sp>
        <p:sp>
          <p:nvSpPr>
            <p:cNvPr id="19473" name="Text Box 17"/>
            <p:cNvSpPr txBox="1">
              <a:spLocks noChangeArrowheads="1"/>
            </p:cNvSpPr>
            <p:nvPr/>
          </p:nvSpPr>
          <p:spPr bwMode="auto">
            <a:xfrm>
              <a:off x="4984750" y="3352800"/>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Cache</a:t>
              </a:r>
              <a:r>
                <a:rPr lang="en-US" altLang="en-US" sz="2400" dirty="0">
                  <a:latin typeface="Calibri" pitchFamily="34" charset="0"/>
                </a:rPr>
                <a:t> </a:t>
              </a:r>
            </a:p>
          </p:txBody>
        </p:sp>
        <p:sp>
          <p:nvSpPr>
            <p:cNvPr id="19474" name="Text Box 18"/>
            <p:cNvSpPr txBox="1">
              <a:spLocks noChangeArrowheads="1"/>
            </p:cNvSpPr>
            <p:nvPr/>
          </p:nvSpPr>
          <p:spPr bwMode="auto">
            <a:xfrm>
              <a:off x="2359025" y="3108325"/>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A = 5</a:t>
              </a:r>
            </a:p>
          </p:txBody>
        </p:sp>
        <p:sp>
          <p:nvSpPr>
            <p:cNvPr id="19475" name="Text Box 19"/>
            <p:cNvSpPr txBox="1">
              <a:spLocks noChangeArrowheads="1"/>
            </p:cNvSpPr>
            <p:nvPr/>
          </p:nvSpPr>
          <p:spPr bwMode="auto">
            <a:xfrm>
              <a:off x="6019800" y="3048000"/>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latin typeface="Calibri" pitchFamily="34" charset="0"/>
                </a:rPr>
                <a:t>A = 5</a:t>
              </a:r>
            </a:p>
          </p:txBody>
        </p:sp>
        <p:sp>
          <p:nvSpPr>
            <p:cNvPr id="19476" name="Text Box 20"/>
            <p:cNvSpPr txBox="1">
              <a:spLocks noChangeArrowheads="1"/>
            </p:cNvSpPr>
            <p:nvPr/>
          </p:nvSpPr>
          <p:spPr bwMode="auto">
            <a:xfrm>
              <a:off x="1517650" y="30480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3</a:t>
              </a:r>
              <a:endParaRPr lang="en-US" altLang="en-US" sz="2400" dirty="0">
                <a:latin typeface="Calibri" pitchFamily="34" charset="0"/>
              </a:endParaRPr>
            </a:p>
          </p:txBody>
        </p:sp>
        <p:sp>
          <p:nvSpPr>
            <p:cNvPr id="19477" name="Text Box 21"/>
            <p:cNvSpPr txBox="1">
              <a:spLocks noChangeArrowheads="1"/>
            </p:cNvSpPr>
            <p:nvPr/>
          </p:nvSpPr>
          <p:spPr bwMode="auto">
            <a:xfrm>
              <a:off x="684213" y="2590800"/>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A = 7</a:t>
              </a:r>
              <a:endParaRPr lang="en-US" altLang="en-US" sz="2400" dirty="0">
                <a:latin typeface="Calibri" pitchFamily="34" charset="0"/>
              </a:endParaRPr>
            </a:p>
          </p:txBody>
        </p:sp>
        <p:sp>
          <p:nvSpPr>
            <p:cNvPr id="19478" name="Text Box 22"/>
            <p:cNvSpPr txBox="1">
              <a:spLocks noChangeArrowheads="1"/>
            </p:cNvSpPr>
            <p:nvPr/>
          </p:nvSpPr>
          <p:spPr bwMode="auto">
            <a:xfrm>
              <a:off x="3209925" y="4724400"/>
              <a:ext cx="1057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latin typeface="Calibri" pitchFamily="34" charset="0"/>
                </a:rPr>
                <a:t>Memory</a:t>
              </a:r>
              <a:endParaRPr lang="en-US" altLang="en-US" sz="2400">
                <a:latin typeface="Calibri" pitchFamily="34" charset="0"/>
              </a:endParaRPr>
            </a:p>
          </p:txBody>
        </p:sp>
        <p:sp>
          <p:nvSpPr>
            <p:cNvPr id="19479" name="Text Box 23"/>
            <p:cNvSpPr txBox="1">
              <a:spLocks noChangeArrowheads="1"/>
            </p:cNvSpPr>
            <p:nvPr/>
          </p:nvSpPr>
          <p:spPr bwMode="auto">
            <a:xfrm>
              <a:off x="3505200" y="4403725"/>
              <a:ext cx="76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latin typeface="Calibri" pitchFamily="34" charset="0"/>
                </a:rPr>
                <a:t>A = 5</a:t>
              </a:r>
            </a:p>
          </p:txBody>
        </p:sp>
        <p:sp>
          <p:nvSpPr>
            <p:cNvPr id="19480" name="Freeform 25"/>
            <p:cNvSpPr>
              <a:spLocks/>
            </p:cNvSpPr>
            <p:nvPr/>
          </p:nvSpPr>
          <p:spPr bwMode="auto">
            <a:xfrm>
              <a:off x="5042770" y="3505200"/>
              <a:ext cx="1358030" cy="1096962"/>
            </a:xfrm>
            <a:custGeom>
              <a:avLst/>
              <a:gdLst>
                <a:gd name="T0" fmla="*/ 0 w 1344"/>
                <a:gd name="T1" fmla="*/ 2147483647 h 768"/>
                <a:gd name="T2" fmla="*/ 2147483647 w 1344"/>
                <a:gd name="T3" fmla="*/ 2147483647 h 768"/>
                <a:gd name="T4" fmla="*/ 2147483647 w 1344"/>
                <a:gd name="T5" fmla="*/ 2147483647 h 768"/>
                <a:gd name="T6" fmla="*/ 2147483647 w 1344"/>
                <a:gd name="T7" fmla="*/ 0 h 768"/>
                <a:gd name="T8" fmla="*/ 0 60000 65536"/>
                <a:gd name="T9" fmla="*/ 0 60000 65536"/>
                <a:gd name="T10" fmla="*/ 0 60000 65536"/>
                <a:gd name="T11" fmla="*/ 0 60000 65536"/>
                <a:gd name="T12" fmla="*/ 0 w 1344"/>
                <a:gd name="T13" fmla="*/ 0 h 768"/>
                <a:gd name="T14" fmla="*/ 1344 w 1344"/>
                <a:gd name="T15" fmla="*/ 768 h 768"/>
              </a:gdLst>
              <a:ahLst/>
              <a:cxnLst>
                <a:cxn ang="T8">
                  <a:pos x="T0" y="T1"/>
                </a:cxn>
                <a:cxn ang="T9">
                  <a:pos x="T2" y="T3"/>
                </a:cxn>
                <a:cxn ang="T10">
                  <a:pos x="T4" y="T5"/>
                </a:cxn>
                <a:cxn ang="T11">
                  <a:pos x="T6" y="T7"/>
                </a:cxn>
              </a:cxnLst>
              <a:rect l="T12" t="T13" r="T14" b="T15"/>
              <a:pathLst>
                <a:path w="1344" h="768">
                  <a:moveTo>
                    <a:pt x="0" y="768"/>
                  </a:moveTo>
                  <a:cubicBezTo>
                    <a:pt x="264" y="748"/>
                    <a:pt x="528" y="728"/>
                    <a:pt x="720" y="672"/>
                  </a:cubicBezTo>
                  <a:cubicBezTo>
                    <a:pt x="912" y="616"/>
                    <a:pt x="1048" y="544"/>
                    <a:pt x="1152" y="432"/>
                  </a:cubicBezTo>
                  <a:cubicBezTo>
                    <a:pt x="1256" y="320"/>
                    <a:pt x="1312" y="80"/>
                    <a:pt x="13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81" name="Line 27"/>
            <p:cNvSpPr>
              <a:spLocks noChangeShapeType="1"/>
            </p:cNvSpPr>
            <p:nvPr/>
          </p:nvSpPr>
          <p:spPr bwMode="auto">
            <a:xfrm flipV="1">
              <a:off x="6400800" y="3352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2" name="Freeform 28"/>
            <p:cNvSpPr>
              <a:spLocks/>
            </p:cNvSpPr>
            <p:nvPr/>
          </p:nvSpPr>
          <p:spPr bwMode="auto">
            <a:xfrm>
              <a:off x="2590800" y="3581400"/>
              <a:ext cx="914400" cy="914400"/>
            </a:xfrm>
            <a:custGeom>
              <a:avLst/>
              <a:gdLst>
                <a:gd name="T0" fmla="*/ 2147483647 w 576"/>
                <a:gd name="T1" fmla="*/ 2147483647 h 576"/>
                <a:gd name="T2" fmla="*/ 2147483647 w 576"/>
                <a:gd name="T3" fmla="*/ 2147483647 h 576"/>
                <a:gd name="T4" fmla="*/ 0 w 576"/>
                <a:gd name="T5" fmla="*/ 0 h 576"/>
                <a:gd name="T6" fmla="*/ 0 60000 65536"/>
                <a:gd name="T7" fmla="*/ 0 60000 65536"/>
                <a:gd name="T8" fmla="*/ 0 60000 65536"/>
                <a:gd name="T9" fmla="*/ 0 w 576"/>
                <a:gd name="T10" fmla="*/ 0 h 576"/>
                <a:gd name="T11" fmla="*/ 576 w 576"/>
                <a:gd name="T12" fmla="*/ 576 h 576"/>
              </a:gdLst>
              <a:ahLst/>
              <a:cxnLst>
                <a:cxn ang="T6">
                  <a:pos x="T0" y="T1"/>
                </a:cxn>
                <a:cxn ang="T7">
                  <a:pos x="T2" y="T3"/>
                </a:cxn>
                <a:cxn ang="T8">
                  <a:pos x="T4" y="T5"/>
                </a:cxn>
              </a:cxnLst>
              <a:rect l="T9" t="T10" r="T11" b="T12"/>
              <a:pathLst>
                <a:path w="576" h="576">
                  <a:moveTo>
                    <a:pt x="576" y="576"/>
                  </a:moveTo>
                  <a:cubicBezTo>
                    <a:pt x="432" y="480"/>
                    <a:pt x="288" y="384"/>
                    <a:pt x="192" y="288"/>
                  </a:cubicBezTo>
                  <a:cubicBezTo>
                    <a:pt x="96" y="192"/>
                    <a:pt x="32" y="48"/>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83" name="Line 29"/>
            <p:cNvSpPr>
              <a:spLocks noChangeShapeType="1"/>
            </p:cNvSpPr>
            <p:nvPr/>
          </p:nvSpPr>
          <p:spPr bwMode="auto">
            <a:xfrm flipH="1" flipV="1">
              <a:off x="2514600" y="3429000"/>
              <a:ext cx="76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4" name="Text Box 30"/>
            <p:cNvSpPr txBox="1">
              <a:spLocks noChangeArrowheads="1"/>
            </p:cNvSpPr>
            <p:nvPr/>
          </p:nvSpPr>
          <p:spPr bwMode="auto">
            <a:xfrm>
              <a:off x="2667000" y="4191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latin typeface="Calibri" pitchFamily="34" charset="0"/>
                </a:rPr>
                <a:t>1</a:t>
              </a:r>
            </a:p>
          </p:txBody>
        </p:sp>
        <p:sp>
          <p:nvSpPr>
            <p:cNvPr id="19485" name="Text Box 31"/>
            <p:cNvSpPr txBox="1">
              <a:spLocks noChangeArrowheads="1"/>
            </p:cNvSpPr>
            <p:nvPr/>
          </p:nvSpPr>
          <p:spPr bwMode="auto">
            <a:xfrm>
              <a:off x="606425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latin typeface="Calibri" pitchFamily="34" charset="0"/>
                </a:rPr>
                <a:t>2</a:t>
              </a:r>
            </a:p>
          </p:txBody>
        </p:sp>
        <p:sp>
          <p:nvSpPr>
            <p:cNvPr id="19486" name="Freeform 32"/>
            <p:cNvSpPr>
              <a:spLocks/>
            </p:cNvSpPr>
            <p:nvPr/>
          </p:nvSpPr>
          <p:spPr bwMode="auto">
            <a:xfrm>
              <a:off x="1673224" y="2590800"/>
              <a:ext cx="612775" cy="609600"/>
            </a:xfrm>
            <a:custGeom>
              <a:avLst/>
              <a:gdLst>
                <a:gd name="T0" fmla="*/ 0 w 432"/>
                <a:gd name="T1" fmla="*/ 0 h 480"/>
                <a:gd name="T2" fmla="*/ 2147483647 w 432"/>
                <a:gd name="T3" fmla="*/ 2147483647 h 480"/>
                <a:gd name="T4" fmla="*/ 2147483647 w 432"/>
                <a:gd name="T5" fmla="*/ 2147483647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0"/>
                  </a:moveTo>
                  <a:cubicBezTo>
                    <a:pt x="12" y="80"/>
                    <a:pt x="24" y="160"/>
                    <a:pt x="96" y="240"/>
                  </a:cubicBezTo>
                  <a:cubicBezTo>
                    <a:pt x="168" y="320"/>
                    <a:pt x="368" y="440"/>
                    <a:pt x="432" y="4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87" name="Line 33"/>
            <p:cNvSpPr>
              <a:spLocks noChangeShapeType="1"/>
            </p:cNvSpPr>
            <p:nvPr/>
          </p:nvSpPr>
          <p:spPr bwMode="auto">
            <a:xfrm>
              <a:off x="2286000" y="3200400"/>
              <a:ext cx="152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3"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13</a:t>
            </a:fld>
            <a:endParaRPr lang="en-US" dirty="0">
              <a:solidFill>
                <a:srgbClr val="464653"/>
              </a:solidFill>
            </a:endParaRPr>
          </a:p>
        </p:txBody>
      </p:sp>
    </p:spTree>
    <p:extLst>
      <p:ext uri="{BB962C8B-B14F-4D97-AF65-F5344CB8AC3E}">
        <p14:creationId xmlns:p14="http://schemas.microsoft.com/office/powerpoint/2010/main" val="19507161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7620000" cy="868363"/>
          </a:xfrm>
        </p:spPr>
        <p:txBody>
          <a:bodyPr>
            <a:noAutofit/>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ache Coherence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roblem</a:t>
            </a:r>
            <a:endParaRPr lang="en-IN" altLang="en-US"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802710" y="1879070"/>
            <a:ext cx="7162800" cy="707886"/>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Example : X- memory location, A&amp;B - Processors</a:t>
            </a:r>
          </a:p>
          <a:p>
            <a:pPr algn="just"/>
            <a:r>
              <a:rPr lang="en-US" sz="2000" dirty="0" smtClean="0">
                <a:latin typeface="Times New Roman" panose="02020603050405020304" pitchFamily="18" charset="0"/>
                <a:cs typeface="Times New Roman" panose="02020603050405020304" pitchFamily="18" charset="0"/>
              </a:rPr>
              <a:t>Assume write through protocol is being followed.</a:t>
            </a:r>
            <a:endParaRPr lang="en-US" sz="2000"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8157316"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14</a:t>
            </a:fld>
            <a:endParaRPr lang="en-US" dirty="0">
              <a:solidFill>
                <a:srgbClr val="464653"/>
              </a:solidFill>
            </a:endParaRPr>
          </a:p>
        </p:txBody>
      </p:sp>
    </p:spTree>
    <p:extLst>
      <p:ext uri="{BB962C8B-B14F-4D97-AF65-F5344CB8AC3E}">
        <p14:creationId xmlns:p14="http://schemas.microsoft.com/office/powerpoint/2010/main" val="5460169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28600" y="381000"/>
            <a:ext cx="8458200" cy="792163"/>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Cache Coherence Protocols </a:t>
            </a:r>
            <a:endParaRPr lang="en-IN" altLang="en-US"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52600"/>
            <a:ext cx="7772400" cy="5729287"/>
          </a:xfrm>
        </p:spPr>
        <p:txBody>
          <a:bodyPr rtlCol="0">
            <a:normAutofit/>
          </a:bodyPr>
          <a:lstStyle/>
          <a:p>
            <a:pPr algn="just" eaLnBrk="1" fontAlgn="auto" hangingPunct="1">
              <a:spcAft>
                <a:spcPts val="0"/>
              </a:spcAft>
              <a:buFont typeface="Arial" pitchFamily="34" charset="0"/>
              <a:buChar char="•"/>
              <a:defRPr/>
            </a:pPr>
            <a:r>
              <a:rPr lang="en-IN" sz="2400" dirty="0" smtClean="0">
                <a:latin typeface="Times New Roman" panose="02020603050405020304" pitchFamily="18" charset="0"/>
                <a:cs typeface="Times New Roman" panose="02020603050405020304" pitchFamily="18" charset="0"/>
              </a:rPr>
              <a:t>Cache coherence protocols are the one that maintain coherency among the processors.</a:t>
            </a:r>
          </a:p>
          <a:p>
            <a:pPr algn="just" eaLnBrk="1" fontAlgn="auto" hangingPunct="1">
              <a:spcAft>
                <a:spcPts val="0"/>
              </a:spcAft>
              <a:buFont typeface="Arial" pitchFamily="34" charset="0"/>
              <a:buChar char="•"/>
              <a:defRPr/>
            </a:pPr>
            <a:r>
              <a:rPr lang="en-IN" sz="2400" dirty="0" smtClean="0">
                <a:latin typeface="Times New Roman" panose="02020603050405020304" pitchFamily="18" charset="0"/>
                <a:cs typeface="Times New Roman" panose="02020603050405020304" pitchFamily="18" charset="0"/>
              </a:rPr>
              <a:t>These protocols track the state of any data block that is being shared among the processors.</a:t>
            </a:r>
          </a:p>
          <a:p>
            <a:pPr algn="just" eaLnBrk="1" fontAlgn="auto" hangingPunct="1">
              <a:spcAft>
                <a:spcPts val="0"/>
              </a:spcAft>
              <a:buFont typeface="Arial" pitchFamily="34" charset="0"/>
              <a:buChar char="•"/>
              <a:defRPr/>
            </a:pPr>
            <a:endParaRPr lang="en-IN" sz="2400" dirty="0" smtClean="0">
              <a:latin typeface="Times New Roman" panose="02020603050405020304" pitchFamily="18" charset="0"/>
              <a:cs typeface="Times New Roman" panose="02020603050405020304" pitchFamily="18" charset="0"/>
            </a:endParaRPr>
          </a:p>
          <a:p>
            <a:pPr marL="0" indent="0" algn="just" eaLnBrk="1" fontAlgn="auto" hangingPunct="1">
              <a:spcAft>
                <a:spcPts val="0"/>
              </a:spcAft>
              <a:buNone/>
              <a:defRPr/>
            </a:pPr>
            <a:r>
              <a:rPr lang="en-IN" sz="2400" dirty="0" smtClean="0">
                <a:latin typeface="Times New Roman" panose="02020603050405020304" pitchFamily="18" charset="0"/>
                <a:cs typeface="Times New Roman" panose="02020603050405020304" pitchFamily="18" charset="0"/>
              </a:rPr>
              <a:t>Snooping - popular one among cache coherence protocols.</a:t>
            </a:r>
          </a:p>
          <a:p>
            <a:pPr marL="0" indent="0" algn="just" eaLnBrk="1" fontAlgn="auto" hangingPunct="1">
              <a:spcAft>
                <a:spcPts val="0"/>
              </a:spcAft>
              <a:buNone/>
              <a:defRPr/>
            </a:pPr>
            <a:endParaRPr lang="en-IN" sz="2400" dirty="0" smtClean="0">
              <a:latin typeface="Times New Roman" panose="02020603050405020304" pitchFamily="18" charset="0"/>
              <a:cs typeface="Times New Roman" panose="02020603050405020304" pitchFamily="18" charset="0"/>
            </a:endParaRPr>
          </a:p>
          <a:p>
            <a:pPr marL="114300" indent="0" algn="just" eaLnBrk="1" fontAlgn="auto" hangingPunct="1">
              <a:spcAft>
                <a:spcPts val="0"/>
              </a:spcAft>
              <a:buFont typeface="Arial" pitchFamily="34" charset="0"/>
              <a:buNone/>
              <a:defRPr/>
            </a:pPr>
            <a:r>
              <a:rPr lang="en-IN" sz="2400" b="1" dirty="0" smtClean="0">
                <a:solidFill>
                  <a:schemeClr val="tx2">
                    <a:lumMod val="50000"/>
                  </a:schemeClr>
                </a:solidFill>
                <a:latin typeface="Times New Roman" panose="02020603050405020304" pitchFamily="18" charset="0"/>
                <a:cs typeface="Times New Roman" panose="02020603050405020304" pitchFamily="18" charset="0"/>
              </a:rPr>
              <a:t>Snooping Protocols:</a:t>
            </a:r>
          </a:p>
          <a:p>
            <a:pPr algn="just" eaLnBrk="1" fontAlgn="auto" hangingPunct="1">
              <a:spcAft>
                <a:spcPts val="0"/>
              </a:spcAft>
              <a:buFont typeface="Arial" pitchFamily="34" charset="0"/>
              <a:buChar char="•"/>
              <a:defRPr/>
            </a:pPr>
            <a:r>
              <a:rPr lang="en-US" sz="2400" dirty="0" smtClean="0">
                <a:latin typeface="Times New Roman" panose="02020603050405020304" pitchFamily="18" charset="0"/>
                <a:cs typeface="Times New Roman" panose="02020603050405020304" pitchFamily="18" charset="0"/>
              </a:rPr>
              <a:t>Bus activities will be monitored by the cache controller and the </a:t>
            </a:r>
            <a:r>
              <a:rPr lang="en-US" sz="2400" dirty="0">
                <a:latin typeface="Times New Roman" panose="02020603050405020304" pitchFamily="18" charset="0"/>
                <a:cs typeface="Times New Roman" panose="02020603050405020304" pitchFamily="18" charset="0"/>
              </a:rPr>
              <a:t>appropriate coherency commands </a:t>
            </a:r>
            <a:r>
              <a:rPr lang="en-US" sz="2400" dirty="0" smtClean="0">
                <a:latin typeface="Times New Roman" panose="02020603050405020304" pitchFamily="18" charset="0"/>
                <a:cs typeface="Times New Roman" panose="02020603050405020304" pitchFamily="18" charset="0"/>
              </a:rPr>
              <a:t>will be carried out when </a:t>
            </a:r>
            <a:r>
              <a:rPr lang="en-US" sz="2400" dirty="0">
                <a:latin typeface="Times New Roman" panose="02020603050405020304" pitchFamily="18" charset="0"/>
                <a:cs typeface="Times New Roman" panose="02020603050405020304" pitchFamily="18" charset="0"/>
              </a:rPr>
              <a:t>necessary. </a:t>
            </a:r>
            <a:endParaRPr lang="en-US" sz="2400" dirty="0" smtClean="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itchFamily="34" charset="0"/>
              <a:buNone/>
              <a:defRPr/>
            </a:pPr>
            <a:endParaRPr lang="en-IN" sz="2400" dirty="0">
              <a:latin typeface="Times New Roman" panose="02020603050405020304" pitchFamily="18" charset="0"/>
              <a:cs typeface="Times New Roman" panose="02020603050405020304" pitchFamily="18" charset="0"/>
            </a:endParaRPr>
          </a:p>
          <a:p>
            <a:pPr marL="114300" indent="0" algn="just" eaLnBrk="1" fontAlgn="auto" hangingPunct="1">
              <a:spcAft>
                <a:spcPts val="0"/>
              </a:spcAft>
              <a:buFont typeface="Arial" pitchFamily="34" charset="0"/>
              <a:buNone/>
              <a:defRPr/>
            </a:pPr>
            <a:endParaRPr lang="en-IN" sz="2000" dirty="0">
              <a:latin typeface="Times New Roman" panose="02020603050405020304" pitchFamily="18" charset="0"/>
              <a:cs typeface="Times New Roman" panose="02020603050405020304" pitchFamily="18" charset="0"/>
            </a:endParaRPr>
          </a:p>
        </p:txBody>
      </p:sp>
      <p:sp>
        <p:nvSpPr>
          <p:cNvPr id="5"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15</a:t>
            </a:fld>
            <a:endParaRPr lang="en-US" dirty="0">
              <a:solidFill>
                <a:srgbClr val="464653"/>
              </a:solidFill>
            </a:endParaRPr>
          </a:p>
        </p:txBody>
      </p:sp>
    </p:spTree>
    <p:extLst>
      <p:ext uri="{BB962C8B-B14F-4D97-AF65-F5344CB8AC3E}">
        <p14:creationId xmlns:p14="http://schemas.microsoft.com/office/powerpoint/2010/main" val="29211848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9B27E9F1-9DD6-44A1-A6A1-B4DA905B2DCA}" type="slidenum">
              <a:rPr lang="en-US" altLang="en-US" sz="1400" b="0" smtClean="0">
                <a:solidFill>
                  <a:srgbClr val="000000"/>
                </a:solidFill>
              </a:rPr>
              <a:pPr eaLnBrk="1" hangingPunct="1"/>
              <a:t>16</a:t>
            </a:fld>
            <a:endParaRPr lang="en-US" altLang="en-US" sz="1400" b="0" smtClean="0">
              <a:solidFill>
                <a:srgbClr val="000000"/>
              </a:solidFill>
            </a:endParaRPr>
          </a:p>
        </p:txBody>
      </p:sp>
      <p:sp>
        <p:nvSpPr>
          <p:cNvPr id="3075" name="Rectangle 2"/>
          <p:cNvSpPr>
            <a:spLocks noGrp="1" noChangeArrowheads="1"/>
          </p:cNvSpPr>
          <p:nvPr>
            <p:ph type="title"/>
          </p:nvPr>
        </p:nvSpPr>
        <p:spPr>
          <a:xfrm>
            <a:off x="755650" y="115888"/>
            <a:ext cx="7793038" cy="608012"/>
          </a:xfrm>
        </p:spPr>
        <p:txBody>
          <a:bodyPr/>
          <a:lstStyle/>
          <a:p>
            <a:pPr eaLnBrk="1" hangingPunct="1"/>
            <a:r>
              <a:rPr lang="en-US" altLang="en-US" dirty="0" smtClean="0"/>
              <a:t>Single Processor caching</a:t>
            </a:r>
          </a:p>
        </p:txBody>
      </p:sp>
      <p:sp>
        <p:nvSpPr>
          <p:cNvPr id="3076" name="Oval 3"/>
          <p:cNvSpPr>
            <a:spLocks noChangeArrowheads="1"/>
          </p:cNvSpPr>
          <p:nvPr/>
        </p:nvSpPr>
        <p:spPr bwMode="auto">
          <a:xfrm>
            <a:off x="5715000" y="4133850"/>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3077" name="Text Box 4"/>
          <p:cNvSpPr txBox="1">
            <a:spLocks noChangeArrowheads="1"/>
          </p:cNvSpPr>
          <p:nvPr/>
        </p:nvSpPr>
        <p:spPr bwMode="auto">
          <a:xfrm>
            <a:off x="5715000" y="41338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a:t>
            </a:r>
          </a:p>
        </p:txBody>
      </p:sp>
      <p:sp>
        <p:nvSpPr>
          <p:cNvPr id="3078" name="Line 5"/>
          <p:cNvSpPr>
            <a:spLocks noChangeShapeType="1"/>
          </p:cNvSpPr>
          <p:nvPr/>
        </p:nvSpPr>
        <p:spPr bwMode="auto">
          <a:xfrm>
            <a:off x="5926138" y="374015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3079" name="Rectangle 6"/>
          <p:cNvSpPr>
            <a:spLocks noChangeArrowheads="1"/>
          </p:cNvSpPr>
          <p:nvPr/>
        </p:nvSpPr>
        <p:spPr bwMode="auto">
          <a:xfrm>
            <a:off x="5630863" y="3282950"/>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3080" name="Text Box 7"/>
          <p:cNvSpPr txBox="1">
            <a:spLocks noChangeArrowheads="1"/>
          </p:cNvSpPr>
          <p:nvPr/>
        </p:nvSpPr>
        <p:spPr bwMode="auto">
          <a:xfrm>
            <a:off x="5715000" y="32829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x</a:t>
            </a:r>
          </a:p>
        </p:txBody>
      </p:sp>
      <p:sp>
        <p:nvSpPr>
          <p:cNvPr id="3081" name="Line 8"/>
          <p:cNvSpPr>
            <a:spLocks noChangeShapeType="1"/>
          </p:cNvSpPr>
          <p:nvPr/>
        </p:nvSpPr>
        <p:spPr bwMode="auto">
          <a:xfrm>
            <a:off x="5926138" y="2832100"/>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3082" name="Rectangle 9"/>
          <p:cNvSpPr>
            <a:spLocks noChangeArrowheads="1"/>
          </p:cNvSpPr>
          <p:nvPr/>
        </p:nvSpPr>
        <p:spPr bwMode="auto">
          <a:xfrm>
            <a:off x="5630863" y="233997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3083" name="Text Box 10"/>
          <p:cNvSpPr txBox="1">
            <a:spLocks noChangeArrowheads="1"/>
          </p:cNvSpPr>
          <p:nvPr/>
        </p:nvSpPr>
        <p:spPr bwMode="auto">
          <a:xfrm>
            <a:off x="5715000" y="2339975"/>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 x</a:t>
            </a:r>
          </a:p>
        </p:txBody>
      </p:sp>
      <p:sp>
        <p:nvSpPr>
          <p:cNvPr id="3084" name="Text Box 11"/>
          <p:cNvSpPr txBox="1">
            <a:spLocks noChangeArrowheads="1"/>
          </p:cNvSpPr>
          <p:nvPr/>
        </p:nvSpPr>
        <p:spPr bwMode="auto">
          <a:xfrm>
            <a:off x="6280150" y="2339975"/>
            <a:ext cx="142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ahoma" pitchFamily="34" charset="0"/>
              </a:rPr>
              <a:t>Memory</a:t>
            </a:r>
          </a:p>
        </p:txBody>
      </p:sp>
      <p:sp>
        <p:nvSpPr>
          <p:cNvPr id="3085" name="Text Box 12"/>
          <p:cNvSpPr txBox="1">
            <a:spLocks noChangeArrowheads="1"/>
          </p:cNvSpPr>
          <p:nvPr/>
        </p:nvSpPr>
        <p:spPr bwMode="auto">
          <a:xfrm>
            <a:off x="6372225" y="3282950"/>
            <a:ext cx="110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ahoma" pitchFamily="34" charset="0"/>
              </a:rPr>
              <a:t>Cache</a:t>
            </a:r>
          </a:p>
        </p:txBody>
      </p:sp>
      <p:sp>
        <p:nvSpPr>
          <p:cNvPr id="3086" name="Text Box 13"/>
          <p:cNvSpPr txBox="1">
            <a:spLocks noChangeArrowheads="1"/>
          </p:cNvSpPr>
          <p:nvPr/>
        </p:nvSpPr>
        <p:spPr bwMode="auto">
          <a:xfrm>
            <a:off x="755650" y="1773238"/>
            <a:ext cx="4621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990033"/>
                </a:solidFill>
                <a:latin typeface="Tahoma" pitchFamily="34" charset="0"/>
              </a:rPr>
              <a:t>Hit: data in the cache</a:t>
            </a:r>
          </a:p>
          <a:p>
            <a:pPr eaLnBrk="1" fontAlgn="base" hangingPunct="1">
              <a:spcBef>
                <a:spcPct val="0"/>
              </a:spcBef>
              <a:spcAft>
                <a:spcPct val="0"/>
              </a:spcAft>
            </a:pPr>
            <a:endParaRPr lang="en-US" altLang="en-US" sz="2400" smtClean="0">
              <a:solidFill>
                <a:srgbClr val="990033"/>
              </a:solidFill>
              <a:latin typeface="Tahoma" pitchFamily="34" charset="0"/>
            </a:endParaRPr>
          </a:p>
          <a:p>
            <a:pPr eaLnBrk="1" fontAlgn="base" hangingPunct="1">
              <a:spcBef>
                <a:spcPct val="0"/>
              </a:spcBef>
              <a:spcAft>
                <a:spcPct val="0"/>
              </a:spcAft>
            </a:pPr>
            <a:r>
              <a:rPr lang="en-US" altLang="en-US" sz="2400" smtClean="0">
                <a:solidFill>
                  <a:srgbClr val="990033"/>
                </a:solidFill>
                <a:latin typeface="Tahoma" pitchFamily="34" charset="0"/>
              </a:rPr>
              <a:t>Miss: data is not in the cache</a:t>
            </a:r>
          </a:p>
        </p:txBody>
      </p:sp>
      <p:sp>
        <p:nvSpPr>
          <p:cNvPr id="3087" name="Text Box 14"/>
          <p:cNvSpPr txBox="1">
            <a:spLocks noChangeArrowheads="1"/>
          </p:cNvSpPr>
          <p:nvPr/>
        </p:nvSpPr>
        <p:spPr bwMode="auto">
          <a:xfrm>
            <a:off x="827088" y="3573463"/>
            <a:ext cx="32877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990033"/>
                </a:solidFill>
                <a:latin typeface="Tahoma" pitchFamily="34" charset="0"/>
              </a:rPr>
              <a:t>Hit rate: h</a:t>
            </a:r>
          </a:p>
          <a:p>
            <a:pPr eaLnBrk="1" fontAlgn="base" hangingPunct="1">
              <a:spcBef>
                <a:spcPct val="0"/>
              </a:spcBef>
              <a:spcAft>
                <a:spcPct val="0"/>
              </a:spcAft>
            </a:pPr>
            <a:endParaRPr lang="en-US" altLang="en-US" sz="2400" dirty="0" smtClean="0">
              <a:solidFill>
                <a:srgbClr val="990033"/>
              </a:solidFill>
              <a:latin typeface="Tahoma" pitchFamily="34" charset="0"/>
            </a:endParaRPr>
          </a:p>
          <a:p>
            <a:pPr eaLnBrk="1" fontAlgn="base" hangingPunct="1">
              <a:spcBef>
                <a:spcPct val="0"/>
              </a:spcBef>
              <a:spcAft>
                <a:spcPct val="0"/>
              </a:spcAft>
            </a:pPr>
            <a:r>
              <a:rPr lang="en-US" altLang="en-US" sz="2400" dirty="0" smtClean="0">
                <a:solidFill>
                  <a:srgbClr val="990033"/>
                </a:solidFill>
                <a:latin typeface="Tahoma" pitchFamily="34" charset="0"/>
              </a:rPr>
              <a:t>Miss rate: m = (1-h)</a:t>
            </a:r>
          </a:p>
        </p:txBody>
      </p:sp>
    </p:spTree>
    <p:extLst>
      <p:ext uri="{BB962C8B-B14F-4D97-AF65-F5344CB8AC3E}">
        <p14:creationId xmlns:p14="http://schemas.microsoft.com/office/powerpoint/2010/main" val="3706798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1AC28AE-F3A3-4F30-8556-1795A0AA53DF}" type="slidenum">
              <a:rPr lang="en-US" altLang="en-US" sz="1400" b="0" smtClean="0">
                <a:solidFill>
                  <a:srgbClr val="000000"/>
                </a:solidFill>
              </a:rPr>
              <a:pPr eaLnBrk="1" hangingPunct="1"/>
              <a:t>17</a:t>
            </a:fld>
            <a:endParaRPr lang="en-US" altLang="en-US" sz="1400" b="0" smtClean="0">
              <a:solidFill>
                <a:srgbClr val="000000"/>
              </a:solidFill>
            </a:endParaRPr>
          </a:p>
        </p:txBody>
      </p:sp>
      <p:sp>
        <p:nvSpPr>
          <p:cNvPr id="4099" name="Rectangle 2"/>
          <p:cNvSpPr>
            <a:spLocks noGrp="1" noChangeArrowheads="1"/>
          </p:cNvSpPr>
          <p:nvPr>
            <p:ph type="title"/>
          </p:nvPr>
        </p:nvSpPr>
        <p:spPr>
          <a:xfrm>
            <a:off x="1692275" y="0"/>
            <a:ext cx="5108575" cy="715963"/>
          </a:xfrm>
        </p:spPr>
        <p:txBody>
          <a:bodyPr/>
          <a:lstStyle/>
          <a:p>
            <a:pPr eaLnBrk="1" hangingPunct="1"/>
            <a:r>
              <a:rPr lang="en-US" altLang="en-US" smtClean="0"/>
              <a:t>Cache Coherence Policies</a:t>
            </a:r>
          </a:p>
        </p:txBody>
      </p:sp>
      <p:sp>
        <p:nvSpPr>
          <p:cNvPr id="4100" name="Rectangle 3"/>
          <p:cNvSpPr>
            <a:spLocks noGrp="1" noChangeArrowheads="1"/>
          </p:cNvSpPr>
          <p:nvPr>
            <p:ph type="body" idx="1"/>
          </p:nvPr>
        </p:nvSpPr>
        <p:spPr>
          <a:xfrm>
            <a:off x="900113" y="1412875"/>
            <a:ext cx="6592887" cy="2138363"/>
          </a:xfrm>
        </p:spPr>
        <p:txBody>
          <a:bodyPr/>
          <a:lstStyle/>
          <a:p>
            <a:pPr eaLnBrk="1" hangingPunct="1"/>
            <a:r>
              <a:rPr lang="en-US" altLang="en-US" dirty="0" smtClean="0">
                <a:solidFill>
                  <a:srgbClr val="660033"/>
                </a:solidFill>
              </a:rPr>
              <a:t>Writing to Cache in 1 processor case</a:t>
            </a:r>
          </a:p>
          <a:p>
            <a:pPr eaLnBrk="1" hangingPunct="1">
              <a:buFontTx/>
              <a:buNone/>
            </a:pPr>
            <a:endParaRPr lang="en-US" altLang="en-US" dirty="0" smtClean="0">
              <a:solidFill>
                <a:srgbClr val="660033"/>
              </a:solidFill>
            </a:endParaRPr>
          </a:p>
          <a:p>
            <a:pPr lvl="1" eaLnBrk="1" hangingPunct="1"/>
            <a:r>
              <a:rPr lang="en-US" altLang="en-US" dirty="0" smtClean="0">
                <a:solidFill>
                  <a:srgbClr val="006600"/>
                </a:solidFill>
              </a:rPr>
              <a:t>Write Through</a:t>
            </a:r>
          </a:p>
          <a:p>
            <a:pPr lvl="1" eaLnBrk="1" hangingPunct="1"/>
            <a:r>
              <a:rPr lang="en-US" altLang="en-US" dirty="0" smtClean="0">
                <a:solidFill>
                  <a:srgbClr val="006600"/>
                </a:solidFill>
              </a:rPr>
              <a:t>Write Back</a:t>
            </a:r>
          </a:p>
          <a:p>
            <a:pPr eaLnBrk="1" hangingPunct="1">
              <a:buFontTx/>
              <a:buNone/>
            </a:pPr>
            <a:endParaRPr lang="en-US" altLang="en-US" dirty="0" smtClean="0"/>
          </a:p>
          <a:p>
            <a:pPr lvl="1" eaLnBrk="1" hangingPunct="1"/>
            <a:endParaRPr lang="en-US" altLang="en-US" dirty="0" smtClean="0"/>
          </a:p>
          <a:p>
            <a:pPr lvl="1" eaLnBrk="1" hangingPunct="1"/>
            <a:endParaRPr lang="en-US" altLang="en-US" dirty="0" smtClean="0"/>
          </a:p>
        </p:txBody>
      </p:sp>
    </p:spTree>
    <p:extLst>
      <p:ext uri="{BB962C8B-B14F-4D97-AF65-F5344CB8AC3E}">
        <p14:creationId xmlns:p14="http://schemas.microsoft.com/office/powerpoint/2010/main" val="3742513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9DD90F33-A522-4AF6-8174-2178DDDE4AE0}" type="slidenum">
              <a:rPr lang="en-US" altLang="en-US" sz="1400" b="0" smtClean="0">
                <a:solidFill>
                  <a:srgbClr val="000000"/>
                </a:solidFill>
              </a:rPr>
              <a:pPr eaLnBrk="1" hangingPunct="1"/>
              <a:t>18</a:t>
            </a:fld>
            <a:endParaRPr lang="en-US" altLang="en-US" sz="1400" b="0" smtClean="0">
              <a:solidFill>
                <a:srgbClr val="000000"/>
              </a:solidFill>
            </a:endParaRPr>
          </a:p>
        </p:txBody>
      </p:sp>
      <p:sp>
        <p:nvSpPr>
          <p:cNvPr id="5123" name="Rectangle 2"/>
          <p:cNvSpPr>
            <a:spLocks noGrp="1" noChangeArrowheads="1"/>
          </p:cNvSpPr>
          <p:nvPr>
            <p:ph type="title"/>
          </p:nvPr>
        </p:nvSpPr>
        <p:spPr>
          <a:xfrm>
            <a:off x="827088" y="115888"/>
            <a:ext cx="7793037" cy="608012"/>
          </a:xfrm>
        </p:spPr>
        <p:txBody>
          <a:bodyPr/>
          <a:lstStyle/>
          <a:p>
            <a:pPr eaLnBrk="1" hangingPunct="1"/>
            <a:r>
              <a:rPr lang="en-US" altLang="en-US" smtClean="0"/>
              <a:t>Writing in the cache</a:t>
            </a:r>
          </a:p>
        </p:txBody>
      </p:sp>
      <p:sp>
        <p:nvSpPr>
          <p:cNvPr id="5124" name="Oval 3"/>
          <p:cNvSpPr>
            <a:spLocks noChangeArrowheads="1"/>
          </p:cNvSpPr>
          <p:nvPr/>
        </p:nvSpPr>
        <p:spPr bwMode="auto">
          <a:xfrm>
            <a:off x="1127125" y="3422650"/>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25" name="Text Box 4"/>
          <p:cNvSpPr txBox="1">
            <a:spLocks noChangeArrowheads="1"/>
          </p:cNvSpPr>
          <p:nvPr/>
        </p:nvSpPr>
        <p:spPr bwMode="auto">
          <a:xfrm>
            <a:off x="1127125" y="34226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a:t>
            </a:r>
          </a:p>
        </p:txBody>
      </p:sp>
      <p:sp>
        <p:nvSpPr>
          <p:cNvPr id="5126" name="Line 5"/>
          <p:cNvSpPr>
            <a:spLocks noChangeShapeType="1"/>
          </p:cNvSpPr>
          <p:nvPr/>
        </p:nvSpPr>
        <p:spPr bwMode="auto">
          <a:xfrm>
            <a:off x="1338263" y="302895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27" name="Rectangle 6"/>
          <p:cNvSpPr>
            <a:spLocks noChangeArrowheads="1"/>
          </p:cNvSpPr>
          <p:nvPr/>
        </p:nvSpPr>
        <p:spPr bwMode="auto">
          <a:xfrm>
            <a:off x="1042988" y="2571750"/>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28" name="Text Box 7"/>
          <p:cNvSpPr txBox="1">
            <a:spLocks noChangeArrowheads="1"/>
          </p:cNvSpPr>
          <p:nvPr/>
        </p:nvSpPr>
        <p:spPr bwMode="auto">
          <a:xfrm>
            <a:off x="1127125" y="2571750"/>
            <a:ext cx="3365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x</a:t>
            </a:r>
          </a:p>
        </p:txBody>
      </p:sp>
      <p:sp>
        <p:nvSpPr>
          <p:cNvPr id="5129" name="Line 8"/>
          <p:cNvSpPr>
            <a:spLocks noChangeShapeType="1"/>
          </p:cNvSpPr>
          <p:nvPr/>
        </p:nvSpPr>
        <p:spPr bwMode="auto">
          <a:xfrm>
            <a:off x="1338263" y="2120900"/>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30" name="Rectangle 9"/>
          <p:cNvSpPr>
            <a:spLocks noChangeArrowheads="1"/>
          </p:cNvSpPr>
          <p:nvPr/>
        </p:nvSpPr>
        <p:spPr bwMode="auto">
          <a:xfrm>
            <a:off x="1042988" y="1628775"/>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31" name="Text Box 10"/>
          <p:cNvSpPr txBox="1">
            <a:spLocks noChangeArrowheads="1"/>
          </p:cNvSpPr>
          <p:nvPr/>
        </p:nvSpPr>
        <p:spPr bwMode="auto">
          <a:xfrm>
            <a:off x="1127125" y="1628775"/>
            <a:ext cx="4127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 x</a:t>
            </a:r>
          </a:p>
        </p:txBody>
      </p:sp>
      <p:sp>
        <p:nvSpPr>
          <p:cNvPr id="5132" name="Text Box 11"/>
          <p:cNvSpPr txBox="1">
            <a:spLocks noChangeArrowheads="1"/>
          </p:cNvSpPr>
          <p:nvPr/>
        </p:nvSpPr>
        <p:spPr bwMode="auto">
          <a:xfrm>
            <a:off x="1035050" y="4205288"/>
            <a:ext cx="1192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990033"/>
                </a:solidFill>
                <a:latin typeface="Tahoma" pitchFamily="34" charset="0"/>
              </a:rPr>
              <a:t>Before</a:t>
            </a:r>
          </a:p>
        </p:txBody>
      </p:sp>
      <p:sp>
        <p:nvSpPr>
          <p:cNvPr id="5133" name="Text Box 12"/>
          <p:cNvSpPr txBox="1">
            <a:spLocks noChangeArrowheads="1"/>
          </p:cNvSpPr>
          <p:nvPr/>
        </p:nvSpPr>
        <p:spPr bwMode="auto">
          <a:xfrm>
            <a:off x="1692275" y="1628775"/>
            <a:ext cx="142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ahoma" pitchFamily="34" charset="0"/>
              </a:rPr>
              <a:t>Memory</a:t>
            </a:r>
          </a:p>
        </p:txBody>
      </p:sp>
      <p:sp>
        <p:nvSpPr>
          <p:cNvPr id="5134" name="Text Box 13"/>
          <p:cNvSpPr txBox="1">
            <a:spLocks noChangeArrowheads="1"/>
          </p:cNvSpPr>
          <p:nvPr/>
        </p:nvSpPr>
        <p:spPr bwMode="auto">
          <a:xfrm>
            <a:off x="1784350" y="2571750"/>
            <a:ext cx="110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ahoma" pitchFamily="34" charset="0"/>
              </a:rPr>
              <a:t>Cache</a:t>
            </a:r>
          </a:p>
        </p:txBody>
      </p:sp>
      <p:sp>
        <p:nvSpPr>
          <p:cNvPr id="5135" name="Oval 14"/>
          <p:cNvSpPr>
            <a:spLocks noChangeArrowheads="1"/>
          </p:cNvSpPr>
          <p:nvPr/>
        </p:nvSpPr>
        <p:spPr bwMode="auto">
          <a:xfrm>
            <a:off x="3965575" y="3422650"/>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36" name="Text Box 15"/>
          <p:cNvSpPr txBox="1">
            <a:spLocks noChangeArrowheads="1"/>
          </p:cNvSpPr>
          <p:nvPr/>
        </p:nvSpPr>
        <p:spPr bwMode="auto">
          <a:xfrm>
            <a:off x="3965575" y="34226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a:t>
            </a:r>
          </a:p>
        </p:txBody>
      </p:sp>
      <p:sp>
        <p:nvSpPr>
          <p:cNvPr id="5137" name="Line 16"/>
          <p:cNvSpPr>
            <a:spLocks noChangeShapeType="1"/>
          </p:cNvSpPr>
          <p:nvPr/>
        </p:nvSpPr>
        <p:spPr bwMode="auto">
          <a:xfrm>
            <a:off x="4176713" y="302895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38" name="Rectangle 17"/>
          <p:cNvSpPr>
            <a:spLocks noChangeArrowheads="1"/>
          </p:cNvSpPr>
          <p:nvPr/>
        </p:nvSpPr>
        <p:spPr bwMode="auto">
          <a:xfrm>
            <a:off x="3881438" y="2571750"/>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39" name="Text Box 18"/>
          <p:cNvSpPr txBox="1">
            <a:spLocks noChangeArrowheads="1"/>
          </p:cNvSpPr>
          <p:nvPr/>
        </p:nvSpPr>
        <p:spPr bwMode="auto">
          <a:xfrm>
            <a:off x="3965575" y="2571750"/>
            <a:ext cx="4381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imes New Roman" pitchFamily="18" charset="0"/>
              </a:rPr>
              <a:t>x’</a:t>
            </a:r>
          </a:p>
        </p:txBody>
      </p:sp>
      <p:sp>
        <p:nvSpPr>
          <p:cNvPr id="5140" name="Line 19"/>
          <p:cNvSpPr>
            <a:spLocks noChangeShapeType="1"/>
          </p:cNvSpPr>
          <p:nvPr/>
        </p:nvSpPr>
        <p:spPr bwMode="auto">
          <a:xfrm>
            <a:off x="4176713" y="2120900"/>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41" name="Rectangle 20"/>
          <p:cNvSpPr>
            <a:spLocks noChangeArrowheads="1"/>
          </p:cNvSpPr>
          <p:nvPr/>
        </p:nvSpPr>
        <p:spPr bwMode="auto">
          <a:xfrm>
            <a:off x="3881438" y="1628775"/>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42" name="Text Box 21"/>
          <p:cNvSpPr txBox="1">
            <a:spLocks noChangeArrowheads="1"/>
          </p:cNvSpPr>
          <p:nvPr/>
        </p:nvSpPr>
        <p:spPr bwMode="auto">
          <a:xfrm>
            <a:off x="3965575" y="1628775"/>
            <a:ext cx="5143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 x’</a:t>
            </a:r>
          </a:p>
        </p:txBody>
      </p:sp>
      <p:sp>
        <p:nvSpPr>
          <p:cNvPr id="5143" name="Text Box 22"/>
          <p:cNvSpPr txBox="1">
            <a:spLocks noChangeArrowheads="1"/>
          </p:cNvSpPr>
          <p:nvPr/>
        </p:nvSpPr>
        <p:spPr bwMode="auto">
          <a:xfrm>
            <a:off x="3151188" y="4129088"/>
            <a:ext cx="234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990033"/>
                </a:solidFill>
                <a:latin typeface="Tahoma" pitchFamily="34" charset="0"/>
              </a:rPr>
              <a:t>Write through</a:t>
            </a:r>
          </a:p>
        </p:txBody>
      </p:sp>
      <p:sp>
        <p:nvSpPr>
          <p:cNvPr id="5144" name="Text Box 23"/>
          <p:cNvSpPr txBox="1">
            <a:spLocks noChangeArrowheads="1"/>
          </p:cNvSpPr>
          <p:nvPr/>
        </p:nvSpPr>
        <p:spPr bwMode="auto">
          <a:xfrm>
            <a:off x="4530725" y="1628775"/>
            <a:ext cx="142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ahoma" pitchFamily="34" charset="0"/>
              </a:rPr>
              <a:t>Memory</a:t>
            </a:r>
          </a:p>
        </p:txBody>
      </p:sp>
      <p:sp>
        <p:nvSpPr>
          <p:cNvPr id="5145" name="Text Box 24"/>
          <p:cNvSpPr txBox="1">
            <a:spLocks noChangeArrowheads="1"/>
          </p:cNvSpPr>
          <p:nvPr/>
        </p:nvSpPr>
        <p:spPr bwMode="auto">
          <a:xfrm>
            <a:off x="4622800" y="2571750"/>
            <a:ext cx="110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ahoma" pitchFamily="34" charset="0"/>
              </a:rPr>
              <a:t>Cache</a:t>
            </a:r>
          </a:p>
        </p:txBody>
      </p:sp>
      <p:sp>
        <p:nvSpPr>
          <p:cNvPr id="5146" name="Oval 25"/>
          <p:cNvSpPr>
            <a:spLocks noChangeArrowheads="1"/>
          </p:cNvSpPr>
          <p:nvPr/>
        </p:nvSpPr>
        <p:spPr bwMode="auto">
          <a:xfrm>
            <a:off x="6405563" y="3346450"/>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47" name="Text Box 26"/>
          <p:cNvSpPr txBox="1">
            <a:spLocks noChangeArrowheads="1"/>
          </p:cNvSpPr>
          <p:nvPr/>
        </p:nvSpPr>
        <p:spPr bwMode="auto">
          <a:xfrm>
            <a:off x="6405563" y="334645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imes New Roman" pitchFamily="18" charset="0"/>
              </a:rPr>
              <a:t>P</a:t>
            </a:r>
          </a:p>
        </p:txBody>
      </p:sp>
      <p:sp>
        <p:nvSpPr>
          <p:cNvPr id="5148" name="Line 27"/>
          <p:cNvSpPr>
            <a:spLocks noChangeShapeType="1"/>
          </p:cNvSpPr>
          <p:nvPr/>
        </p:nvSpPr>
        <p:spPr bwMode="auto">
          <a:xfrm>
            <a:off x="6616700" y="295275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49" name="Rectangle 28"/>
          <p:cNvSpPr>
            <a:spLocks noChangeArrowheads="1"/>
          </p:cNvSpPr>
          <p:nvPr/>
        </p:nvSpPr>
        <p:spPr bwMode="auto">
          <a:xfrm>
            <a:off x="6321425" y="2495550"/>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50" name="Text Box 29"/>
          <p:cNvSpPr txBox="1">
            <a:spLocks noChangeArrowheads="1"/>
          </p:cNvSpPr>
          <p:nvPr/>
        </p:nvSpPr>
        <p:spPr bwMode="auto">
          <a:xfrm>
            <a:off x="6405563" y="2495550"/>
            <a:ext cx="4381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imes New Roman" pitchFamily="18" charset="0"/>
              </a:rPr>
              <a:t>x’</a:t>
            </a:r>
          </a:p>
        </p:txBody>
      </p:sp>
      <p:sp>
        <p:nvSpPr>
          <p:cNvPr id="5151" name="Line 30"/>
          <p:cNvSpPr>
            <a:spLocks noChangeShapeType="1"/>
          </p:cNvSpPr>
          <p:nvPr/>
        </p:nvSpPr>
        <p:spPr bwMode="auto">
          <a:xfrm>
            <a:off x="6616700" y="2044700"/>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5152" name="Rectangle 31"/>
          <p:cNvSpPr>
            <a:spLocks noChangeArrowheads="1"/>
          </p:cNvSpPr>
          <p:nvPr/>
        </p:nvSpPr>
        <p:spPr bwMode="auto">
          <a:xfrm>
            <a:off x="6321425" y="1552575"/>
            <a:ext cx="568325" cy="457200"/>
          </a:xfrm>
          <a:prstGeom prst="rect">
            <a:avLst/>
          </a:prstGeom>
          <a:solidFill>
            <a:srgbClr val="DDFEFF"/>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5153" name="Text Box 32"/>
          <p:cNvSpPr txBox="1">
            <a:spLocks noChangeArrowheads="1"/>
          </p:cNvSpPr>
          <p:nvPr/>
        </p:nvSpPr>
        <p:spPr bwMode="auto">
          <a:xfrm>
            <a:off x="6405563" y="1552575"/>
            <a:ext cx="412750" cy="457200"/>
          </a:xfrm>
          <a:prstGeom prst="rect">
            <a:avLst/>
          </a:prstGeom>
          <a:solidFill>
            <a:srgbClr val="DD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006600"/>
                </a:solidFill>
                <a:latin typeface="Times New Roman" pitchFamily="18" charset="0"/>
              </a:rPr>
              <a:t> x</a:t>
            </a:r>
          </a:p>
        </p:txBody>
      </p:sp>
      <p:sp>
        <p:nvSpPr>
          <p:cNvPr id="5154" name="Text Box 33"/>
          <p:cNvSpPr txBox="1">
            <a:spLocks noChangeArrowheads="1"/>
          </p:cNvSpPr>
          <p:nvPr/>
        </p:nvSpPr>
        <p:spPr bwMode="auto">
          <a:xfrm>
            <a:off x="5792788" y="4205288"/>
            <a:ext cx="183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dirty="0" smtClean="0">
                <a:solidFill>
                  <a:srgbClr val="990033"/>
                </a:solidFill>
                <a:latin typeface="Tahoma" pitchFamily="34" charset="0"/>
              </a:rPr>
              <a:t>Write back</a:t>
            </a:r>
          </a:p>
        </p:txBody>
      </p:sp>
      <p:sp>
        <p:nvSpPr>
          <p:cNvPr id="5155" name="Text Box 34"/>
          <p:cNvSpPr txBox="1">
            <a:spLocks noChangeArrowheads="1"/>
          </p:cNvSpPr>
          <p:nvPr/>
        </p:nvSpPr>
        <p:spPr bwMode="auto">
          <a:xfrm>
            <a:off x="6970713" y="1552575"/>
            <a:ext cx="1423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ahoma" pitchFamily="34" charset="0"/>
              </a:rPr>
              <a:t>Memory</a:t>
            </a:r>
          </a:p>
        </p:txBody>
      </p:sp>
      <p:sp>
        <p:nvSpPr>
          <p:cNvPr id="5156" name="Text Box 35"/>
          <p:cNvSpPr txBox="1">
            <a:spLocks noChangeArrowheads="1"/>
          </p:cNvSpPr>
          <p:nvPr/>
        </p:nvSpPr>
        <p:spPr bwMode="auto">
          <a:xfrm>
            <a:off x="7062788" y="2495550"/>
            <a:ext cx="110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ahoma" pitchFamily="34" charset="0"/>
              </a:rPr>
              <a:t>Cache</a:t>
            </a:r>
          </a:p>
        </p:txBody>
      </p:sp>
    </p:spTree>
    <p:extLst>
      <p:ext uri="{BB962C8B-B14F-4D97-AF65-F5344CB8AC3E}">
        <p14:creationId xmlns:p14="http://schemas.microsoft.com/office/powerpoint/2010/main" val="2557336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8ECC397F-75EB-465E-B7C0-D00B7298F3BF}" type="slidenum">
              <a:rPr lang="en-US" altLang="en-US" sz="1400" b="0" smtClean="0">
                <a:solidFill>
                  <a:srgbClr val="000000"/>
                </a:solidFill>
              </a:rPr>
              <a:pPr eaLnBrk="1" hangingPunct="1"/>
              <a:t>19</a:t>
            </a:fld>
            <a:endParaRPr lang="en-US" altLang="en-US" sz="1400" b="0" smtClean="0">
              <a:solidFill>
                <a:srgbClr val="000000"/>
              </a:solidFill>
            </a:endParaRPr>
          </a:p>
        </p:txBody>
      </p:sp>
      <p:sp>
        <p:nvSpPr>
          <p:cNvPr id="6147" name="Rectangle 2"/>
          <p:cNvSpPr>
            <a:spLocks noGrp="1" noChangeArrowheads="1"/>
          </p:cNvSpPr>
          <p:nvPr>
            <p:ph type="title"/>
          </p:nvPr>
        </p:nvSpPr>
        <p:spPr>
          <a:xfrm>
            <a:off x="684213" y="115888"/>
            <a:ext cx="7793037" cy="608012"/>
          </a:xfrm>
        </p:spPr>
        <p:txBody>
          <a:bodyPr/>
          <a:lstStyle/>
          <a:p>
            <a:pPr eaLnBrk="1" hangingPunct="1"/>
            <a:r>
              <a:rPr lang="en-US" altLang="en-US" smtClean="0"/>
              <a:t>Cache Coherence</a:t>
            </a:r>
          </a:p>
        </p:txBody>
      </p:sp>
      <p:grpSp>
        <p:nvGrpSpPr>
          <p:cNvPr id="6148" name="Group 3"/>
          <p:cNvGrpSpPr>
            <a:grpSpLocks/>
          </p:cNvGrpSpPr>
          <p:nvPr/>
        </p:nvGrpSpPr>
        <p:grpSpPr bwMode="auto">
          <a:xfrm>
            <a:off x="3205163" y="1300163"/>
            <a:ext cx="3065462" cy="955675"/>
            <a:chOff x="1738" y="1318"/>
            <a:chExt cx="384" cy="602"/>
          </a:xfrm>
        </p:grpSpPr>
        <p:sp>
          <p:nvSpPr>
            <p:cNvPr id="6180" name="Rectangle 4"/>
            <p:cNvSpPr>
              <a:spLocks noChangeArrowheads="1"/>
            </p:cNvSpPr>
            <p:nvPr/>
          </p:nvSpPr>
          <p:spPr bwMode="auto">
            <a:xfrm>
              <a:off x="1738" y="1318"/>
              <a:ext cx="38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81" name="Text Box 5"/>
            <p:cNvSpPr txBox="1">
              <a:spLocks noChangeArrowheads="1"/>
            </p:cNvSpPr>
            <p:nvPr/>
          </p:nvSpPr>
          <p:spPr bwMode="auto">
            <a:xfrm>
              <a:off x="1776" y="1344"/>
              <a:ext cx="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endParaRPr lang="en-US" altLang="en-US" sz="2400" smtClean="0">
                <a:solidFill>
                  <a:srgbClr val="006600"/>
                </a:solidFill>
                <a:latin typeface="Times New Roman" pitchFamily="18" charset="0"/>
              </a:endParaRPr>
            </a:p>
          </p:txBody>
        </p:sp>
        <p:sp>
          <p:nvSpPr>
            <p:cNvPr id="6182" name="Line 6"/>
            <p:cNvSpPr>
              <a:spLocks noChangeShapeType="1"/>
            </p:cNvSpPr>
            <p:nvPr/>
          </p:nvSpPr>
          <p:spPr bwMode="auto">
            <a:xfrm>
              <a:off x="1920" y="1654"/>
              <a:ext cx="0" cy="26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grpSp>
      <p:sp>
        <p:nvSpPr>
          <p:cNvPr id="6149" name="Oval 7"/>
          <p:cNvSpPr>
            <a:spLocks noChangeArrowheads="1"/>
          </p:cNvSpPr>
          <p:nvPr/>
        </p:nvSpPr>
        <p:spPr bwMode="auto">
          <a:xfrm>
            <a:off x="2806700" y="35575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50" name="Text Box 8"/>
          <p:cNvSpPr txBox="1">
            <a:spLocks noChangeArrowheads="1"/>
          </p:cNvSpPr>
          <p:nvPr/>
        </p:nvSpPr>
        <p:spPr bwMode="auto">
          <a:xfrm>
            <a:off x="2806700" y="3557588"/>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P1</a:t>
            </a:r>
          </a:p>
        </p:txBody>
      </p:sp>
      <p:sp>
        <p:nvSpPr>
          <p:cNvPr id="6151" name="Line 9"/>
          <p:cNvSpPr>
            <a:spLocks noChangeShapeType="1"/>
          </p:cNvSpPr>
          <p:nvPr/>
        </p:nvSpPr>
        <p:spPr bwMode="auto">
          <a:xfrm>
            <a:off x="3017838" y="31638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grpSp>
        <p:nvGrpSpPr>
          <p:cNvPr id="6152" name="Group 10"/>
          <p:cNvGrpSpPr>
            <a:grpSpLocks/>
          </p:cNvGrpSpPr>
          <p:nvPr/>
        </p:nvGrpSpPr>
        <p:grpSpPr bwMode="auto">
          <a:xfrm>
            <a:off x="5532438" y="3668713"/>
            <a:ext cx="762000" cy="82550"/>
            <a:chOff x="3504" y="1628"/>
            <a:chExt cx="480" cy="52"/>
          </a:xfrm>
        </p:grpSpPr>
        <p:sp>
          <p:nvSpPr>
            <p:cNvPr id="6176" name="Oval 11"/>
            <p:cNvSpPr>
              <a:spLocks noChangeArrowheads="1"/>
            </p:cNvSpPr>
            <p:nvPr/>
          </p:nvSpPr>
          <p:spPr bwMode="auto">
            <a:xfrm>
              <a:off x="3504" y="163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77" name="Oval 12"/>
            <p:cNvSpPr>
              <a:spLocks noChangeArrowheads="1"/>
            </p:cNvSpPr>
            <p:nvPr/>
          </p:nvSpPr>
          <p:spPr bwMode="auto">
            <a:xfrm>
              <a:off x="3648" y="1630"/>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78" name="Oval 13"/>
            <p:cNvSpPr>
              <a:spLocks noChangeArrowheads="1"/>
            </p:cNvSpPr>
            <p:nvPr/>
          </p:nvSpPr>
          <p:spPr bwMode="auto">
            <a:xfrm>
              <a:off x="3792" y="1630"/>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79" name="Oval 14"/>
            <p:cNvSpPr>
              <a:spLocks noChangeArrowheads="1"/>
            </p:cNvSpPr>
            <p:nvPr/>
          </p:nvSpPr>
          <p:spPr bwMode="auto">
            <a:xfrm>
              <a:off x="3936" y="1628"/>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
        <p:nvSpPr>
          <p:cNvPr id="6153" name="Line 15"/>
          <p:cNvSpPr>
            <a:spLocks noChangeShapeType="1"/>
          </p:cNvSpPr>
          <p:nvPr/>
        </p:nvSpPr>
        <p:spPr bwMode="auto">
          <a:xfrm>
            <a:off x="2382838" y="2255838"/>
            <a:ext cx="5257800"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54" name="Rectangle 16"/>
          <p:cNvSpPr>
            <a:spLocks noChangeArrowheads="1"/>
          </p:cNvSpPr>
          <p:nvPr/>
        </p:nvSpPr>
        <p:spPr bwMode="auto">
          <a:xfrm>
            <a:off x="2722563" y="27066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55" name="Text Box 17"/>
          <p:cNvSpPr txBox="1">
            <a:spLocks noChangeArrowheads="1"/>
          </p:cNvSpPr>
          <p:nvPr/>
        </p:nvSpPr>
        <p:spPr bwMode="auto">
          <a:xfrm>
            <a:off x="2806700" y="2706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x</a:t>
            </a:r>
          </a:p>
        </p:txBody>
      </p:sp>
      <p:sp>
        <p:nvSpPr>
          <p:cNvPr id="6156" name="Line 18"/>
          <p:cNvSpPr>
            <a:spLocks noChangeShapeType="1"/>
          </p:cNvSpPr>
          <p:nvPr/>
        </p:nvSpPr>
        <p:spPr bwMode="auto">
          <a:xfrm>
            <a:off x="3017838" y="22558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57" name="Oval 19"/>
          <p:cNvSpPr>
            <a:spLocks noChangeArrowheads="1"/>
          </p:cNvSpPr>
          <p:nvPr/>
        </p:nvSpPr>
        <p:spPr bwMode="auto">
          <a:xfrm>
            <a:off x="3592513" y="3557588"/>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58" name="Text Box 20"/>
          <p:cNvSpPr txBox="1">
            <a:spLocks noChangeArrowheads="1"/>
          </p:cNvSpPr>
          <p:nvPr/>
        </p:nvSpPr>
        <p:spPr bwMode="auto">
          <a:xfrm>
            <a:off x="3592513" y="3557588"/>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P2</a:t>
            </a:r>
          </a:p>
        </p:txBody>
      </p:sp>
      <p:sp>
        <p:nvSpPr>
          <p:cNvPr id="6159" name="Line 21"/>
          <p:cNvSpPr>
            <a:spLocks noChangeShapeType="1"/>
          </p:cNvSpPr>
          <p:nvPr/>
        </p:nvSpPr>
        <p:spPr bwMode="auto">
          <a:xfrm>
            <a:off x="3803650" y="31638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60" name="Rectangle 22"/>
          <p:cNvSpPr>
            <a:spLocks noChangeArrowheads="1"/>
          </p:cNvSpPr>
          <p:nvPr/>
        </p:nvSpPr>
        <p:spPr bwMode="auto">
          <a:xfrm>
            <a:off x="3508375" y="27066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61" name="Line 23"/>
          <p:cNvSpPr>
            <a:spLocks noChangeShapeType="1"/>
          </p:cNvSpPr>
          <p:nvPr/>
        </p:nvSpPr>
        <p:spPr bwMode="auto">
          <a:xfrm>
            <a:off x="3803650" y="22558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62" name="Oval 24"/>
          <p:cNvSpPr>
            <a:spLocks noChangeArrowheads="1"/>
          </p:cNvSpPr>
          <p:nvPr/>
        </p:nvSpPr>
        <p:spPr bwMode="auto">
          <a:xfrm>
            <a:off x="4403725" y="35575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63" name="Text Box 25"/>
          <p:cNvSpPr txBox="1">
            <a:spLocks noChangeArrowheads="1"/>
          </p:cNvSpPr>
          <p:nvPr/>
        </p:nvSpPr>
        <p:spPr bwMode="auto">
          <a:xfrm>
            <a:off x="4403725" y="3557588"/>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P3</a:t>
            </a:r>
          </a:p>
        </p:txBody>
      </p:sp>
      <p:sp>
        <p:nvSpPr>
          <p:cNvPr id="6164" name="Line 26"/>
          <p:cNvSpPr>
            <a:spLocks noChangeShapeType="1"/>
          </p:cNvSpPr>
          <p:nvPr/>
        </p:nvSpPr>
        <p:spPr bwMode="auto">
          <a:xfrm>
            <a:off x="4614863" y="31638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65" name="Rectangle 27"/>
          <p:cNvSpPr>
            <a:spLocks noChangeArrowheads="1"/>
          </p:cNvSpPr>
          <p:nvPr/>
        </p:nvSpPr>
        <p:spPr bwMode="auto">
          <a:xfrm>
            <a:off x="4319588" y="27066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66" name="Text Box 28"/>
          <p:cNvSpPr txBox="1">
            <a:spLocks noChangeArrowheads="1"/>
          </p:cNvSpPr>
          <p:nvPr/>
        </p:nvSpPr>
        <p:spPr bwMode="auto">
          <a:xfrm>
            <a:off x="4319588" y="270668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 x</a:t>
            </a:r>
          </a:p>
        </p:txBody>
      </p:sp>
      <p:sp>
        <p:nvSpPr>
          <p:cNvPr id="6167" name="Line 29"/>
          <p:cNvSpPr>
            <a:spLocks noChangeShapeType="1"/>
          </p:cNvSpPr>
          <p:nvPr/>
        </p:nvSpPr>
        <p:spPr bwMode="auto">
          <a:xfrm>
            <a:off x="4614863" y="22558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68" name="Oval 30"/>
          <p:cNvSpPr>
            <a:spLocks noChangeArrowheads="1"/>
          </p:cNvSpPr>
          <p:nvPr/>
        </p:nvSpPr>
        <p:spPr bwMode="auto">
          <a:xfrm>
            <a:off x="7134225" y="35575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69" name="Text Box 31"/>
          <p:cNvSpPr txBox="1">
            <a:spLocks noChangeArrowheads="1"/>
          </p:cNvSpPr>
          <p:nvPr/>
        </p:nvSpPr>
        <p:spPr bwMode="auto">
          <a:xfrm>
            <a:off x="7134225" y="355758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Pn</a:t>
            </a:r>
          </a:p>
        </p:txBody>
      </p:sp>
      <p:sp>
        <p:nvSpPr>
          <p:cNvPr id="6170" name="Line 32"/>
          <p:cNvSpPr>
            <a:spLocks noChangeShapeType="1"/>
          </p:cNvSpPr>
          <p:nvPr/>
        </p:nvSpPr>
        <p:spPr bwMode="auto">
          <a:xfrm>
            <a:off x="7345363" y="31638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71" name="Rectangle 33"/>
          <p:cNvSpPr>
            <a:spLocks noChangeArrowheads="1"/>
          </p:cNvSpPr>
          <p:nvPr/>
        </p:nvSpPr>
        <p:spPr bwMode="auto">
          <a:xfrm>
            <a:off x="7050088" y="27066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6172" name="Text Box 34"/>
          <p:cNvSpPr txBox="1">
            <a:spLocks noChangeArrowheads="1"/>
          </p:cNvSpPr>
          <p:nvPr/>
        </p:nvSpPr>
        <p:spPr bwMode="auto">
          <a:xfrm>
            <a:off x="7050088" y="270668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 x</a:t>
            </a:r>
          </a:p>
        </p:txBody>
      </p:sp>
      <p:sp>
        <p:nvSpPr>
          <p:cNvPr id="6173" name="Line 35"/>
          <p:cNvSpPr>
            <a:spLocks noChangeShapeType="1"/>
          </p:cNvSpPr>
          <p:nvPr/>
        </p:nvSpPr>
        <p:spPr bwMode="auto">
          <a:xfrm>
            <a:off x="7345363" y="22558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6174" name="Text Box 36"/>
          <p:cNvSpPr txBox="1">
            <a:spLocks noChangeArrowheads="1"/>
          </p:cNvSpPr>
          <p:nvPr/>
        </p:nvSpPr>
        <p:spPr bwMode="auto">
          <a:xfrm>
            <a:off x="3635375" y="13414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smtClean="0">
                <a:solidFill>
                  <a:srgbClr val="006600"/>
                </a:solidFill>
                <a:latin typeface="Times New Roman" pitchFamily="18" charset="0"/>
              </a:rPr>
              <a:t>x</a:t>
            </a:r>
          </a:p>
        </p:txBody>
      </p:sp>
      <p:sp>
        <p:nvSpPr>
          <p:cNvPr id="6175" name="Rectangle 37"/>
          <p:cNvSpPr>
            <a:spLocks noChangeArrowheads="1"/>
          </p:cNvSpPr>
          <p:nvPr/>
        </p:nvSpPr>
        <p:spPr bwMode="auto">
          <a:xfrm>
            <a:off x="214313" y="4324350"/>
            <a:ext cx="4375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buFontTx/>
              <a:buChar char="-"/>
            </a:pPr>
            <a:r>
              <a:rPr lang="en-US" altLang="en-US" b="0" smtClean="0">
                <a:solidFill>
                  <a:srgbClr val="990033"/>
                </a:solidFill>
                <a:latin typeface="Times New Roman" pitchFamily="18" charset="0"/>
              </a:rPr>
              <a:t>Multiple copies of x</a:t>
            </a:r>
          </a:p>
          <a:p>
            <a:pPr eaLnBrk="1" fontAlgn="base" hangingPunct="1">
              <a:spcBef>
                <a:spcPct val="0"/>
              </a:spcBef>
              <a:spcAft>
                <a:spcPct val="0"/>
              </a:spcAft>
              <a:buFontTx/>
              <a:buChar char="-"/>
            </a:pPr>
            <a:r>
              <a:rPr lang="en-US" altLang="en-US" b="0" smtClean="0">
                <a:solidFill>
                  <a:srgbClr val="990033"/>
                </a:solidFill>
                <a:latin typeface="Times New Roman" pitchFamily="18" charset="0"/>
              </a:rPr>
              <a:t>What if P1 updates x?</a:t>
            </a:r>
          </a:p>
        </p:txBody>
      </p:sp>
    </p:spTree>
    <p:extLst>
      <p:ext uri="{BB962C8B-B14F-4D97-AF65-F5344CB8AC3E}">
        <p14:creationId xmlns:p14="http://schemas.microsoft.com/office/powerpoint/2010/main" val="1822568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Single core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2</a:t>
            </a:fld>
            <a:endParaRPr lang="en-US" dirty="0">
              <a:solidFill>
                <a:srgbClr val="464653"/>
              </a:solidFill>
            </a:endParaRPr>
          </a:p>
        </p:txBody>
      </p:sp>
      <p:sp>
        <p:nvSpPr>
          <p:cNvPr id="5" name="Content Placeholder 4"/>
          <p:cNvSpPr>
            <a:spLocks noGrp="1"/>
          </p:cNvSpPr>
          <p:nvPr>
            <p:ph sz="quarter"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Single core processor has only one core and it can process only one  operation at a time.</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Problems:</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clock </a:t>
            </a:r>
            <a:r>
              <a:rPr lang="en-US" sz="2400" dirty="0" smtClean="0">
                <a:latin typeface="Times New Roman" panose="02020603050405020304" pitchFamily="18" charset="0"/>
                <a:cs typeface="Times New Roman" panose="02020603050405020304" pitchFamily="18" charset="0"/>
              </a:rPr>
              <a:t>time has to be increased to execute the tasks faster in the processor.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increase in clock time drastically increases the heat dissipation and power consumption to high levels which degrades the processor performance.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8223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373A2009-6888-4CF6-A224-490A56176C82}" type="slidenum">
              <a:rPr lang="en-US" altLang="en-US" sz="1400" b="0" smtClean="0">
                <a:solidFill>
                  <a:srgbClr val="000000"/>
                </a:solidFill>
              </a:rPr>
              <a:pPr eaLnBrk="1" hangingPunct="1"/>
              <a:t>20</a:t>
            </a:fld>
            <a:endParaRPr lang="en-US" altLang="en-US" sz="1400" b="0" smtClean="0">
              <a:solidFill>
                <a:srgbClr val="000000"/>
              </a:solidFill>
            </a:endParaRPr>
          </a:p>
        </p:txBody>
      </p:sp>
      <p:sp>
        <p:nvSpPr>
          <p:cNvPr id="7171" name="Rectangle 2"/>
          <p:cNvSpPr>
            <a:spLocks noGrp="1" noChangeArrowheads="1"/>
          </p:cNvSpPr>
          <p:nvPr>
            <p:ph type="title"/>
          </p:nvPr>
        </p:nvSpPr>
        <p:spPr>
          <a:xfrm>
            <a:off x="1476375" y="0"/>
            <a:ext cx="5521325" cy="760413"/>
          </a:xfrm>
        </p:spPr>
        <p:txBody>
          <a:bodyPr/>
          <a:lstStyle/>
          <a:p>
            <a:pPr eaLnBrk="1" hangingPunct="1"/>
            <a:r>
              <a:rPr lang="en-US" altLang="en-US" smtClean="0"/>
              <a:t>Cache Coherence Policies</a:t>
            </a:r>
          </a:p>
        </p:txBody>
      </p:sp>
      <p:sp>
        <p:nvSpPr>
          <p:cNvPr id="7172" name="Rectangle 3"/>
          <p:cNvSpPr>
            <a:spLocks noGrp="1" noChangeArrowheads="1"/>
          </p:cNvSpPr>
          <p:nvPr>
            <p:ph type="body" idx="1"/>
          </p:nvPr>
        </p:nvSpPr>
        <p:spPr>
          <a:xfrm>
            <a:off x="684213" y="1268413"/>
            <a:ext cx="7123112" cy="2906712"/>
          </a:xfrm>
        </p:spPr>
        <p:txBody>
          <a:bodyPr/>
          <a:lstStyle/>
          <a:p>
            <a:pPr eaLnBrk="1" hangingPunct="1"/>
            <a:r>
              <a:rPr lang="en-US" altLang="en-US" dirty="0" smtClean="0">
                <a:solidFill>
                  <a:srgbClr val="006600"/>
                </a:solidFill>
              </a:rPr>
              <a:t>Writing to Cache in n processor case</a:t>
            </a:r>
          </a:p>
          <a:p>
            <a:pPr eaLnBrk="1" hangingPunct="1"/>
            <a:endParaRPr lang="en-US" altLang="en-US" b="1" dirty="0" smtClean="0">
              <a:solidFill>
                <a:srgbClr val="006600"/>
              </a:solidFill>
            </a:endParaRPr>
          </a:p>
          <a:p>
            <a:pPr lvl="1" eaLnBrk="1" hangingPunct="1"/>
            <a:r>
              <a:rPr lang="en-US" altLang="en-US" b="1" dirty="0" smtClean="0">
                <a:solidFill>
                  <a:srgbClr val="990033"/>
                </a:solidFill>
              </a:rPr>
              <a:t>Write Update - Write Through</a:t>
            </a:r>
          </a:p>
          <a:p>
            <a:pPr lvl="1" eaLnBrk="1" hangingPunct="1"/>
            <a:r>
              <a:rPr lang="en-US" altLang="en-US" b="1" dirty="0" smtClean="0">
                <a:solidFill>
                  <a:srgbClr val="990033"/>
                </a:solidFill>
              </a:rPr>
              <a:t>Write Invalidate - Write Back</a:t>
            </a:r>
          </a:p>
          <a:p>
            <a:pPr lvl="1" eaLnBrk="1" hangingPunct="1"/>
            <a:r>
              <a:rPr lang="en-US" altLang="en-US" b="1" dirty="0" smtClean="0">
                <a:solidFill>
                  <a:srgbClr val="990033"/>
                </a:solidFill>
              </a:rPr>
              <a:t>Write Update - Write Back</a:t>
            </a:r>
          </a:p>
          <a:p>
            <a:pPr lvl="1" eaLnBrk="1" hangingPunct="1"/>
            <a:r>
              <a:rPr lang="en-US" altLang="en-US" b="1" dirty="0" smtClean="0">
                <a:solidFill>
                  <a:srgbClr val="990033"/>
                </a:solidFill>
              </a:rPr>
              <a:t>Write Invalidate - Write Through</a:t>
            </a:r>
          </a:p>
          <a:p>
            <a:pPr lvl="1" eaLnBrk="1" hangingPunct="1"/>
            <a:endParaRPr lang="en-US" altLang="en-US" b="1" dirty="0" smtClean="0">
              <a:solidFill>
                <a:srgbClr val="990033"/>
              </a:solidFill>
            </a:endParaRPr>
          </a:p>
          <a:p>
            <a:pPr lvl="1" eaLnBrk="1" hangingPunct="1"/>
            <a:endParaRPr lang="en-US" altLang="en-US" b="1" dirty="0" smtClean="0"/>
          </a:p>
        </p:txBody>
      </p:sp>
    </p:spTree>
    <p:extLst>
      <p:ext uri="{BB962C8B-B14F-4D97-AF65-F5344CB8AC3E}">
        <p14:creationId xmlns:p14="http://schemas.microsoft.com/office/powerpoint/2010/main" val="2184501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936D33B6-9A43-4EA3-83D1-4081325128B9}" type="slidenum">
              <a:rPr lang="en-US" altLang="en-US" sz="1400" b="0" smtClean="0">
                <a:solidFill>
                  <a:srgbClr val="000000"/>
                </a:solidFill>
              </a:rPr>
              <a:pPr eaLnBrk="1" hangingPunct="1"/>
              <a:t>21</a:t>
            </a:fld>
            <a:endParaRPr lang="en-US" altLang="en-US" sz="1400" b="0" smtClean="0">
              <a:solidFill>
                <a:srgbClr val="000000"/>
              </a:solidFill>
            </a:endParaRPr>
          </a:p>
        </p:txBody>
      </p:sp>
      <p:sp>
        <p:nvSpPr>
          <p:cNvPr id="8195" name="Rectangle 2"/>
          <p:cNvSpPr>
            <a:spLocks noGrp="1" noChangeArrowheads="1"/>
          </p:cNvSpPr>
          <p:nvPr>
            <p:ph type="title"/>
          </p:nvPr>
        </p:nvSpPr>
        <p:spPr>
          <a:xfrm>
            <a:off x="755650" y="115888"/>
            <a:ext cx="7793038" cy="608012"/>
          </a:xfrm>
        </p:spPr>
        <p:txBody>
          <a:bodyPr/>
          <a:lstStyle/>
          <a:p>
            <a:pPr eaLnBrk="1" hangingPunct="1"/>
            <a:r>
              <a:rPr lang="en-US" altLang="en-US" smtClean="0"/>
              <a:t>Write-invalidate</a:t>
            </a:r>
          </a:p>
        </p:txBody>
      </p:sp>
      <p:sp>
        <p:nvSpPr>
          <p:cNvPr id="8196" name="Rectangle 3"/>
          <p:cNvSpPr>
            <a:spLocks noChangeArrowheads="1"/>
          </p:cNvSpPr>
          <p:nvPr/>
        </p:nvSpPr>
        <p:spPr bwMode="auto">
          <a:xfrm>
            <a:off x="1146175" y="1536700"/>
            <a:ext cx="693738"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197" name="Line 4"/>
          <p:cNvSpPr>
            <a:spLocks noChangeShapeType="1"/>
          </p:cNvSpPr>
          <p:nvPr/>
        </p:nvSpPr>
        <p:spPr bwMode="auto">
          <a:xfrm>
            <a:off x="1450975" y="2070100"/>
            <a:ext cx="1588"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198" name="Oval 5"/>
          <p:cNvSpPr>
            <a:spLocks noChangeArrowheads="1"/>
          </p:cNvSpPr>
          <p:nvPr/>
        </p:nvSpPr>
        <p:spPr bwMode="auto">
          <a:xfrm>
            <a:off x="547688" y="3794125"/>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199" name="Text Box 6"/>
          <p:cNvSpPr txBox="1">
            <a:spLocks noChangeArrowheads="1"/>
          </p:cNvSpPr>
          <p:nvPr/>
        </p:nvSpPr>
        <p:spPr bwMode="auto">
          <a:xfrm>
            <a:off x="547688" y="37941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P1</a:t>
            </a:r>
          </a:p>
        </p:txBody>
      </p:sp>
      <p:sp>
        <p:nvSpPr>
          <p:cNvPr id="8200" name="Line 7"/>
          <p:cNvSpPr>
            <a:spLocks noChangeShapeType="1"/>
          </p:cNvSpPr>
          <p:nvPr/>
        </p:nvSpPr>
        <p:spPr bwMode="auto">
          <a:xfrm>
            <a:off x="758825"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01" name="Line 8"/>
          <p:cNvSpPr>
            <a:spLocks noChangeShapeType="1"/>
          </p:cNvSpPr>
          <p:nvPr/>
        </p:nvSpPr>
        <p:spPr bwMode="auto">
          <a:xfrm>
            <a:off x="468313" y="2492375"/>
            <a:ext cx="2132012"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02" name="Rectangle 9"/>
          <p:cNvSpPr>
            <a:spLocks noChangeArrowheads="1"/>
          </p:cNvSpPr>
          <p:nvPr/>
        </p:nvSpPr>
        <p:spPr bwMode="auto">
          <a:xfrm>
            <a:off x="463550"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03" name="Text Box 10"/>
          <p:cNvSpPr txBox="1">
            <a:spLocks noChangeArrowheads="1"/>
          </p:cNvSpPr>
          <p:nvPr/>
        </p:nvSpPr>
        <p:spPr bwMode="auto">
          <a:xfrm>
            <a:off x="547688" y="2943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8204" name="Line 11"/>
          <p:cNvSpPr>
            <a:spLocks noChangeShapeType="1"/>
          </p:cNvSpPr>
          <p:nvPr/>
        </p:nvSpPr>
        <p:spPr bwMode="auto">
          <a:xfrm>
            <a:off x="758825"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05" name="Oval 12"/>
          <p:cNvSpPr>
            <a:spLocks noChangeArrowheads="1"/>
          </p:cNvSpPr>
          <p:nvPr/>
        </p:nvSpPr>
        <p:spPr bwMode="auto">
          <a:xfrm>
            <a:off x="1333500" y="3794125"/>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06" name="Text Box 13"/>
          <p:cNvSpPr txBox="1">
            <a:spLocks noChangeArrowheads="1"/>
          </p:cNvSpPr>
          <p:nvPr/>
        </p:nvSpPr>
        <p:spPr bwMode="auto">
          <a:xfrm>
            <a:off x="1333500" y="37941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8207" name="Line 14"/>
          <p:cNvSpPr>
            <a:spLocks noChangeShapeType="1"/>
          </p:cNvSpPr>
          <p:nvPr/>
        </p:nvSpPr>
        <p:spPr bwMode="auto">
          <a:xfrm>
            <a:off x="1544638"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08" name="Rectangle 15"/>
          <p:cNvSpPr>
            <a:spLocks noChangeArrowheads="1"/>
          </p:cNvSpPr>
          <p:nvPr/>
        </p:nvSpPr>
        <p:spPr bwMode="auto">
          <a:xfrm>
            <a:off x="1249363"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09" name="Line 16"/>
          <p:cNvSpPr>
            <a:spLocks noChangeShapeType="1"/>
          </p:cNvSpPr>
          <p:nvPr/>
        </p:nvSpPr>
        <p:spPr bwMode="auto">
          <a:xfrm>
            <a:off x="1544638"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10" name="Oval 17"/>
          <p:cNvSpPr>
            <a:spLocks noChangeArrowheads="1"/>
          </p:cNvSpPr>
          <p:nvPr/>
        </p:nvSpPr>
        <p:spPr bwMode="auto">
          <a:xfrm>
            <a:off x="2144713" y="3794125"/>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11" name="Text Box 18"/>
          <p:cNvSpPr txBox="1">
            <a:spLocks noChangeArrowheads="1"/>
          </p:cNvSpPr>
          <p:nvPr/>
        </p:nvSpPr>
        <p:spPr bwMode="auto">
          <a:xfrm>
            <a:off x="2144713" y="37941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P3</a:t>
            </a:r>
          </a:p>
        </p:txBody>
      </p:sp>
      <p:sp>
        <p:nvSpPr>
          <p:cNvPr id="8212" name="Line 19"/>
          <p:cNvSpPr>
            <a:spLocks noChangeShapeType="1"/>
          </p:cNvSpPr>
          <p:nvPr/>
        </p:nvSpPr>
        <p:spPr bwMode="auto">
          <a:xfrm>
            <a:off x="2355850"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13" name="Rectangle 20"/>
          <p:cNvSpPr>
            <a:spLocks noChangeArrowheads="1"/>
          </p:cNvSpPr>
          <p:nvPr/>
        </p:nvSpPr>
        <p:spPr bwMode="auto">
          <a:xfrm>
            <a:off x="2060575"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14" name="Text Box 21"/>
          <p:cNvSpPr txBox="1">
            <a:spLocks noChangeArrowheads="1"/>
          </p:cNvSpPr>
          <p:nvPr/>
        </p:nvSpPr>
        <p:spPr bwMode="auto">
          <a:xfrm>
            <a:off x="2060575" y="2943225"/>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 x</a:t>
            </a:r>
          </a:p>
        </p:txBody>
      </p:sp>
      <p:sp>
        <p:nvSpPr>
          <p:cNvPr id="8215" name="Line 22"/>
          <p:cNvSpPr>
            <a:spLocks noChangeShapeType="1"/>
          </p:cNvSpPr>
          <p:nvPr/>
        </p:nvSpPr>
        <p:spPr bwMode="auto">
          <a:xfrm>
            <a:off x="2355850"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16" name="Text Box 23"/>
          <p:cNvSpPr txBox="1">
            <a:spLocks noChangeArrowheads="1"/>
          </p:cNvSpPr>
          <p:nvPr/>
        </p:nvSpPr>
        <p:spPr bwMode="auto">
          <a:xfrm>
            <a:off x="1284288" y="1536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8217" name="Rectangle 24"/>
          <p:cNvSpPr>
            <a:spLocks noChangeArrowheads="1"/>
          </p:cNvSpPr>
          <p:nvPr/>
        </p:nvSpPr>
        <p:spPr bwMode="auto">
          <a:xfrm>
            <a:off x="3736975" y="1536700"/>
            <a:ext cx="693738"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18" name="Line 25"/>
          <p:cNvSpPr>
            <a:spLocks noChangeShapeType="1"/>
          </p:cNvSpPr>
          <p:nvPr/>
        </p:nvSpPr>
        <p:spPr bwMode="auto">
          <a:xfrm>
            <a:off x="4041775" y="2070100"/>
            <a:ext cx="1588"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19" name="Oval 26"/>
          <p:cNvSpPr>
            <a:spLocks noChangeArrowheads="1"/>
          </p:cNvSpPr>
          <p:nvPr/>
        </p:nvSpPr>
        <p:spPr bwMode="auto">
          <a:xfrm>
            <a:off x="3138488" y="3794125"/>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20" name="Text Box 27"/>
          <p:cNvSpPr txBox="1">
            <a:spLocks noChangeArrowheads="1"/>
          </p:cNvSpPr>
          <p:nvPr/>
        </p:nvSpPr>
        <p:spPr bwMode="auto">
          <a:xfrm>
            <a:off x="3138488" y="37941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P1</a:t>
            </a:r>
          </a:p>
        </p:txBody>
      </p:sp>
      <p:sp>
        <p:nvSpPr>
          <p:cNvPr id="8221" name="Line 28"/>
          <p:cNvSpPr>
            <a:spLocks noChangeShapeType="1"/>
          </p:cNvSpPr>
          <p:nvPr/>
        </p:nvSpPr>
        <p:spPr bwMode="auto">
          <a:xfrm>
            <a:off x="3349625"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22" name="Line 29"/>
          <p:cNvSpPr>
            <a:spLocks noChangeShapeType="1"/>
          </p:cNvSpPr>
          <p:nvPr/>
        </p:nvSpPr>
        <p:spPr bwMode="auto">
          <a:xfrm>
            <a:off x="3059113" y="2492375"/>
            <a:ext cx="2132012"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23" name="Rectangle 30"/>
          <p:cNvSpPr>
            <a:spLocks noChangeArrowheads="1"/>
          </p:cNvSpPr>
          <p:nvPr/>
        </p:nvSpPr>
        <p:spPr bwMode="auto">
          <a:xfrm>
            <a:off x="3054350"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24" name="Text Box 31"/>
          <p:cNvSpPr txBox="1">
            <a:spLocks noChangeArrowheads="1"/>
          </p:cNvSpPr>
          <p:nvPr/>
        </p:nvSpPr>
        <p:spPr bwMode="auto">
          <a:xfrm>
            <a:off x="3138488" y="29432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x’</a:t>
            </a:r>
          </a:p>
        </p:txBody>
      </p:sp>
      <p:sp>
        <p:nvSpPr>
          <p:cNvPr id="8225" name="Line 32"/>
          <p:cNvSpPr>
            <a:spLocks noChangeShapeType="1"/>
          </p:cNvSpPr>
          <p:nvPr/>
        </p:nvSpPr>
        <p:spPr bwMode="auto">
          <a:xfrm>
            <a:off x="3349625"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26" name="Oval 33"/>
          <p:cNvSpPr>
            <a:spLocks noChangeArrowheads="1"/>
          </p:cNvSpPr>
          <p:nvPr/>
        </p:nvSpPr>
        <p:spPr bwMode="auto">
          <a:xfrm>
            <a:off x="3924300" y="3794125"/>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27" name="Text Box 34"/>
          <p:cNvSpPr txBox="1">
            <a:spLocks noChangeArrowheads="1"/>
          </p:cNvSpPr>
          <p:nvPr/>
        </p:nvSpPr>
        <p:spPr bwMode="auto">
          <a:xfrm>
            <a:off x="3924300" y="37941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8228" name="Line 35"/>
          <p:cNvSpPr>
            <a:spLocks noChangeShapeType="1"/>
          </p:cNvSpPr>
          <p:nvPr/>
        </p:nvSpPr>
        <p:spPr bwMode="auto">
          <a:xfrm>
            <a:off x="4135438"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29" name="Rectangle 36"/>
          <p:cNvSpPr>
            <a:spLocks noChangeArrowheads="1"/>
          </p:cNvSpPr>
          <p:nvPr/>
        </p:nvSpPr>
        <p:spPr bwMode="auto">
          <a:xfrm>
            <a:off x="3840163"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30" name="Line 37"/>
          <p:cNvSpPr>
            <a:spLocks noChangeShapeType="1"/>
          </p:cNvSpPr>
          <p:nvPr/>
        </p:nvSpPr>
        <p:spPr bwMode="auto">
          <a:xfrm>
            <a:off x="4135438"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31" name="Oval 38"/>
          <p:cNvSpPr>
            <a:spLocks noChangeArrowheads="1"/>
          </p:cNvSpPr>
          <p:nvPr/>
        </p:nvSpPr>
        <p:spPr bwMode="auto">
          <a:xfrm>
            <a:off x="4735513" y="3794125"/>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32" name="Text Box 39"/>
          <p:cNvSpPr txBox="1">
            <a:spLocks noChangeArrowheads="1"/>
          </p:cNvSpPr>
          <p:nvPr/>
        </p:nvSpPr>
        <p:spPr bwMode="auto">
          <a:xfrm>
            <a:off x="4735513" y="37941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P3</a:t>
            </a:r>
          </a:p>
        </p:txBody>
      </p:sp>
      <p:sp>
        <p:nvSpPr>
          <p:cNvPr id="8233" name="Line 40"/>
          <p:cNvSpPr>
            <a:spLocks noChangeShapeType="1"/>
          </p:cNvSpPr>
          <p:nvPr/>
        </p:nvSpPr>
        <p:spPr bwMode="auto">
          <a:xfrm>
            <a:off x="4946650"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34" name="Rectangle 41"/>
          <p:cNvSpPr>
            <a:spLocks noChangeArrowheads="1"/>
          </p:cNvSpPr>
          <p:nvPr/>
        </p:nvSpPr>
        <p:spPr bwMode="auto">
          <a:xfrm>
            <a:off x="4651375"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35" name="Text Box 42"/>
          <p:cNvSpPr txBox="1">
            <a:spLocks noChangeArrowheads="1"/>
          </p:cNvSpPr>
          <p:nvPr/>
        </p:nvSpPr>
        <p:spPr bwMode="auto">
          <a:xfrm>
            <a:off x="4651375" y="29432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 I</a:t>
            </a:r>
          </a:p>
        </p:txBody>
      </p:sp>
      <p:sp>
        <p:nvSpPr>
          <p:cNvPr id="8236" name="Line 43"/>
          <p:cNvSpPr>
            <a:spLocks noChangeShapeType="1"/>
          </p:cNvSpPr>
          <p:nvPr/>
        </p:nvSpPr>
        <p:spPr bwMode="auto">
          <a:xfrm>
            <a:off x="4946650"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37" name="Text Box 44"/>
          <p:cNvSpPr txBox="1">
            <a:spLocks noChangeArrowheads="1"/>
          </p:cNvSpPr>
          <p:nvPr/>
        </p:nvSpPr>
        <p:spPr bwMode="auto">
          <a:xfrm>
            <a:off x="3875088" y="15367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x’</a:t>
            </a:r>
          </a:p>
        </p:txBody>
      </p:sp>
      <p:sp>
        <p:nvSpPr>
          <p:cNvPr id="8238" name="Rectangle 45"/>
          <p:cNvSpPr>
            <a:spLocks noChangeArrowheads="1"/>
          </p:cNvSpPr>
          <p:nvPr/>
        </p:nvSpPr>
        <p:spPr bwMode="auto">
          <a:xfrm>
            <a:off x="6488113" y="1536700"/>
            <a:ext cx="693737"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39" name="Line 46"/>
          <p:cNvSpPr>
            <a:spLocks noChangeShapeType="1"/>
          </p:cNvSpPr>
          <p:nvPr/>
        </p:nvSpPr>
        <p:spPr bwMode="auto">
          <a:xfrm>
            <a:off x="6792913" y="2070100"/>
            <a:ext cx="1587"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40" name="Oval 47"/>
          <p:cNvSpPr>
            <a:spLocks noChangeArrowheads="1"/>
          </p:cNvSpPr>
          <p:nvPr/>
        </p:nvSpPr>
        <p:spPr bwMode="auto">
          <a:xfrm>
            <a:off x="5889625" y="3794125"/>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41" name="Text Box 48"/>
          <p:cNvSpPr txBox="1">
            <a:spLocks noChangeArrowheads="1"/>
          </p:cNvSpPr>
          <p:nvPr/>
        </p:nvSpPr>
        <p:spPr bwMode="auto">
          <a:xfrm>
            <a:off x="5889625" y="37941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P1</a:t>
            </a:r>
          </a:p>
        </p:txBody>
      </p:sp>
      <p:sp>
        <p:nvSpPr>
          <p:cNvPr id="8242" name="Line 49"/>
          <p:cNvSpPr>
            <a:spLocks noChangeShapeType="1"/>
          </p:cNvSpPr>
          <p:nvPr/>
        </p:nvSpPr>
        <p:spPr bwMode="auto">
          <a:xfrm>
            <a:off x="6100763"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43" name="Line 50"/>
          <p:cNvSpPr>
            <a:spLocks noChangeShapeType="1"/>
          </p:cNvSpPr>
          <p:nvPr/>
        </p:nvSpPr>
        <p:spPr bwMode="auto">
          <a:xfrm>
            <a:off x="5810250" y="2492375"/>
            <a:ext cx="2132013"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44" name="Rectangle 51"/>
          <p:cNvSpPr>
            <a:spLocks noChangeArrowheads="1"/>
          </p:cNvSpPr>
          <p:nvPr/>
        </p:nvSpPr>
        <p:spPr bwMode="auto">
          <a:xfrm>
            <a:off x="5805488"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45" name="Text Box 52"/>
          <p:cNvSpPr txBox="1">
            <a:spLocks noChangeArrowheads="1"/>
          </p:cNvSpPr>
          <p:nvPr/>
        </p:nvSpPr>
        <p:spPr bwMode="auto">
          <a:xfrm>
            <a:off x="5889625" y="29432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8246" name="Line 53"/>
          <p:cNvSpPr>
            <a:spLocks noChangeShapeType="1"/>
          </p:cNvSpPr>
          <p:nvPr/>
        </p:nvSpPr>
        <p:spPr bwMode="auto">
          <a:xfrm>
            <a:off x="6100763"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47" name="Oval 54"/>
          <p:cNvSpPr>
            <a:spLocks noChangeArrowheads="1"/>
          </p:cNvSpPr>
          <p:nvPr/>
        </p:nvSpPr>
        <p:spPr bwMode="auto">
          <a:xfrm>
            <a:off x="6675438" y="3794125"/>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48" name="Text Box 55"/>
          <p:cNvSpPr txBox="1">
            <a:spLocks noChangeArrowheads="1"/>
          </p:cNvSpPr>
          <p:nvPr/>
        </p:nvSpPr>
        <p:spPr bwMode="auto">
          <a:xfrm>
            <a:off x="6675438" y="37941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8249" name="Line 56"/>
          <p:cNvSpPr>
            <a:spLocks noChangeShapeType="1"/>
          </p:cNvSpPr>
          <p:nvPr/>
        </p:nvSpPr>
        <p:spPr bwMode="auto">
          <a:xfrm>
            <a:off x="6886575"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50" name="Rectangle 57"/>
          <p:cNvSpPr>
            <a:spLocks noChangeArrowheads="1"/>
          </p:cNvSpPr>
          <p:nvPr/>
        </p:nvSpPr>
        <p:spPr bwMode="auto">
          <a:xfrm>
            <a:off x="6591300"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51" name="Line 58"/>
          <p:cNvSpPr>
            <a:spLocks noChangeShapeType="1"/>
          </p:cNvSpPr>
          <p:nvPr/>
        </p:nvSpPr>
        <p:spPr bwMode="auto">
          <a:xfrm>
            <a:off x="6886575"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52" name="Oval 59"/>
          <p:cNvSpPr>
            <a:spLocks noChangeArrowheads="1"/>
          </p:cNvSpPr>
          <p:nvPr/>
        </p:nvSpPr>
        <p:spPr bwMode="auto">
          <a:xfrm>
            <a:off x="7486650" y="3794125"/>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53" name="Text Box 60"/>
          <p:cNvSpPr txBox="1">
            <a:spLocks noChangeArrowheads="1"/>
          </p:cNvSpPr>
          <p:nvPr/>
        </p:nvSpPr>
        <p:spPr bwMode="auto">
          <a:xfrm>
            <a:off x="7486650" y="37941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P3</a:t>
            </a:r>
          </a:p>
        </p:txBody>
      </p:sp>
      <p:sp>
        <p:nvSpPr>
          <p:cNvPr id="8254" name="Line 61"/>
          <p:cNvSpPr>
            <a:spLocks noChangeShapeType="1"/>
          </p:cNvSpPr>
          <p:nvPr/>
        </p:nvSpPr>
        <p:spPr bwMode="auto">
          <a:xfrm>
            <a:off x="7697788" y="3400425"/>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55" name="Rectangle 62"/>
          <p:cNvSpPr>
            <a:spLocks noChangeArrowheads="1"/>
          </p:cNvSpPr>
          <p:nvPr/>
        </p:nvSpPr>
        <p:spPr bwMode="auto">
          <a:xfrm>
            <a:off x="7402513" y="2943225"/>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8256" name="Text Box 63"/>
          <p:cNvSpPr txBox="1">
            <a:spLocks noChangeArrowheads="1"/>
          </p:cNvSpPr>
          <p:nvPr/>
        </p:nvSpPr>
        <p:spPr bwMode="auto">
          <a:xfrm>
            <a:off x="7402513" y="29432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 I</a:t>
            </a:r>
          </a:p>
        </p:txBody>
      </p:sp>
      <p:sp>
        <p:nvSpPr>
          <p:cNvPr id="8257" name="Line 64"/>
          <p:cNvSpPr>
            <a:spLocks noChangeShapeType="1"/>
          </p:cNvSpPr>
          <p:nvPr/>
        </p:nvSpPr>
        <p:spPr bwMode="auto">
          <a:xfrm>
            <a:off x="7697788" y="2492375"/>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8258" name="Text Box 65"/>
          <p:cNvSpPr txBox="1">
            <a:spLocks noChangeArrowheads="1"/>
          </p:cNvSpPr>
          <p:nvPr/>
        </p:nvSpPr>
        <p:spPr bwMode="auto">
          <a:xfrm>
            <a:off x="6626225" y="1536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8259" name="Text Box 66"/>
          <p:cNvSpPr txBox="1">
            <a:spLocks noChangeArrowheads="1"/>
          </p:cNvSpPr>
          <p:nvPr/>
        </p:nvSpPr>
        <p:spPr bwMode="auto">
          <a:xfrm>
            <a:off x="666750" y="4611688"/>
            <a:ext cx="1055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Before</a:t>
            </a:r>
          </a:p>
        </p:txBody>
      </p:sp>
      <p:sp>
        <p:nvSpPr>
          <p:cNvPr id="8260" name="Text Box 67"/>
          <p:cNvSpPr txBox="1">
            <a:spLocks noChangeArrowheads="1"/>
          </p:cNvSpPr>
          <p:nvPr/>
        </p:nvSpPr>
        <p:spPr bwMode="auto">
          <a:xfrm>
            <a:off x="2979738" y="4611688"/>
            <a:ext cx="2125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Write Through</a:t>
            </a:r>
          </a:p>
        </p:txBody>
      </p:sp>
      <p:sp>
        <p:nvSpPr>
          <p:cNvPr id="8261" name="Text Box 68"/>
          <p:cNvSpPr txBox="1">
            <a:spLocks noChangeArrowheads="1"/>
          </p:cNvSpPr>
          <p:nvPr/>
        </p:nvSpPr>
        <p:spPr bwMode="auto">
          <a:xfrm>
            <a:off x="6008688" y="4568825"/>
            <a:ext cx="1617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Write back</a:t>
            </a:r>
          </a:p>
        </p:txBody>
      </p:sp>
    </p:spTree>
    <p:extLst>
      <p:ext uri="{BB962C8B-B14F-4D97-AF65-F5344CB8AC3E}">
        <p14:creationId xmlns:p14="http://schemas.microsoft.com/office/powerpoint/2010/main" val="3508754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60CE66B2-EFFC-4E1A-A332-F4A5EE4C465A}" type="slidenum">
              <a:rPr lang="en-US" altLang="en-US" sz="1400" b="0" smtClean="0">
                <a:solidFill>
                  <a:srgbClr val="000000"/>
                </a:solidFill>
              </a:rPr>
              <a:pPr eaLnBrk="1" hangingPunct="1"/>
              <a:t>22</a:t>
            </a:fld>
            <a:endParaRPr lang="en-US" altLang="en-US" sz="1400" b="0" smtClean="0">
              <a:solidFill>
                <a:srgbClr val="000000"/>
              </a:solidFill>
            </a:endParaRPr>
          </a:p>
        </p:txBody>
      </p:sp>
      <p:sp>
        <p:nvSpPr>
          <p:cNvPr id="9219" name="Rectangle 2"/>
          <p:cNvSpPr>
            <a:spLocks noGrp="1" noChangeArrowheads="1"/>
          </p:cNvSpPr>
          <p:nvPr>
            <p:ph type="title"/>
          </p:nvPr>
        </p:nvSpPr>
        <p:spPr>
          <a:xfrm>
            <a:off x="611188" y="115888"/>
            <a:ext cx="7793037" cy="608012"/>
          </a:xfrm>
        </p:spPr>
        <p:txBody>
          <a:bodyPr/>
          <a:lstStyle/>
          <a:p>
            <a:pPr eaLnBrk="1" hangingPunct="1"/>
            <a:r>
              <a:rPr lang="en-US" altLang="en-US" smtClean="0"/>
              <a:t>Write-Update</a:t>
            </a:r>
          </a:p>
        </p:txBody>
      </p:sp>
      <p:sp>
        <p:nvSpPr>
          <p:cNvPr id="9220" name="Rectangle 3"/>
          <p:cNvSpPr>
            <a:spLocks noChangeArrowheads="1"/>
          </p:cNvSpPr>
          <p:nvPr/>
        </p:nvSpPr>
        <p:spPr bwMode="auto">
          <a:xfrm>
            <a:off x="1290638" y="1249363"/>
            <a:ext cx="693737"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21" name="Line 4"/>
          <p:cNvSpPr>
            <a:spLocks noChangeShapeType="1"/>
          </p:cNvSpPr>
          <p:nvPr/>
        </p:nvSpPr>
        <p:spPr bwMode="auto">
          <a:xfrm>
            <a:off x="1595438" y="1782763"/>
            <a:ext cx="1587"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22" name="Oval 5"/>
          <p:cNvSpPr>
            <a:spLocks noChangeArrowheads="1"/>
          </p:cNvSpPr>
          <p:nvPr/>
        </p:nvSpPr>
        <p:spPr bwMode="auto">
          <a:xfrm>
            <a:off x="692150" y="35067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23" name="Text Box 6"/>
          <p:cNvSpPr txBox="1">
            <a:spLocks noChangeArrowheads="1"/>
          </p:cNvSpPr>
          <p:nvPr/>
        </p:nvSpPr>
        <p:spPr bwMode="auto">
          <a:xfrm>
            <a:off x="692150" y="35067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dirty="0" smtClean="0">
                <a:solidFill>
                  <a:srgbClr val="000000"/>
                </a:solidFill>
                <a:latin typeface="Times New Roman" pitchFamily="18" charset="0"/>
              </a:rPr>
              <a:t>P1</a:t>
            </a:r>
          </a:p>
        </p:txBody>
      </p:sp>
      <p:sp>
        <p:nvSpPr>
          <p:cNvPr id="9224" name="Line 7"/>
          <p:cNvSpPr>
            <a:spLocks noChangeShapeType="1"/>
          </p:cNvSpPr>
          <p:nvPr/>
        </p:nvSpPr>
        <p:spPr bwMode="auto">
          <a:xfrm>
            <a:off x="903288"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25" name="Line 8"/>
          <p:cNvSpPr>
            <a:spLocks noChangeShapeType="1"/>
          </p:cNvSpPr>
          <p:nvPr/>
        </p:nvSpPr>
        <p:spPr bwMode="auto">
          <a:xfrm>
            <a:off x="612775" y="2205038"/>
            <a:ext cx="2132013"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26" name="Rectangle 9"/>
          <p:cNvSpPr>
            <a:spLocks noChangeArrowheads="1"/>
          </p:cNvSpPr>
          <p:nvPr/>
        </p:nvSpPr>
        <p:spPr bwMode="auto">
          <a:xfrm>
            <a:off x="608013"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27" name="Text Box 10"/>
          <p:cNvSpPr txBox="1">
            <a:spLocks noChangeArrowheads="1"/>
          </p:cNvSpPr>
          <p:nvPr/>
        </p:nvSpPr>
        <p:spPr bwMode="auto">
          <a:xfrm>
            <a:off x="692150" y="2655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28" name="Line 11"/>
          <p:cNvSpPr>
            <a:spLocks noChangeShapeType="1"/>
          </p:cNvSpPr>
          <p:nvPr/>
        </p:nvSpPr>
        <p:spPr bwMode="auto">
          <a:xfrm>
            <a:off x="903288"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29" name="Oval 12"/>
          <p:cNvSpPr>
            <a:spLocks noChangeArrowheads="1"/>
          </p:cNvSpPr>
          <p:nvPr/>
        </p:nvSpPr>
        <p:spPr bwMode="auto">
          <a:xfrm>
            <a:off x="1477963" y="3506788"/>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30" name="Text Box 13"/>
          <p:cNvSpPr txBox="1">
            <a:spLocks noChangeArrowheads="1"/>
          </p:cNvSpPr>
          <p:nvPr/>
        </p:nvSpPr>
        <p:spPr bwMode="auto">
          <a:xfrm>
            <a:off x="1477963" y="350678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9231" name="Line 14"/>
          <p:cNvSpPr>
            <a:spLocks noChangeShapeType="1"/>
          </p:cNvSpPr>
          <p:nvPr/>
        </p:nvSpPr>
        <p:spPr bwMode="auto">
          <a:xfrm>
            <a:off x="1689100"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32" name="Rectangle 15"/>
          <p:cNvSpPr>
            <a:spLocks noChangeArrowheads="1"/>
          </p:cNvSpPr>
          <p:nvPr/>
        </p:nvSpPr>
        <p:spPr bwMode="auto">
          <a:xfrm>
            <a:off x="1393825"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33" name="Line 16"/>
          <p:cNvSpPr>
            <a:spLocks noChangeShapeType="1"/>
          </p:cNvSpPr>
          <p:nvPr/>
        </p:nvSpPr>
        <p:spPr bwMode="auto">
          <a:xfrm>
            <a:off x="1689100"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34" name="Oval 17"/>
          <p:cNvSpPr>
            <a:spLocks noChangeArrowheads="1"/>
          </p:cNvSpPr>
          <p:nvPr/>
        </p:nvSpPr>
        <p:spPr bwMode="auto">
          <a:xfrm>
            <a:off x="2289175" y="35067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35" name="Text Box 18"/>
          <p:cNvSpPr txBox="1">
            <a:spLocks noChangeArrowheads="1"/>
          </p:cNvSpPr>
          <p:nvPr/>
        </p:nvSpPr>
        <p:spPr bwMode="auto">
          <a:xfrm>
            <a:off x="2289175" y="35067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P3</a:t>
            </a:r>
          </a:p>
        </p:txBody>
      </p:sp>
      <p:sp>
        <p:nvSpPr>
          <p:cNvPr id="9236" name="Line 19"/>
          <p:cNvSpPr>
            <a:spLocks noChangeShapeType="1"/>
          </p:cNvSpPr>
          <p:nvPr/>
        </p:nvSpPr>
        <p:spPr bwMode="auto">
          <a:xfrm>
            <a:off x="2500313"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37" name="Rectangle 20"/>
          <p:cNvSpPr>
            <a:spLocks noChangeArrowheads="1"/>
          </p:cNvSpPr>
          <p:nvPr/>
        </p:nvSpPr>
        <p:spPr bwMode="auto">
          <a:xfrm>
            <a:off x="2205038"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38" name="Text Box 21"/>
          <p:cNvSpPr txBox="1">
            <a:spLocks noChangeArrowheads="1"/>
          </p:cNvSpPr>
          <p:nvPr/>
        </p:nvSpPr>
        <p:spPr bwMode="auto">
          <a:xfrm>
            <a:off x="2205038" y="265588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 x</a:t>
            </a:r>
          </a:p>
        </p:txBody>
      </p:sp>
      <p:sp>
        <p:nvSpPr>
          <p:cNvPr id="9239" name="Line 22"/>
          <p:cNvSpPr>
            <a:spLocks noChangeShapeType="1"/>
          </p:cNvSpPr>
          <p:nvPr/>
        </p:nvSpPr>
        <p:spPr bwMode="auto">
          <a:xfrm>
            <a:off x="2500313"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40" name="Text Box 23"/>
          <p:cNvSpPr txBox="1">
            <a:spLocks noChangeArrowheads="1"/>
          </p:cNvSpPr>
          <p:nvPr/>
        </p:nvSpPr>
        <p:spPr bwMode="auto">
          <a:xfrm>
            <a:off x="1428750" y="12493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41" name="Rectangle 24"/>
          <p:cNvSpPr>
            <a:spLocks noChangeArrowheads="1"/>
          </p:cNvSpPr>
          <p:nvPr/>
        </p:nvSpPr>
        <p:spPr bwMode="auto">
          <a:xfrm>
            <a:off x="3881438" y="1249363"/>
            <a:ext cx="693737"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42" name="Line 25"/>
          <p:cNvSpPr>
            <a:spLocks noChangeShapeType="1"/>
          </p:cNvSpPr>
          <p:nvPr/>
        </p:nvSpPr>
        <p:spPr bwMode="auto">
          <a:xfrm>
            <a:off x="4186238" y="1782763"/>
            <a:ext cx="1587"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43" name="Oval 26"/>
          <p:cNvSpPr>
            <a:spLocks noChangeArrowheads="1"/>
          </p:cNvSpPr>
          <p:nvPr/>
        </p:nvSpPr>
        <p:spPr bwMode="auto">
          <a:xfrm>
            <a:off x="3282950" y="35067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44" name="Text Box 27"/>
          <p:cNvSpPr txBox="1">
            <a:spLocks noChangeArrowheads="1"/>
          </p:cNvSpPr>
          <p:nvPr/>
        </p:nvSpPr>
        <p:spPr bwMode="auto">
          <a:xfrm>
            <a:off x="3282950" y="35067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P1</a:t>
            </a:r>
          </a:p>
        </p:txBody>
      </p:sp>
      <p:sp>
        <p:nvSpPr>
          <p:cNvPr id="9245" name="Line 28"/>
          <p:cNvSpPr>
            <a:spLocks noChangeShapeType="1"/>
          </p:cNvSpPr>
          <p:nvPr/>
        </p:nvSpPr>
        <p:spPr bwMode="auto">
          <a:xfrm>
            <a:off x="3494088"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46" name="Line 29"/>
          <p:cNvSpPr>
            <a:spLocks noChangeShapeType="1"/>
          </p:cNvSpPr>
          <p:nvPr/>
        </p:nvSpPr>
        <p:spPr bwMode="auto">
          <a:xfrm>
            <a:off x="3203575" y="2205038"/>
            <a:ext cx="2132013"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47" name="Rectangle 30"/>
          <p:cNvSpPr>
            <a:spLocks noChangeArrowheads="1"/>
          </p:cNvSpPr>
          <p:nvPr/>
        </p:nvSpPr>
        <p:spPr bwMode="auto">
          <a:xfrm>
            <a:off x="3198813"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48" name="Text Box 31"/>
          <p:cNvSpPr txBox="1">
            <a:spLocks noChangeArrowheads="1"/>
          </p:cNvSpPr>
          <p:nvPr/>
        </p:nvSpPr>
        <p:spPr bwMode="auto">
          <a:xfrm>
            <a:off x="3282950" y="26558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49" name="Line 32"/>
          <p:cNvSpPr>
            <a:spLocks noChangeShapeType="1"/>
          </p:cNvSpPr>
          <p:nvPr/>
        </p:nvSpPr>
        <p:spPr bwMode="auto">
          <a:xfrm>
            <a:off x="3494088"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50" name="Oval 33"/>
          <p:cNvSpPr>
            <a:spLocks noChangeArrowheads="1"/>
          </p:cNvSpPr>
          <p:nvPr/>
        </p:nvSpPr>
        <p:spPr bwMode="auto">
          <a:xfrm>
            <a:off x="4068763" y="3506788"/>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51" name="Text Box 34"/>
          <p:cNvSpPr txBox="1">
            <a:spLocks noChangeArrowheads="1"/>
          </p:cNvSpPr>
          <p:nvPr/>
        </p:nvSpPr>
        <p:spPr bwMode="auto">
          <a:xfrm>
            <a:off x="4068763" y="350678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9252" name="Line 35"/>
          <p:cNvSpPr>
            <a:spLocks noChangeShapeType="1"/>
          </p:cNvSpPr>
          <p:nvPr/>
        </p:nvSpPr>
        <p:spPr bwMode="auto">
          <a:xfrm>
            <a:off x="4279900"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53" name="Rectangle 36"/>
          <p:cNvSpPr>
            <a:spLocks noChangeArrowheads="1"/>
          </p:cNvSpPr>
          <p:nvPr/>
        </p:nvSpPr>
        <p:spPr bwMode="auto">
          <a:xfrm>
            <a:off x="3984625"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54" name="Line 37"/>
          <p:cNvSpPr>
            <a:spLocks noChangeShapeType="1"/>
          </p:cNvSpPr>
          <p:nvPr/>
        </p:nvSpPr>
        <p:spPr bwMode="auto">
          <a:xfrm>
            <a:off x="4279900"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55" name="Oval 38"/>
          <p:cNvSpPr>
            <a:spLocks noChangeArrowheads="1"/>
          </p:cNvSpPr>
          <p:nvPr/>
        </p:nvSpPr>
        <p:spPr bwMode="auto">
          <a:xfrm>
            <a:off x="4879975" y="35067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56" name="Text Box 39"/>
          <p:cNvSpPr txBox="1">
            <a:spLocks noChangeArrowheads="1"/>
          </p:cNvSpPr>
          <p:nvPr/>
        </p:nvSpPr>
        <p:spPr bwMode="auto">
          <a:xfrm>
            <a:off x="4879975" y="35067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P3</a:t>
            </a:r>
          </a:p>
        </p:txBody>
      </p:sp>
      <p:sp>
        <p:nvSpPr>
          <p:cNvPr id="9257" name="Line 40"/>
          <p:cNvSpPr>
            <a:spLocks noChangeShapeType="1"/>
          </p:cNvSpPr>
          <p:nvPr/>
        </p:nvSpPr>
        <p:spPr bwMode="auto">
          <a:xfrm>
            <a:off x="5091113"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58" name="Rectangle 41"/>
          <p:cNvSpPr>
            <a:spLocks noChangeArrowheads="1"/>
          </p:cNvSpPr>
          <p:nvPr/>
        </p:nvSpPr>
        <p:spPr bwMode="auto">
          <a:xfrm>
            <a:off x="4795838"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59" name="Text Box 42"/>
          <p:cNvSpPr txBox="1">
            <a:spLocks noChangeArrowheads="1"/>
          </p:cNvSpPr>
          <p:nvPr/>
        </p:nvSpPr>
        <p:spPr bwMode="auto">
          <a:xfrm>
            <a:off x="4795838" y="2655888"/>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 x’</a:t>
            </a:r>
          </a:p>
        </p:txBody>
      </p:sp>
      <p:sp>
        <p:nvSpPr>
          <p:cNvPr id="9260" name="Line 43"/>
          <p:cNvSpPr>
            <a:spLocks noChangeShapeType="1"/>
          </p:cNvSpPr>
          <p:nvPr/>
        </p:nvSpPr>
        <p:spPr bwMode="auto">
          <a:xfrm>
            <a:off x="5091113"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61" name="Text Box 44"/>
          <p:cNvSpPr txBox="1">
            <a:spLocks noChangeArrowheads="1"/>
          </p:cNvSpPr>
          <p:nvPr/>
        </p:nvSpPr>
        <p:spPr bwMode="auto">
          <a:xfrm>
            <a:off x="4019550" y="1249363"/>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62" name="Rectangle 45"/>
          <p:cNvSpPr>
            <a:spLocks noChangeArrowheads="1"/>
          </p:cNvSpPr>
          <p:nvPr/>
        </p:nvSpPr>
        <p:spPr bwMode="auto">
          <a:xfrm>
            <a:off x="6632575" y="1249363"/>
            <a:ext cx="693738"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63" name="Line 46"/>
          <p:cNvSpPr>
            <a:spLocks noChangeShapeType="1"/>
          </p:cNvSpPr>
          <p:nvPr/>
        </p:nvSpPr>
        <p:spPr bwMode="auto">
          <a:xfrm>
            <a:off x="6937375" y="1782763"/>
            <a:ext cx="1588" cy="4222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64" name="Oval 47"/>
          <p:cNvSpPr>
            <a:spLocks noChangeArrowheads="1"/>
          </p:cNvSpPr>
          <p:nvPr/>
        </p:nvSpPr>
        <p:spPr bwMode="auto">
          <a:xfrm>
            <a:off x="6034088" y="3506788"/>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65" name="Text Box 48"/>
          <p:cNvSpPr txBox="1">
            <a:spLocks noChangeArrowheads="1"/>
          </p:cNvSpPr>
          <p:nvPr/>
        </p:nvSpPr>
        <p:spPr bwMode="auto">
          <a:xfrm>
            <a:off x="6034088" y="350678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P1</a:t>
            </a:r>
          </a:p>
        </p:txBody>
      </p:sp>
      <p:sp>
        <p:nvSpPr>
          <p:cNvPr id="9266" name="Line 49"/>
          <p:cNvSpPr>
            <a:spLocks noChangeShapeType="1"/>
          </p:cNvSpPr>
          <p:nvPr/>
        </p:nvSpPr>
        <p:spPr bwMode="auto">
          <a:xfrm>
            <a:off x="6245225"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67" name="Line 50"/>
          <p:cNvSpPr>
            <a:spLocks noChangeShapeType="1"/>
          </p:cNvSpPr>
          <p:nvPr/>
        </p:nvSpPr>
        <p:spPr bwMode="auto">
          <a:xfrm>
            <a:off x="5954713" y="2205038"/>
            <a:ext cx="2132012"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68" name="Rectangle 51"/>
          <p:cNvSpPr>
            <a:spLocks noChangeArrowheads="1"/>
          </p:cNvSpPr>
          <p:nvPr/>
        </p:nvSpPr>
        <p:spPr bwMode="auto">
          <a:xfrm>
            <a:off x="5949950"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69" name="Text Box 52"/>
          <p:cNvSpPr txBox="1">
            <a:spLocks noChangeArrowheads="1"/>
          </p:cNvSpPr>
          <p:nvPr/>
        </p:nvSpPr>
        <p:spPr bwMode="auto">
          <a:xfrm>
            <a:off x="6034088" y="26558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70" name="Line 53"/>
          <p:cNvSpPr>
            <a:spLocks noChangeShapeType="1"/>
          </p:cNvSpPr>
          <p:nvPr/>
        </p:nvSpPr>
        <p:spPr bwMode="auto">
          <a:xfrm>
            <a:off x="6245225"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71" name="Oval 54"/>
          <p:cNvSpPr>
            <a:spLocks noChangeArrowheads="1"/>
          </p:cNvSpPr>
          <p:nvPr/>
        </p:nvSpPr>
        <p:spPr bwMode="auto">
          <a:xfrm>
            <a:off x="6819900" y="3506788"/>
            <a:ext cx="455613"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72" name="Text Box 55"/>
          <p:cNvSpPr txBox="1">
            <a:spLocks noChangeArrowheads="1"/>
          </p:cNvSpPr>
          <p:nvPr/>
        </p:nvSpPr>
        <p:spPr bwMode="auto">
          <a:xfrm>
            <a:off x="6819900" y="35067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P2</a:t>
            </a:r>
          </a:p>
        </p:txBody>
      </p:sp>
      <p:sp>
        <p:nvSpPr>
          <p:cNvPr id="9273" name="Line 56"/>
          <p:cNvSpPr>
            <a:spLocks noChangeShapeType="1"/>
          </p:cNvSpPr>
          <p:nvPr/>
        </p:nvSpPr>
        <p:spPr bwMode="auto">
          <a:xfrm>
            <a:off x="7031038"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74" name="Rectangle 57"/>
          <p:cNvSpPr>
            <a:spLocks noChangeArrowheads="1"/>
          </p:cNvSpPr>
          <p:nvPr/>
        </p:nvSpPr>
        <p:spPr bwMode="auto">
          <a:xfrm>
            <a:off x="6735763"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75" name="Line 58"/>
          <p:cNvSpPr>
            <a:spLocks noChangeShapeType="1"/>
          </p:cNvSpPr>
          <p:nvPr/>
        </p:nvSpPr>
        <p:spPr bwMode="auto">
          <a:xfrm>
            <a:off x="7031038"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76" name="Oval 59"/>
          <p:cNvSpPr>
            <a:spLocks noChangeArrowheads="1"/>
          </p:cNvSpPr>
          <p:nvPr/>
        </p:nvSpPr>
        <p:spPr bwMode="auto">
          <a:xfrm>
            <a:off x="7631113" y="3506788"/>
            <a:ext cx="455612"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77" name="Text Box 60"/>
          <p:cNvSpPr txBox="1">
            <a:spLocks noChangeArrowheads="1"/>
          </p:cNvSpPr>
          <p:nvPr/>
        </p:nvSpPr>
        <p:spPr bwMode="auto">
          <a:xfrm>
            <a:off x="7631113" y="350678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P3</a:t>
            </a:r>
          </a:p>
        </p:txBody>
      </p:sp>
      <p:sp>
        <p:nvSpPr>
          <p:cNvPr id="9278" name="Line 61"/>
          <p:cNvSpPr>
            <a:spLocks noChangeShapeType="1"/>
          </p:cNvSpPr>
          <p:nvPr/>
        </p:nvSpPr>
        <p:spPr bwMode="auto">
          <a:xfrm>
            <a:off x="7842250" y="3113088"/>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79" name="Rectangle 62"/>
          <p:cNvSpPr>
            <a:spLocks noChangeArrowheads="1"/>
          </p:cNvSpPr>
          <p:nvPr/>
        </p:nvSpPr>
        <p:spPr bwMode="auto">
          <a:xfrm>
            <a:off x="7546975" y="2655888"/>
            <a:ext cx="5683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sp>
        <p:nvSpPr>
          <p:cNvPr id="9280" name="Text Box 63"/>
          <p:cNvSpPr txBox="1">
            <a:spLocks noChangeArrowheads="1"/>
          </p:cNvSpPr>
          <p:nvPr/>
        </p:nvSpPr>
        <p:spPr bwMode="auto">
          <a:xfrm>
            <a:off x="7546975" y="2655888"/>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 x’</a:t>
            </a:r>
          </a:p>
        </p:txBody>
      </p:sp>
      <p:sp>
        <p:nvSpPr>
          <p:cNvPr id="9281" name="Line 64"/>
          <p:cNvSpPr>
            <a:spLocks noChangeShapeType="1"/>
          </p:cNvSpPr>
          <p:nvPr/>
        </p:nvSpPr>
        <p:spPr bwMode="auto">
          <a:xfrm>
            <a:off x="7842250" y="2205038"/>
            <a:ext cx="0" cy="4508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600" b="1" smtClean="0">
              <a:solidFill>
                <a:srgbClr val="333399"/>
              </a:solidFill>
            </a:endParaRPr>
          </a:p>
        </p:txBody>
      </p:sp>
      <p:sp>
        <p:nvSpPr>
          <p:cNvPr id="9282" name="Text Box 65"/>
          <p:cNvSpPr txBox="1">
            <a:spLocks noChangeArrowheads="1"/>
          </p:cNvSpPr>
          <p:nvPr/>
        </p:nvSpPr>
        <p:spPr bwMode="auto">
          <a:xfrm>
            <a:off x="6770688" y="12493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imes New Roman" pitchFamily="18" charset="0"/>
              </a:rPr>
              <a:t>x</a:t>
            </a:r>
          </a:p>
        </p:txBody>
      </p:sp>
      <p:sp>
        <p:nvSpPr>
          <p:cNvPr id="9283" name="Text Box 66"/>
          <p:cNvSpPr txBox="1">
            <a:spLocks noChangeArrowheads="1"/>
          </p:cNvSpPr>
          <p:nvPr/>
        </p:nvSpPr>
        <p:spPr bwMode="auto">
          <a:xfrm>
            <a:off x="811213" y="4324350"/>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Before</a:t>
            </a:r>
          </a:p>
        </p:txBody>
      </p:sp>
      <p:sp>
        <p:nvSpPr>
          <p:cNvPr id="9284" name="Text Box 67"/>
          <p:cNvSpPr txBox="1">
            <a:spLocks noChangeArrowheads="1"/>
          </p:cNvSpPr>
          <p:nvPr/>
        </p:nvSpPr>
        <p:spPr bwMode="auto">
          <a:xfrm>
            <a:off x="3124200" y="4324350"/>
            <a:ext cx="2125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Write Through</a:t>
            </a:r>
          </a:p>
        </p:txBody>
      </p:sp>
      <p:sp>
        <p:nvSpPr>
          <p:cNvPr id="9285" name="Text Box 68"/>
          <p:cNvSpPr txBox="1">
            <a:spLocks noChangeArrowheads="1"/>
          </p:cNvSpPr>
          <p:nvPr/>
        </p:nvSpPr>
        <p:spPr bwMode="auto">
          <a:xfrm>
            <a:off x="6153150" y="4281488"/>
            <a:ext cx="161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400" b="0" smtClean="0">
                <a:solidFill>
                  <a:srgbClr val="000000"/>
                </a:solidFill>
                <a:latin typeface="Tahoma" pitchFamily="34" charset="0"/>
              </a:rPr>
              <a:t>Write back</a:t>
            </a:r>
          </a:p>
        </p:txBody>
      </p:sp>
    </p:spTree>
    <p:extLst>
      <p:ext uri="{BB962C8B-B14F-4D97-AF65-F5344CB8AC3E}">
        <p14:creationId xmlns:p14="http://schemas.microsoft.com/office/powerpoint/2010/main" val="183208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86679E9B-6F7A-4A78-9EBA-66E814695C51}" type="slidenum">
              <a:rPr lang="en-US" altLang="en-US" sz="1400" b="0" smtClean="0">
                <a:solidFill>
                  <a:srgbClr val="000000"/>
                </a:solidFill>
              </a:rPr>
              <a:pPr eaLnBrk="1" hangingPunct="1"/>
              <a:t>23</a:t>
            </a:fld>
            <a:endParaRPr lang="en-US" altLang="en-US" sz="1400" b="0" smtClean="0">
              <a:solidFill>
                <a:srgbClr val="000000"/>
              </a:solidFill>
            </a:endParaRPr>
          </a:p>
        </p:txBody>
      </p:sp>
      <p:sp>
        <p:nvSpPr>
          <p:cNvPr id="10243" name="Rectangle 2"/>
          <p:cNvSpPr>
            <a:spLocks noGrp="1" noChangeArrowheads="1"/>
          </p:cNvSpPr>
          <p:nvPr>
            <p:ph type="title"/>
          </p:nvPr>
        </p:nvSpPr>
        <p:spPr>
          <a:xfrm>
            <a:off x="2268538" y="0"/>
            <a:ext cx="3840162" cy="819150"/>
          </a:xfrm>
        </p:spPr>
        <p:txBody>
          <a:bodyPr/>
          <a:lstStyle/>
          <a:p>
            <a:pPr eaLnBrk="1" hangingPunct="1"/>
            <a:r>
              <a:rPr lang="en-US" altLang="en-US" smtClean="0"/>
              <a:t>Snooping Protocols</a:t>
            </a:r>
          </a:p>
        </p:txBody>
      </p:sp>
      <p:sp>
        <p:nvSpPr>
          <p:cNvPr id="182275" name="Rectangle 3"/>
          <p:cNvSpPr>
            <a:spLocks noChangeArrowheads="1"/>
          </p:cNvSpPr>
          <p:nvPr/>
        </p:nvSpPr>
        <p:spPr bwMode="auto">
          <a:xfrm>
            <a:off x="827088" y="1196975"/>
            <a:ext cx="7000875" cy="4362450"/>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a:solidFill>
                  <a:srgbClr val="006600"/>
                </a:solidFill>
                <a:effectLst>
                  <a:outerShdw blurRad="38100" dist="38100" dir="2700000" algn="tl">
                    <a:srgbClr val="C0C0C0"/>
                  </a:outerShdw>
                </a:effectLst>
                <a:latin typeface="Times New Roman" pitchFamily="18" charset="0"/>
              </a:rPr>
              <a:t>Snooping protocols are based on watching bus activities and carry out the appropriate coherency commands when necessary.  Global memory is moved in blocks, and each block has a state associated with it, which determines what happens to the entire contents of the block.  The state of a block might change as a result of the operations Read-Miss, Read-Hit, Write-Miss, and Write-Hit. </a:t>
            </a:r>
          </a:p>
        </p:txBody>
      </p:sp>
    </p:spTree>
    <p:extLst>
      <p:ext uri="{BB962C8B-B14F-4D97-AF65-F5344CB8AC3E}">
        <p14:creationId xmlns:p14="http://schemas.microsoft.com/office/powerpoint/2010/main" val="982631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79B97B6C-F25B-4533-9599-E58D3C2FC672}" type="slidenum">
              <a:rPr lang="en-US" altLang="en-US" sz="1400" b="0" smtClean="0">
                <a:solidFill>
                  <a:srgbClr val="000000"/>
                </a:solidFill>
              </a:rPr>
              <a:pPr eaLnBrk="1" hangingPunct="1"/>
              <a:t>24</a:t>
            </a:fld>
            <a:endParaRPr lang="en-US" altLang="en-US" sz="1400" b="0" smtClean="0">
              <a:solidFill>
                <a:srgbClr val="000000"/>
              </a:solidFill>
            </a:endParaRPr>
          </a:p>
        </p:txBody>
      </p:sp>
      <p:sp>
        <p:nvSpPr>
          <p:cNvPr id="11267" name="Rectangle 2"/>
          <p:cNvSpPr>
            <a:spLocks noGrp="1" noChangeArrowheads="1"/>
          </p:cNvSpPr>
          <p:nvPr>
            <p:ph type="title"/>
          </p:nvPr>
        </p:nvSpPr>
        <p:spPr>
          <a:xfrm>
            <a:off x="1476375" y="0"/>
            <a:ext cx="6199188" cy="863600"/>
          </a:xfrm>
        </p:spPr>
        <p:txBody>
          <a:bodyPr/>
          <a:lstStyle/>
          <a:p>
            <a:pPr eaLnBrk="1" hangingPunct="1"/>
            <a:r>
              <a:rPr lang="en-US" altLang="en-US" smtClean="0"/>
              <a:t>Write Invalidate Write Through</a:t>
            </a:r>
          </a:p>
        </p:txBody>
      </p:sp>
      <p:sp>
        <p:nvSpPr>
          <p:cNvPr id="184323" name="Rectangle 3"/>
          <p:cNvSpPr>
            <a:spLocks noChangeArrowheads="1"/>
          </p:cNvSpPr>
          <p:nvPr/>
        </p:nvSpPr>
        <p:spPr bwMode="auto">
          <a:xfrm>
            <a:off x="900113" y="1628775"/>
            <a:ext cx="7043737" cy="2227263"/>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dirty="0">
                <a:solidFill>
                  <a:srgbClr val="000000"/>
                </a:solidFill>
                <a:effectLst>
                  <a:outerShdw blurRad="38100" dist="38100" dir="2700000" algn="tl">
                    <a:srgbClr val="C0C0C0"/>
                  </a:outerShdw>
                </a:effectLst>
                <a:latin typeface="Times New Roman" pitchFamily="18" charset="0"/>
              </a:rPr>
              <a:t>Multiple processors can read block copies from main memory safely until one processor updates its copy. At this time, all cache copies are invalidated and the memory is updated to remain consistent. </a:t>
            </a:r>
          </a:p>
        </p:txBody>
      </p:sp>
    </p:spTree>
    <p:extLst>
      <p:ext uri="{BB962C8B-B14F-4D97-AF65-F5344CB8AC3E}">
        <p14:creationId xmlns:p14="http://schemas.microsoft.com/office/powerpoint/2010/main" val="337463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56ABF109-3DF3-4631-90EF-10F0F69A23DE}" type="slidenum">
              <a:rPr lang="en-US" altLang="en-US" sz="1400" b="0" smtClean="0">
                <a:solidFill>
                  <a:srgbClr val="000000"/>
                </a:solidFill>
              </a:rPr>
              <a:pPr eaLnBrk="1" hangingPunct="1"/>
              <a:t>25</a:t>
            </a:fld>
            <a:endParaRPr lang="en-US" altLang="en-US" sz="1400" b="0" smtClean="0">
              <a:solidFill>
                <a:srgbClr val="000000"/>
              </a:solidFill>
            </a:endParaRPr>
          </a:p>
        </p:txBody>
      </p:sp>
      <p:sp>
        <p:nvSpPr>
          <p:cNvPr id="12291" name="Rectangle 2"/>
          <p:cNvSpPr>
            <a:spLocks noGrp="1" noChangeArrowheads="1"/>
          </p:cNvSpPr>
          <p:nvPr>
            <p:ph type="title"/>
          </p:nvPr>
        </p:nvSpPr>
        <p:spPr>
          <a:xfrm>
            <a:off x="900113" y="0"/>
            <a:ext cx="7793037" cy="714375"/>
          </a:xfrm>
        </p:spPr>
        <p:txBody>
          <a:bodyPr/>
          <a:lstStyle/>
          <a:p>
            <a:pPr eaLnBrk="1" hangingPunct="1"/>
            <a:r>
              <a:rPr lang="en-US" altLang="en-US" b="0" smtClean="0"/>
              <a:t>Write Through- Write Invalidate (cont.)</a:t>
            </a:r>
          </a:p>
        </p:txBody>
      </p:sp>
      <p:grpSp>
        <p:nvGrpSpPr>
          <p:cNvPr id="12292" name="Group 3"/>
          <p:cNvGrpSpPr>
            <a:grpSpLocks/>
          </p:cNvGrpSpPr>
          <p:nvPr/>
        </p:nvGrpSpPr>
        <p:grpSpPr bwMode="auto">
          <a:xfrm>
            <a:off x="755650" y="1700213"/>
            <a:ext cx="7626350" cy="2530475"/>
            <a:chOff x="-3" y="-3"/>
            <a:chExt cx="3562" cy="1360"/>
          </a:xfrm>
        </p:grpSpPr>
        <p:grpSp>
          <p:nvGrpSpPr>
            <p:cNvPr id="12293" name="Group 4"/>
            <p:cNvGrpSpPr>
              <a:grpSpLocks/>
            </p:cNvGrpSpPr>
            <p:nvPr/>
          </p:nvGrpSpPr>
          <p:grpSpPr bwMode="auto">
            <a:xfrm>
              <a:off x="0" y="0"/>
              <a:ext cx="3556" cy="1354"/>
              <a:chOff x="0" y="0"/>
              <a:chExt cx="3556" cy="1354"/>
            </a:xfrm>
          </p:grpSpPr>
          <p:grpSp>
            <p:nvGrpSpPr>
              <p:cNvPr id="12295" name="Group 5"/>
              <p:cNvGrpSpPr>
                <a:grpSpLocks/>
              </p:cNvGrpSpPr>
              <p:nvPr/>
            </p:nvGrpSpPr>
            <p:grpSpPr bwMode="auto">
              <a:xfrm>
                <a:off x="0" y="0"/>
                <a:ext cx="662" cy="394"/>
                <a:chOff x="0" y="0"/>
                <a:chExt cx="662" cy="394"/>
              </a:xfrm>
            </p:grpSpPr>
            <p:sp>
              <p:nvSpPr>
                <p:cNvPr id="12311" name="Rectangle 6"/>
                <p:cNvSpPr>
                  <a:spLocks noChangeArrowheads="1"/>
                </p:cNvSpPr>
                <p:nvPr/>
              </p:nvSpPr>
              <p:spPr bwMode="auto">
                <a:xfrm>
                  <a:off x="43" y="0"/>
                  <a:ext cx="57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pitchFamily="18" charset="0"/>
                      <a:cs typeface="Times New Roman" pitchFamily="18" charset="0"/>
                    </a:rPr>
                    <a:t>State</a:t>
                  </a:r>
                  <a:endParaRPr lang="en-US" altLang="en-US" sz="2000" smtClean="0">
                    <a:solidFill>
                      <a:srgbClr val="006600"/>
                    </a:solidFill>
                    <a:latin typeface="Times New Roman" pitchFamily="18" charset="0"/>
                    <a:cs typeface="Times New Roman" pitchFamily="18" charset="0"/>
                  </a:endParaRPr>
                </a:p>
                <a:p>
                  <a:pPr algn="ctr" fontAlgn="base">
                    <a:spcBef>
                      <a:spcPct val="0"/>
                    </a:spcBef>
                    <a:spcAft>
                      <a:spcPct val="0"/>
                    </a:spcAft>
                  </a:pPr>
                  <a:endParaRPr lang="en-US" altLang="en-US" sz="2000" smtClean="0">
                    <a:solidFill>
                      <a:srgbClr val="000000"/>
                    </a:solidFill>
                    <a:latin typeface="Times New Roman" pitchFamily="18" charset="0"/>
                  </a:endParaRPr>
                </a:p>
              </p:txBody>
            </p:sp>
            <p:sp>
              <p:nvSpPr>
                <p:cNvPr id="12312" name="Rectangle 7"/>
                <p:cNvSpPr>
                  <a:spLocks noChangeArrowheads="1"/>
                </p:cNvSpPr>
                <p:nvPr/>
              </p:nvSpPr>
              <p:spPr bwMode="auto">
                <a:xfrm>
                  <a:off x="0" y="0"/>
                  <a:ext cx="662"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2296" name="Group 8"/>
              <p:cNvGrpSpPr>
                <a:grpSpLocks/>
              </p:cNvGrpSpPr>
              <p:nvPr/>
            </p:nvGrpSpPr>
            <p:grpSpPr bwMode="auto">
              <a:xfrm>
                <a:off x="662" y="0"/>
                <a:ext cx="2894" cy="394"/>
                <a:chOff x="662" y="0"/>
                <a:chExt cx="2894" cy="394"/>
              </a:xfrm>
            </p:grpSpPr>
            <p:sp>
              <p:nvSpPr>
                <p:cNvPr id="12309" name="Rectangle 9"/>
                <p:cNvSpPr>
                  <a:spLocks noChangeArrowheads="1"/>
                </p:cNvSpPr>
                <p:nvPr/>
              </p:nvSpPr>
              <p:spPr bwMode="auto">
                <a:xfrm>
                  <a:off x="705" y="0"/>
                  <a:ext cx="280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cs typeface="Times New Roman" pitchFamily="18" charset="0"/>
                    </a:rPr>
                    <a:t>Description</a:t>
                  </a:r>
                </a:p>
                <a:p>
                  <a:pPr algn="ctr" fontAlgn="base">
                    <a:spcBef>
                      <a:spcPct val="0"/>
                    </a:spcBef>
                    <a:spcAft>
                      <a:spcPct val="0"/>
                    </a:spcAft>
                  </a:pPr>
                  <a:endParaRPr lang="en-US" altLang="en-US" sz="2000" smtClean="0">
                    <a:solidFill>
                      <a:srgbClr val="000000"/>
                    </a:solidFill>
                    <a:latin typeface="Times New Roman" pitchFamily="18" charset="0"/>
                  </a:endParaRPr>
                </a:p>
              </p:txBody>
            </p:sp>
            <p:sp>
              <p:nvSpPr>
                <p:cNvPr id="12310" name="Rectangle 10"/>
                <p:cNvSpPr>
                  <a:spLocks noChangeArrowheads="1"/>
                </p:cNvSpPr>
                <p:nvPr/>
              </p:nvSpPr>
              <p:spPr bwMode="auto">
                <a:xfrm>
                  <a:off x="662" y="0"/>
                  <a:ext cx="289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2297" name="Group 11"/>
              <p:cNvGrpSpPr>
                <a:grpSpLocks/>
              </p:cNvGrpSpPr>
              <p:nvPr/>
            </p:nvGrpSpPr>
            <p:grpSpPr bwMode="auto">
              <a:xfrm>
                <a:off x="0" y="394"/>
                <a:ext cx="662" cy="480"/>
                <a:chOff x="0" y="394"/>
                <a:chExt cx="662" cy="480"/>
              </a:xfrm>
            </p:grpSpPr>
            <p:sp>
              <p:nvSpPr>
                <p:cNvPr id="12307" name="Rectangle 12"/>
                <p:cNvSpPr>
                  <a:spLocks noChangeArrowheads="1"/>
                </p:cNvSpPr>
                <p:nvPr/>
              </p:nvSpPr>
              <p:spPr bwMode="auto">
                <a:xfrm>
                  <a:off x="43" y="394"/>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pitchFamily="18" charset="0"/>
                      <a:cs typeface="Times New Roman" pitchFamily="18" charset="0"/>
                    </a:rPr>
                    <a:t>Valid</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smtClean="0">
                      <a:solidFill>
                        <a:srgbClr val="000000"/>
                      </a:solidFill>
                      <a:latin typeface="Times" pitchFamily="18" charset="0"/>
                      <a:cs typeface="Times New Roman" pitchFamily="18" charset="0"/>
                    </a:rPr>
                    <a:t>[VALID]</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12308" name="Rectangle 13"/>
                <p:cNvSpPr>
                  <a:spLocks noChangeArrowheads="1"/>
                </p:cNvSpPr>
                <p:nvPr/>
              </p:nvSpPr>
              <p:spPr bwMode="auto">
                <a:xfrm>
                  <a:off x="0" y="394"/>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2298" name="Group 14"/>
              <p:cNvGrpSpPr>
                <a:grpSpLocks/>
              </p:cNvGrpSpPr>
              <p:nvPr/>
            </p:nvGrpSpPr>
            <p:grpSpPr bwMode="auto">
              <a:xfrm>
                <a:off x="662" y="394"/>
                <a:ext cx="2894" cy="480"/>
                <a:chOff x="662" y="394"/>
                <a:chExt cx="2894" cy="480"/>
              </a:xfrm>
            </p:grpSpPr>
            <p:sp>
              <p:nvSpPr>
                <p:cNvPr id="12305" name="Rectangle 15"/>
                <p:cNvSpPr>
                  <a:spLocks noChangeArrowheads="1"/>
                </p:cNvSpPr>
                <p:nvPr/>
              </p:nvSpPr>
              <p:spPr bwMode="auto">
                <a:xfrm>
                  <a:off x="705" y="394"/>
                  <a:ext cx="28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400" smtClean="0">
                      <a:solidFill>
                        <a:srgbClr val="990033"/>
                      </a:solidFill>
                      <a:latin typeface="Times New Roman" pitchFamily="18" charset="0"/>
                      <a:cs typeface="Times New Roman" pitchFamily="18" charset="0"/>
                    </a:rPr>
                    <a:t>The copy is consistent with global memory</a:t>
                  </a: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12306" name="Rectangle 16"/>
                <p:cNvSpPr>
                  <a:spLocks noChangeArrowheads="1"/>
                </p:cNvSpPr>
                <p:nvPr/>
              </p:nvSpPr>
              <p:spPr bwMode="auto">
                <a:xfrm>
                  <a:off x="662" y="394"/>
                  <a:ext cx="289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2299" name="Group 17"/>
              <p:cNvGrpSpPr>
                <a:grpSpLocks/>
              </p:cNvGrpSpPr>
              <p:nvPr/>
            </p:nvGrpSpPr>
            <p:grpSpPr bwMode="auto">
              <a:xfrm>
                <a:off x="0" y="874"/>
                <a:ext cx="662" cy="480"/>
                <a:chOff x="0" y="874"/>
                <a:chExt cx="662" cy="480"/>
              </a:xfrm>
            </p:grpSpPr>
            <p:sp>
              <p:nvSpPr>
                <p:cNvPr id="12303" name="Rectangle 18"/>
                <p:cNvSpPr>
                  <a:spLocks noChangeArrowheads="1"/>
                </p:cNvSpPr>
                <p:nvPr/>
              </p:nvSpPr>
              <p:spPr bwMode="auto">
                <a:xfrm>
                  <a:off x="43" y="874"/>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Invalid</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[INV]</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12304" name="Rectangle 19"/>
                <p:cNvSpPr>
                  <a:spLocks noChangeArrowheads="1"/>
                </p:cNvSpPr>
                <p:nvPr/>
              </p:nvSpPr>
              <p:spPr bwMode="auto">
                <a:xfrm>
                  <a:off x="0" y="874"/>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2300" name="Group 20"/>
              <p:cNvGrpSpPr>
                <a:grpSpLocks/>
              </p:cNvGrpSpPr>
              <p:nvPr/>
            </p:nvGrpSpPr>
            <p:grpSpPr bwMode="auto">
              <a:xfrm>
                <a:off x="662" y="874"/>
                <a:ext cx="2894" cy="480"/>
                <a:chOff x="662" y="874"/>
                <a:chExt cx="2894" cy="480"/>
              </a:xfrm>
            </p:grpSpPr>
            <p:sp>
              <p:nvSpPr>
                <p:cNvPr id="12301" name="Rectangle 21"/>
                <p:cNvSpPr>
                  <a:spLocks noChangeArrowheads="1"/>
                </p:cNvSpPr>
                <p:nvPr/>
              </p:nvSpPr>
              <p:spPr bwMode="auto">
                <a:xfrm>
                  <a:off x="705" y="874"/>
                  <a:ext cx="28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400" smtClean="0">
                      <a:solidFill>
                        <a:srgbClr val="990033"/>
                      </a:solidFill>
                      <a:latin typeface="Times New Roman" pitchFamily="18" charset="0"/>
                      <a:cs typeface="Times New Roman" pitchFamily="18" charset="0"/>
                    </a:rPr>
                    <a:t>The copy is inconsistent</a:t>
                  </a:r>
                </a:p>
                <a:p>
                  <a:pPr algn="just" fontAlgn="base">
                    <a:spcBef>
                      <a:spcPct val="0"/>
                    </a:spcBef>
                    <a:spcAft>
                      <a:spcPct val="0"/>
                    </a:spcAft>
                  </a:pPr>
                  <a:endParaRPr lang="en-US" altLang="en-US" sz="2400" smtClean="0">
                    <a:solidFill>
                      <a:srgbClr val="990033"/>
                    </a:solidFill>
                    <a:latin typeface="Times New Roman" pitchFamily="18" charset="0"/>
                  </a:endParaRPr>
                </a:p>
              </p:txBody>
            </p:sp>
            <p:sp>
              <p:nvSpPr>
                <p:cNvPr id="12302" name="Rectangle 22"/>
                <p:cNvSpPr>
                  <a:spLocks noChangeArrowheads="1"/>
                </p:cNvSpPr>
                <p:nvPr/>
              </p:nvSpPr>
              <p:spPr bwMode="auto">
                <a:xfrm>
                  <a:off x="662" y="874"/>
                  <a:ext cx="289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2294" name="Rectangle 23"/>
            <p:cNvSpPr>
              <a:spLocks noChangeArrowheads="1"/>
            </p:cNvSpPr>
            <p:nvPr/>
          </p:nvSpPr>
          <p:spPr bwMode="auto">
            <a:xfrm>
              <a:off x="-3" y="-3"/>
              <a:ext cx="3562" cy="136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311944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7B9942B5-36A6-4060-AB49-CF7FD2C9227D}" type="slidenum">
              <a:rPr lang="en-US" altLang="en-US" sz="1400" b="0" smtClean="0">
                <a:solidFill>
                  <a:srgbClr val="000000"/>
                </a:solidFill>
              </a:rPr>
              <a:pPr eaLnBrk="1" hangingPunct="1"/>
              <a:t>26</a:t>
            </a:fld>
            <a:endParaRPr lang="en-US" altLang="en-US" sz="1400" b="0" smtClean="0">
              <a:solidFill>
                <a:srgbClr val="000000"/>
              </a:solidFill>
            </a:endParaRPr>
          </a:p>
        </p:txBody>
      </p:sp>
      <p:sp>
        <p:nvSpPr>
          <p:cNvPr id="13315" name="Rectangle 2"/>
          <p:cNvSpPr>
            <a:spLocks noGrp="1" noChangeArrowheads="1"/>
          </p:cNvSpPr>
          <p:nvPr>
            <p:ph type="title"/>
          </p:nvPr>
        </p:nvSpPr>
        <p:spPr>
          <a:xfrm>
            <a:off x="1042988" y="0"/>
            <a:ext cx="6864350" cy="730250"/>
          </a:xfrm>
        </p:spPr>
        <p:txBody>
          <a:bodyPr/>
          <a:lstStyle/>
          <a:p>
            <a:pPr eaLnBrk="1" hangingPunct="1"/>
            <a:r>
              <a:rPr lang="en-US" altLang="en-US" b="0" smtClean="0"/>
              <a:t>Write Through- Write Invalidate (cont.)</a:t>
            </a:r>
          </a:p>
        </p:txBody>
      </p:sp>
      <p:grpSp>
        <p:nvGrpSpPr>
          <p:cNvPr id="13316" name="Group 3"/>
          <p:cNvGrpSpPr>
            <a:grpSpLocks/>
          </p:cNvGrpSpPr>
          <p:nvPr/>
        </p:nvGrpSpPr>
        <p:grpSpPr bwMode="auto">
          <a:xfrm>
            <a:off x="323850" y="1196975"/>
            <a:ext cx="8440738" cy="4668838"/>
            <a:chOff x="-3" y="-3"/>
            <a:chExt cx="3562" cy="2608"/>
          </a:xfrm>
        </p:grpSpPr>
        <p:grpSp>
          <p:nvGrpSpPr>
            <p:cNvPr id="13317" name="Group 4"/>
            <p:cNvGrpSpPr>
              <a:grpSpLocks/>
            </p:cNvGrpSpPr>
            <p:nvPr/>
          </p:nvGrpSpPr>
          <p:grpSpPr bwMode="auto">
            <a:xfrm>
              <a:off x="0" y="0"/>
              <a:ext cx="3556" cy="2602"/>
              <a:chOff x="0" y="0"/>
              <a:chExt cx="3556" cy="2602"/>
            </a:xfrm>
          </p:grpSpPr>
          <p:grpSp>
            <p:nvGrpSpPr>
              <p:cNvPr id="13319" name="Group 5"/>
              <p:cNvGrpSpPr>
                <a:grpSpLocks/>
              </p:cNvGrpSpPr>
              <p:nvPr/>
            </p:nvGrpSpPr>
            <p:grpSpPr bwMode="auto">
              <a:xfrm>
                <a:off x="0" y="0"/>
                <a:ext cx="662" cy="394"/>
                <a:chOff x="0" y="0"/>
                <a:chExt cx="662" cy="394"/>
              </a:xfrm>
            </p:grpSpPr>
            <p:sp>
              <p:nvSpPr>
                <p:cNvPr id="13353" name="Rectangle 6"/>
                <p:cNvSpPr>
                  <a:spLocks noChangeArrowheads="1"/>
                </p:cNvSpPr>
                <p:nvPr/>
              </p:nvSpPr>
              <p:spPr bwMode="auto">
                <a:xfrm>
                  <a:off x="43" y="0"/>
                  <a:ext cx="57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ahoma" pitchFamily="34" charset="0"/>
                      <a:cs typeface="Times New Roman" pitchFamily="18" charset="0"/>
                    </a:rPr>
                    <a:t>Event</a:t>
                  </a:r>
                </a:p>
                <a:p>
                  <a:pPr algn="ctr" fontAlgn="base">
                    <a:spcBef>
                      <a:spcPct val="0"/>
                    </a:spcBef>
                    <a:spcAft>
                      <a:spcPct val="0"/>
                    </a:spcAft>
                  </a:pPr>
                  <a:endParaRPr lang="en-US" altLang="en-US" sz="1800" smtClean="0">
                    <a:solidFill>
                      <a:srgbClr val="000000"/>
                    </a:solidFill>
                    <a:latin typeface="Tahoma" pitchFamily="34" charset="0"/>
                  </a:endParaRPr>
                </a:p>
              </p:txBody>
            </p:sp>
            <p:sp>
              <p:nvSpPr>
                <p:cNvPr id="13354" name="Rectangle 7"/>
                <p:cNvSpPr>
                  <a:spLocks noChangeArrowheads="1"/>
                </p:cNvSpPr>
                <p:nvPr/>
              </p:nvSpPr>
              <p:spPr bwMode="auto">
                <a:xfrm>
                  <a:off x="0" y="0"/>
                  <a:ext cx="662"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0" name="Group 8"/>
              <p:cNvGrpSpPr>
                <a:grpSpLocks/>
              </p:cNvGrpSpPr>
              <p:nvPr/>
            </p:nvGrpSpPr>
            <p:grpSpPr bwMode="auto">
              <a:xfrm>
                <a:off x="662" y="0"/>
                <a:ext cx="2894" cy="394"/>
                <a:chOff x="662" y="0"/>
                <a:chExt cx="2894" cy="394"/>
              </a:xfrm>
            </p:grpSpPr>
            <p:sp>
              <p:nvSpPr>
                <p:cNvPr id="13351" name="Rectangle 9"/>
                <p:cNvSpPr>
                  <a:spLocks noChangeArrowheads="1"/>
                </p:cNvSpPr>
                <p:nvPr/>
              </p:nvSpPr>
              <p:spPr bwMode="auto">
                <a:xfrm>
                  <a:off x="705" y="0"/>
                  <a:ext cx="280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ahoma" pitchFamily="34" charset="0"/>
                      <a:cs typeface="Times New Roman" pitchFamily="18" charset="0"/>
                    </a:rPr>
                    <a:t>Actions</a:t>
                  </a:r>
                </a:p>
                <a:p>
                  <a:pPr algn="ctr" fontAlgn="base">
                    <a:spcBef>
                      <a:spcPct val="0"/>
                    </a:spcBef>
                    <a:spcAft>
                      <a:spcPct val="0"/>
                    </a:spcAft>
                  </a:pPr>
                  <a:endParaRPr lang="en-US" altLang="en-US" sz="1800" smtClean="0">
                    <a:solidFill>
                      <a:srgbClr val="000000"/>
                    </a:solidFill>
                    <a:latin typeface="Tahoma" pitchFamily="34" charset="0"/>
                  </a:endParaRPr>
                </a:p>
              </p:txBody>
            </p:sp>
            <p:sp>
              <p:nvSpPr>
                <p:cNvPr id="13352" name="Rectangle 10"/>
                <p:cNvSpPr>
                  <a:spLocks noChangeArrowheads="1"/>
                </p:cNvSpPr>
                <p:nvPr/>
              </p:nvSpPr>
              <p:spPr bwMode="auto">
                <a:xfrm>
                  <a:off x="662" y="0"/>
                  <a:ext cx="2894"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1" name="Group 11"/>
              <p:cNvGrpSpPr>
                <a:grpSpLocks/>
              </p:cNvGrpSpPr>
              <p:nvPr/>
            </p:nvGrpSpPr>
            <p:grpSpPr bwMode="auto">
              <a:xfrm>
                <a:off x="0" y="394"/>
                <a:ext cx="662" cy="384"/>
                <a:chOff x="0" y="394"/>
                <a:chExt cx="662" cy="384"/>
              </a:xfrm>
            </p:grpSpPr>
            <p:sp>
              <p:nvSpPr>
                <p:cNvPr id="13349" name="Rectangle 12"/>
                <p:cNvSpPr>
                  <a:spLocks noChangeArrowheads="1"/>
                </p:cNvSpPr>
                <p:nvPr/>
              </p:nvSpPr>
              <p:spPr bwMode="auto">
                <a:xfrm>
                  <a:off x="43" y="39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ahoma" pitchFamily="34" charset="0"/>
                    </a:rPr>
                    <a:t>Read Hit</a:t>
                  </a:r>
                </a:p>
                <a:p>
                  <a:pPr algn="just" fontAlgn="base">
                    <a:spcBef>
                      <a:spcPct val="0"/>
                    </a:spcBef>
                    <a:spcAft>
                      <a:spcPct val="0"/>
                    </a:spcAft>
                  </a:pPr>
                  <a:endParaRPr lang="en-US" altLang="en-US" sz="1800" dirty="0" smtClean="0">
                    <a:solidFill>
                      <a:srgbClr val="000000"/>
                    </a:solidFill>
                    <a:latin typeface="Tahoma" pitchFamily="34" charset="0"/>
                  </a:endParaRPr>
                </a:p>
              </p:txBody>
            </p:sp>
            <p:sp>
              <p:nvSpPr>
                <p:cNvPr id="13350" name="Rectangle 13"/>
                <p:cNvSpPr>
                  <a:spLocks noChangeArrowheads="1"/>
                </p:cNvSpPr>
                <p:nvPr/>
              </p:nvSpPr>
              <p:spPr bwMode="auto">
                <a:xfrm>
                  <a:off x="0" y="39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2" name="Group 14"/>
              <p:cNvGrpSpPr>
                <a:grpSpLocks/>
              </p:cNvGrpSpPr>
              <p:nvPr/>
            </p:nvGrpSpPr>
            <p:grpSpPr bwMode="auto">
              <a:xfrm>
                <a:off x="662" y="394"/>
                <a:ext cx="2894" cy="384"/>
                <a:chOff x="662" y="394"/>
                <a:chExt cx="2894" cy="384"/>
              </a:xfrm>
            </p:grpSpPr>
            <p:sp>
              <p:nvSpPr>
                <p:cNvPr id="13347" name="Rectangle 15"/>
                <p:cNvSpPr>
                  <a:spLocks noChangeArrowheads="1"/>
                </p:cNvSpPr>
                <p:nvPr/>
              </p:nvSpPr>
              <p:spPr bwMode="auto">
                <a:xfrm>
                  <a:off x="705" y="394"/>
                  <a:ext cx="28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ahoma" pitchFamily="34" charset="0"/>
                    </a:rPr>
                    <a:t>Use the local copy from the cache.</a:t>
                  </a:r>
                </a:p>
                <a:p>
                  <a:pPr algn="just" fontAlgn="base">
                    <a:spcBef>
                      <a:spcPct val="0"/>
                    </a:spcBef>
                    <a:spcAft>
                      <a:spcPct val="0"/>
                    </a:spcAft>
                  </a:pPr>
                  <a:endParaRPr lang="en-US" altLang="en-US" sz="1800" smtClean="0">
                    <a:solidFill>
                      <a:srgbClr val="990033"/>
                    </a:solidFill>
                    <a:latin typeface="Tahoma" pitchFamily="34" charset="0"/>
                  </a:endParaRPr>
                </a:p>
              </p:txBody>
            </p:sp>
            <p:sp>
              <p:nvSpPr>
                <p:cNvPr id="13348" name="Rectangle 16"/>
                <p:cNvSpPr>
                  <a:spLocks noChangeArrowheads="1"/>
                </p:cNvSpPr>
                <p:nvPr/>
              </p:nvSpPr>
              <p:spPr bwMode="auto">
                <a:xfrm>
                  <a:off x="662" y="394"/>
                  <a:ext cx="28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3" name="Group 17"/>
              <p:cNvGrpSpPr>
                <a:grpSpLocks/>
              </p:cNvGrpSpPr>
              <p:nvPr/>
            </p:nvGrpSpPr>
            <p:grpSpPr bwMode="auto">
              <a:xfrm>
                <a:off x="0" y="778"/>
                <a:ext cx="662" cy="384"/>
                <a:chOff x="0" y="778"/>
                <a:chExt cx="662" cy="384"/>
              </a:xfrm>
            </p:grpSpPr>
            <p:sp>
              <p:nvSpPr>
                <p:cNvPr id="13345" name="Rectangle 18"/>
                <p:cNvSpPr>
                  <a:spLocks noChangeArrowheads="1"/>
                </p:cNvSpPr>
                <p:nvPr/>
              </p:nvSpPr>
              <p:spPr bwMode="auto">
                <a:xfrm>
                  <a:off x="43" y="77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ahoma" pitchFamily="34" charset="0"/>
                    </a:rPr>
                    <a:t>Read Miss</a:t>
                  </a:r>
                </a:p>
                <a:p>
                  <a:pPr algn="just" fontAlgn="base">
                    <a:spcBef>
                      <a:spcPct val="0"/>
                    </a:spcBef>
                    <a:spcAft>
                      <a:spcPct val="0"/>
                    </a:spcAft>
                  </a:pPr>
                  <a:endParaRPr lang="en-US" altLang="en-US" sz="1800" dirty="0" smtClean="0">
                    <a:solidFill>
                      <a:srgbClr val="000000"/>
                    </a:solidFill>
                    <a:latin typeface="Tahoma" pitchFamily="34" charset="0"/>
                  </a:endParaRPr>
                </a:p>
              </p:txBody>
            </p:sp>
            <p:sp>
              <p:nvSpPr>
                <p:cNvPr id="13346" name="Rectangle 19"/>
                <p:cNvSpPr>
                  <a:spLocks noChangeArrowheads="1"/>
                </p:cNvSpPr>
                <p:nvPr/>
              </p:nvSpPr>
              <p:spPr bwMode="auto">
                <a:xfrm>
                  <a:off x="0" y="77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4" name="Group 20"/>
              <p:cNvGrpSpPr>
                <a:grpSpLocks/>
              </p:cNvGrpSpPr>
              <p:nvPr/>
            </p:nvGrpSpPr>
            <p:grpSpPr bwMode="auto">
              <a:xfrm>
                <a:off x="662" y="778"/>
                <a:ext cx="2894" cy="384"/>
                <a:chOff x="662" y="778"/>
                <a:chExt cx="2894" cy="384"/>
              </a:xfrm>
            </p:grpSpPr>
            <p:sp>
              <p:nvSpPr>
                <p:cNvPr id="13343" name="Rectangle 21"/>
                <p:cNvSpPr>
                  <a:spLocks noChangeArrowheads="1"/>
                </p:cNvSpPr>
                <p:nvPr/>
              </p:nvSpPr>
              <p:spPr bwMode="auto">
                <a:xfrm>
                  <a:off x="705" y="778"/>
                  <a:ext cx="28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000000"/>
                      </a:solidFill>
                      <a:latin typeface="Tahoma" pitchFamily="34" charset="0"/>
                    </a:rPr>
                    <a:t> </a:t>
                  </a:r>
                  <a:r>
                    <a:rPr lang="en-US" altLang="en-US" sz="1800" smtClean="0">
                      <a:solidFill>
                        <a:srgbClr val="990033"/>
                      </a:solidFill>
                      <a:latin typeface="Tahoma" pitchFamily="34" charset="0"/>
                    </a:rPr>
                    <a:t>Fetch a copy from global memory. Set the state of this copy to Valid.</a:t>
                  </a:r>
                  <a:r>
                    <a:rPr lang="en-US" altLang="en-US" sz="1800" smtClean="0">
                      <a:solidFill>
                        <a:srgbClr val="000000"/>
                      </a:solidFill>
                      <a:latin typeface="Tahoma" pitchFamily="34" charset="0"/>
                    </a:rPr>
                    <a:t> </a:t>
                  </a:r>
                </a:p>
                <a:p>
                  <a:pPr algn="just" fontAlgn="base">
                    <a:spcBef>
                      <a:spcPct val="0"/>
                    </a:spcBef>
                    <a:spcAft>
                      <a:spcPct val="0"/>
                    </a:spcAft>
                  </a:pPr>
                  <a:endParaRPr lang="en-US" altLang="en-US" sz="1800" smtClean="0">
                    <a:solidFill>
                      <a:srgbClr val="000000"/>
                    </a:solidFill>
                    <a:latin typeface="Tahoma" pitchFamily="34" charset="0"/>
                  </a:endParaRPr>
                </a:p>
              </p:txBody>
            </p:sp>
            <p:sp>
              <p:nvSpPr>
                <p:cNvPr id="13344" name="Rectangle 22"/>
                <p:cNvSpPr>
                  <a:spLocks noChangeArrowheads="1"/>
                </p:cNvSpPr>
                <p:nvPr/>
              </p:nvSpPr>
              <p:spPr bwMode="auto">
                <a:xfrm>
                  <a:off x="662" y="778"/>
                  <a:ext cx="28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5" name="Group 23"/>
              <p:cNvGrpSpPr>
                <a:grpSpLocks/>
              </p:cNvGrpSpPr>
              <p:nvPr/>
            </p:nvGrpSpPr>
            <p:grpSpPr bwMode="auto">
              <a:xfrm>
                <a:off x="0" y="1162"/>
                <a:ext cx="662" cy="480"/>
                <a:chOff x="0" y="1162"/>
                <a:chExt cx="662" cy="480"/>
              </a:xfrm>
            </p:grpSpPr>
            <p:sp>
              <p:nvSpPr>
                <p:cNvPr id="13341" name="Rectangle 24"/>
                <p:cNvSpPr>
                  <a:spLocks noChangeArrowheads="1"/>
                </p:cNvSpPr>
                <p:nvPr/>
              </p:nvSpPr>
              <p:spPr bwMode="auto">
                <a:xfrm>
                  <a:off x="43" y="1162"/>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ahoma" pitchFamily="34" charset="0"/>
                    </a:rPr>
                    <a:t>Write Hit</a:t>
                  </a:r>
                </a:p>
                <a:p>
                  <a:pPr algn="just" fontAlgn="base">
                    <a:spcBef>
                      <a:spcPct val="0"/>
                    </a:spcBef>
                    <a:spcAft>
                      <a:spcPct val="0"/>
                    </a:spcAft>
                  </a:pPr>
                  <a:endParaRPr lang="en-US" altLang="en-US" sz="1800" dirty="0" smtClean="0">
                    <a:solidFill>
                      <a:srgbClr val="000000"/>
                    </a:solidFill>
                    <a:latin typeface="Tahoma" pitchFamily="34" charset="0"/>
                  </a:endParaRPr>
                </a:p>
              </p:txBody>
            </p:sp>
            <p:sp>
              <p:nvSpPr>
                <p:cNvPr id="13342" name="Rectangle 25"/>
                <p:cNvSpPr>
                  <a:spLocks noChangeArrowheads="1"/>
                </p:cNvSpPr>
                <p:nvPr/>
              </p:nvSpPr>
              <p:spPr bwMode="auto">
                <a:xfrm>
                  <a:off x="0" y="1162"/>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6" name="Group 26"/>
              <p:cNvGrpSpPr>
                <a:grpSpLocks/>
              </p:cNvGrpSpPr>
              <p:nvPr/>
            </p:nvGrpSpPr>
            <p:grpSpPr bwMode="auto">
              <a:xfrm>
                <a:off x="662" y="1162"/>
                <a:ext cx="2894" cy="480"/>
                <a:chOff x="662" y="1162"/>
                <a:chExt cx="2894" cy="480"/>
              </a:xfrm>
            </p:grpSpPr>
            <p:sp>
              <p:nvSpPr>
                <p:cNvPr id="13339" name="Rectangle 27"/>
                <p:cNvSpPr>
                  <a:spLocks noChangeArrowheads="1"/>
                </p:cNvSpPr>
                <p:nvPr/>
              </p:nvSpPr>
              <p:spPr bwMode="auto">
                <a:xfrm>
                  <a:off x="705" y="1162"/>
                  <a:ext cx="28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ahoma" pitchFamily="34" charset="0"/>
                    </a:rPr>
                    <a:t>Perform the write locally. Broadcast an Invalid command to all caches. Update the global memory.</a:t>
                  </a:r>
                </a:p>
                <a:p>
                  <a:pPr algn="just" fontAlgn="base">
                    <a:spcBef>
                      <a:spcPct val="0"/>
                    </a:spcBef>
                    <a:spcAft>
                      <a:spcPct val="0"/>
                    </a:spcAft>
                  </a:pPr>
                  <a:endParaRPr lang="en-US" altLang="en-US" sz="1800" smtClean="0">
                    <a:solidFill>
                      <a:srgbClr val="990033"/>
                    </a:solidFill>
                    <a:latin typeface="Tahoma" pitchFamily="34" charset="0"/>
                  </a:endParaRPr>
                </a:p>
              </p:txBody>
            </p:sp>
            <p:sp>
              <p:nvSpPr>
                <p:cNvPr id="13340" name="Rectangle 28"/>
                <p:cNvSpPr>
                  <a:spLocks noChangeArrowheads="1"/>
                </p:cNvSpPr>
                <p:nvPr/>
              </p:nvSpPr>
              <p:spPr bwMode="auto">
                <a:xfrm>
                  <a:off x="662" y="1162"/>
                  <a:ext cx="289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7" name="Group 29"/>
              <p:cNvGrpSpPr>
                <a:grpSpLocks/>
              </p:cNvGrpSpPr>
              <p:nvPr/>
            </p:nvGrpSpPr>
            <p:grpSpPr bwMode="auto">
              <a:xfrm>
                <a:off x="0" y="1642"/>
                <a:ext cx="662" cy="480"/>
                <a:chOff x="0" y="1642"/>
                <a:chExt cx="662" cy="480"/>
              </a:xfrm>
            </p:grpSpPr>
            <p:sp>
              <p:nvSpPr>
                <p:cNvPr id="13337" name="Rectangle 30"/>
                <p:cNvSpPr>
                  <a:spLocks noChangeArrowheads="1"/>
                </p:cNvSpPr>
                <p:nvPr/>
              </p:nvSpPr>
              <p:spPr bwMode="auto">
                <a:xfrm>
                  <a:off x="43" y="1642"/>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ahoma" pitchFamily="34" charset="0"/>
                    </a:rPr>
                    <a:t>Write Miss</a:t>
                  </a:r>
                </a:p>
                <a:p>
                  <a:pPr algn="just" fontAlgn="base">
                    <a:spcBef>
                      <a:spcPct val="0"/>
                    </a:spcBef>
                    <a:spcAft>
                      <a:spcPct val="0"/>
                    </a:spcAft>
                  </a:pPr>
                  <a:endParaRPr lang="en-US" altLang="en-US" sz="1800" dirty="0" smtClean="0">
                    <a:solidFill>
                      <a:srgbClr val="000000"/>
                    </a:solidFill>
                    <a:latin typeface="Tahoma" pitchFamily="34" charset="0"/>
                  </a:endParaRPr>
                </a:p>
              </p:txBody>
            </p:sp>
            <p:sp>
              <p:nvSpPr>
                <p:cNvPr id="13338" name="Rectangle 31"/>
                <p:cNvSpPr>
                  <a:spLocks noChangeArrowheads="1"/>
                </p:cNvSpPr>
                <p:nvPr/>
              </p:nvSpPr>
              <p:spPr bwMode="auto">
                <a:xfrm>
                  <a:off x="0" y="1642"/>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8" name="Group 32"/>
              <p:cNvGrpSpPr>
                <a:grpSpLocks/>
              </p:cNvGrpSpPr>
              <p:nvPr/>
            </p:nvGrpSpPr>
            <p:grpSpPr bwMode="auto">
              <a:xfrm>
                <a:off x="662" y="1642"/>
                <a:ext cx="2894" cy="480"/>
                <a:chOff x="662" y="1642"/>
                <a:chExt cx="2894" cy="480"/>
              </a:xfrm>
            </p:grpSpPr>
            <p:sp>
              <p:nvSpPr>
                <p:cNvPr id="13335" name="Rectangle 33"/>
                <p:cNvSpPr>
                  <a:spLocks noChangeArrowheads="1"/>
                </p:cNvSpPr>
                <p:nvPr/>
              </p:nvSpPr>
              <p:spPr bwMode="auto">
                <a:xfrm>
                  <a:off x="705" y="1642"/>
                  <a:ext cx="28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ahoma" pitchFamily="34" charset="0"/>
                    </a:rPr>
                    <a:t>Get a copy from global memory. Broadcast an invalid command to all caches. Update the global memory. Update the local copy and set its state to Valid.</a:t>
                  </a:r>
                </a:p>
                <a:p>
                  <a:pPr algn="just" fontAlgn="base">
                    <a:spcBef>
                      <a:spcPct val="0"/>
                    </a:spcBef>
                    <a:spcAft>
                      <a:spcPct val="0"/>
                    </a:spcAft>
                  </a:pPr>
                  <a:endParaRPr lang="en-US" altLang="en-US" sz="1800" smtClean="0">
                    <a:solidFill>
                      <a:srgbClr val="990033"/>
                    </a:solidFill>
                    <a:latin typeface="Tahoma" pitchFamily="34" charset="0"/>
                  </a:endParaRPr>
                </a:p>
              </p:txBody>
            </p:sp>
            <p:sp>
              <p:nvSpPr>
                <p:cNvPr id="13336" name="Rectangle 34"/>
                <p:cNvSpPr>
                  <a:spLocks noChangeArrowheads="1"/>
                </p:cNvSpPr>
                <p:nvPr/>
              </p:nvSpPr>
              <p:spPr bwMode="auto">
                <a:xfrm>
                  <a:off x="662" y="1642"/>
                  <a:ext cx="289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29" name="Group 35"/>
              <p:cNvGrpSpPr>
                <a:grpSpLocks/>
              </p:cNvGrpSpPr>
              <p:nvPr/>
            </p:nvGrpSpPr>
            <p:grpSpPr bwMode="auto">
              <a:xfrm>
                <a:off x="0" y="2122"/>
                <a:ext cx="662" cy="480"/>
                <a:chOff x="0" y="2122"/>
                <a:chExt cx="662" cy="480"/>
              </a:xfrm>
            </p:grpSpPr>
            <p:sp>
              <p:nvSpPr>
                <p:cNvPr id="13333" name="Rectangle 36"/>
                <p:cNvSpPr>
                  <a:spLocks noChangeArrowheads="1"/>
                </p:cNvSpPr>
                <p:nvPr/>
              </p:nvSpPr>
              <p:spPr bwMode="auto">
                <a:xfrm>
                  <a:off x="43" y="2122"/>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ahoma" pitchFamily="34" charset="0"/>
                    </a:rPr>
                    <a:t>Replace</a:t>
                  </a:r>
                </a:p>
                <a:p>
                  <a:pPr algn="just" fontAlgn="base">
                    <a:spcBef>
                      <a:spcPct val="0"/>
                    </a:spcBef>
                    <a:spcAft>
                      <a:spcPct val="0"/>
                    </a:spcAft>
                  </a:pPr>
                  <a:endParaRPr lang="en-US" altLang="en-US" sz="1800" dirty="0" smtClean="0">
                    <a:solidFill>
                      <a:srgbClr val="000000"/>
                    </a:solidFill>
                    <a:latin typeface="Tahoma" pitchFamily="34" charset="0"/>
                  </a:endParaRPr>
                </a:p>
              </p:txBody>
            </p:sp>
            <p:sp>
              <p:nvSpPr>
                <p:cNvPr id="13334" name="Rectangle 37"/>
                <p:cNvSpPr>
                  <a:spLocks noChangeArrowheads="1"/>
                </p:cNvSpPr>
                <p:nvPr/>
              </p:nvSpPr>
              <p:spPr bwMode="auto">
                <a:xfrm>
                  <a:off x="0" y="2122"/>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3330" name="Group 38"/>
              <p:cNvGrpSpPr>
                <a:grpSpLocks/>
              </p:cNvGrpSpPr>
              <p:nvPr/>
            </p:nvGrpSpPr>
            <p:grpSpPr bwMode="auto">
              <a:xfrm>
                <a:off x="662" y="2122"/>
                <a:ext cx="2894" cy="480"/>
                <a:chOff x="662" y="2122"/>
                <a:chExt cx="2894" cy="480"/>
              </a:xfrm>
            </p:grpSpPr>
            <p:sp>
              <p:nvSpPr>
                <p:cNvPr id="13331" name="Rectangle 39"/>
                <p:cNvSpPr>
                  <a:spLocks noChangeArrowheads="1"/>
                </p:cNvSpPr>
                <p:nvPr/>
              </p:nvSpPr>
              <p:spPr bwMode="auto">
                <a:xfrm>
                  <a:off x="705" y="2122"/>
                  <a:ext cx="280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ahoma" pitchFamily="34" charset="0"/>
                    </a:rPr>
                    <a:t>Since memory is always consistent, no write back is needed when a block is replaced.</a:t>
                  </a:r>
                </a:p>
                <a:p>
                  <a:pPr algn="just" fontAlgn="base">
                    <a:spcBef>
                      <a:spcPct val="0"/>
                    </a:spcBef>
                    <a:spcAft>
                      <a:spcPct val="0"/>
                    </a:spcAft>
                  </a:pPr>
                  <a:endParaRPr lang="en-US" altLang="en-US" sz="1800" smtClean="0">
                    <a:solidFill>
                      <a:srgbClr val="990033"/>
                    </a:solidFill>
                    <a:latin typeface="Tahoma" pitchFamily="34" charset="0"/>
                  </a:endParaRPr>
                </a:p>
              </p:txBody>
            </p:sp>
            <p:sp>
              <p:nvSpPr>
                <p:cNvPr id="13332" name="Rectangle 40"/>
                <p:cNvSpPr>
                  <a:spLocks noChangeArrowheads="1"/>
                </p:cNvSpPr>
                <p:nvPr/>
              </p:nvSpPr>
              <p:spPr bwMode="auto">
                <a:xfrm>
                  <a:off x="662" y="2122"/>
                  <a:ext cx="289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3318" name="Rectangle 41"/>
            <p:cNvSpPr>
              <a:spLocks noChangeArrowheads="1"/>
            </p:cNvSpPr>
            <p:nvPr/>
          </p:nvSpPr>
          <p:spPr bwMode="auto">
            <a:xfrm>
              <a:off x="-3" y="-3"/>
              <a:ext cx="3562" cy="26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3001734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AE628A43-034A-4A73-934F-E5F50CAA5751}" type="slidenum">
              <a:rPr lang="en-US" altLang="en-US" sz="1400" b="0" smtClean="0">
                <a:solidFill>
                  <a:srgbClr val="000000"/>
                </a:solidFill>
              </a:rPr>
              <a:pPr eaLnBrk="1" hangingPunct="1"/>
              <a:t>27</a:t>
            </a:fld>
            <a:endParaRPr lang="en-US" altLang="en-US" sz="1400" b="0" smtClean="0">
              <a:solidFill>
                <a:srgbClr val="000000"/>
              </a:solidFill>
            </a:endParaRPr>
          </a:p>
        </p:txBody>
      </p:sp>
      <p:sp>
        <p:nvSpPr>
          <p:cNvPr id="14339" name="Rectangle 2"/>
          <p:cNvSpPr>
            <a:spLocks noGrp="1" noChangeArrowheads="1"/>
          </p:cNvSpPr>
          <p:nvPr>
            <p:ph type="title"/>
          </p:nvPr>
        </p:nvSpPr>
        <p:spPr>
          <a:xfrm>
            <a:off x="1835150" y="115888"/>
            <a:ext cx="4606925" cy="612775"/>
          </a:xfrm>
        </p:spPr>
        <p:txBody>
          <a:bodyPr/>
          <a:lstStyle/>
          <a:p>
            <a:pPr eaLnBrk="1" hangingPunct="1"/>
            <a:r>
              <a:rPr lang="en-US" altLang="en-US" smtClean="0"/>
              <a:t>Example 1</a:t>
            </a:r>
          </a:p>
        </p:txBody>
      </p:sp>
      <p:grpSp>
        <p:nvGrpSpPr>
          <p:cNvPr id="14340" name="Group 3"/>
          <p:cNvGrpSpPr>
            <a:grpSpLocks/>
          </p:cNvGrpSpPr>
          <p:nvPr/>
        </p:nvGrpSpPr>
        <p:grpSpPr bwMode="auto">
          <a:xfrm>
            <a:off x="5148263" y="1844675"/>
            <a:ext cx="3716337" cy="2398713"/>
            <a:chOff x="2295" y="4065"/>
            <a:chExt cx="3315" cy="2432"/>
          </a:xfrm>
        </p:grpSpPr>
        <p:sp>
          <p:nvSpPr>
            <p:cNvPr id="14342" name="Rectangle 4"/>
            <p:cNvSpPr>
              <a:spLocks noChangeArrowheads="1"/>
            </p:cNvSpPr>
            <p:nvPr/>
          </p:nvSpPr>
          <p:spPr bwMode="auto">
            <a:xfrm>
              <a:off x="2940" y="5237"/>
              <a:ext cx="495" cy="420"/>
            </a:xfrm>
            <a:prstGeom prst="rect">
              <a:avLst/>
            </a:prstGeom>
            <a:solidFill>
              <a:srgbClr val="CCFFFF"/>
            </a:solidFill>
            <a:ln w="9525">
              <a:solidFill>
                <a:srgbClr val="000000"/>
              </a:solidFill>
              <a:miter lim="800000"/>
              <a:headEnd/>
              <a:tailEnd/>
            </a:ln>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fontAlgn="base">
                <a:spcBef>
                  <a:spcPct val="0"/>
                </a:spcBef>
                <a:spcAft>
                  <a:spcPct val="0"/>
                </a:spcAft>
              </a:pPr>
              <a:r>
                <a:rPr lang="en-US" altLang="en-US" sz="1100" b="0" smtClean="0">
                  <a:solidFill>
                    <a:srgbClr val="000000"/>
                  </a:solidFill>
                </a:rPr>
                <a:t>C</a:t>
              </a:r>
            </a:p>
          </p:txBody>
        </p:sp>
        <p:sp>
          <p:nvSpPr>
            <p:cNvPr id="14343" name="Oval 5"/>
            <p:cNvSpPr>
              <a:spLocks noChangeArrowheads="1"/>
            </p:cNvSpPr>
            <p:nvPr/>
          </p:nvSpPr>
          <p:spPr bwMode="auto">
            <a:xfrm>
              <a:off x="2940" y="5987"/>
              <a:ext cx="480" cy="480"/>
            </a:xfrm>
            <a:prstGeom prst="ellipse">
              <a:avLst/>
            </a:prstGeom>
            <a:solidFill>
              <a:srgbClr val="FFFF99"/>
            </a:solidFill>
            <a:ln w="9525">
              <a:solidFill>
                <a:srgbClr val="000000"/>
              </a:solidFill>
              <a:round/>
              <a:headEnd/>
              <a:tailEnd/>
            </a:ln>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fontAlgn="base">
                <a:spcBef>
                  <a:spcPct val="0"/>
                </a:spcBef>
                <a:spcAft>
                  <a:spcPct val="0"/>
                </a:spcAft>
              </a:pPr>
              <a:r>
                <a:rPr lang="en-US" altLang="en-US" sz="1100" b="0" smtClean="0">
                  <a:solidFill>
                    <a:srgbClr val="000000"/>
                  </a:solidFill>
                </a:rPr>
                <a:t>P</a:t>
              </a:r>
            </a:p>
          </p:txBody>
        </p:sp>
        <p:sp>
          <p:nvSpPr>
            <p:cNvPr id="14344" name="Line 6"/>
            <p:cNvSpPr>
              <a:spLocks noChangeShapeType="1"/>
            </p:cNvSpPr>
            <p:nvPr/>
          </p:nvSpPr>
          <p:spPr bwMode="auto">
            <a:xfrm>
              <a:off x="3195" y="4937"/>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sp>
          <p:nvSpPr>
            <p:cNvPr id="14345" name="Line 7"/>
            <p:cNvSpPr>
              <a:spLocks noChangeShapeType="1"/>
            </p:cNvSpPr>
            <p:nvPr/>
          </p:nvSpPr>
          <p:spPr bwMode="auto">
            <a:xfrm>
              <a:off x="3165" y="565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sp>
          <p:nvSpPr>
            <p:cNvPr id="14346" name="Rectangle 8"/>
            <p:cNvSpPr>
              <a:spLocks noChangeArrowheads="1"/>
            </p:cNvSpPr>
            <p:nvPr/>
          </p:nvSpPr>
          <p:spPr bwMode="auto">
            <a:xfrm>
              <a:off x="4260" y="5267"/>
              <a:ext cx="495" cy="420"/>
            </a:xfrm>
            <a:prstGeom prst="rect">
              <a:avLst/>
            </a:prstGeom>
            <a:solidFill>
              <a:srgbClr val="CCFFFF"/>
            </a:solidFill>
            <a:ln w="9525">
              <a:solidFill>
                <a:srgbClr val="000000"/>
              </a:solidFill>
              <a:miter lim="800000"/>
              <a:headEnd/>
              <a:tailEnd/>
            </a:ln>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fontAlgn="base">
                <a:spcBef>
                  <a:spcPct val="0"/>
                </a:spcBef>
                <a:spcAft>
                  <a:spcPct val="0"/>
                </a:spcAft>
              </a:pPr>
              <a:r>
                <a:rPr lang="en-US" altLang="en-US" sz="1100" b="0" smtClean="0">
                  <a:solidFill>
                    <a:srgbClr val="000000"/>
                  </a:solidFill>
                </a:rPr>
                <a:t>C</a:t>
              </a:r>
            </a:p>
          </p:txBody>
        </p:sp>
        <p:sp>
          <p:nvSpPr>
            <p:cNvPr id="14347" name="Oval 9"/>
            <p:cNvSpPr>
              <a:spLocks noChangeArrowheads="1"/>
            </p:cNvSpPr>
            <p:nvPr/>
          </p:nvSpPr>
          <p:spPr bwMode="auto">
            <a:xfrm>
              <a:off x="4260" y="6017"/>
              <a:ext cx="525" cy="480"/>
            </a:xfrm>
            <a:prstGeom prst="ellipse">
              <a:avLst/>
            </a:prstGeom>
            <a:solidFill>
              <a:srgbClr val="FFFF99"/>
            </a:solidFill>
            <a:ln w="9525">
              <a:solidFill>
                <a:srgbClr val="000000"/>
              </a:solidFill>
              <a:round/>
              <a:headEnd/>
              <a:tailEnd/>
            </a:ln>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fontAlgn="base">
                <a:spcBef>
                  <a:spcPct val="0"/>
                </a:spcBef>
                <a:spcAft>
                  <a:spcPct val="0"/>
                </a:spcAft>
              </a:pPr>
              <a:r>
                <a:rPr lang="en-US" altLang="en-US" sz="1100" b="0" smtClean="0">
                  <a:solidFill>
                    <a:srgbClr val="000000"/>
                  </a:solidFill>
                </a:rPr>
                <a:t>Q</a:t>
              </a:r>
            </a:p>
          </p:txBody>
        </p:sp>
        <p:sp>
          <p:nvSpPr>
            <p:cNvPr id="14348" name="Line 10"/>
            <p:cNvSpPr>
              <a:spLocks noChangeShapeType="1"/>
            </p:cNvSpPr>
            <p:nvPr/>
          </p:nvSpPr>
          <p:spPr bwMode="auto">
            <a:xfrm>
              <a:off x="4515" y="4967"/>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sp>
          <p:nvSpPr>
            <p:cNvPr id="14349" name="Line 11"/>
            <p:cNvSpPr>
              <a:spLocks noChangeShapeType="1"/>
            </p:cNvSpPr>
            <p:nvPr/>
          </p:nvSpPr>
          <p:spPr bwMode="auto">
            <a:xfrm>
              <a:off x="4485" y="5687"/>
              <a:ext cx="0"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sp>
          <p:nvSpPr>
            <p:cNvPr id="14350" name="Line 12"/>
            <p:cNvSpPr>
              <a:spLocks noChangeShapeType="1"/>
            </p:cNvSpPr>
            <p:nvPr/>
          </p:nvSpPr>
          <p:spPr bwMode="auto">
            <a:xfrm>
              <a:off x="2295" y="4917"/>
              <a:ext cx="3315" cy="0"/>
            </a:xfrm>
            <a:prstGeom prst="line">
              <a:avLst/>
            </a:prstGeom>
            <a:noFill/>
            <a:ln w="57150" cmpd="thinThick">
              <a:solidFill>
                <a:srgbClr val="008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sp>
          <p:nvSpPr>
            <p:cNvPr id="14351" name="Rectangle 13"/>
            <p:cNvSpPr>
              <a:spLocks noChangeArrowheads="1"/>
            </p:cNvSpPr>
            <p:nvPr/>
          </p:nvSpPr>
          <p:spPr bwMode="auto">
            <a:xfrm>
              <a:off x="3636" y="4065"/>
              <a:ext cx="540" cy="360"/>
            </a:xfrm>
            <a:prstGeom prst="rect">
              <a:avLst/>
            </a:prstGeom>
            <a:solidFill>
              <a:srgbClr val="CCFFFF"/>
            </a:solidFill>
            <a:ln w="9525">
              <a:solidFill>
                <a:srgbClr val="000000"/>
              </a:solidFill>
              <a:miter lim="800000"/>
              <a:headEnd/>
              <a:tailEnd/>
            </a:ln>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fontAlgn="base">
                <a:spcBef>
                  <a:spcPct val="0"/>
                </a:spcBef>
                <a:spcAft>
                  <a:spcPct val="0"/>
                </a:spcAft>
              </a:pPr>
              <a:r>
                <a:rPr lang="en-US" altLang="en-US" sz="1100" b="0" smtClean="0">
                  <a:solidFill>
                    <a:srgbClr val="000000"/>
                  </a:solidFill>
                </a:rPr>
                <a:t>M</a:t>
              </a:r>
            </a:p>
          </p:txBody>
        </p:sp>
        <p:sp>
          <p:nvSpPr>
            <p:cNvPr id="14352" name="Line 14"/>
            <p:cNvSpPr>
              <a:spLocks noChangeShapeType="1"/>
            </p:cNvSpPr>
            <p:nvPr/>
          </p:nvSpPr>
          <p:spPr bwMode="auto">
            <a:xfrm>
              <a:off x="3900" y="4417"/>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3600" b="1" smtClean="0">
                <a:solidFill>
                  <a:srgbClr val="333399"/>
                </a:solidFill>
              </a:endParaRPr>
            </a:p>
          </p:txBody>
        </p:sp>
      </p:grpSp>
      <p:sp>
        <p:nvSpPr>
          <p:cNvPr id="190479" name="Rectangle 15"/>
          <p:cNvSpPr>
            <a:spLocks noChangeArrowheads="1"/>
          </p:cNvSpPr>
          <p:nvPr/>
        </p:nvSpPr>
        <p:spPr bwMode="auto">
          <a:xfrm>
            <a:off x="928688" y="1196975"/>
            <a:ext cx="3829050" cy="3508375"/>
          </a:xfrm>
          <a:prstGeom prst="rect">
            <a:avLst/>
          </a:prstGeom>
          <a:noFill/>
          <a:ln w="9525">
            <a:noFill/>
            <a:miter lim="800000"/>
            <a:headEnd/>
            <a:tailEnd/>
          </a:ln>
          <a:effectLst/>
        </p:spPr>
        <p:txBody>
          <a:bodyPr>
            <a:spAutoFit/>
          </a:bodyPr>
          <a:lstStyle/>
          <a:p>
            <a:pPr marL="457200" indent="-457200" fontAlgn="base">
              <a:spcBef>
                <a:spcPct val="0"/>
              </a:spcBef>
              <a:spcAft>
                <a:spcPct val="0"/>
              </a:spcAft>
              <a:defRPr/>
            </a:pPr>
            <a:r>
              <a:rPr lang="en-US" sz="2800" b="1" dirty="0">
                <a:solidFill>
                  <a:srgbClr val="660033"/>
                </a:solidFill>
                <a:effectLst>
                  <a:outerShdw blurRad="38100" dist="38100" dir="2700000" algn="tl">
                    <a:srgbClr val="C0C0C0"/>
                  </a:outerShdw>
                </a:effectLst>
                <a:latin typeface="Times New Roman" pitchFamily="18" charset="0"/>
                <a:cs typeface="Times New Roman" pitchFamily="18" charset="0"/>
              </a:rPr>
              <a:t>X = 5</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P reads X</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Q reads X </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Q updates X, X=10</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Q reads X</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Q updates X, X=15</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P updates X, X=20</a:t>
            </a:r>
          </a:p>
          <a:p>
            <a:pPr marL="457200" indent="-457200" fontAlgn="base">
              <a:spcBef>
                <a:spcPct val="0"/>
              </a:spcBef>
              <a:spcAft>
                <a:spcPct val="0"/>
              </a:spcAft>
              <a:buFontTx/>
              <a:buAutoNum type="arabicPeriod"/>
              <a:defRPr/>
            </a:pPr>
            <a:r>
              <a:rPr lang="en-US" sz="2800" b="1" dirty="0">
                <a:solidFill>
                  <a:srgbClr val="006600"/>
                </a:solidFill>
                <a:effectLst>
                  <a:outerShdw blurRad="38100" dist="38100" dir="2700000" algn="tl">
                    <a:srgbClr val="C0C0C0"/>
                  </a:outerShdw>
                </a:effectLst>
                <a:latin typeface="Times New Roman" pitchFamily="18" charset="0"/>
                <a:cs typeface="Times New Roman" pitchFamily="18" charset="0"/>
              </a:rPr>
              <a:t>Q reads X</a:t>
            </a:r>
            <a:r>
              <a:rPr lang="en-US" sz="2800" b="1" dirty="0">
                <a:solidFill>
                  <a:srgbClr val="006600"/>
                </a:solidFill>
                <a:effectLst>
                  <a:outerShdw blurRad="38100" dist="38100" dir="2700000" algn="tl">
                    <a:srgbClr val="C0C0C0"/>
                  </a:outerShdw>
                </a:effectLst>
                <a:latin typeface="Tahoma" pitchFamily="34" charset="0"/>
              </a:rPr>
              <a:t> </a:t>
            </a:r>
          </a:p>
        </p:txBody>
      </p:sp>
    </p:spTree>
    <p:extLst>
      <p:ext uri="{BB962C8B-B14F-4D97-AF65-F5344CB8AC3E}">
        <p14:creationId xmlns:p14="http://schemas.microsoft.com/office/powerpoint/2010/main" val="3420712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956C3867-EFB3-443A-81B7-D408B88558E1}" type="slidenum">
              <a:rPr lang="en-US" altLang="en-US" sz="1400" b="0" smtClean="0">
                <a:solidFill>
                  <a:srgbClr val="000000"/>
                </a:solidFill>
              </a:rPr>
              <a:pPr eaLnBrk="1" hangingPunct="1"/>
              <a:t>28</a:t>
            </a:fld>
            <a:endParaRPr lang="en-US" altLang="en-US" sz="1400" b="0" smtClean="0">
              <a:solidFill>
                <a:srgbClr val="000000"/>
              </a:solidFill>
            </a:endParaRPr>
          </a:p>
        </p:txBody>
      </p:sp>
      <p:sp>
        <p:nvSpPr>
          <p:cNvPr id="15363" name="Rectangle 2"/>
          <p:cNvSpPr>
            <a:spLocks noGrp="1" noChangeArrowheads="1"/>
          </p:cNvSpPr>
          <p:nvPr>
            <p:ph type="title"/>
          </p:nvPr>
        </p:nvSpPr>
        <p:spPr>
          <a:xfrm>
            <a:off x="250825" y="0"/>
            <a:ext cx="7954963" cy="847725"/>
          </a:xfrm>
        </p:spPr>
        <p:txBody>
          <a:bodyPr/>
          <a:lstStyle/>
          <a:p>
            <a:pPr eaLnBrk="1" hangingPunct="1"/>
            <a:r>
              <a:rPr lang="en-US" altLang="en-US" b="0" smtClean="0"/>
              <a:t>Write through write invalidate</a:t>
            </a:r>
          </a:p>
        </p:txBody>
      </p:sp>
      <p:grpSp>
        <p:nvGrpSpPr>
          <p:cNvPr id="15364" name="Group 3"/>
          <p:cNvGrpSpPr>
            <a:grpSpLocks/>
          </p:cNvGrpSpPr>
          <p:nvPr/>
        </p:nvGrpSpPr>
        <p:grpSpPr bwMode="auto">
          <a:xfrm>
            <a:off x="0" y="2132013"/>
            <a:ext cx="9144000" cy="3265487"/>
            <a:chOff x="-3" y="-3"/>
            <a:chExt cx="4138" cy="1868"/>
          </a:xfrm>
        </p:grpSpPr>
        <p:grpSp>
          <p:nvGrpSpPr>
            <p:cNvPr id="15366" name="Group 4"/>
            <p:cNvGrpSpPr>
              <a:grpSpLocks/>
            </p:cNvGrpSpPr>
            <p:nvPr/>
          </p:nvGrpSpPr>
          <p:grpSpPr bwMode="auto">
            <a:xfrm>
              <a:off x="0" y="0"/>
              <a:ext cx="4132" cy="1862"/>
              <a:chOff x="0" y="0"/>
              <a:chExt cx="4132" cy="1862"/>
            </a:xfrm>
          </p:grpSpPr>
          <p:grpSp>
            <p:nvGrpSpPr>
              <p:cNvPr id="15368" name="Group 5"/>
              <p:cNvGrpSpPr>
                <a:grpSpLocks/>
              </p:cNvGrpSpPr>
              <p:nvPr/>
            </p:nvGrpSpPr>
            <p:grpSpPr bwMode="auto">
              <a:xfrm>
                <a:off x="0" y="0"/>
                <a:ext cx="390" cy="403"/>
                <a:chOff x="0" y="0"/>
                <a:chExt cx="390" cy="403"/>
              </a:xfrm>
            </p:grpSpPr>
            <p:sp>
              <p:nvSpPr>
                <p:cNvPr id="192518" name="Rectangle 6"/>
                <p:cNvSpPr>
                  <a:spLocks noChangeArrowheads="1"/>
                </p:cNvSpPr>
                <p:nvPr/>
              </p:nvSpPr>
              <p:spPr bwMode="auto">
                <a:xfrm>
                  <a:off x="43" y="0"/>
                  <a:ext cx="304" cy="403"/>
                </a:xfrm>
                <a:prstGeom prst="rect">
                  <a:avLst/>
                </a:prstGeom>
                <a:noFill/>
                <a:ln w="9525">
                  <a:noFill/>
                  <a:miter lim="800000"/>
                  <a:headEnd/>
                  <a:tailEnd/>
                </a:ln>
                <a:effectLst/>
              </p:spPr>
              <p:txBody>
                <a:bodyPr/>
                <a:lstStyle/>
                <a:p>
                  <a:pPr algn="just"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just"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51" name="Rectangle 7"/>
                <p:cNvSpPr>
                  <a:spLocks noChangeArrowheads="1"/>
                </p:cNvSpPr>
                <p:nvPr/>
              </p:nvSpPr>
              <p:spPr bwMode="auto">
                <a:xfrm>
                  <a:off x="0" y="0"/>
                  <a:ext cx="3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69" name="Group 8"/>
              <p:cNvGrpSpPr>
                <a:grpSpLocks/>
              </p:cNvGrpSpPr>
              <p:nvPr/>
            </p:nvGrpSpPr>
            <p:grpSpPr bwMode="auto">
              <a:xfrm>
                <a:off x="390" y="0"/>
                <a:ext cx="677" cy="403"/>
                <a:chOff x="390" y="0"/>
                <a:chExt cx="677" cy="403"/>
              </a:xfrm>
            </p:grpSpPr>
            <p:sp>
              <p:nvSpPr>
                <p:cNvPr id="192521" name="Rectangle 9"/>
                <p:cNvSpPr>
                  <a:spLocks noChangeArrowheads="1"/>
                </p:cNvSpPr>
                <p:nvPr/>
              </p:nvSpPr>
              <p:spPr bwMode="auto">
                <a:xfrm>
                  <a:off x="433" y="0"/>
                  <a:ext cx="591" cy="403"/>
                </a:xfrm>
                <a:prstGeom prst="rect">
                  <a:avLst/>
                </a:prstGeom>
                <a:noFill/>
                <a:ln w="9525">
                  <a:noFill/>
                  <a:miter lim="800000"/>
                  <a:headEnd/>
                  <a:tailEnd/>
                </a:ln>
                <a:effectLst/>
              </p:spPr>
              <p:txBody>
                <a:bodyPr/>
                <a:lstStyle/>
                <a:p>
                  <a:pPr algn="just"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just"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49" name="Rectangle 10"/>
                <p:cNvSpPr>
                  <a:spLocks noChangeArrowheads="1"/>
                </p:cNvSpPr>
                <p:nvPr/>
              </p:nvSpPr>
              <p:spPr bwMode="auto">
                <a:xfrm>
                  <a:off x="390" y="0"/>
                  <a:ext cx="67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0" name="Group 11"/>
              <p:cNvGrpSpPr>
                <a:grpSpLocks/>
              </p:cNvGrpSpPr>
              <p:nvPr/>
            </p:nvGrpSpPr>
            <p:grpSpPr bwMode="auto">
              <a:xfrm>
                <a:off x="1067" y="0"/>
                <a:ext cx="534" cy="403"/>
                <a:chOff x="1067" y="0"/>
                <a:chExt cx="534" cy="403"/>
              </a:xfrm>
            </p:grpSpPr>
            <p:sp>
              <p:nvSpPr>
                <p:cNvPr id="192524" name="Rectangle 12"/>
                <p:cNvSpPr>
                  <a:spLocks noChangeArrowheads="1"/>
                </p:cNvSpPr>
                <p:nvPr/>
              </p:nvSpPr>
              <p:spPr bwMode="auto">
                <a:xfrm>
                  <a:off x="1110" y="0"/>
                  <a:ext cx="448" cy="403"/>
                </a:xfrm>
                <a:prstGeom prst="rect">
                  <a:avLst/>
                </a:prstGeom>
                <a:noFill/>
                <a:ln w="9525">
                  <a:noFill/>
                  <a:miter lim="800000"/>
                  <a:headEnd/>
                  <a:tailEnd/>
                </a:ln>
                <a:effectLst/>
              </p:spPr>
              <p:txBody>
                <a:bodyPr lIns="0" tIns="0" rIns="0" bIns="0"/>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Memory</a:t>
                  </a:r>
                  <a:endParaRPr lang="en-US" b="1">
                    <a:solidFill>
                      <a:srgbClr val="FF0000"/>
                    </a:solidFill>
                    <a:effectLst>
                      <a:outerShdw blurRad="38100" dist="38100" dir="2700000" algn="tl">
                        <a:srgbClr val="C0C0C0"/>
                      </a:outerShdw>
                    </a:effectLst>
                    <a:latin typeface="Times" pitchFamily="18" charset="0"/>
                    <a:cs typeface="Times New Roman" pitchFamily="18"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47" name="Rectangle 13"/>
                <p:cNvSpPr>
                  <a:spLocks noChangeArrowheads="1"/>
                </p:cNvSpPr>
                <p:nvPr/>
              </p:nvSpPr>
              <p:spPr bwMode="auto">
                <a:xfrm>
                  <a:off x="1067" y="0"/>
                  <a:ext cx="53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1" name="Group 14"/>
              <p:cNvGrpSpPr>
                <a:grpSpLocks/>
              </p:cNvGrpSpPr>
              <p:nvPr/>
            </p:nvGrpSpPr>
            <p:grpSpPr bwMode="auto">
              <a:xfrm>
                <a:off x="1601" y="0"/>
                <a:ext cx="653" cy="403"/>
                <a:chOff x="1601" y="0"/>
                <a:chExt cx="653" cy="403"/>
              </a:xfrm>
            </p:grpSpPr>
            <p:sp>
              <p:nvSpPr>
                <p:cNvPr id="192527" name="Rectangle 15"/>
                <p:cNvSpPr>
                  <a:spLocks noChangeArrowheads="1"/>
                </p:cNvSpPr>
                <p:nvPr/>
              </p:nvSpPr>
              <p:spPr bwMode="auto">
                <a:xfrm>
                  <a:off x="1644" y="0"/>
                  <a:ext cx="567" cy="403"/>
                </a:xfrm>
                <a:prstGeom prst="rect">
                  <a:avLst/>
                </a:prstGeom>
                <a:noFill/>
                <a:ln w="9525">
                  <a:noFill/>
                  <a:miter lim="800000"/>
                  <a:headEnd/>
                  <a:tailEnd/>
                </a:ln>
                <a:effectLst/>
              </p:spPr>
              <p:txBody>
                <a:bodyPr/>
                <a:lstStyle/>
                <a:p>
                  <a:pPr algn="r" fontAlgn="base">
                    <a:spcBef>
                      <a:spcPct val="0"/>
                    </a:spcBef>
                    <a:spcAft>
                      <a:spcPct val="0"/>
                    </a:spcAft>
                    <a:defRPr/>
                  </a:pPr>
                  <a:r>
                    <a:rPr lang="en-US" b="1">
                      <a:solidFill>
                        <a:srgbClr val="006600"/>
                      </a:solidFill>
                      <a:effectLst>
                        <a:outerShdw blurRad="38100" dist="38100" dir="2700000" algn="tl">
                          <a:srgbClr val="C0C0C0"/>
                        </a:outerShdw>
                      </a:effectLst>
                    </a:rPr>
                    <a:t>P’s </a:t>
                  </a:r>
                  <a:endParaRPr lang="en-US" b="1">
                    <a:solidFill>
                      <a:srgbClr val="006600"/>
                    </a:solidFill>
                    <a:effectLst>
                      <a:outerShdw blurRad="38100" dist="38100" dir="2700000" algn="tl">
                        <a:srgbClr val="C0C0C0"/>
                      </a:outerShdw>
                    </a:effectLst>
                    <a:latin typeface="Tahoma" pitchFamily="34" charset="0"/>
                  </a:endParaRPr>
                </a:p>
                <a:p>
                  <a:pPr algn="r" eaLnBrk="0" fontAlgn="base" hangingPunct="0">
                    <a:spcBef>
                      <a:spcPct val="0"/>
                    </a:spcBef>
                    <a:spcAft>
                      <a:spcPct val="0"/>
                    </a:spcAft>
                    <a:defRPr/>
                  </a:pPr>
                  <a:endParaRPr lang="en-US" b="1">
                    <a:solidFill>
                      <a:srgbClr val="006600"/>
                    </a:solidFill>
                    <a:effectLst>
                      <a:outerShdw blurRad="38100" dist="38100" dir="2700000" algn="tl">
                        <a:srgbClr val="C0C0C0"/>
                      </a:outerShdw>
                    </a:effectLst>
                    <a:latin typeface="Times New Roman" pitchFamily="18" charset="0"/>
                  </a:endParaRPr>
                </a:p>
              </p:txBody>
            </p:sp>
            <p:sp>
              <p:nvSpPr>
                <p:cNvPr id="15445" name="Rectangle 16"/>
                <p:cNvSpPr>
                  <a:spLocks noChangeArrowheads="1"/>
                </p:cNvSpPr>
                <p:nvPr/>
              </p:nvSpPr>
              <p:spPr bwMode="auto">
                <a:xfrm>
                  <a:off x="1601" y="0"/>
                  <a:ext cx="65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2" name="Group 17"/>
              <p:cNvGrpSpPr>
                <a:grpSpLocks/>
              </p:cNvGrpSpPr>
              <p:nvPr/>
            </p:nvGrpSpPr>
            <p:grpSpPr bwMode="auto">
              <a:xfrm>
                <a:off x="2254" y="0"/>
                <a:ext cx="518" cy="403"/>
                <a:chOff x="2254" y="0"/>
                <a:chExt cx="518" cy="403"/>
              </a:xfrm>
            </p:grpSpPr>
            <p:sp>
              <p:nvSpPr>
                <p:cNvPr id="192530" name="Rectangle 18"/>
                <p:cNvSpPr>
                  <a:spLocks noChangeArrowheads="1"/>
                </p:cNvSpPr>
                <p:nvPr/>
              </p:nvSpPr>
              <p:spPr bwMode="auto">
                <a:xfrm>
                  <a:off x="2297" y="0"/>
                  <a:ext cx="432" cy="403"/>
                </a:xfrm>
                <a:prstGeom prst="rect">
                  <a:avLst/>
                </a:prstGeom>
                <a:noFill/>
                <a:ln w="9525">
                  <a:noFill/>
                  <a:miter lim="800000"/>
                  <a:headEnd/>
                  <a:tailEnd/>
                </a:ln>
                <a:effectLst/>
              </p:spPr>
              <p:txBody>
                <a:bodyPr/>
                <a:lstStyle/>
                <a:p>
                  <a:pPr fontAlgn="base">
                    <a:spcBef>
                      <a:spcPct val="0"/>
                    </a:spcBef>
                    <a:spcAft>
                      <a:spcPct val="0"/>
                    </a:spcAft>
                    <a:defRPr/>
                  </a:pPr>
                  <a:r>
                    <a:rPr lang="en-US" b="1">
                      <a:solidFill>
                        <a:srgbClr val="006600"/>
                      </a:solidFill>
                      <a:effectLst>
                        <a:outerShdw blurRad="38100" dist="38100" dir="2700000" algn="tl">
                          <a:srgbClr val="C0C0C0"/>
                        </a:outerShdw>
                      </a:effectLst>
                    </a:rPr>
                    <a:t>Cache</a:t>
                  </a:r>
                  <a:endParaRPr lang="en-US" b="1">
                    <a:solidFill>
                      <a:srgbClr val="006600"/>
                    </a:solidFill>
                    <a:effectLst>
                      <a:outerShdw blurRad="38100" dist="38100" dir="2700000" algn="tl">
                        <a:srgbClr val="C0C0C0"/>
                      </a:outerShdw>
                    </a:effectLst>
                    <a:latin typeface="Tahoma" pitchFamily="34" charset="0"/>
                  </a:endParaRPr>
                </a:p>
                <a:p>
                  <a:pP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43" name="Rectangle 19"/>
                <p:cNvSpPr>
                  <a:spLocks noChangeArrowheads="1"/>
                </p:cNvSpPr>
                <p:nvPr/>
              </p:nvSpPr>
              <p:spPr bwMode="auto">
                <a:xfrm>
                  <a:off x="2254" y="0"/>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3" name="Group 20"/>
              <p:cNvGrpSpPr>
                <a:grpSpLocks/>
              </p:cNvGrpSpPr>
              <p:nvPr/>
            </p:nvGrpSpPr>
            <p:grpSpPr bwMode="auto">
              <a:xfrm>
                <a:off x="2772" y="0"/>
                <a:ext cx="662" cy="403"/>
                <a:chOff x="2772" y="0"/>
                <a:chExt cx="662" cy="403"/>
              </a:xfrm>
            </p:grpSpPr>
            <p:sp>
              <p:nvSpPr>
                <p:cNvPr id="192533" name="Rectangle 21"/>
                <p:cNvSpPr>
                  <a:spLocks noChangeArrowheads="1"/>
                </p:cNvSpPr>
                <p:nvPr/>
              </p:nvSpPr>
              <p:spPr bwMode="auto">
                <a:xfrm>
                  <a:off x="2815" y="0"/>
                  <a:ext cx="575" cy="403"/>
                </a:xfrm>
                <a:prstGeom prst="rect">
                  <a:avLst/>
                </a:prstGeom>
                <a:noFill/>
                <a:ln w="9525">
                  <a:noFill/>
                  <a:miter lim="800000"/>
                  <a:headEnd/>
                  <a:tailEnd/>
                </a:ln>
                <a:effectLst/>
              </p:spPr>
              <p:txBody>
                <a:bodyPr/>
                <a:lstStyle/>
                <a:p>
                  <a:pPr algn="r" fontAlgn="base">
                    <a:spcBef>
                      <a:spcPct val="0"/>
                    </a:spcBef>
                    <a:spcAft>
                      <a:spcPct val="0"/>
                    </a:spcAft>
                    <a:defRPr/>
                  </a:pPr>
                  <a:r>
                    <a:rPr lang="en-US" b="1">
                      <a:solidFill>
                        <a:srgbClr val="660033"/>
                      </a:solidFill>
                      <a:effectLst>
                        <a:outerShdw blurRad="38100" dist="38100" dir="2700000" algn="tl">
                          <a:srgbClr val="C0C0C0"/>
                        </a:outerShdw>
                      </a:effectLst>
                    </a:rPr>
                    <a:t>Q’s</a:t>
                  </a:r>
                  <a:endParaRPr lang="en-US" b="1">
                    <a:solidFill>
                      <a:srgbClr val="660033"/>
                    </a:solidFill>
                    <a:effectLst>
                      <a:outerShdw blurRad="38100" dist="38100" dir="2700000" algn="tl">
                        <a:srgbClr val="C0C0C0"/>
                      </a:outerShdw>
                    </a:effectLst>
                    <a:latin typeface="Tahoma" pitchFamily="34" charset="0"/>
                  </a:endParaRPr>
                </a:p>
                <a:p>
                  <a:pPr algn="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41" name="Rectangle 22"/>
                <p:cNvSpPr>
                  <a:spLocks noChangeArrowheads="1"/>
                </p:cNvSpPr>
                <p:nvPr/>
              </p:nvSpPr>
              <p:spPr bwMode="auto">
                <a:xfrm>
                  <a:off x="2772" y="0"/>
                  <a:ext cx="66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4" name="Group 23"/>
              <p:cNvGrpSpPr>
                <a:grpSpLocks/>
              </p:cNvGrpSpPr>
              <p:nvPr/>
            </p:nvGrpSpPr>
            <p:grpSpPr bwMode="auto">
              <a:xfrm>
                <a:off x="3434" y="0"/>
                <a:ext cx="698" cy="403"/>
                <a:chOff x="3434" y="0"/>
                <a:chExt cx="698" cy="403"/>
              </a:xfrm>
            </p:grpSpPr>
            <p:sp>
              <p:nvSpPr>
                <p:cNvPr id="192536" name="Rectangle 24"/>
                <p:cNvSpPr>
                  <a:spLocks noChangeArrowheads="1"/>
                </p:cNvSpPr>
                <p:nvPr/>
              </p:nvSpPr>
              <p:spPr bwMode="auto">
                <a:xfrm>
                  <a:off x="3477" y="0"/>
                  <a:ext cx="612" cy="403"/>
                </a:xfrm>
                <a:prstGeom prst="rect">
                  <a:avLst/>
                </a:prstGeom>
                <a:noFill/>
                <a:ln w="9525">
                  <a:noFill/>
                  <a:miter lim="800000"/>
                  <a:headEnd/>
                  <a:tailEnd/>
                </a:ln>
                <a:effectLst/>
              </p:spPr>
              <p:txBody>
                <a:bodyPr/>
                <a:lstStyle/>
                <a:p>
                  <a:pPr fontAlgn="base">
                    <a:spcBef>
                      <a:spcPct val="0"/>
                    </a:spcBef>
                    <a:spcAft>
                      <a:spcPct val="0"/>
                    </a:spcAft>
                    <a:defRPr/>
                  </a:pPr>
                  <a:r>
                    <a:rPr lang="en-US" b="1">
                      <a:solidFill>
                        <a:srgbClr val="660033"/>
                      </a:solidFill>
                      <a:effectLst>
                        <a:outerShdw blurRad="38100" dist="38100" dir="2700000" algn="tl">
                          <a:srgbClr val="C0C0C0"/>
                        </a:outerShdw>
                      </a:effectLst>
                    </a:rPr>
                    <a:t>Cache</a:t>
                  </a:r>
                  <a:endParaRPr lang="en-US" b="1">
                    <a:solidFill>
                      <a:srgbClr val="660033"/>
                    </a:solidFill>
                    <a:effectLst>
                      <a:outerShdw blurRad="38100" dist="38100" dir="2700000" algn="tl">
                        <a:srgbClr val="C0C0C0"/>
                      </a:outerShdw>
                    </a:effectLst>
                    <a:latin typeface="Tahoma" pitchFamily="34" charset="0"/>
                  </a:endParaRPr>
                </a:p>
                <a:p>
                  <a:pP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39" name="Rectangle 25"/>
                <p:cNvSpPr>
                  <a:spLocks noChangeArrowheads="1"/>
                </p:cNvSpPr>
                <p:nvPr/>
              </p:nvSpPr>
              <p:spPr bwMode="auto">
                <a:xfrm>
                  <a:off x="3434" y="0"/>
                  <a:ext cx="69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5" name="Group 26"/>
              <p:cNvGrpSpPr>
                <a:grpSpLocks/>
              </p:cNvGrpSpPr>
              <p:nvPr/>
            </p:nvGrpSpPr>
            <p:grpSpPr bwMode="auto">
              <a:xfrm>
                <a:off x="0" y="403"/>
                <a:ext cx="390" cy="576"/>
                <a:chOff x="0" y="403"/>
                <a:chExt cx="390" cy="576"/>
              </a:xfrm>
            </p:grpSpPr>
            <p:sp>
              <p:nvSpPr>
                <p:cNvPr id="192539" name="Rectangle 27"/>
                <p:cNvSpPr>
                  <a:spLocks noChangeArrowheads="1"/>
                </p:cNvSpPr>
                <p:nvPr/>
              </p:nvSpPr>
              <p:spPr bwMode="auto">
                <a:xfrm>
                  <a:off x="43" y="403"/>
                  <a:ext cx="304" cy="576"/>
                </a:xfrm>
                <a:prstGeom prst="rect">
                  <a:avLst/>
                </a:prstGeom>
                <a:noFill/>
                <a:ln w="9525">
                  <a:noFill/>
                  <a:miter lim="800000"/>
                  <a:headEnd/>
                  <a:tailEnd/>
                </a:ln>
                <a:effectLst/>
              </p:spPr>
              <p:txBody>
                <a:bodyPr/>
                <a:lstStyle/>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37" name="Rectangle 28"/>
                <p:cNvSpPr>
                  <a:spLocks noChangeArrowheads="1"/>
                </p:cNvSpPr>
                <p:nvPr/>
              </p:nvSpPr>
              <p:spPr bwMode="auto">
                <a:xfrm>
                  <a:off x="0" y="403"/>
                  <a:ext cx="390"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6" name="Group 29"/>
              <p:cNvGrpSpPr>
                <a:grpSpLocks/>
              </p:cNvGrpSpPr>
              <p:nvPr/>
            </p:nvGrpSpPr>
            <p:grpSpPr bwMode="auto">
              <a:xfrm>
                <a:off x="390" y="403"/>
                <a:ext cx="677" cy="576"/>
                <a:chOff x="390" y="403"/>
                <a:chExt cx="677" cy="576"/>
              </a:xfrm>
            </p:grpSpPr>
            <p:sp>
              <p:nvSpPr>
                <p:cNvPr id="192542" name="Rectangle 30"/>
                <p:cNvSpPr>
                  <a:spLocks noChangeArrowheads="1"/>
                </p:cNvSpPr>
                <p:nvPr/>
              </p:nvSpPr>
              <p:spPr bwMode="auto">
                <a:xfrm>
                  <a:off x="433" y="403"/>
                  <a:ext cx="591"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rPr>
                    <a:t>Event</a:t>
                  </a:r>
                  <a:endParaRPr lang="en-US" b="1">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35" name="Rectangle 31"/>
                <p:cNvSpPr>
                  <a:spLocks noChangeArrowheads="1"/>
                </p:cNvSpPr>
                <p:nvPr/>
              </p:nvSpPr>
              <p:spPr bwMode="auto">
                <a:xfrm>
                  <a:off x="390" y="403"/>
                  <a:ext cx="677"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7" name="Group 32"/>
              <p:cNvGrpSpPr>
                <a:grpSpLocks/>
              </p:cNvGrpSpPr>
              <p:nvPr/>
            </p:nvGrpSpPr>
            <p:grpSpPr bwMode="auto">
              <a:xfrm>
                <a:off x="1067" y="403"/>
                <a:ext cx="534" cy="576"/>
                <a:chOff x="1067" y="403"/>
                <a:chExt cx="534" cy="576"/>
              </a:xfrm>
            </p:grpSpPr>
            <p:sp>
              <p:nvSpPr>
                <p:cNvPr id="192545" name="Rectangle 33"/>
                <p:cNvSpPr>
                  <a:spLocks noChangeArrowheads="1"/>
                </p:cNvSpPr>
                <p:nvPr/>
              </p:nvSpPr>
              <p:spPr bwMode="auto">
                <a:xfrm>
                  <a:off x="1110" y="403"/>
                  <a:ext cx="448"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X</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FF0000"/>
                    </a:solidFill>
                    <a:effectLst>
                      <a:outerShdw blurRad="38100" dist="38100" dir="2700000" algn="tl">
                        <a:srgbClr val="C0C0C0"/>
                      </a:outerShdw>
                    </a:effectLst>
                    <a:latin typeface="Times New Roman" pitchFamily="18" charset="0"/>
                  </a:endParaRPr>
                </a:p>
              </p:txBody>
            </p:sp>
            <p:sp>
              <p:nvSpPr>
                <p:cNvPr id="15433" name="Rectangle 34"/>
                <p:cNvSpPr>
                  <a:spLocks noChangeArrowheads="1"/>
                </p:cNvSpPr>
                <p:nvPr/>
              </p:nvSpPr>
              <p:spPr bwMode="auto">
                <a:xfrm>
                  <a:off x="1067" y="403"/>
                  <a:ext cx="534"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8" name="Group 35"/>
              <p:cNvGrpSpPr>
                <a:grpSpLocks/>
              </p:cNvGrpSpPr>
              <p:nvPr/>
            </p:nvGrpSpPr>
            <p:grpSpPr bwMode="auto">
              <a:xfrm>
                <a:off x="1601" y="403"/>
                <a:ext cx="653" cy="576"/>
                <a:chOff x="1601" y="403"/>
                <a:chExt cx="653" cy="576"/>
              </a:xfrm>
            </p:grpSpPr>
            <p:sp>
              <p:nvSpPr>
                <p:cNvPr id="192548" name="Rectangle 36"/>
                <p:cNvSpPr>
                  <a:spLocks noChangeArrowheads="1"/>
                </p:cNvSpPr>
                <p:nvPr/>
              </p:nvSpPr>
              <p:spPr bwMode="auto">
                <a:xfrm>
                  <a:off x="1644" y="403"/>
                  <a:ext cx="567"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X</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31" name="Rectangle 37"/>
                <p:cNvSpPr>
                  <a:spLocks noChangeArrowheads="1"/>
                </p:cNvSpPr>
                <p:nvPr/>
              </p:nvSpPr>
              <p:spPr bwMode="auto">
                <a:xfrm>
                  <a:off x="1601" y="403"/>
                  <a:ext cx="653"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79" name="Group 38"/>
              <p:cNvGrpSpPr>
                <a:grpSpLocks/>
              </p:cNvGrpSpPr>
              <p:nvPr/>
            </p:nvGrpSpPr>
            <p:grpSpPr bwMode="auto">
              <a:xfrm>
                <a:off x="2254" y="403"/>
                <a:ext cx="518" cy="576"/>
                <a:chOff x="2254" y="403"/>
                <a:chExt cx="518" cy="576"/>
              </a:xfrm>
            </p:grpSpPr>
            <p:sp>
              <p:nvSpPr>
                <p:cNvPr id="192551" name="Rectangle 39"/>
                <p:cNvSpPr>
                  <a:spLocks noChangeArrowheads="1"/>
                </p:cNvSpPr>
                <p:nvPr/>
              </p:nvSpPr>
              <p:spPr bwMode="auto">
                <a:xfrm>
                  <a:off x="2297" y="403"/>
                  <a:ext cx="432"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State</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29" name="Rectangle 40"/>
                <p:cNvSpPr>
                  <a:spLocks noChangeArrowheads="1"/>
                </p:cNvSpPr>
                <p:nvPr/>
              </p:nvSpPr>
              <p:spPr bwMode="auto">
                <a:xfrm>
                  <a:off x="2254" y="403"/>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0" name="Group 41"/>
              <p:cNvGrpSpPr>
                <a:grpSpLocks/>
              </p:cNvGrpSpPr>
              <p:nvPr/>
            </p:nvGrpSpPr>
            <p:grpSpPr bwMode="auto">
              <a:xfrm>
                <a:off x="2772" y="403"/>
                <a:ext cx="662" cy="576"/>
                <a:chOff x="2772" y="403"/>
                <a:chExt cx="662" cy="576"/>
              </a:xfrm>
            </p:grpSpPr>
            <p:sp>
              <p:nvSpPr>
                <p:cNvPr id="192554" name="Rectangle 42"/>
                <p:cNvSpPr>
                  <a:spLocks noChangeArrowheads="1"/>
                </p:cNvSpPr>
                <p:nvPr/>
              </p:nvSpPr>
              <p:spPr bwMode="auto">
                <a:xfrm>
                  <a:off x="2815" y="403"/>
                  <a:ext cx="575"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660033"/>
                      </a:solidFill>
                      <a:effectLst>
                        <a:outerShdw blurRad="38100" dist="38100" dir="2700000" algn="tl">
                          <a:srgbClr val="C0C0C0"/>
                        </a:outerShdw>
                      </a:effectLst>
                    </a:rPr>
                    <a:t>X</a:t>
                  </a:r>
                  <a:endParaRPr lang="en-US" b="1">
                    <a:solidFill>
                      <a:srgbClr val="660033"/>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660033"/>
                    </a:solidFill>
                    <a:effectLst>
                      <a:outerShdw blurRad="38100" dist="38100" dir="2700000" algn="tl">
                        <a:srgbClr val="C0C0C0"/>
                      </a:outerShdw>
                    </a:effectLst>
                    <a:latin typeface="Times New Roman" pitchFamily="18" charset="0"/>
                  </a:endParaRPr>
                </a:p>
              </p:txBody>
            </p:sp>
            <p:sp>
              <p:nvSpPr>
                <p:cNvPr id="15427" name="Rectangle 43"/>
                <p:cNvSpPr>
                  <a:spLocks noChangeArrowheads="1"/>
                </p:cNvSpPr>
                <p:nvPr/>
              </p:nvSpPr>
              <p:spPr bwMode="auto">
                <a:xfrm>
                  <a:off x="2772" y="403"/>
                  <a:ext cx="66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1" name="Group 44"/>
              <p:cNvGrpSpPr>
                <a:grpSpLocks/>
              </p:cNvGrpSpPr>
              <p:nvPr/>
            </p:nvGrpSpPr>
            <p:grpSpPr bwMode="auto">
              <a:xfrm>
                <a:off x="3434" y="403"/>
                <a:ext cx="698" cy="576"/>
                <a:chOff x="3434" y="403"/>
                <a:chExt cx="698" cy="576"/>
              </a:xfrm>
            </p:grpSpPr>
            <p:sp>
              <p:nvSpPr>
                <p:cNvPr id="192557" name="Rectangle 45"/>
                <p:cNvSpPr>
                  <a:spLocks noChangeArrowheads="1"/>
                </p:cNvSpPr>
                <p:nvPr/>
              </p:nvSpPr>
              <p:spPr bwMode="auto">
                <a:xfrm>
                  <a:off x="3477" y="403"/>
                  <a:ext cx="612"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660033"/>
                      </a:solidFill>
                      <a:effectLst>
                        <a:outerShdw blurRad="38100" dist="38100" dir="2700000" algn="tl">
                          <a:srgbClr val="C0C0C0"/>
                        </a:outerShdw>
                      </a:effectLst>
                    </a:rPr>
                    <a:t>State</a:t>
                  </a:r>
                  <a:endParaRPr lang="en-US" b="1">
                    <a:solidFill>
                      <a:srgbClr val="660033"/>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660033"/>
                    </a:solidFill>
                    <a:effectLst>
                      <a:outerShdw blurRad="38100" dist="38100" dir="2700000" algn="tl">
                        <a:srgbClr val="C0C0C0"/>
                      </a:outerShdw>
                    </a:effectLst>
                    <a:latin typeface="Times New Roman" pitchFamily="18" charset="0"/>
                  </a:endParaRPr>
                </a:p>
              </p:txBody>
            </p:sp>
            <p:sp>
              <p:nvSpPr>
                <p:cNvPr id="15425" name="Rectangle 46"/>
                <p:cNvSpPr>
                  <a:spLocks noChangeArrowheads="1"/>
                </p:cNvSpPr>
                <p:nvPr/>
              </p:nvSpPr>
              <p:spPr bwMode="auto">
                <a:xfrm>
                  <a:off x="3434" y="403"/>
                  <a:ext cx="69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2" name="Group 47"/>
              <p:cNvGrpSpPr>
                <a:grpSpLocks/>
              </p:cNvGrpSpPr>
              <p:nvPr/>
            </p:nvGrpSpPr>
            <p:grpSpPr bwMode="auto">
              <a:xfrm>
                <a:off x="0" y="979"/>
                <a:ext cx="390" cy="403"/>
                <a:chOff x="0" y="979"/>
                <a:chExt cx="390" cy="403"/>
              </a:xfrm>
            </p:grpSpPr>
            <p:sp>
              <p:nvSpPr>
                <p:cNvPr id="192560" name="Rectangle 48"/>
                <p:cNvSpPr>
                  <a:spLocks noChangeArrowheads="1"/>
                </p:cNvSpPr>
                <p:nvPr/>
              </p:nvSpPr>
              <p:spPr bwMode="auto">
                <a:xfrm>
                  <a:off x="43" y="979"/>
                  <a:ext cx="304"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0</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23" name="Rectangle 49"/>
                <p:cNvSpPr>
                  <a:spLocks noChangeArrowheads="1"/>
                </p:cNvSpPr>
                <p:nvPr/>
              </p:nvSpPr>
              <p:spPr bwMode="auto">
                <a:xfrm>
                  <a:off x="0" y="979"/>
                  <a:ext cx="3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3" name="Group 50"/>
              <p:cNvGrpSpPr>
                <a:grpSpLocks/>
              </p:cNvGrpSpPr>
              <p:nvPr/>
            </p:nvGrpSpPr>
            <p:grpSpPr bwMode="auto">
              <a:xfrm>
                <a:off x="390" y="979"/>
                <a:ext cx="677" cy="403"/>
                <a:chOff x="390" y="979"/>
                <a:chExt cx="677" cy="403"/>
              </a:xfrm>
            </p:grpSpPr>
            <p:sp>
              <p:nvSpPr>
                <p:cNvPr id="192563" name="Rectangle 51"/>
                <p:cNvSpPr>
                  <a:spLocks noChangeArrowheads="1"/>
                </p:cNvSpPr>
                <p:nvPr/>
              </p:nvSpPr>
              <p:spPr bwMode="auto">
                <a:xfrm>
                  <a:off x="433" y="979"/>
                  <a:ext cx="591"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Original value</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21" name="Rectangle 52"/>
                <p:cNvSpPr>
                  <a:spLocks noChangeArrowheads="1"/>
                </p:cNvSpPr>
                <p:nvPr/>
              </p:nvSpPr>
              <p:spPr bwMode="auto">
                <a:xfrm>
                  <a:off x="390" y="979"/>
                  <a:ext cx="67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4" name="Group 53"/>
              <p:cNvGrpSpPr>
                <a:grpSpLocks/>
              </p:cNvGrpSpPr>
              <p:nvPr/>
            </p:nvGrpSpPr>
            <p:grpSpPr bwMode="auto">
              <a:xfrm>
                <a:off x="1067" y="979"/>
                <a:ext cx="534" cy="403"/>
                <a:chOff x="1067" y="979"/>
                <a:chExt cx="534" cy="403"/>
              </a:xfrm>
            </p:grpSpPr>
            <p:sp>
              <p:nvSpPr>
                <p:cNvPr id="192566" name="Rectangle 54"/>
                <p:cNvSpPr>
                  <a:spLocks noChangeArrowheads="1"/>
                </p:cNvSpPr>
                <p:nvPr/>
              </p:nvSpPr>
              <p:spPr bwMode="auto">
                <a:xfrm>
                  <a:off x="1110" y="979"/>
                  <a:ext cx="448"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5</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19" name="Rectangle 55"/>
                <p:cNvSpPr>
                  <a:spLocks noChangeArrowheads="1"/>
                </p:cNvSpPr>
                <p:nvPr/>
              </p:nvSpPr>
              <p:spPr bwMode="auto">
                <a:xfrm>
                  <a:off x="1067" y="979"/>
                  <a:ext cx="53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5" name="Group 56"/>
              <p:cNvGrpSpPr>
                <a:grpSpLocks/>
              </p:cNvGrpSpPr>
              <p:nvPr/>
            </p:nvGrpSpPr>
            <p:grpSpPr bwMode="auto">
              <a:xfrm>
                <a:off x="1601" y="979"/>
                <a:ext cx="653" cy="403"/>
                <a:chOff x="1601" y="979"/>
                <a:chExt cx="653" cy="403"/>
              </a:xfrm>
            </p:grpSpPr>
            <p:sp>
              <p:nvSpPr>
                <p:cNvPr id="192569" name="Rectangle 57"/>
                <p:cNvSpPr>
                  <a:spLocks noChangeArrowheads="1"/>
                </p:cNvSpPr>
                <p:nvPr/>
              </p:nvSpPr>
              <p:spPr bwMode="auto">
                <a:xfrm>
                  <a:off x="1644" y="979"/>
                  <a:ext cx="567"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17" name="Rectangle 58"/>
                <p:cNvSpPr>
                  <a:spLocks noChangeArrowheads="1"/>
                </p:cNvSpPr>
                <p:nvPr/>
              </p:nvSpPr>
              <p:spPr bwMode="auto">
                <a:xfrm>
                  <a:off x="1601" y="979"/>
                  <a:ext cx="65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6" name="Group 59"/>
              <p:cNvGrpSpPr>
                <a:grpSpLocks/>
              </p:cNvGrpSpPr>
              <p:nvPr/>
            </p:nvGrpSpPr>
            <p:grpSpPr bwMode="auto">
              <a:xfrm>
                <a:off x="2254" y="979"/>
                <a:ext cx="518" cy="403"/>
                <a:chOff x="2254" y="979"/>
                <a:chExt cx="518" cy="403"/>
              </a:xfrm>
            </p:grpSpPr>
            <p:sp>
              <p:nvSpPr>
                <p:cNvPr id="192572" name="Rectangle 60"/>
                <p:cNvSpPr>
                  <a:spLocks noChangeArrowheads="1"/>
                </p:cNvSpPr>
                <p:nvPr/>
              </p:nvSpPr>
              <p:spPr bwMode="auto">
                <a:xfrm>
                  <a:off x="2297" y="979"/>
                  <a:ext cx="432"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15" name="Rectangle 61"/>
                <p:cNvSpPr>
                  <a:spLocks noChangeArrowheads="1"/>
                </p:cNvSpPr>
                <p:nvPr/>
              </p:nvSpPr>
              <p:spPr bwMode="auto">
                <a:xfrm>
                  <a:off x="2254" y="979"/>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7" name="Group 62"/>
              <p:cNvGrpSpPr>
                <a:grpSpLocks/>
              </p:cNvGrpSpPr>
              <p:nvPr/>
            </p:nvGrpSpPr>
            <p:grpSpPr bwMode="auto">
              <a:xfrm>
                <a:off x="2772" y="979"/>
                <a:ext cx="662" cy="403"/>
                <a:chOff x="2772" y="979"/>
                <a:chExt cx="662" cy="403"/>
              </a:xfrm>
            </p:grpSpPr>
            <p:sp>
              <p:nvSpPr>
                <p:cNvPr id="192575" name="Rectangle 63"/>
                <p:cNvSpPr>
                  <a:spLocks noChangeArrowheads="1"/>
                </p:cNvSpPr>
                <p:nvPr/>
              </p:nvSpPr>
              <p:spPr bwMode="auto">
                <a:xfrm>
                  <a:off x="2815" y="979"/>
                  <a:ext cx="575"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13" name="Rectangle 64"/>
                <p:cNvSpPr>
                  <a:spLocks noChangeArrowheads="1"/>
                </p:cNvSpPr>
                <p:nvPr/>
              </p:nvSpPr>
              <p:spPr bwMode="auto">
                <a:xfrm>
                  <a:off x="2772" y="979"/>
                  <a:ext cx="66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8" name="Group 65"/>
              <p:cNvGrpSpPr>
                <a:grpSpLocks/>
              </p:cNvGrpSpPr>
              <p:nvPr/>
            </p:nvGrpSpPr>
            <p:grpSpPr bwMode="auto">
              <a:xfrm>
                <a:off x="3434" y="979"/>
                <a:ext cx="698" cy="403"/>
                <a:chOff x="3434" y="979"/>
                <a:chExt cx="698" cy="403"/>
              </a:xfrm>
            </p:grpSpPr>
            <p:sp>
              <p:nvSpPr>
                <p:cNvPr id="192578" name="Rectangle 66"/>
                <p:cNvSpPr>
                  <a:spLocks noChangeArrowheads="1"/>
                </p:cNvSpPr>
                <p:nvPr/>
              </p:nvSpPr>
              <p:spPr bwMode="auto">
                <a:xfrm>
                  <a:off x="3477" y="979"/>
                  <a:ext cx="612"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11" name="Rectangle 67"/>
                <p:cNvSpPr>
                  <a:spLocks noChangeArrowheads="1"/>
                </p:cNvSpPr>
                <p:nvPr/>
              </p:nvSpPr>
              <p:spPr bwMode="auto">
                <a:xfrm>
                  <a:off x="3434" y="979"/>
                  <a:ext cx="69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89" name="Group 68"/>
              <p:cNvGrpSpPr>
                <a:grpSpLocks/>
              </p:cNvGrpSpPr>
              <p:nvPr/>
            </p:nvGrpSpPr>
            <p:grpSpPr bwMode="auto">
              <a:xfrm>
                <a:off x="0" y="1382"/>
                <a:ext cx="390" cy="480"/>
                <a:chOff x="0" y="1382"/>
                <a:chExt cx="390" cy="480"/>
              </a:xfrm>
            </p:grpSpPr>
            <p:sp>
              <p:nvSpPr>
                <p:cNvPr id="192581" name="Rectangle 69"/>
                <p:cNvSpPr>
                  <a:spLocks noChangeArrowheads="1"/>
                </p:cNvSpPr>
                <p:nvPr/>
              </p:nvSpPr>
              <p:spPr bwMode="auto">
                <a:xfrm>
                  <a:off x="43" y="1382"/>
                  <a:ext cx="304"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1</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09" name="Rectangle 70"/>
                <p:cNvSpPr>
                  <a:spLocks noChangeArrowheads="1"/>
                </p:cNvSpPr>
                <p:nvPr/>
              </p:nvSpPr>
              <p:spPr bwMode="auto">
                <a:xfrm>
                  <a:off x="0" y="1382"/>
                  <a:ext cx="3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0" name="Group 71"/>
              <p:cNvGrpSpPr>
                <a:grpSpLocks/>
              </p:cNvGrpSpPr>
              <p:nvPr/>
            </p:nvGrpSpPr>
            <p:grpSpPr bwMode="auto">
              <a:xfrm>
                <a:off x="390" y="1382"/>
                <a:ext cx="677" cy="480"/>
                <a:chOff x="390" y="1382"/>
                <a:chExt cx="677" cy="480"/>
              </a:xfrm>
            </p:grpSpPr>
            <p:sp>
              <p:nvSpPr>
                <p:cNvPr id="192584" name="Rectangle 72"/>
                <p:cNvSpPr>
                  <a:spLocks noChangeArrowheads="1"/>
                </p:cNvSpPr>
                <p:nvPr/>
              </p:nvSpPr>
              <p:spPr bwMode="auto">
                <a:xfrm>
                  <a:off x="433" y="1382"/>
                  <a:ext cx="591" cy="480"/>
                </a:xfrm>
                <a:prstGeom prst="rect">
                  <a:avLst/>
                </a:prstGeom>
                <a:noFill/>
                <a:ln w="9525">
                  <a:noFill/>
                  <a:miter lim="800000"/>
                  <a:headEnd/>
                  <a:tailEnd/>
                </a:ln>
                <a:effectLst/>
              </p:spPr>
              <p:txBody>
                <a:bodyPr/>
                <a:lstStyle/>
                <a:p>
                  <a:pPr algn="ctr" fontAlgn="base">
                    <a:spcBef>
                      <a:spcPct val="0"/>
                    </a:spcBef>
                    <a:spcAft>
                      <a:spcPct val="0"/>
                    </a:spcAft>
                    <a:defRPr/>
                  </a:pPr>
                  <a:r>
                    <a:rPr lang="en-US" b="1" dirty="0">
                      <a:solidFill>
                        <a:srgbClr val="000000"/>
                      </a:solidFill>
                      <a:effectLst>
                        <a:outerShdw blurRad="38100" dist="38100" dir="2700000" algn="tl">
                          <a:srgbClr val="C0C0C0"/>
                        </a:outerShdw>
                      </a:effectLst>
                      <a:latin typeface="Times New Roman" pitchFamily="18" charset="0"/>
                    </a:rPr>
                    <a:t>P reads </a:t>
                  </a:r>
                  <a:r>
                    <a:rPr lang="en-US" b="1" dirty="0">
                      <a:solidFill>
                        <a:srgbClr val="000000"/>
                      </a:solidFill>
                      <a:effectLst>
                        <a:outerShdw blurRad="38100" dist="38100" dir="2700000" algn="tl">
                          <a:srgbClr val="C0C0C0"/>
                        </a:outerShdw>
                      </a:effectLst>
                    </a:rPr>
                    <a:t>X</a:t>
                  </a:r>
                  <a:endParaRPr lang="en-US" b="1" dirty="0">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r>
                    <a:rPr lang="en-US" b="1" dirty="0">
                      <a:solidFill>
                        <a:srgbClr val="000000"/>
                      </a:solidFill>
                      <a:effectLst>
                        <a:outerShdw blurRad="38100" dist="38100" dir="2700000" algn="tl">
                          <a:srgbClr val="C0C0C0"/>
                        </a:outerShdw>
                      </a:effectLst>
                    </a:rPr>
                    <a:t>(Read Miss)</a:t>
                  </a:r>
                  <a:endParaRPr lang="en-US" b="1" dirty="0">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dirty="0">
                    <a:solidFill>
                      <a:srgbClr val="000000"/>
                    </a:solidFill>
                    <a:effectLst>
                      <a:outerShdw blurRad="38100" dist="38100" dir="2700000" algn="tl">
                        <a:srgbClr val="C0C0C0"/>
                      </a:outerShdw>
                    </a:effectLst>
                    <a:latin typeface="Times New Roman" pitchFamily="18" charset="0"/>
                  </a:endParaRPr>
                </a:p>
              </p:txBody>
            </p:sp>
            <p:sp>
              <p:nvSpPr>
                <p:cNvPr id="15407" name="Rectangle 73"/>
                <p:cNvSpPr>
                  <a:spLocks noChangeArrowheads="1"/>
                </p:cNvSpPr>
                <p:nvPr/>
              </p:nvSpPr>
              <p:spPr bwMode="auto">
                <a:xfrm>
                  <a:off x="390" y="1382"/>
                  <a:ext cx="67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1" name="Group 74"/>
              <p:cNvGrpSpPr>
                <a:grpSpLocks/>
              </p:cNvGrpSpPr>
              <p:nvPr/>
            </p:nvGrpSpPr>
            <p:grpSpPr bwMode="auto">
              <a:xfrm>
                <a:off x="1067" y="1382"/>
                <a:ext cx="534" cy="480"/>
                <a:chOff x="1067" y="1382"/>
                <a:chExt cx="534" cy="480"/>
              </a:xfrm>
            </p:grpSpPr>
            <p:sp>
              <p:nvSpPr>
                <p:cNvPr id="192587" name="Rectangle 75"/>
                <p:cNvSpPr>
                  <a:spLocks noChangeArrowheads="1"/>
                </p:cNvSpPr>
                <p:nvPr/>
              </p:nvSpPr>
              <p:spPr bwMode="auto">
                <a:xfrm>
                  <a:off x="1110" y="1382"/>
                  <a:ext cx="448"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5</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405" name="Rectangle 76"/>
                <p:cNvSpPr>
                  <a:spLocks noChangeArrowheads="1"/>
                </p:cNvSpPr>
                <p:nvPr/>
              </p:nvSpPr>
              <p:spPr bwMode="auto">
                <a:xfrm>
                  <a:off x="1067" y="1382"/>
                  <a:ext cx="5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2" name="Group 77"/>
              <p:cNvGrpSpPr>
                <a:grpSpLocks/>
              </p:cNvGrpSpPr>
              <p:nvPr/>
            </p:nvGrpSpPr>
            <p:grpSpPr bwMode="auto">
              <a:xfrm>
                <a:off x="1601" y="1382"/>
                <a:ext cx="653" cy="480"/>
                <a:chOff x="1601" y="1382"/>
                <a:chExt cx="653" cy="480"/>
              </a:xfrm>
            </p:grpSpPr>
            <p:sp>
              <p:nvSpPr>
                <p:cNvPr id="192590" name="Rectangle 78"/>
                <p:cNvSpPr>
                  <a:spLocks noChangeArrowheads="1"/>
                </p:cNvSpPr>
                <p:nvPr/>
              </p:nvSpPr>
              <p:spPr bwMode="auto">
                <a:xfrm>
                  <a:off x="1644" y="1382"/>
                  <a:ext cx="567"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5</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6600"/>
                    </a:solidFill>
                    <a:effectLst>
                      <a:outerShdw blurRad="38100" dist="38100" dir="2700000" algn="tl">
                        <a:srgbClr val="C0C0C0"/>
                      </a:outerShdw>
                    </a:effectLst>
                    <a:latin typeface="Times New Roman" pitchFamily="18" charset="0"/>
                  </a:endParaRPr>
                </a:p>
              </p:txBody>
            </p:sp>
            <p:sp>
              <p:nvSpPr>
                <p:cNvPr id="15403" name="Rectangle 79"/>
                <p:cNvSpPr>
                  <a:spLocks noChangeArrowheads="1"/>
                </p:cNvSpPr>
                <p:nvPr/>
              </p:nvSpPr>
              <p:spPr bwMode="auto">
                <a:xfrm>
                  <a:off x="1601" y="1382"/>
                  <a:ext cx="65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3" name="Group 80"/>
              <p:cNvGrpSpPr>
                <a:grpSpLocks/>
              </p:cNvGrpSpPr>
              <p:nvPr/>
            </p:nvGrpSpPr>
            <p:grpSpPr bwMode="auto">
              <a:xfrm>
                <a:off x="2254" y="1382"/>
                <a:ext cx="518" cy="480"/>
                <a:chOff x="2254" y="1382"/>
                <a:chExt cx="518" cy="480"/>
              </a:xfrm>
            </p:grpSpPr>
            <p:sp>
              <p:nvSpPr>
                <p:cNvPr id="192593" name="Rectangle 81"/>
                <p:cNvSpPr>
                  <a:spLocks noChangeArrowheads="1"/>
                </p:cNvSpPr>
                <p:nvPr/>
              </p:nvSpPr>
              <p:spPr bwMode="auto">
                <a:xfrm>
                  <a:off x="2297" y="1382"/>
                  <a:ext cx="432" cy="480"/>
                </a:xfrm>
                <a:prstGeom prst="rect">
                  <a:avLst/>
                </a:prstGeom>
                <a:noFill/>
                <a:ln w="9525">
                  <a:noFill/>
                  <a:miter lim="800000"/>
                  <a:headEnd/>
                  <a:tailEnd/>
                </a:ln>
                <a:effectLst/>
              </p:spPr>
              <p:txBody>
                <a:bodyPr/>
                <a:lstStyle/>
                <a:p>
                  <a:pPr algn="ctr" fontAlgn="base">
                    <a:spcBef>
                      <a:spcPct val="0"/>
                    </a:spcBef>
                    <a:spcAft>
                      <a:spcPct val="0"/>
                    </a:spcAft>
                    <a:defRPr/>
                  </a:pPr>
                  <a:r>
                    <a:rPr lang="en-US" b="1" dirty="0">
                      <a:solidFill>
                        <a:srgbClr val="006600"/>
                      </a:solidFill>
                      <a:effectLst>
                        <a:outerShdw blurRad="38100" dist="38100" dir="2700000" algn="tl">
                          <a:srgbClr val="C0C0C0"/>
                        </a:outerShdw>
                      </a:effectLst>
                    </a:rPr>
                    <a:t>VALID</a:t>
                  </a:r>
                  <a:endParaRPr lang="en-US" b="1" dirty="0">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dirty="0">
                    <a:solidFill>
                      <a:srgbClr val="006600"/>
                    </a:solidFill>
                    <a:effectLst>
                      <a:outerShdw blurRad="38100" dist="38100" dir="2700000" algn="tl">
                        <a:srgbClr val="C0C0C0"/>
                      </a:outerShdw>
                    </a:effectLst>
                    <a:latin typeface="Times New Roman" pitchFamily="18" charset="0"/>
                  </a:endParaRPr>
                </a:p>
              </p:txBody>
            </p:sp>
            <p:sp>
              <p:nvSpPr>
                <p:cNvPr id="15401" name="Rectangle 82"/>
                <p:cNvSpPr>
                  <a:spLocks noChangeArrowheads="1"/>
                </p:cNvSpPr>
                <p:nvPr/>
              </p:nvSpPr>
              <p:spPr bwMode="auto">
                <a:xfrm>
                  <a:off x="2254" y="1382"/>
                  <a:ext cx="51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4" name="Group 83"/>
              <p:cNvGrpSpPr>
                <a:grpSpLocks/>
              </p:cNvGrpSpPr>
              <p:nvPr/>
            </p:nvGrpSpPr>
            <p:grpSpPr bwMode="auto">
              <a:xfrm>
                <a:off x="2772" y="1382"/>
                <a:ext cx="662" cy="480"/>
                <a:chOff x="2772" y="1382"/>
                <a:chExt cx="662" cy="480"/>
              </a:xfrm>
            </p:grpSpPr>
            <p:sp>
              <p:nvSpPr>
                <p:cNvPr id="192596" name="Rectangle 84"/>
                <p:cNvSpPr>
                  <a:spLocks noChangeArrowheads="1"/>
                </p:cNvSpPr>
                <p:nvPr/>
              </p:nvSpPr>
              <p:spPr bwMode="auto">
                <a:xfrm>
                  <a:off x="2815" y="1382"/>
                  <a:ext cx="575"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399" name="Rectangle 85"/>
                <p:cNvSpPr>
                  <a:spLocks noChangeArrowheads="1"/>
                </p:cNvSpPr>
                <p:nvPr/>
              </p:nvSpPr>
              <p:spPr bwMode="auto">
                <a:xfrm>
                  <a:off x="2772" y="1382"/>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5395" name="Group 86"/>
              <p:cNvGrpSpPr>
                <a:grpSpLocks/>
              </p:cNvGrpSpPr>
              <p:nvPr/>
            </p:nvGrpSpPr>
            <p:grpSpPr bwMode="auto">
              <a:xfrm>
                <a:off x="3434" y="1382"/>
                <a:ext cx="698" cy="480"/>
                <a:chOff x="3434" y="1382"/>
                <a:chExt cx="698" cy="480"/>
              </a:xfrm>
            </p:grpSpPr>
            <p:sp>
              <p:nvSpPr>
                <p:cNvPr id="192599" name="Rectangle 87"/>
                <p:cNvSpPr>
                  <a:spLocks noChangeArrowheads="1"/>
                </p:cNvSpPr>
                <p:nvPr/>
              </p:nvSpPr>
              <p:spPr bwMode="auto">
                <a:xfrm>
                  <a:off x="3477" y="1382"/>
                  <a:ext cx="612"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15397" name="Rectangle 88"/>
                <p:cNvSpPr>
                  <a:spLocks noChangeArrowheads="1"/>
                </p:cNvSpPr>
                <p:nvPr/>
              </p:nvSpPr>
              <p:spPr bwMode="auto">
                <a:xfrm>
                  <a:off x="3434" y="1382"/>
                  <a:ext cx="6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5367" name="Rectangle 89"/>
            <p:cNvSpPr>
              <a:spLocks noChangeArrowheads="1"/>
            </p:cNvSpPr>
            <p:nvPr/>
          </p:nvSpPr>
          <p:spPr bwMode="auto">
            <a:xfrm>
              <a:off x="-3" y="-3"/>
              <a:ext cx="4138" cy="186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
        <p:nvSpPr>
          <p:cNvPr id="15365" name="Rectangle 90"/>
          <p:cNvSpPr>
            <a:spLocks noChangeArrowheads="1"/>
          </p:cNvSpPr>
          <p:nvPr/>
        </p:nvSpPr>
        <p:spPr bwMode="auto">
          <a:xfrm>
            <a:off x="684213" y="1125538"/>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b="0" smtClean="0">
                <a:solidFill>
                  <a:srgbClr val="333399"/>
                </a:solidFill>
              </a:rPr>
              <a:t>Complete the table</a:t>
            </a:r>
          </a:p>
        </p:txBody>
      </p:sp>
    </p:spTree>
    <p:extLst>
      <p:ext uri="{BB962C8B-B14F-4D97-AF65-F5344CB8AC3E}">
        <p14:creationId xmlns:p14="http://schemas.microsoft.com/office/powerpoint/2010/main" val="2024814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F0C60628-8B75-48DB-A06E-BB5D2B5FE842}" type="slidenum">
              <a:rPr lang="en-US" altLang="en-US" sz="1400" b="0" smtClean="0">
                <a:solidFill>
                  <a:srgbClr val="000000"/>
                </a:solidFill>
              </a:rPr>
              <a:pPr eaLnBrk="1" hangingPunct="1"/>
              <a:t>29</a:t>
            </a:fld>
            <a:endParaRPr lang="en-US" altLang="en-US" sz="1400" b="0" smtClean="0">
              <a:solidFill>
                <a:srgbClr val="000000"/>
              </a:solidFill>
            </a:endParaRPr>
          </a:p>
        </p:txBody>
      </p:sp>
      <p:sp>
        <p:nvSpPr>
          <p:cNvPr id="16387" name="Rectangle 2"/>
          <p:cNvSpPr>
            <a:spLocks noGrp="1" noChangeArrowheads="1"/>
          </p:cNvSpPr>
          <p:nvPr>
            <p:ph type="title"/>
          </p:nvPr>
        </p:nvSpPr>
        <p:spPr>
          <a:xfrm>
            <a:off x="1116013" y="0"/>
            <a:ext cx="7380287" cy="760413"/>
          </a:xfrm>
        </p:spPr>
        <p:txBody>
          <a:bodyPr/>
          <a:lstStyle/>
          <a:p>
            <a:pPr eaLnBrk="1" hangingPunct="1"/>
            <a:r>
              <a:rPr lang="en-US" altLang="en-US" b="0" smtClean="0"/>
              <a:t>Write Back- Write Invalidate (ownership)</a:t>
            </a:r>
          </a:p>
        </p:txBody>
      </p:sp>
      <p:sp>
        <p:nvSpPr>
          <p:cNvPr id="194563" name="Rectangle 3"/>
          <p:cNvSpPr>
            <a:spLocks noChangeArrowheads="1"/>
          </p:cNvSpPr>
          <p:nvPr/>
        </p:nvSpPr>
        <p:spPr bwMode="auto">
          <a:xfrm>
            <a:off x="468313" y="1196975"/>
            <a:ext cx="8186737" cy="3081338"/>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a:solidFill>
                  <a:srgbClr val="000000"/>
                </a:solidFill>
                <a:effectLst>
                  <a:outerShdw blurRad="38100" dist="38100" dir="2700000" algn="tl">
                    <a:srgbClr val="C0C0C0"/>
                  </a:outerShdw>
                </a:effectLst>
                <a:latin typeface="Times New Roman" pitchFamily="18" charset="0"/>
              </a:rPr>
              <a:t>A valid block can be owned by memory and shared in multiple caches that can contain only the shared copies of the block. Multiple processors can safely read these blocks from their caches until one processor updates its copy. At this time, the writer becomes the only owner of the valid block and all other copies are invalidated. </a:t>
            </a:r>
          </a:p>
        </p:txBody>
      </p:sp>
    </p:spTree>
    <p:extLst>
      <p:ext uri="{BB962C8B-B14F-4D97-AF65-F5344CB8AC3E}">
        <p14:creationId xmlns:p14="http://schemas.microsoft.com/office/powerpoint/2010/main" val="420001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Multicore Architectures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3</a:t>
            </a:fld>
            <a:endParaRPr lang="en-US" dirty="0">
              <a:solidFill>
                <a:srgbClr val="464653"/>
              </a:solidFill>
            </a:endParaRPr>
          </a:p>
        </p:txBody>
      </p:sp>
      <p:sp>
        <p:nvSpPr>
          <p:cNvPr id="5" name="Content Placeholder 4"/>
          <p:cNvSpPr>
            <a:spLocks noGrp="1"/>
          </p:cNvSpPr>
          <p:nvPr>
            <p:ph sz="quarter" idx="1"/>
          </p:nvPr>
        </p:nvSpPr>
        <p:spPr>
          <a:xfrm>
            <a:off x="457200" y="1600200"/>
            <a:ext cx="8229600" cy="4625609"/>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or more independent </a:t>
            </a:r>
            <a:r>
              <a:rPr lang="en-US" sz="2400" dirty="0" smtClean="0">
                <a:latin typeface="Times New Roman" panose="02020603050405020304" pitchFamily="18" charset="0"/>
                <a:cs typeface="Times New Roman" panose="02020603050405020304" pitchFamily="18" charset="0"/>
              </a:rPr>
              <a:t>processors are combined </a:t>
            </a:r>
            <a:r>
              <a:rPr lang="en-US" sz="2400" dirty="0">
                <a:latin typeface="Times New Roman" panose="02020603050405020304" pitchFamily="18" charset="0"/>
                <a:cs typeface="Times New Roman" panose="02020603050405020304" pitchFamily="18" charset="0"/>
              </a:rPr>
              <a:t>into a </a:t>
            </a:r>
            <a:r>
              <a:rPr lang="en-US" sz="2400" dirty="0" smtClean="0">
                <a:latin typeface="Times New Roman" panose="02020603050405020304" pitchFamily="18" charset="0"/>
                <a:cs typeface="Times New Roman" panose="02020603050405020304" pitchFamily="18" charset="0"/>
              </a:rPr>
              <a:t>single integrated circuit.</a:t>
            </a:r>
          </a:p>
          <a:p>
            <a:pPr marL="118872"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Thus the processing </a:t>
            </a:r>
            <a:r>
              <a:rPr lang="en-US" sz="2400" dirty="0">
                <a:latin typeface="Times New Roman" panose="02020603050405020304" pitchFamily="18" charset="0"/>
                <a:cs typeface="Times New Roman" panose="02020603050405020304" pitchFamily="18" charset="0"/>
              </a:rPr>
              <a:t>power </a:t>
            </a:r>
            <a:r>
              <a:rPr lang="en-US" sz="2400" dirty="0" smtClean="0">
                <a:latin typeface="Times New Roman" panose="02020603050405020304" pitchFamily="18" charset="0"/>
                <a:cs typeface="Times New Roman" panose="02020603050405020304" pitchFamily="18" charset="0"/>
              </a:rPr>
              <a:t>is increased while </a:t>
            </a:r>
            <a:r>
              <a:rPr lang="en-US" sz="2400" dirty="0">
                <a:latin typeface="Times New Roman" panose="02020603050405020304" pitchFamily="18" charset="0"/>
                <a:cs typeface="Times New Roman" panose="02020603050405020304" pitchFamily="18" charset="0"/>
              </a:rPr>
              <a:t>keeping clock speeds at an efficient level.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 processor with 2 cores can process the instructions with similar speed when compared to a single core processor running at twice the clock speed, yet the energy consumption by the dual core processor would still be less.</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Multi-core processors comes under MIMD Category.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3445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6867CCB1-B3D1-47CD-AFFD-50231FF798D8}" type="slidenum">
              <a:rPr lang="en-US" altLang="en-US" sz="1400" b="0" smtClean="0">
                <a:solidFill>
                  <a:srgbClr val="000000"/>
                </a:solidFill>
              </a:rPr>
              <a:pPr eaLnBrk="1" hangingPunct="1"/>
              <a:t>30</a:t>
            </a:fld>
            <a:endParaRPr lang="en-US" altLang="en-US" sz="1400" b="0" smtClean="0">
              <a:solidFill>
                <a:srgbClr val="000000"/>
              </a:solidFill>
            </a:endParaRPr>
          </a:p>
        </p:txBody>
      </p:sp>
      <p:sp>
        <p:nvSpPr>
          <p:cNvPr id="17411" name="Rectangle 2"/>
          <p:cNvSpPr>
            <a:spLocks noGrp="1" noChangeArrowheads="1"/>
          </p:cNvSpPr>
          <p:nvPr>
            <p:ph type="title"/>
          </p:nvPr>
        </p:nvSpPr>
        <p:spPr>
          <a:xfrm>
            <a:off x="1476375" y="0"/>
            <a:ext cx="6818313" cy="833438"/>
          </a:xfrm>
        </p:spPr>
        <p:txBody>
          <a:bodyPr/>
          <a:lstStyle/>
          <a:p>
            <a:pPr eaLnBrk="1" hangingPunct="1"/>
            <a:r>
              <a:rPr lang="en-US" altLang="en-US" b="0" smtClean="0"/>
              <a:t>Write Back- Write Invalidate (cont.)</a:t>
            </a:r>
          </a:p>
        </p:txBody>
      </p:sp>
      <p:grpSp>
        <p:nvGrpSpPr>
          <p:cNvPr id="17412" name="Group 3"/>
          <p:cNvGrpSpPr>
            <a:grpSpLocks/>
          </p:cNvGrpSpPr>
          <p:nvPr/>
        </p:nvGrpSpPr>
        <p:grpSpPr bwMode="auto">
          <a:xfrm>
            <a:off x="539750" y="1557338"/>
            <a:ext cx="8183563" cy="4002087"/>
            <a:chOff x="-3" y="-3"/>
            <a:chExt cx="3598" cy="1936"/>
          </a:xfrm>
        </p:grpSpPr>
        <p:grpSp>
          <p:nvGrpSpPr>
            <p:cNvPr id="17413" name="Group 4"/>
            <p:cNvGrpSpPr>
              <a:grpSpLocks/>
            </p:cNvGrpSpPr>
            <p:nvPr/>
          </p:nvGrpSpPr>
          <p:grpSpPr bwMode="auto">
            <a:xfrm>
              <a:off x="0" y="0"/>
              <a:ext cx="3592" cy="1930"/>
              <a:chOff x="0" y="0"/>
              <a:chExt cx="3592" cy="1930"/>
            </a:xfrm>
          </p:grpSpPr>
          <p:grpSp>
            <p:nvGrpSpPr>
              <p:cNvPr id="17415" name="Group 5"/>
              <p:cNvGrpSpPr>
                <a:grpSpLocks/>
              </p:cNvGrpSpPr>
              <p:nvPr/>
            </p:nvGrpSpPr>
            <p:grpSpPr bwMode="auto">
              <a:xfrm>
                <a:off x="0" y="0"/>
                <a:ext cx="806" cy="394"/>
                <a:chOff x="0" y="0"/>
                <a:chExt cx="806" cy="394"/>
              </a:xfrm>
            </p:grpSpPr>
            <p:sp>
              <p:nvSpPr>
                <p:cNvPr id="17437"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pitchFamily="18" charset="0"/>
                      <a:cs typeface="Times New Roman" pitchFamily="18" charset="0"/>
                    </a:rPr>
                    <a:t>State</a:t>
                  </a:r>
                  <a:endParaRPr lang="en-US" altLang="en-US" sz="2000" smtClean="0">
                    <a:solidFill>
                      <a:srgbClr val="006600"/>
                    </a:solidFill>
                    <a:latin typeface="Times New Roman" pitchFamily="18" charset="0"/>
                    <a:cs typeface="Times New Roman" pitchFamily="18" charset="0"/>
                  </a:endParaRP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17438"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16" name="Group 8"/>
              <p:cNvGrpSpPr>
                <a:grpSpLocks/>
              </p:cNvGrpSpPr>
              <p:nvPr/>
            </p:nvGrpSpPr>
            <p:grpSpPr bwMode="auto">
              <a:xfrm>
                <a:off x="806" y="0"/>
                <a:ext cx="2786" cy="394"/>
                <a:chOff x="806" y="0"/>
                <a:chExt cx="2786" cy="394"/>
              </a:xfrm>
            </p:grpSpPr>
            <p:sp>
              <p:nvSpPr>
                <p:cNvPr id="17435"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cs typeface="Times New Roman" pitchFamily="18" charset="0"/>
                    </a:rPr>
                    <a:t>Description</a:t>
                  </a: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17436"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17" name="Group 11"/>
              <p:cNvGrpSpPr>
                <a:grpSpLocks/>
              </p:cNvGrpSpPr>
              <p:nvPr/>
            </p:nvGrpSpPr>
            <p:grpSpPr bwMode="auto">
              <a:xfrm>
                <a:off x="0" y="394"/>
                <a:ext cx="806" cy="480"/>
                <a:chOff x="0" y="394"/>
                <a:chExt cx="806" cy="480"/>
              </a:xfrm>
            </p:grpSpPr>
            <p:sp>
              <p:nvSpPr>
                <p:cNvPr id="17433" name="Rectangle 12"/>
                <p:cNvSpPr>
                  <a:spLocks noChangeArrowheads="1"/>
                </p:cNvSpPr>
                <p:nvPr/>
              </p:nvSpPr>
              <p:spPr bwMode="auto">
                <a:xfrm>
                  <a:off x="43" y="39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Shared </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(Read-Only) [RO]</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17434" name="Rectangle 13"/>
                <p:cNvSpPr>
                  <a:spLocks noChangeArrowheads="1"/>
                </p:cNvSpPr>
                <p:nvPr/>
              </p:nvSpPr>
              <p:spPr bwMode="auto">
                <a:xfrm>
                  <a:off x="0" y="39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18" name="Group 14"/>
              <p:cNvGrpSpPr>
                <a:grpSpLocks/>
              </p:cNvGrpSpPr>
              <p:nvPr/>
            </p:nvGrpSpPr>
            <p:grpSpPr bwMode="auto">
              <a:xfrm>
                <a:off x="806" y="394"/>
                <a:ext cx="2786" cy="480"/>
                <a:chOff x="806" y="394"/>
                <a:chExt cx="2786" cy="480"/>
              </a:xfrm>
            </p:grpSpPr>
            <p:sp>
              <p:nvSpPr>
                <p:cNvPr id="17431" name="Rectangle 15"/>
                <p:cNvSpPr>
                  <a:spLocks noChangeArrowheads="1"/>
                </p:cNvSpPr>
                <p:nvPr/>
              </p:nvSpPr>
              <p:spPr bwMode="auto">
                <a:xfrm>
                  <a:off x="849" y="39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cs typeface="Times New Roman" pitchFamily="18" charset="0"/>
                    </a:rPr>
                    <a:t>Data is valid and can be read safely. Multiple copies can be in this state</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17432" name="Rectangle 16"/>
                <p:cNvSpPr>
                  <a:spLocks noChangeArrowheads="1"/>
                </p:cNvSpPr>
                <p:nvPr/>
              </p:nvSpPr>
              <p:spPr bwMode="auto">
                <a:xfrm>
                  <a:off x="806" y="39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19" name="Group 17"/>
              <p:cNvGrpSpPr>
                <a:grpSpLocks/>
              </p:cNvGrpSpPr>
              <p:nvPr/>
            </p:nvGrpSpPr>
            <p:grpSpPr bwMode="auto">
              <a:xfrm>
                <a:off x="0" y="874"/>
                <a:ext cx="806" cy="576"/>
                <a:chOff x="0" y="874"/>
                <a:chExt cx="806" cy="576"/>
              </a:xfrm>
            </p:grpSpPr>
            <p:sp>
              <p:nvSpPr>
                <p:cNvPr id="17429" name="Rectangle 18"/>
                <p:cNvSpPr>
                  <a:spLocks noChangeArrowheads="1"/>
                </p:cNvSpPr>
                <p:nvPr/>
              </p:nvSpPr>
              <p:spPr bwMode="auto">
                <a:xfrm>
                  <a:off x="43" y="874"/>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Exclusive  </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(Read-Write) [RW]</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7430" name="Rectangle 19"/>
                <p:cNvSpPr>
                  <a:spLocks noChangeArrowheads="1"/>
                </p:cNvSpPr>
                <p:nvPr/>
              </p:nvSpPr>
              <p:spPr bwMode="auto">
                <a:xfrm>
                  <a:off x="0" y="874"/>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20" name="Group 20"/>
              <p:cNvGrpSpPr>
                <a:grpSpLocks/>
              </p:cNvGrpSpPr>
              <p:nvPr/>
            </p:nvGrpSpPr>
            <p:grpSpPr bwMode="auto">
              <a:xfrm>
                <a:off x="806" y="874"/>
                <a:ext cx="2786" cy="576"/>
                <a:chOff x="806" y="874"/>
                <a:chExt cx="2786" cy="576"/>
              </a:xfrm>
            </p:grpSpPr>
            <p:sp>
              <p:nvSpPr>
                <p:cNvPr id="17427" name="Rectangle 21"/>
                <p:cNvSpPr>
                  <a:spLocks noChangeArrowheads="1"/>
                </p:cNvSpPr>
                <p:nvPr/>
              </p:nvSpPr>
              <p:spPr bwMode="auto">
                <a:xfrm>
                  <a:off x="849" y="874"/>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660033"/>
                      </a:solidFill>
                      <a:latin typeface="Times" pitchFamily="18" charset="0"/>
                      <a:cs typeface="Times New Roman" pitchFamily="18" charset="0"/>
                    </a:rPr>
                    <a:t>Only one valid cache copy exists and can be read from and written to safely. Copies in other caches are invalid</a:t>
                  </a:r>
                  <a:endParaRPr lang="en-US" altLang="en-US" sz="2000" dirty="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7428" name="Rectangle 22"/>
                <p:cNvSpPr>
                  <a:spLocks noChangeArrowheads="1"/>
                </p:cNvSpPr>
                <p:nvPr/>
              </p:nvSpPr>
              <p:spPr bwMode="auto">
                <a:xfrm>
                  <a:off x="806" y="874"/>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21" name="Group 23"/>
              <p:cNvGrpSpPr>
                <a:grpSpLocks/>
              </p:cNvGrpSpPr>
              <p:nvPr/>
            </p:nvGrpSpPr>
            <p:grpSpPr bwMode="auto">
              <a:xfrm>
                <a:off x="0" y="1450"/>
                <a:ext cx="806" cy="480"/>
                <a:chOff x="0" y="1450"/>
                <a:chExt cx="806" cy="480"/>
              </a:xfrm>
            </p:grpSpPr>
            <p:sp>
              <p:nvSpPr>
                <p:cNvPr id="17425" name="Rectangle 24"/>
                <p:cNvSpPr>
                  <a:spLocks noChangeArrowheads="1"/>
                </p:cNvSpPr>
                <p:nvPr/>
              </p:nvSpPr>
              <p:spPr bwMode="auto">
                <a:xfrm>
                  <a:off x="43" y="1450"/>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cs typeface="Times New Roman" pitchFamily="18" charset="0"/>
                    </a:rPr>
                    <a:t>Invalid</a:t>
                  </a:r>
                </a:p>
                <a:p>
                  <a:pPr algn="just" fontAlgn="base">
                    <a:spcBef>
                      <a:spcPct val="0"/>
                    </a:spcBef>
                    <a:spcAft>
                      <a:spcPct val="0"/>
                    </a:spcAft>
                  </a:pPr>
                  <a:r>
                    <a:rPr lang="en-US" altLang="en-US" sz="2000" dirty="0" smtClean="0">
                      <a:solidFill>
                        <a:srgbClr val="000000"/>
                      </a:solidFill>
                      <a:latin typeface="Times New Roman" pitchFamily="18" charset="0"/>
                      <a:cs typeface="Times New Roman" pitchFamily="18" charset="0"/>
                    </a:rPr>
                    <a:t>[INV]</a:t>
                  </a: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17426" name="Rectangle 25"/>
                <p:cNvSpPr>
                  <a:spLocks noChangeArrowheads="1"/>
                </p:cNvSpPr>
                <p:nvPr/>
              </p:nvSpPr>
              <p:spPr bwMode="auto">
                <a:xfrm>
                  <a:off x="0" y="1450"/>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7422" name="Group 26"/>
              <p:cNvGrpSpPr>
                <a:grpSpLocks/>
              </p:cNvGrpSpPr>
              <p:nvPr/>
            </p:nvGrpSpPr>
            <p:grpSpPr bwMode="auto">
              <a:xfrm>
                <a:off x="806" y="1450"/>
                <a:ext cx="2786" cy="480"/>
                <a:chOff x="806" y="1450"/>
                <a:chExt cx="2786" cy="480"/>
              </a:xfrm>
            </p:grpSpPr>
            <p:sp>
              <p:nvSpPr>
                <p:cNvPr id="17423" name="Rectangle 27"/>
                <p:cNvSpPr>
                  <a:spLocks noChangeArrowheads="1"/>
                </p:cNvSpPr>
                <p:nvPr/>
              </p:nvSpPr>
              <p:spPr bwMode="auto">
                <a:xfrm>
                  <a:off x="849" y="1450"/>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cs typeface="Times New Roman" pitchFamily="18" charset="0"/>
                    </a:rPr>
                    <a:t>The copy is inconsistent</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17424" name="Rectangle 28"/>
                <p:cNvSpPr>
                  <a:spLocks noChangeArrowheads="1"/>
                </p:cNvSpPr>
                <p:nvPr/>
              </p:nvSpPr>
              <p:spPr bwMode="auto">
                <a:xfrm>
                  <a:off x="806" y="1450"/>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7414" name="Rectangle 29"/>
            <p:cNvSpPr>
              <a:spLocks noChangeArrowheads="1"/>
            </p:cNvSpPr>
            <p:nvPr/>
          </p:nvSpPr>
          <p:spPr bwMode="auto">
            <a:xfrm>
              <a:off x="-3" y="-3"/>
              <a:ext cx="3598" cy="193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299724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F0AF71DA-46C6-4F62-BCF7-B1E1D53E2732}" type="slidenum">
              <a:rPr lang="en-US" altLang="en-US" sz="1400" b="0" smtClean="0">
                <a:solidFill>
                  <a:srgbClr val="000000"/>
                </a:solidFill>
              </a:rPr>
              <a:pPr eaLnBrk="1" hangingPunct="1"/>
              <a:t>31</a:t>
            </a:fld>
            <a:endParaRPr lang="en-US" altLang="en-US" sz="1400" b="0" smtClean="0">
              <a:solidFill>
                <a:srgbClr val="000000"/>
              </a:solidFill>
            </a:endParaRPr>
          </a:p>
        </p:txBody>
      </p:sp>
      <p:sp>
        <p:nvSpPr>
          <p:cNvPr id="18435" name="Rectangle 2"/>
          <p:cNvSpPr>
            <a:spLocks noGrp="1" noChangeArrowheads="1"/>
          </p:cNvSpPr>
          <p:nvPr>
            <p:ph type="title"/>
          </p:nvPr>
        </p:nvSpPr>
        <p:spPr>
          <a:xfrm>
            <a:off x="1979613" y="115888"/>
            <a:ext cx="4313237" cy="715962"/>
          </a:xfrm>
        </p:spPr>
        <p:txBody>
          <a:bodyPr/>
          <a:lstStyle/>
          <a:p>
            <a:pPr eaLnBrk="1" hangingPunct="1"/>
            <a:r>
              <a:rPr lang="en-US" altLang="en-US" b="0" smtClean="0"/>
              <a:t>Ownership (cont.)</a:t>
            </a:r>
          </a:p>
        </p:txBody>
      </p:sp>
      <p:grpSp>
        <p:nvGrpSpPr>
          <p:cNvPr id="18436" name="Group 3"/>
          <p:cNvGrpSpPr>
            <a:grpSpLocks/>
          </p:cNvGrpSpPr>
          <p:nvPr/>
        </p:nvGrpSpPr>
        <p:grpSpPr bwMode="auto">
          <a:xfrm>
            <a:off x="684213" y="1125538"/>
            <a:ext cx="7969250" cy="4878387"/>
            <a:chOff x="-3" y="-3"/>
            <a:chExt cx="3598" cy="1552"/>
          </a:xfrm>
        </p:grpSpPr>
        <p:grpSp>
          <p:nvGrpSpPr>
            <p:cNvPr id="18437" name="Group 4"/>
            <p:cNvGrpSpPr>
              <a:grpSpLocks/>
            </p:cNvGrpSpPr>
            <p:nvPr/>
          </p:nvGrpSpPr>
          <p:grpSpPr bwMode="auto">
            <a:xfrm>
              <a:off x="0" y="0"/>
              <a:ext cx="3592" cy="1546"/>
              <a:chOff x="0" y="0"/>
              <a:chExt cx="3592" cy="1546"/>
            </a:xfrm>
          </p:grpSpPr>
          <p:grpSp>
            <p:nvGrpSpPr>
              <p:cNvPr id="18439" name="Group 5"/>
              <p:cNvGrpSpPr>
                <a:grpSpLocks/>
              </p:cNvGrpSpPr>
              <p:nvPr/>
            </p:nvGrpSpPr>
            <p:grpSpPr bwMode="auto">
              <a:xfrm>
                <a:off x="0" y="0"/>
                <a:ext cx="806" cy="394"/>
                <a:chOff x="0" y="0"/>
                <a:chExt cx="806" cy="394"/>
              </a:xfrm>
            </p:grpSpPr>
            <p:sp>
              <p:nvSpPr>
                <p:cNvPr id="18455"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Event</a:t>
                  </a: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18456"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8440" name="Group 8"/>
              <p:cNvGrpSpPr>
                <a:grpSpLocks/>
              </p:cNvGrpSpPr>
              <p:nvPr/>
            </p:nvGrpSpPr>
            <p:grpSpPr bwMode="auto">
              <a:xfrm>
                <a:off x="806" y="0"/>
                <a:ext cx="2786" cy="394"/>
                <a:chOff x="806" y="0"/>
                <a:chExt cx="2786" cy="394"/>
              </a:xfrm>
            </p:grpSpPr>
            <p:sp>
              <p:nvSpPr>
                <p:cNvPr id="18453"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Action</a:t>
                  </a: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18454"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8441" name="Group 11"/>
              <p:cNvGrpSpPr>
                <a:grpSpLocks/>
              </p:cNvGrpSpPr>
              <p:nvPr/>
            </p:nvGrpSpPr>
            <p:grpSpPr bwMode="auto">
              <a:xfrm>
                <a:off x="0" y="394"/>
                <a:ext cx="806" cy="384"/>
                <a:chOff x="0" y="394"/>
                <a:chExt cx="806" cy="384"/>
              </a:xfrm>
            </p:grpSpPr>
            <p:sp>
              <p:nvSpPr>
                <p:cNvPr id="18451" name="Rectangle 12"/>
                <p:cNvSpPr>
                  <a:spLocks noChangeArrowheads="1"/>
                </p:cNvSpPr>
                <p:nvPr/>
              </p:nvSpPr>
              <p:spPr bwMode="auto">
                <a:xfrm>
                  <a:off x="43" y="39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rPr>
                    <a:t>Read Hit</a:t>
                  </a:r>
                  <a:r>
                    <a:rPr lang="en-US" altLang="en-US" sz="2000" dirty="0" smtClean="0">
                      <a:solidFill>
                        <a:srgbClr val="660033"/>
                      </a:solidFill>
                      <a:latin typeface="Times New Roman" pitchFamily="18" charset="0"/>
                    </a:rPr>
                    <a:t> </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8452" name="Rectangle 13"/>
                <p:cNvSpPr>
                  <a:spLocks noChangeArrowheads="1"/>
                </p:cNvSpPr>
                <p:nvPr/>
              </p:nvSpPr>
              <p:spPr bwMode="auto">
                <a:xfrm>
                  <a:off x="0" y="394"/>
                  <a:ext cx="8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8442" name="Group 14"/>
              <p:cNvGrpSpPr>
                <a:grpSpLocks/>
              </p:cNvGrpSpPr>
              <p:nvPr/>
            </p:nvGrpSpPr>
            <p:grpSpPr bwMode="auto">
              <a:xfrm>
                <a:off x="806" y="394"/>
                <a:ext cx="2786" cy="384"/>
                <a:chOff x="806" y="394"/>
                <a:chExt cx="2786" cy="384"/>
              </a:xfrm>
            </p:grpSpPr>
            <p:sp>
              <p:nvSpPr>
                <p:cNvPr id="18449" name="Rectangle 15"/>
                <p:cNvSpPr>
                  <a:spLocks noChangeArrowheads="1"/>
                </p:cNvSpPr>
                <p:nvPr/>
              </p:nvSpPr>
              <p:spPr bwMode="auto">
                <a:xfrm>
                  <a:off x="849" y="394"/>
                  <a:ext cx="27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rPr>
                    <a:t>Use the local copy from the cache.</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18450" name="Rectangle 16"/>
                <p:cNvSpPr>
                  <a:spLocks noChangeArrowheads="1"/>
                </p:cNvSpPr>
                <p:nvPr/>
              </p:nvSpPr>
              <p:spPr bwMode="auto">
                <a:xfrm>
                  <a:off x="806" y="394"/>
                  <a:ext cx="27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8443" name="Group 17"/>
              <p:cNvGrpSpPr>
                <a:grpSpLocks/>
              </p:cNvGrpSpPr>
              <p:nvPr/>
            </p:nvGrpSpPr>
            <p:grpSpPr bwMode="auto">
              <a:xfrm>
                <a:off x="0" y="778"/>
                <a:ext cx="806" cy="768"/>
                <a:chOff x="0" y="778"/>
                <a:chExt cx="806" cy="768"/>
              </a:xfrm>
            </p:grpSpPr>
            <p:sp>
              <p:nvSpPr>
                <p:cNvPr id="18447" name="Rectangle 18"/>
                <p:cNvSpPr>
                  <a:spLocks noChangeArrowheads="1"/>
                </p:cNvSpPr>
                <p:nvPr/>
              </p:nvSpPr>
              <p:spPr bwMode="auto">
                <a:xfrm>
                  <a:off x="43" y="778"/>
                  <a:ext cx="72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rPr>
                    <a:t>Read Miss:</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8448" name="Rectangle 19"/>
                <p:cNvSpPr>
                  <a:spLocks noChangeArrowheads="1"/>
                </p:cNvSpPr>
                <p:nvPr/>
              </p:nvSpPr>
              <p:spPr bwMode="auto">
                <a:xfrm>
                  <a:off x="0" y="778"/>
                  <a:ext cx="80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8444" name="Group 20"/>
              <p:cNvGrpSpPr>
                <a:grpSpLocks/>
              </p:cNvGrpSpPr>
              <p:nvPr/>
            </p:nvGrpSpPr>
            <p:grpSpPr bwMode="auto">
              <a:xfrm>
                <a:off x="806" y="778"/>
                <a:ext cx="2786" cy="768"/>
                <a:chOff x="806" y="778"/>
                <a:chExt cx="2786" cy="768"/>
              </a:xfrm>
            </p:grpSpPr>
            <p:sp>
              <p:nvSpPr>
                <p:cNvPr id="18445" name="Rectangle 21"/>
                <p:cNvSpPr>
                  <a:spLocks noChangeArrowheads="1"/>
                </p:cNvSpPr>
                <p:nvPr/>
              </p:nvSpPr>
              <p:spPr bwMode="auto">
                <a:xfrm>
                  <a:off x="849" y="778"/>
                  <a:ext cx="270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660033"/>
                      </a:solidFill>
                      <a:latin typeface="Times New Roman" pitchFamily="18" charset="0"/>
                    </a:rPr>
                    <a:t> If no Exclusive (Read-Write) copy exists, then supply a copy from global memory. Set the state of this copy to Shared (Read-Only). If an Exclusive (Read-Write) copy exists, make a copy from the cache that set the state to Exclusive (Read-Write), update global memory and local cache with the copy. Set the state to Shared (Read-Only) in both caches. </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8446" name="Rectangle 22"/>
                <p:cNvSpPr>
                  <a:spLocks noChangeArrowheads="1"/>
                </p:cNvSpPr>
                <p:nvPr/>
              </p:nvSpPr>
              <p:spPr bwMode="auto">
                <a:xfrm>
                  <a:off x="806" y="778"/>
                  <a:ext cx="278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8438" name="Rectangle 23"/>
            <p:cNvSpPr>
              <a:spLocks noChangeArrowheads="1"/>
            </p:cNvSpPr>
            <p:nvPr/>
          </p:nvSpPr>
          <p:spPr bwMode="auto">
            <a:xfrm>
              <a:off x="-3" y="-3"/>
              <a:ext cx="3598" cy="155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1698052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42FEAD8F-B736-4FAC-99F6-4DB47E736783}" type="slidenum">
              <a:rPr lang="en-US" altLang="en-US" sz="1400" b="0" smtClean="0">
                <a:solidFill>
                  <a:srgbClr val="000000"/>
                </a:solidFill>
              </a:rPr>
              <a:pPr eaLnBrk="1" hangingPunct="1"/>
              <a:t>32</a:t>
            </a:fld>
            <a:endParaRPr lang="en-US" altLang="en-US" sz="1400" b="0" smtClean="0">
              <a:solidFill>
                <a:srgbClr val="000000"/>
              </a:solidFill>
            </a:endParaRPr>
          </a:p>
        </p:txBody>
      </p:sp>
      <p:sp>
        <p:nvSpPr>
          <p:cNvPr id="19459" name="Rectangle 2"/>
          <p:cNvSpPr>
            <a:spLocks noGrp="1" noChangeArrowheads="1"/>
          </p:cNvSpPr>
          <p:nvPr>
            <p:ph type="title"/>
          </p:nvPr>
        </p:nvSpPr>
        <p:spPr>
          <a:xfrm>
            <a:off x="1547813" y="115888"/>
            <a:ext cx="4475162" cy="627062"/>
          </a:xfrm>
        </p:spPr>
        <p:txBody>
          <a:bodyPr/>
          <a:lstStyle/>
          <a:p>
            <a:pPr eaLnBrk="1" hangingPunct="1"/>
            <a:r>
              <a:rPr lang="en-US" altLang="en-US" b="0" smtClean="0"/>
              <a:t>Ownership (cont.)</a:t>
            </a:r>
          </a:p>
        </p:txBody>
      </p:sp>
      <p:grpSp>
        <p:nvGrpSpPr>
          <p:cNvPr id="19460" name="Group 3"/>
          <p:cNvGrpSpPr>
            <a:grpSpLocks/>
          </p:cNvGrpSpPr>
          <p:nvPr/>
        </p:nvGrpSpPr>
        <p:grpSpPr bwMode="auto">
          <a:xfrm>
            <a:off x="250825" y="1196975"/>
            <a:ext cx="8455025" cy="4481513"/>
            <a:chOff x="-3" y="-3"/>
            <a:chExt cx="3598" cy="1734"/>
          </a:xfrm>
        </p:grpSpPr>
        <p:grpSp>
          <p:nvGrpSpPr>
            <p:cNvPr id="19461" name="Group 4"/>
            <p:cNvGrpSpPr>
              <a:grpSpLocks/>
            </p:cNvGrpSpPr>
            <p:nvPr/>
          </p:nvGrpSpPr>
          <p:grpSpPr bwMode="auto">
            <a:xfrm>
              <a:off x="0" y="0"/>
              <a:ext cx="3592" cy="1728"/>
              <a:chOff x="0" y="0"/>
              <a:chExt cx="3592" cy="1728"/>
            </a:xfrm>
          </p:grpSpPr>
          <p:grpSp>
            <p:nvGrpSpPr>
              <p:cNvPr id="19463" name="Group 5"/>
              <p:cNvGrpSpPr>
                <a:grpSpLocks/>
              </p:cNvGrpSpPr>
              <p:nvPr/>
            </p:nvGrpSpPr>
            <p:grpSpPr bwMode="auto">
              <a:xfrm>
                <a:off x="0" y="0"/>
                <a:ext cx="806" cy="576"/>
                <a:chOff x="0" y="0"/>
                <a:chExt cx="806" cy="576"/>
              </a:xfrm>
            </p:grpSpPr>
            <p:sp>
              <p:nvSpPr>
                <p:cNvPr id="19479" name="Rectangle 6"/>
                <p:cNvSpPr>
                  <a:spLocks noChangeArrowheads="1"/>
                </p:cNvSpPr>
                <p:nvPr/>
              </p:nvSpPr>
              <p:spPr bwMode="auto">
                <a:xfrm>
                  <a:off x="43" y="0"/>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New Roman" pitchFamily="18" charset="0"/>
                    </a:rPr>
                    <a:t>Write Hit</a:t>
                  </a: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19480" name="Rectangle 7"/>
                <p:cNvSpPr>
                  <a:spLocks noChangeArrowheads="1"/>
                </p:cNvSpPr>
                <p:nvPr/>
              </p:nvSpPr>
              <p:spPr bwMode="auto">
                <a:xfrm>
                  <a:off x="0" y="0"/>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9464" name="Group 8"/>
              <p:cNvGrpSpPr>
                <a:grpSpLocks/>
              </p:cNvGrpSpPr>
              <p:nvPr/>
            </p:nvGrpSpPr>
            <p:grpSpPr bwMode="auto">
              <a:xfrm>
                <a:off x="806" y="0"/>
                <a:ext cx="2786" cy="576"/>
                <a:chOff x="806" y="0"/>
                <a:chExt cx="2786" cy="576"/>
              </a:xfrm>
            </p:grpSpPr>
            <p:sp>
              <p:nvSpPr>
                <p:cNvPr id="19477" name="Rectangle 9"/>
                <p:cNvSpPr>
                  <a:spLocks noChangeArrowheads="1"/>
                </p:cNvSpPr>
                <p:nvPr/>
              </p:nvSpPr>
              <p:spPr bwMode="auto">
                <a:xfrm>
                  <a:off x="849" y="0"/>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660033"/>
                      </a:solidFill>
                      <a:latin typeface="Times New Roman" pitchFamily="18" charset="0"/>
                    </a:rPr>
                    <a:t>If the copy is Exclusive (Read-Write), perform the write locally. If the state is Shared (Read-Only), then broadcast an Invalid to all caches. Set the state to Exclusive (Read-Write).</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9478" name="Rectangle 10"/>
                <p:cNvSpPr>
                  <a:spLocks noChangeArrowheads="1"/>
                </p:cNvSpPr>
                <p:nvPr/>
              </p:nvSpPr>
              <p:spPr bwMode="auto">
                <a:xfrm>
                  <a:off x="806" y="0"/>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9465" name="Group 11"/>
              <p:cNvGrpSpPr>
                <a:grpSpLocks/>
              </p:cNvGrpSpPr>
              <p:nvPr/>
            </p:nvGrpSpPr>
            <p:grpSpPr bwMode="auto">
              <a:xfrm>
                <a:off x="0" y="576"/>
                <a:ext cx="806" cy="576"/>
                <a:chOff x="0" y="576"/>
                <a:chExt cx="806" cy="576"/>
              </a:xfrm>
            </p:grpSpPr>
            <p:sp>
              <p:nvSpPr>
                <p:cNvPr id="19475" name="Rectangle 12"/>
                <p:cNvSpPr>
                  <a:spLocks noChangeArrowheads="1"/>
                </p:cNvSpPr>
                <p:nvPr/>
              </p:nvSpPr>
              <p:spPr bwMode="auto">
                <a:xfrm>
                  <a:off x="43" y="576"/>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rPr>
                    <a:t>Write Miss</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19476" name="Rectangle 13"/>
                <p:cNvSpPr>
                  <a:spLocks noChangeArrowheads="1"/>
                </p:cNvSpPr>
                <p:nvPr/>
              </p:nvSpPr>
              <p:spPr bwMode="auto">
                <a:xfrm>
                  <a:off x="0" y="576"/>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9466" name="Group 14"/>
              <p:cNvGrpSpPr>
                <a:grpSpLocks/>
              </p:cNvGrpSpPr>
              <p:nvPr/>
            </p:nvGrpSpPr>
            <p:grpSpPr bwMode="auto">
              <a:xfrm>
                <a:off x="806" y="576"/>
                <a:ext cx="2786" cy="576"/>
                <a:chOff x="806" y="576"/>
                <a:chExt cx="2786" cy="576"/>
              </a:xfrm>
            </p:grpSpPr>
            <p:sp>
              <p:nvSpPr>
                <p:cNvPr id="19473" name="Rectangle 15"/>
                <p:cNvSpPr>
                  <a:spLocks noChangeArrowheads="1"/>
                </p:cNvSpPr>
                <p:nvPr/>
              </p:nvSpPr>
              <p:spPr bwMode="auto">
                <a:xfrm>
                  <a:off x="849" y="576"/>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rPr>
                    <a:t>Get a copy from either a cache with an Exclusive (Read-Write) copy, or from global memory itself. Broadcast an Invalid command to all caches. Update the local copy and set its state to Exclusive (Read-Write).</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19474" name="Rectangle 16"/>
                <p:cNvSpPr>
                  <a:spLocks noChangeArrowheads="1"/>
                </p:cNvSpPr>
                <p:nvPr/>
              </p:nvSpPr>
              <p:spPr bwMode="auto">
                <a:xfrm>
                  <a:off x="806" y="576"/>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9467" name="Group 17"/>
              <p:cNvGrpSpPr>
                <a:grpSpLocks/>
              </p:cNvGrpSpPr>
              <p:nvPr/>
            </p:nvGrpSpPr>
            <p:grpSpPr bwMode="auto">
              <a:xfrm>
                <a:off x="0" y="1152"/>
                <a:ext cx="806" cy="576"/>
                <a:chOff x="0" y="1152"/>
                <a:chExt cx="806" cy="576"/>
              </a:xfrm>
            </p:grpSpPr>
            <p:sp>
              <p:nvSpPr>
                <p:cNvPr id="19471" name="Rectangle 18"/>
                <p:cNvSpPr>
                  <a:spLocks noChangeArrowheads="1"/>
                </p:cNvSpPr>
                <p:nvPr/>
              </p:nvSpPr>
              <p:spPr bwMode="auto">
                <a:xfrm>
                  <a:off x="43" y="115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cs typeface="Times New Roman" pitchFamily="18" charset="0"/>
                    </a:rPr>
                    <a:t>Block Replacement</a:t>
                  </a: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19472" name="Rectangle 19"/>
                <p:cNvSpPr>
                  <a:spLocks noChangeArrowheads="1"/>
                </p:cNvSpPr>
                <p:nvPr/>
              </p:nvSpPr>
              <p:spPr bwMode="auto">
                <a:xfrm>
                  <a:off x="0" y="1152"/>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19468" name="Group 20"/>
              <p:cNvGrpSpPr>
                <a:grpSpLocks/>
              </p:cNvGrpSpPr>
              <p:nvPr/>
            </p:nvGrpSpPr>
            <p:grpSpPr bwMode="auto">
              <a:xfrm>
                <a:off x="806" y="1152"/>
                <a:ext cx="2786" cy="576"/>
                <a:chOff x="806" y="1152"/>
                <a:chExt cx="2786" cy="576"/>
              </a:xfrm>
            </p:grpSpPr>
            <p:sp>
              <p:nvSpPr>
                <p:cNvPr id="19469" name="Rectangle 21"/>
                <p:cNvSpPr>
                  <a:spLocks noChangeArrowheads="1"/>
                </p:cNvSpPr>
                <p:nvPr/>
              </p:nvSpPr>
              <p:spPr bwMode="auto">
                <a:xfrm>
                  <a:off x="849" y="1152"/>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cs typeface="Times New Roman" pitchFamily="18" charset="0"/>
                    </a:rPr>
                    <a:t>If a copy is in an Exclusive (Read-Write) state, it has to be written back to main memory if the block is being replaced. If the copy is in Invalid or Shared (Read-Only) states, no write back is needed when a block is replaced.</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19470" name="Rectangle 22"/>
                <p:cNvSpPr>
                  <a:spLocks noChangeArrowheads="1"/>
                </p:cNvSpPr>
                <p:nvPr/>
              </p:nvSpPr>
              <p:spPr bwMode="auto">
                <a:xfrm>
                  <a:off x="806" y="1152"/>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19462" name="Rectangle 23"/>
            <p:cNvSpPr>
              <a:spLocks noChangeArrowheads="1"/>
            </p:cNvSpPr>
            <p:nvPr/>
          </p:nvSpPr>
          <p:spPr bwMode="auto">
            <a:xfrm>
              <a:off x="-3" y="-3"/>
              <a:ext cx="3598" cy="173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127708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77B090DC-1766-4B72-A11E-D8C62163B8A0}" type="slidenum">
              <a:rPr lang="en-US" altLang="en-US" sz="1400" b="0" smtClean="0">
                <a:solidFill>
                  <a:srgbClr val="000000"/>
                </a:solidFill>
              </a:rPr>
              <a:pPr eaLnBrk="1" hangingPunct="1"/>
              <a:t>33</a:t>
            </a:fld>
            <a:endParaRPr lang="en-US" altLang="en-US" sz="1400" b="0" smtClean="0">
              <a:solidFill>
                <a:srgbClr val="000000"/>
              </a:solidFill>
            </a:endParaRPr>
          </a:p>
        </p:txBody>
      </p:sp>
      <p:sp>
        <p:nvSpPr>
          <p:cNvPr id="20483" name="Rectangle 2"/>
          <p:cNvSpPr>
            <a:spLocks noGrp="1" noChangeArrowheads="1"/>
          </p:cNvSpPr>
          <p:nvPr>
            <p:ph type="title"/>
          </p:nvPr>
        </p:nvSpPr>
        <p:spPr>
          <a:xfrm>
            <a:off x="1476375" y="0"/>
            <a:ext cx="6170613" cy="981075"/>
          </a:xfrm>
        </p:spPr>
        <p:txBody>
          <a:bodyPr/>
          <a:lstStyle/>
          <a:p>
            <a:pPr eaLnBrk="1" hangingPunct="1"/>
            <a:r>
              <a:rPr lang="en-US" altLang="en-US" smtClean="0"/>
              <a:t>Example –2</a:t>
            </a:r>
          </a:p>
        </p:txBody>
      </p:sp>
      <p:grpSp>
        <p:nvGrpSpPr>
          <p:cNvPr id="20484" name="Group 3"/>
          <p:cNvGrpSpPr>
            <a:grpSpLocks/>
          </p:cNvGrpSpPr>
          <p:nvPr/>
        </p:nvGrpSpPr>
        <p:grpSpPr bwMode="auto">
          <a:xfrm>
            <a:off x="0" y="2132013"/>
            <a:ext cx="9144000" cy="3265487"/>
            <a:chOff x="-3" y="-3"/>
            <a:chExt cx="4138" cy="1868"/>
          </a:xfrm>
        </p:grpSpPr>
        <p:grpSp>
          <p:nvGrpSpPr>
            <p:cNvPr id="20486" name="Group 4"/>
            <p:cNvGrpSpPr>
              <a:grpSpLocks/>
            </p:cNvGrpSpPr>
            <p:nvPr/>
          </p:nvGrpSpPr>
          <p:grpSpPr bwMode="auto">
            <a:xfrm>
              <a:off x="0" y="0"/>
              <a:ext cx="4132" cy="1862"/>
              <a:chOff x="0" y="0"/>
              <a:chExt cx="4132" cy="1862"/>
            </a:xfrm>
          </p:grpSpPr>
          <p:grpSp>
            <p:nvGrpSpPr>
              <p:cNvPr id="20488" name="Group 5"/>
              <p:cNvGrpSpPr>
                <a:grpSpLocks/>
              </p:cNvGrpSpPr>
              <p:nvPr/>
            </p:nvGrpSpPr>
            <p:grpSpPr bwMode="auto">
              <a:xfrm>
                <a:off x="0" y="0"/>
                <a:ext cx="390" cy="403"/>
                <a:chOff x="0" y="0"/>
                <a:chExt cx="390" cy="403"/>
              </a:xfrm>
            </p:grpSpPr>
            <p:sp>
              <p:nvSpPr>
                <p:cNvPr id="202758" name="Rectangle 6"/>
                <p:cNvSpPr>
                  <a:spLocks noChangeArrowheads="1"/>
                </p:cNvSpPr>
                <p:nvPr/>
              </p:nvSpPr>
              <p:spPr bwMode="auto">
                <a:xfrm>
                  <a:off x="43" y="0"/>
                  <a:ext cx="304" cy="403"/>
                </a:xfrm>
                <a:prstGeom prst="rect">
                  <a:avLst/>
                </a:prstGeom>
                <a:noFill/>
                <a:ln w="9525">
                  <a:noFill/>
                  <a:miter lim="800000"/>
                  <a:headEnd/>
                  <a:tailEnd/>
                </a:ln>
                <a:effectLst/>
              </p:spPr>
              <p:txBody>
                <a:bodyPr/>
                <a:lstStyle/>
                <a:p>
                  <a:pPr algn="just"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just"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71" name="Rectangle 7"/>
                <p:cNvSpPr>
                  <a:spLocks noChangeArrowheads="1"/>
                </p:cNvSpPr>
                <p:nvPr/>
              </p:nvSpPr>
              <p:spPr bwMode="auto">
                <a:xfrm>
                  <a:off x="0" y="0"/>
                  <a:ext cx="3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89" name="Group 8"/>
              <p:cNvGrpSpPr>
                <a:grpSpLocks/>
              </p:cNvGrpSpPr>
              <p:nvPr/>
            </p:nvGrpSpPr>
            <p:grpSpPr bwMode="auto">
              <a:xfrm>
                <a:off x="390" y="0"/>
                <a:ext cx="677" cy="403"/>
                <a:chOff x="390" y="0"/>
                <a:chExt cx="677" cy="403"/>
              </a:xfrm>
            </p:grpSpPr>
            <p:sp>
              <p:nvSpPr>
                <p:cNvPr id="202761" name="Rectangle 9"/>
                <p:cNvSpPr>
                  <a:spLocks noChangeArrowheads="1"/>
                </p:cNvSpPr>
                <p:nvPr/>
              </p:nvSpPr>
              <p:spPr bwMode="auto">
                <a:xfrm>
                  <a:off x="433" y="0"/>
                  <a:ext cx="591" cy="403"/>
                </a:xfrm>
                <a:prstGeom prst="rect">
                  <a:avLst/>
                </a:prstGeom>
                <a:noFill/>
                <a:ln w="9525">
                  <a:noFill/>
                  <a:miter lim="800000"/>
                  <a:headEnd/>
                  <a:tailEnd/>
                </a:ln>
                <a:effectLst/>
              </p:spPr>
              <p:txBody>
                <a:bodyPr/>
                <a:lstStyle/>
                <a:p>
                  <a:pPr algn="just"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just"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69" name="Rectangle 10"/>
                <p:cNvSpPr>
                  <a:spLocks noChangeArrowheads="1"/>
                </p:cNvSpPr>
                <p:nvPr/>
              </p:nvSpPr>
              <p:spPr bwMode="auto">
                <a:xfrm>
                  <a:off x="390" y="0"/>
                  <a:ext cx="67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0" name="Group 11"/>
              <p:cNvGrpSpPr>
                <a:grpSpLocks/>
              </p:cNvGrpSpPr>
              <p:nvPr/>
            </p:nvGrpSpPr>
            <p:grpSpPr bwMode="auto">
              <a:xfrm>
                <a:off x="1067" y="0"/>
                <a:ext cx="534" cy="403"/>
                <a:chOff x="1067" y="0"/>
                <a:chExt cx="534" cy="403"/>
              </a:xfrm>
            </p:grpSpPr>
            <p:sp>
              <p:nvSpPr>
                <p:cNvPr id="202764" name="Rectangle 12"/>
                <p:cNvSpPr>
                  <a:spLocks noChangeArrowheads="1"/>
                </p:cNvSpPr>
                <p:nvPr/>
              </p:nvSpPr>
              <p:spPr bwMode="auto">
                <a:xfrm>
                  <a:off x="1110" y="0"/>
                  <a:ext cx="448" cy="403"/>
                </a:xfrm>
                <a:prstGeom prst="rect">
                  <a:avLst/>
                </a:prstGeom>
                <a:noFill/>
                <a:ln w="9525">
                  <a:noFill/>
                  <a:miter lim="800000"/>
                  <a:headEnd/>
                  <a:tailEnd/>
                </a:ln>
                <a:effectLst/>
              </p:spPr>
              <p:txBody>
                <a:bodyPr lIns="0" tIns="0" rIns="0" bIns="0"/>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Memory</a:t>
                  </a:r>
                  <a:endParaRPr lang="en-US" b="1">
                    <a:solidFill>
                      <a:srgbClr val="FF0000"/>
                    </a:solidFill>
                    <a:effectLst>
                      <a:outerShdw blurRad="38100" dist="38100" dir="2700000" algn="tl">
                        <a:srgbClr val="C0C0C0"/>
                      </a:outerShdw>
                    </a:effectLst>
                    <a:latin typeface="Times" pitchFamily="18" charset="0"/>
                    <a:cs typeface="Times New Roman" pitchFamily="18"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67" name="Rectangle 13"/>
                <p:cNvSpPr>
                  <a:spLocks noChangeArrowheads="1"/>
                </p:cNvSpPr>
                <p:nvPr/>
              </p:nvSpPr>
              <p:spPr bwMode="auto">
                <a:xfrm>
                  <a:off x="1067" y="0"/>
                  <a:ext cx="53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1" name="Group 14"/>
              <p:cNvGrpSpPr>
                <a:grpSpLocks/>
              </p:cNvGrpSpPr>
              <p:nvPr/>
            </p:nvGrpSpPr>
            <p:grpSpPr bwMode="auto">
              <a:xfrm>
                <a:off x="1601" y="0"/>
                <a:ext cx="653" cy="403"/>
                <a:chOff x="1601" y="0"/>
                <a:chExt cx="653" cy="403"/>
              </a:xfrm>
            </p:grpSpPr>
            <p:sp>
              <p:nvSpPr>
                <p:cNvPr id="202767" name="Rectangle 15"/>
                <p:cNvSpPr>
                  <a:spLocks noChangeArrowheads="1"/>
                </p:cNvSpPr>
                <p:nvPr/>
              </p:nvSpPr>
              <p:spPr bwMode="auto">
                <a:xfrm>
                  <a:off x="1644" y="0"/>
                  <a:ext cx="567" cy="403"/>
                </a:xfrm>
                <a:prstGeom prst="rect">
                  <a:avLst/>
                </a:prstGeom>
                <a:noFill/>
                <a:ln w="9525">
                  <a:noFill/>
                  <a:miter lim="800000"/>
                  <a:headEnd/>
                  <a:tailEnd/>
                </a:ln>
                <a:effectLst/>
              </p:spPr>
              <p:txBody>
                <a:bodyPr/>
                <a:lstStyle/>
                <a:p>
                  <a:pPr algn="r" fontAlgn="base">
                    <a:spcBef>
                      <a:spcPct val="0"/>
                    </a:spcBef>
                    <a:spcAft>
                      <a:spcPct val="0"/>
                    </a:spcAft>
                    <a:defRPr/>
                  </a:pPr>
                  <a:r>
                    <a:rPr lang="en-US" b="1">
                      <a:solidFill>
                        <a:srgbClr val="006600"/>
                      </a:solidFill>
                      <a:effectLst>
                        <a:outerShdw blurRad="38100" dist="38100" dir="2700000" algn="tl">
                          <a:srgbClr val="C0C0C0"/>
                        </a:outerShdw>
                      </a:effectLst>
                    </a:rPr>
                    <a:t>P’s </a:t>
                  </a:r>
                  <a:endParaRPr lang="en-US" b="1">
                    <a:solidFill>
                      <a:srgbClr val="006600"/>
                    </a:solidFill>
                    <a:effectLst>
                      <a:outerShdw blurRad="38100" dist="38100" dir="2700000" algn="tl">
                        <a:srgbClr val="C0C0C0"/>
                      </a:outerShdw>
                    </a:effectLst>
                    <a:latin typeface="Tahoma" pitchFamily="34" charset="0"/>
                  </a:endParaRPr>
                </a:p>
                <a:p>
                  <a:pPr algn="r" eaLnBrk="0" fontAlgn="base" hangingPunct="0">
                    <a:spcBef>
                      <a:spcPct val="0"/>
                    </a:spcBef>
                    <a:spcAft>
                      <a:spcPct val="0"/>
                    </a:spcAft>
                    <a:defRPr/>
                  </a:pPr>
                  <a:endParaRPr lang="en-US" b="1">
                    <a:solidFill>
                      <a:srgbClr val="006600"/>
                    </a:solidFill>
                    <a:effectLst>
                      <a:outerShdw blurRad="38100" dist="38100" dir="2700000" algn="tl">
                        <a:srgbClr val="C0C0C0"/>
                      </a:outerShdw>
                    </a:effectLst>
                    <a:latin typeface="Times New Roman" pitchFamily="18" charset="0"/>
                  </a:endParaRPr>
                </a:p>
              </p:txBody>
            </p:sp>
            <p:sp>
              <p:nvSpPr>
                <p:cNvPr id="20565" name="Rectangle 16"/>
                <p:cNvSpPr>
                  <a:spLocks noChangeArrowheads="1"/>
                </p:cNvSpPr>
                <p:nvPr/>
              </p:nvSpPr>
              <p:spPr bwMode="auto">
                <a:xfrm>
                  <a:off x="1601" y="0"/>
                  <a:ext cx="65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2" name="Group 17"/>
              <p:cNvGrpSpPr>
                <a:grpSpLocks/>
              </p:cNvGrpSpPr>
              <p:nvPr/>
            </p:nvGrpSpPr>
            <p:grpSpPr bwMode="auto">
              <a:xfrm>
                <a:off x="2254" y="0"/>
                <a:ext cx="518" cy="403"/>
                <a:chOff x="2254" y="0"/>
                <a:chExt cx="518" cy="403"/>
              </a:xfrm>
            </p:grpSpPr>
            <p:sp>
              <p:nvSpPr>
                <p:cNvPr id="202770" name="Rectangle 18"/>
                <p:cNvSpPr>
                  <a:spLocks noChangeArrowheads="1"/>
                </p:cNvSpPr>
                <p:nvPr/>
              </p:nvSpPr>
              <p:spPr bwMode="auto">
                <a:xfrm>
                  <a:off x="2297" y="0"/>
                  <a:ext cx="432" cy="403"/>
                </a:xfrm>
                <a:prstGeom prst="rect">
                  <a:avLst/>
                </a:prstGeom>
                <a:noFill/>
                <a:ln w="9525">
                  <a:noFill/>
                  <a:miter lim="800000"/>
                  <a:headEnd/>
                  <a:tailEnd/>
                </a:ln>
                <a:effectLst/>
              </p:spPr>
              <p:txBody>
                <a:bodyPr/>
                <a:lstStyle/>
                <a:p>
                  <a:pPr fontAlgn="base">
                    <a:spcBef>
                      <a:spcPct val="0"/>
                    </a:spcBef>
                    <a:spcAft>
                      <a:spcPct val="0"/>
                    </a:spcAft>
                    <a:defRPr/>
                  </a:pPr>
                  <a:r>
                    <a:rPr lang="en-US" b="1">
                      <a:solidFill>
                        <a:srgbClr val="006600"/>
                      </a:solidFill>
                      <a:effectLst>
                        <a:outerShdw blurRad="38100" dist="38100" dir="2700000" algn="tl">
                          <a:srgbClr val="C0C0C0"/>
                        </a:outerShdw>
                      </a:effectLst>
                    </a:rPr>
                    <a:t>Cache</a:t>
                  </a:r>
                  <a:endParaRPr lang="en-US" b="1">
                    <a:solidFill>
                      <a:srgbClr val="006600"/>
                    </a:solidFill>
                    <a:effectLst>
                      <a:outerShdw blurRad="38100" dist="38100" dir="2700000" algn="tl">
                        <a:srgbClr val="C0C0C0"/>
                      </a:outerShdw>
                    </a:effectLst>
                    <a:latin typeface="Tahoma" pitchFamily="34" charset="0"/>
                  </a:endParaRPr>
                </a:p>
                <a:p>
                  <a:pP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63" name="Rectangle 19"/>
                <p:cNvSpPr>
                  <a:spLocks noChangeArrowheads="1"/>
                </p:cNvSpPr>
                <p:nvPr/>
              </p:nvSpPr>
              <p:spPr bwMode="auto">
                <a:xfrm>
                  <a:off x="2254" y="0"/>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3" name="Group 20"/>
              <p:cNvGrpSpPr>
                <a:grpSpLocks/>
              </p:cNvGrpSpPr>
              <p:nvPr/>
            </p:nvGrpSpPr>
            <p:grpSpPr bwMode="auto">
              <a:xfrm>
                <a:off x="2772" y="0"/>
                <a:ext cx="662" cy="403"/>
                <a:chOff x="2772" y="0"/>
                <a:chExt cx="662" cy="403"/>
              </a:xfrm>
            </p:grpSpPr>
            <p:sp>
              <p:nvSpPr>
                <p:cNvPr id="202773" name="Rectangle 21"/>
                <p:cNvSpPr>
                  <a:spLocks noChangeArrowheads="1"/>
                </p:cNvSpPr>
                <p:nvPr/>
              </p:nvSpPr>
              <p:spPr bwMode="auto">
                <a:xfrm>
                  <a:off x="2815" y="0"/>
                  <a:ext cx="575" cy="403"/>
                </a:xfrm>
                <a:prstGeom prst="rect">
                  <a:avLst/>
                </a:prstGeom>
                <a:noFill/>
                <a:ln w="9525">
                  <a:noFill/>
                  <a:miter lim="800000"/>
                  <a:headEnd/>
                  <a:tailEnd/>
                </a:ln>
                <a:effectLst/>
              </p:spPr>
              <p:txBody>
                <a:bodyPr/>
                <a:lstStyle/>
                <a:p>
                  <a:pPr algn="r" fontAlgn="base">
                    <a:spcBef>
                      <a:spcPct val="0"/>
                    </a:spcBef>
                    <a:spcAft>
                      <a:spcPct val="0"/>
                    </a:spcAft>
                    <a:defRPr/>
                  </a:pPr>
                  <a:r>
                    <a:rPr lang="en-US" b="1">
                      <a:solidFill>
                        <a:srgbClr val="660033"/>
                      </a:solidFill>
                      <a:effectLst>
                        <a:outerShdw blurRad="38100" dist="38100" dir="2700000" algn="tl">
                          <a:srgbClr val="C0C0C0"/>
                        </a:outerShdw>
                      </a:effectLst>
                    </a:rPr>
                    <a:t>Q’s</a:t>
                  </a:r>
                  <a:endParaRPr lang="en-US" b="1">
                    <a:solidFill>
                      <a:srgbClr val="660033"/>
                    </a:solidFill>
                    <a:effectLst>
                      <a:outerShdw blurRad="38100" dist="38100" dir="2700000" algn="tl">
                        <a:srgbClr val="C0C0C0"/>
                      </a:outerShdw>
                    </a:effectLst>
                    <a:latin typeface="Tahoma" pitchFamily="34" charset="0"/>
                  </a:endParaRPr>
                </a:p>
                <a:p>
                  <a:pPr algn="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61" name="Rectangle 22"/>
                <p:cNvSpPr>
                  <a:spLocks noChangeArrowheads="1"/>
                </p:cNvSpPr>
                <p:nvPr/>
              </p:nvSpPr>
              <p:spPr bwMode="auto">
                <a:xfrm>
                  <a:off x="2772" y="0"/>
                  <a:ext cx="66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4" name="Group 23"/>
              <p:cNvGrpSpPr>
                <a:grpSpLocks/>
              </p:cNvGrpSpPr>
              <p:nvPr/>
            </p:nvGrpSpPr>
            <p:grpSpPr bwMode="auto">
              <a:xfrm>
                <a:off x="3434" y="0"/>
                <a:ext cx="698" cy="403"/>
                <a:chOff x="3434" y="0"/>
                <a:chExt cx="698" cy="403"/>
              </a:xfrm>
            </p:grpSpPr>
            <p:sp>
              <p:nvSpPr>
                <p:cNvPr id="202776" name="Rectangle 24"/>
                <p:cNvSpPr>
                  <a:spLocks noChangeArrowheads="1"/>
                </p:cNvSpPr>
                <p:nvPr/>
              </p:nvSpPr>
              <p:spPr bwMode="auto">
                <a:xfrm>
                  <a:off x="3477" y="0"/>
                  <a:ext cx="612" cy="403"/>
                </a:xfrm>
                <a:prstGeom prst="rect">
                  <a:avLst/>
                </a:prstGeom>
                <a:noFill/>
                <a:ln w="9525">
                  <a:noFill/>
                  <a:miter lim="800000"/>
                  <a:headEnd/>
                  <a:tailEnd/>
                </a:ln>
                <a:effectLst/>
              </p:spPr>
              <p:txBody>
                <a:bodyPr/>
                <a:lstStyle/>
                <a:p>
                  <a:pPr fontAlgn="base">
                    <a:spcBef>
                      <a:spcPct val="0"/>
                    </a:spcBef>
                    <a:spcAft>
                      <a:spcPct val="0"/>
                    </a:spcAft>
                    <a:defRPr/>
                  </a:pPr>
                  <a:r>
                    <a:rPr lang="en-US" b="1">
                      <a:solidFill>
                        <a:srgbClr val="660033"/>
                      </a:solidFill>
                      <a:effectLst>
                        <a:outerShdw blurRad="38100" dist="38100" dir="2700000" algn="tl">
                          <a:srgbClr val="C0C0C0"/>
                        </a:outerShdw>
                      </a:effectLst>
                    </a:rPr>
                    <a:t>Cache</a:t>
                  </a:r>
                  <a:endParaRPr lang="en-US" b="1">
                    <a:solidFill>
                      <a:srgbClr val="660033"/>
                    </a:solidFill>
                    <a:effectLst>
                      <a:outerShdw blurRad="38100" dist="38100" dir="2700000" algn="tl">
                        <a:srgbClr val="C0C0C0"/>
                      </a:outerShdw>
                    </a:effectLst>
                    <a:latin typeface="Tahoma" pitchFamily="34" charset="0"/>
                  </a:endParaRPr>
                </a:p>
                <a:p>
                  <a:pP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59" name="Rectangle 25"/>
                <p:cNvSpPr>
                  <a:spLocks noChangeArrowheads="1"/>
                </p:cNvSpPr>
                <p:nvPr/>
              </p:nvSpPr>
              <p:spPr bwMode="auto">
                <a:xfrm>
                  <a:off x="3434" y="0"/>
                  <a:ext cx="69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5" name="Group 26"/>
              <p:cNvGrpSpPr>
                <a:grpSpLocks/>
              </p:cNvGrpSpPr>
              <p:nvPr/>
            </p:nvGrpSpPr>
            <p:grpSpPr bwMode="auto">
              <a:xfrm>
                <a:off x="0" y="403"/>
                <a:ext cx="390" cy="576"/>
                <a:chOff x="0" y="403"/>
                <a:chExt cx="390" cy="576"/>
              </a:xfrm>
            </p:grpSpPr>
            <p:sp>
              <p:nvSpPr>
                <p:cNvPr id="202779" name="Rectangle 27"/>
                <p:cNvSpPr>
                  <a:spLocks noChangeArrowheads="1"/>
                </p:cNvSpPr>
                <p:nvPr/>
              </p:nvSpPr>
              <p:spPr bwMode="auto">
                <a:xfrm>
                  <a:off x="43" y="403"/>
                  <a:ext cx="304" cy="576"/>
                </a:xfrm>
                <a:prstGeom prst="rect">
                  <a:avLst/>
                </a:prstGeom>
                <a:noFill/>
                <a:ln w="9525">
                  <a:noFill/>
                  <a:miter lim="800000"/>
                  <a:headEnd/>
                  <a:tailEnd/>
                </a:ln>
                <a:effectLst/>
              </p:spPr>
              <p:txBody>
                <a:bodyPr/>
                <a:lstStyle/>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57" name="Rectangle 28"/>
                <p:cNvSpPr>
                  <a:spLocks noChangeArrowheads="1"/>
                </p:cNvSpPr>
                <p:nvPr/>
              </p:nvSpPr>
              <p:spPr bwMode="auto">
                <a:xfrm>
                  <a:off x="0" y="403"/>
                  <a:ext cx="390"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6" name="Group 29"/>
              <p:cNvGrpSpPr>
                <a:grpSpLocks/>
              </p:cNvGrpSpPr>
              <p:nvPr/>
            </p:nvGrpSpPr>
            <p:grpSpPr bwMode="auto">
              <a:xfrm>
                <a:off x="390" y="403"/>
                <a:ext cx="677" cy="576"/>
                <a:chOff x="390" y="403"/>
                <a:chExt cx="677" cy="576"/>
              </a:xfrm>
            </p:grpSpPr>
            <p:sp>
              <p:nvSpPr>
                <p:cNvPr id="202782" name="Rectangle 30"/>
                <p:cNvSpPr>
                  <a:spLocks noChangeArrowheads="1"/>
                </p:cNvSpPr>
                <p:nvPr/>
              </p:nvSpPr>
              <p:spPr bwMode="auto">
                <a:xfrm>
                  <a:off x="433" y="403"/>
                  <a:ext cx="591"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rPr>
                    <a:t>Event</a:t>
                  </a:r>
                  <a:endParaRPr lang="en-US" b="1">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55" name="Rectangle 31"/>
                <p:cNvSpPr>
                  <a:spLocks noChangeArrowheads="1"/>
                </p:cNvSpPr>
                <p:nvPr/>
              </p:nvSpPr>
              <p:spPr bwMode="auto">
                <a:xfrm>
                  <a:off x="390" y="403"/>
                  <a:ext cx="677"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7" name="Group 32"/>
              <p:cNvGrpSpPr>
                <a:grpSpLocks/>
              </p:cNvGrpSpPr>
              <p:nvPr/>
            </p:nvGrpSpPr>
            <p:grpSpPr bwMode="auto">
              <a:xfrm>
                <a:off x="1067" y="403"/>
                <a:ext cx="534" cy="576"/>
                <a:chOff x="1067" y="403"/>
                <a:chExt cx="534" cy="576"/>
              </a:xfrm>
            </p:grpSpPr>
            <p:sp>
              <p:nvSpPr>
                <p:cNvPr id="202785" name="Rectangle 33"/>
                <p:cNvSpPr>
                  <a:spLocks noChangeArrowheads="1"/>
                </p:cNvSpPr>
                <p:nvPr/>
              </p:nvSpPr>
              <p:spPr bwMode="auto">
                <a:xfrm>
                  <a:off x="1110" y="403"/>
                  <a:ext cx="448"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X</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FF0000"/>
                    </a:solidFill>
                    <a:effectLst>
                      <a:outerShdw blurRad="38100" dist="38100" dir="2700000" algn="tl">
                        <a:srgbClr val="C0C0C0"/>
                      </a:outerShdw>
                    </a:effectLst>
                    <a:latin typeface="Times New Roman" pitchFamily="18" charset="0"/>
                  </a:endParaRPr>
                </a:p>
              </p:txBody>
            </p:sp>
            <p:sp>
              <p:nvSpPr>
                <p:cNvPr id="20553" name="Rectangle 34"/>
                <p:cNvSpPr>
                  <a:spLocks noChangeArrowheads="1"/>
                </p:cNvSpPr>
                <p:nvPr/>
              </p:nvSpPr>
              <p:spPr bwMode="auto">
                <a:xfrm>
                  <a:off x="1067" y="403"/>
                  <a:ext cx="534"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8" name="Group 35"/>
              <p:cNvGrpSpPr>
                <a:grpSpLocks/>
              </p:cNvGrpSpPr>
              <p:nvPr/>
            </p:nvGrpSpPr>
            <p:grpSpPr bwMode="auto">
              <a:xfrm>
                <a:off x="1601" y="403"/>
                <a:ext cx="653" cy="576"/>
                <a:chOff x="1601" y="403"/>
                <a:chExt cx="653" cy="576"/>
              </a:xfrm>
            </p:grpSpPr>
            <p:sp>
              <p:nvSpPr>
                <p:cNvPr id="202788" name="Rectangle 36"/>
                <p:cNvSpPr>
                  <a:spLocks noChangeArrowheads="1"/>
                </p:cNvSpPr>
                <p:nvPr/>
              </p:nvSpPr>
              <p:spPr bwMode="auto">
                <a:xfrm>
                  <a:off x="1644" y="403"/>
                  <a:ext cx="567"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X</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51" name="Rectangle 37"/>
                <p:cNvSpPr>
                  <a:spLocks noChangeArrowheads="1"/>
                </p:cNvSpPr>
                <p:nvPr/>
              </p:nvSpPr>
              <p:spPr bwMode="auto">
                <a:xfrm>
                  <a:off x="1601" y="403"/>
                  <a:ext cx="653"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499" name="Group 38"/>
              <p:cNvGrpSpPr>
                <a:grpSpLocks/>
              </p:cNvGrpSpPr>
              <p:nvPr/>
            </p:nvGrpSpPr>
            <p:grpSpPr bwMode="auto">
              <a:xfrm>
                <a:off x="2254" y="403"/>
                <a:ext cx="518" cy="576"/>
                <a:chOff x="2254" y="403"/>
                <a:chExt cx="518" cy="576"/>
              </a:xfrm>
            </p:grpSpPr>
            <p:sp>
              <p:nvSpPr>
                <p:cNvPr id="202791" name="Rectangle 39"/>
                <p:cNvSpPr>
                  <a:spLocks noChangeArrowheads="1"/>
                </p:cNvSpPr>
                <p:nvPr/>
              </p:nvSpPr>
              <p:spPr bwMode="auto">
                <a:xfrm>
                  <a:off x="2297" y="403"/>
                  <a:ext cx="432"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State</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49" name="Rectangle 40"/>
                <p:cNvSpPr>
                  <a:spLocks noChangeArrowheads="1"/>
                </p:cNvSpPr>
                <p:nvPr/>
              </p:nvSpPr>
              <p:spPr bwMode="auto">
                <a:xfrm>
                  <a:off x="2254" y="403"/>
                  <a:ext cx="51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0" name="Group 41"/>
              <p:cNvGrpSpPr>
                <a:grpSpLocks/>
              </p:cNvGrpSpPr>
              <p:nvPr/>
            </p:nvGrpSpPr>
            <p:grpSpPr bwMode="auto">
              <a:xfrm>
                <a:off x="2772" y="403"/>
                <a:ext cx="662" cy="576"/>
                <a:chOff x="2772" y="403"/>
                <a:chExt cx="662" cy="576"/>
              </a:xfrm>
            </p:grpSpPr>
            <p:sp>
              <p:nvSpPr>
                <p:cNvPr id="202794" name="Rectangle 42"/>
                <p:cNvSpPr>
                  <a:spLocks noChangeArrowheads="1"/>
                </p:cNvSpPr>
                <p:nvPr/>
              </p:nvSpPr>
              <p:spPr bwMode="auto">
                <a:xfrm>
                  <a:off x="2815" y="403"/>
                  <a:ext cx="575"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660033"/>
                      </a:solidFill>
                      <a:effectLst>
                        <a:outerShdw blurRad="38100" dist="38100" dir="2700000" algn="tl">
                          <a:srgbClr val="C0C0C0"/>
                        </a:outerShdw>
                      </a:effectLst>
                    </a:rPr>
                    <a:t>X</a:t>
                  </a:r>
                  <a:endParaRPr lang="en-US" b="1">
                    <a:solidFill>
                      <a:srgbClr val="660033"/>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660033"/>
                    </a:solidFill>
                    <a:effectLst>
                      <a:outerShdw blurRad="38100" dist="38100" dir="2700000" algn="tl">
                        <a:srgbClr val="C0C0C0"/>
                      </a:outerShdw>
                    </a:effectLst>
                    <a:latin typeface="Times New Roman" pitchFamily="18" charset="0"/>
                  </a:endParaRPr>
                </a:p>
              </p:txBody>
            </p:sp>
            <p:sp>
              <p:nvSpPr>
                <p:cNvPr id="20547" name="Rectangle 43"/>
                <p:cNvSpPr>
                  <a:spLocks noChangeArrowheads="1"/>
                </p:cNvSpPr>
                <p:nvPr/>
              </p:nvSpPr>
              <p:spPr bwMode="auto">
                <a:xfrm>
                  <a:off x="2772" y="403"/>
                  <a:ext cx="662"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1" name="Group 44"/>
              <p:cNvGrpSpPr>
                <a:grpSpLocks/>
              </p:cNvGrpSpPr>
              <p:nvPr/>
            </p:nvGrpSpPr>
            <p:grpSpPr bwMode="auto">
              <a:xfrm>
                <a:off x="3434" y="403"/>
                <a:ext cx="698" cy="576"/>
                <a:chOff x="3434" y="403"/>
                <a:chExt cx="698" cy="576"/>
              </a:xfrm>
            </p:grpSpPr>
            <p:sp>
              <p:nvSpPr>
                <p:cNvPr id="202797" name="Rectangle 45"/>
                <p:cNvSpPr>
                  <a:spLocks noChangeArrowheads="1"/>
                </p:cNvSpPr>
                <p:nvPr/>
              </p:nvSpPr>
              <p:spPr bwMode="auto">
                <a:xfrm>
                  <a:off x="3477" y="403"/>
                  <a:ext cx="612" cy="576"/>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660033"/>
                      </a:solidFill>
                      <a:effectLst>
                        <a:outerShdw blurRad="38100" dist="38100" dir="2700000" algn="tl">
                          <a:srgbClr val="C0C0C0"/>
                        </a:outerShdw>
                      </a:effectLst>
                    </a:rPr>
                    <a:t>State</a:t>
                  </a:r>
                  <a:endParaRPr lang="en-US" b="1">
                    <a:solidFill>
                      <a:srgbClr val="660033"/>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660033"/>
                    </a:solidFill>
                    <a:effectLst>
                      <a:outerShdw blurRad="38100" dist="38100" dir="2700000" algn="tl">
                        <a:srgbClr val="C0C0C0"/>
                      </a:outerShdw>
                    </a:effectLst>
                    <a:latin typeface="Times New Roman" pitchFamily="18" charset="0"/>
                  </a:endParaRPr>
                </a:p>
              </p:txBody>
            </p:sp>
            <p:sp>
              <p:nvSpPr>
                <p:cNvPr id="20545" name="Rectangle 46"/>
                <p:cNvSpPr>
                  <a:spLocks noChangeArrowheads="1"/>
                </p:cNvSpPr>
                <p:nvPr/>
              </p:nvSpPr>
              <p:spPr bwMode="auto">
                <a:xfrm>
                  <a:off x="3434" y="403"/>
                  <a:ext cx="69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2" name="Group 47"/>
              <p:cNvGrpSpPr>
                <a:grpSpLocks/>
              </p:cNvGrpSpPr>
              <p:nvPr/>
            </p:nvGrpSpPr>
            <p:grpSpPr bwMode="auto">
              <a:xfrm>
                <a:off x="0" y="979"/>
                <a:ext cx="390" cy="403"/>
                <a:chOff x="0" y="979"/>
                <a:chExt cx="390" cy="403"/>
              </a:xfrm>
            </p:grpSpPr>
            <p:sp>
              <p:nvSpPr>
                <p:cNvPr id="202800" name="Rectangle 48"/>
                <p:cNvSpPr>
                  <a:spLocks noChangeArrowheads="1"/>
                </p:cNvSpPr>
                <p:nvPr/>
              </p:nvSpPr>
              <p:spPr bwMode="auto">
                <a:xfrm>
                  <a:off x="43" y="979"/>
                  <a:ext cx="304"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0</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43" name="Rectangle 49"/>
                <p:cNvSpPr>
                  <a:spLocks noChangeArrowheads="1"/>
                </p:cNvSpPr>
                <p:nvPr/>
              </p:nvSpPr>
              <p:spPr bwMode="auto">
                <a:xfrm>
                  <a:off x="0" y="979"/>
                  <a:ext cx="39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3" name="Group 50"/>
              <p:cNvGrpSpPr>
                <a:grpSpLocks/>
              </p:cNvGrpSpPr>
              <p:nvPr/>
            </p:nvGrpSpPr>
            <p:grpSpPr bwMode="auto">
              <a:xfrm>
                <a:off x="390" y="979"/>
                <a:ext cx="677" cy="403"/>
                <a:chOff x="390" y="979"/>
                <a:chExt cx="677" cy="403"/>
              </a:xfrm>
            </p:grpSpPr>
            <p:sp>
              <p:nvSpPr>
                <p:cNvPr id="202803" name="Rectangle 51"/>
                <p:cNvSpPr>
                  <a:spLocks noChangeArrowheads="1"/>
                </p:cNvSpPr>
                <p:nvPr/>
              </p:nvSpPr>
              <p:spPr bwMode="auto">
                <a:xfrm>
                  <a:off x="433" y="979"/>
                  <a:ext cx="591"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Original value</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41" name="Rectangle 52"/>
                <p:cNvSpPr>
                  <a:spLocks noChangeArrowheads="1"/>
                </p:cNvSpPr>
                <p:nvPr/>
              </p:nvSpPr>
              <p:spPr bwMode="auto">
                <a:xfrm>
                  <a:off x="390" y="979"/>
                  <a:ext cx="67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4" name="Group 53"/>
              <p:cNvGrpSpPr>
                <a:grpSpLocks/>
              </p:cNvGrpSpPr>
              <p:nvPr/>
            </p:nvGrpSpPr>
            <p:grpSpPr bwMode="auto">
              <a:xfrm>
                <a:off x="1067" y="979"/>
                <a:ext cx="534" cy="403"/>
                <a:chOff x="1067" y="979"/>
                <a:chExt cx="534" cy="403"/>
              </a:xfrm>
            </p:grpSpPr>
            <p:sp>
              <p:nvSpPr>
                <p:cNvPr id="202806" name="Rectangle 54"/>
                <p:cNvSpPr>
                  <a:spLocks noChangeArrowheads="1"/>
                </p:cNvSpPr>
                <p:nvPr/>
              </p:nvSpPr>
              <p:spPr bwMode="auto">
                <a:xfrm>
                  <a:off x="1110" y="979"/>
                  <a:ext cx="448"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5</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39" name="Rectangle 55"/>
                <p:cNvSpPr>
                  <a:spLocks noChangeArrowheads="1"/>
                </p:cNvSpPr>
                <p:nvPr/>
              </p:nvSpPr>
              <p:spPr bwMode="auto">
                <a:xfrm>
                  <a:off x="1067" y="979"/>
                  <a:ext cx="534"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5" name="Group 56"/>
              <p:cNvGrpSpPr>
                <a:grpSpLocks/>
              </p:cNvGrpSpPr>
              <p:nvPr/>
            </p:nvGrpSpPr>
            <p:grpSpPr bwMode="auto">
              <a:xfrm>
                <a:off x="1601" y="979"/>
                <a:ext cx="653" cy="403"/>
                <a:chOff x="1601" y="979"/>
                <a:chExt cx="653" cy="403"/>
              </a:xfrm>
            </p:grpSpPr>
            <p:sp>
              <p:nvSpPr>
                <p:cNvPr id="202809" name="Rectangle 57"/>
                <p:cNvSpPr>
                  <a:spLocks noChangeArrowheads="1"/>
                </p:cNvSpPr>
                <p:nvPr/>
              </p:nvSpPr>
              <p:spPr bwMode="auto">
                <a:xfrm>
                  <a:off x="1644" y="979"/>
                  <a:ext cx="567"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37" name="Rectangle 58"/>
                <p:cNvSpPr>
                  <a:spLocks noChangeArrowheads="1"/>
                </p:cNvSpPr>
                <p:nvPr/>
              </p:nvSpPr>
              <p:spPr bwMode="auto">
                <a:xfrm>
                  <a:off x="1601" y="979"/>
                  <a:ext cx="65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6" name="Group 59"/>
              <p:cNvGrpSpPr>
                <a:grpSpLocks/>
              </p:cNvGrpSpPr>
              <p:nvPr/>
            </p:nvGrpSpPr>
            <p:grpSpPr bwMode="auto">
              <a:xfrm>
                <a:off x="2254" y="979"/>
                <a:ext cx="518" cy="403"/>
                <a:chOff x="2254" y="979"/>
                <a:chExt cx="518" cy="403"/>
              </a:xfrm>
            </p:grpSpPr>
            <p:sp>
              <p:nvSpPr>
                <p:cNvPr id="202812" name="Rectangle 60"/>
                <p:cNvSpPr>
                  <a:spLocks noChangeArrowheads="1"/>
                </p:cNvSpPr>
                <p:nvPr/>
              </p:nvSpPr>
              <p:spPr bwMode="auto">
                <a:xfrm>
                  <a:off x="2297" y="979"/>
                  <a:ext cx="432"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35" name="Rectangle 61"/>
                <p:cNvSpPr>
                  <a:spLocks noChangeArrowheads="1"/>
                </p:cNvSpPr>
                <p:nvPr/>
              </p:nvSpPr>
              <p:spPr bwMode="auto">
                <a:xfrm>
                  <a:off x="2254" y="979"/>
                  <a:ext cx="51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7" name="Group 62"/>
              <p:cNvGrpSpPr>
                <a:grpSpLocks/>
              </p:cNvGrpSpPr>
              <p:nvPr/>
            </p:nvGrpSpPr>
            <p:grpSpPr bwMode="auto">
              <a:xfrm>
                <a:off x="2772" y="979"/>
                <a:ext cx="662" cy="403"/>
                <a:chOff x="2772" y="979"/>
                <a:chExt cx="662" cy="403"/>
              </a:xfrm>
            </p:grpSpPr>
            <p:sp>
              <p:nvSpPr>
                <p:cNvPr id="202815" name="Rectangle 63"/>
                <p:cNvSpPr>
                  <a:spLocks noChangeArrowheads="1"/>
                </p:cNvSpPr>
                <p:nvPr/>
              </p:nvSpPr>
              <p:spPr bwMode="auto">
                <a:xfrm>
                  <a:off x="2815" y="979"/>
                  <a:ext cx="575"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33" name="Rectangle 64"/>
                <p:cNvSpPr>
                  <a:spLocks noChangeArrowheads="1"/>
                </p:cNvSpPr>
                <p:nvPr/>
              </p:nvSpPr>
              <p:spPr bwMode="auto">
                <a:xfrm>
                  <a:off x="2772" y="979"/>
                  <a:ext cx="66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8" name="Group 65"/>
              <p:cNvGrpSpPr>
                <a:grpSpLocks/>
              </p:cNvGrpSpPr>
              <p:nvPr/>
            </p:nvGrpSpPr>
            <p:grpSpPr bwMode="auto">
              <a:xfrm>
                <a:off x="3434" y="979"/>
                <a:ext cx="698" cy="403"/>
                <a:chOff x="3434" y="979"/>
                <a:chExt cx="698" cy="403"/>
              </a:xfrm>
            </p:grpSpPr>
            <p:sp>
              <p:nvSpPr>
                <p:cNvPr id="202818" name="Rectangle 66"/>
                <p:cNvSpPr>
                  <a:spLocks noChangeArrowheads="1"/>
                </p:cNvSpPr>
                <p:nvPr/>
              </p:nvSpPr>
              <p:spPr bwMode="auto">
                <a:xfrm>
                  <a:off x="3477" y="979"/>
                  <a:ext cx="612" cy="403"/>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31" name="Rectangle 67"/>
                <p:cNvSpPr>
                  <a:spLocks noChangeArrowheads="1"/>
                </p:cNvSpPr>
                <p:nvPr/>
              </p:nvSpPr>
              <p:spPr bwMode="auto">
                <a:xfrm>
                  <a:off x="3434" y="979"/>
                  <a:ext cx="69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09" name="Group 68"/>
              <p:cNvGrpSpPr>
                <a:grpSpLocks/>
              </p:cNvGrpSpPr>
              <p:nvPr/>
            </p:nvGrpSpPr>
            <p:grpSpPr bwMode="auto">
              <a:xfrm>
                <a:off x="0" y="1382"/>
                <a:ext cx="390" cy="480"/>
                <a:chOff x="0" y="1382"/>
                <a:chExt cx="390" cy="480"/>
              </a:xfrm>
            </p:grpSpPr>
            <p:sp>
              <p:nvSpPr>
                <p:cNvPr id="202821" name="Rectangle 69"/>
                <p:cNvSpPr>
                  <a:spLocks noChangeArrowheads="1"/>
                </p:cNvSpPr>
                <p:nvPr/>
              </p:nvSpPr>
              <p:spPr bwMode="auto">
                <a:xfrm>
                  <a:off x="43" y="1382"/>
                  <a:ext cx="304"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1</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29" name="Rectangle 70"/>
                <p:cNvSpPr>
                  <a:spLocks noChangeArrowheads="1"/>
                </p:cNvSpPr>
                <p:nvPr/>
              </p:nvSpPr>
              <p:spPr bwMode="auto">
                <a:xfrm>
                  <a:off x="0" y="1382"/>
                  <a:ext cx="3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0" name="Group 71"/>
              <p:cNvGrpSpPr>
                <a:grpSpLocks/>
              </p:cNvGrpSpPr>
              <p:nvPr/>
            </p:nvGrpSpPr>
            <p:grpSpPr bwMode="auto">
              <a:xfrm>
                <a:off x="390" y="1382"/>
                <a:ext cx="677" cy="480"/>
                <a:chOff x="390" y="1382"/>
                <a:chExt cx="677" cy="480"/>
              </a:xfrm>
            </p:grpSpPr>
            <p:sp>
              <p:nvSpPr>
                <p:cNvPr id="202824" name="Rectangle 72"/>
                <p:cNvSpPr>
                  <a:spLocks noChangeArrowheads="1"/>
                </p:cNvSpPr>
                <p:nvPr/>
              </p:nvSpPr>
              <p:spPr bwMode="auto">
                <a:xfrm>
                  <a:off x="433" y="1382"/>
                  <a:ext cx="591"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P reads </a:t>
                  </a:r>
                  <a:r>
                    <a:rPr lang="en-US" b="1">
                      <a:solidFill>
                        <a:srgbClr val="000000"/>
                      </a:solidFill>
                      <a:effectLst>
                        <a:outerShdw blurRad="38100" dist="38100" dir="2700000" algn="tl">
                          <a:srgbClr val="C0C0C0"/>
                        </a:outerShdw>
                      </a:effectLst>
                    </a:rPr>
                    <a:t>X</a:t>
                  </a:r>
                  <a:endParaRPr lang="en-US" b="1">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r>
                    <a:rPr lang="en-US" b="1">
                      <a:solidFill>
                        <a:srgbClr val="000000"/>
                      </a:solidFill>
                      <a:effectLst>
                        <a:outerShdw blurRad="38100" dist="38100" dir="2700000" algn="tl">
                          <a:srgbClr val="C0C0C0"/>
                        </a:outerShdw>
                      </a:effectLst>
                    </a:rPr>
                    <a:t>(Read Miss)</a:t>
                  </a:r>
                  <a:endParaRPr lang="en-US" b="1">
                    <a:solidFill>
                      <a:srgbClr val="00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27" name="Rectangle 73"/>
                <p:cNvSpPr>
                  <a:spLocks noChangeArrowheads="1"/>
                </p:cNvSpPr>
                <p:nvPr/>
              </p:nvSpPr>
              <p:spPr bwMode="auto">
                <a:xfrm>
                  <a:off x="390" y="1382"/>
                  <a:ext cx="677"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1" name="Group 74"/>
              <p:cNvGrpSpPr>
                <a:grpSpLocks/>
              </p:cNvGrpSpPr>
              <p:nvPr/>
            </p:nvGrpSpPr>
            <p:grpSpPr bwMode="auto">
              <a:xfrm>
                <a:off x="1067" y="1382"/>
                <a:ext cx="534" cy="480"/>
                <a:chOff x="1067" y="1382"/>
                <a:chExt cx="534" cy="480"/>
              </a:xfrm>
            </p:grpSpPr>
            <p:sp>
              <p:nvSpPr>
                <p:cNvPr id="202827" name="Rectangle 75"/>
                <p:cNvSpPr>
                  <a:spLocks noChangeArrowheads="1"/>
                </p:cNvSpPr>
                <p:nvPr/>
              </p:nvSpPr>
              <p:spPr bwMode="auto">
                <a:xfrm>
                  <a:off x="1110" y="1382"/>
                  <a:ext cx="448"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FF0000"/>
                      </a:solidFill>
                      <a:effectLst>
                        <a:outerShdw blurRad="38100" dist="38100" dir="2700000" algn="tl">
                          <a:srgbClr val="C0C0C0"/>
                        </a:outerShdw>
                      </a:effectLst>
                    </a:rPr>
                    <a:t>5</a:t>
                  </a:r>
                  <a:endParaRPr lang="en-US" b="1">
                    <a:solidFill>
                      <a:srgbClr val="FF00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25" name="Rectangle 76"/>
                <p:cNvSpPr>
                  <a:spLocks noChangeArrowheads="1"/>
                </p:cNvSpPr>
                <p:nvPr/>
              </p:nvSpPr>
              <p:spPr bwMode="auto">
                <a:xfrm>
                  <a:off x="1067" y="1382"/>
                  <a:ext cx="53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2" name="Group 77"/>
              <p:cNvGrpSpPr>
                <a:grpSpLocks/>
              </p:cNvGrpSpPr>
              <p:nvPr/>
            </p:nvGrpSpPr>
            <p:grpSpPr bwMode="auto">
              <a:xfrm>
                <a:off x="1601" y="1382"/>
                <a:ext cx="653" cy="480"/>
                <a:chOff x="1601" y="1382"/>
                <a:chExt cx="653" cy="480"/>
              </a:xfrm>
            </p:grpSpPr>
            <p:sp>
              <p:nvSpPr>
                <p:cNvPr id="202830" name="Rectangle 78"/>
                <p:cNvSpPr>
                  <a:spLocks noChangeArrowheads="1"/>
                </p:cNvSpPr>
                <p:nvPr/>
              </p:nvSpPr>
              <p:spPr bwMode="auto">
                <a:xfrm>
                  <a:off x="1644" y="1382"/>
                  <a:ext cx="567"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5</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6600"/>
                    </a:solidFill>
                    <a:effectLst>
                      <a:outerShdw blurRad="38100" dist="38100" dir="2700000" algn="tl">
                        <a:srgbClr val="C0C0C0"/>
                      </a:outerShdw>
                    </a:effectLst>
                    <a:latin typeface="Times New Roman" pitchFamily="18" charset="0"/>
                  </a:endParaRPr>
                </a:p>
              </p:txBody>
            </p:sp>
            <p:sp>
              <p:nvSpPr>
                <p:cNvPr id="20523" name="Rectangle 79"/>
                <p:cNvSpPr>
                  <a:spLocks noChangeArrowheads="1"/>
                </p:cNvSpPr>
                <p:nvPr/>
              </p:nvSpPr>
              <p:spPr bwMode="auto">
                <a:xfrm>
                  <a:off x="1601" y="1382"/>
                  <a:ext cx="65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3" name="Group 80"/>
              <p:cNvGrpSpPr>
                <a:grpSpLocks/>
              </p:cNvGrpSpPr>
              <p:nvPr/>
            </p:nvGrpSpPr>
            <p:grpSpPr bwMode="auto">
              <a:xfrm>
                <a:off x="2254" y="1382"/>
                <a:ext cx="518" cy="480"/>
                <a:chOff x="2254" y="1382"/>
                <a:chExt cx="518" cy="480"/>
              </a:xfrm>
            </p:grpSpPr>
            <p:sp>
              <p:nvSpPr>
                <p:cNvPr id="202833" name="Rectangle 81"/>
                <p:cNvSpPr>
                  <a:spLocks noChangeArrowheads="1"/>
                </p:cNvSpPr>
                <p:nvPr/>
              </p:nvSpPr>
              <p:spPr bwMode="auto">
                <a:xfrm>
                  <a:off x="2297" y="1382"/>
                  <a:ext cx="432"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6600"/>
                      </a:solidFill>
                      <a:effectLst>
                        <a:outerShdw blurRad="38100" dist="38100" dir="2700000" algn="tl">
                          <a:srgbClr val="C0C0C0"/>
                        </a:outerShdw>
                      </a:effectLst>
                    </a:rPr>
                    <a:t>RO</a:t>
                  </a:r>
                  <a:endParaRPr lang="en-US" b="1">
                    <a:solidFill>
                      <a:srgbClr val="006600"/>
                    </a:solidFill>
                    <a:effectLst>
                      <a:outerShdw blurRad="38100" dist="38100" dir="2700000" algn="tl">
                        <a:srgbClr val="C0C0C0"/>
                      </a:outerShdw>
                    </a:effectLst>
                    <a:latin typeface="Tahoma" pitchFamily="34" charset="0"/>
                  </a:endParaRPr>
                </a:p>
                <a:p>
                  <a:pPr algn="ctr" eaLnBrk="0" fontAlgn="base" hangingPunct="0">
                    <a:spcBef>
                      <a:spcPct val="0"/>
                    </a:spcBef>
                    <a:spcAft>
                      <a:spcPct val="0"/>
                    </a:spcAft>
                    <a:defRPr/>
                  </a:pPr>
                  <a:endParaRPr lang="en-US" b="1">
                    <a:solidFill>
                      <a:srgbClr val="006600"/>
                    </a:solidFill>
                    <a:effectLst>
                      <a:outerShdw blurRad="38100" dist="38100" dir="2700000" algn="tl">
                        <a:srgbClr val="C0C0C0"/>
                      </a:outerShdw>
                    </a:effectLst>
                    <a:latin typeface="Times New Roman" pitchFamily="18" charset="0"/>
                  </a:endParaRPr>
                </a:p>
              </p:txBody>
            </p:sp>
            <p:sp>
              <p:nvSpPr>
                <p:cNvPr id="20521" name="Rectangle 82"/>
                <p:cNvSpPr>
                  <a:spLocks noChangeArrowheads="1"/>
                </p:cNvSpPr>
                <p:nvPr/>
              </p:nvSpPr>
              <p:spPr bwMode="auto">
                <a:xfrm>
                  <a:off x="2254" y="1382"/>
                  <a:ext cx="51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4" name="Group 83"/>
              <p:cNvGrpSpPr>
                <a:grpSpLocks/>
              </p:cNvGrpSpPr>
              <p:nvPr/>
            </p:nvGrpSpPr>
            <p:grpSpPr bwMode="auto">
              <a:xfrm>
                <a:off x="2772" y="1382"/>
                <a:ext cx="662" cy="480"/>
                <a:chOff x="2772" y="1382"/>
                <a:chExt cx="662" cy="480"/>
              </a:xfrm>
            </p:grpSpPr>
            <p:sp>
              <p:nvSpPr>
                <p:cNvPr id="202836" name="Rectangle 84"/>
                <p:cNvSpPr>
                  <a:spLocks noChangeArrowheads="1"/>
                </p:cNvSpPr>
                <p:nvPr/>
              </p:nvSpPr>
              <p:spPr bwMode="auto">
                <a:xfrm>
                  <a:off x="2815" y="1382"/>
                  <a:ext cx="575"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19" name="Rectangle 85"/>
                <p:cNvSpPr>
                  <a:spLocks noChangeArrowheads="1"/>
                </p:cNvSpPr>
                <p:nvPr/>
              </p:nvSpPr>
              <p:spPr bwMode="auto">
                <a:xfrm>
                  <a:off x="2772" y="1382"/>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0515" name="Group 86"/>
              <p:cNvGrpSpPr>
                <a:grpSpLocks/>
              </p:cNvGrpSpPr>
              <p:nvPr/>
            </p:nvGrpSpPr>
            <p:grpSpPr bwMode="auto">
              <a:xfrm>
                <a:off x="3434" y="1382"/>
                <a:ext cx="698" cy="480"/>
                <a:chOff x="3434" y="1382"/>
                <a:chExt cx="698" cy="480"/>
              </a:xfrm>
            </p:grpSpPr>
            <p:sp>
              <p:nvSpPr>
                <p:cNvPr id="202839" name="Rectangle 87"/>
                <p:cNvSpPr>
                  <a:spLocks noChangeArrowheads="1"/>
                </p:cNvSpPr>
                <p:nvPr/>
              </p:nvSpPr>
              <p:spPr bwMode="auto">
                <a:xfrm>
                  <a:off x="3477" y="1382"/>
                  <a:ext cx="612" cy="480"/>
                </a:xfrm>
                <a:prstGeom prst="rect">
                  <a:avLst/>
                </a:prstGeom>
                <a:noFill/>
                <a:ln w="9525">
                  <a:noFill/>
                  <a:miter lim="800000"/>
                  <a:headEnd/>
                  <a:tailEnd/>
                </a:ln>
                <a:effectLst/>
              </p:spPr>
              <p:txBody>
                <a:bodyPr/>
                <a:lstStyle/>
                <a:p>
                  <a:pPr algn="ctr" fontAlgn="base">
                    <a:spcBef>
                      <a:spcPct val="0"/>
                    </a:spcBef>
                    <a:spcAft>
                      <a:spcPct val="0"/>
                    </a:spcAft>
                    <a:defRPr/>
                  </a:pPr>
                  <a:r>
                    <a:rPr lang="en-US" b="1">
                      <a:solidFill>
                        <a:srgbClr val="000000"/>
                      </a:solidFill>
                      <a:effectLst>
                        <a:outerShdw blurRad="38100" dist="38100" dir="2700000" algn="tl">
                          <a:srgbClr val="C0C0C0"/>
                        </a:outerShdw>
                      </a:effectLst>
                      <a:latin typeface="Times New Roman" pitchFamily="18" charset="0"/>
                    </a:rPr>
                    <a:t> </a:t>
                  </a:r>
                </a:p>
                <a:p>
                  <a:pPr algn="ctr" eaLnBrk="0" fontAlgn="base" hangingPunct="0">
                    <a:spcBef>
                      <a:spcPct val="0"/>
                    </a:spcBef>
                    <a:spcAft>
                      <a:spcPct val="0"/>
                    </a:spcAft>
                    <a:defRPr/>
                  </a:pPr>
                  <a:endParaRPr lang="en-US" b="1">
                    <a:solidFill>
                      <a:srgbClr val="000000"/>
                    </a:solidFill>
                    <a:effectLst>
                      <a:outerShdw blurRad="38100" dist="38100" dir="2700000" algn="tl">
                        <a:srgbClr val="C0C0C0"/>
                      </a:outerShdw>
                    </a:effectLst>
                    <a:latin typeface="Times New Roman" pitchFamily="18" charset="0"/>
                  </a:endParaRPr>
                </a:p>
              </p:txBody>
            </p:sp>
            <p:sp>
              <p:nvSpPr>
                <p:cNvPr id="20517" name="Rectangle 88"/>
                <p:cNvSpPr>
                  <a:spLocks noChangeArrowheads="1"/>
                </p:cNvSpPr>
                <p:nvPr/>
              </p:nvSpPr>
              <p:spPr bwMode="auto">
                <a:xfrm>
                  <a:off x="3434" y="1382"/>
                  <a:ext cx="69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0487" name="Rectangle 89"/>
            <p:cNvSpPr>
              <a:spLocks noChangeArrowheads="1"/>
            </p:cNvSpPr>
            <p:nvPr/>
          </p:nvSpPr>
          <p:spPr bwMode="auto">
            <a:xfrm>
              <a:off x="-3" y="-3"/>
              <a:ext cx="4138" cy="186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
        <p:nvSpPr>
          <p:cNvPr id="20485" name="Rectangle 90"/>
          <p:cNvSpPr>
            <a:spLocks noChangeArrowheads="1"/>
          </p:cNvSpPr>
          <p:nvPr/>
        </p:nvSpPr>
        <p:spPr bwMode="auto">
          <a:xfrm>
            <a:off x="539750" y="1125538"/>
            <a:ext cx="706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mtClean="0">
                <a:solidFill>
                  <a:srgbClr val="333399"/>
                </a:solidFill>
              </a:rPr>
              <a:t>Complete the table (Ownership)</a:t>
            </a:r>
          </a:p>
        </p:txBody>
      </p:sp>
    </p:spTree>
    <p:extLst>
      <p:ext uri="{BB962C8B-B14F-4D97-AF65-F5344CB8AC3E}">
        <p14:creationId xmlns:p14="http://schemas.microsoft.com/office/powerpoint/2010/main" val="1036954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04CB81CA-836C-438A-9276-0593FDE7921A}" type="slidenum">
              <a:rPr lang="en-US" altLang="en-US" sz="1400" b="0" smtClean="0">
                <a:solidFill>
                  <a:srgbClr val="000000"/>
                </a:solidFill>
              </a:rPr>
              <a:pPr eaLnBrk="1" hangingPunct="1"/>
              <a:t>34</a:t>
            </a:fld>
            <a:endParaRPr lang="en-US" altLang="en-US" sz="1400" b="0" smtClean="0">
              <a:solidFill>
                <a:srgbClr val="000000"/>
              </a:solidFill>
            </a:endParaRPr>
          </a:p>
        </p:txBody>
      </p:sp>
      <p:sp>
        <p:nvSpPr>
          <p:cNvPr id="21507" name="Rectangle 2"/>
          <p:cNvSpPr>
            <a:spLocks noGrp="1" noChangeArrowheads="1"/>
          </p:cNvSpPr>
          <p:nvPr>
            <p:ph type="title"/>
          </p:nvPr>
        </p:nvSpPr>
        <p:spPr>
          <a:xfrm>
            <a:off x="2916238" y="0"/>
            <a:ext cx="3028950" cy="817563"/>
          </a:xfrm>
        </p:spPr>
        <p:txBody>
          <a:bodyPr/>
          <a:lstStyle/>
          <a:p>
            <a:pPr eaLnBrk="1" hangingPunct="1"/>
            <a:r>
              <a:rPr lang="en-US" altLang="en-US" b="0" smtClean="0"/>
              <a:t>Write Once</a:t>
            </a:r>
          </a:p>
        </p:txBody>
      </p:sp>
      <p:sp>
        <p:nvSpPr>
          <p:cNvPr id="204803" name="Rectangle 3"/>
          <p:cNvSpPr>
            <a:spLocks noChangeArrowheads="1"/>
          </p:cNvSpPr>
          <p:nvPr/>
        </p:nvSpPr>
        <p:spPr bwMode="auto">
          <a:xfrm>
            <a:off x="755650" y="1125538"/>
            <a:ext cx="7943850" cy="2349500"/>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a:solidFill>
                  <a:srgbClr val="000000"/>
                </a:solidFill>
                <a:effectLst>
                  <a:outerShdw blurRad="38100" dist="38100" dir="2700000" algn="tl">
                    <a:srgbClr val="C0C0C0"/>
                  </a:outerShdw>
                </a:effectLst>
                <a:latin typeface="Times New Roman" pitchFamily="18" charset="0"/>
              </a:rPr>
              <a:t>This write-invalidate protocol, which was proposed by Goodman in 1983 uses a combination of write-through and write-back. Write-through is used the very first time a block is written. Subsequent writes are performed using write back.</a:t>
            </a:r>
            <a:r>
              <a:rPr lang="en-US" sz="3600" b="1">
                <a:solidFill>
                  <a:srgbClr val="BBE0E3"/>
                </a:solidFill>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1481212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0769335C-8BDA-4CCB-93F3-2FDCC8EB9C0D}" type="slidenum">
              <a:rPr lang="en-US" altLang="en-US" sz="1400" b="0" smtClean="0">
                <a:solidFill>
                  <a:srgbClr val="000000"/>
                </a:solidFill>
              </a:rPr>
              <a:pPr eaLnBrk="1" hangingPunct="1"/>
              <a:t>35</a:t>
            </a:fld>
            <a:endParaRPr lang="en-US" altLang="en-US" sz="1400" b="0" smtClean="0">
              <a:solidFill>
                <a:srgbClr val="000000"/>
              </a:solidFill>
            </a:endParaRPr>
          </a:p>
        </p:txBody>
      </p:sp>
      <p:sp>
        <p:nvSpPr>
          <p:cNvPr id="22531" name="Rectangle 2"/>
          <p:cNvSpPr>
            <a:spLocks noGrp="1" noChangeArrowheads="1"/>
          </p:cNvSpPr>
          <p:nvPr>
            <p:ph type="title"/>
          </p:nvPr>
        </p:nvSpPr>
        <p:spPr>
          <a:xfrm>
            <a:off x="1116013" y="115888"/>
            <a:ext cx="6407150" cy="671512"/>
          </a:xfrm>
        </p:spPr>
        <p:txBody>
          <a:bodyPr/>
          <a:lstStyle/>
          <a:p>
            <a:pPr eaLnBrk="1" hangingPunct="1"/>
            <a:r>
              <a:rPr lang="en-US" altLang="en-US" b="0" smtClean="0"/>
              <a:t>Write Once (cont.)</a:t>
            </a:r>
          </a:p>
        </p:txBody>
      </p:sp>
      <p:grpSp>
        <p:nvGrpSpPr>
          <p:cNvPr id="22532" name="Group 3"/>
          <p:cNvGrpSpPr>
            <a:grpSpLocks/>
          </p:cNvGrpSpPr>
          <p:nvPr/>
        </p:nvGrpSpPr>
        <p:grpSpPr bwMode="auto">
          <a:xfrm>
            <a:off x="539750" y="1125538"/>
            <a:ext cx="8323263" cy="4325937"/>
            <a:chOff x="-3" y="-3"/>
            <a:chExt cx="3677" cy="2320"/>
          </a:xfrm>
        </p:grpSpPr>
        <p:grpSp>
          <p:nvGrpSpPr>
            <p:cNvPr id="22533" name="Group 4"/>
            <p:cNvGrpSpPr>
              <a:grpSpLocks/>
            </p:cNvGrpSpPr>
            <p:nvPr/>
          </p:nvGrpSpPr>
          <p:grpSpPr bwMode="auto">
            <a:xfrm>
              <a:off x="0" y="0"/>
              <a:ext cx="3671" cy="2314"/>
              <a:chOff x="0" y="0"/>
              <a:chExt cx="3671" cy="2314"/>
            </a:xfrm>
          </p:grpSpPr>
          <p:grpSp>
            <p:nvGrpSpPr>
              <p:cNvPr id="22535" name="Group 5"/>
              <p:cNvGrpSpPr>
                <a:grpSpLocks/>
              </p:cNvGrpSpPr>
              <p:nvPr/>
            </p:nvGrpSpPr>
            <p:grpSpPr bwMode="auto">
              <a:xfrm>
                <a:off x="0" y="0"/>
                <a:ext cx="626" cy="394"/>
                <a:chOff x="0" y="0"/>
                <a:chExt cx="626" cy="394"/>
              </a:xfrm>
            </p:grpSpPr>
            <p:sp>
              <p:nvSpPr>
                <p:cNvPr id="22563" name="Rectangle 6"/>
                <p:cNvSpPr>
                  <a:spLocks noChangeArrowheads="1"/>
                </p:cNvSpPr>
                <p:nvPr/>
              </p:nvSpPr>
              <p:spPr bwMode="auto">
                <a:xfrm>
                  <a:off x="43" y="0"/>
                  <a:ext cx="54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imes New Roman" pitchFamily="18" charset="0"/>
                    </a:rPr>
                    <a:t>State</a:t>
                  </a:r>
                </a:p>
                <a:p>
                  <a:pPr algn="ctr" fontAlgn="base">
                    <a:spcBef>
                      <a:spcPct val="0"/>
                    </a:spcBef>
                    <a:spcAft>
                      <a:spcPct val="0"/>
                    </a:spcAft>
                  </a:pPr>
                  <a:endParaRPr lang="en-US" altLang="en-US" sz="1800" smtClean="0">
                    <a:solidFill>
                      <a:srgbClr val="990033"/>
                    </a:solidFill>
                    <a:latin typeface="Times New Roman" pitchFamily="18" charset="0"/>
                  </a:endParaRPr>
                </a:p>
              </p:txBody>
            </p:sp>
            <p:sp>
              <p:nvSpPr>
                <p:cNvPr id="22564" name="Rectangle 7"/>
                <p:cNvSpPr>
                  <a:spLocks noChangeArrowheads="1"/>
                </p:cNvSpPr>
                <p:nvPr/>
              </p:nvSpPr>
              <p:spPr bwMode="auto">
                <a:xfrm>
                  <a:off x="0" y="0"/>
                  <a:ext cx="62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36" name="Group 8"/>
              <p:cNvGrpSpPr>
                <a:grpSpLocks/>
              </p:cNvGrpSpPr>
              <p:nvPr/>
            </p:nvGrpSpPr>
            <p:grpSpPr bwMode="auto">
              <a:xfrm>
                <a:off x="626" y="0"/>
                <a:ext cx="3045" cy="394"/>
                <a:chOff x="626" y="0"/>
                <a:chExt cx="3045" cy="394"/>
              </a:xfrm>
            </p:grpSpPr>
            <p:sp>
              <p:nvSpPr>
                <p:cNvPr id="22561" name="Rectangle 9"/>
                <p:cNvSpPr>
                  <a:spLocks noChangeArrowheads="1"/>
                </p:cNvSpPr>
                <p:nvPr/>
              </p:nvSpPr>
              <p:spPr bwMode="auto">
                <a:xfrm>
                  <a:off x="669" y="0"/>
                  <a:ext cx="295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imes New Roman" pitchFamily="18" charset="0"/>
                    </a:rPr>
                    <a:t>Description</a:t>
                  </a:r>
                </a:p>
                <a:p>
                  <a:pPr algn="ctr" fontAlgn="base">
                    <a:spcBef>
                      <a:spcPct val="0"/>
                    </a:spcBef>
                    <a:spcAft>
                      <a:spcPct val="0"/>
                    </a:spcAft>
                  </a:pPr>
                  <a:endParaRPr lang="en-US" altLang="en-US" sz="1800" smtClean="0">
                    <a:solidFill>
                      <a:srgbClr val="990033"/>
                    </a:solidFill>
                    <a:latin typeface="Times New Roman" pitchFamily="18" charset="0"/>
                  </a:endParaRPr>
                </a:p>
              </p:txBody>
            </p:sp>
            <p:sp>
              <p:nvSpPr>
                <p:cNvPr id="22562" name="Rectangle 10"/>
                <p:cNvSpPr>
                  <a:spLocks noChangeArrowheads="1"/>
                </p:cNvSpPr>
                <p:nvPr/>
              </p:nvSpPr>
              <p:spPr bwMode="auto">
                <a:xfrm>
                  <a:off x="626" y="0"/>
                  <a:ext cx="3045"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37" name="Group 11"/>
              <p:cNvGrpSpPr>
                <a:grpSpLocks/>
              </p:cNvGrpSpPr>
              <p:nvPr/>
            </p:nvGrpSpPr>
            <p:grpSpPr bwMode="auto">
              <a:xfrm>
                <a:off x="0" y="394"/>
                <a:ext cx="626" cy="480"/>
                <a:chOff x="0" y="394"/>
                <a:chExt cx="626" cy="480"/>
              </a:xfrm>
            </p:grpSpPr>
            <p:sp>
              <p:nvSpPr>
                <p:cNvPr id="22559" name="Rectangle 12"/>
                <p:cNvSpPr>
                  <a:spLocks noChangeArrowheads="1"/>
                </p:cNvSpPr>
                <p:nvPr/>
              </p:nvSpPr>
              <p:spPr bwMode="auto">
                <a:xfrm>
                  <a:off x="43" y="394"/>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Invalid</a:t>
                  </a:r>
                </a:p>
                <a:p>
                  <a:pPr algn="just" fontAlgn="base">
                    <a:spcBef>
                      <a:spcPct val="0"/>
                    </a:spcBef>
                    <a:spcAft>
                      <a:spcPct val="0"/>
                    </a:spcAft>
                  </a:pPr>
                  <a:r>
                    <a:rPr lang="en-US" altLang="en-US" sz="1800" dirty="0" smtClean="0">
                      <a:solidFill>
                        <a:srgbClr val="000000"/>
                      </a:solidFill>
                      <a:latin typeface="Times New Roman" pitchFamily="18" charset="0"/>
                    </a:rPr>
                    <a:t>[INV]</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2560" name="Rectangle 13"/>
                <p:cNvSpPr>
                  <a:spLocks noChangeArrowheads="1"/>
                </p:cNvSpPr>
                <p:nvPr/>
              </p:nvSpPr>
              <p:spPr bwMode="auto">
                <a:xfrm>
                  <a:off x="0" y="394"/>
                  <a:ext cx="62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38" name="Group 14"/>
              <p:cNvGrpSpPr>
                <a:grpSpLocks/>
              </p:cNvGrpSpPr>
              <p:nvPr/>
            </p:nvGrpSpPr>
            <p:grpSpPr bwMode="auto">
              <a:xfrm>
                <a:off x="626" y="394"/>
                <a:ext cx="3045" cy="480"/>
                <a:chOff x="626" y="394"/>
                <a:chExt cx="3045" cy="480"/>
              </a:xfrm>
            </p:grpSpPr>
            <p:sp>
              <p:nvSpPr>
                <p:cNvPr id="22557" name="Rectangle 15"/>
                <p:cNvSpPr>
                  <a:spLocks noChangeArrowheads="1"/>
                </p:cNvSpPr>
                <p:nvPr/>
              </p:nvSpPr>
              <p:spPr bwMode="auto">
                <a:xfrm>
                  <a:off x="669" y="394"/>
                  <a:ext cx="29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imes New Roman" pitchFamily="18" charset="0"/>
                    </a:rPr>
                    <a:t>The copy is inconsistent.</a:t>
                  </a:r>
                </a:p>
                <a:p>
                  <a:pPr algn="just" fontAlgn="base">
                    <a:spcBef>
                      <a:spcPct val="0"/>
                    </a:spcBef>
                    <a:spcAft>
                      <a:spcPct val="0"/>
                    </a:spcAft>
                  </a:pPr>
                  <a:endParaRPr lang="en-US" altLang="en-US" sz="1800" smtClean="0">
                    <a:solidFill>
                      <a:srgbClr val="990033"/>
                    </a:solidFill>
                    <a:latin typeface="Times New Roman" pitchFamily="18" charset="0"/>
                  </a:endParaRPr>
                </a:p>
              </p:txBody>
            </p:sp>
            <p:sp>
              <p:nvSpPr>
                <p:cNvPr id="22558" name="Rectangle 16"/>
                <p:cNvSpPr>
                  <a:spLocks noChangeArrowheads="1"/>
                </p:cNvSpPr>
                <p:nvPr/>
              </p:nvSpPr>
              <p:spPr bwMode="auto">
                <a:xfrm>
                  <a:off x="626" y="394"/>
                  <a:ext cx="3045"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39" name="Group 17"/>
              <p:cNvGrpSpPr>
                <a:grpSpLocks/>
              </p:cNvGrpSpPr>
              <p:nvPr/>
            </p:nvGrpSpPr>
            <p:grpSpPr bwMode="auto">
              <a:xfrm>
                <a:off x="0" y="874"/>
                <a:ext cx="626" cy="480"/>
                <a:chOff x="0" y="874"/>
                <a:chExt cx="626" cy="480"/>
              </a:xfrm>
            </p:grpSpPr>
            <p:sp>
              <p:nvSpPr>
                <p:cNvPr id="22555" name="Rectangle 18"/>
                <p:cNvSpPr>
                  <a:spLocks noChangeArrowheads="1"/>
                </p:cNvSpPr>
                <p:nvPr/>
              </p:nvSpPr>
              <p:spPr bwMode="auto">
                <a:xfrm>
                  <a:off x="43" y="874"/>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Valid</a:t>
                  </a:r>
                </a:p>
                <a:p>
                  <a:pPr algn="just" fontAlgn="base">
                    <a:spcBef>
                      <a:spcPct val="0"/>
                    </a:spcBef>
                    <a:spcAft>
                      <a:spcPct val="0"/>
                    </a:spcAft>
                  </a:pPr>
                  <a:r>
                    <a:rPr lang="en-US" altLang="en-US" sz="1800" dirty="0" smtClean="0">
                      <a:solidFill>
                        <a:srgbClr val="000000"/>
                      </a:solidFill>
                      <a:latin typeface="Times New Roman" pitchFamily="18" charset="0"/>
                    </a:rPr>
                    <a:t>[VALID]</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2556" name="Rectangle 19"/>
                <p:cNvSpPr>
                  <a:spLocks noChangeArrowheads="1"/>
                </p:cNvSpPr>
                <p:nvPr/>
              </p:nvSpPr>
              <p:spPr bwMode="auto">
                <a:xfrm>
                  <a:off x="0" y="874"/>
                  <a:ext cx="62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40" name="Group 20"/>
              <p:cNvGrpSpPr>
                <a:grpSpLocks/>
              </p:cNvGrpSpPr>
              <p:nvPr/>
            </p:nvGrpSpPr>
            <p:grpSpPr bwMode="auto">
              <a:xfrm>
                <a:off x="626" y="874"/>
                <a:ext cx="3045" cy="480"/>
                <a:chOff x="626" y="874"/>
                <a:chExt cx="3045" cy="480"/>
              </a:xfrm>
            </p:grpSpPr>
            <p:sp>
              <p:nvSpPr>
                <p:cNvPr id="22553" name="Rectangle 21"/>
                <p:cNvSpPr>
                  <a:spLocks noChangeArrowheads="1"/>
                </p:cNvSpPr>
                <p:nvPr/>
              </p:nvSpPr>
              <p:spPr bwMode="auto">
                <a:xfrm>
                  <a:off x="669" y="874"/>
                  <a:ext cx="29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imes New Roman" pitchFamily="18" charset="0"/>
                    </a:rPr>
                    <a:t>The copy is consistent with global memory.</a:t>
                  </a:r>
                </a:p>
                <a:p>
                  <a:pPr algn="just" fontAlgn="base">
                    <a:spcBef>
                      <a:spcPct val="0"/>
                    </a:spcBef>
                    <a:spcAft>
                      <a:spcPct val="0"/>
                    </a:spcAft>
                  </a:pPr>
                  <a:endParaRPr lang="en-US" altLang="en-US" sz="1800" smtClean="0">
                    <a:solidFill>
                      <a:srgbClr val="990033"/>
                    </a:solidFill>
                    <a:latin typeface="Times New Roman" pitchFamily="18" charset="0"/>
                  </a:endParaRPr>
                </a:p>
              </p:txBody>
            </p:sp>
            <p:sp>
              <p:nvSpPr>
                <p:cNvPr id="22554" name="Rectangle 22"/>
                <p:cNvSpPr>
                  <a:spLocks noChangeArrowheads="1"/>
                </p:cNvSpPr>
                <p:nvPr/>
              </p:nvSpPr>
              <p:spPr bwMode="auto">
                <a:xfrm>
                  <a:off x="626" y="874"/>
                  <a:ext cx="3045"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41" name="Group 23"/>
              <p:cNvGrpSpPr>
                <a:grpSpLocks/>
              </p:cNvGrpSpPr>
              <p:nvPr/>
            </p:nvGrpSpPr>
            <p:grpSpPr bwMode="auto">
              <a:xfrm>
                <a:off x="0" y="1354"/>
                <a:ext cx="626" cy="480"/>
                <a:chOff x="0" y="1354"/>
                <a:chExt cx="626" cy="480"/>
              </a:xfrm>
            </p:grpSpPr>
            <p:sp>
              <p:nvSpPr>
                <p:cNvPr id="22551" name="Rectangle 24"/>
                <p:cNvSpPr>
                  <a:spLocks noChangeArrowheads="1"/>
                </p:cNvSpPr>
                <p:nvPr/>
              </p:nvSpPr>
              <p:spPr bwMode="auto">
                <a:xfrm>
                  <a:off x="43" y="1354"/>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Reserved</a:t>
                  </a:r>
                </a:p>
                <a:p>
                  <a:pPr algn="just" fontAlgn="base">
                    <a:spcBef>
                      <a:spcPct val="0"/>
                    </a:spcBef>
                    <a:spcAft>
                      <a:spcPct val="0"/>
                    </a:spcAft>
                  </a:pPr>
                  <a:r>
                    <a:rPr lang="en-US" altLang="en-US" sz="1800" dirty="0" smtClean="0">
                      <a:solidFill>
                        <a:srgbClr val="000000"/>
                      </a:solidFill>
                      <a:latin typeface="Times New Roman" pitchFamily="18" charset="0"/>
                    </a:rPr>
                    <a:t>[RES]</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2552" name="Rectangle 25"/>
                <p:cNvSpPr>
                  <a:spLocks noChangeArrowheads="1"/>
                </p:cNvSpPr>
                <p:nvPr/>
              </p:nvSpPr>
              <p:spPr bwMode="auto">
                <a:xfrm>
                  <a:off x="0" y="1354"/>
                  <a:ext cx="62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42" name="Group 26"/>
              <p:cNvGrpSpPr>
                <a:grpSpLocks/>
              </p:cNvGrpSpPr>
              <p:nvPr/>
            </p:nvGrpSpPr>
            <p:grpSpPr bwMode="auto">
              <a:xfrm>
                <a:off x="626" y="1354"/>
                <a:ext cx="3045" cy="480"/>
                <a:chOff x="626" y="1354"/>
                <a:chExt cx="3045" cy="480"/>
              </a:xfrm>
            </p:grpSpPr>
            <p:sp>
              <p:nvSpPr>
                <p:cNvPr id="22549" name="Rectangle 27"/>
                <p:cNvSpPr>
                  <a:spLocks noChangeArrowheads="1"/>
                </p:cNvSpPr>
                <p:nvPr/>
              </p:nvSpPr>
              <p:spPr bwMode="auto">
                <a:xfrm>
                  <a:off x="669" y="1354"/>
                  <a:ext cx="29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imes New Roman" pitchFamily="18" charset="0"/>
                    </a:rPr>
                    <a:t>Data has been written exactly once and the copy is consistent with global memory. There is only one copy of the global memory block in one local cache.</a:t>
                  </a:r>
                </a:p>
                <a:p>
                  <a:pPr algn="just" fontAlgn="base">
                    <a:spcBef>
                      <a:spcPct val="0"/>
                    </a:spcBef>
                    <a:spcAft>
                      <a:spcPct val="0"/>
                    </a:spcAft>
                  </a:pPr>
                  <a:endParaRPr lang="en-US" altLang="en-US" sz="1800" smtClean="0">
                    <a:solidFill>
                      <a:srgbClr val="990033"/>
                    </a:solidFill>
                    <a:latin typeface="Times New Roman" pitchFamily="18" charset="0"/>
                  </a:endParaRPr>
                </a:p>
              </p:txBody>
            </p:sp>
            <p:sp>
              <p:nvSpPr>
                <p:cNvPr id="22550" name="Rectangle 28"/>
                <p:cNvSpPr>
                  <a:spLocks noChangeArrowheads="1"/>
                </p:cNvSpPr>
                <p:nvPr/>
              </p:nvSpPr>
              <p:spPr bwMode="auto">
                <a:xfrm>
                  <a:off x="626" y="1354"/>
                  <a:ext cx="3045"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43" name="Group 29"/>
              <p:cNvGrpSpPr>
                <a:grpSpLocks/>
              </p:cNvGrpSpPr>
              <p:nvPr/>
            </p:nvGrpSpPr>
            <p:grpSpPr bwMode="auto">
              <a:xfrm>
                <a:off x="0" y="1834"/>
                <a:ext cx="626" cy="480"/>
                <a:chOff x="0" y="1834"/>
                <a:chExt cx="626" cy="480"/>
              </a:xfrm>
            </p:grpSpPr>
            <p:sp>
              <p:nvSpPr>
                <p:cNvPr id="22547" name="Rectangle 30"/>
                <p:cNvSpPr>
                  <a:spLocks noChangeArrowheads="1"/>
                </p:cNvSpPr>
                <p:nvPr/>
              </p:nvSpPr>
              <p:spPr bwMode="auto">
                <a:xfrm>
                  <a:off x="43" y="1834"/>
                  <a:ext cx="5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Dirty</a:t>
                  </a:r>
                </a:p>
                <a:p>
                  <a:pPr algn="just" fontAlgn="base">
                    <a:spcBef>
                      <a:spcPct val="0"/>
                    </a:spcBef>
                    <a:spcAft>
                      <a:spcPct val="0"/>
                    </a:spcAft>
                  </a:pPr>
                  <a:r>
                    <a:rPr lang="en-US" altLang="en-US" sz="1800" dirty="0" smtClean="0">
                      <a:solidFill>
                        <a:srgbClr val="000000"/>
                      </a:solidFill>
                      <a:latin typeface="Times New Roman" pitchFamily="18" charset="0"/>
                    </a:rPr>
                    <a:t>[DIRTY]</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2548" name="Rectangle 31"/>
                <p:cNvSpPr>
                  <a:spLocks noChangeArrowheads="1"/>
                </p:cNvSpPr>
                <p:nvPr/>
              </p:nvSpPr>
              <p:spPr bwMode="auto">
                <a:xfrm>
                  <a:off x="0" y="1834"/>
                  <a:ext cx="62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2544" name="Group 32"/>
              <p:cNvGrpSpPr>
                <a:grpSpLocks/>
              </p:cNvGrpSpPr>
              <p:nvPr/>
            </p:nvGrpSpPr>
            <p:grpSpPr bwMode="auto">
              <a:xfrm>
                <a:off x="626" y="1834"/>
                <a:ext cx="3045" cy="480"/>
                <a:chOff x="626" y="1834"/>
                <a:chExt cx="3045" cy="480"/>
              </a:xfrm>
            </p:grpSpPr>
            <p:sp>
              <p:nvSpPr>
                <p:cNvPr id="22545" name="Rectangle 33"/>
                <p:cNvSpPr>
                  <a:spLocks noChangeArrowheads="1"/>
                </p:cNvSpPr>
                <p:nvPr/>
              </p:nvSpPr>
              <p:spPr bwMode="auto">
                <a:xfrm>
                  <a:off x="669" y="1834"/>
                  <a:ext cx="29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990033"/>
                      </a:solidFill>
                      <a:latin typeface="Times New Roman" pitchFamily="18" charset="0"/>
                    </a:rPr>
                    <a:t>Data has been updated more than once and there is only one copy in one local cache. When a copy is dirty, it must be written back to global memory</a:t>
                  </a:r>
                </a:p>
                <a:p>
                  <a:pPr algn="just" fontAlgn="base">
                    <a:spcBef>
                      <a:spcPct val="0"/>
                    </a:spcBef>
                    <a:spcAft>
                      <a:spcPct val="0"/>
                    </a:spcAft>
                  </a:pPr>
                  <a:endParaRPr lang="en-US" altLang="en-US" sz="1800" smtClean="0">
                    <a:solidFill>
                      <a:srgbClr val="990033"/>
                    </a:solidFill>
                    <a:latin typeface="Times New Roman" pitchFamily="18" charset="0"/>
                  </a:endParaRPr>
                </a:p>
              </p:txBody>
            </p:sp>
            <p:sp>
              <p:nvSpPr>
                <p:cNvPr id="22546" name="Rectangle 34"/>
                <p:cNvSpPr>
                  <a:spLocks noChangeArrowheads="1"/>
                </p:cNvSpPr>
                <p:nvPr/>
              </p:nvSpPr>
              <p:spPr bwMode="auto">
                <a:xfrm>
                  <a:off x="626" y="1834"/>
                  <a:ext cx="3045"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2534" name="Rectangle 35"/>
            <p:cNvSpPr>
              <a:spLocks noChangeArrowheads="1"/>
            </p:cNvSpPr>
            <p:nvPr/>
          </p:nvSpPr>
          <p:spPr bwMode="auto">
            <a:xfrm>
              <a:off x="-3" y="-3"/>
              <a:ext cx="3677" cy="232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1790790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5119CEA4-1DB2-474A-8377-E70CC8BDCA6F}" type="slidenum">
              <a:rPr lang="en-US" altLang="en-US" sz="1400" b="0" smtClean="0">
                <a:solidFill>
                  <a:srgbClr val="000000"/>
                </a:solidFill>
              </a:rPr>
              <a:pPr eaLnBrk="1" hangingPunct="1"/>
              <a:t>36</a:t>
            </a:fld>
            <a:endParaRPr lang="en-US" altLang="en-US" sz="1400" b="0" smtClean="0">
              <a:solidFill>
                <a:srgbClr val="000000"/>
              </a:solidFill>
            </a:endParaRPr>
          </a:p>
        </p:txBody>
      </p:sp>
      <p:sp>
        <p:nvSpPr>
          <p:cNvPr id="23555" name="Rectangle 2"/>
          <p:cNvSpPr>
            <a:spLocks noGrp="1" noChangeArrowheads="1"/>
          </p:cNvSpPr>
          <p:nvPr>
            <p:ph type="title"/>
          </p:nvPr>
        </p:nvSpPr>
        <p:spPr>
          <a:xfrm>
            <a:off x="2268538" y="0"/>
            <a:ext cx="3722687" cy="758825"/>
          </a:xfrm>
        </p:spPr>
        <p:txBody>
          <a:bodyPr/>
          <a:lstStyle/>
          <a:p>
            <a:pPr eaLnBrk="1" hangingPunct="1"/>
            <a:r>
              <a:rPr lang="en-US" altLang="en-US" b="0" smtClean="0"/>
              <a:t>Write Once (Cont.)</a:t>
            </a:r>
          </a:p>
        </p:txBody>
      </p:sp>
      <p:grpSp>
        <p:nvGrpSpPr>
          <p:cNvPr id="23556" name="Group 3"/>
          <p:cNvGrpSpPr>
            <a:grpSpLocks/>
          </p:cNvGrpSpPr>
          <p:nvPr/>
        </p:nvGrpSpPr>
        <p:grpSpPr bwMode="auto">
          <a:xfrm>
            <a:off x="611188" y="1196975"/>
            <a:ext cx="8094662" cy="4011613"/>
            <a:chOff x="-3" y="-3"/>
            <a:chExt cx="3677" cy="1456"/>
          </a:xfrm>
        </p:grpSpPr>
        <p:grpSp>
          <p:nvGrpSpPr>
            <p:cNvPr id="23557" name="Group 4"/>
            <p:cNvGrpSpPr>
              <a:grpSpLocks/>
            </p:cNvGrpSpPr>
            <p:nvPr/>
          </p:nvGrpSpPr>
          <p:grpSpPr bwMode="auto">
            <a:xfrm>
              <a:off x="0" y="0"/>
              <a:ext cx="3671" cy="1450"/>
              <a:chOff x="0" y="0"/>
              <a:chExt cx="3671" cy="1450"/>
            </a:xfrm>
          </p:grpSpPr>
          <p:grpSp>
            <p:nvGrpSpPr>
              <p:cNvPr id="23559" name="Group 5"/>
              <p:cNvGrpSpPr>
                <a:grpSpLocks/>
              </p:cNvGrpSpPr>
              <p:nvPr/>
            </p:nvGrpSpPr>
            <p:grpSpPr bwMode="auto">
              <a:xfrm>
                <a:off x="0" y="0"/>
                <a:ext cx="626" cy="394"/>
                <a:chOff x="0" y="0"/>
                <a:chExt cx="626" cy="394"/>
              </a:xfrm>
            </p:grpSpPr>
            <p:sp>
              <p:nvSpPr>
                <p:cNvPr id="23575" name="Rectangle 6"/>
                <p:cNvSpPr>
                  <a:spLocks noChangeArrowheads="1"/>
                </p:cNvSpPr>
                <p:nvPr/>
              </p:nvSpPr>
              <p:spPr bwMode="auto">
                <a:xfrm>
                  <a:off x="43" y="0"/>
                  <a:ext cx="54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Event</a:t>
                  </a: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23576" name="Rectangle 7"/>
                <p:cNvSpPr>
                  <a:spLocks noChangeArrowheads="1"/>
                </p:cNvSpPr>
                <p:nvPr/>
              </p:nvSpPr>
              <p:spPr bwMode="auto">
                <a:xfrm>
                  <a:off x="0" y="0"/>
                  <a:ext cx="62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3560" name="Group 8"/>
              <p:cNvGrpSpPr>
                <a:grpSpLocks/>
              </p:cNvGrpSpPr>
              <p:nvPr/>
            </p:nvGrpSpPr>
            <p:grpSpPr bwMode="auto">
              <a:xfrm>
                <a:off x="626" y="0"/>
                <a:ext cx="3045" cy="394"/>
                <a:chOff x="626" y="0"/>
                <a:chExt cx="3045" cy="394"/>
              </a:xfrm>
            </p:grpSpPr>
            <p:sp>
              <p:nvSpPr>
                <p:cNvPr id="23573" name="Rectangle 9"/>
                <p:cNvSpPr>
                  <a:spLocks noChangeArrowheads="1"/>
                </p:cNvSpPr>
                <p:nvPr/>
              </p:nvSpPr>
              <p:spPr bwMode="auto">
                <a:xfrm>
                  <a:off x="669" y="0"/>
                  <a:ext cx="295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Actions</a:t>
                  </a:r>
                </a:p>
                <a:p>
                  <a:pPr algn="ctr" fontAlgn="base">
                    <a:spcBef>
                      <a:spcPct val="0"/>
                    </a:spcBef>
                    <a:spcAft>
                      <a:spcPct val="0"/>
                    </a:spcAft>
                  </a:pPr>
                  <a:endParaRPr lang="en-US" altLang="en-US" sz="2000" smtClean="0">
                    <a:solidFill>
                      <a:srgbClr val="990033"/>
                    </a:solidFill>
                    <a:latin typeface="Times New Roman" pitchFamily="18" charset="0"/>
                  </a:endParaRPr>
                </a:p>
              </p:txBody>
            </p:sp>
            <p:sp>
              <p:nvSpPr>
                <p:cNvPr id="23574" name="Rectangle 10"/>
                <p:cNvSpPr>
                  <a:spLocks noChangeArrowheads="1"/>
                </p:cNvSpPr>
                <p:nvPr/>
              </p:nvSpPr>
              <p:spPr bwMode="auto">
                <a:xfrm>
                  <a:off x="626" y="0"/>
                  <a:ext cx="3045"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3561" name="Group 11"/>
              <p:cNvGrpSpPr>
                <a:grpSpLocks/>
              </p:cNvGrpSpPr>
              <p:nvPr/>
            </p:nvGrpSpPr>
            <p:grpSpPr bwMode="auto">
              <a:xfrm>
                <a:off x="0" y="394"/>
                <a:ext cx="626" cy="384"/>
                <a:chOff x="0" y="394"/>
                <a:chExt cx="626" cy="384"/>
              </a:xfrm>
            </p:grpSpPr>
            <p:sp>
              <p:nvSpPr>
                <p:cNvPr id="23571" name="Rectangle 12"/>
                <p:cNvSpPr>
                  <a:spLocks noChangeArrowheads="1"/>
                </p:cNvSpPr>
                <p:nvPr/>
              </p:nvSpPr>
              <p:spPr bwMode="auto">
                <a:xfrm>
                  <a:off x="43" y="394"/>
                  <a:ext cx="5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000000"/>
                      </a:solidFill>
                      <a:latin typeface="Times New Roman" pitchFamily="18" charset="0"/>
                    </a:rPr>
                    <a:t>Read Hit</a:t>
                  </a:r>
                </a:p>
                <a:p>
                  <a:pPr fontAlgn="base">
                    <a:spcBef>
                      <a:spcPct val="0"/>
                    </a:spcBef>
                    <a:spcAft>
                      <a:spcPct val="0"/>
                    </a:spcAft>
                  </a:pPr>
                  <a:endParaRPr lang="en-US" altLang="en-US" sz="2000" smtClean="0">
                    <a:solidFill>
                      <a:srgbClr val="000000"/>
                    </a:solidFill>
                    <a:latin typeface="Times New Roman" pitchFamily="18" charset="0"/>
                  </a:endParaRPr>
                </a:p>
              </p:txBody>
            </p:sp>
            <p:sp>
              <p:nvSpPr>
                <p:cNvPr id="23572" name="Rectangle 13"/>
                <p:cNvSpPr>
                  <a:spLocks noChangeArrowheads="1"/>
                </p:cNvSpPr>
                <p:nvPr/>
              </p:nvSpPr>
              <p:spPr bwMode="auto">
                <a:xfrm>
                  <a:off x="0" y="394"/>
                  <a:ext cx="6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3562" name="Group 14"/>
              <p:cNvGrpSpPr>
                <a:grpSpLocks/>
              </p:cNvGrpSpPr>
              <p:nvPr/>
            </p:nvGrpSpPr>
            <p:grpSpPr bwMode="auto">
              <a:xfrm>
                <a:off x="626" y="394"/>
                <a:ext cx="3045" cy="384"/>
                <a:chOff x="626" y="394"/>
                <a:chExt cx="3045" cy="384"/>
              </a:xfrm>
            </p:grpSpPr>
            <p:sp>
              <p:nvSpPr>
                <p:cNvPr id="23569" name="Rectangle 15"/>
                <p:cNvSpPr>
                  <a:spLocks noChangeArrowheads="1"/>
                </p:cNvSpPr>
                <p:nvPr/>
              </p:nvSpPr>
              <p:spPr bwMode="auto">
                <a:xfrm>
                  <a:off x="669" y="394"/>
                  <a:ext cx="29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990033"/>
                      </a:solidFill>
                      <a:latin typeface="Times New Roman" pitchFamily="18" charset="0"/>
                    </a:rPr>
                    <a:t>Use the local copy from the cache.</a:t>
                  </a:r>
                </a:p>
                <a:p>
                  <a:pPr fontAlgn="base">
                    <a:spcBef>
                      <a:spcPct val="0"/>
                    </a:spcBef>
                    <a:spcAft>
                      <a:spcPct val="0"/>
                    </a:spcAft>
                  </a:pPr>
                  <a:endParaRPr lang="en-US" altLang="en-US" sz="2000" smtClean="0">
                    <a:solidFill>
                      <a:srgbClr val="990033"/>
                    </a:solidFill>
                    <a:latin typeface="Times New Roman" pitchFamily="18" charset="0"/>
                  </a:endParaRPr>
                </a:p>
              </p:txBody>
            </p:sp>
            <p:sp>
              <p:nvSpPr>
                <p:cNvPr id="23570" name="Rectangle 16"/>
                <p:cNvSpPr>
                  <a:spLocks noChangeArrowheads="1"/>
                </p:cNvSpPr>
                <p:nvPr/>
              </p:nvSpPr>
              <p:spPr bwMode="auto">
                <a:xfrm>
                  <a:off x="626" y="394"/>
                  <a:ext cx="304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3563" name="Group 17"/>
              <p:cNvGrpSpPr>
                <a:grpSpLocks/>
              </p:cNvGrpSpPr>
              <p:nvPr/>
            </p:nvGrpSpPr>
            <p:grpSpPr bwMode="auto">
              <a:xfrm>
                <a:off x="0" y="778"/>
                <a:ext cx="626" cy="672"/>
                <a:chOff x="0" y="778"/>
                <a:chExt cx="626" cy="672"/>
              </a:xfrm>
            </p:grpSpPr>
            <p:sp>
              <p:nvSpPr>
                <p:cNvPr id="23567" name="Rectangle 18"/>
                <p:cNvSpPr>
                  <a:spLocks noChangeArrowheads="1"/>
                </p:cNvSpPr>
                <p:nvPr/>
              </p:nvSpPr>
              <p:spPr bwMode="auto">
                <a:xfrm>
                  <a:off x="43" y="778"/>
                  <a:ext cx="5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000000"/>
                      </a:solidFill>
                      <a:latin typeface="Times New Roman" pitchFamily="18" charset="0"/>
                    </a:rPr>
                    <a:t>Read Miss</a:t>
                  </a:r>
                </a:p>
                <a:p>
                  <a:pPr fontAlgn="base">
                    <a:spcBef>
                      <a:spcPct val="0"/>
                    </a:spcBef>
                    <a:spcAft>
                      <a:spcPct val="0"/>
                    </a:spcAft>
                  </a:pPr>
                  <a:endParaRPr lang="en-US" altLang="en-US" sz="2000" smtClean="0">
                    <a:solidFill>
                      <a:srgbClr val="000000"/>
                    </a:solidFill>
                    <a:latin typeface="Times New Roman" pitchFamily="18" charset="0"/>
                  </a:endParaRPr>
                </a:p>
              </p:txBody>
            </p:sp>
            <p:sp>
              <p:nvSpPr>
                <p:cNvPr id="23568" name="Rectangle 19"/>
                <p:cNvSpPr>
                  <a:spLocks noChangeArrowheads="1"/>
                </p:cNvSpPr>
                <p:nvPr/>
              </p:nvSpPr>
              <p:spPr bwMode="auto">
                <a:xfrm>
                  <a:off x="0" y="778"/>
                  <a:ext cx="62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3564" name="Group 20"/>
              <p:cNvGrpSpPr>
                <a:grpSpLocks/>
              </p:cNvGrpSpPr>
              <p:nvPr/>
            </p:nvGrpSpPr>
            <p:grpSpPr bwMode="auto">
              <a:xfrm>
                <a:off x="626" y="778"/>
                <a:ext cx="3045" cy="672"/>
                <a:chOff x="626" y="778"/>
                <a:chExt cx="3045" cy="672"/>
              </a:xfrm>
            </p:grpSpPr>
            <p:sp>
              <p:nvSpPr>
                <p:cNvPr id="23565" name="Rectangle 21"/>
                <p:cNvSpPr>
                  <a:spLocks noChangeArrowheads="1"/>
                </p:cNvSpPr>
                <p:nvPr/>
              </p:nvSpPr>
              <p:spPr bwMode="auto">
                <a:xfrm>
                  <a:off x="669" y="778"/>
                  <a:ext cx="295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990033"/>
                      </a:solidFill>
                      <a:latin typeface="Times New Roman" pitchFamily="18" charset="0"/>
                    </a:rPr>
                    <a:t>If no Dirty copy exists, then supply a copy from global memory. Set the state of this copy to Valid. If a dirty copy exists, make a copy from the cache that set the state to Dirty, update global memory and local cache with the copy. Set the state to VALID in both caches.</a:t>
                  </a:r>
                </a:p>
                <a:p>
                  <a:pPr fontAlgn="base">
                    <a:spcBef>
                      <a:spcPct val="0"/>
                    </a:spcBef>
                    <a:spcAft>
                      <a:spcPct val="0"/>
                    </a:spcAft>
                  </a:pPr>
                  <a:endParaRPr lang="en-US" altLang="en-US" sz="2000" smtClean="0">
                    <a:solidFill>
                      <a:srgbClr val="990033"/>
                    </a:solidFill>
                    <a:latin typeface="Times New Roman" pitchFamily="18" charset="0"/>
                  </a:endParaRPr>
                </a:p>
              </p:txBody>
            </p:sp>
            <p:sp>
              <p:nvSpPr>
                <p:cNvPr id="23566" name="Rectangle 22"/>
                <p:cNvSpPr>
                  <a:spLocks noChangeArrowheads="1"/>
                </p:cNvSpPr>
                <p:nvPr/>
              </p:nvSpPr>
              <p:spPr bwMode="auto">
                <a:xfrm>
                  <a:off x="626" y="778"/>
                  <a:ext cx="3045"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3558" name="Rectangle 23"/>
            <p:cNvSpPr>
              <a:spLocks noChangeArrowheads="1"/>
            </p:cNvSpPr>
            <p:nvPr/>
          </p:nvSpPr>
          <p:spPr bwMode="auto">
            <a:xfrm>
              <a:off x="-3" y="-3"/>
              <a:ext cx="3677" cy="145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267457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EE0DD839-7AFB-4484-B460-F3430889DD68}" type="slidenum">
              <a:rPr lang="en-US" altLang="en-US" sz="1400" b="0" smtClean="0">
                <a:solidFill>
                  <a:srgbClr val="000000"/>
                </a:solidFill>
              </a:rPr>
              <a:pPr eaLnBrk="1" hangingPunct="1"/>
              <a:t>37</a:t>
            </a:fld>
            <a:endParaRPr lang="en-US" altLang="en-US" sz="1400" b="0" smtClean="0">
              <a:solidFill>
                <a:srgbClr val="000000"/>
              </a:solidFill>
            </a:endParaRPr>
          </a:p>
        </p:txBody>
      </p:sp>
      <p:sp>
        <p:nvSpPr>
          <p:cNvPr id="24579" name="Rectangle 2"/>
          <p:cNvSpPr>
            <a:spLocks noGrp="1" noChangeArrowheads="1"/>
          </p:cNvSpPr>
          <p:nvPr>
            <p:ph type="title"/>
          </p:nvPr>
        </p:nvSpPr>
        <p:spPr>
          <a:xfrm>
            <a:off x="2484438" y="0"/>
            <a:ext cx="4017962" cy="671513"/>
          </a:xfrm>
        </p:spPr>
        <p:txBody>
          <a:bodyPr/>
          <a:lstStyle/>
          <a:p>
            <a:pPr eaLnBrk="1" hangingPunct="1"/>
            <a:r>
              <a:rPr lang="en-US" altLang="en-US" b="0" smtClean="0"/>
              <a:t>Write Once (Cont.)</a:t>
            </a:r>
          </a:p>
        </p:txBody>
      </p:sp>
      <p:grpSp>
        <p:nvGrpSpPr>
          <p:cNvPr id="24580" name="Group 3"/>
          <p:cNvGrpSpPr>
            <a:grpSpLocks/>
          </p:cNvGrpSpPr>
          <p:nvPr/>
        </p:nvGrpSpPr>
        <p:grpSpPr bwMode="auto">
          <a:xfrm>
            <a:off x="468313" y="1196975"/>
            <a:ext cx="8537575" cy="4595813"/>
            <a:chOff x="-3" y="-3"/>
            <a:chExt cx="3677" cy="1734"/>
          </a:xfrm>
        </p:grpSpPr>
        <p:grpSp>
          <p:nvGrpSpPr>
            <p:cNvPr id="24581" name="Group 4"/>
            <p:cNvGrpSpPr>
              <a:grpSpLocks/>
            </p:cNvGrpSpPr>
            <p:nvPr/>
          </p:nvGrpSpPr>
          <p:grpSpPr bwMode="auto">
            <a:xfrm>
              <a:off x="0" y="0"/>
              <a:ext cx="3671" cy="1728"/>
              <a:chOff x="0" y="0"/>
              <a:chExt cx="3671" cy="1728"/>
            </a:xfrm>
          </p:grpSpPr>
          <p:grpSp>
            <p:nvGrpSpPr>
              <p:cNvPr id="24583" name="Group 5"/>
              <p:cNvGrpSpPr>
                <a:grpSpLocks/>
              </p:cNvGrpSpPr>
              <p:nvPr/>
            </p:nvGrpSpPr>
            <p:grpSpPr bwMode="auto">
              <a:xfrm>
                <a:off x="0" y="0"/>
                <a:ext cx="626" cy="576"/>
                <a:chOff x="0" y="0"/>
                <a:chExt cx="626" cy="576"/>
              </a:xfrm>
            </p:grpSpPr>
            <p:sp>
              <p:nvSpPr>
                <p:cNvPr id="24599" name="Rectangle 6"/>
                <p:cNvSpPr>
                  <a:spLocks noChangeArrowheads="1"/>
                </p:cNvSpPr>
                <p:nvPr/>
              </p:nvSpPr>
              <p:spPr bwMode="auto">
                <a:xfrm>
                  <a:off x="43" y="0"/>
                  <a:ext cx="5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000000"/>
                      </a:solidFill>
                      <a:latin typeface="Times New Roman" pitchFamily="18" charset="0"/>
                    </a:rPr>
                    <a:t>Write Hit</a:t>
                  </a:r>
                </a:p>
                <a:p>
                  <a:pPr fontAlgn="base">
                    <a:spcBef>
                      <a:spcPct val="0"/>
                    </a:spcBef>
                    <a:spcAft>
                      <a:spcPct val="0"/>
                    </a:spcAft>
                  </a:pPr>
                  <a:endParaRPr lang="en-US" altLang="en-US" sz="2000" smtClean="0">
                    <a:solidFill>
                      <a:srgbClr val="660033"/>
                    </a:solidFill>
                    <a:latin typeface="Times New Roman" pitchFamily="18" charset="0"/>
                  </a:endParaRPr>
                </a:p>
              </p:txBody>
            </p:sp>
            <p:sp>
              <p:nvSpPr>
                <p:cNvPr id="24600" name="Rectangle 7"/>
                <p:cNvSpPr>
                  <a:spLocks noChangeArrowheads="1"/>
                </p:cNvSpPr>
                <p:nvPr/>
              </p:nvSpPr>
              <p:spPr bwMode="auto">
                <a:xfrm>
                  <a:off x="0" y="0"/>
                  <a:ext cx="62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4584" name="Group 8"/>
              <p:cNvGrpSpPr>
                <a:grpSpLocks/>
              </p:cNvGrpSpPr>
              <p:nvPr/>
            </p:nvGrpSpPr>
            <p:grpSpPr bwMode="auto">
              <a:xfrm>
                <a:off x="626" y="0"/>
                <a:ext cx="3045" cy="576"/>
                <a:chOff x="626" y="0"/>
                <a:chExt cx="3045" cy="576"/>
              </a:xfrm>
            </p:grpSpPr>
            <p:sp>
              <p:nvSpPr>
                <p:cNvPr id="24597" name="Rectangle 9"/>
                <p:cNvSpPr>
                  <a:spLocks noChangeArrowheads="1"/>
                </p:cNvSpPr>
                <p:nvPr/>
              </p:nvSpPr>
              <p:spPr bwMode="auto">
                <a:xfrm>
                  <a:off x="669" y="0"/>
                  <a:ext cx="295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660033"/>
                      </a:solidFill>
                      <a:latin typeface="Times New Roman" pitchFamily="18" charset="0"/>
                    </a:rPr>
                    <a:t>If the copy is Dirty or Reserved, perform the write locally, and set the state to Dirty. If the state is Valid, then broadcast an Invalid command to all caches. Update the global memory and set the state to Reserved.</a:t>
                  </a:r>
                </a:p>
                <a:p>
                  <a:pPr fontAlgn="base">
                    <a:spcBef>
                      <a:spcPct val="0"/>
                    </a:spcBef>
                    <a:spcAft>
                      <a:spcPct val="0"/>
                    </a:spcAft>
                  </a:pPr>
                  <a:endParaRPr lang="en-US" altLang="en-US" sz="2000" smtClean="0">
                    <a:solidFill>
                      <a:srgbClr val="660033"/>
                    </a:solidFill>
                    <a:latin typeface="Times New Roman" pitchFamily="18" charset="0"/>
                  </a:endParaRPr>
                </a:p>
              </p:txBody>
            </p:sp>
            <p:sp>
              <p:nvSpPr>
                <p:cNvPr id="24598" name="Rectangle 10"/>
                <p:cNvSpPr>
                  <a:spLocks noChangeArrowheads="1"/>
                </p:cNvSpPr>
                <p:nvPr/>
              </p:nvSpPr>
              <p:spPr bwMode="auto">
                <a:xfrm>
                  <a:off x="626" y="0"/>
                  <a:ext cx="3045"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4585" name="Group 11"/>
              <p:cNvGrpSpPr>
                <a:grpSpLocks/>
              </p:cNvGrpSpPr>
              <p:nvPr/>
            </p:nvGrpSpPr>
            <p:grpSpPr bwMode="auto">
              <a:xfrm>
                <a:off x="0" y="576"/>
                <a:ext cx="626" cy="576"/>
                <a:chOff x="0" y="576"/>
                <a:chExt cx="626" cy="576"/>
              </a:xfrm>
            </p:grpSpPr>
            <p:sp>
              <p:nvSpPr>
                <p:cNvPr id="24595" name="Rectangle 12"/>
                <p:cNvSpPr>
                  <a:spLocks noChangeArrowheads="1"/>
                </p:cNvSpPr>
                <p:nvPr/>
              </p:nvSpPr>
              <p:spPr bwMode="auto">
                <a:xfrm>
                  <a:off x="43" y="576"/>
                  <a:ext cx="5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000000"/>
                      </a:solidFill>
                      <a:latin typeface="Times New Roman" pitchFamily="18" charset="0"/>
                    </a:rPr>
                    <a:t>Write Miss </a:t>
                  </a:r>
                </a:p>
                <a:p>
                  <a:pPr fontAlgn="base">
                    <a:spcBef>
                      <a:spcPct val="0"/>
                    </a:spcBef>
                    <a:spcAft>
                      <a:spcPct val="0"/>
                    </a:spcAft>
                  </a:pPr>
                  <a:endParaRPr lang="en-US" altLang="en-US" sz="2000" smtClean="0">
                    <a:solidFill>
                      <a:srgbClr val="000000"/>
                    </a:solidFill>
                    <a:latin typeface="Times New Roman" pitchFamily="18" charset="0"/>
                  </a:endParaRPr>
                </a:p>
              </p:txBody>
            </p:sp>
            <p:sp>
              <p:nvSpPr>
                <p:cNvPr id="24596" name="Rectangle 13"/>
                <p:cNvSpPr>
                  <a:spLocks noChangeArrowheads="1"/>
                </p:cNvSpPr>
                <p:nvPr/>
              </p:nvSpPr>
              <p:spPr bwMode="auto">
                <a:xfrm>
                  <a:off x="0" y="576"/>
                  <a:ext cx="62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4586" name="Group 14"/>
              <p:cNvGrpSpPr>
                <a:grpSpLocks/>
              </p:cNvGrpSpPr>
              <p:nvPr/>
            </p:nvGrpSpPr>
            <p:grpSpPr bwMode="auto">
              <a:xfrm>
                <a:off x="626" y="576"/>
                <a:ext cx="3045" cy="576"/>
                <a:chOff x="626" y="576"/>
                <a:chExt cx="3045" cy="576"/>
              </a:xfrm>
            </p:grpSpPr>
            <p:sp>
              <p:nvSpPr>
                <p:cNvPr id="24593" name="Rectangle 15"/>
                <p:cNvSpPr>
                  <a:spLocks noChangeArrowheads="1"/>
                </p:cNvSpPr>
                <p:nvPr/>
              </p:nvSpPr>
              <p:spPr bwMode="auto">
                <a:xfrm>
                  <a:off x="669" y="576"/>
                  <a:ext cx="295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660033"/>
                      </a:solidFill>
                      <a:latin typeface="Times New Roman" pitchFamily="18" charset="0"/>
                    </a:rPr>
                    <a:t>Get a copy from either a cache with a Dirty copy or from global memory itself. Broadcast an Invalid command to all caches. Update the local copy and set its state to Dirty.</a:t>
                  </a:r>
                </a:p>
                <a:p>
                  <a:pPr fontAlgn="base">
                    <a:spcBef>
                      <a:spcPct val="0"/>
                    </a:spcBef>
                    <a:spcAft>
                      <a:spcPct val="0"/>
                    </a:spcAft>
                  </a:pPr>
                  <a:endParaRPr lang="en-US" altLang="en-US" sz="2000" smtClean="0">
                    <a:solidFill>
                      <a:srgbClr val="660033"/>
                    </a:solidFill>
                    <a:latin typeface="Times New Roman" pitchFamily="18" charset="0"/>
                  </a:endParaRPr>
                </a:p>
              </p:txBody>
            </p:sp>
            <p:sp>
              <p:nvSpPr>
                <p:cNvPr id="24594" name="Rectangle 16"/>
                <p:cNvSpPr>
                  <a:spLocks noChangeArrowheads="1"/>
                </p:cNvSpPr>
                <p:nvPr/>
              </p:nvSpPr>
              <p:spPr bwMode="auto">
                <a:xfrm>
                  <a:off x="626" y="576"/>
                  <a:ext cx="3045"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4587" name="Group 17"/>
              <p:cNvGrpSpPr>
                <a:grpSpLocks/>
              </p:cNvGrpSpPr>
              <p:nvPr/>
            </p:nvGrpSpPr>
            <p:grpSpPr bwMode="auto">
              <a:xfrm>
                <a:off x="0" y="1152"/>
                <a:ext cx="626" cy="576"/>
                <a:chOff x="0" y="1152"/>
                <a:chExt cx="626" cy="576"/>
              </a:xfrm>
            </p:grpSpPr>
            <p:sp>
              <p:nvSpPr>
                <p:cNvPr id="24591" name="Rectangle 18"/>
                <p:cNvSpPr>
                  <a:spLocks noChangeArrowheads="1"/>
                </p:cNvSpPr>
                <p:nvPr/>
              </p:nvSpPr>
              <p:spPr bwMode="auto">
                <a:xfrm>
                  <a:off x="43" y="1152"/>
                  <a:ext cx="5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000000"/>
                      </a:solidFill>
                      <a:latin typeface="Times New Roman" pitchFamily="18" charset="0"/>
                      <a:cs typeface="Times New Roman" pitchFamily="18" charset="0"/>
                    </a:rPr>
                    <a:t>Block Replacement </a:t>
                  </a:r>
                </a:p>
                <a:p>
                  <a:pPr fontAlgn="base">
                    <a:spcBef>
                      <a:spcPct val="0"/>
                    </a:spcBef>
                    <a:spcAft>
                      <a:spcPct val="0"/>
                    </a:spcAft>
                  </a:pPr>
                  <a:endParaRPr lang="en-US" altLang="en-US" sz="2000" smtClean="0">
                    <a:solidFill>
                      <a:srgbClr val="000000"/>
                    </a:solidFill>
                    <a:latin typeface="Times New Roman" pitchFamily="18" charset="0"/>
                  </a:endParaRPr>
                </a:p>
              </p:txBody>
            </p:sp>
            <p:sp>
              <p:nvSpPr>
                <p:cNvPr id="24592" name="Rectangle 19"/>
                <p:cNvSpPr>
                  <a:spLocks noChangeArrowheads="1"/>
                </p:cNvSpPr>
                <p:nvPr/>
              </p:nvSpPr>
              <p:spPr bwMode="auto">
                <a:xfrm>
                  <a:off x="0" y="1152"/>
                  <a:ext cx="62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4588" name="Group 20"/>
              <p:cNvGrpSpPr>
                <a:grpSpLocks/>
              </p:cNvGrpSpPr>
              <p:nvPr/>
            </p:nvGrpSpPr>
            <p:grpSpPr bwMode="auto">
              <a:xfrm>
                <a:off x="626" y="1152"/>
                <a:ext cx="3045" cy="576"/>
                <a:chOff x="626" y="1152"/>
                <a:chExt cx="3045" cy="576"/>
              </a:xfrm>
            </p:grpSpPr>
            <p:sp>
              <p:nvSpPr>
                <p:cNvPr id="24589" name="Rectangle 21"/>
                <p:cNvSpPr>
                  <a:spLocks noChangeArrowheads="1"/>
                </p:cNvSpPr>
                <p:nvPr/>
              </p:nvSpPr>
              <p:spPr bwMode="auto">
                <a:xfrm>
                  <a:off x="669" y="1152"/>
                  <a:ext cx="295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fontAlgn="base" hangingPunct="1">
                    <a:spcBef>
                      <a:spcPct val="0"/>
                    </a:spcBef>
                    <a:spcAft>
                      <a:spcPct val="0"/>
                    </a:spcAft>
                  </a:pPr>
                  <a:r>
                    <a:rPr lang="en-US" altLang="en-US" sz="2000" smtClean="0">
                      <a:solidFill>
                        <a:srgbClr val="660033"/>
                      </a:solidFill>
                      <a:latin typeface="Times New Roman" pitchFamily="18" charset="0"/>
                      <a:cs typeface="Times New Roman" pitchFamily="18" charset="0"/>
                    </a:rPr>
                    <a:t>If a copy is in a Dirty state, it has to be written back to main memory if the block is being replaced. If the copy is in Valid, Reserved, or Invalid states, no write back is needed when a block is replaced.</a:t>
                  </a:r>
                </a:p>
                <a:p>
                  <a:pPr fontAlgn="base">
                    <a:spcBef>
                      <a:spcPct val="0"/>
                    </a:spcBef>
                    <a:spcAft>
                      <a:spcPct val="0"/>
                    </a:spcAft>
                  </a:pPr>
                  <a:endParaRPr lang="en-US" altLang="en-US" sz="2000" smtClean="0">
                    <a:solidFill>
                      <a:srgbClr val="660033"/>
                    </a:solidFill>
                    <a:latin typeface="Times New Roman" pitchFamily="18" charset="0"/>
                  </a:endParaRPr>
                </a:p>
              </p:txBody>
            </p:sp>
            <p:sp>
              <p:nvSpPr>
                <p:cNvPr id="24590" name="Rectangle 22"/>
                <p:cNvSpPr>
                  <a:spLocks noChangeArrowheads="1"/>
                </p:cNvSpPr>
                <p:nvPr/>
              </p:nvSpPr>
              <p:spPr bwMode="auto">
                <a:xfrm>
                  <a:off x="626" y="1152"/>
                  <a:ext cx="3045"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4582" name="Rectangle 23"/>
            <p:cNvSpPr>
              <a:spLocks noChangeArrowheads="1"/>
            </p:cNvSpPr>
            <p:nvPr/>
          </p:nvSpPr>
          <p:spPr bwMode="auto">
            <a:xfrm>
              <a:off x="-3" y="-3"/>
              <a:ext cx="3677" cy="173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749267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6B30C82-153B-449C-AA84-11E826496EF6}" type="slidenum">
              <a:rPr lang="en-US" altLang="en-US" sz="1400" b="0" smtClean="0">
                <a:solidFill>
                  <a:srgbClr val="000000"/>
                </a:solidFill>
              </a:rPr>
              <a:pPr eaLnBrk="1" hangingPunct="1"/>
              <a:t>38</a:t>
            </a:fld>
            <a:endParaRPr lang="en-US" altLang="en-US" sz="1400" b="0" smtClean="0">
              <a:solidFill>
                <a:srgbClr val="000000"/>
              </a:solidFill>
            </a:endParaRPr>
          </a:p>
        </p:txBody>
      </p:sp>
      <p:sp>
        <p:nvSpPr>
          <p:cNvPr id="25603" name="Rectangle 2"/>
          <p:cNvSpPr>
            <a:spLocks noGrp="1" noChangeArrowheads="1"/>
          </p:cNvSpPr>
          <p:nvPr>
            <p:ph type="title"/>
          </p:nvPr>
        </p:nvSpPr>
        <p:spPr>
          <a:xfrm>
            <a:off x="1476375" y="0"/>
            <a:ext cx="6243638" cy="804863"/>
          </a:xfrm>
        </p:spPr>
        <p:txBody>
          <a:bodyPr/>
          <a:lstStyle/>
          <a:p>
            <a:pPr eaLnBrk="1" hangingPunct="1"/>
            <a:r>
              <a:rPr lang="en-US" altLang="en-US" b="0" smtClean="0"/>
              <a:t>Write update and partial write through</a:t>
            </a:r>
          </a:p>
        </p:txBody>
      </p:sp>
      <p:sp>
        <p:nvSpPr>
          <p:cNvPr id="212995" name="Rectangle 3"/>
          <p:cNvSpPr>
            <a:spLocks noChangeArrowheads="1"/>
          </p:cNvSpPr>
          <p:nvPr/>
        </p:nvSpPr>
        <p:spPr bwMode="auto">
          <a:xfrm>
            <a:off x="611188" y="1196975"/>
            <a:ext cx="7815262" cy="3081338"/>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a:solidFill>
                  <a:srgbClr val="000000"/>
                </a:solidFill>
                <a:effectLst>
                  <a:outerShdw blurRad="38100" dist="38100" dir="2700000" algn="tl">
                    <a:srgbClr val="C0C0C0"/>
                  </a:outerShdw>
                </a:effectLst>
                <a:latin typeface="Times New Roman" pitchFamily="18" charset="0"/>
              </a:rPr>
              <a:t>In this protocol an update to one cache is written to memory at the same time it is broadcast to other caches sharing the updated block. These caches snoop on the bus and perform updates to their local copies. There is also a special bus line, which is asserted to indicate that at least one other cache is sharing the block.</a:t>
            </a:r>
          </a:p>
        </p:txBody>
      </p:sp>
    </p:spTree>
    <p:extLst>
      <p:ext uri="{BB962C8B-B14F-4D97-AF65-F5344CB8AC3E}">
        <p14:creationId xmlns:p14="http://schemas.microsoft.com/office/powerpoint/2010/main" val="175518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8CDEA46F-E84D-488D-8EE8-81D190ACBDAC}" type="slidenum">
              <a:rPr lang="en-US" altLang="en-US" sz="1400" b="0" smtClean="0">
                <a:solidFill>
                  <a:srgbClr val="000000"/>
                </a:solidFill>
              </a:rPr>
              <a:pPr eaLnBrk="1" hangingPunct="1"/>
              <a:t>39</a:t>
            </a:fld>
            <a:endParaRPr lang="en-US" altLang="en-US" sz="1400" b="0" smtClean="0">
              <a:solidFill>
                <a:srgbClr val="000000"/>
              </a:solidFill>
            </a:endParaRPr>
          </a:p>
        </p:txBody>
      </p:sp>
      <p:sp>
        <p:nvSpPr>
          <p:cNvPr id="26627" name="Rectangle 2"/>
          <p:cNvSpPr>
            <a:spLocks noGrp="1" noChangeArrowheads="1"/>
          </p:cNvSpPr>
          <p:nvPr>
            <p:ph type="title"/>
          </p:nvPr>
        </p:nvSpPr>
        <p:spPr>
          <a:xfrm>
            <a:off x="1403350" y="0"/>
            <a:ext cx="6835775" cy="746125"/>
          </a:xfrm>
        </p:spPr>
        <p:txBody>
          <a:bodyPr/>
          <a:lstStyle/>
          <a:p>
            <a:pPr eaLnBrk="1" hangingPunct="1"/>
            <a:r>
              <a:rPr lang="en-US" altLang="en-US" b="0" smtClean="0"/>
              <a:t>Write update and partial write through (cont.)</a:t>
            </a:r>
          </a:p>
        </p:txBody>
      </p:sp>
      <p:grpSp>
        <p:nvGrpSpPr>
          <p:cNvPr id="26628" name="Group 3"/>
          <p:cNvGrpSpPr>
            <a:grpSpLocks/>
          </p:cNvGrpSpPr>
          <p:nvPr/>
        </p:nvGrpSpPr>
        <p:grpSpPr bwMode="auto">
          <a:xfrm>
            <a:off x="755650" y="1125538"/>
            <a:ext cx="7912100" cy="4406900"/>
            <a:chOff x="-3" y="-3"/>
            <a:chExt cx="3598" cy="1840"/>
          </a:xfrm>
        </p:grpSpPr>
        <p:grpSp>
          <p:nvGrpSpPr>
            <p:cNvPr id="26629" name="Group 4"/>
            <p:cNvGrpSpPr>
              <a:grpSpLocks/>
            </p:cNvGrpSpPr>
            <p:nvPr/>
          </p:nvGrpSpPr>
          <p:grpSpPr bwMode="auto">
            <a:xfrm>
              <a:off x="0" y="0"/>
              <a:ext cx="3592" cy="1834"/>
              <a:chOff x="0" y="0"/>
              <a:chExt cx="3592" cy="1834"/>
            </a:xfrm>
          </p:grpSpPr>
          <p:grpSp>
            <p:nvGrpSpPr>
              <p:cNvPr id="26631" name="Group 5"/>
              <p:cNvGrpSpPr>
                <a:grpSpLocks/>
              </p:cNvGrpSpPr>
              <p:nvPr/>
            </p:nvGrpSpPr>
            <p:grpSpPr bwMode="auto">
              <a:xfrm>
                <a:off x="0" y="0"/>
                <a:ext cx="806" cy="394"/>
                <a:chOff x="0" y="0"/>
                <a:chExt cx="806" cy="394"/>
              </a:xfrm>
            </p:grpSpPr>
            <p:sp>
              <p:nvSpPr>
                <p:cNvPr id="26653"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pitchFamily="18" charset="0"/>
                      <a:cs typeface="Times New Roman" pitchFamily="18" charset="0"/>
                    </a:rPr>
                    <a:t>State</a:t>
                  </a:r>
                  <a:endParaRPr lang="en-US" altLang="en-US" sz="2000" smtClean="0">
                    <a:solidFill>
                      <a:srgbClr val="006600"/>
                    </a:solidFill>
                    <a:latin typeface="Times New Roman" pitchFamily="18" charset="0"/>
                    <a:cs typeface="Times New Roman" pitchFamily="18" charset="0"/>
                  </a:endParaRP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26654"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2" name="Group 8"/>
              <p:cNvGrpSpPr>
                <a:grpSpLocks/>
              </p:cNvGrpSpPr>
              <p:nvPr/>
            </p:nvGrpSpPr>
            <p:grpSpPr bwMode="auto">
              <a:xfrm>
                <a:off x="806" y="0"/>
                <a:ext cx="2786" cy="394"/>
                <a:chOff x="806" y="0"/>
                <a:chExt cx="2786" cy="394"/>
              </a:xfrm>
            </p:grpSpPr>
            <p:sp>
              <p:nvSpPr>
                <p:cNvPr id="26651"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cs typeface="Times New Roman" pitchFamily="18" charset="0"/>
                    </a:rPr>
                    <a:t>Description</a:t>
                  </a:r>
                </a:p>
                <a:p>
                  <a:pPr algn="ctr" fontAlgn="base">
                    <a:spcBef>
                      <a:spcPct val="0"/>
                    </a:spcBef>
                    <a:spcAft>
                      <a:spcPct val="0"/>
                    </a:spcAft>
                  </a:pPr>
                  <a:endParaRPr lang="en-US" altLang="en-US" sz="2000" smtClean="0">
                    <a:solidFill>
                      <a:srgbClr val="660033"/>
                    </a:solidFill>
                    <a:latin typeface="Times New Roman" pitchFamily="18" charset="0"/>
                  </a:endParaRPr>
                </a:p>
              </p:txBody>
            </p:sp>
            <p:sp>
              <p:nvSpPr>
                <p:cNvPr id="26652"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3" name="Group 11"/>
              <p:cNvGrpSpPr>
                <a:grpSpLocks/>
              </p:cNvGrpSpPr>
              <p:nvPr/>
            </p:nvGrpSpPr>
            <p:grpSpPr bwMode="auto">
              <a:xfrm>
                <a:off x="0" y="394"/>
                <a:ext cx="806" cy="480"/>
                <a:chOff x="0" y="394"/>
                <a:chExt cx="806" cy="480"/>
              </a:xfrm>
            </p:grpSpPr>
            <p:sp>
              <p:nvSpPr>
                <p:cNvPr id="26649" name="Rectangle 12"/>
                <p:cNvSpPr>
                  <a:spLocks noChangeArrowheads="1"/>
                </p:cNvSpPr>
                <p:nvPr/>
              </p:nvSpPr>
              <p:spPr bwMode="auto">
                <a:xfrm>
                  <a:off x="43" y="39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pitchFamily="18" charset="0"/>
                      <a:cs typeface="Times New Roman" pitchFamily="18" charset="0"/>
                    </a:rPr>
                    <a:t>Valid Exclusive</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smtClean="0">
                      <a:solidFill>
                        <a:srgbClr val="000000"/>
                      </a:solidFill>
                      <a:latin typeface="Times" pitchFamily="18" charset="0"/>
                      <a:cs typeface="Times New Roman" pitchFamily="18" charset="0"/>
                    </a:rPr>
                    <a:t>[VAL-X]</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26650" name="Rectangle 13"/>
                <p:cNvSpPr>
                  <a:spLocks noChangeArrowheads="1"/>
                </p:cNvSpPr>
                <p:nvPr/>
              </p:nvSpPr>
              <p:spPr bwMode="auto">
                <a:xfrm>
                  <a:off x="0" y="39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4" name="Group 14"/>
              <p:cNvGrpSpPr>
                <a:grpSpLocks/>
              </p:cNvGrpSpPr>
              <p:nvPr/>
            </p:nvGrpSpPr>
            <p:grpSpPr bwMode="auto">
              <a:xfrm>
                <a:off x="806" y="394"/>
                <a:ext cx="2786" cy="480"/>
                <a:chOff x="806" y="394"/>
                <a:chExt cx="2786" cy="480"/>
              </a:xfrm>
            </p:grpSpPr>
            <p:sp>
              <p:nvSpPr>
                <p:cNvPr id="26647" name="Rectangle 15"/>
                <p:cNvSpPr>
                  <a:spLocks noChangeArrowheads="1"/>
                </p:cNvSpPr>
                <p:nvPr/>
              </p:nvSpPr>
              <p:spPr bwMode="auto">
                <a:xfrm>
                  <a:off x="849" y="39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pitchFamily="18" charset="0"/>
                      <a:cs typeface="Times New Roman" pitchFamily="18" charset="0"/>
                    </a:rPr>
                    <a:t>This is the only cache copy and is consistent with global memory</a:t>
                  </a:r>
                  <a:endParaRPr lang="en-US" altLang="en-US" sz="200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26648" name="Rectangle 16"/>
                <p:cNvSpPr>
                  <a:spLocks noChangeArrowheads="1"/>
                </p:cNvSpPr>
                <p:nvPr/>
              </p:nvSpPr>
              <p:spPr bwMode="auto">
                <a:xfrm>
                  <a:off x="806" y="39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5" name="Group 17"/>
              <p:cNvGrpSpPr>
                <a:grpSpLocks/>
              </p:cNvGrpSpPr>
              <p:nvPr/>
            </p:nvGrpSpPr>
            <p:grpSpPr bwMode="auto">
              <a:xfrm>
                <a:off x="0" y="874"/>
                <a:ext cx="806" cy="480"/>
                <a:chOff x="0" y="874"/>
                <a:chExt cx="806" cy="480"/>
              </a:xfrm>
            </p:grpSpPr>
            <p:sp>
              <p:nvSpPr>
                <p:cNvPr id="26645" name="Rectangle 18"/>
                <p:cNvSpPr>
                  <a:spLocks noChangeArrowheads="1"/>
                </p:cNvSpPr>
                <p:nvPr/>
              </p:nvSpPr>
              <p:spPr bwMode="auto">
                <a:xfrm>
                  <a:off x="43" y="87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pitchFamily="18" charset="0"/>
                      <a:cs typeface="Times New Roman" pitchFamily="18" charset="0"/>
                    </a:rPr>
                    <a:t>Shared </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smtClean="0">
                      <a:solidFill>
                        <a:srgbClr val="000000"/>
                      </a:solidFill>
                      <a:latin typeface="Times" pitchFamily="18" charset="0"/>
                      <a:cs typeface="Times New Roman" pitchFamily="18" charset="0"/>
                    </a:rPr>
                    <a:t>[SHARE]</a:t>
                  </a:r>
                  <a:endParaRPr lang="en-US" altLang="en-US" sz="200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26646" name="Rectangle 19"/>
                <p:cNvSpPr>
                  <a:spLocks noChangeArrowheads="1"/>
                </p:cNvSpPr>
                <p:nvPr/>
              </p:nvSpPr>
              <p:spPr bwMode="auto">
                <a:xfrm>
                  <a:off x="0" y="87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6" name="Group 20"/>
              <p:cNvGrpSpPr>
                <a:grpSpLocks/>
              </p:cNvGrpSpPr>
              <p:nvPr/>
            </p:nvGrpSpPr>
            <p:grpSpPr bwMode="auto">
              <a:xfrm>
                <a:off x="806" y="874"/>
                <a:ext cx="2786" cy="480"/>
                <a:chOff x="806" y="874"/>
                <a:chExt cx="2786" cy="480"/>
              </a:xfrm>
            </p:grpSpPr>
            <p:sp>
              <p:nvSpPr>
                <p:cNvPr id="26643" name="Rectangle 21"/>
                <p:cNvSpPr>
                  <a:spLocks noChangeArrowheads="1"/>
                </p:cNvSpPr>
                <p:nvPr/>
              </p:nvSpPr>
              <p:spPr bwMode="auto">
                <a:xfrm>
                  <a:off x="849" y="87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660033"/>
                      </a:solidFill>
                      <a:latin typeface="Times New Roman" pitchFamily="18" charset="0"/>
                      <a:cs typeface="Times New Roman" pitchFamily="18" charset="0"/>
                    </a:rPr>
                    <a:t>There are multiple caches copies shared. All copies are consistent with memory</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26644" name="Rectangle 22"/>
                <p:cNvSpPr>
                  <a:spLocks noChangeArrowheads="1"/>
                </p:cNvSpPr>
                <p:nvPr/>
              </p:nvSpPr>
              <p:spPr bwMode="auto">
                <a:xfrm>
                  <a:off x="806" y="87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7" name="Group 23"/>
              <p:cNvGrpSpPr>
                <a:grpSpLocks/>
              </p:cNvGrpSpPr>
              <p:nvPr/>
            </p:nvGrpSpPr>
            <p:grpSpPr bwMode="auto">
              <a:xfrm>
                <a:off x="0" y="1354"/>
                <a:ext cx="806" cy="480"/>
                <a:chOff x="0" y="1354"/>
                <a:chExt cx="806" cy="480"/>
              </a:xfrm>
            </p:grpSpPr>
            <p:sp>
              <p:nvSpPr>
                <p:cNvPr id="26641" name="Rectangle 24"/>
                <p:cNvSpPr>
                  <a:spLocks noChangeArrowheads="1"/>
                </p:cNvSpPr>
                <p:nvPr/>
              </p:nvSpPr>
              <p:spPr bwMode="auto">
                <a:xfrm>
                  <a:off x="43" y="135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New Roman" pitchFamily="18" charset="0"/>
                      <a:cs typeface="Times New Roman" pitchFamily="18" charset="0"/>
                    </a:rPr>
                    <a:t>Dirty</a:t>
                  </a:r>
                </a:p>
                <a:p>
                  <a:pPr algn="just" fontAlgn="base">
                    <a:spcBef>
                      <a:spcPct val="0"/>
                    </a:spcBef>
                    <a:spcAft>
                      <a:spcPct val="0"/>
                    </a:spcAft>
                  </a:pPr>
                  <a:r>
                    <a:rPr lang="en-US" altLang="en-US" sz="2000" smtClean="0">
                      <a:solidFill>
                        <a:srgbClr val="000000"/>
                      </a:solidFill>
                      <a:latin typeface="Times New Roman" pitchFamily="18" charset="0"/>
                      <a:cs typeface="Times New Roman" pitchFamily="18" charset="0"/>
                    </a:rPr>
                    <a:t>[DIRTY]</a:t>
                  </a: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26642" name="Rectangle 25"/>
                <p:cNvSpPr>
                  <a:spLocks noChangeArrowheads="1"/>
                </p:cNvSpPr>
                <p:nvPr/>
              </p:nvSpPr>
              <p:spPr bwMode="auto">
                <a:xfrm>
                  <a:off x="0" y="135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6638" name="Group 26"/>
              <p:cNvGrpSpPr>
                <a:grpSpLocks/>
              </p:cNvGrpSpPr>
              <p:nvPr/>
            </p:nvGrpSpPr>
            <p:grpSpPr bwMode="auto">
              <a:xfrm>
                <a:off x="806" y="1354"/>
                <a:ext cx="2786" cy="480"/>
                <a:chOff x="806" y="1354"/>
                <a:chExt cx="2786" cy="480"/>
              </a:xfrm>
            </p:grpSpPr>
            <p:sp>
              <p:nvSpPr>
                <p:cNvPr id="26639" name="Rectangle 27"/>
                <p:cNvSpPr>
                  <a:spLocks noChangeArrowheads="1"/>
                </p:cNvSpPr>
                <p:nvPr/>
              </p:nvSpPr>
              <p:spPr bwMode="auto">
                <a:xfrm>
                  <a:off x="849" y="135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pitchFamily="18" charset="0"/>
                      <a:cs typeface="Times New Roman" pitchFamily="18" charset="0"/>
                    </a:rPr>
                    <a:t>This copy is not shared by other caches and has been updated. It is not consistent with global memory. (Copy ownership)</a:t>
                  </a:r>
                  <a:endParaRPr lang="en-US" altLang="en-US" sz="200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26640" name="Rectangle 28"/>
                <p:cNvSpPr>
                  <a:spLocks noChangeArrowheads="1"/>
                </p:cNvSpPr>
                <p:nvPr/>
              </p:nvSpPr>
              <p:spPr bwMode="auto">
                <a:xfrm>
                  <a:off x="806" y="135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6630" name="Rectangle 29"/>
            <p:cNvSpPr>
              <a:spLocks noChangeArrowheads="1"/>
            </p:cNvSpPr>
            <p:nvPr/>
          </p:nvSpPr>
          <p:spPr bwMode="auto">
            <a:xfrm>
              <a:off x="-3" y="-3"/>
              <a:ext cx="3598" cy="184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220546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Memory and Communication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4</a:t>
            </a:fld>
            <a:endParaRPr lang="en-US" dirty="0">
              <a:solidFill>
                <a:srgbClr val="464653"/>
              </a:solidFill>
            </a:endParaRPr>
          </a:p>
        </p:txBody>
      </p:sp>
      <p:sp>
        <p:nvSpPr>
          <p:cNvPr id="5" name="Content Placeholder 4"/>
          <p:cNvSpPr>
            <a:spLocks noGrp="1"/>
          </p:cNvSpPr>
          <p:nvPr>
            <p:ph sz="quarter" idx="1"/>
          </p:nvPr>
        </p:nvSpPr>
        <p:spPr>
          <a:xfrm>
            <a:off x="609600" y="1930678"/>
            <a:ext cx="8229600" cy="4937760"/>
          </a:xfrm>
        </p:spPr>
        <p:txBody>
          <a:bodyPr>
            <a:normAutofit/>
          </a:bodyPr>
          <a:lstStyle/>
          <a:p>
            <a:r>
              <a:rPr lang="en-US" sz="2400" dirty="0" smtClean="0">
                <a:latin typeface="Times New Roman" panose="02020603050405020304" pitchFamily="18" charset="0"/>
                <a:cs typeface="Times New Roman" panose="02020603050405020304" pitchFamily="18" charset="0"/>
              </a:rPr>
              <a:t>Main memory in the parallel architectures is of two types</a:t>
            </a:r>
          </a:p>
          <a:p>
            <a:pPr marL="0" indent="0">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Shared Memory</a:t>
            </a:r>
          </a:p>
          <a:p>
            <a:pPr lvl="1"/>
            <a:r>
              <a:rPr lang="en-US" sz="2400" dirty="0" smtClean="0">
                <a:latin typeface="Times New Roman" panose="02020603050405020304" pitchFamily="18" charset="0"/>
                <a:cs typeface="Times New Roman" panose="02020603050405020304" pitchFamily="18" charset="0"/>
              </a:rPr>
              <a:t>Distributed Memory</a:t>
            </a:r>
          </a:p>
        </p:txBody>
      </p:sp>
    </p:spTree>
    <p:extLst>
      <p:ext uri="{BB962C8B-B14F-4D97-AF65-F5344CB8AC3E}">
        <p14:creationId xmlns:p14="http://schemas.microsoft.com/office/powerpoint/2010/main" val="42489770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C36BF333-65D7-45FE-9CDE-00E6CDD112F4}" type="slidenum">
              <a:rPr lang="en-US" altLang="en-US" sz="1400" b="0" smtClean="0">
                <a:solidFill>
                  <a:srgbClr val="000000"/>
                </a:solidFill>
              </a:rPr>
              <a:pPr eaLnBrk="1" hangingPunct="1"/>
              <a:t>40</a:t>
            </a:fld>
            <a:endParaRPr lang="en-US" altLang="en-US" sz="1400" b="0" smtClean="0">
              <a:solidFill>
                <a:srgbClr val="000000"/>
              </a:solidFill>
            </a:endParaRPr>
          </a:p>
        </p:txBody>
      </p:sp>
      <p:sp>
        <p:nvSpPr>
          <p:cNvPr id="27651" name="Rectangle 2"/>
          <p:cNvSpPr>
            <a:spLocks noGrp="1" noChangeArrowheads="1"/>
          </p:cNvSpPr>
          <p:nvPr>
            <p:ph type="title"/>
          </p:nvPr>
        </p:nvSpPr>
        <p:spPr>
          <a:xfrm>
            <a:off x="1476375" y="0"/>
            <a:ext cx="6834188" cy="906463"/>
          </a:xfrm>
        </p:spPr>
        <p:txBody>
          <a:bodyPr/>
          <a:lstStyle/>
          <a:p>
            <a:pPr eaLnBrk="1" hangingPunct="1"/>
            <a:r>
              <a:rPr lang="en-US" altLang="en-US" b="0" smtClean="0"/>
              <a:t>Write update and partial write through (cont.)</a:t>
            </a:r>
          </a:p>
        </p:txBody>
      </p:sp>
      <p:grpSp>
        <p:nvGrpSpPr>
          <p:cNvPr id="27652" name="Group 3"/>
          <p:cNvGrpSpPr>
            <a:grpSpLocks/>
          </p:cNvGrpSpPr>
          <p:nvPr/>
        </p:nvGrpSpPr>
        <p:grpSpPr bwMode="auto">
          <a:xfrm>
            <a:off x="395288" y="1196975"/>
            <a:ext cx="8440737" cy="4254500"/>
            <a:chOff x="-3" y="-3"/>
            <a:chExt cx="3598" cy="1456"/>
          </a:xfrm>
        </p:grpSpPr>
        <p:grpSp>
          <p:nvGrpSpPr>
            <p:cNvPr id="27653" name="Group 4"/>
            <p:cNvGrpSpPr>
              <a:grpSpLocks/>
            </p:cNvGrpSpPr>
            <p:nvPr/>
          </p:nvGrpSpPr>
          <p:grpSpPr bwMode="auto">
            <a:xfrm>
              <a:off x="0" y="0"/>
              <a:ext cx="3592" cy="1450"/>
              <a:chOff x="0" y="0"/>
              <a:chExt cx="3592" cy="1450"/>
            </a:xfrm>
          </p:grpSpPr>
          <p:grpSp>
            <p:nvGrpSpPr>
              <p:cNvPr id="27655" name="Group 5"/>
              <p:cNvGrpSpPr>
                <a:grpSpLocks/>
              </p:cNvGrpSpPr>
              <p:nvPr/>
            </p:nvGrpSpPr>
            <p:grpSpPr bwMode="auto">
              <a:xfrm>
                <a:off x="0" y="0"/>
                <a:ext cx="806" cy="394"/>
                <a:chOff x="0" y="0"/>
                <a:chExt cx="806" cy="394"/>
              </a:xfrm>
            </p:grpSpPr>
            <p:sp>
              <p:nvSpPr>
                <p:cNvPr id="27671"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Event</a:t>
                  </a:r>
                </a:p>
                <a:p>
                  <a:pPr algn="ctr" fontAlgn="base">
                    <a:spcBef>
                      <a:spcPct val="0"/>
                    </a:spcBef>
                    <a:spcAft>
                      <a:spcPct val="0"/>
                    </a:spcAft>
                  </a:pPr>
                  <a:endParaRPr lang="en-US" altLang="en-US" sz="2000" smtClean="0">
                    <a:solidFill>
                      <a:srgbClr val="000000"/>
                    </a:solidFill>
                    <a:latin typeface="Times New Roman" pitchFamily="18" charset="0"/>
                  </a:endParaRPr>
                </a:p>
              </p:txBody>
            </p:sp>
            <p:sp>
              <p:nvSpPr>
                <p:cNvPr id="27672"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7656" name="Group 8"/>
              <p:cNvGrpSpPr>
                <a:grpSpLocks/>
              </p:cNvGrpSpPr>
              <p:nvPr/>
            </p:nvGrpSpPr>
            <p:grpSpPr bwMode="auto">
              <a:xfrm>
                <a:off x="806" y="0"/>
                <a:ext cx="2786" cy="394"/>
                <a:chOff x="806" y="0"/>
                <a:chExt cx="2786" cy="394"/>
              </a:xfrm>
            </p:grpSpPr>
            <p:sp>
              <p:nvSpPr>
                <p:cNvPr id="27669"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rPr>
                    <a:t>Action</a:t>
                  </a:r>
                </a:p>
                <a:p>
                  <a:pPr algn="ctr" fontAlgn="base">
                    <a:spcBef>
                      <a:spcPct val="0"/>
                    </a:spcBef>
                    <a:spcAft>
                      <a:spcPct val="0"/>
                    </a:spcAft>
                  </a:pPr>
                  <a:endParaRPr lang="en-US" altLang="en-US" sz="2000" smtClean="0">
                    <a:solidFill>
                      <a:srgbClr val="990033"/>
                    </a:solidFill>
                    <a:latin typeface="Times New Roman" pitchFamily="18" charset="0"/>
                  </a:endParaRPr>
                </a:p>
              </p:txBody>
            </p:sp>
            <p:sp>
              <p:nvSpPr>
                <p:cNvPr id="27670"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7657" name="Group 11"/>
              <p:cNvGrpSpPr>
                <a:grpSpLocks/>
              </p:cNvGrpSpPr>
              <p:nvPr/>
            </p:nvGrpSpPr>
            <p:grpSpPr bwMode="auto">
              <a:xfrm>
                <a:off x="0" y="394"/>
                <a:ext cx="806" cy="384"/>
                <a:chOff x="0" y="394"/>
                <a:chExt cx="806" cy="384"/>
              </a:xfrm>
            </p:grpSpPr>
            <p:sp>
              <p:nvSpPr>
                <p:cNvPr id="27667" name="Rectangle 12"/>
                <p:cNvSpPr>
                  <a:spLocks noChangeArrowheads="1"/>
                </p:cNvSpPr>
                <p:nvPr/>
              </p:nvSpPr>
              <p:spPr bwMode="auto">
                <a:xfrm>
                  <a:off x="43" y="39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New Roman" pitchFamily="18" charset="0"/>
                    </a:rPr>
                    <a:t>Read Hit </a:t>
                  </a: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27668" name="Rectangle 13"/>
                <p:cNvSpPr>
                  <a:spLocks noChangeArrowheads="1"/>
                </p:cNvSpPr>
                <p:nvPr/>
              </p:nvSpPr>
              <p:spPr bwMode="auto">
                <a:xfrm>
                  <a:off x="0" y="394"/>
                  <a:ext cx="8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7658" name="Group 14"/>
              <p:cNvGrpSpPr>
                <a:grpSpLocks/>
              </p:cNvGrpSpPr>
              <p:nvPr/>
            </p:nvGrpSpPr>
            <p:grpSpPr bwMode="auto">
              <a:xfrm>
                <a:off x="806" y="394"/>
                <a:ext cx="2786" cy="384"/>
                <a:chOff x="806" y="394"/>
                <a:chExt cx="2786" cy="384"/>
              </a:xfrm>
            </p:grpSpPr>
            <p:sp>
              <p:nvSpPr>
                <p:cNvPr id="27665" name="Rectangle 15"/>
                <p:cNvSpPr>
                  <a:spLocks noChangeArrowheads="1"/>
                </p:cNvSpPr>
                <p:nvPr/>
              </p:nvSpPr>
              <p:spPr bwMode="auto">
                <a:xfrm>
                  <a:off x="849" y="394"/>
                  <a:ext cx="27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990033"/>
                      </a:solidFill>
                      <a:latin typeface="Times New Roman" pitchFamily="18" charset="0"/>
                    </a:rPr>
                    <a:t>Use the local copy from the cache. State does not change</a:t>
                  </a:r>
                </a:p>
                <a:p>
                  <a:pPr algn="just" fontAlgn="base">
                    <a:spcBef>
                      <a:spcPct val="0"/>
                    </a:spcBef>
                    <a:spcAft>
                      <a:spcPct val="0"/>
                    </a:spcAft>
                  </a:pPr>
                  <a:endParaRPr lang="en-US" altLang="en-US" sz="2000" smtClean="0">
                    <a:solidFill>
                      <a:srgbClr val="990033"/>
                    </a:solidFill>
                    <a:latin typeface="Times New Roman" pitchFamily="18" charset="0"/>
                  </a:endParaRPr>
                </a:p>
              </p:txBody>
            </p:sp>
            <p:sp>
              <p:nvSpPr>
                <p:cNvPr id="27666" name="Rectangle 16"/>
                <p:cNvSpPr>
                  <a:spLocks noChangeArrowheads="1"/>
                </p:cNvSpPr>
                <p:nvPr/>
              </p:nvSpPr>
              <p:spPr bwMode="auto">
                <a:xfrm>
                  <a:off x="806" y="394"/>
                  <a:ext cx="27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7659" name="Group 17"/>
              <p:cNvGrpSpPr>
                <a:grpSpLocks/>
              </p:cNvGrpSpPr>
              <p:nvPr/>
            </p:nvGrpSpPr>
            <p:grpSpPr bwMode="auto">
              <a:xfrm>
                <a:off x="0" y="778"/>
                <a:ext cx="806" cy="672"/>
                <a:chOff x="0" y="778"/>
                <a:chExt cx="806" cy="672"/>
              </a:xfrm>
            </p:grpSpPr>
            <p:sp>
              <p:nvSpPr>
                <p:cNvPr id="27663" name="Rectangle 18"/>
                <p:cNvSpPr>
                  <a:spLocks noChangeArrowheads="1"/>
                </p:cNvSpPr>
                <p:nvPr/>
              </p:nvSpPr>
              <p:spPr bwMode="auto">
                <a:xfrm>
                  <a:off x="43" y="778"/>
                  <a:ext cx="7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000000"/>
                      </a:solidFill>
                      <a:latin typeface="Times New Roman" pitchFamily="18" charset="0"/>
                    </a:rPr>
                    <a:t>Read Miss:</a:t>
                  </a:r>
                </a:p>
                <a:p>
                  <a:pPr algn="just" fontAlgn="base">
                    <a:spcBef>
                      <a:spcPct val="0"/>
                    </a:spcBef>
                    <a:spcAft>
                      <a:spcPct val="0"/>
                    </a:spcAft>
                  </a:pPr>
                  <a:endParaRPr lang="en-US" altLang="en-US" sz="2000" smtClean="0">
                    <a:solidFill>
                      <a:srgbClr val="000000"/>
                    </a:solidFill>
                    <a:latin typeface="Times New Roman" pitchFamily="18" charset="0"/>
                  </a:endParaRPr>
                </a:p>
              </p:txBody>
            </p:sp>
            <p:sp>
              <p:nvSpPr>
                <p:cNvPr id="27664" name="Rectangle 19"/>
                <p:cNvSpPr>
                  <a:spLocks noChangeArrowheads="1"/>
                </p:cNvSpPr>
                <p:nvPr/>
              </p:nvSpPr>
              <p:spPr bwMode="auto">
                <a:xfrm>
                  <a:off x="0" y="778"/>
                  <a:ext cx="80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7660" name="Group 20"/>
              <p:cNvGrpSpPr>
                <a:grpSpLocks/>
              </p:cNvGrpSpPr>
              <p:nvPr/>
            </p:nvGrpSpPr>
            <p:grpSpPr bwMode="auto">
              <a:xfrm>
                <a:off x="806" y="778"/>
                <a:ext cx="2786" cy="672"/>
                <a:chOff x="806" y="778"/>
                <a:chExt cx="2786" cy="672"/>
              </a:xfrm>
            </p:grpSpPr>
            <p:sp>
              <p:nvSpPr>
                <p:cNvPr id="27661" name="Rectangle 21"/>
                <p:cNvSpPr>
                  <a:spLocks noChangeArrowheads="1"/>
                </p:cNvSpPr>
                <p:nvPr/>
              </p:nvSpPr>
              <p:spPr bwMode="auto">
                <a:xfrm>
                  <a:off x="849" y="778"/>
                  <a:ext cx="27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990033"/>
                      </a:solidFill>
                      <a:latin typeface="Times New Roman" pitchFamily="18" charset="0"/>
                    </a:rPr>
                    <a:t> If no other cache copy exists, then supply a copy from global memory. Set the state of this copy to Valid Exclusive. If a cache copy exists, make a copy from the cache. Set the state to Shared in both caches. If the cache copy was in a Dirty state, the value must also be written to memory.</a:t>
                  </a:r>
                </a:p>
                <a:p>
                  <a:pPr algn="just" fontAlgn="base">
                    <a:spcBef>
                      <a:spcPct val="0"/>
                    </a:spcBef>
                    <a:spcAft>
                      <a:spcPct val="0"/>
                    </a:spcAft>
                  </a:pPr>
                  <a:endParaRPr lang="en-US" altLang="en-US" sz="2000" smtClean="0">
                    <a:solidFill>
                      <a:srgbClr val="990033"/>
                    </a:solidFill>
                    <a:latin typeface="Times New Roman" pitchFamily="18" charset="0"/>
                  </a:endParaRPr>
                </a:p>
              </p:txBody>
            </p:sp>
            <p:sp>
              <p:nvSpPr>
                <p:cNvPr id="27662" name="Rectangle 22"/>
                <p:cNvSpPr>
                  <a:spLocks noChangeArrowheads="1"/>
                </p:cNvSpPr>
                <p:nvPr/>
              </p:nvSpPr>
              <p:spPr bwMode="auto">
                <a:xfrm>
                  <a:off x="806" y="778"/>
                  <a:ext cx="278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7654" name="Rectangle 23"/>
            <p:cNvSpPr>
              <a:spLocks noChangeArrowheads="1"/>
            </p:cNvSpPr>
            <p:nvPr/>
          </p:nvSpPr>
          <p:spPr bwMode="auto">
            <a:xfrm>
              <a:off x="-3" y="-3"/>
              <a:ext cx="3598" cy="145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2846084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1842CD38-F150-4AA1-8C33-CD6A4664F0AF}" type="slidenum">
              <a:rPr lang="en-US" altLang="en-US" sz="1400" b="0" smtClean="0">
                <a:solidFill>
                  <a:srgbClr val="000000"/>
                </a:solidFill>
              </a:rPr>
              <a:pPr eaLnBrk="1" hangingPunct="1"/>
              <a:t>41</a:t>
            </a:fld>
            <a:endParaRPr lang="en-US" altLang="en-US" sz="1400" b="0" smtClean="0">
              <a:solidFill>
                <a:srgbClr val="000000"/>
              </a:solidFill>
            </a:endParaRPr>
          </a:p>
        </p:txBody>
      </p:sp>
      <p:sp>
        <p:nvSpPr>
          <p:cNvPr id="28675" name="Rectangle 2"/>
          <p:cNvSpPr>
            <a:spLocks noGrp="1" noChangeArrowheads="1"/>
          </p:cNvSpPr>
          <p:nvPr>
            <p:ph type="title"/>
          </p:nvPr>
        </p:nvSpPr>
        <p:spPr>
          <a:xfrm>
            <a:off x="1476375" y="115888"/>
            <a:ext cx="6569075" cy="633412"/>
          </a:xfrm>
        </p:spPr>
        <p:txBody>
          <a:bodyPr/>
          <a:lstStyle/>
          <a:p>
            <a:pPr eaLnBrk="1" hangingPunct="1"/>
            <a:r>
              <a:rPr lang="en-US" altLang="en-US" b="0" smtClean="0"/>
              <a:t>Write update and partial write through (cont.)</a:t>
            </a:r>
          </a:p>
        </p:txBody>
      </p:sp>
      <p:grpSp>
        <p:nvGrpSpPr>
          <p:cNvPr id="28676" name="Group 3"/>
          <p:cNvGrpSpPr>
            <a:grpSpLocks/>
          </p:cNvGrpSpPr>
          <p:nvPr/>
        </p:nvGrpSpPr>
        <p:grpSpPr bwMode="auto">
          <a:xfrm>
            <a:off x="395288" y="1125538"/>
            <a:ext cx="8583612" cy="4386262"/>
            <a:chOff x="-3" y="-3"/>
            <a:chExt cx="3598" cy="1926"/>
          </a:xfrm>
        </p:grpSpPr>
        <p:grpSp>
          <p:nvGrpSpPr>
            <p:cNvPr id="28677" name="Group 4"/>
            <p:cNvGrpSpPr>
              <a:grpSpLocks/>
            </p:cNvGrpSpPr>
            <p:nvPr/>
          </p:nvGrpSpPr>
          <p:grpSpPr bwMode="auto">
            <a:xfrm>
              <a:off x="0" y="0"/>
              <a:ext cx="3592" cy="1920"/>
              <a:chOff x="0" y="0"/>
              <a:chExt cx="3592" cy="1920"/>
            </a:xfrm>
          </p:grpSpPr>
          <p:grpSp>
            <p:nvGrpSpPr>
              <p:cNvPr id="28679" name="Group 5"/>
              <p:cNvGrpSpPr>
                <a:grpSpLocks/>
              </p:cNvGrpSpPr>
              <p:nvPr/>
            </p:nvGrpSpPr>
            <p:grpSpPr bwMode="auto">
              <a:xfrm>
                <a:off x="0" y="0"/>
                <a:ext cx="806" cy="672"/>
                <a:chOff x="0" y="0"/>
                <a:chExt cx="806" cy="672"/>
              </a:xfrm>
            </p:grpSpPr>
            <p:sp>
              <p:nvSpPr>
                <p:cNvPr id="28695" name="Rectangle 6"/>
                <p:cNvSpPr>
                  <a:spLocks noChangeArrowheads="1"/>
                </p:cNvSpPr>
                <p:nvPr/>
              </p:nvSpPr>
              <p:spPr bwMode="auto">
                <a:xfrm>
                  <a:off x="43" y="0"/>
                  <a:ext cx="7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000000"/>
                      </a:solidFill>
                      <a:latin typeface="Times New Roman" pitchFamily="18" charset="0"/>
                    </a:rPr>
                    <a:t>Write Hit</a:t>
                  </a:r>
                </a:p>
                <a:p>
                  <a:pPr algn="just" fontAlgn="base">
                    <a:spcBef>
                      <a:spcPct val="0"/>
                    </a:spcBef>
                    <a:spcAft>
                      <a:spcPct val="0"/>
                    </a:spcAft>
                  </a:pPr>
                  <a:endParaRPr lang="en-US" altLang="en-US" sz="1800" smtClean="0">
                    <a:solidFill>
                      <a:srgbClr val="000000"/>
                    </a:solidFill>
                    <a:latin typeface="Times New Roman" pitchFamily="18" charset="0"/>
                  </a:endParaRPr>
                </a:p>
              </p:txBody>
            </p:sp>
            <p:sp>
              <p:nvSpPr>
                <p:cNvPr id="28696" name="Rectangle 7"/>
                <p:cNvSpPr>
                  <a:spLocks noChangeArrowheads="1"/>
                </p:cNvSpPr>
                <p:nvPr/>
              </p:nvSpPr>
              <p:spPr bwMode="auto">
                <a:xfrm>
                  <a:off x="0" y="0"/>
                  <a:ext cx="80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8680" name="Group 8"/>
              <p:cNvGrpSpPr>
                <a:grpSpLocks/>
              </p:cNvGrpSpPr>
              <p:nvPr/>
            </p:nvGrpSpPr>
            <p:grpSpPr bwMode="auto">
              <a:xfrm>
                <a:off x="806" y="0"/>
                <a:ext cx="2786" cy="672"/>
                <a:chOff x="806" y="0"/>
                <a:chExt cx="2786" cy="672"/>
              </a:xfrm>
            </p:grpSpPr>
            <p:sp>
              <p:nvSpPr>
                <p:cNvPr id="28693" name="Rectangle 9"/>
                <p:cNvSpPr>
                  <a:spLocks noChangeArrowheads="1"/>
                </p:cNvSpPr>
                <p:nvPr/>
              </p:nvSpPr>
              <p:spPr bwMode="auto">
                <a:xfrm>
                  <a:off x="849" y="0"/>
                  <a:ext cx="27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660033"/>
                      </a:solidFill>
                      <a:latin typeface="Times New Roman" pitchFamily="18" charset="0"/>
                    </a:rPr>
                    <a:t>Perform the write locally and set the state to Dirty. If the state is Shared, then broadcast data to memory and to all caches and set the state to Shared. If other caches no longer share the block, the state changes from Shared to Valid Exclusion.</a:t>
                  </a:r>
                </a:p>
                <a:p>
                  <a:pPr algn="just" fontAlgn="base">
                    <a:spcBef>
                      <a:spcPct val="0"/>
                    </a:spcBef>
                    <a:spcAft>
                      <a:spcPct val="0"/>
                    </a:spcAft>
                  </a:pPr>
                  <a:endParaRPr lang="en-US" altLang="en-US" sz="1800" smtClean="0">
                    <a:solidFill>
                      <a:srgbClr val="660033"/>
                    </a:solidFill>
                    <a:latin typeface="Times New Roman" pitchFamily="18" charset="0"/>
                  </a:endParaRPr>
                </a:p>
              </p:txBody>
            </p:sp>
            <p:sp>
              <p:nvSpPr>
                <p:cNvPr id="28694" name="Rectangle 10"/>
                <p:cNvSpPr>
                  <a:spLocks noChangeArrowheads="1"/>
                </p:cNvSpPr>
                <p:nvPr/>
              </p:nvSpPr>
              <p:spPr bwMode="auto">
                <a:xfrm>
                  <a:off x="806" y="0"/>
                  <a:ext cx="278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8681" name="Group 11"/>
              <p:cNvGrpSpPr>
                <a:grpSpLocks/>
              </p:cNvGrpSpPr>
              <p:nvPr/>
            </p:nvGrpSpPr>
            <p:grpSpPr bwMode="auto">
              <a:xfrm>
                <a:off x="0" y="672"/>
                <a:ext cx="806" cy="672"/>
                <a:chOff x="0" y="672"/>
                <a:chExt cx="806" cy="672"/>
              </a:xfrm>
            </p:grpSpPr>
            <p:sp>
              <p:nvSpPr>
                <p:cNvPr id="28691" name="Rectangle 12"/>
                <p:cNvSpPr>
                  <a:spLocks noChangeArrowheads="1"/>
                </p:cNvSpPr>
                <p:nvPr/>
              </p:nvSpPr>
              <p:spPr bwMode="auto">
                <a:xfrm>
                  <a:off x="43" y="672"/>
                  <a:ext cx="7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Write Miss</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8692" name="Rectangle 13"/>
                <p:cNvSpPr>
                  <a:spLocks noChangeArrowheads="1"/>
                </p:cNvSpPr>
                <p:nvPr/>
              </p:nvSpPr>
              <p:spPr bwMode="auto">
                <a:xfrm>
                  <a:off x="0" y="672"/>
                  <a:ext cx="80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8682" name="Group 14"/>
              <p:cNvGrpSpPr>
                <a:grpSpLocks/>
              </p:cNvGrpSpPr>
              <p:nvPr/>
            </p:nvGrpSpPr>
            <p:grpSpPr bwMode="auto">
              <a:xfrm>
                <a:off x="806" y="672"/>
                <a:ext cx="2786" cy="672"/>
                <a:chOff x="806" y="672"/>
                <a:chExt cx="2786" cy="672"/>
              </a:xfrm>
            </p:grpSpPr>
            <p:sp>
              <p:nvSpPr>
                <p:cNvPr id="28689" name="Rectangle 15"/>
                <p:cNvSpPr>
                  <a:spLocks noChangeArrowheads="1"/>
                </p:cNvSpPr>
                <p:nvPr/>
              </p:nvSpPr>
              <p:spPr bwMode="auto">
                <a:xfrm>
                  <a:off x="849" y="672"/>
                  <a:ext cx="27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660033"/>
                      </a:solidFill>
                      <a:latin typeface="Times New Roman" pitchFamily="18" charset="0"/>
                    </a:rPr>
                    <a:t>The block copy comes from either another cache or from global memory. If the block comes from another cache, perform the update and update all other caches that share the block and global memory. Set the state to Shared.  If the copy comes from memory, perform the write and set the state to Dirty.</a:t>
                  </a:r>
                </a:p>
                <a:p>
                  <a:pPr algn="just" fontAlgn="base">
                    <a:spcBef>
                      <a:spcPct val="0"/>
                    </a:spcBef>
                    <a:spcAft>
                      <a:spcPct val="0"/>
                    </a:spcAft>
                  </a:pPr>
                  <a:endParaRPr lang="en-US" altLang="en-US" sz="1800" dirty="0" smtClean="0">
                    <a:solidFill>
                      <a:srgbClr val="660033"/>
                    </a:solidFill>
                    <a:latin typeface="Times New Roman" pitchFamily="18" charset="0"/>
                  </a:endParaRPr>
                </a:p>
              </p:txBody>
            </p:sp>
            <p:sp>
              <p:nvSpPr>
                <p:cNvPr id="28690" name="Rectangle 16"/>
                <p:cNvSpPr>
                  <a:spLocks noChangeArrowheads="1"/>
                </p:cNvSpPr>
                <p:nvPr/>
              </p:nvSpPr>
              <p:spPr bwMode="auto">
                <a:xfrm>
                  <a:off x="806" y="672"/>
                  <a:ext cx="2786"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8683" name="Group 17"/>
              <p:cNvGrpSpPr>
                <a:grpSpLocks/>
              </p:cNvGrpSpPr>
              <p:nvPr/>
            </p:nvGrpSpPr>
            <p:grpSpPr bwMode="auto">
              <a:xfrm>
                <a:off x="0" y="1344"/>
                <a:ext cx="806" cy="576"/>
                <a:chOff x="0" y="1344"/>
                <a:chExt cx="806" cy="576"/>
              </a:xfrm>
            </p:grpSpPr>
            <p:sp>
              <p:nvSpPr>
                <p:cNvPr id="28687" name="Rectangle 18"/>
                <p:cNvSpPr>
                  <a:spLocks noChangeArrowheads="1"/>
                </p:cNvSpPr>
                <p:nvPr/>
              </p:nvSpPr>
              <p:spPr bwMode="auto">
                <a:xfrm>
                  <a:off x="43" y="1344"/>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cs typeface="Times New Roman" pitchFamily="18" charset="0"/>
                    </a:rPr>
                    <a:t>Block Replacement</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28688" name="Rectangle 19"/>
                <p:cNvSpPr>
                  <a:spLocks noChangeArrowheads="1"/>
                </p:cNvSpPr>
                <p:nvPr/>
              </p:nvSpPr>
              <p:spPr bwMode="auto">
                <a:xfrm>
                  <a:off x="0" y="1344"/>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28684" name="Group 20"/>
              <p:cNvGrpSpPr>
                <a:grpSpLocks/>
              </p:cNvGrpSpPr>
              <p:nvPr/>
            </p:nvGrpSpPr>
            <p:grpSpPr bwMode="auto">
              <a:xfrm>
                <a:off x="806" y="1344"/>
                <a:ext cx="2786" cy="576"/>
                <a:chOff x="806" y="1344"/>
                <a:chExt cx="2786" cy="576"/>
              </a:xfrm>
            </p:grpSpPr>
            <p:sp>
              <p:nvSpPr>
                <p:cNvPr id="28685" name="Rectangle 21"/>
                <p:cNvSpPr>
                  <a:spLocks noChangeArrowheads="1"/>
                </p:cNvSpPr>
                <p:nvPr/>
              </p:nvSpPr>
              <p:spPr bwMode="auto">
                <a:xfrm>
                  <a:off x="849" y="1344"/>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660033"/>
                      </a:solidFill>
                      <a:latin typeface="Times New Roman" pitchFamily="18" charset="0"/>
                      <a:cs typeface="Times New Roman" pitchFamily="18" charset="0"/>
                    </a:rPr>
                    <a:t>If a copy is in a Dirty state, it has to be written back to main memory if the block is being replaced. If the copy is in Valid Exclusive or Shared states, no write back is needed when a block is replaced.</a:t>
                  </a:r>
                </a:p>
                <a:p>
                  <a:pPr algn="just" fontAlgn="base">
                    <a:spcBef>
                      <a:spcPct val="0"/>
                    </a:spcBef>
                    <a:spcAft>
                      <a:spcPct val="0"/>
                    </a:spcAft>
                  </a:pPr>
                  <a:endParaRPr lang="en-US" altLang="en-US" sz="1800" dirty="0" smtClean="0">
                    <a:solidFill>
                      <a:srgbClr val="660033"/>
                    </a:solidFill>
                    <a:latin typeface="Times New Roman" pitchFamily="18" charset="0"/>
                  </a:endParaRPr>
                </a:p>
              </p:txBody>
            </p:sp>
            <p:sp>
              <p:nvSpPr>
                <p:cNvPr id="28686" name="Rectangle 22"/>
                <p:cNvSpPr>
                  <a:spLocks noChangeArrowheads="1"/>
                </p:cNvSpPr>
                <p:nvPr/>
              </p:nvSpPr>
              <p:spPr bwMode="auto">
                <a:xfrm>
                  <a:off x="806" y="1344"/>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28678" name="Rectangle 23"/>
            <p:cNvSpPr>
              <a:spLocks noChangeArrowheads="1"/>
            </p:cNvSpPr>
            <p:nvPr/>
          </p:nvSpPr>
          <p:spPr bwMode="auto">
            <a:xfrm>
              <a:off x="-3" y="-3"/>
              <a:ext cx="3598" cy="192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2523601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D2E656A7-9D9C-43CD-BC92-B59C8F24277D}" type="slidenum">
              <a:rPr lang="en-US" altLang="en-US" sz="1400" b="0" smtClean="0">
                <a:solidFill>
                  <a:srgbClr val="000000"/>
                </a:solidFill>
              </a:rPr>
              <a:pPr eaLnBrk="1" hangingPunct="1"/>
              <a:t>42</a:t>
            </a:fld>
            <a:endParaRPr lang="en-US" altLang="en-US" sz="1400" b="0" smtClean="0">
              <a:solidFill>
                <a:srgbClr val="000000"/>
              </a:solidFill>
            </a:endParaRPr>
          </a:p>
        </p:txBody>
      </p:sp>
      <p:sp>
        <p:nvSpPr>
          <p:cNvPr id="29699" name="Rectangle 2"/>
          <p:cNvSpPr>
            <a:spLocks noGrp="1" noChangeArrowheads="1"/>
          </p:cNvSpPr>
          <p:nvPr>
            <p:ph type="title"/>
          </p:nvPr>
        </p:nvSpPr>
        <p:spPr>
          <a:xfrm>
            <a:off x="1331913" y="115888"/>
            <a:ext cx="6597650" cy="669925"/>
          </a:xfrm>
        </p:spPr>
        <p:txBody>
          <a:bodyPr/>
          <a:lstStyle/>
          <a:p>
            <a:pPr eaLnBrk="1" hangingPunct="1"/>
            <a:r>
              <a:rPr lang="en-US" altLang="en-US" b="0" dirty="0" smtClean="0"/>
              <a:t>Write Update Write Back</a:t>
            </a:r>
          </a:p>
        </p:txBody>
      </p:sp>
      <p:sp>
        <p:nvSpPr>
          <p:cNvPr id="221187" name="Rectangle 3"/>
          <p:cNvSpPr>
            <a:spLocks noChangeArrowheads="1"/>
          </p:cNvSpPr>
          <p:nvPr/>
        </p:nvSpPr>
        <p:spPr bwMode="auto">
          <a:xfrm>
            <a:off x="755650" y="1125538"/>
            <a:ext cx="7529513" cy="2227262"/>
          </a:xfrm>
          <a:prstGeom prst="rect">
            <a:avLst/>
          </a:prstGeom>
          <a:noFill/>
          <a:ln w="9525">
            <a:noFill/>
            <a:miter lim="800000"/>
            <a:headEnd/>
            <a:tailEnd/>
          </a:ln>
          <a:effectLst/>
        </p:spPr>
        <p:txBody>
          <a:bodyPr>
            <a:spAutoFit/>
          </a:bodyPr>
          <a:lstStyle/>
          <a:p>
            <a:pPr fontAlgn="base">
              <a:spcBef>
                <a:spcPct val="0"/>
              </a:spcBef>
              <a:spcAft>
                <a:spcPct val="0"/>
              </a:spcAft>
              <a:defRPr/>
            </a:pPr>
            <a:r>
              <a:rPr lang="en-US" sz="2800" b="1">
                <a:solidFill>
                  <a:srgbClr val="000000"/>
                </a:solidFill>
                <a:effectLst>
                  <a:outerShdw blurRad="38100" dist="38100" dir="2700000" algn="tl">
                    <a:srgbClr val="C0C0C0"/>
                  </a:outerShdw>
                </a:effectLst>
                <a:latin typeface="Times New Roman" pitchFamily="18" charset="0"/>
              </a:rPr>
              <a:t>This protocol is similar to the pervious one except that instead of writing through to the memory whenever a shared block is updated, memory updates are done only when the block is being replaced. </a:t>
            </a:r>
          </a:p>
        </p:txBody>
      </p:sp>
    </p:spTree>
    <p:extLst>
      <p:ext uri="{BB962C8B-B14F-4D97-AF65-F5344CB8AC3E}">
        <p14:creationId xmlns:p14="http://schemas.microsoft.com/office/powerpoint/2010/main" val="394928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A1A2BB91-265C-4956-8536-D4896377E691}" type="slidenum">
              <a:rPr lang="en-US" altLang="en-US" sz="1400" b="0" smtClean="0">
                <a:solidFill>
                  <a:srgbClr val="000000"/>
                </a:solidFill>
              </a:rPr>
              <a:pPr eaLnBrk="1" hangingPunct="1"/>
              <a:t>43</a:t>
            </a:fld>
            <a:endParaRPr lang="en-US" altLang="en-US" sz="1400" b="0" smtClean="0">
              <a:solidFill>
                <a:srgbClr val="000000"/>
              </a:solidFill>
            </a:endParaRPr>
          </a:p>
        </p:txBody>
      </p:sp>
      <p:sp>
        <p:nvSpPr>
          <p:cNvPr id="30723" name="Rectangle 2"/>
          <p:cNvSpPr>
            <a:spLocks noGrp="1" noChangeArrowheads="1"/>
          </p:cNvSpPr>
          <p:nvPr>
            <p:ph type="title"/>
          </p:nvPr>
        </p:nvSpPr>
        <p:spPr>
          <a:xfrm>
            <a:off x="1908175" y="0"/>
            <a:ext cx="5624513" cy="774700"/>
          </a:xfrm>
        </p:spPr>
        <p:txBody>
          <a:bodyPr/>
          <a:lstStyle/>
          <a:p>
            <a:pPr eaLnBrk="1" hangingPunct="1"/>
            <a:r>
              <a:rPr lang="en-US" altLang="en-US" b="0" smtClean="0"/>
              <a:t>Write Update Write Back (cont.)</a:t>
            </a:r>
          </a:p>
        </p:txBody>
      </p:sp>
      <p:grpSp>
        <p:nvGrpSpPr>
          <p:cNvPr id="30724" name="Group 3"/>
          <p:cNvGrpSpPr>
            <a:grpSpLocks/>
          </p:cNvGrpSpPr>
          <p:nvPr/>
        </p:nvGrpSpPr>
        <p:grpSpPr bwMode="auto">
          <a:xfrm>
            <a:off x="395288" y="1052513"/>
            <a:ext cx="8355012" cy="4540250"/>
            <a:chOff x="-3" y="-3"/>
            <a:chExt cx="3598" cy="2320"/>
          </a:xfrm>
        </p:grpSpPr>
        <p:grpSp>
          <p:nvGrpSpPr>
            <p:cNvPr id="30725" name="Group 4"/>
            <p:cNvGrpSpPr>
              <a:grpSpLocks/>
            </p:cNvGrpSpPr>
            <p:nvPr/>
          </p:nvGrpSpPr>
          <p:grpSpPr bwMode="auto">
            <a:xfrm>
              <a:off x="0" y="0"/>
              <a:ext cx="3592" cy="2314"/>
              <a:chOff x="0" y="0"/>
              <a:chExt cx="3592" cy="2314"/>
            </a:xfrm>
          </p:grpSpPr>
          <p:grpSp>
            <p:nvGrpSpPr>
              <p:cNvPr id="30727" name="Group 5"/>
              <p:cNvGrpSpPr>
                <a:grpSpLocks/>
              </p:cNvGrpSpPr>
              <p:nvPr/>
            </p:nvGrpSpPr>
            <p:grpSpPr bwMode="auto">
              <a:xfrm>
                <a:off x="0" y="0"/>
                <a:ext cx="806" cy="394"/>
                <a:chOff x="0" y="0"/>
                <a:chExt cx="806" cy="394"/>
              </a:xfrm>
            </p:grpSpPr>
            <p:sp>
              <p:nvSpPr>
                <p:cNvPr id="30755"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pitchFamily="18" charset="0"/>
                      <a:cs typeface="Times New Roman" pitchFamily="18" charset="0"/>
                    </a:rPr>
                    <a:t>State</a:t>
                  </a:r>
                  <a:endParaRPr lang="en-US" altLang="en-US" sz="2000" smtClean="0">
                    <a:solidFill>
                      <a:srgbClr val="006600"/>
                    </a:solidFill>
                    <a:latin typeface="Times New Roman" pitchFamily="18" charset="0"/>
                    <a:cs typeface="Times New Roman" pitchFamily="18" charset="0"/>
                  </a:endParaRPr>
                </a:p>
                <a:p>
                  <a:pPr algn="ctr" fontAlgn="base">
                    <a:spcBef>
                      <a:spcPct val="0"/>
                    </a:spcBef>
                    <a:spcAft>
                      <a:spcPct val="0"/>
                    </a:spcAft>
                  </a:pPr>
                  <a:endParaRPr lang="en-US" altLang="en-US" sz="2000" smtClean="0">
                    <a:solidFill>
                      <a:srgbClr val="660033"/>
                    </a:solidFill>
                    <a:latin typeface="Times New Roman" pitchFamily="18" charset="0"/>
                  </a:endParaRPr>
                </a:p>
              </p:txBody>
            </p:sp>
            <p:sp>
              <p:nvSpPr>
                <p:cNvPr id="30756"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28" name="Group 8"/>
              <p:cNvGrpSpPr>
                <a:grpSpLocks/>
              </p:cNvGrpSpPr>
              <p:nvPr/>
            </p:nvGrpSpPr>
            <p:grpSpPr bwMode="auto">
              <a:xfrm>
                <a:off x="806" y="0"/>
                <a:ext cx="2786" cy="394"/>
                <a:chOff x="806" y="0"/>
                <a:chExt cx="2786" cy="394"/>
              </a:xfrm>
            </p:grpSpPr>
            <p:sp>
              <p:nvSpPr>
                <p:cNvPr id="30753"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2000" smtClean="0">
                      <a:solidFill>
                        <a:srgbClr val="006600"/>
                      </a:solidFill>
                      <a:latin typeface="Times New Roman" pitchFamily="18" charset="0"/>
                      <a:cs typeface="Times New Roman" pitchFamily="18" charset="0"/>
                    </a:rPr>
                    <a:t>Description</a:t>
                  </a:r>
                </a:p>
                <a:p>
                  <a:pPr algn="ctr" fontAlgn="base">
                    <a:spcBef>
                      <a:spcPct val="0"/>
                    </a:spcBef>
                    <a:spcAft>
                      <a:spcPct val="0"/>
                    </a:spcAft>
                  </a:pPr>
                  <a:endParaRPr lang="en-US" altLang="en-US" sz="2000" smtClean="0">
                    <a:solidFill>
                      <a:srgbClr val="006600"/>
                    </a:solidFill>
                    <a:latin typeface="Times New Roman" pitchFamily="18" charset="0"/>
                  </a:endParaRPr>
                </a:p>
              </p:txBody>
            </p:sp>
            <p:sp>
              <p:nvSpPr>
                <p:cNvPr id="30754"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29" name="Group 11"/>
              <p:cNvGrpSpPr>
                <a:grpSpLocks/>
              </p:cNvGrpSpPr>
              <p:nvPr/>
            </p:nvGrpSpPr>
            <p:grpSpPr bwMode="auto">
              <a:xfrm>
                <a:off x="0" y="394"/>
                <a:ext cx="806" cy="480"/>
                <a:chOff x="0" y="394"/>
                <a:chExt cx="806" cy="480"/>
              </a:xfrm>
            </p:grpSpPr>
            <p:sp>
              <p:nvSpPr>
                <p:cNvPr id="30751" name="Rectangle 12"/>
                <p:cNvSpPr>
                  <a:spLocks noChangeArrowheads="1"/>
                </p:cNvSpPr>
                <p:nvPr/>
              </p:nvSpPr>
              <p:spPr bwMode="auto">
                <a:xfrm>
                  <a:off x="43" y="39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Valid Exclusive</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[VAL-X</a:t>
                  </a:r>
                  <a:r>
                    <a:rPr lang="en-US" altLang="en-US" sz="2000" dirty="0" smtClean="0">
                      <a:solidFill>
                        <a:srgbClr val="660033"/>
                      </a:solidFill>
                      <a:latin typeface="Times" pitchFamily="18" charset="0"/>
                      <a:cs typeface="Times New Roman" pitchFamily="18" charset="0"/>
                    </a:rPr>
                    <a:t>]</a:t>
                  </a:r>
                  <a:endParaRPr lang="en-US" altLang="en-US" sz="2000" dirty="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30752" name="Rectangle 13"/>
                <p:cNvSpPr>
                  <a:spLocks noChangeArrowheads="1"/>
                </p:cNvSpPr>
                <p:nvPr/>
              </p:nvSpPr>
              <p:spPr bwMode="auto">
                <a:xfrm>
                  <a:off x="0" y="39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0" name="Group 14"/>
              <p:cNvGrpSpPr>
                <a:grpSpLocks/>
              </p:cNvGrpSpPr>
              <p:nvPr/>
            </p:nvGrpSpPr>
            <p:grpSpPr bwMode="auto">
              <a:xfrm>
                <a:off x="806" y="394"/>
                <a:ext cx="2786" cy="480"/>
                <a:chOff x="806" y="394"/>
                <a:chExt cx="2786" cy="480"/>
              </a:xfrm>
            </p:grpSpPr>
            <p:sp>
              <p:nvSpPr>
                <p:cNvPr id="30749" name="Rectangle 15"/>
                <p:cNvSpPr>
                  <a:spLocks noChangeArrowheads="1"/>
                </p:cNvSpPr>
                <p:nvPr/>
              </p:nvSpPr>
              <p:spPr bwMode="auto">
                <a:xfrm>
                  <a:off x="849" y="39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pitchFamily="18" charset="0"/>
                      <a:cs typeface="Times New Roman" pitchFamily="18" charset="0"/>
                    </a:rPr>
                    <a:t>This is the only cache copy and is consistent with global memory</a:t>
                  </a:r>
                  <a:endParaRPr lang="en-US" altLang="en-US" sz="200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30750" name="Rectangle 16"/>
                <p:cNvSpPr>
                  <a:spLocks noChangeArrowheads="1"/>
                </p:cNvSpPr>
                <p:nvPr/>
              </p:nvSpPr>
              <p:spPr bwMode="auto">
                <a:xfrm>
                  <a:off x="806" y="39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1" name="Group 17"/>
              <p:cNvGrpSpPr>
                <a:grpSpLocks/>
              </p:cNvGrpSpPr>
              <p:nvPr/>
            </p:nvGrpSpPr>
            <p:grpSpPr bwMode="auto">
              <a:xfrm>
                <a:off x="0" y="874"/>
                <a:ext cx="806" cy="480"/>
                <a:chOff x="0" y="874"/>
                <a:chExt cx="806" cy="480"/>
              </a:xfrm>
            </p:grpSpPr>
            <p:sp>
              <p:nvSpPr>
                <p:cNvPr id="30747" name="Rectangle 18"/>
                <p:cNvSpPr>
                  <a:spLocks noChangeArrowheads="1"/>
                </p:cNvSpPr>
                <p:nvPr/>
              </p:nvSpPr>
              <p:spPr bwMode="auto">
                <a:xfrm>
                  <a:off x="43" y="87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Shared Clean</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[SH-CLN]</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30748" name="Rectangle 19"/>
                <p:cNvSpPr>
                  <a:spLocks noChangeArrowheads="1"/>
                </p:cNvSpPr>
                <p:nvPr/>
              </p:nvSpPr>
              <p:spPr bwMode="auto">
                <a:xfrm>
                  <a:off x="0" y="87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2" name="Group 20"/>
              <p:cNvGrpSpPr>
                <a:grpSpLocks/>
              </p:cNvGrpSpPr>
              <p:nvPr/>
            </p:nvGrpSpPr>
            <p:grpSpPr bwMode="auto">
              <a:xfrm>
                <a:off x="806" y="874"/>
                <a:ext cx="2786" cy="480"/>
                <a:chOff x="806" y="874"/>
                <a:chExt cx="2786" cy="480"/>
              </a:xfrm>
            </p:grpSpPr>
            <p:sp>
              <p:nvSpPr>
                <p:cNvPr id="30745" name="Rectangle 21"/>
                <p:cNvSpPr>
                  <a:spLocks noChangeArrowheads="1"/>
                </p:cNvSpPr>
                <p:nvPr/>
              </p:nvSpPr>
              <p:spPr bwMode="auto">
                <a:xfrm>
                  <a:off x="849" y="87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660033"/>
                      </a:solidFill>
                      <a:latin typeface="Times New Roman" pitchFamily="18" charset="0"/>
                      <a:cs typeface="Times New Roman" pitchFamily="18" charset="0"/>
                    </a:rPr>
                    <a:t>There are multiple caches copies shared. </a:t>
                  </a:r>
                </a:p>
                <a:p>
                  <a:pPr algn="just" fontAlgn="base">
                    <a:spcBef>
                      <a:spcPct val="0"/>
                    </a:spcBef>
                    <a:spcAft>
                      <a:spcPct val="0"/>
                    </a:spcAft>
                  </a:pPr>
                  <a:endParaRPr lang="en-US" altLang="en-US" sz="2000" dirty="0" smtClean="0">
                    <a:solidFill>
                      <a:srgbClr val="660033"/>
                    </a:solidFill>
                    <a:latin typeface="Times New Roman" pitchFamily="18" charset="0"/>
                  </a:endParaRPr>
                </a:p>
              </p:txBody>
            </p:sp>
            <p:sp>
              <p:nvSpPr>
                <p:cNvPr id="30746" name="Rectangle 22"/>
                <p:cNvSpPr>
                  <a:spLocks noChangeArrowheads="1"/>
                </p:cNvSpPr>
                <p:nvPr/>
              </p:nvSpPr>
              <p:spPr bwMode="auto">
                <a:xfrm>
                  <a:off x="806" y="87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3" name="Group 23"/>
              <p:cNvGrpSpPr>
                <a:grpSpLocks/>
              </p:cNvGrpSpPr>
              <p:nvPr/>
            </p:nvGrpSpPr>
            <p:grpSpPr bwMode="auto">
              <a:xfrm>
                <a:off x="0" y="1354"/>
                <a:ext cx="806" cy="480"/>
                <a:chOff x="0" y="1354"/>
                <a:chExt cx="806" cy="480"/>
              </a:xfrm>
            </p:grpSpPr>
            <p:sp>
              <p:nvSpPr>
                <p:cNvPr id="30743" name="Rectangle 24"/>
                <p:cNvSpPr>
                  <a:spLocks noChangeArrowheads="1"/>
                </p:cNvSpPr>
                <p:nvPr/>
              </p:nvSpPr>
              <p:spPr bwMode="auto">
                <a:xfrm>
                  <a:off x="43" y="135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pitchFamily="18" charset="0"/>
                      <a:cs typeface="Times New Roman" pitchFamily="18" charset="0"/>
                    </a:rPr>
                    <a:t>Shared Dirty</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r>
                    <a:rPr lang="en-US" altLang="en-US" sz="2000" dirty="0" smtClean="0">
                      <a:solidFill>
                        <a:srgbClr val="000000"/>
                      </a:solidFill>
                      <a:latin typeface="Times" pitchFamily="18" charset="0"/>
                      <a:cs typeface="Times New Roman" pitchFamily="18" charset="0"/>
                    </a:rPr>
                    <a:t>[SH-DRT]</a:t>
                  </a:r>
                  <a:endParaRPr lang="en-US" altLang="en-US" sz="2000" dirty="0" smtClean="0">
                    <a:solidFill>
                      <a:srgbClr val="000000"/>
                    </a:solidFill>
                    <a:latin typeface="Times New Roman" pitchFamily="18" charset="0"/>
                    <a:cs typeface="Times New Roman" pitchFamily="18" charset="0"/>
                  </a:endParaRP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30744" name="Rectangle 25"/>
                <p:cNvSpPr>
                  <a:spLocks noChangeArrowheads="1"/>
                </p:cNvSpPr>
                <p:nvPr/>
              </p:nvSpPr>
              <p:spPr bwMode="auto">
                <a:xfrm>
                  <a:off x="0" y="135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4" name="Group 26"/>
              <p:cNvGrpSpPr>
                <a:grpSpLocks/>
              </p:cNvGrpSpPr>
              <p:nvPr/>
            </p:nvGrpSpPr>
            <p:grpSpPr bwMode="auto">
              <a:xfrm>
                <a:off x="806" y="1354"/>
                <a:ext cx="2786" cy="480"/>
                <a:chOff x="806" y="1354"/>
                <a:chExt cx="2786" cy="480"/>
              </a:xfrm>
            </p:grpSpPr>
            <p:sp>
              <p:nvSpPr>
                <p:cNvPr id="30741" name="Rectangle 27"/>
                <p:cNvSpPr>
                  <a:spLocks noChangeArrowheads="1"/>
                </p:cNvSpPr>
                <p:nvPr/>
              </p:nvSpPr>
              <p:spPr bwMode="auto">
                <a:xfrm>
                  <a:off x="849" y="135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New Roman" pitchFamily="18" charset="0"/>
                      <a:cs typeface="Times New Roman" pitchFamily="18" charset="0"/>
                    </a:rPr>
                    <a:t>There are multiple shared caches copies. This is the last one being updated. (Ownership)</a:t>
                  </a: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30742" name="Rectangle 28"/>
                <p:cNvSpPr>
                  <a:spLocks noChangeArrowheads="1"/>
                </p:cNvSpPr>
                <p:nvPr/>
              </p:nvSpPr>
              <p:spPr bwMode="auto">
                <a:xfrm>
                  <a:off x="806" y="135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5" name="Group 29"/>
              <p:cNvGrpSpPr>
                <a:grpSpLocks/>
              </p:cNvGrpSpPr>
              <p:nvPr/>
            </p:nvGrpSpPr>
            <p:grpSpPr bwMode="auto">
              <a:xfrm>
                <a:off x="0" y="1834"/>
                <a:ext cx="806" cy="480"/>
                <a:chOff x="0" y="1834"/>
                <a:chExt cx="806" cy="480"/>
              </a:xfrm>
            </p:grpSpPr>
            <p:sp>
              <p:nvSpPr>
                <p:cNvPr id="30739" name="Rectangle 30"/>
                <p:cNvSpPr>
                  <a:spLocks noChangeArrowheads="1"/>
                </p:cNvSpPr>
                <p:nvPr/>
              </p:nvSpPr>
              <p:spPr bwMode="auto">
                <a:xfrm>
                  <a:off x="43" y="1834"/>
                  <a:ext cx="7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dirty="0" smtClean="0">
                      <a:solidFill>
                        <a:srgbClr val="000000"/>
                      </a:solidFill>
                      <a:latin typeface="Times New Roman" pitchFamily="18" charset="0"/>
                      <a:cs typeface="Times New Roman" pitchFamily="18" charset="0"/>
                    </a:rPr>
                    <a:t>Dirty</a:t>
                  </a:r>
                </a:p>
                <a:p>
                  <a:pPr algn="just" fontAlgn="base">
                    <a:spcBef>
                      <a:spcPct val="0"/>
                    </a:spcBef>
                    <a:spcAft>
                      <a:spcPct val="0"/>
                    </a:spcAft>
                  </a:pPr>
                  <a:r>
                    <a:rPr lang="en-US" altLang="en-US" sz="2000" dirty="0" smtClean="0">
                      <a:solidFill>
                        <a:srgbClr val="000000"/>
                      </a:solidFill>
                      <a:latin typeface="Times New Roman" pitchFamily="18" charset="0"/>
                      <a:cs typeface="Times New Roman" pitchFamily="18" charset="0"/>
                    </a:rPr>
                    <a:t>[DIRTY]</a:t>
                  </a:r>
                </a:p>
                <a:p>
                  <a:pPr algn="just" fontAlgn="base">
                    <a:spcBef>
                      <a:spcPct val="0"/>
                    </a:spcBef>
                    <a:spcAft>
                      <a:spcPct val="0"/>
                    </a:spcAft>
                  </a:pPr>
                  <a:endParaRPr lang="en-US" altLang="en-US" sz="2000" dirty="0" smtClean="0">
                    <a:solidFill>
                      <a:srgbClr val="000000"/>
                    </a:solidFill>
                    <a:latin typeface="Times New Roman" pitchFamily="18" charset="0"/>
                  </a:endParaRPr>
                </a:p>
              </p:txBody>
            </p:sp>
            <p:sp>
              <p:nvSpPr>
                <p:cNvPr id="30740" name="Rectangle 31"/>
                <p:cNvSpPr>
                  <a:spLocks noChangeArrowheads="1"/>
                </p:cNvSpPr>
                <p:nvPr/>
              </p:nvSpPr>
              <p:spPr bwMode="auto">
                <a:xfrm>
                  <a:off x="0" y="1834"/>
                  <a:ext cx="80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0736" name="Group 32"/>
              <p:cNvGrpSpPr>
                <a:grpSpLocks/>
              </p:cNvGrpSpPr>
              <p:nvPr/>
            </p:nvGrpSpPr>
            <p:grpSpPr bwMode="auto">
              <a:xfrm>
                <a:off x="806" y="1834"/>
                <a:ext cx="2786" cy="480"/>
                <a:chOff x="806" y="1834"/>
                <a:chExt cx="2786" cy="480"/>
              </a:xfrm>
            </p:grpSpPr>
            <p:sp>
              <p:nvSpPr>
                <p:cNvPr id="30737" name="Rectangle 33"/>
                <p:cNvSpPr>
                  <a:spLocks noChangeArrowheads="1"/>
                </p:cNvSpPr>
                <p:nvPr/>
              </p:nvSpPr>
              <p:spPr bwMode="auto">
                <a:xfrm>
                  <a:off x="849" y="1834"/>
                  <a:ext cx="27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2000" smtClean="0">
                      <a:solidFill>
                        <a:srgbClr val="660033"/>
                      </a:solidFill>
                      <a:latin typeface="Times" pitchFamily="18" charset="0"/>
                      <a:cs typeface="Times New Roman" pitchFamily="18" charset="0"/>
                    </a:rPr>
                    <a:t>This copy is not shared by other caches and has been updated. It is not consistent with global memory. (Ownership)</a:t>
                  </a:r>
                  <a:endParaRPr lang="en-US" altLang="en-US" sz="2000" smtClean="0">
                    <a:solidFill>
                      <a:srgbClr val="660033"/>
                    </a:solidFill>
                    <a:latin typeface="Times New Roman" pitchFamily="18" charset="0"/>
                    <a:cs typeface="Times New Roman" pitchFamily="18" charset="0"/>
                  </a:endParaRPr>
                </a:p>
                <a:p>
                  <a:pPr algn="just" fontAlgn="base">
                    <a:spcBef>
                      <a:spcPct val="0"/>
                    </a:spcBef>
                    <a:spcAft>
                      <a:spcPct val="0"/>
                    </a:spcAft>
                  </a:pPr>
                  <a:endParaRPr lang="en-US" altLang="en-US" sz="2000" smtClean="0">
                    <a:solidFill>
                      <a:srgbClr val="660033"/>
                    </a:solidFill>
                    <a:latin typeface="Times New Roman" pitchFamily="18" charset="0"/>
                  </a:endParaRPr>
                </a:p>
              </p:txBody>
            </p:sp>
            <p:sp>
              <p:nvSpPr>
                <p:cNvPr id="30738" name="Rectangle 34"/>
                <p:cNvSpPr>
                  <a:spLocks noChangeArrowheads="1"/>
                </p:cNvSpPr>
                <p:nvPr/>
              </p:nvSpPr>
              <p:spPr bwMode="auto">
                <a:xfrm>
                  <a:off x="806" y="1834"/>
                  <a:ext cx="2786"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30726" name="Rectangle 35"/>
            <p:cNvSpPr>
              <a:spLocks noChangeArrowheads="1"/>
            </p:cNvSpPr>
            <p:nvPr/>
          </p:nvSpPr>
          <p:spPr bwMode="auto">
            <a:xfrm>
              <a:off x="-3" y="-3"/>
              <a:ext cx="3598" cy="232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3457010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DFFBC746-C87D-4F03-8748-D5359C253A2E}" type="slidenum">
              <a:rPr lang="en-US" altLang="en-US" sz="1400" b="0" smtClean="0">
                <a:solidFill>
                  <a:srgbClr val="000000"/>
                </a:solidFill>
              </a:rPr>
              <a:pPr eaLnBrk="1" hangingPunct="1"/>
              <a:t>44</a:t>
            </a:fld>
            <a:endParaRPr lang="en-US" altLang="en-US" sz="1400" b="0" smtClean="0">
              <a:solidFill>
                <a:srgbClr val="000000"/>
              </a:solidFill>
            </a:endParaRPr>
          </a:p>
        </p:txBody>
      </p:sp>
      <p:sp>
        <p:nvSpPr>
          <p:cNvPr id="31747" name="Rectangle 2"/>
          <p:cNvSpPr>
            <a:spLocks noGrp="1" noChangeArrowheads="1"/>
          </p:cNvSpPr>
          <p:nvPr>
            <p:ph type="title"/>
          </p:nvPr>
        </p:nvSpPr>
        <p:spPr>
          <a:xfrm>
            <a:off x="1692275" y="115888"/>
            <a:ext cx="5846763" cy="746125"/>
          </a:xfrm>
        </p:spPr>
        <p:txBody>
          <a:bodyPr/>
          <a:lstStyle/>
          <a:p>
            <a:pPr eaLnBrk="1" hangingPunct="1"/>
            <a:r>
              <a:rPr lang="en-US" altLang="en-US" b="0" smtClean="0"/>
              <a:t>Write Update Write Back (cont.)</a:t>
            </a:r>
          </a:p>
        </p:txBody>
      </p:sp>
      <p:grpSp>
        <p:nvGrpSpPr>
          <p:cNvPr id="31748" name="Group 3"/>
          <p:cNvGrpSpPr>
            <a:grpSpLocks/>
          </p:cNvGrpSpPr>
          <p:nvPr/>
        </p:nvGrpSpPr>
        <p:grpSpPr bwMode="auto">
          <a:xfrm>
            <a:off x="250825" y="1125538"/>
            <a:ext cx="8712200" cy="4473575"/>
            <a:chOff x="-3" y="-3"/>
            <a:chExt cx="3598" cy="1648"/>
          </a:xfrm>
        </p:grpSpPr>
        <p:grpSp>
          <p:nvGrpSpPr>
            <p:cNvPr id="31749" name="Group 4"/>
            <p:cNvGrpSpPr>
              <a:grpSpLocks/>
            </p:cNvGrpSpPr>
            <p:nvPr/>
          </p:nvGrpSpPr>
          <p:grpSpPr bwMode="auto">
            <a:xfrm>
              <a:off x="0" y="0"/>
              <a:ext cx="3592" cy="1642"/>
              <a:chOff x="0" y="0"/>
              <a:chExt cx="3592" cy="1642"/>
            </a:xfrm>
          </p:grpSpPr>
          <p:grpSp>
            <p:nvGrpSpPr>
              <p:cNvPr id="31751" name="Group 5"/>
              <p:cNvGrpSpPr>
                <a:grpSpLocks/>
              </p:cNvGrpSpPr>
              <p:nvPr/>
            </p:nvGrpSpPr>
            <p:grpSpPr bwMode="auto">
              <a:xfrm>
                <a:off x="0" y="0"/>
                <a:ext cx="806" cy="394"/>
                <a:chOff x="0" y="0"/>
                <a:chExt cx="806" cy="394"/>
              </a:xfrm>
            </p:grpSpPr>
            <p:sp>
              <p:nvSpPr>
                <p:cNvPr id="31767" name="Rectangle 6"/>
                <p:cNvSpPr>
                  <a:spLocks noChangeArrowheads="1"/>
                </p:cNvSpPr>
                <p:nvPr/>
              </p:nvSpPr>
              <p:spPr bwMode="auto">
                <a:xfrm>
                  <a:off x="43" y="0"/>
                  <a:ext cx="72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imes New Roman" pitchFamily="18" charset="0"/>
                    </a:rPr>
                    <a:t>Event</a:t>
                  </a:r>
                </a:p>
                <a:p>
                  <a:pPr algn="ctr" fontAlgn="base">
                    <a:spcBef>
                      <a:spcPct val="0"/>
                    </a:spcBef>
                    <a:spcAft>
                      <a:spcPct val="0"/>
                    </a:spcAft>
                  </a:pPr>
                  <a:endParaRPr lang="en-US" altLang="en-US" sz="1800" smtClean="0">
                    <a:solidFill>
                      <a:srgbClr val="006600"/>
                    </a:solidFill>
                    <a:latin typeface="Times New Roman" pitchFamily="18" charset="0"/>
                  </a:endParaRPr>
                </a:p>
              </p:txBody>
            </p:sp>
            <p:sp>
              <p:nvSpPr>
                <p:cNvPr id="31768" name="Rectangle 7"/>
                <p:cNvSpPr>
                  <a:spLocks noChangeArrowheads="1"/>
                </p:cNvSpPr>
                <p:nvPr/>
              </p:nvSpPr>
              <p:spPr bwMode="auto">
                <a:xfrm>
                  <a:off x="0" y="0"/>
                  <a:ext cx="80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1752" name="Group 8"/>
              <p:cNvGrpSpPr>
                <a:grpSpLocks/>
              </p:cNvGrpSpPr>
              <p:nvPr/>
            </p:nvGrpSpPr>
            <p:grpSpPr bwMode="auto">
              <a:xfrm>
                <a:off x="806" y="0"/>
                <a:ext cx="2786" cy="394"/>
                <a:chOff x="806" y="0"/>
                <a:chExt cx="2786" cy="394"/>
              </a:xfrm>
            </p:grpSpPr>
            <p:sp>
              <p:nvSpPr>
                <p:cNvPr id="31765" name="Rectangle 9"/>
                <p:cNvSpPr>
                  <a:spLocks noChangeArrowheads="1"/>
                </p:cNvSpPr>
                <p:nvPr/>
              </p:nvSpPr>
              <p:spPr bwMode="auto">
                <a:xfrm>
                  <a:off x="849" y="0"/>
                  <a:ext cx="270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r>
                    <a:rPr lang="en-US" altLang="en-US" sz="1800" smtClean="0">
                      <a:solidFill>
                        <a:srgbClr val="006600"/>
                      </a:solidFill>
                      <a:latin typeface="Times New Roman" pitchFamily="18" charset="0"/>
                    </a:rPr>
                    <a:t>Action</a:t>
                  </a:r>
                </a:p>
                <a:p>
                  <a:pPr algn="ctr" fontAlgn="base">
                    <a:spcBef>
                      <a:spcPct val="0"/>
                    </a:spcBef>
                    <a:spcAft>
                      <a:spcPct val="0"/>
                    </a:spcAft>
                  </a:pPr>
                  <a:endParaRPr lang="en-US" altLang="en-US" sz="1800" smtClean="0">
                    <a:solidFill>
                      <a:srgbClr val="660033"/>
                    </a:solidFill>
                    <a:latin typeface="Times New Roman" pitchFamily="18" charset="0"/>
                  </a:endParaRPr>
                </a:p>
              </p:txBody>
            </p:sp>
            <p:sp>
              <p:nvSpPr>
                <p:cNvPr id="31766" name="Rectangle 10"/>
                <p:cNvSpPr>
                  <a:spLocks noChangeArrowheads="1"/>
                </p:cNvSpPr>
                <p:nvPr/>
              </p:nvSpPr>
              <p:spPr bwMode="auto">
                <a:xfrm>
                  <a:off x="806" y="0"/>
                  <a:ext cx="2786" cy="39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1753" name="Group 11"/>
              <p:cNvGrpSpPr>
                <a:grpSpLocks/>
              </p:cNvGrpSpPr>
              <p:nvPr/>
            </p:nvGrpSpPr>
            <p:grpSpPr bwMode="auto">
              <a:xfrm>
                <a:off x="0" y="394"/>
                <a:ext cx="806" cy="384"/>
                <a:chOff x="0" y="394"/>
                <a:chExt cx="806" cy="384"/>
              </a:xfrm>
            </p:grpSpPr>
            <p:sp>
              <p:nvSpPr>
                <p:cNvPr id="31763" name="Rectangle 12"/>
                <p:cNvSpPr>
                  <a:spLocks noChangeArrowheads="1"/>
                </p:cNvSpPr>
                <p:nvPr/>
              </p:nvSpPr>
              <p:spPr bwMode="auto">
                <a:xfrm>
                  <a:off x="43" y="39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000000"/>
                      </a:solidFill>
                      <a:latin typeface="Times New Roman" pitchFamily="18" charset="0"/>
                    </a:rPr>
                    <a:t>Read Hit </a:t>
                  </a:r>
                </a:p>
                <a:p>
                  <a:pPr algn="just" fontAlgn="base">
                    <a:spcBef>
                      <a:spcPct val="0"/>
                    </a:spcBef>
                    <a:spcAft>
                      <a:spcPct val="0"/>
                    </a:spcAft>
                  </a:pPr>
                  <a:endParaRPr lang="en-US" altLang="en-US" sz="1800" smtClean="0">
                    <a:solidFill>
                      <a:srgbClr val="000000"/>
                    </a:solidFill>
                    <a:latin typeface="Times New Roman" pitchFamily="18" charset="0"/>
                  </a:endParaRPr>
                </a:p>
              </p:txBody>
            </p:sp>
            <p:sp>
              <p:nvSpPr>
                <p:cNvPr id="31764" name="Rectangle 13"/>
                <p:cNvSpPr>
                  <a:spLocks noChangeArrowheads="1"/>
                </p:cNvSpPr>
                <p:nvPr/>
              </p:nvSpPr>
              <p:spPr bwMode="auto">
                <a:xfrm>
                  <a:off x="0" y="394"/>
                  <a:ext cx="8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1754" name="Group 14"/>
              <p:cNvGrpSpPr>
                <a:grpSpLocks/>
              </p:cNvGrpSpPr>
              <p:nvPr/>
            </p:nvGrpSpPr>
            <p:grpSpPr bwMode="auto">
              <a:xfrm>
                <a:off x="806" y="394"/>
                <a:ext cx="2786" cy="384"/>
                <a:chOff x="806" y="394"/>
                <a:chExt cx="2786" cy="384"/>
              </a:xfrm>
            </p:grpSpPr>
            <p:sp>
              <p:nvSpPr>
                <p:cNvPr id="31761" name="Rectangle 15"/>
                <p:cNvSpPr>
                  <a:spLocks noChangeArrowheads="1"/>
                </p:cNvSpPr>
                <p:nvPr/>
              </p:nvSpPr>
              <p:spPr bwMode="auto">
                <a:xfrm>
                  <a:off x="849" y="394"/>
                  <a:ext cx="27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660033"/>
                      </a:solidFill>
                      <a:latin typeface="Times New Roman" pitchFamily="18" charset="0"/>
                    </a:rPr>
                    <a:t>Use the local copy from the cache. State does not change</a:t>
                  </a:r>
                </a:p>
                <a:p>
                  <a:pPr algn="just" fontAlgn="base">
                    <a:spcBef>
                      <a:spcPct val="0"/>
                    </a:spcBef>
                    <a:spcAft>
                      <a:spcPct val="0"/>
                    </a:spcAft>
                  </a:pPr>
                  <a:endParaRPr lang="en-US" altLang="en-US" sz="1800" dirty="0" smtClean="0">
                    <a:solidFill>
                      <a:srgbClr val="660033"/>
                    </a:solidFill>
                    <a:latin typeface="Times New Roman" pitchFamily="18" charset="0"/>
                  </a:endParaRPr>
                </a:p>
              </p:txBody>
            </p:sp>
            <p:sp>
              <p:nvSpPr>
                <p:cNvPr id="31762" name="Rectangle 16"/>
                <p:cNvSpPr>
                  <a:spLocks noChangeArrowheads="1"/>
                </p:cNvSpPr>
                <p:nvPr/>
              </p:nvSpPr>
              <p:spPr bwMode="auto">
                <a:xfrm>
                  <a:off x="806" y="394"/>
                  <a:ext cx="278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1755" name="Group 17"/>
              <p:cNvGrpSpPr>
                <a:grpSpLocks/>
              </p:cNvGrpSpPr>
              <p:nvPr/>
            </p:nvGrpSpPr>
            <p:grpSpPr bwMode="auto">
              <a:xfrm>
                <a:off x="0" y="778"/>
                <a:ext cx="806" cy="864"/>
                <a:chOff x="0" y="778"/>
                <a:chExt cx="806" cy="864"/>
              </a:xfrm>
            </p:grpSpPr>
            <p:sp>
              <p:nvSpPr>
                <p:cNvPr id="31759" name="Rectangle 18"/>
                <p:cNvSpPr>
                  <a:spLocks noChangeArrowheads="1"/>
                </p:cNvSpPr>
                <p:nvPr/>
              </p:nvSpPr>
              <p:spPr bwMode="auto">
                <a:xfrm>
                  <a:off x="43" y="778"/>
                  <a:ext cx="72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Read Miss:</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31760" name="Rectangle 19"/>
                <p:cNvSpPr>
                  <a:spLocks noChangeArrowheads="1"/>
                </p:cNvSpPr>
                <p:nvPr/>
              </p:nvSpPr>
              <p:spPr bwMode="auto">
                <a:xfrm>
                  <a:off x="0" y="778"/>
                  <a:ext cx="806"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1756" name="Group 20"/>
              <p:cNvGrpSpPr>
                <a:grpSpLocks/>
              </p:cNvGrpSpPr>
              <p:nvPr/>
            </p:nvGrpSpPr>
            <p:grpSpPr bwMode="auto">
              <a:xfrm>
                <a:off x="806" y="778"/>
                <a:ext cx="2786" cy="864"/>
                <a:chOff x="806" y="778"/>
                <a:chExt cx="2786" cy="864"/>
              </a:xfrm>
            </p:grpSpPr>
            <p:sp>
              <p:nvSpPr>
                <p:cNvPr id="31757" name="Rectangle 21"/>
                <p:cNvSpPr>
                  <a:spLocks noChangeArrowheads="1"/>
                </p:cNvSpPr>
                <p:nvPr/>
              </p:nvSpPr>
              <p:spPr bwMode="auto">
                <a:xfrm>
                  <a:off x="849" y="778"/>
                  <a:ext cx="270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660033"/>
                      </a:solidFill>
                      <a:latin typeface="Times New Roman" pitchFamily="18" charset="0"/>
                    </a:rPr>
                    <a:t> If no other cache copy exists, then supply a copy from global memory. Set the state of this copy to Valid Exclusive. If a cache copy exists, make a copy from the cache. Set the state to Shared Clean. If the supplying cache copy was in a Valid Exclusion or Shared Clean, its new state becomes Shared Clean. If the supplying cache copy was in a Dirty or Shared Dirty state, its new state becomes Shared Dirty.</a:t>
                  </a:r>
                </a:p>
                <a:p>
                  <a:pPr algn="just" fontAlgn="base">
                    <a:spcBef>
                      <a:spcPct val="0"/>
                    </a:spcBef>
                    <a:spcAft>
                      <a:spcPct val="0"/>
                    </a:spcAft>
                  </a:pPr>
                  <a:endParaRPr lang="en-US" altLang="en-US" sz="1800" smtClean="0">
                    <a:solidFill>
                      <a:srgbClr val="660033"/>
                    </a:solidFill>
                    <a:latin typeface="Times New Roman" pitchFamily="18" charset="0"/>
                  </a:endParaRPr>
                </a:p>
              </p:txBody>
            </p:sp>
            <p:sp>
              <p:nvSpPr>
                <p:cNvPr id="31758" name="Rectangle 22"/>
                <p:cNvSpPr>
                  <a:spLocks noChangeArrowheads="1"/>
                </p:cNvSpPr>
                <p:nvPr/>
              </p:nvSpPr>
              <p:spPr bwMode="auto">
                <a:xfrm>
                  <a:off x="806" y="778"/>
                  <a:ext cx="2786"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31750" name="Rectangle 23"/>
            <p:cNvSpPr>
              <a:spLocks noChangeArrowheads="1"/>
            </p:cNvSpPr>
            <p:nvPr/>
          </p:nvSpPr>
          <p:spPr bwMode="auto">
            <a:xfrm>
              <a:off x="-3" y="-3"/>
              <a:ext cx="3598" cy="164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3335619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eaLnBrk="1" hangingPunct="1"/>
            <a:fld id="{5F4BEBD5-3F5F-4F5F-9123-5CA62270ED32}" type="slidenum">
              <a:rPr lang="en-US" altLang="en-US" sz="1400" b="0" smtClean="0">
                <a:solidFill>
                  <a:srgbClr val="000000"/>
                </a:solidFill>
              </a:rPr>
              <a:pPr eaLnBrk="1" hangingPunct="1"/>
              <a:t>45</a:t>
            </a:fld>
            <a:endParaRPr lang="en-US" altLang="en-US" sz="1400" b="0" smtClean="0">
              <a:solidFill>
                <a:srgbClr val="000000"/>
              </a:solidFill>
            </a:endParaRPr>
          </a:p>
        </p:txBody>
      </p:sp>
      <p:sp>
        <p:nvSpPr>
          <p:cNvPr id="32771" name="Rectangle 2"/>
          <p:cNvSpPr>
            <a:spLocks noGrp="1" noChangeArrowheads="1"/>
          </p:cNvSpPr>
          <p:nvPr>
            <p:ph type="title"/>
          </p:nvPr>
        </p:nvSpPr>
        <p:spPr>
          <a:xfrm>
            <a:off x="1187450" y="115888"/>
            <a:ext cx="6494463" cy="655637"/>
          </a:xfrm>
        </p:spPr>
        <p:txBody>
          <a:bodyPr/>
          <a:lstStyle/>
          <a:p>
            <a:pPr eaLnBrk="1" hangingPunct="1"/>
            <a:r>
              <a:rPr lang="en-US" altLang="en-US" b="0" smtClean="0"/>
              <a:t>Write Update Write Back (cont.)</a:t>
            </a:r>
          </a:p>
        </p:txBody>
      </p:sp>
      <p:grpSp>
        <p:nvGrpSpPr>
          <p:cNvPr id="32772" name="Group 3"/>
          <p:cNvGrpSpPr>
            <a:grpSpLocks/>
          </p:cNvGrpSpPr>
          <p:nvPr/>
        </p:nvGrpSpPr>
        <p:grpSpPr bwMode="auto">
          <a:xfrm>
            <a:off x="387350" y="1125538"/>
            <a:ext cx="8756650" cy="4919662"/>
            <a:chOff x="-3" y="-3"/>
            <a:chExt cx="3598" cy="2118"/>
          </a:xfrm>
        </p:grpSpPr>
        <p:grpSp>
          <p:nvGrpSpPr>
            <p:cNvPr id="32773" name="Group 4"/>
            <p:cNvGrpSpPr>
              <a:grpSpLocks/>
            </p:cNvGrpSpPr>
            <p:nvPr/>
          </p:nvGrpSpPr>
          <p:grpSpPr bwMode="auto">
            <a:xfrm>
              <a:off x="0" y="0"/>
              <a:ext cx="3592" cy="2112"/>
              <a:chOff x="0" y="0"/>
              <a:chExt cx="3592" cy="2112"/>
            </a:xfrm>
          </p:grpSpPr>
          <p:grpSp>
            <p:nvGrpSpPr>
              <p:cNvPr id="32775" name="Group 5"/>
              <p:cNvGrpSpPr>
                <a:grpSpLocks/>
              </p:cNvGrpSpPr>
              <p:nvPr/>
            </p:nvGrpSpPr>
            <p:grpSpPr bwMode="auto">
              <a:xfrm>
                <a:off x="0" y="0"/>
                <a:ext cx="806" cy="768"/>
                <a:chOff x="0" y="0"/>
                <a:chExt cx="806" cy="768"/>
              </a:xfrm>
            </p:grpSpPr>
            <p:sp>
              <p:nvSpPr>
                <p:cNvPr id="32791" name="Rectangle 6"/>
                <p:cNvSpPr>
                  <a:spLocks noChangeArrowheads="1"/>
                </p:cNvSpPr>
                <p:nvPr/>
              </p:nvSpPr>
              <p:spPr bwMode="auto">
                <a:xfrm>
                  <a:off x="43" y="0"/>
                  <a:ext cx="72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Write Hit</a:t>
                  </a:r>
                </a:p>
                <a:p>
                  <a:pPr algn="just" fontAlgn="base">
                    <a:spcBef>
                      <a:spcPct val="0"/>
                    </a:spcBef>
                    <a:spcAft>
                      <a:spcPct val="0"/>
                    </a:spcAft>
                  </a:pPr>
                  <a:endParaRPr lang="en-US" altLang="en-US" sz="1800" dirty="0" smtClean="0">
                    <a:solidFill>
                      <a:srgbClr val="660033"/>
                    </a:solidFill>
                    <a:latin typeface="Times New Roman" pitchFamily="18" charset="0"/>
                  </a:endParaRPr>
                </a:p>
              </p:txBody>
            </p:sp>
            <p:sp>
              <p:nvSpPr>
                <p:cNvPr id="32792" name="Rectangle 7"/>
                <p:cNvSpPr>
                  <a:spLocks noChangeArrowheads="1"/>
                </p:cNvSpPr>
                <p:nvPr/>
              </p:nvSpPr>
              <p:spPr bwMode="auto">
                <a:xfrm>
                  <a:off x="0" y="0"/>
                  <a:ext cx="80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2776" name="Group 8"/>
              <p:cNvGrpSpPr>
                <a:grpSpLocks/>
              </p:cNvGrpSpPr>
              <p:nvPr/>
            </p:nvGrpSpPr>
            <p:grpSpPr bwMode="auto">
              <a:xfrm>
                <a:off x="806" y="0"/>
                <a:ext cx="2786" cy="768"/>
                <a:chOff x="806" y="0"/>
                <a:chExt cx="2786" cy="768"/>
              </a:xfrm>
            </p:grpSpPr>
            <p:sp>
              <p:nvSpPr>
                <p:cNvPr id="32789" name="Rectangle 9"/>
                <p:cNvSpPr>
                  <a:spLocks noChangeArrowheads="1"/>
                </p:cNvSpPr>
                <p:nvPr/>
              </p:nvSpPr>
              <p:spPr bwMode="auto">
                <a:xfrm>
                  <a:off x="849" y="0"/>
                  <a:ext cx="270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660033"/>
                      </a:solidFill>
                      <a:latin typeface="Times New Roman" pitchFamily="18" charset="0"/>
                    </a:rPr>
                    <a:t>If the sate was Valid Exclusive or Dirty, Perform the write locally and set the state to Dirty. If the state is Shared Clean or Shared Dirty, perform update and change state to Shared Dirty. Broadcast the updated block to all other caches. These caches snoop the bus and update their copies and set their state to Shared Clean. </a:t>
                  </a:r>
                </a:p>
                <a:p>
                  <a:pPr algn="just" fontAlgn="base">
                    <a:spcBef>
                      <a:spcPct val="0"/>
                    </a:spcBef>
                    <a:spcAft>
                      <a:spcPct val="0"/>
                    </a:spcAft>
                  </a:pPr>
                  <a:endParaRPr lang="en-US" altLang="en-US" sz="1800" dirty="0" smtClean="0">
                    <a:solidFill>
                      <a:srgbClr val="660033"/>
                    </a:solidFill>
                    <a:latin typeface="Times New Roman" pitchFamily="18" charset="0"/>
                  </a:endParaRPr>
                </a:p>
              </p:txBody>
            </p:sp>
            <p:sp>
              <p:nvSpPr>
                <p:cNvPr id="32790" name="Rectangle 10"/>
                <p:cNvSpPr>
                  <a:spLocks noChangeArrowheads="1"/>
                </p:cNvSpPr>
                <p:nvPr/>
              </p:nvSpPr>
              <p:spPr bwMode="auto">
                <a:xfrm>
                  <a:off x="806" y="0"/>
                  <a:ext cx="278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2777" name="Group 11"/>
              <p:cNvGrpSpPr>
                <a:grpSpLocks/>
              </p:cNvGrpSpPr>
              <p:nvPr/>
            </p:nvGrpSpPr>
            <p:grpSpPr bwMode="auto">
              <a:xfrm>
                <a:off x="0" y="768"/>
                <a:ext cx="806" cy="768"/>
                <a:chOff x="0" y="768"/>
                <a:chExt cx="806" cy="768"/>
              </a:xfrm>
            </p:grpSpPr>
            <p:sp>
              <p:nvSpPr>
                <p:cNvPr id="32787" name="Rectangle 12"/>
                <p:cNvSpPr>
                  <a:spLocks noChangeArrowheads="1"/>
                </p:cNvSpPr>
                <p:nvPr/>
              </p:nvSpPr>
              <p:spPr bwMode="auto">
                <a:xfrm>
                  <a:off x="43" y="768"/>
                  <a:ext cx="72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rPr>
                    <a:t>Write Miss</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32788" name="Rectangle 13"/>
                <p:cNvSpPr>
                  <a:spLocks noChangeArrowheads="1"/>
                </p:cNvSpPr>
                <p:nvPr/>
              </p:nvSpPr>
              <p:spPr bwMode="auto">
                <a:xfrm>
                  <a:off x="0" y="768"/>
                  <a:ext cx="80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2778" name="Group 14"/>
              <p:cNvGrpSpPr>
                <a:grpSpLocks/>
              </p:cNvGrpSpPr>
              <p:nvPr/>
            </p:nvGrpSpPr>
            <p:grpSpPr bwMode="auto">
              <a:xfrm>
                <a:off x="806" y="768"/>
                <a:ext cx="2786" cy="768"/>
                <a:chOff x="806" y="768"/>
                <a:chExt cx="2786" cy="768"/>
              </a:xfrm>
            </p:grpSpPr>
            <p:sp>
              <p:nvSpPr>
                <p:cNvPr id="32785" name="Rectangle 15"/>
                <p:cNvSpPr>
                  <a:spLocks noChangeArrowheads="1"/>
                </p:cNvSpPr>
                <p:nvPr/>
              </p:nvSpPr>
              <p:spPr bwMode="auto">
                <a:xfrm>
                  <a:off x="849" y="768"/>
                  <a:ext cx="270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660033"/>
                      </a:solidFill>
                      <a:latin typeface="Times New Roman" pitchFamily="18" charset="0"/>
                    </a:rPr>
                    <a:t>The block copy comes from either another cache or from global memory. If the block comes from another cache, perform the update, set the state to Shared Dirty, and broadcast the updated block to all other caches.  Other caches snoop the bus, update their copies, and change their state to Shared Clean. If the copy comes from memory, perform the write and set the state to Dirty.</a:t>
                  </a:r>
                </a:p>
                <a:p>
                  <a:pPr algn="just" fontAlgn="base">
                    <a:spcBef>
                      <a:spcPct val="0"/>
                    </a:spcBef>
                    <a:spcAft>
                      <a:spcPct val="0"/>
                    </a:spcAft>
                  </a:pPr>
                  <a:endParaRPr lang="en-US" altLang="en-US" sz="1800" smtClean="0">
                    <a:solidFill>
                      <a:srgbClr val="660033"/>
                    </a:solidFill>
                    <a:latin typeface="Times New Roman" pitchFamily="18" charset="0"/>
                  </a:endParaRPr>
                </a:p>
              </p:txBody>
            </p:sp>
            <p:sp>
              <p:nvSpPr>
                <p:cNvPr id="32786" name="Rectangle 16"/>
                <p:cNvSpPr>
                  <a:spLocks noChangeArrowheads="1"/>
                </p:cNvSpPr>
                <p:nvPr/>
              </p:nvSpPr>
              <p:spPr bwMode="auto">
                <a:xfrm>
                  <a:off x="806" y="768"/>
                  <a:ext cx="2786"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2779" name="Group 17"/>
              <p:cNvGrpSpPr>
                <a:grpSpLocks/>
              </p:cNvGrpSpPr>
              <p:nvPr/>
            </p:nvGrpSpPr>
            <p:grpSpPr bwMode="auto">
              <a:xfrm>
                <a:off x="0" y="1536"/>
                <a:ext cx="806" cy="576"/>
                <a:chOff x="0" y="1536"/>
                <a:chExt cx="806" cy="576"/>
              </a:xfrm>
            </p:grpSpPr>
            <p:sp>
              <p:nvSpPr>
                <p:cNvPr id="32783" name="Rectangle 18"/>
                <p:cNvSpPr>
                  <a:spLocks noChangeArrowheads="1"/>
                </p:cNvSpPr>
                <p:nvPr/>
              </p:nvSpPr>
              <p:spPr bwMode="auto">
                <a:xfrm>
                  <a:off x="43" y="1536"/>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dirty="0" smtClean="0">
                      <a:solidFill>
                        <a:srgbClr val="000000"/>
                      </a:solidFill>
                      <a:latin typeface="Times New Roman" pitchFamily="18" charset="0"/>
                      <a:cs typeface="Times New Roman" pitchFamily="18" charset="0"/>
                    </a:rPr>
                    <a:t>Block Replacement</a:t>
                  </a:r>
                </a:p>
                <a:p>
                  <a:pPr algn="just" fontAlgn="base">
                    <a:spcBef>
                      <a:spcPct val="0"/>
                    </a:spcBef>
                    <a:spcAft>
                      <a:spcPct val="0"/>
                    </a:spcAft>
                  </a:pPr>
                  <a:endParaRPr lang="en-US" altLang="en-US" sz="1800" dirty="0" smtClean="0">
                    <a:solidFill>
                      <a:srgbClr val="000000"/>
                    </a:solidFill>
                    <a:latin typeface="Times New Roman" pitchFamily="18" charset="0"/>
                  </a:endParaRPr>
                </a:p>
              </p:txBody>
            </p:sp>
            <p:sp>
              <p:nvSpPr>
                <p:cNvPr id="32784" name="Rectangle 19"/>
                <p:cNvSpPr>
                  <a:spLocks noChangeArrowheads="1"/>
                </p:cNvSpPr>
                <p:nvPr/>
              </p:nvSpPr>
              <p:spPr bwMode="auto">
                <a:xfrm>
                  <a:off x="0" y="1536"/>
                  <a:ext cx="80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nvGrpSpPr>
              <p:cNvPr id="32780" name="Group 20"/>
              <p:cNvGrpSpPr>
                <a:grpSpLocks/>
              </p:cNvGrpSpPr>
              <p:nvPr/>
            </p:nvGrpSpPr>
            <p:grpSpPr bwMode="auto">
              <a:xfrm>
                <a:off x="806" y="1536"/>
                <a:ext cx="2786" cy="576"/>
                <a:chOff x="806" y="1536"/>
                <a:chExt cx="2786" cy="576"/>
              </a:xfrm>
            </p:grpSpPr>
            <p:sp>
              <p:nvSpPr>
                <p:cNvPr id="32781" name="Rectangle 21"/>
                <p:cNvSpPr>
                  <a:spLocks noChangeArrowheads="1"/>
                </p:cNvSpPr>
                <p:nvPr/>
              </p:nvSpPr>
              <p:spPr bwMode="auto">
                <a:xfrm>
                  <a:off x="849" y="1536"/>
                  <a:ext cx="27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just" eaLnBrk="1" fontAlgn="base" hangingPunct="1">
                    <a:spcBef>
                      <a:spcPct val="0"/>
                    </a:spcBef>
                    <a:spcAft>
                      <a:spcPct val="0"/>
                    </a:spcAft>
                  </a:pPr>
                  <a:r>
                    <a:rPr lang="en-US" altLang="en-US" sz="1800" smtClean="0">
                      <a:solidFill>
                        <a:srgbClr val="660033"/>
                      </a:solidFill>
                      <a:latin typeface="Times New Roman" pitchFamily="18" charset="0"/>
                      <a:cs typeface="Times New Roman" pitchFamily="18" charset="0"/>
                    </a:rPr>
                    <a:t>If a copy is in a Dirty or Shared Dirty state, it has to be written back to main memory if the block is being replaced. If the copy is in Valid Exclusive, no write back is needed when a block is replaced.</a:t>
                  </a:r>
                </a:p>
                <a:p>
                  <a:pPr algn="just" fontAlgn="base">
                    <a:spcBef>
                      <a:spcPct val="0"/>
                    </a:spcBef>
                    <a:spcAft>
                      <a:spcPct val="0"/>
                    </a:spcAft>
                  </a:pPr>
                  <a:endParaRPr lang="en-US" altLang="en-US" sz="1800" smtClean="0">
                    <a:solidFill>
                      <a:srgbClr val="660033"/>
                    </a:solidFill>
                    <a:latin typeface="Times New Roman" pitchFamily="18" charset="0"/>
                  </a:endParaRPr>
                </a:p>
              </p:txBody>
            </p:sp>
            <p:sp>
              <p:nvSpPr>
                <p:cNvPr id="32782" name="Rectangle 22"/>
                <p:cNvSpPr>
                  <a:spLocks noChangeArrowheads="1"/>
                </p:cNvSpPr>
                <p:nvPr/>
              </p:nvSpPr>
              <p:spPr bwMode="auto">
                <a:xfrm>
                  <a:off x="806" y="1536"/>
                  <a:ext cx="2786"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grpSp>
        <p:sp>
          <p:nvSpPr>
            <p:cNvPr id="32774" name="Rectangle 23"/>
            <p:cNvSpPr>
              <a:spLocks noChangeArrowheads="1"/>
            </p:cNvSpPr>
            <p:nvPr/>
          </p:nvSpPr>
          <p:spPr bwMode="auto">
            <a:xfrm>
              <a:off x="-3" y="-3"/>
              <a:ext cx="3598" cy="211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3600" b="1">
                  <a:solidFill>
                    <a:schemeClr val="accent2"/>
                  </a:solidFill>
                  <a:latin typeface="Arial" charset="0"/>
                  <a:cs typeface="Arial" charset="0"/>
                </a:defRPr>
              </a:lvl1pPr>
              <a:lvl2pPr marL="742950" indent="-285750" eaLnBrk="0" hangingPunct="0">
                <a:defRPr sz="3600" b="1">
                  <a:solidFill>
                    <a:schemeClr val="accent2"/>
                  </a:solidFill>
                  <a:latin typeface="Arial" charset="0"/>
                  <a:cs typeface="Arial" charset="0"/>
                </a:defRPr>
              </a:lvl2pPr>
              <a:lvl3pPr marL="1143000" indent="-228600" eaLnBrk="0" hangingPunct="0">
                <a:defRPr sz="3600" b="1">
                  <a:solidFill>
                    <a:schemeClr val="accent2"/>
                  </a:solidFill>
                  <a:latin typeface="Arial" charset="0"/>
                  <a:cs typeface="Arial" charset="0"/>
                </a:defRPr>
              </a:lvl3pPr>
              <a:lvl4pPr marL="1600200" indent="-228600" eaLnBrk="0" hangingPunct="0">
                <a:defRPr sz="3600" b="1">
                  <a:solidFill>
                    <a:schemeClr val="accent2"/>
                  </a:solidFill>
                  <a:latin typeface="Arial" charset="0"/>
                  <a:cs typeface="Arial" charset="0"/>
                </a:defRPr>
              </a:lvl4pPr>
              <a:lvl5pPr marL="2057400" indent="-228600" eaLnBrk="0" hangingPunct="0">
                <a:defRPr sz="3600" b="1">
                  <a:solidFill>
                    <a:schemeClr val="accent2"/>
                  </a:solidFill>
                  <a:latin typeface="Arial" charset="0"/>
                  <a:cs typeface="Arial" charset="0"/>
                </a:defRPr>
              </a:lvl5pPr>
              <a:lvl6pPr marL="2514600" indent="-228600" algn="ctr" eaLnBrk="0" fontAlgn="base" hangingPunct="0">
                <a:spcBef>
                  <a:spcPct val="0"/>
                </a:spcBef>
                <a:spcAft>
                  <a:spcPct val="0"/>
                </a:spcAft>
                <a:defRPr sz="3600" b="1">
                  <a:solidFill>
                    <a:schemeClr val="accent2"/>
                  </a:solidFill>
                  <a:latin typeface="Arial" charset="0"/>
                  <a:cs typeface="Arial" charset="0"/>
                </a:defRPr>
              </a:lvl6pPr>
              <a:lvl7pPr marL="2971800" indent="-228600" algn="ctr" eaLnBrk="0" fontAlgn="base" hangingPunct="0">
                <a:spcBef>
                  <a:spcPct val="0"/>
                </a:spcBef>
                <a:spcAft>
                  <a:spcPct val="0"/>
                </a:spcAft>
                <a:defRPr sz="3600" b="1">
                  <a:solidFill>
                    <a:schemeClr val="accent2"/>
                  </a:solidFill>
                  <a:latin typeface="Arial" charset="0"/>
                  <a:cs typeface="Arial" charset="0"/>
                </a:defRPr>
              </a:lvl7pPr>
              <a:lvl8pPr marL="3429000" indent="-228600" algn="ctr" eaLnBrk="0" fontAlgn="base" hangingPunct="0">
                <a:spcBef>
                  <a:spcPct val="0"/>
                </a:spcBef>
                <a:spcAft>
                  <a:spcPct val="0"/>
                </a:spcAft>
                <a:defRPr sz="3600" b="1">
                  <a:solidFill>
                    <a:schemeClr val="accent2"/>
                  </a:solidFill>
                  <a:latin typeface="Arial" charset="0"/>
                  <a:cs typeface="Arial" charset="0"/>
                </a:defRPr>
              </a:lvl8pPr>
              <a:lvl9pPr marL="3886200" indent="-228600" algn="ctr" eaLnBrk="0" fontAlgn="base" hangingPunct="0">
                <a:spcBef>
                  <a:spcPct val="0"/>
                </a:spcBef>
                <a:spcAft>
                  <a:spcPct val="0"/>
                </a:spcAft>
                <a:defRPr sz="3600" b="1">
                  <a:solidFill>
                    <a:schemeClr val="accent2"/>
                  </a:solidFill>
                  <a:latin typeface="Arial" charset="0"/>
                  <a:cs typeface="Arial" charset="0"/>
                </a:defRPr>
              </a:lvl9pPr>
            </a:lstStyle>
            <a:p>
              <a:pPr algn="ctr" eaLnBrk="1" fontAlgn="base" hangingPunct="1">
                <a:spcBef>
                  <a:spcPct val="0"/>
                </a:spcBef>
                <a:spcAft>
                  <a:spcPct val="0"/>
                </a:spcAft>
              </a:pPr>
              <a:endParaRPr lang="en-US" altLang="en-US" smtClean="0">
                <a:solidFill>
                  <a:srgbClr val="333399"/>
                </a:solidFill>
              </a:endParaRPr>
            </a:p>
          </p:txBody>
        </p:sp>
      </p:grpSp>
    </p:spTree>
    <p:extLst>
      <p:ext uri="{BB962C8B-B14F-4D97-AF65-F5344CB8AC3E}">
        <p14:creationId xmlns:p14="http://schemas.microsoft.com/office/powerpoint/2010/main" val="1850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01874" y="653441"/>
            <a:ext cx="7315200" cy="304800"/>
          </a:xfrm>
        </p:spPr>
        <p:txBody>
          <a:bodyPr>
            <a:noAutofit/>
          </a:bodyPr>
          <a:lstStyle/>
          <a:p>
            <a:pPr marL="114300">
              <a:defRPr/>
            </a:pPr>
            <a:r>
              <a:rPr lang="en-IN" dirty="0">
                <a:latin typeface="Times New Roman" panose="02020603050405020304" pitchFamily="18" charset="0"/>
                <a:cs typeface="Times New Roman" panose="02020603050405020304" pitchFamily="18" charset="0"/>
              </a:rPr>
              <a:t>Write invalidate protocol</a:t>
            </a:r>
          </a:p>
        </p:txBody>
      </p:sp>
      <p:sp>
        <p:nvSpPr>
          <p:cNvPr id="3" name="Content Placeholder 2"/>
          <p:cNvSpPr>
            <a:spLocks noGrp="1"/>
          </p:cNvSpPr>
          <p:nvPr>
            <p:ph idx="1"/>
          </p:nvPr>
        </p:nvSpPr>
        <p:spPr>
          <a:xfrm>
            <a:off x="252804" y="1524000"/>
            <a:ext cx="8305800" cy="2819400"/>
          </a:xfrm>
        </p:spPr>
        <p:txBody>
          <a:bodyPr rtlCol="0">
            <a:noAutofit/>
          </a:bodyPr>
          <a:lstStyle/>
          <a:p>
            <a:pPr algn="just" eaLnBrk="1" fontAlgn="auto" hangingPunct="1">
              <a:spcAft>
                <a:spcPts val="0"/>
              </a:spcAft>
              <a:buFont typeface="Arial" pitchFamily="34" charset="0"/>
              <a:buChar char="•"/>
              <a:defRPr/>
            </a:pPr>
            <a:r>
              <a:rPr lang="en-IN" sz="2000" dirty="0" smtClean="0">
                <a:latin typeface="Times New Roman" panose="02020603050405020304" pitchFamily="18" charset="0"/>
                <a:cs typeface="Times New Roman" panose="02020603050405020304" pitchFamily="18" charset="0"/>
              </a:rPr>
              <a:t>If a processor needs to write something to the data item it should have exclusive access to that item.</a:t>
            </a:r>
          </a:p>
          <a:p>
            <a:pPr algn="just">
              <a:buFont typeface="Arial" pitchFamily="34" charset="0"/>
              <a:buChar char="•"/>
              <a:defRPr/>
            </a:pPr>
            <a:r>
              <a:rPr lang="en-IN" sz="2000" dirty="0">
                <a:latin typeface="Times New Roman" panose="02020603050405020304" pitchFamily="18" charset="0"/>
                <a:cs typeface="Times New Roman" panose="02020603050405020304" pitchFamily="18" charset="0"/>
              </a:rPr>
              <a:t>Exclusive </a:t>
            </a:r>
            <a:r>
              <a:rPr lang="en-IN" sz="2000" dirty="0" smtClean="0">
                <a:latin typeface="Times New Roman" panose="02020603050405020304" pitchFamily="18" charset="0"/>
                <a:cs typeface="Times New Roman" panose="02020603050405020304" pitchFamily="18" charset="0"/>
              </a:rPr>
              <a:t>access means </a:t>
            </a:r>
            <a:r>
              <a:rPr lang="en-IN" sz="2000" dirty="0">
                <a:latin typeface="Times New Roman" panose="02020603050405020304" pitchFamily="18" charset="0"/>
                <a:cs typeface="Times New Roman" panose="02020603050405020304" pitchFamily="18" charset="0"/>
              </a:rPr>
              <a:t>when the write </a:t>
            </a:r>
            <a:r>
              <a:rPr lang="en-IN" sz="2000" dirty="0" smtClean="0">
                <a:latin typeface="Times New Roman" panose="02020603050405020304" pitchFamily="18" charset="0"/>
                <a:cs typeface="Times New Roman" panose="02020603050405020304" pitchFamily="18" charset="0"/>
              </a:rPr>
              <a:t>occurs, no </a:t>
            </a:r>
            <a:r>
              <a:rPr lang="en-IN" sz="2000" dirty="0">
                <a:latin typeface="Times New Roman" panose="02020603050405020304" pitchFamily="18" charset="0"/>
                <a:cs typeface="Times New Roman" panose="02020603050405020304" pitchFamily="18" charset="0"/>
              </a:rPr>
              <a:t>other readable or writable copies of an item </a:t>
            </a:r>
            <a:r>
              <a:rPr lang="en-IN" sz="2000" dirty="0" smtClean="0">
                <a:latin typeface="Times New Roman" panose="02020603050405020304" pitchFamily="18" charset="0"/>
                <a:cs typeface="Times New Roman" panose="02020603050405020304" pitchFamily="18" charset="0"/>
              </a:rPr>
              <a:t>exist</a:t>
            </a:r>
          </a:p>
          <a:p>
            <a:pPr algn="just">
              <a:buFont typeface="Arial" pitchFamily="34" charset="0"/>
              <a:buChar char="•"/>
              <a:defRPr/>
            </a:pPr>
            <a:r>
              <a:rPr lang="en-IN" sz="2000" dirty="0" smtClean="0">
                <a:latin typeface="Times New Roman" panose="02020603050405020304" pitchFamily="18" charset="0"/>
                <a:cs typeface="Times New Roman" panose="02020603050405020304" pitchFamily="18" charset="0"/>
              </a:rPr>
              <a:t> If any other caches has that item it will be </a:t>
            </a:r>
            <a:r>
              <a:rPr lang="en-IN" sz="2000" dirty="0">
                <a:latin typeface="Times New Roman" panose="02020603050405020304" pitchFamily="18" charset="0"/>
                <a:cs typeface="Times New Roman" panose="02020603050405020304" pitchFamily="18" charset="0"/>
              </a:rPr>
              <a:t>invalidated</a:t>
            </a:r>
            <a:r>
              <a:rPr lang="en-IN" sz="2000" dirty="0" smtClean="0">
                <a:latin typeface="Times New Roman" panose="02020603050405020304" pitchFamily="18" charset="0"/>
                <a:cs typeface="Times New Roman" panose="02020603050405020304"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29" y="3429000"/>
            <a:ext cx="802957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46</a:t>
            </a:fld>
            <a:endParaRPr lang="en-US" dirty="0">
              <a:solidFill>
                <a:srgbClr val="464653"/>
              </a:solidFill>
            </a:endParaRPr>
          </a:p>
        </p:txBody>
      </p:sp>
    </p:spTree>
    <p:extLst>
      <p:ext uri="{BB962C8B-B14F-4D97-AF65-F5344CB8AC3E}">
        <p14:creationId xmlns:p14="http://schemas.microsoft.com/office/powerpoint/2010/main" val="17360594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31800"/>
            <a:ext cx="7772400" cy="571500"/>
          </a:xfrm>
        </p:spPr>
        <p:txBody>
          <a:bodyPr>
            <a:noAutofit/>
          </a:bodyPr>
          <a:lstStyle/>
          <a:p>
            <a:pPr eaLnBrk="1" fontAlgn="auto" hangingPunct="1">
              <a:spcAft>
                <a:spcPts val="1000"/>
              </a:spcAft>
              <a:defRPr/>
            </a:pPr>
            <a:r>
              <a:rPr lang="en-US" dirty="0">
                <a:latin typeface="Times New Roman" panose="02020603050405020304" pitchFamily="18" charset="0"/>
                <a:cs typeface="Times New Roman" panose="02020603050405020304" pitchFamily="18" charset="0"/>
              </a:rPr>
              <a:t>An Example Snooping Protocol</a:t>
            </a:r>
          </a:p>
        </p:txBody>
      </p:sp>
      <p:sp>
        <p:nvSpPr>
          <p:cNvPr id="23555" name="Rectangle 3"/>
          <p:cNvSpPr>
            <a:spLocks noGrp="1" noChangeArrowheads="1"/>
          </p:cNvSpPr>
          <p:nvPr>
            <p:ph type="body" idx="1"/>
          </p:nvPr>
        </p:nvSpPr>
        <p:spPr>
          <a:xfrm>
            <a:off x="228600" y="1371600"/>
            <a:ext cx="8229600" cy="5257800"/>
          </a:xfrm>
        </p:spPr>
        <p:txBody>
          <a:bodyPr>
            <a:normAutofit/>
          </a:bodyPr>
          <a:lstStyle/>
          <a:p>
            <a:pPr algn="just" eaLnBrk="1" hangingPunct="1">
              <a:buFontTx/>
              <a:buNone/>
            </a:pPr>
            <a:r>
              <a:rPr lang="en-US" altLang="en-US" sz="2400" dirty="0" smtClean="0">
                <a:solidFill>
                  <a:srgbClr val="000000"/>
                </a:solidFill>
                <a:latin typeface="Times New Roman" panose="02020603050405020304" pitchFamily="18" charset="0"/>
                <a:cs typeface="Times New Roman" panose="02020603050405020304" pitchFamily="18" charset="0"/>
              </a:rPr>
              <a:t>Invalidation-based</a:t>
            </a:r>
          </a:p>
          <a:p>
            <a:pPr algn="just" eaLnBrk="1" hangingPunct="1">
              <a:spcBef>
                <a:spcPts val="700"/>
              </a:spcBef>
              <a:buFontTx/>
              <a:buNone/>
            </a:pPr>
            <a:r>
              <a:rPr lang="en-US" altLang="en-US" sz="2400" dirty="0" smtClean="0">
                <a:solidFill>
                  <a:srgbClr val="000000"/>
                </a:solidFill>
                <a:latin typeface="Times New Roman" panose="02020603050405020304" pitchFamily="18" charset="0"/>
                <a:cs typeface="Times New Roman" panose="02020603050405020304" pitchFamily="18" charset="0"/>
              </a:rPr>
              <a:t>Each cache block is in one of three states</a:t>
            </a:r>
          </a:p>
          <a:p>
            <a:pPr lvl="1" algn="just" eaLnBrk="1" hangingPunct="1">
              <a:spcBef>
                <a:spcPts val="600"/>
              </a:spcBef>
              <a:buClr>
                <a:schemeClr val="tx1"/>
              </a:buClr>
              <a:buFontTx/>
              <a:buChar char="•"/>
            </a:pPr>
            <a:r>
              <a:rPr lang="en-US" altLang="en-US" sz="2400" b="1" dirty="0" smtClean="0">
                <a:latin typeface="Times New Roman" panose="02020603050405020304" pitchFamily="18" charset="0"/>
                <a:cs typeface="Times New Roman" panose="02020603050405020304" pitchFamily="18" charset="0"/>
              </a:rPr>
              <a:t>Shared</a:t>
            </a:r>
            <a:r>
              <a:rPr lang="en-US" altLang="en-US" sz="2400" dirty="0" smtClean="0">
                <a:latin typeface="Times New Roman" panose="02020603050405020304" pitchFamily="18" charset="0"/>
                <a:cs typeface="Times New Roman" panose="02020603050405020304" pitchFamily="18" charset="0"/>
              </a:rPr>
              <a:t>:</a:t>
            </a:r>
          </a:p>
          <a:p>
            <a:pPr lvl="2" algn="just" eaLnBrk="1" hangingPunct="1">
              <a:spcBef>
                <a:spcPts val="500"/>
              </a:spcBef>
            </a:pPr>
            <a:r>
              <a:rPr lang="en-US" altLang="en-US" sz="2400" dirty="0" smtClean="0">
                <a:solidFill>
                  <a:srgbClr val="000000"/>
                </a:solidFill>
                <a:latin typeface="Times New Roman" panose="02020603050405020304" pitchFamily="18" charset="0"/>
                <a:cs typeface="Times New Roman" panose="02020603050405020304" pitchFamily="18" charset="0"/>
              </a:rPr>
              <a:t>Cache content has the clean data &amp; according to the existing contents  in memory</a:t>
            </a:r>
          </a:p>
          <a:p>
            <a:pPr lvl="2" algn="just" eaLnBrk="1" hangingPunct="1">
              <a:spcBef>
                <a:spcPts val="500"/>
              </a:spcBef>
            </a:pPr>
            <a:r>
              <a:rPr lang="en-US" altLang="en-US" sz="2400" dirty="0" smtClean="0">
                <a:solidFill>
                  <a:srgbClr val="000000"/>
                </a:solidFill>
                <a:latin typeface="Times New Roman" panose="02020603050405020304" pitchFamily="18" charset="0"/>
                <a:cs typeface="Times New Roman" panose="02020603050405020304" pitchFamily="18" charset="0"/>
              </a:rPr>
              <a:t>Any processor can read the data block.</a:t>
            </a:r>
          </a:p>
          <a:p>
            <a:pPr lvl="1" algn="just" eaLnBrk="1" hangingPunct="1">
              <a:spcBef>
                <a:spcPts val="600"/>
              </a:spcBef>
              <a:buClr>
                <a:schemeClr val="tx1"/>
              </a:buClr>
              <a:buFontTx/>
              <a:buChar char="•"/>
            </a:pPr>
            <a:r>
              <a:rPr lang="en-US" altLang="en-US" sz="2400" b="1" dirty="0" smtClean="0">
                <a:latin typeface="Times New Roman" panose="02020603050405020304" pitchFamily="18" charset="0"/>
                <a:cs typeface="Times New Roman" panose="02020603050405020304" pitchFamily="18" charset="0"/>
              </a:rPr>
              <a:t>Exclusive</a:t>
            </a:r>
            <a:r>
              <a:rPr lang="en-US" altLang="en-US" sz="2400" dirty="0" smtClean="0">
                <a:latin typeface="Times New Roman" panose="02020603050405020304" pitchFamily="18" charset="0"/>
                <a:cs typeface="Times New Roman" panose="02020603050405020304" pitchFamily="18" charset="0"/>
              </a:rPr>
              <a:t>: </a:t>
            </a:r>
          </a:p>
          <a:p>
            <a:pPr lvl="2" algn="just" eaLnBrk="1" hangingPunct="1">
              <a:spcBef>
                <a:spcPts val="500"/>
              </a:spcBef>
            </a:pPr>
            <a:r>
              <a:rPr lang="en-US" altLang="en-US" sz="2400" dirty="0" smtClean="0">
                <a:solidFill>
                  <a:srgbClr val="000000"/>
                </a:solidFill>
                <a:latin typeface="Times New Roman" panose="02020603050405020304" pitchFamily="18" charset="0"/>
                <a:cs typeface="Times New Roman" panose="02020603050405020304" pitchFamily="18" charset="0"/>
              </a:rPr>
              <a:t>Only one cache has the correct value of the data block.</a:t>
            </a:r>
          </a:p>
          <a:p>
            <a:pPr lvl="2" algn="just" eaLnBrk="1" hangingPunct="1">
              <a:spcBef>
                <a:spcPts val="500"/>
              </a:spcBef>
            </a:pPr>
            <a:r>
              <a:rPr lang="en-US" altLang="en-US" sz="2400" dirty="0" smtClean="0">
                <a:solidFill>
                  <a:srgbClr val="000000"/>
                </a:solidFill>
                <a:latin typeface="Times New Roman" panose="02020603050405020304" pitchFamily="18" charset="0"/>
                <a:cs typeface="Times New Roman" panose="02020603050405020304" pitchFamily="18" charset="0"/>
              </a:rPr>
              <a:t>Write to the data can be done by that processor only.</a:t>
            </a:r>
          </a:p>
          <a:p>
            <a:pPr lvl="1" algn="just" eaLnBrk="1" hangingPunct="1">
              <a:spcBef>
                <a:spcPts val="600"/>
              </a:spcBef>
              <a:buClr>
                <a:schemeClr val="tx1"/>
              </a:buClr>
              <a:buFontTx/>
              <a:buChar char="•"/>
            </a:pPr>
            <a:r>
              <a:rPr lang="en-US" altLang="en-US" sz="2400" b="1" dirty="0" smtClean="0">
                <a:latin typeface="Times New Roman" panose="02020603050405020304" pitchFamily="18" charset="0"/>
                <a:cs typeface="Times New Roman" panose="02020603050405020304" pitchFamily="18" charset="0"/>
              </a:rPr>
              <a:t>Invalid</a:t>
            </a:r>
            <a:r>
              <a:rPr lang="en-US" altLang="en-US" sz="2400" dirty="0" smtClean="0">
                <a:solidFill>
                  <a:srgbClr val="000000"/>
                </a:solidFill>
                <a:latin typeface="Times New Roman" panose="02020603050405020304" pitchFamily="18" charset="0"/>
                <a:cs typeface="Times New Roman" panose="02020603050405020304" pitchFamily="18" charset="0"/>
              </a:rPr>
              <a:t>: </a:t>
            </a:r>
          </a:p>
          <a:p>
            <a:pPr lvl="2" algn="just" eaLnBrk="1" hangingPunct="1">
              <a:spcBef>
                <a:spcPts val="500"/>
              </a:spcBef>
            </a:pPr>
            <a:r>
              <a:rPr lang="en-US" altLang="en-US" sz="2400" dirty="0" smtClean="0">
                <a:solidFill>
                  <a:srgbClr val="000000"/>
                </a:solidFill>
                <a:latin typeface="Times New Roman" panose="02020603050405020304" pitchFamily="18" charset="0"/>
                <a:cs typeface="Times New Roman" panose="02020603050405020304" pitchFamily="18" charset="0"/>
              </a:rPr>
              <a:t>block contains no valid data</a:t>
            </a:r>
          </a:p>
        </p:txBody>
      </p:sp>
      <p:sp>
        <p:nvSpPr>
          <p:cNvPr id="5"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47</a:t>
            </a:fld>
            <a:endParaRPr lang="en-US" dirty="0">
              <a:solidFill>
                <a:srgbClr val="464653"/>
              </a:solidFill>
            </a:endParaRPr>
          </a:p>
        </p:txBody>
      </p:sp>
    </p:spTree>
    <p:extLst>
      <p:ext uri="{BB962C8B-B14F-4D97-AF65-F5344CB8AC3E}">
        <p14:creationId xmlns:p14="http://schemas.microsoft.com/office/powerpoint/2010/main" val="3346655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Autofit/>
          </a:bodyPr>
          <a:lstStyle/>
          <a:p>
            <a:r>
              <a:rPr lang="en-US" altLang="en-US" sz="3600" dirty="0" smtClean="0">
                <a:latin typeface="Times New Roman" panose="02020603050405020304" pitchFamily="18" charset="0"/>
                <a:cs typeface="Times New Roman" panose="02020603050405020304" pitchFamily="18" charset="0"/>
              </a:rPr>
              <a:t>State transitions (CPU side)(Hennessey and Patterson Fig 5.6)</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0866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48</a:t>
            </a:fld>
            <a:endParaRPr lang="en-US" dirty="0">
              <a:solidFill>
                <a:srgbClr val="464653"/>
              </a:solidFill>
            </a:endParaRPr>
          </a:p>
        </p:txBody>
      </p:sp>
    </p:spTree>
    <p:extLst>
      <p:ext uri="{BB962C8B-B14F-4D97-AF65-F5344CB8AC3E}">
        <p14:creationId xmlns:p14="http://schemas.microsoft.com/office/powerpoint/2010/main" val="25379845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Reference Book</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49</a:t>
            </a:fld>
            <a:endParaRPr lang="en-US" dirty="0">
              <a:solidFill>
                <a:srgbClr val="464653"/>
              </a:solidFill>
            </a:endParaRPr>
          </a:p>
        </p:txBody>
      </p:sp>
      <p:sp>
        <p:nvSpPr>
          <p:cNvPr id="5" name="Content Placeholder 4"/>
          <p:cNvSpPr>
            <a:spLocks noGrp="1"/>
          </p:cNvSpPr>
          <p:nvPr>
            <p:ph sz="quarter" idx="1"/>
          </p:nvPr>
        </p:nvSpPr>
        <p:spPr/>
        <p:txBody>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1.“Computer </a:t>
            </a:r>
            <a:r>
              <a:rPr lang="en-US" dirty="0">
                <a:latin typeface="Times New Roman" panose="02020603050405020304" pitchFamily="18" charset="0"/>
                <a:cs typeface="Times New Roman" panose="02020603050405020304" pitchFamily="18" charset="0"/>
              </a:rPr>
              <a:t>Organization and Design-The Hardware/Software Interface</a:t>
            </a:r>
            <a:r>
              <a:rPr lang="en-US" dirty="0" smtClean="0">
                <a:latin typeface="Times New Roman" panose="02020603050405020304" pitchFamily="18" charset="0"/>
                <a:cs typeface="Times New Roman" panose="02020603050405020304" pitchFamily="18" charset="0"/>
              </a:rPr>
              <a:t>” by Hennessey and Patterson.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5518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solidFill>
                  <a:srgbClr val="FFFF00"/>
                </a:solidFill>
                <a:latin typeface="Times New Roman"/>
                <a:cs typeface="Times New Roman"/>
              </a:rPr>
              <a:t>Shared</a:t>
            </a:r>
            <a:r>
              <a:rPr lang="en-US" spc="-50" dirty="0">
                <a:solidFill>
                  <a:srgbClr val="FFFF00"/>
                </a:solidFill>
                <a:latin typeface="Times New Roman"/>
                <a:cs typeface="Times New Roman"/>
              </a:rPr>
              <a:t> </a:t>
            </a:r>
            <a:r>
              <a:rPr lang="en-US" spc="-5" dirty="0" smtClean="0">
                <a:solidFill>
                  <a:srgbClr val="FFFF00"/>
                </a:solidFill>
                <a:latin typeface="Times New Roman"/>
                <a:cs typeface="Times New Roman"/>
              </a:rPr>
              <a:t>Memory Architecture</a:t>
            </a:r>
            <a:endParaRPr lang="en-US" dirty="0">
              <a:solidFill>
                <a:srgbClr val="FFFF00"/>
              </a:solidFill>
            </a:endParaRP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5</a:t>
            </a:fld>
            <a:endParaRPr lang="en-US" dirty="0">
              <a:solidFill>
                <a:srgbClr val="464653"/>
              </a:solidFill>
            </a:endParaRPr>
          </a:p>
        </p:txBody>
      </p:sp>
      <p:sp>
        <p:nvSpPr>
          <p:cNvPr id="5" name="Content Placeholder 4"/>
          <p:cNvSpPr>
            <a:spLocks noGrp="1"/>
          </p:cNvSpPr>
          <p:nvPr>
            <p:ph sz="quarter" idx="1"/>
          </p:nvPr>
        </p:nvSpPr>
        <p:spPr/>
        <p:txBody>
          <a:bodyPr>
            <a:normAutofit/>
          </a:bodyPr>
          <a:lstStyle/>
          <a:p>
            <a:pPr marL="12700">
              <a:lnSpc>
                <a:spcPct val="100000"/>
              </a:lnSpc>
              <a:spcBef>
                <a:spcPts val="100"/>
              </a:spcBef>
            </a:pPr>
            <a:r>
              <a:rPr lang="en-US" sz="2400" b="1" spc="-5" dirty="0">
                <a:latin typeface="Times New Roman" panose="02020603050405020304" pitchFamily="18" charset="0"/>
                <a:cs typeface="Times New Roman" panose="02020603050405020304" pitchFamily="18" charset="0"/>
              </a:rPr>
              <a:t>General</a:t>
            </a:r>
            <a:r>
              <a:rPr lang="en-US" sz="2400" b="1"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Characteristics</a:t>
            </a:r>
            <a:r>
              <a:rPr lang="en-US" sz="2400" b="1" spc="-5"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R="565150" algn="just">
              <a:lnSpc>
                <a:spcPct val="100000"/>
              </a:lnSpc>
              <a:spcBef>
                <a:spcPts val="1500"/>
              </a:spcBef>
              <a:buSzPct val="95833"/>
              <a:buFont typeface="Arial" panose="020B0604020202020204" pitchFamily="34" charset="0"/>
              <a:buChar char="•"/>
              <a:tabLst>
                <a:tab pos="361315" algn="l"/>
              </a:tabLst>
            </a:pPr>
            <a:r>
              <a:rPr lang="en-US" sz="2400" dirty="0" smtClean="0">
                <a:latin typeface="Times New Roman" panose="02020603050405020304" pitchFamily="18" charset="0"/>
                <a:cs typeface="Times New Roman" panose="02020603050405020304" pitchFamily="18" charset="0"/>
              </a:rPr>
              <a:t>The same memory resources will be shared by multiple processors but they can operate independently.</a:t>
            </a:r>
          </a:p>
          <a:p>
            <a:pPr marR="517525" algn="just">
              <a:lnSpc>
                <a:spcPct val="100000"/>
              </a:lnSpc>
              <a:spcBef>
                <a:spcPts val="1500"/>
              </a:spcBef>
              <a:buSzPct val="95833"/>
              <a:buFont typeface="Arial" panose="020B0604020202020204" pitchFamily="34" charset="0"/>
              <a:buChar char="•"/>
              <a:tabLst>
                <a:tab pos="361315" algn="l"/>
              </a:tabLst>
            </a:pPr>
            <a:r>
              <a:rPr lang="en-US" sz="2400" dirty="0" smtClean="0">
                <a:latin typeface="Times New Roman" panose="02020603050405020304" pitchFamily="18" charset="0"/>
                <a:cs typeface="Times New Roman" panose="02020603050405020304" pitchFamily="18" charset="0"/>
              </a:rPr>
              <a:t>Changes made by one processor </a:t>
            </a:r>
            <a:r>
              <a:rPr lang="en-US" sz="2400" spc="5" dirty="0" smtClean="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a memory location will be visible to all the other processors.</a:t>
            </a:r>
          </a:p>
          <a:p>
            <a:pPr marR="178435" algn="just">
              <a:spcBef>
                <a:spcPts val="1500"/>
              </a:spcBef>
              <a:buSzPct val="95833"/>
              <a:buFont typeface="Arial" panose="020B0604020202020204" pitchFamily="34" charset="0"/>
              <a:buChar char="•"/>
              <a:tabLst>
                <a:tab pos="361315" algn="l"/>
              </a:tabLst>
            </a:pPr>
            <a:r>
              <a:rPr lang="en-US" sz="2400" dirty="0" smtClean="0">
                <a:latin typeface="Times New Roman" panose="02020603050405020304" pitchFamily="18" charset="0"/>
                <a:cs typeface="Times New Roman" panose="02020603050405020304" pitchFamily="18" charset="0"/>
              </a:rPr>
              <a:t>It can </a:t>
            </a:r>
            <a:r>
              <a:rPr lang="en-US" sz="2400" dirty="0">
                <a:latin typeface="Times New Roman" panose="02020603050405020304" pitchFamily="18" charset="0"/>
                <a:cs typeface="Times New Roman" panose="02020603050405020304" pitchFamily="18" charset="0"/>
              </a:rPr>
              <a:t>be </a:t>
            </a:r>
            <a:r>
              <a:rPr lang="en-US" sz="2400" dirty="0" smtClean="0">
                <a:latin typeface="Times New Roman" panose="02020603050405020304" pitchFamily="18" charset="0"/>
                <a:cs typeface="Times New Roman" panose="02020603050405020304" pitchFamily="18" charset="0"/>
              </a:rPr>
              <a:t>classified as  </a:t>
            </a:r>
            <a:r>
              <a:rPr lang="en-US" sz="2400" spc="-5" dirty="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main </a:t>
            </a:r>
            <a:r>
              <a:rPr lang="en-US" sz="2400" dirty="0" smtClean="0">
                <a:latin typeface="Times New Roman" panose="02020603050405020304" pitchFamily="18" charset="0"/>
                <a:cs typeface="Times New Roman" panose="02020603050405020304" pitchFamily="18" charset="0"/>
              </a:rPr>
              <a:t>classes such as </a:t>
            </a:r>
          </a:p>
          <a:p>
            <a:pPr marR="178435" lvl="2" algn="just">
              <a:spcBef>
                <a:spcPts val="1500"/>
              </a:spcBef>
              <a:buSzPct val="95833"/>
              <a:buFont typeface="Arial" panose="020B0604020202020204" pitchFamily="34" charset="0"/>
              <a:buChar char="•"/>
              <a:tabLst>
                <a:tab pos="361315" algn="l"/>
              </a:tabLst>
            </a:pPr>
            <a:r>
              <a:rPr lang="en-US" b="1" i="1" dirty="0" smtClean="0">
                <a:latin typeface="Times New Roman" panose="02020603050405020304" pitchFamily="18" charset="0"/>
                <a:cs typeface="Times New Roman" panose="02020603050405020304" pitchFamily="18" charset="0"/>
              </a:rPr>
              <a:t>UMA </a:t>
            </a:r>
            <a:r>
              <a:rPr lang="en-US" spc="-5" dirty="0">
                <a:latin typeface="Times New Roman" panose="02020603050405020304" pitchFamily="18" charset="0"/>
                <a:cs typeface="Times New Roman" panose="02020603050405020304" pitchFamily="18" charset="0"/>
              </a:rPr>
              <a:t>and</a:t>
            </a:r>
            <a:r>
              <a:rPr lang="en-US" spc="-40" dirty="0">
                <a:latin typeface="Times New Roman" panose="02020603050405020304" pitchFamily="18" charset="0"/>
                <a:cs typeface="Times New Roman" panose="02020603050405020304" pitchFamily="18" charset="0"/>
              </a:rPr>
              <a:t> </a:t>
            </a:r>
            <a:endParaRPr lang="en-US" spc="-40" dirty="0" smtClean="0">
              <a:latin typeface="Times New Roman" panose="02020603050405020304" pitchFamily="18" charset="0"/>
              <a:cs typeface="Times New Roman" panose="02020603050405020304" pitchFamily="18" charset="0"/>
            </a:endParaRPr>
          </a:p>
          <a:p>
            <a:pPr marR="178435" lvl="2" algn="just">
              <a:spcBef>
                <a:spcPts val="1500"/>
              </a:spcBef>
              <a:buSzPct val="95833"/>
              <a:buFont typeface="Arial" panose="020B0604020202020204" pitchFamily="34" charset="0"/>
              <a:buChar char="•"/>
              <a:tabLst>
                <a:tab pos="361315" algn="l"/>
              </a:tabLst>
            </a:pPr>
            <a:r>
              <a:rPr lang="en-US" b="1" i="1" spc="-5" dirty="0" smtClean="0">
                <a:latin typeface="Times New Roman" panose="02020603050405020304" pitchFamily="18" charset="0"/>
                <a:cs typeface="Times New Roman" panose="02020603050405020304" pitchFamily="18" charset="0"/>
              </a:rPr>
              <a:t>NUMA</a:t>
            </a: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4582282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a:t>
            </a:r>
            <a:r>
              <a:rPr lang="en-US" spc="-5" dirty="0">
                <a:latin typeface="Times New Roman" panose="02020603050405020304" pitchFamily="18" charset="0"/>
                <a:cs typeface="Times New Roman" panose="02020603050405020304" pitchFamily="18" charset="0"/>
              </a:rPr>
              <a:t>i</a:t>
            </a:r>
            <a:r>
              <a:rPr lang="en-US" spc="-10"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o</a:t>
            </a:r>
            <a:r>
              <a:rPr lang="en-US" spc="5"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m</a:t>
            </a:r>
            <a:r>
              <a:rPr lang="en-US" spc="5"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a:t>
            </a:r>
            <a:r>
              <a:rPr lang="en-US" spc="-5"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o</a:t>
            </a:r>
            <a:r>
              <a:rPr lang="en-US" spc="-5" dirty="0" smtClean="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y Access(UMA</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6</a:t>
            </a:fld>
            <a:endParaRPr lang="en-US" dirty="0">
              <a:solidFill>
                <a:srgbClr val="464653"/>
              </a:solidFill>
            </a:endParaRPr>
          </a:p>
        </p:txBody>
      </p:sp>
      <p:sp>
        <p:nvSpPr>
          <p:cNvPr id="5" name="Content Placeholder 4"/>
          <p:cNvSpPr>
            <a:spLocks noGrp="1"/>
          </p:cNvSpPr>
          <p:nvPr>
            <p:ph sz="quarter" idx="1"/>
          </p:nvPr>
        </p:nvSpPr>
        <p:spPr>
          <a:xfrm>
            <a:off x="533400" y="1905626"/>
            <a:ext cx="8229600" cy="4937760"/>
          </a:xfrm>
        </p:spPr>
        <p:txBody>
          <a:bodyPr/>
          <a:lstStyle/>
          <a:p>
            <a:pPr marL="81280" marR="392430" indent="-342900" algn="just">
              <a:lnSpc>
                <a:spcPct val="10000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K</a:t>
            </a:r>
            <a:r>
              <a:rPr lang="en-US" sz="2400" spc="-5" dirty="0" smtClean="0">
                <a:latin typeface="Times New Roman" panose="02020603050405020304" pitchFamily="18" charset="0"/>
                <a:cs typeface="Times New Roman" panose="02020603050405020304" pitchFamily="18" charset="0"/>
              </a:rPr>
              <a:t>nown as  Symmetric  </a:t>
            </a:r>
            <a:r>
              <a:rPr lang="en-US" sz="2400" spc="-5" dirty="0">
                <a:latin typeface="Times New Roman" panose="02020603050405020304" pitchFamily="18" charset="0"/>
                <a:cs typeface="Times New Roman" panose="02020603050405020304" pitchFamily="18" charset="0"/>
              </a:rPr>
              <a:t>Multiprocessor (SMP)</a:t>
            </a:r>
            <a:r>
              <a:rPr lang="en-US" sz="2400" spc="-15" dirty="0">
                <a:latin typeface="Times New Roman" panose="02020603050405020304" pitchFamily="18" charset="0"/>
                <a:cs typeface="Times New Roman" panose="02020603050405020304" pitchFamily="18" charset="0"/>
              </a:rPr>
              <a:t> </a:t>
            </a:r>
            <a:endParaRPr lang="en-US" sz="2400" spc="-15" dirty="0" smtClean="0">
              <a:latin typeface="Times New Roman" panose="02020603050405020304" pitchFamily="18" charset="0"/>
              <a:cs typeface="Times New Roman" panose="02020603050405020304" pitchFamily="18" charset="0"/>
            </a:endParaRPr>
          </a:p>
          <a:p>
            <a:pPr marL="0" marR="392430" indent="0" algn="just">
              <a:lnSpc>
                <a:spcPct val="100000"/>
              </a:lnSpc>
              <a:spcBef>
                <a:spcPts val="100"/>
              </a:spcBef>
              <a:buNone/>
            </a:pPr>
            <a:endParaRPr lang="en-US" sz="2400" spc="-15" dirty="0" smtClean="0">
              <a:latin typeface="Times New Roman" panose="02020603050405020304" pitchFamily="18" charset="0"/>
              <a:cs typeface="Times New Roman" panose="02020603050405020304" pitchFamily="18" charset="0"/>
            </a:endParaRPr>
          </a:p>
          <a:p>
            <a:pPr marL="81280" indent="-342900" algn="just">
              <a:lnSpc>
                <a:spcPct val="100000"/>
              </a:lnSpc>
              <a:spcBef>
                <a:spcPts val="7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time taken by any processor to access any word in main memory is same  (Uniform access times to memory)</a:t>
            </a:r>
          </a:p>
          <a:p>
            <a:pPr marL="0" indent="0" algn="just">
              <a:lnSpc>
                <a:spcPct val="100000"/>
              </a:lnSpc>
              <a:spcBef>
                <a:spcPts val="700"/>
              </a:spcBef>
              <a:buNone/>
            </a:pPr>
            <a:endParaRPr lang="en-US" sz="2400" spc="-5" dirty="0">
              <a:latin typeface="Times New Roman" panose="02020603050405020304" pitchFamily="18" charset="0"/>
              <a:cs typeface="Times New Roman" panose="02020603050405020304" pitchFamily="18" charset="0"/>
            </a:endParaRPr>
          </a:p>
          <a:p>
            <a:pPr marL="81280" marR="5080" indent="-342900" algn="just">
              <a:lnSpc>
                <a:spcPct val="100000"/>
              </a:lnSpc>
              <a:spcBef>
                <a:spcPts val="700"/>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Cache </a:t>
            </a:r>
            <a:r>
              <a:rPr lang="en-US" sz="2400" spc="-5" dirty="0">
                <a:latin typeface="Times New Roman" panose="02020603050405020304" pitchFamily="18" charset="0"/>
                <a:cs typeface="Times New Roman" panose="02020603050405020304" pitchFamily="18" charset="0"/>
              </a:rPr>
              <a:t>Coherent </a:t>
            </a:r>
            <a:r>
              <a:rPr lang="en-US" sz="2400" spc="-5" dirty="0" smtClean="0">
                <a:latin typeface="Times New Roman" panose="02020603050405020304" pitchFamily="18" charset="0"/>
                <a:cs typeface="Times New Roman" panose="02020603050405020304" pitchFamily="18" charset="0"/>
              </a:rPr>
              <a:t>UMA(CC-UMA)- Changes made by one processor in a memory location will be known by all other processors. It will be accomplished at the hardware level.</a:t>
            </a:r>
            <a:endParaRPr lang="en-US" sz="2400" spc="-5"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6924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76200"/>
            <a:ext cx="8458200" cy="1143000"/>
          </a:xfrm>
        </p:spPr>
        <p:txBody>
          <a:bodyPr>
            <a:normAutofit fontScale="90000"/>
          </a:bodyPr>
          <a:lstStyle/>
          <a:p>
            <a:pPr eaLnBrk="1" hangingPunct="1"/>
            <a:r>
              <a:rPr lang="en-IN" altLang="en-US" dirty="0" smtClean="0">
                <a:latin typeface="Times New Roman" panose="02020603050405020304" pitchFamily="18" charset="0"/>
                <a:cs typeface="Times New Roman" panose="02020603050405020304" pitchFamily="18" charset="0"/>
              </a:rPr>
              <a:t>Symmetric multiprocessor Architecture</a:t>
            </a:r>
          </a:p>
        </p:txBody>
      </p:sp>
      <p:sp>
        <p:nvSpPr>
          <p:cNvPr id="4" name="Rounded Rectangle 3"/>
          <p:cNvSpPr/>
          <p:nvPr/>
        </p:nvSpPr>
        <p:spPr>
          <a:xfrm>
            <a:off x="1955102" y="1939446"/>
            <a:ext cx="990600" cy="91440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IN" dirty="0" smtClean="0">
                <a:solidFill>
                  <a:schemeClr val="tx1"/>
                </a:solidFill>
                <a:latin typeface="Times New Roman" panose="02020603050405020304" pitchFamily="18" charset="0"/>
                <a:cs typeface="Times New Roman" panose="02020603050405020304" pitchFamily="18" charset="0"/>
              </a:rPr>
              <a:t>CPU</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3250502" y="1939446"/>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CPU</a:t>
            </a:r>
          </a:p>
        </p:txBody>
      </p:sp>
      <p:sp>
        <p:nvSpPr>
          <p:cNvPr id="6" name="Rounded Rectangle 5"/>
          <p:cNvSpPr/>
          <p:nvPr/>
        </p:nvSpPr>
        <p:spPr>
          <a:xfrm>
            <a:off x="4545902" y="1939446"/>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CPU</a:t>
            </a:r>
          </a:p>
        </p:txBody>
      </p:sp>
      <p:sp>
        <p:nvSpPr>
          <p:cNvPr id="7" name="Rounded Rectangle 6"/>
          <p:cNvSpPr/>
          <p:nvPr/>
        </p:nvSpPr>
        <p:spPr>
          <a:xfrm>
            <a:off x="5917502" y="1939446"/>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CPU</a:t>
            </a:r>
          </a:p>
        </p:txBody>
      </p:sp>
      <p:sp>
        <p:nvSpPr>
          <p:cNvPr id="8" name="Rounded Rectangle 7"/>
          <p:cNvSpPr/>
          <p:nvPr/>
        </p:nvSpPr>
        <p:spPr>
          <a:xfrm>
            <a:off x="1961452" y="3234846"/>
            <a:ext cx="990600" cy="7239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Cache</a:t>
            </a:r>
          </a:p>
        </p:txBody>
      </p:sp>
      <p:sp>
        <p:nvSpPr>
          <p:cNvPr id="9" name="Rounded Rectangle 8"/>
          <p:cNvSpPr/>
          <p:nvPr/>
        </p:nvSpPr>
        <p:spPr>
          <a:xfrm>
            <a:off x="3294952" y="3234846"/>
            <a:ext cx="990600" cy="7239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Cache</a:t>
            </a:r>
          </a:p>
        </p:txBody>
      </p:sp>
      <p:sp>
        <p:nvSpPr>
          <p:cNvPr id="10" name="Rounded Rectangle 9"/>
          <p:cNvSpPr/>
          <p:nvPr/>
        </p:nvSpPr>
        <p:spPr>
          <a:xfrm>
            <a:off x="4545902" y="3158646"/>
            <a:ext cx="990600" cy="8001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Cache</a:t>
            </a:r>
          </a:p>
        </p:txBody>
      </p:sp>
      <p:sp>
        <p:nvSpPr>
          <p:cNvPr id="11" name="Rounded Rectangle 10"/>
          <p:cNvSpPr/>
          <p:nvPr/>
        </p:nvSpPr>
        <p:spPr>
          <a:xfrm>
            <a:off x="5917502" y="3234846"/>
            <a:ext cx="990600" cy="7239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Cache</a:t>
            </a:r>
          </a:p>
        </p:txBody>
      </p:sp>
      <p:sp>
        <p:nvSpPr>
          <p:cNvPr id="12" name="Content Placeholder 11"/>
          <p:cNvSpPr>
            <a:spLocks noGrp="1"/>
          </p:cNvSpPr>
          <p:nvPr>
            <p:ph idx="1"/>
          </p:nvPr>
        </p:nvSpPr>
        <p:spPr>
          <a:xfrm>
            <a:off x="1676398" y="4252847"/>
            <a:ext cx="5638800" cy="685800"/>
          </a:xfrm>
          <a:prstGeom prst="roundRect">
            <a:avLst/>
          </a:prstGeom>
          <a:ln/>
          <a:extLst/>
        </p:spPr>
        <p:style>
          <a:lnRef idx="1">
            <a:schemeClr val="accent1"/>
          </a:lnRef>
          <a:fillRef idx="2">
            <a:schemeClr val="accent1"/>
          </a:fillRef>
          <a:effectRef idx="1">
            <a:schemeClr val="accent1"/>
          </a:effectRef>
          <a:fontRef idx="minor">
            <a:schemeClr val="dk1"/>
          </a:fontRef>
        </p:style>
        <p:txBody>
          <a:bodyPr rtlCol="0" anchor="ctr">
            <a:normAutofit lnSpcReduction="10000"/>
          </a:bodyPr>
          <a:lstStyle/>
          <a:p>
            <a:pPr marL="114300" indent="0" algn="ctr" eaLnBrk="1" fontAlgn="auto" hangingPunct="1">
              <a:spcAft>
                <a:spcPts val="0"/>
              </a:spcAft>
              <a:buFont typeface="Arial" pitchFamily="34" charset="0"/>
              <a:buNone/>
              <a:defRPr/>
            </a:pPr>
            <a:r>
              <a:rPr lang="en-IN" dirty="0" smtClean="0">
                <a:solidFill>
                  <a:schemeClr val="tx1"/>
                </a:solidFill>
                <a:latin typeface="Times New Roman" panose="02020603050405020304" pitchFamily="18" charset="0"/>
                <a:cs typeface="Times New Roman" panose="02020603050405020304" pitchFamily="18" charset="0"/>
              </a:rPr>
              <a:t>BUS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2456752" y="5338175"/>
            <a:ext cx="1339850" cy="723900"/>
          </a:xfrm>
          <a:prstGeom prst="round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Primary memory</a:t>
            </a:r>
          </a:p>
        </p:txBody>
      </p:sp>
      <p:sp>
        <p:nvSpPr>
          <p:cNvPr id="14" name="Rounded Rectangle 13"/>
          <p:cNvSpPr/>
          <p:nvPr/>
        </p:nvSpPr>
        <p:spPr>
          <a:xfrm>
            <a:off x="5183686" y="5338175"/>
            <a:ext cx="1371600" cy="723900"/>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IN" dirty="0">
                <a:solidFill>
                  <a:schemeClr val="tx1"/>
                </a:solidFill>
                <a:latin typeface="Times New Roman" panose="02020603050405020304" pitchFamily="18" charset="0"/>
                <a:cs typeface="Times New Roman" panose="02020603050405020304" pitchFamily="18" charset="0"/>
              </a:rPr>
              <a:t>I/O Devices</a:t>
            </a:r>
          </a:p>
        </p:txBody>
      </p:sp>
      <p:cxnSp>
        <p:nvCxnSpPr>
          <p:cNvPr id="16" name="Straight Connector 15"/>
          <p:cNvCxnSpPr>
            <a:stCxn id="4" idx="2"/>
            <a:endCxn id="8" idx="0"/>
          </p:cNvCxnSpPr>
          <p:nvPr/>
        </p:nvCxnSpPr>
        <p:spPr>
          <a:xfrm>
            <a:off x="2450402" y="2853846"/>
            <a:ext cx="635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0"/>
          </p:cNvCxnSpPr>
          <p:nvPr/>
        </p:nvCxnSpPr>
        <p:spPr>
          <a:xfrm flipH="1">
            <a:off x="3790252" y="2853846"/>
            <a:ext cx="635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2"/>
            <a:endCxn id="10" idx="0"/>
          </p:cNvCxnSpPr>
          <p:nvPr/>
        </p:nvCxnSpPr>
        <p:spPr>
          <a:xfrm>
            <a:off x="5041202" y="285384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1" idx="0"/>
          </p:cNvCxnSpPr>
          <p:nvPr/>
        </p:nvCxnSpPr>
        <p:spPr>
          <a:xfrm>
            <a:off x="6412802" y="2853846"/>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p:cNvCxnSpPr>
          <p:nvPr/>
        </p:nvCxnSpPr>
        <p:spPr>
          <a:xfrm>
            <a:off x="2456752" y="3958746"/>
            <a:ext cx="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90252" y="3815871"/>
            <a:ext cx="0" cy="428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p:cNvCxnSpPr>
          <p:nvPr/>
        </p:nvCxnSpPr>
        <p:spPr>
          <a:xfrm>
            <a:off x="5041202" y="3958746"/>
            <a:ext cx="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2"/>
          </p:cNvCxnSpPr>
          <p:nvPr/>
        </p:nvCxnSpPr>
        <p:spPr>
          <a:xfrm>
            <a:off x="6412802" y="3958746"/>
            <a:ext cx="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8274" y="4957175"/>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60490" y="4957175"/>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Slide Number Placeholder 3"/>
          <p:cNvSpPr>
            <a:spLocks noGrp="1"/>
          </p:cNvSpPr>
          <p:nvPr>
            <p:ph type="sldNum" sz="quarter" idx="12"/>
          </p:nvPr>
        </p:nvSpPr>
        <p:spPr>
          <a:xfrm>
            <a:off x="8204396" y="6476999"/>
            <a:ext cx="733864" cy="274320"/>
          </a:xfrm>
        </p:spPr>
        <p:txBody>
          <a:bodyPr/>
          <a:lstStyle/>
          <a:p>
            <a:fld id="{EA7C8D44-3667-46F6-9772-CC52308E2A7F}" type="slidenum">
              <a:rPr lang="en-US" smtClean="0">
                <a:solidFill>
                  <a:srgbClr val="464653"/>
                </a:solidFill>
              </a:rPr>
              <a:pPr/>
              <a:t>7</a:t>
            </a:fld>
            <a:endParaRPr lang="en-US" dirty="0">
              <a:solidFill>
                <a:srgbClr val="464653"/>
              </a:solidFill>
            </a:endParaRPr>
          </a:p>
        </p:txBody>
      </p:sp>
    </p:spTree>
    <p:extLst>
      <p:ext uri="{BB962C8B-B14F-4D97-AF65-F5344CB8AC3E}">
        <p14:creationId xmlns:p14="http://schemas.microsoft.com/office/powerpoint/2010/main" val="28057059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bg/>
                                          </p:spTgt>
                                        </p:tgtEl>
                                        <p:attrNameLst>
                                          <p:attrName>style.visibility</p:attrName>
                                        </p:attrNameLst>
                                      </p:cBhvr>
                                      <p:to>
                                        <p:strVal val="visible"/>
                                      </p:to>
                                    </p:set>
                                    <p:anim calcmode="lin" valueType="num">
                                      <p:cBhvr additive="base">
                                        <p:cTn id="39"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 calcmode="lin" valueType="num">
                                      <p:cBhvr additive="base">
                                        <p:cTn id="4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build="p"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Autofit/>
          </a:bodyPr>
          <a:lstStyle/>
          <a:p>
            <a:r>
              <a:rPr lang="en-US" spc="-5" dirty="0" smtClean="0">
                <a:latin typeface="Times New Roman" panose="02020603050405020304" pitchFamily="18" charset="0"/>
                <a:cs typeface="Times New Roman" panose="02020603050405020304" pitchFamily="18" charset="0"/>
              </a:rPr>
              <a:t>Non-Uniform Memory Access</a:t>
            </a:r>
            <a:r>
              <a:rPr lang="en-US" dirty="0" smtClean="0">
                <a:latin typeface="Times New Roman" panose="02020603050405020304" pitchFamily="18" charset="0"/>
                <a:cs typeface="Times New Roman" panose="02020603050405020304" pitchFamily="18" charset="0"/>
              </a:rPr>
              <a:t>(NUMA</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A7C8D44-3667-46F6-9772-CC52308E2A7F}" type="slidenum">
              <a:rPr lang="en-US" smtClean="0">
                <a:solidFill>
                  <a:srgbClr val="464653"/>
                </a:solidFill>
              </a:rPr>
              <a:pPr/>
              <a:t>8</a:t>
            </a:fld>
            <a:endParaRPr lang="en-US" dirty="0">
              <a:solidFill>
                <a:srgbClr val="464653"/>
              </a:solidFill>
            </a:endParaRPr>
          </a:p>
        </p:txBody>
      </p:sp>
      <p:sp>
        <p:nvSpPr>
          <p:cNvPr id="5" name="Content Placeholder 4"/>
          <p:cNvSpPr>
            <a:spLocks noGrp="1"/>
          </p:cNvSpPr>
          <p:nvPr>
            <p:ph sz="quarter" idx="1"/>
          </p:nvPr>
        </p:nvSpPr>
        <p:spPr>
          <a:xfrm>
            <a:off x="457200" y="1676400"/>
            <a:ext cx="8229600" cy="4937760"/>
          </a:xfrm>
        </p:spPr>
        <p:txBody>
          <a:bodyPr/>
          <a:lstStyle/>
          <a:p>
            <a:pPr marL="81280" indent="-342900">
              <a:lnSpc>
                <a:spcPct val="100000"/>
              </a:lnSpc>
              <a:spcBef>
                <a:spcPts val="800"/>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or more</a:t>
            </a:r>
            <a:r>
              <a:rPr lang="en-US" sz="2400" spc="10" dirty="0">
                <a:latin typeface="Times New Roman" panose="02020603050405020304" pitchFamily="18" charset="0"/>
                <a:cs typeface="Times New Roman" panose="02020603050405020304" pitchFamily="18" charset="0"/>
              </a:rPr>
              <a:t> </a:t>
            </a:r>
            <a:r>
              <a:rPr lang="en-US" sz="2400" spc="-5" dirty="0" smtClean="0">
                <a:latin typeface="Times New Roman" panose="02020603050405020304" pitchFamily="18" charset="0"/>
                <a:cs typeface="Times New Roman" panose="02020603050405020304" pitchFamily="18" charset="0"/>
              </a:rPr>
              <a:t>SMPs will be physically linked.</a:t>
            </a:r>
            <a:endParaRPr lang="en-US" sz="2400" dirty="0">
              <a:latin typeface="Times New Roman" panose="02020603050405020304" pitchFamily="18" charset="0"/>
              <a:cs typeface="Times New Roman" panose="02020603050405020304" pitchFamily="18" charset="0"/>
            </a:endParaRPr>
          </a:p>
          <a:p>
            <a:pPr marL="81280" marR="499109" indent="-342900">
              <a:lnSpc>
                <a:spcPct val="100000"/>
              </a:lnSpc>
              <a:spcBef>
                <a:spcPts val="700"/>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The memory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one SMP can be directly accessed by </a:t>
            </a:r>
            <a:r>
              <a:rPr lang="en-US" sz="2400" spc="-5" dirty="0" smtClean="0">
                <a:latin typeface="Times New Roman" panose="02020603050405020304" pitchFamily="18" charset="0"/>
                <a:cs typeface="Times New Roman" panose="02020603050405020304" pitchFamily="18" charset="0"/>
              </a:rPr>
              <a:t>another.</a:t>
            </a:r>
            <a:endParaRPr lang="en-US" sz="2400" dirty="0">
              <a:latin typeface="Times New Roman" panose="02020603050405020304" pitchFamily="18" charset="0"/>
              <a:cs typeface="Times New Roman" panose="02020603050405020304" pitchFamily="18" charset="0"/>
            </a:endParaRPr>
          </a:p>
          <a:p>
            <a:pPr marL="81280" marR="666115" indent="-342900">
              <a:lnSpc>
                <a:spcPct val="100000"/>
              </a:lnSpc>
              <a:spcBef>
                <a:spcPts val="69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a:t>
            </a:r>
            <a:r>
              <a:rPr lang="en-US" sz="2400" spc="-5" dirty="0" smtClean="0">
                <a:latin typeface="Times New Roman" panose="02020603050405020304" pitchFamily="18" charset="0"/>
                <a:cs typeface="Times New Roman" panose="02020603050405020304" pitchFamily="18" charset="0"/>
              </a:rPr>
              <a:t>ccess </a:t>
            </a:r>
            <a:r>
              <a:rPr lang="en-US" sz="2400" spc="-5" dirty="0">
                <a:latin typeface="Times New Roman" panose="02020603050405020304" pitchFamily="18" charset="0"/>
                <a:cs typeface="Times New Roman" panose="02020603050405020304" pitchFamily="18" charset="0"/>
              </a:rPr>
              <a:t>time </a:t>
            </a:r>
            <a:r>
              <a:rPr lang="en-US" sz="2400" dirty="0">
                <a:latin typeface="Times New Roman" panose="02020603050405020304" pitchFamily="18" charset="0"/>
                <a:cs typeface="Times New Roman" panose="02020603050405020304" pitchFamily="18" charset="0"/>
              </a:rPr>
              <a:t>to </a:t>
            </a:r>
            <a:r>
              <a:rPr lang="en-US" sz="2400" spc="-5" dirty="0">
                <a:latin typeface="Times New Roman" panose="02020603050405020304" pitchFamily="18" charset="0"/>
                <a:cs typeface="Times New Roman" panose="02020603050405020304" pitchFamily="18" charset="0"/>
              </a:rPr>
              <a:t>all  </a:t>
            </a:r>
            <a:r>
              <a:rPr lang="en-US" sz="2400" spc="-5" dirty="0" smtClean="0">
                <a:latin typeface="Times New Roman" panose="02020603050405020304" pitchFamily="18" charset="0"/>
                <a:cs typeface="Times New Roman" panose="02020603050405020304" pitchFamily="18" charset="0"/>
              </a:rPr>
              <a:t>memories will not be uniform for all processors.</a:t>
            </a:r>
            <a:endParaRPr lang="en-US" sz="2400" dirty="0">
              <a:latin typeface="Times New Roman" panose="02020603050405020304" pitchFamily="18" charset="0"/>
              <a:cs typeface="Times New Roman" panose="02020603050405020304" pitchFamily="18" charset="0"/>
            </a:endParaRPr>
          </a:p>
          <a:p>
            <a:pPr marL="81280" indent="-342900">
              <a:lnSpc>
                <a:spcPct val="100000"/>
              </a:lnSpc>
              <a:spcBef>
                <a:spcPts val="700"/>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Since all the processors access the memory through the link in general it will be </a:t>
            </a:r>
            <a:r>
              <a:rPr lang="en-US" sz="2400" dirty="0" smtClean="0">
                <a:latin typeface="Times New Roman" panose="02020603050405020304" pitchFamily="18" charset="0"/>
                <a:cs typeface="Times New Roman" panose="02020603050405020304" pitchFamily="18" charset="0"/>
              </a:rPr>
              <a:t>slower.</a:t>
            </a:r>
            <a:endParaRPr lang="en-US" sz="2400" dirty="0">
              <a:latin typeface="Times New Roman" panose="02020603050405020304" pitchFamily="18" charset="0"/>
              <a:cs typeface="Times New Roman" panose="02020603050405020304" pitchFamily="18" charset="0"/>
            </a:endParaRPr>
          </a:p>
          <a:p>
            <a:pPr marL="81280" marR="5080" indent="-342900">
              <a:lnSpc>
                <a:spcPct val="100000"/>
              </a:lnSpc>
              <a:spcBef>
                <a:spcPts val="700"/>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Cache Coherent NUMA </a:t>
            </a:r>
            <a:r>
              <a:rPr lang="en-US" sz="2400" spc="-5" dirty="0">
                <a:latin typeface="Times New Roman" panose="02020603050405020304" pitchFamily="18" charset="0"/>
                <a:cs typeface="Times New Roman" panose="02020603050405020304" pitchFamily="18" charset="0"/>
              </a:rPr>
              <a:t>(</a:t>
            </a:r>
            <a:r>
              <a:rPr lang="en-US" sz="2400" spc="-5" dirty="0" smtClean="0">
                <a:latin typeface="Times New Roman" panose="02020603050405020304" pitchFamily="18" charset="0"/>
                <a:cs typeface="Times New Roman" panose="02020603050405020304" pitchFamily="18" charset="0"/>
              </a:rPr>
              <a:t>CC-NUMA) is also there.</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225773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7524" y="0"/>
            <a:ext cx="8686800" cy="1143000"/>
          </a:xfrm>
        </p:spPr>
        <p:txBody>
          <a:bodyPr>
            <a:normAutofit fontScale="90000"/>
          </a:bodyPr>
          <a:lstStyle/>
          <a:p>
            <a:pPr eaLnBrk="1" hangingPunct="1"/>
            <a:r>
              <a:rPr lang="en-IN" altLang="en-US" dirty="0" smtClean="0">
                <a:latin typeface="Times New Roman" panose="02020603050405020304" pitchFamily="18" charset="0"/>
                <a:cs typeface="Times New Roman" panose="02020603050405020304" pitchFamily="18" charset="0"/>
              </a:rPr>
              <a:t>Distributed multiprocessors (NUMA)</a:t>
            </a:r>
          </a:p>
        </p:txBody>
      </p:sp>
      <p:sp>
        <p:nvSpPr>
          <p:cNvPr id="4" name="Rounded Rectangle 3"/>
          <p:cNvSpPr/>
          <p:nvPr/>
        </p:nvSpPr>
        <p:spPr>
          <a:xfrm>
            <a:off x="990600" y="1524000"/>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rPr>
              <a:t>CPU</a:t>
            </a:r>
          </a:p>
        </p:txBody>
      </p:sp>
      <p:sp>
        <p:nvSpPr>
          <p:cNvPr id="6" name="Rounded Rectangle 5"/>
          <p:cNvSpPr/>
          <p:nvPr/>
        </p:nvSpPr>
        <p:spPr>
          <a:xfrm>
            <a:off x="4038600" y="1676400"/>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rPr>
              <a:t>CPU</a:t>
            </a:r>
          </a:p>
        </p:txBody>
      </p:sp>
      <p:sp>
        <p:nvSpPr>
          <p:cNvPr id="7" name="Rounded Rectangle 6"/>
          <p:cNvSpPr/>
          <p:nvPr/>
        </p:nvSpPr>
        <p:spPr>
          <a:xfrm>
            <a:off x="7162800" y="1676400"/>
            <a:ext cx="990600" cy="914400"/>
          </a:xfrm>
          <a:prstGeom prst="roundRect">
            <a:avLst/>
          </a:prstGeom>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IN" dirty="0">
                <a:solidFill>
                  <a:schemeClr val="tx1"/>
                </a:solidFill>
              </a:rPr>
              <a:t>CPU</a:t>
            </a:r>
          </a:p>
        </p:txBody>
      </p:sp>
      <p:sp>
        <p:nvSpPr>
          <p:cNvPr id="8" name="Rounded Rectangle 7"/>
          <p:cNvSpPr/>
          <p:nvPr/>
        </p:nvSpPr>
        <p:spPr>
          <a:xfrm>
            <a:off x="996950" y="2971800"/>
            <a:ext cx="990600" cy="9144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rPr>
              <a:t>Cache</a:t>
            </a:r>
          </a:p>
        </p:txBody>
      </p:sp>
      <p:sp>
        <p:nvSpPr>
          <p:cNvPr id="10" name="Rounded Rectangle 9"/>
          <p:cNvSpPr/>
          <p:nvPr/>
        </p:nvSpPr>
        <p:spPr>
          <a:xfrm>
            <a:off x="4038600" y="2895600"/>
            <a:ext cx="990600" cy="9144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rPr>
              <a:t>Cache</a:t>
            </a:r>
          </a:p>
        </p:txBody>
      </p:sp>
      <p:sp>
        <p:nvSpPr>
          <p:cNvPr id="11" name="Rounded Rectangle 10"/>
          <p:cNvSpPr/>
          <p:nvPr/>
        </p:nvSpPr>
        <p:spPr>
          <a:xfrm>
            <a:off x="7162800" y="2895600"/>
            <a:ext cx="990600" cy="914400"/>
          </a:xfrm>
          <a:prstGeom prst="round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IN" dirty="0">
                <a:solidFill>
                  <a:schemeClr val="tx1"/>
                </a:solidFill>
              </a:rPr>
              <a:t>Cache</a:t>
            </a:r>
          </a:p>
        </p:txBody>
      </p:sp>
      <p:sp>
        <p:nvSpPr>
          <p:cNvPr id="12" name="Content Placeholder 11"/>
          <p:cNvSpPr>
            <a:spLocks noGrp="1"/>
          </p:cNvSpPr>
          <p:nvPr>
            <p:ph idx="1"/>
          </p:nvPr>
        </p:nvSpPr>
        <p:spPr>
          <a:xfrm>
            <a:off x="914400" y="5410200"/>
            <a:ext cx="7239000" cy="685800"/>
          </a:xfrm>
          <a:prstGeom prst="roundRect">
            <a:avLst/>
          </a:prstGeom>
          <a:ln/>
          <a:extLst/>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marL="114300" indent="0" algn="ctr" eaLnBrk="1" fontAlgn="auto" hangingPunct="1">
              <a:spcAft>
                <a:spcPts val="0"/>
              </a:spcAft>
              <a:buFont typeface="Arial" pitchFamily="34" charset="0"/>
              <a:buNone/>
              <a:defRPr/>
            </a:pPr>
            <a:r>
              <a:rPr lang="en-IN" dirty="0" smtClean="0">
                <a:solidFill>
                  <a:schemeClr val="tx1"/>
                </a:solidFill>
              </a:rPr>
              <a:t>Interconnection Network</a:t>
            </a:r>
            <a:endParaRPr lang="en-IN" dirty="0">
              <a:solidFill>
                <a:schemeClr val="tx1"/>
              </a:solidFill>
            </a:endParaRPr>
          </a:p>
        </p:txBody>
      </p:sp>
      <p:cxnSp>
        <p:nvCxnSpPr>
          <p:cNvPr id="15" name="Straight Connector 14"/>
          <p:cNvCxnSpPr>
            <a:stCxn id="4" idx="2"/>
            <a:endCxn id="8" idx="0"/>
          </p:cNvCxnSpPr>
          <p:nvPr/>
        </p:nvCxnSpPr>
        <p:spPr>
          <a:xfrm>
            <a:off x="1485900" y="2438400"/>
            <a:ext cx="635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10" idx="0"/>
          </p:cNvCxnSpPr>
          <p:nvPr/>
        </p:nvCxnSpPr>
        <p:spPr>
          <a:xfrm>
            <a:off x="4533900" y="2590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a:endCxn id="11" idx="0"/>
          </p:cNvCxnSpPr>
          <p:nvPr/>
        </p:nvCxnSpPr>
        <p:spPr>
          <a:xfrm>
            <a:off x="7658100" y="2590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p:cNvCxnSpPr>
          <p:nvPr/>
        </p:nvCxnSpPr>
        <p:spPr>
          <a:xfrm>
            <a:off x="1492250" y="3886200"/>
            <a:ext cx="0" cy="152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2" idx="0"/>
          </p:cNvCxnSpPr>
          <p:nvPr/>
        </p:nvCxnSpPr>
        <p:spPr>
          <a:xfrm>
            <a:off x="4533900" y="38100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p:cNvCxnSpPr>
          <p:nvPr/>
        </p:nvCxnSpPr>
        <p:spPr>
          <a:xfrm>
            <a:off x="7658100" y="38100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52400" y="4114800"/>
            <a:ext cx="1066800" cy="762000"/>
          </a:xfrm>
          <a:prstGeom prst="round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IN" dirty="0">
                <a:solidFill>
                  <a:schemeClr val="tx1"/>
                </a:solidFill>
              </a:rPr>
              <a:t>Memory</a:t>
            </a:r>
          </a:p>
        </p:txBody>
      </p:sp>
      <p:sp>
        <p:nvSpPr>
          <p:cNvPr id="29" name="Rounded Rectangle 28"/>
          <p:cNvSpPr/>
          <p:nvPr/>
        </p:nvSpPr>
        <p:spPr>
          <a:xfrm>
            <a:off x="3025210" y="4114800"/>
            <a:ext cx="1143000" cy="762000"/>
          </a:xfrm>
          <a:prstGeom prst="round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IN" dirty="0">
                <a:solidFill>
                  <a:schemeClr val="tx1"/>
                </a:solidFill>
              </a:rPr>
              <a:t>Memory</a:t>
            </a:r>
          </a:p>
        </p:txBody>
      </p:sp>
      <p:sp>
        <p:nvSpPr>
          <p:cNvPr id="30" name="Rounded Rectangle 29"/>
          <p:cNvSpPr/>
          <p:nvPr/>
        </p:nvSpPr>
        <p:spPr>
          <a:xfrm>
            <a:off x="1703388" y="4114800"/>
            <a:ext cx="1143000" cy="762000"/>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IN" dirty="0">
                <a:solidFill>
                  <a:schemeClr val="tx1"/>
                </a:solidFill>
              </a:rPr>
              <a:t>I/O Devices</a:t>
            </a:r>
          </a:p>
        </p:txBody>
      </p:sp>
      <p:sp>
        <p:nvSpPr>
          <p:cNvPr id="31" name="Rounded Rectangle 30"/>
          <p:cNvSpPr/>
          <p:nvPr/>
        </p:nvSpPr>
        <p:spPr>
          <a:xfrm>
            <a:off x="6248400" y="4114800"/>
            <a:ext cx="1143000" cy="762000"/>
          </a:xfrm>
          <a:prstGeom prst="roundRect">
            <a:avLst/>
          </a:prstGeom>
          <a:ln/>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IN" dirty="0">
                <a:solidFill>
                  <a:schemeClr val="tx1"/>
                </a:solidFill>
              </a:rPr>
              <a:t>Memory</a:t>
            </a:r>
          </a:p>
        </p:txBody>
      </p:sp>
      <p:sp>
        <p:nvSpPr>
          <p:cNvPr id="32" name="Rounded Rectangle 31"/>
          <p:cNvSpPr/>
          <p:nvPr/>
        </p:nvSpPr>
        <p:spPr>
          <a:xfrm>
            <a:off x="4973638" y="4114800"/>
            <a:ext cx="1143000" cy="762000"/>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IN" dirty="0">
                <a:solidFill>
                  <a:schemeClr val="tx1"/>
                </a:solidFill>
              </a:rPr>
              <a:t>I/O Devices</a:t>
            </a:r>
          </a:p>
        </p:txBody>
      </p:sp>
      <p:sp>
        <p:nvSpPr>
          <p:cNvPr id="33" name="Rounded Rectangle 32"/>
          <p:cNvSpPr/>
          <p:nvPr/>
        </p:nvSpPr>
        <p:spPr>
          <a:xfrm>
            <a:off x="7924800" y="4114800"/>
            <a:ext cx="1143000" cy="762000"/>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IN" dirty="0">
                <a:solidFill>
                  <a:schemeClr val="tx1"/>
                </a:solidFill>
              </a:rPr>
              <a:t>I/O Devices</a:t>
            </a:r>
          </a:p>
        </p:txBody>
      </p:sp>
      <p:cxnSp>
        <p:nvCxnSpPr>
          <p:cNvPr id="35" name="Straight Connector 34"/>
          <p:cNvCxnSpPr>
            <a:stCxn id="28" idx="3"/>
            <a:endCxn id="30" idx="1"/>
          </p:cNvCxnSpPr>
          <p:nvPr/>
        </p:nvCxnSpPr>
        <p:spPr>
          <a:xfrm>
            <a:off x="1219200" y="4495800"/>
            <a:ext cx="484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3"/>
            <a:endCxn id="32" idx="1"/>
          </p:cNvCxnSpPr>
          <p:nvPr/>
        </p:nvCxnSpPr>
        <p:spPr>
          <a:xfrm>
            <a:off x="4168210" y="4495800"/>
            <a:ext cx="805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3"/>
            <a:endCxn id="33" idx="1"/>
          </p:cNvCxnSpPr>
          <p:nvPr/>
        </p:nvCxnSpPr>
        <p:spPr>
          <a:xfrm>
            <a:off x="7391400" y="4495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Placeholder 3"/>
          <p:cNvSpPr txBox="1">
            <a:spLocks/>
          </p:cNvSpPr>
          <p:nvPr/>
        </p:nvSpPr>
        <p:spPr>
          <a:xfrm>
            <a:off x="8204396" y="6476999"/>
            <a:ext cx="733864" cy="274320"/>
          </a:xfrm>
          <a:prstGeom prst="rect">
            <a:avLst/>
          </a:prstGeom>
        </p:spPr>
        <p:txBody>
          <a:bodyPr vert="horz" bIns="0" rtlCol="0" anchor="b"/>
          <a:lstStyle>
            <a:defPPr>
              <a:defRPr lang="en-US"/>
            </a:defPPr>
            <a:lvl1pPr marL="0" algn="r" defTabSz="914400" rtl="0" eaLnBrk="1" latinLnBrk="0" hangingPunct="1">
              <a:defRPr kumimoji="0" sz="1200" kern="1200">
                <a:solidFill>
                  <a:schemeClr val="tx1">
                    <a:tint val="9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solidFill>
                  <a:srgbClr val="464653"/>
                </a:solidFill>
              </a:rPr>
              <a:pPr/>
              <a:t>9</a:t>
            </a:fld>
            <a:endParaRPr lang="en-US" dirty="0">
              <a:solidFill>
                <a:srgbClr val="464653"/>
              </a:solidFill>
            </a:endParaRPr>
          </a:p>
        </p:txBody>
      </p:sp>
    </p:spTree>
    <p:extLst>
      <p:ext uri="{BB962C8B-B14F-4D97-AF65-F5344CB8AC3E}">
        <p14:creationId xmlns:p14="http://schemas.microsoft.com/office/powerpoint/2010/main" val="12218299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28" grpId="0" animBg="1"/>
      <p:bldP spid="29" grpId="0" animBg="1"/>
      <p:bldP spid="30" grpId="0" animBg="1"/>
      <p:bldP spid="3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accent2"/>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accent2"/>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2" ma:contentTypeDescription="Create a new document." ma:contentTypeScope="" ma:versionID="607c0016ddcdc6d8dce74a8843b43174">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3984c9aaa21a942eebc8c95f5575fa7a"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051E7C-CEF8-4EE2-BE11-91535F777473}"/>
</file>

<file path=customXml/itemProps2.xml><?xml version="1.0" encoding="utf-8"?>
<ds:datastoreItem xmlns:ds="http://schemas.openxmlformats.org/officeDocument/2006/customXml" ds:itemID="{D712A36C-3B56-4153-B7DF-C3F6D5D5A4E8}"/>
</file>

<file path=customXml/itemProps3.xml><?xml version="1.0" encoding="utf-8"?>
<ds:datastoreItem xmlns:ds="http://schemas.openxmlformats.org/officeDocument/2006/customXml" ds:itemID="{57A3BC0A-50CB-4019-8FFD-288B30F9F98A}"/>
</file>

<file path=docProps/app.xml><?xml version="1.0" encoding="utf-8"?>
<Properties xmlns="http://schemas.openxmlformats.org/officeDocument/2006/extended-properties" xmlns:vt="http://schemas.openxmlformats.org/officeDocument/2006/docPropsVTypes">
  <Template>Module</Template>
  <TotalTime>1615</TotalTime>
  <Words>3005</Words>
  <Application>Microsoft Office PowerPoint</Application>
  <PresentationFormat>On-screen Show (4:3)</PresentationFormat>
  <Paragraphs>534</Paragraphs>
  <Slides>49</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Calibri</vt:lpstr>
      <vt:lpstr>Corbel</vt:lpstr>
      <vt:lpstr>Tahoma</vt:lpstr>
      <vt:lpstr>Times</vt:lpstr>
      <vt:lpstr>Times New Roman</vt:lpstr>
      <vt:lpstr>Wingdings</vt:lpstr>
      <vt:lpstr>Wingdings 2</vt:lpstr>
      <vt:lpstr>Wingdings 3</vt:lpstr>
      <vt:lpstr>Module</vt:lpstr>
      <vt:lpstr>Default Design</vt:lpstr>
      <vt:lpstr>Module 8: Overview of Shared Memory and Distributed Memory Architecture</vt:lpstr>
      <vt:lpstr>Single core</vt:lpstr>
      <vt:lpstr>Multicore Architectures</vt:lpstr>
      <vt:lpstr>Memory and Communication</vt:lpstr>
      <vt:lpstr>Shared Memory Architecture</vt:lpstr>
      <vt:lpstr>Uniform Memory Access(UMA):</vt:lpstr>
      <vt:lpstr>Symmetric multiprocessor Architecture</vt:lpstr>
      <vt:lpstr>Non-Uniform Memory Access(NUMA)</vt:lpstr>
      <vt:lpstr>Distributed multiprocessors (NUMA)</vt:lpstr>
      <vt:lpstr>Advantages and Issues of Shared Memory</vt:lpstr>
      <vt:lpstr>Advantages and Issues of Distributed Memory</vt:lpstr>
      <vt:lpstr>Cache Coherence in SMP</vt:lpstr>
      <vt:lpstr>The Cache Coherence Problem</vt:lpstr>
      <vt:lpstr>Cache Coherence Problem</vt:lpstr>
      <vt:lpstr>Cache Coherence Protocols </vt:lpstr>
      <vt:lpstr>Single Processor caching</vt:lpstr>
      <vt:lpstr>Cache Coherence Policies</vt:lpstr>
      <vt:lpstr>Writing in the cache</vt:lpstr>
      <vt:lpstr>Cache Coherence</vt:lpstr>
      <vt:lpstr>Cache Coherence Policies</vt:lpstr>
      <vt:lpstr>Write-invalidate</vt:lpstr>
      <vt:lpstr>Write-Update</vt:lpstr>
      <vt:lpstr>Snooping Protocols</vt:lpstr>
      <vt:lpstr>Write Invalidate Write Through</vt:lpstr>
      <vt:lpstr>Write Through- Write Invalidate (cont.)</vt:lpstr>
      <vt:lpstr>Write Through- Write Invalidate (cont.)</vt:lpstr>
      <vt:lpstr>Example 1</vt:lpstr>
      <vt:lpstr>Write through write invalidate</vt:lpstr>
      <vt:lpstr>Write Back- Write Invalidate (ownership)</vt:lpstr>
      <vt:lpstr>Write Back- Write Invalidate (cont.)</vt:lpstr>
      <vt:lpstr>Ownership (cont.)</vt:lpstr>
      <vt:lpstr>Ownership (cont.)</vt:lpstr>
      <vt:lpstr>Example –2</vt:lpstr>
      <vt:lpstr>Write Once</vt:lpstr>
      <vt:lpstr>Write Once (cont.)</vt:lpstr>
      <vt:lpstr>Write Once (Cont.)</vt:lpstr>
      <vt:lpstr>Write Once (Cont.)</vt:lpstr>
      <vt:lpstr>Write update and partial write through</vt:lpstr>
      <vt:lpstr>Write update and partial write through (cont.)</vt:lpstr>
      <vt:lpstr>Write update and partial write through (cont.)</vt:lpstr>
      <vt:lpstr>Write update and partial write through (cont.)</vt:lpstr>
      <vt:lpstr>Write Update Write Back</vt:lpstr>
      <vt:lpstr>Write Update Write Back (cont.)</vt:lpstr>
      <vt:lpstr>Write Update Write Back (cont.)</vt:lpstr>
      <vt:lpstr>Write Update Write Back (cont.)</vt:lpstr>
      <vt:lpstr>Write invalidate protocol</vt:lpstr>
      <vt:lpstr>An Example Snooping Protocol</vt:lpstr>
      <vt:lpstr>State transitions (CPU side)(Hennessey and Patterson Fig 5.6)</vt:lpstr>
      <vt:lpstr>Reference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FLYNN’S CLASSIFICATION</dc:title>
  <dc:creator>admin</dc:creator>
  <cp:lastModifiedBy>Sudha</cp:lastModifiedBy>
  <cp:revision>97</cp:revision>
  <dcterms:created xsi:type="dcterms:W3CDTF">2018-02-28T06:36:06Z</dcterms:created>
  <dcterms:modified xsi:type="dcterms:W3CDTF">2021-12-04T10:31:17Z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