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1"/>
  </p:notesMasterIdLst>
  <p:sldIdLst>
    <p:sldId id="259" r:id="rId5"/>
    <p:sldId id="260" r:id="rId6"/>
    <p:sldId id="261" r:id="rId7"/>
    <p:sldId id="262" r:id="rId8"/>
    <p:sldId id="263" r:id="rId9"/>
    <p:sldId id="264" r:id="rId10"/>
    <p:sldId id="265" r:id="rId11"/>
    <p:sldId id="269" r:id="rId12"/>
    <p:sldId id="271" r:id="rId13"/>
    <p:sldId id="272" r:id="rId14"/>
    <p:sldId id="273" r:id="rId15"/>
    <p:sldId id="309" r:id="rId16"/>
    <p:sldId id="274" r:id="rId17"/>
    <p:sldId id="295" r:id="rId18"/>
    <p:sldId id="275" r:id="rId19"/>
    <p:sldId id="277" r:id="rId20"/>
    <p:sldId id="278" r:id="rId21"/>
    <p:sldId id="279" r:id="rId22"/>
    <p:sldId id="280" r:id="rId23"/>
    <p:sldId id="281" r:id="rId24"/>
    <p:sldId id="282" r:id="rId25"/>
    <p:sldId id="285" r:id="rId26"/>
    <p:sldId id="286" r:id="rId27"/>
    <p:sldId id="287" r:id="rId28"/>
    <p:sldId id="288" r:id="rId29"/>
    <p:sldId id="289" r:id="rId30"/>
    <p:sldId id="290" r:id="rId31"/>
    <p:sldId id="291" r:id="rId32"/>
    <p:sldId id="292" r:id="rId33"/>
    <p:sldId id="293" r:id="rId34"/>
    <p:sldId id="294" r:id="rId35"/>
    <p:sldId id="296" r:id="rId36"/>
    <p:sldId id="299" r:id="rId37"/>
    <p:sldId id="300" r:id="rId38"/>
    <p:sldId id="301" r:id="rId39"/>
    <p:sldId id="302" r:id="rId40"/>
    <p:sldId id="303" r:id="rId41"/>
    <p:sldId id="304" r:id="rId42"/>
    <p:sldId id="305" r:id="rId43"/>
    <p:sldId id="306" r:id="rId44"/>
    <p:sldId id="307" r:id="rId45"/>
    <p:sldId id="308" r:id="rId46"/>
    <p:sldId id="310" r:id="rId47"/>
    <p:sldId id="311" r:id="rId48"/>
    <p:sldId id="312" r:id="rId49"/>
    <p:sldId id="313" r:id="rId50"/>
    <p:sldId id="315" r:id="rId51"/>
    <p:sldId id="316" r:id="rId52"/>
    <p:sldId id="317" r:id="rId53"/>
    <p:sldId id="318" r:id="rId54"/>
    <p:sldId id="319" r:id="rId55"/>
    <p:sldId id="320" r:id="rId56"/>
    <p:sldId id="321" r:id="rId57"/>
    <p:sldId id="322" r:id="rId58"/>
    <p:sldId id="323" r:id="rId59"/>
    <p:sldId id="324" r:id="rId60"/>
    <p:sldId id="325" r:id="rId61"/>
    <p:sldId id="326" r:id="rId62"/>
    <p:sldId id="327" r:id="rId63"/>
    <p:sldId id="328" r:id="rId64"/>
    <p:sldId id="329" r:id="rId65"/>
    <p:sldId id="330" r:id="rId66"/>
    <p:sldId id="331" r:id="rId67"/>
    <p:sldId id="332" r:id="rId68"/>
    <p:sldId id="333" r:id="rId69"/>
    <p:sldId id="335" r:id="rId70"/>
    <p:sldId id="336" r:id="rId71"/>
    <p:sldId id="337" r:id="rId72"/>
    <p:sldId id="338"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6" r:id="rId88"/>
    <p:sldId id="357" r:id="rId89"/>
    <p:sldId id="358" r:id="rId90"/>
    <p:sldId id="359" r:id="rId91"/>
    <p:sldId id="360" r:id="rId92"/>
    <p:sldId id="361" r:id="rId93"/>
    <p:sldId id="362" r:id="rId94"/>
    <p:sldId id="363" r:id="rId95"/>
    <p:sldId id="364" r:id="rId96"/>
    <p:sldId id="367" r:id="rId97"/>
    <p:sldId id="368" r:id="rId98"/>
    <p:sldId id="369" r:id="rId99"/>
    <p:sldId id="370" r:id="rId100"/>
    <p:sldId id="371" r:id="rId101"/>
    <p:sldId id="372" r:id="rId102"/>
    <p:sldId id="373" r:id="rId103"/>
    <p:sldId id="374" r:id="rId104"/>
    <p:sldId id="375" r:id="rId105"/>
    <p:sldId id="376" r:id="rId106"/>
    <p:sldId id="377" r:id="rId107"/>
    <p:sldId id="378" r:id="rId108"/>
    <p:sldId id="379" r:id="rId109"/>
    <p:sldId id="380" r:id="rId110"/>
    <p:sldId id="381" r:id="rId111"/>
    <p:sldId id="382" r:id="rId112"/>
    <p:sldId id="383" r:id="rId113"/>
    <p:sldId id="384" r:id="rId114"/>
    <p:sldId id="385" r:id="rId115"/>
    <p:sldId id="386" r:id="rId116"/>
    <p:sldId id="387" r:id="rId117"/>
    <p:sldId id="388" r:id="rId118"/>
    <p:sldId id="389" r:id="rId119"/>
    <p:sldId id="390" r:id="rId12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B2F39-EE8C-4824-97C2-4C69108B1514}" v="1" dt="2023-07-25T15:09:02.944"/>
    <p1510:client id="{87AC1812-FF1B-46C3-B420-E59ABBE60983}" v="3" dt="2021-04-01T10:18:14.037"/>
    <p1510:client id="{D489BA8C-CABC-46A8-9411-FA9E8EA0F630}" v="2" dt="2021-07-15T11:32:45.940"/>
    <p1510:client id="{DF3BC194-E018-49B3-8EE9-2F7E4141B1BC}" v="2" dt="2022-03-01T04:49:04.1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viewProps" Target="viewProp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theme" Target="theme/theme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notesMaster" Target="notesMasters/notesMaster1.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LISETTI SAI SREYA" userId="S::bolisettisai.sreya2020@vitstudent.ac.in::8a204a3c-f42a-4cbf-a096-f554f6d49f07" providerId="AD" clId="Web-{87AC1812-FF1B-46C3-B420-E59ABBE60983}"/>
    <pc:docChg chg="modSld">
      <pc:chgData name="BOLISETTI SAI SREYA" userId="S::bolisettisai.sreya2020@vitstudent.ac.in::8a204a3c-f42a-4cbf-a096-f554f6d49f07" providerId="AD" clId="Web-{87AC1812-FF1B-46C3-B420-E59ABBE60983}" dt="2021-04-01T10:18:14.037" v="2"/>
      <pc:docMkLst>
        <pc:docMk/>
      </pc:docMkLst>
      <pc:sldChg chg="modTransition">
        <pc:chgData name="BOLISETTI SAI SREYA" userId="S::bolisettisai.sreya2020@vitstudent.ac.in::8a204a3c-f42a-4cbf-a096-f554f6d49f07" providerId="AD" clId="Web-{87AC1812-FF1B-46C3-B420-E59ABBE60983}" dt="2021-04-01T10:18:14.037" v="2"/>
        <pc:sldMkLst>
          <pc:docMk/>
          <pc:sldMk cId="0" sldId="259"/>
        </pc:sldMkLst>
      </pc:sldChg>
      <pc:sldChg chg="modTransition">
        <pc:chgData name="BOLISETTI SAI SREYA" userId="S::bolisettisai.sreya2020@vitstudent.ac.in::8a204a3c-f42a-4cbf-a096-f554f6d49f07" providerId="AD" clId="Web-{87AC1812-FF1B-46C3-B420-E59ABBE60983}" dt="2021-04-01T10:18:14.037" v="2"/>
        <pc:sldMkLst>
          <pc:docMk/>
          <pc:sldMk cId="0" sldId="275"/>
        </pc:sldMkLst>
      </pc:sldChg>
      <pc:sldChg chg="modTransition">
        <pc:chgData name="BOLISETTI SAI SREYA" userId="S::bolisettisai.sreya2020@vitstudent.ac.in::8a204a3c-f42a-4cbf-a096-f554f6d49f07" providerId="AD" clId="Web-{87AC1812-FF1B-46C3-B420-E59ABBE60983}" dt="2021-04-01T10:18:14.037" v="2"/>
        <pc:sldMkLst>
          <pc:docMk/>
          <pc:sldMk cId="0" sldId="277"/>
        </pc:sldMkLst>
      </pc:sldChg>
      <pc:sldChg chg="modTransition">
        <pc:chgData name="BOLISETTI SAI SREYA" userId="S::bolisettisai.sreya2020@vitstudent.ac.in::8a204a3c-f42a-4cbf-a096-f554f6d49f07" providerId="AD" clId="Web-{87AC1812-FF1B-46C3-B420-E59ABBE60983}" dt="2021-04-01T10:18:14.037" v="2"/>
        <pc:sldMkLst>
          <pc:docMk/>
          <pc:sldMk cId="0" sldId="278"/>
        </pc:sldMkLst>
      </pc:sldChg>
      <pc:sldChg chg="modTransition">
        <pc:chgData name="BOLISETTI SAI SREYA" userId="S::bolisettisai.sreya2020@vitstudent.ac.in::8a204a3c-f42a-4cbf-a096-f554f6d49f07" providerId="AD" clId="Web-{87AC1812-FF1B-46C3-B420-E59ABBE60983}" dt="2021-04-01T10:18:14.037" v="2"/>
        <pc:sldMkLst>
          <pc:docMk/>
          <pc:sldMk cId="0" sldId="279"/>
        </pc:sldMkLst>
      </pc:sldChg>
      <pc:sldChg chg="modTransition">
        <pc:chgData name="BOLISETTI SAI SREYA" userId="S::bolisettisai.sreya2020@vitstudent.ac.in::8a204a3c-f42a-4cbf-a096-f554f6d49f07" providerId="AD" clId="Web-{87AC1812-FF1B-46C3-B420-E59ABBE60983}" dt="2021-04-01T10:18:14.037" v="2"/>
        <pc:sldMkLst>
          <pc:docMk/>
          <pc:sldMk cId="0" sldId="280"/>
        </pc:sldMkLst>
      </pc:sldChg>
      <pc:sldChg chg="modTransition">
        <pc:chgData name="BOLISETTI SAI SREYA" userId="S::bolisettisai.sreya2020@vitstudent.ac.in::8a204a3c-f42a-4cbf-a096-f554f6d49f07" providerId="AD" clId="Web-{87AC1812-FF1B-46C3-B420-E59ABBE60983}" dt="2021-04-01T10:18:14.037" v="2"/>
        <pc:sldMkLst>
          <pc:docMk/>
          <pc:sldMk cId="0" sldId="281"/>
        </pc:sldMkLst>
      </pc:sldChg>
      <pc:sldChg chg="modTransition">
        <pc:chgData name="BOLISETTI SAI SREYA" userId="S::bolisettisai.sreya2020@vitstudent.ac.in::8a204a3c-f42a-4cbf-a096-f554f6d49f07" providerId="AD" clId="Web-{87AC1812-FF1B-46C3-B420-E59ABBE60983}" dt="2021-04-01T10:18:14.037" v="2"/>
        <pc:sldMkLst>
          <pc:docMk/>
          <pc:sldMk cId="0" sldId="282"/>
        </pc:sldMkLst>
      </pc:sldChg>
      <pc:sldChg chg="modTransition">
        <pc:chgData name="BOLISETTI SAI SREYA" userId="S::bolisettisai.sreya2020@vitstudent.ac.in::8a204a3c-f42a-4cbf-a096-f554f6d49f07" providerId="AD" clId="Web-{87AC1812-FF1B-46C3-B420-E59ABBE60983}" dt="2021-04-01T10:18:14.037" v="2"/>
        <pc:sldMkLst>
          <pc:docMk/>
          <pc:sldMk cId="0" sldId="286"/>
        </pc:sldMkLst>
      </pc:sldChg>
      <pc:sldChg chg="modTransition">
        <pc:chgData name="BOLISETTI SAI SREYA" userId="S::bolisettisai.sreya2020@vitstudent.ac.in::8a204a3c-f42a-4cbf-a096-f554f6d49f07" providerId="AD" clId="Web-{87AC1812-FF1B-46C3-B420-E59ABBE60983}" dt="2021-04-01T10:18:14.037" v="2"/>
        <pc:sldMkLst>
          <pc:docMk/>
          <pc:sldMk cId="0" sldId="287"/>
        </pc:sldMkLst>
      </pc:sldChg>
      <pc:sldChg chg="modTransition">
        <pc:chgData name="BOLISETTI SAI SREYA" userId="S::bolisettisai.sreya2020@vitstudent.ac.in::8a204a3c-f42a-4cbf-a096-f554f6d49f07" providerId="AD" clId="Web-{87AC1812-FF1B-46C3-B420-E59ABBE60983}" dt="2021-04-01T10:18:14.037" v="2"/>
        <pc:sldMkLst>
          <pc:docMk/>
          <pc:sldMk cId="0" sldId="290"/>
        </pc:sldMkLst>
      </pc:sldChg>
      <pc:sldChg chg="modTransition">
        <pc:chgData name="BOLISETTI SAI SREYA" userId="S::bolisettisai.sreya2020@vitstudent.ac.in::8a204a3c-f42a-4cbf-a096-f554f6d49f07" providerId="AD" clId="Web-{87AC1812-FF1B-46C3-B420-E59ABBE60983}" dt="2021-04-01T10:18:14.037" v="2"/>
        <pc:sldMkLst>
          <pc:docMk/>
          <pc:sldMk cId="0" sldId="291"/>
        </pc:sldMkLst>
      </pc:sldChg>
      <pc:sldChg chg="modTransition">
        <pc:chgData name="BOLISETTI SAI SREYA" userId="S::bolisettisai.sreya2020@vitstudent.ac.in::8a204a3c-f42a-4cbf-a096-f554f6d49f07" providerId="AD" clId="Web-{87AC1812-FF1B-46C3-B420-E59ABBE60983}" dt="2021-04-01T10:18:14.037" v="2"/>
        <pc:sldMkLst>
          <pc:docMk/>
          <pc:sldMk cId="0" sldId="292"/>
        </pc:sldMkLst>
      </pc:sldChg>
      <pc:sldChg chg="modTransition">
        <pc:chgData name="BOLISETTI SAI SREYA" userId="S::bolisettisai.sreya2020@vitstudent.ac.in::8a204a3c-f42a-4cbf-a096-f554f6d49f07" providerId="AD" clId="Web-{87AC1812-FF1B-46C3-B420-E59ABBE60983}" dt="2021-04-01T10:18:14.037" v="2"/>
        <pc:sldMkLst>
          <pc:docMk/>
          <pc:sldMk cId="0" sldId="293"/>
        </pc:sldMkLst>
      </pc:sldChg>
      <pc:sldChg chg="modTransition">
        <pc:chgData name="BOLISETTI SAI SREYA" userId="S::bolisettisai.sreya2020@vitstudent.ac.in::8a204a3c-f42a-4cbf-a096-f554f6d49f07" providerId="AD" clId="Web-{87AC1812-FF1B-46C3-B420-E59ABBE60983}" dt="2021-04-01T10:18:14.037" v="2"/>
        <pc:sldMkLst>
          <pc:docMk/>
          <pc:sldMk cId="0" sldId="294"/>
        </pc:sldMkLst>
      </pc:sldChg>
      <pc:sldChg chg="modTransition">
        <pc:chgData name="BOLISETTI SAI SREYA" userId="S::bolisettisai.sreya2020@vitstudent.ac.in::8a204a3c-f42a-4cbf-a096-f554f6d49f07" providerId="AD" clId="Web-{87AC1812-FF1B-46C3-B420-E59ABBE60983}" dt="2021-04-01T10:18:14.037" v="2"/>
        <pc:sldMkLst>
          <pc:docMk/>
          <pc:sldMk cId="0" sldId="295"/>
        </pc:sldMkLst>
      </pc:sldChg>
      <pc:sldChg chg="modTransition">
        <pc:chgData name="BOLISETTI SAI SREYA" userId="S::bolisettisai.sreya2020@vitstudent.ac.in::8a204a3c-f42a-4cbf-a096-f554f6d49f07" providerId="AD" clId="Web-{87AC1812-FF1B-46C3-B420-E59ABBE60983}" dt="2021-04-01T10:18:14.037" v="2"/>
        <pc:sldMkLst>
          <pc:docMk/>
          <pc:sldMk cId="0" sldId="296"/>
        </pc:sldMkLst>
      </pc:sldChg>
      <pc:sldChg chg="modTransition">
        <pc:chgData name="BOLISETTI SAI SREYA" userId="S::bolisettisai.sreya2020@vitstudent.ac.in::8a204a3c-f42a-4cbf-a096-f554f6d49f07" providerId="AD" clId="Web-{87AC1812-FF1B-46C3-B420-E59ABBE60983}" dt="2021-04-01T10:18:14.037" v="2"/>
        <pc:sldMkLst>
          <pc:docMk/>
          <pc:sldMk cId="0" sldId="299"/>
        </pc:sldMkLst>
      </pc:sldChg>
      <pc:sldChg chg="modTransition">
        <pc:chgData name="BOLISETTI SAI SREYA" userId="S::bolisettisai.sreya2020@vitstudent.ac.in::8a204a3c-f42a-4cbf-a096-f554f6d49f07" providerId="AD" clId="Web-{87AC1812-FF1B-46C3-B420-E59ABBE60983}" dt="2021-04-01T10:18:14.037" v="2"/>
        <pc:sldMkLst>
          <pc:docMk/>
          <pc:sldMk cId="0" sldId="300"/>
        </pc:sldMkLst>
      </pc:sldChg>
      <pc:sldChg chg="modTransition">
        <pc:chgData name="BOLISETTI SAI SREYA" userId="S::bolisettisai.sreya2020@vitstudent.ac.in::8a204a3c-f42a-4cbf-a096-f554f6d49f07" providerId="AD" clId="Web-{87AC1812-FF1B-46C3-B420-E59ABBE60983}" dt="2021-04-01T10:18:14.037" v="2"/>
        <pc:sldMkLst>
          <pc:docMk/>
          <pc:sldMk cId="0" sldId="301"/>
        </pc:sldMkLst>
      </pc:sldChg>
      <pc:sldChg chg="modTransition">
        <pc:chgData name="BOLISETTI SAI SREYA" userId="S::bolisettisai.sreya2020@vitstudent.ac.in::8a204a3c-f42a-4cbf-a096-f554f6d49f07" providerId="AD" clId="Web-{87AC1812-FF1B-46C3-B420-E59ABBE60983}" dt="2021-04-01T10:18:14.037" v="2"/>
        <pc:sldMkLst>
          <pc:docMk/>
          <pc:sldMk cId="0" sldId="302"/>
        </pc:sldMkLst>
      </pc:sldChg>
      <pc:sldChg chg="modTransition">
        <pc:chgData name="BOLISETTI SAI SREYA" userId="S::bolisettisai.sreya2020@vitstudent.ac.in::8a204a3c-f42a-4cbf-a096-f554f6d49f07" providerId="AD" clId="Web-{87AC1812-FF1B-46C3-B420-E59ABBE60983}" dt="2021-04-01T10:18:14.037" v="2"/>
        <pc:sldMkLst>
          <pc:docMk/>
          <pc:sldMk cId="0" sldId="304"/>
        </pc:sldMkLst>
      </pc:sldChg>
      <pc:sldChg chg="modTransition">
        <pc:chgData name="BOLISETTI SAI SREYA" userId="S::bolisettisai.sreya2020@vitstudent.ac.in::8a204a3c-f42a-4cbf-a096-f554f6d49f07" providerId="AD" clId="Web-{87AC1812-FF1B-46C3-B420-E59ABBE60983}" dt="2021-04-01T10:18:14.037" v="2"/>
        <pc:sldMkLst>
          <pc:docMk/>
          <pc:sldMk cId="0" sldId="305"/>
        </pc:sldMkLst>
      </pc:sldChg>
      <pc:sldChg chg="modTransition">
        <pc:chgData name="BOLISETTI SAI SREYA" userId="S::bolisettisai.sreya2020@vitstudent.ac.in::8a204a3c-f42a-4cbf-a096-f554f6d49f07" providerId="AD" clId="Web-{87AC1812-FF1B-46C3-B420-E59ABBE60983}" dt="2021-04-01T10:18:14.037" v="2"/>
        <pc:sldMkLst>
          <pc:docMk/>
          <pc:sldMk cId="0" sldId="306"/>
        </pc:sldMkLst>
      </pc:sldChg>
      <pc:sldChg chg="modTransition">
        <pc:chgData name="BOLISETTI SAI SREYA" userId="S::bolisettisai.sreya2020@vitstudent.ac.in::8a204a3c-f42a-4cbf-a096-f554f6d49f07" providerId="AD" clId="Web-{87AC1812-FF1B-46C3-B420-E59ABBE60983}" dt="2021-04-01T10:18:14.037" v="2"/>
        <pc:sldMkLst>
          <pc:docMk/>
          <pc:sldMk cId="0" sldId="309"/>
        </pc:sldMkLst>
      </pc:sldChg>
      <pc:sldChg chg="modTransition">
        <pc:chgData name="BOLISETTI SAI SREYA" userId="S::bolisettisai.sreya2020@vitstudent.ac.in::8a204a3c-f42a-4cbf-a096-f554f6d49f07" providerId="AD" clId="Web-{87AC1812-FF1B-46C3-B420-E59ABBE60983}" dt="2021-04-01T10:18:14.037" v="2"/>
        <pc:sldMkLst>
          <pc:docMk/>
          <pc:sldMk cId="0" sldId="316"/>
        </pc:sldMkLst>
      </pc:sldChg>
      <pc:sldChg chg="modTransition">
        <pc:chgData name="BOLISETTI SAI SREYA" userId="S::bolisettisai.sreya2020@vitstudent.ac.in::8a204a3c-f42a-4cbf-a096-f554f6d49f07" providerId="AD" clId="Web-{87AC1812-FF1B-46C3-B420-E59ABBE60983}" dt="2021-04-01T10:18:14.037" v="2"/>
        <pc:sldMkLst>
          <pc:docMk/>
          <pc:sldMk cId="0" sldId="333"/>
        </pc:sldMkLst>
      </pc:sldChg>
      <pc:sldChg chg="modTransition">
        <pc:chgData name="BOLISETTI SAI SREYA" userId="S::bolisettisai.sreya2020@vitstudent.ac.in::8a204a3c-f42a-4cbf-a096-f554f6d49f07" providerId="AD" clId="Web-{87AC1812-FF1B-46C3-B420-E59ABBE60983}" dt="2021-04-01T10:18:14.037" v="2"/>
        <pc:sldMkLst>
          <pc:docMk/>
          <pc:sldMk cId="0" sldId="335"/>
        </pc:sldMkLst>
      </pc:sldChg>
      <pc:sldChg chg="modTransition">
        <pc:chgData name="BOLISETTI SAI SREYA" userId="S::bolisettisai.sreya2020@vitstudent.ac.in::8a204a3c-f42a-4cbf-a096-f554f6d49f07" providerId="AD" clId="Web-{87AC1812-FF1B-46C3-B420-E59ABBE60983}" dt="2021-04-01T10:18:14.037" v="2"/>
        <pc:sldMkLst>
          <pc:docMk/>
          <pc:sldMk cId="0" sldId="336"/>
        </pc:sldMkLst>
      </pc:sldChg>
      <pc:sldChg chg="modTransition">
        <pc:chgData name="BOLISETTI SAI SREYA" userId="S::bolisettisai.sreya2020@vitstudent.ac.in::8a204a3c-f42a-4cbf-a096-f554f6d49f07" providerId="AD" clId="Web-{87AC1812-FF1B-46C3-B420-E59ABBE60983}" dt="2021-04-01T10:18:14.037" v="2"/>
        <pc:sldMkLst>
          <pc:docMk/>
          <pc:sldMk cId="0" sldId="337"/>
        </pc:sldMkLst>
      </pc:sldChg>
      <pc:sldChg chg="modTransition">
        <pc:chgData name="BOLISETTI SAI SREYA" userId="S::bolisettisai.sreya2020@vitstudent.ac.in::8a204a3c-f42a-4cbf-a096-f554f6d49f07" providerId="AD" clId="Web-{87AC1812-FF1B-46C3-B420-E59ABBE60983}" dt="2021-04-01T10:18:14.037" v="2"/>
        <pc:sldMkLst>
          <pc:docMk/>
          <pc:sldMk cId="0" sldId="338"/>
        </pc:sldMkLst>
      </pc:sldChg>
      <pc:sldChg chg="modTransition">
        <pc:chgData name="BOLISETTI SAI SREYA" userId="S::bolisettisai.sreya2020@vitstudent.ac.in::8a204a3c-f42a-4cbf-a096-f554f6d49f07" providerId="AD" clId="Web-{87AC1812-FF1B-46C3-B420-E59ABBE60983}" dt="2021-04-01T10:18:14.037" v="2"/>
        <pc:sldMkLst>
          <pc:docMk/>
          <pc:sldMk cId="0" sldId="341"/>
        </pc:sldMkLst>
      </pc:sldChg>
      <pc:sldChg chg="modTransition">
        <pc:chgData name="BOLISETTI SAI SREYA" userId="S::bolisettisai.sreya2020@vitstudent.ac.in::8a204a3c-f42a-4cbf-a096-f554f6d49f07" providerId="AD" clId="Web-{87AC1812-FF1B-46C3-B420-E59ABBE60983}" dt="2021-04-01T10:18:14.037" v="2"/>
        <pc:sldMkLst>
          <pc:docMk/>
          <pc:sldMk cId="0" sldId="342"/>
        </pc:sldMkLst>
      </pc:sldChg>
      <pc:sldChg chg="modTransition">
        <pc:chgData name="BOLISETTI SAI SREYA" userId="S::bolisettisai.sreya2020@vitstudent.ac.in::8a204a3c-f42a-4cbf-a096-f554f6d49f07" providerId="AD" clId="Web-{87AC1812-FF1B-46C3-B420-E59ABBE60983}" dt="2021-04-01T10:18:14.037" v="2"/>
        <pc:sldMkLst>
          <pc:docMk/>
          <pc:sldMk cId="0" sldId="343"/>
        </pc:sldMkLst>
      </pc:sldChg>
      <pc:sldChg chg="modTransition">
        <pc:chgData name="BOLISETTI SAI SREYA" userId="S::bolisettisai.sreya2020@vitstudent.ac.in::8a204a3c-f42a-4cbf-a096-f554f6d49f07" providerId="AD" clId="Web-{87AC1812-FF1B-46C3-B420-E59ABBE60983}" dt="2021-04-01T10:18:14.037" v="2"/>
        <pc:sldMkLst>
          <pc:docMk/>
          <pc:sldMk cId="0" sldId="345"/>
        </pc:sldMkLst>
      </pc:sldChg>
      <pc:sldChg chg="modTransition">
        <pc:chgData name="BOLISETTI SAI SREYA" userId="S::bolisettisai.sreya2020@vitstudent.ac.in::8a204a3c-f42a-4cbf-a096-f554f6d49f07" providerId="AD" clId="Web-{87AC1812-FF1B-46C3-B420-E59ABBE60983}" dt="2021-04-01T10:18:14.037" v="2"/>
        <pc:sldMkLst>
          <pc:docMk/>
          <pc:sldMk cId="0" sldId="346"/>
        </pc:sldMkLst>
      </pc:sldChg>
      <pc:sldChg chg="modTransition">
        <pc:chgData name="BOLISETTI SAI SREYA" userId="S::bolisettisai.sreya2020@vitstudent.ac.in::8a204a3c-f42a-4cbf-a096-f554f6d49f07" providerId="AD" clId="Web-{87AC1812-FF1B-46C3-B420-E59ABBE60983}" dt="2021-04-01T10:18:14.037" v="2"/>
        <pc:sldMkLst>
          <pc:docMk/>
          <pc:sldMk cId="0" sldId="347"/>
        </pc:sldMkLst>
      </pc:sldChg>
      <pc:sldChg chg="modTransition">
        <pc:chgData name="BOLISETTI SAI SREYA" userId="S::bolisettisai.sreya2020@vitstudent.ac.in::8a204a3c-f42a-4cbf-a096-f554f6d49f07" providerId="AD" clId="Web-{87AC1812-FF1B-46C3-B420-E59ABBE60983}" dt="2021-04-01T10:18:14.037" v="2"/>
        <pc:sldMkLst>
          <pc:docMk/>
          <pc:sldMk cId="0" sldId="348"/>
        </pc:sldMkLst>
      </pc:sldChg>
      <pc:sldChg chg="modTransition">
        <pc:chgData name="BOLISETTI SAI SREYA" userId="S::bolisettisai.sreya2020@vitstudent.ac.in::8a204a3c-f42a-4cbf-a096-f554f6d49f07" providerId="AD" clId="Web-{87AC1812-FF1B-46C3-B420-E59ABBE60983}" dt="2021-04-01T10:18:14.037" v="2"/>
        <pc:sldMkLst>
          <pc:docMk/>
          <pc:sldMk cId="0" sldId="350"/>
        </pc:sldMkLst>
      </pc:sldChg>
      <pc:sldChg chg="modTransition">
        <pc:chgData name="BOLISETTI SAI SREYA" userId="S::bolisettisai.sreya2020@vitstudent.ac.in::8a204a3c-f42a-4cbf-a096-f554f6d49f07" providerId="AD" clId="Web-{87AC1812-FF1B-46C3-B420-E59ABBE60983}" dt="2021-04-01T10:18:14.037" v="2"/>
        <pc:sldMkLst>
          <pc:docMk/>
          <pc:sldMk cId="0" sldId="364"/>
        </pc:sldMkLst>
      </pc:sldChg>
      <pc:sldChg chg="modTransition">
        <pc:chgData name="BOLISETTI SAI SREYA" userId="S::bolisettisai.sreya2020@vitstudent.ac.in::8a204a3c-f42a-4cbf-a096-f554f6d49f07" providerId="AD" clId="Web-{87AC1812-FF1B-46C3-B420-E59ABBE60983}" dt="2021-04-01T10:18:14.037" v="2"/>
        <pc:sldMkLst>
          <pc:docMk/>
          <pc:sldMk cId="0" sldId="367"/>
        </pc:sldMkLst>
      </pc:sldChg>
      <pc:sldChg chg="modTransition">
        <pc:chgData name="BOLISETTI SAI SREYA" userId="S::bolisettisai.sreya2020@vitstudent.ac.in::8a204a3c-f42a-4cbf-a096-f554f6d49f07" providerId="AD" clId="Web-{87AC1812-FF1B-46C3-B420-E59ABBE60983}" dt="2021-04-01T10:18:14.037" v="2"/>
        <pc:sldMkLst>
          <pc:docMk/>
          <pc:sldMk cId="0" sldId="368"/>
        </pc:sldMkLst>
      </pc:sldChg>
      <pc:sldChg chg="modTransition">
        <pc:chgData name="BOLISETTI SAI SREYA" userId="S::bolisettisai.sreya2020@vitstudent.ac.in::8a204a3c-f42a-4cbf-a096-f554f6d49f07" providerId="AD" clId="Web-{87AC1812-FF1B-46C3-B420-E59ABBE60983}" dt="2021-04-01T10:18:14.037" v="2"/>
        <pc:sldMkLst>
          <pc:docMk/>
          <pc:sldMk cId="0" sldId="369"/>
        </pc:sldMkLst>
      </pc:sldChg>
      <pc:sldChg chg="modTransition">
        <pc:chgData name="BOLISETTI SAI SREYA" userId="S::bolisettisai.sreya2020@vitstudent.ac.in::8a204a3c-f42a-4cbf-a096-f554f6d49f07" providerId="AD" clId="Web-{87AC1812-FF1B-46C3-B420-E59ABBE60983}" dt="2021-04-01T10:18:14.037" v="2"/>
        <pc:sldMkLst>
          <pc:docMk/>
          <pc:sldMk cId="0" sldId="370"/>
        </pc:sldMkLst>
      </pc:sldChg>
      <pc:sldChg chg="modTransition">
        <pc:chgData name="BOLISETTI SAI SREYA" userId="S::bolisettisai.sreya2020@vitstudent.ac.in::8a204a3c-f42a-4cbf-a096-f554f6d49f07" providerId="AD" clId="Web-{87AC1812-FF1B-46C3-B420-E59ABBE60983}" dt="2021-04-01T10:18:14.037" v="2"/>
        <pc:sldMkLst>
          <pc:docMk/>
          <pc:sldMk cId="0" sldId="375"/>
        </pc:sldMkLst>
      </pc:sldChg>
      <pc:sldChg chg="modTransition">
        <pc:chgData name="BOLISETTI SAI SREYA" userId="S::bolisettisai.sreya2020@vitstudent.ac.in::8a204a3c-f42a-4cbf-a096-f554f6d49f07" providerId="AD" clId="Web-{87AC1812-FF1B-46C3-B420-E59ABBE60983}" dt="2021-04-01T10:18:14.037" v="2"/>
        <pc:sldMkLst>
          <pc:docMk/>
          <pc:sldMk cId="0" sldId="376"/>
        </pc:sldMkLst>
      </pc:sldChg>
      <pc:sldChg chg="modTransition">
        <pc:chgData name="BOLISETTI SAI SREYA" userId="S::bolisettisai.sreya2020@vitstudent.ac.in::8a204a3c-f42a-4cbf-a096-f554f6d49f07" providerId="AD" clId="Web-{87AC1812-FF1B-46C3-B420-E59ABBE60983}" dt="2021-04-01T10:18:14.037" v="2"/>
        <pc:sldMkLst>
          <pc:docMk/>
          <pc:sldMk cId="0" sldId="377"/>
        </pc:sldMkLst>
      </pc:sldChg>
      <pc:sldChg chg="modTransition">
        <pc:chgData name="BOLISETTI SAI SREYA" userId="S::bolisettisai.sreya2020@vitstudent.ac.in::8a204a3c-f42a-4cbf-a096-f554f6d49f07" providerId="AD" clId="Web-{87AC1812-FF1B-46C3-B420-E59ABBE60983}" dt="2021-04-01T10:18:14.037" v="2"/>
        <pc:sldMkLst>
          <pc:docMk/>
          <pc:sldMk cId="0" sldId="387"/>
        </pc:sldMkLst>
      </pc:sldChg>
      <pc:sldChg chg="modTransition">
        <pc:chgData name="BOLISETTI SAI SREYA" userId="S::bolisettisai.sreya2020@vitstudent.ac.in::8a204a3c-f42a-4cbf-a096-f554f6d49f07" providerId="AD" clId="Web-{87AC1812-FF1B-46C3-B420-E59ABBE60983}" dt="2021-04-01T10:18:14.037" v="2"/>
        <pc:sldMkLst>
          <pc:docMk/>
          <pc:sldMk cId="0" sldId="389"/>
        </pc:sldMkLst>
      </pc:sldChg>
    </pc:docChg>
  </pc:docChgLst>
  <pc:docChgLst>
    <pc:chgData name="VISHAKA TIBREWAL" userId="S::vishaka.tibrewal2022@vitstudent.ac.in::e1299def-2467-47db-a630-45f1685cfff9" providerId="AD" clId="Web-{5D5B2F39-EE8C-4824-97C2-4C69108B1514}"/>
    <pc:docChg chg="modSld">
      <pc:chgData name="VISHAKA TIBREWAL" userId="S::vishaka.tibrewal2022@vitstudent.ac.in::e1299def-2467-47db-a630-45f1685cfff9" providerId="AD" clId="Web-{5D5B2F39-EE8C-4824-97C2-4C69108B1514}" dt="2023-07-25T15:09:02.944" v="0"/>
      <pc:docMkLst>
        <pc:docMk/>
      </pc:docMkLst>
      <pc:sldChg chg="addSp">
        <pc:chgData name="VISHAKA TIBREWAL" userId="S::vishaka.tibrewal2022@vitstudent.ac.in::e1299def-2467-47db-a630-45f1685cfff9" providerId="AD" clId="Web-{5D5B2F39-EE8C-4824-97C2-4C69108B1514}" dt="2023-07-25T15:09:02.944" v="0"/>
        <pc:sldMkLst>
          <pc:docMk/>
          <pc:sldMk cId="0" sldId="259"/>
        </pc:sldMkLst>
        <pc:spChg chg="add">
          <ac:chgData name="VISHAKA TIBREWAL" userId="S::vishaka.tibrewal2022@vitstudent.ac.in::e1299def-2467-47db-a630-45f1685cfff9" providerId="AD" clId="Web-{5D5B2F39-EE8C-4824-97C2-4C69108B1514}" dt="2023-07-25T15:09:02.944" v="0"/>
          <ac:spMkLst>
            <pc:docMk/>
            <pc:sldMk cId="0" sldId="259"/>
            <ac:spMk id="2" creationId="{4FFC4F2D-B89E-886F-017A-F0B6EC979913}"/>
          </ac:spMkLst>
        </pc:spChg>
      </pc:sldChg>
    </pc:docChg>
  </pc:docChgLst>
  <pc:docChgLst>
    <pc:chgData name="GOVIND AGARWAL" userId="S::govind.agarwal2020@vitstudent.ac.in::eb1b6c13-a461-4f22-b80e-d479c5772ea3" providerId="AD" clId="Web-{D489BA8C-CABC-46A8-9411-FA9E8EA0F630}"/>
    <pc:docChg chg="modSld">
      <pc:chgData name="GOVIND AGARWAL" userId="S::govind.agarwal2020@vitstudent.ac.in::eb1b6c13-a461-4f22-b80e-d479c5772ea3" providerId="AD" clId="Web-{D489BA8C-CABC-46A8-9411-FA9E8EA0F630}" dt="2021-07-15T11:32:45.940" v="1" actId="1076"/>
      <pc:docMkLst>
        <pc:docMk/>
      </pc:docMkLst>
      <pc:sldChg chg="addSp modSp">
        <pc:chgData name="GOVIND AGARWAL" userId="S::govind.agarwal2020@vitstudent.ac.in::eb1b6c13-a461-4f22-b80e-d479c5772ea3" providerId="AD" clId="Web-{D489BA8C-CABC-46A8-9411-FA9E8EA0F630}" dt="2021-07-15T11:32:45.940" v="1" actId="1076"/>
        <pc:sldMkLst>
          <pc:docMk/>
          <pc:sldMk cId="0" sldId="331"/>
        </pc:sldMkLst>
        <pc:spChg chg="add mod">
          <ac:chgData name="GOVIND AGARWAL" userId="S::govind.agarwal2020@vitstudent.ac.in::eb1b6c13-a461-4f22-b80e-d479c5772ea3" providerId="AD" clId="Web-{D489BA8C-CABC-46A8-9411-FA9E8EA0F630}" dt="2021-07-15T11:32:45.940" v="1" actId="1076"/>
          <ac:spMkLst>
            <pc:docMk/>
            <pc:sldMk cId="0" sldId="331"/>
            <ac:spMk id="2" creationId="{D0330F3C-E5AD-4CBD-AC81-6BC8834C391C}"/>
          </ac:spMkLst>
        </pc:spChg>
      </pc:sldChg>
    </pc:docChg>
  </pc:docChgLst>
  <pc:docChgLst>
    <pc:chgData name="Aakarsh Mishra" userId="S::aakarsh.mishra2021@vitstudent.ac.in::cd4e4ac7-eb78-436a-90ed-d95d5c7172bc" providerId="AD" clId="Web-{DF3BC194-E018-49B3-8EE9-2F7E4141B1BC}"/>
    <pc:docChg chg="addSld delSld">
      <pc:chgData name="Aakarsh Mishra" userId="S::aakarsh.mishra2021@vitstudent.ac.in::cd4e4ac7-eb78-436a-90ed-d95d5c7172bc" providerId="AD" clId="Web-{DF3BC194-E018-49B3-8EE9-2F7E4141B1BC}" dt="2022-03-01T04:49:04.116" v="1"/>
      <pc:docMkLst>
        <pc:docMk/>
      </pc:docMkLst>
      <pc:sldChg chg="new del">
        <pc:chgData name="Aakarsh Mishra" userId="S::aakarsh.mishra2021@vitstudent.ac.in::cd4e4ac7-eb78-436a-90ed-d95d5c7172bc" providerId="AD" clId="Web-{DF3BC194-E018-49B3-8EE9-2F7E4141B1BC}" dt="2022-03-01T04:49:04.116" v="1"/>
        <pc:sldMkLst>
          <pc:docMk/>
          <pc:sldMk cId="226883126" sldId="3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819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D9BACDD8-CC33-4383-B8E4-400AFDEB8946}" type="datetimeFigureOut">
              <a:rPr lang="en-US"/>
              <a:pPr>
                <a:defRPr/>
              </a:pPr>
              <a:t>7/25/2023</a:t>
            </a:fld>
            <a:endParaRPr lang="en-US"/>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19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819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6ADF5EA-E1AE-4B73-8735-8AFFA356EE99}" type="slidenum">
              <a:rPr lang="en-US"/>
              <a:pPr>
                <a:defRPr/>
              </a:pPr>
              <a:t>‹#›</a:t>
            </a:fld>
            <a:endParaRPr lang="en-US"/>
          </a:p>
        </p:txBody>
      </p:sp>
    </p:spTree>
    <p:extLst>
      <p:ext uri="{BB962C8B-B14F-4D97-AF65-F5344CB8AC3E}">
        <p14:creationId xmlns:p14="http://schemas.microsoft.com/office/powerpoint/2010/main" val="14156777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27650" name="Rectangle 3"/>
          <p:cNvSpPr>
            <a:spLocks noGrp="1" noRot="1" noChangeAspect="1" noChangeArrowheads="1" noTextEdit="1"/>
          </p:cNvSpPr>
          <p:nvPr>
            <p:ph type="sldImg"/>
          </p:nvPr>
        </p:nvSpPr>
        <p:spPr>
          <a:xfrm>
            <a:off x="1690688" y="781050"/>
            <a:ext cx="3452812" cy="2590800"/>
          </a:xfrm>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74754" name="Rectangle 3"/>
          <p:cNvSpPr>
            <a:spLocks noGrp="1" noRot="1" noChangeAspect="1" noChangeArrowheads="1" noTextEdit="1"/>
          </p:cNvSpPr>
          <p:nvPr>
            <p:ph type="sldImg"/>
          </p:nvPr>
        </p:nvSpPr>
        <p:spPr>
          <a:xfrm>
            <a:off x="1298575" y="800100"/>
            <a:ext cx="4262438" cy="3198813"/>
          </a:xfrm>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86018" name="Rectangle 3"/>
          <p:cNvSpPr>
            <a:spLocks noGrp="1" noRot="1" noChangeAspect="1" noChangeArrowheads="1" noTextEdit="1"/>
          </p:cNvSpPr>
          <p:nvPr>
            <p:ph type="sldImg"/>
          </p:nvPr>
        </p:nvSpPr>
        <p:spPr>
          <a:xfrm>
            <a:off x="1298575" y="800100"/>
            <a:ext cx="4262438" cy="3198813"/>
          </a:xfrm>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04450" name="Rectangle 3"/>
          <p:cNvSpPr>
            <a:spLocks noGrp="1" noRot="1" noChangeAspect="1" noChangeArrowheads="1" noTextEdit="1"/>
          </p:cNvSpPr>
          <p:nvPr>
            <p:ph type="sldImg"/>
          </p:nvPr>
        </p:nvSpPr>
        <p:spPr>
          <a:xfrm>
            <a:off x="1687513" y="777875"/>
            <a:ext cx="3459162" cy="2595563"/>
          </a:xfrm>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07522"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09570"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11618"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13666"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26978"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32098"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34146"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35842"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Rectangle 2"/>
          <p:cNvSpPr>
            <a:spLocks noGrp="1" noChangeArrowheads="1"/>
          </p:cNvSpPr>
          <p:nvPr>
            <p:ph type="body" idx="1"/>
          </p:nvPr>
        </p:nvSpPr>
        <p:spPr>
          <a:xfrm>
            <a:off x="827088" y="4346575"/>
            <a:ext cx="5203825" cy="3857625"/>
          </a:xfrm>
          <a:noFill/>
          <a:ln/>
        </p:spPr>
        <p:txBody>
          <a:bodyPr lIns="90487" tIns="44450" rIns="90487" bIns="44450"/>
          <a:lstStyle/>
          <a:p>
            <a:endParaRPr lang="en-US"/>
          </a:p>
        </p:txBody>
      </p:sp>
      <p:sp>
        <p:nvSpPr>
          <p:cNvPr id="137218" name="Rectangle 3"/>
          <p:cNvSpPr>
            <a:spLocks noGrp="1" noRot="1" noChangeAspect="1" noChangeArrowheads="1" noTextEdit="1"/>
          </p:cNvSpPr>
          <p:nvPr>
            <p:ph type="sldImg"/>
          </p:nvPr>
        </p:nvSpPr>
        <p:spPr>
          <a:xfrm>
            <a:off x="1295400" y="798513"/>
            <a:ext cx="4267200" cy="3201987"/>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56322" name="Rectangle 3"/>
          <p:cNvSpPr>
            <a:spLocks noGrp="1" noRot="1" noChangeAspect="1" noChangeArrowheads="1" noTextEdit="1"/>
          </p:cNvSpPr>
          <p:nvPr>
            <p:ph type="sldImg"/>
          </p:nvPr>
        </p:nvSpPr>
        <p:spPr>
          <a:xfrm>
            <a:off x="1689100" y="781050"/>
            <a:ext cx="3455988" cy="2590800"/>
          </a:xfrm>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58370"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60418" name="Rectangle 3"/>
          <p:cNvSpPr>
            <a:spLocks noGrp="1" noRot="1" noChangeAspect="1" noChangeArrowheads="1" noTextEdit="1"/>
          </p:cNvSpPr>
          <p:nvPr>
            <p:ph type="sldImg"/>
          </p:nvPr>
        </p:nvSpPr>
        <p:spPr>
          <a:xfrm>
            <a:off x="1296988" y="800100"/>
            <a:ext cx="4265612" cy="3198813"/>
          </a:xfrm>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64514" name="Rectangle 3"/>
          <p:cNvSpPr>
            <a:spLocks noGrp="1" noRot="1" noChangeAspect="1" noChangeArrowheads="1" noTextEdit="1"/>
          </p:cNvSpPr>
          <p:nvPr>
            <p:ph type="sldImg"/>
          </p:nvPr>
        </p:nvSpPr>
        <p:spPr>
          <a:xfrm>
            <a:off x="1690688" y="781050"/>
            <a:ext cx="3452812" cy="2590800"/>
          </a:xfrm>
          <a:ln w="12700" cap="flat">
            <a:solidFill>
              <a:schemeClr val="tx1"/>
            </a:solid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66562" name="Rectangle 3"/>
          <p:cNvSpPr>
            <a:spLocks noGrp="1" noRot="1" noChangeAspect="1" noChangeArrowheads="1" noTextEdit="1"/>
          </p:cNvSpPr>
          <p:nvPr>
            <p:ph type="sldImg"/>
          </p:nvPr>
        </p:nvSpPr>
        <p:spPr>
          <a:xfrm>
            <a:off x="1298575" y="800100"/>
            <a:ext cx="4262438" cy="3198813"/>
          </a:xfrm>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68610" name="Rectangle 3"/>
          <p:cNvSpPr>
            <a:spLocks noGrp="1" noRot="1" noChangeAspect="1" noChangeArrowheads="1" noTextEdit="1"/>
          </p:cNvSpPr>
          <p:nvPr>
            <p:ph type="sldImg"/>
          </p:nvPr>
        </p:nvSpPr>
        <p:spPr>
          <a:xfrm>
            <a:off x="1298575" y="800100"/>
            <a:ext cx="4262438" cy="3198813"/>
          </a:xfrm>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body" idx="1"/>
          </p:nvPr>
        </p:nvSpPr>
        <p:spPr>
          <a:xfrm>
            <a:off x="914400" y="4346575"/>
            <a:ext cx="5029200" cy="3852863"/>
          </a:xfrm>
          <a:noFill/>
          <a:ln/>
        </p:spPr>
        <p:txBody>
          <a:bodyPr lIns="90487" tIns="44450" rIns="90487" bIns="44450"/>
          <a:lstStyle/>
          <a:p>
            <a:endParaRPr lang="en-US"/>
          </a:p>
        </p:txBody>
      </p:sp>
      <p:sp>
        <p:nvSpPr>
          <p:cNvPr id="70658" name="Rectangle 3"/>
          <p:cNvSpPr>
            <a:spLocks noGrp="1" noRot="1" noChangeAspect="1" noChangeArrowheads="1" noTextEdit="1"/>
          </p:cNvSpPr>
          <p:nvPr>
            <p:ph type="sldImg"/>
          </p:nvPr>
        </p:nvSpPr>
        <p:spPr>
          <a:xfrm>
            <a:off x="1298575" y="800100"/>
            <a:ext cx="4262438" cy="3198813"/>
          </a:xfrm>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0F28C6FC-CAB4-492F-B062-6C73A242D0DF}" type="datetimeFigureOut">
              <a:rPr lang="en-US"/>
              <a:pPr>
                <a:defRPr/>
              </a:pPr>
              <a:t>7/25/2023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E1044C8-5DCC-459A-9E5F-065E9A3C87F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163E8AF4-6A1C-4C8F-9175-0F2D1BFC8309}" type="datetimeFigureOut">
              <a:rPr lang="en-US"/>
              <a:pPr>
                <a:defRPr/>
              </a:pPr>
              <a:t>7/25/2023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B70713C-2740-40B7-9711-C10C4D72641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6"/>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5" name="Chevron 7"/>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FC244063-189B-43BC-9485-20B6DA92CD71}" type="datetimeFigureOut">
              <a:rPr lang="en-US"/>
              <a:pPr>
                <a:defRPr/>
              </a:pPr>
              <a:t>7/25/2023</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F4B82DFA-5935-4FBD-A9E2-B0279F4B9E3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64330108-4001-4B93-961E-DB884437B31B}" type="datetimeFigureOut">
              <a:rPr lang="en-US"/>
              <a:pPr>
                <a:defRPr/>
              </a:pPr>
              <a:t>7/25/2023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1A4A7233-4533-41E6-B329-F6CD3EEAF292}"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537A30D-33CA-4497-AFC9-90848E3525B9}" type="datetimeFigureOut">
              <a:rPr lang="en-US"/>
              <a:pPr>
                <a:defRPr/>
              </a:pPr>
              <a:t>7/25/2023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784A0012-6B09-4C47-84EA-0A5228FE269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06AFBE6A-076A-4BE4-8C02-C2765167B042}" type="datetimeFigureOut">
              <a:rPr lang="en-US"/>
              <a:pPr>
                <a:defRPr/>
              </a:pPr>
              <a:t>7/25/2023</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D04DF32E-BE85-4EAB-AA5B-F7677FC0E0FA}"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8B7ED6AF-09A3-40E7-8F0B-E4E7E76F7759}" type="datetimeFigureOut">
              <a:rPr lang="en-US"/>
              <a:pPr>
                <a:defRPr/>
              </a:pPr>
              <a:t>7/25/2023</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02756E5F-B392-41B0-9520-4DEF2E9C9C9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45CCBB88-806C-4105-B9B3-61C67A0AB2C7}" type="datetimeFigureOut">
              <a:rPr lang="en-US"/>
              <a:pPr>
                <a:defRPr/>
              </a:pPr>
              <a:t>7/25/2023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9F2DDE48-9EEC-4A92-BEBE-CC68130A8762}"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7"/>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6" name="Freeform 8"/>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7" name="Right Triangle 9"/>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11"/>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10" name="Chevron 12"/>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80758281-6079-4BDF-8F89-B949E65D0510}" type="datetimeFigureOut">
              <a:rPr lang="en-US"/>
              <a:pPr>
                <a:defRPr/>
              </a:pPr>
              <a:t>7/25/2023</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984F6613-0584-40B8-8E6C-CB3E013868E4}"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080897-A743-4C73-816E-41BB5C03FFEB}" type="datetimeFigureOut">
              <a:rPr lang="en-US"/>
              <a:pPr>
                <a:defRPr/>
              </a:pPr>
              <a:t>7/25/2023</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29E65C1E-6353-4921-86A4-A774769AC19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a:latin typeface="+mn-lt"/>
            </a:endParaRPr>
          </a:p>
        </p:txBody>
      </p:sp>
      <p:sp>
        <p:nvSpPr>
          <p:cNvPr id="14" name="Right Triangle 13"/>
          <p:cNvSpPr>
            <a:spLocks/>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a:solidFill>
                  <a:schemeClr val="tx1"/>
                </a:solidFill>
                <a:latin typeface="+mn-lt"/>
              </a:defRPr>
            </a:lvl1pPr>
            <a:extLst/>
          </a:lstStyle>
          <a:p>
            <a:pPr>
              <a:defRPr/>
            </a:pPr>
            <a:fld id="{875D0DB8-00A2-48CB-95E2-1B76774657FC}" type="datetimeFigureOut">
              <a:rPr lang="en-US"/>
              <a:pPr>
                <a:defRPr/>
              </a:pPr>
              <a:t>7/25/2023</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defRPr>
            </a:lvl1pPr>
            <a:extLst/>
          </a:lstStyle>
          <a:p>
            <a:pPr>
              <a:defRPr/>
            </a:pPr>
            <a:fld id="{84D5214B-0099-423E-860E-DDBA0C3A647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7" r:id="rId1"/>
    <p:sldLayoutId id="2147483671" r:id="rId2"/>
    <p:sldLayoutId id="2147483672" r:id="rId3"/>
    <p:sldLayoutId id="2147483673" r:id="rId4"/>
    <p:sldLayoutId id="2147483674" r:id="rId5"/>
    <p:sldLayoutId id="2147483668" r:id="rId6"/>
    <p:sldLayoutId id="2147483675" r:id="rId7"/>
    <p:sldLayoutId id="2147483676" r:id="rId8"/>
    <p:sldLayoutId id="2147483669" r:id="rId9"/>
    <p:sldLayoutId id="2147483670" r:id="rId10"/>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9.bin"/><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5.bin"/><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6.bin"/><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7.bin"/><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8.bin"/><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Software Engineering</a:t>
            </a:r>
          </a:p>
        </p:txBody>
      </p:sp>
      <p:sp>
        <p:nvSpPr>
          <p:cNvPr id="15362" name="Rectangle 3"/>
          <p:cNvSpPr>
            <a:spLocks noGrp="1"/>
          </p:cNvSpPr>
          <p:nvPr>
            <p:ph type="body" idx="1"/>
          </p:nvPr>
        </p:nvSpPr>
        <p:spPr/>
        <p:txBody>
          <a:bodyPr/>
          <a:lstStyle/>
          <a:p>
            <a:r>
              <a:rPr lang="en-GB" sz="2300" dirty="0"/>
              <a:t>ALL developed nations are in general dependent on software.</a:t>
            </a:r>
          </a:p>
          <a:p>
            <a:endParaRPr lang="en-GB" sz="2300" dirty="0"/>
          </a:p>
          <a:p>
            <a:r>
              <a:rPr lang="en-GB" sz="2300" dirty="0"/>
              <a:t>More and more systems are software controlled</a:t>
            </a:r>
          </a:p>
          <a:p>
            <a:endParaRPr lang="en-GB" sz="2300" dirty="0"/>
          </a:p>
          <a:p>
            <a:r>
              <a:rPr lang="en-GB" sz="2300" dirty="0"/>
              <a:t>Software Engineering is an engineering discipline whose focus is the cost effective development of high-quality software systems.</a:t>
            </a:r>
          </a:p>
          <a:p>
            <a:endParaRPr lang="en-GB" sz="2300" dirty="0"/>
          </a:p>
          <a:p>
            <a:r>
              <a:rPr lang="en-GB" sz="2300" dirty="0"/>
              <a:t>Software engineering is concerned with methods and tools used for professional software development.</a:t>
            </a:r>
          </a:p>
          <a:p>
            <a:pPr>
              <a:buFont typeface="Wingdings 3" pitchFamily="18" charset="2"/>
              <a:buNone/>
            </a:pPr>
            <a:endParaRPr lang="en-US" sz="2300" dirty="0"/>
          </a:p>
        </p:txBody>
      </p:sp>
      <p:sp>
        <p:nvSpPr>
          <p:cNvPr id="2" name="TextBox 1">
            <a:extLst>
              <a:ext uri="{FF2B5EF4-FFF2-40B4-BE49-F238E27FC236}">
                <a16:creationId xmlns:a16="http://schemas.microsoft.com/office/drawing/2014/main" id="{4FFC4F2D-B89E-886F-017A-F0B6EC979913}"/>
              </a:ext>
            </a:extLst>
          </p:cNvPr>
          <p:cNvSpPr txBox="1"/>
          <p:nvPr/>
        </p:nvSpPr>
        <p:spPr>
          <a:xfrm>
            <a:off x="3200400" y="3200400"/>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bwMode="auto"/>
        <p:txBody>
          <a:bodyPr wrap="square" lIns="91440" tIns="45720" rIns="91440" bIns="45720" numCol="1" anchorCtr="0" compatLnSpc="1">
            <a:prstTxWarp prst="textNoShape">
              <a:avLst/>
            </a:prstTxWarp>
            <a:normAutofit fontScale="90000"/>
          </a:bodyPr>
          <a:lstStyle/>
          <a:p>
            <a:pPr>
              <a:defRPr/>
            </a:pPr>
            <a:r>
              <a:rPr lang="en-GB" sz="3700">
                <a:effectLst/>
              </a:rPr>
              <a:t>Issues of professional responsibility</a:t>
            </a:r>
            <a:endParaRPr lang="en-US" sz="3700">
              <a:effectLst/>
            </a:endParaRPr>
          </a:p>
        </p:txBody>
      </p:sp>
      <p:sp>
        <p:nvSpPr>
          <p:cNvPr id="24578" name="Rectangle 3"/>
          <p:cNvSpPr>
            <a:spLocks noGrp="1"/>
          </p:cNvSpPr>
          <p:nvPr>
            <p:ph type="body" idx="1"/>
          </p:nvPr>
        </p:nvSpPr>
        <p:spPr/>
        <p:txBody>
          <a:bodyPr/>
          <a:lstStyle/>
          <a:p>
            <a:r>
              <a:rPr lang="en-GB"/>
              <a:t>Confidentiality </a:t>
            </a:r>
          </a:p>
          <a:p>
            <a:pPr lvl="1"/>
            <a:r>
              <a:rPr lang="en-GB"/>
              <a:t>Engineers should normally respect the confidentiality of their employers or clients irrespective of whether or not a formal confidentiality agreement has been signed.</a:t>
            </a:r>
          </a:p>
          <a:p>
            <a:endParaRPr lang="en-GB"/>
          </a:p>
          <a:p>
            <a:r>
              <a:rPr lang="en-GB"/>
              <a:t>Competence </a:t>
            </a:r>
          </a:p>
          <a:p>
            <a:pPr lvl="1"/>
            <a:r>
              <a:rPr lang="en-GB"/>
              <a:t>Engineers should not misrepresent their level of competence. They should not knowingly accept work which is outwith their competence.</a:t>
            </a:r>
          </a:p>
          <a:p>
            <a:endParaRPr lang="en-GB"/>
          </a:p>
          <a:p>
            <a:endParaRPr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p:cNvSpPr>
          <p:nvPr>
            <p:ph type="title"/>
          </p:nvPr>
        </p:nvSpPr>
        <p:spPr bwMode="auto">
          <a:xfrm>
            <a:off x="381000" y="266700"/>
            <a:ext cx="8229600" cy="1104900"/>
          </a:xfrm>
        </p:spPr>
        <p:txBody>
          <a:bodyPr wrap="square" lIns="91440" tIns="45720" rIns="91440" bIns="45720" numCol="1" anchorCtr="0" compatLnSpc="1">
            <a:prstTxWarp prst="textNoShape">
              <a:avLst/>
            </a:prstTxWarp>
          </a:bodyPr>
          <a:lstStyle/>
          <a:p>
            <a:pPr>
              <a:defRPr/>
            </a:pPr>
            <a:r>
              <a:rPr lang="en-GB" sz="3700">
                <a:effectLst/>
              </a:rPr>
              <a:t>Examples of functional requirements</a:t>
            </a:r>
            <a:endParaRPr lang="en-GB">
              <a:effectLst/>
            </a:endParaRPr>
          </a:p>
        </p:txBody>
      </p:sp>
      <p:sp>
        <p:nvSpPr>
          <p:cNvPr id="159746" name="Rectangle 3"/>
          <p:cNvSpPr>
            <a:spLocks noGrp="1"/>
          </p:cNvSpPr>
          <p:nvPr>
            <p:ph type="body" idx="1"/>
          </p:nvPr>
        </p:nvSpPr>
        <p:spPr/>
        <p:txBody>
          <a:bodyPr/>
          <a:lstStyle/>
          <a:p>
            <a:pPr algn="just">
              <a:spcBef>
                <a:spcPts val="600"/>
              </a:spcBef>
              <a:spcAft>
                <a:spcPts val="600"/>
              </a:spcAft>
            </a:pPr>
            <a:r>
              <a:rPr lang="en-GB"/>
              <a:t>The user shall be able to search either all of the initial set of databases or select a subset from it.</a:t>
            </a:r>
          </a:p>
          <a:p>
            <a:pPr algn="just">
              <a:spcAft>
                <a:spcPts val="600"/>
              </a:spcAft>
            </a:pPr>
            <a:r>
              <a:rPr lang="en-GB"/>
              <a:t>The system shall provide appropriate viewers for the user to read documents in the document store. </a:t>
            </a:r>
          </a:p>
          <a:p>
            <a:pPr algn="just"/>
            <a:r>
              <a:rPr lang="en-GB"/>
              <a:t>Every order shall be allocated a unique identifier (ORDER_ID) which the user shall be able to copy to the account’s permanent storage area.</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p:cNvSpPr>
          <p:nvPr>
            <p:ph type="title"/>
          </p:nvPr>
        </p:nvSpPr>
        <p:spPr bwMode="auto"/>
        <p:txBody>
          <a:bodyPr wrap="square" lIns="90487" tIns="44450" rIns="90487" bIns="44450" numCol="1" anchor="b" anchorCtr="0" compatLnSpc="1">
            <a:prstTxWarp prst="textNoShape">
              <a:avLst/>
            </a:prstTxWarp>
          </a:bodyPr>
          <a:lstStyle/>
          <a:p>
            <a:pPr>
              <a:defRPr/>
            </a:pPr>
            <a:r>
              <a:rPr lang="en-GB">
                <a:effectLst/>
              </a:rPr>
              <a:t>Non-functional requirements</a:t>
            </a:r>
          </a:p>
        </p:txBody>
      </p:sp>
      <p:sp>
        <p:nvSpPr>
          <p:cNvPr id="160770" name="Rectangle 3"/>
          <p:cNvSpPr>
            <a:spLocks noGrp="1"/>
          </p:cNvSpPr>
          <p:nvPr>
            <p:ph type="body" idx="1"/>
          </p:nvPr>
        </p:nvSpPr>
        <p:spPr/>
        <p:txBody>
          <a:bodyPr lIns="90487" tIns="44450" rIns="90487" bIns="44450"/>
          <a:lstStyle/>
          <a:p>
            <a:r>
              <a:rPr lang="en-GB"/>
              <a:t>These define system properties and constraints e.g. reliability, response time and storage requirements. Constraints are I/O device capability, system representations, etc.</a:t>
            </a:r>
          </a:p>
          <a:p>
            <a:endParaRPr lang="en-GB"/>
          </a:p>
          <a:p>
            <a:endParaRPr lang="en-GB"/>
          </a:p>
          <a:p>
            <a:r>
              <a:rPr lang="en-GB"/>
              <a:t>Non-functional requirements may be more critical than functional requirements. If these are not met, the system is useless.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p:cNvSpPr>
          <p:nvPr>
            <p:ph type="title"/>
          </p:nvPr>
        </p:nvSpPr>
        <p:spPr bwMode="auto"/>
        <p:txBody>
          <a:bodyPr wrap="square" lIns="90487" tIns="44450" rIns="90487" bIns="44450" numCol="1" anchor="b" anchorCtr="0" compatLnSpc="1">
            <a:prstTxWarp prst="textNoShape">
              <a:avLst/>
            </a:prstTxWarp>
          </a:bodyPr>
          <a:lstStyle/>
          <a:p>
            <a:pPr>
              <a:defRPr/>
            </a:pPr>
            <a:r>
              <a:rPr lang="en-GB">
                <a:effectLst/>
              </a:rPr>
              <a:t>Non-functional requirement types</a:t>
            </a:r>
          </a:p>
        </p:txBody>
      </p:sp>
      <p:sp>
        <p:nvSpPr>
          <p:cNvPr id="161794" name="Rectangle 3"/>
          <p:cNvSpPr>
            <a:spLocks noChangeArrowheads="1"/>
          </p:cNvSpPr>
          <p:nvPr/>
        </p:nvSpPr>
        <p:spPr bwMode="auto">
          <a:xfrm>
            <a:off x="352425" y="1447800"/>
            <a:ext cx="8580438" cy="4953000"/>
          </a:xfrm>
          <a:prstGeom prst="rect">
            <a:avLst/>
          </a:prstGeom>
          <a:solidFill>
            <a:srgbClr val="CCFFFF"/>
          </a:solidFill>
          <a:ln w="12700">
            <a:noFill/>
            <a:miter lim="800000"/>
            <a:headEnd/>
            <a:tailEnd/>
          </a:ln>
        </p:spPr>
        <p:txBody>
          <a:bodyPr wrap="none" anchor="ctr"/>
          <a:lstStyle/>
          <a:p>
            <a:endParaRPr lang="en-US"/>
          </a:p>
        </p:txBody>
      </p:sp>
      <p:pic>
        <p:nvPicPr>
          <p:cNvPr id="161795" name="Picture 4"/>
          <p:cNvPicPr>
            <a:picLocks noChangeAspect="1" noChangeArrowheads="1"/>
          </p:cNvPicPr>
          <p:nvPr/>
        </p:nvPicPr>
        <p:blipFill>
          <a:blip r:embed="rId2"/>
          <a:srcRect/>
          <a:stretch>
            <a:fillRect/>
          </a:stretch>
        </p:blipFill>
        <p:spPr bwMode="auto">
          <a:xfrm>
            <a:off x="773113" y="1600200"/>
            <a:ext cx="7737475" cy="4700588"/>
          </a:xfrm>
          <a:prstGeom prst="rect">
            <a:avLst/>
          </a:prstGeom>
          <a:noFill/>
          <a:ln w="9525">
            <a:noFill/>
            <a:miter lim="800000"/>
            <a:headEnd/>
            <a:tailEnd/>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p:cNvSpPr>
          <p:nvPr>
            <p:ph type="title"/>
          </p:nvPr>
        </p:nvSpPr>
        <p:spPr bwMode="auto">
          <a:xfrm>
            <a:off x="0" y="266700"/>
            <a:ext cx="9067800" cy="1104900"/>
          </a:xfrm>
        </p:spPr>
        <p:txBody>
          <a:bodyPr wrap="square" lIns="90487" tIns="44450" rIns="90487" bIns="44450" numCol="1" anchor="b" anchorCtr="0" compatLnSpc="1">
            <a:prstTxWarp prst="textNoShape">
              <a:avLst/>
            </a:prstTxWarp>
          </a:bodyPr>
          <a:lstStyle/>
          <a:p>
            <a:pPr>
              <a:defRPr/>
            </a:pPr>
            <a:r>
              <a:rPr lang="en-GB">
                <a:effectLst/>
              </a:rPr>
              <a:t>Non-functional requirements examples</a:t>
            </a:r>
          </a:p>
        </p:txBody>
      </p:sp>
      <p:sp>
        <p:nvSpPr>
          <p:cNvPr id="162818" name="Rectangle 3"/>
          <p:cNvSpPr>
            <a:spLocks noGrp="1"/>
          </p:cNvSpPr>
          <p:nvPr>
            <p:ph type="body" idx="1"/>
          </p:nvPr>
        </p:nvSpPr>
        <p:spPr>
          <a:xfrm>
            <a:off x="228600" y="1600200"/>
            <a:ext cx="8382000" cy="4191000"/>
          </a:xfrm>
        </p:spPr>
        <p:txBody>
          <a:bodyPr lIns="90487" tIns="44450" rIns="90487" bIns="44450"/>
          <a:lstStyle/>
          <a:p>
            <a:r>
              <a:rPr lang="en-GB" sz="2300"/>
              <a:t>Product requirement</a:t>
            </a:r>
          </a:p>
          <a:p>
            <a:pPr lvl="1">
              <a:buFont typeface="Verdana" pitchFamily="34" charset="0"/>
              <a:buNone/>
            </a:pPr>
            <a:r>
              <a:rPr lang="en-GB" sz="2100"/>
              <a:t>8.1	The user interface for LIBSYS shall be implemented as simple HTML without frames or Java applets.</a:t>
            </a:r>
          </a:p>
          <a:p>
            <a:r>
              <a:rPr lang="en-GB" sz="2300"/>
              <a:t>Organisational requirement</a:t>
            </a:r>
          </a:p>
          <a:p>
            <a:pPr lvl="1">
              <a:buFont typeface="Verdana" pitchFamily="34" charset="0"/>
              <a:buNone/>
            </a:pPr>
            <a:r>
              <a:rPr lang="en-GB" sz="2100"/>
              <a:t>9.3.2  The system development process and deliverable documents shall conform to the process and deliverables defined in XYZCo-SP-STAN-95.</a:t>
            </a:r>
          </a:p>
          <a:p>
            <a:r>
              <a:rPr lang="en-GB" sz="2300"/>
              <a:t>External requirement</a:t>
            </a:r>
          </a:p>
          <a:p>
            <a:pPr lvl="1">
              <a:buFont typeface="Verdana" pitchFamily="34" charset="0"/>
              <a:buNone/>
            </a:pPr>
            <a:r>
              <a:rPr lang="en-GB" sz="2100"/>
              <a:t>7.6.5  The system shall not disclose any personal information about customers apart from their name and reference number to the operators of the system.</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User requirements</a:t>
            </a:r>
          </a:p>
        </p:txBody>
      </p:sp>
      <p:sp>
        <p:nvSpPr>
          <p:cNvPr id="163842" name="Rectangle 3"/>
          <p:cNvSpPr>
            <a:spLocks noGrp="1"/>
          </p:cNvSpPr>
          <p:nvPr>
            <p:ph type="body" idx="1"/>
          </p:nvPr>
        </p:nvSpPr>
        <p:spPr/>
        <p:txBody>
          <a:bodyPr/>
          <a:lstStyle/>
          <a:p>
            <a:r>
              <a:rPr lang="en-GB"/>
              <a:t>Should describe functional and non-functional requirements in such a way that they are understandable by system users who don’t have detailed technical knowledge.</a:t>
            </a:r>
          </a:p>
          <a:p>
            <a:endParaRPr lang="en-GB"/>
          </a:p>
          <a:p>
            <a:endParaRPr lang="en-GB"/>
          </a:p>
          <a:p>
            <a:r>
              <a:rPr lang="en-GB"/>
              <a:t>User requirements are defined using natural language, tables and diagrams as these can be understood by all users.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p:cNvSpPr>
          <p:nvPr>
            <p:ph type="title"/>
          </p:nvPr>
        </p:nvSpPr>
        <p:spPr bwMode="auto">
          <a:xfrm>
            <a:off x="381000" y="266700"/>
            <a:ext cx="8229600" cy="1104900"/>
          </a:xfrm>
        </p:spPr>
        <p:txBody>
          <a:bodyPr wrap="square" lIns="91440" tIns="45720" rIns="91440" bIns="45720" numCol="1" anchorCtr="0" compatLnSpc="1">
            <a:prstTxWarp prst="textNoShape">
              <a:avLst/>
            </a:prstTxWarp>
          </a:bodyPr>
          <a:lstStyle/>
          <a:p>
            <a:pPr>
              <a:defRPr/>
            </a:pPr>
            <a:r>
              <a:rPr lang="en-GB">
                <a:effectLst/>
              </a:rPr>
              <a:t>Guidelines for writing requirements</a:t>
            </a:r>
          </a:p>
        </p:txBody>
      </p:sp>
      <p:sp>
        <p:nvSpPr>
          <p:cNvPr id="164866" name="Rectangle 3"/>
          <p:cNvSpPr>
            <a:spLocks noGrp="1"/>
          </p:cNvSpPr>
          <p:nvPr>
            <p:ph type="body" idx="1"/>
          </p:nvPr>
        </p:nvSpPr>
        <p:spPr/>
        <p:txBody>
          <a:bodyPr/>
          <a:lstStyle/>
          <a:p>
            <a:r>
              <a:rPr lang="en-GB"/>
              <a:t>Invent a standard format and use it for all requirements.</a:t>
            </a:r>
          </a:p>
          <a:p>
            <a:r>
              <a:rPr lang="en-GB"/>
              <a:t>Use language in a consistent way. Use shall for mandatory requirements, should for desirable requirements.</a:t>
            </a:r>
          </a:p>
          <a:p>
            <a:r>
              <a:rPr lang="en-GB"/>
              <a:t>Use text highlighting to identify key parts of the requirement.</a:t>
            </a:r>
          </a:p>
          <a:p>
            <a:r>
              <a:rPr lang="en-GB"/>
              <a:t>Avoid the use of computer jargon.</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System requirements</a:t>
            </a:r>
          </a:p>
        </p:txBody>
      </p:sp>
      <p:sp>
        <p:nvSpPr>
          <p:cNvPr id="165890" name="Rectangle 3"/>
          <p:cNvSpPr>
            <a:spLocks noGrp="1"/>
          </p:cNvSpPr>
          <p:nvPr>
            <p:ph type="body" idx="1"/>
          </p:nvPr>
        </p:nvSpPr>
        <p:spPr/>
        <p:txBody>
          <a:bodyPr/>
          <a:lstStyle/>
          <a:p>
            <a:pPr>
              <a:lnSpc>
                <a:spcPct val="90000"/>
              </a:lnSpc>
            </a:pPr>
            <a:r>
              <a:rPr lang="en-GB"/>
              <a:t>More detailed specifications of system functions, services and constraints than user requirements.</a:t>
            </a:r>
          </a:p>
          <a:p>
            <a:pPr>
              <a:lnSpc>
                <a:spcPct val="90000"/>
              </a:lnSpc>
            </a:pPr>
            <a:r>
              <a:rPr lang="en-GB"/>
              <a:t>They are intended to be a basis for designing the system.</a:t>
            </a:r>
          </a:p>
          <a:p>
            <a:pPr>
              <a:lnSpc>
                <a:spcPct val="90000"/>
              </a:lnSpc>
            </a:pPr>
            <a:r>
              <a:rPr lang="en-GB"/>
              <a:t>They may be incorporated into the system contract.</a:t>
            </a:r>
          </a:p>
          <a:p>
            <a:pPr>
              <a:lnSpc>
                <a:spcPct val="90000"/>
              </a:lnSpc>
            </a:pPr>
            <a:r>
              <a:rPr lang="en-GB"/>
              <a:t>System requirements may be defined or illustrated using system models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Requirements and design</a:t>
            </a:r>
          </a:p>
        </p:txBody>
      </p:sp>
      <p:sp>
        <p:nvSpPr>
          <p:cNvPr id="166914" name="Rectangle 3"/>
          <p:cNvSpPr>
            <a:spLocks noGrp="1"/>
          </p:cNvSpPr>
          <p:nvPr>
            <p:ph type="body" idx="1"/>
          </p:nvPr>
        </p:nvSpPr>
        <p:spPr/>
        <p:txBody>
          <a:bodyPr/>
          <a:lstStyle/>
          <a:p>
            <a:pPr>
              <a:lnSpc>
                <a:spcPct val="90000"/>
              </a:lnSpc>
            </a:pPr>
            <a:r>
              <a:rPr lang="en-GB"/>
              <a:t>In principle, requirements should state what the system should do and the design should describe how it does this.</a:t>
            </a:r>
          </a:p>
          <a:p>
            <a:pPr>
              <a:lnSpc>
                <a:spcPct val="90000"/>
              </a:lnSpc>
            </a:pPr>
            <a:endParaRPr lang="en-GB"/>
          </a:p>
          <a:p>
            <a:pPr>
              <a:lnSpc>
                <a:spcPct val="90000"/>
              </a:lnSpc>
            </a:pPr>
            <a:endParaRPr lang="en-GB"/>
          </a:p>
          <a:p>
            <a:pPr>
              <a:lnSpc>
                <a:spcPct val="90000"/>
              </a:lnSpc>
            </a:pPr>
            <a:endParaRPr lang="en-GB"/>
          </a:p>
          <a:p>
            <a:pPr>
              <a:lnSpc>
                <a:spcPct val="90000"/>
              </a:lnSpc>
            </a:pPr>
            <a:r>
              <a:rPr lang="en-GB"/>
              <a:t>In practice, requirements and design are inseparable.</a:t>
            </a:r>
            <a:endParaRPr lang="en-GB" sz="23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Problems with NL specification</a:t>
            </a:r>
          </a:p>
        </p:txBody>
      </p:sp>
      <p:sp>
        <p:nvSpPr>
          <p:cNvPr id="167938" name="Rectangle 3"/>
          <p:cNvSpPr>
            <a:spLocks noGrp="1"/>
          </p:cNvSpPr>
          <p:nvPr>
            <p:ph type="body" idx="1"/>
          </p:nvPr>
        </p:nvSpPr>
        <p:spPr/>
        <p:txBody>
          <a:bodyPr/>
          <a:lstStyle/>
          <a:p>
            <a:pPr>
              <a:lnSpc>
                <a:spcPct val="90000"/>
              </a:lnSpc>
            </a:pPr>
            <a:r>
              <a:rPr lang="en-GB"/>
              <a:t>Ambiguity</a:t>
            </a:r>
          </a:p>
          <a:p>
            <a:pPr lvl="1">
              <a:lnSpc>
                <a:spcPct val="90000"/>
              </a:lnSpc>
            </a:pPr>
            <a:r>
              <a:rPr lang="en-GB"/>
              <a:t>The readers and writers of the requirement must interpret the same words in the same way. NL is naturally ambiguous so this is very difficult.</a:t>
            </a:r>
          </a:p>
          <a:p>
            <a:pPr>
              <a:lnSpc>
                <a:spcPct val="90000"/>
              </a:lnSpc>
            </a:pPr>
            <a:r>
              <a:rPr lang="en-GB"/>
              <a:t>Over-flexibility</a:t>
            </a:r>
          </a:p>
          <a:p>
            <a:pPr lvl="1">
              <a:lnSpc>
                <a:spcPct val="90000"/>
              </a:lnSpc>
            </a:pPr>
            <a:r>
              <a:rPr lang="en-GB"/>
              <a:t>The same thing may be said in a number of different ways in the specification.</a:t>
            </a:r>
          </a:p>
          <a:p>
            <a:pPr>
              <a:lnSpc>
                <a:spcPct val="90000"/>
              </a:lnSpc>
            </a:pPr>
            <a:r>
              <a:rPr lang="en-GB"/>
              <a:t>Lack of modularisation</a:t>
            </a:r>
          </a:p>
          <a:p>
            <a:pPr lvl="1">
              <a:lnSpc>
                <a:spcPct val="90000"/>
              </a:lnSpc>
            </a:pPr>
            <a:r>
              <a:rPr lang="en-GB"/>
              <a:t>NL structures are inadequate to structure system requirements.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Alternatives to NL specification</a:t>
            </a:r>
          </a:p>
        </p:txBody>
      </p:sp>
      <p:sp>
        <p:nvSpPr>
          <p:cNvPr id="178182" name="Rectangle 3"/>
          <p:cNvSpPr>
            <a:spLocks noChangeArrowheads="1"/>
          </p:cNvSpPr>
          <p:nvPr/>
        </p:nvSpPr>
        <p:spPr bwMode="auto">
          <a:xfrm>
            <a:off x="352425" y="1600200"/>
            <a:ext cx="8510588" cy="4800600"/>
          </a:xfrm>
          <a:prstGeom prst="rect">
            <a:avLst/>
          </a:prstGeom>
          <a:solidFill>
            <a:srgbClr val="CCFFFF"/>
          </a:solidFill>
          <a:ln w="12700">
            <a:noFill/>
            <a:miter lim="800000"/>
            <a:headEnd/>
            <a:tailEnd/>
          </a:ln>
        </p:spPr>
        <p:txBody>
          <a:bodyPr wrap="none" anchor="ctr"/>
          <a:lstStyle/>
          <a:p>
            <a:endParaRPr lang="en-US"/>
          </a:p>
        </p:txBody>
      </p:sp>
      <p:graphicFrame>
        <p:nvGraphicFramePr>
          <p:cNvPr id="178180" name="Object 4"/>
          <p:cNvGraphicFramePr>
            <a:graphicFrameLocks noChangeAspect="1"/>
          </p:cNvGraphicFramePr>
          <p:nvPr/>
        </p:nvGraphicFramePr>
        <p:xfrm>
          <a:off x="633413" y="1752600"/>
          <a:ext cx="8018462" cy="4495800"/>
        </p:xfrm>
        <a:graphic>
          <a:graphicData uri="http://schemas.openxmlformats.org/presentationml/2006/ole">
            <mc:AlternateContent xmlns:mc="http://schemas.openxmlformats.org/markup-compatibility/2006">
              <mc:Choice xmlns:v="urn:schemas-microsoft-com:vml" Requires="v">
                <p:oleObj name="Document" r:id="rId2" imgW="6513576" imgH="3371088" progId="Word.Document.8">
                  <p:embed/>
                </p:oleObj>
              </mc:Choice>
              <mc:Fallback>
                <p:oleObj name="Document" r:id="rId2" imgW="6513576" imgH="3371088"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413" y="1752600"/>
                        <a:ext cx="8018462" cy="449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bwMode="auto"/>
        <p:txBody>
          <a:bodyPr wrap="square" lIns="91440" tIns="45720" rIns="91440" bIns="45720" numCol="1" anchorCtr="0" compatLnSpc="1">
            <a:prstTxWarp prst="textNoShape">
              <a:avLst/>
            </a:prstTxWarp>
            <a:normAutofit fontScale="90000"/>
          </a:bodyPr>
          <a:lstStyle/>
          <a:p>
            <a:pPr>
              <a:defRPr/>
            </a:pPr>
            <a:r>
              <a:rPr lang="en-GB" sz="3700">
                <a:effectLst/>
              </a:rPr>
              <a:t>Issues of professional responsibility</a:t>
            </a:r>
            <a:endParaRPr lang="en-US" sz="3700">
              <a:effectLst/>
            </a:endParaRPr>
          </a:p>
        </p:txBody>
      </p:sp>
      <p:sp>
        <p:nvSpPr>
          <p:cNvPr id="25602" name="Rectangle 3"/>
          <p:cNvSpPr>
            <a:spLocks noGrp="1"/>
          </p:cNvSpPr>
          <p:nvPr>
            <p:ph type="body" idx="1"/>
          </p:nvPr>
        </p:nvSpPr>
        <p:spPr/>
        <p:txBody>
          <a:bodyPr/>
          <a:lstStyle/>
          <a:p>
            <a:pPr>
              <a:lnSpc>
                <a:spcPct val="90000"/>
              </a:lnSpc>
            </a:pPr>
            <a:r>
              <a:rPr lang="en-GB"/>
              <a:t>Intellectual property rights </a:t>
            </a:r>
          </a:p>
          <a:p>
            <a:pPr lvl="1">
              <a:lnSpc>
                <a:spcPct val="90000"/>
              </a:lnSpc>
            </a:pPr>
            <a:r>
              <a:rPr lang="en-GB"/>
              <a:t>Engineers should be aware of local laws governing the use of intellectual property such as patents, copyright, etc. They should be careful to ensure that the intellectual property of employers and clients is protected.</a:t>
            </a:r>
          </a:p>
          <a:p>
            <a:pPr>
              <a:lnSpc>
                <a:spcPct val="90000"/>
              </a:lnSpc>
            </a:pPr>
            <a:r>
              <a:rPr lang="en-GB"/>
              <a:t>Computer misuse </a:t>
            </a:r>
          </a:p>
          <a:p>
            <a:pPr lvl="1">
              <a:lnSpc>
                <a:spcPct val="90000"/>
              </a:lnSpc>
            </a:pPr>
            <a:r>
              <a:rPr lang="en-GB"/>
              <a:t>Software engineers should not use their technical skills to misuse other people’s computers. Computer misuse ranges from relatively trivial (game playing on an employer’s machine, say) to extremely serious (dissemination of viruses). </a:t>
            </a:r>
          </a:p>
          <a:p>
            <a:pPr>
              <a:lnSpc>
                <a:spcPct val="90000"/>
              </a:lnSpc>
            </a:pPr>
            <a:endParaRPr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Graphical models</a:t>
            </a:r>
          </a:p>
        </p:txBody>
      </p:sp>
      <p:sp>
        <p:nvSpPr>
          <p:cNvPr id="2" name="Rectangle 3"/>
          <p:cNvSpPr>
            <a:spLocks noGrp="1"/>
          </p:cNvSpPr>
          <p:nvPr>
            <p:ph type="body" idx="1"/>
          </p:nvPr>
        </p:nvSpPr>
        <p:spPr/>
        <p:txBody>
          <a:bodyPr/>
          <a:lstStyle/>
          <a:p>
            <a:endParaRPr lang="en-US"/>
          </a:p>
          <a:p>
            <a:endParaRPr lang="en-US"/>
          </a:p>
          <a:p>
            <a:r>
              <a:rPr lang="en-US"/>
              <a:t>Graphical models are most useful when you need to show how state changes or where you need to describe a sequence of actions.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Sequence diagrams</a:t>
            </a:r>
          </a:p>
        </p:txBody>
      </p:sp>
      <p:sp>
        <p:nvSpPr>
          <p:cNvPr id="2" name="Rectangle 3"/>
          <p:cNvSpPr>
            <a:spLocks noGrp="1"/>
          </p:cNvSpPr>
          <p:nvPr>
            <p:ph type="body" idx="1"/>
          </p:nvPr>
        </p:nvSpPr>
        <p:spPr/>
        <p:txBody>
          <a:bodyPr/>
          <a:lstStyle/>
          <a:p>
            <a:pPr>
              <a:lnSpc>
                <a:spcPct val="90000"/>
              </a:lnSpc>
            </a:pPr>
            <a:r>
              <a:rPr lang="en-US"/>
              <a:t>These show the sequence of events that take place during some user interaction with a system.</a:t>
            </a:r>
          </a:p>
          <a:p>
            <a:pPr>
              <a:lnSpc>
                <a:spcPct val="90000"/>
              </a:lnSpc>
            </a:pPr>
            <a:r>
              <a:rPr lang="en-US"/>
              <a:t>You read them from top to bottom to see the order of the actions that take place.</a:t>
            </a:r>
          </a:p>
          <a:p>
            <a:pPr>
              <a:lnSpc>
                <a:spcPct val="90000"/>
              </a:lnSpc>
            </a:pPr>
            <a:r>
              <a:rPr lang="en-US"/>
              <a:t>Cash withdrawal from an ATM</a:t>
            </a:r>
          </a:p>
          <a:p>
            <a:pPr lvl="1">
              <a:lnSpc>
                <a:spcPct val="90000"/>
              </a:lnSpc>
            </a:pPr>
            <a:r>
              <a:rPr lang="en-US"/>
              <a:t>Validate card;</a:t>
            </a:r>
          </a:p>
          <a:p>
            <a:pPr lvl="1">
              <a:lnSpc>
                <a:spcPct val="90000"/>
              </a:lnSpc>
            </a:pPr>
            <a:r>
              <a:rPr lang="en-US"/>
              <a:t>Handle request;</a:t>
            </a:r>
          </a:p>
          <a:p>
            <a:pPr lvl="1">
              <a:lnSpc>
                <a:spcPct val="90000"/>
              </a:lnSpc>
            </a:pPr>
            <a:r>
              <a:rPr lang="en-US"/>
              <a:t>Complete transaction.</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Rectangle 2"/>
          <p:cNvSpPr>
            <a:spLocks noChangeArrowheads="1"/>
          </p:cNvSpPr>
          <p:nvPr/>
        </p:nvSpPr>
        <p:spPr bwMode="auto">
          <a:xfrm>
            <a:off x="2320925" y="1447800"/>
            <a:ext cx="4994275" cy="5029200"/>
          </a:xfrm>
          <a:prstGeom prst="rect">
            <a:avLst/>
          </a:prstGeom>
          <a:solidFill>
            <a:srgbClr val="CCFFFF"/>
          </a:solidFill>
          <a:ln w="12700">
            <a:noFill/>
            <a:miter lim="800000"/>
            <a:headEnd/>
            <a:tailEnd/>
          </a:ln>
        </p:spPr>
        <p:txBody>
          <a:bodyPr wrap="none" anchor="ctr"/>
          <a:lstStyle/>
          <a:p>
            <a:endParaRPr lang="en-US"/>
          </a:p>
        </p:txBody>
      </p:sp>
      <p:sp>
        <p:nvSpPr>
          <p:cNvPr id="181251" name="Rectangle 3"/>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sz="3700">
                <a:effectLst/>
              </a:rPr>
              <a:t>Sequence diagram of ATM withdrawal</a:t>
            </a:r>
            <a:endParaRPr lang="en-GB">
              <a:effectLst/>
            </a:endParaRPr>
          </a:p>
        </p:txBody>
      </p:sp>
      <p:pic>
        <p:nvPicPr>
          <p:cNvPr id="2" name="Picture 4"/>
          <p:cNvPicPr>
            <a:picLocks noChangeAspect="1" noChangeArrowheads="1"/>
          </p:cNvPicPr>
          <p:nvPr/>
        </p:nvPicPr>
        <p:blipFill>
          <a:blip r:embed="rId2"/>
          <a:srcRect/>
          <a:stretch>
            <a:fillRect/>
          </a:stretch>
        </p:blipFill>
        <p:spPr bwMode="auto">
          <a:xfrm>
            <a:off x="2884488" y="1447800"/>
            <a:ext cx="3563937" cy="4787900"/>
          </a:xfrm>
          <a:prstGeom prst="rect">
            <a:avLst/>
          </a:prstGeom>
          <a:noFill/>
          <a:ln w="9525">
            <a:noFill/>
            <a:miter lim="800000"/>
            <a:headEnd/>
            <a:tailEnd/>
          </a:ln>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p:cNvSpPr>
          <p:nvPr>
            <p:ph type="title"/>
          </p:nvPr>
        </p:nvSpPr>
        <p:spPr bwMode="auto"/>
        <p:txBody>
          <a:bodyPr wrap="square" lIns="90487" tIns="44450" rIns="90487" bIns="44450" numCol="1" anchor="b" anchorCtr="0" compatLnSpc="1">
            <a:prstTxWarp prst="textNoShape">
              <a:avLst/>
            </a:prstTxWarp>
          </a:bodyPr>
          <a:lstStyle/>
          <a:p>
            <a:pPr>
              <a:defRPr/>
            </a:pPr>
            <a:r>
              <a:rPr lang="en-GB">
                <a:effectLst/>
              </a:rPr>
              <a:t>The requirements document</a:t>
            </a:r>
          </a:p>
        </p:txBody>
      </p:sp>
      <p:sp>
        <p:nvSpPr>
          <p:cNvPr id="2" name="Rectangle 3"/>
          <p:cNvSpPr>
            <a:spLocks noGrp="1"/>
          </p:cNvSpPr>
          <p:nvPr>
            <p:ph type="body" idx="1"/>
          </p:nvPr>
        </p:nvSpPr>
        <p:spPr/>
        <p:txBody>
          <a:bodyPr lIns="90487" tIns="44450" rIns="90487" bIns="44450"/>
          <a:lstStyle/>
          <a:p>
            <a:r>
              <a:rPr lang="en-GB"/>
              <a:t>The requirements document is the official statement of what is required of the system developers.</a:t>
            </a:r>
          </a:p>
          <a:p>
            <a:r>
              <a:rPr lang="en-GB"/>
              <a:t>Should include both a definition of user requirements and a specification of the system requirements.</a:t>
            </a:r>
          </a:p>
          <a:p>
            <a:r>
              <a:rPr lang="en-GB"/>
              <a:t>It is NOT a design document. As far as possible, it should set of WHAT the system should do rather than HOW it should do it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Users of a requirements document</a:t>
            </a:r>
          </a:p>
        </p:txBody>
      </p:sp>
      <p:sp>
        <p:nvSpPr>
          <p:cNvPr id="2" name="Rectangle 3"/>
          <p:cNvSpPr>
            <a:spLocks noChangeArrowheads="1"/>
          </p:cNvSpPr>
          <p:nvPr/>
        </p:nvSpPr>
        <p:spPr bwMode="auto">
          <a:xfrm>
            <a:off x="1828800" y="1676400"/>
            <a:ext cx="5133975" cy="4648200"/>
          </a:xfrm>
          <a:prstGeom prst="rect">
            <a:avLst/>
          </a:prstGeom>
          <a:solidFill>
            <a:srgbClr val="CCFFFF"/>
          </a:solidFill>
          <a:ln w="12700">
            <a:noFill/>
            <a:miter lim="800000"/>
            <a:headEnd/>
            <a:tailEnd/>
          </a:ln>
        </p:spPr>
        <p:txBody>
          <a:bodyPr wrap="none" anchor="ctr"/>
          <a:lstStyle/>
          <a:p>
            <a:endParaRPr lang="en-US"/>
          </a:p>
        </p:txBody>
      </p:sp>
      <p:pic>
        <p:nvPicPr>
          <p:cNvPr id="183299" name="Picture 4"/>
          <p:cNvPicPr>
            <a:picLocks noChangeAspect="1" noChangeArrowheads="1"/>
          </p:cNvPicPr>
          <p:nvPr/>
        </p:nvPicPr>
        <p:blipFill>
          <a:blip r:embed="rId2"/>
          <a:srcRect/>
          <a:stretch>
            <a:fillRect/>
          </a:stretch>
        </p:blipFill>
        <p:spPr bwMode="auto">
          <a:xfrm>
            <a:off x="2813050" y="1752600"/>
            <a:ext cx="3192463" cy="4419600"/>
          </a:xfrm>
          <a:prstGeom prst="rect">
            <a:avLst/>
          </a:prstGeom>
          <a:noFill/>
          <a:ln w="9525">
            <a:noFill/>
            <a:miter lim="800000"/>
            <a:headEnd/>
            <a:tailEnd/>
          </a:ln>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p:cNvSpPr>
          <p:nvPr>
            <p:ph type="title"/>
          </p:nvPr>
        </p:nvSpPr>
        <p:spPr bwMode="auto"/>
        <p:txBody>
          <a:bodyPr wrap="square" lIns="90487" tIns="44450" rIns="90487" bIns="44450" numCol="1" anchor="b" anchorCtr="0" compatLnSpc="1">
            <a:prstTxWarp prst="textNoShape">
              <a:avLst/>
            </a:prstTxWarp>
          </a:bodyPr>
          <a:lstStyle/>
          <a:p>
            <a:pPr>
              <a:defRPr/>
            </a:pPr>
            <a:r>
              <a:rPr lang="en-GB">
                <a:effectLst/>
              </a:rPr>
              <a:t>IEEE requirements standard</a:t>
            </a:r>
          </a:p>
        </p:txBody>
      </p:sp>
      <p:sp>
        <p:nvSpPr>
          <p:cNvPr id="2" name="Rectangle 3"/>
          <p:cNvSpPr>
            <a:spLocks noGrp="1"/>
          </p:cNvSpPr>
          <p:nvPr>
            <p:ph type="body" idx="1"/>
          </p:nvPr>
        </p:nvSpPr>
        <p:spPr/>
        <p:txBody>
          <a:bodyPr lIns="90487" tIns="44450" rIns="90487" bIns="44450"/>
          <a:lstStyle/>
          <a:p>
            <a:r>
              <a:rPr lang="en-GB"/>
              <a:t>Defines a generic structure for a requirements document that must be instantiated for each specific system. </a:t>
            </a:r>
          </a:p>
          <a:p>
            <a:pPr lvl="1"/>
            <a:r>
              <a:rPr lang="en-GB"/>
              <a:t>Introduction.</a:t>
            </a:r>
          </a:p>
          <a:p>
            <a:pPr lvl="1"/>
            <a:r>
              <a:rPr lang="en-GB"/>
              <a:t>General description.</a:t>
            </a:r>
          </a:p>
          <a:p>
            <a:pPr lvl="1"/>
            <a:r>
              <a:rPr lang="en-GB"/>
              <a:t>Specific requirements.</a:t>
            </a:r>
          </a:p>
          <a:p>
            <a:pPr lvl="1"/>
            <a:r>
              <a:rPr lang="en-GB"/>
              <a:t>Appendices.</a:t>
            </a:r>
          </a:p>
          <a:p>
            <a:pPr lvl="1"/>
            <a:r>
              <a:rPr lang="en-GB"/>
              <a:t>Index.</a:t>
            </a:r>
          </a:p>
          <a:p>
            <a:pPr>
              <a:buFont typeface="Wingdings 3" pitchFamily="18" charset="2"/>
              <a:buNone/>
            </a:pPr>
            <a:endParaRPr lang="en-GB"/>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Requirements document structure</a:t>
            </a:r>
          </a:p>
        </p:txBody>
      </p:sp>
      <p:sp>
        <p:nvSpPr>
          <p:cNvPr id="2" name="Rectangle 3"/>
          <p:cNvSpPr>
            <a:spLocks noGrp="1"/>
          </p:cNvSpPr>
          <p:nvPr>
            <p:ph type="body" idx="1"/>
          </p:nvPr>
        </p:nvSpPr>
        <p:spPr/>
        <p:txBody>
          <a:bodyPr/>
          <a:lstStyle/>
          <a:p>
            <a:pPr>
              <a:lnSpc>
                <a:spcPct val="90000"/>
              </a:lnSpc>
            </a:pPr>
            <a:r>
              <a:rPr lang="en-GB" sz="2300"/>
              <a:t>Preface</a:t>
            </a:r>
          </a:p>
          <a:p>
            <a:pPr>
              <a:lnSpc>
                <a:spcPct val="90000"/>
              </a:lnSpc>
            </a:pPr>
            <a:r>
              <a:rPr lang="en-GB" sz="2300"/>
              <a:t>Introduction</a:t>
            </a:r>
          </a:p>
          <a:p>
            <a:pPr>
              <a:lnSpc>
                <a:spcPct val="90000"/>
              </a:lnSpc>
            </a:pPr>
            <a:r>
              <a:rPr lang="en-GB" sz="2300"/>
              <a:t>Glossary</a:t>
            </a:r>
          </a:p>
          <a:p>
            <a:pPr>
              <a:lnSpc>
                <a:spcPct val="90000"/>
              </a:lnSpc>
            </a:pPr>
            <a:r>
              <a:rPr lang="en-GB" sz="2300"/>
              <a:t>User requirements definition</a:t>
            </a:r>
          </a:p>
          <a:p>
            <a:pPr>
              <a:lnSpc>
                <a:spcPct val="90000"/>
              </a:lnSpc>
            </a:pPr>
            <a:r>
              <a:rPr lang="en-GB" sz="2300"/>
              <a:t>System architecture</a:t>
            </a:r>
          </a:p>
          <a:p>
            <a:pPr>
              <a:lnSpc>
                <a:spcPct val="90000"/>
              </a:lnSpc>
            </a:pPr>
            <a:r>
              <a:rPr lang="en-GB" sz="2300"/>
              <a:t>System requirements specification</a:t>
            </a:r>
          </a:p>
          <a:p>
            <a:pPr>
              <a:lnSpc>
                <a:spcPct val="90000"/>
              </a:lnSpc>
            </a:pPr>
            <a:r>
              <a:rPr lang="en-GB" sz="2300"/>
              <a:t>System models</a:t>
            </a:r>
          </a:p>
          <a:p>
            <a:pPr>
              <a:lnSpc>
                <a:spcPct val="90000"/>
              </a:lnSpc>
            </a:pPr>
            <a:r>
              <a:rPr lang="en-GB" sz="2300"/>
              <a:t>System evolution</a:t>
            </a:r>
          </a:p>
          <a:p>
            <a:pPr>
              <a:lnSpc>
                <a:spcPct val="90000"/>
              </a:lnSpc>
            </a:pPr>
            <a:r>
              <a:rPr lang="en-GB" sz="2300"/>
              <a:t>Appendices</a:t>
            </a:r>
          </a:p>
          <a:p>
            <a:pPr>
              <a:lnSpc>
                <a:spcPct val="90000"/>
              </a:lnSpc>
            </a:pPr>
            <a:r>
              <a:rPr lang="en-GB" sz="2300"/>
              <a:t>Index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bwMode="auto">
          <a:xfrm>
            <a:off x="612775" y="2141538"/>
            <a:ext cx="7804150" cy="917575"/>
          </a:xfrm>
        </p:spPr>
        <p:txBody>
          <a:bodyPr wrap="square" lIns="90840" tIns="44623" rIns="90840" bIns="44623" numCol="1" anchor="b" anchorCtr="0" compatLnSpc="1">
            <a:prstTxWarp prst="textNoShape">
              <a:avLst/>
            </a:prstTxWarp>
          </a:bodyPr>
          <a:lstStyle/>
          <a:p>
            <a:pPr>
              <a:defRPr/>
            </a:pPr>
            <a:r>
              <a:rPr lang="en-GB" sz="4300">
                <a:effectLst/>
              </a:rPr>
              <a:t>System Engineering Process</a:t>
            </a:r>
            <a:r>
              <a:rPr lang="en-GB">
                <a:effectLst/>
              </a:rPr>
              <a:t> </a:t>
            </a:r>
          </a:p>
        </p:txBody>
      </p:sp>
      <p:sp>
        <p:nvSpPr>
          <p:cNvPr id="26626" name="Line 3"/>
          <p:cNvSpPr>
            <a:spLocks noChangeShapeType="1"/>
          </p:cNvSpPr>
          <p:nvPr/>
        </p:nvSpPr>
        <p:spPr bwMode="auto">
          <a:xfrm>
            <a:off x="0" y="3976688"/>
            <a:ext cx="8723313" cy="0"/>
          </a:xfrm>
          <a:prstGeom prst="line">
            <a:avLst/>
          </a:prstGeom>
          <a:noFill/>
          <a:ln w="50800">
            <a:solidFill>
              <a:schemeClr val="accent1"/>
            </a:solidFill>
            <a:round/>
            <a:headEnd/>
            <a:tailEnd/>
          </a:ln>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Systems engineering</a:t>
            </a:r>
          </a:p>
        </p:txBody>
      </p:sp>
      <p:sp>
        <p:nvSpPr>
          <p:cNvPr id="28674" name="Rectangle 3"/>
          <p:cNvSpPr>
            <a:spLocks noGrp="1"/>
          </p:cNvSpPr>
          <p:nvPr>
            <p:ph type="body" idx="1"/>
          </p:nvPr>
        </p:nvSpPr>
        <p:spPr/>
        <p:txBody>
          <a:bodyPr/>
          <a:lstStyle/>
          <a:p>
            <a:r>
              <a:rPr lang="en-US"/>
              <a:t>Activity of specifying, designing, implementing, validating, deploying and maintaining socio-technical systems.</a:t>
            </a:r>
          </a:p>
          <a:p>
            <a:endParaRPr lang="en-US"/>
          </a:p>
          <a:p>
            <a:pPr>
              <a:buFont typeface="Wingdings 3" pitchFamily="18" charset="2"/>
              <a:buNone/>
            </a:pPr>
            <a:endParaRPr lang="en-US"/>
          </a:p>
          <a:p>
            <a:r>
              <a:rPr lang="en-US"/>
              <a:t>Concerned with the services provided by the system, constraints on its construction and operation and the ways in which it is used.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ChangeArrowheads="1"/>
          </p:cNvSpPr>
          <p:nvPr/>
        </p:nvSpPr>
        <p:spPr bwMode="auto">
          <a:xfrm>
            <a:off x="492125" y="1676400"/>
            <a:ext cx="8089900" cy="4648200"/>
          </a:xfrm>
          <a:prstGeom prst="rect">
            <a:avLst/>
          </a:prstGeom>
          <a:solidFill>
            <a:srgbClr val="CCFFFF"/>
          </a:solidFill>
          <a:ln w="12700">
            <a:noFill/>
            <a:miter lim="800000"/>
            <a:headEnd/>
            <a:tailEnd/>
          </a:ln>
        </p:spPr>
        <p:txBody>
          <a:bodyPr wrap="none" anchor="ctr"/>
          <a:lstStyle/>
          <a:p>
            <a:endParaRPr lang="en-US"/>
          </a:p>
        </p:txBody>
      </p:sp>
      <p:sp>
        <p:nvSpPr>
          <p:cNvPr id="63491" name="Rectangle 3"/>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The systems engineering process</a:t>
            </a:r>
          </a:p>
        </p:txBody>
      </p:sp>
      <p:pic>
        <p:nvPicPr>
          <p:cNvPr id="29699" name="Picture 4"/>
          <p:cNvPicPr>
            <a:picLocks noChangeAspect="1" noChangeArrowheads="1"/>
          </p:cNvPicPr>
          <p:nvPr/>
        </p:nvPicPr>
        <p:blipFill>
          <a:blip r:embed="rId2"/>
          <a:srcRect/>
          <a:stretch>
            <a:fillRect/>
          </a:stretch>
        </p:blipFill>
        <p:spPr bwMode="auto">
          <a:xfrm>
            <a:off x="914400" y="1981200"/>
            <a:ext cx="7385050" cy="40005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The system engineering process</a:t>
            </a:r>
          </a:p>
        </p:txBody>
      </p:sp>
      <p:sp>
        <p:nvSpPr>
          <p:cNvPr id="30722" name="Rectangle 3"/>
          <p:cNvSpPr>
            <a:spLocks noGrp="1"/>
          </p:cNvSpPr>
          <p:nvPr>
            <p:ph type="body" idx="1"/>
          </p:nvPr>
        </p:nvSpPr>
        <p:spPr/>
        <p:txBody>
          <a:bodyPr lIns="95165" tIns="46748" rIns="95165" bIns="46748"/>
          <a:lstStyle/>
          <a:p>
            <a:pPr>
              <a:lnSpc>
                <a:spcPct val="90000"/>
              </a:lnSpc>
            </a:pPr>
            <a:r>
              <a:rPr lang="en-GB" sz="2800"/>
              <a:t>Distinction between system engineering process &amp; software development process:</a:t>
            </a:r>
          </a:p>
          <a:p>
            <a:pPr lvl="1">
              <a:lnSpc>
                <a:spcPct val="90000"/>
              </a:lnSpc>
            </a:pPr>
            <a:r>
              <a:rPr lang="en-GB" sz="2500"/>
              <a:t>Little scope for iteration between phases because hardware changes are very expensive. Software may have to compensate for hardware problems.</a:t>
            </a:r>
          </a:p>
          <a:p>
            <a:pPr>
              <a:lnSpc>
                <a:spcPct val="90000"/>
              </a:lnSpc>
            </a:pPr>
            <a:r>
              <a:rPr lang="en-GB" sz="2800"/>
              <a:t>Inevitably involves engineers from different disciplines who must work together</a:t>
            </a:r>
          </a:p>
          <a:p>
            <a:pPr lvl="1">
              <a:lnSpc>
                <a:spcPct val="90000"/>
              </a:lnSpc>
            </a:pPr>
            <a:r>
              <a:rPr lang="en-GB" sz="2500"/>
              <a:t>Much scope for misunderstanding here. Different disciplines use a different vocabulary and much negotiation is required. Engineers may have personal agendas to fulfil.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Inter-disciplinary involvement</a:t>
            </a:r>
          </a:p>
        </p:txBody>
      </p:sp>
      <p:sp>
        <p:nvSpPr>
          <p:cNvPr id="31746" name="Rectangle 3"/>
          <p:cNvSpPr>
            <a:spLocks noChangeArrowheads="1"/>
          </p:cNvSpPr>
          <p:nvPr/>
        </p:nvSpPr>
        <p:spPr bwMode="auto">
          <a:xfrm>
            <a:off x="703263" y="1676400"/>
            <a:ext cx="7737475" cy="4572000"/>
          </a:xfrm>
          <a:prstGeom prst="rect">
            <a:avLst/>
          </a:prstGeom>
          <a:solidFill>
            <a:srgbClr val="CCFFFF"/>
          </a:solidFill>
          <a:ln w="12700">
            <a:noFill/>
            <a:miter lim="800000"/>
            <a:headEnd/>
            <a:tailEnd/>
          </a:ln>
        </p:spPr>
        <p:txBody>
          <a:bodyPr wrap="none" anchor="ctr"/>
          <a:lstStyle/>
          <a:p>
            <a:endParaRPr lang="en-US"/>
          </a:p>
        </p:txBody>
      </p:sp>
      <p:pic>
        <p:nvPicPr>
          <p:cNvPr id="31747" name="Picture 4"/>
          <p:cNvPicPr>
            <a:picLocks noChangeAspect="1" noChangeArrowheads="1"/>
          </p:cNvPicPr>
          <p:nvPr/>
        </p:nvPicPr>
        <p:blipFill>
          <a:blip r:embed="rId2"/>
          <a:srcRect/>
          <a:stretch>
            <a:fillRect/>
          </a:stretch>
        </p:blipFill>
        <p:spPr bwMode="auto">
          <a:xfrm>
            <a:off x="1266825" y="2057400"/>
            <a:ext cx="6681788" cy="38671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requirements definition</a:t>
            </a:r>
          </a:p>
        </p:txBody>
      </p:sp>
      <p:sp>
        <p:nvSpPr>
          <p:cNvPr id="32770" name="Rectangle 3"/>
          <p:cNvSpPr>
            <a:spLocks noGrp="1"/>
          </p:cNvSpPr>
          <p:nvPr>
            <p:ph type="body" idx="1"/>
          </p:nvPr>
        </p:nvSpPr>
        <p:spPr/>
        <p:txBody>
          <a:bodyPr lIns="95165" tIns="46748" rIns="95165" bIns="46748"/>
          <a:lstStyle/>
          <a:p>
            <a:pPr>
              <a:lnSpc>
                <a:spcPct val="90000"/>
              </a:lnSpc>
            </a:pPr>
            <a:r>
              <a:rPr lang="en-GB" sz="2300"/>
              <a:t>System Requirements definitions specify what the system should do (functions) and system properties.</a:t>
            </a:r>
          </a:p>
          <a:p>
            <a:pPr>
              <a:lnSpc>
                <a:spcPct val="90000"/>
              </a:lnSpc>
            </a:pPr>
            <a:endParaRPr lang="en-GB" sz="2300"/>
          </a:p>
          <a:p>
            <a:pPr>
              <a:lnSpc>
                <a:spcPct val="90000"/>
              </a:lnSpc>
            </a:pPr>
            <a:r>
              <a:rPr lang="en-GB" sz="2300"/>
              <a:t>Three types of requirement defined at this stage</a:t>
            </a:r>
          </a:p>
          <a:p>
            <a:pPr lvl="1">
              <a:lnSpc>
                <a:spcPct val="90000"/>
              </a:lnSpc>
            </a:pPr>
            <a:r>
              <a:rPr lang="en-GB" sz="2100"/>
              <a:t>Abstract functional requirements. System functions are defined in an abstract way;</a:t>
            </a:r>
          </a:p>
          <a:p>
            <a:pPr lvl="1">
              <a:lnSpc>
                <a:spcPct val="90000"/>
              </a:lnSpc>
            </a:pPr>
            <a:r>
              <a:rPr lang="en-GB" sz="2100"/>
              <a:t>System properties. Non-functional requirements for the system in general are defined;</a:t>
            </a:r>
          </a:p>
          <a:p>
            <a:pPr lvl="1">
              <a:lnSpc>
                <a:spcPct val="90000"/>
              </a:lnSpc>
            </a:pPr>
            <a:r>
              <a:rPr lang="en-GB" sz="2100"/>
              <a:t>Undesirable characteristics. Unacceptable system behaviour is specified.</a:t>
            </a:r>
          </a:p>
          <a:p>
            <a:pPr>
              <a:lnSpc>
                <a:spcPct val="90000"/>
              </a:lnSpc>
            </a:pPr>
            <a:endParaRPr lang="en-GB" sz="2300"/>
          </a:p>
          <a:p>
            <a:pPr>
              <a:lnSpc>
                <a:spcPct val="90000"/>
              </a:lnSpc>
            </a:pPr>
            <a:r>
              <a:rPr lang="en-GB" sz="2300"/>
              <a:t>Should also define overall organisational objectives for the system.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objectives</a:t>
            </a:r>
          </a:p>
        </p:txBody>
      </p:sp>
      <p:sp>
        <p:nvSpPr>
          <p:cNvPr id="33794" name="Rectangle 3"/>
          <p:cNvSpPr>
            <a:spLocks noGrp="1"/>
          </p:cNvSpPr>
          <p:nvPr>
            <p:ph type="body" idx="1"/>
          </p:nvPr>
        </p:nvSpPr>
        <p:spPr/>
        <p:txBody>
          <a:bodyPr lIns="95165" tIns="46748" rIns="95165" bIns="46748"/>
          <a:lstStyle/>
          <a:p>
            <a:pPr>
              <a:lnSpc>
                <a:spcPct val="90000"/>
              </a:lnSpc>
            </a:pPr>
            <a:r>
              <a:rPr lang="en-GB"/>
              <a:t>Should define why a system is being procured for a particular environment.</a:t>
            </a:r>
          </a:p>
          <a:p>
            <a:pPr>
              <a:lnSpc>
                <a:spcPct val="90000"/>
              </a:lnSpc>
            </a:pPr>
            <a:r>
              <a:rPr lang="en-GB"/>
              <a:t>Functional objectives</a:t>
            </a:r>
          </a:p>
          <a:p>
            <a:pPr lvl="1">
              <a:lnSpc>
                <a:spcPct val="90000"/>
              </a:lnSpc>
            </a:pPr>
            <a:r>
              <a:rPr lang="en-GB"/>
              <a:t>To provide a fire and intruder alarm system for the building which will provide internal and external warning of fire or unauthorized intrusion.</a:t>
            </a:r>
          </a:p>
          <a:p>
            <a:pPr>
              <a:lnSpc>
                <a:spcPct val="90000"/>
              </a:lnSpc>
            </a:pPr>
            <a:r>
              <a:rPr lang="en-GB"/>
              <a:t>Organisational objectives</a:t>
            </a:r>
          </a:p>
          <a:p>
            <a:pPr lvl="1">
              <a:lnSpc>
                <a:spcPct val="90000"/>
              </a:lnSpc>
            </a:pPr>
            <a:r>
              <a:rPr lang="en-GB"/>
              <a:t>To ensure that the normal functioning of work carried out in the building is not seriously disrupted by events such as fire and unauthorized intrusion.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requirements problems</a:t>
            </a:r>
          </a:p>
        </p:txBody>
      </p:sp>
      <p:sp>
        <p:nvSpPr>
          <p:cNvPr id="34818" name="Rectangle 3"/>
          <p:cNvSpPr>
            <a:spLocks noGrp="1"/>
          </p:cNvSpPr>
          <p:nvPr>
            <p:ph type="body" idx="1"/>
          </p:nvPr>
        </p:nvSpPr>
        <p:spPr/>
        <p:txBody>
          <a:bodyPr lIns="95165" tIns="46748" rIns="95165" bIns="46748"/>
          <a:lstStyle/>
          <a:p>
            <a:endParaRPr lang="en-GB"/>
          </a:p>
          <a:p>
            <a:endParaRPr lang="en-GB"/>
          </a:p>
          <a:p>
            <a:r>
              <a:rPr lang="en-GB"/>
              <a:t>Complex systems are usually developed to address wicked problems</a:t>
            </a:r>
          </a:p>
          <a:p>
            <a:pPr lvl="1"/>
            <a:endParaRPr lang="en-GB"/>
          </a:p>
          <a:p>
            <a:pPr lvl="1"/>
            <a:r>
              <a:rPr lang="en-GB"/>
              <a:t>Problems that are not fully understood;</a:t>
            </a:r>
          </a:p>
          <a:p>
            <a:pPr lvl="1"/>
            <a:endParaRPr lang="en-GB"/>
          </a:p>
          <a:p>
            <a:pPr lvl="1"/>
            <a:r>
              <a:rPr lang="en-GB"/>
              <a:t>Changing as the system is being specified.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Software costs</a:t>
            </a:r>
          </a:p>
        </p:txBody>
      </p:sp>
      <p:sp>
        <p:nvSpPr>
          <p:cNvPr id="16386" name="Rectangle 3"/>
          <p:cNvSpPr>
            <a:spLocks noGrp="1"/>
          </p:cNvSpPr>
          <p:nvPr>
            <p:ph type="body"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The system design process</a:t>
            </a:r>
          </a:p>
        </p:txBody>
      </p:sp>
      <p:sp>
        <p:nvSpPr>
          <p:cNvPr id="36866" name="Rectangle 3"/>
          <p:cNvSpPr>
            <a:spLocks noGrp="1"/>
          </p:cNvSpPr>
          <p:nvPr>
            <p:ph type="body" idx="1"/>
          </p:nvPr>
        </p:nvSpPr>
        <p:spPr/>
        <p:txBody>
          <a:bodyPr lIns="95165" tIns="46748" rIns="95165" bIns="46748"/>
          <a:lstStyle/>
          <a:p>
            <a:pPr>
              <a:lnSpc>
                <a:spcPct val="80000"/>
              </a:lnSpc>
            </a:pPr>
            <a:r>
              <a:rPr lang="en-GB" sz="1800"/>
              <a:t>System design is concerned with how the system functionality is provided by the components of the system.</a:t>
            </a:r>
          </a:p>
          <a:p>
            <a:pPr>
              <a:lnSpc>
                <a:spcPct val="80000"/>
              </a:lnSpc>
            </a:pPr>
            <a:endParaRPr lang="en-GB" sz="1800"/>
          </a:p>
          <a:p>
            <a:pPr>
              <a:lnSpc>
                <a:spcPct val="80000"/>
              </a:lnSpc>
            </a:pPr>
            <a:r>
              <a:rPr lang="en-GB" sz="1800"/>
              <a:t>Partition requirements</a:t>
            </a:r>
          </a:p>
          <a:p>
            <a:pPr lvl="1">
              <a:lnSpc>
                <a:spcPct val="80000"/>
              </a:lnSpc>
            </a:pPr>
            <a:r>
              <a:rPr lang="en-GB" sz="1600"/>
              <a:t>Organise requirements into related groups.  </a:t>
            </a:r>
          </a:p>
          <a:p>
            <a:pPr>
              <a:lnSpc>
                <a:spcPct val="80000"/>
              </a:lnSpc>
            </a:pPr>
            <a:endParaRPr lang="en-GB" sz="1800"/>
          </a:p>
          <a:p>
            <a:pPr>
              <a:lnSpc>
                <a:spcPct val="80000"/>
              </a:lnSpc>
            </a:pPr>
            <a:r>
              <a:rPr lang="en-GB" sz="1800"/>
              <a:t>Identify sub-systems</a:t>
            </a:r>
          </a:p>
          <a:p>
            <a:pPr lvl="1">
              <a:lnSpc>
                <a:spcPct val="80000"/>
              </a:lnSpc>
            </a:pPr>
            <a:r>
              <a:rPr lang="en-GB" sz="1600"/>
              <a:t>Identify a set of sub-systems which collectively can meet the system requirements.</a:t>
            </a:r>
          </a:p>
          <a:p>
            <a:pPr>
              <a:lnSpc>
                <a:spcPct val="80000"/>
              </a:lnSpc>
            </a:pPr>
            <a:endParaRPr lang="en-GB" sz="1800"/>
          </a:p>
          <a:p>
            <a:pPr>
              <a:lnSpc>
                <a:spcPct val="80000"/>
              </a:lnSpc>
            </a:pPr>
            <a:r>
              <a:rPr lang="en-GB" sz="1800"/>
              <a:t>Assign requirements to sub-systems</a:t>
            </a:r>
          </a:p>
          <a:p>
            <a:pPr lvl="1">
              <a:lnSpc>
                <a:spcPct val="80000"/>
              </a:lnSpc>
            </a:pPr>
            <a:r>
              <a:rPr lang="en-GB" sz="1600"/>
              <a:t>Causes particular problems when COTS are integrated.</a:t>
            </a:r>
          </a:p>
          <a:p>
            <a:pPr>
              <a:lnSpc>
                <a:spcPct val="80000"/>
              </a:lnSpc>
            </a:pPr>
            <a:endParaRPr lang="en-GB" sz="1800"/>
          </a:p>
          <a:p>
            <a:pPr>
              <a:lnSpc>
                <a:spcPct val="80000"/>
              </a:lnSpc>
            </a:pPr>
            <a:r>
              <a:rPr lang="en-GB" sz="1800"/>
              <a:t>Specify sub-system functionality.</a:t>
            </a:r>
          </a:p>
          <a:p>
            <a:pPr>
              <a:lnSpc>
                <a:spcPct val="80000"/>
              </a:lnSpc>
            </a:pPr>
            <a:endParaRPr lang="en-GB" sz="1800"/>
          </a:p>
          <a:p>
            <a:pPr>
              <a:lnSpc>
                <a:spcPct val="80000"/>
              </a:lnSpc>
            </a:pPr>
            <a:r>
              <a:rPr lang="en-GB" sz="1800"/>
              <a:t>Define sub-system interfaces</a:t>
            </a:r>
          </a:p>
          <a:p>
            <a:pPr lvl="1">
              <a:lnSpc>
                <a:spcPct val="80000"/>
              </a:lnSpc>
            </a:pPr>
            <a:r>
              <a:rPr lang="en-GB" sz="1600"/>
              <a:t>Critical activity for parallel sub-system development.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The system design process</a:t>
            </a:r>
          </a:p>
        </p:txBody>
      </p:sp>
      <p:sp>
        <p:nvSpPr>
          <p:cNvPr id="37890" name="Rectangle 3"/>
          <p:cNvSpPr>
            <a:spLocks noChangeArrowheads="1"/>
          </p:cNvSpPr>
          <p:nvPr/>
        </p:nvSpPr>
        <p:spPr bwMode="auto">
          <a:xfrm>
            <a:off x="633413" y="1676400"/>
            <a:ext cx="7807325" cy="4419600"/>
          </a:xfrm>
          <a:prstGeom prst="rect">
            <a:avLst/>
          </a:prstGeom>
          <a:solidFill>
            <a:srgbClr val="CCFFFF"/>
          </a:solidFill>
          <a:ln w="12700">
            <a:noFill/>
            <a:miter lim="800000"/>
            <a:headEnd/>
            <a:tailEnd/>
          </a:ln>
        </p:spPr>
        <p:txBody>
          <a:bodyPr wrap="none" anchor="ctr"/>
          <a:lstStyle/>
          <a:p>
            <a:endParaRPr lang="en-US"/>
          </a:p>
        </p:txBody>
      </p:sp>
      <p:pic>
        <p:nvPicPr>
          <p:cNvPr id="37891" name="Picture 4"/>
          <p:cNvPicPr>
            <a:picLocks noChangeAspect="1" noChangeArrowheads="1"/>
          </p:cNvPicPr>
          <p:nvPr/>
        </p:nvPicPr>
        <p:blipFill>
          <a:blip r:embed="rId2"/>
          <a:srcRect/>
          <a:stretch>
            <a:fillRect/>
          </a:stretch>
        </p:blipFill>
        <p:spPr bwMode="auto">
          <a:xfrm>
            <a:off x="914400" y="2438400"/>
            <a:ext cx="7315200" cy="25225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Spiral model of requirements/design</a:t>
            </a:r>
          </a:p>
        </p:txBody>
      </p:sp>
      <p:sp>
        <p:nvSpPr>
          <p:cNvPr id="38914" name="Rectangle 3"/>
          <p:cNvSpPr>
            <a:spLocks noChangeArrowheads="1"/>
          </p:cNvSpPr>
          <p:nvPr/>
        </p:nvSpPr>
        <p:spPr bwMode="auto">
          <a:xfrm>
            <a:off x="914400" y="1676400"/>
            <a:ext cx="7173913" cy="4724400"/>
          </a:xfrm>
          <a:prstGeom prst="rect">
            <a:avLst/>
          </a:prstGeom>
          <a:solidFill>
            <a:srgbClr val="CCFFFF"/>
          </a:solidFill>
          <a:ln w="12700">
            <a:noFill/>
            <a:miter lim="800000"/>
            <a:headEnd/>
            <a:tailEnd/>
          </a:ln>
        </p:spPr>
        <p:txBody>
          <a:bodyPr wrap="none" anchor="ctr"/>
          <a:lstStyle/>
          <a:p>
            <a:endParaRPr lang="en-US"/>
          </a:p>
        </p:txBody>
      </p:sp>
      <p:pic>
        <p:nvPicPr>
          <p:cNvPr id="38915" name="Picture 4"/>
          <p:cNvPicPr>
            <a:picLocks noChangeAspect="1" noChangeArrowheads="1"/>
          </p:cNvPicPr>
          <p:nvPr/>
        </p:nvPicPr>
        <p:blipFill>
          <a:blip r:embed="rId2"/>
          <a:srcRect/>
          <a:stretch>
            <a:fillRect/>
          </a:stretch>
        </p:blipFill>
        <p:spPr bwMode="auto">
          <a:xfrm>
            <a:off x="1617663" y="1752600"/>
            <a:ext cx="5978525" cy="456247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modelling</a:t>
            </a:r>
          </a:p>
        </p:txBody>
      </p:sp>
      <p:sp>
        <p:nvSpPr>
          <p:cNvPr id="39938" name="Rectangle 3"/>
          <p:cNvSpPr>
            <a:spLocks noGrp="1"/>
          </p:cNvSpPr>
          <p:nvPr>
            <p:ph type="body" idx="1"/>
          </p:nvPr>
        </p:nvSpPr>
        <p:spPr/>
        <p:txBody>
          <a:bodyPr lIns="95165" tIns="46748" rIns="95165" bIns="46748"/>
          <a:lstStyle/>
          <a:p>
            <a:r>
              <a:rPr lang="en-GB"/>
              <a:t>An architectural model presents an abstract view of the sub-systems making up a system</a:t>
            </a:r>
          </a:p>
          <a:p>
            <a:r>
              <a:rPr lang="en-GB"/>
              <a:t>May include major information flows between sub-systems</a:t>
            </a:r>
          </a:p>
          <a:p>
            <a:r>
              <a:rPr lang="en-GB"/>
              <a:t>Usually presented as a block diagram</a:t>
            </a:r>
          </a:p>
          <a:p>
            <a:r>
              <a:rPr lang="en-GB"/>
              <a:t>May identify different types of functional component in the model</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Burglar alarm system</a:t>
            </a:r>
          </a:p>
        </p:txBody>
      </p:sp>
      <p:sp>
        <p:nvSpPr>
          <p:cNvPr id="40962" name="Rectangle 3"/>
          <p:cNvSpPr>
            <a:spLocks noChangeArrowheads="1"/>
          </p:cNvSpPr>
          <p:nvPr/>
        </p:nvSpPr>
        <p:spPr bwMode="auto">
          <a:xfrm>
            <a:off x="703263" y="1676400"/>
            <a:ext cx="7878762" cy="4495800"/>
          </a:xfrm>
          <a:prstGeom prst="rect">
            <a:avLst/>
          </a:prstGeom>
          <a:solidFill>
            <a:srgbClr val="CCFFFF"/>
          </a:solidFill>
          <a:ln w="12700">
            <a:noFill/>
            <a:miter lim="800000"/>
            <a:headEnd/>
            <a:tailEnd/>
          </a:ln>
        </p:spPr>
        <p:txBody>
          <a:bodyPr wrap="none" anchor="ctr"/>
          <a:lstStyle/>
          <a:p>
            <a:endParaRPr lang="en-US"/>
          </a:p>
        </p:txBody>
      </p:sp>
      <p:pic>
        <p:nvPicPr>
          <p:cNvPr id="40963" name="Picture 4"/>
          <p:cNvPicPr>
            <a:picLocks noChangeAspect="1" noChangeArrowheads="1"/>
          </p:cNvPicPr>
          <p:nvPr/>
        </p:nvPicPr>
        <p:blipFill>
          <a:blip r:embed="rId2"/>
          <a:srcRect/>
          <a:stretch>
            <a:fillRect/>
          </a:stretch>
        </p:blipFill>
        <p:spPr bwMode="auto">
          <a:xfrm>
            <a:off x="1125538" y="2133600"/>
            <a:ext cx="7456487" cy="334168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Sub-system description</a:t>
            </a:r>
          </a:p>
        </p:txBody>
      </p:sp>
      <p:sp>
        <p:nvSpPr>
          <p:cNvPr id="53254" name="Rectangle 3"/>
          <p:cNvSpPr>
            <a:spLocks noChangeArrowheads="1"/>
          </p:cNvSpPr>
          <p:nvPr/>
        </p:nvSpPr>
        <p:spPr bwMode="auto">
          <a:xfrm>
            <a:off x="492125" y="1600200"/>
            <a:ext cx="7878763" cy="4191000"/>
          </a:xfrm>
          <a:prstGeom prst="rect">
            <a:avLst/>
          </a:prstGeom>
          <a:solidFill>
            <a:srgbClr val="CCFFFF"/>
          </a:solidFill>
          <a:ln w="12700">
            <a:noFill/>
            <a:miter lim="800000"/>
            <a:headEnd/>
            <a:tailEnd/>
          </a:ln>
        </p:spPr>
        <p:txBody>
          <a:bodyPr wrap="none" anchor="ctr"/>
          <a:lstStyle/>
          <a:p>
            <a:endParaRPr lang="en-US"/>
          </a:p>
        </p:txBody>
      </p:sp>
      <p:graphicFrame>
        <p:nvGraphicFramePr>
          <p:cNvPr id="53252" name="Object 4"/>
          <p:cNvGraphicFramePr>
            <a:graphicFrameLocks noChangeAspect="1"/>
          </p:cNvGraphicFramePr>
          <p:nvPr/>
        </p:nvGraphicFramePr>
        <p:xfrm>
          <a:off x="703263" y="2286000"/>
          <a:ext cx="8159750" cy="3030538"/>
        </p:xfrm>
        <a:graphic>
          <a:graphicData uri="http://schemas.openxmlformats.org/presentationml/2006/ole">
            <mc:AlternateContent xmlns:mc="http://schemas.openxmlformats.org/markup-compatibility/2006">
              <mc:Choice xmlns:v="urn:schemas-microsoft-com:vml" Requires="v">
                <p:oleObj name="Document" r:id="rId2" imgW="5641848" imgH="1935480" progId="Word.Document.8">
                  <p:embed/>
                </p:oleObj>
              </mc:Choice>
              <mc:Fallback>
                <p:oleObj name="Document" r:id="rId2" imgW="5641848" imgH="1935480"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63" y="2286000"/>
                        <a:ext cx="8159750" cy="3030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ATC system architecture</a:t>
            </a:r>
          </a:p>
        </p:txBody>
      </p:sp>
      <p:sp>
        <p:nvSpPr>
          <p:cNvPr id="2" name="Rectangle 3"/>
          <p:cNvSpPr>
            <a:spLocks noChangeArrowheads="1"/>
          </p:cNvSpPr>
          <p:nvPr/>
        </p:nvSpPr>
        <p:spPr bwMode="auto">
          <a:xfrm>
            <a:off x="703263" y="1524000"/>
            <a:ext cx="8088312" cy="4953000"/>
          </a:xfrm>
          <a:prstGeom prst="rect">
            <a:avLst/>
          </a:prstGeom>
          <a:solidFill>
            <a:srgbClr val="CCFFFF"/>
          </a:solidFill>
          <a:ln w="12700">
            <a:noFill/>
            <a:miter lim="800000"/>
            <a:headEnd/>
            <a:tailEnd/>
          </a:ln>
        </p:spPr>
        <p:txBody>
          <a:bodyPr wrap="none" anchor="ctr"/>
          <a:lstStyle/>
          <a:p>
            <a:endParaRPr lang="en-US"/>
          </a:p>
        </p:txBody>
      </p:sp>
      <p:pic>
        <p:nvPicPr>
          <p:cNvPr id="54275" name="Picture 4"/>
          <p:cNvPicPr>
            <a:picLocks noChangeAspect="1" noChangeArrowheads="1"/>
          </p:cNvPicPr>
          <p:nvPr/>
        </p:nvPicPr>
        <p:blipFill>
          <a:blip r:embed="rId2"/>
          <a:srcRect/>
          <a:stretch>
            <a:fillRect/>
          </a:stretch>
        </p:blipFill>
        <p:spPr bwMode="auto">
          <a:xfrm>
            <a:off x="2109788" y="1676400"/>
            <a:ext cx="4924425" cy="468312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Sub-system development</a:t>
            </a:r>
          </a:p>
        </p:txBody>
      </p:sp>
      <p:sp>
        <p:nvSpPr>
          <p:cNvPr id="2" name="Rectangle 3"/>
          <p:cNvSpPr>
            <a:spLocks noGrp="1"/>
          </p:cNvSpPr>
          <p:nvPr>
            <p:ph type="body" idx="1"/>
          </p:nvPr>
        </p:nvSpPr>
        <p:spPr/>
        <p:txBody>
          <a:bodyPr lIns="95165" tIns="46748" rIns="95165" bIns="46748"/>
          <a:lstStyle/>
          <a:p>
            <a:r>
              <a:rPr lang="en-GB" sz="2300"/>
              <a:t>Typically parallel projects developing the </a:t>
            </a:r>
            <a:br>
              <a:rPr lang="en-GB" sz="2300"/>
            </a:br>
            <a:r>
              <a:rPr lang="en-GB" sz="2300"/>
              <a:t>hardware, software and communications.</a:t>
            </a:r>
          </a:p>
          <a:p>
            <a:r>
              <a:rPr lang="en-GB" sz="2300"/>
              <a:t>May involve some COTS  (Commercial Off-the-Shelf) systems procurement.</a:t>
            </a:r>
          </a:p>
          <a:p>
            <a:r>
              <a:rPr lang="en-GB" sz="2300"/>
              <a:t>Lack of communication across implementation </a:t>
            </a:r>
            <a:br>
              <a:rPr lang="en-GB" sz="2300"/>
            </a:br>
            <a:r>
              <a:rPr lang="en-GB" sz="2300"/>
              <a:t>teams.</a:t>
            </a:r>
          </a:p>
          <a:p>
            <a:r>
              <a:rPr lang="en-GB" sz="2300"/>
              <a:t>Bureaucratic and slow mechanism for </a:t>
            </a:r>
            <a:br>
              <a:rPr lang="en-GB" sz="2300"/>
            </a:br>
            <a:r>
              <a:rPr lang="en-GB" sz="2300"/>
              <a:t>proposing system changes means that the development schedule may be extended because of the need for rework.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p:cNvSpPr>
          <p:nvPr>
            <p:ph type="body" idx="1"/>
          </p:nvPr>
        </p:nvSpPr>
        <p:spPr/>
        <p:txBody>
          <a:bodyPr lIns="95165" tIns="46748" rIns="95165" bIns="46748"/>
          <a:lstStyle/>
          <a:p>
            <a:r>
              <a:rPr lang="en-GB"/>
              <a:t>The process of putting hardware, software and </a:t>
            </a:r>
            <a:br>
              <a:rPr lang="en-GB"/>
            </a:br>
            <a:r>
              <a:rPr lang="en-GB"/>
              <a:t>people together to make a system.</a:t>
            </a:r>
          </a:p>
          <a:p>
            <a:r>
              <a:rPr lang="en-GB"/>
              <a:t>Should be tackled incrementally so that sub-systems are integrated one at a time.</a:t>
            </a:r>
          </a:p>
          <a:p>
            <a:r>
              <a:rPr lang="en-GB"/>
              <a:t>Interface problems between sub-systems are usually found at this stage.</a:t>
            </a:r>
          </a:p>
          <a:p>
            <a:r>
              <a:rPr lang="en-GB"/>
              <a:t>May be problems with uncoordinated deliveries </a:t>
            </a:r>
            <a:br>
              <a:rPr lang="en-GB"/>
            </a:br>
            <a:r>
              <a:rPr lang="en-GB"/>
              <a:t>of system components.</a:t>
            </a:r>
          </a:p>
        </p:txBody>
      </p:sp>
      <p:sp>
        <p:nvSpPr>
          <p:cNvPr id="57347" name="Rectangle 3"/>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integration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p:cNvSpPr>
          <p:nvPr>
            <p:ph type="body" idx="1"/>
          </p:nvPr>
        </p:nvSpPr>
        <p:spPr/>
        <p:txBody>
          <a:bodyPr lIns="95165" tIns="46748" rIns="95165" bIns="46748"/>
          <a:lstStyle/>
          <a:p>
            <a:pPr>
              <a:lnSpc>
                <a:spcPct val="90000"/>
              </a:lnSpc>
            </a:pPr>
            <a:r>
              <a:rPr lang="en-GB"/>
              <a:t>After completion, the system has to be installed in the customer’s environment</a:t>
            </a:r>
          </a:p>
          <a:p>
            <a:pPr lvl="1">
              <a:lnSpc>
                <a:spcPct val="90000"/>
              </a:lnSpc>
            </a:pPr>
            <a:r>
              <a:rPr lang="en-GB"/>
              <a:t>Environmental assumptions may be incorrect;</a:t>
            </a:r>
          </a:p>
          <a:p>
            <a:pPr lvl="1">
              <a:lnSpc>
                <a:spcPct val="90000"/>
              </a:lnSpc>
            </a:pPr>
            <a:r>
              <a:rPr lang="en-GB"/>
              <a:t>May be human resistance to the introduction of </a:t>
            </a:r>
            <a:br>
              <a:rPr lang="en-GB"/>
            </a:br>
            <a:r>
              <a:rPr lang="en-GB"/>
              <a:t>a new system;</a:t>
            </a:r>
          </a:p>
          <a:p>
            <a:pPr lvl="1">
              <a:lnSpc>
                <a:spcPct val="90000"/>
              </a:lnSpc>
            </a:pPr>
            <a:r>
              <a:rPr lang="en-GB"/>
              <a:t>System may have to coexist with alternative </a:t>
            </a:r>
            <a:br>
              <a:rPr lang="en-GB"/>
            </a:br>
            <a:r>
              <a:rPr lang="en-GB"/>
              <a:t>systems for some time;</a:t>
            </a:r>
          </a:p>
          <a:p>
            <a:pPr lvl="1">
              <a:lnSpc>
                <a:spcPct val="90000"/>
              </a:lnSpc>
            </a:pPr>
            <a:r>
              <a:rPr lang="en-GB"/>
              <a:t>May be physical installation problems (e.g. </a:t>
            </a:r>
            <a:br>
              <a:rPr lang="en-GB"/>
            </a:br>
            <a:r>
              <a:rPr lang="en-GB"/>
              <a:t>cabling problems);</a:t>
            </a:r>
          </a:p>
          <a:p>
            <a:pPr lvl="1">
              <a:lnSpc>
                <a:spcPct val="90000"/>
              </a:lnSpc>
            </a:pPr>
            <a:r>
              <a:rPr lang="en-GB"/>
              <a:t>Operator training has to be identified.</a:t>
            </a:r>
          </a:p>
        </p:txBody>
      </p:sp>
      <p:sp>
        <p:nvSpPr>
          <p:cNvPr id="59395" name="Rectangle 3"/>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installation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What is Software?</a:t>
            </a:r>
          </a:p>
        </p:txBody>
      </p:sp>
      <p:sp>
        <p:nvSpPr>
          <p:cNvPr id="17410" name="Rectangle 3"/>
          <p:cNvSpPr>
            <a:spLocks noGrp="1"/>
          </p:cNvSpPr>
          <p:nvPr>
            <p:ph type="body" idx="1"/>
          </p:nvPr>
        </p:nvSpPr>
        <p:spPr/>
        <p:txBody>
          <a:bodyPr/>
          <a:lstStyle/>
          <a:p>
            <a:pPr>
              <a:lnSpc>
                <a:spcPct val="90000"/>
              </a:lnSpc>
            </a:pPr>
            <a:r>
              <a:rPr lang="en-GB" sz="2000"/>
              <a:t>Computer programs and associated documentation such as requirements, design models and user manuals.</a:t>
            </a:r>
          </a:p>
          <a:p>
            <a:pPr>
              <a:lnSpc>
                <a:spcPct val="90000"/>
              </a:lnSpc>
            </a:pPr>
            <a:endParaRPr lang="en-US" sz="2000"/>
          </a:p>
          <a:p>
            <a:pPr>
              <a:lnSpc>
                <a:spcPct val="90000"/>
              </a:lnSpc>
            </a:pPr>
            <a:r>
              <a:rPr lang="en-GB" sz="2000"/>
              <a:t>Software products may be developed for a particular customer or may be developed for a general market.</a:t>
            </a:r>
          </a:p>
          <a:p>
            <a:pPr>
              <a:lnSpc>
                <a:spcPct val="90000"/>
              </a:lnSpc>
              <a:buFont typeface="Wingdings 3" pitchFamily="18" charset="2"/>
              <a:buNone/>
            </a:pPr>
            <a:endParaRPr lang="en-GB" sz="2000"/>
          </a:p>
          <a:p>
            <a:pPr>
              <a:lnSpc>
                <a:spcPct val="90000"/>
              </a:lnSpc>
            </a:pPr>
            <a:r>
              <a:rPr lang="en-GB" sz="2000"/>
              <a:t>Software products may be</a:t>
            </a:r>
          </a:p>
          <a:p>
            <a:pPr lvl="1">
              <a:lnSpc>
                <a:spcPct val="90000"/>
              </a:lnSpc>
            </a:pPr>
            <a:r>
              <a:rPr lang="en-GB" sz="1800"/>
              <a:t>Generic - developed to be sold to a range of different customers e.g. PC software such as Excel or Word.</a:t>
            </a:r>
          </a:p>
          <a:p>
            <a:pPr lvl="1">
              <a:lnSpc>
                <a:spcPct val="90000"/>
              </a:lnSpc>
            </a:pPr>
            <a:r>
              <a:rPr lang="en-GB" sz="1800"/>
              <a:t>Bespoke (custom) - developed for a single customer according to their specification.</a:t>
            </a:r>
          </a:p>
          <a:p>
            <a:pPr>
              <a:lnSpc>
                <a:spcPct val="90000"/>
              </a:lnSpc>
            </a:pPr>
            <a:endParaRPr lang="en-GB" sz="2000"/>
          </a:p>
          <a:p>
            <a:pPr>
              <a:lnSpc>
                <a:spcPct val="90000"/>
              </a:lnSpc>
            </a:pPr>
            <a:r>
              <a:rPr lang="en-GB" sz="2000"/>
              <a:t>New software can be created by developing new programs, configuring generic software systems or reusing existing software.</a:t>
            </a:r>
          </a:p>
          <a:p>
            <a:pPr>
              <a:lnSpc>
                <a:spcPct val="90000"/>
              </a:lnSpc>
            </a:pP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evolution</a:t>
            </a:r>
          </a:p>
        </p:txBody>
      </p:sp>
      <p:sp>
        <p:nvSpPr>
          <p:cNvPr id="2" name="Rectangle 3"/>
          <p:cNvSpPr>
            <a:spLocks noGrp="1"/>
          </p:cNvSpPr>
          <p:nvPr>
            <p:ph type="body" idx="1"/>
          </p:nvPr>
        </p:nvSpPr>
        <p:spPr/>
        <p:txBody>
          <a:bodyPr lIns="95165" tIns="46748" rIns="95165" bIns="46748"/>
          <a:lstStyle/>
          <a:p>
            <a:r>
              <a:rPr lang="en-GB" sz="2300"/>
              <a:t>Large systems have a long lifetime. They must evolve to meet changing requirements.</a:t>
            </a:r>
          </a:p>
          <a:p>
            <a:r>
              <a:rPr lang="en-GB" sz="2300"/>
              <a:t>Evolution is inherently costly</a:t>
            </a:r>
          </a:p>
          <a:p>
            <a:pPr lvl="1"/>
            <a:r>
              <a:rPr lang="en-GB" sz="2100"/>
              <a:t>Changes must be analysed from a technical and business perspective;</a:t>
            </a:r>
          </a:p>
          <a:p>
            <a:pPr lvl="1"/>
            <a:r>
              <a:rPr lang="en-GB" sz="2100"/>
              <a:t>Sub-systems interact so unanticipated problems can arise;</a:t>
            </a:r>
          </a:p>
          <a:p>
            <a:pPr lvl="1"/>
            <a:r>
              <a:rPr lang="en-GB" sz="2100"/>
              <a:t>There is rarely a rationale for original design decisions;</a:t>
            </a:r>
          </a:p>
          <a:p>
            <a:pPr lvl="1"/>
            <a:r>
              <a:rPr lang="en-GB" sz="2100"/>
              <a:t>System structure is corrupted as changes are made to it.</a:t>
            </a:r>
          </a:p>
          <a:p>
            <a:r>
              <a:rPr lang="en-GB" sz="2300"/>
              <a:t>Existing systems which must be maintained are sometimes called </a:t>
            </a:r>
            <a:r>
              <a:rPr lang="en-GB" sz="2300">
                <a:solidFill>
                  <a:schemeClr val="accent1"/>
                </a:solidFill>
              </a:rPr>
              <a:t>legacy systems.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bwMode="auto"/>
        <p:txBody>
          <a:bodyPr wrap="square" lIns="95165" tIns="46748" rIns="95165" bIns="46748" numCol="1" anchor="b" anchorCtr="0" compatLnSpc="1">
            <a:prstTxWarp prst="textNoShape">
              <a:avLst/>
            </a:prstTxWarp>
          </a:bodyPr>
          <a:lstStyle/>
          <a:p>
            <a:pPr>
              <a:defRPr/>
            </a:pPr>
            <a:r>
              <a:rPr lang="en-GB">
                <a:effectLst/>
              </a:rPr>
              <a:t>System decommissioning</a:t>
            </a:r>
          </a:p>
        </p:txBody>
      </p:sp>
      <p:sp>
        <p:nvSpPr>
          <p:cNvPr id="2" name="Rectangle 3"/>
          <p:cNvSpPr>
            <a:spLocks noGrp="1"/>
          </p:cNvSpPr>
          <p:nvPr>
            <p:ph type="body" idx="1"/>
          </p:nvPr>
        </p:nvSpPr>
        <p:spPr/>
        <p:txBody>
          <a:bodyPr lIns="95165" tIns="46748" rIns="95165" bIns="46748"/>
          <a:lstStyle/>
          <a:p>
            <a:r>
              <a:rPr lang="en-GB"/>
              <a:t>Taking the system out of service after its useful lifetime.</a:t>
            </a:r>
          </a:p>
          <a:p>
            <a:r>
              <a:rPr lang="en-GB"/>
              <a:t>May require removal of materials (e.g. dangerous chemicals) which pollute the environment</a:t>
            </a:r>
          </a:p>
          <a:p>
            <a:pPr lvl="1"/>
            <a:r>
              <a:rPr lang="en-GB"/>
              <a:t>Should be planned for in the system design by encapsulation.</a:t>
            </a:r>
          </a:p>
          <a:p>
            <a:r>
              <a:rPr lang="en-GB"/>
              <a:t>May require data to be restructured and converted to be used in some other system.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a:xfrm>
            <a:off x="612775" y="2141538"/>
            <a:ext cx="7804150" cy="917575"/>
          </a:xfrm>
        </p:spPr>
        <p:txBody>
          <a:bodyPr wrap="square" lIns="90840" tIns="44623" rIns="90840" bIns="44623" numCol="1" anchor="b" anchorCtr="0" compatLnSpc="1">
            <a:prstTxWarp prst="textNoShape">
              <a:avLst/>
            </a:prstTxWarp>
          </a:bodyPr>
          <a:lstStyle/>
          <a:p>
            <a:pPr>
              <a:defRPr/>
            </a:pPr>
            <a:r>
              <a:rPr lang="en-GB" sz="4300">
                <a:effectLst/>
              </a:rPr>
              <a:t>Software Processes</a:t>
            </a:r>
            <a:r>
              <a:rPr lang="en-GB">
                <a:effectLst/>
              </a:rPr>
              <a:t> </a:t>
            </a:r>
          </a:p>
        </p:txBody>
      </p:sp>
      <p:sp>
        <p:nvSpPr>
          <p:cNvPr id="63490" name="Line 3"/>
          <p:cNvSpPr>
            <a:spLocks noChangeShapeType="1"/>
          </p:cNvSpPr>
          <p:nvPr/>
        </p:nvSpPr>
        <p:spPr bwMode="auto">
          <a:xfrm>
            <a:off x="0" y="3976688"/>
            <a:ext cx="8723313" cy="0"/>
          </a:xfrm>
          <a:prstGeom prst="line">
            <a:avLst/>
          </a:prstGeom>
          <a:noFill/>
          <a:ln w="50800">
            <a:solidFill>
              <a:schemeClr val="accent1"/>
            </a:solidFill>
            <a:round/>
            <a:headEnd/>
            <a:tailEnd/>
          </a:ln>
        </p:spPr>
        <p:txBody>
          <a:bodyPr wrap="none" anchor="ct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The software process</a:t>
            </a:r>
          </a:p>
        </p:txBody>
      </p:sp>
      <p:sp>
        <p:nvSpPr>
          <p:cNvPr id="65538" name="Rectangle 3"/>
          <p:cNvSpPr>
            <a:spLocks noGrp="1"/>
          </p:cNvSpPr>
          <p:nvPr>
            <p:ph type="body" idx="1"/>
          </p:nvPr>
        </p:nvSpPr>
        <p:spPr/>
        <p:txBody>
          <a:bodyPr lIns="90840" tIns="44623" rIns="90840" bIns="44623"/>
          <a:lstStyle/>
          <a:p>
            <a:r>
              <a:rPr lang="en-GB" sz="2300"/>
              <a:t>A structured set of activities required to develop a </a:t>
            </a:r>
            <a:br>
              <a:rPr lang="en-GB" sz="2300"/>
            </a:br>
            <a:r>
              <a:rPr lang="en-GB" sz="2300"/>
              <a:t>software system</a:t>
            </a:r>
          </a:p>
          <a:p>
            <a:pPr lvl="1"/>
            <a:r>
              <a:rPr lang="en-GB" sz="2100"/>
              <a:t>Software Specification;</a:t>
            </a:r>
          </a:p>
          <a:p>
            <a:pPr lvl="1"/>
            <a:r>
              <a:rPr lang="en-GB" sz="2100"/>
              <a:t>Software Design &amp; implementation;</a:t>
            </a:r>
          </a:p>
          <a:p>
            <a:pPr lvl="1"/>
            <a:r>
              <a:rPr lang="en-GB" sz="2100"/>
              <a:t>Software Validation;</a:t>
            </a:r>
          </a:p>
          <a:p>
            <a:pPr lvl="1"/>
            <a:r>
              <a:rPr lang="en-GB" sz="2100"/>
              <a:t>Software Evolution.</a:t>
            </a:r>
          </a:p>
          <a:p>
            <a:endParaRPr lang="en-GB" sz="2300"/>
          </a:p>
          <a:p>
            <a:r>
              <a:rPr lang="en-GB" sz="2300"/>
              <a:t>A software process model is an abstract representation of a process. It presents a description of a process from some particular perspective.</a:t>
            </a:r>
          </a:p>
          <a:p>
            <a:pPr>
              <a:buFont typeface="Wingdings 3" pitchFamily="18" charset="2"/>
              <a:buNone/>
            </a:pPr>
            <a:r>
              <a:rPr lang="en-GB" sz="230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a:xfrm>
            <a:off x="381000" y="263525"/>
            <a:ext cx="8551863" cy="1108075"/>
          </a:xfrm>
        </p:spPr>
        <p:txBody>
          <a:bodyPr wrap="square" lIns="90840" tIns="44623" rIns="90840" bIns="44623" numCol="1" anchor="b" anchorCtr="0" compatLnSpc="1">
            <a:prstTxWarp prst="textNoShape">
              <a:avLst/>
            </a:prstTxWarp>
          </a:bodyPr>
          <a:lstStyle/>
          <a:p>
            <a:pPr>
              <a:defRPr/>
            </a:pPr>
            <a:r>
              <a:rPr lang="en-GB">
                <a:effectLst/>
              </a:rPr>
              <a:t>Generic software process models</a:t>
            </a:r>
          </a:p>
        </p:txBody>
      </p:sp>
      <p:sp>
        <p:nvSpPr>
          <p:cNvPr id="67586" name="Rectangle 3"/>
          <p:cNvSpPr>
            <a:spLocks noGrp="1"/>
          </p:cNvSpPr>
          <p:nvPr>
            <p:ph type="body" idx="1"/>
          </p:nvPr>
        </p:nvSpPr>
        <p:spPr/>
        <p:txBody>
          <a:bodyPr lIns="90840" tIns="44623" rIns="90840" bIns="44623"/>
          <a:lstStyle/>
          <a:p>
            <a:r>
              <a:rPr lang="en-GB" sz="2800"/>
              <a:t>The waterfall model</a:t>
            </a:r>
          </a:p>
          <a:p>
            <a:pPr lvl="1"/>
            <a:r>
              <a:rPr lang="en-GB" sz="2500"/>
              <a:t>Separate and distinct phases of specification and development.</a:t>
            </a:r>
          </a:p>
          <a:p>
            <a:r>
              <a:rPr lang="en-GB" sz="2800"/>
              <a:t>Evolutionary development</a:t>
            </a:r>
          </a:p>
          <a:p>
            <a:pPr lvl="1"/>
            <a:r>
              <a:rPr lang="en-GB" sz="2500"/>
              <a:t>Specification, development and validation are interleaved.</a:t>
            </a:r>
          </a:p>
          <a:p>
            <a:r>
              <a:rPr lang="en-GB" sz="2800"/>
              <a:t>Component-based software engineering</a:t>
            </a:r>
          </a:p>
          <a:p>
            <a:pPr lvl="1"/>
            <a:r>
              <a:rPr lang="en-GB" sz="2500"/>
              <a:t>The system is assembled from existing components.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Waterfall model</a:t>
            </a:r>
          </a:p>
        </p:txBody>
      </p:sp>
      <p:sp>
        <p:nvSpPr>
          <p:cNvPr id="69634" name="Rectangle 3"/>
          <p:cNvSpPr>
            <a:spLocks noChangeArrowheads="1"/>
          </p:cNvSpPr>
          <p:nvPr/>
        </p:nvSpPr>
        <p:spPr bwMode="auto">
          <a:xfrm>
            <a:off x="1760538" y="1758950"/>
            <a:ext cx="6962775" cy="4435475"/>
          </a:xfrm>
          <a:prstGeom prst="rect">
            <a:avLst/>
          </a:prstGeom>
          <a:solidFill>
            <a:srgbClr val="CCFFFF"/>
          </a:solidFill>
          <a:ln w="12700">
            <a:noFill/>
            <a:miter lim="800000"/>
            <a:headEnd/>
            <a:tailEnd/>
          </a:ln>
        </p:spPr>
        <p:txBody>
          <a:bodyPr wrap="none" anchor="ctr"/>
          <a:lstStyle/>
          <a:p>
            <a:endParaRPr lang="en-US"/>
          </a:p>
        </p:txBody>
      </p:sp>
      <p:pic>
        <p:nvPicPr>
          <p:cNvPr id="69635" name="Picture 4"/>
          <p:cNvPicPr>
            <a:picLocks noChangeAspect="1" noChangeArrowheads="1"/>
          </p:cNvPicPr>
          <p:nvPr/>
        </p:nvPicPr>
        <p:blipFill>
          <a:blip r:embed="rId3"/>
          <a:srcRect/>
          <a:stretch>
            <a:fillRect/>
          </a:stretch>
        </p:blipFill>
        <p:spPr bwMode="auto">
          <a:xfrm>
            <a:off x="2065338" y="1941513"/>
            <a:ext cx="6427787" cy="399891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Waterfall model phases</a:t>
            </a:r>
          </a:p>
        </p:txBody>
      </p:sp>
      <p:sp>
        <p:nvSpPr>
          <p:cNvPr id="71682" name="Rectangle 3"/>
          <p:cNvSpPr>
            <a:spLocks noGrp="1"/>
          </p:cNvSpPr>
          <p:nvPr>
            <p:ph type="body" idx="1"/>
          </p:nvPr>
        </p:nvSpPr>
        <p:spPr/>
        <p:txBody>
          <a:bodyPr lIns="90840" tIns="44623" rIns="90840" bIns="44623"/>
          <a:lstStyle/>
          <a:p>
            <a:pPr>
              <a:lnSpc>
                <a:spcPct val="90000"/>
              </a:lnSpc>
            </a:pPr>
            <a:r>
              <a:rPr lang="en-GB"/>
              <a:t>Requirements analysis and definition</a:t>
            </a:r>
          </a:p>
          <a:p>
            <a:pPr>
              <a:lnSpc>
                <a:spcPct val="90000"/>
              </a:lnSpc>
            </a:pPr>
            <a:r>
              <a:rPr lang="en-GB"/>
              <a:t>System and software design</a:t>
            </a:r>
          </a:p>
          <a:p>
            <a:pPr>
              <a:lnSpc>
                <a:spcPct val="90000"/>
              </a:lnSpc>
            </a:pPr>
            <a:r>
              <a:rPr lang="en-GB"/>
              <a:t>Implementation and unit testing</a:t>
            </a:r>
          </a:p>
          <a:p>
            <a:pPr>
              <a:lnSpc>
                <a:spcPct val="90000"/>
              </a:lnSpc>
            </a:pPr>
            <a:r>
              <a:rPr lang="en-GB"/>
              <a:t>Integration and system testing</a:t>
            </a:r>
          </a:p>
          <a:p>
            <a:pPr>
              <a:lnSpc>
                <a:spcPct val="90000"/>
              </a:lnSpc>
            </a:pPr>
            <a:r>
              <a:rPr lang="en-GB"/>
              <a:t>Operation and maintenance</a:t>
            </a:r>
          </a:p>
          <a:p>
            <a:pPr>
              <a:lnSpc>
                <a:spcPct val="90000"/>
              </a:lnSpc>
            </a:pPr>
            <a:r>
              <a:rPr lang="en-GB"/>
              <a:t>The main drawback of the waterfall model is the difficulty of accommodating change after the process is underway. One phase has to be complete before moving onto the next phase.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Waterfall model problems</a:t>
            </a:r>
          </a:p>
        </p:txBody>
      </p:sp>
      <p:sp>
        <p:nvSpPr>
          <p:cNvPr id="72706" name="Rectangle 3"/>
          <p:cNvSpPr>
            <a:spLocks noGrp="1"/>
          </p:cNvSpPr>
          <p:nvPr>
            <p:ph type="body" idx="1"/>
          </p:nvPr>
        </p:nvSpPr>
        <p:spPr/>
        <p:txBody>
          <a:bodyPr/>
          <a:lstStyle/>
          <a:p>
            <a:r>
              <a:rPr lang="en-GB" sz="2300"/>
              <a:t>Inflexible partitioning of the project into distinct stages makes it difficult to respond to changing customer requirements.</a:t>
            </a:r>
          </a:p>
          <a:p>
            <a:r>
              <a:rPr lang="en-GB" sz="2300"/>
              <a:t>Therefore, this model is only appropriate when the requirements are well-understood and changes will be fairly limited during the design process. </a:t>
            </a:r>
          </a:p>
          <a:p>
            <a:r>
              <a:rPr lang="en-GB" sz="2300"/>
              <a:t>Few business systems have stable requirements.</a:t>
            </a:r>
          </a:p>
          <a:p>
            <a:r>
              <a:rPr lang="en-GB" sz="2300"/>
              <a:t>The waterfall model is mostly used for large systems engineering projects where a system is developed at several sites.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Evolutionary development</a:t>
            </a:r>
          </a:p>
        </p:txBody>
      </p:sp>
      <p:sp>
        <p:nvSpPr>
          <p:cNvPr id="73730" name="Rectangle 3"/>
          <p:cNvSpPr>
            <a:spLocks noGrp="1"/>
          </p:cNvSpPr>
          <p:nvPr>
            <p:ph type="body" idx="1"/>
          </p:nvPr>
        </p:nvSpPr>
        <p:spPr/>
        <p:txBody>
          <a:bodyPr lIns="90840" tIns="44623" rIns="90840" bIns="44623"/>
          <a:lstStyle/>
          <a:p>
            <a:r>
              <a:rPr lang="en-GB"/>
              <a:t>Exploratory development </a:t>
            </a:r>
          </a:p>
          <a:p>
            <a:pPr lvl="1"/>
            <a:r>
              <a:rPr lang="en-GB"/>
              <a:t>Objective is to work with customers and to evolve a final system from an initial outline specification. Should start with well-understood requirements and add new features as proposed by the customer.</a:t>
            </a:r>
          </a:p>
          <a:p>
            <a:r>
              <a:rPr lang="en-GB"/>
              <a:t>Throw-away prototyping</a:t>
            </a:r>
          </a:p>
          <a:p>
            <a:pPr lvl="1"/>
            <a:r>
              <a:rPr lang="en-GB"/>
              <a:t>Objective is to understand the system requirements. Should start with poorly understood requirements to clarify what is really needed.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Evolutionary development</a:t>
            </a:r>
          </a:p>
        </p:txBody>
      </p:sp>
      <p:sp>
        <p:nvSpPr>
          <p:cNvPr id="75778" name="Rectangle 3"/>
          <p:cNvSpPr>
            <a:spLocks noChangeArrowheads="1"/>
          </p:cNvSpPr>
          <p:nvPr/>
        </p:nvSpPr>
        <p:spPr bwMode="auto">
          <a:xfrm>
            <a:off x="995363" y="1758950"/>
            <a:ext cx="7727950" cy="4513263"/>
          </a:xfrm>
          <a:prstGeom prst="rect">
            <a:avLst/>
          </a:prstGeom>
          <a:solidFill>
            <a:srgbClr val="CCFFFF"/>
          </a:solidFill>
          <a:ln w="12700">
            <a:noFill/>
            <a:miter lim="800000"/>
            <a:headEnd/>
            <a:tailEnd/>
          </a:ln>
        </p:spPr>
        <p:txBody>
          <a:bodyPr wrap="none" anchor="ctr"/>
          <a:lstStyle/>
          <a:p>
            <a:endParaRPr lang="en-US"/>
          </a:p>
        </p:txBody>
      </p:sp>
      <p:pic>
        <p:nvPicPr>
          <p:cNvPr id="75779" name="Picture 4"/>
          <p:cNvPicPr>
            <a:picLocks noChangeAspect="1" noChangeArrowheads="1"/>
          </p:cNvPicPr>
          <p:nvPr/>
        </p:nvPicPr>
        <p:blipFill>
          <a:blip r:embed="rId2"/>
          <a:srcRect/>
          <a:stretch>
            <a:fillRect/>
          </a:stretch>
        </p:blipFill>
        <p:spPr bwMode="auto">
          <a:xfrm>
            <a:off x="1300163" y="2065338"/>
            <a:ext cx="6964362" cy="375285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What is Software Engineering</a:t>
            </a:r>
          </a:p>
        </p:txBody>
      </p:sp>
      <p:sp>
        <p:nvSpPr>
          <p:cNvPr id="18434" name="Rectangle 3"/>
          <p:cNvSpPr>
            <a:spLocks noGrp="1"/>
          </p:cNvSpPr>
          <p:nvPr>
            <p:ph type="body" idx="1"/>
          </p:nvPr>
        </p:nvSpPr>
        <p:spPr/>
        <p:txBody>
          <a:bodyPr/>
          <a:lstStyle/>
          <a:p>
            <a:r>
              <a:rPr lang="en-GB" sz="2300"/>
              <a:t>Software engineering is an engineering discipline that is concerned with all aspects of software production from early stages of system specification to maintaining the system after it has gone into use.</a:t>
            </a:r>
          </a:p>
          <a:p>
            <a:endParaRPr lang="en-GB" sz="2300"/>
          </a:p>
          <a:p>
            <a:r>
              <a:rPr lang="en-GB" sz="2300"/>
              <a:t>Software engineers should adopt a systematic and organised approach to their work and use appropriate tools and techniques depending on the problem to be solved, the development constraints and the resources available.</a:t>
            </a:r>
          </a:p>
          <a:p>
            <a:endParaRPr lang="en-US" sz="23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bwMode="auto">
          <a:xfrm>
            <a:off x="381000" y="263525"/>
            <a:ext cx="8551863" cy="1108075"/>
          </a:xfrm>
        </p:spPr>
        <p:txBody>
          <a:bodyPr wrap="square" lIns="90840" tIns="44623" rIns="90840" bIns="44623" numCol="1" anchor="b" anchorCtr="0" compatLnSpc="1">
            <a:prstTxWarp prst="textNoShape">
              <a:avLst/>
            </a:prstTxWarp>
          </a:bodyPr>
          <a:lstStyle/>
          <a:p>
            <a:pPr>
              <a:defRPr/>
            </a:pPr>
            <a:r>
              <a:rPr lang="en-GB">
                <a:effectLst/>
              </a:rPr>
              <a:t>Evolutionary development</a:t>
            </a:r>
          </a:p>
        </p:txBody>
      </p:sp>
      <p:sp>
        <p:nvSpPr>
          <p:cNvPr id="76802" name="Rectangle 3"/>
          <p:cNvSpPr>
            <a:spLocks noGrp="1"/>
          </p:cNvSpPr>
          <p:nvPr>
            <p:ph type="body" idx="1"/>
          </p:nvPr>
        </p:nvSpPr>
        <p:spPr/>
        <p:txBody>
          <a:bodyPr lIns="90840" tIns="44623" rIns="90840" bIns="44623"/>
          <a:lstStyle/>
          <a:p>
            <a:r>
              <a:rPr lang="en-GB"/>
              <a:t>Problems</a:t>
            </a:r>
          </a:p>
          <a:p>
            <a:pPr lvl="1"/>
            <a:r>
              <a:rPr lang="en-GB"/>
              <a:t>Lack of process visibility;</a:t>
            </a:r>
          </a:p>
          <a:p>
            <a:pPr lvl="1"/>
            <a:r>
              <a:rPr lang="en-GB"/>
              <a:t>Systems are often poorly structured;</a:t>
            </a:r>
          </a:p>
          <a:p>
            <a:endParaRPr lang="en-GB"/>
          </a:p>
          <a:p>
            <a:r>
              <a:rPr lang="en-GB"/>
              <a:t>Applicability</a:t>
            </a:r>
          </a:p>
          <a:p>
            <a:pPr lvl="1"/>
            <a:r>
              <a:rPr lang="en-GB"/>
              <a:t>For small or medium-size interactive systems;</a:t>
            </a:r>
          </a:p>
          <a:p>
            <a:pPr lvl="1"/>
            <a:r>
              <a:rPr lang="en-GB"/>
              <a:t>For parts of large systems (e.g. the user interface);</a:t>
            </a:r>
          </a:p>
          <a:p>
            <a:pPr lvl="1"/>
            <a:r>
              <a:rPr lang="en-GB"/>
              <a:t>For short-lifetime systems.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sz="3500">
                <a:effectLst/>
              </a:rPr>
              <a:t>Component-based software engineering</a:t>
            </a:r>
            <a:endParaRPr lang="en-GB">
              <a:effectLst/>
            </a:endParaRPr>
          </a:p>
        </p:txBody>
      </p:sp>
      <p:sp>
        <p:nvSpPr>
          <p:cNvPr id="77826" name="Rectangle 3"/>
          <p:cNvSpPr>
            <a:spLocks noGrp="1"/>
          </p:cNvSpPr>
          <p:nvPr>
            <p:ph type="body" idx="1"/>
          </p:nvPr>
        </p:nvSpPr>
        <p:spPr/>
        <p:txBody>
          <a:bodyPr/>
          <a:lstStyle/>
          <a:p>
            <a:pPr>
              <a:lnSpc>
                <a:spcPct val="90000"/>
              </a:lnSpc>
            </a:pPr>
            <a:r>
              <a:rPr lang="en-GB"/>
              <a:t>Based on systematic reuse where systems are integrated from existing components or COTS (Commercial-off-the-shelf) systems.</a:t>
            </a:r>
          </a:p>
          <a:p>
            <a:pPr>
              <a:lnSpc>
                <a:spcPct val="90000"/>
              </a:lnSpc>
            </a:pPr>
            <a:r>
              <a:rPr lang="en-GB"/>
              <a:t>Process stages</a:t>
            </a:r>
          </a:p>
          <a:p>
            <a:pPr lvl="1">
              <a:lnSpc>
                <a:spcPct val="90000"/>
              </a:lnSpc>
            </a:pPr>
            <a:r>
              <a:rPr lang="en-GB"/>
              <a:t>Component analysis;</a:t>
            </a:r>
          </a:p>
          <a:p>
            <a:pPr lvl="1">
              <a:lnSpc>
                <a:spcPct val="90000"/>
              </a:lnSpc>
            </a:pPr>
            <a:r>
              <a:rPr lang="en-GB"/>
              <a:t>Requirements modification;</a:t>
            </a:r>
          </a:p>
          <a:p>
            <a:pPr lvl="1">
              <a:lnSpc>
                <a:spcPct val="90000"/>
              </a:lnSpc>
            </a:pPr>
            <a:r>
              <a:rPr lang="en-GB"/>
              <a:t>System design with reuse;</a:t>
            </a:r>
          </a:p>
          <a:p>
            <a:pPr lvl="1">
              <a:lnSpc>
                <a:spcPct val="90000"/>
              </a:lnSpc>
            </a:pPr>
            <a:r>
              <a:rPr lang="en-GB"/>
              <a:t>Development and integration.</a:t>
            </a:r>
          </a:p>
          <a:p>
            <a:pPr>
              <a:lnSpc>
                <a:spcPct val="90000"/>
              </a:lnSpc>
            </a:pPr>
            <a:r>
              <a:rPr lang="en-GB"/>
              <a:t>This approach is becoming increasingly used as component standards have emerged.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Reuse-oriented development</a:t>
            </a:r>
          </a:p>
        </p:txBody>
      </p:sp>
      <p:sp>
        <p:nvSpPr>
          <p:cNvPr id="78850" name="Rectangle 3"/>
          <p:cNvSpPr>
            <a:spLocks noChangeArrowheads="1"/>
          </p:cNvSpPr>
          <p:nvPr/>
        </p:nvSpPr>
        <p:spPr bwMode="auto">
          <a:xfrm>
            <a:off x="995363" y="2141538"/>
            <a:ext cx="7421562" cy="2752725"/>
          </a:xfrm>
          <a:prstGeom prst="rect">
            <a:avLst/>
          </a:prstGeom>
          <a:solidFill>
            <a:srgbClr val="CCFFFF"/>
          </a:solidFill>
          <a:ln w="12700">
            <a:noFill/>
            <a:miter lim="800000"/>
            <a:headEnd/>
            <a:tailEnd/>
          </a:ln>
        </p:spPr>
        <p:txBody>
          <a:bodyPr wrap="none" anchor="ctr"/>
          <a:lstStyle/>
          <a:p>
            <a:endParaRPr lang="en-US"/>
          </a:p>
        </p:txBody>
      </p:sp>
      <p:pic>
        <p:nvPicPr>
          <p:cNvPr id="78851" name="Picture 4"/>
          <p:cNvPicPr>
            <a:picLocks noChangeAspect="1" noChangeArrowheads="1"/>
          </p:cNvPicPr>
          <p:nvPr/>
        </p:nvPicPr>
        <p:blipFill>
          <a:blip r:embed="rId2"/>
          <a:srcRect/>
          <a:stretch>
            <a:fillRect/>
          </a:stretch>
        </p:blipFill>
        <p:spPr bwMode="auto">
          <a:xfrm>
            <a:off x="1147763" y="2752725"/>
            <a:ext cx="7116762" cy="14859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Process iteration</a:t>
            </a:r>
          </a:p>
        </p:txBody>
      </p:sp>
      <p:sp>
        <p:nvSpPr>
          <p:cNvPr id="79874" name="Rectangle 3"/>
          <p:cNvSpPr>
            <a:spLocks noGrp="1"/>
          </p:cNvSpPr>
          <p:nvPr>
            <p:ph type="body" idx="1"/>
          </p:nvPr>
        </p:nvSpPr>
        <p:spPr/>
        <p:txBody>
          <a:bodyPr/>
          <a:lstStyle/>
          <a:p>
            <a:r>
              <a:rPr lang="en-GB"/>
              <a:t>System requirements ALWAYS evolve in the course of a project so process iteration where earlier stages are reworked is always part of the process for large systems.</a:t>
            </a:r>
          </a:p>
          <a:p>
            <a:r>
              <a:rPr lang="en-GB"/>
              <a:t>Iteration can be applied to any of the generic process models.</a:t>
            </a:r>
          </a:p>
          <a:p>
            <a:r>
              <a:rPr lang="en-GB"/>
              <a:t>Two (related) approaches</a:t>
            </a:r>
          </a:p>
          <a:p>
            <a:pPr lvl="1"/>
            <a:r>
              <a:rPr lang="en-GB"/>
              <a:t>Incremental delivery;</a:t>
            </a:r>
          </a:p>
          <a:p>
            <a:pPr lvl="1"/>
            <a:r>
              <a:rPr lang="en-GB"/>
              <a:t>Spiral development.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Incremental delivery</a:t>
            </a:r>
          </a:p>
        </p:txBody>
      </p:sp>
      <p:sp>
        <p:nvSpPr>
          <p:cNvPr id="80898" name="Rectangle 3"/>
          <p:cNvSpPr>
            <a:spLocks noGrp="1"/>
          </p:cNvSpPr>
          <p:nvPr>
            <p:ph type="body" idx="1"/>
          </p:nvPr>
        </p:nvSpPr>
        <p:spPr>
          <a:xfrm>
            <a:off x="688975" y="1606550"/>
            <a:ext cx="7804150" cy="4129088"/>
          </a:xfrm>
        </p:spPr>
        <p:txBody>
          <a:bodyPr/>
          <a:lstStyle/>
          <a:p>
            <a:r>
              <a:rPr lang="en-GB" sz="2300"/>
              <a:t>Rather than deliver the system as a single delivery, the development and delivery is broken down into increments with each increment delivering part of the required functionality.</a:t>
            </a:r>
          </a:p>
          <a:p>
            <a:r>
              <a:rPr lang="en-GB" sz="2300"/>
              <a:t>User requirements are prioritised and the highest priority requirements are included in early increments.</a:t>
            </a:r>
          </a:p>
          <a:p>
            <a:r>
              <a:rPr lang="en-GB" sz="2300"/>
              <a:t>Once the development of an increment is started, the requirements are frozen though requirements for later increments can continue to evolve.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Incremental development</a:t>
            </a:r>
          </a:p>
        </p:txBody>
      </p:sp>
      <p:sp>
        <p:nvSpPr>
          <p:cNvPr id="81922" name="Rectangle 3"/>
          <p:cNvSpPr>
            <a:spLocks noChangeArrowheads="1"/>
          </p:cNvSpPr>
          <p:nvPr/>
        </p:nvSpPr>
        <p:spPr bwMode="auto">
          <a:xfrm>
            <a:off x="765175" y="2371725"/>
            <a:ext cx="7881938" cy="2905125"/>
          </a:xfrm>
          <a:prstGeom prst="rect">
            <a:avLst/>
          </a:prstGeom>
          <a:solidFill>
            <a:srgbClr val="CCFFFF"/>
          </a:solidFill>
          <a:ln w="12700">
            <a:noFill/>
            <a:miter lim="800000"/>
            <a:headEnd/>
            <a:tailEnd/>
          </a:ln>
        </p:spPr>
        <p:txBody>
          <a:bodyPr wrap="none" anchor="ctr"/>
          <a:lstStyle/>
          <a:p>
            <a:endParaRPr lang="en-US"/>
          </a:p>
        </p:txBody>
      </p:sp>
      <p:pic>
        <p:nvPicPr>
          <p:cNvPr id="81923" name="Picture 4"/>
          <p:cNvPicPr>
            <a:picLocks noChangeAspect="1" noChangeArrowheads="1"/>
          </p:cNvPicPr>
          <p:nvPr/>
        </p:nvPicPr>
        <p:blipFill>
          <a:blip r:embed="rId2"/>
          <a:srcRect/>
          <a:stretch>
            <a:fillRect/>
          </a:stretch>
        </p:blipFill>
        <p:spPr bwMode="auto">
          <a:xfrm>
            <a:off x="841375" y="2676525"/>
            <a:ext cx="7727950" cy="2259013"/>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sz="3700">
                <a:effectLst/>
              </a:rPr>
              <a:t>Incremental development advantages</a:t>
            </a:r>
            <a:endParaRPr lang="en-GB">
              <a:effectLst/>
            </a:endParaRPr>
          </a:p>
        </p:txBody>
      </p:sp>
      <p:sp>
        <p:nvSpPr>
          <p:cNvPr id="82946" name="Rectangle 3"/>
          <p:cNvSpPr>
            <a:spLocks noGrp="1"/>
          </p:cNvSpPr>
          <p:nvPr>
            <p:ph type="body" idx="1"/>
          </p:nvPr>
        </p:nvSpPr>
        <p:spPr/>
        <p:txBody>
          <a:bodyPr/>
          <a:lstStyle/>
          <a:p>
            <a:r>
              <a:rPr lang="en-GB"/>
              <a:t>Customer value can be delivered with each increment so system functionality is available earlier.</a:t>
            </a:r>
          </a:p>
          <a:p>
            <a:r>
              <a:rPr lang="en-GB"/>
              <a:t>Early increments act as a prototype to help elicit requirements for later increments.</a:t>
            </a:r>
          </a:p>
          <a:p>
            <a:r>
              <a:rPr lang="en-GB"/>
              <a:t>Lower risk of overall project failure.</a:t>
            </a:r>
          </a:p>
          <a:p>
            <a:r>
              <a:rPr lang="en-GB"/>
              <a:t>The highest priority system services tend to receive the most testing.</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Spiral development</a:t>
            </a:r>
          </a:p>
        </p:txBody>
      </p:sp>
      <p:sp>
        <p:nvSpPr>
          <p:cNvPr id="83970" name="Rectangle 3"/>
          <p:cNvSpPr>
            <a:spLocks noGrp="1"/>
          </p:cNvSpPr>
          <p:nvPr>
            <p:ph type="body" idx="1"/>
          </p:nvPr>
        </p:nvSpPr>
        <p:spPr/>
        <p:txBody>
          <a:bodyPr/>
          <a:lstStyle/>
          <a:p>
            <a:r>
              <a:rPr lang="en-GB"/>
              <a:t>Process is represented as a spiral rather than as a sequence of activities with backtracking.</a:t>
            </a:r>
          </a:p>
          <a:p>
            <a:r>
              <a:rPr lang="en-GB"/>
              <a:t>Each loop in the spiral represents a phase in the process. </a:t>
            </a:r>
          </a:p>
          <a:p>
            <a:r>
              <a:rPr lang="en-GB"/>
              <a:t>No fixed phases such as specification or design - loops in the spiral are chosen depending on what is required.</a:t>
            </a:r>
          </a:p>
          <a:p>
            <a:r>
              <a:rPr lang="en-GB"/>
              <a:t>Risks are explicitly assessed and resolved throughout the process.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bwMode="auto">
          <a:xfrm>
            <a:off x="381000" y="263525"/>
            <a:ext cx="8475663" cy="1108075"/>
          </a:xfrm>
        </p:spPr>
        <p:txBody>
          <a:bodyPr wrap="square" lIns="90840" tIns="44623" rIns="90840" bIns="44623" numCol="1" anchor="b" anchorCtr="0" compatLnSpc="1">
            <a:prstTxWarp prst="textNoShape">
              <a:avLst/>
            </a:prstTxWarp>
          </a:bodyPr>
          <a:lstStyle/>
          <a:p>
            <a:pPr>
              <a:defRPr/>
            </a:pPr>
            <a:r>
              <a:rPr lang="en-GB">
                <a:effectLst/>
              </a:rPr>
              <a:t>Spiral model of the software process</a:t>
            </a:r>
          </a:p>
        </p:txBody>
      </p:sp>
      <p:sp>
        <p:nvSpPr>
          <p:cNvPr id="84994" name="Rectangle 3"/>
          <p:cNvSpPr>
            <a:spLocks noChangeArrowheads="1"/>
          </p:cNvSpPr>
          <p:nvPr/>
        </p:nvSpPr>
        <p:spPr bwMode="auto">
          <a:xfrm>
            <a:off x="534988" y="1606550"/>
            <a:ext cx="8264525" cy="4894263"/>
          </a:xfrm>
          <a:prstGeom prst="rect">
            <a:avLst/>
          </a:prstGeom>
          <a:solidFill>
            <a:srgbClr val="CCFFFF"/>
          </a:solidFill>
          <a:ln w="12700">
            <a:noFill/>
            <a:miter lim="800000"/>
            <a:headEnd/>
            <a:tailEnd/>
          </a:ln>
        </p:spPr>
        <p:txBody>
          <a:bodyPr wrap="none" anchor="ctr"/>
          <a:lstStyle/>
          <a:p>
            <a:endParaRPr lang="en-US"/>
          </a:p>
        </p:txBody>
      </p:sp>
      <p:pic>
        <p:nvPicPr>
          <p:cNvPr id="84995" name="Picture 4"/>
          <p:cNvPicPr>
            <a:picLocks noChangeAspect="1" noChangeArrowheads="1"/>
          </p:cNvPicPr>
          <p:nvPr/>
        </p:nvPicPr>
        <p:blipFill>
          <a:blip r:embed="rId3"/>
          <a:srcRect/>
          <a:stretch>
            <a:fillRect/>
          </a:stretch>
        </p:blipFill>
        <p:spPr bwMode="auto">
          <a:xfrm>
            <a:off x="1071563" y="1682750"/>
            <a:ext cx="6886575" cy="4683125"/>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Spiral model sectors</a:t>
            </a:r>
          </a:p>
        </p:txBody>
      </p:sp>
      <p:sp>
        <p:nvSpPr>
          <p:cNvPr id="87042" name="Rectangle 3"/>
          <p:cNvSpPr>
            <a:spLocks noGrp="1"/>
          </p:cNvSpPr>
          <p:nvPr>
            <p:ph type="body" idx="1"/>
          </p:nvPr>
        </p:nvSpPr>
        <p:spPr/>
        <p:txBody>
          <a:bodyPr/>
          <a:lstStyle/>
          <a:p>
            <a:pPr>
              <a:lnSpc>
                <a:spcPct val="90000"/>
              </a:lnSpc>
            </a:pPr>
            <a:r>
              <a:rPr lang="en-GB" sz="2300"/>
              <a:t>Objective setting</a:t>
            </a:r>
          </a:p>
          <a:p>
            <a:pPr lvl="1">
              <a:lnSpc>
                <a:spcPct val="90000"/>
              </a:lnSpc>
            </a:pPr>
            <a:r>
              <a:rPr lang="en-GB" sz="2100"/>
              <a:t>Specific objectives for the phase are identified.</a:t>
            </a:r>
          </a:p>
          <a:p>
            <a:pPr>
              <a:lnSpc>
                <a:spcPct val="90000"/>
              </a:lnSpc>
            </a:pPr>
            <a:r>
              <a:rPr lang="en-GB" sz="2300"/>
              <a:t>Risk assessment and reduction</a:t>
            </a:r>
          </a:p>
          <a:p>
            <a:pPr lvl="1">
              <a:lnSpc>
                <a:spcPct val="90000"/>
              </a:lnSpc>
            </a:pPr>
            <a:r>
              <a:rPr lang="en-GB" sz="2100"/>
              <a:t>Risks are assessed and activities put in place to reduce the key risks.</a:t>
            </a:r>
          </a:p>
          <a:p>
            <a:pPr>
              <a:lnSpc>
                <a:spcPct val="90000"/>
              </a:lnSpc>
            </a:pPr>
            <a:r>
              <a:rPr lang="en-GB" sz="2300"/>
              <a:t>Development and validation</a:t>
            </a:r>
          </a:p>
          <a:p>
            <a:pPr lvl="1">
              <a:lnSpc>
                <a:spcPct val="90000"/>
              </a:lnSpc>
            </a:pPr>
            <a:r>
              <a:rPr lang="en-GB" sz="2100"/>
              <a:t>A development model for the system is chosen  which can be any of the generic models.</a:t>
            </a:r>
          </a:p>
          <a:p>
            <a:pPr>
              <a:lnSpc>
                <a:spcPct val="90000"/>
              </a:lnSpc>
            </a:pPr>
            <a:r>
              <a:rPr lang="en-GB" sz="2300"/>
              <a:t>Planning</a:t>
            </a:r>
          </a:p>
          <a:p>
            <a:pPr lvl="1">
              <a:lnSpc>
                <a:spcPct val="90000"/>
              </a:lnSpc>
            </a:pPr>
            <a:r>
              <a:rPr lang="en-GB" sz="2100"/>
              <a:t>The project is reviewed and the next phase of the spiral is planned.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p:nvPr>
        </p:nvSpPr>
        <p:spPr bwMode="auto"/>
        <p:txBody>
          <a:bodyPr wrap="square" lIns="91440" tIns="45720" rIns="91440" bIns="45720" numCol="1" anchorCtr="0" compatLnSpc="1">
            <a:prstTxWarp prst="textNoShape">
              <a:avLst/>
            </a:prstTxWarp>
            <a:normAutofit fontScale="90000"/>
          </a:bodyPr>
          <a:lstStyle/>
          <a:p>
            <a:pPr>
              <a:defRPr/>
            </a:pPr>
            <a:r>
              <a:rPr lang="en-GB" sz="3300">
                <a:effectLst/>
              </a:rPr>
              <a:t>What is the difference between software engineering and system engineering?</a:t>
            </a:r>
            <a:endParaRPr lang="en-US" sz="3300">
              <a:effectLst/>
            </a:endParaRPr>
          </a:p>
        </p:txBody>
      </p:sp>
      <p:sp>
        <p:nvSpPr>
          <p:cNvPr id="19458" name="Rectangle 3"/>
          <p:cNvSpPr>
            <a:spLocks noGrp="1"/>
          </p:cNvSpPr>
          <p:nvPr>
            <p:ph type="body" idx="1"/>
          </p:nvPr>
        </p:nvSpPr>
        <p:spPr/>
        <p:txBody>
          <a:bodyPr/>
          <a:lstStyle/>
          <a:p>
            <a:r>
              <a:rPr lang="en-GB" sz="2300"/>
              <a:t>System engineering is concerned with all aspects of computer-based systems development including hardware, software and process engineering. </a:t>
            </a:r>
          </a:p>
          <a:p>
            <a:endParaRPr lang="en-GB" sz="2300"/>
          </a:p>
          <a:p>
            <a:r>
              <a:rPr lang="en-GB" sz="2300"/>
              <a:t>Software engineering is part of this process concerned with developing the software infrastructure, applications and databases in the system.</a:t>
            </a:r>
          </a:p>
          <a:p>
            <a:endParaRPr lang="en-GB" sz="2300"/>
          </a:p>
          <a:p>
            <a:r>
              <a:rPr lang="en-GB" sz="2300"/>
              <a:t>System engineers are involved in system specification, architectural design, integration and deployment.</a:t>
            </a:r>
          </a:p>
          <a:p>
            <a:endParaRPr lang="en-US" sz="23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Process activities</a:t>
            </a:r>
          </a:p>
        </p:txBody>
      </p:sp>
      <p:sp>
        <p:nvSpPr>
          <p:cNvPr id="88066" name="Rectangle 3"/>
          <p:cNvSpPr>
            <a:spLocks noGrp="1"/>
          </p:cNvSpPr>
          <p:nvPr>
            <p:ph type="body" idx="1"/>
          </p:nvPr>
        </p:nvSpPr>
        <p:spPr/>
        <p:txBody>
          <a:bodyPr/>
          <a:lstStyle/>
          <a:p>
            <a:r>
              <a:rPr lang="en-US"/>
              <a:t>Software specification</a:t>
            </a:r>
          </a:p>
          <a:p>
            <a:r>
              <a:rPr lang="en-US"/>
              <a:t>Software design and implementation</a:t>
            </a:r>
          </a:p>
          <a:p>
            <a:r>
              <a:rPr lang="en-US"/>
              <a:t>Software validation</a:t>
            </a:r>
          </a:p>
          <a:p>
            <a:r>
              <a:rPr lang="en-US"/>
              <a:t>Software evolution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Software specification</a:t>
            </a:r>
          </a:p>
        </p:txBody>
      </p:sp>
      <p:sp>
        <p:nvSpPr>
          <p:cNvPr id="89090" name="Rectangle 3"/>
          <p:cNvSpPr>
            <a:spLocks noGrp="1"/>
          </p:cNvSpPr>
          <p:nvPr>
            <p:ph type="body" idx="1"/>
          </p:nvPr>
        </p:nvSpPr>
        <p:spPr/>
        <p:txBody>
          <a:bodyPr/>
          <a:lstStyle/>
          <a:p>
            <a:r>
              <a:rPr lang="en-GB"/>
              <a:t>The process of establishing what services are required and the constraints on the system’s operation and development.</a:t>
            </a:r>
          </a:p>
          <a:p>
            <a:r>
              <a:rPr lang="en-GB"/>
              <a:t>Requirements engineering process</a:t>
            </a:r>
          </a:p>
          <a:p>
            <a:pPr lvl="1"/>
            <a:r>
              <a:rPr lang="en-GB"/>
              <a:t>Feasibility study;</a:t>
            </a:r>
          </a:p>
          <a:p>
            <a:pPr lvl="1"/>
            <a:r>
              <a:rPr lang="en-GB"/>
              <a:t>Requirements elicitation and analysis;</a:t>
            </a:r>
          </a:p>
          <a:p>
            <a:pPr lvl="1"/>
            <a:r>
              <a:rPr lang="en-GB"/>
              <a:t>Requirements specification;</a:t>
            </a:r>
          </a:p>
          <a:p>
            <a:pPr lvl="1"/>
            <a:r>
              <a:rPr lang="en-GB"/>
              <a:t>Requirements validation.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p:cNvSpPr>
          <p:nvPr>
            <p:ph type="title"/>
          </p:nvPr>
        </p:nvSpPr>
        <p:spPr bwMode="auto">
          <a:xfrm>
            <a:off x="381000" y="263525"/>
            <a:ext cx="8418513" cy="1108075"/>
          </a:xfrm>
        </p:spPr>
        <p:txBody>
          <a:bodyPr wrap="square" lIns="91440" tIns="45720" rIns="91440" bIns="45720" numCol="1" anchorCtr="0" compatLnSpc="1">
            <a:prstTxWarp prst="textNoShape">
              <a:avLst/>
            </a:prstTxWarp>
          </a:bodyPr>
          <a:lstStyle/>
          <a:p>
            <a:pPr>
              <a:defRPr/>
            </a:pPr>
            <a:r>
              <a:rPr lang="en-GB" sz="3700">
                <a:effectLst/>
              </a:rPr>
              <a:t>The requirements engineering process</a:t>
            </a:r>
            <a:endParaRPr lang="en-GB">
              <a:effectLst/>
            </a:endParaRPr>
          </a:p>
        </p:txBody>
      </p:sp>
      <p:sp>
        <p:nvSpPr>
          <p:cNvPr id="90114" name="Rectangle 3"/>
          <p:cNvSpPr>
            <a:spLocks noChangeArrowheads="1"/>
          </p:cNvSpPr>
          <p:nvPr/>
        </p:nvSpPr>
        <p:spPr bwMode="auto">
          <a:xfrm>
            <a:off x="534988" y="1682750"/>
            <a:ext cx="8112125" cy="4665663"/>
          </a:xfrm>
          <a:prstGeom prst="rect">
            <a:avLst/>
          </a:prstGeom>
          <a:solidFill>
            <a:srgbClr val="CCFFFF"/>
          </a:solidFill>
          <a:ln w="12700">
            <a:noFill/>
            <a:miter lim="800000"/>
            <a:headEnd/>
            <a:tailEnd/>
          </a:ln>
        </p:spPr>
        <p:txBody>
          <a:bodyPr wrap="none" anchor="ctr"/>
          <a:lstStyle/>
          <a:p>
            <a:endParaRPr lang="en-US"/>
          </a:p>
        </p:txBody>
      </p:sp>
      <p:pic>
        <p:nvPicPr>
          <p:cNvPr id="90115" name="Picture 4"/>
          <p:cNvPicPr>
            <a:picLocks noChangeAspect="1" noChangeArrowheads="1"/>
          </p:cNvPicPr>
          <p:nvPr/>
        </p:nvPicPr>
        <p:blipFill>
          <a:blip r:embed="rId2"/>
          <a:srcRect/>
          <a:stretch>
            <a:fillRect/>
          </a:stretch>
        </p:blipFill>
        <p:spPr bwMode="auto">
          <a:xfrm>
            <a:off x="765175" y="1989138"/>
            <a:ext cx="7651750" cy="399097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sz="3700">
                <a:effectLst/>
              </a:rPr>
              <a:t>Software design and implementation</a:t>
            </a:r>
            <a:endParaRPr lang="en-GB">
              <a:effectLst/>
            </a:endParaRPr>
          </a:p>
        </p:txBody>
      </p:sp>
      <p:sp>
        <p:nvSpPr>
          <p:cNvPr id="91138" name="Rectangle 3"/>
          <p:cNvSpPr>
            <a:spLocks noGrp="1"/>
          </p:cNvSpPr>
          <p:nvPr>
            <p:ph type="body" idx="1"/>
          </p:nvPr>
        </p:nvSpPr>
        <p:spPr/>
        <p:txBody>
          <a:bodyPr/>
          <a:lstStyle/>
          <a:p>
            <a:pPr>
              <a:lnSpc>
                <a:spcPct val="90000"/>
              </a:lnSpc>
            </a:pPr>
            <a:r>
              <a:rPr lang="en-GB"/>
              <a:t>The process of converting the system specification into an executable system.</a:t>
            </a:r>
          </a:p>
          <a:p>
            <a:pPr>
              <a:lnSpc>
                <a:spcPct val="90000"/>
              </a:lnSpc>
            </a:pPr>
            <a:r>
              <a:rPr lang="en-GB"/>
              <a:t>Software design</a:t>
            </a:r>
          </a:p>
          <a:p>
            <a:pPr lvl="1">
              <a:lnSpc>
                <a:spcPct val="90000"/>
              </a:lnSpc>
            </a:pPr>
            <a:r>
              <a:rPr lang="en-GB"/>
              <a:t>Design a software structure that realises the specification;</a:t>
            </a:r>
          </a:p>
          <a:p>
            <a:pPr>
              <a:lnSpc>
                <a:spcPct val="90000"/>
              </a:lnSpc>
            </a:pPr>
            <a:r>
              <a:rPr lang="en-GB"/>
              <a:t>Implementation</a:t>
            </a:r>
          </a:p>
          <a:p>
            <a:pPr lvl="1">
              <a:lnSpc>
                <a:spcPct val="90000"/>
              </a:lnSpc>
            </a:pPr>
            <a:r>
              <a:rPr lang="en-GB"/>
              <a:t>Translate this structure into an executable program;</a:t>
            </a:r>
          </a:p>
          <a:p>
            <a:pPr>
              <a:lnSpc>
                <a:spcPct val="90000"/>
              </a:lnSpc>
            </a:pPr>
            <a:r>
              <a:rPr lang="en-GB"/>
              <a:t>The activities of design and implementation are closely related and may be inter-leaved.</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Design process activities</a:t>
            </a:r>
          </a:p>
        </p:txBody>
      </p:sp>
      <p:sp>
        <p:nvSpPr>
          <p:cNvPr id="92162" name="Rectangle 3"/>
          <p:cNvSpPr>
            <a:spLocks noGrp="1"/>
          </p:cNvSpPr>
          <p:nvPr>
            <p:ph type="body" idx="1"/>
          </p:nvPr>
        </p:nvSpPr>
        <p:spPr/>
        <p:txBody>
          <a:bodyPr/>
          <a:lstStyle/>
          <a:p>
            <a:r>
              <a:rPr lang="en-GB"/>
              <a:t>Architectural design</a:t>
            </a:r>
          </a:p>
          <a:p>
            <a:r>
              <a:rPr lang="en-GB"/>
              <a:t>Abstract specification</a:t>
            </a:r>
          </a:p>
          <a:p>
            <a:r>
              <a:rPr lang="en-GB"/>
              <a:t>Interface design</a:t>
            </a:r>
          </a:p>
          <a:p>
            <a:r>
              <a:rPr lang="en-GB"/>
              <a:t>Component design</a:t>
            </a:r>
          </a:p>
          <a:p>
            <a:r>
              <a:rPr lang="en-GB"/>
              <a:t>Data structure design</a:t>
            </a:r>
          </a:p>
          <a:p>
            <a:r>
              <a:rPr lang="en-GB"/>
              <a:t>Algorithm design</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The software design process</a:t>
            </a:r>
          </a:p>
        </p:txBody>
      </p:sp>
      <p:sp>
        <p:nvSpPr>
          <p:cNvPr id="93186" name="Rectangle 3"/>
          <p:cNvSpPr>
            <a:spLocks noChangeArrowheads="1"/>
          </p:cNvSpPr>
          <p:nvPr/>
        </p:nvSpPr>
        <p:spPr bwMode="auto">
          <a:xfrm>
            <a:off x="382588" y="1989138"/>
            <a:ext cx="8569325" cy="4129087"/>
          </a:xfrm>
          <a:prstGeom prst="rect">
            <a:avLst/>
          </a:prstGeom>
          <a:solidFill>
            <a:srgbClr val="CCFFFF"/>
          </a:solidFill>
          <a:ln w="12700">
            <a:noFill/>
            <a:miter lim="800000"/>
            <a:headEnd/>
            <a:tailEnd/>
          </a:ln>
        </p:spPr>
        <p:txBody>
          <a:bodyPr wrap="none" anchor="ctr"/>
          <a:lstStyle/>
          <a:p>
            <a:endParaRPr lang="en-US"/>
          </a:p>
        </p:txBody>
      </p:sp>
      <p:pic>
        <p:nvPicPr>
          <p:cNvPr id="93187" name="Picture 4"/>
          <p:cNvPicPr>
            <a:picLocks noChangeAspect="1" noChangeArrowheads="1"/>
          </p:cNvPicPr>
          <p:nvPr/>
        </p:nvPicPr>
        <p:blipFill>
          <a:blip r:embed="rId2"/>
          <a:srcRect/>
          <a:stretch>
            <a:fillRect/>
          </a:stretch>
        </p:blipFill>
        <p:spPr bwMode="auto">
          <a:xfrm>
            <a:off x="534988" y="2371725"/>
            <a:ext cx="8340725" cy="3230563"/>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Structured methods</a:t>
            </a:r>
          </a:p>
        </p:txBody>
      </p:sp>
      <p:sp>
        <p:nvSpPr>
          <p:cNvPr id="94210" name="Rectangle 3"/>
          <p:cNvSpPr>
            <a:spLocks noGrp="1"/>
          </p:cNvSpPr>
          <p:nvPr>
            <p:ph type="body" idx="1"/>
          </p:nvPr>
        </p:nvSpPr>
        <p:spPr/>
        <p:txBody>
          <a:bodyPr/>
          <a:lstStyle/>
          <a:p>
            <a:pPr>
              <a:lnSpc>
                <a:spcPct val="90000"/>
              </a:lnSpc>
            </a:pPr>
            <a:r>
              <a:rPr lang="en-GB"/>
              <a:t>Systematic approaches to developing a software design.</a:t>
            </a:r>
          </a:p>
          <a:p>
            <a:pPr>
              <a:lnSpc>
                <a:spcPct val="90000"/>
              </a:lnSpc>
            </a:pPr>
            <a:r>
              <a:rPr lang="en-GB"/>
              <a:t>The design is usually documented as a set of graphical models.</a:t>
            </a:r>
          </a:p>
          <a:p>
            <a:pPr>
              <a:lnSpc>
                <a:spcPct val="90000"/>
              </a:lnSpc>
            </a:pPr>
            <a:r>
              <a:rPr lang="en-GB"/>
              <a:t>Possible models</a:t>
            </a:r>
          </a:p>
          <a:p>
            <a:pPr lvl="1">
              <a:lnSpc>
                <a:spcPct val="90000"/>
              </a:lnSpc>
            </a:pPr>
            <a:r>
              <a:rPr lang="en-GB"/>
              <a:t>Object model;</a:t>
            </a:r>
          </a:p>
          <a:p>
            <a:pPr lvl="1">
              <a:lnSpc>
                <a:spcPct val="90000"/>
              </a:lnSpc>
            </a:pPr>
            <a:r>
              <a:rPr lang="en-GB"/>
              <a:t>Sequence model;</a:t>
            </a:r>
          </a:p>
          <a:p>
            <a:pPr lvl="1">
              <a:lnSpc>
                <a:spcPct val="90000"/>
              </a:lnSpc>
            </a:pPr>
            <a:r>
              <a:rPr lang="en-GB"/>
              <a:t>State transition model;</a:t>
            </a:r>
          </a:p>
          <a:p>
            <a:pPr lvl="1">
              <a:lnSpc>
                <a:spcPct val="90000"/>
              </a:lnSpc>
            </a:pPr>
            <a:r>
              <a:rPr lang="en-GB"/>
              <a:t>Structural model;</a:t>
            </a:r>
          </a:p>
          <a:p>
            <a:pPr lvl="1">
              <a:lnSpc>
                <a:spcPct val="90000"/>
              </a:lnSpc>
            </a:pPr>
            <a:r>
              <a:rPr lang="en-GB"/>
              <a:t>Data-flow model.</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Programming and debugging</a:t>
            </a:r>
          </a:p>
        </p:txBody>
      </p:sp>
      <p:sp>
        <p:nvSpPr>
          <p:cNvPr id="95234" name="Rectangle 3"/>
          <p:cNvSpPr>
            <a:spLocks noGrp="1"/>
          </p:cNvSpPr>
          <p:nvPr>
            <p:ph type="body" idx="1"/>
          </p:nvPr>
        </p:nvSpPr>
        <p:spPr/>
        <p:txBody>
          <a:bodyPr/>
          <a:lstStyle/>
          <a:p>
            <a:r>
              <a:rPr lang="en-GB"/>
              <a:t>Translating a design into a program and removing errors from that program.</a:t>
            </a:r>
          </a:p>
          <a:p>
            <a:r>
              <a:rPr lang="en-GB"/>
              <a:t>Programming is a personal activity - there is no generic programming process.</a:t>
            </a:r>
          </a:p>
          <a:p>
            <a:r>
              <a:rPr lang="en-GB"/>
              <a:t>Programmers carry out some program testing to discover faults in the program and remove these faults in the debugging process.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The debugging process</a:t>
            </a:r>
          </a:p>
        </p:txBody>
      </p:sp>
      <p:sp>
        <p:nvSpPr>
          <p:cNvPr id="96258" name="Rectangle 3"/>
          <p:cNvSpPr>
            <a:spLocks noChangeArrowheads="1"/>
          </p:cNvSpPr>
          <p:nvPr/>
        </p:nvSpPr>
        <p:spPr bwMode="auto">
          <a:xfrm>
            <a:off x="612775" y="2293938"/>
            <a:ext cx="8034338" cy="2600325"/>
          </a:xfrm>
          <a:prstGeom prst="rect">
            <a:avLst/>
          </a:prstGeom>
          <a:solidFill>
            <a:srgbClr val="CCFFFF"/>
          </a:solidFill>
          <a:ln w="12700">
            <a:noFill/>
            <a:miter lim="800000"/>
            <a:headEnd/>
            <a:tailEnd/>
          </a:ln>
        </p:spPr>
        <p:txBody>
          <a:bodyPr wrap="none" anchor="ctr"/>
          <a:lstStyle/>
          <a:p>
            <a:endParaRPr lang="en-US"/>
          </a:p>
        </p:txBody>
      </p:sp>
      <p:pic>
        <p:nvPicPr>
          <p:cNvPr id="96259" name="Picture 4"/>
          <p:cNvPicPr>
            <a:picLocks noChangeAspect="1" noChangeArrowheads="1"/>
          </p:cNvPicPr>
          <p:nvPr/>
        </p:nvPicPr>
        <p:blipFill>
          <a:blip r:embed="rId2"/>
          <a:srcRect/>
          <a:stretch>
            <a:fillRect/>
          </a:stretch>
        </p:blipFill>
        <p:spPr bwMode="auto">
          <a:xfrm>
            <a:off x="841375" y="3211513"/>
            <a:ext cx="7575550" cy="768350"/>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Software validation</a:t>
            </a:r>
          </a:p>
        </p:txBody>
      </p:sp>
      <p:sp>
        <p:nvSpPr>
          <p:cNvPr id="97282" name="Rectangle 3"/>
          <p:cNvSpPr>
            <a:spLocks noGrp="1"/>
          </p:cNvSpPr>
          <p:nvPr>
            <p:ph type="body" idx="1"/>
          </p:nvPr>
        </p:nvSpPr>
        <p:spPr/>
        <p:txBody>
          <a:bodyPr/>
          <a:lstStyle/>
          <a:p>
            <a:pPr>
              <a:lnSpc>
                <a:spcPct val="90000"/>
              </a:lnSpc>
            </a:pPr>
            <a:r>
              <a:rPr lang="en-GB"/>
              <a:t>Verification and validation (V &amp; V) is intended to show that a system conforms to its specification and meets the requirements of the system customer.</a:t>
            </a:r>
          </a:p>
          <a:p>
            <a:pPr>
              <a:lnSpc>
                <a:spcPct val="90000"/>
              </a:lnSpc>
            </a:pPr>
            <a:r>
              <a:rPr lang="en-GB"/>
              <a:t>Involves checking and review processes and system testing.</a:t>
            </a:r>
          </a:p>
          <a:p>
            <a:pPr>
              <a:lnSpc>
                <a:spcPct val="90000"/>
              </a:lnSpc>
            </a:pPr>
            <a:r>
              <a:rPr lang="en-GB"/>
              <a:t>System testing involves executing the system with test cases that are derived from the specification of the real data to be processed by the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What is Software Process</a:t>
            </a:r>
          </a:p>
        </p:txBody>
      </p:sp>
      <p:sp>
        <p:nvSpPr>
          <p:cNvPr id="20482" name="Rectangle 3"/>
          <p:cNvSpPr>
            <a:spLocks noGrp="1"/>
          </p:cNvSpPr>
          <p:nvPr>
            <p:ph type="body" idx="1"/>
          </p:nvPr>
        </p:nvSpPr>
        <p:spPr/>
        <p:txBody>
          <a:bodyPr/>
          <a:lstStyle/>
          <a:p>
            <a:pPr>
              <a:lnSpc>
                <a:spcPct val="90000"/>
              </a:lnSpc>
            </a:pPr>
            <a:r>
              <a:rPr lang="en-GB"/>
              <a:t>A set of activities whose goal is the development or evolution of software.</a:t>
            </a:r>
          </a:p>
          <a:p>
            <a:pPr>
              <a:lnSpc>
                <a:spcPct val="90000"/>
              </a:lnSpc>
            </a:pPr>
            <a:endParaRPr lang="en-US"/>
          </a:p>
          <a:p>
            <a:pPr>
              <a:lnSpc>
                <a:spcPct val="90000"/>
              </a:lnSpc>
            </a:pPr>
            <a:r>
              <a:rPr lang="en-GB"/>
              <a:t>Generic activities in all software processes are:</a:t>
            </a:r>
          </a:p>
          <a:p>
            <a:pPr lvl="1">
              <a:lnSpc>
                <a:spcPct val="90000"/>
              </a:lnSpc>
            </a:pPr>
            <a:r>
              <a:rPr lang="en-GB"/>
              <a:t>Specification - what the system should do and its development constraints</a:t>
            </a:r>
          </a:p>
          <a:p>
            <a:pPr lvl="1">
              <a:lnSpc>
                <a:spcPct val="90000"/>
              </a:lnSpc>
            </a:pPr>
            <a:r>
              <a:rPr lang="en-GB"/>
              <a:t>Development - production of the software system</a:t>
            </a:r>
          </a:p>
          <a:p>
            <a:pPr lvl="1">
              <a:lnSpc>
                <a:spcPct val="90000"/>
              </a:lnSpc>
            </a:pPr>
            <a:r>
              <a:rPr lang="en-GB"/>
              <a:t>Validation - checking that the software is what the customer wants</a:t>
            </a:r>
          </a:p>
          <a:p>
            <a:pPr lvl="1">
              <a:lnSpc>
                <a:spcPct val="90000"/>
              </a:lnSpc>
            </a:pPr>
            <a:r>
              <a:rPr lang="en-GB"/>
              <a:t>Evolution - changing the software in response to changing demands.</a:t>
            </a:r>
          </a:p>
          <a:p>
            <a:pPr>
              <a:lnSpc>
                <a:spcPct val="90000"/>
              </a:lnSpc>
            </a:pP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The testing process</a:t>
            </a:r>
          </a:p>
        </p:txBody>
      </p:sp>
      <p:sp>
        <p:nvSpPr>
          <p:cNvPr id="98306" name="Rectangle 3"/>
          <p:cNvSpPr>
            <a:spLocks noChangeArrowheads="1"/>
          </p:cNvSpPr>
          <p:nvPr/>
        </p:nvSpPr>
        <p:spPr bwMode="auto">
          <a:xfrm>
            <a:off x="612775" y="2293938"/>
            <a:ext cx="7956550" cy="2678112"/>
          </a:xfrm>
          <a:prstGeom prst="rect">
            <a:avLst/>
          </a:prstGeom>
          <a:solidFill>
            <a:srgbClr val="CCFFFF"/>
          </a:solidFill>
          <a:ln w="12700">
            <a:noFill/>
            <a:miter lim="800000"/>
            <a:headEnd/>
            <a:tailEnd/>
          </a:ln>
        </p:spPr>
        <p:txBody>
          <a:bodyPr wrap="none" anchor="ctr"/>
          <a:lstStyle/>
          <a:p>
            <a:endParaRPr lang="en-US"/>
          </a:p>
        </p:txBody>
      </p:sp>
      <p:pic>
        <p:nvPicPr>
          <p:cNvPr id="98307" name="Picture 4"/>
          <p:cNvPicPr>
            <a:picLocks noChangeAspect="1" noChangeArrowheads="1"/>
          </p:cNvPicPr>
          <p:nvPr/>
        </p:nvPicPr>
        <p:blipFill>
          <a:blip r:embed="rId2"/>
          <a:srcRect/>
          <a:stretch>
            <a:fillRect/>
          </a:stretch>
        </p:blipFill>
        <p:spPr bwMode="auto">
          <a:xfrm>
            <a:off x="1147763" y="2600325"/>
            <a:ext cx="7345362" cy="1724025"/>
          </a:xfrm>
          <a:prstGeom prst="rect">
            <a:avLst/>
          </a:prstGeom>
          <a:noFill/>
          <a:ln w="9525">
            <a:noFill/>
            <a:miter lim="800000"/>
            <a:headEnd/>
            <a:tailEnd/>
          </a:ln>
        </p:spPr>
      </p:pic>
      <p:sp>
        <p:nvSpPr>
          <p:cNvPr id="98308" name="Line 5"/>
          <p:cNvSpPr>
            <a:spLocks noChangeShapeType="1"/>
          </p:cNvSpPr>
          <p:nvPr/>
        </p:nvSpPr>
        <p:spPr bwMode="auto">
          <a:xfrm>
            <a:off x="5049838" y="4283075"/>
            <a:ext cx="2601912" cy="0"/>
          </a:xfrm>
          <a:prstGeom prst="line">
            <a:avLst/>
          </a:prstGeom>
          <a:noFill/>
          <a:ln w="25400">
            <a:solidFill>
              <a:srgbClr val="000000"/>
            </a:solidFill>
            <a:round/>
            <a:headEnd/>
            <a:tailEnd/>
          </a:ln>
        </p:spPr>
        <p:txBody>
          <a:bodyPr wrap="none" anchor="ct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Testing stages</a:t>
            </a:r>
          </a:p>
        </p:txBody>
      </p:sp>
      <p:sp>
        <p:nvSpPr>
          <p:cNvPr id="99330" name="Rectangle 3"/>
          <p:cNvSpPr>
            <a:spLocks noGrp="1"/>
          </p:cNvSpPr>
          <p:nvPr>
            <p:ph type="body" idx="1"/>
          </p:nvPr>
        </p:nvSpPr>
        <p:spPr>
          <a:xfrm>
            <a:off x="688975" y="1530350"/>
            <a:ext cx="7804150" cy="4129088"/>
          </a:xfrm>
        </p:spPr>
        <p:txBody>
          <a:bodyPr/>
          <a:lstStyle/>
          <a:p>
            <a:pPr>
              <a:lnSpc>
                <a:spcPct val="90000"/>
              </a:lnSpc>
            </a:pPr>
            <a:r>
              <a:rPr lang="en-GB"/>
              <a:t>Component or unit testing</a:t>
            </a:r>
          </a:p>
          <a:p>
            <a:pPr lvl="1">
              <a:lnSpc>
                <a:spcPct val="90000"/>
              </a:lnSpc>
            </a:pPr>
            <a:r>
              <a:rPr lang="en-GB"/>
              <a:t>Individual components are tested independently; </a:t>
            </a:r>
          </a:p>
          <a:p>
            <a:pPr lvl="1">
              <a:lnSpc>
                <a:spcPct val="90000"/>
              </a:lnSpc>
            </a:pPr>
            <a:r>
              <a:rPr lang="en-GB"/>
              <a:t>Components may be functions or objects or coherent groupings of these entities.</a:t>
            </a:r>
          </a:p>
          <a:p>
            <a:pPr>
              <a:lnSpc>
                <a:spcPct val="90000"/>
              </a:lnSpc>
            </a:pPr>
            <a:r>
              <a:rPr lang="en-GB"/>
              <a:t>System testing</a:t>
            </a:r>
          </a:p>
          <a:p>
            <a:pPr lvl="1">
              <a:lnSpc>
                <a:spcPct val="90000"/>
              </a:lnSpc>
            </a:pPr>
            <a:r>
              <a:rPr lang="en-GB"/>
              <a:t>Testing of the system as a whole. Testing of emergent properties is particularly important.</a:t>
            </a:r>
          </a:p>
          <a:p>
            <a:pPr>
              <a:lnSpc>
                <a:spcPct val="90000"/>
              </a:lnSpc>
            </a:pPr>
            <a:r>
              <a:rPr lang="en-GB"/>
              <a:t>Acceptance testing</a:t>
            </a:r>
          </a:p>
          <a:p>
            <a:pPr lvl="1">
              <a:lnSpc>
                <a:spcPct val="90000"/>
              </a:lnSpc>
            </a:pPr>
            <a:r>
              <a:rPr lang="en-GB"/>
              <a:t>Testing with customer data to check that the system meets the customer’s needs.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Testing phases</a:t>
            </a:r>
          </a:p>
        </p:txBody>
      </p:sp>
      <p:sp>
        <p:nvSpPr>
          <p:cNvPr id="100354" name="Rectangle 3"/>
          <p:cNvSpPr>
            <a:spLocks noChangeArrowheads="1"/>
          </p:cNvSpPr>
          <p:nvPr/>
        </p:nvSpPr>
        <p:spPr bwMode="auto">
          <a:xfrm>
            <a:off x="458788" y="2141538"/>
            <a:ext cx="8493125" cy="3900487"/>
          </a:xfrm>
          <a:prstGeom prst="rect">
            <a:avLst/>
          </a:prstGeom>
          <a:solidFill>
            <a:srgbClr val="CCFFFF"/>
          </a:solidFill>
          <a:ln w="12700">
            <a:noFill/>
            <a:miter lim="800000"/>
            <a:headEnd/>
            <a:tailEnd/>
          </a:ln>
        </p:spPr>
        <p:txBody>
          <a:bodyPr wrap="none" anchor="ctr"/>
          <a:lstStyle/>
          <a:p>
            <a:endParaRPr lang="en-US"/>
          </a:p>
        </p:txBody>
      </p:sp>
      <p:pic>
        <p:nvPicPr>
          <p:cNvPr id="100355" name="Picture 4"/>
          <p:cNvPicPr>
            <a:picLocks noChangeAspect="1" noChangeArrowheads="1"/>
          </p:cNvPicPr>
          <p:nvPr/>
        </p:nvPicPr>
        <p:blipFill>
          <a:blip r:embed="rId2"/>
          <a:srcRect/>
          <a:stretch>
            <a:fillRect/>
          </a:stretch>
        </p:blipFill>
        <p:spPr bwMode="auto">
          <a:xfrm>
            <a:off x="534988" y="2676525"/>
            <a:ext cx="8264525" cy="28194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Software evolution</a:t>
            </a:r>
          </a:p>
        </p:txBody>
      </p:sp>
      <p:sp>
        <p:nvSpPr>
          <p:cNvPr id="101378" name="Rectangle 3"/>
          <p:cNvSpPr>
            <a:spLocks noGrp="1"/>
          </p:cNvSpPr>
          <p:nvPr>
            <p:ph type="body" idx="1"/>
          </p:nvPr>
        </p:nvSpPr>
        <p:spPr/>
        <p:txBody>
          <a:bodyPr/>
          <a:lstStyle/>
          <a:p>
            <a:r>
              <a:rPr lang="en-GB"/>
              <a:t>Software is inherently flexible and can change. </a:t>
            </a:r>
          </a:p>
          <a:p>
            <a:r>
              <a:rPr lang="en-GB"/>
              <a:t>As requirements change through changing business circumstances, the software that supports the business must also evolve and change.</a:t>
            </a:r>
          </a:p>
          <a:p>
            <a:r>
              <a:rPr lang="en-GB"/>
              <a:t>Although there has been a demarcation between development and evolution (maintenance) this is increasingly irrelevant as fewer and fewer systems are completely new.</a:t>
            </a:r>
          </a:p>
        </p:txBody>
      </p:sp>
      <p:sp>
        <p:nvSpPr>
          <p:cNvPr id="2" name="TextBox 1">
            <a:extLst>
              <a:ext uri="{FF2B5EF4-FFF2-40B4-BE49-F238E27FC236}">
                <a16:creationId xmlns:a16="http://schemas.microsoft.com/office/drawing/2014/main" id="{D0330F3C-E5AD-4CBD-AC81-6BC8834C391C}"/>
              </a:ext>
            </a:extLst>
          </p:cNvPr>
          <p:cNvSpPr txBox="1"/>
          <p:nvPr/>
        </p:nvSpPr>
        <p:spPr>
          <a:xfrm>
            <a:off x="3200399" y="316046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System evolution</a:t>
            </a:r>
          </a:p>
        </p:txBody>
      </p:sp>
      <p:sp>
        <p:nvSpPr>
          <p:cNvPr id="102402" name="Rectangle 3"/>
          <p:cNvSpPr>
            <a:spLocks noChangeArrowheads="1"/>
          </p:cNvSpPr>
          <p:nvPr/>
        </p:nvSpPr>
        <p:spPr bwMode="auto">
          <a:xfrm>
            <a:off x="612775" y="2217738"/>
            <a:ext cx="8262938" cy="3517900"/>
          </a:xfrm>
          <a:prstGeom prst="rect">
            <a:avLst/>
          </a:prstGeom>
          <a:solidFill>
            <a:srgbClr val="CCFFFF"/>
          </a:solidFill>
          <a:ln w="12700">
            <a:noFill/>
            <a:miter lim="800000"/>
            <a:headEnd/>
            <a:tailEnd/>
          </a:ln>
        </p:spPr>
        <p:txBody>
          <a:bodyPr wrap="none" anchor="ctr"/>
          <a:lstStyle/>
          <a:p>
            <a:endParaRPr lang="en-US"/>
          </a:p>
        </p:txBody>
      </p:sp>
      <p:pic>
        <p:nvPicPr>
          <p:cNvPr id="102403" name="Picture 4"/>
          <p:cNvPicPr>
            <a:picLocks noChangeAspect="1" noChangeArrowheads="1"/>
          </p:cNvPicPr>
          <p:nvPr/>
        </p:nvPicPr>
        <p:blipFill>
          <a:blip r:embed="rId2"/>
          <a:srcRect/>
          <a:stretch>
            <a:fillRect/>
          </a:stretch>
        </p:blipFill>
        <p:spPr bwMode="auto">
          <a:xfrm>
            <a:off x="765175" y="2676525"/>
            <a:ext cx="7958138" cy="244792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2"/>
          <p:cNvSpPr>
            <a:spLocks noGrp="1"/>
          </p:cNvSpPr>
          <p:nvPr>
            <p:ph type="body" idx="1"/>
          </p:nvPr>
        </p:nvSpPr>
        <p:spPr>
          <a:xfrm>
            <a:off x="461963" y="2159000"/>
            <a:ext cx="8229600" cy="1257300"/>
          </a:xfrm>
        </p:spPr>
        <p:txBody>
          <a:bodyPr lIns="90840" tIns="44623" rIns="90840" bIns="44623"/>
          <a:lstStyle/>
          <a:p>
            <a:pPr algn="ctr">
              <a:buFontTx/>
              <a:buNone/>
            </a:pPr>
            <a:r>
              <a:rPr lang="en-GB" sz="4000"/>
              <a:t>Project management</a:t>
            </a:r>
            <a:endParaRPr lang="en-GB" sz="4500"/>
          </a:p>
        </p:txBody>
      </p:sp>
      <p:sp>
        <p:nvSpPr>
          <p:cNvPr id="103426" name="Line 3"/>
          <p:cNvSpPr>
            <a:spLocks noChangeShapeType="1"/>
          </p:cNvSpPr>
          <p:nvPr/>
        </p:nvSpPr>
        <p:spPr bwMode="auto">
          <a:xfrm>
            <a:off x="0" y="4283075"/>
            <a:ext cx="9144000" cy="0"/>
          </a:xfrm>
          <a:prstGeom prst="line">
            <a:avLst/>
          </a:prstGeom>
          <a:noFill/>
          <a:ln w="50800">
            <a:solidFill>
              <a:schemeClr val="accent1"/>
            </a:solidFill>
            <a:round/>
            <a:headEnd/>
            <a:tailEnd/>
          </a:ln>
        </p:spPr>
        <p:txBody>
          <a:bodyPr wrap="none" anchor="ctr"/>
          <a:lstStyle/>
          <a:p>
            <a:endParaRPr lang="en-US"/>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Topics covered</a:t>
            </a:r>
          </a:p>
        </p:txBody>
      </p:sp>
      <p:sp>
        <p:nvSpPr>
          <p:cNvPr id="105474" name="Rectangle 3"/>
          <p:cNvSpPr>
            <a:spLocks noGrp="1"/>
          </p:cNvSpPr>
          <p:nvPr>
            <p:ph type="body" idx="1"/>
          </p:nvPr>
        </p:nvSpPr>
        <p:spPr/>
        <p:txBody>
          <a:bodyPr lIns="90840" tIns="44623" rIns="90840" bIns="44623"/>
          <a:lstStyle/>
          <a:p>
            <a:r>
              <a:rPr lang="en-GB"/>
              <a:t>Management activities</a:t>
            </a:r>
          </a:p>
          <a:p>
            <a:r>
              <a:rPr lang="en-GB"/>
              <a:t>Project planning</a:t>
            </a:r>
          </a:p>
          <a:p>
            <a:r>
              <a:rPr lang="en-GB"/>
              <a:t>Project scheduling</a:t>
            </a:r>
          </a:p>
          <a:p>
            <a:r>
              <a:rPr lang="en-GB"/>
              <a:t>Risk management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2"/>
          <p:cNvSpPr>
            <a:spLocks noGrp="1"/>
          </p:cNvSpPr>
          <p:nvPr>
            <p:ph type="body" idx="1"/>
          </p:nvPr>
        </p:nvSpPr>
        <p:spPr/>
        <p:txBody>
          <a:bodyPr lIns="90840" tIns="44623" rIns="90840" bIns="44623"/>
          <a:lstStyle/>
          <a:p>
            <a:r>
              <a:rPr lang="en-GB"/>
              <a:t>Concerned with activities involved in ensuring </a:t>
            </a:r>
            <a:br>
              <a:rPr lang="en-GB"/>
            </a:br>
            <a:r>
              <a:rPr lang="en-GB"/>
              <a:t>that software is delivered on time and on </a:t>
            </a:r>
            <a:br>
              <a:rPr lang="en-GB"/>
            </a:br>
            <a:r>
              <a:rPr lang="en-GB"/>
              <a:t>schedule and in accordance with the </a:t>
            </a:r>
            <a:br>
              <a:rPr lang="en-GB"/>
            </a:br>
            <a:r>
              <a:rPr lang="en-GB"/>
              <a:t>requirements of the organisations developing </a:t>
            </a:r>
            <a:br>
              <a:rPr lang="en-GB"/>
            </a:br>
            <a:r>
              <a:rPr lang="en-GB"/>
              <a:t>and procuring the software.</a:t>
            </a:r>
          </a:p>
          <a:p>
            <a:r>
              <a:rPr lang="en-GB"/>
              <a:t>Project management is needed because software development is always subject to budget and schedule constraints that are set by the organisation developing the software.</a:t>
            </a:r>
          </a:p>
        </p:txBody>
      </p:sp>
      <p:sp>
        <p:nvSpPr>
          <p:cNvPr id="113667" name="Rectangle 3"/>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Software project management</a:t>
            </a:r>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2"/>
          <p:cNvSpPr>
            <a:spLocks noGrp="1"/>
          </p:cNvSpPr>
          <p:nvPr>
            <p:ph type="body" idx="1"/>
          </p:nvPr>
        </p:nvSpPr>
        <p:spPr/>
        <p:txBody>
          <a:bodyPr lIns="90840" tIns="44623" rIns="90840" bIns="44623"/>
          <a:lstStyle/>
          <a:p>
            <a:r>
              <a:rPr lang="en-GB"/>
              <a:t>The product is intangible.</a:t>
            </a:r>
          </a:p>
          <a:p>
            <a:r>
              <a:rPr lang="en-GB"/>
              <a:t>The product is uniquely flexible.</a:t>
            </a:r>
          </a:p>
          <a:p>
            <a:r>
              <a:rPr lang="en-GB"/>
              <a:t>Software engineering is not recognized as an </a:t>
            </a:r>
            <a:br>
              <a:rPr lang="en-GB"/>
            </a:br>
            <a:r>
              <a:rPr lang="en-GB"/>
              <a:t>engineering discipline with the sane status as </a:t>
            </a:r>
            <a:br>
              <a:rPr lang="en-GB"/>
            </a:br>
            <a:r>
              <a:rPr lang="en-GB"/>
              <a:t>mechanical, electrical engineering, etc.</a:t>
            </a:r>
          </a:p>
          <a:p>
            <a:r>
              <a:rPr lang="en-GB"/>
              <a:t>The software development process is not </a:t>
            </a:r>
            <a:br>
              <a:rPr lang="en-GB"/>
            </a:br>
            <a:r>
              <a:rPr lang="en-GB"/>
              <a:t>standardised.</a:t>
            </a:r>
          </a:p>
          <a:p>
            <a:r>
              <a:rPr lang="en-GB"/>
              <a:t>Many software projects are 'one-off' projects.</a:t>
            </a:r>
          </a:p>
        </p:txBody>
      </p:sp>
      <p:sp>
        <p:nvSpPr>
          <p:cNvPr id="115715" name="Rectangle 3"/>
          <p:cNvSpPr>
            <a:spLocks noGrp="1"/>
          </p:cNvSpPr>
          <p:nvPr>
            <p:ph type="title"/>
          </p:nvPr>
        </p:nvSpPr>
        <p:spPr bwMode="auto">
          <a:xfrm>
            <a:off x="381000" y="263525"/>
            <a:ext cx="8475663" cy="1108075"/>
          </a:xfrm>
        </p:spPr>
        <p:txBody>
          <a:bodyPr wrap="square" lIns="90840" tIns="44623" rIns="90840" bIns="44623" numCol="1" anchor="b" anchorCtr="0" compatLnSpc="1">
            <a:prstTxWarp prst="textNoShape">
              <a:avLst/>
            </a:prstTxWarp>
          </a:bodyPr>
          <a:lstStyle/>
          <a:p>
            <a:pPr>
              <a:defRPr/>
            </a:pPr>
            <a:r>
              <a:rPr lang="en-GB">
                <a:effectLst/>
              </a:rPr>
              <a:t>Software management distinctions</a:t>
            </a:r>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2"/>
          <p:cNvSpPr>
            <a:spLocks noGrp="1"/>
          </p:cNvSpPr>
          <p:nvPr>
            <p:ph type="body" idx="1"/>
          </p:nvPr>
        </p:nvSpPr>
        <p:spPr/>
        <p:txBody>
          <a:bodyPr lIns="90840" tIns="44623" rIns="90840" bIns="44623"/>
          <a:lstStyle/>
          <a:p>
            <a:r>
              <a:rPr lang="en-GB"/>
              <a:t>Proposal writing.</a:t>
            </a:r>
          </a:p>
          <a:p>
            <a:r>
              <a:rPr lang="en-GB"/>
              <a:t>Project planning and scheduling.</a:t>
            </a:r>
          </a:p>
          <a:p>
            <a:r>
              <a:rPr lang="en-GB"/>
              <a:t>Project costing.</a:t>
            </a:r>
          </a:p>
          <a:p>
            <a:r>
              <a:rPr lang="en-GB"/>
              <a:t>Project monitoring and reviews.</a:t>
            </a:r>
          </a:p>
          <a:p>
            <a:r>
              <a:rPr lang="en-GB"/>
              <a:t>Personnel selection and evaluation.</a:t>
            </a:r>
          </a:p>
          <a:p>
            <a:r>
              <a:rPr lang="en-GB"/>
              <a:t>Report writing and presentations.</a:t>
            </a:r>
          </a:p>
        </p:txBody>
      </p:sp>
      <p:sp>
        <p:nvSpPr>
          <p:cNvPr id="117763" name="Rectangle 3"/>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Management activities</a:t>
            </a:r>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What is Software Process Model</a:t>
            </a:r>
          </a:p>
        </p:txBody>
      </p:sp>
      <p:sp>
        <p:nvSpPr>
          <p:cNvPr id="21506" name="Rectangle 3"/>
          <p:cNvSpPr>
            <a:spLocks noGrp="1"/>
          </p:cNvSpPr>
          <p:nvPr>
            <p:ph type="body" idx="1"/>
          </p:nvPr>
        </p:nvSpPr>
        <p:spPr/>
        <p:txBody>
          <a:bodyPr/>
          <a:lstStyle/>
          <a:p>
            <a:r>
              <a:rPr lang="en-GB" sz="2300"/>
              <a:t>A simplified representation of a software process</a:t>
            </a:r>
          </a:p>
          <a:p>
            <a:endParaRPr lang="en-GB" sz="2300"/>
          </a:p>
          <a:p>
            <a:r>
              <a:rPr lang="en-GB" sz="2300"/>
              <a:t>Examples of process perspectives are</a:t>
            </a:r>
          </a:p>
          <a:p>
            <a:pPr lvl="1"/>
            <a:r>
              <a:rPr lang="en-GB" sz="2100"/>
              <a:t>Workflow perspective - sequence of activities;</a:t>
            </a:r>
          </a:p>
          <a:p>
            <a:pPr lvl="1"/>
            <a:r>
              <a:rPr lang="en-GB" sz="2100"/>
              <a:t>Data-flow perspective - information flow;</a:t>
            </a:r>
          </a:p>
          <a:p>
            <a:pPr lvl="1"/>
            <a:r>
              <a:rPr lang="en-GB" sz="2100"/>
              <a:t>Role/action perspective - who does what.</a:t>
            </a:r>
          </a:p>
          <a:p>
            <a:endParaRPr lang="en-GB" sz="2300"/>
          </a:p>
          <a:p>
            <a:r>
              <a:rPr lang="en-GB" sz="2300"/>
              <a:t>Generic process models	</a:t>
            </a:r>
          </a:p>
          <a:p>
            <a:pPr lvl="1"/>
            <a:r>
              <a:rPr lang="en-GB" sz="2100"/>
              <a:t>Waterfall;</a:t>
            </a:r>
          </a:p>
          <a:p>
            <a:pPr lvl="1"/>
            <a:r>
              <a:rPr lang="en-GB" sz="2100"/>
              <a:t>Iterative development;</a:t>
            </a:r>
          </a:p>
          <a:p>
            <a:pPr lvl="1"/>
            <a:r>
              <a:rPr lang="en-GB" sz="2100"/>
              <a:t>Component-based software engineering.</a:t>
            </a:r>
          </a:p>
          <a:p>
            <a:endParaRPr lang="en-US" sz="23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Project planning</a:t>
            </a:r>
          </a:p>
        </p:txBody>
      </p:sp>
      <p:sp>
        <p:nvSpPr>
          <p:cNvPr id="112642" name="Rectangle 3"/>
          <p:cNvSpPr>
            <a:spLocks noGrp="1"/>
          </p:cNvSpPr>
          <p:nvPr>
            <p:ph type="body" idx="1"/>
          </p:nvPr>
        </p:nvSpPr>
        <p:spPr/>
        <p:txBody>
          <a:bodyPr lIns="90840" tIns="44623" rIns="90840" bIns="44623"/>
          <a:lstStyle/>
          <a:p>
            <a:r>
              <a:rPr lang="en-GB"/>
              <a:t>Probably the most time-consuming  project management activity.</a:t>
            </a:r>
          </a:p>
          <a:p>
            <a:r>
              <a:rPr lang="en-GB"/>
              <a:t>Continuous activity from initial concept through </a:t>
            </a:r>
            <a:br>
              <a:rPr lang="en-GB"/>
            </a:br>
            <a:r>
              <a:rPr lang="en-GB"/>
              <a:t>to system delivery. Plans must be regularly revised as new information becomes available.</a:t>
            </a:r>
          </a:p>
          <a:p>
            <a:r>
              <a:rPr lang="en-GB"/>
              <a:t>Various different types of plan may be developed to support the main software project plan that is concerned with schedule and budget.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Types of project plan</a:t>
            </a:r>
          </a:p>
        </p:txBody>
      </p:sp>
      <p:sp>
        <p:nvSpPr>
          <p:cNvPr id="124934" name="Rectangle 3"/>
          <p:cNvSpPr>
            <a:spLocks noChangeArrowheads="1"/>
          </p:cNvSpPr>
          <p:nvPr/>
        </p:nvSpPr>
        <p:spPr bwMode="auto">
          <a:xfrm>
            <a:off x="688975" y="1835150"/>
            <a:ext cx="7880350" cy="4130675"/>
          </a:xfrm>
          <a:prstGeom prst="rect">
            <a:avLst/>
          </a:prstGeom>
          <a:solidFill>
            <a:srgbClr val="DBFDFF"/>
          </a:solidFill>
          <a:ln w="12700">
            <a:solidFill>
              <a:srgbClr val="DBFDFF"/>
            </a:solidFill>
            <a:miter lim="800000"/>
            <a:headEnd/>
            <a:tailEnd/>
          </a:ln>
        </p:spPr>
        <p:txBody>
          <a:bodyPr wrap="none" anchor="ctr"/>
          <a:lstStyle/>
          <a:p>
            <a:endParaRPr lang="en-US"/>
          </a:p>
        </p:txBody>
      </p:sp>
      <p:graphicFrame>
        <p:nvGraphicFramePr>
          <p:cNvPr id="124932" name="Object 4"/>
          <p:cNvGraphicFramePr>
            <a:graphicFrameLocks noChangeAspect="1"/>
          </p:cNvGraphicFramePr>
          <p:nvPr/>
        </p:nvGraphicFramePr>
        <p:xfrm>
          <a:off x="917575" y="2065338"/>
          <a:ext cx="9029700" cy="3513137"/>
        </p:xfrm>
        <a:graphic>
          <a:graphicData uri="http://schemas.openxmlformats.org/presentationml/2006/ole">
            <mc:AlternateContent xmlns:mc="http://schemas.openxmlformats.org/markup-compatibility/2006">
              <mc:Choice xmlns:v="urn:schemas-microsoft-com:vml" Requires="v">
                <p:oleObj name="Document" r:id="rId2" imgW="5785104" imgH="2252472" progId="Word.Document.8">
                  <p:embed/>
                </p:oleObj>
              </mc:Choice>
              <mc:Fallback>
                <p:oleObj name="Document" r:id="rId2" imgW="5785104" imgH="2252472"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2065338"/>
                        <a:ext cx="9029700" cy="351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Project planning process</a:t>
            </a:r>
          </a:p>
        </p:txBody>
      </p:sp>
      <p:sp>
        <p:nvSpPr>
          <p:cNvPr id="2" name="Rectangle 3"/>
          <p:cNvSpPr>
            <a:spLocks noChangeArrowheads="1"/>
          </p:cNvSpPr>
          <p:nvPr/>
        </p:nvSpPr>
        <p:spPr bwMode="auto">
          <a:xfrm>
            <a:off x="612775" y="1682750"/>
            <a:ext cx="8110538" cy="4665663"/>
          </a:xfrm>
          <a:prstGeom prst="rect">
            <a:avLst/>
          </a:prstGeom>
          <a:solidFill>
            <a:srgbClr val="DBFDFF"/>
          </a:solidFill>
          <a:ln w="12700">
            <a:solidFill>
              <a:srgbClr val="DBFDFF"/>
            </a:solidFill>
            <a:miter lim="800000"/>
            <a:headEnd/>
            <a:tailEnd/>
          </a:ln>
        </p:spPr>
        <p:txBody>
          <a:bodyPr wrap="none" lIns="91797" tIns="45898" rIns="91797" bIns="45898" anchor="ctr"/>
          <a:lstStyle/>
          <a:p>
            <a:pPr defTabSz="917575" eaLnBrk="0" hangingPunct="0"/>
            <a:r>
              <a:rPr lang="en-US">
                <a:solidFill>
                  <a:srgbClr val="000000"/>
                </a:solidFill>
              </a:rPr>
              <a:t>Establish the project constraints </a:t>
            </a:r>
          </a:p>
          <a:p>
            <a:pPr defTabSz="917575" eaLnBrk="0" hangingPunct="0"/>
            <a:r>
              <a:rPr lang="en-US">
                <a:solidFill>
                  <a:srgbClr val="000000"/>
                </a:solidFill>
              </a:rPr>
              <a:t>Make initial assessments of the project parameters </a:t>
            </a:r>
          </a:p>
          <a:p>
            <a:pPr defTabSz="917575" eaLnBrk="0" hangingPunct="0"/>
            <a:r>
              <a:rPr lang="en-US">
                <a:solidFill>
                  <a:srgbClr val="000000"/>
                </a:solidFill>
              </a:rPr>
              <a:t>Define project milestones and deliverables</a:t>
            </a:r>
          </a:p>
          <a:p>
            <a:pPr defTabSz="917575" eaLnBrk="0" hangingPunct="0"/>
            <a:r>
              <a:rPr lang="en-US">
                <a:solidFill>
                  <a:srgbClr val="000000"/>
                </a:solidFill>
              </a:rPr>
              <a:t>while project has not been completed or cancelled loop</a:t>
            </a:r>
          </a:p>
          <a:p>
            <a:pPr defTabSz="917575" eaLnBrk="0" hangingPunct="0"/>
            <a:r>
              <a:rPr lang="en-US">
                <a:solidFill>
                  <a:srgbClr val="000000"/>
                </a:solidFill>
              </a:rPr>
              <a:t>	Draw up project schedule</a:t>
            </a:r>
          </a:p>
          <a:p>
            <a:pPr defTabSz="917575" eaLnBrk="0" hangingPunct="0"/>
            <a:r>
              <a:rPr lang="en-US">
                <a:solidFill>
                  <a:srgbClr val="000000"/>
                </a:solidFill>
              </a:rPr>
              <a:t>	Initiate activities according to schedule</a:t>
            </a:r>
          </a:p>
          <a:p>
            <a:pPr defTabSz="917575" eaLnBrk="0" hangingPunct="0"/>
            <a:r>
              <a:rPr lang="en-US">
                <a:solidFill>
                  <a:srgbClr val="000000"/>
                </a:solidFill>
              </a:rPr>
              <a:t> 	Wait ( for a while )</a:t>
            </a:r>
          </a:p>
          <a:p>
            <a:pPr defTabSz="917575" eaLnBrk="0" hangingPunct="0"/>
            <a:r>
              <a:rPr lang="en-US">
                <a:solidFill>
                  <a:srgbClr val="000000"/>
                </a:solidFill>
              </a:rPr>
              <a:t> 	Review project progress</a:t>
            </a:r>
          </a:p>
          <a:p>
            <a:pPr defTabSz="917575" eaLnBrk="0" hangingPunct="0"/>
            <a:r>
              <a:rPr lang="en-US">
                <a:solidFill>
                  <a:srgbClr val="000000"/>
                </a:solidFill>
              </a:rPr>
              <a:t> 	Revise estimates of project parameters</a:t>
            </a:r>
          </a:p>
          <a:p>
            <a:pPr defTabSz="917575" eaLnBrk="0" hangingPunct="0"/>
            <a:r>
              <a:rPr lang="en-US">
                <a:solidFill>
                  <a:srgbClr val="000000"/>
                </a:solidFill>
              </a:rPr>
              <a:t> 	Update the project schedule</a:t>
            </a:r>
          </a:p>
          <a:p>
            <a:pPr defTabSz="917575" eaLnBrk="0" hangingPunct="0"/>
            <a:r>
              <a:rPr lang="en-US">
                <a:solidFill>
                  <a:srgbClr val="000000"/>
                </a:solidFill>
              </a:rPr>
              <a:t> 	Re-negotiate project constraints and deliverables</a:t>
            </a:r>
          </a:p>
          <a:p>
            <a:pPr defTabSz="917575" eaLnBrk="0" hangingPunct="0"/>
            <a:r>
              <a:rPr lang="en-US">
                <a:solidFill>
                  <a:srgbClr val="000000"/>
                </a:solidFill>
              </a:rPr>
              <a:t> 	if ( problems arise ) then</a:t>
            </a:r>
          </a:p>
          <a:p>
            <a:pPr defTabSz="917575" eaLnBrk="0" hangingPunct="0"/>
            <a:r>
              <a:rPr lang="en-US">
                <a:solidFill>
                  <a:srgbClr val="000000"/>
                </a:solidFill>
              </a:rPr>
              <a:t> 		Initiate technical review and possible revision</a:t>
            </a:r>
          </a:p>
          <a:p>
            <a:pPr defTabSz="917575" eaLnBrk="0" hangingPunct="0"/>
            <a:r>
              <a:rPr lang="en-US">
                <a:solidFill>
                  <a:srgbClr val="000000"/>
                </a:solidFill>
              </a:rPr>
              <a:t> 	end if</a:t>
            </a:r>
          </a:p>
          <a:p>
            <a:pPr defTabSz="917575" eaLnBrk="0" hangingPunct="0"/>
            <a:r>
              <a:rPr lang="en-US">
                <a:solidFill>
                  <a:srgbClr val="000000"/>
                </a:solidFill>
              </a:rPr>
              <a:t>end loop </a:t>
            </a:r>
          </a:p>
          <a:p>
            <a:pPr defTabSz="917575" eaLnBrk="0" hangingPunct="0"/>
            <a:endParaRPr lang="en-US" sz="2000">
              <a:solidFill>
                <a:schemeClr val="bg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The project plan</a:t>
            </a:r>
          </a:p>
        </p:txBody>
      </p:sp>
      <p:sp>
        <p:nvSpPr>
          <p:cNvPr id="2" name="Rectangle 3"/>
          <p:cNvSpPr>
            <a:spLocks noGrp="1"/>
          </p:cNvSpPr>
          <p:nvPr>
            <p:ph type="body" idx="1"/>
          </p:nvPr>
        </p:nvSpPr>
        <p:spPr/>
        <p:txBody>
          <a:bodyPr/>
          <a:lstStyle/>
          <a:p>
            <a:r>
              <a:rPr lang="en-US"/>
              <a:t>The project plan sets out:</a:t>
            </a:r>
          </a:p>
          <a:p>
            <a:pPr lvl="1"/>
            <a:r>
              <a:rPr lang="en-US"/>
              <a:t>The resources available to the project;</a:t>
            </a:r>
          </a:p>
          <a:p>
            <a:pPr lvl="1"/>
            <a:r>
              <a:rPr lang="en-US"/>
              <a:t>The work breakdown;</a:t>
            </a:r>
          </a:p>
          <a:p>
            <a:pPr lvl="1"/>
            <a:r>
              <a:rPr lang="en-US"/>
              <a:t>A schedule for the work.</a:t>
            </a:r>
          </a:p>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Project plan structure</a:t>
            </a:r>
          </a:p>
        </p:txBody>
      </p:sp>
      <p:sp>
        <p:nvSpPr>
          <p:cNvPr id="2" name="Rectangle 3"/>
          <p:cNvSpPr>
            <a:spLocks noGrp="1"/>
          </p:cNvSpPr>
          <p:nvPr>
            <p:ph type="body" idx="1"/>
          </p:nvPr>
        </p:nvSpPr>
        <p:spPr/>
        <p:txBody>
          <a:bodyPr lIns="90840" tIns="44623" rIns="90840" bIns="44623"/>
          <a:lstStyle/>
          <a:p>
            <a:r>
              <a:rPr lang="en-GB"/>
              <a:t>Introduction.</a:t>
            </a:r>
          </a:p>
          <a:p>
            <a:r>
              <a:rPr lang="en-GB"/>
              <a:t>Project organisation.</a:t>
            </a:r>
          </a:p>
          <a:p>
            <a:r>
              <a:rPr lang="en-GB"/>
              <a:t>Risk analysis.</a:t>
            </a:r>
          </a:p>
          <a:p>
            <a:r>
              <a:rPr lang="en-GB"/>
              <a:t>Hardware and software resource requirements.</a:t>
            </a:r>
          </a:p>
          <a:p>
            <a:r>
              <a:rPr lang="en-GB"/>
              <a:t>Work breakdown.</a:t>
            </a:r>
          </a:p>
          <a:p>
            <a:r>
              <a:rPr lang="en-GB"/>
              <a:t>Project schedule.</a:t>
            </a:r>
          </a:p>
          <a:p>
            <a:r>
              <a:rPr lang="en-GB"/>
              <a:t>Monitoring and reporting mechanisms.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Activity organization</a:t>
            </a:r>
          </a:p>
        </p:txBody>
      </p:sp>
      <p:sp>
        <p:nvSpPr>
          <p:cNvPr id="2" name="Rectangle 3"/>
          <p:cNvSpPr>
            <a:spLocks noGrp="1"/>
          </p:cNvSpPr>
          <p:nvPr>
            <p:ph type="body" idx="1"/>
          </p:nvPr>
        </p:nvSpPr>
        <p:spPr/>
        <p:txBody>
          <a:bodyPr lIns="90840" tIns="44623" rIns="90840" bIns="44623"/>
          <a:lstStyle/>
          <a:p>
            <a:pPr>
              <a:lnSpc>
                <a:spcPct val="90000"/>
              </a:lnSpc>
            </a:pPr>
            <a:r>
              <a:rPr lang="en-GB"/>
              <a:t>Activities in a project should be organised to produce tangible outputs for management to judge progress.</a:t>
            </a:r>
          </a:p>
          <a:p>
            <a:pPr>
              <a:lnSpc>
                <a:spcPct val="90000"/>
              </a:lnSpc>
            </a:pPr>
            <a:r>
              <a:rPr lang="en-GB" i="1"/>
              <a:t>Milestones</a:t>
            </a:r>
            <a:r>
              <a:rPr lang="en-GB"/>
              <a:t> are the end-point of a process activity.</a:t>
            </a:r>
          </a:p>
          <a:p>
            <a:pPr>
              <a:lnSpc>
                <a:spcPct val="90000"/>
              </a:lnSpc>
            </a:pPr>
            <a:r>
              <a:rPr lang="en-GB" i="1"/>
              <a:t>Deliverables</a:t>
            </a:r>
            <a:r>
              <a:rPr lang="en-GB"/>
              <a:t> are project results delivered to customers.</a:t>
            </a:r>
          </a:p>
          <a:p>
            <a:pPr>
              <a:lnSpc>
                <a:spcPct val="90000"/>
              </a:lnSpc>
            </a:pPr>
            <a:r>
              <a:rPr lang="en-GB"/>
              <a:t>The waterfall process allows for the straightforward definition of progress milestones.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Rectangle 2"/>
          <p:cNvSpPr>
            <a:spLocks noChangeArrowheads="1"/>
          </p:cNvSpPr>
          <p:nvPr/>
        </p:nvSpPr>
        <p:spPr bwMode="auto">
          <a:xfrm>
            <a:off x="230188" y="2217738"/>
            <a:ext cx="8645525" cy="2982912"/>
          </a:xfrm>
          <a:prstGeom prst="rect">
            <a:avLst/>
          </a:prstGeom>
          <a:solidFill>
            <a:srgbClr val="CCFFFF"/>
          </a:solidFill>
          <a:ln w="12700">
            <a:noFill/>
            <a:miter lim="800000"/>
            <a:headEnd/>
            <a:tailEnd/>
          </a:ln>
        </p:spPr>
        <p:txBody>
          <a:bodyPr wrap="none" anchor="ctr"/>
          <a:lstStyle/>
          <a:p>
            <a:endParaRPr lang="en-US"/>
          </a:p>
        </p:txBody>
      </p:sp>
      <p:sp>
        <p:nvSpPr>
          <p:cNvPr id="131075" name="Rectangle 3"/>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Milestones in the RE process</a:t>
            </a:r>
          </a:p>
        </p:txBody>
      </p:sp>
      <p:pic>
        <p:nvPicPr>
          <p:cNvPr id="2" name="Picture 4"/>
          <p:cNvPicPr>
            <a:picLocks noChangeAspect="1" noChangeArrowheads="1"/>
          </p:cNvPicPr>
          <p:nvPr/>
        </p:nvPicPr>
        <p:blipFill>
          <a:blip r:embed="rId3"/>
          <a:srcRect/>
          <a:stretch>
            <a:fillRect/>
          </a:stretch>
        </p:blipFill>
        <p:spPr bwMode="auto">
          <a:xfrm>
            <a:off x="458788" y="2371725"/>
            <a:ext cx="8188325" cy="2435225"/>
          </a:xfrm>
          <a:prstGeom prst="rect">
            <a:avLst/>
          </a:prstGeom>
          <a:noFill/>
          <a:ln w="9525">
            <a:noFill/>
            <a:miter lim="800000"/>
            <a:headEnd/>
            <a:tailEnd/>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Project scheduling</a:t>
            </a:r>
          </a:p>
        </p:txBody>
      </p:sp>
      <p:sp>
        <p:nvSpPr>
          <p:cNvPr id="2" name="Rectangle 3"/>
          <p:cNvSpPr>
            <a:spLocks noGrp="1"/>
          </p:cNvSpPr>
          <p:nvPr>
            <p:ph type="body" idx="1"/>
          </p:nvPr>
        </p:nvSpPr>
        <p:spPr/>
        <p:txBody>
          <a:bodyPr lIns="90840" tIns="44623" rIns="90840" bIns="44623"/>
          <a:lstStyle/>
          <a:p>
            <a:r>
              <a:rPr lang="en-GB"/>
              <a:t>Split project into tasks and estimate time and resources required to complete each task.</a:t>
            </a:r>
          </a:p>
          <a:p>
            <a:r>
              <a:rPr lang="en-GB"/>
              <a:t>Organize tasks concurrently to make optimal </a:t>
            </a:r>
            <a:br>
              <a:rPr lang="en-GB"/>
            </a:br>
            <a:r>
              <a:rPr lang="en-GB"/>
              <a:t>use of workforce.</a:t>
            </a:r>
          </a:p>
          <a:p>
            <a:r>
              <a:rPr lang="en-GB"/>
              <a:t>Minimize task dependencies to avoid delays </a:t>
            </a:r>
            <a:br>
              <a:rPr lang="en-GB"/>
            </a:br>
            <a:r>
              <a:rPr lang="en-GB"/>
              <a:t>caused by one task waiting for another to complete.</a:t>
            </a:r>
          </a:p>
          <a:p>
            <a:r>
              <a:rPr lang="en-GB"/>
              <a:t>Dependent on project managers intuition and experience.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Rectangle 2"/>
          <p:cNvSpPr>
            <a:spLocks noChangeArrowheads="1"/>
          </p:cNvSpPr>
          <p:nvPr/>
        </p:nvSpPr>
        <p:spPr bwMode="auto">
          <a:xfrm>
            <a:off x="230188" y="2447925"/>
            <a:ext cx="8721725" cy="2524125"/>
          </a:xfrm>
          <a:prstGeom prst="rect">
            <a:avLst/>
          </a:prstGeom>
          <a:solidFill>
            <a:srgbClr val="CCFFFF"/>
          </a:solidFill>
          <a:ln w="12700">
            <a:noFill/>
            <a:miter lim="800000"/>
            <a:headEnd/>
            <a:tailEnd/>
          </a:ln>
        </p:spPr>
        <p:txBody>
          <a:bodyPr wrap="none" anchor="ctr"/>
          <a:lstStyle/>
          <a:p>
            <a:endParaRPr lang="en-US"/>
          </a:p>
        </p:txBody>
      </p:sp>
      <p:sp>
        <p:nvSpPr>
          <p:cNvPr id="135171" name="Rectangle 3"/>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The project scheduling process</a:t>
            </a:r>
          </a:p>
        </p:txBody>
      </p:sp>
      <p:pic>
        <p:nvPicPr>
          <p:cNvPr id="2" name="Picture 4"/>
          <p:cNvPicPr>
            <a:picLocks noChangeAspect="1" noChangeArrowheads="1"/>
          </p:cNvPicPr>
          <p:nvPr/>
        </p:nvPicPr>
        <p:blipFill>
          <a:blip r:embed="rId2"/>
          <a:srcRect/>
          <a:stretch>
            <a:fillRect/>
          </a:stretch>
        </p:blipFill>
        <p:spPr bwMode="auto">
          <a:xfrm>
            <a:off x="382588" y="2830513"/>
            <a:ext cx="8416925" cy="1722437"/>
          </a:xfrm>
          <a:prstGeom prst="rect">
            <a:avLst/>
          </a:prstGeom>
          <a:noFill/>
          <a:ln w="9525">
            <a:noFill/>
            <a:miter lim="800000"/>
            <a:headEnd/>
            <a:tailEnd/>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p:cNvSpPr>
          <p:nvPr>
            <p:ph type="title"/>
          </p:nvPr>
        </p:nvSpPr>
        <p:spPr bwMode="auto"/>
        <p:txBody>
          <a:bodyPr wrap="square" lIns="90840" tIns="44623" rIns="90840" bIns="44623" numCol="1" anchor="b" anchorCtr="0" compatLnSpc="1">
            <a:prstTxWarp prst="textNoShape">
              <a:avLst/>
            </a:prstTxWarp>
          </a:bodyPr>
          <a:lstStyle/>
          <a:p>
            <a:pPr>
              <a:defRPr/>
            </a:pPr>
            <a:r>
              <a:rPr lang="en-GB">
                <a:effectLst/>
              </a:rPr>
              <a:t>Scheduling problems</a:t>
            </a:r>
          </a:p>
        </p:txBody>
      </p:sp>
      <p:sp>
        <p:nvSpPr>
          <p:cNvPr id="2" name="Rectangle 3"/>
          <p:cNvSpPr>
            <a:spLocks noGrp="1"/>
          </p:cNvSpPr>
          <p:nvPr>
            <p:ph type="body" idx="1"/>
          </p:nvPr>
        </p:nvSpPr>
        <p:spPr/>
        <p:txBody>
          <a:bodyPr lIns="90840" tIns="44623" rIns="90840" bIns="44623"/>
          <a:lstStyle/>
          <a:p>
            <a:r>
              <a:rPr lang="en-GB"/>
              <a:t>Estimating the difficulty of problems and hence the cost of developing a solution is hard.</a:t>
            </a:r>
          </a:p>
          <a:p>
            <a:r>
              <a:rPr lang="en-GB"/>
              <a:t>Productivity is not proportional to the number of people working on a task.</a:t>
            </a:r>
          </a:p>
          <a:p>
            <a:r>
              <a:rPr lang="en-GB"/>
              <a:t>Adding people to a late project makes it later because of communication overheads.</a:t>
            </a:r>
          </a:p>
          <a:p>
            <a:r>
              <a:rPr lang="en-GB"/>
              <a:t>The unexpected always happens. Always allow contingency in planning.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sz="3300">
                <a:effectLst/>
              </a:rPr>
              <a:t>What are the attributes of good software?</a:t>
            </a:r>
            <a:endParaRPr lang="en-US" sz="3300">
              <a:effectLst/>
            </a:endParaRPr>
          </a:p>
        </p:txBody>
      </p:sp>
      <p:sp>
        <p:nvSpPr>
          <p:cNvPr id="22530" name="Rectangle 3"/>
          <p:cNvSpPr>
            <a:spLocks noGrp="1"/>
          </p:cNvSpPr>
          <p:nvPr>
            <p:ph type="body" idx="1"/>
          </p:nvPr>
        </p:nvSpPr>
        <p:spPr/>
        <p:txBody>
          <a:bodyPr/>
          <a:lstStyle/>
          <a:p>
            <a:pPr>
              <a:lnSpc>
                <a:spcPct val="90000"/>
              </a:lnSpc>
            </a:pPr>
            <a:r>
              <a:rPr lang="en-GB" sz="2000"/>
              <a:t>The software should deliver the required functionality and performance to the user and should be maintainable, dependable and acceptable.</a:t>
            </a:r>
          </a:p>
          <a:p>
            <a:pPr>
              <a:lnSpc>
                <a:spcPct val="90000"/>
              </a:lnSpc>
            </a:pPr>
            <a:endParaRPr lang="en-GB" sz="2000"/>
          </a:p>
          <a:p>
            <a:pPr>
              <a:lnSpc>
                <a:spcPct val="90000"/>
              </a:lnSpc>
            </a:pPr>
            <a:r>
              <a:rPr lang="en-GB" sz="2000"/>
              <a:t>Maintainability</a:t>
            </a:r>
          </a:p>
          <a:p>
            <a:pPr lvl="1">
              <a:lnSpc>
                <a:spcPct val="90000"/>
              </a:lnSpc>
            </a:pPr>
            <a:r>
              <a:rPr lang="en-GB" sz="1800"/>
              <a:t>Software must evolve to meet changing needs;</a:t>
            </a:r>
          </a:p>
          <a:p>
            <a:pPr>
              <a:lnSpc>
                <a:spcPct val="90000"/>
              </a:lnSpc>
            </a:pPr>
            <a:r>
              <a:rPr lang="en-GB" sz="2000"/>
              <a:t>Dependability</a:t>
            </a:r>
          </a:p>
          <a:p>
            <a:pPr lvl="1">
              <a:lnSpc>
                <a:spcPct val="90000"/>
              </a:lnSpc>
            </a:pPr>
            <a:r>
              <a:rPr lang="en-GB" sz="1800"/>
              <a:t>Software must be trustworthy;</a:t>
            </a:r>
          </a:p>
          <a:p>
            <a:pPr>
              <a:lnSpc>
                <a:spcPct val="90000"/>
              </a:lnSpc>
            </a:pPr>
            <a:r>
              <a:rPr lang="en-GB" sz="2000"/>
              <a:t>Efficiency</a:t>
            </a:r>
          </a:p>
          <a:p>
            <a:pPr lvl="1">
              <a:lnSpc>
                <a:spcPct val="90000"/>
              </a:lnSpc>
            </a:pPr>
            <a:r>
              <a:rPr lang="en-GB" sz="1800"/>
              <a:t>Software should not make wasteful use of system resources;</a:t>
            </a:r>
          </a:p>
          <a:p>
            <a:pPr>
              <a:lnSpc>
                <a:spcPct val="90000"/>
              </a:lnSpc>
            </a:pPr>
            <a:r>
              <a:rPr lang="en-GB" sz="2000"/>
              <a:t>Acceptability</a:t>
            </a:r>
          </a:p>
          <a:p>
            <a:pPr lvl="1">
              <a:lnSpc>
                <a:spcPct val="90000"/>
              </a:lnSpc>
            </a:pPr>
            <a:r>
              <a:rPr lang="en-GB" sz="1800"/>
              <a:t>Software must accepted by the users for which it was designed. This means it must be understandable, usable and compatible with other systems.</a:t>
            </a:r>
          </a:p>
          <a:p>
            <a:pPr>
              <a:lnSpc>
                <a:spcPct val="90000"/>
              </a:lnSpc>
            </a:pPr>
            <a:endParaRPr lang="en-US" sz="20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 management</a:t>
            </a:r>
          </a:p>
        </p:txBody>
      </p:sp>
      <p:sp>
        <p:nvSpPr>
          <p:cNvPr id="2" name="Rectangle 3"/>
          <p:cNvSpPr>
            <a:spLocks noGrp="1"/>
          </p:cNvSpPr>
          <p:nvPr>
            <p:ph type="body" idx="1"/>
          </p:nvPr>
        </p:nvSpPr>
        <p:spPr/>
        <p:txBody>
          <a:bodyPr/>
          <a:lstStyle/>
          <a:p>
            <a:pPr>
              <a:lnSpc>
                <a:spcPct val="90000"/>
              </a:lnSpc>
            </a:pPr>
            <a:r>
              <a:rPr lang="en-GB"/>
              <a:t>Risk management is concerned with identifying risks and drawing up plans to minimise their effect on a project.</a:t>
            </a:r>
          </a:p>
          <a:p>
            <a:pPr>
              <a:lnSpc>
                <a:spcPct val="90000"/>
              </a:lnSpc>
            </a:pPr>
            <a:r>
              <a:rPr lang="en-GB"/>
              <a:t>A risk is a probability that some adverse circumstance will occur </a:t>
            </a:r>
          </a:p>
          <a:p>
            <a:pPr lvl="1">
              <a:lnSpc>
                <a:spcPct val="90000"/>
              </a:lnSpc>
            </a:pPr>
            <a:r>
              <a:rPr lang="en-GB"/>
              <a:t>Project risks affect schedule or resources;</a:t>
            </a:r>
          </a:p>
          <a:p>
            <a:pPr lvl="1">
              <a:lnSpc>
                <a:spcPct val="90000"/>
              </a:lnSpc>
            </a:pPr>
            <a:r>
              <a:rPr lang="en-GB"/>
              <a:t>Product risks affect the quality or performance of the software being developed;</a:t>
            </a:r>
          </a:p>
          <a:p>
            <a:pPr lvl="1">
              <a:lnSpc>
                <a:spcPct val="90000"/>
              </a:lnSpc>
            </a:pPr>
            <a:r>
              <a:rPr lang="en-GB"/>
              <a:t>Business risks affect the organisation developing or procuring the software.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9" name="Rectangle 2"/>
          <p:cNvSpPr>
            <a:spLocks noChangeArrowheads="1"/>
          </p:cNvSpPr>
          <p:nvPr/>
        </p:nvSpPr>
        <p:spPr bwMode="auto">
          <a:xfrm>
            <a:off x="841375" y="1452563"/>
            <a:ext cx="7499350" cy="4741862"/>
          </a:xfrm>
          <a:prstGeom prst="rect">
            <a:avLst/>
          </a:prstGeom>
          <a:solidFill>
            <a:srgbClr val="CCFFFF"/>
          </a:solidFill>
          <a:ln w="12700">
            <a:noFill/>
            <a:miter lim="800000"/>
            <a:headEnd/>
            <a:tailEnd/>
          </a:ln>
        </p:spPr>
        <p:txBody>
          <a:bodyPr wrap="none" anchor="ctr"/>
          <a:lstStyle/>
          <a:p>
            <a:endParaRPr lang="en-US"/>
          </a:p>
        </p:txBody>
      </p:sp>
      <p:sp>
        <p:nvSpPr>
          <p:cNvPr id="139267" name="Rectangle 3"/>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Software risks</a:t>
            </a:r>
          </a:p>
        </p:txBody>
      </p:sp>
      <p:graphicFrame>
        <p:nvGraphicFramePr>
          <p:cNvPr id="139268" name="Object 4"/>
          <p:cNvGraphicFramePr>
            <a:graphicFrameLocks noChangeAspect="1"/>
          </p:cNvGraphicFramePr>
          <p:nvPr/>
        </p:nvGraphicFramePr>
        <p:xfrm>
          <a:off x="995363" y="1530350"/>
          <a:ext cx="7038975" cy="4759325"/>
        </p:xfrm>
        <a:graphic>
          <a:graphicData uri="http://schemas.openxmlformats.org/presentationml/2006/ole">
            <mc:AlternateContent xmlns:mc="http://schemas.openxmlformats.org/markup-compatibility/2006">
              <mc:Choice xmlns:v="urn:schemas-microsoft-com:vml" Requires="v">
                <p:oleObj name="Document" r:id="rId2" imgW="5641848" imgH="3816096" progId="Word.Document.8">
                  <p:embed/>
                </p:oleObj>
              </mc:Choice>
              <mc:Fallback>
                <p:oleObj name="Document" r:id="rId2" imgW="5641848" imgH="3816096"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363" y="1530350"/>
                        <a:ext cx="7038975" cy="4759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The risk management process</a:t>
            </a:r>
          </a:p>
        </p:txBody>
      </p:sp>
      <p:sp>
        <p:nvSpPr>
          <p:cNvPr id="2" name="Rectangle 3"/>
          <p:cNvSpPr>
            <a:spLocks noGrp="1"/>
          </p:cNvSpPr>
          <p:nvPr>
            <p:ph type="body" idx="1"/>
          </p:nvPr>
        </p:nvSpPr>
        <p:spPr/>
        <p:txBody>
          <a:bodyPr/>
          <a:lstStyle/>
          <a:p>
            <a:pPr>
              <a:lnSpc>
                <a:spcPct val="90000"/>
              </a:lnSpc>
            </a:pPr>
            <a:r>
              <a:rPr lang="en-GB"/>
              <a:t>Risk identification</a:t>
            </a:r>
          </a:p>
          <a:p>
            <a:pPr lvl="1">
              <a:lnSpc>
                <a:spcPct val="90000"/>
              </a:lnSpc>
            </a:pPr>
            <a:r>
              <a:rPr lang="en-GB"/>
              <a:t>Identify project, product and business risks;</a:t>
            </a:r>
          </a:p>
          <a:p>
            <a:pPr>
              <a:lnSpc>
                <a:spcPct val="90000"/>
              </a:lnSpc>
            </a:pPr>
            <a:r>
              <a:rPr lang="en-GB"/>
              <a:t>Risk analysis</a:t>
            </a:r>
          </a:p>
          <a:p>
            <a:pPr lvl="1">
              <a:lnSpc>
                <a:spcPct val="90000"/>
              </a:lnSpc>
            </a:pPr>
            <a:r>
              <a:rPr lang="en-GB"/>
              <a:t>Assess the likelihood and consequences of these risks;</a:t>
            </a:r>
          </a:p>
          <a:p>
            <a:pPr>
              <a:lnSpc>
                <a:spcPct val="90000"/>
              </a:lnSpc>
            </a:pPr>
            <a:r>
              <a:rPr lang="en-GB"/>
              <a:t>Risk planning</a:t>
            </a:r>
          </a:p>
          <a:p>
            <a:pPr lvl="1">
              <a:lnSpc>
                <a:spcPct val="90000"/>
              </a:lnSpc>
            </a:pPr>
            <a:r>
              <a:rPr lang="en-GB"/>
              <a:t>Draw up plans to avoid or minimise the effects of the risk;</a:t>
            </a:r>
          </a:p>
          <a:p>
            <a:pPr>
              <a:lnSpc>
                <a:spcPct val="90000"/>
              </a:lnSpc>
            </a:pPr>
            <a:r>
              <a:rPr lang="en-GB"/>
              <a:t>Risk monitoring</a:t>
            </a:r>
          </a:p>
          <a:p>
            <a:pPr lvl="1">
              <a:lnSpc>
                <a:spcPct val="90000"/>
              </a:lnSpc>
            </a:pPr>
            <a:r>
              <a:rPr lang="en-GB"/>
              <a:t>Monitor the risks throughout the project;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Rectangle 2"/>
          <p:cNvSpPr>
            <a:spLocks noChangeArrowheads="1"/>
          </p:cNvSpPr>
          <p:nvPr/>
        </p:nvSpPr>
        <p:spPr bwMode="auto">
          <a:xfrm>
            <a:off x="230188" y="2217738"/>
            <a:ext cx="8569325" cy="3135312"/>
          </a:xfrm>
          <a:prstGeom prst="rect">
            <a:avLst/>
          </a:prstGeom>
          <a:solidFill>
            <a:srgbClr val="CCFFFF"/>
          </a:solidFill>
          <a:ln w="12700">
            <a:noFill/>
            <a:miter lim="800000"/>
            <a:headEnd/>
            <a:tailEnd/>
          </a:ln>
        </p:spPr>
        <p:txBody>
          <a:bodyPr wrap="none" anchor="ctr"/>
          <a:lstStyle/>
          <a:p>
            <a:endParaRPr lang="en-US"/>
          </a:p>
        </p:txBody>
      </p:sp>
      <p:sp>
        <p:nvSpPr>
          <p:cNvPr id="141315" name="Rectangle 3"/>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The risk management process</a:t>
            </a:r>
          </a:p>
        </p:txBody>
      </p:sp>
      <p:pic>
        <p:nvPicPr>
          <p:cNvPr id="2" name="Picture 4"/>
          <p:cNvPicPr>
            <a:picLocks noChangeAspect="1" noChangeArrowheads="1"/>
          </p:cNvPicPr>
          <p:nvPr/>
        </p:nvPicPr>
        <p:blipFill>
          <a:blip r:embed="rId2"/>
          <a:srcRect/>
          <a:stretch>
            <a:fillRect/>
          </a:stretch>
        </p:blipFill>
        <p:spPr bwMode="auto">
          <a:xfrm>
            <a:off x="612775" y="2524125"/>
            <a:ext cx="7880350" cy="2322513"/>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Risks and risk types</a:t>
            </a:r>
          </a:p>
        </p:txBody>
      </p:sp>
      <p:sp>
        <p:nvSpPr>
          <p:cNvPr id="143366" name="Rectangle 3"/>
          <p:cNvSpPr>
            <a:spLocks noChangeArrowheads="1"/>
          </p:cNvSpPr>
          <p:nvPr/>
        </p:nvSpPr>
        <p:spPr bwMode="auto">
          <a:xfrm>
            <a:off x="458788" y="1530350"/>
            <a:ext cx="8188325" cy="4741863"/>
          </a:xfrm>
          <a:prstGeom prst="rect">
            <a:avLst/>
          </a:prstGeom>
          <a:solidFill>
            <a:srgbClr val="CCFFFF"/>
          </a:solidFill>
          <a:ln w="12700">
            <a:noFill/>
            <a:miter lim="800000"/>
            <a:headEnd/>
            <a:tailEnd/>
          </a:ln>
        </p:spPr>
        <p:txBody>
          <a:bodyPr wrap="none" anchor="ctr"/>
          <a:lstStyle/>
          <a:p>
            <a:endParaRPr lang="en-US"/>
          </a:p>
        </p:txBody>
      </p:sp>
      <p:graphicFrame>
        <p:nvGraphicFramePr>
          <p:cNvPr id="143364" name="Object 4"/>
          <p:cNvGraphicFramePr>
            <a:graphicFrameLocks noChangeAspect="1"/>
          </p:cNvGraphicFramePr>
          <p:nvPr/>
        </p:nvGraphicFramePr>
        <p:xfrm>
          <a:off x="765175" y="1606550"/>
          <a:ext cx="7038975" cy="4548188"/>
        </p:xfrm>
        <a:graphic>
          <a:graphicData uri="http://schemas.openxmlformats.org/presentationml/2006/ole">
            <mc:AlternateContent xmlns:mc="http://schemas.openxmlformats.org/markup-compatibility/2006">
              <mc:Choice xmlns:v="urn:schemas-microsoft-com:vml" Requires="v">
                <p:oleObj name="Document" r:id="rId2" imgW="6312408" imgH="4081272" progId="Word.Document.8">
                  <p:embed/>
                </p:oleObj>
              </mc:Choice>
              <mc:Fallback>
                <p:oleObj name="Document" r:id="rId2" imgW="6312408" imgH="4081272"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175" y="1606550"/>
                        <a:ext cx="7038975" cy="4548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 analysis</a:t>
            </a:r>
          </a:p>
        </p:txBody>
      </p:sp>
      <p:sp>
        <p:nvSpPr>
          <p:cNvPr id="2" name="Rectangle 3"/>
          <p:cNvSpPr>
            <a:spLocks noGrp="1"/>
          </p:cNvSpPr>
          <p:nvPr>
            <p:ph type="body" idx="1"/>
          </p:nvPr>
        </p:nvSpPr>
        <p:spPr/>
        <p:txBody>
          <a:bodyPr/>
          <a:lstStyle/>
          <a:p>
            <a:r>
              <a:rPr lang="en-GB"/>
              <a:t>Assess probability and seriousness of each risk.</a:t>
            </a:r>
          </a:p>
          <a:p>
            <a:r>
              <a:rPr lang="en-GB"/>
              <a:t>Probability may be very low, low, moderate, high or very high.</a:t>
            </a:r>
          </a:p>
          <a:p>
            <a:r>
              <a:rPr lang="en-GB"/>
              <a:t>Risk effects might be catastrophic, serious, tolerable or insignificant.</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Rectangle 2"/>
          <p:cNvSpPr>
            <a:spLocks noChangeArrowheads="1"/>
          </p:cNvSpPr>
          <p:nvPr/>
        </p:nvSpPr>
        <p:spPr bwMode="auto">
          <a:xfrm>
            <a:off x="306388" y="1758950"/>
            <a:ext cx="8416925" cy="4359275"/>
          </a:xfrm>
          <a:prstGeom prst="rect">
            <a:avLst/>
          </a:prstGeom>
          <a:solidFill>
            <a:srgbClr val="CCFFFF"/>
          </a:solidFill>
          <a:ln w="12700">
            <a:noFill/>
            <a:miter lim="800000"/>
            <a:headEnd/>
            <a:tailEnd/>
          </a:ln>
        </p:spPr>
        <p:txBody>
          <a:bodyPr wrap="none" anchor="ctr"/>
          <a:lstStyle/>
          <a:p>
            <a:endParaRPr lang="en-US"/>
          </a:p>
        </p:txBody>
      </p:sp>
      <p:sp>
        <p:nvSpPr>
          <p:cNvPr id="145411" name="Rectangle 3"/>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 analysis (i)</a:t>
            </a:r>
          </a:p>
        </p:txBody>
      </p:sp>
      <p:graphicFrame>
        <p:nvGraphicFramePr>
          <p:cNvPr id="145412" name="Object 4"/>
          <p:cNvGraphicFramePr>
            <a:graphicFrameLocks noChangeAspect="1"/>
          </p:cNvGraphicFramePr>
          <p:nvPr/>
        </p:nvGraphicFramePr>
        <p:xfrm>
          <a:off x="306388" y="1989138"/>
          <a:ext cx="8186737" cy="4086225"/>
        </p:xfrm>
        <a:graphic>
          <a:graphicData uri="http://schemas.openxmlformats.org/presentationml/2006/ole">
            <mc:AlternateContent xmlns:mc="http://schemas.openxmlformats.org/markup-compatibility/2006">
              <mc:Choice xmlns:v="urn:schemas-microsoft-com:vml" Requires="v">
                <p:oleObj name="Document" r:id="rId2" imgW="6068568" imgH="3029712" progId="Word.Document.8">
                  <p:embed/>
                </p:oleObj>
              </mc:Choice>
              <mc:Fallback>
                <p:oleObj name="Document" r:id="rId2" imgW="6068568" imgH="3029712"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388" y="1989138"/>
                        <a:ext cx="8186737" cy="4086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Risk analysis (ii)</a:t>
            </a:r>
          </a:p>
        </p:txBody>
      </p:sp>
      <p:sp>
        <p:nvSpPr>
          <p:cNvPr id="146438" name="Rectangle 3"/>
          <p:cNvSpPr>
            <a:spLocks noChangeArrowheads="1"/>
          </p:cNvSpPr>
          <p:nvPr/>
        </p:nvSpPr>
        <p:spPr bwMode="auto">
          <a:xfrm>
            <a:off x="688975" y="1758950"/>
            <a:ext cx="7958138" cy="4359275"/>
          </a:xfrm>
          <a:prstGeom prst="rect">
            <a:avLst/>
          </a:prstGeom>
          <a:solidFill>
            <a:srgbClr val="CCFFFF"/>
          </a:solidFill>
          <a:ln w="12700">
            <a:noFill/>
            <a:miter lim="800000"/>
            <a:headEnd/>
            <a:tailEnd/>
          </a:ln>
        </p:spPr>
        <p:txBody>
          <a:bodyPr wrap="none" anchor="ctr"/>
          <a:lstStyle/>
          <a:p>
            <a:endParaRPr lang="en-US"/>
          </a:p>
        </p:txBody>
      </p:sp>
      <p:graphicFrame>
        <p:nvGraphicFramePr>
          <p:cNvPr id="146436" name="Object 4"/>
          <p:cNvGraphicFramePr>
            <a:graphicFrameLocks noChangeAspect="1"/>
          </p:cNvGraphicFramePr>
          <p:nvPr/>
        </p:nvGraphicFramePr>
        <p:xfrm>
          <a:off x="917575" y="1989138"/>
          <a:ext cx="7499350" cy="3967162"/>
        </p:xfrm>
        <a:graphic>
          <a:graphicData uri="http://schemas.openxmlformats.org/presentationml/2006/ole">
            <mc:AlternateContent xmlns:mc="http://schemas.openxmlformats.org/markup-compatibility/2006">
              <mc:Choice xmlns:v="urn:schemas-microsoft-com:vml" Requires="v">
                <p:oleObj name="Document" r:id="rId2" imgW="6068568" imgH="3212592" progId="Word.Document.8">
                  <p:embed/>
                </p:oleObj>
              </mc:Choice>
              <mc:Fallback>
                <p:oleObj name="Document" r:id="rId2" imgW="6068568" imgH="3212592"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575" y="1989138"/>
                        <a:ext cx="7499350" cy="3967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 planning</a:t>
            </a:r>
          </a:p>
        </p:txBody>
      </p:sp>
      <p:sp>
        <p:nvSpPr>
          <p:cNvPr id="2" name="Rectangle 3"/>
          <p:cNvSpPr>
            <a:spLocks noGrp="1"/>
          </p:cNvSpPr>
          <p:nvPr>
            <p:ph type="body" idx="1"/>
          </p:nvPr>
        </p:nvSpPr>
        <p:spPr/>
        <p:txBody>
          <a:bodyPr/>
          <a:lstStyle/>
          <a:p>
            <a:pPr>
              <a:lnSpc>
                <a:spcPct val="90000"/>
              </a:lnSpc>
            </a:pPr>
            <a:r>
              <a:rPr lang="en-GB"/>
              <a:t>Consider each risk and develop a strategy to manage that risk.</a:t>
            </a:r>
          </a:p>
          <a:p>
            <a:pPr>
              <a:lnSpc>
                <a:spcPct val="90000"/>
              </a:lnSpc>
            </a:pPr>
            <a:r>
              <a:rPr lang="en-GB"/>
              <a:t>Avoidance strategies</a:t>
            </a:r>
          </a:p>
          <a:p>
            <a:pPr lvl="1">
              <a:lnSpc>
                <a:spcPct val="90000"/>
              </a:lnSpc>
            </a:pPr>
            <a:r>
              <a:rPr lang="en-GB"/>
              <a:t>The probability that the risk will arise is reduced;</a:t>
            </a:r>
          </a:p>
          <a:p>
            <a:pPr>
              <a:lnSpc>
                <a:spcPct val="90000"/>
              </a:lnSpc>
            </a:pPr>
            <a:r>
              <a:rPr lang="en-GB"/>
              <a:t>Minimisation strategies</a:t>
            </a:r>
          </a:p>
          <a:p>
            <a:pPr lvl="1">
              <a:lnSpc>
                <a:spcPct val="90000"/>
              </a:lnSpc>
            </a:pPr>
            <a:r>
              <a:rPr lang="en-GB"/>
              <a:t>The impact of the risk on the project or product will be reduced;</a:t>
            </a:r>
          </a:p>
          <a:p>
            <a:pPr>
              <a:lnSpc>
                <a:spcPct val="90000"/>
              </a:lnSpc>
            </a:pPr>
            <a:r>
              <a:rPr lang="en-GB"/>
              <a:t>Contingency plans</a:t>
            </a:r>
          </a:p>
          <a:p>
            <a:pPr lvl="1">
              <a:lnSpc>
                <a:spcPct val="90000"/>
              </a:lnSpc>
            </a:pPr>
            <a:r>
              <a:rPr lang="en-GB"/>
              <a:t>If the risk arises, contingency plans are plans to deal with that risk;</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 management strategies (i)</a:t>
            </a:r>
          </a:p>
        </p:txBody>
      </p:sp>
      <p:sp>
        <p:nvSpPr>
          <p:cNvPr id="148486" name="Rectangle 3"/>
          <p:cNvSpPr>
            <a:spLocks noChangeArrowheads="1"/>
          </p:cNvSpPr>
          <p:nvPr/>
        </p:nvSpPr>
        <p:spPr bwMode="auto">
          <a:xfrm>
            <a:off x="230188" y="1835150"/>
            <a:ext cx="8493125" cy="4437063"/>
          </a:xfrm>
          <a:prstGeom prst="rect">
            <a:avLst/>
          </a:prstGeom>
          <a:solidFill>
            <a:srgbClr val="CCFFFF"/>
          </a:solidFill>
          <a:ln w="12700">
            <a:noFill/>
            <a:miter lim="800000"/>
            <a:headEnd/>
            <a:tailEnd/>
          </a:ln>
        </p:spPr>
        <p:txBody>
          <a:bodyPr wrap="none" anchor="ctr"/>
          <a:lstStyle/>
          <a:p>
            <a:endParaRPr lang="en-US"/>
          </a:p>
        </p:txBody>
      </p:sp>
      <p:graphicFrame>
        <p:nvGraphicFramePr>
          <p:cNvPr id="148484" name="Object 4"/>
          <p:cNvGraphicFramePr>
            <a:graphicFrameLocks noChangeAspect="1"/>
          </p:cNvGraphicFramePr>
          <p:nvPr/>
        </p:nvGraphicFramePr>
        <p:xfrm>
          <a:off x="534988" y="1989138"/>
          <a:ext cx="9029700" cy="4275137"/>
        </p:xfrm>
        <a:graphic>
          <a:graphicData uri="http://schemas.openxmlformats.org/presentationml/2006/ole">
            <mc:AlternateContent xmlns:mc="http://schemas.openxmlformats.org/markup-compatibility/2006">
              <mc:Choice xmlns:v="urn:schemas-microsoft-com:vml" Requires="v">
                <p:oleObj name="Document" r:id="rId2" imgW="5641848" imgH="2673096" progId="Word.Document.8">
                  <p:embed/>
                </p:oleObj>
              </mc:Choice>
              <mc:Fallback>
                <p:oleObj name="Document" r:id="rId2" imgW="5641848" imgH="2673096"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988" y="1989138"/>
                        <a:ext cx="9029700" cy="427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lIns="91440" tIns="45720" rIns="91440" bIns="45720" numCol="1" anchorCtr="0" compatLnSpc="1">
            <a:prstTxWarp prst="textNoShape">
              <a:avLst/>
            </a:prstTxWarp>
            <a:normAutofit fontScale="90000"/>
          </a:bodyPr>
          <a:lstStyle/>
          <a:p>
            <a:pPr>
              <a:defRPr/>
            </a:pPr>
            <a:r>
              <a:rPr lang="en-GB" sz="3700">
                <a:effectLst/>
              </a:rPr>
              <a:t>Professional and ethical responsibility	</a:t>
            </a:r>
            <a:endParaRPr lang="en-US" sz="3700">
              <a:effectLst/>
            </a:endParaRPr>
          </a:p>
        </p:txBody>
      </p:sp>
      <p:sp>
        <p:nvSpPr>
          <p:cNvPr id="23554" name="Rectangle 3"/>
          <p:cNvSpPr>
            <a:spLocks noGrp="1"/>
          </p:cNvSpPr>
          <p:nvPr>
            <p:ph type="body" idx="1"/>
          </p:nvPr>
        </p:nvSpPr>
        <p:spPr/>
        <p:txBody>
          <a:bodyPr/>
          <a:lstStyle/>
          <a:p>
            <a:r>
              <a:rPr lang="en-GB"/>
              <a:t>Software engineering involves wider responsibilities than simply the application of technical skills.</a:t>
            </a:r>
          </a:p>
          <a:p>
            <a:endParaRPr lang="en-GB"/>
          </a:p>
          <a:p>
            <a:r>
              <a:rPr lang="en-GB"/>
              <a:t>Software engineers must behave in an honest and ethically responsible way if they are to be respected as professionals.</a:t>
            </a:r>
          </a:p>
          <a:p>
            <a:endParaRPr lang="en-GB"/>
          </a:p>
          <a:p>
            <a:pPr>
              <a:buFont typeface="Wingdings 3" pitchFamily="18" charset="2"/>
              <a:buNone/>
            </a:pPr>
            <a:endParaRPr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9" name="Rectangle 2"/>
          <p:cNvSpPr>
            <a:spLocks noChangeArrowheads="1"/>
          </p:cNvSpPr>
          <p:nvPr/>
        </p:nvSpPr>
        <p:spPr bwMode="auto">
          <a:xfrm>
            <a:off x="306388" y="1606550"/>
            <a:ext cx="8340725" cy="4435475"/>
          </a:xfrm>
          <a:prstGeom prst="rect">
            <a:avLst/>
          </a:prstGeom>
          <a:solidFill>
            <a:srgbClr val="CCFFFF"/>
          </a:solidFill>
          <a:ln w="12700">
            <a:noFill/>
            <a:miter lim="800000"/>
            <a:headEnd/>
            <a:tailEnd/>
          </a:ln>
        </p:spPr>
        <p:txBody>
          <a:bodyPr wrap="none" anchor="ctr"/>
          <a:lstStyle/>
          <a:p>
            <a:endParaRPr lang="en-US"/>
          </a:p>
        </p:txBody>
      </p:sp>
      <p:sp>
        <p:nvSpPr>
          <p:cNvPr id="149507" name="Rectangle 3"/>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 management strategies (ii)</a:t>
            </a:r>
            <a:endParaRPr lang="en-US">
              <a:effectLst/>
            </a:endParaRPr>
          </a:p>
        </p:txBody>
      </p:sp>
      <p:graphicFrame>
        <p:nvGraphicFramePr>
          <p:cNvPr id="149508" name="Object 4"/>
          <p:cNvGraphicFramePr>
            <a:graphicFrameLocks noChangeAspect="1"/>
          </p:cNvGraphicFramePr>
          <p:nvPr/>
        </p:nvGraphicFramePr>
        <p:xfrm>
          <a:off x="574675" y="1758950"/>
          <a:ext cx="8569325" cy="4162425"/>
        </p:xfrm>
        <a:graphic>
          <a:graphicData uri="http://schemas.openxmlformats.org/presentationml/2006/ole">
            <mc:AlternateContent xmlns:mc="http://schemas.openxmlformats.org/markup-compatibility/2006">
              <mc:Choice xmlns:v="urn:schemas-microsoft-com:vml" Requires="v">
                <p:oleObj name="Document" r:id="rId2" imgW="5641848" imgH="2743200" progId="Word.Document.8">
                  <p:embed/>
                </p:oleObj>
              </mc:Choice>
              <mc:Fallback>
                <p:oleObj name="Document" r:id="rId2" imgW="5641848" imgH="2743200" progId="Word.Document.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675" y="1758950"/>
                        <a:ext cx="8569325" cy="416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Risk monitoring</a:t>
            </a:r>
          </a:p>
        </p:txBody>
      </p:sp>
      <p:sp>
        <p:nvSpPr>
          <p:cNvPr id="2" name="Rectangle 3"/>
          <p:cNvSpPr>
            <a:spLocks noGrp="1"/>
          </p:cNvSpPr>
          <p:nvPr>
            <p:ph type="body" idx="1"/>
          </p:nvPr>
        </p:nvSpPr>
        <p:spPr/>
        <p:txBody>
          <a:bodyPr/>
          <a:lstStyle/>
          <a:p>
            <a:r>
              <a:rPr lang="en-GB"/>
              <a:t>Assess each identified risks regularly to decide whether or not it is becoming less or more probable.</a:t>
            </a:r>
          </a:p>
          <a:p>
            <a:r>
              <a:rPr lang="en-GB"/>
              <a:t>Also assess whether the effects of the risk have changed.</a:t>
            </a:r>
          </a:p>
          <a:p>
            <a:r>
              <a:rPr lang="en-GB"/>
              <a:t>Each key risk should be discussed at management progress meetings.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bwMode="auto">
          <a:xfrm>
            <a:off x="773113" y="1981200"/>
            <a:ext cx="7805737" cy="917575"/>
          </a:xfrm>
        </p:spPr>
        <p:txBody>
          <a:bodyPr wrap="square" lIns="90487" tIns="44450" rIns="90487" bIns="44450" numCol="1" anchor="b" anchorCtr="0" compatLnSpc="1">
            <a:prstTxWarp prst="textNoShape">
              <a:avLst/>
            </a:prstTxWarp>
          </a:bodyPr>
          <a:lstStyle/>
          <a:p>
            <a:pPr>
              <a:defRPr/>
            </a:pPr>
            <a:r>
              <a:rPr lang="en-GB">
                <a:effectLst/>
              </a:rPr>
              <a:t>Software Requirements</a:t>
            </a:r>
          </a:p>
        </p:txBody>
      </p:sp>
      <p:sp>
        <p:nvSpPr>
          <p:cNvPr id="151554" name="Line 3"/>
          <p:cNvSpPr>
            <a:spLocks noChangeShapeType="1"/>
          </p:cNvSpPr>
          <p:nvPr/>
        </p:nvSpPr>
        <p:spPr bwMode="auto">
          <a:xfrm>
            <a:off x="0" y="3962400"/>
            <a:ext cx="9144000" cy="0"/>
          </a:xfrm>
          <a:prstGeom prst="line">
            <a:avLst/>
          </a:prstGeom>
          <a:noFill/>
          <a:ln w="50800">
            <a:solidFill>
              <a:srgbClr val="FF0000"/>
            </a:solidFill>
            <a:round/>
            <a:headEnd/>
            <a:tailEnd/>
          </a:ln>
        </p:spPr>
        <p:txBody>
          <a:bodyPr wrap="none" anchor="ct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p:cNvSpPr>
          <p:nvPr>
            <p:ph type="title"/>
          </p:nvPr>
        </p:nvSpPr>
        <p:spPr bwMode="auto"/>
        <p:txBody>
          <a:bodyPr wrap="square" lIns="90487" tIns="44450" rIns="90487" bIns="44450" numCol="1" anchor="b" anchorCtr="0" compatLnSpc="1">
            <a:prstTxWarp prst="textNoShape">
              <a:avLst/>
            </a:prstTxWarp>
          </a:bodyPr>
          <a:lstStyle/>
          <a:p>
            <a:pPr>
              <a:defRPr/>
            </a:pPr>
            <a:r>
              <a:rPr lang="en-GB">
                <a:effectLst/>
              </a:rPr>
              <a:t>Requirements engineering</a:t>
            </a:r>
          </a:p>
        </p:txBody>
      </p:sp>
      <p:sp>
        <p:nvSpPr>
          <p:cNvPr id="152578" name="Rectangle 3"/>
          <p:cNvSpPr>
            <a:spLocks noGrp="1"/>
          </p:cNvSpPr>
          <p:nvPr>
            <p:ph type="body" idx="1"/>
          </p:nvPr>
        </p:nvSpPr>
        <p:spPr/>
        <p:txBody>
          <a:bodyPr lIns="90487" tIns="44450" rIns="90487" bIns="44450"/>
          <a:lstStyle/>
          <a:p>
            <a:endParaRPr lang="en-GB"/>
          </a:p>
          <a:p>
            <a:endParaRPr lang="en-GB"/>
          </a:p>
          <a:p>
            <a:r>
              <a:rPr lang="en-GB"/>
              <a:t>The process of establishing the services that the customer requires from a system and the constraints under which it operates and is developed.</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p:cNvSpPr>
          <p:nvPr>
            <p:ph type="title"/>
          </p:nvPr>
        </p:nvSpPr>
        <p:spPr bwMode="auto"/>
        <p:txBody>
          <a:bodyPr wrap="square" lIns="90487" tIns="44450" rIns="90487" bIns="44450" numCol="1" anchor="b" anchorCtr="0" compatLnSpc="1">
            <a:prstTxWarp prst="textNoShape">
              <a:avLst/>
            </a:prstTxWarp>
          </a:bodyPr>
          <a:lstStyle/>
          <a:p>
            <a:pPr>
              <a:defRPr/>
            </a:pPr>
            <a:r>
              <a:rPr lang="en-GB">
                <a:effectLst/>
              </a:rPr>
              <a:t>What is a requirement?</a:t>
            </a:r>
          </a:p>
        </p:txBody>
      </p:sp>
      <p:sp>
        <p:nvSpPr>
          <p:cNvPr id="153602" name="Rectangle 3"/>
          <p:cNvSpPr>
            <a:spLocks noGrp="1"/>
          </p:cNvSpPr>
          <p:nvPr>
            <p:ph type="body" idx="1"/>
          </p:nvPr>
        </p:nvSpPr>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p:cNvSpPr>
          <p:nvPr>
            <p:ph type="title"/>
          </p:nvPr>
        </p:nvSpPr>
        <p:spPr bwMode="auto">
          <a:xfrm>
            <a:off x="533400" y="304800"/>
            <a:ext cx="8915400" cy="1104900"/>
          </a:xfrm>
        </p:spPr>
        <p:txBody>
          <a:bodyPr wrap="square" lIns="90487" tIns="44450" rIns="90487" bIns="44450" numCol="1" anchor="b" anchorCtr="0" compatLnSpc="1">
            <a:prstTxWarp prst="textNoShape">
              <a:avLst/>
            </a:prstTxWarp>
          </a:bodyPr>
          <a:lstStyle/>
          <a:p>
            <a:pPr>
              <a:defRPr/>
            </a:pPr>
            <a:r>
              <a:rPr lang="en-GB">
                <a:effectLst/>
              </a:rPr>
              <a:t>Types of requirement</a:t>
            </a:r>
          </a:p>
        </p:txBody>
      </p:sp>
      <p:sp>
        <p:nvSpPr>
          <p:cNvPr id="154626" name="Rectangle 3"/>
          <p:cNvSpPr>
            <a:spLocks noGrp="1"/>
          </p:cNvSpPr>
          <p:nvPr>
            <p:ph type="body" idx="1"/>
          </p:nvPr>
        </p:nvSpPr>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p:cNvSpPr>
          <p:nvPr>
            <p:ph type="title"/>
          </p:nvPr>
        </p:nvSpPr>
        <p:spPr bwMode="auto"/>
        <p:txBody>
          <a:bodyPr wrap="square" lIns="90487" tIns="44450" rIns="90487" bIns="44450" numCol="1" anchor="b" anchorCtr="0" compatLnSpc="1">
            <a:prstTxWarp prst="textNoShape">
              <a:avLst/>
            </a:prstTxWarp>
          </a:bodyPr>
          <a:lstStyle/>
          <a:p>
            <a:pPr>
              <a:defRPr/>
            </a:pPr>
            <a:r>
              <a:rPr lang="en-GB">
                <a:effectLst/>
              </a:rPr>
              <a:t>Requirements readers</a:t>
            </a:r>
          </a:p>
        </p:txBody>
      </p:sp>
      <p:sp>
        <p:nvSpPr>
          <p:cNvPr id="155650" name="Rectangle 3"/>
          <p:cNvSpPr>
            <a:spLocks noChangeArrowheads="1"/>
          </p:cNvSpPr>
          <p:nvPr/>
        </p:nvSpPr>
        <p:spPr bwMode="auto">
          <a:xfrm>
            <a:off x="1125538" y="1524000"/>
            <a:ext cx="6962775" cy="4876800"/>
          </a:xfrm>
          <a:prstGeom prst="rect">
            <a:avLst/>
          </a:prstGeom>
          <a:solidFill>
            <a:srgbClr val="CCFFFF"/>
          </a:solidFill>
          <a:ln w="12700">
            <a:noFill/>
            <a:miter lim="800000"/>
            <a:headEnd/>
            <a:tailEnd/>
          </a:ln>
        </p:spPr>
        <p:txBody>
          <a:bodyPr wrap="none" anchor="ctr"/>
          <a:lstStyle/>
          <a:p>
            <a:endParaRPr lang="en-US"/>
          </a:p>
        </p:txBody>
      </p:sp>
      <p:pic>
        <p:nvPicPr>
          <p:cNvPr id="155651" name="Picture 4"/>
          <p:cNvPicPr>
            <a:picLocks noChangeAspect="1" noChangeArrowheads="1"/>
          </p:cNvPicPr>
          <p:nvPr/>
        </p:nvPicPr>
        <p:blipFill>
          <a:blip r:embed="rId2"/>
          <a:srcRect/>
          <a:stretch>
            <a:fillRect/>
          </a:stretch>
        </p:blipFill>
        <p:spPr bwMode="auto">
          <a:xfrm>
            <a:off x="1898650" y="1676400"/>
            <a:ext cx="5416550" cy="4640263"/>
          </a:xfrm>
          <a:prstGeom prst="rect">
            <a:avLst/>
          </a:prstGeom>
          <a:noFill/>
          <a:ln w="9525">
            <a:noFill/>
            <a:miter lim="800000"/>
            <a:headEnd/>
            <a:tailEnd/>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bwMode="auto">
          <a:xfrm>
            <a:off x="381000" y="266700"/>
            <a:ext cx="8382000" cy="1104900"/>
          </a:xfrm>
        </p:spPr>
        <p:txBody>
          <a:bodyPr wrap="square" lIns="91440" tIns="45720" rIns="91440" bIns="45720" numCol="1" anchorCtr="0" compatLnSpc="1">
            <a:prstTxWarp prst="textNoShape">
              <a:avLst/>
            </a:prstTxWarp>
          </a:bodyPr>
          <a:lstStyle/>
          <a:p>
            <a:pPr>
              <a:defRPr/>
            </a:pPr>
            <a:r>
              <a:rPr lang="en-GB" sz="3300">
                <a:effectLst/>
              </a:rPr>
              <a:t>Functional and non-functional requirements</a:t>
            </a:r>
            <a:endParaRPr lang="en-GB">
              <a:effectLst/>
            </a:endParaRPr>
          </a:p>
        </p:txBody>
      </p:sp>
      <p:sp>
        <p:nvSpPr>
          <p:cNvPr id="156674" name="Rectangle 3"/>
          <p:cNvSpPr>
            <a:spLocks noGrp="1"/>
          </p:cNvSpPr>
          <p:nvPr>
            <p:ph type="body" idx="1"/>
          </p:nvPr>
        </p:nvSpPr>
        <p:spPr/>
        <p:txBody>
          <a:bodyPr/>
          <a:lstStyle/>
          <a:p>
            <a:r>
              <a:rPr lang="en-GB" sz="2800"/>
              <a:t>Functional requirements</a:t>
            </a:r>
          </a:p>
          <a:p>
            <a:pPr lvl="1"/>
            <a:r>
              <a:rPr lang="en-GB" sz="2500"/>
              <a:t>Statements of services the system should provide, how the system should react to particular inputs and how the system should behave in particular situations.</a:t>
            </a:r>
          </a:p>
          <a:p>
            <a:r>
              <a:rPr lang="en-GB" sz="2800"/>
              <a:t>Non-functional requirements</a:t>
            </a:r>
          </a:p>
          <a:p>
            <a:pPr lvl="1"/>
            <a:r>
              <a:rPr lang="en-GB" sz="2500"/>
              <a:t>constraints on the services or functions offered by the system such as timing constraints, constraints on the development process, standards, etc.</a:t>
            </a:r>
          </a:p>
          <a:p>
            <a:endParaRPr lang="en-GB" sz="2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GB">
                <a:effectLst/>
              </a:rPr>
              <a:t>Functional requirements</a:t>
            </a:r>
          </a:p>
        </p:txBody>
      </p:sp>
      <p:sp>
        <p:nvSpPr>
          <p:cNvPr id="157698" name="Rectangle 3"/>
          <p:cNvSpPr>
            <a:spLocks noGrp="1"/>
          </p:cNvSpPr>
          <p:nvPr>
            <p:ph type="body" idx="1"/>
          </p:nvPr>
        </p:nvSpPr>
        <p:spPr/>
        <p:txBody>
          <a:bodyPr/>
          <a:lstStyle/>
          <a:p>
            <a:r>
              <a:rPr lang="en-GB"/>
              <a:t>Describe functionality or system services.</a:t>
            </a:r>
          </a:p>
          <a:p>
            <a:endParaRPr lang="en-GB"/>
          </a:p>
          <a:p>
            <a:endParaRPr lang="en-GB"/>
          </a:p>
          <a:p>
            <a:r>
              <a:rPr lang="en-GB"/>
              <a:t>Functional user requirements may be high-level statements of what the system should do but functional system requirements should describe the system services in detail.</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bwMode="auto"/>
        <p:txBody>
          <a:bodyPr wrap="square" lIns="91440" tIns="45720" rIns="91440" bIns="45720" numCol="1" anchorCtr="0" compatLnSpc="1">
            <a:prstTxWarp prst="textNoShape">
              <a:avLst/>
            </a:prstTxWarp>
          </a:bodyPr>
          <a:lstStyle/>
          <a:p>
            <a:pPr>
              <a:defRPr/>
            </a:pPr>
            <a:r>
              <a:rPr lang="en-US">
                <a:effectLst/>
              </a:rPr>
              <a:t>The LIBSYS system</a:t>
            </a:r>
          </a:p>
        </p:txBody>
      </p:sp>
      <p:sp>
        <p:nvSpPr>
          <p:cNvPr id="158722" name="Rectangle 3"/>
          <p:cNvSpPr>
            <a:spLocks noGrp="1"/>
          </p:cNvSpPr>
          <p:nvPr>
            <p:ph type="body" idx="1"/>
          </p:nvPr>
        </p:nvSpPr>
        <p:spPr/>
        <p:txBody>
          <a:bodyPr/>
          <a:lstStyle/>
          <a:p>
            <a:r>
              <a:rPr lang="en-US"/>
              <a:t>A library system that provides a single interface to a number of databases of articles in different libraries.</a:t>
            </a:r>
          </a:p>
          <a:p>
            <a:endParaRPr lang="en-US"/>
          </a:p>
          <a:p>
            <a:endParaRPr lang="en-US"/>
          </a:p>
          <a:p>
            <a:r>
              <a:rPr lang="en-US"/>
              <a:t>Users can search for, download and print these articles for personal study.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20" ma:contentTypeDescription="Create a new document." ma:contentTypeScope="" ma:versionID="d0ae831335df3a8922329ac48cb1837c">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03af8246080d89961b0435e3c58fbd1b"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TaxCatchAll xmlns="a14683dc-acff-4aa3-9ceb-a35f8ebed1f0" xsi:nil="true"/>
    <Size xmlns="d12f77d6-7435-44c9-91b9-005915f196b3"/>
    <UpdatedBy xmlns="d12f77d6-7435-44c9-91b9-005915f196b3">
      <UserInfo>
        <DisplayName/>
        <AccountId xsi:nil="true"/>
        <AccountType/>
      </UserInfo>
    </UpdatedBy>
  </documentManagement>
</p:properties>
</file>

<file path=customXml/itemProps1.xml><?xml version="1.0" encoding="utf-8"?>
<ds:datastoreItem xmlns:ds="http://schemas.openxmlformats.org/officeDocument/2006/customXml" ds:itemID="{3CA7A2D4-51E4-4601-A781-331449D96959}"/>
</file>

<file path=customXml/itemProps2.xml><?xml version="1.0" encoding="utf-8"?>
<ds:datastoreItem xmlns:ds="http://schemas.openxmlformats.org/officeDocument/2006/customXml" ds:itemID="{A1E782AF-81EA-48DC-BDAE-60D86F003571}">
  <ds:schemaRefs>
    <ds:schemaRef ds:uri="http://schemas.microsoft.com/sharepoint/v3/contenttype/forms"/>
  </ds:schemaRefs>
</ds:datastoreItem>
</file>

<file path=customXml/itemProps3.xml><?xml version="1.0" encoding="utf-8"?>
<ds:datastoreItem xmlns:ds="http://schemas.openxmlformats.org/officeDocument/2006/customXml" ds:itemID="{CE9A5FC1-101A-419C-91D7-EFB2CEBD3715}">
  <ds:schemaRefs>
    <ds:schemaRef ds:uri="http://schemas.microsoft.com/office/2006/metadata/properties"/>
    <ds:schemaRef ds:uri="http://schemas.microsoft.com/office/infopath/2007/PartnerControls"/>
    <ds:schemaRef ds:uri="d12f77d6-7435-44c9-91b9-005915f196b3"/>
    <ds:schemaRef ds:uri="a14683dc-acff-4aa3-9ceb-a35f8ebed1f0"/>
  </ds:schemaRefs>
</ds:datastoreItem>
</file>

<file path=docProps/app.xml><?xml version="1.0" encoding="utf-8"?>
<Properties xmlns="http://schemas.openxmlformats.org/officeDocument/2006/extended-properties" xmlns:vt="http://schemas.openxmlformats.org/officeDocument/2006/docPropsVTypes">
  <Template>Concourse</Template>
  <TotalTime>2080</TotalTime>
  <Words>3801</Words>
  <Application>Microsoft Office PowerPoint</Application>
  <PresentationFormat>On-screen Show (4:3)</PresentationFormat>
  <Paragraphs>540</Paragraphs>
  <Slides>116</Slides>
  <Notes>20</Notes>
  <HiddenSlides>0</HiddenSlides>
  <MMClips>0</MMClips>
  <ScaleCrop>false</ScaleCrop>
  <HeadingPairs>
    <vt:vector size="4" baseType="variant">
      <vt:variant>
        <vt:lpstr>Theme</vt:lpstr>
      </vt:variant>
      <vt:variant>
        <vt:i4>1</vt:i4>
      </vt:variant>
      <vt:variant>
        <vt:lpstr>Slide Titles</vt:lpstr>
      </vt:variant>
      <vt:variant>
        <vt:i4>116</vt:i4>
      </vt:variant>
    </vt:vector>
  </HeadingPairs>
  <TitlesOfParts>
    <vt:vector size="117" baseType="lpstr">
      <vt:lpstr>Concourse</vt:lpstr>
      <vt:lpstr>Software Engineering</vt:lpstr>
      <vt:lpstr>Software costs</vt:lpstr>
      <vt:lpstr>What is Software?</vt:lpstr>
      <vt:lpstr>What is Software Engineering</vt:lpstr>
      <vt:lpstr>What is the difference between software engineering and system engineering?</vt:lpstr>
      <vt:lpstr>What is Software Process</vt:lpstr>
      <vt:lpstr>What is Software Process Model</vt:lpstr>
      <vt:lpstr>What are the attributes of good software?</vt:lpstr>
      <vt:lpstr>Professional and ethical responsibility </vt:lpstr>
      <vt:lpstr>Issues of professional responsibility</vt:lpstr>
      <vt:lpstr>Issues of professional responsibility</vt:lpstr>
      <vt:lpstr>System Engineering Process </vt:lpstr>
      <vt:lpstr>Systems engineering</vt:lpstr>
      <vt:lpstr>The systems engineering process</vt:lpstr>
      <vt:lpstr>The system engineering process</vt:lpstr>
      <vt:lpstr>Inter-disciplinary involvement</vt:lpstr>
      <vt:lpstr>System requirements definition</vt:lpstr>
      <vt:lpstr>System objectives</vt:lpstr>
      <vt:lpstr>System requirements problems</vt:lpstr>
      <vt:lpstr>The system design process</vt:lpstr>
      <vt:lpstr>The system design process</vt:lpstr>
      <vt:lpstr>Spiral model of requirements/design</vt:lpstr>
      <vt:lpstr>System modelling</vt:lpstr>
      <vt:lpstr>Burglar alarm system</vt:lpstr>
      <vt:lpstr>Sub-system description</vt:lpstr>
      <vt:lpstr>ATC system architecture</vt:lpstr>
      <vt:lpstr>Sub-system development</vt:lpstr>
      <vt:lpstr>System integration</vt:lpstr>
      <vt:lpstr>System installation</vt:lpstr>
      <vt:lpstr>System evolution</vt:lpstr>
      <vt:lpstr>System decommissioning</vt:lpstr>
      <vt:lpstr>Software Processes </vt:lpstr>
      <vt:lpstr>The software process</vt:lpstr>
      <vt:lpstr>Generic software process models</vt:lpstr>
      <vt:lpstr>Waterfall model</vt:lpstr>
      <vt:lpstr>Waterfall model phases</vt:lpstr>
      <vt:lpstr>Waterfall model problems</vt:lpstr>
      <vt:lpstr>Evolutionary development</vt:lpstr>
      <vt:lpstr>Evolutionary development</vt:lpstr>
      <vt:lpstr>Evolutionary development</vt:lpstr>
      <vt:lpstr>Component-based software engineering</vt:lpstr>
      <vt:lpstr>Reuse-oriented development</vt:lpstr>
      <vt:lpstr>Process iteration</vt:lpstr>
      <vt:lpstr>Incremental delivery</vt:lpstr>
      <vt:lpstr>Incremental development</vt:lpstr>
      <vt:lpstr>Incremental development advantages</vt:lpstr>
      <vt:lpstr>Spiral development</vt:lpstr>
      <vt:lpstr>Spiral model of the software process</vt:lpstr>
      <vt:lpstr>Spiral model sectors</vt:lpstr>
      <vt:lpstr>Process activities</vt:lpstr>
      <vt:lpstr>Software specification</vt:lpstr>
      <vt:lpstr>The requirements engineering process</vt:lpstr>
      <vt:lpstr>Software design and implementation</vt:lpstr>
      <vt:lpstr>Design process activities</vt:lpstr>
      <vt:lpstr>The software design process</vt:lpstr>
      <vt:lpstr>Structured methods</vt:lpstr>
      <vt:lpstr>Programming and debugging</vt:lpstr>
      <vt:lpstr>The debugging process</vt:lpstr>
      <vt:lpstr>Software validation</vt:lpstr>
      <vt:lpstr>The testing process</vt:lpstr>
      <vt:lpstr>Testing stages</vt:lpstr>
      <vt:lpstr>Testing phases</vt:lpstr>
      <vt:lpstr>Software evolution</vt:lpstr>
      <vt:lpstr>System evolution</vt:lpstr>
      <vt:lpstr>PowerPoint Presentation</vt:lpstr>
      <vt:lpstr>Topics covered</vt:lpstr>
      <vt:lpstr>Software project management</vt:lpstr>
      <vt:lpstr>Software management distinctions</vt:lpstr>
      <vt:lpstr>Management activities</vt:lpstr>
      <vt:lpstr>Project planning</vt:lpstr>
      <vt:lpstr>Types of project plan</vt:lpstr>
      <vt:lpstr>Project planning process</vt:lpstr>
      <vt:lpstr>The project plan</vt:lpstr>
      <vt:lpstr>Project plan structure</vt:lpstr>
      <vt:lpstr>Activity organization</vt:lpstr>
      <vt:lpstr>Milestones in the RE process</vt:lpstr>
      <vt:lpstr>Project scheduling</vt:lpstr>
      <vt:lpstr>The project scheduling process</vt:lpstr>
      <vt:lpstr>Scheduling problems</vt:lpstr>
      <vt:lpstr>Risk management</vt:lpstr>
      <vt:lpstr>Software risks</vt:lpstr>
      <vt:lpstr>The risk management process</vt:lpstr>
      <vt:lpstr>The risk management process</vt:lpstr>
      <vt:lpstr>Risks and risk types</vt:lpstr>
      <vt:lpstr>Risk analysis</vt:lpstr>
      <vt:lpstr>Risk analysis (i)</vt:lpstr>
      <vt:lpstr>Risk analysis (ii)</vt:lpstr>
      <vt:lpstr>Risk planning</vt:lpstr>
      <vt:lpstr>Risk management strategies (i)</vt:lpstr>
      <vt:lpstr>Risk management strategies (ii)</vt:lpstr>
      <vt:lpstr>Risk monitoring</vt:lpstr>
      <vt:lpstr>Software Requirements</vt:lpstr>
      <vt:lpstr>Requirements engineering</vt:lpstr>
      <vt:lpstr>What is a requirement?</vt:lpstr>
      <vt:lpstr>Types of requirement</vt:lpstr>
      <vt:lpstr>Requirements readers</vt:lpstr>
      <vt:lpstr>Functional and non-functional requirements</vt:lpstr>
      <vt:lpstr>Functional requirements</vt:lpstr>
      <vt:lpstr>The LIBSYS system</vt:lpstr>
      <vt:lpstr>Examples of functional requirements</vt:lpstr>
      <vt:lpstr>Non-functional requirements</vt:lpstr>
      <vt:lpstr>Non-functional requirement types</vt:lpstr>
      <vt:lpstr>Non-functional requirements examples</vt:lpstr>
      <vt:lpstr>User requirements</vt:lpstr>
      <vt:lpstr>Guidelines for writing requirements</vt:lpstr>
      <vt:lpstr>System requirements</vt:lpstr>
      <vt:lpstr>Requirements and design</vt:lpstr>
      <vt:lpstr>Problems with NL specification</vt:lpstr>
      <vt:lpstr>Alternatives to NL specification</vt:lpstr>
      <vt:lpstr>Graphical models</vt:lpstr>
      <vt:lpstr>Sequence diagrams</vt:lpstr>
      <vt:lpstr>Sequence diagram of ATM withdrawal</vt:lpstr>
      <vt:lpstr>The requirements document</vt:lpstr>
      <vt:lpstr>Users of a requirements document</vt:lpstr>
      <vt:lpstr>IEEE requirements standard</vt:lpstr>
      <vt:lpstr>Requirements document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VITCC</dc:creator>
  <cp:lastModifiedBy>Windows User</cp:lastModifiedBy>
  <cp:revision>223</cp:revision>
  <dcterms:created xsi:type="dcterms:W3CDTF">2012-06-13T16:01:52Z</dcterms:created>
  <dcterms:modified xsi:type="dcterms:W3CDTF">2023-07-25T15:09:03Z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y fmtid="{D5CDD505-2E9C-101B-9397-08002B2CF9AE}" pid="3" name="MediaServiceImageTags">
    <vt:lpwstr/>
  </property>
</Properties>
</file>