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2"/>
  </p:notesMasterIdLst>
  <p:handoutMasterIdLst>
    <p:handoutMasterId r:id="rId63"/>
  </p:handoutMasterIdLst>
  <p:sldIdLst>
    <p:sldId id="256" r:id="rId5"/>
    <p:sldId id="381" r:id="rId6"/>
    <p:sldId id="285" r:id="rId7"/>
    <p:sldId id="361" r:id="rId8"/>
    <p:sldId id="362" r:id="rId9"/>
    <p:sldId id="363" r:id="rId10"/>
    <p:sldId id="345" r:id="rId11"/>
    <p:sldId id="338" r:id="rId12"/>
    <p:sldId id="339" r:id="rId13"/>
    <p:sldId id="340" r:id="rId14"/>
    <p:sldId id="347" r:id="rId15"/>
    <p:sldId id="348" r:id="rId16"/>
    <p:sldId id="349" r:id="rId17"/>
    <p:sldId id="351" r:id="rId18"/>
    <p:sldId id="350" r:id="rId19"/>
    <p:sldId id="353" r:id="rId20"/>
    <p:sldId id="354" r:id="rId21"/>
    <p:sldId id="355" r:id="rId22"/>
    <p:sldId id="356" r:id="rId23"/>
    <p:sldId id="357" r:id="rId24"/>
    <p:sldId id="352" r:id="rId25"/>
    <p:sldId id="360" r:id="rId26"/>
    <p:sldId id="358" r:id="rId27"/>
    <p:sldId id="359" r:id="rId28"/>
    <p:sldId id="337" r:id="rId29"/>
    <p:sldId id="341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42" r:id="rId40"/>
    <p:sldId id="344" r:id="rId41"/>
    <p:sldId id="343" r:id="rId42"/>
    <p:sldId id="364" r:id="rId43"/>
    <p:sldId id="365" r:id="rId44"/>
    <p:sldId id="366" r:id="rId45"/>
    <p:sldId id="367" r:id="rId46"/>
    <p:sldId id="372" r:id="rId47"/>
    <p:sldId id="369" r:id="rId48"/>
    <p:sldId id="370" r:id="rId49"/>
    <p:sldId id="371" r:id="rId50"/>
    <p:sldId id="368" r:id="rId51"/>
    <p:sldId id="373" r:id="rId52"/>
    <p:sldId id="375" r:id="rId53"/>
    <p:sldId id="376" r:id="rId54"/>
    <p:sldId id="377" r:id="rId55"/>
    <p:sldId id="378" r:id="rId56"/>
    <p:sldId id="379" r:id="rId57"/>
    <p:sldId id="380" r:id="rId58"/>
    <p:sldId id="374" r:id="rId59"/>
    <p:sldId id="382" r:id="rId60"/>
    <p:sldId id="383" r:id="rId6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54FE9-A43F-4F3E-9253-BF5315E3C000}" v="1" dt="2021-12-21T16:49:03.220"/>
    <p1510:client id="{DF373FD5-E481-4E85-9741-C225D13DA106}" v="2" dt="2021-12-08T19:01:54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LEEN KAUR SALUJA" userId="S::gurleenkaur.saluja2020@vitstudent.ac.in::bf248352-b065-47c4-979c-cc04fdf06010" providerId="AD" clId="Web-{DF373FD5-E481-4E85-9741-C225D13DA106}"/>
    <pc:docChg chg="modSld">
      <pc:chgData name="GURLEEN KAUR SALUJA" userId="S::gurleenkaur.saluja2020@vitstudent.ac.in::bf248352-b065-47c4-979c-cc04fdf06010" providerId="AD" clId="Web-{DF373FD5-E481-4E85-9741-C225D13DA106}" dt="2021-12-08T19:01:54.208" v="1" actId="20577"/>
      <pc:docMkLst>
        <pc:docMk/>
      </pc:docMkLst>
      <pc:sldChg chg="modSp">
        <pc:chgData name="GURLEEN KAUR SALUJA" userId="S::gurleenkaur.saluja2020@vitstudent.ac.in::bf248352-b065-47c4-979c-cc04fdf06010" providerId="AD" clId="Web-{DF373FD5-E481-4E85-9741-C225D13DA106}" dt="2021-12-08T19:01:54.208" v="1" actId="20577"/>
        <pc:sldMkLst>
          <pc:docMk/>
          <pc:sldMk cId="4036336173" sldId="369"/>
        </pc:sldMkLst>
        <pc:spChg chg="mod">
          <ac:chgData name="GURLEEN KAUR SALUJA" userId="S::gurleenkaur.saluja2020@vitstudent.ac.in::bf248352-b065-47c4-979c-cc04fdf06010" providerId="AD" clId="Web-{DF373FD5-E481-4E85-9741-C225D13DA106}" dt="2021-12-08T19:01:54.208" v="1" actId="20577"/>
          <ac:spMkLst>
            <pc:docMk/>
            <pc:sldMk cId="4036336173" sldId="369"/>
            <ac:spMk id="2" creationId="{00000000-0000-0000-0000-000000000000}"/>
          </ac:spMkLst>
        </pc:spChg>
      </pc:sldChg>
    </pc:docChg>
  </pc:docChgLst>
  <pc:docChgLst>
    <pc:chgData name="HRITISH KUMAR" userId="S::hritish.kumar2019@vitstudent.ac.in::f5b2468e-4b90-4960-87a9-8d9259c0ff0c" providerId="AD" clId="Web-{AC954FE9-A43F-4F3E-9253-BF5315E3C000}"/>
    <pc:docChg chg="modSld">
      <pc:chgData name="HRITISH KUMAR" userId="S::hritish.kumar2019@vitstudent.ac.in::f5b2468e-4b90-4960-87a9-8d9259c0ff0c" providerId="AD" clId="Web-{AC954FE9-A43F-4F3E-9253-BF5315E3C000}" dt="2021-12-21T16:49:03.220" v="0" actId="1076"/>
      <pc:docMkLst>
        <pc:docMk/>
      </pc:docMkLst>
      <pc:sldChg chg="modSp">
        <pc:chgData name="HRITISH KUMAR" userId="S::hritish.kumar2019@vitstudent.ac.in::f5b2468e-4b90-4960-87a9-8d9259c0ff0c" providerId="AD" clId="Web-{AC954FE9-A43F-4F3E-9253-BF5315E3C000}" dt="2021-12-21T16:49:03.220" v="0" actId="1076"/>
        <pc:sldMkLst>
          <pc:docMk/>
          <pc:sldMk cId="2712444748" sldId="334"/>
        </pc:sldMkLst>
        <pc:spChg chg="mod">
          <ac:chgData name="HRITISH KUMAR" userId="S::hritish.kumar2019@vitstudent.ac.in::f5b2468e-4b90-4960-87a9-8d9259c0ff0c" providerId="AD" clId="Web-{AC954FE9-A43F-4F3E-9253-BF5315E3C000}" dt="2021-12-21T16:49:03.220" v="0" actId="1076"/>
          <ac:spMkLst>
            <pc:docMk/>
            <pc:sldMk cId="2712444748" sldId="33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BA713D-DD05-41E4-8096-61D4690D96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4667E-9B05-4CD6-A280-180DDE3681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8785-F309-48E3-AF49-A0AC74EB0B89}" type="datetime1">
              <a:rPr lang="en-IN" smtClean="0"/>
              <a:t>21-12-2021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60A53-70AF-48B6-8396-263C36284D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5D060-EE1E-4879-9195-8D92B0CEB9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FC294-CB15-4765-99CA-EF4EA904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118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B0540-98AD-40C2-9520-F41BDF1A79FD}" type="datetime1">
              <a:rPr lang="en-IN" smtClean="0"/>
              <a:t>21-12-2021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70E7-6113-4AD5-97A8-C00E9198245A}" type="datetime1">
              <a:rPr lang="en-US" smtClean="0"/>
              <a:t>12/21/2021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Prof. Nachiyappan S, Prof. Braveen M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319B-B381-439E-BABD-2D108B6F163B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0A5C-7C1C-4D3A-812D-1904BD83B6F5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A9C3-88C7-4A41-936D-1999F8325EEF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Prof. Nachiyappan S, Prof. Braveen M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F779-16E6-4CE7-8545-4F93E6AFCF55}" type="datetime1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DAAE-93D2-4A82-91E6-E5B2B04BD1EE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ED8-28FA-45F1-A1E9-B8C054E5DEDB}" type="datetime1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89EB-5775-46CB-99E8-06E8BEE93163}" type="datetime1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8772-EB1E-4AE9-8DE8-7D6781AD6D1D}" type="datetime1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C021-D9B2-43E6-AFBD-7F21BCFC867F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349C-B43F-4413-8BEF-149E5E3EC097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B4CCCCE-8A21-4856-8F97-F407029ACD65}" type="datetime1">
              <a:rPr lang="en-US" smtClean="0"/>
              <a:t>12/21/2021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Prof. Nachiyappan S, Prof. Braveen M VIT Chennai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09499"/>
            <a:ext cx="8305800" cy="148906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Kreon" panose="02000506000000020003" pitchFamily="2" charset="0"/>
              </a:rPr>
              <a:t>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Module 5 : Verification and Validation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  <a:latin typeface="Kreon" panose="02000506000000020003" pitchFamily="2" charset="0"/>
              </a:rPr>
              <a:t>Prof. Nachiyappan S</a:t>
            </a:r>
          </a:p>
          <a:p>
            <a:r>
              <a:rPr lang="en-IN" b="1" dirty="0">
                <a:solidFill>
                  <a:schemeClr val="tx2"/>
                </a:solidFill>
                <a:latin typeface="Kreon" panose="02000506000000020003" pitchFamily="2" charset="0"/>
              </a:rPr>
              <a:t>Prof. Braveen M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700A65A-162E-4A52-8967-95E2A2CE53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Prof. Nachiyappan S, Prof. Braveen M VIT Chennai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0A587DB-67A8-4B55-9399-4DAF762D7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55713" y="521878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361950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Test Characteristics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962150"/>
            <a:ext cx="4343400" cy="161282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High Probability of Finding Errors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Not Redundant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Best of Breed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Neither Too Simple nor Too Complex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D7F9D-29EF-40EA-9329-2E9432E6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3A71F-4B9C-405A-B695-AD3EE7B6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29262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3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15863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962150"/>
            <a:ext cx="4343400" cy="16128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Whitebox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Blackbox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76F4-C917-4AEE-870F-4D8A7F96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6A12C-D2DA-47BD-811A-8A659AB6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3798" y="483706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9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479" y="206870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089" y="1402612"/>
            <a:ext cx="4343400" cy="28765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It tests internal structure, design and coding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Also called as Glass box testing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Code is Visible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Verifies flow of inputs and outputs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Performed by Developers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16C32-853D-400E-B2A3-74ED7490C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28750"/>
            <a:ext cx="3629025" cy="287655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8CD5C0B-3B2E-4C12-BB2B-CDE698AB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72998A6-1ED8-4135-9570-5800E2BC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474713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666750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Verifies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089" y="1402612"/>
            <a:ext cx="4343400" cy="28765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Internal Structure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Broken Paths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Flow of Inputs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Expected Output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Conditional Loops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91C4B6-FB61-438D-88DF-6FAC3A78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217CB2-6F36-4172-B416-AF338425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53593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666750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How to Perform?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368" y="2088412"/>
            <a:ext cx="4343400" cy="10167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Understand the Source Code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Create Test Cases and Execute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57831-AD35-4D2A-BD59-1D2375EC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BA445-D291-49E7-84E0-889C659F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53593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6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666750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White Box Testing</a:t>
            </a:r>
            <a:br>
              <a:rPr lang="en-IN" b="1" dirty="0">
                <a:latin typeface="Kreon" panose="02000506000000020003" pitchFamily="2" charset="0"/>
              </a:rPr>
            </a:br>
            <a:r>
              <a:rPr lang="en-IN" b="1" dirty="0">
                <a:latin typeface="Kreon" panose="02000506000000020003" pitchFamily="2" charset="0"/>
              </a:rP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089" y="1885950"/>
            <a:ext cx="4343400" cy="17025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Statement Coverage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Branch Coverage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Path Coverage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0A880-3B73-4184-B75A-49A33AA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09DFE-F78D-4EF3-AF59-2780C3DB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397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3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64583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Statement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57350"/>
            <a:ext cx="4761089" cy="2743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Input A &amp; B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 = A + B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If C &gt; 100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Print </a:t>
            </a:r>
            <a:r>
              <a:rPr lang="en-US" b="1" dirty="0">
                <a:solidFill>
                  <a:srgbClr val="FFFF00"/>
                </a:solidFill>
                <a:latin typeface="Kreon" panose="02000506000000020003" pitchFamily="2" charset="0"/>
              </a:rPr>
              <a:t>“SUCCESS”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  <a:latin typeface="Kreon" panose="02000506000000020003" pitchFamily="2" charset="0"/>
              </a:rPr>
              <a:t>ONE PRINT STATEMENT (+VE Case)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556F7-3705-4DEA-8717-A8A3088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4671F-B71E-446C-A54B-ADA50E29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6636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64583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Branch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46518"/>
            <a:ext cx="4724400" cy="36826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Input A &amp; B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 = A + B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If C &gt; 100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Print </a:t>
            </a:r>
            <a:r>
              <a:rPr lang="en-US" b="1" dirty="0">
                <a:solidFill>
                  <a:srgbClr val="FFFF00"/>
                </a:solidFill>
                <a:latin typeface="Kreon" panose="02000506000000020003" pitchFamily="2" charset="0"/>
              </a:rPr>
              <a:t>“SUCCESS”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Else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Print </a:t>
            </a:r>
            <a:r>
              <a:rPr lang="en-US" b="1" dirty="0">
                <a:solidFill>
                  <a:srgbClr val="FFFF00"/>
                </a:solidFill>
                <a:latin typeface="Kreon" panose="02000506000000020003" pitchFamily="2" charset="0"/>
              </a:rPr>
              <a:t>“FAILURE”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  <a:latin typeface="Kreon" panose="02000506000000020003" pitchFamily="2" charset="0"/>
              </a:rPr>
              <a:t>ONE PRINT STATEMENT (+VE Case)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  <a:latin typeface="Kreon" panose="02000506000000020003" pitchFamily="2" charset="0"/>
              </a:rPr>
              <a:t>ONE PRINT STATEMENT (-VE Case)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AB9D2-ABFA-4BA1-A2DA-36ECA283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8BBDC-8808-4961-95FF-B62CBF0C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3417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1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64583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Path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012750"/>
            <a:ext cx="4724400" cy="368263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Input A &amp; B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 = A + B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If C &gt; 100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Print </a:t>
            </a:r>
            <a:r>
              <a:rPr lang="en-US" b="1" dirty="0">
                <a:solidFill>
                  <a:srgbClr val="FFFF00"/>
                </a:solidFill>
                <a:latin typeface="Kreon" panose="02000506000000020003" pitchFamily="2" charset="0"/>
              </a:rPr>
              <a:t>“SUCCESS”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END IF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if A &gt; 50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Print </a:t>
            </a:r>
            <a:r>
              <a:rPr lang="en-US" b="1" dirty="0">
                <a:solidFill>
                  <a:srgbClr val="FFFF00"/>
                </a:solidFill>
                <a:latin typeface="Kreon" panose="02000506000000020003" pitchFamily="2" charset="0"/>
              </a:rPr>
              <a:t>“FAILURE”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END IF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6410D-8FF3-47CE-A395-3268D49C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9B2B0-FF8C-4DEE-B67B-9D992839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397" y="545583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4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64583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701873"/>
            <a:ext cx="4724400" cy="2016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Efficient in Finding Errors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Programmers introspection Possible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Helps in Optimizing the Code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Maximum Coverage is Obtained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00049-DF04-4020-86FC-902D386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E171E-2182-4F0D-AE2A-09ABB1DF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397" y="545583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5181600" cy="6667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Topics to be Covered</a:t>
            </a: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10486"/>
            <a:ext cx="7315200" cy="37215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Evolution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Testing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Testability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Test Characteristics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Testing Approaches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Types of Testing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Kreon" panose="02000506000000020003" pitchFamily="2" charset="0"/>
              </a:rPr>
              <a:t>Manual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Kreon" panose="02000506000000020003" pitchFamily="2" charset="0"/>
              </a:rPr>
              <a:t>Automated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Inspection, Management and Formal Reviews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B20E43-101F-4F08-951B-54047F2F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9C28966-29EC-4ECE-97DB-990F816B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49732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28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4583"/>
            <a:ext cx="32766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701873"/>
            <a:ext cx="4038600" cy="2016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Requires High Level Knowledge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Requires Code Access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Unable to Find Unimplemented or Missing Features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ECFDD-648A-480A-8870-7EA56059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A3FDC-5B41-4977-B354-6C6DFD8E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6978" y="5252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3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479" y="206870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089" y="1402612"/>
            <a:ext cx="4343400" cy="28765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Also called as FUNCTIONAL TESTING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Not aware of Internals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Tester is aware of What the Program should do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No Knowledge on “How it Does”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C096F-083B-4E46-BCE3-668E52A1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69262"/>
            <a:ext cx="3257550" cy="314325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F05E73E-7AE5-4B41-B881-CD25AEDD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9F7C8D-6BD8-4A05-A545-11AACACB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474713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479" y="206870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149" y="819150"/>
            <a:ext cx="4343400" cy="381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Equivalence Partitioning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Boundary Value Analysis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AE945-ADEF-4457-BC5F-A598E00D8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74" y="3181350"/>
            <a:ext cx="3521149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C009C3-47C4-4144-AD54-23057C1EF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74" y="1287869"/>
            <a:ext cx="3521149" cy="1512481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EE37D5E-632C-43C8-B9D2-B7DCE4CD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640321C-1DD0-4D96-9914-8FFC46EA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85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64583"/>
            <a:ext cx="45720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984411"/>
            <a:ext cx="4724400" cy="11746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Efficient for Large Segment for Codes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Code Access is not Required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8878A-8903-48AF-9A3B-CB335CC2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82FBE-24D4-4565-A900-61234CBC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397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01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64583"/>
            <a:ext cx="3657600" cy="76200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984411"/>
            <a:ext cx="4724400" cy="11969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Limited Coverage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Inefficient (Tester has limited Knowledge)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77413-A6E6-45F7-98A3-83DCA5B1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5E73E-3ADC-4CD7-BD02-ACEC521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397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11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Manual Testing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962150"/>
            <a:ext cx="4343400" cy="16128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Testing a Software Manually for Detecting Errors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No Automated Tools / Scripts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2A7A0B7-BA49-4EF7-ACE8-B05484E1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6F4F398-D062-4B4C-91DC-6C68D381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397" y="529262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5B6A-6C0B-4EE0-882B-4C94F52C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04950"/>
            <a:ext cx="3886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Unit Testing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0" y="2000251"/>
            <a:ext cx="4343400" cy="19430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Kreon" panose="02000506000000020003" pitchFamily="2" charset="0"/>
              </a:rPr>
              <a:t>First Level of Testing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Also called as Component Testing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Checks whether a particular module / component is developed correctly or not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Done by </a:t>
            </a:r>
            <a:r>
              <a:rPr lang="en-US" b="1" dirty="0">
                <a:solidFill>
                  <a:schemeClr val="tx2"/>
                </a:solidFill>
                <a:latin typeface="Kreon" panose="02000506000000020003" pitchFamily="2" charset="0"/>
              </a:rPr>
              <a:t>“</a:t>
            </a:r>
            <a:r>
              <a:rPr lang="en-US" b="1" dirty="0">
                <a:solidFill>
                  <a:srgbClr val="FFFF00"/>
                </a:solidFill>
                <a:latin typeface="Kreon" panose="02000506000000020003" pitchFamily="2" charset="0"/>
              </a:rPr>
              <a:t>DEVELOPERS</a:t>
            </a:r>
            <a:r>
              <a:rPr lang="en-US" b="1" dirty="0">
                <a:solidFill>
                  <a:schemeClr val="tx2"/>
                </a:solidFill>
                <a:latin typeface="Kreon" panose="02000506000000020003" pitchFamily="2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EF993-44B7-40B7-A24C-9355B96CE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52550"/>
            <a:ext cx="2934269" cy="281939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DD187F-C6B3-4E80-B70B-514B7E99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8903B58-E9BD-4D6D-89C8-D720C750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6638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7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Unit Testing 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0" y="1572844"/>
            <a:ext cx="4343400" cy="222641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Kreon" panose="02000506000000020003" pitchFamily="2" charset="0"/>
              </a:rPr>
              <a:t>Example: </a:t>
            </a:r>
            <a:r>
              <a:rPr lang="en-US" b="1" dirty="0">
                <a:solidFill>
                  <a:srgbClr val="FFFF00"/>
                </a:solidFill>
                <a:latin typeface="Kreon" panose="02000506000000020003" pitchFamily="2" charset="0"/>
              </a:rPr>
              <a:t>VIT</a:t>
            </a:r>
            <a:r>
              <a:rPr lang="en-US" dirty="0">
                <a:latin typeface="Kreon" panose="02000506000000020003" pitchFamily="2" charset="0"/>
              </a:rPr>
              <a:t> Login Credentials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Test cases</a:t>
            </a:r>
          </a:p>
          <a:p>
            <a:pPr lvl="1" algn="just"/>
            <a:r>
              <a:rPr lang="en-US" dirty="0">
                <a:latin typeface="Kreon" panose="02000506000000020003" pitchFamily="2" charset="0"/>
              </a:rPr>
              <a:t>Valid Login ID &amp; Password</a:t>
            </a:r>
          </a:p>
          <a:p>
            <a:pPr lvl="1" algn="just"/>
            <a:r>
              <a:rPr lang="en-US" dirty="0">
                <a:latin typeface="Kreon" panose="02000506000000020003" pitchFamily="2" charset="0"/>
              </a:rPr>
              <a:t>Invalid Login ID &amp; Password</a:t>
            </a:r>
          </a:p>
          <a:p>
            <a:pPr lvl="1" algn="just"/>
            <a:r>
              <a:rPr lang="en-US" dirty="0">
                <a:latin typeface="Kreon" panose="02000506000000020003" pitchFamily="2" charset="0"/>
              </a:rPr>
              <a:t>Captcha Mismatch</a:t>
            </a:r>
          </a:p>
          <a:p>
            <a:pPr lvl="1" algn="just"/>
            <a:r>
              <a:rPr lang="en-US" dirty="0">
                <a:latin typeface="Kreon" panose="02000506000000020003" pitchFamily="2" charset="0"/>
              </a:rPr>
              <a:t>Empty Login ID, Password &amp; Captcha</a:t>
            </a:r>
          </a:p>
          <a:p>
            <a:pPr lvl="1" algn="just"/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buNone/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55FD8-E48F-423A-ACAB-0FCCE501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9150"/>
            <a:ext cx="4114799" cy="373380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F61967-5992-413F-832E-EDA5576E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5CCC4A-5468-483C-BA4B-5A3AD229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3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0633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Integration Testing</a:t>
            </a:r>
            <a:br>
              <a:rPr lang="en-IN" b="1" dirty="0">
                <a:latin typeface="Kreon" panose="02000506000000020003" pitchFamily="2" charset="0"/>
              </a:rPr>
            </a:br>
            <a:endParaRPr lang="en-IN" b="1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0" y="1458544"/>
            <a:ext cx="4343400" cy="24848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Individual Modules / Components are combined and tested as a group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Data Transfer between the modules is checked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Done by </a:t>
            </a:r>
            <a:r>
              <a:rPr lang="en-US" b="1" dirty="0">
                <a:solidFill>
                  <a:schemeClr val="tx2"/>
                </a:solidFill>
                <a:latin typeface="Kreon" panose="02000506000000020003" pitchFamily="2" charset="0"/>
              </a:rPr>
              <a:t>“</a:t>
            </a:r>
            <a:r>
              <a:rPr lang="en-US" b="1" dirty="0">
                <a:solidFill>
                  <a:srgbClr val="FFFF00"/>
                </a:solidFill>
                <a:latin typeface="Kreon" panose="02000506000000020003" pitchFamily="2" charset="0"/>
              </a:rPr>
              <a:t>TESTERS</a:t>
            </a:r>
            <a:r>
              <a:rPr lang="en-US" b="1" dirty="0">
                <a:solidFill>
                  <a:schemeClr val="tx2"/>
                </a:solidFill>
                <a:latin typeface="Kreon" panose="02000506000000020003" pitchFamily="2" charset="0"/>
              </a:rPr>
              <a:t>”</a:t>
            </a: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lvl="1" algn="just"/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buNone/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EE437-0EDD-4A64-92E2-DB5486E4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0" y="886379"/>
            <a:ext cx="3733800" cy="375174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A0E6894-2460-4CD7-B362-551D5355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53EEA5D-83F3-412F-934F-C12C863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533" y="507187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3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0633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Integration Testing</a:t>
            </a:r>
            <a:br>
              <a:rPr lang="en-IN" b="1" dirty="0">
                <a:latin typeface="Kreon" panose="02000506000000020003" pitchFamily="2" charset="0"/>
              </a:rPr>
            </a:br>
            <a:endParaRPr lang="en-IN" b="1" dirty="0">
              <a:latin typeface="Kreon" panose="020005060000000200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64A6E-99E8-418A-9BE3-8EF427E6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5" y="687392"/>
            <a:ext cx="3581400" cy="40271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13B4AD-E81C-4AE6-8018-FD04F004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0" y="1458544"/>
            <a:ext cx="4343400" cy="24848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On Successful Login, VIT allows the user to access Second Module / Component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Imagine, Second Module not Developed then ? ? ?</a:t>
            </a: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lvl="1" algn="just"/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buNone/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B1E385-26F1-4C95-8977-2EC263F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4B27EC-0283-4399-A7A6-4F332340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5635" y="507187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7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1907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Evolution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6B9E07-460F-45E3-B92F-95E39E8A4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109110"/>
            <a:ext cx="5486400" cy="3520040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1D39216-A0DB-49D5-B1B3-BDE63E3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4694D1B-7DCA-4F26-94D5-34D77E3D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6565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0633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Integration Testing</a:t>
            </a:r>
            <a:br>
              <a:rPr lang="en-IN" b="1" dirty="0">
                <a:latin typeface="Kreon" panose="02000506000000020003" pitchFamily="2" charset="0"/>
              </a:rPr>
            </a:br>
            <a:endParaRPr lang="en-IN" b="1" dirty="0">
              <a:latin typeface="Kreon" panose="0200050600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13B4AD-E81C-4AE6-8018-FD04F004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0" y="1768660"/>
            <a:ext cx="4343400" cy="14180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Develop a Dummy Page (Stub / Driver)</a:t>
            </a: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r>
              <a:rPr lang="en-US" dirty="0">
                <a:latin typeface="Kreon" panose="02000506000000020003" pitchFamily="2" charset="0"/>
              </a:rPr>
              <a:t>Stub: Login Page to Dummy Page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Driver: Dummy Page to Login Page</a:t>
            </a: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lvl="1" algn="just"/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buNone/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BC7BD-8E15-41E1-8329-4DE06BBE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D4704C-EEAA-4663-B27E-BADC3BC0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63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61950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Integration Testing Approaches</a:t>
            </a:r>
            <a:br>
              <a:rPr lang="en-IN" b="1" dirty="0">
                <a:latin typeface="Kreon" panose="02000506000000020003" pitchFamily="2" charset="0"/>
              </a:rPr>
            </a:br>
            <a:endParaRPr lang="en-IN" b="1" dirty="0">
              <a:latin typeface="Kreon" panose="02000506000000020003" pitchFamily="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F79825-FD24-4737-90B1-1DCFA87C5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76402"/>
            <a:ext cx="4653123" cy="3048000"/>
          </a:xfr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2EB74A-3D17-40F6-9286-81F3F397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5801EB-2615-4BD9-8547-223CC8FE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8721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2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90550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Integration Testing</a:t>
            </a:r>
            <a:br>
              <a:rPr lang="en-IN" b="1" dirty="0">
                <a:latin typeface="Kreon" panose="02000506000000020003" pitchFamily="2" charset="0"/>
              </a:rPr>
            </a:br>
            <a:r>
              <a:rPr lang="en-IN" b="1" dirty="0">
                <a:latin typeface="Kreon" panose="02000506000000020003" pitchFamily="2" charset="0"/>
              </a:rPr>
              <a:t>(Bottom Up)</a:t>
            </a:r>
            <a:br>
              <a:rPr lang="en-IN" b="1" dirty="0">
                <a:latin typeface="Kreon" panose="02000506000000020003" pitchFamily="2" charset="0"/>
              </a:rPr>
            </a:br>
            <a:endParaRPr lang="en-IN" b="1" dirty="0">
              <a:latin typeface="Kreon" panose="0200050600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13B4AD-E81C-4AE6-8018-FD04F004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0" y="1768660"/>
            <a:ext cx="4343400" cy="114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Consumes Less Amount of Time</a:t>
            </a: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r>
              <a:rPr lang="en-US" dirty="0">
                <a:latin typeface="Kreon" panose="02000506000000020003" pitchFamily="2" charset="0"/>
              </a:rPr>
              <a:t>Simple to Create Test Conditions</a:t>
            </a: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lvl="1" algn="just"/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buNone/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3938E-8DB3-4779-9D72-03AE1985E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43" y="1842092"/>
            <a:ext cx="1207394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1DDC4D-8B1B-4613-8268-C5DE4F453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43" y="3080124"/>
            <a:ext cx="1211161" cy="114300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814B3F-B3CA-4BB0-B96E-822ABC18D075}"/>
              </a:ext>
            </a:extLst>
          </p:cNvPr>
          <p:cNvSpPr txBox="1">
            <a:spLocks/>
          </p:cNvSpPr>
          <p:nvPr/>
        </p:nvSpPr>
        <p:spPr>
          <a:xfrm>
            <a:off x="4328337" y="3058524"/>
            <a:ext cx="4343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Requires Several Number of Drivers</a:t>
            </a: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r>
              <a:rPr lang="en-US" dirty="0">
                <a:latin typeface="Kreon" panose="02000506000000020003" pitchFamily="2" charset="0"/>
              </a:rPr>
              <a:t>Poor Support for Early Release of Products</a:t>
            </a: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lvl="1" algn="just"/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buFont typeface="Wingdings" charset="2"/>
              <a:buNone/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4BBB925-07BF-484C-B929-CABFBB7E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7DC05D-028E-4BF1-B426-318E8386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3798" y="477393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5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150144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Integration Testing</a:t>
            </a:r>
            <a:br>
              <a:rPr lang="en-IN" b="1" dirty="0">
                <a:latin typeface="Kreon" panose="02000506000000020003" pitchFamily="2" charset="0"/>
              </a:rPr>
            </a:br>
            <a:r>
              <a:rPr lang="en-IN" b="1" dirty="0">
                <a:latin typeface="Kreon" panose="02000506000000020003" pitchFamily="2" charset="0"/>
              </a:rPr>
              <a:t>(Top Down)</a:t>
            </a:r>
            <a:br>
              <a:rPr lang="en-IN" b="1" dirty="0">
                <a:latin typeface="Kreon" panose="02000506000000020003" pitchFamily="2" charset="0"/>
              </a:rPr>
            </a:br>
            <a:endParaRPr lang="en-IN" b="1" dirty="0">
              <a:latin typeface="Kreon" panose="0200050600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13B4AD-E81C-4AE6-8018-FD04F004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454" y="1653176"/>
            <a:ext cx="4343400" cy="15208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Faults / Errors are easily Detected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Crucial  Models are tested thoroughly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Less Time</a:t>
            </a: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3938E-8DB3-4779-9D72-03AE1985E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43" y="1842092"/>
            <a:ext cx="1207394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1DDC4D-8B1B-4613-8268-C5DE4F453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43" y="3080124"/>
            <a:ext cx="1211161" cy="114300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814B3F-B3CA-4BB0-B96E-822ABC18D075}"/>
              </a:ext>
            </a:extLst>
          </p:cNvPr>
          <p:cNvSpPr txBox="1">
            <a:spLocks/>
          </p:cNvSpPr>
          <p:nvPr/>
        </p:nvSpPr>
        <p:spPr>
          <a:xfrm>
            <a:off x="4328337" y="3289492"/>
            <a:ext cx="4343400" cy="65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Require Stubs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lvl="1" algn="just"/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buFont typeface="Wingdings" charset="2"/>
              <a:buNone/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06AE0-C879-46E8-BCB4-0829FAF9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FFF576-97B1-4677-96C7-49F9B05D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3798" y="499744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44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737" y="78304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System Testing</a:t>
            </a:r>
            <a:br>
              <a:rPr lang="en-IN" b="1" dirty="0">
                <a:latin typeface="Kreon" panose="02000506000000020003" pitchFamily="2" charset="0"/>
              </a:rPr>
            </a:br>
            <a:endParaRPr lang="en-IN" b="1" dirty="0">
              <a:latin typeface="Kreon" panose="0200050600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13B4AD-E81C-4AE6-8018-FD04F004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37" y="1840982"/>
            <a:ext cx="4343400" cy="18425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Validates complete fully and integrated software product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Evaluate End to End Specifications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latin typeface="Kreon" panose="02000506000000020003" pitchFamily="2" charset="0"/>
            </a:endParaRP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lvl="1" algn="just"/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buNone/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5D9B4-69E0-461F-8CF5-D0C656DE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3352800" cy="3124200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4F619C1-1C45-4753-A5D6-E50743AC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1F9D34A-6ED8-4530-89D6-3D578675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6636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76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737" y="78304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Acceptance Testing</a:t>
            </a:r>
            <a:br>
              <a:rPr lang="en-IN" b="1" dirty="0">
                <a:latin typeface="Kreon" panose="02000506000000020003" pitchFamily="2" charset="0"/>
              </a:rPr>
            </a:br>
            <a:endParaRPr lang="en-IN" b="1" dirty="0">
              <a:latin typeface="Kreon" panose="0200050600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13B4AD-E81C-4AE6-8018-FD04F004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0" y="1325029"/>
            <a:ext cx="4343400" cy="31732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Determines whether the software has met the requirements and satisfied customers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Evaluate System Compliance with Business Requirements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Alpha Test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Beta Test (Feedback from Customers)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b="1" dirty="0">
              <a:solidFill>
                <a:schemeClr val="tx2"/>
              </a:solidFill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lvl="1" algn="just"/>
            <a:endParaRPr lang="en-US" dirty="0">
              <a:latin typeface="Kreon" panose="02000506000000020003" pitchFamily="2" charset="0"/>
            </a:endParaRPr>
          </a:p>
          <a:p>
            <a:pPr marL="45720" indent="0" algn="just">
              <a:buNone/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10184-89DE-41B5-A84E-89DAE0B8E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2" y="1325029"/>
            <a:ext cx="4236687" cy="317326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FA623A-73A8-415D-BC9D-704DFBE2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479CC2-7D68-4416-AFC7-F69B3BC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475353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10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0" y="1"/>
            <a:ext cx="45339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Automated Testing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962150"/>
            <a:ext cx="4343400" cy="161282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Testing a Software Manually for Detecting Errors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No Automated Tools / Scripts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5743B-645D-4337-9746-806BFC9E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1581150"/>
            <a:ext cx="2967990" cy="26670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0FBF7F0-EDBE-4A76-A9ED-24901920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5B97F3-4311-43C7-A436-A8FEE99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8497" y="519072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02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0" y="1"/>
            <a:ext cx="45339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When Automation?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581150"/>
            <a:ext cx="4343400" cy="2667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Large &amp; Critical Projects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Stable Requirements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Accessing the Application for Load &amp; Stress with Multiple Users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Time Constraint (if any)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5743B-645D-4337-9746-806BFC9E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1581150"/>
            <a:ext cx="2967990" cy="2667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9D6F3-E15C-4180-B49C-B4ED744D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17498D-3AF4-430D-BBFD-6D64E1F4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2041" y="516636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4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0" y="1"/>
            <a:ext cx="45339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Automated Testing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C281D6-E162-4878-906E-6FAF27163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1133476"/>
            <a:ext cx="4191000" cy="3505200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B8E5A27-A0C5-4252-B09B-391BEA70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647BD3D-B5BF-4C83-916C-F5FEB27B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4824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92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"/>
            <a:ext cx="4953000" cy="8953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Inspection Vs Review</a:t>
            </a: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047750"/>
            <a:ext cx="4343400" cy="3124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IEEE Standard  for Software Review define 5 types  namely: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Management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Technical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Inspections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Walk-Through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Audit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F04B9-EDA2-4A0B-A617-FD032D363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76350"/>
            <a:ext cx="3219450" cy="28956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A570AA-4EEB-4FD9-8AF9-9F466A58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32F91D0-5670-4F7D-8CFA-BEEE3EA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6636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7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Software Testing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1"/>
            <a:ext cx="4343400" cy="318134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Kreon" panose="02000506000000020003" pitchFamily="2" charset="0"/>
              </a:rPr>
              <a:t>Process to identify Correctness, Completeness and Quality of a Software</a:t>
            </a: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r>
              <a:rPr lang="en-US" dirty="0">
                <a:latin typeface="Kreon" panose="02000506000000020003" pitchFamily="2" charset="0"/>
              </a:rPr>
              <a:t>A Good Test has high probability of finding errors</a:t>
            </a: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r>
              <a:rPr lang="en-US" dirty="0">
                <a:latin typeface="Kreon" panose="02000506000000020003" pitchFamily="2" charset="0"/>
              </a:rPr>
              <a:t>Software Testability: How easily a </a:t>
            </a:r>
            <a:r>
              <a:rPr lang="en-US" b="1" dirty="0">
                <a:solidFill>
                  <a:schemeClr val="tx2"/>
                </a:solidFill>
                <a:latin typeface="Kreon" panose="02000506000000020003" pitchFamily="2" charset="0"/>
              </a:rPr>
              <a:t>“</a:t>
            </a:r>
            <a:r>
              <a:rPr lang="en-US" b="1" dirty="0">
                <a:solidFill>
                  <a:srgbClr val="FFFF00"/>
                </a:solidFill>
                <a:latin typeface="Kreon" panose="02000506000000020003" pitchFamily="2" charset="0"/>
              </a:rPr>
              <a:t>PROGRAM</a:t>
            </a:r>
            <a:r>
              <a:rPr lang="en-US" b="1" dirty="0">
                <a:solidFill>
                  <a:schemeClr val="tx2"/>
                </a:solidFill>
                <a:latin typeface="Kreon" panose="02000506000000020003" pitchFamily="2" charset="0"/>
              </a:rPr>
              <a:t>” </a:t>
            </a:r>
            <a:r>
              <a:rPr lang="en-US" dirty="0">
                <a:latin typeface="Kreon" panose="02000506000000020003" pitchFamily="2" charset="0"/>
              </a:rPr>
              <a:t>can be tested?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1C4EA-2A9C-4620-A256-6963EA70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52550"/>
            <a:ext cx="3338623" cy="28194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AE25A5-4116-4A32-A06A-A15EF443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24B4D6-4134-448A-918D-D3E7A22C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3722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64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"/>
            <a:ext cx="4953000" cy="8953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Management Review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847850"/>
            <a:ext cx="4343400" cy="1981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To Monitor the Progress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Status of Plans and Schedules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Confirm Requirements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Evaluate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98882-8857-46ED-A94B-7F95D1CD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047750"/>
            <a:ext cx="3228975" cy="3429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EFECB00-35FA-4E90-B37F-D5297A63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B11F13B-E900-449C-A9F1-5E758EC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6636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43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"/>
            <a:ext cx="4953000" cy="8953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Review Decisions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847850"/>
            <a:ext cx="4343400" cy="1981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Corrective Actions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Changes in Resource Allocation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Changes to Scope of the 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6AD10-8E1A-46C7-8AA1-7673C94F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0" y="1504950"/>
            <a:ext cx="2952750" cy="28956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A64470F-8D36-452A-88FC-AB57423C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ADCC1D-A36C-4CCE-828D-7CE2A52E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9998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0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674" y="21265"/>
            <a:ext cx="6248400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Software Products - Review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674" y="1428750"/>
            <a:ext cx="4343400" cy="2743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Audit Reports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Contingency Plans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Installation Plans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Risk Management Plans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Quality Assurance (SQA)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D84B0-D607-4C4A-8174-868B0E22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D72D89-2CE8-4224-BCED-B351F94B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93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674" y="21265"/>
            <a:ext cx="6248400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Management Reviewers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674" y="1428750"/>
            <a:ext cx="4343400" cy="2743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Decision Maker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Review Leader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Recorder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Management Staff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Technical Staff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F19FC-DCB1-49B3-A4BE-735D0CDB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8750"/>
            <a:ext cx="3352800" cy="27432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67E32-AE2E-49D9-B1CE-C0F43321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0A465A-224C-4B98-B554-F99D1012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32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1265"/>
            <a:ext cx="6751674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/>
              </a:rPr>
              <a:t>Management Review Outputs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674" y="1428750"/>
            <a:ext cx="4343400" cy="2743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Project Under Review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Review Team Members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Review Objects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Inputs / Outputs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Defects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9ACB7-A013-4870-8FA4-2563827D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76450"/>
            <a:ext cx="3276600" cy="9906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5EFA14-C072-4A23-B2D1-7DD9E124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6AF6318-2D7C-43B7-9DCE-E4FEC0BD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36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674" y="21265"/>
            <a:ext cx="4343400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Technical Reviews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674" y="1428750"/>
            <a:ext cx="4343400" cy="2743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Conforms to Specifications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Adheres to Regulations, Standards, Guidelines and Plans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Changes properly implemented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(Change Specification)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7760C-F996-4D6E-A03A-179699552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0" y="1428750"/>
            <a:ext cx="1790700" cy="249555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F4A512-9A3E-4A75-8D4D-6DC72EEF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2FB3F91-3BF5-4C51-9BCF-FC74AC34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33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674" y="21265"/>
            <a:ext cx="4343400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Technical Reviews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674" y="1428750"/>
            <a:ext cx="4343400" cy="2743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Requirements Specification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Design Description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Test Documentation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User Documentation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Installation Procedure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Release Notes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13FAD-7C47-444E-AB0A-B757E943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81B0C8-A94E-4EBA-984F-93F9FDEC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06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1265"/>
            <a:ext cx="4694274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Technical Reviewers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004" y="1733550"/>
            <a:ext cx="4343400" cy="2743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Decision Maker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Review Leader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Recorder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Technical Staff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F19FC-DCB1-49B3-A4BE-735D0CDB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8750"/>
            <a:ext cx="3352800" cy="27432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BBBEBE6-DFD0-499D-B13A-F410D335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829AAD2-9245-4B7C-A487-2FF998F9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7472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05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1265"/>
            <a:ext cx="5837274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Technical Review Outputs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674" y="1428750"/>
            <a:ext cx="4343400" cy="3200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Project Under Review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Review Team Members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Review Objectives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Project Reviewed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Resolved and Unresolved Defects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List of Management Issues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Actions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B8D1C-87A9-4982-9CAF-A71B5564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EC1EF9-D65E-42AB-B763-9F1EE22B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09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21265"/>
            <a:ext cx="2789274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Inspection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252" y="1507630"/>
            <a:ext cx="4343400" cy="2819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Requirements Specification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Design Description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Source Code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Test Documentation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User Documentation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Manual / Release Notes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F31BC-77D5-4F11-93AE-F5275CD12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1455"/>
            <a:ext cx="3492669" cy="257175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A3C42A-3027-4BC8-B7D8-A08E5FCD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F43EB1A-1E08-4CDA-8F89-7E95E005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705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5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"/>
            <a:ext cx="5181600" cy="2114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When to Start &amp; Stop?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1"/>
            <a:ext cx="4343400" cy="318134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Kreon" panose="02000506000000020003" pitchFamily="2" charset="0"/>
              </a:rPr>
              <a:t>Start at Early Stage to reduce cost and work</a:t>
            </a: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r>
              <a:rPr lang="en-US" dirty="0">
                <a:latin typeface="Kreon" panose="02000506000000020003" pitchFamily="2" charset="0"/>
              </a:rPr>
              <a:t>Requirement Phase to Deployment Phase</a:t>
            </a:r>
          </a:p>
          <a:p>
            <a:pPr algn="just"/>
            <a:endParaRPr lang="en-US" dirty="0">
              <a:latin typeface="Kreon" panose="02000506000000020003" pitchFamily="2" charset="0"/>
            </a:endParaRPr>
          </a:p>
          <a:p>
            <a:pPr algn="just"/>
            <a:r>
              <a:rPr lang="en-US" dirty="0">
                <a:latin typeface="Kreon" panose="02000506000000020003" pitchFamily="2" charset="0"/>
              </a:rPr>
              <a:t>Deadlines, Completion of Test Case, Completion of Functional, Code Coverage, Bug Rate (Minimum)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86E12-3631-48AC-803E-1B1F9871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" y="1337044"/>
            <a:ext cx="3687827" cy="3444506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CB1B65B-20C2-48DA-AC47-9652A4A5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7BF7F01-F7E8-48F7-ABC5-31FEF6DE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3655" y="534544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82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1265"/>
            <a:ext cx="3856074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Inspection Roles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09" y="1428750"/>
            <a:ext cx="4343400" cy="2743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Inspection Leader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Reader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Recorder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Author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Inspector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F19FC-DCB1-49B3-A4BE-735D0CDBA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8750"/>
            <a:ext cx="3352800" cy="27432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77738-2F40-4B2B-AB2D-F87CBBCB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F9E3ED-E7B9-4D50-8EC8-8D006C99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1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409" y="21265"/>
            <a:ext cx="4364665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Inspection Outputs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09" y="1202830"/>
            <a:ext cx="4343400" cy="3200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Project under inspection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Inspect Team Members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Meeting Duration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Product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Objectives / Status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Defects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Rework and Completion Time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01121-CC3B-405C-99D6-4B06159A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1045E39-1FAB-49B4-8907-8DA3456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14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409" y="21265"/>
            <a:ext cx="4364665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Walk Through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674" y="1459319"/>
            <a:ext cx="4343400" cy="27405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Evaluate  a Software Product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Educate Audience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Find Anomalies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Alternative implementations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Evaluate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2A3DA-401A-47A5-AF62-4939FB4D1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09775"/>
            <a:ext cx="3219450" cy="112395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5A15FE-AE01-4C8E-9CD3-2F877C82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9EDE3B-8148-47F5-8CE9-3680E0BD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79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1" y="21265"/>
            <a:ext cx="4618074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Walk Through Roles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674" y="1459319"/>
            <a:ext cx="4343400" cy="27405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Walk Through Leader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Recorder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Author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Team Member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F9747-E131-4D19-A770-1106CD3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4122C2-0695-4B9C-A93B-B11898B0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316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53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1265"/>
            <a:ext cx="5227675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Walk Through Outputs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885" y="1685239"/>
            <a:ext cx="4343400" cy="202683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Actions, Due-Dates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Walk through Team Members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Objectives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Dispose unresolved anomalies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8FF13-F32A-4B89-8A72-78D5FA33F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" y="1434708"/>
            <a:ext cx="3909624" cy="2527891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1CD0B94-420F-4B41-B144-DBE6FA5F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68AC69-8554-41DD-960E-B33D6278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9887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63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21265"/>
            <a:ext cx="2789274" cy="971549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Inspection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4E8DE-DF50-40B7-BB6B-41DD94AC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463" y="1733550"/>
            <a:ext cx="4343400" cy="2133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Specification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Quality Attributes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Regulations, Standards &amp; Guidelines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Identify Deviations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CF5F2-5A7A-4FCC-ADE7-0702F7377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6" y="1876425"/>
            <a:ext cx="2476500" cy="184785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ADAF4EE-DEC8-4B33-B3A2-9EADFB15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2ACF96-AB93-4908-86BF-B7B702AC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07039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9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36030"/>
            <a:ext cx="4114800" cy="6667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Summary</a:t>
            </a: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63358"/>
            <a:ext cx="7315200" cy="37215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Software Testing </a:t>
            </a:r>
            <a:r>
              <a:rPr lang="en-US" dirty="0" err="1">
                <a:latin typeface="Kreon" panose="02000506000000020003" pitchFamily="2" charset="0"/>
              </a:rPr>
              <a:t>Fundametals</a:t>
            </a:r>
            <a:endParaRPr lang="en-US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Approaches of Software Testing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Types of Testing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Unit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Integration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System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Acceptance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reon" panose="02000506000000020003" pitchFamily="2" charset="0"/>
              </a:rPr>
              <a:t>Management, Technical, Formal and Audits</a:t>
            </a:r>
          </a:p>
          <a:p>
            <a:pPr marL="32004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C260-DCAB-448C-8E79-4AA99386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39BE4-92F8-4190-83CF-F851D25D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47162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6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72926"/>
            <a:ext cx="7315200" cy="3721584"/>
          </a:xfrm>
        </p:spPr>
        <p:txBody>
          <a:bodyPr>
            <a:noAutofit/>
          </a:bodyPr>
          <a:lstStyle/>
          <a:p>
            <a:pPr marL="4572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9000" b="1" dirty="0">
                <a:latin typeface="Kreon" panose="02000506000000020003" pitchFamily="2" charset="0"/>
              </a:rPr>
              <a:t>THANK YOU</a:t>
            </a:r>
          </a:p>
          <a:p>
            <a:pPr marL="32004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Kreon" panose="02000506000000020003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Kreon" panose="02000506000000020003" pitchFamily="2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36C830-F982-486E-8795-66B050A8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1D9C25-EB68-44B2-AC92-9C8CC2D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"/>
            <a:ext cx="5562600" cy="1008742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Verification &amp; Validation</a:t>
            </a:r>
            <a:endParaRPr lang="en-IN" dirty="0">
              <a:latin typeface="Kreon" panose="02000506000000020003" pitchFamily="2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D8DBE44-FDDF-48F3-95BD-7F781A6A0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15"/>
              </p:ext>
            </p:extLst>
          </p:nvPr>
        </p:nvGraphicFramePr>
        <p:xfrm>
          <a:off x="228600" y="1276350"/>
          <a:ext cx="8763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289382474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842641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reon" panose="02000506000000020003" pitchFamily="2" charset="0"/>
                        </a:rPr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reon" panose="02000506000000020003" pitchFamily="2" charset="0"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6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Are we building the product right?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Are we building the right product?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Verification first</a:t>
                      </a:r>
                    </a:p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(Code, Documentation)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Validation after Verification</a:t>
                      </a:r>
                    </a:p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(Overall Product)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9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Done by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Done by Testers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Static Activities</a:t>
                      </a:r>
                    </a:p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(Collecting Reviews, Walkthroughs, inspection)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Dynamic</a:t>
                      </a:r>
                    </a:p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(Software Execution)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Objective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Kreon" panose="02000506000000020003" pitchFamily="2" charset="0"/>
                        </a:rPr>
                        <a:t>Subjective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48299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AB37B01-8BB5-4108-A964-EF75D9AE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D24589-1E1D-4E59-9652-FC1F8930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397" y="504373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4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"/>
            <a:ext cx="61722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Why Software Testing?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2D588D-C0A6-4098-A7E5-7B7F78FFA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33476"/>
            <a:ext cx="4305299" cy="3422650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7B4CD8B-05C3-49E7-8476-B3268433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45AD009-7EE2-4420-955F-A7D3E752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474217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361950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Characteristics of Testable Software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533082"/>
            <a:ext cx="4419600" cy="318134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Kreon" panose="02000506000000020003" pitchFamily="2" charset="0"/>
              </a:rPr>
              <a:t>Operable 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  <a:latin typeface="Kreon" panose="02000506000000020003" pitchFamily="2" charset="0"/>
              </a:rPr>
              <a:t>(Better it works, easy to test)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Observable</a:t>
            </a:r>
          </a:p>
          <a:p>
            <a:pPr lvl="1" algn="just"/>
            <a:r>
              <a:rPr lang="en-US" dirty="0">
                <a:latin typeface="Kreon" panose="02000506000000020003" pitchFamily="2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Kreon" panose="02000506000000020003" pitchFamily="2" charset="0"/>
              </a:rPr>
              <a:t>(Incorrect outputs are identified)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Controllable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  <a:latin typeface="Kreon" panose="02000506000000020003" pitchFamily="2" charset="0"/>
              </a:rPr>
              <a:t>(States &amp; Variables Controlled by Tester)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Decomposable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  <a:latin typeface="Kreon" panose="02000506000000020003" pitchFamily="2" charset="0"/>
              </a:rPr>
              <a:t>(Independent Modules)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F004487-2527-4B8A-95E0-2301DCB1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A13E94-F00E-4D4E-86E2-80B9C6AA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516636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361950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>
                <a:latin typeface="Kreon" panose="02000506000000020003" pitchFamily="2" charset="0"/>
              </a:rPr>
              <a:t>Characteristics of Testable Software</a:t>
            </a:r>
            <a:br>
              <a:rPr lang="en-IN" b="1" dirty="0">
                <a:latin typeface="Kreon" panose="02000506000000020003" pitchFamily="2" charset="0"/>
              </a:rPr>
            </a:br>
            <a:br>
              <a:rPr lang="en-IN" b="1" dirty="0">
                <a:latin typeface="Kreon" panose="02000506000000020003" pitchFamily="2" charset="0"/>
              </a:rPr>
            </a:br>
            <a:endParaRPr lang="en-IN" dirty="0">
              <a:latin typeface="Kreon" panose="020005060000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492324"/>
            <a:ext cx="4343400" cy="318134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Kreon" panose="02000506000000020003" pitchFamily="2" charset="0"/>
              </a:rPr>
              <a:t>Simple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  <a:latin typeface="Kreon" panose="02000506000000020003" pitchFamily="2" charset="0"/>
              </a:rPr>
              <a:t>Functional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  <a:latin typeface="Kreon" panose="02000506000000020003" pitchFamily="2" charset="0"/>
              </a:rPr>
              <a:t>Structural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  <a:latin typeface="Kreon" panose="02000506000000020003" pitchFamily="2" charset="0"/>
              </a:rPr>
              <a:t>Code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Stable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  <a:latin typeface="Kreon" panose="02000506000000020003" pitchFamily="2" charset="0"/>
              </a:rPr>
              <a:t>(Changes are not frequent)</a:t>
            </a:r>
          </a:p>
          <a:p>
            <a:pPr algn="just"/>
            <a:r>
              <a:rPr lang="en-US" dirty="0">
                <a:latin typeface="Kreon" panose="02000506000000020003" pitchFamily="2" charset="0"/>
              </a:rPr>
              <a:t>Understandable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  <a:latin typeface="Kreon" panose="02000506000000020003" pitchFamily="2" charset="0"/>
              </a:rPr>
              <a:t>(Documentation available)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01424-1D0A-4F69-9755-2ABD6A5A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Nachiyappan S, Prof. Braveen M VIT Chennai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D68D3-564D-4335-9103-95D67432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514350"/>
            <a:ext cx="941203" cy="22631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68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F4DEF1-BDC0-4A51-885F-3E8E972E9E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C0188C-3566-47E4-9E72-4F6FB72E1014}"/>
</file>

<file path=customXml/itemProps3.xml><?xml version="1.0" encoding="utf-8"?>
<ds:datastoreItem xmlns:ds="http://schemas.openxmlformats.org/officeDocument/2006/customXml" ds:itemID="{CA988AA1-1DB1-4943-9708-83B62D1524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2831</TotalTime>
  <Words>1746</Words>
  <Application>Microsoft Office PowerPoint</Application>
  <PresentationFormat>On-screen Show (16:9)</PresentationFormat>
  <Paragraphs>468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Perspective</vt:lpstr>
      <vt:lpstr>Software Engineering</vt:lpstr>
      <vt:lpstr>Topics to be Covered</vt:lpstr>
      <vt:lpstr>Evolution  </vt:lpstr>
      <vt:lpstr>Software Testing  </vt:lpstr>
      <vt:lpstr>When to Start &amp; Stop?  </vt:lpstr>
      <vt:lpstr>Verification &amp; Validation</vt:lpstr>
      <vt:lpstr>Why Software Testing?  </vt:lpstr>
      <vt:lpstr>Characteristics of Testable Software  </vt:lpstr>
      <vt:lpstr>Characteristics of Testable Software  </vt:lpstr>
      <vt:lpstr>Test Characteristics  </vt:lpstr>
      <vt:lpstr>Testing Approaches</vt:lpstr>
      <vt:lpstr>White Box Testing</vt:lpstr>
      <vt:lpstr>Verifies What?</vt:lpstr>
      <vt:lpstr>How to Perform?</vt:lpstr>
      <vt:lpstr>White Box Testing Techniques</vt:lpstr>
      <vt:lpstr>Statement Coverage</vt:lpstr>
      <vt:lpstr>Branch Coverage</vt:lpstr>
      <vt:lpstr>Path Coverage</vt:lpstr>
      <vt:lpstr>Advantages</vt:lpstr>
      <vt:lpstr>Disadvantages</vt:lpstr>
      <vt:lpstr>Black Box Testing</vt:lpstr>
      <vt:lpstr>Black Box Testing</vt:lpstr>
      <vt:lpstr>Advantages</vt:lpstr>
      <vt:lpstr>Disadvantages</vt:lpstr>
      <vt:lpstr>Manual Testing  </vt:lpstr>
      <vt:lpstr>Unit Testing  </vt:lpstr>
      <vt:lpstr>Unit Testing   </vt:lpstr>
      <vt:lpstr>Integration Testing </vt:lpstr>
      <vt:lpstr>Integration Testing </vt:lpstr>
      <vt:lpstr>Integration Testing </vt:lpstr>
      <vt:lpstr>Integration Testing Approaches </vt:lpstr>
      <vt:lpstr>Integration Testing (Bottom Up) </vt:lpstr>
      <vt:lpstr>Integration Testing (Top Down) </vt:lpstr>
      <vt:lpstr>System Testing </vt:lpstr>
      <vt:lpstr>Acceptance Testing </vt:lpstr>
      <vt:lpstr>Automated Testing  </vt:lpstr>
      <vt:lpstr>When Automation?  </vt:lpstr>
      <vt:lpstr>Automated Testing  </vt:lpstr>
      <vt:lpstr>Inspection Vs Review</vt:lpstr>
      <vt:lpstr>Management Review</vt:lpstr>
      <vt:lpstr>Review Decisions</vt:lpstr>
      <vt:lpstr>Software Products - Review</vt:lpstr>
      <vt:lpstr>Management Reviewers</vt:lpstr>
      <vt:lpstr>Management Review Outputs</vt:lpstr>
      <vt:lpstr>Technical Reviews</vt:lpstr>
      <vt:lpstr>Technical Reviews</vt:lpstr>
      <vt:lpstr>Technical Reviewers</vt:lpstr>
      <vt:lpstr>Technical Review Outputs</vt:lpstr>
      <vt:lpstr>Inspection </vt:lpstr>
      <vt:lpstr>Inspection Roles</vt:lpstr>
      <vt:lpstr>Inspection Outputs</vt:lpstr>
      <vt:lpstr>Walk Through</vt:lpstr>
      <vt:lpstr>Walk Through Roles</vt:lpstr>
      <vt:lpstr>Walk Through Outputs</vt:lpstr>
      <vt:lpstr>Inspection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154</cp:revision>
  <dcterms:created xsi:type="dcterms:W3CDTF">2006-08-16T00:00:00Z</dcterms:created>
  <dcterms:modified xsi:type="dcterms:W3CDTF">2021-12-21T16:49:03Z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