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4"/>
  </p:sldMasterIdLst>
  <p:notesMasterIdLst>
    <p:notesMasterId r:id="rId26"/>
  </p:notesMasterIdLst>
  <p:sldIdLst>
    <p:sldId id="256" r:id="rId5"/>
    <p:sldId id="333" r:id="rId6"/>
    <p:sldId id="285" r:id="rId7"/>
    <p:sldId id="286" r:id="rId8"/>
    <p:sldId id="318" r:id="rId9"/>
    <p:sldId id="319" r:id="rId10"/>
    <p:sldId id="288" r:id="rId11"/>
    <p:sldId id="320" r:id="rId12"/>
    <p:sldId id="321" r:id="rId13"/>
    <p:sldId id="292" r:id="rId14"/>
    <p:sldId id="322" r:id="rId15"/>
    <p:sldId id="273" r:id="rId16"/>
    <p:sldId id="274" r:id="rId17"/>
    <p:sldId id="279" r:id="rId18"/>
    <p:sldId id="324" r:id="rId19"/>
    <p:sldId id="328" r:id="rId20"/>
    <p:sldId id="329" r:id="rId21"/>
    <p:sldId id="330" r:id="rId22"/>
    <p:sldId id="331" r:id="rId23"/>
    <p:sldId id="332" r:id="rId24"/>
    <p:sldId id="334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4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5501-73F2-41BA-85CC-22557878FAFE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130DD-32EB-4721-81EC-BC5717B4C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005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D494-5BE1-4CBC-8249-A0C9AA938A28}" type="datetime1">
              <a:rPr lang="en-US" smtClean="0"/>
              <a:t>7/29/2023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38800" y="4781550"/>
            <a:ext cx="2246489" cy="225920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Dr. B </a:t>
            </a:r>
            <a:r>
              <a:rPr lang="en-US" dirty="0" err="1"/>
              <a:t>Sathis</a:t>
            </a:r>
            <a:r>
              <a:rPr lang="en-US" dirty="0"/>
              <a:t> Kumar VIT Chennai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4D88-571C-41E9-AFB0-97B564F21EE4}" type="datetime1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 Sathis Kumar VIT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9744-7908-4974-9B66-42406860E70E}" type="datetime1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 Sathis Kumar VIT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DB83-BBC6-4D90-8EDF-2ED43FB90D7B}" type="datetime1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4781550"/>
            <a:ext cx="2246489" cy="22592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Dr. B Sathis Kumar VIT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882B-9F46-4E87-AD48-841E601F4470}" type="datetime1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 Sathis Kumar VIT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8EFD-341E-4D98-8AE2-2C6A2CF142BB}" type="datetime1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 Sathis Kumar VIT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C5EE-E444-435B-8AEB-E3B9733EDA0A}" type="datetime1">
              <a:rPr lang="en-US" smtClean="0"/>
              <a:t>7/29/2023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 Sathis Kumar VIT Chennai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06D6-49A2-4998-95F6-1A98C77C2D32}" type="datetime1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 Sathis Kumar VIT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ECEA-8ACB-4BE4-A51B-A14CC2396387}" type="datetime1">
              <a:rPr lang="en-US" smtClean="0"/>
              <a:t>7/29/2023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 Sathis Kumar VIT Chennai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6D73-DF97-4348-BE48-77DEE9E9E91D}" type="datetime1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 Sathis Kumar VIT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D4634-96F4-4FDF-B28D-B6291468234A}" type="datetime1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B Sathis Kumar VIT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428E0507-411A-43D8-8087-BA80E905D147}" type="datetime1">
              <a:rPr lang="en-US" smtClean="0"/>
              <a:t>7/29/2023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Dr. B Sathis Kumar VIT Chennai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514350"/>
            <a:ext cx="6324600" cy="1946269"/>
          </a:xfrm>
        </p:spPr>
        <p:txBody>
          <a:bodyPr>
            <a:normAutofit/>
          </a:bodyPr>
          <a:lstStyle/>
          <a:p>
            <a:r>
              <a:rPr lang="en-US" dirty="0"/>
              <a:t>Software Re-Engineering &amp; </a:t>
            </a:r>
            <a:r>
              <a:rPr lang="en-US" altLang="en-US" dirty="0"/>
              <a:t>Reverse Engineering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2647950"/>
            <a:ext cx="4724400" cy="1905000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 err="1">
                <a:solidFill>
                  <a:schemeClr val="tx2"/>
                </a:solidFill>
              </a:rPr>
              <a:t>Dr.</a:t>
            </a:r>
            <a:r>
              <a:rPr lang="en-IN" dirty="0">
                <a:solidFill>
                  <a:schemeClr val="tx2"/>
                </a:solidFill>
              </a:rPr>
              <a:t> K. </a:t>
            </a:r>
            <a:r>
              <a:rPr lang="en-IN" dirty="0" err="1">
                <a:solidFill>
                  <a:schemeClr val="tx2"/>
                </a:solidFill>
              </a:rPr>
              <a:t>Pradeep</a:t>
            </a:r>
            <a:r>
              <a:rPr lang="en-IN" dirty="0">
                <a:solidFill>
                  <a:schemeClr val="tx2"/>
                </a:solidFill>
              </a:rPr>
              <a:t>, </a:t>
            </a:r>
          </a:p>
          <a:p>
            <a:r>
              <a:rPr lang="en-IN" dirty="0">
                <a:solidFill>
                  <a:schemeClr val="tx2"/>
                </a:solidFill>
              </a:rPr>
              <a:t>VIT Chennai</a:t>
            </a:r>
          </a:p>
        </p:txBody>
      </p:sp>
    </p:spTree>
    <p:extLst>
      <p:ext uri="{BB962C8B-B14F-4D97-AF65-F5344CB8AC3E}">
        <p14:creationId xmlns:p14="http://schemas.microsoft.com/office/powerpoint/2010/main" val="63601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352550"/>
            <a:ext cx="6934200" cy="25908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Data restructuring begins with a reverse engineering activity.</a:t>
            </a:r>
          </a:p>
          <a:p>
            <a:pPr algn="just"/>
            <a:r>
              <a:rPr lang="en-US" dirty="0"/>
              <a:t>Data architecture is analyzed to identify data objects and data structures of the existing system.</a:t>
            </a:r>
          </a:p>
          <a:p>
            <a:pPr algn="just"/>
            <a:r>
              <a:rPr lang="en-US" dirty="0"/>
              <a:t>Weak data structures are identified and re-engineered.</a:t>
            </a:r>
          </a:p>
          <a:p>
            <a:pPr algn="just"/>
            <a:r>
              <a:rPr lang="en-US" dirty="0"/>
              <a:t>This activity results in architectural or code level changes, as data architecture has high influence over the program architecture.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86200" y="361950"/>
            <a:ext cx="4267200" cy="609599"/>
          </a:xfrm>
        </p:spPr>
        <p:txBody>
          <a:bodyPr>
            <a:noAutofit/>
          </a:bodyPr>
          <a:lstStyle/>
          <a:p>
            <a:r>
              <a:rPr lang="en-US" altLang="en-US" dirty="0"/>
              <a:t>Data Restructuring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62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276350"/>
            <a:ext cx="7010400" cy="2654645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Also called renovation or reclamation.</a:t>
            </a:r>
          </a:p>
          <a:p>
            <a:pPr algn="just"/>
            <a:r>
              <a:rPr lang="en-US" dirty="0"/>
              <a:t>It is used to alter the existing functionalities of the system or application by deploying advanced new features to improve the overall quality.</a:t>
            </a:r>
          </a:p>
          <a:p>
            <a:pPr algn="just"/>
            <a:r>
              <a:rPr lang="en-US" dirty="0"/>
              <a:t>Forward engineering consumes more time compared to reverse engineering.</a:t>
            </a:r>
          </a:p>
          <a:p>
            <a:pPr algn="just"/>
            <a:r>
              <a:rPr lang="en-US" dirty="0"/>
              <a:t>Final product of forward engineering needs to be complete and exact.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581400" y="361950"/>
            <a:ext cx="4572000" cy="609599"/>
          </a:xfrm>
        </p:spPr>
        <p:txBody>
          <a:bodyPr>
            <a:noAutofit/>
          </a:bodyPr>
          <a:lstStyle/>
          <a:p>
            <a:r>
              <a:rPr lang="en-US" altLang="en-US" dirty="0"/>
              <a:t>Forward Engineering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56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361950"/>
            <a:ext cx="4495800" cy="727413"/>
          </a:xfrm>
        </p:spPr>
        <p:txBody>
          <a:bodyPr>
            <a:normAutofit/>
          </a:bodyPr>
          <a:lstStyle/>
          <a:p>
            <a:r>
              <a:rPr lang="en-IN" dirty="0"/>
              <a:t>Reverse Engineering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94028" y="1352550"/>
            <a:ext cx="6230772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Reverse Engineering Process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72544"/>
            <a:ext cx="7596187" cy="104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13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361951"/>
            <a:ext cx="4724400" cy="685800"/>
          </a:xfrm>
        </p:spPr>
        <p:txBody>
          <a:bodyPr>
            <a:noAutofit/>
          </a:bodyPr>
          <a:lstStyle/>
          <a:p>
            <a:r>
              <a:rPr lang="en-IN" dirty="0"/>
              <a:t>Reverse Engineering</a:t>
            </a:r>
          </a:p>
        </p:txBody>
      </p:sp>
      <p:sp>
        <p:nvSpPr>
          <p:cNvPr id="4" name="AutoShape 2" descr="Image result for objects in oops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828800" y="1276351"/>
            <a:ext cx="7010400" cy="228600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It is the process that works from backward by analysing the software system to extract design and implementation information.</a:t>
            </a:r>
          </a:p>
          <a:p>
            <a:pPr algn="just"/>
            <a:r>
              <a:rPr lang="en-US" dirty="0"/>
              <a:t>It is used as a learning tool.</a:t>
            </a:r>
          </a:p>
          <a:p>
            <a:pPr algn="just"/>
            <a:r>
              <a:rPr lang="en-US" dirty="0"/>
              <a:t>The abstraction level of information is extracted using this process.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11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objects in oops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28800" y="361950"/>
            <a:ext cx="6477000" cy="685800"/>
          </a:xfrm>
        </p:spPr>
        <p:txBody>
          <a:bodyPr>
            <a:noAutofit/>
          </a:bodyPr>
          <a:lstStyle/>
          <a:p>
            <a:r>
              <a:rPr lang="en-US" dirty="0"/>
              <a:t>Levels of Reverse Engineering</a:t>
            </a:r>
            <a:endParaRPr lang="en-IN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28800" y="1276350"/>
            <a:ext cx="7010400" cy="2743199"/>
          </a:xfrm>
        </p:spPr>
        <p:txBody>
          <a:bodyPr>
            <a:noAutofit/>
          </a:bodyPr>
          <a:lstStyle/>
          <a:p>
            <a:r>
              <a:rPr lang="en-US" dirty="0"/>
              <a:t>Abstraction level</a:t>
            </a:r>
          </a:p>
          <a:p>
            <a:pPr lvl="1"/>
            <a:r>
              <a:rPr lang="en-IN" sz="2000" dirty="0"/>
              <a:t>Low level abstraction (Design representation)</a:t>
            </a:r>
          </a:p>
          <a:p>
            <a:pPr lvl="1"/>
            <a:r>
              <a:rPr lang="en-IN" sz="2000" dirty="0"/>
              <a:t>Higher level of abstraction (Program and data structure )</a:t>
            </a:r>
          </a:p>
          <a:p>
            <a:pPr lvl="1"/>
            <a:r>
              <a:rPr lang="en-US" sz="2000" dirty="0"/>
              <a:t>Relatively high level of abstraction (Object models, data/ control flow)</a:t>
            </a:r>
          </a:p>
          <a:p>
            <a:pPr lvl="1"/>
            <a:r>
              <a:rPr lang="en-IN" sz="2000" dirty="0"/>
              <a:t>High level of abstraction (ER Models)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17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objects in oops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905000" y="1194860"/>
            <a:ext cx="23017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/>
              <a:t> Completeness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828800" y="1721883"/>
            <a:ext cx="7010400" cy="1307068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dirty="0"/>
              <a:t>1. Completeness level is ensured based on the details provided in the abstraction level.</a:t>
            </a:r>
          </a:p>
          <a:p>
            <a:pPr marL="45720" indent="0">
              <a:buNone/>
            </a:pPr>
            <a:r>
              <a:rPr lang="en-US" dirty="0"/>
              <a:t>2.Completeness decreases as abstraction level increases.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23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objects in oops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904999" y="1029605"/>
            <a:ext cx="22411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/>
              <a:t> Directionality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04999" y="1581150"/>
            <a:ext cx="7010400" cy="1307068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dirty="0"/>
              <a:t>1. The extracted information from source code will be directed to developers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6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objects in oops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28800" y="590550"/>
            <a:ext cx="6477000" cy="685800"/>
          </a:xfrm>
        </p:spPr>
        <p:txBody>
          <a:bodyPr>
            <a:noAutofit/>
          </a:bodyPr>
          <a:lstStyle/>
          <a:p>
            <a:pPr algn="ctr"/>
            <a:r>
              <a:rPr lang="en-IN" dirty="0"/>
              <a:t>Reverse Engineering to Understand Data 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447800" y="1428750"/>
            <a:ext cx="7391400" cy="320040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The first task in the re-engineering process is to understand the data structures which creates the base for the new refined system database.</a:t>
            </a:r>
          </a:p>
          <a:p>
            <a:pPr algn="just"/>
            <a:r>
              <a:rPr lang="en-US" dirty="0"/>
              <a:t>Global data structures such as files and databases are re-engineered to adapt to new database system.</a:t>
            </a:r>
          </a:p>
          <a:p>
            <a:pPr algn="just"/>
            <a:r>
              <a:rPr lang="en-US" dirty="0"/>
              <a:t> Internal data structures such as class definition, program variables are identified.</a:t>
            </a:r>
          </a:p>
          <a:p>
            <a:pPr algn="just"/>
            <a:r>
              <a:rPr lang="en-US" dirty="0"/>
              <a:t>Database structures such as data objects and relationship among objects are understood to create new database schema.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87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objects in oops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28800" y="361950"/>
            <a:ext cx="6477000" cy="685800"/>
          </a:xfrm>
        </p:spPr>
        <p:txBody>
          <a:bodyPr>
            <a:noAutofit/>
          </a:bodyPr>
          <a:lstStyle/>
          <a:p>
            <a:pPr algn="ctr"/>
            <a:r>
              <a:rPr lang="en-IN" dirty="0"/>
              <a:t>Steps to define new DB model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066800" y="1428750"/>
            <a:ext cx="7772400" cy="3200400"/>
          </a:xfrm>
        </p:spPr>
        <p:txBody>
          <a:bodyPr>
            <a:noAutofit/>
          </a:bodyPr>
          <a:lstStyle/>
          <a:p>
            <a:pPr marL="45720" indent="0" algn="just">
              <a:buNone/>
            </a:pPr>
            <a:r>
              <a:rPr lang="en-US" dirty="0"/>
              <a:t>(1) An initial object model is built.</a:t>
            </a:r>
          </a:p>
          <a:p>
            <a:pPr marL="45720" indent="0" algn="just">
              <a:buNone/>
            </a:pPr>
            <a:r>
              <a:rPr lang="en-US" dirty="0"/>
              <a:t>(2) Candidate keys are identified by examining the attributes. Those attributes that point to another record or table and serve as pointers are designated as candidate keys. </a:t>
            </a:r>
          </a:p>
          <a:p>
            <a:pPr marL="45720" indent="0" algn="just">
              <a:buNone/>
            </a:pPr>
            <a:r>
              <a:rPr lang="en-US" dirty="0"/>
              <a:t>(3) The tentative classes are refined.</a:t>
            </a:r>
          </a:p>
          <a:p>
            <a:pPr marL="45720" indent="0" algn="just">
              <a:buNone/>
            </a:pPr>
            <a:r>
              <a:rPr lang="en-US" dirty="0"/>
              <a:t>(4) Generalizations are identified and accordingly defined.</a:t>
            </a:r>
          </a:p>
          <a:p>
            <a:pPr marL="45720" indent="0" algn="just">
              <a:buNone/>
            </a:pPr>
            <a:r>
              <a:rPr lang="en-US" dirty="0"/>
              <a:t>(5) Associations are identified by applying techniques that are similar to CRC approach.</a:t>
            </a:r>
          </a:p>
          <a:p>
            <a:pPr algn="just"/>
            <a:r>
              <a:rPr lang="en-US" dirty="0"/>
              <a:t> Finally transformations are  applied for mapping the old DB to new DB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50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objects in oops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28800" y="590550"/>
            <a:ext cx="6477000" cy="685800"/>
          </a:xfrm>
        </p:spPr>
        <p:txBody>
          <a:bodyPr>
            <a:noAutofit/>
          </a:bodyPr>
          <a:lstStyle/>
          <a:p>
            <a:pPr algn="ctr"/>
            <a:r>
              <a:rPr lang="en-IN" dirty="0"/>
              <a:t>Reverse Engineering to Understand Process 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447800" y="1428750"/>
            <a:ext cx="7391400" cy="320040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Extract procedural abstraction from varying levels such as system, component, pattern and statement.</a:t>
            </a:r>
          </a:p>
          <a:p>
            <a:pPr algn="just"/>
            <a:r>
              <a:rPr lang="en-US" dirty="0"/>
              <a:t>Knowledge on over all functionality helps in understanding the interoperability issue among applications.</a:t>
            </a:r>
          </a:p>
          <a:p>
            <a:pPr algn="just"/>
            <a:r>
              <a:rPr lang="en-US" dirty="0"/>
              <a:t>A block diagram is used to represent the interactions between functional abstractions.</a:t>
            </a:r>
          </a:p>
          <a:p>
            <a:pPr algn="just"/>
            <a:r>
              <a:rPr lang="en-US" dirty="0"/>
              <a:t>Each of the individual components’ processing functionality is narrated.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8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5350"/>
            <a:ext cx="7315200" cy="865573"/>
          </a:xfrm>
        </p:spPr>
        <p:txBody>
          <a:bodyPr>
            <a:normAutofit fontScale="90000"/>
          </a:bodyPr>
          <a:lstStyle/>
          <a:p>
            <a:r>
              <a:rPr lang="en-US" dirty="0"/>
              <a:t>Topics to be covered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76350"/>
            <a:ext cx="7315200" cy="3595901"/>
          </a:xfrm>
        </p:spPr>
        <p:txBody>
          <a:bodyPr/>
          <a:lstStyle/>
          <a:p>
            <a:r>
              <a:rPr lang="en-US" dirty="0"/>
              <a:t>Software Re-Engineering </a:t>
            </a:r>
            <a:endParaRPr lang="en-IN" dirty="0"/>
          </a:p>
          <a:p>
            <a:r>
              <a:rPr lang="en-US" dirty="0"/>
              <a:t>Inventory Analysis</a:t>
            </a:r>
          </a:p>
          <a:p>
            <a:r>
              <a:rPr lang="en-US" dirty="0"/>
              <a:t>Document Restructuring</a:t>
            </a:r>
          </a:p>
          <a:p>
            <a:r>
              <a:rPr lang="en-US" dirty="0"/>
              <a:t>Code Restructuring </a:t>
            </a:r>
          </a:p>
          <a:p>
            <a:r>
              <a:rPr lang="en-US" dirty="0"/>
              <a:t>Forward Engineering</a:t>
            </a:r>
          </a:p>
          <a:p>
            <a:r>
              <a:rPr lang="en-US" dirty="0"/>
              <a:t>Data Restructuring</a:t>
            </a:r>
            <a:endParaRPr lang="en-IN" dirty="0"/>
          </a:p>
          <a:p>
            <a:r>
              <a:rPr lang="en-US" dirty="0"/>
              <a:t>Reverse Engineering</a:t>
            </a:r>
          </a:p>
          <a:p>
            <a:pPr marL="4572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47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objects in oops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28800" y="590550"/>
            <a:ext cx="6477000" cy="685800"/>
          </a:xfrm>
        </p:spPr>
        <p:txBody>
          <a:bodyPr>
            <a:noAutofit/>
          </a:bodyPr>
          <a:lstStyle/>
          <a:p>
            <a:pPr algn="ctr"/>
            <a:r>
              <a:rPr lang="en-IN" dirty="0"/>
              <a:t>Reverse Engineering User Interfaces 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447800" y="1428750"/>
            <a:ext cx="7391400" cy="320040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n"/>
              <a:defRPr/>
            </a:pPr>
            <a:r>
              <a:rPr lang="en-IN" dirty="0"/>
              <a:t>The present user interface’s structure and behaviour are studied for re-building the new interface.</a:t>
            </a:r>
          </a:p>
          <a:p>
            <a:pPr algn="just">
              <a:buFont typeface="Wingdings" panose="05000000000000000000" pitchFamily="2" charset="2"/>
              <a:buChar char="n"/>
              <a:defRPr/>
            </a:pPr>
            <a:r>
              <a:rPr lang="en-IN" dirty="0"/>
              <a:t>Merlo and colleagues defined 3 basic question to understand UI..</a:t>
            </a:r>
          </a:p>
          <a:p>
            <a:pPr lvl="1" algn="just">
              <a:buFont typeface="Wingdings" panose="05000000000000000000" pitchFamily="2" charset="2"/>
              <a:buChar char="n"/>
              <a:defRPr/>
            </a:pPr>
            <a:r>
              <a:rPr lang="en-US" dirty="0"/>
              <a:t>The basic actions like keystrokes and mouse clicks that needs to be captured for processing by the user interface. </a:t>
            </a:r>
          </a:p>
          <a:p>
            <a:pPr lvl="1" algn="just">
              <a:buFont typeface="Wingdings" panose="05000000000000000000" pitchFamily="2" charset="2"/>
              <a:buChar char="n"/>
              <a:defRPr/>
            </a:pPr>
            <a:r>
              <a:rPr lang="en-US" dirty="0"/>
              <a:t>The sort of behavioral response that needs to be generated by the system based on these actions. </a:t>
            </a:r>
          </a:p>
          <a:p>
            <a:pPr lvl="1" algn="just">
              <a:buFont typeface="Wingdings" panose="05000000000000000000" pitchFamily="2" charset="2"/>
              <a:buChar char="n"/>
              <a:defRPr/>
            </a:pPr>
            <a:r>
              <a:rPr lang="en-US" dirty="0"/>
              <a:t>In what way, a precise as well as an equivalent replacement could be brought in to change the existing user interface.</a:t>
            </a:r>
          </a:p>
          <a:p>
            <a:pPr marL="320040" lvl="1" indent="0" algn="just">
              <a:buNone/>
              <a:defRPr/>
            </a:pPr>
            <a:r>
              <a:rPr lang="en-US" dirty="0"/>
              <a:t>Its worthwhile to develop new UI rather than altering the old GUI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36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5750"/>
            <a:ext cx="7315200" cy="865573"/>
          </a:xfrm>
        </p:spPr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105" y="1135324"/>
            <a:ext cx="7315200" cy="3760470"/>
          </a:xfrm>
        </p:spPr>
        <p:txBody>
          <a:bodyPr/>
          <a:lstStyle/>
          <a:p>
            <a:pPr algn="just"/>
            <a:r>
              <a:rPr lang="en-US" b="1" dirty="0"/>
              <a:t>Software Re</a:t>
            </a:r>
            <a:r>
              <a:rPr lang="en-US" dirty="0"/>
              <a:t>-</a:t>
            </a:r>
            <a:r>
              <a:rPr lang="en-US" b="1" dirty="0"/>
              <a:t>Engineering</a:t>
            </a:r>
            <a:r>
              <a:rPr lang="en-US" dirty="0"/>
              <a:t> is an alteration of a system, developed to reconstitute it in a new form. </a:t>
            </a:r>
          </a:p>
          <a:p>
            <a:pPr algn="just"/>
            <a:r>
              <a:rPr lang="en-US" b="1" dirty="0"/>
              <a:t>Software Re</a:t>
            </a:r>
            <a:r>
              <a:rPr lang="en-US" dirty="0"/>
              <a:t>-</a:t>
            </a:r>
            <a:r>
              <a:rPr lang="en-US" b="1" dirty="0"/>
              <a:t>Engineering steps has been discussed.</a:t>
            </a:r>
          </a:p>
          <a:p>
            <a:pPr algn="just"/>
            <a:r>
              <a:rPr lang="en-US" b="1" dirty="0"/>
              <a:t>Reverse engineering </a:t>
            </a:r>
            <a:r>
              <a:rPr lang="en-US" dirty="0"/>
              <a:t>starts from final product and ends with design specification . </a:t>
            </a:r>
          </a:p>
          <a:p>
            <a:pPr algn="just"/>
            <a:r>
              <a:rPr lang="en-US" dirty="0"/>
              <a:t>Reverse engineering is a backward process.</a:t>
            </a:r>
          </a:p>
          <a:p>
            <a:pPr marL="45720" indent="0" algn="just">
              <a:buNone/>
            </a:pPr>
            <a:endParaRPr lang="en-US" dirty="0"/>
          </a:p>
          <a:p>
            <a:pPr algn="just"/>
            <a:endParaRPr lang="en-US" dirty="0"/>
          </a:p>
          <a:p>
            <a:pPr marL="45720" indent="0" algn="just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4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0" y="-247650"/>
            <a:ext cx="4572000" cy="2266950"/>
          </a:xfrm>
        </p:spPr>
        <p:txBody>
          <a:bodyPr>
            <a:noAutofit/>
          </a:bodyPr>
          <a:lstStyle/>
          <a:p>
            <a:r>
              <a:rPr lang="en-US" dirty="0"/>
              <a:t>What is Software</a:t>
            </a:r>
            <a:br>
              <a:rPr lang="en-US" dirty="0"/>
            </a:br>
            <a:r>
              <a:rPr lang="en-US" dirty="0"/>
              <a:t>Re-Engineering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809751"/>
            <a:ext cx="5181600" cy="1828799"/>
          </a:xfrm>
        </p:spPr>
        <p:txBody>
          <a:bodyPr/>
          <a:lstStyle/>
          <a:p>
            <a:pPr algn="just"/>
            <a:r>
              <a:rPr lang="en-US" b="1" dirty="0"/>
              <a:t>Software Re</a:t>
            </a:r>
            <a:r>
              <a:rPr lang="en-US" dirty="0"/>
              <a:t>-</a:t>
            </a:r>
            <a:r>
              <a:rPr lang="en-US" b="1" dirty="0"/>
              <a:t>Engineering</a:t>
            </a:r>
            <a:r>
              <a:rPr lang="en-US" dirty="0"/>
              <a:t> is the examination and alteration of a system or application that had been developed earlier to reconstitute it in a new form. </a:t>
            </a:r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809750"/>
            <a:ext cx="4876800" cy="25908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principles of </a:t>
            </a:r>
            <a:r>
              <a:rPr lang="en-US" b="1" dirty="0"/>
              <a:t>Re</a:t>
            </a:r>
            <a:r>
              <a:rPr lang="en-US" dirty="0"/>
              <a:t>-</a:t>
            </a:r>
            <a:r>
              <a:rPr lang="en-US" b="1" dirty="0"/>
              <a:t>Engineering</a:t>
            </a:r>
            <a:r>
              <a:rPr lang="en-US" dirty="0"/>
              <a:t> when applied to the </a:t>
            </a:r>
            <a:r>
              <a:rPr lang="en-US" b="1" dirty="0"/>
              <a:t>software</a:t>
            </a:r>
            <a:r>
              <a:rPr lang="en-US" dirty="0"/>
              <a:t> development process is called </a:t>
            </a:r>
            <a:r>
              <a:rPr lang="en-US" b="1" dirty="0"/>
              <a:t>software re</a:t>
            </a:r>
            <a:r>
              <a:rPr lang="en-US" dirty="0"/>
              <a:t>-</a:t>
            </a:r>
            <a:r>
              <a:rPr lang="en-US" b="1" dirty="0"/>
              <a:t>engineering</a:t>
            </a:r>
            <a:r>
              <a:rPr lang="en-US" dirty="0"/>
              <a:t>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affects positively at </a:t>
            </a:r>
            <a:r>
              <a:rPr lang="en-US" b="1" dirty="0"/>
              <a:t>software</a:t>
            </a:r>
            <a:r>
              <a:rPr lang="en-US" dirty="0"/>
              <a:t> cost, quality, service to the customer and speed of delivery.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343400" y="-247650"/>
            <a:ext cx="4572000" cy="2266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What is Software</a:t>
            </a:r>
            <a:br>
              <a:rPr lang="en-US" dirty="0"/>
            </a:br>
            <a:r>
              <a:rPr lang="en-US" dirty="0"/>
              <a:t>Re-Engineering</a:t>
            </a:r>
            <a:br>
              <a:rPr lang="en-IN" b="1" dirty="0"/>
            </a:b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7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133351"/>
            <a:ext cx="4800600" cy="914399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Software Re-engineering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47750"/>
            <a:ext cx="5791201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133351"/>
            <a:ext cx="4114800" cy="914399"/>
          </a:xfrm>
        </p:spPr>
        <p:txBody>
          <a:bodyPr>
            <a:normAutofit/>
          </a:bodyPr>
          <a:lstStyle/>
          <a:p>
            <a:r>
              <a:rPr lang="en-IN" dirty="0"/>
              <a:t>Inventory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276349"/>
            <a:ext cx="6477000" cy="331827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Every Organization should maintain a database (Inventory) of application that had been developed.</a:t>
            </a:r>
          </a:p>
          <a:p>
            <a:pPr algn="just"/>
            <a:r>
              <a:rPr lang="en-US" dirty="0"/>
              <a:t>The inventory contains detailed information (e.g. Name, Description, Size, Age) about each of the developed application.</a:t>
            </a:r>
          </a:p>
          <a:p>
            <a:pPr algn="just"/>
            <a:r>
              <a:rPr lang="en-IN" dirty="0"/>
              <a:t>Depending upon the need the inventory is sorted to identify the re-engineering candidate.</a:t>
            </a:r>
          </a:p>
          <a:p>
            <a:pPr algn="just"/>
            <a:r>
              <a:rPr lang="en-IN" dirty="0"/>
              <a:t>Selected candidate appear for re-engineering and resources are accordingly allocated.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13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123950"/>
            <a:ext cx="7010400" cy="28956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Documentation is vital to explain how the application needs to be operated and used constructively.</a:t>
            </a:r>
          </a:p>
          <a:p>
            <a:pPr lvl="1" algn="just">
              <a:spcBef>
                <a:spcPts val="600"/>
              </a:spcBef>
            </a:pPr>
            <a:r>
              <a:rPr lang="en-US" altLang="en-US" sz="2000" dirty="0"/>
              <a:t>Documentation is a time consuming task / activity. </a:t>
            </a:r>
          </a:p>
          <a:p>
            <a:pPr lvl="1" algn="just">
              <a:spcBef>
                <a:spcPts val="600"/>
              </a:spcBef>
            </a:pPr>
            <a:r>
              <a:rPr lang="en-US" altLang="en-US" sz="2000" dirty="0"/>
              <a:t>The update task of documentation is hindered by lack of adequate resources.</a:t>
            </a:r>
          </a:p>
          <a:p>
            <a:pPr lvl="1" algn="just">
              <a:spcBef>
                <a:spcPts val="600"/>
              </a:spcBef>
            </a:pPr>
            <a:r>
              <a:rPr lang="en-US" altLang="en-US" sz="2000" dirty="0"/>
              <a:t>Since the re-developed system / application is highly critical to the business, it must be carefully and completely re-documented</a:t>
            </a:r>
            <a:endParaRPr lang="en-US" sz="200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819400" y="10520"/>
            <a:ext cx="5334000" cy="914399"/>
          </a:xfrm>
        </p:spPr>
        <p:txBody>
          <a:bodyPr>
            <a:noAutofit/>
          </a:bodyPr>
          <a:lstStyle/>
          <a:p>
            <a:r>
              <a:rPr lang="en-IN" dirty="0"/>
              <a:t>Document Restructuring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82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285751"/>
            <a:ext cx="5029200" cy="609599"/>
          </a:xfrm>
        </p:spPr>
        <p:txBody>
          <a:bodyPr>
            <a:noAutofit/>
          </a:bodyPr>
          <a:lstStyle/>
          <a:p>
            <a:pPr algn="ctr"/>
            <a:r>
              <a:rPr lang="en-US" altLang="en-US" dirty="0"/>
              <a:t>Reverse Engineering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47750"/>
            <a:ext cx="6705600" cy="304800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The term reverse engineering actually originated from Hardware world.</a:t>
            </a:r>
          </a:p>
          <a:p>
            <a:pPr algn="just"/>
            <a:r>
              <a:rPr lang="en-US" dirty="0"/>
              <a:t>It explains the reconstruction of an existing object.</a:t>
            </a:r>
          </a:p>
          <a:p>
            <a:pPr algn="just"/>
            <a:r>
              <a:rPr lang="en-US" dirty="0"/>
              <a:t>It starts from final product and ends with design specification i.e., it is a backward process.</a:t>
            </a:r>
          </a:p>
          <a:p>
            <a:pPr algn="just"/>
            <a:r>
              <a:rPr lang="en-US" dirty="0"/>
              <a:t>It analyses the program to create higher level of abstractions.</a:t>
            </a:r>
          </a:p>
          <a:p>
            <a:pPr algn="just"/>
            <a:r>
              <a:rPr lang="en-US" dirty="0"/>
              <a:t>Reverse engineering tools extract data, architectural and procedural design from existing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91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285751"/>
            <a:ext cx="4267200" cy="609599"/>
          </a:xfrm>
        </p:spPr>
        <p:txBody>
          <a:bodyPr>
            <a:noAutofit/>
          </a:bodyPr>
          <a:lstStyle/>
          <a:p>
            <a:r>
              <a:rPr lang="en-US" altLang="en-US" dirty="0"/>
              <a:t>Code Restructuring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047750"/>
            <a:ext cx="6858000" cy="3409949"/>
          </a:xfrm>
        </p:spPr>
        <p:txBody>
          <a:bodyPr>
            <a:noAutofit/>
          </a:bodyPr>
          <a:lstStyle/>
          <a:p>
            <a:pPr algn="just"/>
            <a:r>
              <a:rPr lang="en-IN" dirty="0"/>
              <a:t>It is a process that is applied to legacy software in order to improve the performance and coding cost.</a:t>
            </a:r>
          </a:p>
          <a:p>
            <a:pPr algn="just"/>
            <a:r>
              <a:rPr lang="en-IN" dirty="0"/>
              <a:t>Restructuring tool is applied only to specific, identified modules.</a:t>
            </a:r>
          </a:p>
          <a:p>
            <a:pPr algn="just"/>
            <a:r>
              <a:rPr lang="en-IN" dirty="0"/>
              <a:t>To perform this activity, </a:t>
            </a:r>
          </a:p>
          <a:p>
            <a:pPr lvl="1" algn="just"/>
            <a:r>
              <a:rPr lang="en-IN" sz="2000" dirty="0"/>
              <a:t>Initially analyse the source code using a specific tool. </a:t>
            </a:r>
          </a:p>
          <a:p>
            <a:pPr lvl="1" algn="just"/>
            <a:r>
              <a:rPr lang="en-IN" sz="2000" dirty="0"/>
              <a:t>Check for violations in the programming constructs.</a:t>
            </a:r>
          </a:p>
          <a:p>
            <a:pPr lvl="1" algn="just"/>
            <a:r>
              <a:rPr lang="en-IN" sz="2000" dirty="0"/>
              <a:t>Using modern language rewrite the violated code.</a:t>
            </a:r>
          </a:p>
          <a:p>
            <a:pPr lvl="1" algn="just"/>
            <a:r>
              <a:rPr lang="en-IN" sz="2000" dirty="0"/>
              <a:t>Review and test the resultant code to ensure that it is free from anomalies.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36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B0B573EC6A244CBB1320D8E6061CD0" ma:contentTypeVersion="20" ma:contentTypeDescription="Create a new document." ma:contentTypeScope="" ma:versionID="d0ae831335df3a8922329ac48cb1837c">
  <xsd:schema xmlns:xsd="http://www.w3.org/2001/XMLSchema" xmlns:xs="http://www.w3.org/2001/XMLSchema" xmlns:p="http://schemas.microsoft.com/office/2006/metadata/properties" xmlns:ns2="d12f77d6-7435-44c9-91b9-005915f196b3" xmlns:ns3="a14683dc-acff-4aa3-9ceb-a35f8ebed1f0" targetNamespace="http://schemas.microsoft.com/office/2006/metadata/properties" ma:root="true" ma:fieldsID="03af8246080d89961b0435e3c58fbd1b" ns2:_="" ns3:_="">
    <xsd:import namespace="d12f77d6-7435-44c9-91b9-005915f196b3"/>
    <xsd:import namespace="a14683dc-acff-4aa3-9ceb-a35f8ebed1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TaxCatchAll" minOccurs="0"/>
                <xsd:element ref="ns2:lcf76f155ced4ddcb4097134ff3c332f" minOccurs="0"/>
                <xsd:element ref="ns2:Size"/>
                <xsd:element ref="ns2:UpdatedBy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f77d6-7435-44c9-91b9-005915f19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Size" ma:index="23" ma:displayName="Size" ma:format="Dropdown" ma:internalName="Size">
      <xsd:simpleType>
        <xsd:restriction base="dms:Text">
          <xsd:maxLength value="255"/>
        </xsd:restriction>
      </xsd:simpleType>
    </xsd:element>
    <xsd:element name="UpdatedBy" ma:index="24" nillable="true" ma:displayName="Updated By" ma:format="Dropdown" ma:list="UserInfo" ma:SharePointGroup="0" ma:internalName="Updat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683dc-acff-4aa3-9ceb-a35f8ebed1f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707f9c4a-995e-4db6-9467-dbc957b4dbb6}" ma:internalName="TaxCatchAll" ma:showField="CatchAllData" ma:web="a14683dc-acff-4aa3-9ceb-a35f8ebed1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12f77d6-7435-44c9-91b9-005915f196b3">
      <Terms xmlns="http://schemas.microsoft.com/office/infopath/2007/PartnerControls"/>
    </lcf76f155ced4ddcb4097134ff3c332f>
    <TaxCatchAll xmlns="a14683dc-acff-4aa3-9ceb-a35f8ebed1f0" xsi:nil="true"/>
    <Size xmlns="d12f77d6-7435-44c9-91b9-005915f196b3"/>
    <UpdatedBy xmlns="d12f77d6-7435-44c9-91b9-005915f196b3">
      <UserInfo>
        <DisplayName/>
        <AccountId xsi:nil="true"/>
        <AccountType/>
      </UserInfo>
    </UpdatedBy>
  </documentManagement>
</p:properties>
</file>

<file path=customXml/itemProps1.xml><?xml version="1.0" encoding="utf-8"?>
<ds:datastoreItem xmlns:ds="http://schemas.openxmlformats.org/officeDocument/2006/customXml" ds:itemID="{7F4078D2-E12C-42C1-A889-13029BBACA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7642D9-4897-4288-B878-014FE39BA16D}"/>
</file>

<file path=customXml/itemProps3.xml><?xml version="1.0" encoding="utf-8"?>
<ds:datastoreItem xmlns:ds="http://schemas.openxmlformats.org/officeDocument/2006/customXml" ds:itemID="{61E03CFB-5CCD-4AB3-9F8D-777540B85CB4}">
  <ds:schemaRefs>
    <ds:schemaRef ds:uri="http://schemas.microsoft.com/office/2006/metadata/properties"/>
    <ds:schemaRef ds:uri="http://schemas.microsoft.com/office/infopath/2007/PartnerControls"/>
    <ds:schemaRef ds:uri="d12f77d6-7435-44c9-91b9-005915f196b3"/>
    <ds:schemaRef ds:uri="a14683dc-acff-4aa3-9ceb-a35f8ebed1f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2693</TotalTime>
  <Words>909</Words>
  <Application>Microsoft Office PowerPoint</Application>
  <PresentationFormat>On-screen Show (16:9)</PresentationFormat>
  <Paragraphs>122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Perspective</vt:lpstr>
      <vt:lpstr>Software Re-Engineering &amp; Reverse Engineering </vt:lpstr>
      <vt:lpstr>Topics to be covered </vt:lpstr>
      <vt:lpstr>What is Software Re-Engineering </vt:lpstr>
      <vt:lpstr>PowerPoint Presentation</vt:lpstr>
      <vt:lpstr>Software Re-engineering</vt:lpstr>
      <vt:lpstr>Inventory Analysis</vt:lpstr>
      <vt:lpstr>Document Restructuring</vt:lpstr>
      <vt:lpstr>Reverse Engineering</vt:lpstr>
      <vt:lpstr>Code Restructuring</vt:lpstr>
      <vt:lpstr>Data Restructuring</vt:lpstr>
      <vt:lpstr>Forward Engineering</vt:lpstr>
      <vt:lpstr>Reverse Engineering</vt:lpstr>
      <vt:lpstr>Reverse Engineering</vt:lpstr>
      <vt:lpstr>Levels of Reverse Engineering</vt:lpstr>
      <vt:lpstr>PowerPoint Presentation</vt:lpstr>
      <vt:lpstr>PowerPoint Presentation</vt:lpstr>
      <vt:lpstr>Reverse Engineering to Understand Data </vt:lpstr>
      <vt:lpstr>Steps to define new DB model</vt:lpstr>
      <vt:lpstr>Reverse Engineering to Understand Process </vt:lpstr>
      <vt:lpstr>Reverse Engineering User Interfaces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lastModifiedBy>Windows User</cp:lastModifiedBy>
  <cp:revision>157</cp:revision>
  <dcterms:created xsi:type="dcterms:W3CDTF">2006-08-16T00:00:00Z</dcterms:created>
  <dcterms:modified xsi:type="dcterms:W3CDTF">2023-07-30T01:29:07Z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0x01010095B0B573EC6A244CBB1320D8E6061CD0</vt:lpwstr>
  </property>
  <property fmtid="{D5CDD505-2E9C-101B-9397-08002B2CF9AE}" pid="3" name="MediaServiceImageTags">
    <vt:lpwstr/>
  </property>
</Properties>
</file>