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309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0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2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9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2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2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2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4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4B3-F4DB-43BD-94BF-E5E4C3948765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6434-14C4-49E9-9B7A-91A98C15BF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 smtClean="0"/>
              <a:t>Indexing in Databases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Indexing in Databases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Indexing is a way to optimize the performance of a database by minimizing the number of disk accesses required when a query is processed. It is a data structure technique which is used to quickly locate and access the data in a database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Indexes </a:t>
            </a:r>
            <a:r>
              <a:rPr lang="en-US" dirty="0"/>
              <a:t>are created using a few database columns.</a:t>
            </a:r>
          </a:p>
          <a:p>
            <a:pPr fontAlgn="base"/>
            <a:r>
              <a:rPr lang="en-US" dirty="0"/>
              <a:t>The first column is the </a:t>
            </a:r>
            <a:r>
              <a:rPr lang="en-US" b="1" dirty="0"/>
              <a:t>Search key</a:t>
            </a:r>
            <a:r>
              <a:rPr lang="en-US" dirty="0"/>
              <a:t> that contains a copy of the primary key or candidate key of the table. These values are stored in sorted order so that the corresponding data can be accessed quickly.</a:t>
            </a:r>
            <a:br>
              <a:rPr lang="en-US" dirty="0"/>
            </a:br>
            <a:r>
              <a:rPr lang="en-US" i="1" dirty="0"/>
              <a:t>Note: The data may or may not be stored in sorted order.</a:t>
            </a:r>
            <a:endParaRPr lang="en-US" dirty="0"/>
          </a:p>
          <a:p>
            <a:pPr fontAlgn="base"/>
            <a:r>
              <a:rPr lang="en-US" dirty="0"/>
              <a:t>The second column is the </a:t>
            </a:r>
            <a:r>
              <a:rPr lang="en-US" b="1" dirty="0"/>
              <a:t>Data Reference</a:t>
            </a:r>
            <a:r>
              <a:rPr lang="en-US" dirty="0"/>
              <a:t> or </a:t>
            </a:r>
            <a:r>
              <a:rPr lang="en-US" b="1" dirty="0"/>
              <a:t>Pointer</a:t>
            </a:r>
            <a:r>
              <a:rPr lang="en-US" dirty="0"/>
              <a:t> which contains a set of pointers holding the address of the disk block where that particular key value can be found.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2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</a:t>
            </a:r>
            <a:r>
              <a:rPr lang="en-US" dirty="0" smtClean="0"/>
              <a:t>store the data in a dense or sparse format: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Dense Index: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fontAlgn="base"/>
            <a:r>
              <a:rPr lang="en-US" dirty="0" smtClean="0"/>
              <a:t>For every </a:t>
            </a:r>
            <a:r>
              <a:rPr lang="en-US" dirty="0"/>
              <a:t>search key value in the data file, there is an index record.</a:t>
            </a:r>
          </a:p>
          <a:p>
            <a:pPr fontAlgn="base"/>
            <a:r>
              <a:rPr lang="en-US" dirty="0"/>
              <a:t>This record contains the search key and also a reference to the first data record with that search key value.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68960"/>
            <a:ext cx="4267969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Sparse Index: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index record appears only for a few items in the data file. Each item points to a block as shown.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08920"/>
            <a:ext cx="47910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6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Level Indexing</a:t>
            </a:r>
          </a:p>
          <a:p>
            <a:pPr lvl="1"/>
            <a:r>
              <a:rPr lang="en-IN" dirty="0" smtClean="0"/>
              <a:t>Primary Indexing</a:t>
            </a:r>
          </a:p>
          <a:p>
            <a:pPr lvl="1"/>
            <a:r>
              <a:rPr lang="en-IN" dirty="0" smtClean="0"/>
              <a:t>Cluster Indexing</a:t>
            </a:r>
          </a:p>
          <a:p>
            <a:pPr lvl="1"/>
            <a:r>
              <a:rPr lang="en-IN" dirty="0" smtClean="0"/>
              <a:t>Secondary Indexing</a:t>
            </a:r>
          </a:p>
          <a:p>
            <a:r>
              <a:rPr lang="en-IN" dirty="0" smtClean="0"/>
              <a:t>Multi Level Indexing</a:t>
            </a:r>
          </a:p>
          <a:p>
            <a:pPr lvl="1"/>
            <a:r>
              <a:rPr lang="en-IN" dirty="0" smtClean="0"/>
              <a:t>B Tree </a:t>
            </a:r>
          </a:p>
          <a:p>
            <a:pPr lvl="1"/>
            <a:r>
              <a:rPr lang="en-IN" dirty="0" smtClean="0"/>
              <a:t>B+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2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B-Tree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Balance m-way tree</a:t>
            </a:r>
          </a:p>
          <a:p>
            <a:r>
              <a:rPr lang="en-IN" dirty="0" smtClean="0"/>
              <a:t>A node can have more than one key and more than two children</a:t>
            </a:r>
          </a:p>
          <a:p>
            <a:r>
              <a:rPr lang="en-IN" dirty="0" smtClean="0"/>
              <a:t>Maintains sorted data</a:t>
            </a:r>
          </a:p>
          <a:p>
            <a:r>
              <a:rPr lang="en-IN" dirty="0" smtClean="0"/>
              <a:t>All leaf nodes must be at same level</a:t>
            </a:r>
          </a:p>
          <a:p>
            <a:r>
              <a:rPr lang="en-IN" dirty="0" smtClean="0"/>
              <a:t>B-tree of order m has following properties:</a:t>
            </a:r>
          </a:p>
          <a:p>
            <a:pPr lvl="1"/>
            <a:r>
              <a:rPr lang="en-IN" dirty="0" smtClean="0"/>
              <a:t>Every node has maximum m children</a:t>
            </a:r>
          </a:p>
          <a:p>
            <a:pPr lvl="1"/>
            <a:r>
              <a:rPr lang="en-IN" dirty="0" smtClean="0"/>
              <a:t>Minimum children:</a:t>
            </a:r>
          </a:p>
          <a:p>
            <a:pPr lvl="2"/>
            <a:r>
              <a:rPr lang="en-IN" dirty="0" smtClean="0"/>
              <a:t>Leaf-0, Root-2</a:t>
            </a:r>
          </a:p>
          <a:p>
            <a:pPr lvl="2"/>
            <a:r>
              <a:rPr lang="en-IN" dirty="0" smtClean="0"/>
              <a:t>Internal nodes- ceil(m/2)</a:t>
            </a:r>
          </a:p>
          <a:p>
            <a:pPr lvl="1"/>
            <a:r>
              <a:rPr lang="en-IN" dirty="0" smtClean="0"/>
              <a:t>Every node has maximum (m-1) keys</a:t>
            </a:r>
          </a:p>
          <a:p>
            <a:pPr lvl="1"/>
            <a:r>
              <a:rPr lang="en-IN" dirty="0" smtClean="0"/>
              <a:t>Minimum keys:</a:t>
            </a:r>
          </a:p>
          <a:p>
            <a:pPr lvl="2"/>
            <a:r>
              <a:rPr lang="en-IN" dirty="0" smtClean="0"/>
              <a:t>Root-1, all other nodes- ceil(m/2)-1</a:t>
            </a:r>
            <a:endParaRPr lang="en-IN" dirty="0"/>
          </a:p>
          <a:p>
            <a:pPr marL="361950" lvl="2" indent="-361950"/>
            <a:r>
              <a:rPr lang="en-IN" dirty="0" smtClean="0"/>
              <a:t>Note- Insertion always takes place in the leaf node.</a:t>
            </a:r>
          </a:p>
        </p:txBody>
      </p:sp>
    </p:spTree>
    <p:extLst>
      <p:ext uri="{BB962C8B-B14F-4D97-AF65-F5344CB8AC3E}">
        <p14:creationId xmlns:p14="http://schemas.microsoft.com/office/powerpoint/2010/main" val="135926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Construct a B- tree of order 4 with following values:</a:t>
            </a:r>
          </a:p>
          <a:p>
            <a:r>
              <a:rPr lang="en-IN" dirty="0" smtClean="0"/>
              <a:t>5, 3, 21, 9,1,13,2,7,10,12,4,8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25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Note-</a:t>
            </a:r>
            <a:r>
              <a:rPr lang="en-IN" dirty="0" smtClean="0"/>
              <a:t>In addition to the practice problems what we discussed in class, assume some random numbers and perform the B- tree insertion, deletion(leaf &amp; intermediate)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7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8CD44B5B-CD6B-4852-AB07-B6AD5B35DBC1}"/>
</file>

<file path=customXml/itemProps2.xml><?xml version="1.0" encoding="utf-8"?>
<ds:datastoreItem xmlns:ds="http://schemas.openxmlformats.org/officeDocument/2006/customXml" ds:itemID="{84AF09F7-CD31-47DA-B816-DF290798788B}"/>
</file>

<file path=customXml/itemProps3.xml><?xml version="1.0" encoding="utf-8"?>
<ds:datastoreItem xmlns:ds="http://schemas.openxmlformats.org/officeDocument/2006/customXml" ds:itemID="{8C42C83B-6DB4-4A83-B1B4-31E478A72F76}"/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288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Unit-6</vt:lpstr>
      <vt:lpstr>Indexing in Databases </vt:lpstr>
      <vt:lpstr>To store the data in a dense or sparse format:</vt:lpstr>
      <vt:lpstr>Dense Index:</vt:lpstr>
      <vt:lpstr>Sparse Index:</vt:lpstr>
      <vt:lpstr>Indexing</vt:lpstr>
      <vt:lpstr>B-Tree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Unit-6</dc:title>
  <dc:creator>HP</dc:creator>
  <cp:lastModifiedBy>HP</cp:lastModifiedBy>
  <cp:revision>12</cp:revision>
  <dcterms:created xsi:type="dcterms:W3CDTF">2021-06-16T16:38:40Z</dcterms:created>
  <dcterms:modified xsi:type="dcterms:W3CDTF">2021-06-29T10:46:16Z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