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62" r:id="rId5"/>
    <p:sldId id="263" r:id="rId6"/>
    <p:sldId id="264" r:id="rId7"/>
    <p:sldId id="273" r:id="rId8"/>
    <p:sldId id="274" r:id="rId9"/>
    <p:sldId id="265" r:id="rId10"/>
    <p:sldId id="260" r:id="rId11"/>
    <p:sldId id="266" r:id="rId12"/>
    <p:sldId id="268" r:id="rId13"/>
    <p:sldId id="270" r:id="rId14"/>
    <p:sldId id="267" r:id="rId15"/>
    <p:sldId id="269" r:id="rId16"/>
    <p:sldId id="275" r:id="rId17"/>
    <p:sldId id="276" r:id="rId18"/>
    <p:sldId id="277" r:id="rId19"/>
    <p:sldId id="278" r:id="rId20"/>
    <p:sldId id="271" r:id="rId21"/>
    <p:sldId id="283" r:id="rId22"/>
    <p:sldId id="282" r:id="rId23"/>
    <p:sldId id="287" r:id="rId24"/>
    <p:sldId id="288" r:id="rId25"/>
    <p:sldId id="289" r:id="rId26"/>
    <p:sldId id="290" r:id="rId27"/>
    <p:sldId id="291" r:id="rId28"/>
    <p:sldId id="292" r:id="rId29"/>
    <p:sldId id="281" r:id="rId30"/>
    <p:sldId id="293" r:id="rId31"/>
    <p:sldId id="28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customXml" Target="../customXml/item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449D4-2CC8-3FC1-C65D-296FD4F9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5417C-6806-4154-A97B-6C84C55A4248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5BA2-0FC7-5BC6-50D2-BAED9938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ADBD-DBBE-082F-68DA-F90F55BD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79490-BE57-4C6C-91C2-F889E26EA4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81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013C8-AABA-62FC-7639-DBD296C2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084FD-FB60-412E-AE54-D778D9D2261C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6577F-F7CE-44EA-4B95-44738DA5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09CE0-9D0B-DDD1-A4E1-5D365ED7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58975-D16E-48E4-8C99-267CCE3089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47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CCA59-C2A4-88D5-97EF-850723D4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1EF02-8AD8-4BDE-87C0-30D5012CE289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23BBC-AAD6-A6C9-F16F-6A9C4F0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544C1-B486-287D-532C-600689E5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DD9A4-565C-44BB-AE6E-275558EC68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51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55D11-952C-79A6-19A5-70B66E8D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6CEB0-CCD4-4E1A-8967-AE53BB3176D9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E5E7-AFE8-C7B2-905D-6A2DBECB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338C-A4EC-F859-D939-01116602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153C7-F867-432F-A3E7-A686E2CF53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83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313C5-C2CE-ACAA-4D33-BA558B95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A131D-D680-434C-BB27-03EA07CF5E26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A56D8-1780-B57C-6F01-B410A5AD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57200-B38E-DD50-5D2B-26825F5D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D7D94-ECB5-402B-96BF-8D46BB8A05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67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1BD3BAD-A342-24F1-35DE-E260132A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34176-EA36-45B7-8FB3-3447F1E72206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69D47B-5013-BAE1-70CF-3046789B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6FC08D-9774-76E5-A52A-178C32A1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9BC0B-7EA3-4201-9111-E07C99A39F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13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A962AB-7B2E-685F-49FA-97E08C7D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3BCFA-DEBD-413D-A63E-1FD9BDECE3DC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B878EA9-4646-27FE-2EE4-2332167F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7EDC1DE-4A3A-6C1E-378B-912F55F7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193AF-64DA-4C27-9A01-899C460888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83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B42BDDC-32B1-F6E2-1601-B4ECD725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BA0BF-D808-44FC-A27E-8D9944913DB4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128E849-BE9F-A622-AB82-1219EFD3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A467380-B3CC-4687-747A-335BF02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AA350-8112-40C8-AF94-D699283B5C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45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2FC01C8-2B3F-014C-1760-BBE92571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60983-EF89-45B9-B2C5-217BBF519C4C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4BDD84C-B184-80BB-507F-DD64CB98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879C55-7076-6041-318F-C69114D1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2008C-8DD2-4FF1-84B5-346F02FE0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49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139EB7-723C-83BA-DCCD-3084D88D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63424-7B73-4E0A-BC5D-8AF1415B7366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36C56C7-314F-31EB-E029-4D944BFC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4A9170-6B75-0C23-A284-F15547DB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A3E1A-B42C-45C4-A694-E2E01C3BF4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93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E045D5-D1A7-8015-07D8-AEBE1FFF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E8AD3-949D-450B-A43F-B54819CF8083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B986B5-DEB2-DD9D-7301-4451481D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333D07-8914-1739-D4A5-245371F5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366B5-CE52-4F6E-B383-9FF2897441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59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4A07C10-002E-FA22-EC6D-7930F552587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515DF84-B184-8AD3-DF21-9F1DA8CEA0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DE36-C057-314D-6C16-743138386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D0EABE-302B-45DB-B54B-A09C49143B0E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FA34-2911-B210-D984-AB125829E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49834-F58C-B78C-BD80-369CAA10B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3C5E315-5A12-4CB2-925E-2C1FADBAF6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CD46BF83-AB0B-E6B8-1D77-1A82548B6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CSE2005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1C4E0-C8EF-4352-3DC9-43F6AE6C4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MODULE4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TRANSACTION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B58C47F-515E-F97F-A175-8E4F8E26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Serializability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E415C83E-0EB8-9F48-1127-8CF7C1731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concurrency control of DB transaction schedule is serializable</a:t>
            </a:r>
          </a:p>
          <a:p>
            <a:pPr eaLnBrk="1" hangingPunct="1"/>
            <a:r>
              <a:rPr lang="en-US" altLang="en-US"/>
              <a:t>i.e executed  serially, without overlapping of time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WHAT IS A SCHEDULE?</a:t>
            </a:r>
          </a:p>
          <a:p>
            <a:pPr lvl="1" eaLnBrk="1" hangingPunct="1"/>
            <a:r>
              <a:rPr lang="en-US" altLang="en-US"/>
              <a:t>Collection of transactions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3B3C1DE-E7EB-A72A-8994-D9D0D9D4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 types of serializability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7E95BAD9-73F1-4FE1-E0DF-3E197BF07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Conflict serializability</a:t>
            </a:r>
          </a:p>
          <a:p>
            <a:pPr eaLnBrk="1" hangingPunct="1"/>
            <a:r>
              <a:rPr lang="en-US" altLang="en-US"/>
              <a:t>View serializability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8C84-FBC1-E668-1116-71D15AFF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5500688"/>
            <a:ext cx="8229600" cy="11430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000" dirty="0"/>
              <a:t>Assume B fails </a:t>
            </a:r>
            <a:r>
              <a:rPr lang="en-US" sz="2000" dirty="0">
                <a:latin typeface="+mn-lt"/>
              </a:rPr>
              <a:t>then it is rollback to initial of transaction T1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Then problem would be in T2 since its committed (non-recoverable)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But T1 is recoverable</a:t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DF5334-33DB-7C26-B1D8-66B7496A4A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57375" y="1500188"/>
          <a:ext cx="37147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Schedule(S)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A=A+50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A=A+50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B=B-50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B3D524A-8371-1163-8EDB-AAB2FE084B17}"/>
              </a:ext>
            </a:extLst>
          </p:cNvPr>
          <p:cNvSpPr txBox="1">
            <a:spLocks/>
          </p:cNvSpPr>
          <p:nvPr/>
        </p:nvSpPr>
        <p:spPr>
          <a:xfrm>
            <a:off x="571500" y="357188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Recoverable Schedule</a:t>
            </a:r>
            <a:br>
              <a:rPr lang="en-US" sz="4000" b="1" dirty="0">
                <a:latin typeface="+mj-lt"/>
                <a:ea typeface="+mj-ea"/>
                <a:cs typeface="+mj-cs"/>
              </a:rPr>
            </a:br>
            <a:endParaRPr lang="en-US" sz="40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0E0E785-BE4F-5EFC-B543-AB1BF545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pPr eaLnBrk="1" hangingPunct="1"/>
            <a:r>
              <a:rPr lang="en-US" altLang="en-US"/>
              <a:t>Examples: serializability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09F18B-2C10-608D-1331-A7F2F93CFA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1500" y="1357313"/>
          <a:ext cx="239395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Schedule(S)</a:t>
                      </a:r>
                    </a:p>
                  </a:txBody>
                  <a:tcPr marL="91445" marR="91445" marT="45733" marB="4573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T1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T2</a:t>
                      </a:r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R(A)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W(A)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R(A)</a:t>
                      </a:r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W(A)</a:t>
                      </a:r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DFFB425-97D9-721D-0348-421AD34F199F}"/>
              </a:ext>
            </a:extLst>
          </p:cNvPr>
          <p:cNvGraphicFramePr>
            <a:graphicFrameLocks/>
          </p:cNvGraphicFramePr>
          <p:nvPr/>
        </p:nvGraphicFramePr>
        <p:xfrm>
          <a:off x="5214938" y="1285875"/>
          <a:ext cx="239395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Schedule(S)</a:t>
                      </a:r>
                    </a:p>
                  </a:txBody>
                  <a:tcPr marL="91445" marR="91445" marT="45733" marB="4573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T1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T2</a:t>
                      </a:r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R(A)</a:t>
                      </a:r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W(A)</a:t>
                      </a:r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R(A)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W(A)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7CB4BFE-2566-C473-D7C4-C19434D5EDF9}"/>
              </a:ext>
            </a:extLst>
          </p:cNvPr>
          <p:cNvGraphicFramePr>
            <a:graphicFrameLocks/>
          </p:cNvGraphicFramePr>
          <p:nvPr/>
        </p:nvGraphicFramePr>
        <p:xfrm>
          <a:off x="3071813" y="4143375"/>
          <a:ext cx="239395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Schedule(S)</a:t>
                      </a:r>
                    </a:p>
                  </a:txBody>
                  <a:tcPr marL="91445" marR="91445" marT="45733" marB="4573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T1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T2</a:t>
                      </a:r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R(A)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R(A)</a:t>
                      </a:r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R(A)</a:t>
                      </a:r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W(A)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32A05B4D-48A7-396A-70AE-EDAFE3A2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0" y="584200"/>
            <a:ext cx="2667000" cy="563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/>
              <a:t>Schedule - 1</a:t>
            </a:r>
            <a:endParaRPr lang="en-IN" sz="3200" b="1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0FF86B5-810E-85FF-6190-AF0FC22161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33800" y="1397000"/>
            <a:ext cx="5229225" cy="101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600"/>
              <a:t>Let </a:t>
            </a:r>
            <a:r>
              <a:rPr lang="en-US" altLang="en-US" sz="1600" i="1"/>
              <a:t>T</a:t>
            </a:r>
            <a:r>
              <a:rPr lang="en-US" altLang="en-US" sz="1600" baseline="-25000"/>
              <a:t>1</a:t>
            </a:r>
            <a:r>
              <a:rPr lang="en-US" altLang="en-US" sz="1600"/>
              <a:t> transfer $50 from </a:t>
            </a:r>
            <a:r>
              <a:rPr lang="en-US" altLang="en-US" sz="1600" i="1"/>
              <a:t>A </a:t>
            </a:r>
            <a:r>
              <a:rPr lang="en-US" altLang="en-US" sz="1600"/>
              <a:t>to </a:t>
            </a:r>
            <a:r>
              <a:rPr lang="en-US" altLang="en-US" sz="1600" i="1"/>
              <a:t>B</a:t>
            </a:r>
            <a:r>
              <a:rPr lang="en-US" altLang="en-US" sz="1600"/>
              <a:t>, and </a:t>
            </a:r>
            <a:r>
              <a:rPr lang="en-US" altLang="en-US" sz="1600" i="1"/>
              <a:t>T</a:t>
            </a:r>
            <a:r>
              <a:rPr lang="en-US" altLang="en-US" sz="1600" baseline="-25000"/>
              <a:t>2</a:t>
            </a:r>
            <a:r>
              <a:rPr lang="en-US" altLang="en-US" sz="1600"/>
              <a:t> transfer 10% of the balance from </a:t>
            </a:r>
            <a:r>
              <a:rPr lang="en-US" altLang="en-US" sz="1600" i="1"/>
              <a:t>A </a:t>
            </a:r>
            <a:r>
              <a:rPr lang="en-US" altLang="en-US" sz="1600"/>
              <a:t>to </a:t>
            </a:r>
            <a:r>
              <a:rPr lang="en-US" altLang="en-US" sz="1600" i="1"/>
              <a:t>B.</a:t>
            </a:r>
            <a:r>
              <a:rPr lang="en-US" altLang="en-US" sz="1600"/>
              <a:t>  </a:t>
            </a:r>
          </a:p>
          <a:p>
            <a:pPr eaLnBrk="1" hangingPunct="1"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600"/>
              <a:t>A </a:t>
            </a:r>
            <a:r>
              <a:rPr lang="en-US" altLang="en-US" sz="1600">
                <a:solidFill>
                  <a:schemeClr val="tx2"/>
                </a:solidFill>
              </a:rPr>
              <a:t>serial</a:t>
            </a:r>
            <a:r>
              <a:rPr lang="en-US" altLang="en-US" sz="1600"/>
              <a:t> schedule in which </a:t>
            </a:r>
            <a:r>
              <a:rPr lang="en-US" altLang="en-US" sz="1600" i="1"/>
              <a:t>T</a:t>
            </a:r>
            <a:r>
              <a:rPr lang="en-US" altLang="en-US" sz="1600" baseline="-25000"/>
              <a:t>1</a:t>
            </a:r>
            <a:r>
              <a:rPr lang="en-US" altLang="en-US" sz="1600"/>
              <a:t> is followed by </a:t>
            </a:r>
            <a:r>
              <a:rPr lang="en-US" altLang="en-US" sz="1600" i="1"/>
              <a:t>T</a:t>
            </a:r>
            <a:r>
              <a:rPr lang="en-US" altLang="en-US" sz="1600" baseline="-25000"/>
              <a:t>2</a:t>
            </a:r>
            <a:r>
              <a:rPr lang="en-US" altLang="en-US" sz="1600"/>
              <a:t> :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E89D5703-A2D5-C1AF-DEBA-12AB7462C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4" t="557" r="20265" b="557"/>
          <a:stretch>
            <a:fillRect/>
          </a:stretch>
        </p:blipFill>
        <p:spPr bwMode="auto">
          <a:xfrm>
            <a:off x="4114800" y="2444750"/>
            <a:ext cx="3581400" cy="3673475"/>
          </a:xfrm>
          <a:prstGeom prst="rect">
            <a:avLst/>
          </a:prstGeom>
          <a:noFill/>
          <a:ln w="57150" cmpd="thinThick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5" name="Footer Placeholder 3">
            <a:extLst>
              <a:ext uri="{FF2B5EF4-FFF2-40B4-BE49-F238E27FC236}">
                <a16:creationId xmlns:a16="http://schemas.microsoft.com/office/drawing/2014/main" id="{0FFC8880-E821-FBE7-3E91-4936CB889C34}"/>
              </a:ext>
            </a:extLst>
          </p:cNvPr>
          <p:cNvSpPr txBox="1">
            <a:spLocks/>
          </p:cNvSpPr>
          <p:nvPr/>
        </p:nvSpPr>
        <p:spPr bwMode="auto">
          <a:xfrm>
            <a:off x="15875" y="6375400"/>
            <a:ext cx="4860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Database System Concepts by Abraham Silberschatz, Henry F.Korth and S.Sudarshan, Tata Mc Graw Hill, 2011</a:t>
            </a:r>
          </a:p>
        </p:txBody>
      </p:sp>
      <p:sp>
        <p:nvSpPr>
          <p:cNvPr id="15366" name="Slide Number Placeholder 6">
            <a:extLst>
              <a:ext uri="{FF2B5EF4-FFF2-40B4-BE49-F238E27FC236}">
                <a16:creationId xmlns:a16="http://schemas.microsoft.com/office/drawing/2014/main" id="{8AB2055D-EBB1-77D3-421C-31AC2CA0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1DBED0DD-8E9F-4EC9-937D-D2F85201070F}" type="slidenum"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pPr algn="ctr" eaLnBrk="1" hangingPunct="1"/>
              <a:t>14</a:t>
            </a:fld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FAA091D6-AC7D-DC0A-E1F9-77FA3E89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0" y="584200"/>
            <a:ext cx="2667000" cy="563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/>
              <a:t>Schedule - 2</a:t>
            </a:r>
            <a:endParaRPr lang="en-IN" sz="3200" b="1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0CBD80E-D5E1-ECE7-17C7-A3F04672CE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33800" y="1397000"/>
            <a:ext cx="5229225" cy="1016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600">
                <a:latin typeface="Helvetica" panose="020B0604020202020204" pitchFamily="34" charset="0"/>
              </a:rPr>
              <a:t> A serial schedule where T</a:t>
            </a:r>
            <a:r>
              <a:rPr lang="en-US" altLang="en-US" sz="1600" baseline="-25000">
                <a:latin typeface="Helvetica" panose="020B0604020202020204" pitchFamily="34" charset="0"/>
              </a:rPr>
              <a:t>2</a:t>
            </a:r>
            <a:r>
              <a:rPr lang="en-US" altLang="en-US" sz="1600">
                <a:latin typeface="Helvetica" panose="020B0604020202020204" pitchFamily="34" charset="0"/>
              </a:rPr>
              <a:t> is followed by </a:t>
            </a:r>
            <a:r>
              <a:rPr kumimoji="1" lang="en-US" altLang="en-US" sz="1600">
                <a:latin typeface="Helvetica" panose="020B0604020202020204" pitchFamily="34" charset="0"/>
              </a:rPr>
              <a:t>T</a:t>
            </a:r>
            <a:r>
              <a:rPr kumimoji="1" lang="en-US" altLang="en-US" sz="1600" baseline="-25000">
                <a:latin typeface="Helvetica" panose="020B0604020202020204" pitchFamily="34" charset="0"/>
              </a:rPr>
              <a:t>1</a:t>
            </a:r>
            <a:r>
              <a:rPr lang="en-US" altLang="en-US" sz="1600"/>
              <a:t> is shown below:</a:t>
            </a:r>
            <a:endParaRPr kumimoji="1" lang="en-US" altLang="en-US" sz="1600" baseline="-25000">
              <a:latin typeface="Helvetica" panose="020B0604020202020204" pitchFamily="34" charset="0"/>
            </a:endParaRPr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2ED29FED-09CF-4684-7A06-4BB6E0C1E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1" t="603" r="20784" b="903"/>
          <a:stretch>
            <a:fillRect/>
          </a:stretch>
        </p:blipFill>
        <p:spPr bwMode="auto">
          <a:xfrm>
            <a:off x="4664075" y="2193925"/>
            <a:ext cx="3368675" cy="41814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9" name="Footer Placeholder 3">
            <a:extLst>
              <a:ext uri="{FF2B5EF4-FFF2-40B4-BE49-F238E27FC236}">
                <a16:creationId xmlns:a16="http://schemas.microsoft.com/office/drawing/2014/main" id="{970EC5AE-E9B0-E73C-F382-26E3F27D2953}"/>
              </a:ext>
            </a:extLst>
          </p:cNvPr>
          <p:cNvSpPr txBox="1">
            <a:spLocks/>
          </p:cNvSpPr>
          <p:nvPr/>
        </p:nvSpPr>
        <p:spPr bwMode="auto">
          <a:xfrm>
            <a:off x="15875" y="6375400"/>
            <a:ext cx="4860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Database System Concepts by Abraham Silberschatz, Henry F.Korth and S.Sudarshan, Tata Mc Graw Hill, 2011</a:t>
            </a:r>
          </a:p>
        </p:txBody>
      </p:sp>
      <p:sp>
        <p:nvSpPr>
          <p:cNvPr id="16390" name="Slide Number Placeholder 8">
            <a:extLst>
              <a:ext uri="{FF2B5EF4-FFF2-40B4-BE49-F238E27FC236}">
                <a16:creationId xmlns:a16="http://schemas.microsoft.com/office/drawing/2014/main" id="{0BD72E2B-6C26-3A95-79F0-82DB0E70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2A8A46F-9D8E-4480-8CE3-31B2D974C46B}" type="slidenum"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pPr algn="ctr" eaLnBrk="1" hangingPunct="1"/>
              <a:t>15</a:t>
            </a:fld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7D83A305-B31D-4795-66F6-DE154698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0" y="584200"/>
            <a:ext cx="2667000" cy="563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/>
              <a:t>Schedule - 3</a:t>
            </a:r>
            <a:endParaRPr lang="en-IN" sz="3200" b="1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DB5CB85-D617-2567-6B4A-690D46E298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33800" y="1397000"/>
            <a:ext cx="5229225" cy="101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600"/>
              <a:t>Let </a:t>
            </a:r>
            <a:r>
              <a:rPr lang="en-US" altLang="en-US" sz="1600" i="1"/>
              <a:t>T</a:t>
            </a:r>
            <a:r>
              <a:rPr lang="en-US" altLang="en-US" sz="1600" baseline="-25000"/>
              <a:t>1</a:t>
            </a:r>
            <a:r>
              <a:rPr lang="en-US" altLang="en-US" sz="1600"/>
              <a:t> and </a:t>
            </a:r>
            <a:r>
              <a:rPr lang="en-US" altLang="en-US" sz="1600" i="1"/>
              <a:t>T</a:t>
            </a:r>
            <a:r>
              <a:rPr lang="en-US" altLang="en-US" sz="1600" baseline="-25000"/>
              <a:t>2</a:t>
            </a:r>
            <a:r>
              <a:rPr lang="en-US" altLang="en-US" sz="1600"/>
              <a:t> be the transactions defined previously</a:t>
            </a:r>
            <a:r>
              <a:rPr lang="en-US" altLang="en-US" sz="1600" i="1"/>
              <a:t>.</a:t>
            </a:r>
            <a:r>
              <a:rPr lang="en-US" altLang="en-US" sz="1600"/>
              <a:t>  The following schedule is not a serial schedule, but it is </a:t>
            </a:r>
            <a:r>
              <a:rPr lang="en-US" altLang="en-US" sz="1600" i="1">
                <a:solidFill>
                  <a:schemeClr val="tx2"/>
                </a:solidFill>
              </a:rPr>
              <a:t>equivalent</a:t>
            </a:r>
            <a:r>
              <a:rPr lang="en-US" altLang="en-US" sz="1600"/>
              <a:t> to Schedule 1.</a:t>
            </a:r>
          </a:p>
        </p:txBody>
      </p:sp>
      <p:pic>
        <p:nvPicPr>
          <p:cNvPr id="17412" name="Picture 5">
            <a:extLst>
              <a:ext uri="{FF2B5EF4-FFF2-40B4-BE49-F238E27FC236}">
                <a16:creationId xmlns:a16="http://schemas.microsoft.com/office/drawing/2014/main" id="{5FE6F20A-179F-2252-9DD2-0557DF060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0" t="4266" r="23801" b="5333"/>
          <a:stretch>
            <a:fillRect/>
          </a:stretch>
        </p:blipFill>
        <p:spPr bwMode="auto">
          <a:xfrm>
            <a:off x="4498975" y="2430463"/>
            <a:ext cx="2127250" cy="353218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3" name="Rectangle 3">
            <a:extLst>
              <a:ext uri="{FF2B5EF4-FFF2-40B4-BE49-F238E27FC236}">
                <a16:creationId xmlns:a16="http://schemas.microsoft.com/office/drawing/2014/main" id="{4B9E2AEB-B04D-EF08-AF50-C301E7EEA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56313"/>
            <a:ext cx="52292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182563" eaLnBrk="0" hangingPunct="0">
              <a:tabLst>
                <a:tab pos="1947863" algn="l"/>
                <a:tab pos="2684463" algn="l"/>
                <a:tab pos="3594100" algn="l"/>
                <a:tab pos="428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1947863" algn="l"/>
                <a:tab pos="2684463" algn="l"/>
                <a:tab pos="3594100" algn="l"/>
                <a:tab pos="428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1947863" algn="l"/>
                <a:tab pos="2684463" algn="l"/>
                <a:tab pos="3594100" algn="l"/>
                <a:tab pos="428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1947863" algn="l"/>
                <a:tab pos="2684463" algn="l"/>
                <a:tab pos="3594100" algn="l"/>
                <a:tab pos="428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1947863" algn="l"/>
                <a:tab pos="2684463" algn="l"/>
                <a:tab pos="3594100" algn="l"/>
                <a:tab pos="428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47863" algn="l"/>
                <a:tab pos="2684463" algn="l"/>
                <a:tab pos="3594100" algn="l"/>
                <a:tab pos="428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en-US" sz="1600">
                <a:latin typeface="Calibri" panose="020F0502020204030204" pitchFamily="34" charset="0"/>
              </a:rPr>
              <a:t>In Schedules 1, 2 and 3, the sum A + B is preserved.</a:t>
            </a:r>
          </a:p>
        </p:txBody>
      </p:sp>
      <p:sp>
        <p:nvSpPr>
          <p:cNvPr id="17414" name="Slide Number Placeholder 9">
            <a:extLst>
              <a:ext uri="{FF2B5EF4-FFF2-40B4-BE49-F238E27FC236}">
                <a16:creationId xmlns:a16="http://schemas.microsoft.com/office/drawing/2014/main" id="{BEDAD9C8-DC15-F901-9E64-1CA09C22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E9EC2D22-AAE4-4E3C-A84B-B473993A623B}" type="slidenum"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pPr algn="ctr" eaLnBrk="1" hangingPunct="1"/>
              <a:t>16</a:t>
            </a:fld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5E3FC178-C2CD-BB44-8DDD-EA6B1ECA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0" y="584200"/>
            <a:ext cx="2667000" cy="563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/>
              <a:t>Schedule - 4</a:t>
            </a:r>
            <a:endParaRPr lang="en-IN" sz="3200" b="1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E86E84B-EB81-B62E-D7CB-47F2B30333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33800" y="1397000"/>
            <a:ext cx="5229225" cy="101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600"/>
              <a:t>The following concurrent schedule does not preserve the value of (</a:t>
            </a:r>
            <a:r>
              <a:rPr lang="en-US" altLang="en-US" sz="1600" i="1"/>
              <a:t>A </a:t>
            </a:r>
            <a:r>
              <a:rPr lang="en-US" altLang="en-US" sz="1600"/>
              <a:t>+ </a:t>
            </a:r>
            <a:r>
              <a:rPr lang="en-US" altLang="en-US" sz="1600" i="1"/>
              <a:t>B</a:t>
            </a:r>
            <a:r>
              <a:rPr lang="en-US" altLang="en-US" sz="1600"/>
              <a:t> </a:t>
            </a:r>
            <a:r>
              <a:rPr lang="en-US" altLang="en-US" sz="1600" i="1"/>
              <a:t>)</a:t>
            </a:r>
            <a:r>
              <a:rPr lang="en-US" altLang="en-US" sz="1600"/>
              <a:t>.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DD770F2F-DD23-0BE0-06C7-E695DED32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1" t="531" r="20293" b="531"/>
          <a:stretch>
            <a:fillRect/>
          </a:stretch>
        </p:blipFill>
        <p:spPr bwMode="auto">
          <a:xfrm>
            <a:off x="4872038" y="2141538"/>
            <a:ext cx="2541587" cy="42338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7" name="Footer Placeholder 3">
            <a:extLst>
              <a:ext uri="{FF2B5EF4-FFF2-40B4-BE49-F238E27FC236}">
                <a16:creationId xmlns:a16="http://schemas.microsoft.com/office/drawing/2014/main" id="{D4F53102-57F9-55C8-0D16-86667F00E50E}"/>
              </a:ext>
            </a:extLst>
          </p:cNvPr>
          <p:cNvSpPr txBox="1">
            <a:spLocks/>
          </p:cNvSpPr>
          <p:nvPr/>
        </p:nvSpPr>
        <p:spPr bwMode="auto">
          <a:xfrm>
            <a:off x="15875" y="6375400"/>
            <a:ext cx="4860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Database System Concepts by Abraham Silberschatz, Henry F.Korth and S.Sudarshan, Tata Mc Graw Hill, 2011</a:t>
            </a:r>
          </a:p>
        </p:txBody>
      </p:sp>
      <p:sp>
        <p:nvSpPr>
          <p:cNvPr id="18438" name="Slide Number Placeholder 6">
            <a:extLst>
              <a:ext uri="{FF2B5EF4-FFF2-40B4-BE49-F238E27FC236}">
                <a16:creationId xmlns:a16="http://schemas.microsoft.com/office/drawing/2014/main" id="{D2976E75-75A6-8D4A-5097-41B74F79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2556F6C-897B-46C2-8C19-310C98FBFE07}" type="slidenum"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pPr algn="ctr" eaLnBrk="1" hangingPunct="1"/>
              <a:t>17</a:t>
            </a:fld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246635E-1A5F-6B54-2F37-807F4EB3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Conflict Pairs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9900-7FC4-FF02-6EF8-1343D128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Instructions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respectively, </a:t>
            </a:r>
            <a:r>
              <a:rPr lang="en-US" altLang="en-US" b="1" dirty="0">
                <a:solidFill>
                  <a:schemeClr val="tx2"/>
                </a:solidFill>
              </a:rPr>
              <a:t>conflict</a:t>
            </a:r>
            <a:r>
              <a:rPr lang="en-US" altLang="en-US" dirty="0"/>
              <a:t> if and only if there exists some item </a:t>
            </a:r>
            <a:r>
              <a:rPr lang="en-US" altLang="en-US" i="1" dirty="0"/>
              <a:t>Q</a:t>
            </a:r>
            <a:r>
              <a:rPr lang="en-US" altLang="en-US" dirty="0"/>
              <a:t> accessed by both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and at least one of these instructions wrote </a:t>
            </a:r>
            <a:r>
              <a:rPr lang="en-US" altLang="en-US" i="1" dirty="0"/>
              <a:t>Q.</a:t>
            </a: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	   1.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Q),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  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don’t conflict.</a:t>
            </a:r>
            <a:br>
              <a:rPr lang="en-US" altLang="en-US" dirty="0"/>
            </a:br>
            <a:r>
              <a:rPr lang="en-US" altLang="en-US" dirty="0"/>
              <a:t>   2.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Q), 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=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  They conflict.</a:t>
            </a:r>
            <a:br>
              <a:rPr lang="en-US" altLang="en-US" dirty="0"/>
            </a:br>
            <a:r>
              <a:rPr lang="en-US" altLang="en-US" dirty="0"/>
              <a:t>   3.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=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Q),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   They conflict</a:t>
            </a:r>
            <a:br>
              <a:rPr lang="en-US" altLang="en-US" dirty="0"/>
            </a:br>
            <a:r>
              <a:rPr lang="en-US" altLang="en-US" dirty="0"/>
              <a:t>   4.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=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Q),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=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  They conflict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746A6C4-3F38-6B54-9570-EE269415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short-Conflict Pairs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38D6E0FE-56CD-F660-4192-77165337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R-------------W</a:t>
            </a:r>
          </a:p>
          <a:p>
            <a:pPr eaLnBrk="1" hangingPunct="1"/>
            <a:r>
              <a:rPr lang="en-US" altLang="en-US"/>
              <a:t>W------------R</a:t>
            </a:r>
          </a:p>
          <a:p>
            <a:pPr eaLnBrk="1" hangingPunct="1"/>
            <a:r>
              <a:rPr lang="en-US" altLang="en-US"/>
              <a:t>W------------W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/>
              <a:t>Note</a:t>
            </a:r>
            <a:r>
              <a:rPr lang="en-US" altLang="en-US" sz="2000"/>
              <a:t>:If write() check for conflict R() and W() in all transactions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352B553E-B907-191D-DD3D-7734FA2C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3" y="500063"/>
            <a:ext cx="4572000" cy="508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/>
              <a:t>Transaction - Definition</a:t>
            </a:r>
            <a:endParaRPr lang="en-IN" sz="32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8F67-9AE3-2C63-58D9-366747FBC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4995863"/>
            <a:ext cx="4611688" cy="1497012"/>
          </a:xfrm>
        </p:spPr>
        <p:txBody>
          <a:bodyPr/>
          <a:lstStyle/>
          <a:p>
            <a:pPr algn="just" eaLnBrk="1" hangingPunct="1"/>
            <a:r>
              <a:rPr lang="en-US" altLang="en-US" sz="1800"/>
              <a:t>A </a:t>
            </a:r>
            <a:r>
              <a:rPr lang="en-US" altLang="en-US" sz="1800" b="1">
                <a:solidFill>
                  <a:schemeClr val="tx2"/>
                </a:solidFill>
              </a:rPr>
              <a:t>transaction</a:t>
            </a:r>
            <a:r>
              <a:rPr lang="en-US" altLang="en-US" sz="1800" i="1"/>
              <a:t> </a:t>
            </a:r>
            <a:r>
              <a:rPr lang="en-US" altLang="en-US" sz="1800"/>
              <a:t>is a </a:t>
            </a:r>
            <a:r>
              <a:rPr lang="en-US" altLang="en-US" sz="1800" i="1"/>
              <a:t>unit </a:t>
            </a:r>
            <a:r>
              <a:rPr lang="en-US" altLang="en-US" sz="1800"/>
              <a:t>of program execution that accesses and  possibly updates various data items.</a:t>
            </a:r>
          </a:p>
        </p:txBody>
      </p:sp>
      <p:sp>
        <p:nvSpPr>
          <p:cNvPr id="3076" name="Footer Placeholder 3">
            <a:extLst>
              <a:ext uri="{FF2B5EF4-FFF2-40B4-BE49-F238E27FC236}">
                <a16:creationId xmlns:a16="http://schemas.microsoft.com/office/drawing/2014/main" id="{0B27292D-2ECC-C591-D87C-062532A04D90}"/>
              </a:ext>
            </a:extLst>
          </p:cNvPr>
          <p:cNvSpPr txBox="1">
            <a:spLocks/>
          </p:cNvSpPr>
          <p:nvPr/>
        </p:nvSpPr>
        <p:spPr bwMode="auto">
          <a:xfrm>
            <a:off x="15875" y="6375400"/>
            <a:ext cx="4860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https://toppng.com/icon-phone-transactions-transprent-free-mobile-transaction-icon-PNG-free-PNG-Images_128650?search-result=cell-phone-icon</a:t>
            </a:r>
          </a:p>
        </p:txBody>
      </p:sp>
      <p:pic>
        <p:nvPicPr>
          <p:cNvPr id="3077" name="Picture 6">
            <a:extLst>
              <a:ext uri="{FF2B5EF4-FFF2-40B4-BE49-F238E27FC236}">
                <a16:creationId xmlns:a16="http://schemas.microsoft.com/office/drawing/2014/main" id="{C5946FBC-DD52-1CC9-62F7-2C4D6088C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54113"/>
            <a:ext cx="2667000" cy="378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Slide Number Placeholder 7">
            <a:extLst>
              <a:ext uri="{FF2B5EF4-FFF2-40B4-BE49-F238E27FC236}">
                <a16:creationId xmlns:a16="http://schemas.microsoft.com/office/drawing/2014/main" id="{A69E2828-AC96-77F7-2CF2-5D6E2334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4C0955A-5537-4D68-90E7-9AE841AABAC5}" type="slidenum"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pPr algn="ctr" eaLnBrk="1" hangingPunct="1"/>
              <a:t>2</a:t>
            </a:fld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08C0774-03EE-4339-4BBD-90D1BB02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Conflict serializability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AFFED5-EB7D-349E-A0C1-C34166A89C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1500" y="1357313"/>
          <a:ext cx="2393950" cy="444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Schedule(S)</a:t>
                      </a:r>
                    </a:p>
                  </a:txBody>
                  <a:tcPr marL="91445" marR="91445" marT="45717" marB="4571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T1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T2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T3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R(X)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R(Y)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R(X)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R(Y)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W(Y)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R(Z)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W(X)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W(Z)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1559" name="Picture 55" descr="C:\Users\DELL\Desktop\pic1.jpeg">
            <a:extLst>
              <a:ext uri="{FF2B5EF4-FFF2-40B4-BE49-F238E27FC236}">
                <a16:creationId xmlns:a16="http://schemas.microsoft.com/office/drawing/2014/main" id="{0EBF7686-F257-EFA8-1F58-7B7BDC1BA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1500188"/>
            <a:ext cx="5057775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29085E6-F9AA-7C19-136C-B1F27E9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Conflict serializability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E5E50C-0B78-743F-494C-9D1540CC28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1500" y="1357313"/>
          <a:ext cx="2393950" cy="444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Schedule(S)</a:t>
                      </a:r>
                    </a:p>
                  </a:txBody>
                  <a:tcPr marL="91445" marR="91445" marT="45717" marB="4571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T1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T2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T3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R(X)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R(Y)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R(X)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R(Y)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W(Y)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R(Z)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W(X)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W(Z)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2583" name="Picture 2" descr="C:\Users\DELL\Desktop\pic2.jpeg">
            <a:extLst>
              <a:ext uri="{FF2B5EF4-FFF2-40B4-BE49-F238E27FC236}">
                <a16:creationId xmlns:a16="http://schemas.microsoft.com/office/drawing/2014/main" id="{1DFD1BBD-EEB7-5303-BD22-2D89959BC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285875"/>
            <a:ext cx="3865563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230ADCB0-8EAE-8F72-B8D8-D53FA3E4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Conflict serializability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58246C-A71B-9AA9-BCEF-48379632EB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1500" y="1357313"/>
          <a:ext cx="2393950" cy="444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Schedule(S)</a:t>
                      </a:r>
                    </a:p>
                  </a:txBody>
                  <a:tcPr marL="91445" marR="91445" marT="45717" marB="4571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T1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T2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T3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R(X)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R(Y)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R(X)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R(Y)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W(Y)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R(Z)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W(X)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W(Z)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3607" name="Picture 56" descr="C:\Users\DELL\Desktop\9.jpeg">
            <a:extLst>
              <a:ext uri="{FF2B5EF4-FFF2-40B4-BE49-F238E27FC236}">
                <a16:creationId xmlns:a16="http://schemas.microsoft.com/office/drawing/2014/main" id="{A358538D-365B-2263-4BE3-87D7A051C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428750"/>
            <a:ext cx="5805487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163BCBC-0263-72D6-55BC-8E36CFD7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Conflict serializability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26EBA6-AC91-360D-6DD9-E6B28A1E59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1500" y="1357313"/>
          <a:ext cx="2393950" cy="444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Schedule(S)</a:t>
                      </a:r>
                    </a:p>
                  </a:txBody>
                  <a:tcPr marL="91445" marR="91445" marT="45717" marB="4571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T1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T2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T3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R(X)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R(Y)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R(X)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R(Y)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W(Y)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R(Z)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W(X)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W(Z)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4631" name="Picture 2" descr="C:\Users\DELL\Desktop\pic4.jpeg">
            <a:extLst>
              <a:ext uri="{FF2B5EF4-FFF2-40B4-BE49-F238E27FC236}">
                <a16:creationId xmlns:a16="http://schemas.microsoft.com/office/drawing/2014/main" id="{60950E4E-BF58-9C1C-1CAC-21DBD395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1500188"/>
            <a:ext cx="4486275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F40AA49-C43F-4D29-9EA4-ABB62349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Conflict serializability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290720-80D2-D882-B1F5-2FB1D5EEB3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1500" y="1357313"/>
          <a:ext cx="2393950" cy="444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Schedule(S)</a:t>
                      </a:r>
                    </a:p>
                  </a:txBody>
                  <a:tcPr marL="91445" marR="91445" marT="45717" marB="4571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T1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T2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T3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R(X)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R(Y)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R(X)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R(Y)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W(Y)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R(Z)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W(X)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W(Z)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5655" name="Picture 2" descr="C:\Users\DELL\Desktop\pic5.jpeg">
            <a:extLst>
              <a:ext uri="{FF2B5EF4-FFF2-40B4-BE49-F238E27FC236}">
                <a16:creationId xmlns:a16="http://schemas.microsoft.com/office/drawing/2014/main" id="{BDA3231A-6FA7-6932-6A3C-79F1569D1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285875"/>
            <a:ext cx="5614987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1ED8AC6-7EDC-6499-73A3-77B9B418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Conflict serializability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24B3EA-9CF8-A07A-BDEC-9C1AA8F5CD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1500" y="1357313"/>
          <a:ext cx="2393950" cy="444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Schedule(S)</a:t>
                      </a:r>
                    </a:p>
                  </a:txBody>
                  <a:tcPr marL="91445" marR="91445" marT="45717" marB="4571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T1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T2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T3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R(X)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R(Y)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R(X)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R(Y)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W(Y)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R(Z)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W(X)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W(Z)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6679" name="Picture 2" descr="C:\Users\DELL\Desktop\pic6.jpeg">
            <a:extLst>
              <a:ext uri="{FF2B5EF4-FFF2-40B4-BE49-F238E27FC236}">
                <a16:creationId xmlns:a16="http://schemas.microsoft.com/office/drawing/2014/main" id="{1690E227-9229-E6CD-2CD0-3EB6936B0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1500188"/>
            <a:ext cx="5373687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98D919A-447A-A507-56D1-318C029E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Conflict serializability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4297B2-92C5-C285-19EA-D31E67F0EF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1500" y="1357313"/>
          <a:ext cx="2393950" cy="444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Schedule(S)</a:t>
                      </a:r>
                    </a:p>
                  </a:txBody>
                  <a:tcPr marL="91445" marR="91445" marT="45717" marB="4571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T1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T2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T3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R(X)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R(Y)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R(X)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R(Y)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W(Y)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R(Z)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W(X)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W(Z)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7703" name="Picture 2" descr="C:\Users\DELL\Desktop\pic7.jpeg">
            <a:extLst>
              <a:ext uri="{FF2B5EF4-FFF2-40B4-BE49-F238E27FC236}">
                <a16:creationId xmlns:a16="http://schemas.microsoft.com/office/drawing/2014/main" id="{B9ADE6C9-03EA-5CB5-B137-BC8449C2B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2071688"/>
            <a:ext cx="5494338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A6C6A73-2171-C29E-B2D1-440A524D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View serializability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C75D62-91B9-7AD7-C9A0-126DF89849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1500" y="1357313"/>
          <a:ext cx="239395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Schedule(S)</a:t>
                      </a:r>
                    </a:p>
                  </a:txBody>
                  <a:tcPr marL="91445" marR="91445" marT="45733" marB="4573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T1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T2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T3</a:t>
                      </a:r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R(A)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W(A)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W(A)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W(A)</a:t>
                      </a:r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8703" name="Picture 59" descr="C:\Users\DELL\Desktop\pic8.jpeg">
            <a:extLst>
              <a:ext uri="{FF2B5EF4-FFF2-40B4-BE49-F238E27FC236}">
                <a16:creationId xmlns:a16="http://schemas.microsoft.com/office/drawing/2014/main" id="{C457E301-F372-0E9E-3E92-4C05403F3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1357313"/>
            <a:ext cx="40005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D077E9A8-FC14-7935-BF6C-622566FF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View serializability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AD1581A-6E6E-5AC4-E03C-20F28AD41E4B}"/>
              </a:ext>
            </a:extLst>
          </p:cNvPr>
          <p:cNvGraphicFramePr>
            <a:graphicFrameLocks/>
          </p:cNvGraphicFramePr>
          <p:nvPr/>
        </p:nvGraphicFramePr>
        <p:xfrm>
          <a:off x="1357313" y="2000250"/>
          <a:ext cx="239395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Schedule(S)</a:t>
                      </a:r>
                    </a:p>
                  </a:txBody>
                  <a:tcPr marL="91445" marR="91445" marT="45733" marB="4573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T1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T2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T3</a:t>
                      </a:r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R(A)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W(A)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W(A)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W(A)</a:t>
                      </a:r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9727" name="Picture 2" descr="C:\Users\DELL\Desktop\pic9.jpeg">
            <a:extLst>
              <a:ext uri="{FF2B5EF4-FFF2-40B4-BE49-F238E27FC236}">
                <a16:creationId xmlns:a16="http://schemas.microsoft.com/office/drawing/2014/main" id="{7BF79B64-6072-B20C-A7A2-13EFEE046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1428750"/>
            <a:ext cx="3833812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8" name="Rectangle 7">
            <a:extLst>
              <a:ext uri="{FF2B5EF4-FFF2-40B4-BE49-F238E27FC236}">
                <a16:creationId xmlns:a16="http://schemas.microsoft.com/office/drawing/2014/main" id="{C261FB3B-2BC0-919F-243E-C9C7020C3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5286375"/>
            <a:ext cx="7715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schedules are said to be view equivalent if the order of initial read, final write and update operations is the same in both the schedules. If a schedule is view equivalent to its serial schedule then it is called View Serializable Schedule.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2B71B6-3637-F8D3-A240-5D5A3F156EFE}"/>
              </a:ext>
            </a:extLst>
          </p:cNvPr>
          <p:cNvGraphicFramePr>
            <a:graphicFrameLocks noGrp="1"/>
          </p:cNvGraphicFramePr>
          <p:nvPr/>
        </p:nvGraphicFramePr>
        <p:xfrm>
          <a:off x="357188" y="428625"/>
          <a:ext cx="7858126" cy="564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75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Conflict </a:t>
                      </a:r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Serializability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 </a:t>
                      </a:r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Serializability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75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Two schedules are said to be conflict equivalent if all the conflicting operations in both the schedule get executed in the same order. If a schedule is a conflict equivalent to its serial schedule then it is called Conflict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Serializable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Schedule.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Two schedules are said to be view equivalent if the order of initial read, final write and update operations is the same in both the schedules. If a schedule is view equivalent to its serial schedule then it is called View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Serializable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Schedule.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46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Times New Roman" pitchFamily="18" charset="0"/>
                          <a:cs typeface="Times New Roman" pitchFamily="18" charset="0"/>
                        </a:rPr>
                        <a:t>If a schedule is view serializable then it may or may not be conflict serializable.</a:t>
                      </a:r>
                    </a:p>
                  </a:txBody>
                  <a:tcPr marL="95249" marR="95249" marT="133349" marB="13334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If a schedule is conflict </a:t>
                      </a:r>
                      <a:r>
                        <a:rPr lang="en-US" sz="1800" b="0" dirty="0" err="1">
                          <a:latin typeface="Times New Roman" pitchFamily="18" charset="0"/>
                          <a:cs typeface="Times New Roman" pitchFamily="18" charset="0"/>
                        </a:rPr>
                        <a:t>serializable</a:t>
                      </a:r>
                      <a:r>
                        <a:rPr 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 then it is also view </a:t>
                      </a:r>
                      <a:r>
                        <a:rPr lang="en-US" sz="1800" b="0" dirty="0" err="1">
                          <a:latin typeface="Times New Roman" pitchFamily="18" charset="0"/>
                          <a:cs typeface="Times New Roman" pitchFamily="18" charset="0"/>
                        </a:rPr>
                        <a:t>serializable</a:t>
                      </a:r>
                      <a:r>
                        <a:rPr 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 schedule.</a:t>
                      </a:r>
                    </a:p>
                  </a:txBody>
                  <a:tcPr marL="95249" marR="95249" marT="133349" marB="13334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18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Times New Roman" pitchFamily="18" charset="0"/>
                          <a:cs typeface="Times New Roman" pitchFamily="18" charset="0"/>
                        </a:rPr>
                        <a:t>Conflict equivalence can be easily achieved by reordering the operations of two transactions therefore, Conflict Serializability is easy to achieve.</a:t>
                      </a:r>
                    </a:p>
                  </a:txBody>
                  <a:tcPr marL="95249" marR="95249" marT="133349" marB="13334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err="1">
                          <a:latin typeface="Times New Roman" pitchFamily="18" charset="0"/>
                          <a:cs typeface="Times New Roman" pitchFamily="18" charset="0"/>
                        </a:rPr>
                        <a:t>Viewequivalence</a:t>
                      </a:r>
                      <a:r>
                        <a:rPr 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 is rather difficult to achieve as both transactions should perform similar actions in a similar manner. Thus, View </a:t>
                      </a:r>
                      <a:r>
                        <a:rPr lang="en-US" sz="1800" b="0" dirty="0" err="1">
                          <a:latin typeface="Times New Roman" pitchFamily="18" charset="0"/>
                          <a:cs typeface="Times New Roman" pitchFamily="18" charset="0"/>
                        </a:rPr>
                        <a:t>Serializability</a:t>
                      </a:r>
                      <a:r>
                        <a:rPr 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 is difficult to achieve.</a:t>
                      </a:r>
                    </a:p>
                  </a:txBody>
                  <a:tcPr marL="95249" marR="95249" marT="133349" marB="13334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>
            <a:extLst>
              <a:ext uri="{FF2B5EF4-FFF2-40B4-BE49-F238E27FC236}">
                <a16:creationId xmlns:a16="http://schemas.microsoft.com/office/drawing/2014/main" id="{3479CB35-FC0B-0E9E-2887-C3683F773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813" y="2286000"/>
            <a:ext cx="6300787" cy="3540125"/>
          </a:xfrm>
        </p:spPr>
        <p:txBody>
          <a:bodyPr/>
          <a:lstStyle/>
          <a:p>
            <a:pPr marL="731838" lvl="1" indent="-274638" eaLnBrk="1" hangingPunct="1"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Read operations (database retrieval, such as SQL SELECT)</a:t>
            </a:r>
          </a:p>
          <a:p>
            <a:pPr marL="731838" lvl="1" indent="-274638" eaLnBrk="1" hangingPunct="1"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Write operations (modify database, such as SQL INSERT, UPDATE, DELETE)</a:t>
            </a:r>
          </a:p>
          <a:p>
            <a:pPr marL="731838" lvl="1" indent="-274638" eaLnBrk="1" hangingPunct="1"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Transaction: A logical unit of database processing</a:t>
            </a:r>
          </a:p>
          <a:p>
            <a:pPr marL="731838" lvl="1" indent="-274638" eaLnBrk="1" hangingPunct="1"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Example: Bank balance transfer of $100 dollars from a checking account to a saving account in a BANK database</a:t>
            </a:r>
          </a:p>
          <a:p>
            <a:pPr eaLnBrk="1" hangingPunct="1"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9FB91-17D5-A33A-C77E-E72293A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4E016272-8EE9-4583-A7FB-1728F857B76D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110E285-CA06-1278-1688-9E8DDE87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1154113"/>
          </a:xfrm>
        </p:spPr>
        <p:txBody>
          <a:bodyPr/>
          <a:lstStyle/>
          <a:p>
            <a:pPr eaLnBrk="1" hangingPunct="1"/>
            <a:r>
              <a:rPr lang="en-US" altLang="en-US"/>
              <a:t>A Transaction is…………………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24DB28B2-592F-B043-9291-3A032325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0" y="2286000"/>
            <a:ext cx="4267200" cy="3540125"/>
          </a:xfrm>
        </p:spPr>
        <p:txBody>
          <a:bodyPr/>
          <a:lstStyle/>
          <a:p>
            <a:pPr marL="731838" lvl="1" indent="-274638" eaLnBrk="1" hangingPunct="1"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stand-alone, specified in a high level language like SQL submitted interactively, or </a:t>
            </a:r>
          </a:p>
          <a:p>
            <a:pPr marL="731838" lvl="1" indent="-274638" eaLnBrk="1" hangingPunct="1"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consist of database operations embedded within a program (most transactions)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97C58-6548-AAD8-2322-1A1680ED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16CA9E69-BEED-473B-BC49-F42B62376DB2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5B3DEB75-9134-8F63-A8E6-43D7003A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450" y="685800"/>
            <a:ext cx="4572000" cy="508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/>
              <a:t>Transaction Properties – ACID Properties</a:t>
            </a:r>
            <a:endParaRPr lang="en-IN" sz="3200" b="1"/>
          </a:p>
        </p:txBody>
      </p:sp>
      <p:sp>
        <p:nvSpPr>
          <p:cNvPr id="6147" name="Footer Placeholder 3">
            <a:extLst>
              <a:ext uri="{FF2B5EF4-FFF2-40B4-BE49-F238E27FC236}">
                <a16:creationId xmlns:a16="http://schemas.microsoft.com/office/drawing/2014/main" id="{FE2B342B-1C4E-33A9-951E-AD46D551A074}"/>
              </a:ext>
            </a:extLst>
          </p:cNvPr>
          <p:cNvSpPr txBox="1">
            <a:spLocks/>
          </p:cNvSpPr>
          <p:nvPr/>
        </p:nvSpPr>
        <p:spPr bwMode="auto">
          <a:xfrm>
            <a:off x="15875" y="6375400"/>
            <a:ext cx="4532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http://answers.mindstick.com/qa/51741/what-is-acid-property-in-dbms-and-also-define-the-concept-state-of-transaction</a:t>
            </a:r>
          </a:p>
        </p:txBody>
      </p:sp>
      <p:pic>
        <p:nvPicPr>
          <p:cNvPr id="6148" name="Picture 2" descr="What is ACID Property in DBMS? And also define the concept &quot;state ...">
            <a:extLst>
              <a:ext uri="{FF2B5EF4-FFF2-40B4-BE49-F238E27FC236}">
                <a16:creationId xmlns:a16="http://schemas.microsoft.com/office/drawing/2014/main" id="{4652CF7A-37BA-60A9-4DD0-69C92641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97000"/>
            <a:ext cx="5440363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Slide Number Placeholder 6">
            <a:extLst>
              <a:ext uri="{FF2B5EF4-FFF2-40B4-BE49-F238E27FC236}">
                <a16:creationId xmlns:a16="http://schemas.microsoft.com/office/drawing/2014/main" id="{81C1EC8A-CC49-16E6-D6DB-FA4D40C7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E3814B0C-4375-4C5A-9AEC-6EE2F893E1F7}" type="slidenum"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pPr algn="ctr" eaLnBrk="1" hangingPunct="1"/>
              <a:t>5</a:t>
            </a:fld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CA475F1E-00F5-9173-ACF9-77375A29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3" y="642938"/>
            <a:ext cx="5343525" cy="508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/>
              <a:t>Transaction States</a:t>
            </a:r>
            <a:endParaRPr lang="en-IN" sz="3200" b="1"/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9EC81763-0EF8-6447-5EF1-E17B8D346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7" t="551" r="10124" b="551"/>
          <a:stretch>
            <a:fillRect/>
          </a:stretch>
        </p:blipFill>
        <p:spPr bwMode="auto">
          <a:xfrm>
            <a:off x="3429000" y="1327150"/>
            <a:ext cx="5407025" cy="43164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8E55F14B-F4FF-0F3A-2806-C1CCF3B4FA5D}"/>
              </a:ext>
            </a:extLst>
          </p:cNvPr>
          <p:cNvSpPr txBox="1">
            <a:spLocks/>
          </p:cNvSpPr>
          <p:nvPr/>
        </p:nvSpPr>
        <p:spPr bwMode="auto">
          <a:xfrm>
            <a:off x="15875" y="6375400"/>
            <a:ext cx="4860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Database System Concepts by Abraham Silberschatz, Henry F.Korth and S.Sudarshan, Tata Mc Graw Hill, 2011</a:t>
            </a:r>
          </a:p>
        </p:txBody>
      </p:sp>
      <p:sp>
        <p:nvSpPr>
          <p:cNvPr id="7173" name="Slide Number Placeholder 7">
            <a:extLst>
              <a:ext uri="{FF2B5EF4-FFF2-40B4-BE49-F238E27FC236}">
                <a16:creationId xmlns:a16="http://schemas.microsoft.com/office/drawing/2014/main" id="{A344FD8B-1E83-3052-1FF3-1E91145F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DCAA7F8-99BC-4CA7-B697-3AC07C8183A8}" type="slidenum"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pPr algn="ctr" eaLnBrk="1" hangingPunct="1"/>
              <a:t>6</a:t>
            </a:fld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9CCC-7FC6-4BCD-2758-776142A77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88" y="2286000"/>
            <a:ext cx="7300912" cy="3540125"/>
          </a:xfrm>
        </p:spPr>
        <p:txBody>
          <a:bodyPr rtlCol="0">
            <a:normAutofit/>
          </a:bodyPr>
          <a:lstStyle/>
          <a:p>
            <a:pPr indent="-331788" eaLnBrk="1" fontAlgn="auto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dirty="0">
                <a:cs typeface="Times New Roman" pitchFamily="18" charset="0"/>
              </a:rPr>
              <a:t>Basic operations on an item X:</a:t>
            </a:r>
          </a:p>
          <a:p>
            <a:pPr marL="1476375" lvl="1" indent="-5619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400" b="1" dirty="0" err="1">
                <a:cs typeface="Times New Roman" pitchFamily="18" charset="0"/>
              </a:rPr>
              <a:t>read_item</a:t>
            </a:r>
            <a:r>
              <a:rPr lang="en-US" sz="2400" b="1" dirty="0">
                <a:cs typeface="Times New Roman" pitchFamily="18" charset="0"/>
              </a:rPr>
              <a:t>(X)</a:t>
            </a:r>
            <a:r>
              <a:rPr lang="en-US" sz="2400" dirty="0">
                <a:cs typeface="Times New Roman" pitchFamily="18" charset="0"/>
              </a:rPr>
              <a:t>: Reads a database item named X into a program variable. To simplify our notation, we assume that </a:t>
            </a:r>
            <a:r>
              <a:rPr lang="en-US" sz="2400" i="1" dirty="0">
                <a:cs typeface="Times New Roman" pitchFamily="18" charset="0"/>
              </a:rPr>
              <a:t>the program variable is also named X.</a:t>
            </a:r>
          </a:p>
          <a:p>
            <a:pPr marL="1476375" lvl="1" indent="-5619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400" i="1" dirty="0">
              <a:cs typeface="Times New Roman" pitchFamily="18" charset="0"/>
            </a:endParaRPr>
          </a:p>
          <a:p>
            <a:pPr marL="1476375" lvl="1" indent="-5619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400" b="1" dirty="0" err="1">
                <a:cs typeface="Times New Roman" pitchFamily="18" charset="0"/>
              </a:rPr>
              <a:t>write_item</a:t>
            </a:r>
            <a:r>
              <a:rPr lang="en-US" sz="2400" b="1" dirty="0">
                <a:cs typeface="Times New Roman" pitchFamily="18" charset="0"/>
              </a:rPr>
              <a:t>(X)</a:t>
            </a:r>
            <a:r>
              <a:rPr lang="en-US" sz="2400" dirty="0">
                <a:cs typeface="Times New Roman" pitchFamily="18" charset="0"/>
              </a:rPr>
              <a:t>: Writes the value of program variable X into the database item named X.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60D5F-C292-1FDB-F68D-C2ECFBE9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50CC799-7CA7-4E0D-ACEC-3A0062B87E72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39F7AA-9CDA-D5F3-A37C-F0DEF015CD33}"/>
              </a:ext>
            </a:extLst>
          </p:cNvPr>
          <p:cNvSpPr/>
          <p:nvPr/>
        </p:nvSpPr>
        <p:spPr>
          <a:xfrm>
            <a:off x="642938" y="701675"/>
            <a:ext cx="7358062" cy="44577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Recovery Manager will keep in track of:</a:t>
            </a:r>
          </a:p>
          <a:p>
            <a:pPr indent="-331788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b="1" dirty="0">
                <a:latin typeface="Palatino" charset="0"/>
                <a:cs typeface="Times New Roman" pitchFamily="18" charset="0"/>
              </a:rPr>
              <a:t>1. </a:t>
            </a:r>
            <a:r>
              <a:rPr lang="en-US" b="1" dirty="0" err="1">
                <a:latin typeface="Palatino" charset="0"/>
                <a:cs typeface="Times New Roman" pitchFamily="18" charset="0"/>
              </a:rPr>
              <a:t>begin_transaction</a:t>
            </a:r>
            <a:r>
              <a:rPr lang="en-US" b="1" dirty="0">
                <a:latin typeface="Palatino" charset="0"/>
                <a:cs typeface="Times New Roman" pitchFamily="18" charset="0"/>
              </a:rPr>
              <a:t>:</a:t>
            </a:r>
          </a:p>
          <a:p>
            <a:pPr indent="-331788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dirty="0">
              <a:latin typeface="Palatino" charset="0"/>
              <a:cs typeface="Times New Roman" pitchFamily="18" charset="0"/>
            </a:endParaRPr>
          </a:p>
          <a:p>
            <a:pPr indent="-331788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b="1" dirty="0">
                <a:latin typeface="Palatino" charset="0"/>
                <a:cs typeface="Times New Roman" pitchFamily="18" charset="0"/>
              </a:rPr>
              <a:t>2. read or write:</a:t>
            </a:r>
          </a:p>
          <a:p>
            <a:pPr indent="-331788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b="1" dirty="0">
              <a:latin typeface="Palatino" charset="0"/>
              <a:cs typeface="Times New Roman" pitchFamily="18" charset="0"/>
            </a:endParaRPr>
          </a:p>
          <a:p>
            <a:pPr indent="-331788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b="1" dirty="0">
                <a:latin typeface="Palatino" charset="0"/>
                <a:cs typeface="Times New Roman" pitchFamily="18" charset="0"/>
              </a:rPr>
              <a:t>3.end_ transaction:</a:t>
            </a:r>
            <a:r>
              <a:rPr lang="en-US" dirty="0">
                <a:latin typeface="Palatino" charset="0"/>
                <a:cs typeface="Times New Roman" pitchFamily="18" charset="0"/>
              </a:rPr>
              <a:t> </a:t>
            </a:r>
          </a:p>
          <a:p>
            <a:pPr indent="-331788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dirty="0">
              <a:latin typeface="Palatino" charset="0"/>
              <a:cs typeface="Times New Roman" pitchFamily="18" charset="0"/>
            </a:endParaRPr>
          </a:p>
          <a:p>
            <a:pPr indent="-331788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dirty="0">
                <a:latin typeface="Palatino" charset="0"/>
                <a:cs typeface="Times New Roman" pitchFamily="18" charset="0"/>
              </a:rPr>
              <a:t>whether the changes (writes) introduced by transaction can be </a:t>
            </a:r>
            <a:r>
              <a:rPr lang="en-US" i="1" dirty="0">
                <a:latin typeface="Palatino" charset="0"/>
                <a:cs typeface="Times New Roman" pitchFamily="18" charset="0"/>
              </a:rPr>
              <a:t>permanently applied to the database</a:t>
            </a:r>
            <a:r>
              <a:rPr lang="en-US" dirty="0">
                <a:latin typeface="Palatino" charset="0"/>
                <a:cs typeface="Times New Roman" pitchFamily="18" charset="0"/>
              </a:rPr>
              <a:t> (</a:t>
            </a:r>
            <a:r>
              <a:rPr lang="en-US" b="1" dirty="0">
                <a:latin typeface="Palatino" charset="0"/>
                <a:cs typeface="Times New Roman" pitchFamily="18" charset="0"/>
              </a:rPr>
              <a:t>commit</a:t>
            </a:r>
            <a:r>
              <a:rPr lang="en-US" dirty="0">
                <a:latin typeface="Palatino" charset="0"/>
                <a:cs typeface="Times New Roman" pitchFamily="18" charset="0"/>
              </a:rPr>
              <a:t> transaction); </a:t>
            </a:r>
          </a:p>
          <a:p>
            <a:pPr indent="-331788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dirty="0">
                <a:latin typeface="Palatino" charset="0"/>
                <a:cs typeface="Times New Roman" pitchFamily="18" charset="0"/>
              </a:rPr>
              <a:t>or whether the transaction has to be </a:t>
            </a:r>
            <a:r>
              <a:rPr lang="en-US" i="1" dirty="0">
                <a:latin typeface="Palatino" charset="0"/>
                <a:cs typeface="Times New Roman" pitchFamily="18" charset="0"/>
              </a:rPr>
              <a:t>rolled back</a:t>
            </a:r>
            <a:r>
              <a:rPr lang="en-US" dirty="0">
                <a:latin typeface="Palatino" charset="0"/>
                <a:cs typeface="Times New Roman" pitchFamily="18" charset="0"/>
              </a:rPr>
              <a:t> (</a:t>
            </a:r>
            <a:r>
              <a:rPr lang="en-US" b="1" dirty="0">
                <a:latin typeface="Palatino" charset="0"/>
                <a:cs typeface="Times New Roman" pitchFamily="18" charset="0"/>
              </a:rPr>
              <a:t>abort</a:t>
            </a:r>
            <a:r>
              <a:rPr lang="en-US" dirty="0">
                <a:latin typeface="Palatino" charset="0"/>
                <a:cs typeface="Times New Roman" pitchFamily="18" charset="0"/>
              </a:rPr>
              <a:t> transaction) because it violates concurrency control or for some other reason.</a:t>
            </a:r>
          </a:p>
          <a:p>
            <a:pPr indent="-331788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dirty="0">
              <a:latin typeface="Palatino" charset="0"/>
              <a:cs typeface="Times New Roman" pitchFamily="18" charset="0"/>
            </a:endParaRPr>
          </a:p>
          <a:p>
            <a:pPr indent="-331788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b="1" dirty="0">
                <a:latin typeface="Palatino" charset="0"/>
                <a:cs typeface="Times New Roman" pitchFamily="18" charset="0"/>
              </a:rPr>
              <a:t>4. </a:t>
            </a:r>
            <a:r>
              <a:rPr lang="en-US" b="1" dirty="0" err="1">
                <a:latin typeface="Palatino" charset="0"/>
                <a:cs typeface="Times New Roman" pitchFamily="18" charset="0"/>
              </a:rPr>
              <a:t>commit_transaction</a:t>
            </a:r>
            <a:r>
              <a:rPr lang="en-US" b="1" dirty="0">
                <a:latin typeface="Palatino" charset="0"/>
                <a:cs typeface="Times New Roman" pitchFamily="18" charset="0"/>
              </a:rPr>
              <a:t>:</a:t>
            </a:r>
          </a:p>
          <a:p>
            <a:pPr indent="-331788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b="1" dirty="0">
                <a:latin typeface="Palatino" charset="0"/>
                <a:cs typeface="Times New Roman" pitchFamily="18" charset="0"/>
              </a:rPr>
              <a:t>5. Abort or Roll </a:t>
            </a:r>
            <a:r>
              <a:rPr lang="en-US" b="1" dirty="0" err="1">
                <a:latin typeface="Palatino" charset="0"/>
                <a:cs typeface="Times New Roman" pitchFamily="18" charset="0"/>
              </a:rPr>
              <a:t>back_transaction</a:t>
            </a:r>
            <a:r>
              <a:rPr lang="en-US" b="1" dirty="0">
                <a:latin typeface="Palatino" charset="0"/>
                <a:cs typeface="Times New Roman" pitchFamily="18" charset="0"/>
              </a:rPr>
              <a:t>:</a:t>
            </a:r>
            <a:endParaRPr lang="en-US" dirty="0">
              <a:latin typeface="Palatino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A8D2350-CEFD-139A-AE5D-65FCC9D7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357188"/>
            <a:ext cx="7943850" cy="1154112"/>
          </a:xfrm>
        </p:spPr>
        <p:txBody>
          <a:bodyPr/>
          <a:lstStyle/>
          <a:p>
            <a:pPr eaLnBrk="1" hangingPunct="1"/>
            <a:r>
              <a:rPr lang="en-US" altLang="en-US" sz="3600"/>
              <a:t>SYSTEM OPERATIONS DURING RECOVERY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3BEE9D32-8937-9B40-1C94-858F9BE71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375" y="2286000"/>
            <a:ext cx="6372225" cy="3540125"/>
          </a:xfrm>
        </p:spPr>
        <p:txBody>
          <a:bodyPr rtlCol="0">
            <a:normAutofit fontScale="70000" lnSpcReduction="20000"/>
          </a:bodyPr>
          <a:lstStyle/>
          <a:p>
            <a:pPr indent="-331788" eaLnBrk="1" fontAlgn="auto" hangingPunct="1">
              <a:spcBef>
                <a:spcPts val="700"/>
              </a:spcBef>
              <a:spcAft>
                <a:spcPts val="0"/>
              </a:spcAft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>
                <a:cs typeface="Times New Roman" pitchFamily="18" charset="0"/>
              </a:rPr>
              <a:t>System operations used during recovery :</a:t>
            </a:r>
          </a:p>
          <a:p>
            <a:pPr indent="-331788" eaLnBrk="1" fontAlgn="auto" hangingPunct="1">
              <a:spcBef>
                <a:spcPts val="700"/>
              </a:spcBef>
              <a:spcAft>
                <a:spcPts val="0"/>
              </a:spcAft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>
              <a:latin typeface="Palatino"/>
              <a:cs typeface="Times New Roman" pitchFamily="18" charset="0"/>
            </a:endParaRPr>
          </a:p>
          <a:p>
            <a:pPr indent="-331788" eaLnBrk="1" fontAlgn="auto" hangingPunct="1">
              <a:spcBef>
                <a:spcPts val="700"/>
              </a:spcBef>
              <a:spcAft>
                <a:spcPts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b="1">
                <a:latin typeface="Palatino"/>
                <a:cs typeface="Times New Roman" pitchFamily="18" charset="0"/>
              </a:rPr>
              <a:t>undo(X):</a:t>
            </a:r>
            <a:r>
              <a:rPr lang="en-US">
                <a:latin typeface="Palatino"/>
                <a:cs typeface="Times New Roman" pitchFamily="18" charset="0"/>
              </a:rPr>
              <a:t> Similar to rollback except that it applies to a single write operation rather than to a whole transaction.</a:t>
            </a:r>
          </a:p>
          <a:p>
            <a:pPr indent="-331788" eaLnBrk="1" fontAlgn="auto" hangingPunct="1">
              <a:spcBef>
                <a:spcPts val="700"/>
              </a:spcBef>
              <a:spcAft>
                <a:spcPts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>
              <a:latin typeface="Palatino"/>
              <a:cs typeface="Times New Roman" pitchFamily="18" charset="0"/>
            </a:endParaRPr>
          </a:p>
          <a:p>
            <a:pPr indent="-331788" eaLnBrk="1" fontAlgn="auto" hangingPunct="1">
              <a:spcBef>
                <a:spcPts val="700"/>
              </a:spcBef>
              <a:spcAft>
                <a:spcPts val="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b="1">
                <a:latin typeface="Palatino"/>
                <a:cs typeface="Times New Roman" pitchFamily="18" charset="0"/>
              </a:rPr>
              <a:t>redo(X):</a:t>
            </a:r>
            <a:r>
              <a:rPr lang="en-US">
                <a:latin typeface="Palatino"/>
                <a:cs typeface="Times New Roman" pitchFamily="18" charset="0"/>
              </a:rPr>
              <a:t> This specifies that a </a:t>
            </a:r>
            <a:r>
              <a:rPr lang="en-US" i="1">
                <a:latin typeface="Palatino"/>
                <a:cs typeface="Times New Roman" pitchFamily="18" charset="0"/>
              </a:rPr>
              <a:t>write operation</a:t>
            </a:r>
            <a:r>
              <a:rPr lang="en-US">
                <a:latin typeface="Palatino"/>
                <a:cs typeface="Times New Roman" pitchFamily="18" charset="0"/>
              </a:rPr>
              <a:t> of a committed transaction must be </a:t>
            </a:r>
            <a:r>
              <a:rPr lang="en-US" i="1">
                <a:latin typeface="Palatino"/>
                <a:cs typeface="Times New Roman" pitchFamily="18" charset="0"/>
              </a:rPr>
              <a:t>redone</a:t>
            </a:r>
            <a:r>
              <a:rPr lang="en-US">
                <a:latin typeface="Palatino"/>
                <a:cs typeface="Times New Roman" pitchFamily="18" charset="0"/>
              </a:rPr>
              <a:t> to ensure that it has been applied permanently to the database on disk.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D055B-0DD5-4B6E-9548-C7D3A0A0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D619BC7A-7A2A-42FE-A22E-144DE0D267D2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TaxCatchAll xmlns="a14683dc-acff-4aa3-9ceb-a35f8ebed1f0" xsi:nil="true"/>
    <Size xmlns="d12f77d6-7435-44c9-91b9-005915f196b3"/>
    <UpdatedBy xmlns="d12f77d6-7435-44c9-91b9-005915f196b3">
      <UserInfo>
        <DisplayName/>
        <AccountId xsi:nil="true"/>
        <AccountType/>
      </UserInfo>
    </UpdatedBy>
  </documentManagement>
</p:properties>
</file>

<file path=customXml/itemProps1.xml><?xml version="1.0" encoding="utf-8"?>
<ds:datastoreItem xmlns:ds="http://schemas.openxmlformats.org/officeDocument/2006/customXml" ds:itemID="{048E1027-BD74-41E3-BDB6-7E6556AD0795}"/>
</file>

<file path=customXml/itemProps2.xml><?xml version="1.0" encoding="utf-8"?>
<ds:datastoreItem xmlns:ds="http://schemas.openxmlformats.org/officeDocument/2006/customXml" ds:itemID="{3C51B454-080C-4F96-A9DC-C4C29AD96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6D6002-410B-41A1-BFBF-DCE189301B4D}"/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1139</Words>
  <Application>Microsoft Office PowerPoint</Application>
  <PresentationFormat>On-screen Show (4:3)</PresentationFormat>
  <Paragraphs>249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CSE2005</vt:lpstr>
      <vt:lpstr>Transaction - Definition</vt:lpstr>
      <vt:lpstr>PowerPoint Presentation</vt:lpstr>
      <vt:lpstr>A Transaction is…………………</vt:lpstr>
      <vt:lpstr>Transaction Properties – ACID Properties</vt:lpstr>
      <vt:lpstr>Transaction States</vt:lpstr>
      <vt:lpstr>PowerPoint Presentation</vt:lpstr>
      <vt:lpstr>PowerPoint Presentation</vt:lpstr>
      <vt:lpstr>SYSTEM OPERATIONS DURING RECOVERY</vt:lpstr>
      <vt:lpstr>Serializability</vt:lpstr>
      <vt:lpstr>2 types of serializability</vt:lpstr>
      <vt:lpstr>Assume B fails then it is rollback to initial of transaction T1 Then problem would be in T2 since its committed (non-recoverable) But T1 is recoverable </vt:lpstr>
      <vt:lpstr>Examples: serializability</vt:lpstr>
      <vt:lpstr>Schedule - 1</vt:lpstr>
      <vt:lpstr>Schedule - 2</vt:lpstr>
      <vt:lpstr>Schedule - 3</vt:lpstr>
      <vt:lpstr>Schedule - 4</vt:lpstr>
      <vt:lpstr>Conflict Pairs</vt:lpstr>
      <vt:lpstr>In short-Conflict Pairs</vt:lpstr>
      <vt:lpstr>Conflict serializability</vt:lpstr>
      <vt:lpstr>Conflict serializability</vt:lpstr>
      <vt:lpstr>Conflict serializability</vt:lpstr>
      <vt:lpstr>Conflict serializability</vt:lpstr>
      <vt:lpstr>Conflict serializability</vt:lpstr>
      <vt:lpstr>Conflict serializability</vt:lpstr>
      <vt:lpstr>Conflict serializability</vt:lpstr>
      <vt:lpstr>View serializability </vt:lpstr>
      <vt:lpstr>View serializability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CSE2005</dc:title>
  <dc:creator>DELL</dc:creator>
  <cp:lastModifiedBy>DELL</cp:lastModifiedBy>
  <cp:revision>27</cp:revision>
  <dcterms:created xsi:type="dcterms:W3CDTF">2021-06-07T04:00:35Z</dcterms:created>
  <dcterms:modified xsi:type="dcterms:W3CDTF">2022-06-23T01:22:38Z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