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7" r:id="rId9"/>
    <p:sldId id="260" r:id="rId10"/>
    <p:sldId id="261" r:id="rId11"/>
    <p:sldId id="263" r:id="rId12"/>
    <p:sldId id="262" r:id="rId13"/>
    <p:sldId id="264" r:id="rId14"/>
    <p:sldId id="268" r:id="rId15"/>
    <p:sldId id="269" r:id="rId16"/>
    <p:sldId id="270" r:id="rId17"/>
    <p:sldId id="265" r:id="rId18"/>
    <p:sldId id="266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8E745-DB31-4A07-8093-D436CEAA6537}" v="1" dt="2023-04-13T10:05:31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33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a Rao P" userId="S::yaswantharao.p2021@vitstudent.ac.in::03c6e912-8182-4885-b783-c14cfde01231" providerId="AD" clId="Web-{F358E745-DB31-4A07-8093-D436CEAA6537}"/>
    <pc:docChg chg="modSld">
      <pc:chgData name="Yaswantha Rao P" userId="S::yaswantharao.p2021@vitstudent.ac.in::03c6e912-8182-4885-b783-c14cfde01231" providerId="AD" clId="Web-{F358E745-DB31-4A07-8093-D436CEAA6537}" dt="2023-04-13T10:05:31.069" v="0" actId="1076"/>
      <pc:docMkLst>
        <pc:docMk/>
      </pc:docMkLst>
      <pc:sldChg chg="modSp">
        <pc:chgData name="Yaswantha Rao P" userId="S::yaswantharao.p2021@vitstudent.ac.in::03c6e912-8182-4885-b783-c14cfde01231" providerId="AD" clId="Web-{F358E745-DB31-4A07-8093-D436CEAA6537}" dt="2023-04-13T10:05:31.069" v="0" actId="1076"/>
        <pc:sldMkLst>
          <pc:docMk/>
          <pc:sldMk cId="2762942968" sldId="270"/>
        </pc:sldMkLst>
        <pc:picChg chg="mod">
          <ac:chgData name="Yaswantha Rao P" userId="S::yaswantharao.p2021@vitstudent.ac.in::03c6e912-8182-4885-b783-c14cfde01231" providerId="AD" clId="Web-{F358E745-DB31-4A07-8093-D436CEAA6537}" dt="2023-04-13T10:05:31.069" v="0" actId="1076"/>
          <ac:picMkLst>
            <pc:docMk/>
            <pc:sldMk cId="2762942968" sldId="270"/>
            <ac:picMk id="40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8BFBF-2B60-4112-BBCC-D687E0B1CF86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0B3FA-C291-4F3A-AE87-8D83B02E9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7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D45DA-062A-428C-AF25-A45312118686}" type="slidenum">
              <a:rPr lang="en-CA"/>
              <a:pPr/>
              <a:t>2</a:t>
            </a:fld>
            <a:endParaRPr lang="en-CA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22D08-F541-484C-8130-F2DBED97D49E}" type="slidenum">
              <a:rPr lang="en-CA"/>
              <a:pPr/>
              <a:t>3</a:t>
            </a:fld>
            <a:endParaRPr lang="en-CA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9C83B-B51B-4247-95D1-00091DE79651}" type="slidenum">
              <a:rPr lang="en-CA"/>
              <a:pPr/>
              <a:t>4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94B58-5C0F-47BB-B4BF-D6B040E532BC}" type="slidenum">
              <a:rPr lang="en-CA"/>
              <a:pPr/>
              <a:t>8</a:t>
            </a:fld>
            <a:endParaRPr lang="en-CA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C27BE-63DB-456E-906A-D0D041B8F07F}" type="slidenum">
              <a:rPr lang="en-CA"/>
              <a:pPr/>
              <a:t>9</a:t>
            </a:fld>
            <a:endParaRPr lang="en-CA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A36C8-25BF-4E5B-9BC9-49270210CF69}" type="slidenum">
              <a:rPr lang="en-CA"/>
              <a:pPr/>
              <a:t>14</a:t>
            </a:fld>
            <a:endParaRPr lang="en-CA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05CD1-21D0-43D6-8A94-5995B71A117D}" type="slidenum">
              <a:rPr lang="en-CA"/>
              <a:pPr/>
              <a:t>15</a:t>
            </a:fld>
            <a:endParaRPr lang="en-CA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9CCA84-A947-43B1-B08F-B838324C23C1}" type="slidenum">
              <a:rPr lang="en-CA" sz="1200">
                <a:latin typeface="Tahoma" pitchFamily="34" charset="0"/>
              </a:rPr>
              <a:pPr eaLnBrk="1" hangingPunct="1"/>
              <a:t>16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0647C6-9B79-4347-B7C9-998628F02C88}" type="slidenum">
              <a:rPr lang="en-CA" sz="1200">
                <a:latin typeface="Tahoma" pitchFamily="34" charset="0"/>
              </a:rPr>
              <a:pPr eaLnBrk="1" hangingPunct="1"/>
              <a:t>17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93DA-F5EF-46FD-BA0C-0F2046E7F822}" type="datetime1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9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332-530B-4878-AA3A-845AF17FDC9A}" type="datetime1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731E-63F5-4D4E-8D03-7882A66E2470}" type="datetime1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3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747-75DA-4928-8BF2-CEC7867AB997}" type="datetime1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5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6C6-C830-46DC-A3A5-39794CBFC1C3}" type="datetime1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5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0224-DF82-4869-A188-0100E4C4CAF1}" type="datetime1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1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1C05-D780-4853-8941-5C9446D5413F}" type="datetime1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B98B-8F25-40C4-858B-9A8D4ACA1DB7}" type="datetime1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D020-E329-4363-AF0B-7078CFC70EFE}" type="datetime1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6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93BB-E916-4BFB-B7CB-7161E4514028}" type="datetime1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3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0BDD-AF16-4356-B30C-1C37956BF5BD}" type="datetime1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9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719A-1217-4D3D-B316-7E494D36137A}" type="datetime1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21FE-C641-4F7D-B971-1CFD5880CA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6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itchFamily="71" charset="0"/>
              </a:rPr>
              <a:t>Simple Two-Phase Locking Protocol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Ensure </a:t>
            </a:r>
            <a:r>
              <a:rPr lang="en-IN" dirty="0" err="1"/>
              <a:t>serializability</a:t>
            </a:r>
            <a:endParaRPr lang="en-IN" dirty="0"/>
          </a:p>
          <a:p>
            <a:r>
              <a:rPr lang="en-IN" dirty="0"/>
              <a:t>It has the following limitations:</a:t>
            </a:r>
          </a:p>
          <a:p>
            <a:pPr lvl="1"/>
            <a:r>
              <a:rPr lang="en-IN" dirty="0"/>
              <a:t>Dead lock</a:t>
            </a:r>
          </a:p>
          <a:p>
            <a:pPr lvl="1"/>
            <a:r>
              <a:rPr lang="en-IN" dirty="0"/>
              <a:t>Cascading rollback</a:t>
            </a:r>
          </a:p>
          <a:p>
            <a:pPr lvl="1"/>
            <a:r>
              <a:rPr lang="en-IN" dirty="0"/>
              <a:t>Unnecessary wait due to early lock</a:t>
            </a:r>
          </a:p>
        </p:txBody>
      </p:sp>
    </p:spTree>
    <p:extLst>
      <p:ext uri="{BB962C8B-B14F-4D97-AF65-F5344CB8AC3E}">
        <p14:creationId xmlns:p14="http://schemas.microsoft.com/office/powerpoint/2010/main" val="30733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2555"/>
            <a:ext cx="8229600" cy="368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78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7740352" cy="519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04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65" y="462266"/>
            <a:ext cx="6408712" cy="65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94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Concurrency Control</a:t>
            </a:r>
          </a:p>
        </p:txBody>
      </p:sp>
      <p:sp>
        <p:nvSpPr>
          <p:cNvPr id="70452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cs typeface="Times New Roman" pitchFamily="71" charset="0"/>
              </a:rPr>
              <a:t>Dealing with Deadlock and Starvation</a:t>
            </a:r>
          </a:p>
          <a:p>
            <a:pPr lvl="1"/>
            <a:r>
              <a:rPr lang="en-US" sz="2200" b="1">
                <a:cs typeface="Times New Roman" pitchFamily="71" charset="0"/>
              </a:rPr>
              <a:t>Deadlock</a:t>
            </a:r>
            <a:endParaRPr lang="en-US" sz="1700" b="1">
              <a:cs typeface="Times New Roman" pitchFamily="71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>
                <a:cs typeface="Times New Roman" pitchFamily="71" charset="0"/>
              </a:rPr>
              <a:t>	</a:t>
            </a:r>
            <a:r>
              <a:rPr lang="en-US" sz="1800" b="1" u="sng">
                <a:cs typeface="Times New Roman" pitchFamily="71" charset="0"/>
              </a:rPr>
              <a:t>T’1</a:t>
            </a:r>
            <a:r>
              <a:rPr lang="en-US" sz="1800" b="1">
                <a:cs typeface="Times New Roman" pitchFamily="71" charset="0"/>
              </a:rPr>
              <a:t>			</a:t>
            </a:r>
            <a:r>
              <a:rPr lang="en-US" sz="1800" b="1" u="sng">
                <a:cs typeface="Times New Roman" pitchFamily="71" charset="0"/>
              </a:rPr>
              <a:t>T’2</a:t>
            </a:r>
            <a:r>
              <a:rPr lang="en-US" sz="1800" b="1">
                <a:cs typeface="Times New Roman" pitchFamily="71" charset="0"/>
              </a:rPr>
              <a:t>		</a:t>
            </a:r>
            <a:endParaRPr lang="en-US" sz="1800" b="1" u="sng">
              <a:cs typeface="Times New Roman" pitchFamily="71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>
                <a:cs typeface="Times New Roman" pitchFamily="71" charset="0"/>
              </a:rPr>
              <a:t>	read_lock (Y);				T1 and T2 did follow two-phase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>
                <a:cs typeface="Times New Roman" pitchFamily="71" charset="0"/>
              </a:rPr>
              <a:t>	read_item (Y);				policy but they are deadlock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>
                <a:cs typeface="Times New Roman" pitchFamily="71" charset="0"/>
              </a:rPr>
              <a:t>				read_lock (X);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>
                <a:cs typeface="Times New Roman" pitchFamily="71" charset="0"/>
              </a:rPr>
              <a:t>				read_item (Y);			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>
                <a:cs typeface="Times New Roman" pitchFamily="71" charset="0"/>
              </a:rPr>
              <a:t>	write_lock (X);	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>
                <a:cs typeface="Times New Roman" pitchFamily="71" charset="0"/>
              </a:rPr>
              <a:t>	(waits for X)		write_lock (Y);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>
                <a:cs typeface="Times New Roman" pitchFamily="71" charset="0"/>
              </a:rPr>
              <a:t>				(waits for Y)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>
                <a:cs typeface="Times New Roman" pitchFamily="71" charset="0"/>
              </a:rPr>
              <a:t>		</a:t>
            </a:r>
          </a:p>
          <a:p>
            <a:pPr lvl="1">
              <a:spcBef>
                <a:spcPct val="0"/>
              </a:spcBef>
            </a:pPr>
            <a:r>
              <a:rPr lang="en-US" sz="2000">
                <a:cs typeface="Times New Roman" pitchFamily="71" charset="0"/>
              </a:rPr>
              <a:t>Deadlock (T’1 and T’2)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51815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Concurrency Control</a:t>
            </a:r>
          </a:p>
        </p:txBody>
      </p:sp>
      <p:sp>
        <p:nvSpPr>
          <p:cNvPr id="70247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Two-Phase Locking Techniques: 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Basic</a:t>
            </a:r>
            <a:r>
              <a:rPr lang="en-US" sz="20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Transaction locks data items incrementally.  This may cause deadlock which is dealt with.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Conservative</a:t>
            </a:r>
            <a:r>
              <a:rPr lang="en-US" sz="2000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Prevents deadlock by locking all desired data items before transaction begins execution.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Strict</a:t>
            </a:r>
            <a:r>
              <a:rPr lang="en-US" sz="20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 stricter version of Basic algorithm where unlocking (exclusive locks) is performed after a transaction terminates (commits or aborts).  This is the most commonly used two-phase locking algorithm.</a:t>
            </a:r>
            <a:endParaRPr lang="en-US" sz="2000" dirty="0">
              <a:sym typeface="Symbol" pitchFamily="71" charset="2"/>
            </a:endParaRPr>
          </a:p>
          <a:p>
            <a:pPr marL="361950" lvl="1" indent="-36195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>
                <a:sym typeface="Symbol" pitchFamily="71" charset="2"/>
              </a:rPr>
              <a:t>Rigorous: </a:t>
            </a:r>
          </a:p>
          <a:p>
            <a:pPr marL="400050" lvl="2" indent="0">
              <a:lnSpc>
                <a:spcPct val="80000"/>
              </a:lnSpc>
              <a:buNone/>
            </a:pPr>
            <a:r>
              <a:rPr lang="en-US" sz="2000" dirty="0"/>
              <a:t>- A more stricter version of Basic algorithm where unlocking is performed after a transaction terminates (commits or aborts)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71" charset="0"/>
              <a:sym typeface="Symbol" pitchFamily="71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6013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Database Concurrency Control</a:t>
            </a:r>
          </a:p>
        </p:txBody>
      </p:sp>
      <p:sp>
        <p:nvSpPr>
          <p:cNvPr id="2765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Timestamp based concurrency control algorithm</a:t>
            </a:r>
          </a:p>
          <a:p>
            <a:pPr eaLnBrk="1" hangingPunct="1"/>
            <a:r>
              <a:rPr lang="en-US" b="1"/>
              <a:t>Timestamp</a:t>
            </a:r>
          </a:p>
          <a:p>
            <a:pPr lvl="1" eaLnBrk="1" hangingPunct="1"/>
            <a:r>
              <a:rPr lang="en-US"/>
              <a:t>A monotonically increasing variable (integer) indicating the age of an operation or a transaction.  A larger timestamp value indicates a more recent event or operation.</a:t>
            </a:r>
          </a:p>
          <a:p>
            <a:pPr lvl="1" eaLnBrk="1" hangingPunct="1"/>
            <a:r>
              <a:rPr lang="en-US"/>
              <a:t>Timestamp based algorithm uses timestamp to serialize the execution of concurrent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75870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Database Concurrency Control</a:t>
            </a:r>
          </a:p>
        </p:txBody>
      </p:sp>
      <p:sp>
        <p:nvSpPr>
          <p:cNvPr id="2867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Timestamp based concurrency control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Basic Timestamp Ordering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1.  Transaction T issues a write_item(X)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ym typeface="Symbol" pitchFamily="71" charset="2"/>
              </a:rPr>
              <a:t>If read_TS(X) &gt; TS(T) or if write_TS(X) &gt; TS(T), then an younger transaction has already read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ym typeface="Symbol" pitchFamily="71" charset="2"/>
              </a:rPr>
              <a:t>If the condition in part (a) does not exist, then execute write_item(X) of T and set write_TS(X) to TS(T).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itchFamily="71" charset="2"/>
              </a:rPr>
              <a:t>2.  </a:t>
            </a:r>
            <a:r>
              <a:rPr lang="en-US" sz="2200"/>
              <a:t>Transaction T issues a read_item(X)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ym typeface="Symbol" pitchFamily="71" charset="2"/>
              </a:rPr>
              <a:t>If write_TS(X) &gt; TS(T), then an younger transaction has already written to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ym typeface="Symbol" pitchFamily="71" charset="2"/>
              </a:rPr>
              <a:t>If write_TS(X)  TS(T), then execute read_item(X) of T and set read_TS(X) to the larger of TS(T) and the current read_TS(X).</a:t>
            </a:r>
          </a:p>
        </p:txBody>
      </p:sp>
    </p:spTree>
    <p:extLst>
      <p:ext uri="{BB962C8B-B14F-4D97-AF65-F5344CB8AC3E}">
        <p14:creationId xmlns:p14="http://schemas.microsoft.com/office/powerpoint/2010/main" val="116497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Concurrency Control</a:t>
            </a:r>
          </a:p>
        </p:txBody>
      </p:sp>
      <p:sp>
        <p:nvSpPr>
          <p:cNvPr id="6717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1   Purpose of Concurrency Control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To enforce Isolation (through mutual exclusion) among conflicting transactions.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To preserve database consistency through consistency preserving execution of transactions.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To resolve read-write and write-write conflicts.</a:t>
            </a:r>
          </a:p>
          <a:p>
            <a:pPr lvl="1"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40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In concurrent execution environment if T1 conflicts with T2 over a data item A, then the existing concurrency control decides if T1 or T2 should get the A and if the other transaction is rolled-back or waits.  </a:t>
            </a:r>
          </a:p>
        </p:txBody>
      </p:sp>
    </p:spTree>
    <p:extLst>
      <p:ext uri="{BB962C8B-B14F-4D97-AF65-F5344CB8AC3E}">
        <p14:creationId xmlns:p14="http://schemas.microsoft.com/office/powerpoint/2010/main" val="131966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Lock-Types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1. Binary Lock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Locking is an operation which secures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(a) permission to Read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(b) permission to Write a data item for a transaction. 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Example: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Lock (X).  Data item X is locked in behalf of the requesting transaction. 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Unlocking is an operation which removes these permissions from the data item. 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Example: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Unlock (X): Data item X is made available to all other transactions.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Lock and Unlock are Atomic operations.</a:t>
            </a:r>
          </a:p>
        </p:txBody>
      </p:sp>
    </p:spTree>
    <p:extLst>
      <p:ext uri="{BB962C8B-B14F-4D97-AF65-F5344CB8AC3E}">
        <p14:creationId xmlns:p14="http://schemas.microsoft.com/office/powerpoint/2010/main" val="131149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Lock-Types</a:t>
            </a:r>
          </a:p>
        </p:txBody>
      </p:sp>
      <p:sp>
        <p:nvSpPr>
          <p:cNvPr id="6758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3425825"/>
          </a:xfrm>
        </p:spPr>
        <p:txBody>
          <a:bodyPr/>
          <a:lstStyle/>
          <a:p>
            <a:pPr marL="457200" lvl="1" indent="-457200">
              <a:lnSpc>
                <a:spcPct val="80000"/>
              </a:lnSpc>
              <a:buNone/>
            </a:pPr>
            <a:r>
              <a:rPr lang="en-US" sz="2200" dirty="0"/>
              <a:t>2. Two locks modes: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(a) shared (read) 	(b) exclusive (write).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Shared mode:  shared lock (X)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More than one transaction can apply share lock on X for reading its value but no write lock can be applied on X by any other transaction.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Exclusive mode: Write lock (X)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Only one write lock on X can exist at any time and no shared lock can be applied by any other transaction on X.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Conflict matrix</a:t>
            </a:r>
          </a:p>
        </p:txBody>
      </p:sp>
      <p:graphicFrame>
        <p:nvGraphicFramePr>
          <p:cNvPr id="6758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76600" y="4724400"/>
          <a:ext cx="17176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717560" imgH="1755720" progId="Visio.Drawing.6">
                  <p:embed/>
                </p:oleObj>
              </mc:Choice>
              <mc:Fallback>
                <p:oleObj name="VISIO" r:id="rId3" imgW="1717560" imgH="175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17176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34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Two kinds of Concurrency Control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Lock based Protocol</a:t>
            </a:r>
          </a:p>
          <a:p>
            <a:r>
              <a:rPr lang="en-IN" dirty="0"/>
              <a:t>Timestamp based protocol</a:t>
            </a:r>
          </a:p>
        </p:txBody>
      </p:sp>
    </p:spTree>
    <p:extLst>
      <p:ext uri="{BB962C8B-B14F-4D97-AF65-F5344CB8AC3E}">
        <p14:creationId xmlns:p14="http://schemas.microsoft.com/office/powerpoint/2010/main" val="229908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Lock based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Simple Locking Protocol</a:t>
            </a:r>
          </a:p>
          <a:p>
            <a:pPr lvl="1"/>
            <a:r>
              <a:rPr lang="en-IN" dirty="0"/>
              <a:t>Lock before accessing the item and unlock wen the operation is done.</a:t>
            </a:r>
          </a:p>
          <a:p>
            <a:r>
              <a:rPr lang="en-IN" dirty="0"/>
              <a:t>2-Phase Locking Protocol</a:t>
            </a:r>
          </a:p>
          <a:p>
            <a:pPr lvl="1"/>
            <a:r>
              <a:rPr lang="en-IN" dirty="0"/>
              <a:t>Simple 2-PL</a:t>
            </a:r>
          </a:p>
          <a:p>
            <a:pPr lvl="1"/>
            <a:r>
              <a:rPr lang="en-IN" dirty="0"/>
              <a:t>Conservative 2-PL</a:t>
            </a:r>
          </a:p>
          <a:p>
            <a:pPr lvl="1"/>
            <a:r>
              <a:rPr lang="en-IN" dirty="0"/>
              <a:t>Strict 2-PL</a:t>
            </a:r>
          </a:p>
          <a:p>
            <a:pPr lvl="1"/>
            <a:r>
              <a:rPr lang="en-IN" dirty="0"/>
              <a:t>Rigorous 2-PL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49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Simple 2-Phase Locking Protocol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Growing Phase</a:t>
            </a:r>
          </a:p>
          <a:p>
            <a:r>
              <a:rPr lang="en-IN" dirty="0"/>
              <a:t>Shrinking Phase</a:t>
            </a:r>
          </a:p>
          <a:p>
            <a:r>
              <a:rPr lang="en-IN" dirty="0"/>
              <a:t>Lock Point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1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Concurrency Control</a:t>
            </a:r>
          </a:p>
        </p:txBody>
      </p:sp>
      <p:sp>
        <p:nvSpPr>
          <p:cNvPr id="69428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>
                <a:cs typeface="Times New Roman" pitchFamily="71" charset="0"/>
              </a:rPr>
              <a:t>Simple Two-Phase Locking Techniques: </a:t>
            </a:r>
          </a:p>
          <a:p>
            <a:pPr marL="342900" lvl="1" indent="-342900">
              <a:spcBef>
                <a:spcPct val="0"/>
              </a:spcBef>
            </a:pPr>
            <a:r>
              <a:rPr lang="en-US" sz="2000" dirty="0"/>
              <a:t>Transaction locks data items incrementally.  This may cause deadlock which is dealt with.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000" dirty="0">
              <a:cs typeface="Times New Roman" pitchFamily="71" charset="0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cs typeface="Times New Roman" pitchFamily="71" charset="0"/>
              </a:rPr>
              <a:t>Two Phases: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cs typeface="Times New Roman" pitchFamily="71" charset="0"/>
              </a:rPr>
              <a:t>(a) Locking (Growing)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cs typeface="Times New Roman" pitchFamily="71" charset="0"/>
              </a:rPr>
              <a:t>(b) Unlocking (Shrinking).</a:t>
            </a:r>
          </a:p>
          <a:p>
            <a:pPr algn="just">
              <a:spcBef>
                <a:spcPct val="0"/>
              </a:spcBef>
            </a:pPr>
            <a:r>
              <a:rPr lang="en-US" sz="2000" b="1" dirty="0">
                <a:cs typeface="Times New Roman" pitchFamily="71" charset="0"/>
              </a:rPr>
              <a:t>Locking (Growing) Phase:</a:t>
            </a:r>
          </a:p>
          <a:p>
            <a:pPr lvl="1" algn="just">
              <a:spcBef>
                <a:spcPct val="0"/>
              </a:spcBef>
            </a:pPr>
            <a:r>
              <a:rPr lang="en-US" sz="2000" dirty="0">
                <a:cs typeface="Times New Roman" pitchFamily="71" charset="0"/>
              </a:rPr>
              <a:t>A transaction applies locks (read or write) on desired data items one at a time.</a:t>
            </a:r>
          </a:p>
          <a:p>
            <a:pPr algn="just">
              <a:spcBef>
                <a:spcPct val="0"/>
              </a:spcBef>
            </a:pPr>
            <a:r>
              <a:rPr lang="en-US" sz="2000" b="1" dirty="0">
                <a:cs typeface="Times New Roman" pitchFamily="71" charset="0"/>
              </a:rPr>
              <a:t>Unlocking (Shrinking) Phase:</a:t>
            </a:r>
          </a:p>
          <a:p>
            <a:pPr lvl="1" algn="just">
              <a:spcBef>
                <a:spcPct val="0"/>
              </a:spcBef>
            </a:pPr>
            <a:r>
              <a:rPr lang="en-US" sz="2000" dirty="0">
                <a:cs typeface="Times New Roman" pitchFamily="71" charset="0"/>
              </a:rPr>
              <a:t>A transaction unlocks its locked data items one at a time.</a:t>
            </a:r>
          </a:p>
          <a:p>
            <a:pPr algn="just">
              <a:spcBef>
                <a:spcPct val="0"/>
              </a:spcBef>
            </a:pPr>
            <a:r>
              <a:rPr lang="en-US" sz="2000" b="1" dirty="0">
                <a:cs typeface="Times New Roman" pitchFamily="71" charset="0"/>
              </a:rPr>
              <a:t>Requirement:</a:t>
            </a:r>
          </a:p>
          <a:p>
            <a:pPr lvl="1" algn="just">
              <a:spcBef>
                <a:spcPct val="0"/>
              </a:spcBef>
            </a:pPr>
            <a:r>
              <a:rPr lang="en-US" sz="2000" dirty="0">
                <a:cs typeface="Times New Roman" pitchFamily="71" charset="0"/>
              </a:rPr>
              <a:t>For a transaction these two phases must be mutually exclusively, that is, during locking phase unlocking phase must not start and during unlocking phase locking phase must not begin.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685800" y="1266825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SzPct val="55000"/>
            </a:pPr>
            <a:r>
              <a:rPr lang="en-US" sz="1800">
                <a:solidFill>
                  <a:srgbClr val="800000"/>
                </a:solidFill>
                <a:cs typeface="Times New Roman" pitchFamily="71" charset="0"/>
                <a:sym typeface="Symbol" pitchFamily="71" charset="2"/>
              </a:rPr>
              <a:t>    </a:t>
            </a:r>
            <a:endParaRPr lang="en-US" sz="2200" b="1">
              <a:solidFill>
                <a:srgbClr val="800000"/>
              </a:solidFill>
              <a:cs typeface="Times New Roman" pitchFamily="71" charset="0"/>
              <a:sym typeface="Symbol" pitchFamily="71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SzPct val="55000"/>
            </a:pPr>
            <a:r>
              <a:rPr lang="en-US" sz="1800">
                <a:solidFill>
                  <a:srgbClr val="800000"/>
                </a:solidFill>
                <a:cs typeface="Times New Roman" pitchFamily="71" charset="0"/>
                <a:sym typeface="Symbol" pitchFamily="71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897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Concurrency Control</a:t>
            </a:r>
          </a:p>
        </p:txBody>
      </p:sp>
      <p:sp>
        <p:nvSpPr>
          <p:cNvPr id="69223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cs typeface="Times New Roman" pitchFamily="71" charset="0"/>
              </a:rPr>
              <a:t>Simple Two-Phase Locking Techniques: E</a:t>
            </a:r>
            <a:r>
              <a:rPr lang="en-US" sz="2400" dirty="0"/>
              <a:t>ssential components</a:t>
            </a:r>
            <a:endParaRPr lang="en-US" sz="2400" dirty="0">
              <a:cs typeface="Times New Roman" pitchFamily="71" charset="0"/>
            </a:endParaRPr>
          </a:p>
          <a:p>
            <a:r>
              <a:rPr lang="en-US" sz="2000" dirty="0">
                <a:cs typeface="Times New Roman" pitchFamily="71" charset="0"/>
              </a:rPr>
              <a:t>Lock conversion</a:t>
            </a:r>
          </a:p>
          <a:p>
            <a:pPr lvl="1"/>
            <a:r>
              <a:rPr lang="en-US" sz="2000" dirty="0">
                <a:cs typeface="Times New Roman" pitchFamily="71" charset="0"/>
              </a:rPr>
              <a:t>Lock upgrade: existing read lock to write lock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dirty="0">
                <a:cs typeface="Times New Roman" pitchFamily="71" charset="0"/>
              </a:rPr>
              <a:t>		</a:t>
            </a:r>
            <a:r>
              <a:rPr lang="en-US" sz="1800" dirty="0">
                <a:solidFill>
                  <a:srgbClr val="800000"/>
                </a:solidFill>
                <a:cs typeface="Times New Roman" pitchFamily="71" charset="0"/>
              </a:rPr>
              <a:t>if Ti has a read-lock (X) </a:t>
            </a:r>
            <a:r>
              <a:rPr lang="en-US" sz="1800" dirty="0">
                <a:solidFill>
                  <a:srgbClr val="800000"/>
                </a:solidFill>
                <a:cs typeface="Times New Roman" pitchFamily="71" charset="0"/>
                <a:sym typeface="Symbol" pitchFamily="71" charset="2"/>
              </a:rPr>
              <a:t>and </a:t>
            </a:r>
            <a:r>
              <a:rPr lang="en-US" sz="1800" dirty="0" err="1">
                <a:solidFill>
                  <a:srgbClr val="800000"/>
                </a:solidFill>
                <a:cs typeface="Times New Roman" pitchFamily="71" charset="0"/>
                <a:sym typeface="Symbol" pitchFamily="71" charset="2"/>
              </a:rPr>
              <a:t>Tj</a:t>
            </a:r>
            <a:r>
              <a:rPr lang="en-US" sz="1800" dirty="0">
                <a:solidFill>
                  <a:srgbClr val="800000"/>
                </a:solidFill>
                <a:cs typeface="Times New Roman" pitchFamily="71" charset="0"/>
                <a:sym typeface="Symbol" pitchFamily="71" charset="2"/>
              </a:rPr>
              <a:t> has no read-lock (X) (i  j) then</a:t>
            </a:r>
            <a:endParaRPr lang="en-US" sz="1800" dirty="0">
              <a:solidFill>
                <a:srgbClr val="800000"/>
              </a:solidFill>
              <a:cs typeface="Times New Roman" pitchFamily="71" charset="0"/>
            </a:endParaRPr>
          </a:p>
          <a:p>
            <a:pPr lvl="1" algn="just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>
                <a:cs typeface="Times New Roman" pitchFamily="71" charset="0"/>
              </a:rPr>
              <a:t>	    convert read-lock (X) to write-lock (X)</a:t>
            </a:r>
            <a:endParaRPr lang="en-US" sz="1800" dirty="0">
              <a:cs typeface="Times New Roman" pitchFamily="71" charset="0"/>
              <a:sym typeface="Symbol" pitchFamily="71" charset="2"/>
            </a:endParaRPr>
          </a:p>
          <a:p>
            <a:pPr lvl="1" algn="just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>
                <a:cs typeface="Times New Roman" pitchFamily="71" charset="0"/>
                <a:sym typeface="Symbol" pitchFamily="71" charset="2"/>
              </a:rPr>
              <a:t>    		else</a:t>
            </a:r>
            <a:endParaRPr lang="en-US" sz="1800" dirty="0">
              <a:cs typeface="Times New Roman" pitchFamily="71" charset="0"/>
            </a:endParaRPr>
          </a:p>
          <a:p>
            <a:pPr lvl="1" algn="just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>
                <a:cs typeface="Times New Roman" pitchFamily="71" charset="0"/>
                <a:sym typeface="Symbol" pitchFamily="71" charset="2"/>
              </a:rPr>
              <a:t>	    force Ti to wait until </a:t>
            </a:r>
            <a:r>
              <a:rPr lang="en-US" sz="1800" dirty="0" err="1">
                <a:cs typeface="Times New Roman" pitchFamily="71" charset="0"/>
                <a:sym typeface="Symbol" pitchFamily="71" charset="2"/>
              </a:rPr>
              <a:t>Tj</a:t>
            </a:r>
            <a:r>
              <a:rPr lang="en-US" sz="1800" dirty="0">
                <a:cs typeface="Times New Roman" pitchFamily="71" charset="0"/>
                <a:sym typeface="Symbol" pitchFamily="71" charset="2"/>
              </a:rPr>
              <a:t> unlocks X</a:t>
            </a:r>
          </a:p>
          <a:p>
            <a:pPr lvl="1"/>
            <a:endParaRPr lang="en-US" sz="2000" dirty="0">
              <a:cs typeface="Times New Roman" pitchFamily="71" charset="0"/>
            </a:endParaRPr>
          </a:p>
          <a:p>
            <a:pPr lvl="1"/>
            <a:r>
              <a:rPr lang="en-US" sz="2000" dirty="0">
                <a:cs typeface="Times New Roman" pitchFamily="71" charset="0"/>
              </a:rPr>
              <a:t>Lock downgrade: existing write lock to read lock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cs typeface="Times New Roman" pitchFamily="71" charset="0"/>
              </a:rPr>
              <a:t>		Ti has a write-lock (X)    (*no transaction can have any lock on X*)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>
                <a:cs typeface="Times New Roman" pitchFamily="71" charset="0"/>
              </a:rPr>
              <a:t>		convert write-lock (X) to read-lock (X)</a:t>
            </a:r>
            <a:endParaRPr lang="en-US" sz="1800" dirty="0">
              <a:cs typeface="Times New Roman" pitchFamily="71" charset="0"/>
              <a:sym typeface="Symbol" pitchFamily="71" charset="2"/>
            </a:endParaRPr>
          </a:p>
          <a:p>
            <a:pPr lvl="1" algn="just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>
                <a:cs typeface="Times New Roman" pitchFamily="71" charset="0"/>
                <a:sym typeface="Symbol" pitchFamily="71" charset="2"/>
              </a:rPr>
              <a:t>    </a:t>
            </a:r>
            <a:endParaRPr lang="en-US" sz="1800" dirty="0">
              <a:cs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UpdatedBy xmlns="d12f77d6-7435-44c9-91b9-005915f196b3">
      <UserInfo>
        <DisplayName/>
        <AccountId xsi:nil="true"/>
        <AccountType/>
      </UserInfo>
    </UpdatedBy>
    <TaxCatchAll xmlns="a14683dc-acff-4aa3-9ceb-a35f8ebed1f0" xsi:nil="true"/>
    <Size xmlns="d12f77d6-7435-44c9-91b9-005915f196b3"/>
  </documentManagement>
</p:properties>
</file>

<file path=customXml/itemProps1.xml><?xml version="1.0" encoding="utf-8"?>
<ds:datastoreItem xmlns:ds="http://schemas.openxmlformats.org/officeDocument/2006/customXml" ds:itemID="{84471974-ADC5-4BCA-A7D2-BDDEC75A3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46AB1A-6EEF-46AE-82D5-8F06089CDD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2f77d6-7435-44c9-91b9-005915f196b3"/>
    <ds:schemaRef ds:uri="a14683dc-acff-4aa3-9ceb-a35f8ebed1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28BAFE-06D5-4A14-99BE-65AEC0BF2DF9}">
  <ds:schemaRefs>
    <ds:schemaRef ds:uri="http://schemas.microsoft.com/office/2006/metadata/properties"/>
    <ds:schemaRef ds:uri="http://schemas.microsoft.com/office/infopath/2007/PartnerControls"/>
    <ds:schemaRef ds:uri="d12f77d6-7435-44c9-91b9-005915f196b3"/>
    <ds:schemaRef ds:uri="a14683dc-acff-4aa3-9ceb-a35f8ebed1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700</Words>
  <Application>Microsoft Office PowerPoint</Application>
  <PresentationFormat>On-screen Show (4:3)</PresentationFormat>
  <Paragraphs>123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UNIT-5</vt:lpstr>
      <vt:lpstr>Database Concurrency Control</vt:lpstr>
      <vt:lpstr>Lock-Types</vt:lpstr>
      <vt:lpstr>Lock-Types</vt:lpstr>
      <vt:lpstr>Two kinds of Concurrency Control Protocol</vt:lpstr>
      <vt:lpstr>Lock based Protocol</vt:lpstr>
      <vt:lpstr>Simple 2-Phase Locking Protocol </vt:lpstr>
      <vt:lpstr>Database Concurrency Control</vt:lpstr>
      <vt:lpstr>Database Concurrency Control</vt:lpstr>
      <vt:lpstr>Simple Two-Phase Locking Protocol </vt:lpstr>
      <vt:lpstr>PowerPoint Presentation</vt:lpstr>
      <vt:lpstr>PowerPoint Presentation</vt:lpstr>
      <vt:lpstr>PowerPoint Presentation</vt:lpstr>
      <vt:lpstr>Database Concurrency Control</vt:lpstr>
      <vt:lpstr>Database Concurrency Control</vt:lpstr>
      <vt:lpstr>Database Concurrency Control</vt:lpstr>
      <vt:lpstr>Database Concurrency Control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25</cp:revision>
  <dcterms:created xsi:type="dcterms:W3CDTF">2021-06-09T06:27:21Z</dcterms:created>
  <dcterms:modified xsi:type="dcterms:W3CDTF">2023-04-13T10:05:31Z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  <property fmtid="{D5CDD505-2E9C-101B-9397-08002B2CF9AE}" pid="3" name="MediaServiceImageTags">
    <vt:lpwstr/>
  </property>
</Properties>
</file>