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sldIdLst>
    <p:sldId id="257" r:id="rId5"/>
    <p:sldId id="260" r:id="rId6"/>
    <p:sldId id="262" r:id="rId7"/>
    <p:sldId id="258" r:id="rId8"/>
    <p:sldId id="259" r:id="rId9"/>
    <p:sldId id="264" r:id="rId10"/>
    <p:sldId id="263" r:id="rId11"/>
    <p:sldId id="266" r:id="rId12"/>
    <p:sldId id="267" r:id="rId13"/>
    <p:sldId id="268" r:id="rId14"/>
    <p:sldId id="269" r:id="rId15"/>
    <p:sldId id="270" r:id="rId16"/>
    <p:sldId id="271" r:id="rId17"/>
    <p:sldId id="276" r:id="rId18"/>
    <p:sldId id="277" r:id="rId19"/>
    <p:sldId id="278" r:id="rId20"/>
    <p:sldId id="279" r:id="rId21"/>
    <p:sldId id="280" r:id="rId22"/>
    <p:sldId id="281" r:id="rId23"/>
    <p:sldId id="282" r:id="rId24"/>
    <p:sldId id="283" r:id="rId25"/>
    <p:sldId id="273" r:id="rId26"/>
    <p:sldId id="274" r:id="rId27"/>
    <p:sldId id="275" r:id="rId28"/>
    <p:sldId id="272" r:id="rId29"/>
    <p:sldId id="292" r:id="rId30"/>
    <p:sldId id="293" r:id="rId31"/>
    <p:sldId id="285" r:id="rId32"/>
    <p:sldId id="286" r:id="rId33"/>
    <p:sldId id="287" r:id="rId34"/>
    <p:sldId id="289" r:id="rId35"/>
    <p:sldId id="288" r:id="rId36"/>
    <p:sldId id="290"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9F404-5CDD-41FC-814E-F10DD6C1E841}" v="1" dt="2023-07-26T15:02:41.964"/>
    <p1510:client id="{30791DE5-A8E2-4248-B2BE-FCE3C246E167}" v="1" dt="2021-05-27T13:58:02.311"/>
    <p1510:client id="{600C173B-A742-441F-9AA3-D4B19483AB15}" v="4" dt="2021-07-06T15:26:45.904"/>
    <p1510:client id="{A33420E8-C457-4606-87D8-E8DB5069F46A}" v="3" dt="2021-06-02T11:14:34.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IT KUMAR" userId="S::ronit.kumar2020@vitstudent.ac.in::73dcb8a0-575f-492d-b5b5-c7c508626f0c" providerId="AD" clId="Web-{30791DE5-A8E2-4248-B2BE-FCE3C246E167}"/>
    <pc:docChg chg="sldOrd">
      <pc:chgData name="RONIT KUMAR" userId="S::ronit.kumar2020@vitstudent.ac.in::73dcb8a0-575f-492d-b5b5-c7c508626f0c" providerId="AD" clId="Web-{30791DE5-A8E2-4248-B2BE-FCE3C246E167}" dt="2021-05-27T13:58:02.311" v="0"/>
      <pc:docMkLst>
        <pc:docMk/>
      </pc:docMkLst>
      <pc:sldChg chg="ord">
        <pc:chgData name="RONIT KUMAR" userId="S::ronit.kumar2020@vitstudent.ac.in::73dcb8a0-575f-492d-b5b5-c7c508626f0c" providerId="AD" clId="Web-{30791DE5-A8E2-4248-B2BE-FCE3C246E167}" dt="2021-05-27T13:58:02.311" v="0"/>
        <pc:sldMkLst>
          <pc:docMk/>
          <pc:sldMk cId="2595819423" sldId="288"/>
        </pc:sldMkLst>
      </pc:sldChg>
    </pc:docChg>
  </pc:docChgLst>
  <pc:docChgLst>
    <pc:chgData name="BANSURI GUPTA" userId="S::bansuri.gupta2020@vitstudent.ac.in::d59f7bae-9d99-49b8-a10d-c533e59575c4" providerId="AD" clId="Web-{600C173B-A742-441F-9AA3-D4B19483AB15}"/>
    <pc:docChg chg="modSld">
      <pc:chgData name="BANSURI GUPTA" userId="S::bansuri.gupta2020@vitstudent.ac.in::d59f7bae-9d99-49b8-a10d-c533e59575c4" providerId="AD" clId="Web-{600C173B-A742-441F-9AA3-D4B19483AB15}" dt="2021-07-06T15:26:45.904" v="3"/>
      <pc:docMkLst>
        <pc:docMk/>
      </pc:docMkLst>
      <pc:sldChg chg="addSp delSp modSp">
        <pc:chgData name="BANSURI GUPTA" userId="S::bansuri.gupta2020@vitstudent.ac.in::d59f7bae-9d99-49b8-a10d-c533e59575c4" providerId="AD" clId="Web-{600C173B-A742-441F-9AA3-D4B19483AB15}" dt="2021-07-06T15:26:45.904" v="3"/>
        <pc:sldMkLst>
          <pc:docMk/>
          <pc:sldMk cId="1714388192" sldId="257"/>
        </pc:sldMkLst>
        <pc:spChg chg="add del mod">
          <ac:chgData name="BANSURI GUPTA" userId="S::bansuri.gupta2020@vitstudent.ac.in::d59f7bae-9d99-49b8-a10d-c533e59575c4" providerId="AD" clId="Web-{600C173B-A742-441F-9AA3-D4B19483AB15}" dt="2021-07-06T15:26:44.404" v="2"/>
          <ac:spMkLst>
            <pc:docMk/>
            <pc:sldMk cId="1714388192" sldId="257"/>
            <ac:spMk id="4" creationId="{2BCDFC3D-1FCD-428F-B9CA-DD2B44CE031B}"/>
          </ac:spMkLst>
        </pc:spChg>
        <pc:spChg chg="add">
          <ac:chgData name="BANSURI GUPTA" userId="S::bansuri.gupta2020@vitstudent.ac.in::d59f7bae-9d99-49b8-a10d-c533e59575c4" providerId="AD" clId="Web-{600C173B-A742-441F-9AA3-D4B19483AB15}" dt="2021-07-06T15:26:45.904" v="3"/>
          <ac:spMkLst>
            <pc:docMk/>
            <pc:sldMk cId="1714388192" sldId="257"/>
            <ac:spMk id="5" creationId="{2E607CFA-276E-4236-B4CC-66D2B816D836}"/>
          </ac:spMkLst>
        </pc:spChg>
      </pc:sldChg>
    </pc:docChg>
  </pc:docChgLst>
  <pc:docChgLst>
    <pc:chgData name="Patel Aarsh Miteshkumar" userId="S::patelaarsh.miteshkumar2021@vitstudent.ac.in::9111889a-3280-4316-9135-ee18072eb291" providerId="AD" clId="Web-{0F29F404-5CDD-41FC-814E-F10DD6C1E841}"/>
    <pc:docChg chg="sldOrd">
      <pc:chgData name="Patel Aarsh Miteshkumar" userId="S::patelaarsh.miteshkumar2021@vitstudent.ac.in::9111889a-3280-4316-9135-ee18072eb291" providerId="AD" clId="Web-{0F29F404-5CDD-41FC-814E-F10DD6C1E841}" dt="2023-07-26T15:02:41.964" v="0"/>
      <pc:docMkLst>
        <pc:docMk/>
      </pc:docMkLst>
      <pc:sldChg chg="ord">
        <pc:chgData name="Patel Aarsh Miteshkumar" userId="S::patelaarsh.miteshkumar2021@vitstudent.ac.in::9111889a-3280-4316-9135-ee18072eb291" providerId="AD" clId="Web-{0F29F404-5CDD-41FC-814E-F10DD6C1E841}" dt="2023-07-26T15:02:41.964" v="0"/>
        <pc:sldMkLst>
          <pc:docMk/>
          <pc:sldMk cId="615165662" sldId="263"/>
        </pc:sldMkLst>
      </pc:sldChg>
    </pc:docChg>
  </pc:docChgLst>
  <pc:docChgLst>
    <pc:chgData name="AARYAN MEHTA" userId="S::aaryan.mehta2020@vitstudent.ac.in::9a47a3f4-8bef-4d31-aa22-24404df87f90" providerId="AD" clId="Web-{A33420E8-C457-4606-87D8-E8DB5069F46A}"/>
    <pc:docChg chg="modSld">
      <pc:chgData name="AARYAN MEHTA" userId="S::aaryan.mehta2020@vitstudent.ac.in::9a47a3f4-8bef-4d31-aa22-24404df87f90" providerId="AD" clId="Web-{A33420E8-C457-4606-87D8-E8DB5069F46A}" dt="2021-06-02T11:14:34.477" v="2" actId="1076"/>
      <pc:docMkLst>
        <pc:docMk/>
      </pc:docMkLst>
      <pc:sldChg chg="modSp">
        <pc:chgData name="AARYAN MEHTA" userId="S::aaryan.mehta2020@vitstudent.ac.in::9a47a3f4-8bef-4d31-aa22-24404df87f90" providerId="AD" clId="Web-{A33420E8-C457-4606-87D8-E8DB5069F46A}" dt="2021-06-02T11:05:05.840" v="0" actId="1076"/>
        <pc:sldMkLst>
          <pc:docMk/>
          <pc:sldMk cId="1714388192" sldId="257"/>
        </pc:sldMkLst>
        <pc:spChg chg="mod">
          <ac:chgData name="AARYAN MEHTA" userId="S::aaryan.mehta2020@vitstudent.ac.in::9a47a3f4-8bef-4d31-aa22-24404df87f90" providerId="AD" clId="Web-{A33420E8-C457-4606-87D8-E8DB5069F46A}" dt="2021-06-02T11:05:05.840" v="0" actId="1076"/>
          <ac:spMkLst>
            <pc:docMk/>
            <pc:sldMk cId="1714388192" sldId="257"/>
            <ac:spMk id="2" creationId="{00000000-0000-0000-0000-000000000000}"/>
          </ac:spMkLst>
        </pc:spChg>
      </pc:sldChg>
      <pc:sldChg chg="addSp">
        <pc:chgData name="AARYAN MEHTA" userId="S::aaryan.mehta2020@vitstudent.ac.in::9a47a3f4-8bef-4d31-aa22-24404df87f90" providerId="AD" clId="Web-{A33420E8-C457-4606-87D8-E8DB5069F46A}" dt="2021-06-02T11:09:58.815" v="1"/>
        <pc:sldMkLst>
          <pc:docMk/>
          <pc:sldMk cId="475994298" sldId="275"/>
        </pc:sldMkLst>
        <pc:spChg chg="add">
          <ac:chgData name="AARYAN MEHTA" userId="S::aaryan.mehta2020@vitstudent.ac.in::9a47a3f4-8bef-4d31-aa22-24404df87f90" providerId="AD" clId="Web-{A33420E8-C457-4606-87D8-E8DB5069F46A}" dt="2021-06-02T11:09:58.815" v="1"/>
          <ac:spMkLst>
            <pc:docMk/>
            <pc:sldMk cId="475994298" sldId="275"/>
            <ac:spMk id="2" creationId="{52728B60-7D61-46AC-8C16-2134ED629DBE}"/>
          </ac:spMkLst>
        </pc:spChg>
      </pc:sldChg>
      <pc:sldChg chg="modSp">
        <pc:chgData name="AARYAN MEHTA" userId="S::aaryan.mehta2020@vitstudent.ac.in::9a47a3f4-8bef-4d31-aa22-24404df87f90" providerId="AD" clId="Web-{A33420E8-C457-4606-87D8-E8DB5069F46A}" dt="2021-06-02T11:14:34.477" v="2" actId="1076"/>
        <pc:sldMkLst>
          <pc:docMk/>
          <pc:sldMk cId="3740752319" sldId="286"/>
        </pc:sldMkLst>
        <pc:spChg chg="mod">
          <ac:chgData name="AARYAN MEHTA" userId="S::aaryan.mehta2020@vitstudent.ac.in::9a47a3f4-8bef-4d31-aa22-24404df87f90" providerId="AD" clId="Web-{A33420E8-C457-4606-87D8-E8DB5069F46A}" dt="2021-06-02T11:14:34.477" v="2" actId="1076"/>
          <ac:spMkLst>
            <pc:docMk/>
            <pc:sldMk cId="3740752319" sldId="28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3468FD-6AE2-481C-9918-70DF72CF1B8D}" type="datetimeFigureOut">
              <a:rPr lang="en-IN" smtClean="0"/>
              <a:t>26-07-2023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A37335-324F-40A5-AA27-A49892E247A5}" type="slidenum">
              <a:rPr lang="en-IN" smtClean="0"/>
              <a:t>‹#›</a:t>
            </a:fld>
            <a:endParaRPr lang="en-IN"/>
          </a:p>
        </p:txBody>
      </p:sp>
    </p:spTree>
    <p:extLst>
      <p:ext uri="{BB962C8B-B14F-4D97-AF65-F5344CB8AC3E}">
        <p14:creationId xmlns:p14="http://schemas.microsoft.com/office/powerpoint/2010/main" val="2799760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CEF33F2-7BE2-4B52-BE2D-9A908878FC52}" type="slidenum">
              <a:rPr lang="en-CA" sz="1200" smtClean="0">
                <a:latin typeface="Tahoma" pitchFamily="34" charset="0"/>
              </a:rPr>
              <a:pPr eaLnBrk="1" hangingPunct="1"/>
              <a:t>35</a:t>
            </a:fld>
            <a:endParaRPr lang="en-CA" sz="120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E203BFB-7411-40F2-827F-17C15DCBBB9B}" type="slidenum">
              <a:rPr lang="en-CA" sz="1200" smtClean="0">
                <a:latin typeface="Tahoma" pitchFamily="34" charset="0"/>
              </a:rPr>
              <a:pPr eaLnBrk="1" hangingPunct="1"/>
              <a:t>44</a:t>
            </a:fld>
            <a:endParaRPr lang="en-CA" sz="120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BF2EDEE-47B5-4801-ABF6-DD6DFAF9A8A7}" type="slidenum">
              <a:rPr lang="en-CA" sz="1200" smtClean="0">
                <a:latin typeface="Tahoma" pitchFamily="34" charset="0"/>
              </a:rPr>
              <a:pPr eaLnBrk="1" hangingPunct="1"/>
              <a:t>45</a:t>
            </a:fld>
            <a:endParaRPr lang="en-CA" sz="1200">
              <a:latin typeface="Tahoma"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6491AD5-DA33-4CF0-969F-125CE2D0171E}" type="slidenum">
              <a:rPr lang="en-CA" sz="1200" smtClean="0">
                <a:latin typeface="Tahoma" pitchFamily="34" charset="0"/>
              </a:rPr>
              <a:pPr eaLnBrk="1" hangingPunct="1"/>
              <a:t>46</a:t>
            </a:fld>
            <a:endParaRPr lang="en-CA" sz="1200">
              <a:latin typeface="Tahoma"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FE30BDB-5219-4B23-B0BB-274C9A072B5C}" type="slidenum">
              <a:rPr lang="en-CA" sz="1200" smtClean="0">
                <a:latin typeface="Tahoma" pitchFamily="34" charset="0"/>
              </a:rPr>
              <a:pPr eaLnBrk="1" hangingPunct="1"/>
              <a:t>48</a:t>
            </a:fld>
            <a:endParaRPr lang="en-CA" sz="1200">
              <a:latin typeface="Tahoma"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4C1AD37-A6B6-4440-AA6B-0A780F6A8D01}" type="slidenum">
              <a:rPr lang="en-CA" sz="1200" smtClean="0">
                <a:latin typeface="Tahoma" pitchFamily="34" charset="0"/>
              </a:rPr>
              <a:pPr eaLnBrk="1" hangingPunct="1"/>
              <a:t>49</a:t>
            </a:fld>
            <a:endParaRPr lang="en-CA" sz="1200">
              <a:latin typeface="Tahoma"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2F119C5-8995-4CCC-8D39-7CC17DAEE094}" type="slidenum">
              <a:rPr lang="en-CA" sz="1200" smtClean="0">
                <a:latin typeface="Tahoma" pitchFamily="34" charset="0"/>
              </a:rPr>
              <a:pPr eaLnBrk="1" hangingPunct="1"/>
              <a:t>36</a:t>
            </a:fld>
            <a:endParaRPr lang="en-CA" sz="1200">
              <a:latin typeface="Tahoma"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1563A0F-46B8-427F-ACB3-1F153302A450}" type="slidenum">
              <a:rPr lang="en-CA" sz="1200" smtClean="0">
                <a:latin typeface="Tahoma" pitchFamily="34" charset="0"/>
              </a:rPr>
              <a:pPr eaLnBrk="1" hangingPunct="1"/>
              <a:t>37</a:t>
            </a:fld>
            <a:endParaRPr lang="en-CA" sz="1200">
              <a:latin typeface="Tahoma"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7580EC6-8DCF-4297-B031-EED9F249A286}" type="slidenum">
              <a:rPr lang="en-CA" sz="1200" smtClean="0">
                <a:latin typeface="Tahoma" pitchFamily="34" charset="0"/>
              </a:rPr>
              <a:pPr eaLnBrk="1" hangingPunct="1"/>
              <a:t>38</a:t>
            </a:fld>
            <a:endParaRPr lang="en-CA" sz="1200">
              <a:latin typeface="Tahoma"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52EA428-D5C5-4DCA-8FF9-9DFC636543FD}" type="slidenum">
              <a:rPr lang="en-CA" sz="1200" smtClean="0">
                <a:latin typeface="Tahoma" pitchFamily="34" charset="0"/>
              </a:rPr>
              <a:pPr eaLnBrk="1" hangingPunct="1"/>
              <a:t>39</a:t>
            </a:fld>
            <a:endParaRPr lang="en-CA" sz="1200">
              <a:latin typeface="Tahoma"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525F1A8-9AD8-48F3-9972-F3F8F265480A}" type="slidenum">
              <a:rPr lang="en-CA" sz="1200" smtClean="0">
                <a:latin typeface="Tahoma" pitchFamily="34" charset="0"/>
              </a:rPr>
              <a:pPr eaLnBrk="1" hangingPunct="1"/>
              <a:t>40</a:t>
            </a:fld>
            <a:endParaRPr lang="en-CA" sz="1200">
              <a:latin typeface="Tahoma"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C9517F4-AD62-4AC7-8A2A-4B112F452B65}" type="slidenum">
              <a:rPr lang="en-CA" sz="1200" smtClean="0">
                <a:latin typeface="Tahoma" pitchFamily="34" charset="0"/>
              </a:rPr>
              <a:pPr eaLnBrk="1" hangingPunct="1"/>
              <a:t>41</a:t>
            </a:fld>
            <a:endParaRPr lang="en-CA" sz="1200">
              <a:latin typeface="Tahoma"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961B295-5CAD-45A4-A7E5-F183EBE6356E}" type="slidenum">
              <a:rPr lang="en-CA" sz="1200" smtClean="0">
                <a:latin typeface="Tahoma" pitchFamily="34" charset="0"/>
              </a:rPr>
              <a:pPr eaLnBrk="1" hangingPunct="1"/>
              <a:t>42</a:t>
            </a:fld>
            <a:endParaRPr lang="en-CA" sz="1200">
              <a:latin typeface="Tahoma"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156C906-CED6-4D84-8F3B-00ABAFA2A38A}" type="slidenum">
              <a:rPr lang="en-CA" sz="1200" smtClean="0">
                <a:latin typeface="Tahoma" pitchFamily="34" charset="0"/>
              </a:rPr>
              <a:pPr eaLnBrk="1" hangingPunct="1"/>
              <a:t>43</a:t>
            </a:fld>
            <a:endParaRPr lang="en-CA" sz="1200">
              <a:latin typeface="Tahoma"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3C70207-4510-41EA-8C6D-45460F7DE34C}" type="datetime1">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AE429-1D33-4197-8BE0-7890AA580E23}" type="slidenum">
              <a:rPr lang="en-IN" smtClean="0"/>
              <a:t>‹#›</a:t>
            </a:fld>
            <a:endParaRPr lang="en-IN"/>
          </a:p>
        </p:txBody>
      </p:sp>
    </p:spTree>
    <p:extLst>
      <p:ext uri="{BB962C8B-B14F-4D97-AF65-F5344CB8AC3E}">
        <p14:creationId xmlns:p14="http://schemas.microsoft.com/office/powerpoint/2010/main" val="172640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FDAE74-801F-45B2-8249-546E0F8C97DE}" type="datetime1">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AE429-1D33-4197-8BE0-7890AA580E23}" type="slidenum">
              <a:rPr lang="en-IN" smtClean="0"/>
              <a:t>‹#›</a:t>
            </a:fld>
            <a:endParaRPr lang="en-IN"/>
          </a:p>
        </p:txBody>
      </p:sp>
    </p:spTree>
    <p:extLst>
      <p:ext uri="{BB962C8B-B14F-4D97-AF65-F5344CB8AC3E}">
        <p14:creationId xmlns:p14="http://schemas.microsoft.com/office/powerpoint/2010/main" val="389318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035BAB-6B01-4DC9-B057-12ACC7C4E49F}" type="datetime1">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AE429-1D33-4197-8BE0-7890AA580E23}" type="slidenum">
              <a:rPr lang="en-IN" smtClean="0"/>
              <a:t>‹#›</a:t>
            </a:fld>
            <a:endParaRPr lang="en-IN"/>
          </a:p>
        </p:txBody>
      </p:sp>
    </p:spTree>
    <p:extLst>
      <p:ext uri="{BB962C8B-B14F-4D97-AF65-F5344CB8AC3E}">
        <p14:creationId xmlns:p14="http://schemas.microsoft.com/office/powerpoint/2010/main" val="207122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329567-7B12-4918-8276-D00A13A88677}" type="datetime1">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AE429-1D33-4197-8BE0-7890AA580E23}" type="slidenum">
              <a:rPr lang="en-IN" smtClean="0"/>
              <a:t>‹#›</a:t>
            </a:fld>
            <a:endParaRPr lang="en-IN"/>
          </a:p>
        </p:txBody>
      </p:sp>
    </p:spTree>
    <p:extLst>
      <p:ext uri="{BB962C8B-B14F-4D97-AF65-F5344CB8AC3E}">
        <p14:creationId xmlns:p14="http://schemas.microsoft.com/office/powerpoint/2010/main" val="17534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CD114-3047-4EF8-A7AE-B23FBCA2D7BA}" type="datetime1">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AE429-1D33-4197-8BE0-7890AA580E23}" type="slidenum">
              <a:rPr lang="en-IN" smtClean="0"/>
              <a:t>‹#›</a:t>
            </a:fld>
            <a:endParaRPr lang="en-IN"/>
          </a:p>
        </p:txBody>
      </p:sp>
    </p:spTree>
    <p:extLst>
      <p:ext uri="{BB962C8B-B14F-4D97-AF65-F5344CB8AC3E}">
        <p14:creationId xmlns:p14="http://schemas.microsoft.com/office/powerpoint/2010/main" val="328339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8E79289-BA9F-4DFE-9451-B1A4449E4C6A}" type="datetime1">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FAE429-1D33-4197-8BE0-7890AA580E23}" type="slidenum">
              <a:rPr lang="en-IN" smtClean="0"/>
              <a:t>‹#›</a:t>
            </a:fld>
            <a:endParaRPr lang="en-IN"/>
          </a:p>
        </p:txBody>
      </p:sp>
    </p:spTree>
    <p:extLst>
      <p:ext uri="{BB962C8B-B14F-4D97-AF65-F5344CB8AC3E}">
        <p14:creationId xmlns:p14="http://schemas.microsoft.com/office/powerpoint/2010/main" val="4155128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5875BB5-833C-4039-BC74-768F097C4D58}" type="datetime1">
              <a:rPr lang="en-IN" smtClean="0"/>
              <a:t>26-07-2023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FAE429-1D33-4197-8BE0-7890AA580E23}" type="slidenum">
              <a:rPr lang="en-IN" smtClean="0"/>
              <a:t>‹#›</a:t>
            </a:fld>
            <a:endParaRPr lang="en-IN"/>
          </a:p>
        </p:txBody>
      </p:sp>
    </p:spTree>
    <p:extLst>
      <p:ext uri="{BB962C8B-B14F-4D97-AF65-F5344CB8AC3E}">
        <p14:creationId xmlns:p14="http://schemas.microsoft.com/office/powerpoint/2010/main" val="96794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B28D80F-E929-42B7-A04F-A0D2DFCF7CF0}" type="datetime1">
              <a:rPr lang="en-IN" smtClean="0"/>
              <a:t>26-07-2023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FAE429-1D33-4197-8BE0-7890AA580E23}" type="slidenum">
              <a:rPr lang="en-IN" smtClean="0"/>
              <a:t>‹#›</a:t>
            </a:fld>
            <a:endParaRPr lang="en-IN"/>
          </a:p>
        </p:txBody>
      </p:sp>
    </p:spTree>
    <p:extLst>
      <p:ext uri="{BB962C8B-B14F-4D97-AF65-F5344CB8AC3E}">
        <p14:creationId xmlns:p14="http://schemas.microsoft.com/office/powerpoint/2010/main" val="378558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804A5-57B3-47AF-B7A7-7A66A5DD3974}" type="datetime1">
              <a:rPr lang="en-IN" smtClean="0"/>
              <a:t>26-07-2023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FAE429-1D33-4197-8BE0-7890AA580E23}" type="slidenum">
              <a:rPr lang="en-IN" smtClean="0"/>
              <a:t>‹#›</a:t>
            </a:fld>
            <a:endParaRPr lang="en-IN"/>
          </a:p>
        </p:txBody>
      </p:sp>
    </p:spTree>
    <p:extLst>
      <p:ext uri="{BB962C8B-B14F-4D97-AF65-F5344CB8AC3E}">
        <p14:creationId xmlns:p14="http://schemas.microsoft.com/office/powerpoint/2010/main" val="308536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DF7F6F-DD48-44DD-A216-57B82CCF81E6}" type="datetime1">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FAE429-1D33-4197-8BE0-7890AA580E23}" type="slidenum">
              <a:rPr lang="en-IN" smtClean="0"/>
              <a:t>‹#›</a:t>
            </a:fld>
            <a:endParaRPr lang="en-IN"/>
          </a:p>
        </p:txBody>
      </p:sp>
    </p:spTree>
    <p:extLst>
      <p:ext uri="{BB962C8B-B14F-4D97-AF65-F5344CB8AC3E}">
        <p14:creationId xmlns:p14="http://schemas.microsoft.com/office/powerpoint/2010/main" val="227945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BABE26-EF86-4340-BF16-E730AF3D9743}" type="datetime1">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FAE429-1D33-4197-8BE0-7890AA580E23}" type="slidenum">
              <a:rPr lang="en-IN" smtClean="0"/>
              <a:t>‹#›</a:t>
            </a:fld>
            <a:endParaRPr lang="en-IN"/>
          </a:p>
        </p:txBody>
      </p:sp>
    </p:spTree>
    <p:extLst>
      <p:ext uri="{BB962C8B-B14F-4D97-AF65-F5344CB8AC3E}">
        <p14:creationId xmlns:p14="http://schemas.microsoft.com/office/powerpoint/2010/main" val="53397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E8B93-940F-4F39-AFBC-B8A20A6AED51}" type="datetime1">
              <a:rPr lang="en-IN" smtClean="0"/>
              <a:t>26-07-2023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AE429-1D33-4197-8BE0-7890AA580E23}" type="slidenum">
              <a:rPr lang="en-IN" smtClean="0"/>
              <a:t>‹#›</a:t>
            </a:fld>
            <a:endParaRPr lang="en-IN"/>
          </a:p>
        </p:txBody>
      </p:sp>
    </p:spTree>
    <p:extLst>
      <p:ext uri="{BB962C8B-B14F-4D97-AF65-F5344CB8AC3E}">
        <p14:creationId xmlns:p14="http://schemas.microsoft.com/office/powerpoint/2010/main" val="1349935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8957"/>
            <a:ext cx="8229600" cy="1143000"/>
          </a:xfrm>
        </p:spPr>
        <p:txBody>
          <a:bodyPr>
            <a:noAutofit/>
          </a:bodyPr>
          <a:lstStyle/>
          <a:p>
            <a:r>
              <a:rPr lang="en-IN" sz="2800"/>
              <a:t>Unit-4</a:t>
            </a:r>
            <a:br>
              <a:rPr lang="en-IN" sz="2800"/>
            </a:br>
            <a:r>
              <a:rPr lang="en-US" sz="2800" b="1" i="0">
                <a:solidFill>
                  <a:srgbClr val="000000"/>
                </a:solidFill>
                <a:effectLst/>
                <a:latin typeface="CIDFont+F2"/>
              </a:rPr>
              <a:t>QUERY PROCESSING AND TRANSACTION</a:t>
            </a:r>
            <a:br>
              <a:rPr lang="en-US" sz="2800" b="1" i="0">
                <a:solidFill>
                  <a:srgbClr val="000000"/>
                </a:solidFill>
                <a:effectLst/>
                <a:latin typeface="CIDFont+F2"/>
              </a:rPr>
            </a:br>
            <a:r>
              <a:rPr lang="en-US" sz="2800" b="1" i="0">
                <a:solidFill>
                  <a:srgbClr val="000000"/>
                </a:solidFill>
                <a:effectLst/>
                <a:latin typeface="CIDFont+F2"/>
              </a:rPr>
              <a:t>PROCESSING</a:t>
            </a:r>
            <a:endParaRPr lang="en-IN" sz="2800"/>
          </a:p>
        </p:txBody>
      </p:sp>
      <p:sp>
        <p:nvSpPr>
          <p:cNvPr id="3" name="Content Placeholder 2"/>
          <p:cNvSpPr>
            <a:spLocks noGrp="1"/>
          </p:cNvSpPr>
          <p:nvPr>
            <p:ph idx="1"/>
          </p:nvPr>
        </p:nvSpPr>
        <p:spPr/>
        <p:txBody>
          <a:bodyPr/>
          <a:lstStyle/>
          <a:p>
            <a:pPr algn="just"/>
            <a:r>
              <a:rPr lang="en-IN" sz="2000" b="0" i="0">
                <a:solidFill>
                  <a:srgbClr val="000000"/>
                </a:solidFill>
                <a:effectLst/>
                <a:latin typeface="CIDFont+F3"/>
              </a:rPr>
              <a:t>Translating SQL Queries into Relational Algebra </a:t>
            </a:r>
            <a:r>
              <a:rPr lang="en-IN" sz="2000" b="0" i="0">
                <a:solidFill>
                  <a:srgbClr val="000000"/>
                </a:solidFill>
                <a:effectLst/>
                <a:latin typeface="CIDFont+F5"/>
              </a:rPr>
              <a:t>– </a:t>
            </a:r>
            <a:r>
              <a:rPr lang="en-IN" sz="2000" b="0" i="0">
                <a:solidFill>
                  <a:srgbClr val="000000"/>
                </a:solidFill>
                <a:effectLst/>
                <a:latin typeface="CIDFont+F3"/>
              </a:rPr>
              <a:t>heuristic query optimization </a:t>
            </a:r>
            <a:r>
              <a:rPr lang="en-IN" sz="2000" b="0" i="0">
                <a:solidFill>
                  <a:srgbClr val="000000"/>
                </a:solidFill>
                <a:effectLst/>
                <a:latin typeface="CIDFont+F5"/>
              </a:rPr>
              <a:t>– </a:t>
            </a:r>
            <a:r>
              <a:rPr lang="en-IN" sz="2000" b="0" i="0">
                <a:solidFill>
                  <a:srgbClr val="000000"/>
                </a:solidFill>
                <a:effectLst/>
                <a:latin typeface="CIDFont+F3"/>
              </a:rPr>
              <a:t>Introduction to Transaction Processing </a:t>
            </a:r>
            <a:r>
              <a:rPr lang="en-IN" sz="2000" b="0" i="0">
                <a:solidFill>
                  <a:srgbClr val="000000"/>
                </a:solidFill>
                <a:effectLst/>
                <a:latin typeface="CIDFont+F5"/>
              </a:rPr>
              <a:t>– </a:t>
            </a:r>
            <a:r>
              <a:rPr lang="en-IN" sz="2000" b="0" i="0">
                <a:solidFill>
                  <a:srgbClr val="000000"/>
                </a:solidFill>
                <a:effectLst/>
                <a:latin typeface="CIDFont+F3"/>
              </a:rPr>
              <a:t>Transaction and System concepts - Desirable properties of Transactions </a:t>
            </a:r>
            <a:r>
              <a:rPr lang="en-IN" sz="2000" b="0" i="0">
                <a:solidFill>
                  <a:srgbClr val="000000"/>
                </a:solidFill>
                <a:effectLst/>
                <a:latin typeface="CIDFont+F5"/>
              </a:rPr>
              <a:t>– </a:t>
            </a:r>
            <a:r>
              <a:rPr lang="en-IN" sz="2000" b="0" i="0">
                <a:solidFill>
                  <a:srgbClr val="000000"/>
                </a:solidFill>
                <a:effectLst/>
                <a:latin typeface="CIDFont+F3"/>
              </a:rPr>
              <a:t>Characterizing schedules based on recoverability </a:t>
            </a:r>
            <a:r>
              <a:rPr lang="en-IN" sz="2000" b="0" i="0">
                <a:solidFill>
                  <a:srgbClr val="000000"/>
                </a:solidFill>
                <a:effectLst/>
                <a:latin typeface="CIDFont+F5"/>
              </a:rPr>
              <a:t>– </a:t>
            </a:r>
            <a:r>
              <a:rPr lang="en-IN" sz="2000" b="0" i="0">
                <a:solidFill>
                  <a:srgbClr val="000000"/>
                </a:solidFill>
                <a:effectLst/>
                <a:latin typeface="CIDFont+F3"/>
              </a:rPr>
              <a:t>Characterizing schedules based on </a:t>
            </a:r>
            <a:r>
              <a:rPr lang="en-IN" sz="2000" b="0" i="0" err="1">
                <a:solidFill>
                  <a:srgbClr val="000000"/>
                </a:solidFill>
                <a:effectLst/>
                <a:latin typeface="CIDFont+F3"/>
              </a:rPr>
              <a:t>serializability</a:t>
            </a:r>
            <a:endParaRPr lang="en-IN" sz="2000">
              <a:effectLst/>
            </a:endParaRPr>
          </a:p>
          <a:p>
            <a:endParaRPr lang="en-IN"/>
          </a:p>
        </p:txBody>
      </p:sp>
      <p:sp>
        <p:nvSpPr>
          <p:cNvPr id="5" name="TextBox 4">
            <a:extLst>
              <a:ext uri="{FF2B5EF4-FFF2-40B4-BE49-F238E27FC236}">
                <a16:creationId xmlns:a16="http://schemas.microsoft.com/office/drawing/2014/main" id="{2E607CFA-276E-4236-B4CC-66D2B816D836}"/>
              </a:ext>
            </a:extLst>
          </p:cNvPr>
          <p:cNvSpPr txBox="1"/>
          <p:nvPr/>
        </p:nvSpPr>
        <p:spPr>
          <a:xfrm>
            <a:off x="3343274" y="33432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71438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Union operation (υ)</a:t>
            </a:r>
            <a:br>
              <a:rPr lang="en-US" b="1"/>
            </a:br>
            <a:endParaRPr lang="en-IN"/>
          </a:p>
        </p:txBody>
      </p:sp>
      <p:sp>
        <p:nvSpPr>
          <p:cNvPr id="3" name="Content Placeholder 2"/>
          <p:cNvSpPr>
            <a:spLocks noGrp="1"/>
          </p:cNvSpPr>
          <p:nvPr>
            <p:ph idx="1"/>
          </p:nvPr>
        </p:nvSpPr>
        <p:spPr/>
        <p:txBody>
          <a:bodyPr/>
          <a:lstStyle/>
          <a:p>
            <a:r>
              <a:rPr lang="en-US"/>
              <a:t>UNION is symbolized by ∪ symbol. It includes all tuples that are in tables A or in B. It also eliminates duplicate tuples. So, set A UNION set B would be expressed as:</a:t>
            </a:r>
          </a:p>
          <a:p>
            <a:endParaRPr lang="en-IN"/>
          </a:p>
        </p:txBody>
      </p:sp>
    </p:spTree>
    <p:extLst>
      <p:ext uri="{BB962C8B-B14F-4D97-AF65-F5344CB8AC3E}">
        <p14:creationId xmlns:p14="http://schemas.microsoft.com/office/powerpoint/2010/main" val="77199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Union operation: Example</a:t>
            </a:r>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556792"/>
            <a:ext cx="5410200" cy="4544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332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Intersection</a:t>
            </a:r>
            <a:br>
              <a:rPr lang="en-US" b="1"/>
            </a:br>
            <a:endParaRPr lang="en-IN"/>
          </a:p>
        </p:txBody>
      </p:sp>
      <p:sp>
        <p:nvSpPr>
          <p:cNvPr id="3" name="Content Placeholder 2"/>
          <p:cNvSpPr>
            <a:spLocks noGrp="1"/>
          </p:cNvSpPr>
          <p:nvPr>
            <p:ph idx="1"/>
          </p:nvPr>
        </p:nvSpPr>
        <p:spPr>
          <a:xfrm>
            <a:off x="457200" y="980728"/>
            <a:ext cx="8229600" cy="5145435"/>
          </a:xfrm>
        </p:spPr>
        <p:txBody>
          <a:bodyPr/>
          <a:lstStyle/>
          <a:p>
            <a:r>
              <a:rPr lang="en-US"/>
              <a:t>An intersection is defined by the symbol ∩</a:t>
            </a:r>
          </a:p>
          <a:p>
            <a:r>
              <a:rPr lang="en-US"/>
              <a:t>A ∩ B-Defines a relation consisting of a set of all tuple that are in both A and B. However, A and B must be union-compatible.</a:t>
            </a:r>
          </a:p>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212976"/>
            <a:ext cx="29622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19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Cartesian Product(X) in DBMS</a:t>
            </a:r>
            <a:br>
              <a:rPr lang="en-US" b="1"/>
            </a:br>
            <a:endParaRPr lang="en-IN"/>
          </a:p>
        </p:txBody>
      </p:sp>
      <p:sp>
        <p:nvSpPr>
          <p:cNvPr id="3" name="Content Placeholder 2"/>
          <p:cNvSpPr>
            <a:spLocks noGrp="1"/>
          </p:cNvSpPr>
          <p:nvPr>
            <p:ph idx="1"/>
          </p:nvPr>
        </p:nvSpPr>
        <p:spPr>
          <a:xfrm>
            <a:off x="457200" y="836712"/>
            <a:ext cx="8229600" cy="5289451"/>
          </a:xfrm>
        </p:spPr>
        <p:txBody>
          <a:bodyPr>
            <a:normAutofit fontScale="92500" lnSpcReduction="10000"/>
          </a:bodyPr>
          <a:lstStyle/>
          <a:p>
            <a:r>
              <a:rPr lang="en-US" b="1"/>
              <a:t>It</a:t>
            </a:r>
            <a:r>
              <a:rPr lang="en-US"/>
              <a:t> is an operation used to merge columns from two relations. Generally, a </a:t>
            </a:r>
            <a:r>
              <a:rPr lang="en-US" err="1"/>
              <a:t>cartesian</a:t>
            </a:r>
            <a:r>
              <a:rPr lang="en-US"/>
              <a:t> product is never a meaningful operation when it performs alone. However, it becomes meaningful when it is followed by other operations. It is also called Cross Product or Cross Join.</a:t>
            </a:r>
          </a:p>
          <a:p>
            <a:r>
              <a:rPr lang="en-US" b="1"/>
              <a:t>Example – Cartesian product</a:t>
            </a:r>
            <a:endParaRPr lang="en-US"/>
          </a:p>
          <a:p>
            <a:pPr lvl="1"/>
            <a:r>
              <a:rPr lang="en-US" err="1"/>
              <a:t>σ</a:t>
            </a:r>
            <a:r>
              <a:rPr lang="en-US" baseline="-25000" err="1"/>
              <a:t>author</a:t>
            </a:r>
            <a:r>
              <a:rPr lang="en-US" baseline="-25000"/>
              <a:t> = ‘Author1'</a:t>
            </a:r>
            <a:r>
              <a:rPr lang="en-US"/>
              <a:t>(Books Χ Articles)</a:t>
            </a:r>
          </a:p>
          <a:p>
            <a:r>
              <a:rPr lang="en-US"/>
              <a:t>Output – The above example yields a relation, which shows all the books and articles written by Author1</a:t>
            </a:r>
          </a:p>
          <a:p>
            <a:endParaRPr lang="en-IN"/>
          </a:p>
        </p:txBody>
      </p:sp>
    </p:spTree>
    <p:extLst>
      <p:ext uri="{BB962C8B-B14F-4D97-AF65-F5344CB8AC3E}">
        <p14:creationId xmlns:p14="http://schemas.microsoft.com/office/powerpoint/2010/main" val="2891254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Join Operations</a:t>
            </a:r>
            <a:br>
              <a:rPr lang="en-US" b="1"/>
            </a:br>
            <a:endParaRPr lang="en-IN"/>
          </a:p>
        </p:txBody>
      </p:sp>
      <p:sp>
        <p:nvSpPr>
          <p:cNvPr id="3" name="Content Placeholder 2"/>
          <p:cNvSpPr>
            <a:spLocks noGrp="1"/>
          </p:cNvSpPr>
          <p:nvPr>
            <p:ph idx="1"/>
          </p:nvPr>
        </p:nvSpPr>
        <p:spPr>
          <a:xfrm>
            <a:off x="457200" y="980728"/>
            <a:ext cx="8229600" cy="5145435"/>
          </a:xfrm>
        </p:spPr>
        <p:txBody>
          <a:bodyPr>
            <a:normAutofit fontScale="70000" lnSpcReduction="20000"/>
          </a:bodyPr>
          <a:lstStyle/>
          <a:p>
            <a:r>
              <a:rPr lang="en-US"/>
              <a:t>Join operation is essentially a </a:t>
            </a:r>
            <a:r>
              <a:rPr lang="en-US" err="1"/>
              <a:t>cartesian</a:t>
            </a:r>
            <a:r>
              <a:rPr lang="en-US"/>
              <a:t> product followed by a selection criterion.</a:t>
            </a:r>
          </a:p>
          <a:p>
            <a:r>
              <a:rPr lang="en-US"/>
              <a:t>Join operation denoted by ⋈.</a:t>
            </a:r>
          </a:p>
          <a:p>
            <a:r>
              <a:rPr lang="en-US"/>
              <a:t>JOIN operation also allows joining variously related tuples from different relations.</a:t>
            </a:r>
          </a:p>
          <a:p>
            <a:r>
              <a:rPr lang="en-US" b="1"/>
              <a:t>Types of JOIN:</a:t>
            </a:r>
            <a:endParaRPr lang="en-US"/>
          </a:p>
          <a:p>
            <a:r>
              <a:rPr lang="en-US"/>
              <a:t>Various forms of join operation are:</a:t>
            </a:r>
          </a:p>
          <a:p>
            <a:r>
              <a:rPr lang="en-US" b="1"/>
              <a:t>Inner Joins:</a:t>
            </a:r>
          </a:p>
          <a:p>
            <a:pPr lvl="1"/>
            <a:r>
              <a:rPr lang="en-US"/>
              <a:t>Theta join</a:t>
            </a:r>
          </a:p>
          <a:p>
            <a:pPr lvl="1"/>
            <a:r>
              <a:rPr lang="en-US"/>
              <a:t>EQUI join</a:t>
            </a:r>
          </a:p>
          <a:p>
            <a:pPr lvl="1"/>
            <a:r>
              <a:rPr lang="en-US"/>
              <a:t>Natural join</a:t>
            </a:r>
          </a:p>
          <a:p>
            <a:r>
              <a:rPr lang="en-US" b="1"/>
              <a:t>Outer join:</a:t>
            </a:r>
          </a:p>
          <a:p>
            <a:pPr lvl="1"/>
            <a:r>
              <a:rPr lang="en-US"/>
              <a:t>Left Outer Join</a:t>
            </a:r>
          </a:p>
          <a:p>
            <a:pPr lvl="1"/>
            <a:r>
              <a:rPr lang="en-US"/>
              <a:t>Right Outer Join</a:t>
            </a:r>
          </a:p>
          <a:p>
            <a:pPr lvl="1"/>
            <a:r>
              <a:rPr lang="en-US"/>
              <a:t>Full Outer Join</a:t>
            </a:r>
          </a:p>
          <a:p>
            <a:endParaRPr lang="en-IN"/>
          </a:p>
        </p:txBody>
      </p:sp>
    </p:spTree>
    <p:extLst>
      <p:ext uri="{BB962C8B-B14F-4D97-AF65-F5344CB8AC3E}">
        <p14:creationId xmlns:p14="http://schemas.microsoft.com/office/powerpoint/2010/main" val="536067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Theta Join:</a:t>
            </a:r>
            <a:br>
              <a:rPr lang="en-US" b="1"/>
            </a:br>
            <a:endParaRPr lang="en-IN"/>
          </a:p>
        </p:txBody>
      </p:sp>
      <p:sp>
        <p:nvSpPr>
          <p:cNvPr id="3" name="Content Placeholder 2"/>
          <p:cNvSpPr>
            <a:spLocks noGrp="1"/>
          </p:cNvSpPr>
          <p:nvPr>
            <p:ph idx="1"/>
          </p:nvPr>
        </p:nvSpPr>
        <p:spPr>
          <a:xfrm>
            <a:off x="457200" y="1052736"/>
            <a:ext cx="8229600" cy="5073427"/>
          </a:xfrm>
        </p:spPr>
        <p:txBody>
          <a:bodyPr/>
          <a:lstStyle/>
          <a:p>
            <a:r>
              <a:rPr lang="en-US"/>
              <a:t>The general case of JOIN operation is called a Theta join. It is denoted by symbol </a:t>
            </a:r>
            <a:r>
              <a:rPr lang="en-US" b="1"/>
              <a:t>θ</a:t>
            </a:r>
            <a:endParaRPr lang="en-US"/>
          </a:p>
          <a:p>
            <a:pPr marL="0" indent="0">
              <a:buNone/>
            </a:pPr>
            <a:r>
              <a:rPr lang="en-US"/>
              <a:t>Example</a:t>
            </a:r>
          </a:p>
          <a:p>
            <a:r>
              <a:rPr lang="en-US"/>
              <a:t>A ⋈</a:t>
            </a:r>
            <a:r>
              <a:rPr lang="en-US" baseline="-25000">
                <a:effectLst/>
              </a:rPr>
              <a:t>θ</a:t>
            </a:r>
            <a:r>
              <a:rPr lang="en-US"/>
              <a:t> B -Theta join can use any conditions in the selection criteria.</a:t>
            </a:r>
          </a:p>
          <a:p>
            <a:r>
              <a:rPr lang="en-US"/>
              <a:t>For example:</a:t>
            </a:r>
          </a:p>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789040"/>
            <a:ext cx="38195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437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EQUI join:</a:t>
            </a:r>
            <a:br>
              <a:rPr lang="en-US" b="1"/>
            </a:br>
            <a:endParaRPr lang="en-IN"/>
          </a:p>
        </p:txBody>
      </p:sp>
      <p:sp>
        <p:nvSpPr>
          <p:cNvPr id="3" name="Content Placeholder 2"/>
          <p:cNvSpPr>
            <a:spLocks noGrp="1"/>
          </p:cNvSpPr>
          <p:nvPr>
            <p:ph idx="1"/>
          </p:nvPr>
        </p:nvSpPr>
        <p:spPr/>
        <p:txBody>
          <a:bodyPr/>
          <a:lstStyle/>
          <a:p>
            <a:r>
              <a:rPr lang="en-US"/>
              <a:t>When a theta join uses only equivalence condition, it becomes a </a:t>
            </a:r>
            <a:r>
              <a:rPr lang="en-US" err="1"/>
              <a:t>equi</a:t>
            </a:r>
            <a:r>
              <a:rPr lang="en-US"/>
              <a:t> join.</a:t>
            </a:r>
          </a:p>
          <a:p>
            <a:r>
              <a:rPr lang="en-US"/>
              <a:t>For example:</a:t>
            </a:r>
          </a:p>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708920"/>
            <a:ext cx="36766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150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NATURAL JOIN (⋈)</a:t>
            </a:r>
            <a:br>
              <a:rPr lang="en-US" b="1"/>
            </a:br>
            <a:endParaRPr lang="en-IN"/>
          </a:p>
        </p:txBody>
      </p:sp>
      <p:sp>
        <p:nvSpPr>
          <p:cNvPr id="3" name="Content Placeholder 2"/>
          <p:cNvSpPr>
            <a:spLocks noGrp="1"/>
          </p:cNvSpPr>
          <p:nvPr>
            <p:ph idx="1"/>
          </p:nvPr>
        </p:nvSpPr>
        <p:spPr/>
        <p:txBody>
          <a:bodyPr/>
          <a:lstStyle/>
          <a:p>
            <a:r>
              <a:rPr lang="en-US"/>
              <a:t>Natural join can only be performed if there is a common attribute (column) between the relations. The name and type of the attribute must be same.</a:t>
            </a:r>
          </a:p>
          <a:p>
            <a:endParaRPr lang="en-IN"/>
          </a:p>
        </p:txBody>
      </p:sp>
    </p:spTree>
    <p:extLst>
      <p:ext uri="{BB962C8B-B14F-4D97-AF65-F5344CB8AC3E}">
        <p14:creationId xmlns:p14="http://schemas.microsoft.com/office/powerpoint/2010/main" val="1390433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14338"/>
            <a:ext cx="5904656" cy="602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200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Left Outer Join(A    B)</a:t>
            </a:r>
            <a:br>
              <a:rPr lang="en-US" b="1"/>
            </a:br>
            <a:endParaRPr lang="en-IN"/>
          </a:p>
        </p:txBody>
      </p:sp>
      <p:sp>
        <p:nvSpPr>
          <p:cNvPr id="3" name="Content Placeholder 2"/>
          <p:cNvSpPr>
            <a:spLocks noGrp="1"/>
          </p:cNvSpPr>
          <p:nvPr>
            <p:ph idx="1"/>
          </p:nvPr>
        </p:nvSpPr>
        <p:spPr/>
        <p:txBody>
          <a:bodyPr/>
          <a:lstStyle/>
          <a:p>
            <a:r>
              <a:rPr lang="en-US"/>
              <a:t>In the left outer join, operation allows keeping all tuple in the left relation. However, if there is no matching tuple is found in right relation, then the attributes of right relation in the join result are filled with null values.</a:t>
            </a:r>
          </a:p>
          <a:p>
            <a:endParaRPr lang="en-IN"/>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3624" y="437540"/>
            <a:ext cx="358575" cy="37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781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a:solidFill>
                  <a:srgbClr val="000000"/>
                </a:solidFill>
                <a:effectLst/>
                <a:latin typeface="CIDFont+F2"/>
              </a:rPr>
              <a:t>QUERY PROCESSING</a:t>
            </a:r>
            <a:endParaRPr lang="en-IN"/>
          </a:p>
        </p:txBody>
      </p:sp>
      <p:sp>
        <p:nvSpPr>
          <p:cNvPr id="3" name="Content Placeholder 2"/>
          <p:cNvSpPr>
            <a:spLocks noGrp="1"/>
          </p:cNvSpPr>
          <p:nvPr>
            <p:ph idx="1"/>
          </p:nvPr>
        </p:nvSpPr>
        <p:spPr/>
        <p:txBody>
          <a:bodyPr>
            <a:normAutofit/>
          </a:bodyPr>
          <a:lstStyle/>
          <a:p>
            <a:pPr algn="just"/>
            <a:r>
              <a:rPr lang="en-US" sz="1800" b="1">
                <a:latin typeface="Times New Roman" pitchFamily="18" charset="0"/>
                <a:cs typeface="Times New Roman" pitchFamily="18" charset="0"/>
              </a:rPr>
              <a:t>A database is a system and the users are either another system or application or a person. The user can request the data in a language that he understands. But DBMS has its own language (SQL) which it understands. Hence the users are asked to query the database in its language – SQL. This SQL is a high level language created to build a bridge between user and DBMS for their communication. But the underlying systems in the DBMS will not understand SQL. There has to be some low level language which these systems can understand. Usually any query written in SQL is converted into low level language using relational algebra which system can understand. But it will be difficult for any user to directly write relational algebra kind of queries. It requires thorough knowledge of it.</a:t>
            </a:r>
            <a:endParaRPr lang="en-IN" sz="1800" b="1">
              <a:latin typeface="Times New Roman" pitchFamily="18" charset="0"/>
              <a:cs typeface="Times New Roman" pitchFamily="18" charset="0"/>
            </a:endParaRPr>
          </a:p>
        </p:txBody>
      </p:sp>
    </p:spTree>
    <p:extLst>
      <p:ext uri="{BB962C8B-B14F-4D97-AF65-F5344CB8AC3E}">
        <p14:creationId xmlns:p14="http://schemas.microsoft.com/office/powerpoint/2010/main" val="312031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1123950"/>
            <a:ext cx="550545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423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Right Outer Join: ( A      B )</a:t>
            </a:r>
            <a:br>
              <a:rPr lang="en-US" b="1"/>
            </a:br>
            <a:endParaRPr lang="en-IN"/>
          </a:p>
        </p:txBody>
      </p:sp>
      <p:sp>
        <p:nvSpPr>
          <p:cNvPr id="3" name="Content Placeholder 2"/>
          <p:cNvSpPr>
            <a:spLocks noGrp="1"/>
          </p:cNvSpPr>
          <p:nvPr>
            <p:ph idx="1"/>
          </p:nvPr>
        </p:nvSpPr>
        <p:spPr/>
        <p:txBody>
          <a:bodyPr/>
          <a:lstStyle/>
          <a:p>
            <a:r>
              <a:rPr lang="en-US"/>
              <a:t>In the right outer join, operation allows keeping all tuple in the right relation. However, if there is no matching tuple is found in the left relation, then the attributes of the left relation in the join result are filled with null values.</a:t>
            </a:r>
          </a:p>
          <a:p>
            <a:r>
              <a:rPr lang="en-IN"/>
              <a:t>Note-Do the example as a class work</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642" y="264134"/>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70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303213"/>
            <a:ext cx="8534400" cy="992187"/>
          </a:xfrm>
        </p:spPr>
        <p:txBody>
          <a:bodyPr>
            <a:normAutofit fontScale="90000"/>
          </a:bodyPr>
          <a:lstStyle/>
          <a:p>
            <a:r>
              <a:rPr lang="en-US" altLang="en-US"/>
              <a:t>Translating SQL Queries into Relational Algebra and Other Operators</a:t>
            </a:r>
          </a:p>
        </p:txBody>
      </p:sp>
      <p:sp>
        <p:nvSpPr>
          <p:cNvPr id="18435" name="Content Placeholder 2"/>
          <p:cNvSpPr>
            <a:spLocks noGrp="1"/>
          </p:cNvSpPr>
          <p:nvPr>
            <p:ph idx="1"/>
          </p:nvPr>
        </p:nvSpPr>
        <p:spPr/>
        <p:txBody>
          <a:bodyPr/>
          <a:lstStyle/>
          <a:p>
            <a:r>
              <a:rPr lang="en-US" altLang="en-US"/>
              <a:t>SQL</a:t>
            </a:r>
          </a:p>
          <a:p>
            <a:pPr lvl="1"/>
            <a:r>
              <a:rPr lang="en-US" altLang="en-US"/>
              <a:t>Query language used in most RDBMSs</a:t>
            </a:r>
          </a:p>
          <a:p>
            <a:r>
              <a:rPr lang="en-US" altLang="en-US"/>
              <a:t>Query decomposed into query blocks</a:t>
            </a:r>
          </a:p>
          <a:p>
            <a:pPr lvl="1"/>
            <a:r>
              <a:rPr lang="en-US" altLang="en-US"/>
              <a:t>Basic units that can be translated into the algebraic operators</a:t>
            </a:r>
          </a:p>
          <a:p>
            <a:pPr lvl="1"/>
            <a:r>
              <a:rPr lang="en-US" altLang="en-US"/>
              <a:t>Contains single SELECT-FROM-WHERE expression</a:t>
            </a:r>
          </a:p>
          <a:p>
            <a:pPr lvl="2"/>
            <a:r>
              <a:rPr lang="en-US" altLang="en-US"/>
              <a:t>May contain GROUP BY and HAVING clauses</a:t>
            </a:r>
          </a:p>
        </p:txBody>
      </p:sp>
    </p:spTree>
    <p:extLst>
      <p:ext uri="{BB962C8B-B14F-4D97-AF65-F5344CB8AC3E}">
        <p14:creationId xmlns:p14="http://schemas.microsoft.com/office/powerpoint/2010/main" val="186542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Translating SQL Queries (cont’d.)</a:t>
            </a:r>
          </a:p>
        </p:txBody>
      </p:sp>
      <p:sp>
        <p:nvSpPr>
          <p:cNvPr id="19459" name="Content Placeholder 2"/>
          <p:cNvSpPr>
            <a:spLocks noGrp="1"/>
          </p:cNvSpPr>
          <p:nvPr>
            <p:ph idx="1"/>
          </p:nvPr>
        </p:nvSpPr>
        <p:spPr/>
        <p:txBody>
          <a:bodyPr/>
          <a:lstStyle/>
          <a:p>
            <a:r>
              <a:rPr lang="en-US" altLang="en-US"/>
              <a:t>Example:</a:t>
            </a:r>
          </a:p>
          <a:p>
            <a:endParaRPr lang="en-US" altLang="en-US"/>
          </a:p>
          <a:p>
            <a:endParaRPr lang="en-US" altLang="en-US"/>
          </a:p>
          <a:p>
            <a:pPr lvl="1"/>
            <a:r>
              <a:rPr lang="en-US" altLang="en-US"/>
              <a:t>Inner block</a:t>
            </a:r>
          </a:p>
          <a:p>
            <a:endParaRPr lang="en-US" altLang="en-US"/>
          </a:p>
          <a:p>
            <a:endParaRPr lang="en-US" altLang="en-US"/>
          </a:p>
          <a:p>
            <a:pPr lvl="1"/>
            <a:r>
              <a:rPr lang="en-US" altLang="en-US"/>
              <a:t>Outer block</a:t>
            </a:r>
          </a:p>
        </p:txBody>
      </p:sp>
      <p:pic>
        <p:nvPicPr>
          <p:cNvPr id="19461"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1905000"/>
            <a:ext cx="2971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717032"/>
            <a:ext cx="1885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5286597"/>
            <a:ext cx="1895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584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Translating SQL Queries (cont’d.)</a:t>
            </a:r>
          </a:p>
        </p:txBody>
      </p:sp>
      <p:sp>
        <p:nvSpPr>
          <p:cNvPr id="3" name="Content Placeholder 2"/>
          <p:cNvSpPr>
            <a:spLocks noGrp="1"/>
          </p:cNvSpPr>
          <p:nvPr>
            <p:ph idx="1"/>
          </p:nvPr>
        </p:nvSpPr>
        <p:spPr/>
        <p:txBody>
          <a:bodyPr/>
          <a:lstStyle/>
          <a:p>
            <a:pPr>
              <a:defRPr/>
            </a:pPr>
            <a:r>
              <a:rPr lang="en-US"/>
              <a:t>Example (cont’d.)</a:t>
            </a:r>
          </a:p>
          <a:p>
            <a:pPr lvl="1">
              <a:defRPr/>
            </a:pPr>
            <a:r>
              <a:rPr lang="en-US"/>
              <a:t>Inner block translated into:</a:t>
            </a:r>
          </a:p>
          <a:p>
            <a:pPr marL="457200" lvl="1" indent="0">
              <a:buFont typeface="Wingdings" panose="05000000000000000000" pitchFamily="2" charset="2"/>
              <a:buNone/>
              <a:defRPr/>
            </a:pPr>
            <a:endParaRPr lang="en-US"/>
          </a:p>
          <a:p>
            <a:pPr lvl="1">
              <a:defRPr/>
            </a:pPr>
            <a:r>
              <a:rPr lang="en-US"/>
              <a:t>Outer block translated into:</a:t>
            </a:r>
          </a:p>
          <a:p>
            <a:pPr lvl="1">
              <a:defRPr/>
            </a:pPr>
            <a:endParaRPr lang="en-US"/>
          </a:p>
          <a:p>
            <a:pPr>
              <a:defRPr/>
            </a:pPr>
            <a:r>
              <a:rPr lang="en-US"/>
              <a:t>Query optimizer chooses execution plan for each query block</a:t>
            </a:r>
          </a:p>
        </p:txBody>
      </p:sp>
      <p:pic>
        <p:nvPicPr>
          <p:cNvPr id="2048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2738" y="2541588"/>
            <a:ext cx="30670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4013" y="3684587"/>
            <a:ext cx="32385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2728B60-7D61-46AC-8C16-2134ED629DBE}"/>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475994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99392"/>
            <a:ext cx="617220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2363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532361"/>
            <a:ext cx="7704856" cy="5272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4766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76672"/>
            <a:ext cx="7272808"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251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48680"/>
            <a:ext cx="784887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432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12360"/>
            <a:ext cx="8229600" cy="4525963"/>
          </a:xfrm>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7992888"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75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Query Processing</a:t>
            </a:r>
          </a:p>
        </p:txBody>
      </p:sp>
      <p:pic>
        <p:nvPicPr>
          <p:cNvPr id="1741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16075"/>
            <a:ext cx="5367338"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4"/>
          <p:cNvSpPr txBox="1">
            <a:spLocks noChangeArrowheads="1"/>
          </p:cNvSpPr>
          <p:nvPr/>
        </p:nvSpPr>
        <p:spPr bwMode="auto">
          <a:xfrm>
            <a:off x="1682750" y="6291263"/>
            <a:ext cx="6172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a:solidFill>
                  <a:schemeClr val="tx1"/>
                </a:solidFill>
              </a:rPr>
              <a:t>Figure. Typical steps when processing a high-level query</a:t>
            </a:r>
          </a:p>
        </p:txBody>
      </p:sp>
    </p:spTree>
    <p:extLst>
      <p:ext uri="{BB962C8B-B14F-4D97-AF65-F5344CB8AC3E}">
        <p14:creationId xmlns:p14="http://schemas.microsoft.com/office/powerpoint/2010/main" val="2458256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8424936"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039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700088"/>
            <a:ext cx="8058150"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991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833438"/>
            <a:ext cx="8248650"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819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0648"/>
            <a:ext cx="8352928"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738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Class work</a:t>
            </a:r>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28092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729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p:txBody>
          <a:bodyPr/>
          <a:lstStyle/>
          <a:p>
            <a:pPr eaLnBrk="1" hangingPunct="1"/>
            <a:r>
              <a:rPr lang="en-US"/>
              <a:t>Outline</a:t>
            </a:r>
          </a:p>
        </p:txBody>
      </p:sp>
      <p:sp>
        <p:nvSpPr>
          <p:cNvPr id="4100" name="Rectangle 5"/>
          <p:cNvSpPr>
            <a:spLocks noGrp="1" noChangeArrowheads="1"/>
          </p:cNvSpPr>
          <p:nvPr>
            <p:ph type="body" idx="1"/>
          </p:nvPr>
        </p:nvSpPr>
        <p:spPr/>
        <p:txBody>
          <a:bodyPr/>
          <a:lstStyle/>
          <a:p>
            <a:pPr eaLnBrk="1" hangingPunct="1">
              <a:buFont typeface="Wingdings" pitchFamily="2" charset="2"/>
              <a:buNone/>
            </a:pPr>
            <a:r>
              <a:rPr lang="en-US"/>
              <a:t>1 Introduction to Transaction Processing</a:t>
            </a:r>
          </a:p>
          <a:p>
            <a:pPr eaLnBrk="1" hangingPunct="1">
              <a:buFont typeface="Wingdings" pitchFamily="2" charset="2"/>
              <a:buNone/>
            </a:pPr>
            <a:r>
              <a:rPr lang="en-US"/>
              <a:t>2 Transaction and System Concepts</a:t>
            </a:r>
          </a:p>
          <a:p>
            <a:pPr eaLnBrk="1" hangingPunct="1">
              <a:buFont typeface="Wingdings" pitchFamily="2" charset="2"/>
              <a:buNone/>
            </a:pPr>
            <a:r>
              <a:rPr lang="en-US"/>
              <a:t>3 Desirable Properties of Transactions</a:t>
            </a:r>
          </a:p>
          <a:p>
            <a:pPr eaLnBrk="1" hangingPunct="1">
              <a:buFont typeface="Wingdings" pitchFamily="2" charset="2"/>
              <a:buNone/>
            </a:pPr>
            <a:r>
              <a:rPr lang="en-US"/>
              <a:t>4 Characterizing Schedules based on Recoverability</a:t>
            </a:r>
          </a:p>
          <a:p>
            <a:pPr eaLnBrk="1" hangingPunct="1">
              <a:buFont typeface="Wingdings" pitchFamily="2" charset="2"/>
              <a:buNone/>
            </a:pPr>
            <a:r>
              <a:rPr lang="en-US"/>
              <a:t>5 Characterizing Schedules based on Serializability</a:t>
            </a:r>
          </a:p>
          <a:p>
            <a:pPr eaLnBrk="1" hangingPunct="1">
              <a:buFont typeface="Wingdings" pitchFamily="2" charset="2"/>
              <a:buNone/>
            </a:pPr>
            <a:endParaRPr lang="en-US"/>
          </a:p>
        </p:txBody>
      </p:sp>
    </p:spTree>
    <p:extLst>
      <p:ext uri="{BB962C8B-B14F-4D97-AF65-F5344CB8AC3E}">
        <p14:creationId xmlns:p14="http://schemas.microsoft.com/office/powerpoint/2010/main" val="778537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normAutofit fontScale="90000"/>
          </a:bodyPr>
          <a:lstStyle/>
          <a:p>
            <a:pPr eaLnBrk="1" hangingPunct="1"/>
            <a:r>
              <a:rPr lang="en-US"/>
              <a:t>1 Introduction to Transaction Processing (1)</a:t>
            </a:r>
          </a:p>
        </p:txBody>
      </p:sp>
      <p:sp>
        <p:nvSpPr>
          <p:cNvPr id="5124" name="Rectangle 5"/>
          <p:cNvSpPr>
            <a:spLocks noGrp="1" noChangeArrowheads="1"/>
          </p:cNvSpPr>
          <p:nvPr>
            <p:ph type="body" idx="1"/>
          </p:nvPr>
        </p:nvSpPr>
        <p:spPr/>
        <p:txBody>
          <a:bodyPr/>
          <a:lstStyle/>
          <a:p>
            <a:pPr eaLnBrk="1" hangingPunct="1">
              <a:lnSpc>
                <a:spcPct val="80000"/>
              </a:lnSpc>
            </a:pPr>
            <a:r>
              <a:rPr lang="en-US" b="1"/>
              <a:t>Single-User System</a:t>
            </a:r>
            <a:r>
              <a:rPr lang="en-US"/>
              <a:t>:</a:t>
            </a:r>
          </a:p>
          <a:p>
            <a:pPr lvl="1" eaLnBrk="1" hangingPunct="1">
              <a:lnSpc>
                <a:spcPct val="80000"/>
              </a:lnSpc>
            </a:pPr>
            <a:r>
              <a:rPr lang="en-US"/>
              <a:t>At most one user at a time can use the system. </a:t>
            </a:r>
          </a:p>
          <a:p>
            <a:pPr eaLnBrk="1" hangingPunct="1">
              <a:lnSpc>
                <a:spcPct val="80000"/>
              </a:lnSpc>
            </a:pPr>
            <a:r>
              <a:rPr lang="en-US" b="1"/>
              <a:t>Multiuser System</a:t>
            </a:r>
            <a:r>
              <a:rPr lang="en-US"/>
              <a:t>:</a:t>
            </a:r>
          </a:p>
          <a:p>
            <a:pPr lvl="1" eaLnBrk="1" hangingPunct="1">
              <a:lnSpc>
                <a:spcPct val="80000"/>
              </a:lnSpc>
            </a:pPr>
            <a:r>
              <a:rPr lang="en-US"/>
              <a:t>Many users can access the system concurrently.</a:t>
            </a:r>
          </a:p>
          <a:p>
            <a:pPr eaLnBrk="1" hangingPunct="1">
              <a:lnSpc>
                <a:spcPct val="80000"/>
              </a:lnSpc>
            </a:pPr>
            <a:r>
              <a:rPr lang="en-US" b="1"/>
              <a:t>Concurrency</a:t>
            </a:r>
          </a:p>
          <a:p>
            <a:pPr lvl="1" eaLnBrk="1" hangingPunct="1">
              <a:lnSpc>
                <a:spcPct val="80000"/>
              </a:lnSpc>
            </a:pPr>
            <a:r>
              <a:rPr lang="en-US" b="1"/>
              <a:t>Interleaved processing</a:t>
            </a:r>
            <a:r>
              <a:rPr lang="en-US"/>
              <a:t>:</a:t>
            </a:r>
          </a:p>
          <a:p>
            <a:pPr lvl="2" eaLnBrk="1" hangingPunct="1">
              <a:lnSpc>
                <a:spcPct val="80000"/>
              </a:lnSpc>
            </a:pPr>
            <a:r>
              <a:rPr lang="en-US"/>
              <a:t>Concurrent execution of processes is interleaved in a single CPU</a:t>
            </a:r>
          </a:p>
          <a:p>
            <a:pPr lvl="1" eaLnBrk="1" hangingPunct="1">
              <a:lnSpc>
                <a:spcPct val="80000"/>
              </a:lnSpc>
            </a:pPr>
            <a:r>
              <a:rPr lang="en-US" b="1"/>
              <a:t>Parallel processing</a:t>
            </a:r>
            <a:r>
              <a:rPr lang="en-US"/>
              <a:t>:</a:t>
            </a:r>
          </a:p>
          <a:p>
            <a:pPr lvl="2" eaLnBrk="1" hangingPunct="1">
              <a:lnSpc>
                <a:spcPct val="80000"/>
              </a:lnSpc>
            </a:pPr>
            <a:r>
              <a:rPr lang="en-US"/>
              <a:t>Processes are concurrently executed in multiple CPUs. </a:t>
            </a:r>
          </a:p>
        </p:txBody>
      </p:sp>
    </p:spTree>
    <p:extLst>
      <p:ext uri="{BB962C8B-B14F-4D97-AF65-F5344CB8AC3E}">
        <p14:creationId xmlns:p14="http://schemas.microsoft.com/office/powerpoint/2010/main" val="571116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US" sz="3200"/>
              <a:t>Introduction to Transaction Processing (2)</a:t>
            </a:r>
          </a:p>
        </p:txBody>
      </p:sp>
      <p:sp>
        <p:nvSpPr>
          <p:cNvPr id="6148" name="Rectangle 5"/>
          <p:cNvSpPr>
            <a:spLocks noGrp="1" noChangeArrowheads="1"/>
          </p:cNvSpPr>
          <p:nvPr>
            <p:ph type="body" idx="1"/>
          </p:nvPr>
        </p:nvSpPr>
        <p:spPr/>
        <p:txBody>
          <a:bodyPr/>
          <a:lstStyle/>
          <a:p>
            <a:pPr eaLnBrk="1" hangingPunct="1">
              <a:lnSpc>
                <a:spcPct val="80000"/>
              </a:lnSpc>
            </a:pPr>
            <a:r>
              <a:rPr lang="en-US" sz="2400"/>
              <a:t>A </a:t>
            </a:r>
            <a:r>
              <a:rPr lang="en-US" sz="2400" b="1"/>
              <a:t>Transaction</a:t>
            </a:r>
            <a:r>
              <a:rPr lang="en-US" sz="2400"/>
              <a:t>:</a:t>
            </a:r>
          </a:p>
          <a:p>
            <a:pPr lvl="1" eaLnBrk="1" hangingPunct="1">
              <a:lnSpc>
                <a:spcPct val="80000"/>
              </a:lnSpc>
            </a:pPr>
            <a:r>
              <a:rPr lang="en-US" sz="2100"/>
              <a:t>Logical unit of database processing that includes one or more access operations (read -retrieval, write - insert or update, delete).</a:t>
            </a:r>
          </a:p>
          <a:p>
            <a:pPr eaLnBrk="1" hangingPunct="1">
              <a:lnSpc>
                <a:spcPct val="80000"/>
              </a:lnSpc>
            </a:pPr>
            <a:r>
              <a:rPr lang="en-US" sz="2400"/>
              <a:t>A transaction (set of operations) may be stand-alone specified in a high level language like SQL submitted interactively, or may be embedded within a program.</a:t>
            </a:r>
          </a:p>
          <a:p>
            <a:pPr eaLnBrk="1" hangingPunct="1">
              <a:lnSpc>
                <a:spcPct val="80000"/>
              </a:lnSpc>
            </a:pPr>
            <a:r>
              <a:rPr lang="en-US" sz="2400"/>
              <a:t>After a transaction is committed, database reaches to a  new consistent state.</a:t>
            </a:r>
          </a:p>
          <a:p>
            <a:pPr eaLnBrk="1" hangingPunct="1">
              <a:lnSpc>
                <a:spcPct val="80000"/>
              </a:lnSpc>
            </a:pPr>
            <a:r>
              <a:rPr lang="en-US" sz="2400"/>
              <a:t>It may be rolled back or undone.</a:t>
            </a:r>
          </a:p>
          <a:p>
            <a:pPr eaLnBrk="1" hangingPunct="1">
              <a:lnSpc>
                <a:spcPct val="80000"/>
              </a:lnSpc>
            </a:pPr>
            <a:r>
              <a:rPr lang="en-US" sz="2400" b="1"/>
              <a:t>Transaction boundaries</a:t>
            </a:r>
            <a:r>
              <a:rPr lang="en-US" sz="2400"/>
              <a:t>:</a:t>
            </a:r>
          </a:p>
          <a:p>
            <a:pPr lvl="1" eaLnBrk="1" hangingPunct="1">
              <a:lnSpc>
                <a:spcPct val="80000"/>
              </a:lnSpc>
            </a:pPr>
            <a:r>
              <a:rPr lang="en-US" sz="2100"/>
              <a:t>Begin and End transaction.</a:t>
            </a:r>
          </a:p>
          <a:p>
            <a:pPr eaLnBrk="1" hangingPunct="1">
              <a:lnSpc>
                <a:spcPct val="80000"/>
              </a:lnSpc>
            </a:pPr>
            <a:r>
              <a:rPr lang="en-US" sz="2400"/>
              <a:t>An </a:t>
            </a:r>
            <a:r>
              <a:rPr lang="en-US" sz="2400" b="1"/>
              <a:t>application program</a:t>
            </a:r>
            <a:r>
              <a:rPr lang="en-US" sz="2400"/>
              <a:t> may contain several transactions separated by the Begin and End transaction boundaries.</a:t>
            </a:r>
          </a:p>
        </p:txBody>
      </p:sp>
    </p:spTree>
    <p:extLst>
      <p:ext uri="{BB962C8B-B14F-4D97-AF65-F5344CB8AC3E}">
        <p14:creationId xmlns:p14="http://schemas.microsoft.com/office/powerpoint/2010/main" val="216577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lstStyle/>
          <a:p>
            <a:pPr eaLnBrk="1" hangingPunct="1"/>
            <a:r>
              <a:rPr lang="en-US" sz="3200"/>
              <a:t>Introduction to Transaction Processing (3)</a:t>
            </a:r>
          </a:p>
        </p:txBody>
      </p:sp>
      <p:sp>
        <p:nvSpPr>
          <p:cNvPr id="7172" name="Rectangle 5"/>
          <p:cNvSpPr>
            <a:spLocks noGrp="1" noChangeArrowheads="1"/>
          </p:cNvSpPr>
          <p:nvPr>
            <p:ph type="body" idx="1"/>
          </p:nvPr>
        </p:nvSpPr>
        <p:spPr/>
        <p:txBody>
          <a:bodyPr/>
          <a:lstStyle/>
          <a:p>
            <a:pPr eaLnBrk="1" hangingPunct="1">
              <a:lnSpc>
                <a:spcPct val="90000"/>
              </a:lnSpc>
              <a:buFont typeface="Wingdings" pitchFamily="2" charset="2"/>
              <a:buNone/>
            </a:pPr>
            <a:r>
              <a:rPr lang="en-US" sz="2400"/>
              <a:t>SIMPLE MODEL OF A DATABASE (for purposes of discussing transactions):</a:t>
            </a:r>
          </a:p>
          <a:p>
            <a:pPr eaLnBrk="1" hangingPunct="1">
              <a:lnSpc>
                <a:spcPct val="90000"/>
              </a:lnSpc>
            </a:pPr>
            <a:r>
              <a:rPr lang="en-US" sz="2400" b="1"/>
              <a:t>A database</a:t>
            </a:r>
            <a:r>
              <a:rPr lang="en-US" sz="2400"/>
              <a:t> is a collection of named data items</a:t>
            </a:r>
          </a:p>
          <a:p>
            <a:pPr eaLnBrk="1" hangingPunct="1">
              <a:lnSpc>
                <a:spcPct val="90000"/>
              </a:lnSpc>
            </a:pPr>
            <a:r>
              <a:rPr lang="en-US" sz="2400"/>
              <a:t>Basic operations are </a:t>
            </a:r>
            <a:r>
              <a:rPr lang="en-US" sz="2400" b="1"/>
              <a:t>read</a:t>
            </a:r>
            <a:r>
              <a:rPr lang="en-US" sz="2400"/>
              <a:t> and </a:t>
            </a:r>
            <a:r>
              <a:rPr lang="en-US" sz="2400" b="1"/>
              <a:t>write</a:t>
            </a:r>
          </a:p>
          <a:p>
            <a:pPr lvl="1" eaLnBrk="1" hangingPunct="1">
              <a:lnSpc>
                <a:spcPct val="90000"/>
              </a:lnSpc>
            </a:pPr>
            <a:r>
              <a:rPr lang="en-US" sz="2400" b="1"/>
              <a:t>read_item(X</a:t>
            </a:r>
            <a:r>
              <a:rPr lang="en-US" sz="2400"/>
              <a:t>): Reads a database item named X into a program variable. To simplify our notation, we assume that the program variable is also named X.</a:t>
            </a:r>
          </a:p>
          <a:p>
            <a:pPr lvl="1" eaLnBrk="1" hangingPunct="1">
              <a:lnSpc>
                <a:spcPct val="90000"/>
              </a:lnSpc>
            </a:pPr>
            <a:r>
              <a:rPr lang="en-US" sz="2400" b="1"/>
              <a:t>write_item(X</a:t>
            </a:r>
            <a:r>
              <a:rPr lang="en-US" sz="2400"/>
              <a:t>): Writes the value of program variable X into the database item named X.</a:t>
            </a:r>
          </a:p>
        </p:txBody>
      </p:sp>
    </p:spTree>
    <p:extLst>
      <p:ext uri="{BB962C8B-B14F-4D97-AF65-F5344CB8AC3E}">
        <p14:creationId xmlns:p14="http://schemas.microsoft.com/office/powerpoint/2010/main" val="2916522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p:txBody>
          <a:bodyPr/>
          <a:lstStyle/>
          <a:p>
            <a:pPr eaLnBrk="1" hangingPunct="1"/>
            <a:r>
              <a:rPr lang="en-US" sz="3200"/>
              <a:t>2 Transaction and System Concepts (1)</a:t>
            </a:r>
          </a:p>
        </p:txBody>
      </p:sp>
      <p:sp>
        <p:nvSpPr>
          <p:cNvPr id="8196" name="Rectangle 5"/>
          <p:cNvSpPr>
            <a:spLocks noGrp="1" noChangeArrowheads="1"/>
          </p:cNvSpPr>
          <p:nvPr>
            <p:ph type="body" idx="1"/>
          </p:nvPr>
        </p:nvSpPr>
        <p:spPr/>
        <p:txBody>
          <a:bodyPr>
            <a:normAutofit lnSpcReduction="10000"/>
          </a:bodyPr>
          <a:lstStyle/>
          <a:p>
            <a:pPr eaLnBrk="1" hangingPunct="1">
              <a:lnSpc>
                <a:spcPct val="80000"/>
              </a:lnSpc>
            </a:pPr>
            <a:r>
              <a:rPr lang="en-US"/>
              <a:t>A </a:t>
            </a:r>
            <a:r>
              <a:rPr lang="en-US" b="1"/>
              <a:t>transaction</a:t>
            </a:r>
            <a:r>
              <a:rPr lang="en-US"/>
              <a:t> is an atomic unit of work that is either completed in its entirety or not done at all. </a:t>
            </a:r>
          </a:p>
          <a:p>
            <a:pPr lvl="1" eaLnBrk="1" hangingPunct="1">
              <a:lnSpc>
                <a:spcPct val="80000"/>
              </a:lnSpc>
            </a:pPr>
            <a:r>
              <a:rPr lang="en-US" sz="2800"/>
              <a:t>For recovery purposes, the system needs to keep track of when the transaction starts, terminates, and commits or aborts.</a:t>
            </a:r>
          </a:p>
          <a:p>
            <a:pPr eaLnBrk="1" hangingPunct="1">
              <a:lnSpc>
                <a:spcPct val="80000"/>
              </a:lnSpc>
            </a:pPr>
            <a:r>
              <a:rPr lang="en-US" b="1"/>
              <a:t>Transaction</a:t>
            </a:r>
            <a:r>
              <a:rPr lang="en-US"/>
              <a:t> </a:t>
            </a:r>
            <a:r>
              <a:rPr lang="en-US" b="1"/>
              <a:t>states</a:t>
            </a:r>
            <a:r>
              <a:rPr lang="en-US"/>
              <a:t>:</a:t>
            </a:r>
          </a:p>
          <a:p>
            <a:pPr lvl="1" eaLnBrk="1" hangingPunct="1">
              <a:lnSpc>
                <a:spcPct val="80000"/>
              </a:lnSpc>
            </a:pPr>
            <a:r>
              <a:rPr lang="en-US" sz="2800"/>
              <a:t>Active state</a:t>
            </a:r>
          </a:p>
          <a:p>
            <a:pPr lvl="1" eaLnBrk="1" hangingPunct="1">
              <a:lnSpc>
                <a:spcPct val="80000"/>
              </a:lnSpc>
            </a:pPr>
            <a:r>
              <a:rPr lang="en-US" sz="2800"/>
              <a:t>Partially committed state</a:t>
            </a:r>
          </a:p>
          <a:p>
            <a:pPr lvl="1" eaLnBrk="1" hangingPunct="1">
              <a:lnSpc>
                <a:spcPct val="80000"/>
              </a:lnSpc>
            </a:pPr>
            <a:r>
              <a:rPr lang="en-US" sz="2800"/>
              <a:t>Committed state</a:t>
            </a:r>
          </a:p>
          <a:p>
            <a:pPr lvl="1" eaLnBrk="1" hangingPunct="1">
              <a:lnSpc>
                <a:spcPct val="80000"/>
              </a:lnSpc>
            </a:pPr>
            <a:r>
              <a:rPr lang="en-US" sz="2800"/>
              <a:t>Failed state</a:t>
            </a:r>
          </a:p>
          <a:p>
            <a:pPr lvl="1" eaLnBrk="1" hangingPunct="1">
              <a:lnSpc>
                <a:spcPct val="80000"/>
              </a:lnSpc>
            </a:pPr>
            <a:r>
              <a:rPr lang="en-US" sz="2800"/>
              <a:t>Terminated State </a:t>
            </a:r>
          </a:p>
        </p:txBody>
      </p:sp>
    </p:spTree>
    <p:extLst>
      <p:ext uri="{BB962C8B-B14F-4D97-AF65-F5344CB8AC3E}">
        <p14:creationId xmlns:p14="http://schemas.microsoft.com/office/powerpoint/2010/main" val="202772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Relational Algebra in DBMS:</a:t>
            </a:r>
            <a:br>
              <a:rPr lang="en-US" b="1"/>
            </a:br>
            <a:endParaRPr lang="en-IN"/>
          </a:p>
        </p:txBody>
      </p:sp>
      <p:sp>
        <p:nvSpPr>
          <p:cNvPr id="3" name="Content Placeholder 2"/>
          <p:cNvSpPr>
            <a:spLocks noGrp="1"/>
          </p:cNvSpPr>
          <p:nvPr>
            <p:ph idx="1"/>
          </p:nvPr>
        </p:nvSpPr>
        <p:spPr/>
        <p:txBody>
          <a:bodyPr/>
          <a:lstStyle/>
          <a:p>
            <a:r>
              <a:rPr lang="en-US" b="1"/>
              <a:t>Relational algebra</a:t>
            </a:r>
            <a:r>
              <a:rPr lang="en-US"/>
              <a:t> is a procedural query language, which takes instances of relations as input and yields instances of relations as output. It uses operators to perform queries. An operator can be either unary or binary. They accept relations as their input and yield relations as their output.</a:t>
            </a:r>
            <a:endParaRPr lang="en-IN"/>
          </a:p>
        </p:txBody>
      </p:sp>
    </p:spTree>
    <p:extLst>
      <p:ext uri="{BB962C8B-B14F-4D97-AF65-F5344CB8AC3E}">
        <p14:creationId xmlns:p14="http://schemas.microsoft.com/office/powerpoint/2010/main" val="4096846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Grp="1" noChangeArrowheads="1"/>
          </p:cNvSpPr>
          <p:nvPr>
            <p:ph type="title"/>
          </p:nvPr>
        </p:nvSpPr>
        <p:spPr/>
        <p:txBody>
          <a:bodyPr>
            <a:normAutofit fontScale="90000"/>
          </a:bodyPr>
          <a:lstStyle/>
          <a:p>
            <a:pPr eaLnBrk="1" hangingPunct="1"/>
            <a:r>
              <a:rPr lang="en-US"/>
              <a:t>State transition diagram illustrating the states for transaction execution</a:t>
            </a:r>
            <a:endParaRPr lang="en-US">
              <a:sym typeface="Symbol" pitchFamily="71" charset="2"/>
            </a:endParaRPr>
          </a:p>
        </p:txBody>
      </p:sp>
      <p:pic>
        <p:nvPicPr>
          <p:cNvPr id="9220" name="Picture 7" descr="fig17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22538"/>
            <a:ext cx="830580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4184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p:txBody>
          <a:bodyPr/>
          <a:lstStyle/>
          <a:p>
            <a:pPr eaLnBrk="1" hangingPunct="1"/>
            <a:r>
              <a:rPr lang="en-US" sz="3200"/>
              <a:t>Transaction and System Concepts (2)</a:t>
            </a:r>
          </a:p>
        </p:txBody>
      </p:sp>
      <p:sp>
        <p:nvSpPr>
          <p:cNvPr id="10244" name="Rectangle 5"/>
          <p:cNvSpPr>
            <a:spLocks noGrp="1" noChangeArrowheads="1"/>
          </p:cNvSpPr>
          <p:nvPr>
            <p:ph type="body" idx="1"/>
          </p:nvPr>
        </p:nvSpPr>
        <p:spPr/>
        <p:txBody>
          <a:bodyPr/>
          <a:lstStyle/>
          <a:p>
            <a:pPr eaLnBrk="1" hangingPunct="1">
              <a:lnSpc>
                <a:spcPct val="80000"/>
              </a:lnSpc>
            </a:pPr>
            <a:r>
              <a:rPr lang="en-US" sz="2400"/>
              <a:t>Recovery manager keeps track of the following operations:</a:t>
            </a:r>
          </a:p>
          <a:p>
            <a:pPr lvl="1" eaLnBrk="1" hangingPunct="1">
              <a:lnSpc>
                <a:spcPct val="80000"/>
              </a:lnSpc>
            </a:pPr>
            <a:r>
              <a:rPr lang="en-US" sz="2100" b="1"/>
              <a:t>begin_transaction</a:t>
            </a:r>
            <a:r>
              <a:rPr lang="en-US" sz="2100"/>
              <a:t>: This marks the beginning of transaction execution.</a:t>
            </a:r>
          </a:p>
          <a:p>
            <a:pPr lvl="1" eaLnBrk="1" hangingPunct="1">
              <a:lnSpc>
                <a:spcPct val="80000"/>
              </a:lnSpc>
            </a:pPr>
            <a:r>
              <a:rPr lang="en-US" sz="2100" b="1"/>
              <a:t>read</a:t>
            </a:r>
            <a:r>
              <a:rPr lang="en-US" sz="2100"/>
              <a:t> or </a:t>
            </a:r>
            <a:r>
              <a:rPr lang="en-US" sz="2100" b="1"/>
              <a:t>write</a:t>
            </a:r>
            <a:r>
              <a:rPr lang="en-US" sz="2100"/>
              <a:t>: These specify read or write operations on the database items that are executed as part of a transaction.</a:t>
            </a:r>
          </a:p>
          <a:p>
            <a:pPr lvl="1" eaLnBrk="1" hangingPunct="1">
              <a:lnSpc>
                <a:spcPct val="80000"/>
              </a:lnSpc>
            </a:pPr>
            <a:r>
              <a:rPr lang="en-US" sz="2100" b="1"/>
              <a:t>end_transaction</a:t>
            </a:r>
            <a:r>
              <a:rPr lang="en-US" sz="2100"/>
              <a:t>: This specifies that read and write transaction operations have ended and marks the end limit of transaction execution.</a:t>
            </a:r>
          </a:p>
          <a:p>
            <a:pPr lvl="2" eaLnBrk="1" hangingPunct="1">
              <a:lnSpc>
                <a:spcPct val="80000"/>
              </a:lnSpc>
            </a:pPr>
            <a:r>
              <a:rPr lang="en-US" sz="2000"/>
              <a:t>At this point it may be necessary to check whether the changes introduced by the transaction can be permanently applied to the database or whether the transaction has to be aborted because it violates concurrency control or for some other reason.</a:t>
            </a:r>
          </a:p>
        </p:txBody>
      </p:sp>
    </p:spTree>
    <p:extLst>
      <p:ext uri="{BB962C8B-B14F-4D97-AF65-F5344CB8AC3E}">
        <p14:creationId xmlns:p14="http://schemas.microsoft.com/office/powerpoint/2010/main" val="3273679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p:txBody>
          <a:bodyPr/>
          <a:lstStyle/>
          <a:p>
            <a:pPr eaLnBrk="1" hangingPunct="1"/>
            <a:r>
              <a:rPr lang="en-US" sz="3200"/>
              <a:t>Transaction and System Concepts (3)</a:t>
            </a:r>
          </a:p>
        </p:txBody>
      </p:sp>
      <p:sp>
        <p:nvSpPr>
          <p:cNvPr id="11268" name="Rectangle 5"/>
          <p:cNvSpPr>
            <a:spLocks noGrp="1" noChangeArrowheads="1"/>
          </p:cNvSpPr>
          <p:nvPr>
            <p:ph type="body" idx="1"/>
          </p:nvPr>
        </p:nvSpPr>
        <p:spPr/>
        <p:txBody>
          <a:bodyPr>
            <a:normAutofit fontScale="92500"/>
          </a:bodyPr>
          <a:lstStyle/>
          <a:p>
            <a:pPr eaLnBrk="1" hangingPunct="1"/>
            <a:r>
              <a:rPr lang="en-US"/>
              <a:t>Recovery manager keeps track of the following operations (cont):</a:t>
            </a:r>
          </a:p>
          <a:p>
            <a:pPr lvl="1" eaLnBrk="1" hangingPunct="1"/>
            <a:r>
              <a:rPr lang="en-US" b="1"/>
              <a:t>commit_transaction</a:t>
            </a:r>
            <a:r>
              <a:rPr lang="en-US"/>
              <a:t>: This signals a successful end of the transaction so that any changes (updates) executed by the transaction can be safely committed to the database and will not be undone.</a:t>
            </a:r>
          </a:p>
          <a:p>
            <a:pPr lvl="1" eaLnBrk="1" hangingPunct="1"/>
            <a:r>
              <a:rPr lang="en-US" b="1"/>
              <a:t>rollback</a:t>
            </a:r>
            <a:r>
              <a:rPr lang="en-US"/>
              <a:t> (or </a:t>
            </a:r>
            <a:r>
              <a:rPr lang="en-US" b="1"/>
              <a:t>abort</a:t>
            </a:r>
            <a:r>
              <a:rPr lang="en-US"/>
              <a:t>): This signals that the transaction has ended unsuccessfully, so that any changes or effects that the transaction may have applied to the database must be undone.  </a:t>
            </a:r>
          </a:p>
        </p:txBody>
      </p:sp>
    </p:spTree>
    <p:extLst>
      <p:ext uri="{BB962C8B-B14F-4D97-AF65-F5344CB8AC3E}">
        <p14:creationId xmlns:p14="http://schemas.microsoft.com/office/powerpoint/2010/main" val="3391308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US" sz="3200"/>
              <a:t>Transaction and System Concepts (6)</a:t>
            </a:r>
          </a:p>
        </p:txBody>
      </p:sp>
      <p:sp>
        <p:nvSpPr>
          <p:cNvPr id="13316" name="Rectangle 5"/>
          <p:cNvSpPr>
            <a:spLocks noGrp="1" noChangeArrowheads="1"/>
          </p:cNvSpPr>
          <p:nvPr>
            <p:ph type="body" idx="1"/>
          </p:nvPr>
        </p:nvSpPr>
        <p:spPr/>
        <p:txBody>
          <a:bodyPr>
            <a:normAutofit lnSpcReduction="10000"/>
          </a:bodyPr>
          <a:lstStyle/>
          <a:p>
            <a:pPr eaLnBrk="1" hangingPunct="1"/>
            <a:r>
              <a:rPr lang="en-US"/>
              <a:t>The System Log</a:t>
            </a:r>
          </a:p>
          <a:p>
            <a:pPr lvl="1" eaLnBrk="1" hangingPunct="1"/>
            <a:r>
              <a:rPr lang="en-US" b="1"/>
              <a:t>Log</a:t>
            </a:r>
            <a:r>
              <a:rPr lang="en-US"/>
              <a:t> or </a:t>
            </a:r>
            <a:r>
              <a:rPr lang="en-US" b="1"/>
              <a:t>Journal</a:t>
            </a:r>
            <a:r>
              <a:rPr lang="en-US"/>
              <a:t>: The log keeps track of all transaction operations that affect the values of database items.</a:t>
            </a:r>
          </a:p>
          <a:p>
            <a:pPr lvl="2" eaLnBrk="1" hangingPunct="1"/>
            <a:r>
              <a:rPr lang="en-US"/>
              <a:t>This information may be needed to permit recovery from transaction failures.</a:t>
            </a:r>
          </a:p>
          <a:p>
            <a:pPr lvl="2" eaLnBrk="1" hangingPunct="1"/>
            <a:r>
              <a:rPr lang="en-US"/>
              <a:t>The log is kept on disk, so it is not affected by any type of failure except for disk or catastrophic failure.</a:t>
            </a:r>
          </a:p>
          <a:p>
            <a:pPr lvl="2" eaLnBrk="1" hangingPunct="1"/>
            <a:r>
              <a:rPr lang="en-US"/>
              <a:t>In addition, the log is periodically backed up to archival storage (tape) to guard against such catastrophic failures.  </a:t>
            </a:r>
          </a:p>
        </p:txBody>
      </p:sp>
    </p:spTree>
    <p:extLst>
      <p:ext uri="{BB962C8B-B14F-4D97-AF65-F5344CB8AC3E}">
        <p14:creationId xmlns:p14="http://schemas.microsoft.com/office/powerpoint/2010/main" val="3705512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6"/>
          <p:cNvSpPr>
            <a:spLocks noGrp="1" noChangeArrowheads="1"/>
          </p:cNvSpPr>
          <p:nvPr>
            <p:ph type="title"/>
          </p:nvPr>
        </p:nvSpPr>
        <p:spPr/>
        <p:txBody>
          <a:bodyPr/>
          <a:lstStyle/>
          <a:p>
            <a:pPr eaLnBrk="1" hangingPunct="1"/>
            <a:r>
              <a:rPr lang="en-US" sz="3200"/>
              <a:t>3 Desirable Properties of Transactions (1)</a:t>
            </a:r>
          </a:p>
        </p:txBody>
      </p:sp>
      <p:sp>
        <p:nvSpPr>
          <p:cNvPr id="14340" name="Rectangle 7"/>
          <p:cNvSpPr>
            <a:spLocks noGrp="1" noChangeArrowheads="1"/>
          </p:cNvSpPr>
          <p:nvPr>
            <p:ph type="body" idx="1"/>
          </p:nvPr>
        </p:nvSpPr>
        <p:spPr/>
        <p:txBody>
          <a:bodyPr/>
          <a:lstStyle/>
          <a:p>
            <a:pPr eaLnBrk="1" hangingPunct="1">
              <a:lnSpc>
                <a:spcPct val="90000"/>
              </a:lnSpc>
              <a:buFont typeface="Wingdings" pitchFamily="2" charset="2"/>
              <a:buNone/>
            </a:pPr>
            <a:r>
              <a:rPr lang="en-US" sz="2000"/>
              <a:t>ACID properties:</a:t>
            </a:r>
          </a:p>
          <a:p>
            <a:pPr eaLnBrk="1" hangingPunct="1">
              <a:lnSpc>
                <a:spcPct val="90000"/>
              </a:lnSpc>
            </a:pPr>
            <a:r>
              <a:rPr lang="en-US" sz="2000" b="1"/>
              <a:t>Atomicity</a:t>
            </a:r>
            <a:r>
              <a:rPr lang="en-US" sz="2000"/>
              <a:t>: A transaction is an atomic unit of processing; it is either performed in its entirety or not performed at all.</a:t>
            </a:r>
          </a:p>
          <a:p>
            <a:pPr eaLnBrk="1" hangingPunct="1">
              <a:lnSpc>
                <a:spcPct val="90000"/>
              </a:lnSpc>
            </a:pPr>
            <a:r>
              <a:rPr lang="en-US" sz="2000" b="1"/>
              <a:t>Consistency preservation</a:t>
            </a:r>
            <a:r>
              <a:rPr lang="en-US" sz="2000"/>
              <a:t>: A correct execution of the transaction must take the database from one consistent state to another.</a:t>
            </a:r>
          </a:p>
          <a:p>
            <a:pPr eaLnBrk="1" hangingPunct="1">
              <a:lnSpc>
                <a:spcPct val="90000"/>
              </a:lnSpc>
            </a:pPr>
            <a:r>
              <a:rPr lang="en-US" sz="2000" b="1"/>
              <a:t>Isolation</a:t>
            </a:r>
            <a:r>
              <a:rPr lang="en-US" sz="2000"/>
              <a:t>: A transaction should not make its updates visible to other transactions until it is committed; this property, when enforced strictly, solves the temporary update problem and makes cascading rollbacks of transactions  unnecessary (see Chapter 21).</a:t>
            </a:r>
          </a:p>
          <a:p>
            <a:pPr eaLnBrk="1" hangingPunct="1">
              <a:lnSpc>
                <a:spcPct val="90000"/>
              </a:lnSpc>
            </a:pPr>
            <a:r>
              <a:rPr lang="en-US" sz="2000" b="1"/>
              <a:t>Durability or permanency</a:t>
            </a:r>
            <a:r>
              <a:rPr lang="en-US" sz="2000"/>
              <a:t>: Once a transaction changes the database and the changes are committed, these changes must never be lost because of subsequent failure.</a:t>
            </a:r>
          </a:p>
        </p:txBody>
      </p:sp>
    </p:spTree>
    <p:extLst>
      <p:ext uri="{BB962C8B-B14F-4D97-AF65-F5344CB8AC3E}">
        <p14:creationId xmlns:p14="http://schemas.microsoft.com/office/powerpoint/2010/main" val="29754272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normAutofit fontScale="90000"/>
          </a:bodyPr>
          <a:lstStyle/>
          <a:p>
            <a:pPr eaLnBrk="1" hangingPunct="1"/>
            <a:r>
              <a:rPr lang="en-US"/>
              <a:t>4 Characterizing Schedules based on Recoverability (1)</a:t>
            </a:r>
          </a:p>
        </p:txBody>
      </p:sp>
      <p:sp>
        <p:nvSpPr>
          <p:cNvPr id="15364" name="Rectangle 5"/>
          <p:cNvSpPr>
            <a:spLocks noGrp="1" noChangeArrowheads="1"/>
          </p:cNvSpPr>
          <p:nvPr>
            <p:ph type="body" idx="1"/>
          </p:nvPr>
        </p:nvSpPr>
        <p:spPr/>
        <p:txBody>
          <a:bodyPr/>
          <a:lstStyle/>
          <a:p>
            <a:pPr eaLnBrk="1" hangingPunct="1">
              <a:lnSpc>
                <a:spcPct val="80000"/>
              </a:lnSpc>
            </a:pPr>
            <a:r>
              <a:rPr lang="en-US" sz="2400" b="1"/>
              <a:t>Transaction schedule or history</a:t>
            </a:r>
            <a:r>
              <a:rPr lang="en-US" sz="2400"/>
              <a:t>:</a:t>
            </a:r>
          </a:p>
          <a:p>
            <a:pPr lvl="1" eaLnBrk="1" hangingPunct="1">
              <a:lnSpc>
                <a:spcPct val="80000"/>
              </a:lnSpc>
            </a:pPr>
            <a:r>
              <a:rPr lang="en-US" sz="2100"/>
              <a:t>When transactions are executing concurrently in an interleaved fashion, the order of execution of operations from the various transactions forms what is known as a transaction schedule (or history). </a:t>
            </a:r>
          </a:p>
          <a:p>
            <a:pPr eaLnBrk="1" hangingPunct="1">
              <a:lnSpc>
                <a:spcPct val="80000"/>
              </a:lnSpc>
            </a:pPr>
            <a:r>
              <a:rPr lang="en-US" sz="2400"/>
              <a:t>A </a:t>
            </a:r>
            <a:r>
              <a:rPr lang="en-US" sz="2400" b="1"/>
              <a:t>schedule</a:t>
            </a:r>
            <a:r>
              <a:rPr lang="en-US" sz="2400"/>
              <a:t> (or </a:t>
            </a:r>
            <a:r>
              <a:rPr lang="en-US" sz="2400" b="1"/>
              <a:t>history</a:t>
            </a:r>
            <a:r>
              <a:rPr lang="en-US" sz="2400"/>
              <a:t>) S of n transactions T1, T2, …, Tn:</a:t>
            </a:r>
          </a:p>
          <a:p>
            <a:pPr lvl="1" eaLnBrk="1" hangingPunct="1">
              <a:lnSpc>
                <a:spcPct val="80000"/>
              </a:lnSpc>
            </a:pPr>
            <a:r>
              <a:rPr lang="en-US" sz="2100"/>
              <a:t>It is an ordering of the operations of the transactions subject to the constraint that, for each transaction Ti that participates in S, the operations of T1 in S must appear in the same order in which they occur in T1.</a:t>
            </a:r>
          </a:p>
          <a:p>
            <a:pPr lvl="1" eaLnBrk="1" hangingPunct="1">
              <a:lnSpc>
                <a:spcPct val="80000"/>
              </a:lnSpc>
            </a:pPr>
            <a:r>
              <a:rPr lang="en-US" sz="2100"/>
              <a:t>Note, however, that operations from other transactions Tj can be interleaved with the operations of Ti in S. </a:t>
            </a:r>
          </a:p>
        </p:txBody>
      </p:sp>
    </p:spTree>
    <p:extLst>
      <p:ext uri="{BB962C8B-B14F-4D97-AF65-F5344CB8AC3E}">
        <p14:creationId xmlns:p14="http://schemas.microsoft.com/office/powerpoint/2010/main" val="1108930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p:txBody>
          <a:bodyPr>
            <a:normAutofit fontScale="90000"/>
          </a:bodyPr>
          <a:lstStyle/>
          <a:p>
            <a:pPr eaLnBrk="1" hangingPunct="1"/>
            <a:r>
              <a:rPr lang="en-US"/>
              <a:t>5 Characterizing Schedules based on Serializability (1)</a:t>
            </a:r>
          </a:p>
        </p:txBody>
      </p:sp>
      <p:sp>
        <p:nvSpPr>
          <p:cNvPr id="16388" name="Rectangle 5"/>
          <p:cNvSpPr>
            <a:spLocks noGrp="1" noChangeArrowheads="1"/>
          </p:cNvSpPr>
          <p:nvPr>
            <p:ph type="body" idx="1"/>
          </p:nvPr>
        </p:nvSpPr>
        <p:spPr/>
        <p:txBody>
          <a:bodyPr>
            <a:normAutofit lnSpcReduction="10000"/>
          </a:bodyPr>
          <a:lstStyle/>
          <a:p>
            <a:pPr eaLnBrk="1" hangingPunct="1"/>
            <a:r>
              <a:rPr lang="en-US"/>
              <a:t>Serial schedule:</a:t>
            </a:r>
          </a:p>
          <a:p>
            <a:pPr lvl="1" eaLnBrk="1" hangingPunct="1"/>
            <a:r>
              <a:rPr lang="en-US"/>
              <a:t>A schedule S is serial if, for every transaction T participating in the schedule, all the operations of T are executed consecutively in the schedule.(ie. No interleaved schedule)</a:t>
            </a:r>
          </a:p>
          <a:p>
            <a:pPr lvl="2" eaLnBrk="1" hangingPunct="1"/>
            <a:r>
              <a:rPr lang="en-US"/>
              <a:t>Otherwise, the schedule is called nonserial schedule.(ie. Schedule is interleaved)</a:t>
            </a:r>
          </a:p>
          <a:p>
            <a:pPr eaLnBrk="1" hangingPunct="1"/>
            <a:r>
              <a:rPr lang="en-US"/>
              <a:t>Serializable schedule:</a:t>
            </a:r>
          </a:p>
          <a:p>
            <a:pPr lvl="1" eaLnBrk="1" hangingPunct="1"/>
            <a:r>
              <a:rPr lang="en-US"/>
              <a:t>A schedule S is serializable if it is equivalent to some serial schedule of the same n transactions.</a:t>
            </a:r>
          </a:p>
        </p:txBody>
      </p:sp>
    </p:spTree>
    <p:extLst>
      <p:ext uri="{BB962C8B-B14F-4D97-AF65-F5344CB8AC3E}">
        <p14:creationId xmlns:p14="http://schemas.microsoft.com/office/powerpoint/2010/main" val="1357723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IN"/>
              <a:t>Testing of Serializability</a:t>
            </a:r>
          </a:p>
        </p:txBody>
      </p:sp>
      <p:sp>
        <p:nvSpPr>
          <p:cNvPr id="17411" name="Content Placeholder 2"/>
          <p:cNvSpPr>
            <a:spLocks noGrp="1"/>
          </p:cNvSpPr>
          <p:nvPr>
            <p:ph idx="1"/>
          </p:nvPr>
        </p:nvSpPr>
        <p:spPr>
          <a:xfrm>
            <a:off x="239713" y="1600200"/>
            <a:ext cx="8294687" cy="5419725"/>
          </a:xfrm>
        </p:spPr>
        <p:txBody>
          <a:bodyPr/>
          <a:lstStyle/>
          <a:p>
            <a:r>
              <a:rPr lang="en-IN" sz="2400"/>
              <a:t>There will be a directed graph(N,E) constructed with the folloing serializability</a:t>
            </a:r>
          </a:p>
          <a:p>
            <a:r>
              <a:rPr lang="en-IN" sz="2400"/>
              <a:t>Create a node for each transaction</a:t>
            </a:r>
          </a:p>
          <a:p>
            <a:r>
              <a:rPr lang="en-IN" sz="2400"/>
              <a:t>Create a directed edge from Ti -&gt; Tj, if Tj reads the value of an item written by Ti</a:t>
            </a:r>
          </a:p>
          <a:p>
            <a:r>
              <a:rPr lang="en-IN" sz="2400"/>
              <a:t>Create a directed edge from Ti -&gt; Tj,if Tj writes the value of an item after Ti reads it.</a:t>
            </a:r>
          </a:p>
          <a:p>
            <a:r>
              <a:rPr lang="en-IN" sz="2400"/>
              <a:t>Create a directed edge from Ti -&gt; Tj, if Tj writes a value of an item after Ti wrote it</a:t>
            </a:r>
          </a:p>
          <a:p>
            <a:r>
              <a:rPr lang="en-IN" sz="2400"/>
              <a:t>Ti(write(x))-&gt;Tj(read(x))</a:t>
            </a:r>
          </a:p>
          <a:p>
            <a:r>
              <a:rPr lang="en-IN" sz="2400"/>
              <a:t>Ti(R/W(x)-&gt; Tj(W(X))</a:t>
            </a:r>
          </a:p>
          <a:p>
            <a:endParaRPr lang="en-IN"/>
          </a:p>
          <a:p>
            <a:endParaRPr lang="en-IN"/>
          </a:p>
        </p:txBody>
      </p:sp>
    </p:spTree>
    <p:extLst>
      <p:ext uri="{BB962C8B-B14F-4D97-AF65-F5344CB8AC3E}">
        <p14:creationId xmlns:p14="http://schemas.microsoft.com/office/powerpoint/2010/main" val="1752027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5"/>
          <p:cNvSpPr>
            <a:spLocks noGrp="1" noChangeArrowheads="1"/>
          </p:cNvSpPr>
          <p:nvPr>
            <p:ph type="title"/>
          </p:nvPr>
        </p:nvSpPr>
        <p:spPr/>
        <p:txBody>
          <a:bodyPr/>
          <a:lstStyle/>
          <a:p>
            <a:pPr eaLnBrk="1" hangingPunct="1"/>
            <a:r>
              <a:rPr lang="en-US"/>
              <a:t>Example of </a:t>
            </a:r>
            <a:r>
              <a:rPr lang="en-US" err="1"/>
              <a:t>Serializability</a:t>
            </a:r>
            <a:r>
              <a:rPr lang="en-US"/>
              <a:t> Testing</a:t>
            </a:r>
          </a:p>
        </p:txBody>
      </p:sp>
      <p:pic>
        <p:nvPicPr>
          <p:cNvPr id="33796" name="Picture 9" descr="fig17_0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09800"/>
            <a:ext cx="8213725"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34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5"/>
          <p:cNvSpPr>
            <a:spLocks noGrp="1" noChangeArrowheads="1"/>
          </p:cNvSpPr>
          <p:nvPr>
            <p:ph type="title"/>
          </p:nvPr>
        </p:nvSpPr>
        <p:spPr/>
        <p:txBody>
          <a:bodyPr>
            <a:normAutofit fontScale="90000"/>
          </a:bodyPr>
          <a:lstStyle/>
          <a:p>
            <a:pPr eaLnBrk="1" hangingPunct="1"/>
            <a:r>
              <a:rPr lang="en-US"/>
              <a:t>Another Example of Serializability Testing</a:t>
            </a:r>
          </a:p>
        </p:txBody>
      </p:sp>
      <p:pic>
        <p:nvPicPr>
          <p:cNvPr id="34820" name="Picture 9" descr="fig17_08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0"/>
            <a:ext cx="8382000"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729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Basic SQL Relational Algebra Operations</a:t>
            </a:r>
            <a:br>
              <a:rPr lang="en-US" b="1"/>
            </a:br>
            <a:endParaRPr lang="en-IN"/>
          </a:p>
        </p:txBody>
      </p:sp>
      <p:sp>
        <p:nvSpPr>
          <p:cNvPr id="3" name="Content Placeholder 2"/>
          <p:cNvSpPr>
            <a:spLocks noGrp="1"/>
          </p:cNvSpPr>
          <p:nvPr>
            <p:ph idx="1"/>
          </p:nvPr>
        </p:nvSpPr>
        <p:spPr>
          <a:xfrm>
            <a:off x="457200" y="1052736"/>
            <a:ext cx="8229600" cy="5073427"/>
          </a:xfrm>
        </p:spPr>
        <p:txBody>
          <a:bodyPr>
            <a:normAutofit fontScale="85000" lnSpcReduction="20000"/>
          </a:bodyPr>
          <a:lstStyle/>
          <a:p>
            <a:r>
              <a:rPr lang="en-IN" b="1"/>
              <a:t>Unary Relational Operations</a:t>
            </a:r>
          </a:p>
          <a:p>
            <a:r>
              <a:rPr lang="en-IN"/>
              <a:t>SELECT (symbol: </a:t>
            </a:r>
            <a:r>
              <a:rPr lang="el-GR"/>
              <a:t>σ)</a:t>
            </a:r>
          </a:p>
          <a:p>
            <a:r>
              <a:rPr lang="en-IN"/>
              <a:t>PROJECT (symbol: </a:t>
            </a:r>
            <a:r>
              <a:rPr lang="el-GR"/>
              <a:t>π)</a:t>
            </a:r>
          </a:p>
          <a:p>
            <a:r>
              <a:rPr lang="en-IN"/>
              <a:t>RENAME (symbol: </a:t>
            </a:r>
            <a:r>
              <a:rPr lang="el-GR"/>
              <a:t>ρ)</a:t>
            </a:r>
          </a:p>
          <a:p>
            <a:r>
              <a:rPr lang="en-IN" b="1"/>
              <a:t>Relational Algebra Operations From Set Theory</a:t>
            </a:r>
          </a:p>
          <a:p>
            <a:r>
              <a:rPr lang="en-IN"/>
              <a:t>UNION (</a:t>
            </a:r>
            <a:r>
              <a:rPr lang="el-GR"/>
              <a:t>υ)</a:t>
            </a:r>
          </a:p>
          <a:p>
            <a:r>
              <a:rPr lang="en-IN"/>
              <a:t>INTERSECTION ( .),</a:t>
            </a:r>
          </a:p>
          <a:p>
            <a:r>
              <a:rPr lang="en-IN"/>
              <a:t>DIFFERENCE (-)</a:t>
            </a:r>
          </a:p>
          <a:p>
            <a:r>
              <a:rPr lang="en-IN"/>
              <a:t>CARTESIAN PRODUCT ( x )</a:t>
            </a:r>
          </a:p>
          <a:p>
            <a:r>
              <a:rPr lang="en-US" b="1"/>
              <a:t>Binary Relational Operations</a:t>
            </a:r>
          </a:p>
          <a:p>
            <a:r>
              <a:rPr lang="en-US"/>
              <a:t>JOIN</a:t>
            </a:r>
          </a:p>
          <a:p>
            <a:r>
              <a:rPr lang="en-US"/>
              <a:t>DIVISION</a:t>
            </a:r>
          </a:p>
        </p:txBody>
      </p:sp>
    </p:spTree>
    <p:extLst>
      <p:ext uri="{BB962C8B-B14F-4D97-AF65-F5344CB8AC3E}">
        <p14:creationId xmlns:p14="http://schemas.microsoft.com/office/powerpoint/2010/main" val="398242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Projection(π)</a:t>
            </a:r>
            <a:br>
              <a:rPr lang="en-US" b="1"/>
            </a:br>
            <a:endParaRPr lang="en-IN"/>
          </a:p>
        </p:txBody>
      </p:sp>
      <p:sp>
        <p:nvSpPr>
          <p:cNvPr id="3" name="Content Placeholder 2"/>
          <p:cNvSpPr>
            <a:spLocks noGrp="1"/>
          </p:cNvSpPr>
          <p:nvPr>
            <p:ph idx="1"/>
          </p:nvPr>
        </p:nvSpPr>
        <p:spPr/>
        <p:txBody>
          <a:bodyPr>
            <a:normAutofit lnSpcReduction="10000"/>
          </a:bodyPr>
          <a:lstStyle/>
          <a:p>
            <a:r>
              <a:rPr lang="en-US"/>
              <a:t>The projection eliminates all attributes of the input relation but those mentioned in the projection list. </a:t>
            </a:r>
          </a:p>
          <a:p>
            <a:r>
              <a:rPr lang="en-US"/>
              <a:t>This helps to extract the values of specified attributes to eliminates duplicate values. </a:t>
            </a:r>
          </a:p>
          <a:p>
            <a:r>
              <a:rPr lang="en-US"/>
              <a:t>(pi) symbol is used to choose attributes from a relation. This operator helps you to keep specific columns from a relation and discards the other columns.</a:t>
            </a:r>
          </a:p>
          <a:p>
            <a:endParaRPr lang="en-IN"/>
          </a:p>
        </p:txBody>
      </p:sp>
    </p:spTree>
    <p:extLst>
      <p:ext uri="{BB962C8B-B14F-4D97-AF65-F5344CB8AC3E}">
        <p14:creationId xmlns:p14="http://schemas.microsoft.com/office/powerpoint/2010/main" val="338448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SELECT (σ)</a:t>
            </a:r>
            <a:br>
              <a:rPr lang="en-US" b="1"/>
            </a:br>
            <a:endParaRPr lang="en-IN"/>
          </a:p>
        </p:txBody>
      </p:sp>
      <p:sp>
        <p:nvSpPr>
          <p:cNvPr id="3" name="Content Placeholder 2"/>
          <p:cNvSpPr>
            <a:spLocks noGrp="1"/>
          </p:cNvSpPr>
          <p:nvPr>
            <p:ph idx="1"/>
          </p:nvPr>
        </p:nvSpPr>
        <p:spPr>
          <a:xfrm>
            <a:off x="457200" y="836712"/>
            <a:ext cx="8229600" cy="5289451"/>
          </a:xfrm>
        </p:spPr>
        <p:txBody>
          <a:bodyPr>
            <a:normAutofit fontScale="70000" lnSpcReduction="20000"/>
          </a:bodyPr>
          <a:lstStyle/>
          <a:p>
            <a:r>
              <a:rPr lang="en-US"/>
              <a:t>The SELECT operation is used for selecting a subset of the tuples according to a given selection condition. </a:t>
            </a:r>
          </a:p>
          <a:p>
            <a:r>
              <a:rPr lang="en-US"/>
              <a:t>Sigma(σ) Symbol denotes it. It is used as an expression to choose tuples which meet the selection condition.</a:t>
            </a:r>
          </a:p>
          <a:p>
            <a:r>
              <a:rPr lang="en-US"/>
              <a:t>Select operator selects tuples that satisfy a given predicate.</a:t>
            </a:r>
          </a:p>
          <a:p>
            <a:r>
              <a:rPr lang="en-US" err="1"/>
              <a:t>σ</a:t>
            </a:r>
            <a:r>
              <a:rPr lang="en-US" baseline="-25000" err="1"/>
              <a:t>p</a:t>
            </a:r>
            <a:r>
              <a:rPr lang="en-US"/>
              <a:t>(r) </a:t>
            </a:r>
          </a:p>
          <a:p>
            <a:pPr lvl="1"/>
            <a:r>
              <a:rPr lang="en-US"/>
              <a:t>σ is the predicate</a:t>
            </a:r>
          </a:p>
          <a:p>
            <a:pPr lvl="1"/>
            <a:r>
              <a:rPr lang="en-US"/>
              <a:t>r stands for relation which is the name of the table</a:t>
            </a:r>
          </a:p>
          <a:p>
            <a:pPr lvl="1"/>
            <a:r>
              <a:rPr lang="en-US"/>
              <a:t>p is prepositional logic</a:t>
            </a:r>
          </a:p>
          <a:p>
            <a:r>
              <a:rPr lang="en-US" b="1"/>
              <a:t>Example 1</a:t>
            </a:r>
          </a:p>
          <a:p>
            <a:pPr lvl="1"/>
            <a:r>
              <a:rPr lang="el-GR"/>
              <a:t>σ </a:t>
            </a:r>
            <a:r>
              <a:rPr lang="en-IN" baseline="-25000">
                <a:effectLst/>
              </a:rPr>
              <a:t>topic = "Database"</a:t>
            </a:r>
            <a:r>
              <a:rPr lang="en-IN"/>
              <a:t> (Course)</a:t>
            </a:r>
          </a:p>
          <a:p>
            <a:r>
              <a:rPr lang="en-US" b="1"/>
              <a:t>Output</a:t>
            </a:r>
            <a:r>
              <a:rPr lang="en-US"/>
              <a:t> - Selects tuples from </a:t>
            </a:r>
            <a:r>
              <a:rPr lang="en-IN"/>
              <a:t>Course</a:t>
            </a:r>
            <a:r>
              <a:rPr lang="en-US"/>
              <a:t> where topic = 'Database'.</a:t>
            </a:r>
          </a:p>
          <a:p>
            <a:r>
              <a:rPr lang="en-US" b="1"/>
              <a:t>Example 2</a:t>
            </a:r>
          </a:p>
          <a:p>
            <a:pPr lvl="1"/>
            <a:r>
              <a:rPr lang="el-GR"/>
              <a:t>σ </a:t>
            </a:r>
            <a:r>
              <a:rPr lang="en-IN" baseline="-25000">
                <a:effectLst/>
              </a:rPr>
              <a:t>sales &gt; 50000 </a:t>
            </a:r>
            <a:r>
              <a:rPr lang="en-IN"/>
              <a:t>(Customers)</a:t>
            </a:r>
          </a:p>
          <a:p>
            <a:r>
              <a:rPr lang="en-US" b="1"/>
              <a:t>Output</a:t>
            </a:r>
            <a:r>
              <a:rPr lang="en-US"/>
              <a:t> - Selects tuples from Customers where sales is greater than 50000</a:t>
            </a:r>
            <a:endParaRPr lang="en-IN"/>
          </a:p>
          <a:p>
            <a:endParaRPr lang="en-IN"/>
          </a:p>
        </p:txBody>
      </p:sp>
    </p:spTree>
    <p:extLst>
      <p:ext uri="{BB962C8B-B14F-4D97-AF65-F5344CB8AC3E}">
        <p14:creationId xmlns:p14="http://schemas.microsoft.com/office/powerpoint/2010/main" val="615165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lvl="0"/>
            <a:r>
              <a:rPr kumimoji="0" lang="en-US" sz="2700" b="1" i="0" u="none" strike="noStrike" cap="none" normalizeH="0" baseline="0">
                <a:ln>
                  <a:noFill/>
                </a:ln>
                <a:solidFill>
                  <a:srgbClr val="222222"/>
                </a:solidFill>
                <a:effectLst/>
                <a:latin typeface="Source Sans Pro"/>
                <a:cs typeface="Arial" pitchFamily="34" charset="0"/>
              </a:rPr>
              <a:t>Example of Projection:</a:t>
            </a:r>
            <a:br>
              <a:rPr kumimoji="0" lang="en-US" sz="1050" b="0" i="0" u="none" strike="noStrike" cap="none" normalizeH="0" baseline="0">
                <a:ln>
                  <a:noFill/>
                </a:ln>
                <a:solidFill>
                  <a:schemeClr val="tx1"/>
                </a:solidFill>
                <a:effectLst/>
                <a:latin typeface="Arial" pitchFamily="34" charset="0"/>
                <a:cs typeface="Arial" pitchFamily="34" charset="0"/>
              </a:rPr>
            </a:br>
            <a:endParaRPr lang="en-IN"/>
          </a:p>
        </p:txBody>
      </p:sp>
      <p:sp>
        <p:nvSpPr>
          <p:cNvPr id="3" name="Content Placeholder 2"/>
          <p:cNvSpPr>
            <a:spLocks noGrp="1"/>
          </p:cNvSpPr>
          <p:nvPr>
            <p:ph idx="1"/>
          </p:nvPr>
        </p:nvSpPr>
        <p:spPr>
          <a:xfrm>
            <a:off x="457200" y="548680"/>
            <a:ext cx="8229600" cy="5832648"/>
          </a:xfrm>
        </p:spPr>
        <p:txBody>
          <a:bodyPr/>
          <a:lstStyle/>
          <a:p>
            <a:pPr marL="0" lvl="0" indent="0" eaLnBrk="0" fontAlgn="base" hangingPunct="0">
              <a:spcBef>
                <a:spcPct val="0"/>
              </a:spcBef>
              <a:spcAft>
                <a:spcPct val="0"/>
              </a:spcAft>
              <a:buNone/>
            </a:pPr>
            <a:r>
              <a:rPr kumimoji="0" lang="en-US" sz="1800" b="0" i="0" u="none" strike="noStrike" cap="none" normalizeH="0" baseline="0">
                <a:ln>
                  <a:noFill/>
                </a:ln>
                <a:solidFill>
                  <a:srgbClr val="222222"/>
                </a:solidFill>
                <a:effectLst/>
                <a:latin typeface="Source Sans Pro"/>
                <a:cs typeface="Arial" pitchFamily="34" charset="0"/>
              </a:rPr>
              <a:t>Consider the following table,</a:t>
            </a:r>
          </a:p>
          <a:p>
            <a:pPr marL="0" lvl="0" indent="0" eaLnBrk="0" fontAlgn="base" hangingPunct="0">
              <a:spcBef>
                <a:spcPct val="0"/>
              </a:spcBef>
              <a:spcAft>
                <a:spcPct val="0"/>
              </a:spcAft>
              <a:buNone/>
            </a:pPr>
            <a:endParaRPr kumimoji="0" lang="en-US" b="0" i="0" u="none" strike="noStrike" cap="none" normalizeH="0" baseline="0">
              <a:ln>
                <a:noFill/>
              </a:ln>
              <a:solidFill>
                <a:srgbClr val="222222"/>
              </a:solidFill>
              <a:effectLst/>
              <a:latin typeface="Source Sans Pro"/>
              <a:cs typeface="Arial" pitchFamily="34" charset="0"/>
            </a:endParaRPr>
          </a:p>
          <a:p>
            <a:pPr marL="0" lvl="0" indent="0" eaLnBrk="0" fontAlgn="base" hangingPunct="0">
              <a:spcBef>
                <a:spcPct val="0"/>
              </a:spcBef>
              <a:spcAft>
                <a:spcPct val="0"/>
              </a:spcAft>
              <a:buNone/>
            </a:pPr>
            <a:endParaRPr kumimoji="0" lang="en-US" sz="800" b="0" i="0" u="none" strike="noStrike" cap="none" normalizeH="0" baseline="0">
              <a:ln>
                <a:noFill/>
              </a:ln>
              <a:solidFill>
                <a:schemeClr val="tx1"/>
              </a:solidFill>
              <a:effectLst/>
              <a:latin typeface="Arial" pitchFamily="34" charset="0"/>
              <a:cs typeface="Arial" pitchFamily="34" charset="0"/>
            </a:endParaRPr>
          </a:p>
          <a:p>
            <a:pPr marL="0" lvl="0" indent="0" eaLnBrk="0" fontAlgn="base" hangingPunct="0">
              <a:spcBef>
                <a:spcPct val="0"/>
              </a:spcBef>
              <a:spcAft>
                <a:spcPct val="0"/>
              </a:spcAft>
              <a:buNone/>
            </a:pPr>
            <a:endParaRPr kumimoji="0" lang="en-US" b="0" i="0" u="none" strike="noStrike" cap="none" normalizeH="0" baseline="0">
              <a:ln>
                <a:noFill/>
              </a:ln>
              <a:solidFill>
                <a:srgbClr val="222222"/>
              </a:solidFill>
              <a:effectLst/>
              <a:latin typeface="Source Sans Pro"/>
              <a:cs typeface="Arial" pitchFamily="34" charset="0"/>
            </a:endParaRPr>
          </a:p>
          <a:p>
            <a:pPr marL="0" lvl="0" indent="0" eaLnBrk="0" fontAlgn="base" hangingPunct="0">
              <a:spcBef>
                <a:spcPct val="0"/>
              </a:spcBef>
              <a:spcAft>
                <a:spcPct val="0"/>
              </a:spcAft>
              <a:buNone/>
            </a:pPr>
            <a:endParaRPr lang="en-US">
              <a:solidFill>
                <a:srgbClr val="222222"/>
              </a:solidFill>
              <a:latin typeface="Source Sans Pro"/>
              <a:cs typeface="Arial" pitchFamily="34" charset="0"/>
            </a:endParaRPr>
          </a:p>
          <a:p>
            <a:pPr marL="0" lvl="0" indent="0" eaLnBrk="0" fontAlgn="base" hangingPunct="0">
              <a:spcBef>
                <a:spcPct val="0"/>
              </a:spcBef>
              <a:spcAft>
                <a:spcPct val="0"/>
              </a:spcAft>
              <a:buNone/>
            </a:pPr>
            <a:endParaRPr kumimoji="0" lang="en-US" b="0" i="0" u="none" strike="noStrike" cap="none" normalizeH="0" baseline="0">
              <a:ln>
                <a:noFill/>
              </a:ln>
              <a:solidFill>
                <a:srgbClr val="222222"/>
              </a:solidFill>
              <a:effectLst/>
              <a:latin typeface="Source Sans Pro"/>
              <a:cs typeface="Arial" pitchFamily="34" charset="0"/>
            </a:endParaRPr>
          </a:p>
          <a:p>
            <a:pPr marL="0" lvl="0" indent="0" eaLnBrk="0" fontAlgn="base" hangingPunct="0">
              <a:spcBef>
                <a:spcPct val="0"/>
              </a:spcBef>
              <a:spcAft>
                <a:spcPct val="0"/>
              </a:spcAft>
              <a:buNone/>
            </a:pPr>
            <a:endParaRPr lang="en-US">
              <a:solidFill>
                <a:srgbClr val="222222"/>
              </a:solidFill>
              <a:latin typeface="Source Sans Pro"/>
              <a:cs typeface="Arial" pitchFamily="34" charset="0"/>
            </a:endParaRPr>
          </a:p>
          <a:p>
            <a:pPr marL="0" lvl="0" indent="0" eaLnBrk="0" fontAlgn="base" hangingPunct="0">
              <a:spcBef>
                <a:spcPct val="0"/>
              </a:spcBef>
              <a:spcAft>
                <a:spcPct val="0"/>
              </a:spcAft>
              <a:buNone/>
            </a:pPr>
            <a:r>
              <a:rPr kumimoji="0" lang="en-US" sz="1600" b="0" i="0" u="none" strike="noStrike" cap="none" normalizeH="0" baseline="0">
                <a:ln>
                  <a:noFill/>
                </a:ln>
                <a:solidFill>
                  <a:srgbClr val="222222"/>
                </a:solidFill>
                <a:effectLst/>
                <a:latin typeface="Source Sans Pro"/>
                <a:cs typeface="Arial" pitchFamily="34" charset="0"/>
              </a:rPr>
              <a:t>Here, the projection of </a:t>
            </a:r>
            <a:r>
              <a:rPr kumimoji="0" lang="en-US" sz="1600" b="0" i="0" u="none" strike="noStrike" cap="none" normalizeH="0" baseline="0" err="1">
                <a:ln>
                  <a:noFill/>
                </a:ln>
                <a:solidFill>
                  <a:srgbClr val="222222"/>
                </a:solidFill>
                <a:effectLst/>
                <a:latin typeface="Source Sans Pro"/>
                <a:cs typeface="Arial" pitchFamily="34" charset="0"/>
              </a:rPr>
              <a:t>CustomerName</a:t>
            </a:r>
            <a:r>
              <a:rPr kumimoji="0" lang="en-US" sz="1600" b="0" i="0" u="none" strike="noStrike" cap="none" normalizeH="0" baseline="0">
                <a:ln>
                  <a:noFill/>
                </a:ln>
                <a:solidFill>
                  <a:srgbClr val="222222"/>
                </a:solidFill>
                <a:effectLst/>
                <a:latin typeface="Source Sans Pro"/>
                <a:cs typeface="Arial" pitchFamily="34" charset="0"/>
              </a:rPr>
              <a:t> and status will give</a:t>
            </a:r>
            <a:endParaRPr kumimoji="0" lang="en-US" sz="1600" b="0" i="0" u="none" strike="noStrike" cap="none" normalizeH="0" baseline="0">
              <a:ln>
                <a:noFill/>
              </a:ln>
              <a:solidFill>
                <a:srgbClr val="222222"/>
              </a:solidFill>
              <a:effectLst/>
              <a:latin typeface="Monaco"/>
              <a:cs typeface="Arial" pitchFamily="34" charset="0"/>
            </a:endParaRPr>
          </a:p>
          <a:p>
            <a:pPr marL="0" lvl="0" indent="0" eaLnBrk="0" fontAlgn="base" hangingPunct="0">
              <a:spcBef>
                <a:spcPct val="0"/>
              </a:spcBef>
              <a:spcAft>
                <a:spcPct val="0"/>
              </a:spcAft>
              <a:buNone/>
            </a:pPr>
            <a:endParaRPr kumimoji="0" lang="en-US" sz="2400" b="0" i="0" u="none" strike="noStrike" cap="none" normalizeH="0" baseline="0">
              <a:ln>
                <a:noFill/>
              </a:ln>
              <a:solidFill>
                <a:srgbClr val="222222"/>
              </a:solidFill>
              <a:effectLst/>
              <a:latin typeface="Monaco"/>
              <a:cs typeface="Arial" pitchFamily="34" charset="0"/>
            </a:endParaRPr>
          </a:p>
          <a:p>
            <a:pPr marL="0" lvl="0" indent="0" eaLnBrk="0" fontAlgn="base" hangingPunct="0">
              <a:spcBef>
                <a:spcPct val="0"/>
              </a:spcBef>
              <a:spcAft>
                <a:spcPct val="0"/>
              </a:spcAft>
              <a:buNone/>
            </a:pPr>
            <a:r>
              <a:rPr kumimoji="0" lang="en-US" sz="2400" b="0" i="0" u="none" strike="noStrike" cap="none" normalizeH="0" baseline="0">
                <a:ln>
                  <a:noFill/>
                </a:ln>
                <a:solidFill>
                  <a:srgbClr val="222222"/>
                </a:solidFill>
                <a:effectLst/>
                <a:latin typeface="Monaco"/>
                <a:cs typeface="Arial" pitchFamily="34" charset="0"/>
              </a:rPr>
              <a:t>Π </a:t>
            </a:r>
            <a:r>
              <a:rPr kumimoji="0" lang="en-US" sz="2400" b="0" i="0" u="none" strike="noStrike" cap="none" normalizeH="0" baseline="-30000" err="1">
                <a:ln>
                  <a:noFill/>
                </a:ln>
                <a:solidFill>
                  <a:srgbClr val="222222"/>
                </a:solidFill>
                <a:effectLst/>
                <a:latin typeface="Monaco"/>
                <a:cs typeface="Arial" pitchFamily="34" charset="0"/>
              </a:rPr>
              <a:t>CustomerName</a:t>
            </a:r>
            <a:r>
              <a:rPr kumimoji="0" lang="en-US" sz="2400" b="0" i="0" u="none" strike="noStrike" cap="none" normalizeH="0" baseline="-30000">
                <a:ln>
                  <a:noFill/>
                </a:ln>
                <a:solidFill>
                  <a:srgbClr val="222222"/>
                </a:solidFill>
                <a:effectLst/>
                <a:latin typeface="Monaco"/>
                <a:cs typeface="Arial" pitchFamily="34" charset="0"/>
              </a:rPr>
              <a:t>, Status </a:t>
            </a:r>
            <a:r>
              <a:rPr kumimoji="0" lang="en-US" sz="2400" b="0" i="0" u="none" strike="noStrike" cap="none" normalizeH="0" baseline="0">
                <a:ln>
                  <a:noFill/>
                </a:ln>
                <a:solidFill>
                  <a:srgbClr val="222222"/>
                </a:solidFill>
                <a:effectLst/>
                <a:latin typeface="Monaco"/>
                <a:cs typeface="Arial" pitchFamily="34" charset="0"/>
              </a:rPr>
              <a:t>(Customers)</a:t>
            </a:r>
            <a:r>
              <a:rPr kumimoji="0" lang="en-US" sz="2400" b="0" i="0" u="none" strike="noStrike" cap="none" normalizeH="0" baseline="0">
                <a:ln>
                  <a:noFill/>
                </a:ln>
                <a:solidFill>
                  <a:schemeClr val="tx1"/>
                </a:solidFill>
                <a:effectLst/>
                <a:latin typeface="Arial" pitchFamily="34" charset="0"/>
                <a:cs typeface="Arial" pitchFamily="34" charset="0"/>
              </a:rPr>
              <a:t> </a:t>
            </a:r>
          </a:p>
          <a:p>
            <a:endParaRPr lang="en-IN" sz="2400"/>
          </a:p>
        </p:txBody>
      </p:sp>
      <p:graphicFrame>
        <p:nvGraphicFramePr>
          <p:cNvPr id="5" name="Content Placeholder 3"/>
          <p:cNvGraphicFramePr>
            <a:graphicFrameLocks/>
          </p:cNvGraphicFramePr>
          <p:nvPr>
            <p:extLst>
              <p:ext uri="{D42A27DB-BD31-4B8C-83A1-F6EECF244321}">
                <p14:modId xmlns:p14="http://schemas.microsoft.com/office/powerpoint/2010/main" val="2029345940"/>
              </p:ext>
            </p:extLst>
          </p:nvPr>
        </p:nvGraphicFramePr>
        <p:xfrm>
          <a:off x="1331640" y="908720"/>
          <a:ext cx="3816424" cy="2415882"/>
        </p:xfrm>
        <a:graphic>
          <a:graphicData uri="http://schemas.openxmlformats.org/drawingml/2006/table">
            <a:tbl>
              <a:tblPr/>
              <a:tblGrid>
                <a:gridCol w="1296144">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tblGrid>
              <a:tr h="556602">
                <a:tc>
                  <a:txBody>
                    <a:bodyPr/>
                    <a:lstStyle/>
                    <a:p>
                      <a:pPr algn="l" fontAlgn="t"/>
                      <a:r>
                        <a:rPr lang="en-IN" b="1" err="1">
                          <a:effectLst/>
                        </a:rPr>
                        <a:t>CustomerID</a:t>
                      </a:r>
                      <a:endParaRPr lang="en-IN" b="1">
                        <a:effectLst/>
                      </a:endParaRPr>
                    </a:p>
                  </a:txBody>
                  <a:tcPr marL="60960" marR="60960" marT="60960" marB="60960">
                    <a:lnL w="7620" cap="flat" cmpd="sng" algn="ctr">
                      <a:solidFill>
                        <a:srgbClr val="E03797"/>
                      </a:solidFill>
                      <a:prstDash val="solid"/>
                      <a:round/>
                      <a:headEnd type="none" w="med" len="med"/>
                      <a:tailEnd type="none" w="med" len="med"/>
                    </a:lnL>
                    <a:lnR w="7620" cap="flat" cmpd="sng" algn="ctr">
                      <a:solidFill>
                        <a:srgbClr val="E0379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IN" b="1">
                          <a:effectLst/>
                        </a:rPr>
                        <a:t>CustomerName</a:t>
                      </a:r>
                    </a:p>
                  </a:txBody>
                  <a:tcPr marL="60960" marR="60960" marT="60960" marB="60960">
                    <a:lnL w="7620" cap="flat" cmpd="sng" algn="ctr">
                      <a:solidFill>
                        <a:srgbClr val="E03797"/>
                      </a:solidFill>
                      <a:prstDash val="solid"/>
                      <a:round/>
                      <a:headEnd type="none" w="med" len="med"/>
                      <a:tailEnd type="none" w="med" len="med"/>
                    </a:lnL>
                    <a:lnR w="7620" cap="flat" cmpd="sng" algn="ctr">
                      <a:solidFill>
                        <a:srgbClr val="E0379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IN" b="1">
                          <a:effectLst/>
                        </a:rPr>
                        <a:t>Status</a:t>
                      </a:r>
                    </a:p>
                  </a:txBody>
                  <a:tcPr marL="60960" marR="60960" marT="60960" marB="60960">
                    <a:lnL w="7620" cap="flat" cmpd="sng" algn="ctr">
                      <a:solidFill>
                        <a:srgbClr val="E03797"/>
                      </a:solidFill>
                      <a:prstDash val="solid"/>
                      <a:round/>
                      <a:headEnd type="none" w="med" len="med"/>
                      <a:tailEnd type="none" w="med" len="med"/>
                    </a:lnL>
                    <a:lnR w="12700" cap="flat" cmpd="sng" algn="ctr">
                      <a:solidFill>
                        <a:srgbClr val="C0A0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328901">
                <a:tc>
                  <a:txBody>
                    <a:bodyPr/>
                    <a:lstStyle/>
                    <a:p>
                      <a:pPr algn="l" fontAlgn="t"/>
                      <a:r>
                        <a:rPr lang="en-IN">
                          <a:effectLst/>
                        </a:rPr>
                        <a:t>1</a:t>
                      </a:r>
                    </a:p>
                  </a:txBody>
                  <a:tcPr marL="60960" marR="60960" marT="60960" marB="60960">
                    <a:lnL w="12700" cap="flat" cmpd="sng" algn="ctr">
                      <a:solidFill>
                        <a:srgbClr val="9088D9"/>
                      </a:solidFill>
                      <a:prstDash val="solid"/>
                      <a:round/>
                      <a:headEnd type="none" w="med" len="med"/>
                      <a:tailEnd type="none" w="med" len="med"/>
                    </a:lnL>
                    <a:lnR w="12700" cap="flat" cmpd="sng" algn="ctr">
                      <a:solidFill>
                        <a:srgbClr val="20A0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Google</a:t>
                      </a:r>
                    </a:p>
                  </a:txBody>
                  <a:tcPr marL="60960" marR="60960" marT="60960" marB="60960">
                    <a:lnL w="12700" cap="flat" cmpd="sng" algn="ctr">
                      <a:solidFill>
                        <a:srgbClr val="20A0A5"/>
                      </a:solidFill>
                      <a:prstDash val="solid"/>
                      <a:round/>
                      <a:headEnd type="none" w="med" len="med"/>
                      <a:tailEnd type="none" w="med" len="med"/>
                    </a:lnL>
                    <a:lnR w="12700" cap="flat" cmpd="sng" algn="ctr">
                      <a:solidFill>
                        <a:srgbClr val="40A0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Active</a:t>
                      </a:r>
                    </a:p>
                  </a:txBody>
                  <a:tcPr marL="60960" marR="60960" marT="60960" marB="60960">
                    <a:lnL w="12700" cap="flat" cmpd="sng" algn="ctr">
                      <a:solidFill>
                        <a:srgbClr val="40A0A5"/>
                      </a:solidFill>
                      <a:prstDash val="solid"/>
                      <a:round/>
                      <a:headEnd type="none" w="med" len="med"/>
                      <a:tailEnd type="none" w="med" len="med"/>
                    </a:lnL>
                    <a:lnR w="12700" cap="flat" cmpd="sng" algn="ctr">
                      <a:solidFill>
                        <a:srgbClr val="70A5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28901">
                <a:tc>
                  <a:txBody>
                    <a:bodyPr/>
                    <a:lstStyle/>
                    <a:p>
                      <a:pPr algn="l" fontAlgn="t"/>
                      <a:r>
                        <a:rPr lang="en-IN">
                          <a:effectLst/>
                        </a:rPr>
                        <a:t>2</a:t>
                      </a:r>
                    </a:p>
                  </a:txBody>
                  <a:tcPr marL="60960" marR="60960" marT="60960" marB="60960">
                    <a:lnL w="12700" cap="flat" cmpd="sng" algn="ctr">
                      <a:solidFill>
                        <a:srgbClr val="B089D9"/>
                      </a:solidFill>
                      <a:prstDash val="solid"/>
                      <a:round/>
                      <a:headEnd type="none" w="med" len="med"/>
                      <a:tailEnd type="none" w="med" len="med"/>
                    </a:lnL>
                    <a:lnR w="12700" cap="flat" cmpd="sng" algn="ctr">
                      <a:solidFill>
                        <a:srgbClr val="70A5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Amazon</a:t>
                      </a:r>
                    </a:p>
                  </a:txBody>
                  <a:tcPr marL="60960" marR="60960" marT="60960" marB="60960">
                    <a:lnL w="12700" cap="flat" cmpd="sng" algn="ctr">
                      <a:solidFill>
                        <a:srgbClr val="70A5A5"/>
                      </a:solidFill>
                      <a:prstDash val="solid"/>
                      <a:round/>
                      <a:headEnd type="none" w="med" len="med"/>
                      <a:tailEnd type="none" w="med" len="med"/>
                    </a:lnL>
                    <a:lnR w="12700" cap="flat" cmpd="sng" algn="ctr">
                      <a:solidFill>
                        <a:srgbClr val="3089D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Active</a:t>
                      </a:r>
                    </a:p>
                  </a:txBody>
                  <a:tcPr marL="60960" marR="60960" marT="60960" marB="60960">
                    <a:lnL w="12700" cap="flat" cmpd="sng" algn="ctr">
                      <a:solidFill>
                        <a:srgbClr val="3089D9"/>
                      </a:solidFill>
                      <a:prstDash val="solid"/>
                      <a:round/>
                      <a:headEnd type="none" w="med" len="med"/>
                      <a:tailEnd type="none" w="med" len="med"/>
                    </a:lnL>
                    <a:lnR w="12700" cap="flat" cmpd="sng" algn="ctr">
                      <a:solidFill>
                        <a:srgbClr val="608AD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28901">
                <a:tc>
                  <a:txBody>
                    <a:bodyPr/>
                    <a:lstStyle/>
                    <a:p>
                      <a:pPr algn="l" fontAlgn="t"/>
                      <a:r>
                        <a:rPr lang="en-IN">
                          <a:effectLst/>
                        </a:rPr>
                        <a:t>3</a:t>
                      </a:r>
                    </a:p>
                  </a:txBody>
                  <a:tcPr marL="60960" marR="60960" marT="60960" marB="60960">
                    <a:lnL w="12700" cap="flat" cmpd="sng" algn="ctr">
                      <a:solidFill>
                        <a:srgbClr val="1089D9"/>
                      </a:solidFill>
                      <a:prstDash val="solid"/>
                      <a:round/>
                      <a:headEnd type="none" w="med" len="med"/>
                      <a:tailEnd type="none" w="med" len="med"/>
                    </a:lnL>
                    <a:lnR w="12700" cap="flat" cmpd="sng" algn="ctr">
                      <a:solidFill>
                        <a:srgbClr val="A088D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Apple</a:t>
                      </a:r>
                    </a:p>
                  </a:txBody>
                  <a:tcPr marL="60960" marR="60960" marT="60960" marB="60960">
                    <a:lnL w="12700" cap="flat" cmpd="sng" algn="ctr">
                      <a:solidFill>
                        <a:srgbClr val="A088D9"/>
                      </a:solidFill>
                      <a:prstDash val="solid"/>
                      <a:round/>
                      <a:headEnd type="none" w="med" len="med"/>
                      <a:tailEnd type="none" w="med" len="med"/>
                    </a:lnL>
                    <a:lnR w="12700" cap="flat" cmpd="sng" algn="ctr">
                      <a:solidFill>
                        <a:srgbClr val="00AA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Inactive</a:t>
                      </a:r>
                    </a:p>
                  </a:txBody>
                  <a:tcPr marL="60960" marR="60960" marT="60960" marB="60960">
                    <a:lnL w="12700" cap="flat" cmpd="sng" algn="ctr">
                      <a:solidFill>
                        <a:srgbClr val="00AAA5"/>
                      </a:solidFill>
                      <a:prstDash val="solid"/>
                      <a:round/>
                      <a:headEnd type="none" w="med" len="med"/>
                      <a:tailEnd type="none" w="med" len="med"/>
                    </a:lnL>
                    <a:lnR w="12700" cap="flat" cmpd="sng" algn="ctr">
                      <a:solidFill>
                        <a:srgbClr val="40A0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8901">
                <a:tc>
                  <a:txBody>
                    <a:bodyPr/>
                    <a:lstStyle/>
                    <a:p>
                      <a:pPr algn="l" fontAlgn="t"/>
                      <a:r>
                        <a:rPr lang="en-IN">
                          <a:effectLst/>
                        </a:rPr>
                        <a:t>4</a:t>
                      </a:r>
                    </a:p>
                  </a:txBody>
                  <a:tcPr marL="60960" marR="60960" marT="60960" marB="60960">
                    <a:lnL w="12700" cap="flat" cmpd="sng" algn="ctr">
                      <a:solidFill>
                        <a:srgbClr val="1089D9"/>
                      </a:solidFill>
                      <a:prstDash val="solid"/>
                      <a:round/>
                      <a:headEnd type="none" w="med" len="med"/>
                      <a:tailEnd type="none" w="med" len="med"/>
                    </a:lnL>
                    <a:lnR w="12700" cap="flat" cmpd="sng" algn="ctr">
                      <a:solidFill>
                        <a:srgbClr val="9088D9"/>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708BD9"/>
                      </a:solidFill>
                      <a:prstDash val="solid"/>
                      <a:round/>
                      <a:headEnd type="none" w="med" len="med"/>
                      <a:tailEnd type="none" w="med" len="med"/>
                    </a:lnB>
                    <a:solidFill>
                      <a:srgbClr val="F9F9F9"/>
                    </a:solidFill>
                  </a:tcPr>
                </a:tc>
                <a:tc>
                  <a:txBody>
                    <a:bodyPr/>
                    <a:lstStyle/>
                    <a:p>
                      <a:pPr algn="l" fontAlgn="t"/>
                      <a:r>
                        <a:rPr lang="en-IN">
                          <a:effectLst/>
                        </a:rPr>
                        <a:t>Alibaba</a:t>
                      </a:r>
                    </a:p>
                  </a:txBody>
                  <a:tcPr marL="60960" marR="60960" marT="60960" marB="60960">
                    <a:lnL w="12700" cap="flat" cmpd="sng" algn="ctr">
                      <a:solidFill>
                        <a:srgbClr val="9088D9"/>
                      </a:solidFill>
                      <a:prstDash val="solid"/>
                      <a:round/>
                      <a:headEnd type="none" w="med" len="med"/>
                      <a:tailEnd type="none" w="med" len="med"/>
                    </a:lnL>
                    <a:lnR w="12700" cap="flat" cmpd="sng" algn="ctr">
                      <a:solidFill>
                        <a:srgbClr val="B089D9"/>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A4A5"/>
                      </a:solidFill>
                      <a:prstDash val="solid"/>
                      <a:round/>
                      <a:headEnd type="none" w="med" len="med"/>
                      <a:tailEnd type="none" w="med" len="med"/>
                    </a:lnB>
                    <a:solidFill>
                      <a:srgbClr val="F9F9F9"/>
                    </a:solidFill>
                  </a:tcPr>
                </a:tc>
                <a:tc>
                  <a:txBody>
                    <a:bodyPr/>
                    <a:lstStyle/>
                    <a:p>
                      <a:pPr algn="l" fontAlgn="t"/>
                      <a:r>
                        <a:rPr lang="en-IN">
                          <a:effectLst/>
                        </a:rPr>
                        <a:t>Active</a:t>
                      </a:r>
                    </a:p>
                  </a:txBody>
                  <a:tcPr marL="60960" marR="60960" marT="60960" marB="60960">
                    <a:lnL w="12700" cap="flat" cmpd="sng" algn="ctr">
                      <a:solidFill>
                        <a:srgbClr val="B089D9"/>
                      </a:solidFill>
                      <a:prstDash val="solid"/>
                      <a:round/>
                      <a:headEnd type="none" w="med" len="med"/>
                      <a:tailEnd type="none" w="med" len="med"/>
                    </a:lnL>
                    <a:lnR w="12700" cap="flat" cmpd="sng" algn="ctr">
                      <a:solidFill>
                        <a:srgbClr val="C0A0A5"/>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E0A6A5"/>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3618043"/>
              </p:ext>
            </p:extLst>
          </p:nvPr>
        </p:nvGraphicFramePr>
        <p:xfrm>
          <a:off x="5796136" y="3789040"/>
          <a:ext cx="2793620" cy="1981200"/>
        </p:xfrm>
        <a:graphic>
          <a:graphicData uri="http://schemas.openxmlformats.org/drawingml/2006/table">
            <a:tbl>
              <a:tblPr/>
              <a:tblGrid>
                <a:gridCol w="1728192">
                  <a:extLst>
                    <a:ext uri="{9D8B030D-6E8A-4147-A177-3AD203B41FA5}">
                      <a16:colId xmlns:a16="http://schemas.microsoft.com/office/drawing/2014/main" val="20000"/>
                    </a:ext>
                  </a:extLst>
                </a:gridCol>
                <a:gridCol w="1065428">
                  <a:extLst>
                    <a:ext uri="{9D8B030D-6E8A-4147-A177-3AD203B41FA5}">
                      <a16:colId xmlns:a16="http://schemas.microsoft.com/office/drawing/2014/main" val="20001"/>
                    </a:ext>
                  </a:extLst>
                </a:gridCol>
              </a:tblGrid>
              <a:tr h="0">
                <a:tc>
                  <a:txBody>
                    <a:bodyPr/>
                    <a:lstStyle/>
                    <a:p>
                      <a:pPr algn="l" fontAlgn="t"/>
                      <a:r>
                        <a:rPr lang="en-IN" b="1" err="1">
                          <a:effectLst/>
                        </a:rPr>
                        <a:t>CustomerName</a:t>
                      </a:r>
                      <a:endParaRPr lang="en-IN" b="1">
                        <a:effectLst/>
                      </a:endParaRPr>
                    </a:p>
                  </a:txBody>
                  <a:tcPr marL="60960" marR="60960" marT="60960" marB="60960">
                    <a:lnL w="7620" cap="flat" cmpd="sng" algn="ctr">
                      <a:solidFill>
                        <a:srgbClr val="0875C4"/>
                      </a:solidFill>
                      <a:prstDash val="solid"/>
                      <a:round/>
                      <a:headEnd type="none" w="med" len="med"/>
                      <a:tailEnd type="none" w="med" len="med"/>
                    </a:lnL>
                    <a:lnR w="7620" cap="flat" cmpd="sng" algn="ctr">
                      <a:solidFill>
                        <a:srgbClr val="0875C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IN" b="1">
                          <a:effectLst/>
                        </a:rPr>
                        <a:t>Status</a:t>
                      </a:r>
                    </a:p>
                  </a:txBody>
                  <a:tcPr marL="60960" marR="60960" marT="60960" marB="60960">
                    <a:lnL w="7620" cap="flat" cmpd="sng" algn="ctr">
                      <a:solidFill>
                        <a:srgbClr val="0875C4"/>
                      </a:solidFill>
                      <a:prstDash val="solid"/>
                      <a:round/>
                      <a:headEnd type="none" w="med" len="med"/>
                      <a:tailEnd type="none" w="med" len="med"/>
                    </a:lnL>
                    <a:lnR w="12700" cap="flat" cmpd="sng" algn="ctr">
                      <a:solidFill>
                        <a:srgbClr val="902E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0">
                <a:tc>
                  <a:txBody>
                    <a:bodyPr/>
                    <a:lstStyle/>
                    <a:p>
                      <a:pPr algn="l" fontAlgn="t"/>
                      <a:r>
                        <a:rPr lang="en-IN">
                          <a:effectLst/>
                        </a:rPr>
                        <a:t>Google</a:t>
                      </a:r>
                    </a:p>
                  </a:txBody>
                  <a:tcPr marL="60960" marR="60960" marT="60960" marB="60960">
                    <a:lnL w="12700" cap="flat" cmpd="sng" algn="ctr">
                      <a:solidFill>
                        <a:srgbClr val="503480"/>
                      </a:solidFill>
                      <a:prstDash val="solid"/>
                      <a:round/>
                      <a:headEnd type="none" w="med" len="med"/>
                      <a:tailEnd type="none" w="med" len="med"/>
                    </a:lnL>
                    <a:lnR w="12700" cap="flat" cmpd="sng" algn="ctr">
                      <a:solidFill>
                        <a:srgbClr val="A05A7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Active</a:t>
                      </a:r>
                    </a:p>
                  </a:txBody>
                  <a:tcPr marL="60960" marR="60960" marT="60960" marB="60960">
                    <a:lnL w="12700" cap="flat" cmpd="sng" algn="ctr">
                      <a:solidFill>
                        <a:srgbClr val="A05A73"/>
                      </a:solidFill>
                      <a:prstDash val="solid"/>
                      <a:round/>
                      <a:headEnd type="none" w="med" len="med"/>
                      <a:tailEnd type="none" w="med" len="med"/>
                    </a:lnL>
                    <a:lnR w="12700" cap="flat" cmpd="sng" algn="ctr">
                      <a:solidFill>
                        <a:srgbClr val="305A7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IN">
                          <a:effectLst/>
                        </a:rPr>
                        <a:t>Amazon</a:t>
                      </a:r>
                    </a:p>
                  </a:txBody>
                  <a:tcPr marL="60960" marR="60960" marT="60960" marB="60960">
                    <a:lnL w="12700" cap="flat" cmpd="sng" algn="ctr">
                      <a:solidFill>
                        <a:srgbClr val="003380"/>
                      </a:solidFill>
                      <a:prstDash val="solid"/>
                      <a:round/>
                      <a:headEnd type="none" w="med" len="med"/>
                      <a:tailEnd type="none" w="med" len="med"/>
                    </a:lnL>
                    <a:lnR w="12700" cap="flat" cmpd="sng" algn="ctr">
                      <a:solidFill>
                        <a:srgbClr val="203380"/>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Active</a:t>
                      </a:r>
                    </a:p>
                  </a:txBody>
                  <a:tcPr marL="60960" marR="60960" marT="60960" marB="60960">
                    <a:lnL w="12700" cap="flat" cmpd="sng" algn="ctr">
                      <a:solidFill>
                        <a:srgbClr val="203380"/>
                      </a:solidFill>
                      <a:prstDash val="solid"/>
                      <a:round/>
                      <a:headEnd type="none" w="med" len="med"/>
                      <a:tailEnd type="none" w="med" len="med"/>
                    </a:lnL>
                    <a:lnR w="12700" cap="flat" cmpd="sng" algn="ctr">
                      <a:solidFill>
                        <a:srgbClr val="F02E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pPr algn="l" fontAlgn="t"/>
                      <a:r>
                        <a:rPr lang="en-IN">
                          <a:effectLst/>
                        </a:rPr>
                        <a:t>Apple</a:t>
                      </a:r>
                    </a:p>
                  </a:txBody>
                  <a:tcPr marL="60960" marR="60960" marT="60960" marB="60960">
                    <a:lnL w="12700" cap="flat" cmpd="sng" algn="ctr">
                      <a:solidFill>
                        <a:srgbClr val="000BDF"/>
                      </a:solidFill>
                      <a:prstDash val="solid"/>
                      <a:round/>
                      <a:headEnd type="none" w="med" len="med"/>
                      <a:tailEnd type="none" w="med" len="med"/>
                    </a:lnL>
                    <a:lnR w="12700" cap="flat" cmpd="sng" algn="ctr">
                      <a:solidFill>
                        <a:srgbClr val="20DC7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Inactive</a:t>
                      </a:r>
                    </a:p>
                  </a:txBody>
                  <a:tcPr marL="60960" marR="60960" marT="60960" marB="60960">
                    <a:lnL w="12700" cap="flat" cmpd="sng" algn="ctr">
                      <a:solidFill>
                        <a:srgbClr val="20DC7F"/>
                      </a:solidFill>
                      <a:prstDash val="solid"/>
                      <a:round/>
                      <a:headEnd type="none" w="med" len="med"/>
                      <a:tailEnd type="none" w="med" len="med"/>
                    </a:lnL>
                    <a:lnR w="12700" cap="flat" cmpd="sng" algn="ctr">
                      <a:solidFill>
                        <a:srgbClr val="F0DB7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IN">
                          <a:effectLst/>
                        </a:rPr>
                        <a:t>Alibaba</a:t>
                      </a:r>
                    </a:p>
                  </a:txBody>
                  <a:tcPr marL="60960" marR="60960" marT="60960" marB="60960">
                    <a:lnL w="12700" cap="flat" cmpd="sng" algn="ctr">
                      <a:solidFill>
                        <a:srgbClr val="B0DD7F"/>
                      </a:solidFill>
                      <a:prstDash val="solid"/>
                      <a:round/>
                      <a:headEnd type="none" w="med" len="med"/>
                      <a:tailEnd type="none" w="med" len="med"/>
                    </a:lnL>
                    <a:lnR w="12700" cap="flat" cmpd="sng" algn="ctr">
                      <a:solidFill>
                        <a:srgbClr val="80DA7F"/>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10DD7F"/>
                      </a:solidFill>
                      <a:prstDash val="solid"/>
                      <a:round/>
                      <a:headEnd type="none" w="med" len="med"/>
                      <a:tailEnd type="none" w="med" len="med"/>
                    </a:lnB>
                    <a:solidFill>
                      <a:srgbClr val="F9F9F9"/>
                    </a:solidFill>
                  </a:tcPr>
                </a:tc>
                <a:tc>
                  <a:txBody>
                    <a:bodyPr/>
                    <a:lstStyle/>
                    <a:p>
                      <a:pPr algn="l" fontAlgn="t"/>
                      <a:r>
                        <a:rPr lang="en-IN">
                          <a:effectLst/>
                        </a:rPr>
                        <a:t>Active</a:t>
                      </a:r>
                    </a:p>
                  </a:txBody>
                  <a:tcPr marL="60960" marR="60960" marT="60960" marB="60960">
                    <a:lnL w="12700" cap="flat" cmpd="sng" algn="ctr">
                      <a:solidFill>
                        <a:srgbClr val="80DA7F"/>
                      </a:solidFill>
                      <a:prstDash val="solid"/>
                      <a:round/>
                      <a:headEnd type="none" w="med" len="med"/>
                      <a:tailEnd type="none" w="med" len="med"/>
                    </a:lnL>
                    <a:lnR w="12700" cap="flat" cmpd="sng" algn="ctr">
                      <a:solidFill>
                        <a:srgbClr val="E0DC7F"/>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203380"/>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8772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Rename (ρ)</a:t>
            </a:r>
            <a:br>
              <a:rPr lang="en-US" b="1"/>
            </a:br>
            <a:endParaRPr lang="en-IN"/>
          </a:p>
        </p:txBody>
      </p:sp>
      <p:sp>
        <p:nvSpPr>
          <p:cNvPr id="3" name="Content Placeholder 2"/>
          <p:cNvSpPr>
            <a:spLocks noGrp="1"/>
          </p:cNvSpPr>
          <p:nvPr>
            <p:ph idx="1"/>
          </p:nvPr>
        </p:nvSpPr>
        <p:spPr/>
        <p:txBody>
          <a:bodyPr/>
          <a:lstStyle/>
          <a:p>
            <a:r>
              <a:rPr lang="en-US"/>
              <a:t>Rename is a unary operation used for renaming attributes of a relation.</a:t>
            </a:r>
          </a:p>
          <a:p>
            <a:r>
              <a:rPr lang="en-US"/>
              <a:t>ρ (a/b)R will rename the attribute 'b' of relation by 'a'.</a:t>
            </a:r>
          </a:p>
          <a:p>
            <a:endParaRPr lang="en-IN"/>
          </a:p>
        </p:txBody>
      </p:sp>
    </p:spTree>
    <p:extLst>
      <p:ext uri="{BB962C8B-B14F-4D97-AF65-F5344CB8AC3E}">
        <p14:creationId xmlns:p14="http://schemas.microsoft.com/office/powerpoint/2010/main" val="498674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12f77d6-7435-44c9-91b9-005915f196b3">
      <Terms xmlns="http://schemas.microsoft.com/office/infopath/2007/PartnerControls"/>
    </lcf76f155ced4ddcb4097134ff3c332f>
    <TaxCatchAll xmlns="a14683dc-acff-4aa3-9ceb-a35f8ebed1f0" xsi:nil="true"/>
    <Size xmlns="d12f77d6-7435-44c9-91b9-005915f196b3"/>
    <UpdatedBy xmlns="d12f77d6-7435-44c9-91b9-005915f196b3">
      <UserInfo>
        <DisplayName/>
        <AccountId xsi:nil="true"/>
        <AccountType/>
      </UserInfo>
    </UpdatedB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20" ma:contentTypeDescription="Create a new document." ma:contentTypeScope="" ma:versionID="d0ae831335df3a8922329ac48cb1837c">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03af8246080d89961b0435e3c58fbd1b"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Size"/>
                <xsd:element ref="ns2:UpdatedBy"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Size" ma:index="23" ma:displayName="Size" ma:format="Dropdown" ma:internalName="Size">
      <xsd:simpleType>
        <xsd:restriction base="dms:Text">
          <xsd:maxLength value="255"/>
        </xsd:restriction>
      </xsd:simpleType>
    </xsd:element>
    <xsd:element name="UpdatedBy" ma:index="24" nillable="true" ma:displayName="Updated By" ma:format="Dropdown" ma:list="UserInfo" ma:SharePointGroup="0" ma:internalName="Updat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07f9c4a-995e-4db6-9467-dbc957b4dbb6}" ma:internalName="TaxCatchAll" ma:showField="CatchAllData" ma:web="a14683dc-acff-4aa3-9ceb-a35f8ebed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0B2D08-E960-43C0-8A99-1485F27E9C47}">
  <ds:schemaRefs>
    <ds:schemaRef ds:uri="http://schemas.microsoft.com/office/2006/metadata/properties"/>
    <ds:schemaRef ds:uri="http://schemas.microsoft.com/office/infopath/2007/PartnerControls"/>
    <ds:schemaRef ds:uri="d12f77d6-7435-44c9-91b9-005915f196b3"/>
    <ds:schemaRef ds:uri="a14683dc-acff-4aa3-9ceb-a35f8ebed1f0"/>
  </ds:schemaRefs>
</ds:datastoreItem>
</file>

<file path=customXml/itemProps2.xml><?xml version="1.0" encoding="utf-8"?>
<ds:datastoreItem xmlns:ds="http://schemas.openxmlformats.org/officeDocument/2006/customXml" ds:itemID="{2403C7C5-5257-4A79-9A0F-4E7668FDAF33}"/>
</file>

<file path=customXml/itemProps3.xml><?xml version="1.0" encoding="utf-8"?>
<ds:datastoreItem xmlns:ds="http://schemas.openxmlformats.org/officeDocument/2006/customXml" ds:itemID="{6937D04D-1FE9-41BB-859C-C8460B7D4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49</Slides>
  <Notes>14</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Unit-4 QUERY PROCESSING AND TRANSACTION PROCESSING</vt:lpstr>
      <vt:lpstr>QUERY PROCESSING</vt:lpstr>
      <vt:lpstr>Query Processing</vt:lpstr>
      <vt:lpstr>Relational Algebra in DBMS: </vt:lpstr>
      <vt:lpstr>Basic SQL Relational Algebra Operations </vt:lpstr>
      <vt:lpstr>Projection(π) </vt:lpstr>
      <vt:lpstr>SELECT (σ) </vt:lpstr>
      <vt:lpstr>Example of Projection: </vt:lpstr>
      <vt:lpstr>Rename (ρ) </vt:lpstr>
      <vt:lpstr>Union operation (υ) </vt:lpstr>
      <vt:lpstr>Union operation: Example</vt:lpstr>
      <vt:lpstr>Intersection </vt:lpstr>
      <vt:lpstr>Cartesian Product(X) in DBMS </vt:lpstr>
      <vt:lpstr>Join Operations </vt:lpstr>
      <vt:lpstr>Theta Join: </vt:lpstr>
      <vt:lpstr>EQUI join: </vt:lpstr>
      <vt:lpstr>NATURAL JOIN (⋈) </vt:lpstr>
      <vt:lpstr>PowerPoint Presentation</vt:lpstr>
      <vt:lpstr>Left Outer Join(A    B) </vt:lpstr>
      <vt:lpstr>PowerPoint Presentation</vt:lpstr>
      <vt:lpstr>Right Outer Join: ( A      B ) </vt:lpstr>
      <vt:lpstr>Translating SQL Queries into Relational Algebra and Other Operators</vt:lpstr>
      <vt:lpstr>Translating SQL Queries (cont’d.)</vt:lpstr>
      <vt:lpstr>Translating SQL Queries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work</vt:lpstr>
      <vt:lpstr>Outline</vt:lpstr>
      <vt:lpstr>1 Introduction to Transaction Processing (1)</vt:lpstr>
      <vt:lpstr>Introduction to Transaction Processing (2)</vt:lpstr>
      <vt:lpstr>Introduction to Transaction Processing (3)</vt:lpstr>
      <vt:lpstr>2 Transaction and System Concepts (1)</vt:lpstr>
      <vt:lpstr>State transition diagram illustrating the states for transaction execution</vt:lpstr>
      <vt:lpstr>Transaction and System Concepts (2)</vt:lpstr>
      <vt:lpstr>Transaction and System Concepts (3)</vt:lpstr>
      <vt:lpstr>Transaction and System Concepts (6)</vt:lpstr>
      <vt:lpstr>3 Desirable Properties of Transactions (1)</vt:lpstr>
      <vt:lpstr>4 Characterizing Schedules based on Recoverability (1)</vt:lpstr>
      <vt:lpstr>5 Characterizing Schedules based on Serializability (1)</vt:lpstr>
      <vt:lpstr>Testing of Serializability</vt:lpstr>
      <vt:lpstr>Example of Serializability Testing</vt:lpstr>
      <vt:lpstr>Another Example of Serializability Testing</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 QUERY PROCESSING AND TRANSACTION PROCESSING</dc:title>
  <dc:creator>HP</dc:creator>
  <cp:revision>2</cp:revision>
  <dcterms:created xsi:type="dcterms:W3CDTF">2021-05-12T04:05:15Z</dcterms:created>
  <dcterms:modified xsi:type="dcterms:W3CDTF">2023-07-26T15:02:42Z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0x01010095B0B573EC6A244CBB1320D8E6061CD0</vt:lpwstr>
  </property>
  <property fmtid="{D5CDD505-2E9C-101B-9397-08002B2CF9AE}" pid="3" name="MediaServiceImageTags">
    <vt:lpwstr/>
  </property>
</Properties>
</file>