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3"/>
  </p:sldMasterIdLst>
  <p:notesMasterIdLst>
    <p:notesMasterId r:id="rId33"/>
  </p:notesMasterIdLst>
  <p:handoutMasterIdLst>
    <p:handoutMasterId r:id="rId34"/>
  </p:handoutMasterIdLst>
  <p:sldIdLst>
    <p:sldId id="488" r:id="rId4"/>
    <p:sldId id="489" r:id="rId5"/>
    <p:sldId id="490" r:id="rId6"/>
    <p:sldId id="521" r:id="rId7"/>
    <p:sldId id="522" r:id="rId8"/>
    <p:sldId id="523" r:id="rId9"/>
    <p:sldId id="524" r:id="rId10"/>
    <p:sldId id="532" r:id="rId11"/>
    <p:sldId id="533" r:id="rId12"/>
    <p:sldId id="534" r:id="rId13"/>
    <p:sldId id="535" r:id="rId14"/>
    <p:sldId id="497" r:id="rId15"/>
    <p:sldId id="525" r:id="rId16"/>
    <p:sldId id="496" r:id="rId17"/>
    <p:sldId id="498" r:id="rId18"/>
    <p:sldId id="526" r:id="rId19"/>
    <p:sldId id="514" r:id="rId20"/>
    <p:sldId id="515" r:id="rId21"/>
    <p:sldId id="499" r:id="rId22"/>
    <p:sldId id="516" r:id="rId23"/>
    <p:sldId id="505" r:id="rId24"/>
    <p:sldId id="528" r:id="rId25"/>
    <p:sldId id="509" r:id="rId26"/>
    <p:sldId id="508" r:id="rId27"/>
    <p:sldId id="510" r:id="rId28"/>
    <p:sldId id="529" r:id="rId29"/>
    <p:sldId id="530" r:id="rId30"/>
    <p:sldId id="511" r:id="rId31"/>
    <p:sldId id="53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00CC00"/>
    <a:srgbClr val="FF0066"/>
    <a:srgbClr val="FFFF99"/>
    <a:srgbClr val="FF9933"/>
    <a:srgbClr val="0099FF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654" autoAdjust="0"/>
    <p:restoredTop sz="93447" autoAdjust="0"/>
  </p:normalViewPr>
  <p:slideViewPr>
    <p:cSldViewPr snapToGrid="0" snapToObjects="1">
      <p:cViewPr varScale="1">
        <p:scale>
          <a:sx n="60" d="100"/>
          <a:sy n="60" d="100"/>
        </p:scale>
        <p:origin x="160" y="4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-72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56"/>
    </p:cViewPr>
  </p:sorterViewPr>
  <p:notesViewPr>
    <p:cSldViewPr snapToGrid="0" snapToObject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A11B0DD8-EEC1-94C4-C8EE-FAA295DA41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5500E33-D89B-063D-0589-D81BEB75330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4A51B9D-252E-48F8-BBD1-5DFFDADB6371}" type="datetime1">
              <a:rPr lang="en-US" altLang="en-US"/>
              <a:pPr>
                <a:defRPr/>
              </a:pPr>
              <a:t>1/19/2023</a:t>
            </a:fld>
            <a:endParaRPr lang="en-US" altLang="en-US"/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D70D2D3B-3EAF-65FE-D0F0-93DBE35C6A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70FD3DD5-1DB0-1602-B768-C740AA65A1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711BE1E-1A64-4E27-B6F0-1C5097950C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37B2348-8103-15EA-D0D2-E63CD3F682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70981CC-DDED-CBF1-8F8F-5EF7E8C55C6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E5585EA-FDCB-4176-9743-8C751F83D9BF}" type="datetime1">
              <a:rPr lang="en-US" altLang="en-US"/>
              <a:pPr>
                <a:defRPr/>
              </a:pPr>
              <a:t>1/19/2023</a:t>
            </a:fld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6FC37C0-C6EA-F850-C5FE-FFDB210154F0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DA86CC16-DF93-D902-DEFF-363FBDEC53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33AC285-0105-FF97-FBAC-7A716454F9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A78783B-F5D1-5E5E-A73C-8A5A2E5C6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9C93828-33DB-4AEA-843D-D9BC68E66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469F3BF0-CB22-4BDB-A51C-EDB41924662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FC2F91-DC10-4D5D-BA89-488F1E5F56EE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6147" name="Rectangle 7">
            <a:extLst>
              <a:ext uri="{FF2B5EF4-FFF2-40B4-BE49-F238E27FC236}">
                <a16:creationId xmlns:a16="http://schemas.microsoft.com/office/drawing/2014/main" id="{B15B5274-21BB-790E-D4F6-066767BF4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59B856-0E22-4B63-86B2-8EE0F45DE31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65B14285-AC11-3C84-6825-7831E1452A8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47E32523-6739-9C5F-553C-F46C2ED0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4BD36616-B82C-72E3-FD1E-C877B9DBEFD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8DB1D6-B203-4EBE-8566-AEDFB7C3DD98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27651" name="Rectangle 7">
            <a:extLst>
              <a:ext uri="{FF2B5EF4-FFF2-40B4-BE49-F238E27FC236}">
                <a16:creationId xmlns:a16="http://schemas.microsoft.com/office/drawing/2014/main" id="{E6A691C1-39E7-5F32-03A7-68EA91A0F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7DC354-3826-4AD8-9AB4-DC82D3617F26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DBE472D0-3461-52AD-C735-5F9E671EE4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D12105B1-094B-2024-6347-DC0596789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7EA036BD-ADBE-4A6F-6F12-580FF9607E3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5B9823-9A76-4308-8502-956D338687E5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29699" name="Rectangle 7">
            <a:extLst>
              <a:ext uri="{FF2B5EF4-FFF2-40B4-BE49-F238E27FC236}">
                <a16:creationId xmlns:a16="http://schemas.microsoft.com/office/drawing/2014/main" id="{81156A1B-ED78-6F19-0AC7-632013053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498BCD-F219-4268-8439-159C2D7BF757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2A61DD77-5462-8523-5D0D-A6AD56A9B72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B113F362-AB37-E3B8-5EF2-E6817D688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8C4222C-12DD-3801-8A38-C39036FAFF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86F420E-C9B0-4904-AF26-3A49E2BE298F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31747" name="Rectangle 7">
            <a:extLst>
              <a:ext uri="{FF2B5EF4-FFF2-40B4-BE49-F238E27FC236}">
                <a16:creationId xmlns:a16="http://schemas.microsoft.com/office/drawing/2014/main" id="{CF5D5800-BB90-C107-B4D0-0A7C807636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DCC6C2-8470-498D-B30F-860E65F3C950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4BBB8E5-A3A7-18A9-C5EE-746C65E93C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956C63C5-BFA8-1D2B-FEBF-D4DAE8EAC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115FD1B2-DC1D-B998-7C7C-6E97609E74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B68100F-B209-413B-AF92-30797AD5E258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04278FD7-A60A-68D1-DBE6-B506C7B1D7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B1BF3E-7764-4590-8C3B-A2D311858BBF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715A5FA5-7C9B-5661-FFEB-FC442A1DA5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B01756A7-37EF-52D7-7E2B-DF0348920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E5D43DDE-5780-A1EE-AC80-4D8A0BB9DE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EC103E-9643-4948-ABDA-28D7D5FB38E3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2898E95D-106B-7CC4-953B-231C48E2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72E059-4B5A-4D8E-B926-836B3887510A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27FF75E5-EF9E-F1BA-A3FC-37D93D000D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E64F14FD-1E81-8DCE-4C78-B008AFFAF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37F9EA2E-AAE2-007D-5783-161324F36E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2EA16F-39A4-46B2-9EC3-E3BBC172CC09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37891" name="Rectangle 7">
            <a:extLst>
              <a:ext uri="{FF2B5EF4-FFF2-40B4-BE49-F238E27FC236}">
                <a16:creationId xmlns:a16="http://schemas.microsoft.com/office/drawing/2014/main" id="{650DEB1C-337A-7E53-0859-80D3F07672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F7D372-7C4E-4A6B-9872-F361C539557A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2627D94-85AB-C7FC-7B7E-AFE3D41537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FE73E57E-F9F9-0CAA-09D5-2C20CE280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3C1C0A66-B939-8275-D750-FAF45489F8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DC6FD9-BC3E-415C-A117-CF02A9BC49B6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F54D5ED4-C061-BB34-E874-4BC485DF4B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0AE394-F1A7-4613-9F5A-9232F4C27101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5DB2EE3E-DFF5-312F-6CF1-F394ACCD9B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5645CC10-BE2F-FBE1-CE24-F47B3C1F8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FDB7DFD9-3273-7BE3-96BA-14A7D3D778F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1281C1-616A-486A-ACCD-ED3BABD265DF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75396486-DC3D-6A2C-0A04-45ADADBC7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A3D89D4-BB3F-4F03-BD62-422853B018B6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7D55448C-4851-7007-EEE4-B52A8D9DF9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180F2D99-275C-0168-6B29-1F1D5BD97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D1BA2BFD-6AE1-36A1-CFE0-E210B76750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4DBF04-52BD-443A-8F0C-7F6BD1672508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8712B18E-E4C9-D1BD-BF75-4D852231A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F693EE-4D2B-4C57-BCD9-42F35ECA6BE8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05AFD7E-E9A6-85FB-AF72-A5FCC7CF5E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0A17FAC5-2F71-378C-5600-A94B467F8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1E86CAE1-0AA4-BD20-7FD4-C2BD32E9590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1C8FBB-FEF3-4AED-9B5B-799A8F4C5485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A2561D86-BB17-87E7-0637-0E3887B5B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2E8CC4-C1D0-41D9-8AE1-622077E5D5FE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2C0B6F03-E67B-A64C-A44A-2868601284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2E1EA07-EF89-C962-90E4-BC298D6EB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EE2F125B-05AB-31FC-9FF0-8770D9863C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447196-EC33-410B-9059-6D8D0561E38B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BFD4E33B-22B7-DF19-6B56-7772F825C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553E1A-F897-4D42-98F7-E6C7E5243489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2CDB457B-8851-5A75-E720-E996999BA6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6AB95920-C6FF-B100-9AAB-327C21466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80B2C90C-A9F0-853D-3B7A-048DA0DDFD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189452-0AD1-4946-8BEE-301C3F6EEA11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6EE4763E-E419-8F03-C42E-5F34DC2B0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14AB43-1ABF-437E-A7AF-D03CB4F89DCF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D82534D-F21F-E702-191B-9A505FF1ED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41D02F00-7379-3C42-47A7-3E4095F09B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E784FD72-6679-F96D-6986-4B6A27C2FD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6E2F79-796C-4587-A1D8-E6CA6D875803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8035F551-178C-943E-A4A4-7562E8128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BE0B17-6728-458D-81BE-FD6CD50ED27D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B8275661-10C8-25B1-ECBF-1A215166AA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578F45FE-3880-F197-987F-F55630FC5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F379315F-9AE6-3A93-D9F3-B44234D7C3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C974FB-5719-4F4F-AD21-45BE44DEBFD4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EB9681BC-0223-F020-2648-CECEDE91D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BCEF61-AF5E-47B5-80D8-63DB52946F7E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0833D727-DCDB-5338-2DC8-0A2539F1F1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7324D803-D29B-4DD8-2221-98904CEAC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C5C881FA-52EA-8078-D72F-31B7B197875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02FAA9-D409-45B4-8EDD-207A7CB074BC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1B74835A-D407-CFEE-40EB-53C93F9FF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714898-64F5-4950-845F-D961E1CE9DF1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830A1643-CC89-E1D5-4D43-473E1BA00E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FF754395-9E96-4485-CC33-132C0AB7F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D08DF89B-34D5-9F4C-4A75-DC81AC7745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EE79CC-0939-433E-955F-F47F2479C778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34EF61BB-EA94-BFDA-04E9-C295D559C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2677F5-A892-46D4-8870-C85A82C9E469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F0BD056-44A9-D335-D8E0-68852C0BD3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53F3CD84-E8F2-F976-A465-A10593B6B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CCF4B611-7A76-61B9-93CF-9AAAEEA6B2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0E198A-C6CD-4262-9737-21AB698CA1EB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0E772D45-923E-43FB-2048-BDBC4EC26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5494D6-F5A3-46B9-97DC-1EAB1A40AB00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C87A208-F1D4-59D6-6AD9-65496AA179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07F97F35-5F66-EFBC-7767-ECC1989761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EE9D0B26-8DE3-D46E-8771-0F6CCB3D3B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37887B-F01F-4B9A-89E1-64B75A4FC51B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16387" name="Rectangle 7">
            <a:extLst>
              <a:ext uri="{FF2B5EF4-FFF2-40B4-BE49-F238E27FC236}">
                <a16:creationId xmlns:a16="http://schemas.microsoft.com/office/drawing/2014/main" id="{606DB104-B886-800B-65BD-39F9B0D4E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E2FB59-632A-4D9A-BB5A-28092492BE74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D5168E8-0930-A851-3D00-14DCBF40DC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34874C7-C36D-0689-DAF2-259637F7B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31925AE9-110C-9102-DE8D-6910390FD2B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3C41C91-DB08-41FC-A8DB-E5E867B07B2F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1565260B-992C-016E-C435-3535BAF63B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3D5CAC-2D3C-4F97-B83F-1728B2A54A9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AF58C6B-AC6F-FC5A-B808-9853A98D39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4ED3F4AA-29B2-0FDA-32A9-8D9203584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4FD5E123-1883-103B-402B-262ABC98C7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F60B78F-4BD5-CE71-7C22-B715BD1ADB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/>
          </a:p>
        </p:txBody>
      </p:sp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06E73D1F-2DF2-5DC1-3296-036C989316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C973BE-DCA5-4B48-A215-A4F696A09C0B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4F48E859-5097-9ECD-AFAA-5B92D79112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B35463-B4E6-4A55-BE3E-83EAF69B0F5F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3FE80891-8B8F-D7A2-212E-B46A08C550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804651-B542-4D33-9CE4-587CD00FCF1F}" type="datetime1">
              <a:rPr lang="en-US" altLang="en-US" sz="1200" smtClean="0"/>
              <a:pPr/>
              <a:t>1/19/2023</a:t>
            </a:fld>
            <a:endParaRPr lang="en-US" altLang="en-US" sz="1200"/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A4490270-2494-926F-A8CB-1C5DD269B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1A0AE4-B0EE-4D35-9EC7-9B2A74A0E174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135CCD2A-0388-B332-87AE-ACC284A7E5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025AF7E1-CDD1-B5E2-E88D-EEDC4BF98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4092C73B-E461-5755-5D35-C890A97FA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5429250"/>
            <a:ext cx="755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0BE74F41-3D34-6A7C-A039-9A71370AF8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35250" y="6408738"/>
            <a:ext cx="4064000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>
                <a:solidFill>
                  <a:srgbClr val="808080"/>
                </a:solidFill>
              </a:rPr>
              <a:t>Copyright © 2004 Pearson Education, Inc.</a:t>
            </a:r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54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 sz="4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5319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79949E5-64D0-805D-D185-5671CFAEA7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1E0864F5-A94D-40DB-AB51-D72CD584B0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564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4BD5CA9-377B-0602-11F2-90E772483A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3C06510B-6D53-4F64-BC3D-45D0FBC838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071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1796263-7933-10C4-2FAD-B7A53F5672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AE3AC83B-6A2F-42D5-8C9A-3541AC608C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2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AE7F526-9D9C-B4F2-4976-8F074A46B4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8D5A68DE-EFB6-4BBF-B090-4D0E523288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7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53A78D1-B091-6122-5B4D-93A5BD87DA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78F0B6FC-0F0A-41C0-84F5-E93D5ABDD7A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38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B77ED6D-568D-EC01-490B-BB31289F34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F92356EB-D095-45FF-AAA9-9E364753CA3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05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F64A999-0700-3301-5F8E-287C62A662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A9CD9F03-B425-4721-9A95-34DCA6DDCF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47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A307F2BF-4B93-6F22-7A50-DC30536E4B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595F215A-0EAE-480A-9BD7-82633BC9BC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6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36DFEBE-11A2-BA2E-988E-5EC700B64D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8E337A70-8FBF-4260-A745-0441310B44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28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76D9C75-2F07-BE2B-0DF5-9ECF87DC5D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2355E1E6-7B00-4243-98B0-B359F46A328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83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>
            <a:extLst>
              <a:ext uri="{FF2B5EF4-FFF2-40B4-BE49-F238E27FC236}">
                <a16:creationId xmlns:a16="http://schemas.microsoft.com/office/drawing/2014/main" id="{D79C80C8-911D-3008-4710-537E87014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6454775"/>
            <a:ext cx="14652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>
            <a:extLst>
              <a:ext uri="{FF2B5EF4-FFF2-40B4-BE49-F238E27FC236}">
                <a16:creationId xmlns:a16="http://schemas.microsoft.com/office/drawing/2014/main" id="{4A09CE7D-3DCA-8543-5B8C-081EB5103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4632" name="Rectangle 8">
            <a:extLst>
              <a:ext uri="{FF2B5EF4-FFF2-40B4-BE49-F238E27FC236}">
                <a16:creationId xmlns:a16="http://schemas.microsoft.com/office/drawing/2014/main" id="{7DCDFF85-500A-5EC4-7BE4-4AA0014CA1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7113" y="6454775"/>
            <a:ext cx="1681162" cy="3190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2-</a:t>
            </a:r>
            <a:fld id="{CE6460C9-8933-46FB-9266-65C05CB2511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A815B529-64BF-C0A8-7895-7C54ADFB1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F73A927F-0CC2-F84D-53DC-2A111AD60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6508750"/>
            <a:ext cx="7577137" cy="350838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b="1">
                <a:solidFill>
                  <a:srgbClr val="666699"/>
                </a:solidFill>
                <a:latin typeface="Arial" panose="020B0604020202020204" pitchFamily="34" charset="0"/>
              </a:rPr>
              <a:t>Elmasri and Navathe, Fundamentals of Database Systems, </a:t>
            </a:r>
            <a:r>
              <a:rPr lang="en-US" altLang="en-US" sz="1000" b="1" i="1">
                <a:solidFill>
                  <a:srgbClr val="666699"/>
                </a:solidFill>
                <a:latin typeface="Arial" panose="020B0604020202020204" pitchFamily="34" charset="0"/>
              </a:rPr>
              <a:t>Fourth Edition</a:t>
            </a:r>
          </a:p>
          <a:p>
            <a:pPr algn="ctr" eaLnBrk="1" hangingPunct="1">
              <a:defRPr/>
            </a:pPr>
            <a:r>
              <a:rPr lang="en-US" altLang="en-US" sz="1000">
                <a:solidFill>
                  <a:schemeClr val="bg2"/>
                </a:solidFill>
              </a:rPr>
              <a:t>Copyright © 2004 Pearson Education, Inc.</a:t>
            </a:r>
            <a:r>
              <a:rPr lang="en-US" altLang="en-US" sz="1400" b="1" i="1">
                <a:solidFill>
                  <a:srgbClr val="666699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35CA7F99-D0A7-012E-1B2B-3A7987E66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307975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23">
            <a:extLst>
              <a:ext uri="{FF2B5EF4-FFF2-40B4-BE49-F238E27FC236}">
                <a16:creationId xmlns:a16="http://schemas.microsoft.com/office/drawing/2014/main" id="{A81A31FC-A326-C57F-50BE-A3FDE73EE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3BE5FC-C1EF-E3C7-C057-24226C1410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2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E5E0EA6-A7FB-5CE5-EE21-70609116C1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Database System Concepts and Architecture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26FC982-6F6A-B94D-DDE1-079E8C3C77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2112" y="419987"/>
          <a:ext cx="7293936" cy="621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250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</a:rPr>
                        <a:t>Hierarchical Data Model</a:t>
                      </a:r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</a:rPr>
                        <a:t>Network Data Model</a:t>
                      </a:r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</a:rPr>
                        <a:t>Relational Data Model</a:t>
                      </a:r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1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In this model, to store data hierarchy method is used. It is the oldest method and not in use today.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organizes records to one another through links or pointers.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organizes records in the form of table and relationship between tables are set using common fields.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To organize records, it uses tree structure.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organizes records in the form of directed graphs.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organizes records in the form of tables.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1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implements 1:1 and 1:n relations.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In addition to 1:1 and 1:n it also implements many to many relationships.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In addition to 1:1 and 1:n it also implements many to many relationships.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21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Pointers are used to establish relationships among records physically.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A linked list is used to establish a relationship among records physically.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 logical representation is used with rows and columns to depict relationship among records.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Insertion anomaly exits in this model i.e. child node cannot be inserted without the parent node.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There is no insertion anomaly.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There is no insertion anomaly.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Update leads to inconsistency problems because of the existence of multiple instances of a child record.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No such problem as only one instance of records exist.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Updating a record is easy and simple with the process of normalization, the redundant data gets removed.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4BE16977-6392-A76C-C66F-A095BE8979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2-</a:t>
            </a:r>
            <a:fld id="{19D06134-FEFF-46EF-ADDB-1D45CBF95E56}" type="slidenum">
              <a:rPr lang="en-US" altLang="en-US" sz="1600" smtClean="0">
                <a:solidFill>
                  <a:schemeClr val="bg2"/>
                </a:solidFill>
              </a:rPr>
              <a:pPr/>
              <a:t>10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74F7F59A-F065-4FFD-3232-96F798080F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2-</a:t>
            </a:r>
            <a:fld id="{E315730A-17A4-4EBD-9D77-63448FDA6963}" type="slidenum">
              <a:rPr lang="en-US" altLang="en-US" sz="1600" smtClean="0">
                <a:solidFill>
                  <a:schemeClr val="bg2"/>
                </a:solidFill>
              </a:rPr>
              <a:pPr/>
              <a:t>11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ABA04E4B-A1F4-4847-A875-894F109AB4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2112" y="1004777"/>
          <a:ext cx="7293936" cy="334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250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</a:rPr>
                        <a:t>Hierarchical Data Model</a:t>
                      </a:r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</a:rPr>
                        <a:t>Network Data Model</a:t>
                      </a:r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</a:rPr>
                        <a:t>Relational Data Model</a:t>
                      </a:r>
                      <a:endParaRPr lang="en-IN" dirty="0">
                        <a:highlight>
                          <a:srgbClr val="000000"/>
                        </a:highlight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10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This model lacks data independence.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There is partial data independence in this model.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This model provides data independence.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5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No such facility for querying database is supported.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No such facility for querying database is supported.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SQL-based declarative querying is supported.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17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250" b="0" dirty="0">
                          <a:effectLst/>
                        </a:rPr>
                        <a:t>It is less flexible.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>
                          <a:effectLst/>
                        </a:rPr>
                        <a:t>It is flexible as compared to the hierarchical model.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>
                          <a:effectLst/>
                        </a:rPr>
                        <a:t>It is flexible as compared to the hierarchical model.</a:t>
                      </a:r>
                    </a:p>
                  </a:txBody>
                  <a:tcPr marL="63500" marR="63500" marT="88900" marB="8890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8AE52F42-1A86-8A4A-00EC-B410772B5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2D2C2B58-E4C7-49B3-8DE0-A45074302406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6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ED19236-5C77-1EEB-240B-54A3C975B4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288"/>
            <a:ext cx="7772400" cy="1411287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Definitions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7ABA8C5-4C93-3688-4730-BC6CD05D4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25575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Database Schema</a:t>
            </a:r>
            <a:r>
              <a:rPr lang="en-US" altLang="en-US" sz="2800">
                <a:solidFill>
                  <a:srgbClr val="000000"/>
                </a:solidFill>
              </a:rPr>
              <a:t>: The </a:t>
            </a:r>
            <a:r>
              <a:rPr lang="en-US" altLang="en-US" sz="2800" i="1">
                <a:solidFill>
                  <a:srgbClr val="000000"/>
                </a:solidFill>
              </a:rPr>
              <a:t>description</a:t>
            </a:r>
            <a:r>
              <a:rPr lang="en-US" altLang="en-US" sz="2800">
                <a:solidFill>
                  <a:srgbClr val="000000"/>
                </a:solidFill>
              </a:rPr>
              <a:t> of a database. Includes descriptions of the database structure and the constraints that should hold on the database.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Schema Diagram</a:t>
            </a:r>
            <a:r>
              <a:rPr lang="en-US" altLang="en-US" sz="2800">
                <a:solidFill>
                  <a:srgbClr val="000000"/>
                </a:solidFill>
              </a:rPr>
              <a:t>: A diagrammatic display of (some aspects of) a database schema.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Schema Construct</a:t>
            </a:r>
            <a:r>
              <a:rPr lang="en-US" altLang="en-US" sz="2800">
                <a:solidFill>
                  <a:srgbClr val="000000"/>
                </a:solidFill>
              </a:rPr>
              <a:t>: A component of the schema or an object within the schema, e.g., STUDENT, COURSE.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Database Instance</a:t>
            </a:r>
            <a:r>
              <a:rPr lang="en-US" altLang="en-US" sz="2800">
                <a:solidFill>
                  <a:srgbClr val="000000"/>
                </a:solidFill>
              </a:rPr>
              <a:t>: The actual data stored in a database at a </a:t>
            </a:r>
            <a:r>
              <a:rPr lang="en-US" altLang="en-US" sz="2800" i="1">
                <a:solidFill>
                  <a:srgbClr val="000000"/>
                </a:solidFill>
              </a:rPr>
              <a:t>particular moment in time</a:t>
            </a:r>
            <a:r>
              <a:rPr lang="en-US" altLang="en-US" sz="2800">
                <a:solidFill>
                  <a:srgbClr val="000000"/>
                </a:solidFill>
              </a:rPr>
              <a:t>. Also called </a:t>
            </a:r>
            <a:r>
              <a:rPr lang="en-US" altLang="en-US" sz="2800" b="1">
                <a:solidFill>
                  <a:srgbClr val="000000"/>
                </a:solidFill>
              </a:rPr>
              <a:t>database state</a:t>
            </a:r>
            <a:r>
              <a:rPr lang="en-US" altLang="en-US" sz="2800">
                <a:solidFill>
                  <a:srgbClr val="000000"/>
                </a:solidFill>
              </a:rPr>
              <a:t> (or </a:t>
            </a:r>
            <a:r>
              <a:rPr lang="en-US" altLang="en-US" sz="2800" b="1">
                <a:solidFill>
                  <a:srgbClr val="000000"/>
                </a:solidFill>
              </a:rPr>
              <a:t>occurrence</a:t>
            </a:r>
            <a:r>
              <a:rPr lang="en-US" altLang="en-US" sz="2800">
                <a:solidFill>
                  <a:srgbClr val="000000"/>
                </a:solidFill>
              </a:rPr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99846359-4A6C-58C5-05E2-5AD436CFC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D3D5E4A3-67BA-4CFD-BA63-492460E0F0E1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6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58737EC-52F2-7B2E-F82A-938D99A93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56600" cy="1524000"/>
          </a:xfrm>
        </p:spPr>
        <p:txBody>
          <a:bodyPr/>
          <a:lstStyle/>
          <a:p>
            <a:pPr eaLnBrk="1" hangingPunct="1"/>
            <a:r>
              <a:rPr lang="en-US" altLang="en-US" sz="3000" b="1"/>
              <a:t>FIGURE 2.1</a:t>
            </a:r>
            <a:br>
              <a:rPr lang="en-US" altLang="en-US" sz="3000"/>
            </a:br>
            <a:r>
              <a:rPr lang="en-US" altLang="en-US" sz="3000"/>
              <a:t>Schema diagram for the database in Figure 1.2.</a:t>
            </a:r>
            <a:endParaRPr lang="en-US" altLang="en-US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0C82F9C7-FB3A-BF17-336B-0D3F63CDA7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828800"/>
            <a:ext cx="6248400" cy="4114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08254736-957B-4644-BE89-ADFE7DAB02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20837E06-9CDF-4709-AA01-D54ADA3C1280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6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1F51DFD-B83F-B428-5BF2-5360EFD7C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12750"/>
            <a:ext cx="8229600" cy="11430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3700"/>
              <a:t>Database Schema Vs. Database State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F81068B-0148-5342-495A-70451D20B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575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Database State:</a:t>
            </a:r>
            <a:r>
              <a:rPr lang="en-US" altLang="en-US" sz="2800">
                <a:solidFill>
                  <a:srgbClr val="000000"/>
                </a:solidFill>
              </a:rPr>
              <a:t> Refers to the content of a database at a moment in time.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Initial Database State:</a:t>
            </a:r>
            <a:r>
              <a:rPr lang="en-US" altLang="en-US" sz="2800">
                <a:solidFill>
                  <a:srgbClr val="000000"/>
                </a:solidFill>
              </a:rPr>
              <a:t> Refers to the database when it is loaded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Valid State:</a:t>
            </a:r>
            <a:r>
              <a:rPr lang="en-US" altLang="en-US" sz="2800">
                <a:solidFill>
                  <a:srgbClr val="000000"/>
                </a:solidFill>
              </a:rPr>
              <a:t> A state that satisfies the structure and constraints of the database.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Distinction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The </a:t>
            </a:r>
            <a:r>
              <a:rPr lang="en-US" altLang="en-US" sz="2400" b="1">
                <a:solidFill>
                  <a:srgbClr val="000000"/>
                </a:solidFill>
              </a:rPr>
              <a:t>database schema</a:t>
            </a:r>
            <a:r>
              <a:rPr lang="en-US" altLang="en-US" sz="2400">
                <a:solidFill>
                  <a:srgbClr val="000000"/>
                </a:solidFill>
              </a:rPr>
              <a:t> changes </a:t>
            </a:r>
            <a:r>
              <a:rPr lang="en-US" altLang="en-US" sz="2400" i="1">
                <a:solidFill>
                  <a:srgbClr val="000000"/>
                </a:solidFill>
              </a:rPr>
              <a:t>very infrequently</a:t>
            </a:r>
            <a:r>
              <a:rPr lang="en-US" altLang="en-US" sz="2400">
                <a:solidFill>
                  <a:srgbClr val="000000"/>
                </a:solidFill>
              </a:rPr>
              <a:t>. The </a:t>
            </a:r>
            <a:r>
              <a:rPr lang="en-US" altLang="en-US" sz="2400" b="1">
                <a:solidFill>
                  <a:srgbClr val="000000"/>
                </a:solidFill>
              </a:rPr>
              <a:t>database state</a:t>
            </a:r>
            <a:r>
              <a:rPr lang="en-US" altLang="en-US" sz="2400">
                <a:solidFill>
                  <a:srgbClr val="000000"/>
                </a:solidFill>
              </a:rPr>
              <a:t> changes </a:t>
            </a:r>
            <a:r>
              <a:rPr lang="en-US" altLang="en-US" sz="2400" i="1">
                <a:solidFill>
                  <a:srgbClr val="000000"/>
                </a:solidFill>
              </a:rPr>
              <a:t>every time the database is updated. </a:t>
            </a:r>
            <a:endParaRPr lang="en-US" altLang="en-US" sz="24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solidFill>
                  <a:srgbClr val="000000"/>
                </a:solidFill>
              </a:rPr>
              <a:t>Schema</a:t>
            </a:r>
            <a:r>
              <a:rPr lang="en-US" altLang="en-US" sz="2400">
                <a:solidFill>
                  <a:srgbClr val="000000"/>
                </a:solidFill>
              </a:rPr>
              <a:t> is also called </a:t>
            </a:r>
            <a:r>
              <a:rPr lang="en-US" altLang="en-US" sz="2400" b="1">
                <a:solidFill>
                  <a:srgbClr val="000000"/>
                </a:solidFill>
              </a:rPr>
              <a:t>intension</a:t>
            </a:r>
            <a:r>
              <a:rPr lang="en-US" altLang="en-US" sz="2400">
                <a:solidFill>
                  <a:srgbClr val="000000"/>
                </a:solidFill>
              </a:rPr>
              <a:t>, whereas </a:t>
            </a:r>
            <a:r>
              <a:rPr lang="en-US" altLang="en-US" sz="2400" b="1">
                <a:solidFill>
                  <a:srgbClr val="000000"/>
                </a:solidFill>
              </a:rPr>
              <a:t>state</a:t>
            </a:r>
            <a:r>
              <a:rPr lang="en-US" altLang="en-US" sz="2400">
                <a:solidFill>
                  <a:srgbClr val="000000"/>
                </a:solidFill>
              </a:rPr>
              <a:t> is called </a:t>
            </a:r>
            <a:r>
              <a:rPr lang="en-US" altLang="en-US" sz="2400" b="1">
                <a:solidFill>
                  <a:srgbClr val="000000"/>
                </a:solidFill>
              </a:rPr>
              <a:t>extension</a:t>
            </a:r>
            <a:r>
              <a:rPr lang="en-US" altLang="en-US" sz="24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7874B549-8A48-5689-4F32-92AE67769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6F343045-852B-4277-8BE9-7F127BEA162F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6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1298379-77ED-EC9A-585B-9BBCDB25D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Three-Schema Architecture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5C20255-3E98-9276-2B43-FA612E67A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Proposed to support DBMS characteristics of: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Program-data independence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lvl="1"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Support of </a:t>
            </a:r>
            <a:r>
              <a:rPr lang="en-US" altLang="en-US" b="1">
                <a:solidFill>
                  <a:srgbClr val="000000"/>
                </a:solidFill>
              </a:rPr>
              <a:t>multiple views</a:t>
            </a:r>
            <a:r>
              <a:rPr lang="en-US" altLang="en-US">
                <a:solidFill>
                  <a:srgbClr val="000000"/>
                </a:solidFill>
              </a:rPr>
              <a:t> of the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07D4A1AF-6FC9-84AB-18DD-18F26BEC84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D92C1BE6-01A5-4E36-9172-52A9B1F39C3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6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F93F7E1-4CC5-8D84-8999-75EA5292D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2298700" cy="29337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FIGURE 2.2</a:t>
            </a:r>
            <a:br>
              <a:rPr lang="en-US" altLang="en-US" sz="2800"/>
            </a:br>
            <a:r>
              <a:rPr lang="en-US" altLang="en-US" sz="2800"/>
              <a:t>The three-schema architecture.</a:t>
            </a:r>
            <a:endParaRPr lang="en-US" altLang="en-US"/>
          </a:p>
        </p:txBody>
      </p:sp>
      <p:pic>
        <p:nvPicPr>
          <p:cNvPr id="32772" name="Picture 3">
            <a:extLst>
              <a:ext uri="{FF2B5EF4-FFF2-40B4-BE49-F238E27FC236}">
                <a16:creationId xmlns:a16="http://schemas.microsoft.com/office/drawing/2014/main" id="{455817A3-5657-544B-B103-E6E4284F8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2100" y="746125"/>
            <a:ext cx="5961063" cy="537051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6BCF0ED1-9478-3382-FB35-2F7B13AF9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1283AB1E-D928-410E-8BFB-E56DA94A3D7D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6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1D9C904-A6DD-863A-7F75-3D23ED3C6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Three-Schema Architecture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FD93A95-1525-ADB4-1DF5-A7B20203D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Defines DBMS schemas at </a:t>
            </a:r>
            <a:r>
              <a:rPr lang="en-US" altLang="en-US" sz="2800" i="1">
                <a:solidFill>
                  <a:srgbClr val="000000"/>
                </a:solidFill>
              </a:rPr>
              <a:t>three levels</a:t>
            </a:r>
            <a:r>
              <a:rPr lang="en-US" altLang="en-US" sz="2800">
                <a:solidFill>
                  <a:srgbClr val="000000"/>
                </a:solidFill>
              </a:rPr>
              <a:t>:	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solidFill>
                  <a:srgbClr val="000000"/>
                </a:solidFill>
              </a:rPr>
              <a:t>Internal schema</a:t>
            </a:r>
            <a:r>
              <a:rPr lang="en-US" altLang="en-US" sz="2400">
                <a:solidFill>
                  <a:srgbClr val="000000"/>
                </a:solidFill>
              </a:rPr>
              <a:t> at the internal level to describe physical storage structures and access paths. Typically uses a </a:t>
            </a:r>
            <a:r>
              <a:rPr lang="en-US" altLang="en-US" sz="2400" i="1">
                <a:solidFill>
                  <a:srgbClr val="000000"/>
                </a:solidFill>
              </a:rPr>
              <a:t>physical</a:t>
            </a:r>
            <a:r>
              <a:rPr lang="en-US" altLang="en-US" sz="2400">
                <a:solidFill>
                  <a:srgbClr val="000000"/>
                </a:solidFill>
              </a:rPr>
              <a:t> data model.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solidFill>
                  <a:srgbClr val="000000"/>
                </a:solidFill>
              </a:rPr>
              <a:t>Conceptual schema</a:t>
            </a:r>
            <a:r>
              <a:rPr lang="en-US" altLang="en-US" sz="2400">
                <a:solidFill>
                  <a:srgbClr val="000000"/>
                </a:solidFill>
              </a:rPr>
              <a:t> at the conceptual level to describe the structure and constraints for the </a:t>
            </a:r>
            <a:r>
              <a:rPr lang="en-US" altLang="en-US" sz="2400" i="1">
                <a:solidFill>
                  <a:srgbClr val="000000"/>
                </a:solidFill>
              </a:rPr>
              <a:t>whole</a:t>
            </a:r>
            <a:r>
              <a:rPr lang="en-US" altLang="en-US" sz="2400">
                <a:solidFill>
                  <a:srgbClr val="000000"/>
                </a:solidFill>
              </a:rPr>
              <a:t> database for a community of users. Uses a </a:t>
            </a:r>
            <a:r>
              <a:rPr lang="en-US" altLang="en-US" sz="2400" i="1">
                <a:solidFill>
                  <a:srgbClr val="000000"/>
                </a:solidFill>
              </a:rPr>
              <a:t>conceptual</a:t>
            </a:r>
            <a:r>
              <a:rPr lang="en-US" altLang="en-US" sz="2400">
                <a:solidFill>
                  <a:srgbClr val="000000"/>
                </a:solidFill>
              </a:rPr>
              <a:t> or an </a:t>
            </a:r>
            <a:r>
              <a:rPr lang="en-US" altLang="en-US" sz="2400" i="1">
                <a:solidFill>
                  <a:srgbClr val="000000"/>
                </a:solidFill>
              </a:rPr>
              <a:t>implementation</a:t>
            </a:r>
            <a:r>
              <a:rPr lang="en-US" altLang="en-US" sz="2400">
                <a:solidFill>
                  <a:srgbClr val="000000"/>
                </a:solidFill>
              </a:rPr>
              <a:t> data model.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 b="1">
                <a:solidFill>
                  <a:srgbClr val="000000"/>
                </a:solidFill>
              </a:rPr>
              <a:t>External schemas</a:t>
            </a:r>
            <a:r>
              <a:rPr lang="en-US" altLang="en-US" sz="2400">
                <a:solidFill>
                  <a:srgbClr val="000000"/>
                </a:solidFill>
              </a:rPr>
              <a:t> at the external level to describe the various user views. Usually uses the same data model as the conceptual level.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26A39896-1F67-77DE-67D8-BC69FAF56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013CEE02-864C-4935-8C73-7B7F8E14EE0A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6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53DFD34-ABA6-C480-9C85-0D13F65C2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Three-Schema Architecture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D24DFB3-D389-ABE8-4575-BBD7939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Mappings</a:t>
            </a:r>
            <a:r>
              <a:rPr lang="en-US" altLang="en-US">
                <a:solidFill>
                  <a:srgbClr val="000000"/>
                </a:solidFill>
              </a:rPr>
              <a:t> among schema levels are needed to transform requests and data.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Programs refer to an external schema, and are mapped by the DBMS to the internal schema for execution.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DF6F7DB5-390E-B89A-23C0-AC1CA2851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F9B34E87-5010-4882-B907-326C93AB6647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6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CD600C-9BA5-5451-2112-6F7B257AF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Data Independence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336ED2F-A0AC-5E60-A644-52E0CF66D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Logical Data Independence</a:t>
            </a:r>
            <a:r>
              <a:rPr lang="en-US" altLang="en-US">
                <a:solidFill>
                  <a:srgbClr val="000000"/>
                </a:solidFill>
              </a:rPr>
              <a:t>: The capacity to change the conceptual schema without having to change the external schemas and their application programs.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Physical Data Independence</a:t>
            </a:r>
            <a:r>
              <a:rPr lang="en-US" altLang="en-US">
                <a:solidFill>
                  <a:srgbClr val="000000"/>
                </a:solidFill>
              </a:rPr>
              <a:t>: The capacity to change the internal schema without having to change the conceptual schema.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39146B33-21D7-A982-04FD-72FAD3A58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953768D8-FB1A-4116-A7CD-373C2344B347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6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41CA199-9207-93CB-D03F-F66202438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Models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E9222B0-2C86-80E7-9F15-45BE77B34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>
                <a:solidFill>
                  <a:srgbClr val="000000"/>
                </a:solidFill>
              </a:rPr>
              <a:t>Data Model</a:t>
            </a:r>
            <a:r>
              <a:rPr lang="en-US" altLang="en-US" sz="2800">
                <a:solidFill>
                  <a:srgbClr val="000000"/>
                </a:solidFill>
              </a:rPr>
              <a:t>: A set of concepts to describe the </a:t>
            </a:r>
            <a:r>
              <a:rPr lang="en-US" altLang="en-US" sz="2800" i="1">
                <a:solidFill>
                  <a:srgbClr val="000000"/>
                </a:solidFill>
              </a:rPr>
              <a:t>structure</a:t>
            </a:r>
            <a:r>
              <a:rPr lang="en-US" altLang="en-US" sz="2800">
                <a:solidFill>
                  <a:srgbClr val="000000"/>
                </a:solidFill>
              </a:rPr>
              <a:t> of a database,</a:t>
            </a:r>
            <a:r>
              <a:rPr lang="en-US" altLang="en-US" sz="2800" i="1">
                <a:solidFill>
                  <a:srgbClr val="000000"/>
                </a:solidFill>
              </a:rPr>
              <a:t> </a:t>
            </a:r>
            <a:r>
              <a:rPr lang="en-US" altLang="en-US" sz="2800">
                <a:solidFill>
                  <a:srgbClr val="000000"/>
                </a:solidFill>
              </a:rPr>
              <a:t>and certain</a:t>
            </a:r>
            <a:r>
              <a:rPr lang="en-US" altLang="en-US" sz="2800" i="1">
                <a:solidFill>
                  <a:srgbClr val="000000"/>
                </a:solidFill>
              </a:rPr>
              <a:t> constraints</a:t>
            </a:r>
            <a:r>
              <a:rPr lang="en-US" altLang="en-US" sz="2800">
                <a:solidFill>
                  <a:srgbClr val="000000"/>
                </a:solidFill>
              </a:rPr>
              <a:t> that the database should obey.</a:t>
            </a:r>
          </a:p>
          <a:p>
            <a:pPr eaLnBrk="1" hangingPunct="1"/>
            <a:r>
              <a:rPr lang="en-US" altLang="en-US" sz="2800" b="1">
                <a:solidFill>
                  <a:srgbClr val="000000"/>
                </a:solidFill>
              </a:rPr>
              <a:t>Data Model Operations</a:t>
            </a:r>
            <a:r>
              <a:rPr lang="en-US" altLang="en-US" sz="2800">
                <a:solidFill>
                  <a:srgbClr val="000000"/>
                </a:solidFill>
              </a:rPr>
              <a:t>: Operations for specifying database retrievals and updates by referring to the concepts of the data model. Operations on the data model may include </a:t>
            </a:r>
            <a:r>
              <a:rPr lang="en-US" altLang="en-US" sz="2800" i="1">
                <a:solidFill>
                  <a:srgbClr val="000000"/>
                </a:solidFill>
              </a:rPr>
              <a:t>basic operations</a:t>
            </a:r>
            <a:r>
              <a:rPr lang="en-US" altLang="en-US" sz="2800">
                <a:solidFill>
                  <a:srgbClr val="000000"/>
                </a:solidFill>
              </a:rPr>
              <a:t> and </a:t>
            </a:r>
            <a:r>
              <a:rPr lang="en-US" altLang="en-US" sz="2800" i="1">
                <a:solidFill>
                  <a:srgbClr val="000000"/>
                </a:solidFill>
              </a:rPr>
              <a:t>user-defined operations</a:t>
            </a:r>
            <a:r>
              <a:rPr lang="en-US" altLang="en-US" sz="28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D54AB6F0-75F3-EFBE-9D66-D2DC3EABC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DEDA0C2C-B6BA-4DEF-9D8A-2A70F4C6C1BF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6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699A779-E5AC-BE12-B096-8AA9C35C6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Data Independence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5A71574-CAF9-F513-6E00-D17DD0C5A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When a schema at a lower level is changed, only the </a:t>
            </a:r>
            <a:r>
              <a:rPr lang="en-US" altLang="en-US" b="1">
                <a:solidFill>
                  <a:srgbClr val="000000"/>
                </a:solidFill>
              </a:rPr>
              <a:t>mappings</a:t>
            </a:r>
            <a:r>
              <a:rPr lang="en-US" altLang="en-US">
                <a:solidFill>
                  <a:srgbClr val="000000"/>
                </a:solidFill>
              </a:rPr>
              <a:t> between this schema and higher-level schemas need to be changed in a DBMS that fully supports data independence.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6A43F1C2-2742-DC0C-34F0-825C49F51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7A687E51-A588-448A-9E20-EAA378FA2361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6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193369B-9C30-6E26-437C-4E353BE0D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Centralized and Client-Server Architectures</a:t>
            </a:r>
            <a:r>
              <a:rPr lang="en-US" altLang="en-US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FFAA4763-C5F5-8081-154A-7FE4F1FC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Centralized DBMS:</a:t>
            </a:r>
            <a:r>
              <a:rPr lang="en-US" altLang="en-US">
                <a:solidFill>
                  <a:srgbClr val="000000"/>
                </a:solidFill>
              </a:rPr>
              <a:t> combines everything into single system including- DBMS software, hardware, application programs and user interface processing software.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2337C334-27A3-CE4F-7E89-2C7F3A1FE6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2DD48BC1-28B6-4793-BCA4-A27EF3EB08AC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6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3F7071B-433B-2414-2F02-0F7901736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11176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FIGURE 2.4</a:t>
            </a:r>
            <a:br>
              <a:rPr lang="en-US" altLang="en-US" sz="2400" b="1"/>
            </a:br>
            <a:r>
              <a:rPr lang="en-US" altLang="en-US" sz="2400"/>
              <a:t>A physical centralized architecture.</a:t>
            </a:r>
            <a:endParaRPr lang="en-US" altLang="en-US"/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1F6DF1F0-E9CE-6891-4AAF-3C41FDFDF2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3213" y="1346200"/>
            <a:ext cx="5995987" cy="49022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7B8F4162-1BF8-3A3D-1096-83B5201DE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E84AE5D7-5113-4BA5-BCC5-75A910F5A5F5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6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A9F020C-DD7E-211A-5C1C-46A999862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Specialized Servers with Specialized functions: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6C00A7F-1548-8258-571B-2C0A5ADDC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File Servers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Printer Servers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Web Servers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E-mail Servers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7EC74790-0592-08F3-A220-C0A5B926F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AD29E810-A070-4CDB-AD04-67AB34BC18C8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6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426022F-A1E1-855F-56AD-6671DB5CF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2575"/>
            <a:ext cx="7772400" cy="11430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Clients: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E8798D6-1772-DACB-1E93-053EE1651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25575"/>
            <a:ext cx="7772400" cy="44910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Provide </a:t>
            </a:r>
            <a:r>
              <a:rPr lang="en-US" altLang="en-US" sz="2800" b="1">
                <a:solidFill>
                  <a:srgbClr val="FF0000"/>
                </a:solidFill>
              </a:rPr>
              <a:t>appropriate interfaces and a client-version of the system</a:t>
            </a:r>
            <a:r>
              <a:rPr lang="en-US" altLang="en-US" sz="2800">
                <a:solidFill>
                  <a:srgbClr val="000000"/>
                </a:solidFill>
              </a:rPr>
              <a:t> to access and utilize the server resources. </a:t>
            </a:r>
          </a:p>
          <a:p>
            <a:pPr algn="just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Clients maybe </a:t>
            </a:r>
            <a:r>
              <a:rPr lang="en-US" altLang="en-US" sz="2800" b="1">
                <a:solidFill>
                  <a:srgbClr val="FF0000"/>
                </a:solidFill>
              </a:rPr>
              <a:t>diskless machines or PCs </a:t>
            </a:r>
            <a:r>
              <a:rPr lang="en-US" altLang="en-US" sz="2800">
                <a:solidFill>
                  <a:srgbClr val="000000"/>
                </a:solidFill>
              </a:rPr>
              <a:t>or Workstations with disks with only the </a:t>
            </a:r>
            <a:r>
              <a:rPr lang="en-US" altLang="en-US" sz="2800" b="1">
                <a:solidFill>
                  <a:srgbClr val="FF0000"/>
                </a:solidFill>
              </a:rPr>
              <a:t>client software installed.</a:t>
            </a:r>
          </a:p>
          <a:p>
            <a:pPr algn="just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Connected to the servers via some form of network.</a:t>
            </a:r>
            <a:br>
              <a:rPr lang="en-US" altLang="en-US" sz="2800">
                <a:solidFill>
                  <a:srgbClr val="000000"/>
                </a:solidFill>
              </a:rPr>
            </a:br>
            <a:r>
              <a:rPr lang="en-US" altLang="en-US" sz="2800">
                <a:solidFill>
                  <a:srgbClr val="000000"/>
                </a:solidFill>
              </a:rPr>
              <a:t>      (LAN: local area network, wireless network, etc.)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0C2A85E8-FB94-A454-04C7-8A7EB0D8D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1C26A177-7FB3-4047-926A-22485FD93EA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6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0514C99-19FE-B95B-925D-A82F97ED6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4550" y="211138"/>
            <a:ext cx="7772400" cy="1411287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4000"/>
              <a:t>Two Tier Client-Server Architecture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A0A2483-1669-E65C-B179-A7C75F4C5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800225"/>
            <a:ext cx="8089900" cy="41148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 b="1">
                <a:solidFill>
                  <a:srgbClr val="000000"/>
                </a:solidFill>
              </a:rPr>
              <a:t>User Interface Programs and Application Programs </a:t>
            </a:r>
            <a:r>
              <a:rPr lang="en-US" altLang="en-US">
                <a:solidFill>
                  <a:srgbClr val="000000"/>
                </a:solidFill>
              </a:rPr>
              <a:t>run on the client side</a:t>
            </a:r>
          </a:p>
          <a:p>
            <a:pPr eaLnBrk="1" hangingPunct="1">
              <a:buFont typeface="Times" panose="02020603050405020304" pitchFamily="18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buFont typeface="Times" panose="02020603050405020304" pitchFamily="18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Interface called</a:t>
            </a:r>
            <a:r>
              <a:rPr lang="en-US" altLang="en-US" b="1">
                <a:solidFill>
                  <a:srgbClr val="000000"/>
                </a:solidFill>
              </a:rPr>
              <a:t> ODBC (Open Database Connectivity ) </a:t>
            </a:r>
            <a:r>
              <a:rPr lang="en-US" altLang="en-US">
                <a:solidFill>
                  <a:srgbClr val="000000"/>
                </a:solidFill>
              </a:rPr>
              <a:t>provides an Application program interface (API) allow client side programs to call the DBMS. Most DBMS vendors provide ODBC drivers.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2C25A08B-28D7-53A3-FA52-D5EE66AE1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2BF4E079-B117-414A-87FC-550963B49EB9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6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0A3F4BC-544A-09C1-2FDE-9C720981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67600" cy="17653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FIGURE 2.5</a:t>
            </a:r>
            <a:br>
              <a:rPr lang="en-US" altLang="en-US" sz="2800" b="1"/>
            </a:br>
            <a:r>
              <a:rPr lang="en-US" altLang="en-US" sz="2800"/>
              <a:t>Logical two-tier client/server architecture.</a:t>
            </a:r>
            <a:endParaRPr lang="en-US" altLang="en-US"/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2C75C1D3-2199-575E-97E1-FAE8B9DB6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760663"/>
            <a:ext cx="7772400" cy="2555875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34F6C341-22BB-B149-A469-7013EFBB3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2018BA3D-1225-483C-9B77-4B31DDA65123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6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30BCC933-52DD-F0F8-8BEE-33ABD136E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67713" cy="1041400"/>
          </a:xfrm>
        </p:spPr>
        <p:txBody>
          <a:bodyPr/>
          <a:lstStyle/>
          <a:p>
            <a:pPr eaLnBrk="1" hangingPunct="1"/>
            <a:r>
              <a:rPr lang="en-US" altLang="en-US" sz="2600" b="1"/>
              <a:t>FIGURE 2.6</a:t>
            </a:r>
            <a:br>
              <a:rPr lang="en-US" altLang="en-US" sz="2600" b="1"/>
            </a:br>
            <a:r>
              <a:rPr lang="en-US" altLang="en-US" sz="2600"/>
              <a:t>Physical two-tier client-server architecture.</a:t>
            </a:r>
            <a:endParaRPr lang="en-US" altLang="en-US"/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F200F0CB-45F4-E012-2C6C-0A48BAAA07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6550" y="1270000"/>
            <a:ext cx="6121400" cy="4826000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4A38F52E-90E8-F475-E72F-F05849E7F7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BCDD3F8A-E959-423B-8E34-AED263DE1BEE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6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D055D82-C707-F615-8D9E-CE4D1DF94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/>
              <a:t>Three Tier Client-Server Architecture</a:t>
            </a:r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31D6BD1-DBC1-D687-EEFF-52128FBEE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55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Common for</a:t>
            </a:r>
            <a:r>
              <a:rPr lang="en-US" altLang="en-US" sz="2800" b="1">
                <a:solidFill>
                  <a:srgbClr val="000000"/>
                </a:solidFill>
              </a:rPr>
              <a:t> Web applications</a:t>
            </a: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Intermediate Layer called</a:t>
            </a:r>
            <a:r>
              <a:rPr lang="en-US" altLang="en-US" sz="2800" b="1">
                <a:solidFill>
                  <a:srgbClr val="000000"/>
                </a:solidFill>
              </a:rPr>
              <a:t> Application Server </a:t>
            </a:r>
            <a:r>
              <a:rPr lang="en-US" altLang="en-US" sz="2800">
                <a:solidFill>
                  <a:srgbClr val="000000"/>
                </a:solidFill>
              </a:rPr>
              <a:t>or</a:t>
            </a:r>
            <a:r>
              <a:rPr lang="en-US" altLang="en-US" sz="2800" b="1">
                <a:solidFill>
                  <a:srgbClr val="000000"/>
                </a:solidFill>
              </a:rPr>
              <a:t> Web Server: 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stores the web connectivity software and</a:t>
            </a:r>
            <a:r>
              <a:rPr lang="en-US" altLang="en-US" sz="2400" b="1">
                <a:solidFill>
                  <a:srgbClr val="000000"/>
                </a:solidFill>
              </a:rPr>
              <a:t> the rules and business logic (constraints) </a:t>
            </a:r>
            <a:r>
              <a:rPr lang="en-US" altLang="en-US" sz="2400">
                <a:solidFill>
                  <a:srgbClr val="000000"/>
                </a:solidFill>
              </a:rPr>
              <a:t>part of the application used to access the right amount of data from the database server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acts like a conduit for sending partially processed data between the database server and the client.</a:t>
            </a:r>
            <a:endParaRPr lang="en-US" altLang="en-US" sz="24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Additional Features- Security: 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encrypt the data at the server before transmission</a:t>
            </a:r>
          </a:p>
          <a:p>
            <a:pPr lvl="1" eaLnBrk="1" hangingPunct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decrypt data at the client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517A8210-2EDF-4F1D-6291-A0A06AA12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4C751ADE-DC61-4E10-A40D-62DC7DEA397E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6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BC9AAE4-40CC-E050-B02F-40730055C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113" y="228600"/>
            <a:ext cx="7467600" cy="14478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FIGURE 2.7</a:t>
            </a:r>
            <a:br>
              <a:rPr lang="en-US" altLang="en-US" sz="2800" b="1"/>
            </a:br>
            <a:r>
              <a:rPr lang="en-US" altLang="en-US" sz="2800"/>
              <a:t>Logical three-tier client/server architecture.</a:t>
            </a:r>
            <a:endParaRPr lang="en-US" altLang="en-US"/>
          </a:p>
        </p:txBody>
      </p:sp>
      <p:pic>
        <p:nvPicPr>
          <p:cNvPr id="56324" name="Picture 3">
            <a:extLst>
              <a:ext uri="{FF2B5EF4-FFF2-40B4-BE49-F238E27FC236}">
                <a16:creationId xmlns:a16="http://schemas.microsoft.com/office/drawing/2014/main" id="{FF7FA0C1-E75F-03D2-1D9B-2EC0A6917B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676400"/>
            <a:ext cx="3568700" cy="41148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4FAA5BDE-4F94-BE3E-6CA1-E5514CB9A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07A40C38-EDBD-4EC9-B452-460C42F8EC7F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6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5A8A6FC-248F-7CCB-8F3C-D272DCABE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Categories of data models</a:t>
            </a:r>
            <a:endParaRPr lang="en-US" altLang="en-US" u="sng">
              <a:solidFill>
                <a:srgbClr val="000000"/>
              </a:solidFill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73F6E12-66AB-7DB4-5715-F69DC4D60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000000"/>
                </a:solidFill>
              </a:rPr>
              <a:t>Conceptual</a:t>
            </a:r>
            <a:r>
              <a:rPr lang="en-US" altLang="en-US" sz="2800">
                <a:solidFill>
                  <a:srgbClr val="000000"/>
                </a:solidFill>
              </a:rPr>
              <a:t> (</a:t>
            </a:r>
            <a:r>
              <a:rPr lang="en-US" altLang="en-US" sz="2800" b="1">
                <a:solidFill>
                  <a:srgbClr val="000000"/>
                </a:solidFill>
              </a:rPr>
              <a:t>high-level</a:t>
            </a:r>
            <a:r>
              <a:rPr lang="en-US" altLang="en-US" sz="2800">
                <a:solidFill>
                  <a:srgbClr val="000000"/>
                </a:solidFill>
              </a:rPr>
              <a:t>, </a:t>
            </a:r>
            <a:r>
              <a:rPr lang="en-US" altLang="en-US" sz="2800" b="1">
                <a:solidFill>
                  <a:srgbClr val="000000"/>
                </a:solidFill>
              </a:rPr>
              <a:t>semantic</a:t>
            </a:r>
            <a:r>
              <a:rPr lang="en-US" altLang="en-US" sz="2800">
                <a:solidFill>
                  <a:srgbClr val="000000"/>
                </a:solidFill>
              </a:rPr>
              <a:t>) data models: Provide concepts that are close to the way many users </a:t>
            </a:r>
            <a:r>
              <a:rPr lang="en-US" altLang="en-US" sz="2800" i="1">
                <a:solidFill>
                  <a:srgbClr val="000000"/>
                </a:solidFill>
              </a:rPr>
              <a:t>perceive</a:t>
            </a:r>
            <a:r>
              <a:rPr lang="en-US" altLang="en-US" sz="2800">
                <a:solidFill>
                  <a:srgbClr val="000000"/>
                </a:solidFill>
              </a:rPr>
              <a:t> data. (Also called </a:t>
            </a:r>
            <a:r>
              <a:rPr lang="en-US" altLang="en-US" sz="2800" b="1">
                <a:solidFill>
                  <a:srgbClr val="000000"/>
                </a:solidFill>
              </a:rPr>
              <a:t>entity-based</a:t>
            </a:r>
            <a:r>
              <a:rPr lang="en-US" altLang="en-US" sz="2800">
                <a:solidFill>
                  <a:srgbClr val="000000"/>
                </a:solidFill>
              </a:rPr>
              <a:t> or </a:t>
            </a:r>
            <a:r>
              <a:rPr lang="en-US" altLang="en-US" sz="2800" b="1">
                <a:solidFill>
                  <a:srgbClr val="000000"/>
                </a:solidFill>
              </a:rPr>
              <a:t>object-based</a:t>
            </a:r>
            <a:r>
              <a:rPr lang="en-US" altLang="en-US" sz="2800">
                <a:solidFill>
                  <a:srgbClr val="000000"/>
                </a:solidFill>
              </a:rPr>
              <a:t> data models.)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000000"/>
                </a:solidFill>
              </a:rPr>
              <a:t>Physical</a:t>
            </a:r>
            <a:r>
              <a:rPr lang="en-US" altLang="en-US" sz="2800">
                <a:solidFill>
                  <a:srgbClr val="000000"/>
                </a:solidFill>
              </a:rPr>
              <a:t> (</a:t>
            </a:r>
            <a:r>
              <a:rPr lang="en-US" altLang="en-US" sz="2800" b="1">
                <a:solidFill>
                  <a:srgbClr val="000000"/>
                </a:solidFill>
              </a:rPr>
              <a:t>low-level</a:t>
            </a:r>
            <a:r>
              <a:rPr lang="en-US" altLang="en-US" sz="2800">
                <a:solidFill>
                  <a:srgbClr val="000000"/>
                </a:solidFill>
              </a:rPr>
              <a:t>, </a:t>
            </a:r>
            <a:r>
              <a:rPr lang="en-US" altLang="en-US" sz="2800" b="1">
                <a:solidFill>
                  <a:srgbClr val="000000"/>
                </a:solidFill>
              </a:rPr>
              <a:t>internal</a:t>
            </a:r>
            <a:r>
              <a:rPr lang="en-US" altLang="en-US" sz="2800">
                <a:solidFill>
                  <a:srgbClr val="000000"/>
                </a:solidFill>
              </a:rPr>
              <a:t>) data models: Provide concepts that describe details of how data is stored in the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solidFill>
                  <a:srgbClr val="000000"/>
                </a:solidFill>
              </a:rPr>
              <a:t>Implementation</a:t>
            </a:r>
            <a:r>
              <a:rPr lang="en-US" altLang="en-US" sz="2800">
                <a:solidFill>
                  <a:srgbClr val="000000"/>
                </a:solidFill>
              </a:rPr>
              <a:t> (</a:t>
            </a:r>
            <a:r>
              <a:rPr lang="en-US" altLang="en-US" sz="2800" b="1">
                <a:solidFill>
                  <a:srgbClr val="000000"/>
                </a:solidFill>
              </a:rPr>
              <a:t>representational</a:t>
            </a:r>
            <a:r>
              <a:rPr lang="en-US" altLang="en-US" sz="2800">
                <a:solidFill>
                  <a:srgbClr val="000000"/>
                </a:solidFill>
              </a:rPr>
              <a:t>) data models: Provide concepts that fall between the above two, balancing user views with some computer storage details.</a:t>
            </a:r>
            <a:endParaRPr lang="en-US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4448712B-4220-33AA-F20A-304B43E29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1CA2E67F-36EC-4BF8-8476-CF44BA3ABD3D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6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A6D87B5-1F9F-D5B6-B03B-6D2BA87F4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The Entity Relationship Model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F51050-F83A-FCAA-623F-B30EF2304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5713"/>
            <a:ext cx="8262938" cy="49006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/>
              <a:t>The ER model is the most </a:t>
            </a:r>
            <a:r>
              <a:rPr lang="en-US" altLang="en-US" sz="2500" b="1">
                <a:solidFill>
                  <a:srgbClr val="FF0000"/>
                </a:solidFill>
              </a:rPr>
              <a:t>commonly used </a:t>
            </a:r>
            <a:r>
              <a:rPr lang="en-US" altLang="en-US" sz="2500"/>
              <a:t>conceptual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In this model, the real world consists of a collection of basic objects called </a:t>
            </a:r>
            <a:r>
              <a:rPr lang="en-US" altLang="en-US" sz="2500" b="1">
                <a:solidFill>
                  <a:srgbClr val="FF0000"/>
                </a:solidFill>
              </a:rPr>
              <a:t>entities</a:t>
            </a:r>
            <a:r>
              <a:rPr lang="en-US" altLang="en-US" sz="2500"/>
              <a:t> and the </a:t>
            </a:r>
            <a:r>
              <a:rPr lang="en-US" altLang="en-US" sz="2500" b="1">
                <a:solidFill>
                  <a:srgbClr val="FF0000"/>
                </a:solidFill>
              </a:rPr>
              <a:t>relationship</a:t>
            </a:r>
            <a:r>
              <a:rPr lang="en-US" altLang="en-US" sz="2500"/>
              <a:t>s among these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An </a:t>
            </a:r>
            <a:r>
              <a:rPr lang="en-US" altLang="en-US" sz="2500" b="1" i="1">
                <a:solidFill>
                  <a:srgbClr val="FF0000"/>
                </a:solidFill>
              </a:rPr>
              <a:t>entity </a:t>
            </a:r>
            <a:r>
              <a:rPr lang="en-US" altLang="en-US" sz="2500" b="1">
                <a:solidFill>
                  <a:srgbClr val="FF0000"/>
                </a:solidFill>
              </a:rPr>
              <a:t>is an object </a:t>
            </a:r>
            <a:r>
              <a:rPr lang="en-US" altLang="en-US" sz="2500"/>
              <a:t>that is distinguishable from other objects by a specific set of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An </a:t>
            </a:r>
            <a:r>
              <a:rPr lang="en-US" altLang="en-US" sz="2500" b="1" i="1">
                <a:solidFill>
                  <a:srgbClr val="FF0000"/>
                </a:solidFill>
              </a:rPr>
              <a:t>entity set</a:t>
            </a:r>
            <a:r>
              <a:rPr lang="en-US" altLang="en-US" sz="2500" b="1">
                <a:solidFill>
                  <a:srgbClr val="FF0000"/>
                </a:solidFill>
              </a:rPr>
              <a:t> </a:t>
            </a:r>
            <a:r>
              <a:rPr lang="en-US" altLang="en-US" sz="2500"/>
              <a:t>is the set of all entities of the same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A </a:t>
            </a:r>
            <a:r>
              <a:rPr lang="en-US" altLang="en-US" sz="2500" b="1" i="1">
                <a:solidFill>
                  <a:srgbClr val="FF0000"/>
                </a:solidFill>
              </a:rPr>
              <a:t>relationship</a:t>
            </a:r>
            <a:r>
              <a:rPr lang="en-US" altLang="en-US" sz="2500"/>
              <a:t> is an association among entities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The set of all relationships of the same type is a </a:t>
            </a:r>
            <a:r>
              <a:rPr lang="en-US" altLang="en-US" sz="2500" b="1" i="1">
                <a:solidFill>
                  <a:srgbClr val="FF0000"/>
                </a:solidFill>
              </a:rPr>
              <a:t>relationship set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One nice thing about this model is that you can represent the logical structure of a DB graphically, using an </a:t>
            </a:r>
            <a:r>
              <a:rPr lang="en-US" altLang="en-US" sz="2500" b="1">
                <a:solidFill>
                  <a:srgbClr val="FF0000"/>
                </a:solidFill>
              </a:rPr>
              <a:t>ER diagram</a:t>
            </a:r>
            <a:r>
              <a:rPr lang="en-US" altLang="en-US" sz="2500"/>
              <a:t>.</a:t>
            </a:r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E0F7378B-0A24-4149-7BDE-FB2C4CC14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6D1C8CA8-DDC2-42B2-B5F5-28B82C7D54B8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6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FD6BD67-53C0-DDB7-56E7-D698DF81F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4163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Example ER Diagram</a:t>
            </a:r>
          </a:p>
        </p:txBody>
      </p:sp>
      <p:pic>
        <p:nvPicPr>
          <p:cNvPr id="13316" name="Picture 8" descr="ER Diagram Examples - Entity Relationship Diagram">
            <a:extLst>
              <a:ext uri="{FF2B5EF4-FFF2-40B4-BE49-F238E27FC236}">
                <a16:creationId xmlns:a16="http://schemas.microsoft.com/office/drawing/2014/main" id="{AFD0B11D-EC56-B946-F5C3-695E4513C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171575"/>
            <a:ext cx="72009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1B802F17-3408-4325-905E-11C71FC483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4D9BE501-4BFD-406A-9602-5434F118ED90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6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DA09D6E-1421-D93C-82BF-2581B2879C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41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Object Oriented Model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710A4B78-D415-A3E4-4D18-6922EBD940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7175"/>
            <a:ext cx="81438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/>
              <a:t>The OO model is a representational data model that is still at a fairly </a:t>
            </a:r>
            <a:r>
              <a:rPr lang="en-US" altLang="en-US" sz="2300" b="1">
                <a:solidFill>
                  <a:srgbClr val="FF0000"/>
                </a:solidFill>
              </a:rPr>
              <a:t>high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It’s similar to the ER model in that it’s based on a collection of </a:t>
            </a:r>
            <a:r>
              <a:rPr lang="en-US" altLang="en-US" sz="2300" b="1">
                <a:solidFill>
                  <a:srgbClr val="FF0000"/>
                </a:solidFill>
              </a:rPr>
              <a:t>objects</a:t>
            </a:r>
            <a:r>
              <a:rPr lang="en-US" altLang="en-US" sz="2300"/>
              <a:t>, but the objects are designed differently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The real world consists of a collection of objects called </a:t>
            </a:r>
            <a:r>
              <a:rPr lang="en-US" altLang="en-US" sz="2300" i="1"/>
              <a:t>objects</a:t>
            </a:r>
            <a:r>
              <a:rPr lang="en-US" altLang="en-US" sz="2300"/>
              <a:t>, which store both </a:t>
            </a:r>
            <a:r>
              <a:rPr lang="en-US" altLang="en-US" sz="2300" b="1">
                <a:solidFill>
                  <a:srgbClr val="FF0000"/>
                </a:solidFill>
              </a:rPr>
              <a:t>data values </a:t>
            </a:r>
            <a:r>
              <a:rPr lang="en-US" altLang="en-US" sz="2300"/>
              <a:t>and code for </a:t>
            </a:r>
            <a:r>
              <a:rPr lang="en-US" altLang="en-US" sz="2300" b="1">
                <a:solidFill>
                  <a:srgbClr val="FF0000"/>
                </a:solidFill>
              </a:rPr>
              <a:t>operating on these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The </a:t>
            </a:r>
            <a:r>
              <a:rPr lang="en-US" altLang="en-US" sz="2300" b="1">
                <a:solidFill>
                  <a:srgbClr val="FF0000"/>
                </a:solidFill>
              </a:rPr>
              <a:t>values themselves may be objects</a:t>
            </a:r>
            <a:r>
              <a:rPr lang="en-US" altLang="en-US" sz="2300"/>
              <a:t>, and so we can get </a:t>
            </a:r>
            <a:r>
              <a:rPr lang="en-US" altLang="en-US" sz="2300" b="1">
                <a:solidFill>
                  <a:srgbClr val="FF0000"/>
                </a:solidFill>
              </a:rPr>
              <a:t>nesting of objects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We can also have </a:t>
            </a:r>
            <a:r>
              <a:rPr lang="en-US" altLang="en-US" sz="2300" b="1">
                <a:solidFill>
                  <a:srgbClr val="FF0000"/>
                </a:solidFill>
              </a:rPr>
              <a:t>two or more objects </a:t>
            </a:r>
            <a:r>
              <a:rPr lang="en-US" altLang="en-US" sz="2300"/>
              <a:t>containing all the </a:t>
            </a:r>
            <a:r>
              <a:rPr lang="en-US" altLang="en-US" sz="2300" b="1">
                <a:solidFill>
                  <a:srgbClr val="FF0000"/>
                </a:solidFill>
              </a:rPr>
              <a:t>same values</a:t>
            </a:r>
            <a:r>
              <a:rPr lang="en-US" altLang="en-US" sz="2300"/>
              <a:t> that are nevertheless distinct.  </a:t>
            </a:r>
            <a:r>
              <a:rPr lang="en-US" altLang="en-US" sz="2300" b="1">
                <a:solidFill>
                  <a:srgbClr val="FF0000"/>
                </a:solidFill>
              </a:rPr>
              <a:t>Physical address </a:t>
            </a:r>
            <a:r>
              <a:rPr lang="en-US" altLang="en-US" sz="2300"/>
              <a:t>identifiers are used to distinguish them.  In the ER model, entities must be distinguished by some </a:t>
            </a:r>
            <a:r>
              <a:rPr lang="en-US" altLang="en-US" sz="2300" b="1">
                <a:solidFill>
                  <a:srgbClr val="FF0000"/>
                </a:solidFill>
              </a:rPr>
              <a:t>unique value.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664E5A24-4EF0-C568-D10D-FBBD3ACEE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32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Char char="–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FF0000"/>
              </a:buClr>
              <a:buChar char="–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Slide 2-</a:t>
            </a:r>
            <a:fld id="{B9A14E7C-0972-4BBF-952F-C83F3DD116DA}" type="slidenum">
              <a:rPr lang="en-US" altLang="en-US" sz="16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6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AB066A1-4926-EC66-2C8E-778CAD70F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2862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More Representational Models</a:t>
            </a:r>
            <a:endParaRPr lang="en-US" altLang="en-US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71CE72D-A897-F14F-8EBE-188C39CD3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4825" y="1571625"/>
            <a:ext cx="8401050" cy="4430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/>
              <a:t>Most representational models are </a:t>
            </a:r>
            <a:r>
              <a:rPr lang="en-US" altLang="en-US" sz="2300" b="1">
                <a:solidFill>
                  <a:srgbClr val="FF0000"/>
                </a:solidFill>
              </a:rPr>
              <a:t>record-based.  </a:t>
            </a:r>
            <a:r>
              <a:rPr lang="en-US" altLang="en-US" sz="2300"/>
              <a:t>In a record-based model, data is structured in fixed-format records.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Each </a:t>
            </a:r>
            <a:r>
              <a:rPr lang="en-US" altLang="en-US" sz="2300" b="1">
                <a:solidFill>
                  <a:srgbClr val="FF0000"/>
                </a:solidFill>
              </a:rPr>
              <a:t>record has a fixed number of fields</a:t>
            </a:r>
            <a:r>
              <a:rPr lang="en-US" altLang="en-US" sz="2300"/>
              <a:t>, and each field usually has a </a:t>
            </a:r>
            <a:r>
              <a:rPr lang="en-US" altLang="en-US" sz="2300" b="1">
                <a:solidFill>
                  <a:srgbClr val="FF0000"/>
                </a:solidFill>
              </a:rPr>
              <a:t>fixed length</a:t>
            </a:r>
            <a:r>
              <a:rPr lang="en-US" altLang="en-US" sz="23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Two older record-based models, the </a:t>
            </a:r>
            <a:r>
              <a:rPr lang="en-US" altLang="en-US" sz="2300" b="1">
                <a:solidFill>
                  <a:srgbClr val="FF0000"/>
                </a:solidFill>
              </a:rPr>
              <a:t>network model </a:t>
            </a:r>
            <a:r>
              <a:rPr lang="en-US" altLang="en-US" sz="2300"/>
              <a:t>and </a:t>
            </a:r>
            <a:r>
              <a:rPr lang="en-US" altLang="en-US" sz="2300" b="1">
                <a:solidFill>
                  <a:srgbClr val="FF0000"/>
                </a:solidFill>
              </a:rPr>
              <a:t>hierarchical model</a:t>
            </a:r>
            <a:r>
              <a:rPr lang="en-US" altLang="en-US" sz="2300"/>
              <a:t>, are no longer used to build new systems.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 They </a:t>
            </a:r>
            <a:r>
              <a:rPr lang="en-US" altLang="en-US" sz="2300" b="1">
                <a:solidFill>
                  <a:srgbClr val="FF0000"/>
                </a:solidFill>
              </a:rPr>
              <a:t>use pointers</a:t>
            </a:r>
            <a:r>
              <a:rPr lang="en-US" altLang="en-US" sz="2300"/>
              <a:t>, or hard-coded links, </a:t>
            </a:r>
            <a:r>
              <a:rPr lang="en-US" altLang="en-US" sz="2300" b="1">
                <a:solidFill>
                  <a:srgbClr val="FF0000"/>
                </a:solidFill>
              </a:rPr>
              <a:t>to connect the records of a DB.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The representational model supported by </a:t>
            </a:r>
            <a:r>
              <a:rPr lang="en-US" altLang="en-US" sz="2300" b="1">
                <a:solidFill>
                  <a:srgbClr val="FF0000"/>
                </a:solidFill>
              </a:rPr>
              <a:t>Oracle</a:t>
            </a:r>
            <a:r>
              <a:rPr lang="en-US" altLang="en-US" sz="2300"/>
              <a:t> is the</a:t>
            </a:r>
            <a:r>
              <a:rPr lang="en-US" altLang="en-US" sz="2300" i="1"/>
              <a:t> </a:t>
            </a:r>
            <a:r>
              <a:rPr lang="en-US" altLang="en-US" sz="2300" b="1" i="1">
                <a:solidFill>
                  <a:srgbClr val="FF0000"/>
                </a:solidFill>
              </a:rPr>
              <a:t>relational model.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/>
              <a:t>In the relational model, you view data as being arranged in </a:t>
            </a:r>
            <a:r>
              <a:rPr lang="en-US" altLang="en-US" sz="2300" b="1">
                <a:solidFill>
                  <a:srgbClr val="FF0000"/>
                </a:solidFill>
              </a:rPr>
              <a:t>tables, with rows and columns</a:t>
            </a:r>
            <a:r>
              <a:rPr lang="en-US" altLang="en-US" sz="2300"/>
              <a:t>.  Each </a:t>
            </a:r>
            <a:r>
              <a:rPr lang="en-US" altLang="en-US" sz="2300" b="1">
                <a:solidFill>
                  <a:srgbClr val="FF0000"/>
                </a:solidFill>
              </a:rPr>
              <a:t>column has a unique name</a:t>
            </a:r>
            <a:r>
              <a:rPr lang="en-US" altLang="en-US" sz="2300"/>
              <a:t>.  </a:t>
            </a:r>
            <a:r>
              <a:rPr lang="en-US" altLang="en-US" sz="2300" b="1">
                <a:solidFill>
                  <a:srgbClr val="FF0000"/>
                </a:solidFill>
              </a:rPr>
              <a:t>Each row is a record</a:t>
            </a:r>
            <a:r>
              <a:rPr lang="en-US" altLang="en-US" sz="230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36F8F45-EE56-2BF0-09B5-5ABE5E96E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"/>
            <a:ext cx="7772400" cy="1143000"/>
          </a:xfrm>
        </p:spPr>
        <p:txBody>
          <a:bodyPr/>
          <a:lstStyle/>
          <a:p>
            <a:r>
              <a:rPr lang="en-IN" altLang="en-US" b="1">
                <a:solidFill>
                  <a:srgbClr val="273239"/>
                </a:solidFill>
                <a:latin typeface="urw-din"/>
              </a:rPr>
              <a:t> Hierarchical Data Model</a:t>
            </a:r>
            <a:endParaRPr lang="en-IN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AAA35C8C-198B-FC82-61B0-1E30FA0E3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055688"/>
            <a:ext cx="7772400" cy="4114800"/>
          </a:xfrm>
        </p:spPr>
        <p:txBody>
          <a:bodyPr/>
          <a:lstStyle/>
          <a:p>
            <a:r>
              <a:rPr lang="en-US" altLang="en-US" sz="1800">
                <a:solidFill>
                  <a:srgbClr val="273239"/>
                </a:solidFill>
                <a:latin typeface="urw-din"/>
              </a:rPr>
              <a:t>Hierarchical data model is the oldest type of the data model. </a:t>
            </a:r>
          </a:p>
          <a:p>
            <a:r>
              <a:rPr lang="en-US" altLang="en-US" sz="1800">
                <a:solidFill>
                  <a:srgbClr val="273239"/>
                </a:solidFill>
                <a:latin typeface="urw-din"/>
              </a:rPr>
              <a:t>It was developed by IBM in 1968. </a:t>
            </a:r>
          </a:p>
          <a:p>
            <a:r>
              <a:rPr lang="en-US" altLang="en-US" sz="1800">
                <a:solidFill>
                  <a:srgbClr val="273239"/>
                </a:solidFill>
                <a:latin typeface="urw-din"/>
              </a:rPr>
              <a:t>It organizes data in the tree-like structure.</a:t>
            </a:r>
            <a:endParaRPr lang="en-IN" altLang="en-US" sz="1800" b="1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04052F5-C4D6-92B3-B04C-963511FC4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2-</a:t>
            </a:r>
            <a:fld id="{17AE5B8E-B8E9-4277-A035-43752B1D3E9C}" type="slidenum">
              <a:rPr lang="en-US" altLang="en-US" sz="1600" smtClean="0">
                <a:solidFill>
                  <a:schemeClr val="bg2"/>
                </a:solidFill>
              </a:rPr>
              <a:pPr/>
              <a:t>8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A0FD219E-46E3-7027-3B80-8392E03D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82900"/>
            <a:ext cx="684847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ED8748D-C2F2-F6A7-62AC-714C26FA8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1143000"/>
          </a:xfrm>
        </p:spPr>
        <p:txBody>
          <a:bodyPr/>
          <a:lstStyle/>
          <a:p>
            <a:r>
              <a:rPr lang="en-IN" altLang="en-US" b="1">
                <a:solidFill>
                  <a:srgbClr val="273239"/>
                </a:solidFill>
                <a:latin typeface="urw-din"/>
              </a:rPr>
              <a:t>Network Data Model:</a:t>
            </a:r>
            <a:r>
              <a:rPr lang="en-IN" altLang="en-US">
                <a:solidFill>
                  <a:srgbClr val="273239"/>
                </a:solidFill>
                <a:latin typeface="urw-din"/>
              </a:rPr>
              <a:t> </a:t>
            </a:r>
            <a:endParaRPr lang="en-IN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5BC7E65-F4C0-9DBF-1097-B6B48EA419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2475" y="1333500"/>
            <a:ext cx="7772400" cy="4894263"/>
          </a:xfrm>
        </p:spPr>
        <p:txBody>
          <a:bodyPr/>
          <a:lstStyle/>
          <a:p>
            <a:r>
              <a:rPr lang="en-US" altLang="en-US" sz="2000">
                <a:solidFill>
                  <a:srgbClr val="273239"/>
                </a:solidFill>
                <a:latin typeface="urw-din"/>
              </a:rPr>
              <a:t>To organize data it uses directed graphs instead of the tree-structure.</a:t>
            </a:r>
          </a:p>
          <a:p>
            <a:r>
              <a:rPr lang="en-US" altLang="en-US" sz="2000">
                <a:solidFill>
                  <a:srgbClr val="273239"/>
                </a:solidFill>
                <a:latin typeface="urw-din"/>
              </a:rPr>
              <a:t> In this child can have more than one parent.</a:t>
            </a:r>
            <a:endParaRPr lang="en-IN" altLang="en-US" sz="200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4DB2A776-4EC8-8AD7-3589-AE8FB1E0D7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2-</a:t>
            </a:r>
            <a:fld id="{2C3937B5-2AE2-4C27-BCFF-6B388B37562B}" type="slidenum">
              <a:rPr lang="en-US" altLang="en-US" sz="1600" smtClean="0">
                <a:solidFill>
                  <a:schemeClr val="bg2"/>
                </a:solidFill>
              </a:rPr>
              <a:pPr/>
              <a:t>9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1B4DBCC2-7297-987B-8E04-07BCA32F5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2705100"/>
            <a:ext cx="54768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D9974-79F5-4DD5-B39A-808BD725F0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71BCBA-832A-4031-AF2D-442A17B6D61D}"/>
</file>

<file path=docProps/app.xml><?xml version="1.0" encoding="utf-8"?>
<Properties xmlns="http://schemas.openxmlformats.org/officeDocument/2006/extended-properties" xmlns:vt="http://schemas.openxmlformats.org/officeDocument/2006/docPropsVTypes">
  <Template>Eeyore:El Masri PowerPoint:elmasri_navathe_pptemplate.POT</Template>
  <TotalTime>2088</TotalTime>
  <Words>1690</Words>
  <Application>Microsoft Office PowerPoint</Application>
  <PresentationFormat>On-screen Show (4:3)</PresentationFormat>
  <Paragraphs>203</Paragraphs>
  <Slides>29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elmasri_navathe_pptemplate</vt:lpstr>
      <vt:lpstr>Chapter 2</vt:lpstr>
      <vt:lpstr>Data Models</vt:lpstr>
      <vt:lpstr>Categories of data models</vt:lpstr>
      <vt:lpstr>The Entity Relationship Model</vt:lpstr>
      <vt:lpstr>Example ER Diagram</vt:lpstr>
      <vt:lpstr>The Object Oriented Model</vt:lpstr>
      <vt:lpstr>More Representational Models</vt:lpstr>
      <vt:lpstr> Hierarchical Data Model</vt:lpstr>
      <vt:lpstr>Network Data Model: </vt:lpstr>
      <vt:lpstr>PowerPoint Presentation</vt:lpstr>
      <vt:lpstr>PowerPoint Presentation</vt:lpstr>
      <vt:lpstr>Definitions</vt:lpstr>
      <vt:lpstr>FIGURE 2.1 Schema diagram for the database in Figure 1.2.</vt:lpstr>
      <vt:lpstr>Database Schema Vs. Database State</vt:lpstr>
      <vt:lpstr>Three-Schema Architecture</vt:lpstr>
      <vt:lpstr>FIGURE 2.2 The three-schema architecture.</vt:lpstr>
      <vt:lpstr>Three-Schema Architecture</vt:lpstr>
      <vt:lpstr>Three-Schema Architecture</vt:lpstr>
      <vt:lpstr>Data Independence</vt:lpstr>
      <vt:lpstr>Data Independence</vt:lpstr>
      <vt:lpstr>Centralized and Client-Server Architectures </vt:lpstr>
      <vt:lpstr>FIGURE 2.4 A physical centralized architecture.</vt:lpstr>
      <vt:lpstr>Specialized Servers with Specialized functions: </vt:lpstr>
      <vt:lpstr>Clients: </vt:lpstr>
      <vt:lpstr>Two Tier Client-Server Architecture</vt:lpstr>
      <vt:lpstr>FIGURE 2.5 Logical two-tier client/server architecture.</vt:lpstr>
      <vt:lpstr>FIGURE 2.6 Physical two-tier client-server architecture.</vt:lpstr>
      <vt:lpstr>Three Tier Client-Server Architecture</vt:lpstr>
      <vt:lpstr>FIGURE 2.7 Logical three-tier client/server architecture.</vt:lpstr>
    </vt:vector>
  </TitlesOfParts>
  <Company>ओ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Gillian Hall</dc:creator>
  <cp:lastModifiedBy>UMA Maheswari</cp:lastModifiedBy>
  <cp:revision>61</cp:revision>
  <cp:lastPrinted>2001-05-28T10:10:18Z</cp:lastPrinted>
  <dcterms:created xsi:type="dcterms:W3CDTF">2003-08-26T05:13:59Z</dcterms:created>
  <dcterms:modified xsi:type="dcterms:W3CDTF">2023-01-20T03:25:11Z</dcterms:modified>
</cp:coreProperties>
</file>