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24" r:id="rId2"/>
    <p:sldId id="374" r:id="rId3"/>
    <p:sldId id="327" r:id="rId4"/>
    <p:sldId id="399" r:id="rId5"/>
    <p:sldId id="375" r:id="rId6"/>
    <p:sldId id="328" r:id="rId7"/>
    <p:sldId id="376" r:id="rId8"/>
    <p:sldId id="389" r:id="rId9"/>
    <p:sldId id="329" r:id="rId10"/>
    <p:sldId id="330" r:id="rId11"/>
    <p:sldId id="377" r:id="rId12"/>
    <p:sldId id="400" r:id="rId13"/>
    <p:sldId id="332" r:id="rId14"/>
    <p:sldId id="398" r:id="rId15"/>
    <p:sldId id="333" r:id="rId16"/>
    <p:sldId id="334" r:id="rId17"/>
    <p:sldId id="379" r:id="rId18"/>
    <p:sldId id="391" r:id="rId19"/>
    <p:sldId id="335" r:id="rId20"/>
    <p:sldId id="380" r:id="rId21"/>
    <p:sldId id="381" r:id="rId22"/>
    <p:sldId id="336" r:id="rId23"/>
    <p:sldId id="337" r:id="rId24"/>
    <p:sldId id="338" r:id="rId25"/>
    <p:sldId id="339" r:id="rId26"/>
    <p:sldId id="383" r:id="rId27"/>
    <p:sldId id="409" r:id="rId28"/>
    <p:sldId id="410" r:id="rId29"/>
    <p:sldId id="405" r:id="rId30"/>
    <p:sldId id="406" r:id="rId31"/>
    <p:sldId id="408" r:id="rId32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Objects="1">
      <p:cViewPr varScale="1">
        <p:scale>
          <a:sx n="60" d="100"/>
          <a:sy n="60" d="100"/>
        </p:scale>
        <p:origin x="1224" y="3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4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18D761CD-8C66-4CA3-83D1-E24CCECA33C8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/>
              <a:t>Click to edit Master text styles</a:t>
            </a:r>
          </a:p>
          <a:p>
            <a:pPr lvl="1"/>
            <a:r>
              <a:rPr lang="en-CA" altLang="en-US" noProof="0"/>
              <a:t>Second level</a:t>
            </a:r>
          </a:p>
          <a:p>
            <a:pPr lvl="2"/>
            <a:r>
              <a:rPr lang="en-CA" altLang="en-US" noProof="0"/>
              <a:t>Third level</a:t>
            </a:r>
          </a:p>
          <a:p>
            <a:pPr lvl="3"/>
            <a:r>
              <a:rPr lang="en-CA" altLang="en-US" noProof="0"/>
              <a:t>Fourth level</a:t>
            </a:r>
          </a:p>
          <a:p>
            <a:pPr lvl="4"/>
            <a:r>
              <a:rPr lang="en-CA" altLang="en-US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C3DD07C0-BAC2-4B65-99FB-D308A2C22276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8E6D3A-0008-402F-88F9-2FD26B9271FB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61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9FF355-33BB-4884-9B31-A49D21DEB977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C64E29-C948-48D5-A673-5FD887F94A60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FCEB96-6B4D-4810-856D-8440557E0AA6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C06A03-59CE-40D9-8740-1702DF0CAEE2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77B744-AD41-4E77-97C6-B34F4AA12A62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DB3D12-F711-48B2-968B-3F014D0DB16F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4B96A3-B687-45CB-84C0-0A894D4F06A7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CC8D34-4C04-4960-8D4C-FFCAD5409609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A4C52B-1F0B-4F90-AF7A-EF24A48ECA43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E3567A-ECA5-4B4C-832F-B44289260492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F037FD-F66F-416D-BD9E-87D6115DDF3F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F2FD52-0972-4DBD-AF5D-01856087F441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EC4B06-1FD7-4583-A760-AE2CFFA2A636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7EAE43-C005-41D5-96BA-512AC9C5DBC3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5ABD1F-CB0A-4915-A1CA-B2E60F8DB292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D15184-AC2E-4D60-BC1B-F6D8A4F9A1BD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0EFB82-59A1-41C5-B0A0-D2DFB72C7B33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DA5918-0829-476A-A0D4-61F27F3147CA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102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0D221D-5F06-4F9F-AF0C-FEA54D5AA1CD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D33FE1-2F54-423B-B8B5-044A30ED057F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7AE1E9-7214-453F-BF8D-747118ECEC9E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D0791B-8712-4FD0-880C-5177BB6F4737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99391A-E37E-4B5E-B1FA-FB4EB92588E7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0D1B65-5FE5-47DD-AC68-A667121B1476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  <p:pic>
        <p:nvPicPr>
          <p:cNvPr id="7" name="Picture 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6" name="Rectangle 30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34" name="Rectangle 3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Copyright © 2007 Ramez Elmasri and Shamkant B. Navathe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4D104E2B-B43C-495D-B751-38055F01F084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275B1F5F-5A18-4F6E-8032-7F0041536203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5B61AA3D-31AF-46A3-8986-C85CF2322E9B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0A5AEB8A-30B1-475E-8514-FD6320364EB0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334AA9CE-7FC5-48B5-A71F-EEF66F1D8A25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266033A2-B0B1-4DD9-A8DB-DE98B0996DDD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38EF548D-C40C-48F9-A208-4DDB7FA9DEAD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E3CD7E41-C5CD-4658-AEFF-E01BC039B792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C381D3C1-122E-4B23-9903-5A394F07B1D0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 </a:t>
            </a:r>
            <a:fld id="{E50B541F-7654-40B6-B63C-340B32CB2112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>
                <a:latin typeface="Tahoma" panose="020B0604030504040204" pitchFamily="34" charset="0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ffec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4- </a:t>
            </a:r>
            <a:fld id="{41061B05-0259-44E8-9B60-39D3466175DC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9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latin typeface="Arial" charset="0"/>
              </a:rPr>
              <a:t>Copyright © 2007 Ramez Elmasri and Shamkant B. Navathe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Enhanced Entity-Relationship (EER) Modeling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6450E697-8722-45A0-A491-FE012512FBB9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Specialization (1)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Specialization is the process of defining a set of subclasses of a superclass </a:t>
            </a:r>
          </a:p>
          <a:p>
            <a:pPr algn="just" eaLnBrk="1" hangingPunct="1"/>
            <a:r>
              <a:rPr lang="en-US" altLang="en-US"/>
              <a:t>The set of subclasses is based upon some distinguishing characteristics of the entities in the superclass</a:t>
            </a:r>
          </a:p>
          <a:p>
            <a:pPr lvl="1" algn="just" eaLnBrk="1" hangingPunct="1"/>
            <a:r>
              <a:rPr lang="en-US" altLang="en-US"/>
              <a:t>Example: {SECRETARY, ENGINEER, TECHNICIAN} is a specialization of EMPLOYEE based upon </a:t>
            </a:r>
            <a:r>
              <a:rPr lang="en-US" altLang="en-US" i="1"/>
              <a:t>job type.</a:t>
            </a:r>
          </a:p>
          <a:p>
            <a:pPr lvl="2" algn="just" eaLnBrk="1" hangingPunct="1"/>
            <a:r>
              <a:rPr lang="en-US" altLang="en-US"/>
              <a:t>May have several specializations of the same superclass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C578312B-8626-4BC7-BCE0-E7D5E13EF767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Specialization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/>
              <a:t>Example: Another specialization of EMPLOYEE based on </a:t>
            </a:r>
            <a:r>
              <a:rPr lang="en-US" altLang="en-US" sz="2400" i="1"/>
              <a:t>method of pay</a:t>
            </a:r>
            <a:r>
              <a:rPr lang="en-US" altLang="en-US" sz="2400"/>
              <a:t> is {SALARIED_EMPLOYEE, HOURLY_EMPLOYEE}.</a:t>
            </a:r>
          </a:p>
          <a:p>
            <a:pPr lvl="1" algn="just" eaLnBrk="1" hangingPunct="1"/>
            <a:r>
              <a:rPr lang="en-US" altLang="en-US" sz="2200"/>
              <a:t>Superclass/subclass relationships and specialization can be diagrammatically represented in EER diagrams</a:t>
            </a:r>
          </a:p>
          <a:p>
            <a:pPr lvl="1" algn="just" eaLnBrk="1" hangingPunct="1"/>
            <a:r>
              <a:rPr lang="en-US" altLang="en-US" sz="2200"/>
              <a:t>Attributes of a subclass are called </a:t>
            </a:r>
            <a:r>
              <a:rPr lang="en-US" altLang="en-US" sz="2200" i="1"/>
              <a:t>specific</a:t>
            </a:r>
            <a:r>
              <a:rPr lang="en-US" altLang="en-US" sz="2200"/>
              <a:t> or </a:t>
            </a:r>
            <a:r>
              <a:rPr lang="en-US" altLang="en-US" sz="2200" i="1"/>
              <a:t>local</a:t>
            </a:r>
            <a:r>
              <a:rPr lang="en-US" altLang="en-US" sz="2200"/>
              <a:t> attributes.</a:t>
            </a:r>
          </a:p>
          <a:p>
            <a:pPr lvl="2" algn="just" eaLnBrk="1" hangingPunct="1"/>
            <a:r>
              <a:rPr lang="en-US" altLang="en-US" sz="2000"/>
              <a:t>For example, the attribute TypingSpeed of SECRETARY</a:t>
            </a:r>
          </a:p>
          <a:p>
            <a:pPr lvl="1" algn="just" eaLnBrk="1" hangingPunct="1"/>
            <a:r>
              <a:rPr lang="en-US" altLang="en-US" sz="2200"/>
              <a:t>The subclass can also participate in specific relationship types.</a:t>
            </a:r>
          </a:p>
          <a:p>
            <a:pPr lvl="2" algn="just" eaLnBrk="1" hangingPunct="1"/>
            <a:r>
              <a:rPr lang="en-US" altLang="en-US" sz="2000"/>
              <a:t>For example, a relationship BELONGS_TO of HOURLY_EMPLOYEE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ABAA146A-10EB-4FF2-94F5-9876A349B3C7}" type="slidenum">
              <a:rPr lang="en-US" altLang="en-US"/>
              <a:pPr/>
              <a:t>12</a:t>
            </a:fld>
            <a:endParaRPr lang="en-CA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777240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04800" y="822325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800000"/>
                </a:solidFill>
              </a:rPr>
              <a:t>Specialization (3)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BF227D98-A0EC-4296-A868-341D3FF7A352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Generalization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/>
              <a:t>Generalization is the reverse of the specialization process </a:t>
            </a:r>
          </a:p>
          <a:p>
            <a:pPr algn="just" eaLnBrk="1" hangingPunct="1"/>
            <a:r>
              <a:rPr lang="en-US" altLang="en-US" sz="2400"/>
              <a:t>Several classes with common features are generalized into a superclass; </a:t>
            </a:r>
          </a:p>
          <a:p>
            <a:pPr lvl="1" algn="just" eaLnBrk="1" hangingPunct="1"/>
            <a:r>
              <a:rPr lang="en-US" altLang="en-US" sz="2200"/>
              <a:t>original classes become its subclasses</a:t>
            </a:r>
          </a:p>
          <a:p>
            <a:pPr algn="just" eaLnBrk="1" hangingPunct="1"/>
            <a:r>
              <a:rPr lang="en-US" altLang="en-US" sz="2400"/>
              <a:t>Example: CAR, TRUCK generalized into VEHICLE; </a:t>
            </a:r>
          </a:p>
          <a:p>
            <a:pPr lvl="1" algn="just" eaLnBrk="1" hangingPunct="1"/>
            <a:r>
              <a:rPr lang="en-US" altLang="en-US" sz="2200"/>
              <a:t>both CAR, TRUCK become subclasses of the superclass VEHICLE.</a:t>
            </a:r>
          </a:p>
          <a:p>
            <a:pPr lvl="1" algn="just" eaLnBrk="1" hangingPunct="1"/>
            <a:r>
              <a:rPr lang="en-US" altLang="en-US" sz="2200"/>
              <a:t>We can view {CAR, TRUCK} as a specialization of VEHICLE </a:t>
            </a:r>
          </a:p>
          <a:p>
            <a:pPr lvl="1" algn="just" eaLnBrk="1" hangingPunct="1"/>
            <a:r>
              <a:rPr lang="en-US" altLang="en-US" sz="2200"/>
              <a:t>Alternatively, we can view VEHICLE as a generalization of CAR and TRUCK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C2079639-1927-44A8-973F-15D8E8CA0F6D}" type="slidenum">
              <a:rPr lang="en-US" altLang="en-US"/>
              <a:pPr/>
              <a:t>14</a:t>
            </a:fld>
            <a:endParaRPr lang="en-CA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72390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3400" y="715963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800000"/>
                </a:solidFill>
              </a:rPr>
              <a:t>Generalization (2)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4FC491F4-7A58-4647-A2DC-C37C9FBFADA0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Generalization and Specialization (1)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Diagrammatic notation are sometimes used to distinguish between generalization and specialization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Arrow pointing to the generalized superclass represents a generalization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Arrows pointing to the specialized subclasses represent a specialization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We </a:t>
            </a:r>
            <a:r>
              <a:rPr lang="en-US" altLang="en-US" sz="2400" i="1"/>
              <a:t>do not use</a:t>
            </a:r>
            <a:r>
              <a:rPr lang="en-US" altLang="en-US" sz="2400"/>
              <a:t> this notation because it is often subjective as to which process is more appropriate for a particular situation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We advocate not drawing any arrows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BC1279DD-60E3-4B3B-B017-93E6603B01B9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Constraints on Specialization and Generalization (1)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/>
              <a:t>If we can determine exactly those entities that will become members of each subclass by a condition, the subclasses are called predicate-defined (or condition-defined) subclasses </a:t>
            </a:r>
          </a:p>
          <a:p>
            <a:pPr lvl="1" algn="just" eaLnBrk="1" hangingPunct="1"/>
            <a:r>
              <a:rPr lang="en-US" altLang="en-US" sz="2400"/>
              <a:t>Condition is a constraint that determines subclass members </a:t>
            </a:r>
          </a:p>
          <a:p>
            <a:pPr lvl="1" algn="just" eaLnBrk="1" hangingPunct="1"/>
            <a:r>
              <a:rPr lang="en-US" altLang="en-US" sz="2400"/>
              <a:t>Display a predicate-defined subclass by writing the predicate condition next to the line attaching the subclass to its superclass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C9BBC7CE-6046-41E4-9BC2-CD57D53BD484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Constraints on Specialization and Generalization (2)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/>
              <a:t>If all subclasses in a specialization have membership condition on same attribute of the superclass, specialization is called an attribute-defined specialization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/>
              <a:t>Attribute is called the defining attribute of the specialization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/>
              <a:t>Example: JobType is the defining attribute of the specialization {SECRETARY, TECHNICIAN, ENGINEER} of EMPLOYEE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/>
              <a:t>If no condition determines membership, the subclass is called user-defined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/>
              <a:t>Membership in a subclass is determined by the database users by applying an operation to add an entity to the subclass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/>
              <a:t>Membership in the subclass is specified individually for each entity in the superclass by the user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A76BB6FB-2712-406A-8259-4802F69E7F8A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Displaying an attribute-defined specialization in EER diagrams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" y="1962150"/>
            <a:ext cx="841375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39DDA521-AB62-436F-A4EF-AF3C419C26AE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430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Constraints on Specialization and Generalization (3)</a:t>
            </a:r>
          </a:p>
        </p:txBody>
      </p:sp>
      <p:sp>
        <p:nvSpPr>
          <p:cNvPr id="4301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basic constraints can apply to a specialization/generalization:</a:t>
            </a:r>
          </a:p>
          <a:p>
            <a:pPr lvl="1" eaLnBrk="1" hangingPunct="1"/>
            <a:r>
              <a:rPr lang="en-US" altLang="en-US"/>
              <a:t>Disjointness Constraint: </a:t>
            </a:r>
          </a:p>
          <a:p>
            <a:pPr lvl="1" eaLnBrk="1" hangingPunct="1"/>
            <a:r>
              <a:rPr lang="en-US" altLang="en-US"/>
              <a:t>Completeness Constraint: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EC62A34A-56DF-46CB-9CB9-1BC0743073BC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Outline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EER stands for Enhanced ER or Extended 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EER Model Concepts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Includes all modeling concepts of basic 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Additional concepts: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subclasses/superclasses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specialization/generalization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attribute and relationship inheritance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139F44E1-1B01-428A-8C34-D3797DBA5956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Constraints on Specialization and Generalization (4)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Disjointness Constraint: </a:t>
            </a:r>
          </a:p>
          <a:p>
            <a:pPr lvl="1" algn="just" eaLnBrk="1" hangingPunct="1"/>
            <a:r>
              <a:rPr lang="en-US" altLang="en-US"/>
              <a:t>Specifies that the subclasses of the specialization must be </a:t>
            </a:r>
            <a:r>
              <a:rPr lang="en-US" altLang="en-US" i="1"/>
              <a:t>disjoint</a:t>
            </a:r>
            <a:r>
              <a:rPr lang="en-US" altLang="en-US"/>
              <a:t>:</a:t>
            </a:r>
            <a:endParaRPr lang="en-US" altLang="en-US" i="1"/>
          </a:p>
          <a:p>
            <a:pPr lvl="2" algn="just" eaLnBrk="1" hangingPunct="1"/>
            <a:r>
              <a:rPr lang="en-US" altLang="en-US"/>
              <a:t>an entity can be a member of at most one of the subclasses of the specialization</a:t>
            </a:r>
          </a:p>
          <a:p>
            <a:pPr lvl="1" algn="just" eaLnBrk="1" hangingPunct="1"/>
            <a:r>
              <a:rPr lang="en-US" altLang="en-US"/>
              <a:t>Specified by </a:t>
            </a:r>
            <a:r>
              <a:rPr lang="en-US" altLang="en-US" b="1" i="1" u="sng"/>
              <a:t>d</a:t>
            </a:r>
            <a:r>
              <a:rPr lang="en-US" altLang="en-US"/>
              <a:t> in EER diagram </a:t>
            </a:r>
          </a:p>
          <a:p>
            <a:pPr lvl="1" algn="just" eaLnBrk="1" hangingPunct="1"/>
            <a:r>
              <a:rPr lang="en-US" altLang="en-US"/>
              <a:t>If not disjoint, specialization is </a:t>
            </a:r>
            <a:r>
              <a:rPr lang="en-US" altLang="en-US" i="1"/>
              <a:t>overlapping</a:t>
            </a:r>
            <a:r>
              <a:rPr lang="en-US" altLang="en-US"/>
              <a:t>:</a:t>
            </a:r>
          </a:p>
          <a:p>
            <a:pPr lvl="2" algn="just" eaLnBrk="1" hangingPunct="1"/>
            <a:r>
              <a:rPr lang="en-US" altLang="en-US"/>
              <a:t>that is the same entity may be a member of more than one subclass of the specialization</a:t>
            </a:r>
          </a:p>
          <a:p>
            <a:pPr lvl="1" algn="just" eaLnBrk="1" hangingPunct="1"/>
            <a:r>
              <a:rPr lang="en-US" altLang="en-US"/>
              <a:t>Specified by </a:t>
            </a:r>
            <a:r>
              <a:rPr lang="en-US" altLang="en-US" b="1" i="1" u="sng"/>
              <a:t>o</a:t>
            </a:r>
            <a:r>
              <a:rPr lang="en-US" altLang="en-US"/>
              <a:t> in EER diagram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BA195C95-8D5D-4FB3-97A0-21AFD6928A03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Constraints on Specialization and Generalization (5)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Completeness Constraint: </a:t>
            </a:r>
          </a:p>
          <a:p>
            <a:pPr lvl="1" algn="just" eaLnBrk="1" hangingPunct="1"/>
            <a:r>
              <a:rPr lang="en-US" altLang="en-US" i="1"/>
              <a:t>Total</a:t>
            </a:r>
            <a:r>
              <a:rPr lang="en-US" altLang="en-US"/>
              <a:t> specifies that every entity in the superclass must be a member of some subclass in the specialization/generalization </a:t>
            </a:r>
          </a:p>
          <a:p>
            <a:pPr lvl="1" algn="just" eaLnBrk="1" hangingPunct="1"/>
            <a:r>
              <a:rPr lang="en-US" altLang="en-US"/>
              <a:t>Shown in EER diagrams by a </a:t>
            </a:r>
            <a:r>
              <a:rPr lang="en-US" altLang="en-US" b="1" i="1" u="sng"/>
              <a:t>double line</a:t>
            </a:r>
            <a:r>
              <a:rPr lang="en-US" altLang="en-US"/>
              <a:t> </a:t>
            </a:r>
          </a:p>
          <a:p>
            <a:pPr lvl="1" algn="just" eaLnBrk="1" hangingPunct="1"/>
            <a:r>
              <a:rPr lang="en-US" altLang="en-US" i="1"/>
              <a:t>Partial</a:t>
            </a:r>
            <a:r>
              <a:rPr lang="en-US" altLang="en-US"/>
              <a:t> allows an entity not to belong to any of the subclasses </a:t>
            </a:r>
          </a:p>
          <a:p>
            <a:pPr lvl="1" algn="just" eaLnBrk="1" hangingPunct="1"/>
            <a:r>
              <a:rPr lang="en-US" altLang="en-US"/>
              <a:t>Shown in EER diagrams by a single line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5D0600A3-62AA-46A5-9D79-1BB25798CEAB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Constraints on Specialization and Generalization (6)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Hence, we have four types of specialization/generalization:</a:t>
            </a:r>
          </a:p>
          <a:p>
            <a:pPr lvl="1" eaLnBrk="1" hangingPunct="1"/>
            <a:r>
              <a:rPr lang="en-US" altLang="en-US"/>
              <a:t>Disjoint, total </a:t>
            </a:r>
          </a:p>
          <a:p>
            <a:pPr lvl="1" eaLnBrk="1" hangingPunct="1"/>
            <a:r>
              <a:rPr lang="en-US" altLang="en-US"/>
              <a:t>Disjoint, partial </a:t>
            </a:r>
          </a:p>
          <a:p>
            <a:pPr lvl="1" eaLnBrk="1" hangingPunct="1"/>
            <a:r>
              <a:rPr lang="en-US" altLang="en-US"/>
              <a:t>Overlapping, total </a:t>
            </a:r>
          </a:p>
          <a:p>
            <a:pPr lvl="1" eaLnBrk="1" hangingPunct="1"/>
            <a:r>
              <a:rPr lang="en-US" altLang="en-US"/>
              <a:t>Overlapping, partial</a:t>
            </a:r>
          </a:p>
          <a:p>
            <a:pPr eaLnBrk="1" hangingPunct="1"/>
            <a:r>
              <a:rPr lang="en-US" altLang="en-US"/>
              <a:t>Note: Generalization usually is total because the superclass is derived from the subclasses.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65434864-51D7-449F-96F4-437DBCE3A6EB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disjoint partial Specialization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47850"/>
            <a:ext cx="83058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835D5A13-243C-43CF-B5CE-C67DFC852FF5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Specialization/Generalization Hierarchies, Lattices &amp; Shared Subclasses (1)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/>
              <a:t>A subclass may itself have further subclasses specified on it </a:t>
            </a:r>
          </a:p>
          <a:p>
            <a:pPr lvl="1" algn="just" eaLnBrk="1" hangingPunct="1"/>
            <a:r>
              <a:rPr lang="en-US" altLang="en-US" sz="2400"/>
              <a:t>forms a hierarchy or a lattice</a:t>
            </a:r>
          </a:p>
          <a:p>
            <a:pPr algn="just" eaLnBrk="1" hangingPunct="1"/>
            <a:r>
              <a:rPr lang="en-US" altLang="en-US" sz="2400" b="1" i="1"/>
              <a:t>Hierarchy</a:t>
            </a:r>
            <a:r>
              <a:rPr lang="en-US" altLang="en-US" sz="2400"/>
              <a:t> has a constraint that every subclass has only one superclass (called </a:t>
            </a:r>
            <a:r>
              <a:rPr lang="en-US" altLang="en-US" sz="2400" b="1" i="1"/>
              <a:t>single inheritance</a:t>
            </a:r>
            <a:r>
              <a:rPr lang="en-US" altLang="en-US" sz="2400"/>
              <a:t>); this is basically a </a:t>
            </a:r>
            <a:r>
              <a:rPr lang="en-US" altLang="en-US" sz="2400" b="1" i="1"/>
              <a:t>tree structure</a:t>
            </a:r>
          </a:p>
          <a:p>
            <a:pPr algn="just" eaLnBrk="1" hangingPunct="1"/>
            <a:r>
              <a:rPr lang="en-US" altLang="en-US" sz="2400"/>
              <a:t>In a </a:t>
            </a:r>
            <a:r>
              <a:rPr lang="en-US" altLang="en-US" sz="2400" b="1" i="1"/>
              <a:t>lattice</a:t>
            </a:r>
            <a:r>
              <a:rPr lang="en-US" altLang="en-US" sz="2400"/>
              <a:t>, a subclass can be subclass of more than one superclass (called </a:t>
            </a:r>
            <a:r>
              <a:rPr lang="en-US" altLang="en-US" sz="2400" b="1" i="1"/>
              <a:t>multiple inheritance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B6EB4F45-A987-4B28-AB83-A228D37DC415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Specialization / Generalization Lattice Example </a:t>
            </a:r>
            <a:r>
              <a:rPr lang="en-US" altLang="en-US" sz="2400"/>
              <a:t>(UNIVERSITY)</a:t>
            </a: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00200"/>
            <a:ext cx="5867400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0A5E7846-414B-4612-9C9E-0277BFB3B403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Specialization/Generalization Hierarchies, Lattices &amp; Shared Subclasses (3)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/>
              <a:t>In </a:t>
            </a:r>
            <a:r>
              <a:rPr lang="en-US" altLang="en-US" sz="2400" i="1"/>
              <a:t>specialization</a:t>
            </a:r>
            <a:r>
              <a:rPr lang="en-US" altLang="en-US" sz="2400"/>
              <a:t>, start with an entity type and then define subclasses of the entity type by successive specialization</a:t>
            </a:r>
          </a:p>
          <a:p>
            <a:pPr lvl="1" algn="just" eaLnBrk="1" hangingPunct="1"/>
            <a:r>
              <a:rPr lang="en-US" altLang="en-US" sz="2400"/>
              <a:t>called a </a:t>
            </a:r>
            <a:r>
              <a:rPr lang="en-US" altLang="en-US" sz="2400" i="1"/>
              <a:t>top down</a:t>
            </a:r>
            <a:r>
              <a:rPr lang="en-US" altLang="en-US" sz="2400"/>
              <a:t> conceptual refinement process</a:t>
            </a:r>
          </a:p>
          <a:p>
            <a:pPr algn="just" eaLnBrk="1" hangingPunct="1"/>
            <a:r>
              <a:rPr lang="en-US" altLang="en-US" sz="2400"/>
              <a:t>In </a:t>
            </a:r>
            <a:r>
              <a:rPr lang="en-US" altLang="en-US" sz="2400" i="1"/>
              <a:t>generalization</a:t>
            </a:r>
            <a:r>
              <a:rPr lang="en-US" altLang="en-US" sz="2400"/>
              <a:t>, start with many entity types and generalize those that have common properties</a:t>
            </a:r>
          </a:p>
          <a:p>
            <a:pPr lvl="1" algn="just" eaLnBrk="1" hangingPunct="1"/>
            <a:r>
              <a:rPr lang="en-US" altLang="en-US" sz="2400"/>
              <a:t>Called a </a:t>
            </a:r>
            <a:r>
              <a:rPr lang="en-US" altLang="en-US" sz="2400" i="1"/>
              <a:t>bottom up</a:t>
            </a:r>
            <a:r>
              <a:rPr lang="en-US" altLang="en-US" sz="2400"/>
              <a:t> conceptual synthesis process</a:t>
            </a:r>
          </a:p>
          <a:p>
            <a:pPr algn="just" eaLnBrk="1" hangingPunct="1"/>
            <a:r>
              <a:rPr lang="en-US" altLang="en-US" sz="2400"/>
              <a:t>In practice, a </a:t>
            </a:r>
            <a:r>
              <a:rPr lang="en-US" altLang="en-US" sz="2400" i="1"/>
              <a:t>combination of both processes</a:t>
            </a:r>
            <a:r>
              <a:rPr lang="en-US" altLang="en-US" sz="2400"/>
              <a:t> is usually employed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458787"/>
          </a:xfrm>
        </p:spPr>
        <p:txBody>
          <a:bodyPr/>
          <a:lstStyle/>
          <a:p>
            <a:pPr algn="ctr"/>
            <a:r>
              <a:rPr lang="en-US" b="1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B61AA3D-31AF-46A3-8986-C85CF2322E9B}" type="slidenum">
              <a:rPr lang="en-US" altLang="en-US" smtClean="0"/>
              <a:pPr/>
              <a:t>27</a:t>
            </a:fld>
            <a:endParaRPr lang="en-CA" altLang="en-US"/>
          </a:p>
        </p:txBody>
      </p:sp>
      <p:sp>
        <p:nvSpPr>
          <p:cNvPr id="1026" name="AutoShape 2" descr="img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375" y="1219200"/>
            <a:ext cx="81502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 sz="2000" dirty="0"/>
            </a:b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An ER diagram is not capable of representing relationship between an entity and a relationship which may be required in some scenarios.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In those cases, a relationship with its corresponding entities is aggregated into a higher level entity.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For Example, Employee working for a project may require some machinery. So, REQUIRE relationship is needed between relationship WORKS_FOR and entity MACHINERY.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Using aggregation, WORKS_FOR relationship with its entities EMPLOYEE and PROJECT is aggregated into single entity and relationship REQUIRE is created between aggregated entity and MACHINERY.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4- </a:t>
            </a:r>
            <a:fld id="{5B61AA3D-31AF-46A3-8986-C85CF2322E9B}" type="slidenum">
              <a:rPr lang="en-US" altLang="en-US" smtClean="0"/>
              <a:pPr/>
              <a:t>28</a:t>
            </a:fld>
            <a:endParaRPr lang="en-CA" altLang="en-US"/>
          </a:p>
        </p:txBody>
      </p:sp>
      <p:sp>
        <p:nvSpPr>
          <p:cNvPr id="77826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28" name="AutoShape 4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0" name="AutoShape 6" descr="img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2" name="AutoShape 8" descr="img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4" name="AutoShape 10" descr="img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5" name="Picture 11" descr="C:\Users\Uma Maheswari\Pictures\aggreg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6477000" cy="4048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Private Airport Database</a:t>
            </a:r>
          </a:p>
        </p:txBody>
      </p:sp>
      <p:sp>
        <p:nvSpPr>
          <p:cNvPr id="634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5257800"/>
          </a:xfrm>
        </p:spPr>
        <p:txBody>
          <a:bodyPr/>
          <a:lstStyle/>
          <a:p>
            <a:pPr algn="just"/>
            <a:r>
              <a:rPr lang="en-US" altLang="en-US" sz="2000"/>
              <a:t>An EER diagram for a small private airport database that is used to keep track of airplanes, their owners, airport employees, and pilots. From the requirements for this database, the following information was collected: Each AIRPLANE has a registration number [Reg#], is of a particular plane type [OF_TYPE], and is stored in a particular hangar [STORED_IN]. Each PLANE_TYPE has a model number [Model], a capacity [Capacity], and a weight [Weight]. Each HANGAR has a number [Number], a capacity [Capacity], and a location [Location].</a:t>
            </a:r>
          </a:p>
          <a:p>
            <a:pPr algn="just"/>
            <a:r>
              <a:rPr lang="en-US" altLang="en-US" sz="2000"/>
              <a:t>The database also keeps track of the OWNERs of each plane [OWNS] and the EMPLOYEEs who have maintained the plane [MAINTAIN]. Each relationship instance in OWNS relates an airplane to an owner and includes the purchase date [Pdate]. Each relationship instance in MAINTAIN relates an employee to a service record [SERVICE].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9DD09572-E222-42ED-A3DC-E88B07A34322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Subclasses and Superclasses (1)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/>
              <a:t>An entity type may have additional meaningful subgroupings of its entities</a:t>
            </a:r>
          </a:p>
          <a:p>
            <a:pPr lvl="1" algn="just" eaLnBrk="1" hangingPunct="1"/>
            <a:r>
              <a:rPr lang="en-US" altLang="en-US" sz="2200"/>
              <a:t>Example: EMPLOYEE may be further grouped into: </a:t>
            </a:r>
          </a:p>
          <a:p>
            <a:pPr lvl="2" algn="just" eaLnBrk="1" hangingPunct="1"/>
            <a:r>
              <a:rPr lang="en-US" altLang="en-US" sz="2000"/>
              <a:t>SECRETARY, ENGINEER, TECHNICIAN, …</a:t>
            </a:r>
          </a:p>
          <a:p>
            <a:pPr lvl="3" algn="just" eaLnBrk="1" hangingPunct="1"/>
            <a:r>
              <a:rPr lang="en-US" altLang="en-US" sz="1800"/>
              <a:t>Based on the EMPLOYEE’s Job</a:t>
            </a:r>
          </a:p>
          <a:p>
            <a:pPr lvl="2" algn="just" eaLnBrk="1" hangingPunct="1"/>
            <a:r>
              <a:rPr lang="en-US" altLang="en-US" sz="2000"/>
              <a:t>MANAGER</a:t>
            </a:r>
          </a:p>
          <a:p>
            <a:pPr lvl="3" algn="just" eaLnBrk="1" hangingPunct="1"/>
            <a:r>
              <a:rPr lang="en-US" altLang="en-US" sz="1800"/>
              <a:t>EMPLOYEEs who are managers</a:t>
            </a:r>
          </a:p>
          <a:p>
            <a:pPr lvl="2" algn="just" eaLnBrk="1" hangingPunct="1"/>
            <a:r>
              <a:rPr lang="en-US" altLang="en-US" sz="2000"/>
              <a:t>SALARIED_EMPLOYEE, HOURLY_EMPLOYEE</a:t>
            </a:r>
          </a:p>
          <a:p>
            <a:pPr lvl="3" algn="just" eaLnBrk="1" hangingPunct="1"/>
            <a:r>
              <a:rPr lang="en-US" altLang="en-US" sz="1800"/>
              <a:t>Based on the EMPLOYEE’s method of pay</a:t>
            </a:r>
          </a:p>
          <a:p>
            <a:pPr algn="just" eaLnBrk="1" hangingPunct="1"/>
            <a:r>
              <a:rPr lang="en-US" altLang="en-US" sz="2400"/>
              <a:t>EER diagrams extend ER diagrams to represent these additional subgroupings, called </a:t>
            </a:r>
            <a:r>
              <a:rPr lang="en-US" altLang="en-US" sz="2400" i="1"/>
              <a:t>subclasses</a:t>
            </a:r>
            <a:r>
              <a:rPr lang="en-US" altLang="en-US" sz="2400"/>
              <a:t> or </a:t>
            </a:r>
            <a:r>
              <a:rPr lang="en-US" altLang="en-US" sz="2400" i="1"/>
              <a:t>subtypes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/>
          <a:lstStyle/>
          <a:p>
            <a:pPr algn="just"/>
            <a:r>
              <a:rPr lang="en-US" altLang="en-US" sz="2000"/>
              <a:t>Each plane undergoes service many times; hence, it is related by [PLANE_SERVICE] to a number of service records. A service record includes as attributes the date of maintenance [Date], the number of hours spent on the work [Hours], and the type of work done [Workcode]. We use an entity type [SERVICE] to represent airplane service, because the airplane registration number is used to identify a service record. An owner is either a person or a corporation. person [PERSON] entity type can be classified as  pilots [PILOT] and employees [EMPLOYEE]. </a:t>
            </a:r>
          </a:p>
          <a:p>
            <a:pPr algn="just"/>
            <a:r>
              <a:rPr lang="en-US" altLang="en-US" sz="2000"/>
              <a:t>Each pilot has specific attributes license number [Lic_Num] and</a:t>
            </a:r>
          </a:p>
          <a:p>
            <a:pPr algn="just"/>
            <a:r>
              <a:rPr lang="en-US" altLang="en-US" sz="2000"/>
              <a:t>restrictions [Restr]; each employee has specific attributes salary [Salary] and shift worked [Shift].</a:t>
            </a:r>
          </a:p>
          <a:p>
            <a:pPr algn="just"/>
            <a:r>
              <a:rPr lang="en-US" altLang="en-US" sz="2000"/>
              <a:t> All PERSON entities in the database have data kept on their social security number [Ssn], name [Name], address [Address], and telephone number [Phone].</a:t>
            </a:r>
          </a:p>
          <a:p>
            <a:pPr algn="just"/>
            <a:r>
              <a:rPr lang="en-US" altLang="en-US" sz="2000"/>
              <a:t>For CORPORATION entities, the data kept includes name [Name], address[Address], and telephone number [Phone]. </a:t>
            </a:r>
          </a:p>
          <a:p>
            <a:pPr algn="just"/>
            <a:r>
              <a:rPr lang="en-US" altLang="en-US" sz="2000"/>
              <a:t>The database also keeps track of the types of planes each pilot is authorized to fly [FLIES] and the types of planes each employee can do maintenance work on [WORKS_ON]. </a:t>
            </a:r>
          </a:p>
          <a:p>
            <a:pPr algn="just"/>
            <a:endParaRPr lang="en-US" altLang="en-US" sz="200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5540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B264989B-9F35-4FFB-93F1-ABEB878050A0}" type="slidenum">
              <a:rPr lang="en-US" altLang="en-US"/>
              <a:pPr/>
              <a:t>31</a:t>
            </a:fld>
            <a:endParaRPr lang="en-CA" altLang="en-US"/>
          </a:p>
        </p:txBody>
      </p:sp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C605D0E6-4C06-4A0E-9D4B-A7A4AC83649A}" type="slidenum">
              <a:rPr lang="en-US" altLang="en-US"/>
              <a:pPr/>
              <a:t>4</a:t>
            </a:fld>
            <a:endParaRPr lang="en-CA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19250"/>
            <a:ext cx="7467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38200" y="593725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800000"/>
                </a:solidFill>
              </a:rPr>
              <a:t>Subclasses and Superclasses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D319F482-8D1C-45BA-A7C2-6B5751E4F941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Subclasses and Superclasses (2)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/>
              <a:t>Each of these subgroupings is a subset of EMPLOYEE entities </a:t>
            </a:r>
          </a:p>
          <a:p>
            <a:pPr algn="just" eaLnBrk="1" hangingPunct="1"/>
            <a:r>
              <a:rPr lang="en-US" altLang="en-US" sz="2400"/>
              <a:t>Each is called a subclass of EMPLOYEE </a:t>
            </a:r>
          </a:p>
          <a:p>
            <a:pPr algn="just" eaLnBrk="1" hangingPunct="1"/>
            <a:r>
              <a:rPr lang="en-US" altLang="en-US" sz="2400"/>
              <a:t>EMPLOYEE is the superclass for each of these subclasses </a:t>
            </a:r>
          </a:p>
          <a:p>
            <a:pPr algn="just" eaLnBrk="1" hangingPunct="1"/>
            <a:r>
              <a:rPr lang="en-US" altLang="en-US" sz="2400"/>
              <a:t>These are called superclass/subclass relationships:</a:t>
            </a:r>
          </a:p>
          <a:p>
            <a:pPr lvl="1" algn="just" eaLnBrk="1" hangingPunct="1"/>
            <a:r>
              <a:rPr lang="en-US" altLang="en-US" sz="2200"/>
              <a:t>EMPLOYEE/SECRETARY</a:t>
            </a:r>
          </a:p>
          <a:p>
            <a:pPr lvl="1" algn="just" eaLnBrk="1" hangingPunct="1"/>
            <a:r>
              <a:rPr lang="en-US" altLang="en-US" sz="2200"/>
              <a:t>EMPLOYEE/TECHNICIAN</a:t>
            </a:r>
          </a:p>
          <a:p>
            <a:pPr lvl="1" algn="just" eaLnBrk="1" hangingPunct="1"/>
            <a:r>
              <a:rPr lang="en-US" altLang="en-US" sz="2200"/>
              <a:t>EMPLOYEE/MANAGER</a:t>
            </a:r>
          </a:p>
          <a:p>
            <a:pPr lvl="1" algn="just" eaLnBrk="1" hangingPunct="1"/>
            <a:r>
              <a:rPr lang="en-US" altLang="en-US" sz="2200"/>
              <a:t>…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D78169A9-54E7-4746-8926-7EA0EFFB314A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Subclasses and Superclasses (3)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These are also called IS-A relationships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/>
              <a:t>SECRETARY IS-A EMPLOYEE, TECHNICIAN IS-A EMPLOYEE, ….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Note: An entity that is member of a subclass represents the same real-world entity as some member of the superclass: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/>
              <a:t>The subclass member is the same entity in a </a:t>
            </a:r>
            <a:r>
              <a:rPr lang="en-US" altLang="en-US" sz="2200" i="1"/>
              <a:t>distinct specific role</a:t>
            </a:r>
            <a:r>
              <a:rPr lang="en-US" altLang="en-US" sz="220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/>
              <a:t>An entity cannot exist in the database merely by being a member of a subclass; it must also be a member of the superclass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/>
              <a:t>A member of the superclass can be optionally included as a member of any number of its subclasses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ED6B1873-1F4F-4546-9529-3FF2D919D43E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Subclasses and Superclasses (4)</a:t>
            </a:r>
          </a:p>
        </p:txBody>
      </p:sp>
      <p:sp>
        <p:nvSpPr>
          <p:cNvPr id="1741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200"/>
              <a:t>A salaried employee who is also an engineer belongs to the two subclasses:</a:t>
            </a:r>
          </a:p>
          <a:p>
            <a:pPr lvl="2" eaLnBrk="1" hangingPunct="1"/>
            <a:r>
              <a:rPr lang="en-US" altLang="en-US" sz="2000"/>
              <a:t>ENGINEER, and</a:t>
            </a:r>
          </a:p>
          <a:p>
            <a:pPr lvl="2" eaLnBrk="1" hangingPunct="1"/>
            <a:r>
              <a:rPr lang="en-US" altLang="en-US" sz="2000"/>
              <a:t>SALARIED_EMPLOYEE </a:t>
            </a:r>
          </a:p>
          <a:p>
            <a:pPr lvl="1" eaLnBrk="1" hangingPunct="1"/>
            <a:r>
              <a:rPr lang="en-US" altLang="en-US" sz="2200"/>
              <a:t>A salaried employee who is also an engineering manager belongs to the three subclasses:</a:t>
            </a:r>
          </a:p>
          <a:p>
            <a:pPr lvl="2" eaLnBrk="1" hangingPunct="1"/>
            <a:r>
              <a:rPr lang="en-US" altLang="en-US" sz="2000"/>
              <a:t>MANAGER,</a:t>
            </a:r>
          </a:p>
          <a:p>
            <a:pPr lvl="2" eaLnBrk="1" hangingPunct="1"/>
            <a:r>
              <a:rPr lang="en-US" altLang="en-US" sz="2000"/>
              <a:t>ENGINEER, and</a:t>
            </a:r>
          </a:p>
          <a:p>
            <a:pPr lvl="2" eaLnBrk="1" hangingPunct="1"/>
            <a:r>
              <a:rPr lang="en-US" altLang="en-US" sz="2000"/>
              <a:t>SALARIED_EMPLOYEE </a:t>
            </a:r>
          </a:p>
          <a:p>
            <a:pPr eaLnBrk="1" hangingPunct="1"/>
            <a:r>
              <a:rPr lang="en-US" altLang="en-US" sz="2400"/>
              <a:t>It is not necessary that every entity in a superclass be a member of some subclass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EB83618F-A6E3-449A-B0A4-B528503D6390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Representing Specialization in EER Diagrams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8" y="1820863"/>
            <a:ext cx="828516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Slide 4- </a:t>
            </a:r>
            <a:fld id="{4DC6E170-EFF9-4AC9-8882-A75A5995EC11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Attribute Inheritance in Superclass / Subclass Relationships 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/>
              <a:t>An entity that is member of a subclass </a:t>
            </a:r>
            <a:r>
              <a:rPr lang="en-US" altLang="en-US" i="1"/>
              <a:t>inherits</a:t>
            </a:r>
            <a:r>
              <a:rPr lang="en-US" altLang="en-US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All attributes of the entity as a member of the superclass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All relationships of the entity as a member of the superclass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In the previous slide, SECRETARY (as well as TECHNICIAN and ENGINEER) inherit the attributes Name, SSN, …, from EMPLOYEE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Every SECRETARY entity will have values for the inherited attributes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UpdatedBy xmlns="d12f77d6-7435-44c9-91b9-005915f196b3">
      <UserInfo>
        <DisplayName/>
        <AccountId xsi:nil="true"/>
        <AccountType/>
      </UserInfo>
    </UpdatedBy>
    <TaxCatchAll xmlns="a14683dc-acff-4aa3-9ceb-a35f8ebed1f0" xsi:nil="true"/>
    <Size xmlns="d12f77d6-7435-44c9-91b9-005915f196b3"/>
  </documentManagement>
</p:properties>
</file>

<file path=customXml/itemProps1.xml><?xml version="1.0" encoding="utf-8"?>
<ds:datastoreItem xmlns:ds="http://schemas.openxmlformats.org/officeDocument/2006/customXml" ds:itemID="{C08661AB-ABF1-45BC-9D02-C249AACDBD6E}"/>
</file>

<file path=customXml/itemProps2.xml><?xml version="1.0" encoding="utf-8"?>
<ds:datastoreItem xmlns:ds="http://schemas.openxmlformats.org/officeDocument/2006/customXml" ds:itemID="{F6421F60-B462-4D50-A210-B5A8CE8D3901}"/>
</file>

<file path=customXml/itemProps3.xml><?xml version="1.0" encoding="utf-8"?>
<ds:datastoreItem xmlns:ds="http://schemas.openxmlformats.org/officeDocument/2006/customXml" ds:itemID="{F09597CD-61ED-44C6-A755-A9D96C030087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2681</TotalTime>
  <Words>1857</Words>
  <Application>Microsoft Office PowerPoint</Application>
  <PresentationFormat>Letter Paper (8.5x11 in)</PresentationFormat>
  <Paragraphs>206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Tahoma</vt:lpstr>
      <vt:lpstr>Wingdings</vt:lpstr>
      <vt:lpstr>Blends</vt:lpstr>
      <vt:lpstr>Chapter 4</vt:lpstr>
      <vt:lpstr>Chapter Outline</vt:lpstr>
      <vt:lpstr>Subclasses and Superclasses (1)</vt:lpstr>
      <vt:lpstr>PowerPoint Presentation</vt:lpstr>
      <vt:lpstr>Subclasses and Superclasses (2)</vt:lpstr>
      <vt:lpstr>Subclasses and Superclasses (3)</vt:lpstr>
      <vt:lpstr>Subclasses and Superclasses (4)</vt:lpstr>
      <vt:lpstr>Representing Specialization in EER Diagrams</vt:lpstr>
      <vt:lpstr>Attribute Inheritance in Superclass / Subclass Relationships </vt:lpstr>
      <vt:lpstr>Specialization (1)</vt:lpstr>
      <vt:lpstr>Specialization (2)</vt:lpstr>
      <vt:lpstr>PowerPoint Presentation</vt:lpstr>
      <vt:lpstr>Generalization</vt:lpstr>
      <vt:lpstr>PowerPoint Presentation</vt:lpstr>
      <vt:lpstr>Generalization and Specialization (1)</vt:lpstr>
      <vt:lpstr>Constraints on Specialization and Generalization (1)</vt:lpstr>
      <vt:lpstr>Constraints on Specialization and Generalization (2)</vt:lpstr>
      <vt:lpstr>Displaying an attribute-defined specialization in EER diagrams</vt:lpstr>
      <vt:lpstr>Constraints on Specialization and Generalization (3)</vt:lpstr>
      <vt:lpstr>Constraints on Specialization and Generalization (4)</vt:lpstr>
      <vt:lpstr>Constraints on Specialization and Generalization (5)</vt:lpstr>
      <vt:lpstr>Constraints on Specialization and Generalization (6)</vt:lpstr>
      <vt:lpstr>Example of disjoint partial Specialization</vt:lpstr>
      <vt:lpstr>Specialization/Generalization Hierarchies, Lattices &amp; Shared Subclasses (1)</vt:lpstr>
      <vt:lpstr>Specialization / Generalization Lattice Example (UNIVERSITY)</vt:lpstr>
      <vt:lpstr>Specialization/Generalization Hierarchies, Lattices &amp; Shared Subclasses (3)</vt:lpstr>
      <vt:lpstr>Aggregation</vt:lpstr>
      <vt:lpstr>Aggregation</vt:lpstr>
      <vt:lpstr>Private Airport Database</vt:lpstr>
      <vt:lpstr>PowerPoint Presentation</vt:lpstr>
      <vt:lpstr>PowerPoint Presentation</vt:lpstr>
    </vt:vector>
  </TitlesOfParts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Enhanced Entity-Relationship (EER) Modeling</dc:subject>
  <dc:creator>Elmasri/Navathe</dc:creator>
  <cp:lastModifiedBy>UMA Maheswari</cp:lastModifiedBy>
  <cp:revision>71</cp:revision>
  <cp:lastPrinted>2001-11-04T00:51:13Z</cp:lastPrinted>
  <dcterms:created xsi:type="dcterms:W3CDTF">2005-02-25T19:46:41Z</dcterms:created>
  <dcterms:modified xsi:type="dcterms:W3CDTF">2023-01-19T09:47:08Z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