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38"/>
  </p:notesMasterIdLst>
  <p:handoutMasterIdLst>
    <p:handoutMasterId r:id="rId39"/>
  </p:handoutMasterIdLst>
  <p:sldIdLst>
    <p:sldId id="350" r:id="rId5"/>
    <p:sldId id="309" r:id="rId6"/>
    <p:sldId id="330" r:id="rId7"/>
    <p:sldId id="430" r:id="rId8"/>
    <p:sldId id="385" r:id="rId9"/>
    <p:sldId id="384" r:id="rId10"/>
    <p:sldId id="383" r:id="rId11"/>
    <p:sldId id="427" r:id="rId12"/>
    <p:sldId id="387" r:id="rId13"/>
    <p:sldId id="388" r:id="rId14"/>
    <p:sldId id="416" r:id="rId15"/>
    <p:sldId id="419" r:id="rId16"/>
    <p:sldId id="420" r:id="rId17"/>
    <p:sldId id="399" r:id="rId18"/>
    <p:sldId id="400" r:id="rId19"/>
    <p:sldId id="390" r:id="rId20"/>
    <p:sldId id="414" r:id="rId21"/>
    <p:sldId id="415" r:id="rId22"/>
    <p:sldId id="407" r:id="rId23"/>
    <p:sldId id="433" r:id="rId24"/>
    <p:sldId id="432" r:id="rId25"/>
    <p:sldId id="392" r:id="rId26"/>
    <p:sldId id="431" r:id="rId27"/>
    <p:sldId id="391" r:id="rId28"/>
    <p:sldId id="411" r:id="rId29"/>
    <p:sldId id="410" r:id="rId30"/>
    <p:sldId id="413" r:id="rId31"/>
    <p:sldId id="412" r:id="rId32"/>
    <p:sldId id="365" r:id="rId33"/>
    <p:sldId id="406" r:id="rId34"/>
    <p:sldId id="405" r:id="rId35"/>
    <p:sldId id="429" r:id="rId36"/>
    <p:sldId id="428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CC00"/>
    <a:srgbClr val="FF0066"/>
    <a:srgbClr val="FFFF99"/>
    <a:srgbClr val="FF9933"/>
    <a:srgbClr val="0099FF"/>
    <a:srgbClr val="A5002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9E546-9B28-4736-A70A-6C3259BBA2BB}" v="7" dt="2023-07-22T04:09:2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284" y="28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Alexen Kavalam" userId="S::jeevanalexen.kavalam2021@vitstudent.ac.in::b2884169-b47e-4252-92f4-1df420c7e9b3" providerId="AD" clId="Web-{9919E546-9B28-4736-A70A-6C3259BBA2BB}"/>
    <pc:docChg chg="sldOrd">
      <pc:chgData name="Jeevan Alexen Kavalam" userId="S::jeevanalexen.kavalam2021@vitstudent.ac.in::b2884169-b47e-4252-92f4-1df420c7e9b3" providerId="AD" clId="Web-{9919E546-9B28-4736-A70A-6C3259BBA2BB}" dt="2023-07-22T04:09:28.006" v="6"/>
      <pc:docMkLst>
        <pc:docMk/>
      </pc:docMkLst>
      <pc:sldChg chg="ord">
        <pc:chgData name="Jeevan Alexen Kavalam" userId="S::jeevanalexen.kavalam2021@vitstudent.ac.in::b2884169-b47e-4252-92f4-1df420c7e9b3" providerId="AD" clId="Web-{9919E546-9B28-4736-A70A-6C3259BBA2BB}" dt="2023-07-22T04:09:12.443" v="4"/>
        <pc:sldMkLst>
          <pc:docMk/>
          <pc:sldMk cId="0" sldId="392"/>
        </pc:sldMkLst>
      </pc:sldChg>
      <pc:sldChg chg="ord">
        <pc:chgData name="Jeevan Alexen Kavalam" userId="S::jeevanalexen.kavalam2021@vitstudent.ac.in::b2884169-b47e-4252-92f4-1df420c7e9b3" providerId="AD" clId="Web-{9919E546-9B28-4736-A70A-6C3259BBA2BB}" dt="2023-07-22T04:09:06.020" v="1"/>
        <pc:sldMkLst>
          <pc:docMk/>
          <pc:sldMk cId="0" sldId="407"/>
        </pc:sldMkLst>
      </pc:sldChg>
      <pc:sldChg chg="ord">
        <pc:chgData name="Jeevan Alexen Kavalam" userId="S::jeevanalexen.kavalam2021@vitstudent.ac.in::b2884169-b47e-4252-92f4-1df420c7e9b3" providerId="AD" clId="Web-{9919E546-9B28-4736-A70A-6C3259BBA2BB}" dt="2023-07-22T04:09:28.006" v="6"/>
        <pc:sldMkLst>
          <pc:docMk/>
          <pc:sldMk cId="0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D37C6854-0C34-4D70-87C2-728F2EEC09EA}" type="datetime1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D7D5935-B0F7-4B0A-872D-5CC842B2C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3A0D4E98-05DC-401C-8920-CE3EEFD6C884}" type="datetime1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98C56DB-9FF8-4389-9264-5AF3E4989E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4152A9A-46AF-4028-9A83-C62AE046CB18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D4590-ADC5-48A9-82B9-54C026974FA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CB771A-7A1E-4EC0-87EF-5FC191EEDEBA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54964-857A-42D6-A553-B22F2EAABCE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F79FCA8-D9FD-4124-92E4-7F5043A59349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6155B-2A1C-40C6-B390-720DA42BEDC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980B30-AFD2-419B-90E5-64EF4A564AF8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619D8-847F-4BF6-A42C-60F1958078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AF88CB-8ADA-4910-8A08-C7F23DF223F8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77921-EBE4-4F0B-9C85-1426AA7F73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36BD7B-DE8A-482E-82ED-BEAFB568CE40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E63B7-88CB-49C0-8AC8-7E4043B146C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E7B4ECD-0478-4D89-8C68-4749926B906F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A3086-0607-44DD-9E5C-107FD422092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57EF32-1655-458C-8221-66CAEFC7FD20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0942-4056-4589-917D-1E7293B70A3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8A70D8-D3C4-4F4D-B2D1-FC6EF7E94529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AC132-564C-4CA5-8F6B-56D6216BB2A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2BA0EDE-5C72-43C2-B8D7-21AC9C12D2F8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118AE-3F14-4A24-9B35-30B4515FF2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A67B96-3B74-43FB-89E7-C86CF7E95E11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517C4-1639-4B92-ACAC-C8726D8DBE7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56669B1-1FA5-4312-94C9-ECB5FD9EAA8D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30CCD-7440-46C0-A4CE-C1E5829CF8F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AE3A0A-218C-4C32-8673-750CD91F5DA6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97F92-739A-4EE1-8524-65F0A56C304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75CE9-2DD3-47CF-BD93-2A0C97E4C3AE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C5E2-2B63-4269-9CE7-332C6EC1FE0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4C339E7-2FAE-41CC-8124-C5A6AE672BBE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A3D21-06F5-4291-8FFA-2F83C8B0879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41CF454-5FEB-42A1-B3A4-0A22FDE324EC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1DE4-DD2F-496B-9205-F0B28BE9CEC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B10A0C8-795B-4FB3-A013-4451B72A50E5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732B1-DF8A-4A4E-986D-AE39FF1932C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A7DB4A7-13DF-49D9-98A6-E2B2002CB0F5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A7935-6BAB-4B2C-B570-412E26F730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590576E-38AF-4DD6-9656-5579753223E1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EFED8-328F-440B-956A-39B852D5E98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E1893EE-1E00-4513-ADD5-55FE06C614BD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14254-20C2-4BC1-A5E8-72344E5202F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86FAC9-3986-40E2-B7D6-A3A4F70BD4AE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4013-BA65-41D6-8965-2B41C6D55E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69B683D-4FD0-41F9-8CE8-5FE6551182C7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FA7E2-AB7B-4468-B6D7-CC6E3098E67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F2C09F3-77D7-44E3-A4D6-FC31FA26762E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F6F94-66C4-4A71-AF46-F5E42F7FEE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1EE319-AD3A-449F-9A0F-5ADCAF7DBC19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4AFF1-50C4-41B1-BE00-34F5EDF8428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6D99798-F926-4C38-840D-C7EA1C99F8E1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5DF0A-FFC4-49D8-9CB3-91FD2F28AFF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70B831-E2B2-42BB-9E99-EB052D9BEA3C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E9B4D-643E-4D49-A72E-00017A603AA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9F5075-2077-482C-B794-1C1829EEE612}" type="datetime1">
              <a:rPr lang="en-US" altLang="en-US" smtClean="0"/>
              <a:pPr/>
              <a:t>7/21/2023</a:t>
            </a:fld>
            <a:endParaRPr lang="en-US" alt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EF999-4A5F-4F89-84B1-1AECF7C019F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7524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r>
              <a:rPr lang="en-US"/>
              <a:t>© Shamkant B. Navathe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83C627B1-06C4-4C6E-8ADD-A9D62965BF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65F2D-FFEB-44DD-BED2-DC1491A898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3525"/>
            <a:ext cx="1943100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3525"/>
            <a:ext cx="5676900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33F67-D1F8-496F-A435-7004600D9C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20ECE-2FF6-440C-B4C0-F9F6D65781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03E7A-7CA5-4FF5-898A-632A6B52AC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20800"/>
            <a:ext cx="3810000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0800"/>
            <a:ext cx="3810000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36FAC-11F9-4485-970F-E851115005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C143C-7C48-45A6-94DC-76FDB31C68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8095D-B537-4767-A033-336C681850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06742-A7F2-49D0-B38F-526A97A725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AC375-2D36-4D8E-A9BF-D58F32514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E4FDE-BB01-4881-BB42-6FE27C57B6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30288" y="263525"/>
            <a:ext cx="7173912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3275" y="6386513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2"/>
                </a:solidFill>
              </a:defRPr>
            </a:lvl1pPr>
          </a:lstStyle>
          <a:p>
            <a:fld id="{4C7A8623-0ACF-447C-9ACF-682541FB6C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0800"/>
            <a:ext cx="77724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2608263" y="6443663"/>
            <a:ext cx="4064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000">
              <a:solidFill>
                <a:schemeClr val="bg2"/>
              </a:solidFill>
            </a:endParaRPr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825500" y="6443663"/>
            <a:ext cx="7577138" cy="2936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666699"/>
                </a:solidFill>
                <a:latin typeface="Arial" panose="020B0604020202020204" pitchFamily="34" charset="0"/>
              </a:rPr>
              <a:t>Elmasri/Navathe, Fundamentals of Database Systems, Fifth Edition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2670175"/>
          </a:xfrm>
        </p:spPr>
        <p:txBody>
          <a:bodyPr/>
          <a:lstStyle/>
          <a:p>
            <a:pPr eaLnBrk="1" hangingPunct="1"/>
            <a:br>
              <a:rPr lang="en-US" altLang="en-US" sz="3200" b="1"/>
            </a:br>
            <a:r>
              <a:rPr lang="en-US" altLang="en-US" sz="3200" b="1"/>
              <a:t>Relational Database Design by ER- and EER-to-Relational Mapping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CB4268-E094-4A0F-85B3-44062BE657D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528637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 (cont)</a:t>
            </a:r>
            <a:endParaRPr lang="en-US" altLang="en-US" sz="28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5363"/>
            <a:ext cx="8562975" cy="53959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>
                <a:latin typeface="Arial" charset="0"/>
              </a:rPr>
              <a:t>Step 6: Mapping of Multivalued attributes.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400"/>
              <a:t>For each multivalued attribute A,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create a new relation R.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This relation R will include an attribute corresponding to A, plus the primary key attribute K-as a foreign key in R-of the relation that represents the entity type that has A as an attribute. </a:t>
            </a:r>
          </a:p>
          <a:p>
            <a:pPr lvl="2" algn="just" eaLnBrk="1" hangingPunct="1"/>
            <a:r>
              <a:rPr lang="en-US" altLang="en-US" sz="1800"/>
              <a:t>The primary key of R is the combination of A and K. If the multivalued attribute is composite, we include its simple components. </a:t>
            </a:r>
          </a:p>
          <a:p>
            <a:pPr algn="just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000"/>
              <a:t>     </a:t>
            </a:r>
            <a:r>
              <a:rPr lang="en-US" altLang="en-US" sz="2000" b="1">
                <a:solidFill>
                  <a:srgbClr val="A50021"/>
                </a:solidFill>
                <a:latin typeface="Arial" charset="0"/>
              </a:rPr>
              <a:t>Example:</a:t>
            </a:r>
            <a:r>
              <a:rPr lang="en-US" altLang="en-US" sz="2000">
                <a:solidFill>
                  <a:srgbClr val="A50021"/>
                </a:solidFill>
                <a:latin typeface="Arial" charset="0"/>
              </a:rPr>
              <a:t> </a:t>
            </a:r>
          </a:p>
          <a:p>
            <a:pPr lvl="2" algn="just" eaLnBrk="1" hangingPunct="1">
              <a:spcBef>
                <a:spcPct val="60000"/>
              </a:spcBef>
            </a:pPr>
            <a:r>
              <a:rPr lang="en-US" altLang="en-US" sz="1600"/>
              <a:t>The relation DEPT_LOCATIONS is created. </a:t>
            </a:r>
          </a:p>
          <a:p>
            <a:pPr lvl="2" algn="just" eaLnBrk="1" hangingPunct="1">
              <a:spcBef>
                <a:spcPct val="60000"/>
              </a:spcBef>
            </a:pPr>
            <a:r>
              <a:rPr lang="en-US" altLang="en-US" sz="1600"/>
              <a:t>The attribute DLOCATION represents the multivalued attribute LOCATIONS of DEPARTMENT, while DNUMBER-as foreign key-represents the primary key of the DEPARTMENT relation. </a:t>
            </a:r>
          </a:p>
          <a:p>
            <a:pPr lvl="2" algn="just" eaLnBrk="1" hangingPunct="1">
              <a:spcBef>
                <a:spcPct val="60000"/>
              </a:spcBef>
            </a:pPr>
            <a:r>
              <a:rPr lang="en-US" altLang="en-US" sz="1600"/>
              <a:t>The primary key of R is the combination of {DNUMBER, DLOCATION}.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D819C5-F3A3-48E0-9D9D-F6DCC46F04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2213"/>
            <a:ext cx="8343900" cy="506571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b="1"/>
              <a:t>Step 7: Mapping of N-ary Relationship Types.</a:t>
            </a:r>
            <a:endParaRPr lang="en-US" altLang="en-US" sz="2400"/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200"/>
              <a:t>For each n-ary relationship type R, where n&gt;2,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create a new relationship S to represent R.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Include as foreign key attributes in S the primary keys of the relations that represent the participating entity types.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Also include any simple attributes of the n-ary relationship type as attributes of S. </a:t>
            </a: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Example:</a:t>
            </a:r>
            <a:r>
              <a:rPr lang="en-US" altLang="en-US" sz="2000" b="1"/>
              <a:t>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The relationship type SUPPLY in the ER on the next slide.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This can be mapped to the relation SUPPLY shown in the relational schema, whose primary key is the combination of the three foreign keys {SNAME, PARTNUM, JOBNAME}</a:t>
            </a:r>
            <a:endParaRPr lang="en-US" altLang="en-US" sz="18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B9B85C-4C48-453C-B383-69A01D2397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/>
              <a:t>N-ary example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90600" y="2743200"/>
            <a:ext cx="914400" cy="533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>
                <a:solidFill>
                  <a:schemeClr val="bg2"/>
                </a:solidFill>
                <a:latin typeface="Arial" charset="0"/>
              </a:rPr>
              <a:t>supplier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86200" y="5410200"/>
            <a:ext cx="914400" cy="533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>
                <a:solidFill>
                  <a:schemeClr val="bg2"/>
                </a:solidFill>
                <a:latin typeface="Arial" charset="0"/>
              </a:rPr>
              <a:t>part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7162800" y="2743200"/>
            <a:ext cx="914400" cy="533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>
                <a:solidFill>
                  <a:schemeClr val="bg2"/>
                </a:solidFill>
                <a:latin typeface="Arial" charset="0"/>
              </a:rPr>
              <a:t>job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3810000" y="2514600"/>
            <a:ext cx="1143000" cy="990600"/>
          </a:xfrm>
          <a:prstGeom prst="diamond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>
                <a:solidFill>
                  <a:schemeClr val="bg2"/>
                </a:solidFill>
                <a:latin typeface="Arial" charset="0"/>
              </a:rPr>
              <a:t>supply</a:t>
            </a:r>
          </a:p>
        </p:txBody>
      </p:sp>
      <p:cxnSp>
        <p:nvCxnSpPr>
          <p:cNvPr id="25608" name="AutoShape 7"/>
          <p:cNvCxnSpPr>
            <a:cxnSpLocks noChangeShapeType="1"/>
            <a:stCxn id="25604" idx="3"/>
            <a:endCxn id="25607" idx="1"/>
          </p:cNvCxnSpPr>
          <p:nvPr/>
        </p:nvCxnSpPr>
        <p:spPr bwMode="auto">
          <a:xfrm>
            <a:off x="1905000" y="3009900"/>
            <a:ext cx="19050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5609" name="AutoShape 8"/>
          <p:cNvCxnSpPr>
            <a:cxnSpLocks noChangeShapeType="1"/>
            <a:stCxn id="25607" idx="3"/>
            <a:endCxn id="25606" idx="1"/>
          </p:cNvCxnSpPr>
          <p:nvPr/>
        </p:nvCxnSpPr>
        <p:spPr bwMode="auto">
          <a:xfrm>
            <a:off x="4953000" y="3009900"/>
            <a:ext cx="2209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5610" name="AutoShape 9"/>
          <p:cNvCxnSpPr>
            <a:cxnSpLocks noChangeShapeType="1"/>
            <a:stCxn id="25607" idx="2"/>
            <a:endCxn id="25605" idx="0"/>
          </p:cNvCxnSpPr>
          <p:nvPr/>
        </p:nvCxnSpPr>
        <p:spPr bwMode="auto">
          <a:xfrm flipH="1">
            <a:off x="4343400" y="3505200"/>
            <a:ext cx="38100" cy="19050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85800" y="1676400"/>
            <a:ext cx="1295400" cy="533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 u="sng">
                <a:solidFill>
                  <a:schemeClr val="bg2"/>
                </a:solidFill>
                <a:latin typeface="Arial" charset="0"/>
              </a:rPr>
              <a:t>sname</a:t>
            </a:r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4114800" y="1676400"/>
            <a:ext cx="1295400" cy="533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>
                <a:solidFill>
                  <a:schemeClr val="bg2"/>
                </a:solidFill>
                <a:latin typeface="Arial" charset="0"/>
              </a:rPr>
              <a:t>quantity</a:t>
            </a:r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7239000" y="1752600"/>
            <a:ext cx="1524000" cy="533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 u="sng">
                <a:solidFill>
                  <a:schemeClr val="bg2"/>
                </a:solidFill>
                <a:latin typeface="Arial" charset="0"/>
              </a:rPr>
              <a:t>JobName</a:t>
            </a:r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2286000" y="4800600"/>
            <a:ext cx="1295400" cy="533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 u="sng">
                <a:solidFill>
                  <a:schemeClr val="bg2"/>
                </a:solidFill>
                <a:latin typeface="Arial" charset="0"/>
              </a:rPr>
              <a:t>PartNum</a:t>
            </a:r>
          </a:p>
        </p:txBody>
      </p:sp>
      <p:cxnSp>
        <p:nvCxnSpPr>
          <p:cNvPr id="25615" name="AutoShape 14"/>
          <p:cNvCxnSpPr>
            <a:cxnSpLocks noChangeShapeType="1"/>
            <a:stCxn id="25611" idx="4"/>
            <a:endCxn id="25604" idx="0"/>
          </p:cNvCxnSpPr>
          <p:nvPr/>
        </p:nvCxnSpPr>
        <p:spPr bwMode="auto">
          <a:xfrm>
            <a:off x="1333500" y="2209800"/>
            <a:ext cx="11430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5616" name="AutoShape 15"/>
          <p:cNvCxnSpPr>
            <a:cxnSpLocks noChangeShapeType="1"/>
            <a:stCxn id="25612" idx="4"/>
            <a:endCxn id="25607" idx="0"/>
          </p:cNvCxnSpPr>
          <p:nvPr/>
        </p:nvCxnSpPr>
        <p:spPr bwMode="auto">
          <a:xfrm flipH="1">
            <a:off x="4381500" y="2209800"/>
            <a:ext cx="381000" cy="304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5617" name="AutoShape 16"/>
          <p:cNvCxnSpPr>
            <a:cxnSpLocks noChangeShapeType="1"/>
            <a:stCxn id="25613" idx="4"/>
            <a:endCxn id="25606" idx="0"/>
          </p:cNvCxnSpPr>
          <p:nvPr/>
        </p:nvCxnSpPr>
        <p:spPr bwMode="auto">
          <a:xfrm flipH="1">
            <a:off x="7620000" y="2286000"/>
            <a:ext cx="381000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5618" name="AutoShape 17"/>
          <p:cNvCxnSpPr>
            <a:cxnSpLocks noChangeShapeType="1"/>
            <a:stCxn id="25614" idx="5"/>
            <a:endCxn id="25605" idx="1"/>
          </p:cNvCxnSpPr>
          <p:nvPr/>
        </p:nvCxnSpPr>
        <p:spPr bwMode="auto">
          <a:xfrm>
            <a:off x="3392488" y="5256213"/>
            <a:ext cx="493712" cy="4206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F2BD2F-A981-4275-B356-F11B7D3454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to n-ary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Tables that already exist: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/>
              <a:t>Supplier</a:t>
            </a:r>
            <a:r>
              <a:rPr lang="en-US" altLang="en-US" sz="2400"/>
              <a:t> (</a:t>
            </a:r>
            <a:r>
              <a:rPr lang="en-US" altLang="en-US" sz="2400" u="sng"/>
              <a:t>sname</a:t>
            </a:r>
            <a:r>
              <a:rPr lang="en-US" altLang="en-US" sz="2400"/>
              <a:t>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/>
              <a:t>Job</a:t>
            </a:r>
            <a:r>
              <a:rPr lang="en-US" altLang="en-US" sz="2400"/>
              <a:t> (j</a:t>
            </a:r>
            <a:r>
              <a:rPr lang="en-US" altLang="en-US" sz="2400" u="sng"/>
              <a:t>name</a:t>
            </a:r>
            <a:r>
              <a:rPr lang="en-US" altLang="en-US" sz="2400"/>
              <a:t>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/>
              <a:t>Part</a:t>
            </a:r>
            <a:r>
              <a:rPr lang="en-US" altLang="en-US" sz="2400"/>
              <a:t> (</a:t>
            </a:r>
            <a:r>
              <a:rPr lang="en-US" altLang="en-US" sz="2400" u="sng"/>
              <a:t>partNum</a:t>
            </a:r>
            <a:r>
              <a:rPr lang="en-US" altLang="en-US" sz="2400"/>
              <a:t>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Add new Table: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/>
              <a:t>Supply</a:t>
            </a:r>
            <a:r>
              <a:rPr lang="en-US" altLang="en-US" sz="2400"/>
              <a:t> (</a:t>
            </a:r>
            <a:r>
              <a:rPr lang="en-US" altLang="en-US" sz="2400" u="sng"/>
              <a:t>sname</a:t>
            </a:r>
            <a:r>
              <a:rPr lang="en-US" altLang="en-US" sz="2400"/>
              <a:t>, j</a:t>
            </a:r>
            <a:r>
              <a:rPr lang="en-US" altLang="en-US" sz="2400" u="sng"/>
              <a:t>name</a:t>
            </a:r>
            <a:r>
              <a:rPr lang="en-US" altLang="en-US" sz="2400"/>
              <a:t>, </a:t>
            </a:r>
            <a:r>
              <a:rPr lang="en-US" altLang="en-US" sz="2400" u="sng"/>
              <a:t>partNum</a:t>
            </a:r>
            <a:r>
              <a:rPr lang="en-US" altLang="en-US" sz="2400"/>
              <a:t>, quantity,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	sname is FK -&gt; Supplier (sname)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	jname is FK -&gt; Job (jname)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	partNum is FK -&gt; Part (partNum)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D16A41-2A56-4AC5-9DC0-E0F360A2700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5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7163"/>
            <a:ext cx="83820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8E6E01-6D19-4849-8CBF-1321132066C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23200" cy="712788"/>
          </a:xfrm>
        </p:spPr>
        <p:txBody>
          <a:bodyPr anchor="t"/>
          <a:lstStyle/>
          <a:p>
            <a:pPr algn="l" eaLnBrk="1" hangingPunct="1"/>
            <a:r>
              <a:rPr lang="en-US" altLang="en-US" sz="2000" b="1"/>
              <a:t>FIGURE 7.2</a:t>
            </a:r>
            <a:br>
              <a:rPr lang="en-US" altLang="en-US" sz="2000" b="1"/>
            </a:br>
            <a:r>
              <a:rPr lang="en-US" altLang="en-US" sz="2000"/>
              <a:t>Result of mapping the COMPANY ER schema into a relational schema.</a:t>
            </a:r>
            <a:endParaRPr lang="en-US" altLang="en-US" sz="4000" b="1"/>
          </a:p>
        </p:txBody>
      </p:sp>
      <p:pic>
        <p:nvPicPr>
          <p:cNvPr id="307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017588"/>
            <a:ext cx="8178800" cy="52816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C580A6-3993-4FA3-A1AC-587B6D649BF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Summary of Mapping constructs and constraints</a:t>
            </a:r>
            <a:endParaRPr lang="en-US" altLang="en-US" sz="280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33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                               </a:t>
            </a:r>
            <a:endParaRPr lang="en-US" altLang="en-US" sz="2400" b="1">
              <a:solidFill>
                <a:srgbClr val="FF0066"/>
              </a:solidFill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85800" y="1677988"/>
            <a:ext cx="7981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200" b="1" i="1">
                <a:solidFill>
                  <a:schemeClr val="bg2"/>
                </a:solidFill>
              </a:rPr>
              <a:t>Table 7.1 Correspondence between ER and Relational Models</a:t>
            </a:r>
            <a:endParaRPr lang="en-US" altLang="en-US" sz="1800">
              <a:solidFill>
                <a:schemeClr val="bg2"/>
              </a:solidFill>
            </a:endParaRPr>
          </a:p>
          <a:p>
            <a:pPr eaLnBrk="1" hangingPunct="1"/>
            <a:endParaRPr lang="en-US" altLang="en-US" sz="1800">
              <a:solidFill>
                <a:schemeClr val="bg2"/>
              </a:solidFill>
            </a:endParaRPr>
          </a:p>
          <a:p>
            <a:pPr eaLnBrk="1" hangingPunct="1"/>
            <a:r>
              <a:rPr lang="en-US" altLang="en-US" sz="1800" b="1">
                <a:solidFill>
                  <a:schemeClr val="bg2"/>
                </a:solidFill>
                <a:latin typeface="Arial" charset="0"/>
              </a:rPr>
              <a:t>ER Model		Relational Model</a:t>
            </a:r>
            <a:endParaRPr lang="en-US" altLang="en-US" sz="1800">
              <a:solidFill>
                <a:schemeClr val="bg2"/>
              </a:solidFill>
            </a:endParaRP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Entity type		“Entity” relation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1:1 or 1:N relationship type	Foreign key (or “relationship” relation)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M:N relationship type	“Relationship” relation and two foreign keys</a:t>
            </a:r>
          </a:p>
          <a:p>
            <a:pPr eaLnBrk="1" hangingPunct="1"/>
            <a:r>
              <a:rPr lang="en-US" altLang="en-US" sz="1800" i="1">
                <a:solidFill>
                  <a:schemeClr val="bg2"/>
                </a:solidFill>
              </a:rPr>
              <a:t>n</a:t>
            </a:r>
            <a:r>
              <a:rPr lang="en-US" altLang="en-US" sz="1800">
                <a:solidFill>
                  <a:schemeClr val="bg2"/>
                </a:solidFill>
              </a:rPr>
              <a:t>-ary relationship type	“Relationship” relation and n foreign keys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Simple attribute		Attribute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Composite attribute		Set of simple component attributes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Multivalued attribute	Relation and foreign key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Value set			Domain</a:t>
            </a:r>
          </a:p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Key attribute		Primary (or secondary) key</a:t>
            </a:r>
            <a:endParaRPr lang="en-US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7B3376-9912-4B0D-AB45-5C3EB699602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63525"/>
            <a:ext cx="8437562" cy="773113"/>
          </a:xfrm>
        </p:spPr>
        <p:txBody>
          <a:bodyPr/>
          <a:lstStyle/>
          <a:p>
            <a:pPr eaLnBrk="1" hangingPunct="1"/>
            <a:r>
              <a:rPr lang="en-US" altLang="en-US" sz="3200"/>
              <a:t>Mapping EER Model Constructs to Relations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320800"/>
            <a:ext cx="8623300" cy="4775200"/>
          </a:xfrm>
          <a:noFill/>
        </p:spPr>
        <p:txBody>
          <a:bodyPr rIns="0"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b="1"/>
              <a:t>Step8: Options for Mapping Specialization or Generalization.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400"/>
              <a:t>Convert each specialization with m subclasses {S1, S2,….,Sm} and generalized superclass C, where the attributes of C are {k,a1,…an} and k is the (primary) key, into relational schemas using one of the four following options: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2000" b="1"/>
              <a:t>Option 8A</a:t>
            </a:r>
            <a:r>
              <a:rPr lang="en-US" altLang="en-US" sz="2000"/>
              <a:t>: Multiple relations-Superclass and subclasses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2000" b="1"/>
              <a:t>Option 8B</a:t>
            </a:r>
            <a:r>
              <a:rPr lang="en-US" altLang="en-US" sz="2000"/>
              <a:t>: Multiple relations-Subclass relations only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2000" b="1"/>
              <a:t>Option 8C</a:t>
            </a:r>
            <a:r>
              <a:rPr lang="en-US" altLang="en-US" sz="2000"/>
              <a:t>: Single relation with one type attribute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2000" b="1"/>
              <a:t>Option 8D</a:t>
            </a:r>
            <a:r>
              <a:rPr lang="en-US" altLang="en-US" sz="2000"/>
              <a:t>: Single relation with multiple type attributes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F4A0C9-CCD7-46B9-B891-17BE0D68C5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63525"/>
            <a:ext cx="8288338" cy="604838"/>
          </a:xfrm>
        </p:spPr>
        <p:txBody>
          <a:bodyPr/>
          <a:lstStyle/>
          <a:p>
            <a:pPr eaLnBrk="1" hangingPunct="1"/>
            <a:r>
              <a:rPr lang="en-US" altLang="en-US" sz="3200"/>
              <a:t>Mapping EER Model Constructs to Relations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042988"/>
            <a:ext cx="8126413" cy="5114925"/>
          </a:xfrm>
          <a:noFill/>
        </p:spPr>
        <p:txBody>
          <a:bodyPr rIns="0"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/>
              <a:t>Option 8A: Multiple relations-Superclass and subclasses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Create a relation L for C as </a:t>
            </a:r>
            <a:r>
              <a:rPr lang="en-US" altLang="en-US" sz="2000">
                <a:latin typeface="Times New Roman" pitchFamily="18" charset="0"/>
              </a:rPr>
              <a:t>L{k,a1,…an},</a:t>
            </a:r>
            <a:r>
              <a:rPr lang="en-US" altLang="en-US" sz="2000"/>
              <a:t> and </a:t>
            </a:r>
            <a:r>
              <a:rPr lang="en-US" altLang="en-US" sz="2000">
                <a:latin typeface="Times New Roman" pitchFamily="18" charset="0"/>
              </a:rPr>
              <a:t>PK(L) = k</a:t>
            </a:r>
            <a:r>
              <a:rPr lang="en-US" altLang="en-US" sz="2000"/>
              <a:t>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Create a relation Li for each subclass Si, 1 &lt; i &lt; m, </a:t>
            </a:r>
            <a:r>
              <a:rPr lang="en-US" altLang="en-US" sz="2000">
                <a:latin typeface="Times New Roman" pitchFamily="18" charset="0"/>
              </a:rPr>
              <a:t>Li{k, s</a:t>
            </a:r>
            <a:r>
              <a:rPr lang="en-US" altLang="en-US" sz="2000" baseline="-25000">
                <a:latin typeface="Times New Roman" pitchFamily="18" charset="0"/>
              </a:rPr>
              <a:t>i1</a:t>
            </a:r>
            <a:r>
              <a:rPr lang="en-US" altLang="en-US" sz="2000">
                <a:latin typeface="Times New Roman" pitchFamily="18" charset="0"/>
              </a:rPr>
              <a:t>,…,s</a:t>
            </a:r>
            <a:r>
              <a:rPr lang="en-US" altLang="en-US" sz="2000" baseline="-25000">
                <a:latin typeface="Times New Roman" pitchFamily="18" charset="0"/>
              </a:rPr>
              <a:t>iik</a:t>
            </a:r>
            <a:r>
              <a:rPr lang="en-US" altLang="en-US" sz="2000">
                <a:latin typeface="Times New Roman" pitchFamily="18" charset="0"/>
              </a:rPr>
              <a:t>}, </a:t>
            </a:r>
            <a:r>
              <a:rPr lang="en-US" altLang="en-US" sz="2000"/>
              <a:t>where</a:t>
            </a:r>
            <a:r>
              <a:rPr lang="en-US" altLang="en-US" sz="2000">
                <a:latin typeface="Times New Roman" pitchFamily="18" charset="0"/>
              </a:rPr>
              <a:t> s</a:t>
            </a:r>
            <a:r>
              <a:rPr lang="en-US" altLang="en-US" sz="2000" baseline="-25000">
                <a:latin typeface="Times New Roman" pitchFamily="18" charset="0"/>
              </a:rPr>
              <a:t>i1</a:t>
            </a:r>
            <a:r>
              <a:rPr lang="en-US" altLang="en-US" sz="2000">
                <a:latin typeface="Times New Roman" pitchFamily="18" charset="0"/>
              </a:rPr>
              <a:t>,…,s</a:t>
            </a:r>
            <a:r>
              <a:rPr lang="en-US" altLang="en-US" sz="2000" baseline="-25000">
                <a:latin typeface="Times New Roman" pitchFamily="18" charset="0"/>
              </a:rPr>
              <a:t>iik</a:t>
            </a:r>
            <a:r>
              <a:rPr lang="en-US" altLang="en-US" sz="2000">
                <a:latin typeface="Times New Roman" pitchFamily="18" charset="0"/>
              </a:rPr>
              <a:t>  </a:t>
            </a:r>
            <a:r>
              <a:rPr lang="en-US" altLang="en-US" sz="2000"/>
              <a:t>are the local attributes of Si</a:t>
            </a:r>
            <a:r>
              <a:rPr lang="en-US" altLang="en-US" sz="2000">
                <a:latin typeface="Times New Roman" pitchFamily="18" charset="0"/>
              </a:rPr>
              <a:t>, </a:t>
            </a:r>
            <a:r>
              <a:rPr lang="en-US" altLang="en-US" sz="2000"/>
              <a:t>and PK(Li)=k.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This option works for </a:t>
            </a:r>
            <a:r>
              <a:rPr lang="en-US" altLang="en-US" sz="2000" b="1"/>
              <a:t>any specialization</a:t>
            </a:r>
            <a:r>
              <a:rPr lang="en-US" altLang="en-US" sz="2000"/>
              <a:t> (total or partial, disjoint or over-lapping).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C39113-E0D7-4E11-A85E-37A8ED26AD9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75625" cy="652463"/>
          </a:xfrm>
        </p:spPr>
        <p:txBody>
          <a:bodyPr anchor="t"/>
          <a:lstStyle/>
          <a:p>
            <a:pPr eaLnBrk="1" hangingPunct="1"/>
            <a:r>
              <a:rPr lang="en-US" altLang="en-US" sz="2000"/>
              <a:t>EER diagram notation for an attribute-defined specialization on JobType.</a:t>
            </a:r>
            <a:endParaRPr lang="en-US" altLang="en-US" sz="4000"/>
          </a:p>
        </p:txBody>
      </p:sp>
      <p:pic>
        <p:nvPicPr>
          <p:cNvPr id="389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47775" y="1139825"/>
            <a:ext cx="6583363" cy="50863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A6ABF1-4586-42AC-9925-64E7144E6BA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Chapter 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6175"/>
            <a:ext cx="8458200" cy="505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b="1"/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ER-to-Relational Mapping Algorithm</a:t>
            </a:r>
            <a:r>
              <a:rPr lang="en-US" altLang="en-US" sz="2800" b="1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/>
              <a:t>	</a:t>
            </a:r>
            <a:r>
              <a:rPr lang="en-US" altLang="en-US" sz="2000"/>
              <a:t>Step 1: Mapping of Regular Entity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2: Mapping of Weak Entity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3: Mapping of Binary 1:1 Relation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4: Mapping of Binary 1:N Relationship Types.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5: Mapping of Binary M:N Relationship Types.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6: Mapping of Multivalued attributes.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Step 7: Mapping of N-ary Relationship Types.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Arial" charset="0"/>
              </a:rPr>
              <a:t>Mapping EER Model Constructs to Relations</a:t>
            </a:r>
            <a:r>
              <a:rPr lang="en-US" altLang="en-US" sz="2800" b="1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b="1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/>
              <a:t>     </a:t>
            </a:r>
            <a:r>
              <a:rPr lang="en-US" altLang="en-US" sz="2000"/>
              <a:t>Step 8: Options for Mapping Specialization or Generalization.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     Step 9: Mapping of Union Types (Categories).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3283C4-F9F4-44B6-8A2E-358442925EC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75625" cy="652463"/>
          </a:xfrm>
        </p:spPr>
        <p:txBody>
          <a:bodyPr anchor="t"/>
          <a:lstStyle/>
          <a:p>
            <a:pPr eaLnBrk="1" hangingPunct="1"/>
            <a:r>
              <a:rPr lang="en-US" altLang="en-US" sz="2000"/>
              <a:t>EER diagram notation for an attribute-defined specialization on JobType.</a:t>
            </a:r>
            <a:endParaRPr lang="en-US" altLang="en-US" sz="4000"/>
          </a:p>
        </p:txBody>
      </p:sp>
      <p:pic>
        <p:nvPicPr>
          <p:cNvPr id="450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47775" y="1139825"/>
            <a:ext cx="6583363" cy="50863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A86A32-88F5-459E-A423-6822008AA71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63525"/>
            <a:ext cx="8288338" cy="604838"/>
          </a:xfrm>
        </p:spPr>
        <p:txBody>
          <a:bodyPr/>
          <a:lstStyle/>
          <a:p>
            <a:pPr eaLnBrk="1" hangingPunct="1"/>
            <a:r>
              <a:rPr lang="en-US" altLang="en-US" sz="3200"/>
              <a:t>Mapping EER Model Constructs to Relations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042988"/>
            <a:ext cx="8126413" cy="5114925"/>
          </a:xfrm>
          <a:noFill/>
        </p:spPr>
        <p:txBody>
          <a:bodyPr rIns="0"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/>
              <a:t>Option 8B: Multiple relations-Subclass relations only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Create a relation Li for each subclass Si, 1 &lt; i &lt; m, with the attributes Attr(Li) = {attributes of Si} U {k,a1…,an} and      PK(Li) = k.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This option </a:t>
            </a:r>
            <a:r>
              <a:rPr lang="en-US" altLang="en-US" sz="2000" b="1"/>
              <a:t>only</a:t>
            </a:r>
            <a:r>
              <a:rPr lang="en-US" altLang="en-US" sz="2000"/>
              <a:t> works for a  specialization whose subclasses are </a:t>
            </a:r>
            <a:r>
              <a:rPr lang="en-US" altLang="en-US" sz="2000" b="1"/>
              <a:t>total.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B28D93-DB7E-4B8F-9606-C7167B71811F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8" y="1790700"/>
            <a:ext cx="810577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79400" y="358775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2800">
                <a:solidFill>
                  <a:srgbClr val="A50021"/>
                </a:solidFill>
                <a:latin typeface="Arial" charset="0"/>
              </a:rPr>
              <a:t>(a) Mapping the EER schema using option 8A. </a:t>
            </a:r>
            <a:endParaRPr lang="en-US" altLang="en-US" sz="2800" b="1">
              <a:solidFill>
                <a:srgbClr val="A5002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D4E0E9-D0CC-440E-89B5-9ABB3DADCF7C}" type="slidenum">
              <a:rPr lang="en-US" altLang="en-US"/>
              <a:pPr/>
              <a:t>23</a:t>
            </a:fld>
            <a:endParaRPr lang="en-US" altLang="en-US"/>
          </a:p>
        </p:txBody>
      </p:sp>
      <p:grpSp>
        <p:nvGrpSpPr>
          <p:cNvPr id="47107" name="Group 12"/>
          <p:cNvGrpSpPr>
            <a:grpSpLocks/>
          </p:cNvGrpSpPr>
          <p:nvPr/>
        </p:nvGrpSpPr>
        <p:grpSpPr bwMode="auto">
          <a:xfrm>
            <a:off x="536575" y="3638550"/>
            <a:ext cx="7950200" cy="566738"/>
            <a:chOff x="502604" y="2568516"/>
            <a:chExt cx="7950517" cy="566461"/>
          </a:xfrm>
        </p:grpSpPr>
        <p:pic>
          <p:nvPicPr>
            <p:cNvPr id="47118" name="Picture 4"/>
            <p:cNvPicPr>
              <a:picLocks noChangeAspect="1" noChangeArrowheads="1"/>
            </p:cNvPicPr>
            <p:nvPr/>
          </p:nvPicPr>
          <p:blipFill>
            <a:blip r:embed="rId2"/>
            <a:srcRect l="6306" t="15468" r="8386" b="59991"/>
            <a:stretch>
              <a:fillRect/>
            </a:stretch>
          </p:blipFill>
          <p:spPr bwMode="auto">
            <a:xfrm>
              <a:off x="502604" y="2608065"/>
              <a:ext cx="69469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4"/>
            <p:cNvPicPr>
              <a:picLocks noChangeAspect="1" noChangeArrowheads="1"/>
            </p:cNvPicPr>
            <p:nvPr/>
          </p:nvPicPr>
          <p:blipFill>
            <a:blip r:embed="rId2"/>
            <a:srcRect l="53972" t="75459" r="32993" b="-3983"/>
            <a:stretch>
              <a:fillRect/>
            </a:stretch>
          </p:blipFill>
          <p:spPr bwMode="auto">
            <a:xfrm>
              <a:off x="7376161" y="2568516"/>
              <a:ext cx="1076960" cy="566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108" name="Group 17"/>
          <p:cNvGrpSpPr>
            <a:grpSpLocks/>
          </p:cNvGrpSpPr>
          <p:nvPr/>
        </p:nvGrpSpPr>
        <p:grpSpPr bwMode="auto">
          <a:xfrm>
            <a:off x="544513" y="5148263"/>
            <a:ext cx="8054975" cy="509587"/>
            <a:chOff x="565152" y="3852844"/>
            <a:chExt cx="8054336" cy="509417"/>
          </a:xfrm>
        </p:grpSpPr>
        <p:pic>
          <p:nvPicPr>
            <p:cNvPr id="47116" name="Picture 4"/>
            <p:cNvPicPr>
              <a:picLocks noChangeAspect="1" noChangeArrowheads="1"/>
            </p:cNvPicPr>
            <p:nvPr/>
          </p:nvPicPr>
          <p:blipFill>
            <a:blip r:embed="rId2"/>
            <a:srcRect l="6306" t="15468" r="8386" b="59991"/>
            <a:stretch>
              <a:fillRect/>
            </a:stretch>
          </p:blipFill>
          <p:spPr bwMode="auto">
            <a:xfrm>
              <a:off x="565152" y="3852844"/>
              <a:ext cx="691483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7" name="Picture 4"/>
            <p:cNvPicPr>
              <a:picLocks noChangeAspect="1" noChangeArrowheads="1"/>
            </p:cNvPicPr>
            <p:nvPr/>
          </p:nvPicPr>
          <p:blipFill>
            <a:blip r:embed="rId2"/>
            <a:srcRect l="85500" t="77818" b="-2359"/>
            <a:stretch>
              <a:fillRect/>
            </a:stretch>
          </p:blipFill>
          <p:spPr bwMode="auto">
            <a:xfrm>
              <a:off x="7376161" y="3874899"/>
              <a:ext cx="1243327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109" name="Group 20"/>
          <p:cNvGrpSpPr>
            <a:grpSpLocks/>
          </p:cNvGrpSpPr>
          <p:nvPr/>
        </p:nvGrpSpPr>
        <p:grpSpPr bwMode="auto">
          <a:xfrm>
            <a:off x="536575" y="2132013"/>
            <a:ext cx="8415338" cy="520700"/>
            <a:chOff x="613729" y="4904267"/>
            <a:chExt cx="8415656" cy="520698"/>
          </a:xfrm>
        </p:grpSpPr>
        <p:pic>
          <p:nvPicPr>
            <p:cNvPr id="47114" name="Picture 4"/>
            <p:cNvPicPr>
              <a:picLocks noChangeAspect="1" noChangeArrowheads="1"/>
            </p:cNvPicPr>
            <p:nvPr/>
          </p:nvPicPr>
          <p:blipFill>
            <a:blip r:embed="rId2"/>
            <a:srcRect l="6306" t="15468" r="8386" b="59991"/>
            <a:stretch>
              <a:fillRect/>
            </a:stretch>
          </p:blipFill>
          <p:spPr bwMode="auto">
            <a:xfrm>
              <a:off x="613729" y="4937603"/>
              <a:ext cx="691483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5" name="Picture 4"/>
            <p:cNvPicPr>
              <a:picLocks noChangeAspect="1" noChangeArrowheads="1"/>
            </p:cNvPicPr>
            <p:nvPr/>
          </p:nvPicPr>
          <p:blipFill>
            <a:blip r:embed="rId2"/>
            <a:srcRect l="15825" t="75459" r="64246"/>
            <a:stretch>
              <a:fillRect/>
            </a:stretch>
          </p:blipFill>
          <p:spPr bwMode="auto">
            <a:xfrm>
              <a:off x="7413944" y="4904267"/>
              <a:ext cx="1615441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10" name="Rectangle 23"/>
          <p:cNvSpPr>
            <a:spLocks noChangeArrowheads="1"/>
          </p:cNvSpPr>
          <p:nvPr/>
        </p:nvSpPr>
        <p:spPr bwMode="auto">
          <a:xfrm>
            <a:off x="536575" y="1725613"/>
            <a:ext cx="19383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chemeClr val="bg2"/>
                </a:solidFill>
              </a:rPr>
              <a:t>SECRETARY</a:t>
            </a:r>
          </a:p>
        </p:txBody>
      </p:sp>
      <p:sp>
        <p:nvSpPr>
          <p:cNvPr id="47111" name="Rectangle 25"/>
          <p:cNvSpPr>
            <a:spLocks noChangeArrowheads="1"/>
          </p:cNvSpPr>
          <p:nvPr/>
        </p:nvSpPr>
        <p:spPr bwMode="auto">
          <a:xfrm>
            <a:off x="536575" y="3198813"/>
            <a:ext cx="5068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>
                <a:solidFill>
                  <a:schemeClr val="bg2"/>
                </a:solidFill>
              </a:rPr>
              <a:t>TECHNICIAN</a:t>
            </a:r>
          </a:p>
        </p:txBody>
      </p:sp>
      <p:sp>
        <p:nvSpPr>
          <p:cNvPr id="47112" name="Rectangle 27"/>
          <p:cNvSpPr>
            <a:spLocks noChangeArrowheads="1"/>
          </p:cNvSpPr>
          <p:nvPr/>
        </p:nvSpPr>
        <p:spPr bwMode="auto">
          <a:xfrm>
            <a:off x="536575" y="4705350"/>
            <a:ext cx="1724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chemeClr val="bg2"/>
                </a:solidFill>
              </a:rPr>
              <a:t>ENGINEER</a:t>
            </a:r>
          </a:p>
        </p:txBody>
      </p:sp>
      <p:sp>
        <p:nvSpPr>
          <p:cNvPr id="47113" name="Rectangle 3"/>
          <p:cNvSpPr>
            <a:spLocks noGrp="1" noChangeArrowheads="1"/>
          </p:cNvSpPr>
          <p:nvPr>
            <p:ph type="title"/>
          </p:nvPr>
        </p:nvSpPr>
        <p:spPr>
          <a:xfrm>
            <a:off x="746125" y="284163"/>
            <a:ext cx="7727950" cy="773112"/>
          </a:xfrm>
          <a:noFill/>
        </p:spPr>
        <p:txBody>
          <a:bodyPr/>
          <a:lstStyle/>
          <a:p>
            <a:pPr eaLnBrk="1" hangingPunct="1"/>
            <a:r>
              <a:rPr lang="en-US" altLang="en-US" sz="2800"/>
              <a:t> (b) Mapping the EER schema using option 8B. </a:t>
            </a:r>
            <a:endParaRPr lang="en-US" altLang="en-US"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6506B5-743A-45F1-8C5B-676D9AA938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Mapping EER Model Constructs to Relations (cont)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338263"/>
            <a:ext cx="8375650" cy="516731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000" b="1"/>
              <a:t>Option 8C: Single relation with one type attribute.</a:t>
            </a:r>
            <a:r>
              <a:rPr lang="en-US" altLang="en-US" sz="2000"/>
              <a:t>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Create a single relation L with attributes Attrs(L) = {k,a</a:t>
            </a:r>
            <a:r>
              <a:rPr lang="en-US" altLang="en-US" sz="2000" baseline="-25000"/>
              <a:t>1</a:t>
            </a:r>
            <a:r>
              <a:rPr lang="en-US" altLang="en-US" sz="2000"/>
              <a:t>,…a</a:t>
            </a:r>
            <a:r>
              <a:rPr lang="en-US" altLang="en-US" sz="2000" baseline="-25000"/>
              <a:t>n</a:t>
            </a:r>
            <a:r>
              <a:rPr lang="en-US" altLang="en-US" sz="2000"/>
              <a:t>} U {attributes of S</a:t>
            </a:r>
            <a:r>
              <a:rPr lang="en-US" altLang="en-US" sz="2000" baseline="-25000"/>
              <a:t>1</a:t>
            </a:r>
            <a:r>
              <a:rPr lang="en-US" altLang="en-US" sz="2000"/>
              <a:t>} U…U {attributes of S</a:t>
            </a:r>
            <a:r>
              <a:rPr lang="en-US" altLang="en-US" sz="2000" baseline="-25000"/>
              <a:t>m</a:t>
            </a:r>
            <a:r>
              <a:rPr lang="en-US" altLang="en-US" sz="2000"/>
              <a:t>} U {t} and PK(L) = k.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The attribute t is called a type (or </a:t>
            </a:r>
            <a:r>
              <a:rPr lang="en-US" altLang="en-US" sz="2000" b="1"/>
              <a:t>discriminating</a:t>
            </a:r>
            <a:r>
              <a:rPr lang="en-US" altLang="en-US" sz="2000"/>
              <a:t>) attribute that indicates the subclass to which each tuple belongs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b="1"/>
              <a:t>Option 8D: Single relation with multiple type attributes.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Create a single relation schema L with attributes Attrs(L) = {k,a</a:t>
            </a:r>
            <a:r>
              <a:rPr lang="en-US" altLang="en-US" sz="2000" baseline="-25000"/>
              <a:t>1</a:t>
            </a:r>
            <a:r>
              <a:rPr lang="en-US" altLang="en-US" sz="2000"/>
              <a:t>,…a</a:t>
            </a:r>
            <a:r>
              <a:rPr lang="en-US" altLang="en-US" sz="2000" baseline="-25000"/>
              <a:t>n</a:t>
            </a:r>
            <a:r>
              <a:rPr lang="en-US" altLang="en-US" sz="2000"/>
              <a:t>} U {attributes of S</a:t>
            </a:r>
            <a:r>
              <a:rPr lang="en-US" altLang="en-US" sz="2000" baseline="-25000"/>
              <a:t>1</a:t>
            </a:r>
            <a:r>
              <a:rPr lang="en-US" altLang="en-US" sz="2000"/>
              <a:t>} U…U {attributes of S</a:t>
            </a:r>
            <a:r>
              <a:rPr lang="en-US" altLang="en-US" sz="2000" baseline="-25000"/>
              <a:t>m</a:t>
            </a:r>
            <a:r>
              <a:rPr lang="en-US" altLang="en-US" sz="2000"/>
              <a:t>} U {t</a:t>
            </a:r>
            <a:r>
              <a:rPr lang="en-US" altLang="en-US" sz="2000" baseline="-25000"/>
              <a:t>1</a:t>
            </a:r>
            <a:r>
              <a:rPr lang="en-US" altLang="en-US" sz="2000"/>
              <a:t>, t</a:t>
            </a:r>
            <a:r>
              <a:rPr lang="en-US" altLang="en-US" sz="2000" baseline="-25000"/>
              <a:t>2</a:t>
            </a:r>
            <a:r>
              <a:rPr lang="en-US" altLang="en-US" sz="2000"/>
              <a:t>,…,t</a:t>
            </a:r>
            <a:r>
              <a:rPr lang="en-US" altLang="en-US" sz="2000" baseline="-25000"/>
              <a:t>m</a:t>
            </a:r>
            <a:r>
              <a:rPr lang="en-US" altLang="en-US" sz="2000"/>
              <a:t>} and PK(L) = k.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Each t</a:t>
            </a:r>
            <a:r>
              <a:rPr lang="en-US" altLang="en-US" sz="2000" baseline="-25000"/>
              <a:t>i</a:t>
            </a:r>
            <a:r>
              <a:rPr lang="en-US" altLang="en-US" sz="2000"/>
              <a:t>, 1 &lt; I &lt; m, is a Boolean type attribute indicating whether a tuple belongs to the subclass S</a:t>
            </a:r>
            <a:r>
              <a:rPr lang="en-US" altLang="en-US" sz="2000" baseline="-25000"/>
              <a:t>i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72DA41-7201-404F-A5CB-218E83D8A52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0975"/>
            <a:ext cx="8610600" cy="550863"/>
          </a:xfrm>
        </p:spPr>
        <p:txBody>
          <a:bodyPr anchor="t"/>
          <a:lstStyle/>
          <a:p>
            <a:pPr eaLnBrk="1" hangingPunct="1"/>
            <a:r>
              <a:rPr lang="en-US" altLang="en-US" sz="2000"/>
              <a:t>EER diagram notation for an attribute-defined specialization on JobType.</a:t>
            </a:r>
            <a:endParaRPr lang="en-US" altLang="en-US" sz="4000"/>
          </a:p>
        </p:txBody>
      </p:sp>
      <p:pic>
        <p:nvPicPr>
          <p:cNvPr id="501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08113" y="1139825"/>
            <a:ext cx="6408737" cy="51752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D559C7-0CCB-431F-956B-F11AC39680E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92088" y="358775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lnSpc>
                <a:spcPct val="85000"/>
              </a:lnSpc>
            </a:pPr>
            <a:br>
              <a:rPr lang="en-US" altLang="en-US" sz="2800">
                <a:solidFill>
                  <a:srgbClr val="A50021"/>
                </a:solidFill>
                <a:latin typeface="Arial" charset="0"/>
              </a:rPr>
            </a:br>
            <a:r>
              <a:rPr lang="en-US" altLang="en-US" sz="2800">
                <a:solidFill>
                  <a:srgbClr val="A50021"/>
                </a:solidFill>
                <a:latin typeface="Arial" charset="0"/>
              </a:rPr>
              <a:t>(c) Mapping the EER schema using option 8C.</a:t>
            </a:r>
            <a:endParaRPr lang="en-US" altLang="en-US" sz="2800" b="1">
              <a:solidFill>
                <a:srgbClr val="A50021"/>
              </a:solidFill>
              <a:latin typeface="Arial" charset="0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05338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342900" y="325755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lnSpc>
                <a:spcPct val="85000"/>
              </a:lnSpc>
            </a:pPr>
            <a:br>
              <a:rPr lang="en-US" altLang="en-US" sz="2800">
                <a:solidFill>
                  <a:srgbClr val="A50021"/>
                </a:solidFill>
                <a:latin typeface="Arial" charset="0"/>
              </a:rPr>
            </a:br>
            <a:r>
              <a:rPr lang="en-US" altLang="en-US" sz="2800">
                <a:solidFill>
                  <a:srgbClr val="A50021"/>
                </a:solidFill>
                <a:latin typeface="Arial" charset="0"/>
              </a:rPr>
              <a:t>(d) Mapping the EER schema using option 8d.</a:t>
            </a:r>
            <a:endParaRPr lang="en-US" altLang="en-US" sz="2800" b="1">
              <a:solidFill>
                <a:srgbClr val="A50021"/>
              </a:solidFill>
              <a:latin typeface="Arial" charset="0"/>
            </a:endParaRPr>
          </a:p>
        </p:txBody>
      </p:sp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488" y="1692275"/>
            <a:ext cx="7924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EFB939-8E94-493C-98D9-2D792BF0207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88300" cy="457200"/>
          </a:xfrm>
        </p:spPr>
        <p:txBody>
          <a:bodyPr anchor="t"/>
          <a:lstStyle/>
          <a:p>
            <a:pPr eaLnBrk="1" hangingPunct="1"/>
            <a:r>
              <a:rPr lang="en-US" altLang="en-US" sz="2000"/>
              <a:t>EER diagram notation for an overlapping (nondisjoint) specialization.</a:t>
            </a:r>
            <a:endParaRPr lang="en-US" altLang="en-US" sz="4000"/>
          </a:p>
        </p:txBody>
      </p:sp>
      <p:pic>
        <p:nvPicPr>
          <p:cNvPr id="542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98525" y="1644650"/>
            <a:ext cx="7343775" cy="4451350"/>
          </a:xfrm>
        </p:spPr>
      </p:pic>
      <p:sp>
        <p:nvSpPr>
          <p:cNvPr id="2" name="Flowchart: Connector 1"/>
          <p:cNvSpPr/>
          <p:nvPr/>
        </p:nvSpPr>
        <p:spPr bwMode="auto">
          <a:xfrm>
            <a:off x="4572000" y="3648075"/>
            <a:ext cx="161925" cy="161925"/>
          </a:xfrm>
          <a:prstGeom prst="flowChartConnector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en-IN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9D91C5-21C9-456D-BBB6-740153C335E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92100" y="358775"/>
            <a:ext cx="8166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85000"/>
              </a:lnSpc>
            </a:pPr>
            <a:r>
              <a:rPr lang="en-US" altLang="en-US">
                <a:solidFill>
                  <a:srgbClr val="A50021"/>
                </a:solidFill>
                <a:latin typeface="Arial" charset="0"/>
              </a:rPr>
              <a:t>(d) Mapping using option 8D with Boolean type fields Mflag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>
                <a:solidFill>
                  <a:srgbClr val="A50021"/>
                </a:solidFill>
                <a:latin typeface="Arial" charset="0"/>
              </a:rPr>
              <a:t>     and Pflag.</a:t>
            </a:r>
            <a:endParaRPr lang="en-US" altLang="en-US" b="1">
              <a:solidFill>
                <a:srgbClr val="A50021"/>
              </a:solidFill>
              <a:latin typeface="Arial" charset="0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019425"/>
            <a:ext cx="81661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D340C3-67F4-4DDF-B080-1648BDA8951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Mapping EER Model Constructs to Relations (cont)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389063"/>
            <a:ext cx="8413750" cy="481171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b="1">
                <a:latin typeface="Arial" charset="0"/>
              </a:rPr>
              <a:t>Mapping of Shared Subclasses (Multiple Inheritance)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A shared subclass, such as STUDENT_ASSISTANT, is a subclass of several classes, indicating multiple inheritance.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These classes must all have the same key attribute.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We can apply any of the options discussed in Step 8 to a shared subclass, subject to the restriction discussed in Step 8 of the mapping algorithm.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000"/>
              <a:t>In the example, both 8C and 8D are used for the shared class STUDENT_ASSISTANT.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30829-0640-4D65-BB4B-F84B659E9BA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</a:t>
            </a:r>
            <a:endParaRPr lang="en-US" altLang="en-US" sz="28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25525"/>
            <a:ext cx="8537575" cy="52228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/>
              <a:t>Step 1: Mapping of Regular Entity Types.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2400"/>
              <a:t>For each regular (strong) entity type E in the ER schema,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create a  relation R that includes all the simple attributes of E.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Choose one of the key attributes of E as the primary key for R.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If the chosen key of E is composite, the set of simple attributes that form it will together form the primary key of R.</a:t>
            </a:r>
            <a:endParaRPr lang="en-US" altLang="en-US" sz="1800" b="1"/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A50021"/>
                </a:solidFill>
              </a:rPr>
              <a:t>Example:</a:t>
            </a:r>
            <a:r>
              <a:rPr lang="en-US" altLang="en-US" sz="2400"/>
              <a:t>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We create the relations EMPLOYEE, DEPARTMENT, and PROJECT in the relational schema corresponding to the regular entities in the ER diagram.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SSN, DNUMBER, and PNUMBER are the primary keys for the relations EMPLOYEE, DEPARTMENT, and PROJECT as shown.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D4A7D7-BBEE-4F5F-ACD5-C25CD245C10C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604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90500"/>
            <a:ext cx="8407400" cy="6096000"/>
          </a:xfrm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836613"/>
            <a:ext cx="2921000" cy="1146175"/>
          </a:xfrm>
        </p:spPr>
        <p:txBody>
          <a:bodyPr anchor="t"/>
          <a:lstStyle/>
          <a:p>
            <a:pPr algn="l" eaLnBrk="1" hangingPunct="1"/>
            <a:r>
              <a:rPr lang="en-US" altLang="en-US" sz="1800"/>
              <a:t>A specialization lattice with multiple inheritance for a UNIVERSITY database.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E2B378-834A-457C-944C-9E30A2D9992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687388"/>
            <a:ext cx="8610600" cy="588962"/>
          </a:xfrm>
        </p:spPr>
        <p:txBody>
          <a:bodyPr anchor="t"/>
          <a:lstStyle/>
          <a:p>
            <a:pPr eaLnBrk="1" hangingPunct="1"/>
            <a:r>
              <a:rPr lang="en-US" altLang="en-US" sz="2400"/>
              <a:t>Mapping the EER specialization lattice using multiple options.</a:t>
            </a:r>
            <a:endParaRPr lang="en-US" altLang="en-US" sz="4400"/>
          </a:p>
        </p:txBody>
      </p:sp>
      <p:pic>
        <p:nvPicPr>
          <p:cNvPr id="6246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50900" y="2055813"/>
            <a:ext cx="7772400" cy="3132137"/>
          </a:xfrm>
        </p:spPr>
      </p:pic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874000" y="3128963"/>
            <a:ext cx="898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Course</a:t>
            </a:r>
          </a:p>
        </p:txBody>
      </p:sp>
      <p:sp>
        <p:nvSpPr>
          <p:cNvPr id="62470" name="TextBox 1"/>
          <p:cNvSpPr txBox="1">
            <a:spLocks noChangeArrowheads="1"/>
          </p:cNvSpPr>
          <p:nvPr/>
        </p:nvSpPr>
        <p:spPr bwMode="auto">
          <a:xfrm>
            <a:off x="3840163" y="3983038"/>
            <a:ext cx="625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400">
                <a:solidFill>
                  <a:schemeClr val="bg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Major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451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2CFEDF-205B-4B64-B9A8-62DC1E247AA8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554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62F818-0AA6-4057-842D-1A85C07D2AA3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0C4394-3396-40B9-87EB-32A01F3A191D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112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7163"/>
            <a:ext cx="83820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8D473B-9E5B-4675-8032-D88C45A4AED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554038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 (cont)</a:t>
            </a:r>
            <a:endParaRPr lang="en-US" altLang="en-US" sz="2800"/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7500" y="822325"/>
            <a:ext cx="8248650" cy="57689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Arial" charset="0"/>
              </a:rPr>
              <a:t>Step 2: Mapping of Weak Entity Types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200"/>
              <a:t>For each weak entity type W in the ER schema with owner entity type E, </a:t>
            </a:r>
          </a:p>
          <a:p>
            <a:pPr lvl="2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/>
              <a:t>create a relation R and include all attributes of W as attributes of R.</a:t>
            </a:r>
          </a:p>
          <a:p>
            <a:pPr lvl="2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/>
              <a:t>Include as foreign key attributes of R the primary key attribute(s) of the relation(s) that correspond to the owner entity type(s).</a:t>
            </a:r>
          </a:p>
          <a:p>
            <a:pPr lvl="2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/>
              <a:t>The primary key of R is the </a:t>
            </a:r>
            <a:r>
              <a:rPr lang="en-US" altLang="en-US" sz="1800" i="1"/>
              <a:t>combination of</a:t>
            </a:r>
            <a:r>
              <a:rPr lang="en-US" altLang="en-US" sz="1800"/>
              <a:t> the primary key(s) of the owner(s) and the partial key of the weak entity type W, if any.</a:t>
            </a:r>
          </a:p>
          <a:p>
            <a:pPr lvl="1" algn="just" eaLnBrk="1" hangingPunct="1">
              <a:spcBef>
                <a:spcPct val="60000"/>
              </a:spcBef>
              <a:buFontTx/>
              <a:buNone/>
            </a:pPr>
            <a:r>
              <a:rPr lang="en-US" altLang="en-US" sz="1100"/>
              <a:t>       </a:t>
            </a:r>
            <a:r>
              <a:rPr lang="en-US" altLang="en-US" sz="1800" b="1">
                <a:solidFill>
                  <a:srgbClr val="A50021"/>
                </a:solidFill>
              </a:rPr>
              <a:t>Example:</a:t>
            </a:r>
            <a:r>
              <a:rPr lang="en-US" altLang="en-US" sz="1800">
                <a:solidFill>
                  <a:srgbClr val="A50021"/>
                </a:solidFill>
              </a:rPr>
              <a:t> </a:t>
            </a:r>
          </a:p>
          <a:p>
            <a:pPr lvl="2" algn="just" eaLnBrk="1" hangingPunct="1">
              <a:lnSpc>
                <a:spcPct val="90000"/>
              </a:lnSpc>
              <a:spcBef>
                <a:spcPts val="650"/>
              </a:spcBef>
            </a:pPr>
            <a:r>
              <a:rPr lang="en-US" altLang="en-US" sz="1800"/>
              <a:t>Create the relation DEPENDENT in this step to correspond to the weak entity type DEPENDENT. </a:t>
            </a:r>
          </a:p>
          <a:p>
            <a:pPr lvl="2" algn="just" eaLnBrk="1" hangingPunct="1">
              <a:lnSpc>
                <a:spcPct val="90000"/>
              </a:lnSpc>
              <a:spcBef>
                <a:spcPts val="650"/>
              </a:spcBef>
            </a:pPr>
            <a:r>
              <a:rPr lang="en-US" altLang="en-US" sz="1800"/>
              <a:t>Include the primary key SSN of the EMPLOYEE relation as a foreign key attribute of DEPENDENT (renamed to ESSN). </a:t>
            </a:r>
          </a:p>
          <a:p>
            <a:pPr lvl="2" algn="just" eaLnBrk="1" hangingPunct="1">
              <a:lnSpc>
                <a:spcPct val="90000"/>
              </a:lnSpc>
              <a:spcBef>
                <a:spcPts val="650"/>
              </a:spcBef>
            </a:pPr>
            <a:r>
              <a:rPr lang="en-US" altLang="en-US" sz="1800"/>
              <a:t>The primary key of the DEPENDENT relation is the combination {ESSN, DEPENDENT_NAME} because DEPENDENT_NAME is the partial key of DEPENDENT.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C4577E-CBD5-4238-96C1-5B182BB56D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452437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 (cont)</a:t>
            </a:r>
            <a:endParaRPr lang="en-US" altLang="en-US" sz="2800"/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1775" y="842963"/>
            <a:ext cx="8658225" cy="5497512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Arial" charset="0"/>
              </a:rPr>
              <a:t>Step 3: Mapping of Binary 1:1 Relation Types</a:t>
            </a:r>
          </a:p>
          <a:p>
            <a:pPr lvl="1" algn="just" eaLnBrk="1" hangingPunct="1"/>
            <a:r>
              <a:rPr lang="en-US" altLang="en-US" sz="2200"/>
              <a:t>For each binary 1:1 relationship type R in the ER schema, </a:t>
            </a:r>
          </a:p>
          <a:p>
            <a:pPr lvl="2" algn="just" eaLnBrk="1" hangingPunct="1"/>
            <a:r>
              <a:rPr lang="en-US" altLang="en-US" sz="1800"/>
              <a:t>Identify the relations S and T that correspond to the entity types participating in R. </a:t>
            </a:r>
          </a:p>
          <a:p>
            <a:pPr lvl="2" algn="just" eaLnBrk="1" hangingPunct="1"/>
            <a:r>
              <a:rPr lang="en-US" altLang="en-US" sz="1800"/>
              <a:t>There are three possible approaches:</a:t>
            </a:r>
          </a:p>
          <a:p>
            <a:pPr lvl="2" algn="just" eaLnBrk="1" hangingPunct="1"/>
            <a:r>
              <a:rPr lang="en-US" altLang="en-US" sz="1800"/>
              <a:t>(1) </a:t>
            </a:r>
            <a:r>
              <a:rPr lang="en-US" altLang="en-US" sz="1800" u="sng"/>
              <a:t>Foreign Key approach:</a:t>
            </a:r>
            <a:r>
              <a:rPr lang="en-US" altLang="en-US" sz="1800"/>
              <a:t> </a:t>
            </a:r>
          </a:p>
          <a:p>
            <a:pPr lvl="3" algn="just" eaLnBrk="1" hangingPunct="1"/>
            <a:r>
              <a:rPr lang="en-US" altLang="en-US" sz="1400"/>
              <a:t>Choose the relations with </a:t>
            </a:r>
            <a:r>
              <a:rPr lang="en-US" altLang="en-US" sz="1400" b="1" i="1"/>
              <a:t>total participation</a:t>
            </a:r>
            <a:r>
              <a:rPr lang="en-US" altLang="en-US" sz="1400" i="1"/>
              <a:t> </a:t>
            </a:r>
            <a:r>
              <a:rPr lang="en-US" altLang="en-US" sz="1400"/>
              <a:t>in R – say S-- and include T’s primary key in S. </a:t>
            </a:r>
          </a:p>
          <a:p>
            <a:pPr lvl="3" algn="just" eaLnBrk="1" hangingPunct="1"/>
            <a:r>
              <a:rPr lang="en-US" altLang="en-US" sz="1400" b="1">
                <a:solidFill>
                  <a:srgbClr val="FF0000"/>
                </a:solidFill>
              </a:rPr>
              <a:t>Example</a:t>
            </a:r>
            <a:r>
              <a:rPr lang="en-US" altLang="en-US" sz="1400"/>
              <a:t>: 1:1 relation MANAGES is mapped by choosing the participating entity type DEPARTMENT to serve in the role of S, because its participation in the MANAGES relationship type is total.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(2) Merged relation option: </a:t>
            </a:r>
          </a:p>
          <a:p>
            <a:pPr lvl="3" algn="just" eaLnBrk="1" hangingPunct="1">
              <a:spcBef>
                <a:spcPct val="50000"/>
              </a:spcBef>
            </a:pPr>
            <a:r>
              <a:rPr lang="en-US" altLang="en-US" sz="1400"/>
              <a:t>An alternate mapping of a 1:1 relationship type is possible by merging the two entity types and the relationship into a single relation. This may be appropriate when both participations are total.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800"/>
              <a:t> (3) </a:t>
            </a:r>
            <a:r>
              <a:rPr lang="en-US" altLang="en-US" sz="1800" u="sng"/>
              <a:t>Cross-reference or relationship relation option:</a:t>
            </a:r>
            <a:r>
              <a:rPr lang="en-US" altLang="en-US" sz="1800"/>
              <a:t> </a:t>
            </a:r>
          </a:p>
          <a:p>
            <a:pPr lvl="3" algn="just" eaLnBrk="1" hangingPunct="1">
              <a:spcBef>
                <a:spcPct val="50000"/>
              </a:spcBef>
            </a:pPr>
            <a:r>
              <a:rPr lang="en-US" altLang="en-US" sz="1400"/>
              <a:t>The third alternative is to set up a third relation  </a:t>
            </a:r>
            <a:r>
              <a:rPr lang="en-US" altLang="en-US" sz="1600" b="1">
                <a:latin typeface="Arial" charset="0"/>
              </a:rPr>
              <a:t>W(T.</a:t>
            </a:r>
            <a:r>
              <a:rPr lang="en-US" altLang="en-US" sz="1600" b="1" i="1">
                <a:latin typeface="Arial" charset="0"/>
              </a:rPr>
              <a:t>primarykey</a:t>
            </a:r>
            <a:r>
              <a:rPr lang="en-US" altLang="en-US" sz="1600" b="1">
                <a:latin typeface="Arial" charset="0"/>
              </a:rPr>
              <a:t>, S.</a:t>
            </a:r>
            <a:r>
              <a:rPr lang="en-US" altLang="en-US" sz="1600" b="1" i="1">
                <a:latin typeface="Arial" charset="0"/>
              </a:rPr>
              <a:t>primaryKey</a:t>
            </a:r>
            <a:r>
              <a:rPr lang="en-US" altLang="en-US" sz="1600" b="1">
                <a:latin typeface="Arial" charset="0"/>
              </a:rPr>
              <a:t>) </a:t>
            </a:r>
            <a:r>
              <a:rPr lang="en-US" altLang="en-US" sz="1400"/>
              <a:t>for the purpose of cross-referencing the primary keys of the two relations S and T representing the entity types. </a:t>
            </a:r>
            <a:endParaRPr lang="en-US" altLang="en-US"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E98F20-AA7C-4856-A5F4-B606D4D0E0D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(cont)</a:t>
            </a:r>
            <a:endParaRPr lang="en-US" altLang="en-US" sz="28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144588"/>
            <a:ext cx="8623300" cy="50419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1800" b="1" dirty="0">
                <a:latin typeface="Arial" panose="020B0604020202020204" pitchFamily="34" charset="0"/>
              </a:rPr>
              <a:t>Step 4: Mapping of Binary 1:N Relationship Types.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altLang="en-US" sz="1800" dirty="0"/>
              <a:t>For each regular binary 1:N relationship type R, </a:t>
            </a:r>
          </a:p>
          <a:p>
            <a:pPr lvl="2" algn="just" eaLnBrk="1" hangingPunct="1">
              <a:spcBef>
                <a:spcPct val="30000"/>
              </a:spcBef>
              <a:defRPr/>
            </a:pPr>
            <a:r>
              <a:rPr lang="en-US" altLang="en-US" sz="1800" dirty="0"/>
              <a:t>Identify the relation S that represent the participating entity type at the N-side of the relationship type. </a:t>
            </a:r>
          </a:p>
          <a:p>
            <a:pPr lvl="2" algn="just" eaLnBrk="1" hangingPunct="1">
              <a:spcBef>
                <a:spcPct val="30000"/>
              </a:spcBef>
              <a:defRPr/>
            </a:pPr>
            <a:r>
              <a:rPr lang="en-US" altLang="en-US" sz="1800" dirty="0"/>
              <a:t>Include as foreign key in S the primary key of the relation T that represents the other entity type participating in R. </a:t>
            </a:r>
          </a:p>
          <a:p>
            <a:pPr lvl="2" algn="just" eaLnBrk="1" hangingPunct="1">
              <a:spcBef>
                <a:spcPct val="30000"/>
              </a:spcBef>
              <a:defRPr/>
            </a:pPr>
            <a:r>
              <a:rPr lang="en-US" altLang="en-US" sz="1800" dirty="0"/>
              <a:t>Include any simple attributes of the 1:N relation type as attributes of S.</a:t>
            </a:r>
          </a:p>
          <a:p>
            <a:pPr marL="457200" lvl="1" indent="0" algn="just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rgbClr val="A50021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1800" dirty="0">
                <a:solidFill>
                  <a:srgbClr val="A50021"/>
                </a:solidFill>
                <a:latin typeface="Arial" panose="020B0604020202020204" pitchFamily="34" charset="0"/>
              </a:rPr>
              <a:t> </a:t>
            </a:r>
          </a:p>
          <a:p>
            <a:pPr lvl="2" algn="just" eaLnBrk="1" hangingPunct="1">
              <a:defRPr/>
            </a:pPr>
            <a:r>
              <a:rPr lang="en-US" altLang="en-US" sz="1800" dirty="0"/>
              <a:t>For WORKS_FOR we include the primary key NUMBER of the DEPARTMENT relation as foreign key in the EMPLOYEE relation and call it DNO. </a:t>
            </a:r>
          </a:p>
          <a:p>
            <a:pPr lvl="2" algn="just" eaLnBrk="1" hangingPunct="1">
              <a:defRPr/>
            </a:pPr>
            <a:r>
              <a:rPr lang="en-US" altLang="en-US" sz="1800" dirty="0"/>
              <a:t>For CONTROLS we include the primary key NUMBER of the DEPARTMENT relation as foreign key in the PROJECT relation and call it DNUM.</a:t>
            </a:r>
          </a:p>
          <a:p>
            <a:pPr lvl="2" algn="just" eaLnBrk="1" hangingPunct="1">
              <a:defRPr/>
            </a:pPr>
            <a:r>
              <a:rPr lang="en-US" altLang="en-US" sz="1800" dirty="0"/>
              <a:t>For SUPERVISION we include the primary key SSN of the EMPLOYEE relation as foreign key in the EMPLOYEE relation and call it SUPERSSSN.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95379E-D8DD-470B-A71A-ABCCB65A73F9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84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7163"/>
            <a:ext cx="83820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BC5367-738A-43C2-B738-51519EAF348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554037"/>
          </a:xfrm>
        </p:spPr>
        <p:txBody>
          <a:bodyPr/>
          <a:lstStyle/>
          <a:p>
            <a:pPr eaLnBrk="1" hangingPunct="1"/>
            <a:r>
              <a:rPr lang="en-US" altLang="en-US" sz="2800" b="1"/>
              <a:t>ER-to-Relational Mapping Algorithm (cont)</a:t>
            </a:r>
            <a:endParaRPr lang="en-US" altLang="en-US" sz="28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44563"/>
            <a:ext cx="8582025" cy="54356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</a:pPr>
            <a:r>
              <a:rPr lang="en-US" altLang="en-US" sz="2400" b="1"/>
              <a:t>Step 5: Mapping of Binary M:N Relationship Types.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n-US" altLang="en-US" sz="2000"/>
              <a:t>For each regular binary M:N relationship type R, </a:t>
            </a:r>
          </a:p>
          <a:p>
            <a:pPr lvl="2" algn="just" eaLnBrk="1" hangingPunct="1">
              <a:spcBef>
                <a:spcPct val="30000"/>
              </a:spcBef>
            </a:pPr>
            <a:r>
              <a:rPr lang="en-US" altLang="en-US" sz="1600" i="1"/>
              <a:t>create a new relation</a:t>
            </a:r>
            <a:r>
              <a:rPr lang="en-US" altLang="en-US" sz="1600"/>
              <a:t> S to represent R. </a:t>
            </a:r>
          </a:p>
          <a:p>
            <a:pPr lvl="2" algn="just" eaLnBrk="1" hangingPunct="1">
              <a:spcBef>
                <a:spcPct val="30000"/>
              </a:spcBef>
            </a:pPr>
            <a:r>
              <a:rPr lang="en-US" altLang="en-US" sz="1600"/>
              <a:t>Include as foreign key attributes in S the primary keys of the relations that represent the participating entity types; </a:t>
            </a:r>
            <a:r>
              <a:rPr lang="en-US" altLang="en-US" sz="1600" i="1"/>
              <a:t>their combination will form the primary key</a:t>
            </a:r>
            <a:r>
              <a:rPr lang="en-US" altLang="en-US" sz="1600"/>
              <a:t> of S. </a:t>
            </a:r>
          </a:p>
          <a:p>
            <a:pPr lvl="2" algn="just" eaLnBrk="1" hangingPunct="1">
              <a:spcBef>
                <a:spcPct val="30000"/>
              </a:spcBef>
            </a:pPr>
            <a:r>
              <a:rPr lang="en-US" altLang="en-US" sz="1600"/>
              <a:t>Also include any simple attributes of the M:N relationship type as attributes of S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     </a:t>
            </a:r>
            <a:r>
              <a:rPr lang="en-US" altLang="en-US" sz="2200" b="1">
                <a:solidFill>
                  <a:srgbClr val="A50021"/>
                </a:solidFill>
              </a:rPr>
              <a:t>Example:</a:t>
            </a:r>
            <a:r>
              <a:rPr lang="en-US" altLang="en-US" sz="2200">
                <a:solidFill>
                  <a:srgbClr val="A50021"/>
                </a:solidFill>
              </a:rPr>
              <a:t>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sz="1800"/>
              <a:t>The M:N relationship type WORKS_ON from the ER  diagram is mapped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600"/>
              <a:t>By creating a relation WORKS_ON in the relational database schema.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600"/>
              <a:t>The primary keys of the PROJECT and EMPLOYEE relations are included as foreign keys in WORKS_ON and renamed PNO and ESSN, respectively.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600"/>
              <a:t>Attribute HOURS in WORKS_ON represents the HOURS attribute of the relation type. </a:t>
            </a:r>
          </a:p>
          <a:p>
            <a:pPr lvl="2" algn="just" eaLnBrk="1" hangingPunct="1">
              <a:spcBef>
                <a:spcPct val="50000"/>
              </a:spcBef>
            </a:pPr>
            <a:r>
              <a:rPr lang="en-US" altLang="en-US" sz="1600"/>
              <a:t>The primary key of the WORKS_ON relation is the combination of the foreign key attributes {ESSN, PNO}.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20" ma:contentTypeDescription="Create a new document." ma:contentTypeScope="" ma:versionID="d0ae831335df3a8922329ac48cb1837c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03af8246080d89961b0435e3c58fbd1b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A2A4DA-4B78-4780-A282-323F971D93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427B3E-34E6-4A14-A2F6-3B8FFBD0DFF1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customXml/itemProps3.xml><?xml version="1.0" encoding="utf-8"?>
<ds:datastoreItem xmlns:ds="http://schemas.openxmlformats.org/officeDocument/2006/customXml" ds:itemID="{18A48EAB-A7F3-4555-8A80-3C49B028C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f77d6-7435-44c9-91b9-005915f196b3"/>
    <ds:schemaRef ds:uri="a14683dc-acff-4aa3-9ceb-a35f8ebed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4408</TotalTime>
  <Words>2158</Words>
  <Application>Microsoft Office PowerPoint</Application>
  <PresentationFormat>On-screen Show (4:3)</PresentationFormat>
  <Paragraphs>258</Paragraphs>
  <Slides>33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Soaring</vt:lpstr>
      <vt:lpstr> Relational Database Design by ER- and EER-to-Relational Mapping</vt:lpstr>
      <vt:lpstr>Chapter Outline</vt:lpstr>
      <vt:lpstr>ER-to-Relational Mapping Algorithm</vt:lpstr>
      <vt:lpstr>PowerPoint Presentation</vt:lpstr>
      <vt:lpstr>ER-to-Relational Mapping Algorithm (cont)</vt:lpstr>
      <vt:lpstr>ER-to-Relational Mapping Algorithm (cont)</vt:lpstr>
      <vt:lpstr> ER-to-Relational Mapping Algorithm (cont)</vt:lpstr>
      <vt:lpstr>PowerPoint Presentation</vt:lpstr>
      <vt:lpstr>ER-to-Relational Mapping Algorithm (cont)</vt:lpstr>
      <vt:lpstr>ER-to-Relational Mapping Algorithm (cont)</vt:lpstr>
      <vt:lpstr>ER-to-Relational Mapping Algorithm (contd.)</vt:lpstr>
      <vt:lpstr>N-ary example</vt:lpstr>
      <vt:lpstr>Solution to n-ary example</vt:lpstr>
      <vt:lpstr>PowerPoint Presentation</vt:lpstr>
      <vt:lpstr>FIGURE 7.2 Result of mapping the COMPANY ER schema into a relational schema.</vt:lpstr>
      <vt:lpstr> Summary of Mapping constructs and constraints</vt:lpstr>
      <vt:lpstr>Mapping EER Model Constructs to Relations </vt:lpstr>
      <vt:lpstr>Mapping EER Model Constructs to Relations </vt:lpstr>
      <vt:lpstr>EER diagram notation for an attribute-defined specialization on JobType.</vt:lpstr>
      <vt:lpstr>EER diagram notation for an attribute-defined specialization on JobType.</vt:lpstr>
      <vt:lpstr>Mapping EER Model Constructs to Relations </vt:lpstr>
      <vt:lpstr>PowerPoint Presentation</vt:lpstr>
      <vt:lpstr> (b) Mapping the EER schema using option 8B. </vt:lpstr>
      <vt:lpstr>Mapping EER Model Constructs to Relations (cont)</vt:lpstr>
      <vt:lpstr>EER diagram notation for an attribute-defined specialization on JobType.</vt:lpstr>
      <vt:lpstr>PowerPoint Presentation</vt:lpstr>
      <vt:lpstr>EER diagram notation for an overlapping (nondisjoint) specialization.</vt:lpstr>
      <vt:lpstr>PowerPoint Presentation</vt:lpstr>
      <vt:lpstr>Mapping EER Model Constructs to Relations (cont)</vt:lpstr>
      <vt:lpstr>A specialization lattice with multiple inheritance for a UNIVERSITY database.</vt:lpstr>
      <vt:lpstr>Mapping the EER specialization lattice using multiple options.</vt:lpstr>
      <vt:lpstr>PowerPoint Presentation</vt:lpstr>
      <vt:lpstr>PowerPoint Presentation</vt:lpstr>
    </vt:vector>
  </TitlesOfParts>
  <Company>Addsion-Wesley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UMA Maheswari</cp:lastModifiedBy>
  <cp:revision>317</cp:revision>
  <cp:lastPrinted>2001-05-28T10:10:18Z</cp:lastPrinted>
  <dcterms:created xsi:type="dcterms:W3CDTF">1998-07-18T17:10:54Z</dcterms:created>
  <dcterms:modified xsi:type="dcterms:W3CDTF">2023-07-22T04:09:31Z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0x01010095B0B573EC6A244CBB1320D8E6061CD0</vt:lpwstr>
  </property>
</Properties>
</file>