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3"/>
  </p:sldMasterIdLst>
  <p:notesMasterIdLst>
    <p:notesMasterId r:id="rId58"/>
  </p:notesMasterIdLst>
  <p:sldIdLst>
    <p:sldId id="256" r:id="rId4"/>
    <p:sldId id="285" r:id="rId5"/>
    <p:sldId id="360" r:id="rId6"/>
    <p:sldId id="386" r:id="rId7"/>
    <p:sldId id="384" r:id="rId8"/>
    <p:sldId id="361" r:id="rId9"/>
    <p:sldId id="362" r:id="rId10"/>
    <p:sldId id="387" r:id="rId11"/>
    <p:sldId id="385" r:id="rId12"/>
    <p:sldId id="388" r:id="rId13"/>
    <p:sldId id="389" r:id="rId14"/>
    <p:sldId id="390" r:id="rId15"/>
    <p:sldId id="410" r:id="rId16"/>
    <p:sldId id="391" r:id="rId17"/>
    <p:sldId id="411" r:id="rId18"/>
    <p:sldId id="412" r:id="rId19"/>
    <p:sldId id="392" r:id="rId20"/>
    <p:sldId id="393" r:id="rId21"/>
    <p:sldId id="394" r:id="rId22"/>
    <p:sldId id="409" r:id="rId23"/>
    <p:sldId id="417" r:id="rId24"/>
    <p:sldId id="395" r:id="rId25"/>
    <p:sldId id="396" r:id="rId26"/>
    <p:sldId id="397" r:id="rId27"/>
    <p:sldId id="418" r:id="rId28"/>
    <p:sldId id="398" r:id="rId29"/>
    <p:sldId id="419" r:id="rId30"/>
    <p:sldId id="420" r:id="rId31"/>
    <p:sldId id="363" r:id="rId32"/>
    <p:sldId id="401" r:id="rId33"/>
    <p:sldId id="400" r:id="rId34"/>
    <p:sldId id="408" r:id="rId35"/>
    <p:sldId id="381" r:id="rId36"/>
    <p:sldId id="382" r:id="rId37"/>
    <p:sldId id="383" r:id="rId38"/>
    <p:sldId id="364" r:id="rId39"/>
    <p:sldId id="367" r:id="rId40"/>
    <p:sldId id="404" r:id="rId41"/>
    <p:sldId id="406" r:id="rId42"/>
    <p:sldId id="413" r:id="rId43"/>
    <p:sldId id="415" r:id="rId44"/>
    <p:sldId id="414" r:id="rId45"/>
    <p:sldId id="37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16" r:id="rId5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BEF71-0D85-C606-E220-1ABC3E4A7AEF}" v="3" dt="2021-09-11T20:54:11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12" autoAdjust="0"/>
  </p:normalViewPr>
  <p:slideViewPr>
    <p:cSldViewPr>
      <p:cViewPr varScale="1">
        <p:scale>
          <a:sx n="85" d="100"/>
          <a:sy n="85" d="100"/>
        </p:scale>
        <p:origin x="-93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GUPTA" userId="S::dhruv.gupta2020@vitstudent.ac.in::642107cb-8312-4798-af49-20b205fdc299" providerId="AD" clId="Web-{197BEF71-0D85-C606-E220-1ABC3E4A7AEF}"/>
    <pc:docChg chg="modSld">
      <pc:chgData name="DHRUV GUPTA" userId="S::dhruv.gupta2020@vitstudent.ac.in::642107cb-8312-4798-af49-20b205fdc299" providerId="AD" clId="Web-{197BEF71-0D85-C606-E220-1ABC3E4A7AEF}" dt="2021-09-11T20:54:11.200" v="2" actId="1076"/>
      <pc:docMkLst>
        <pc:docMk/>
      </pc:docMkLst>
      <pc:sldChg chg="modSp">
        <pc:chgData name="DHRUV GUPTA" userId="S::dhruv.gupta2020@vitstudent.ac.in::642107cb-8312-4798-af49-20b205fdc299" providerId="AD" clId="Web-{197BEF71-0D85-C606-E220-1ABC3E4A7AEF}" dt="2021-09-11T20:54:11.200" v="2" actId="1076"/>
        <pc:sldMkLst>
          <pc:docMk/>
          <pc:sldMk cId="0" sldId="426"/>
        </pc:sldMkLst>
        <pc:spChg chg="mod">
          <ac:chgData name="DHRUV GUPTA" userId="S::dhruv.gupta2020@vitstudent.ac.in::642107cb-8312-4798-af49-20b205fdc299" providerId="AD" clId="Web-{197BEF71-0D85-C606-E220-1ABC3E4A7AEF}" dt="2021-09-11T20:54:08.013" v="1" actId="1076"/>
          <ac:spMkLst>
            <pc:docMk/>
            <pc:sldMk cId="0" sldId="426"/>
            <ac:spMk id="53250" creationId="{25C534CD-0D30-4439-9742-717CFE787A02}"/>
          </ac:spMkLst>
        </pc:spChg>
        <pc:spChg chg="mod">
          <ac:chgData name="DHRUV GUPTA" userId="S::dhruv.gupta2020@vitstudent.ac.in::642107cb-8312-4798-af49-20b205fdc299" providerId="AD" clId="Web-{197BEF71-0D85-C606-E220-1ABC3E4A7AEF}" dt="2021-09-11T20:54:11.200" v="2" actId="1076"/>
          <ac:spMkLst>
            <pc:docMk/>
            <pc:sldMk cId="0" sldId="426"/>
            <ac:spMk id="53251" creationId="{7B071B67-2106-4D3D-AD8B-4CA887B780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DE39D5-5BBE-4739-A3CF-90D256492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C09C7-E703-4C5B-85E6-1649D553970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B2FC74-64F2-487A-9FE8-E95473450328}" type="datetimeFigureOut">
              <a:rPr lang="en-IN"/>
              <a:pPr>
                <a:defRPr/>
              </a:pPr>
              <a:t>11-09-2021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0CA921-5E9A-4F48-B2EB-5FD4BD2450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75BBC41-678A-498A-BCDC-77941CC50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EFE5A-9706-433E-8D64-3CA9BA10B2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B531-4905-4B27-984E-7584AE93A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7F108F9-D21F-4D8F-9566-92046C76A72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4C7A880-3023-49F2-8B0E-DC29F4ABF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00525E-2659-4C2F-A3B0-BDF0B52CD38F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6A66EB0-3CDE-4D5F-B0B9-4AB16252D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2113" y="690563"/>
            <a:ext cx="6075362" cy="3417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A0E56E8-F036-4E6B-B39F-A654BDFA2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EE9C991-E8CD-4F2C-BE65-E942E3B7D0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D44183-FA01-4965-93F0-DB5E970D4E1C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7C398C4-C44B-4D10-A96B-90FA1E887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729E94B-FCBF-4BA8-A18A-D58FAD079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78C6A6C-1FA0-445C-9709-184C95791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5390B8-C546-491D-BD65-60C46FB77824}" type="slidenum">
              <a:rPr lang="en-CA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CA" altLang="en-US">
              <a:latin typeface="Calibri" panose="020F050202020403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B59A429-2917-48F6-9F6A-60A6B9F66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3428B7A-9DAD-47D7-89E6-8999565FA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665DEA35-4984-439B-84FE-1DE11543F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CDE0F-DA48-4E8B-B51D-F287337836A1}" type="slidenum">
              <a:rPr lang="en-CA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CA" altLang="en-US">
              <a:latin typeface="Calibri" panose="020F050202020403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AC3FEF2-BA01-4D19-865F-55D5540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66E2482-6B67-4549-B326-4D2D45E6A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266A541-CB5C-42D5-8FA9-4DD0C1934A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48DD89-B018-4F9B-9A0A-F53F3A55DCB8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60FAFD2-E748-452C-86C4-232CCFBE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F20A161-2EA8-40E6-A1C1-7EFFBD3F6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 anchor="b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69A32257-6A16-4338-9812-36D6F1A71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46" name="Rectangle 5">
            <a:extLst>
              <a:ext uri="{FF2B5EF4-FFF2-40B4-BE49-F238E27FC236}">
                <a16:creationId xmlns:a16="http://schemas.microsoft.com/office/drawing/2014/main" id="{5E1728DF-E42F-45C3-B6B0-E23EB53C3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47" name="Rectangle 6">
            <a:extLst>
              <a:ext uri="{FF2B5EF4-FFF2-40B4-BE49-F238E27FC236}">
                <a16:creationId xmlns:a16="http://schemas.microsoft.com/office/drawing/2014/main" id="{6E8E4AB2-268D-4EF6-8C85-2E555E528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8" name="Rectangle 7">
            <a:extLst>
              <a:ext uri="{FF2B5EF4-FFF2-40B4-BE49-F238E27FC236}">
                <a16:creationId xmlns:a16="http://schemas.microsoft.com/office/drawing/2014/main" id="{57D30D70-9D97-455D-941E-3A9BD2E98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0" tIns="44446" rIns="90480" bIns="4444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BDCDCA5-3077-41AE-8935-4F4AD8D37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3457B6-44BD-4BC2-8BD0-C2BFF46FE695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3AA8C43-7B5E-49CD-897D-BD43D1B7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6C38FCE-E9D0-4CDC-B408-067DB984A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DC7C7E5D-F911-4839-8D10-1A7A3F21A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470" name="Rectangle 5">
            <a:extLst>
              <a:ext uri="{FF2B5EF4-FFF2-40B4-BE49-F238E27FC236}">
                <a16:creationId xmlns:a16="http://schemas.microsoft.com/office/drawing/2014/main" id="{F7237BC8-4F52-4290-89C3-7BF8B5461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471" name="Rectangle 6">
            <a:extLst>
              <a:ext uri="{FF2B5EF4-FFF2-40B4-BE49-F238E27FC236}">
                <a16:creationId xmlns:a16="http://schemas.microsoft.com/office/drawing/2014/main" id="{75E373A4-A1BC-409B-89FC-ABB0A15D2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72" name="Rectangle 7">
            <a:extLst>
              <a:ext uri="{FF2B5EF4-FFF2-40B4-BE49-F238E27FC236}">
                <a16:creationId xmlns:a16="http://schemas.microsoft.com/office/drawing/2014/main" id="{F6F8001A-843E-40F2-8C49-CEB38DA5B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55" tIns="47620" rIns="93655" bIns="476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43179BC-03B3-4EC3-9EC0-8D5F8C465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718829-A09F-4B45-B449-F1C5FD7E1696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8F270B2-881D-49F4-BE5D-F71ED34A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15C7424-FCC5-42D1-8945-D11F141D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60E6BB6D-9AA6-4EFE-979F-F788F50D3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45A75D94-24E1-40CB-9BCA-148F0EA5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95" name="Rectangle 6">
            <a:extLst>
              <a:ext uri="{FF2B5EF4-FFF2-40B4-BE49-F238E27FC236}">
                <a16:creationId xmlns:a16="http://schemas.microsoft.com/office/drawing/2014/main" id="{6BDC5EE9-7AEC-464A-9D79-8D38CFD0A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EB89C094-94AA-4B8D-BA1F-1CAE8022C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55" tIns="47620" rIns="93655" bIns="476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6764670-C582-4C1F-9D88-84EA4EBA2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FFC87D-1240-48A8-A9AC-EC5A3502102B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79BF421-5405-49C3-AD5D-959F36E3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8A326D9-2E23-45F2-9117-E66C7811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F02910E9-A996-49AA-9922-FA5E3201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8" name="Rectangle 5">
            <a:extLst>
              <a:ext uri="{FF2B5EF4-FFF2-40B4-BE49-F238E27FC236}">
                <a16:creationId xmlns:a16="http://schemas.microsoft.com/office/drawing/2014/main" id="{62FE6CCD-46B8-4C70-A0B9-E4892D93D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9" name="Rectangle 6">
            <a:extLst>
              <a:ext uri="{FF2B5EF4-FFF2-40B4-BE49-F238E27FC236}">
                <a16:creationId xmlns:a16="http://schemas.microsoft.com/office/drawing/2014/main" id="{7F5FBD98-D365-49EA-9F17-B072ED04A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20" name="Rectangle 7">
            <a:extLst>
              <a:ext uri="{FF2B5EF4-FFF2-40B4-BE49-F238E27FC236}">
                <a16:creationId xmlns:a16="http://schemas.microsoft.com/office/drawing/2014/main" id="{25CD4B9D-A064-4515-B331-081B83433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55" tIns="47620" rIns="93655" bIns="476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4D53367-CBE0-43C0-9923-2FEC6C5949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D86FAD-580A-4449-BA65-5CEAD68F55BB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D80BF85-48AD-482F-ACD5-FCBC82A0A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F1A7498-26B6-4DD6-AF9E-C940C4EFA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7D61D89C-5A52-4E9B-8FD0-0A9951BDD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23C9C71E-C6DE-4F66-8411-39C79375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5543" name="Rectangle 6">
            <a:extLst>
              <a:ext uri="{FF2B5EF4-FFF2-40B4-BE49-F238E27FC236}">
                <a16:creationId xmlns:a16="http://schemas.microsoft.com/office/drawing/2014/main" id="{AE162AD5-CE35-4E12-AE54-37C86C552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4" name="Rectangle 7">
            <a:extLst>
              <a:ext uri="{FF2B5EF4-FFF2-40B4-BE49-F238E27FC236}">
                <a16:creationId xmlns:a16="http://schemas.microsoft.com/office/drawing/2014/main" id="{9052D2A8-A43C-40C5-8B6B-0E31AE7A6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55" tIns="47620" rIns="93655" bIns="476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7002683-23F6-4FB7-AD3A-13F3DB50F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1CC278-11B4-426C-A922-7C330EEE8779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44A5179-B73E-48D8-B21E-46B94C60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613A886-61AC-4976-B21E-1AAADC1A2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 i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66565" name="Rectangle 4">
            <a:extLst>
              <a:ext uri="{FF2B5EF4-FFF2-40B4-BE49-F238E27FC236}">
                <a16:creationId xmlns:a16="http://schemas.microsoft.com/office/drawing/2014/main" id="{4DA5D2AA-D2EA-43A1-B066-79BC27C4E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566" name="Rectangle 5">
            <a:extLst>
              <a:ext uri="{FF2B5EF4-FFF2-40B4-BE49-F238E27FC236}">
                <a16:creationId xmlns:a16="http://schemas.microsoft.com/office/drawing/2014/main" id="{1BBEA070-D085-4779-BCF8-D1831A37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567" name="Rectangle 6">
            <a:extLst>
              <a:ext uri="{FF2B5EF4-FFF2-40B4-BE49-F238E27FC236}">
                <a16:creationId xmlns:a16="http://schemas.microsoft.com/office/drawing/2014/main" id="{C0F3A188-865D-40BF-9611-7AD477D61A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8" name="Rectangle 7">
            <a:extLst>
              <a:ext uri="{FF2B5EF4-FFF2-40B4-BE49-F238E27FC236}">
                <a16:creationId xmlns:a16="http://schemas.microsoft.com/office/drawing/2014/main" id="{0BC91F25-A3A5-403B-97CC-4501960B9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55" tIns="47620" rIns="93655" bIns="476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5D41EE1-1B9C-40F0-8744-33AC84E7B8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59313C-E47A-45D3-89A9-ACD0364A3476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A3EF1F4-73A1-4AB1-962F-1FEE1018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EAD6A72-910F-46FA-BAF5-3FEE32F87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 i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235878DF-C11F-43EC-8389-CAA2708C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590" name="Rectangle 5">
            <a:extLst>
              <a:ext uri="{FF2B5EF4-FFF2-40B4-BE49-F238E27FC236}">
                <a16:creationId xmlns:a16="http://schemas.microsoft.com/office/drawing/2014/main" id="{BC9A4448-6597-4CE8-AD5B-55C0B887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7591" name="Rectangle 6">
            <a:extLst>
              <a:ext uri="{FF2B5EF4-FFF2-40B4-BE49-F238E27FC236}">
                <a16:creationId xmlns:a16="http://schemas.microsoft.com/office/drawing/2014/main" id="{CBB60AD8-5A0B-4BE5-B3F1-C08D2B7B1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92" name="Rectangle 7">
            <a:extLst>
              <a:ext uri="{FF2B5EF4-FFF2-40B4-BE49-F238E27FC236}">
                <a16:creationId xmlns:a16="http://schemas.microsoft.com/office/drawing/2014/main" id="{768454EC-7D84-4C56-8F32-5255D6463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55" tIns="47620" rIns="93655" bIns="476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10BC707-67AF-4698-ACAA-B2A5F69DCA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6D3D3F-EE07-4DC0-B490-44C8E1F55216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CDE1D71-3B29-4537-B0D3-16D83E5E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7E9CAA9-8530-4676-96EB-38920DD88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D5C6BDE2-B731-4C20-8ED3-4A50527B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614" name="Rectangle 5">
            <a:extLst>
              <a:ext uri="{FF2B5EF4-FFF2-40B4-BE49-F238E27FC236}">
                <a16:creationId xmlns:a16="http://schemas.microsoft.com/office/drawing/2014/main" id="{53EA4337-E16A-4783-9DEC-853C8FA2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571" tIns="45286" rIns="90571" bIns="45286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615" name="Rectangle 6">
            <a:extLst>
              <a:ext uri="{FF2B5EF4-FFF2-40B4-BE49-F238E27FC236}">
                <a16:creationId xmlns:a16="http://schemas.microsoft.com/office/drawing/2014/main" id="{878F3C9D-BB5E-4423-9DC6-90439509C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6" name="Rectangle 7">
            <a:extLst>
              <a:ext uri="{FF2B5EF4-FFF2-40B4-BE49-F238E27FC236}">
                <a16:creationId xmlns:a16="http://schemas.microsoft.com/office/drawing/2014/main" id="{84A4BF36-1A13-482E-89BF-911B10CDC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55" tIns="47620" rIns="93655" bIns="476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1F2B084-7AA3-47CA-B82C-28F2FE05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C014E-D9A7-45CA-B4C0-24AB831E525F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62860F3-490A-4D24-AE2F-88A54942D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7A042-F18A-420B-AA1E-B7ED3EB693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EFA2930B-CA45-4DEA-AEA6-2888617F0F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313" cy="225425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8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BB70-7405-4DC8-B37C-4A21C570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2E8E6-1C18-48BC-A91D-B829584A9193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F0154A-55F9-424D-BB3F-C69985EBF8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C91915-24E2-4F44-BA81-095B580551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27AF67-E027-4991-B09F-65AA022EF4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CB8D-D87E-49C0-89FF-CFEA9A85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70874-1409-4ECB-9B35-EB9F091E88DE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593B6D-4E4B-4011-A700-1750D2BE1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2BE9C-1448-4ACD-B541-C7ADB56F81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3B988-FC73-4B24-8220-8944AD4E7F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AEA0-2E66-4A82-9057-FBAF987C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E7483-D5FE-42EC-96C3-D1166148BA81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62FE-2746-41F7-9B3F-33859363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313" cy="2254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D0C35-B156-48C2-980D-A3A4864B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2D80A-D332-4CA6-B188-9F75ABD9F8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34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2E30-17C9-46A3-9E70-658FCB14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0289E-9D14-4816-951D-F28C2C022240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FAD92C-3BF2-4617-A133-1AD4D9EBBF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DF2E11-F537-4C1C-82B5-035AE2C659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671495-91F6-4B1B-AFB6-26BB22B607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80724E-CA09-41FE-895F-547502AFC31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D94FB-FE6E-4221-9A62-E68307B0802E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49B6-DA5D-43DE-8CE3-2F7FDA0D4A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050E240-C971-4B4A-BE5C-C3566D5871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632DABF-CCB7-4DC8-9CB9-FAE4163FF6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E02BE5-61BA-4D3E-BF44-C24E8829C6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FC3B8-DD29-44BF-BF1D-85913108AE34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AAEB06-E3F0-4DB3-A932-20B58DFD54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DFA5F1-D71D-4BC2-879C-996BCFC8FF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B4F0B2-7146-4F47-9E73-1E60007F73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DFA81D1-E15A-46C4-A142-5DB8620C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64F0F-FF62-4611-80E9-489F527539DA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2B16E0-0FCB-4313-8232-D51C8F283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89577-1712-41D0-BB58-C345243D67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970-10E8-4CF2-BA56-3AC197031D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523C3C9-3FC7-4581-8CE4-A0C7097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4421-CDE3-4FA2-8563-1EA7CFADE133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0F997DE-6B5D-4AE9-99FC-03A932468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C4988C-3AEA-478D-9011-40AF0361F3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0A61E0-B939-4A14-856E-35114ABBEF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C826F6-C8DF-4282-9DA8-EB395191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7C53A-AE86-4476-AC0C-D9269A43869A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0B27-4B2F-493A-882E-6E15FB6D2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81A168-AA8C-495E-A157-BBCD4988492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E6D94D1-5847-485E-8BBD-2EE0165D54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1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7EB68F-BA3A-4F4A-BE62-59825B67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D60C3-B7A5-4493-AAD3-BFBEA4AD7E0F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3AFD-9416-457C-B206-29B5BD72B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22ACFB-A4A9-43FE-A740-7C107F6178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0B619F-FFE4-49A2-9174-B76D84891D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DC5E47-90A2-4EC7-B82A-2B7578206C86}"/>
              </a:ext>
            </a:extLst>
          </p:cNvPr>
          <p:cNvSpPr/>
          <p:nvPr/>
        </p:nvSpPr>
        <p:spPr>
          <a:xfrm>
            <a:off x="8435975" y="430213"/>
            <a:ext cx="85725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0635B-BC85-400A-B559-3ABD43668647}"/>
              </a:ext>
            </a:extLst>
          </p:cNvPr>
          <p:cNvSpPr/>
          <p:nvPr/>
        </p:nvSpPr>
        <p:spPr>
          <a:xfrm>
            <a:off x="8569325" y="430213"/>
            <a:ext cx="576263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708921AF-D633-499E-B5C6-365614BD8A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158875"/>
            <a:ext cx="73152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658BF4EB-B281-4418-849A-FC287DFE9D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2078038"/>
            <a:ext cx="7315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0526E-EA3E-4903-92CC-C2AD9A3EF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07100" y="411163"/>
            <a:ext cx="1189038" cy="2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alpha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93C5B0-3188-407F-84BD-18FB46BFEB6F}" type="datetime1">
              <a:rPr lang="en-US"/>
              <a:pPr>
                <a:defRPr/>
              </a:pPr>
              <a:t>9/11/2021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95BB-BB68-48FE-8B8D-4AEE74B3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15200" y="411163"/>
            <a:ext cx="939800" cy="22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69A69C8-B5A9-47B9-B6DB-CF572E47481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44B7-6301-4E65-9587-5BFAED3E0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8688" y="641350"/>
            <a:ext cx="2246312" cy="227013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Dr. Arun Kumar Sivaraman, VIT Chennai, India.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uru99.com/images/1/100518_0621_ERDiagramTu12.p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3F53B66-DB9E-403F-B7E7-8BA4B4E40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895350"/>
            <a:ext cx="8124825" cy="1104900"/>
          </a:xfrm>
        </p:spPr>
        <p:txBody>
          <a:bodyPr/>
          <a:lstStyle/>
          <a:p>
            <a:pPr algn="ctr" eaLnBrk="1" hangingPunct="1"/>
            <a:r>
              <a:rPr lang="en-IN" altLang="en-US" sz="3200" b="1"/>
              <a:t>CSE2004 – Database Management Systems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205D40C6-14B5-4007-A92A-5A9C12DB9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2841625"/>
            <a:ext cx="4724400" cy="1905000"/>
          </a:xfrm>
        </p:spPr>
        <p:txBody>
          <a:bodyPr/>
          <a:lstStyle/>
          <a:p>
            <a:pPr eaLnBrk="1" hangingPunct="1"/>
            <a:r>
              <a:rPr lang="en-IN" altLang="en-US"/>
              <a:t>Module 2  DataModeling</a:t>
            </a:r>
          </a:p>
          <a:p>
            <a:pPr eaLnBrk="1" hangingPunct="1"/>
            <a:endParaRPr lang="en-IN" altLang="en-US">
              <a:solidFill>
                <a:schemeClr val="tx2"/>
              </a:solidFill>
            </a:endParaRPr>
          </a:p>
          <a:p>
            <a:pPr eaLnBrk="1" hangingPunct="1"/>
            <a:r>
              <a:rPr lang="en-IN" altLang="en-US">
                <a:solidFill>
                  <a:schemeClr val="tx2"/>
                </a:solidFill>
              </a:rPr>
              <a:t>Dr. V Vani </a:t>
            </a:r>
          </a:p>
          <a:p>
            <a:pPr eaLnBrk="1" hangingPunct="1"/>
            <a:r>
              <a:rPr lang="en-IN" altLang="en-US">
                <a:solidFill>
                  <a:schemeClr val="tx2"/>
                </a:solidFill>
              </a:rPr>
              <a:t>VIT Chennai,SCOPE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633A8EA7-C1F5-4B6B-AAEB-D97B09FF9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0563" y="285750"/>
            <a:ext cx="3608387" cy="628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Tahoma" pitchFamily="34" charset="0"/>
              </a:rPr>
              <a:t>Entity Instance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FEAD2D9-8A41-4BD6-8CF6-13F492852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924800" cy="514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Entity instance: a single occurrence of an entity.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6 instances</a:t>
            </a:r>
          </a:p>
        </p:txBody>
      </p:sp>
      <p:graphicFrame>
        <p:nvGraphicFramePr>
          <p:cNvPr id="577578" name="Group 42">
            <a:extLst>
              <a:ext uri="{FF2B5EF4-FFF2-40B4-BE49-F238E27FC236}">
                <a16:creationId xmlns:a16="http://schemas.microsoft.com/office/drawing/2014/main" id="{CBEAF8F3-140E-41A1-9DE6-454661A03374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000250"/>
          <a:ext cx="4953000" cy="2836864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Student ID</a:t>
                      </a:r>
                    </a:p>
                  </a:txBody>
                  <a:tcPr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Last Name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First Name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2144</a:t>
                      </a:r>
                    </a:p>
                  </a:txBody>
                  <a:tcPr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Arnold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Betty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3122</a:t>
                      </a:r>
                    </a:p>
                  </a:txBody>
                  <a:tcPr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Taylor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3843</a:t>
                      </a:r>
                    </a:p>
                  </a:txBody>
                  <a:tcPr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Simmons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Lisa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9844</a:t>
                      </a:r>
                    </a:p>
                  </a:txBody>
                  <a:tcPr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Macy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Bill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2837</a:t>
                      </a:r>
                    </a:p>
                  </a:txBody>
                  <a:tcPr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Leath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Heather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2293</a:t>
                      </a:r>
                    </a:p>
                  </a:txBody>
                  <a:tcPr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Wrench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</a:t>
                      </a:r>
                    </a:p>
                  </a:txBody>
                  <a:tcPr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50" name="AutoShape 41">
            <a:extLst>
              <a:ext uri="{FF2B5EF4-FFF2-40B4-BE49-F238E27FC236}">
                <a16:creationId xmlns:a16="http://schemas.microsoft.com/office/drawing/2014/main" id="{55EF5686-B30E-45DB-917A-85D695B76EDE}"/>
              </a:ext>
            </a:extLst>
          </p:cNvPr>
          <p:cNvSpPr>
            <a:spLocks/>
          </p:cNvSpPr>
          <p:nvPr/>
        </p:nvSpPr>
        <p:spPr bwMode="auto">
          <a:xfrm>
            <a:off x="304800" y="2057400"/>
            <a:ext cx="2286000" cy="355600"/>
          </a:xfrm>
          <a:prstGeom prst="borderCallout2">
            <a:avLst>
              <a:gd name="adj1" fmla="val 24162"/>
              <a:gd name="adj2" fmla="val 103333"/>
              <a:gd name="adj3" fmla="val 24162"/>
              <a:gd name="adj4" fmla="val 128819"/>
              <a:gd name="adj5" fmla="val 17787"/>
              <a:gd name="adj6" fmla="val 155139"/>
            </a:avLst>
          </a:prstGeom>
          <a:solidFill>
            <a:srgbClr val="FEF0A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Entity: student</a:t>
            </a:r>
          </a:p>
        </p:txBody>
      </p:sp>
      <p:sp>
        <p:nvSpPr>
          <p:cNvPr id="13351" name="AutoShape 43">
            <a:extLst>
              <a:ext uri="{FF2B5EF4-FFF2-40B4-BE49-F238E27FC236}">
                <a16:creationId xmlns:a16="http://schemas.microsoft.com/office/drawing/2014/main" id="{B24BBDA2-98A1-482B-B608-3575F3E5B1A9}"/>
              </a:ext>
            </a:extLst>
          </p:cNvPr>
          <p:cNvSpPr>
            <a:spLocks/>
          </p:cNvSpPr>
          <p:nvPr/>
        </p:nvSpPr>
        <p:spPr bwMode="auto">
          <a:xfrm>
            <a:off x="685800" y="3600450"/>
            <a:ext cx="1393825" cy="344488"/>
          </a:xfrm>
          <a:prstGeom prst="borderCallout2">
            <a:avLst>
              <a:gd name="adj1" fmla="val 24912"/>
              <a:gd name="adj2" fmla="val 105468"/>
              <a:gd name="adj3" fmla="val 24912"/>
              <a:gd name="adj4" fmla="val 165032"/>
              <a:gd name="adj5" fmla="val -25259"/>
              <a:gd name="adj6" fmla="val 227106"/>
            </a:avLst>
          </a:prstGeom>
          <a:solidFill>
            <a:srgbClr val="FEF0A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instance</a:t>
            </a:r>
          </a:p>
        </p:txBody>
      </p:sp>
      <p:sp>
        <p:nvSpPr>
          <p:cNvPr id="13352" name="Text Box 45">
            <a:extLst>
              <a:ext uri="{FF2B5EF4-FFF2-40B4-BE49-F238E27FC236}">
                <a16:creationId xmlns:a16="http://schemas.microsoft.com/office/drawing/2014/main" id="{13523291-3D17-4A50-8E3A-8C0A9CC1F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0081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73D89AC-5434-4C17-989D-1BA48139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0" y="500063"/>
            <a:ext cx="3371850" cy="865187"/>
          </a:xfrm>
        </p:spPr>
        <p:txBody>
          <a:bodyPr/>
          <a:lstStyle/>
          <a:p>
            <a:pPr eaLnBrk="1" hangingPunct="1"/>
            <a:r>
              <a:rPr lang="en-US" altLang="en-US" b="1"/>
              <a:t>Attributes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DE024B5-A70C-4943-BAC8-CBB3993F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0" y="2078038"/>
            <a:ext cx="5372100" cy="2654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Attribute: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Attributes are data objects that either identify or </a:t>
            </a:r>
            <a:r>
              <a:rPr lang="en-US" altLang="en-US" sz="2400">
                <a:solidFill>
                  <a:srgbClr val="0070C0"/>
                </a:solidFill>
              </a:rPr>
              <a:t>describe entities </a:t>
            </a:r>
            <a:r>
              <a:rPr lang="en-US" altLang="en-US" sz="2400"/>
              <a:t>(property of an entity).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Eg. Student Id, First name, Last name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51464E4-363A-45A9-BBF3-B424D3E2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813" y="214313"/>
            <a:ext cx="4014787" cy="865187"/>
          </a:xfrm>
        </p:spPr>
        <p:txBody>
          <a:bodyPr/>
          <a:lstStyle/>
          <a:p>
            <a:pPr eaLnBrk="1" hangingPunct="1"/>
            <a:r>
              <a:rPr lang="en-US" altLang="en-US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6EA9-193D-4B8D-9354-91D18CB8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3" y="1214438"/>
            <a:ext cx="7315200" cy="2654300"/>
          </a:xfrm>
        </p:spPr>
        <p:txBody>
          <a:bodyPr rtlCol="0">
            <a:normAutofit fontScale="92500"/>
          </a:bodyPr>
          <a:lstStyle/>
          <a:p>
            <a:pPr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800" dirty="0"/>
              <a:t>Relationship: </a:t>
            </a:r>
          </a:p>
          <a:p>
            <a:pPr marL="502920"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Relationships are associations between entities.</a:t>
            </a:r>
          </a:p>
          <a:p>
            <a:pPr marL="502920"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Typically, a relationship is indicated by a verb connecting two or more entities. </a:t>
            </a:r>
          </a:p>
          <a:p>
            <a:pPr marL="502920"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Employees </a:t>
            </a:r>
            <a:r>
              <a:rPr lang="en-US" altLang="en-US" sz="2400" dirty="0">
                <a:solidFill>
                  <a:srgbClr val="0070C0"/>
                </a:solidFill>
              </a:rPr>
              <a:t>are assigned </a:t>
            </a:r>
            <a:r>
              <a:rPr lang="en-US" altLang="en-US" sz="2400" dirty="0"/>
              <a:t>to projects</a:t>
            </a:r>
          </a:p>
          <a:p>
            <a:pPr marL="502920"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Relationships should be classified in terms of cardinality. </a:t>
            </a: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000" dirty="0"/>
              <a:t>One-to-one, one-to-many, many-to-one, many-to-many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5838998-6CCC-4FF9-B0C1-1EB83FA8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813" y="214313"/>
            <a:ext cx="4014787" cy="865187"/>
          </a:xfrm>
        </p:spPr>
        <p:txBody>
          <a:bodyPr/>
          <a:lstStyle/>
          <a:p>
            <a:pPr eaLnBrk="1" hangingPunct="1"/>
            <a:r>
              <a:rPr lang="en-US" altLang="en-US"/>
              <a:t>Relationships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BEDA3CC8-EF17-434F-9C46-6A927A52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428750"/>
            <a:ext cx="67865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200">
                <a:latin typeface="Calibri" panose="020F0502020204030204" pitchFamily="34" charset="0"/>
              </a:rPr>
              <a:t>WORKS_FOR (between EMPLOYEE, DEPARTMENT)</a:t>
            </a:r>
          </a:p>
          <a:p>
            <a:pPr lvl="1" eaLnBrk="1" hangingPunct="1"/>
            <a:r>
              <a:rPr lang="en-US" altLang="en-US" sz="2200">
                <a:latin typeface="Calibri" panose="020F0502020204030204" pitchFamily="34" charset="0"/>
              </a:rPr>
              <a:t>MANAGES (also between EMPLOYEE, DEPARTMENT)</a:t>
            </a:r>
          </a:p>
          <a:p>
            <a:pPr lvl="1" eaLnBrk="1" hangingPunct="1"/>
            <a:r>
              <a:rPr lang="en-US" altLang="en-US" sz="2200">
                <a:latin typeface="Calibri" panose="020F0502020204030204" pitchFamily="34" charset="0"/>
              </a:rPr>
              <a:t>CONTROLS (between DEPARTMENT, PROJECT)</a:t>
            </a:r>
          </a:p>
          <a:p>
            <a:pPr lvl="1" eaLnBrk="1" hangingPunct="1"/>
            <a:r>
              <a:rPr lang="en-US" altLang="en-US" sz="2200">
                <a:latin typeface="Calibri" panose="020F0502020204030204" pitchFamily="34" charset="0"/>
              </a:rPr>
              <a:t>WORKS_ON (between EMPLOYEE, PROJECT)</a:t>
            </a:r>
          </a:p>
          <a:p>
            <a:pPr lvl="1" eaLnBrk="1" hangingPunct="1"/>
            <a:r>
              <a:rPr lang="en-US" altLang="en-US" sz="2200">
                <a:latin typeface="Calibri" panose="020F0502020204030204" pitchFamily="34" charset="0"/>
              </a:rPr>
              <a:t>SUPERVISION (between EMPLOYEE (as subordinate), EMPLOYEE (as supervisor))</a:t>
            </a:r>
          </a:p>
          <a:p>
            <a:pPr lvl="1" eaLnBrk="1" hangingPunct="1"/>
            <a:r>
              <a:rPr lang="en-US" altLang="en-US" sz="2200">
                <a:latin typeface="Calibri" panose="020F0502020204030204" pitchFamily="34" charset="0"/>
              </a:rPr>
              <a:t>DEPENDENTS_OF (between EMPLOYEE, DEPENDENT)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692FD86-9A3B-4DC0-8D29-2208F634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813" y="214313"/>
            <a:ext cx="4014787" cy="865187"/>
          </a:xfrm>
        </p:spPr>
        <p:txBody>
          <a:bodyPr/>
          <a:lstStyle/>
          <a:p>
            <a:pPr eaLnBrk="1" hangingPunct="1"/>
            <a:r>
              <a:rPr lang="en-US" altLang="en-US"/>
              <a:t>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747A-3AA3-4868-8178-C451C806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3" y="1214438"/>
            <a:ext cx="7315200" cy="2654300"/>
          </a:xfrm>
        </p:spPr>
        <p:txBody>
          <a:bodyPr rtlCol="0">
            <a:normAutofit fontScale="85000" lnSpcReduction="10000"/>
          </a:bodyPr>
          <a:lstStyle/>
          <a:p>
            <a:pPr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800" dirty="0"/>
              <a:t>Cardinality: </a:t>
            </a:r>
          </a:p>
          <a:p>
            <a:pPr marL="502920"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The cardinality is the number of occurrences in one entity which are associated to the number of occurrences in another.</a:t>
            </a:r>
          </a:p>
          <a:p>
            <a:pPr marL="502920"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endParaRPr lang="en-US" altLang="en-US" sz="2400" dirty="0"/>
          </a:p>
          <a:p>
            <a:pPr marL="502920"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There are three basic cardinalities (degrees of relationship).</a:t>
            </a:r>
          </a:p>
          <a:p>
            <a:pPr marL="502920"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endParaRPr lang="en-US" altLang="en-US" sz="2400" dirty="0"/>
          </a:p>
          <a:p>
            <a:pPr marL="502920" lvl="1" indent="-182880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one-to-one (1:1), one-to-many (1:M), and many-to-many (M:N)</a:t>
            </a:r>
            <a:endParaRPr lang="en-US" altLang="en-US" sz="2000" dirty="0"/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BE00B34-1463-49EC-830D-96A7B238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315200" cy="865188"/>
          </a:xfrm>
        </p:spPr>
        <p:txBody>
          <a:bodyPr/>
          <a:lstStyle/>
          <a:p>
            <a:pPr eaLnBrk="1" hangingPunct="1"/>
            <a:r>
              <a:rPr lang="en-US" altLang="en-US"/>
              <a:t>Many-to-one (N:1) Relationship</a:t>
            </a:r>
          </a:p>
        </p:txBody>
      </p:sp>
      <p:pic>
        <p:nvPicPr>
          <p:cNvPr id="18435" name="Picture 1054" descr="fig03_09">
            <a:extLst>
              <a:ext uri="{FF2B5EF4-FFF2-40B4-BE49-F238E27FC236}">
                <a16:creationId xmlns:a16="http://schemas.microsoft.com/office/drawing/2014/main" id="{C4ED2DD3-C1F4-465F-8C11-D615AF2B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071563"/>
            <a:ext cx="65579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A1058BB-A19B-421F-B7C0-B6D2A56C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315200" cy="865188"/>
          </a:xfrm>
        </p:spPr>
        <p:txBody>
          <a:bodyPr/>
          <a:lstStyle/>
          <a:p>
            <a:pPr eaLnBrk="1" hangingPunct="1"/>
            <a:r>
              <a:rPr lang="en-US" altLang="en-US"/>
              <a:t>Many-to-Many (M:N) Relationship</a:t>
            </a:r>
          </a:p>
        </p:txBody>
      </p:sp>
      <p:pic>
        <p:nvPicPr>
          <p:cNvPr id="19459" name="Picture 1062" descr="fig03_13">
            <a:extLst>
              <a:ext uri="{FF2B5EF4-FFF2-40B4-BE49-F238E27FC236}">
                <a16:creationId xmlns:a16="http://schemas.microsoft.com/office/drawing/2014/main" id="{18CC180A-9E25-45BC-82D7-E848667FC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928688"/>
            <a:ext cx="54435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282AF50-D292-41AC-9918-3A4CADA1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8" y="142875"/>
            <a:ext cx="3300412" cy="865188"/>
          </a:xfrm>
        </p:spPr>
        <p:txBody>
          <a:bodyPr/>
          <a:lstStyle/>
          <a:p>
            <a:pPr eaLnBrk="1" hangingPunct="1"/>
            <a:r>
              <a:rPr lang="en-US" altLang="en-US" b="1"/>
              <a:t>Identifier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EDFBE05-CD64-451C-8055-8027995F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563" y="1214438"/>
            <a:ext cx="7315200" cy="3517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“</a:t>
            </a:r>
            <a:r>
              <a:rPr lang="en-US" altLang="en-US" sz="2800"/>
              <a:t>attributes that uniquely identify entity instances”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Becomes a PK(primary key) in 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Composite identifiers</a:t>
            </a:r>
            <a:r>
              <a:rPr lang="en-US" altLang="en-US" sz="2800"/>
              <a:t> are identifiers that consist of two or more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Identifiers are represented by </a:t>
            </a:r>
            <a:r>
              <a:rPr lang="en-US" altLang="en-US" sz="2800">
                <a:solidFill>
                  <a:srgbClr val="3333FF"/>
                </a:solidFill>
              </a:rPr>
              <a:t>underlying</a:t>
            </a:r>
            <a:r>
              <a:rPr lang="en-US" altLang="en-US" sz="2800"/>
              <a:t> the name of the attribute(s)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Employee (</a:t>
            </a:r>
            <a:r>
              <a:rPr lang="en-US" altLang="en-US" sz="2400" u="sng"/>
              <a:t>Employee_ID</a:t>
            </a:r>
            <a:r>
              <a:rPr lang="en-US" altLang="en-US" sz="2400"/>
              <a:t>), student (</a:t>
            </a:r>
            <a:r>
              <a:rPr lang="en-US" altLang="en-US" sz="2400" u="sng"/>
              <a:t>Student_ID</a:t>
            </a:r>
            <a:r>
              <a:rPr lang="en-US" altLang="en-US" sz="2000"/>
              <a:t>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44528C09-74F3-48DC-A7A2-E23156388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42950"/>
            <a:ext cx="6902450" cy="536575"/>
          </a:xfrm>
        </p:spPr>
        <p:txBody>
          <a:bodyPr lIns="90488" tIns="44450" rIns="90488" bIns="44450" rtlCol="0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Tahoma" pitchFamily="34" charset="0"/>
              </a:rPr>
              <a:t>Classes of attributes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34DD4C1-876E-40C1-A461-723125CA8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43050"/>
            <a:ext cx="7848600" cy="1714500"/>
          </a:xfrm>
        </p:spPr>
        <p:txBody>
          <a:bodyPr lIns="90488" tIns="44450" rIns="90488" bIns="44450" rtlCol="0">
            <a:normAutofit fontScale="77500" lnSpcReduction="20000"/>
          </a:bodyPr>
          <a:lstStyle/>
          <a:p>
            <a:pPr indent="-182880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800"/>
              <a:t>Simple attribute</a:t>
            </a:r>
          </a:p>
          <a:p>
            <a:pPr indent="-182880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800"/>
              <a:t>Composite attribute</a:t>
            </a:r>
          </a:p>
          <a:p>
            <a:pPr indent="-182880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800"/>
              <a:t>Derived attributes</a:t>
            </a:r>
          </a:p>
          <a:p>
            <a:pPr indent="-182880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800"/>
              <a:t>Single-valued attribute</a:t>
            </a:r>
          </a:p>
          <a:p>
            <a:pPr indent="-182880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800"/>
              <a:t>Multi-valued attribute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AAE6578-9904-49FE-8C5B-60BDA1D69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85900"/>
            <a:ext cx="7772400" cy="31432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/>
              <a:t>A </a:t>
            </a:r>
            <a:r>
              <a:rPr lang="en-US" altLang="en-US" sz="2800">
                <a:solidFill>
                  <a:srgbClr val="FF0000"/>
                </a:solidFill>
              </a:rPr>
              <a:t>simple attribute</a:t>
            </a:r>
            <a:r>
              <a:rPr lang="en-US" altLang="en-US" sz="2800"/>
              <a:t> cannot be subdivided.</a:t>
            </a:r>
          </a:p>
          <a:p>
            <a:pPr lvl="1" eaLnBrk="1" hangingPunct="1"/>
            <a:r>
              <a:rPr lang="en-US" altLang="en-US" sz="2400"/>
              <a:t>Examples: Age, Gender, and Marital status</a:t>
            </a:r>
          </a:p>
          <a:p>
            <a:pPr eaLnBrk="1" hangingPunct="1"/>
            <a:r>
              <a:rPr lang="en-US" altLang="en-US" sz="2800"/>
              <a:t>A </a:t>
            </a:r>
            <a:r>
              <a:rPr lang="en-US" altLang="en-US" sz="2800">
                <a:solidFill>
                  <a:srgbClr val="FF0000"/>
                </a:solidFill>
              </a:rPr>
              <a:t>composite attribute</a:t>
            </a:r>
            <a:r>
              <a:rPr lang="en-US" altLang="en-US" sz="2800"/>
              <a:t> can be further subdivided to yield additional attributes.</a:t>
            </a:r>
          </a:p>
          <a:p>
            <a:pPr lvl="1" eaLnBrk="1" hangingPunct="1"/>
            <a:r>
              <a:rPr lang="en-US" altLang="en-US" sz="2400"/>
              <a:t>Examples:</a:t>
            </a:r>
          </a:p>
          <a:p>
            <a:pPr lvl="2" eaLnBrk="1" hangingPunct="1"/>
            <a:r>
              <a:rPr lang="en-US" altLang="en-US" sz="2000"/>
              <a:t>ADDRESS  --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Street, City, State, Zip</a:t>
            </a:r>
          </a:p>
          <a:p>
            <a:pPr lvl="2" eaLnBrk="1" hangingPunct="1"/>
            <a:r>
              <a:rPr lang="en-US" altLang="en-US" sz="2000"/>
              <a:t>PHONE NUMBER --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 Area code, Exchange number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F935DC6-327A-4FC5-9575-19D4B5F7B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800100"/>
            <a:ext cx="6781800" cy="514350"/>
          </a:xfrm>
          <a:effectLst>
            <a:outerShdw dist="17961" dir="2700000" algn="ctr" rotWithShape="0">
              <a:srgbClr val="5F5F5F"/>
            </a:outerShdw>
          </a:effectLst>
        </p:spPr>
        <p:txBody>
          <a:bodyPr lIns="90488" tIns="44450" rIns="90488" bIns="44450"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ahoma" pitchFamily="34" charset="0"/>
              </a:rPr>
              <a:t>Simple/Composite attribute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305A740-C707-4CC3-A241-A1A817F4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1200150"/>
            <a:ext cx="45720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Overview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3D76617-FCEE-41AD-84D9-F69B13AA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213" y="1047750"/>
            <a:ext cx="4618037" cy="3365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/>
          </a:p>
          <a:p>
            <a:pPr eaLnBrk="1" hangingPunct="1"/>
            <a:r>
              <a:rPr lang="en-US" altLang="en-US" sz="1800"/>
              <a:t>Entity Relationship Model </a:t>
            </a:r>
          </a:p>
          <a:p>
            <a:pPr eaLnBrk="1" hangingPunct="1"/>
            <a:r>
              <a:rPr lang="en-US" altLang="en-US" sz="1800"/>
              <a:t>Types of Attributes</a:t>
            </a:r>
          </a:p>
          <a:p>
            <a:pPr eaLnBrk="1" hangingPunct="1"/>
            <a:r>
              <a:rPr lang="en-US" altLang="en-US" sz="1800"/>
              <a:t>Relationship</a:t>
            </a:r>
          </a:p>
          <a:p>
            <a:pPr eaLnBrk="1" hangingPunct="1"/>
            <a:r>
              <a:rPr lang="en-US" altLang="en-US" sz="1800"/>
              <a:t>Structural Constraints </a:t>
            </a:r>
          </a:p>
          <a:p>
            <a:pPr eaLnBrk="1" hangingPunct="1"/>
            <a:r>
              <a:rPr lang="en-US" altLang="en-US" sz="1800"/>
              <a:t>Relational Model </a:t>
            </a:r>
          </a:p>
          <a:p>
            <a:pPr eaLnBrk="1" hangingPunct="1"/>
            <a:r>
              <a:rPr lang="en-US" altLang="en-US" sz="1800"/>
              <a:t>Relational model Constraints </a:t>
            </a:r>
          </a:p>
          <a:p>
            <a:pPr eaLnBrk="1" hangingPunct="1"/>
            <a:r>
              <a:rPr lang="en-US" altLang="en-US" sz="1800"/>
              <a:t>Mapping ER model to a relational schema </a:t>
            </a:r>
          </a:p>
          <a:p>
            <a:pPr eaLnBrk="1" hangingPunct="1"/>
            <a:r>
              <a:rPr lang="en-US" altLang="en-US" sz="1800"/>
              <a:t>Integrity constraints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>
            <a:extLst>
              <a:ext uri="{FF2B5EF4-FFF2-40B4-BE49-F238E27FC236}">
                <a16:creationId xmlns:a16="http://schemas.microsoft.com/office/drawing/2014/main" id="{3A3034F2-7EA2-44BB-B4E4-FDF70B9FD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800100"/>
            <a:ext cx="6781800" cy="514350"/>
          </a:xfrm>
          <a:effectLst>
            <a:outerShdw dist="17961" dir="2700000" algn="ctr" rotWithShape="0">
              <a:srgbClr val="5F5F5F"/>
            </a:outerShdw>
          </a:effectLst>
        </p:spPr>
        <p:txBody>
          <a:bodyPr lIns="90488" tIns="44450" rIns="90488" bIns="44450"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ahoma" pitchFamily="34" charset="0"/>
              </a:rPr>
              <a:t>Composite attribute</a:t>
            </a:r>
          </a:p>
        </p:txBody>
      </p:sp>
      <p:pic>
        <p:nvPicPr>
          <p:cNvPr id="23555" name="Picture 4" descr="fig03_04">
            <a:extLst>
              <a:ext uri="{FF2B5EF4-FFF2-40B4-BE49-F238E27FC236}">
                <a16:creationId xmlns:a16="http://schemas.microsoft.com/office/drawing/2014/main" id="{54F10CA7-0800-4F41-88C9-E14C141A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57313"/>
            <a:ext cx="80613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>
            <a:extLst>
              <a:ext uri="{FF2B5EF4-FFF2-40B4-BE49-F238E27FC236}">
                <a16:creationId xmlns:a16="http://schemas.microsoft.com/office/drawing/2014/main" id="{9D3BC6D0-184E-48A2-9EA1-25E57696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709738"/>
            <a:ext cx="84867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044EE620-0DD4-4F75-BE01-CD31A93D5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924800" cy="2628900"/>
          </a:xfrm>
        </p:spPr>
        <p:txBody>
          <a:bodyPr lIns="90488" tIns="44450" rIns="90488" bIns="44450" rtlCol="0">
            <a:normAutofit fontScale="92500" lnSpcReduction="10000"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800" dirty="0"/>
              <a:t>is not physically stored within the database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800" dirty="0"/>
              <a:t>instead, it is derived by using an algorithm.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Example 1: Late Charge of 2%</a:t>
            </a:r>
          </a:p>
          <a:p>
            <a:pPr lvl="2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000" dirty="0"/>
              <a:t>MS Access: </a:t>
            </a:r>
            <a:r>
              <a:rPr lang="en-US" altLang="en-US" sz="2000" dirty="0" err="1"/>
              <a:t>InvoiceAmt</a:t>
            </a:r>
            <a:r>
              <a:rPr lang="en-US" altLang="en-US" sz="2000" dirty="0"/>
              <a:t> * 0.02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Example 2: AGE can be derived from the date of birth and the current date.</a:t>
            </a:r>
          </a:p>
          <a:p>
            <a:pPr lvl="2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000" dirty="0"/>
              <a:t>MS Access: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(Date() – </a:t>
            </a:r>
            <a:r>
              <a:rPr lang="en-US" altLang="en-US" sz="2000" dirty="0" err="1"/>
              <a:t>Emp_Dob</a:t>
            </a:r>
            <a:r>
              <a:rPr lang="en-US" altLang="en-US" sz="2000" dirty="0"/>
              <a:t>)/365)</a:t>
            </a:r>
            <a:endParaRPr lang="en-US" altLang="ko-KR" sz="2000" dirty="0">
              <a:ea typeface="Gulim" pitchFamily="34" charset="-127"/>
            </a:endParaRP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endParaRPr lang="en-US" altLang="en-US" sz="2400" dirty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CBA3ECB-B55E-4632-8AE0-402E84AF0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800100"/>
            <a:ext cx="6096000" cy="514350"/>
          </a:xfrm>
          <a:effectLst>
            <a:outerShdw dist="17961" dir="2700000" algn="ctr" rotWithShape="0">
              <a:srgbClr val="5F5F5F"/>
            </a:outerShdw>
          </a:effectLst>
        </p:spPr>
        <p:txBody>
          <a:bodyPr lIns="90488" tIns="44450" rIns="90488" bIns="44450"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ahoma" pitchFamily="34" charset="0"/>
              </a:rPr>
              <a:t>Derived attribute</a:t>
            </a:r>
          </a:p>
        </p:txBody>
      </p:sp>
      <p:pic>
        <p:nvPicPr>
          <p:cNvPr id="25604" name="Picture 7" descr="https://wofford-ecs.org/DataAndVisualization/ermodel/images/fig%206.jpg">
            <a:extLst>
              <a:ext uri="{FF2B5EF4-FFF2-40B4-BE49-F238E27FC236}">
                <a16:creationId xmlns:a16="http://schemas.microsoft.com/office/drawing/2014/main" id="{BCCBBC3A-BF8F-428A-A919-F416AA85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3786188"/>
            <a:ext cx="25765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690FD90E-B134-4E00-8DFF-CB4127D34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848600" cy="2571750"/>
          </a:xfrm>
        </p:spPr>
        <p:txBody>
          <a:bodyPr lIns="90488" tIns="44450" rIns="90488" bIns="44450" rtlCol="0">
            <a:normAutofit fontScale="92500" lnSpcReduction="10000"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800" dirty="0"/>
              <a:t>can have only a single (atomic) value.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Examples:</a:t>
            </a:r>
            <a:r>
              <a:rPr lang="en-US" altLang="en-US" sz="1800" dirty="0"/>
              <a:t> </a:t>
            </a:r>
          </a:p>
          <a:p>
            <a:pPr lvl="2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000" dirty="0"/>
              <a:t>A person can have only one social security number.</a:t>
            </a:r>
          </a:p>
          <a:p>
            <a:pPr lvl="2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000" dirty="0"/>
              <a:t>A manufactured part can have only one serial number.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b="1" u="sng" dirty="0">
                <a:solidFill>
                  <a:srgbClr val="0070C0"/>
                </a:solidFill>
              </a:rPr>
              <a:t>A single-valued attribute is not necessarily a simple attribute.</a:t>
            </a:r>
            <a:r>
              <a:rPr lang="en-US" altLang="en-US" sz="2400" b="1" u="sng" dirty="0"/>
              <a:t> </a:t>
            </a:r>
          </a:p>
          <a:p>
            <a:pPr lvl="2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000" dirty="0"/>
              <a:t>Part No: CA-08-02-189935</a:t>
            </a:r>
          </a:p>
          <a:p>
            <a:pPr lvl="2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000" dirty="0"/>
              <a:t>Location: CA, Factory#:08, shift#: 02, part#: 189935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E7B23D8-51DF-4046-87C3-E835317EE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800100"/>
            <a:ext cx="6096000" cy="514350"/>
          </a:xfrm>
          <a:effectLst>
            <a:outerShdw dist="17961" dir="2700000" algn="ctr" rotWithShape="0">
              <a:srgbClr val="5F5F5F"/>
            </a:outerShdw>
          </a:effectLst>
        </p:spPr>
        <p:txBody>
          <a:bodyPr lIns="90488" tIns="44450" rIns="90488" bIns="44450"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ahoma" pitchFamily="34" charset="0"/>
              </a:rPr>
              <a:t>Single-valued attribute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0E5F890-658E-4887-B606-3A0EBD26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8001000" cy="2628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/>
              <a:t>An attribute can have many values.</a:t>
            </a:r>
          </a:p>
          <a:p>
            <a:pPr lvl="1" eaLnBrk="1" hangingPunct="1"/>
            <a:r>
              <a:rPr lang="en-US" altLang="en-US" sz="2400"/>
              <a:t>Examples:</a:t>
            </a:r>
          </a:p>
          <a:p>
            <a:pPr lvl="2" eaLnBrk="1" hangingPunct="1"/>
            <a:r>
              <a:rPr lang="en-US" altLang="en-US"/>
              <a:t>A person may have several college degrees.</a:t>
            </a:r>
          </a:p>
          <a:p>
            <a:pPr lvl="2" eaLnBrk="1" hangingPunct="1"/>
            <a:r>
              <a:rPr lang="en-US" altLang="en-US"/>
              <a:t>A household may have several phones with different numbers</a:t>
            </a:r>
          </a:p>
          <a:p>
            <a:pPr lvl="2" eaLnBrk="1" hangingPunct="1"/>
            <a:r>
              <a:rPr lang="en-US" altLang="en-US"/>
              <a:t>A car color</a:t>
            </a:r>
          </a:p>
          <a:p>
            <a:pPr lvl="1" eaLnBrk="1" hangingPunct="1"/>
            <a:endParaRPr lang="en-US" altLang="en-US" sz="2400" b="1">
              <a:solidFill>
                <a:srgbClr val="0099CC"/>
              </a:solidFill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6DC55AD-637B-4E2E-B75F-5B3BF237C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42950"/>
            <a:ext cx="6248400" cy="628650"/>
          </a:xfrm>
          <a:effectLst>
            <a:outerShdw dist="17961" dir="2700000" algn="ctr" rotWithShape="0">
              <a:srgbClr val="5F5F5F"/>
            </a:outerShdw>
          </a:effectLst>
        </p:spPr>
        <p:txBody>
          <a:bodyPr lIns="90488" tIns="44450" rIns="90488" bIns="44450"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ahoma" pitchFamily="34" charset="0"/>
              </a:rPr>
              <a:t>Multi-valued attributes</a:t>
            </a:r>
          </a:p>
        </p:txBody>
      </p:sp>
      <p:pic>
        <p:nvPicPr>
          <p:cNvPr id="27652" name="Picture 5" descr="https://wofford-ecs.org/DataAndVisualization/ermodel/images/fig%205.jpg">
            <a:extLst>
              <a:ext uri="{FF2B5EF4-FFF2-40B4-BE49-F238E27FC236}">
                <a16:creationId xmlns:a16="http://schemas.microsoft.com/office/drawing/2014/main" id="{2F52A49D-3650-48EC-A5F8-188736A4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643313"/>
            <a:ext cx="59182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>
            <a:extLst>
              <a:ext uri="{FF2B5EF4-FFF2-40B4-BE49-F238E27FC236}">
                <a16:creationId xmlns:a16="http://schemas.microsoft.com/office/drawing/2014/main" id="{97D06295-ED9E-4C89-A082-477544FC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709738"/>
            <a:ext cx="84867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2B8BC25-33E6-4E4D-B44D-9F00E29CF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5" y="214313"/>
            <a:ext cx="6672263" cy="500062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Tahoma" panose="020B0604030504040204" pitchFamily="34" charset="0"/>
              </a:rPr>
              <a:t>Example - “Movie Database”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F23AF4F-FB03-499D-88B1-EDC5995C4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857250"/>
            <a:ext cx="7772400" cy="2857500"/>
          </a:xfrm>
        </p:spPr>
        <p:txBody>
          <a:bodyPr rtlCol="0">
            <a:normAutofit fontScale="92500" lnSpcReduction="20000"/>
          </a:bodyPr>
          <a:lstStyle/>
          <a:p>
            <a:pPr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800" dirty="0">
                <a:solidFill>
                  <a:schemeClr val="hlink"/>
                </a:solidFill>
              </a:rPr>
              <a:t>Entity</a:t>
            </a:r>
            <a:r>
              <a:rPr lang="en-US" altLang="en-US" sz="2800" dirty="0"/>
              <a:t>:  </a:t>
            </a:r>
          </a:p>
          <a:p>
            <a:pPr marL="502920"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Movie Star</a:t>
            </a:r>
          </a:p>
          <a:p>
            <a:pPr marL="502920"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800" dirty="0">
                <a:solidFill>
                  <a:schemeClr val="hlink"/>
                </a:solidFill>
              </a:rPr>
              <a:t>Attributes</a:t>
            </a:r>
            <a:r>
              <a:rPr lang="en-US" altLang="en-US" sz="2800" dirty="0"/>
              <a:t>:	</a:t>
            </a:r>
          </a:p>
          <a:p>
            <a:pPr marL="502920"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SS#: “123-45-6789” (single-valued)</a:t>
            </a:r>
          </a:p>
          <a:p>
            <a:pPr marL="502920"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Cell Phone: “(661)123-4567, (661)234-5678” (multi-valued)</a:t>
            </a:r>
          </a:p>
          <a:p>
            <a:pPr marL="502920"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Name: “Harrison Ford” (composite)</a:t>
            </a:r>
          </a:p>
          <a:p>
            <a:pPr marL="502920"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Address: “123 Main Str., LA, CA” (composite)</a:t>
            </a:r>
          </a:p>
          <a:p>
            <a:pPr marL="502920"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Gender: “Female” (simple)</a:t>
            </a:r>
          </a:p>
          <a:p>
            <a:pPr marL="502920" lvl="1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Age: 24 (derived)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3755BD24-67B7-46A6-ABCC-DCC43F9D3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052638"/>
            <a:ext cx="50958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03F71D-821E-44AD-BAD2-7AA36CA6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714500"/>
            <a:ext cx="7800975" cy="865188"/>
          </a:xfrm>
        </p:spPr>
        <p:txBody>
          <a:bodyPr/>
          <a:lstStyle/>
          <a:p>
            <a:pPr eaLnBrk="1" hangingPunct="1"/>
            <a:r>
              <a:rPr lang="en-US" altLang="en-US" b="1"/>
              <a:t>Participation</a:t>
            </a:r>
            <a:br>
              <a:rPr lang="en-US" altLang="en-US" b="1"/>
            </a:br>
            <a:r>
              <a:rPr lang="en-US" altLang="en-US"/>
              <a:t>2 types:</a:t>
            </a:r>
            <a:br>
              <a:rPr lang="en-US" altLang="en-US"/>
            </a:br>
            <a:r>
              <a:rPr lang="en-US" altLang="en-US"/>
              <a:t>a. Total </a:t>
            </a:r>
            <a:br>
              <a:rPr lang="en-US" altLang="en-US"/>
            </a:br>
            <a:r>
              <a:rPr lang="en-US" altLang="en-US"/>
              <a:t>b. Partial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80DB3B3A-6EBB-47FE-83A5-B819481F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143250"/>
            <a:ext cx="557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2BF6708-9685-469C-BFB2-9632B80A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438" y="1123950"/>
            <a:ext cx="3662362" cy="381000"/>
          </a:xfrm>
        </p:spPr>
        <p:txBody>
          <a:bodyPr/>
          <a:lstStyle/>
          <a:p>
            <a:pPr eaLnBrk="1" hangingPunct="1"/>
            <a:r>
              <a:rPr lang="en-IN" altLang="en-US" sz="3600" b="1"/>
              <a:t>Keys </a:t>
            </a:r>
            <a:br>
              <a:rPr lang="en-IN" altLang="en-US" sz="3600" b="1"/>
            </a:br>
            <a:endParaRPr lang="en-IN" altLang="en-US" sz="360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7B70-D5C5-45DE-9C0B-7D14791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020763"/>
            <a:ext cx="4792663" cy="3532187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>
                <a:solidFill>
                  <a:srgbClr val="0070C0"/>
                </a:solidFill>
              </a:rPr>
              <a:t>Key is an attribute or collection of attributes that uniquely identifies an entity among entity set</a:t>
            </a:r>
            <a:r>
              <a:rPr lang="en-US" b="1" dirty="0"/>
              <a:t>.</a:t>
            </a:r>
          </a:p>
          <a:p>
            <a:pPr marL="1076325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>
                <a:solidFill>
                  <a:srgbClr val="FF0000"/>
                </a:solidFill>
              </a:rPr>
              <a:t>Super Key</a:t>
            </a:r>
          </a:p>
          <a:p>
            <a:pPr marL="1076325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>
                <a:solidFill>
                  <a:srgbClr val="FF0000"/>
                </a:solidFill>
              </a:rPr>
              <a:t>Candidate Key</a:t>
            </a:r>
          </a:p>
          <a:p>
            <a:pPr marL="1076325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>
                <a:solidFill>
                  <a:srgbClr val="FF0000"/>
                </a:solidFill>
              </a:rPr>
              <a:t>Primary Key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786DC79-36D4-4333-A693-14F29A47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0" y="1200150"/>
            <a:ext cx="35052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Data Model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DB50F1E-9D50-47D0-AA86-F8E8EBA4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313" y="1020763"/>
            <a:ext cx="6254750" cy="2336800"/>
          </a:xfrm>
        </p:spPr>
        <p:txBody>
          <a:bodyPr/>
          <a:lstStyle/>
          <a:p>
            <a:pPr lvl="1" eaLnBrk="1" hangingPunct="1"/>
            <a:r>
              <a:rPr lang="en-US" altLang="en-US" sz="2400"/>
              <a:t>A diagram that displays a set of tables and the relationships between them.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88EE9B2-0654-45A2-9E2E-4E742445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3" y="1123950"/>
            <a:ext cx="5805487" cy="381000"/>
          </a:xfrm>
        </p:spPr>
        <p:txBody>
          <a:bodyPr/>
          <a:lstStyle/>
          <a:p>
            <a:pPr eaLnBrk="1" hangingPunct="1"/>
            <a:r>
              <a:rPr lang="en-IN" altLang="en-US" sz="3600" b="1"/>
              <a:t>Symbols used in ERD</a:t>
            </a:r>
            <a:br>
              <a:rPr lang="en-IN" altLang="en-US" sz="3600" b="1"/>
            </a:br>
            <a:endParaRPr lang="en-I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E9CC-0659-41E3-8832-E00C8438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020763"/>
            <a:ext cx="4792663" cy="3836987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spcBef>
                <a:spcPct val="0"/>
              </a:spcBef>
              <a:buClrTx/>
              <a:buFont typeface="Wingdings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Source Sans Pro"/>
                <a:cs typeface="Arial" pitchFamily="34" charset="0"/>
              </a:rPr>
              <a:t>Rectangles:</a:t>
            </a:r>
            <a:r>
              <a:rPr lang="en-US" b="1" dirty="0">
                <a:latin typeface="Source Sans Pro"/>
                <a:cs typeface="Arial" pitchFamily="34" charset="0"/>
              </a:rPr>
              <a:t> </a:t>
            </a:r>
            <a:r>
              <a:rPr lang="en-US" dirty="0">
                <a:latin typeface="Source Sans Pro"/>
                <a:cs typeface="Arial" pitchFamily="34" charset="0"/>
              </a:rPr>
              <a:t>This Entity Relationship Diagram symbol represents entity types.</a:t>
            </a:r>
          </a:p>
          <a:p>
            <a:pPr marL="0" indent="0">
              <a:spcBef>
                <a:spcPct val="0"/>
              </a:spcBef>
              <a:buClrTx/>
              <a:buFont typeface="Wingdings" charset="2"/>
              <a:buNone/>
              <a:defRPr/>
            </a:pPr>
            <a:endParaRPr lang="en-US" dirty="0">
              <a:latin typeface="Source Sans Pro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Font typeface="Wingdings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Source Sans Pro"/>
                <a:cs typeface="Arial" pitchFamily="34" charset="0"/>
              </a:rPr>
              <a:t>Ellipses</a:t>
            </a:r>
            <a:r>
              <a:rPr lang="en-US" b="1" dirty="0">
                <a:latin typeface="Source Sans Pro"/>
                <a:cs typeface="Arial" pitchFamily="34" charset="0"/>
              </a:rPr>
              <a:t> : </a:t>
            </a:r>
            <a:r>
              <a:rPr lang="en-US" dirty="0">
                <a:latin typeface="Source Sans Pro"/>
                <a:cs typeface="Arial" pitchFamily="34" charset="0"/>
              </a:rPr>
              <a:t>Symbol represent attributes.</a:t>
            </a:r>
          </a:p>
          <a:p>
            <a:pPr marL="0" indent="0">
              <a:spcBef>
                <a:spcPct val="0"/>
              </a:spcBef>
              <a:buClrTx/>
              <a:buFontTx/>
              <a:buChar char="•"/>
              <a:defRPr/>
            </a:pPr>
            <a:endParaRPr lang="en-US" dirty="0">
              <a:latin typeface="Source Sans Pro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Font typeface="Wingdings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Source Sans Pro"/>
                <a:cs typeface="Arial" pitchFamily="34" charset="0"/>
              </a:rPr>
              <a:t>Diamonds</a:t>
            </a:r>
            <a:r>
              <a:rPr lang="en-US" b="1" dirty="0">
                <a:latin typeface="Source Sans Pro"/>
                <a:cs typeface="Arial" pitchFamily="34" charset="0"/>
              </a:rPr>
              <a:t>: </a:t>
            </a:r>
            <a:r>
              <a:rPr lang="en-US" dirty="0">
                <a:latin typeface="Source Sans Pro"/>
                <a:cs typeface="Arial" pitchFamily="34" charset="0"/>
              </a:rPr>
              <a:t>This symbol represents relationship types.</a:t>
            </a:r>
          </a:p>
          <a:p>
            <a:pPr marL="0" indent="0">
              <a:spcBef>
                <a:spcPct val="0"/>
              </a:spcBef>
              <a:buClrTx/>
              <a:buFontTx/>
              <a:buChar char="•"/>
              <a:defRPr/>
            </a:pPr>
            <a:endParaRPr lang="en-US" dirty="0">
              <a:latin typeface="Source Sans Pro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Font typeface="Wingdings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Source Sans Pro"/>
                <a:cs typeface="Arial" pitchFamily="34" charset="0"/>
              </a:rPr>
              <a:t>Lines</a:t>
            </a:r>
            <a:r>
              <a:rPr lang="en-US" b="1" dirty="0">
                <a:latin typeface="Source Sans Pro"/>
                <a:cs typeface="Arial" pitchFamily="34" charset="0"/>
              </a:rPr>
              <a:t>: </a:t>
            </a:r>
            <a:r>
              <a:rPr lang="en-US" dirty="0">
                <a:latin typeface="Source Sans Pro"/>
                <a:cs typeface="Arial" pitchFamily="34" charset="0"/>
              </a:rPr>
              <a:t>It links attributes to entity types and entity types with other relationship types</a:t>
            </a:r>
          </a:p>
          <a:p>
            <a:pPr marL="0" indent="0">
              <a:spcBef>
                <a:spcPct val="0"/>
              </a:spcBef>
              <a:buClrTx/>
              <a:buFont typeface="Wingdings" charset="2"/>
              <a:buNone/>
              <a:defRPr/>
            </a:pPr>
            <a:endParaRPr lang="en-US" dirty="0">
              <a:latin typeface="Source Sans Pro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Font typeface="Wingdings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Source Sans Pro"/>
                <a:cs typeface="Arial" pitchFamily="34" charset="0"/>
              </a:rPr>
              <a:t>Primary key</a:t>
            </a:r>
            <a:r>
              <a:rPr lang="en-US" b="1" dirty="0">
                <a:latin typeface="Source Sans Pro"/>
                <a:cs typeface="Arial" pitchFamily="34" charset="0"/>
              </a:rPr>
              <a:t>: </a:t>
            </a:r>
            <a:r>
              <a:rPr lang="en-US" dirty="0">
                <a:latin typeface="Source Sans Pro"/>
                <a:cs typeface="Arial" pitchFamily="34" charset="0"/>
              </a:rPr>
              <a:t>attributes are underlined.</a:t>
            </a:r>
          </a:p>
          <a:p>
            <a:pPr marL="0" indent="0">
              <a:spcBef>
                <a:spcPct val="0"/>
              </a:spcBef>
              <a:buClrTx/>
              <a:buFontTx/>
              <a:buChar char="•"/>
              <a:defRPr/>
            </a:pPr>
            <a:endParaRPr lang="en-US" dirty="0">
              <a:latin typeface="Source Sans Pro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Font typeface="Wingdings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Source Sans Pro"/>
                <a:cs typeface="Arial" pitchFamily="34" charset="0"/>
              </a:rPr>
              <a:t>Double Ellipses</a:t>
            </a:r>
            <a:r>
              <a:rPr lang="en-US" b="1" dirty="0">
                <a:latin typeface="Source Sans Pro"/>
                <a:cs typeface="Arial" pitchFamily="34" charset="0"/>
              </a:rPr>
              <a:t>: </a:t>
            </a:r>
            <a:r>
              <a:rPr lang="en-US" dirty="0">
                <a:latin typeface="Source Sans Pro"/>
                <a:cs typeface="Arial" pitchFamily="34" charset="0"/>
              </a:rPr>
              <a:t>Represent multi-valued attributes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endParaRPr lang="en-US" b="1" dirty="0"/>
          </a:p>
        </p:txBody>
      </p:sp>
      <p:pic>
        <p:nvPicPr>
          <p:cNvPr id="33796" name="Picture 2" descr="ER Diagram Symbols">
            <a:hlinkClick r:id="rId2"/>
            <a:extLst>
              <a:ext uri="{FF2B5EF4-FFF2-40B4-BE49-F238E27FC236}">
                <a16:creationId xmlns:a16="http://schemas.microsoft.com/office/drawing/2014/main" id="{627E25AC-F7FF-4AC1-A52F-928CD66E2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57313"/>
            <a:ext cx="37322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21BC2B-91DC-46C3-AAAA-B88D3AFF23A9}"/>
              </a:ext>
            </a:extLst>
          </p:cNvPr>
          <p:cNvSpPr txBox="1">
            <a:spLocks/>
          </p:cNvSpPr>
          <p:nvPr/>
        </p:nvSpPr>
        <p:spPr>
          <a:xfrm>
            <a:off x="357188" y="4762500"/>
            <a:ext cx="5805487" cy="38100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b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Source:https</a:t>
            </a:r>
            <a:r>
              <a:rPr lang="en-IN" sz="900" b="1" dirty="0">
                <a:latin typeface="+mj-lt"/>
                <a:ea typeface="+mj-ea"/>
                <a:cs typeface="+mj-cs"/>
              </a:rPr>
              <a:t>://www.guru99.com/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er</a:t>
            </a:r>
            <a:r>
              <a:rPr lang="en-IN" sz="900" b="1" dirty="0">
                <a:latin typeface="+mj-lt"/>
                <a:ea typeface="+mj-ea"/>
                <a:cs typeface="+mj-cs"/>
              </a:rPr>
              <a:t>-diagram-tutorial-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dbms.html</a:t>
            </a:r>
            <a:endParaRPr lang="en-IN" sz="9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s://www.guru99.com/images/1/100518_0621_ERDiagramTu2.png">
            <a:extLst>
              <a:ext uri="{FF2B5EF4-FFF2-40B4-BE49-F238E27FC236}">
                <a16:creationId xmlns:a16="http://schemas.microsoft.com/office/drawing/2014/main" id="{FE79F5BD-CDAD-4F3B-9660-D0EE3A27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7188"/>
            <a:ext cx="610235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C66E09-9902-401D-820C-C6B989F32156}"/>
              </a:ext>
            </a:extLst>
          </p:cNvPr>
          <p:cNvSpPr txBox="1">
            <a:spLocks/>
          </p:cNvSpPr>
          <p:nvPr/>
        </p:nvSpPr>
        <p:spPr>
          <a:xfrm>
            <a:off x="428625" y="4786313"/>
            <a:ext cx="5805488" cy="38100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b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Source:https</a:t>
            </a:r>
            <a:r>
              <a:rPr lang="en-IN" sz="900" b="1" dirty="0">
                <a:latin typeface="+mj-lt"/>
                <a:ea typeface="+mj-ea"/>
                <a:cs typeface="+mj-cs"/>
              </a:rPr>
              <a:t>://www.guru99.com/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er</a:t>
            </a:r>
            <a:r>
              <a:rPr lang="en-IN" sz="900" b="1" dirty="0">
                <a:latin typeface="+mj-lt"/>
                <a:ea typeface="+mj-ea"/>
                <a:cs typeface="+mj-cs"/>
              </a:rPr>
              <a:t>-diagram-tutorial-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dbms.html</a:t>
            </a:r>
            <a:endParaRPr lang="en-IN" sz="9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fig03_14">
            <a:extLst>
              <a:ext uri="{FF2B5EF4-FFF2-40B4-BE49-F238E27FC236}">
                <a16:creationId xmlns:a16="http://schemas.microsoft.com/office/drawing/2014/main" id="{E1839521-9B2D-4980-93AA-D3C006C6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44463"/>
            <a:ext cx="478631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D19B31-F1D5-4B95-846D-0BF23DE757A9}"/>
              </a:ext>
            </a:extLst>
          </p:cNvPr>
          <p:cNvSpPr txBox="1">
            <a:spLocks/>
          </p:cNvSpPr>
          <p:nvPr/>
        </p:nvSpPr>
        <p:spPr>
          <a:xfrm>
            <a:off x="7572375" y="4857750"/>
            <a:ext cx="1357313" cy="28575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b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Source:Elmasri</a:t>
            </a:r>
            <a:r>
              <a:rPr lang="en-IN" sz="900" b="1" dirty="0">
                <a:latin typeface="+mj-lt"/>
                <a:ea typeface="+mj-ea"/>
                <a:cs typeface="+mj-cs"/>
              </a:rPr>
              <a:t> 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Navathae</a:t>
            </a:r>
            <a:r>
              <a:rPr lang="en-IN" sz="900" b="1" dirty="0">
                <a:latin typeface="+mj-lt"/>
                <a:ea typeface="+mj-ea"/>
                <a:cs typeface="+mj-cs"/>
              </a:rPr>
              <a:t> book@2007</a:t>
            </a:r>
            <a:endParaRPr lang="en-IN" sz="9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0FDBBC6-F2B3-463B-9C51-BCC9DB3C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17600"/>
            <a:ext cx="7696200" cy="381000"/>
          </a:xfrm>
        </p:spPr>
        <p:txBody>
          <a:bodyPr/>
          <a:lstStyle/>
          <a:p>
            <a:pPr eaLnBrk="1" hangingPunct="1"/>
            <a:r>
              <a:rPr lang="en-IN" altLang="en-US" sz="3600" b="1"/>
              <a:t>Entities, Attributes, Relation &amp; Keys </a:t>
            </a:r>
            <a:br>
              <a:rPr lang="en-IN" altLang="en-US" sz="3600" b="1"/>
            </a:br>
            <a:endParaRPr lang="en-IN" altLang="en-US" sz="3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BF354-974D-47EC-B8E7-64D5BFEE16B2}"/>
              </a:ext>
            </a:extLst>
          </p:cNvPr>
          <p:cNvSpPr/>
          <p:nvPr/>
        </p:nvSpPr>
        <p:spPr>
          <a:xfrm>
            <a:off x="4876800" y="280035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/>
              <a:t>Employee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D7705E-320D-49FD-A8F5-7D3CCAD044D2}"/>
              </a:ext>
            </a:extLst>
          </p:cNvPr>
          <p:cNvSpPr/>
          <p:nvPr/>
        </p:nvSpPr>
        <p:spPr>
          <a:xfrm>
            <a:off x="3352800" y="165735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BCF1AE-8365-4073-9FD8-1ED7AF335D56}"/>
              </a:ext>
            </a:extLst>
          </p:cNvPr>
          <p:cNvSpPr/>
          <p:nvPr/>
        </p:nvSpPr>
        <p:spPr>
          <a:xfrm>
            <a:off x="4953000" y="165735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69ED05-0FFE-4571-9983-7011B1698684}"/>
              </a:ext>
            </a:extLst>
          </p:cNvPr>
          <p:cNvSpPr/>
          <p:nvPr/>
        </p:nvSpPr>
        <p:spPr>
          <a:xfrm>
            <a:off x="6553200" y="165735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Posting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3C251-B018-460D-8481-ACD70CF0DA58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3962400" y="2266950"/>
            <a:ext cx="1600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A47799-65B8-43E0-8A28-0A04BE29BF28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5562600" y="22669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4ABF02-2007-4016-B51B-53587A478F3B}"/>
              </a:ext>
            </a:extLst>
          </p:cNvPr>
          <p:cNvCxnSpPr>
            <a:stCxn id="10" idx="4"/>
            <a:endCxn id="7" idx="0"/>
          </p:cNvCxnSpPr>
          <p:nvPr/>
        </p:nvCxnSpPr>
        <p:spPr>
          <a:xfrm flipH="1">
            <a:off x="5562600" y="2266950"/>
            <a:ext cx="1600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TextBox 18">
            <a:extLst>
              <a:ext uri="{FF2B5EF4-FFF2-40B4-BE49-F238E27FC236}">
                <a16:creationId xmlns:a16="http://schemas.microsoft.com/office/drawing/2014/main" id="{224B0A91-64BB-4F45-81F2-3BB18A10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3725863"/>
            <a:ext cx="2144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Calibri" panose="020F0502020204030204" pitchFamily="34" charset="0"/>
              </a:rPr>
              <a:t>Employees Entity Set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38BD50-D4FC-4298-A6FB-992BA3B1EE04}"/>
              </a:ext>
            </a:extLst>
          </p:cNvPr>
          <p:cNvSpPr/>
          <p:nvPr/>
        </p:nvSpPr>
        <p:spPr>
          <a:xfrm>
            <a:off x="4876800" y="280035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dirty="0"/>
              <a:t>Department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95F20A-0878-48B5-90B0-8CBB5CC3873F}"/>
              </a:ext>
            </a:extLst>
          </p:cNvPr>
          <p:cNvSpPr/>
          <p:nvPr/>
        </p:nvSpPr>
        <p:spPr>
          <a:xfrm>
            <a:off x="3352800" y="165735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u="sng" dirty="0"/>
              <a:t>DID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5B8575-AE1D-41C9-98D1-304DBAB7CD76}"/>
              </a:ext>
            </a:extLst>
          </p:cNvPr>
          <p:cNvSpPr/>
          <p:nvPr/>
        </p:nvSpPr>
        <p:spPr>
          <a:xfrm>
            <a:off x="4953000" y="165735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6B3343-F677-4B6A-9A16-148F1B0E5B28}"/>
              </a:ext>
            </a:extLst>
          </p:cNvPr>
          <p:cNvSpPr/>
          <p:nvPr/>
        </p:nvSpPr>
        <p:spPr>
          <a:xfrm>
            <a:off x="6553200" y="165735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HOD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CE06C2-2638-4828-86B5-F61B67B205D1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3962400" y="2266950"/>
            <a:ext cx="1600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68458-ED8D-4909-87EE-74F444FE4E17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5562600" y="22669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600DD-AA8A-40FC-94E2-D70B9A9A5D8A}"/>
              </a:ext>
            </a:extLst>
          </p:cNvPr>
          <p:cNvCxnSpPr>
            <a:stCxn id="10" idx="4"/>
            <a:endCxn id="7" idx="0"/>
          </p:cNvCxnSpPr>
          <p:nvPr/>
        </p:nvCxnSpPr>
        <p:spPr>
          <a:xfrm flipH="1">
            <a:off x="5562600" y="2266950"/>
            <a:ext cx="1600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7" name="TextBox 18">
            <a:extLst>
              <a:ext uri="{FF2B5EF4-FFF2-40B4-BE49-F238E27FC236}">
                <a16:creationId xmlns:a16="http://schemas.microsoft.com/office/drawing/2014/main" id="{5F497344-0D1A-48E1-AACB-EC5DC189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3725863"/>
            <a:ext cx="227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Calibri" panose="020F0502020204030204" pitchFamily="34" charset="0"/>
              </a:rPr>
              <a:t>Department Entity Set</a:t>
            </a:r>
          </a:p>
        </p:txBody>
      </p:sp>
      <p:sp>
        <p:nvSpPr>
          <p:cNvPr id="37898" name="Title 1">
            <a:extLst>
              <a:ext uri="{FF2B5EF4-FFF2-40B4-BE49-F238E27FC236}">
                <a16:creationId xmlns:a16="http://schemas.microsoft.com/office/drawing/2014/main" id="{A0AF16BD-E8AA-4656-B4EA-97C0BA09C04F}"/>
              </a:ext>
            </a:extLst>
          </p:cNvPr>
          <p:cNvSpPr txBox="1">
            <a:spLocks/>
          </p:cNvSpPr>
          <p:nvPr/>
        </p:nvSpPr>
        <p:spPr bwMode="auto">
          <a:xfrm>
            <a:off x="1295400" y="1117600"/>
            <a:ext cx="769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600" b="1">
                <a:solidFill>
                  <a:schemeClr val="tx2"/>
                </a:solidFill>
                <a:latin typeface="Calibri" panose="020F0502020204030204" pitchFamily="34" charset="0"/>
              </a:rPr>
              <a:t>Entities, Attributes, Relation &amp; Keys </a:t>
            </a:r>
            <a:br>
              <a:rPr lang="en-IN" altLang="en-US" sz="3600" b="1">
                <a:solidFill>
                  <a:schemeClr val="tx2"/>
                </a:solidFill>
                <a:latin typeface="Calibri" panose="020F0502020204030204" pitchFamily="34" charset="0"/>
              </a:rPr>
            </a:br>
            <a:endParaRPr lang="en-IN" altLang="en-US" sz="36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14F8E0-E760-414D-AFA3-02A7E0C12A07}"/>
              </a:ext>
            </a:extLst>
          </p:cNvPr>
          <p:cNvSpPr/>
          <p:nvPr/>
        </p:nvSpPr>
        <p:spPr>
          <a:xfrm>
            <a:off x="6632575" y="257175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dirty="0"/>
              <a:t>Department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A41FBB-C24D-4DBA-AC94-C9BED637454A}"/>
              </a:ext>
            </a:extLst>
          </p:cNvPr>
          <p:cNvSpPr/>
          <p:nvPr/>
        </p:nvSpPr>
        <p:spPr>
          <a:xfrm>
            <a:off x="5556250" y="1706563"/>
            <a:ext cx="881063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u="sng" dirty="0"/>
              <a:t>DID</a:t>
            </a:r>
            <a:endParaRPr lang="en-IN" u="sn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9E539D-7A92-4950-B66B-AAF7480A0663}"/>
              </a:ext>
            </a:extLst>
          </p:cNvPr>
          <p:cNvSpPr/>
          <p:nvPr/>
        </p:nvSpPr>
        <p:spPr>
          <a:xfrm>
            <a:off x="6718300" y="1744663"/>
            <a:ext cx="881063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dirty="0"/>
              <a:t>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9486EB-7A43-4087-820C-35324280B65C}"/>
              </a:ext>
            </a:extLst>
          </p:cNvPr>
          <p:cNvSpPr/>
          <p:nvPr/>
        </p:nvSpPr>
        <p:spPr>
          <a:xfrm>
            <a:off x="7880350" y="1752600"/>
            <a:ext cx="881063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dirty="0"/>
              <a:t>HOD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345B0-4A3D-4BBE-9C7F-29C46831F65C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5997575" y="2087563"/>
            <a:ext cx="1168400" cy="48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0D16EB-89AA-4B30-8C6A-9FF6B791FE20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7159625" y="2125663"/>
            <a:ext cx="6350" cy="44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71B3C-8672-473D-92B5-A72E449540DC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7165975" y="2133600"/>
            <a:ext cx="115570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1" name="TextBox 18">
            <a:extLst>
              <a:ext uri="{FF2B5EF4-FFF2-40B4-BE49-F238E27FC236}">
                <a16:creationId xmlns:a16="http://schemas.microsoft.com/office/drawing/2014/main" id="{2A1BEB43-9093-4CDE-BA5B-C565E68FC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497263"/>
            <a:ext cx="2579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Calibri" panose="020F0502020204030204" pitchFamily="34" charset="0"/>
              </a:rPr>
              <a:t>Works-ln Relationship 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D93AAE-0BBD-47BE-9BBA-1FE252FE559C}"/>
              </a:ext>
            </a:extLst>
          </p:cNvPr>
          <p:cNvSpPr/>
          <p:nvPr/>
        </p:nvSpPr>
        <p:spPr>
          <a:xfrm>
            <a:off x="3022600" y="2563813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dirty="0"/>
              <a:t>Employee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124403-4ED0-48C1-8E80-007EAFED7911}"/>
              </a:ext>
            </a:extLst>
          </p:cNvPr>
          <p:cNvSpPr/>
          <p:nvPr/>
        </p:nvSpPr>
        <p:spPr>
          <a:xfrm>
            <a:off x="1946275" y="1700213"/>
            <a:ext cx="881063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u="sng" dirty="0"/>
              <a:t>EID</a:t>
            </a:r>
            <a:endParaRPr lang="en-IN" u="sn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2932AE-3586-4F5F-B83D-94313616E9F6}"/>
              </a:ext>
            </a:extLst>
          </p:cNvPr>
          <p:cNvSpPr/>
          <p:nvPr/>
        </p:nvSpPr>
        <p:spPr>
          <a:xfrm>
            <a:off x="3108325" y="1738313"/>
            <a:ext cx="881063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dirty="0"/>
              <a:t>Name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5C67C2-52F1-4919-9C77-95EDAF5E2434}"/>
              </a:ext>
            </a:extLst>
          </p:cNvPr>
          <p:cNvSpPr/>
          <p:nvPr/>
        </p:nvSpPr>
        <p:spPr>
          <a:xfrm>
            <a:off x="4270375" y="1744663"/>
            <a:ext cx="881063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100" dirty="0"/>
              <a:t>Posting</a:t>
            </a:r>
            <a:endParaRPr lang="en-IN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9A55E-C46A-4A05-9BDF-1AA9F2B377D4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>
            <a:off x="2387600" y="2081213"/>
            <a:ext cx="1168400" cy="48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7AD509-76E5-4DB6-9E59-248612CDACD2}"/>
              </a:ext>
            </a:extLst>
          </p:cNvPr>
          <p:cNvCxnSpPr>
            <a:cxnSpLocks/>
            <a:stCxn id="29" idx="4"/>
            <a:endCxn id="27" idx="0"/>
          </p:cNvCxnSpPr>
          <p:nvPr/>
        </p:nvCxnSpPr>
        <p:spPr>
          <a:xfrm>
            <a:off x="3549650" y="2119313"/>
            <a:ext cx="63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1B8B8-96B7-4543-A4FC-C4D4CCF9ACDC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>
          <a:xfrm flipH="1">
            <a:off x="3556000" y="2125663"/>
            <a:ext cx="115570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20BC51B3-184E-4D79-82D0-8486600F09BA}"/>
              </a:ext>
            </a:extLst>
          </p:cNvPr>
          <p:cNvSpPr/>
          <p:nvPr/>
        </p:nvSpPr>
        <p:spPr>
          <a:xfrm>
            <a:off x="4616450" y="2400300"/>
            <a:ext cx="1693863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dirty="0"/>
              <a:t>Works-In</a:t>
            </a:r>
            <a:endParaRPr lang="en-IN" sz="1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14A3B3-4626-4351-9D35-25B59D7E1A14}"/>
              </a:ext>
            </a:extLst>
          </p:cNvPr>
          <p:cNvCxnSpPr>
            <a:stCxn id="27" idx="3"/>
            <a:endCxn id="17" idx="1"/>
          </p:cNvCxnSpPr>
          <p:nvPr/>
        </p:nvCxnSpPr>
        <p:spPr>
          <a:xfrm flipV="1">
            <a:off x="4089400" y="2743200"/>
            <a:ext cx="5270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8331C3-CBA0-4322-9882-878B356638FC}"/>
              </a:ext>
            </a:extLst>
          </p:cNvPr>
          <p:cNvCxnSpPr>
            <a:stCxn id="17" idx="3"/>
            <a:endCxn id="7" idx="1"/>
          </p:cNvCxnSpPr>
          <p:nvPr/>
        </p:nvCxnSpPr>
        <p:spPr>
          <a:xfrm>
            <a:off x="6310313" y="2743200"/>
            <a:ext cx="322262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2" name="Title 1">
            <a:extLst>
              <a:ext uri="{FF2B5EF4-FFF2-40B4-BE49-F238E27FC236}">
                <a16:creationId xmlns:a16="http://schemas.microsoft.com/office/drawing/2014/main" id="{BFB3E10F-9DD4-4812-8215-1440B5DE46F7}"/>
              </a:ext>
            </a:extLst>
          </p:cNvPr>
          <p:cNvSpPr txBox="1">
            <a:spLocks/>
          </p:cNvSpPr>
          <p:nvPr/>
        </p:nvSpPr>
        <p:spPr bwMode="auto">
          <a:xfrm>
            <a:off x="1295400" y="1117600"/>
            <a:ext cx="769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600" b="1">
                <a:solidFill>
                  <a:schemeClr val="tx2"/>
                </a:solidFill>
                <a:latin typeface="Calibri" panose="020F0502020204030204" pitchFamily="34" charset="0"/>
              </a:rPr>
              <a:t>Entities, Attributes, Relation &amp; Keys </a:t>
            </a:r>
            <a:br>
              <a:rPr lang="en-IN" altLang="en-US" sz="3600" b="1">
                <a:solidFill>
                  <a:schemeClr val="tx2"/>
                </a:solidFill>
                <a:latin typeface="Calibri" panose="020F0502020204030204" pitchFamily="34" charset="0"/>
              </a:rPr>
            </a:br>
            <a:endParaRPr lang="en-IN" altLang="en-US" sz="36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C4736E2-CF2A-4FE5-AF68-8C6E6AB5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020763"/>
            <a:ext cx="4792663" cy="3532187"/>
          </a:xfrm>
        </p:spPr>
        <p:txBody>
          <a:bodyPr/>
          <a:lstStyle/>
          <a:p>
            <a:pPr eaLnBrk="1" hangingPunct="1"/>
            <a:r>
              <a:rPr lang="en-US" altLang="en-US" b="1"/>
              <a:t>In terms of DBMS, an entity is a table or attribute of a table, a relationship is relation among tables and their attributes.</a:t>
            </a:r>
          </a:p>
          <a:p>
            <a:pPr eaLnBrk="1" hangingPunct="1"/>
            <a:r>
              <a:rPr lang="en-US" altLang="en-US" b="1"/>
              <a:t>In Database systems, the term "</a:t>
            </a:r>
            <a:r>
              <a:rPr lang="en-US" altLang="en-US" b="1">
                <a:solidFill>
                  <a:srgbClr val="0070C0"/>
                </a:solidFill>
              </a:rPr>
              <a:t>Table</a:t>
            </a:r>
            <a:r>
              <a:rPr lang="en-US" altLang="en-US" b="1"/>
              <a:t>" highlights the </a:t>
            </a:r>
            <a:r>
              <a:rPr lang="en-US" altLang="en-US" b="1">
                <a:solidFill>
                  <a:srgbClr val="0070C0"/>
                </a:solidFill>
              </a:rPr>
              <a:t>Entity</a:t>
            </a:r>
            <a:r>
              <a:rPr lang="en-US" altLang="en-US" b="1"/>
              <a:t>.</a:t>
            </a:r>
          </a:p>
          <a:p>
            <a:pPr eaLnBrk="1" hangingPunct="1"/>
            <a:r>
              <a:rPr lang="en-US" altLang="en-US" b="1"/>
              <a:t>In Database systems, the term "</a:t>
            </a:r>
            <a:r>
              <a:rPr lang="en-US" altLang="en-US" b="1">
                <a:solidFill>
                  <a:srgbClr val="0070C0"/>
                </a:solidFill>
              </a:rPr>
              <a:t>Field</a:t>
            </a:r>
            <a:r>
              <a:rPr lang="en-US" altLang="en-US" b="1"/>
              <a:t>" highlights the </a:t>
            </a:r>
            <a:r>
              <a:rPr lang="en-US" altLang="en-US" b="1">
                <a:solidFill>
                  <a:srgbClr val="0070C0"/>
                </a:solidFill>
              </a:rPr>
              <a:t>Attributes</a:t>
            </a:r>
            <a:r>
              <a:rPr lang="en-US" altLang="en-US" b="1"/>
              <a:t>.</a:t>
            </a:r>
          </a:p>
        </p:txBody>
      </p:sp>
      <p:sp>
        <p:nvSpPr>
          <p:cNvPr id="39939" name="Title 1">
            <a:extLst>
              <a:ext uri="{FF2B5EF4-FFF2-40B4-BE49-F238E27FC236}">
                <a16:creationId xmlns:a16="http://schemas.microsoft.com/office/drawing/2014/main" id="{A5023959-C80D-4B65-8542-C70B5944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17600"/>
            <a:ext cx="7696200" cy="381000"/>
          </a:xfrm>
        </p:spPr>
        <p:txBody>
          <a:bodyPr/>
          <a:lstStyle/>
          <a:p>
            <a:pPr eaLnBrk="1" hangingPunct="1"/>
            <a:r>
              <a:rPr lang="en-IN" altLang="en-US" sz="3600" b="1"/>
              <a:t>Entities, Attributes, Relation &amp; Keys </a:t>
            </a:r>
            <a:br>
              <a:rPr lang="en-IN" altLang="en-US" sz="3600" b="1"/>
            </a:br>
            <a:endParaRPr lang="en-IN" altLang="en-US" sz="36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69973AB-B357-4268-AB43-27E69DF6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1200150"/>
            <a:ext cx="37338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Entity Types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297E-14EA-431B-BC6D-61575BB0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020763"/>
            <a:ext cx="4792663" cy="3532187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/>
              <a:t>Types of Entities in ER Model</a:t>
            </a:r>
          </a:p>
          <a:p>
            <a:pPr marL="1076325" eaLnBrk="1" fontAlgn="auto" hangingPunct="1">
              <a:spcAft>
                <a:spcPts val="0"/>
              </a:spcAft>
              <a:buFont typeface="Wingdings" charset="2"/>
              <a:buChar char="§"/>
              <a:tabLst>
                <a:tab pos="895350" algn="l"/>
              </a:tabLst>
              <a:defRPr/>
            </a:pPr>
            <a:r>
              <a:rPr lang="en-US" b="1" dirty="0">
                <a:solidFill>
                  <a:srgbClr val="0070C0"/>
                </a:solidFill>
              </a:rPr>
              <a:t>Strong entity</a:t>
            </a:r>
          </a:p>
          <a:p>
            <a:pPr marL="1076325" indent="0" eaLnBrk="1" fontAlgn="auto" hangingPunct="1">
              <a:spcAft>
                <a:spcPts val="0"/>
              </a:spcAft>
              <a:buFont typeface="Wingdings" charset="2"/>
              <a:buNone/>
              <a:tabLst>
                <a:tab pos="990600" algn="l"/>
              </a:tabLst>
              <a:defRPr/>
            </a:pPr>
            <a:r>
              <a:rPr lang="en-US" sz="1600" b="1" dirty="0"/>
              <a:t>These shapes are independent from other entities</a:t>
            </a:r>
          </a:p>
          <a:p>
            <a:pPr marL="1076325" eaLnBrk="1" fontAlgn="auto" hangingPunct="1">
              <a:spcAft>
                <a:spcPts val="0"/>
              </a:spcAft>
              <a:buFont typeface="Wingdings" charset="2"/>
              <a:buChar char="§"/>
              <a:tabLst>
                <a:tab pos="895350" algn="l"/>
              </a:tabLst>
              <a:defRPr/>
            </a:pPr>
            <a:r>
              <a:rPr lang="en-US" b="1" dirty="0">
                <a:solidFill>
                  <a:srgbClr val="0070C0"/>
                </a:solidFill>
              </a:rPr>
              <a:t>Weak entity</a:t>
            </a:r>
          </a:p>
          <a:p>
            <a:pPr marL="1076325" indent="0" eaLnBrk="1" fontAlgn="auto" hangingPunct="1">
              <a:spcAft>
                <a:spcPts val="0"/>
              </a:spcAft>
              <a:buFont typeface="Wingdings" charset="2"/>
              <a:buNone/>
              <a:tabLst>
                <a:tab pos="1076325" algn="l"/>
              </a:tabLst>
              <a:defRPr/>
            </a:pPr>
            <a:r>
              <a:rPr lang="en-US" sz="1600" b="1" dirty="0"/>
              <a:t>Weak entities depend on some other entity type</a:t>
            </a:r>
          </a:p>
          <a:p>
            <a:pPr marL="1076325" eaLnBrk="1" fontAlgn="auto" hangingPunct="1">
              <a:spcAft>
                <a:spcPts val="0"/>
              </a:spcAft>
              <a:buFont typeface="Wingdings" charset="2"/>
              <a:buChar char="§"/>
              <a:tabLst>
                <a:tab pos="895350" algn="l"/>
              </a:tabLst>
              <a:defRPr/>
            </a:pPr>
            <a:r>
              <a:rPr lang="en-US" b="1" dirty="0">
                <a:solidFill>
                  <a:srgbClr val="0070C0"/>
                </a:solidFill>
              </a:rPr>
              <a:t>Associative entity</a:t>
            </a:r>
          </a:p>
          <a:p>
            <a:pPr marL="1076325" indent="0" eaLnBrk="1" fontAlgn="auto" hangingPunct="1">
              <a:spcAft>
                <a:spcPts val="0"/>
              </a:spcAft>
              <a:buFont typeface="Wingdings" charset="2"/>
              <a:buNone/>
              <a:tabLst>
                <a:tab pos="895350" algn="l"/>
              </a:tabLst>
              <a:defRPr/>
            </a:pPr>
            <a:r>
              <a:rPr lang="en-US" sz="1600" b="1" dirty="0"/>
              <a:t>Associative entities relate the instances of several entity types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EAF75B-0FFE-4983-99CF-30F2A389C6A1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357188"/>
          <a:ext cx="7286626" cy="4089402"/>
        </p:xfrm>
        <a:graphic>
          <a:graphicData uri="http://schemas.openxmlformats.org/drawingml/2006/table">
            <a:tbl>
              <a:tblPr/>
              <a:tblGrid>
                <a:gridCol w="364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677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b="1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Strong Entity Set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b="1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Weak Entity Set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8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Strong entity set always has a primary key.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does not have enough attributes to build a primary key.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38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is represented by a rectangle symbol.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is represented by a double rectangle symbol.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049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contains a Primary key represented by the underline symbol.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contains a Partial Key which is represented by a dashed underline symbol.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049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member of a strong entity set is called as dominant entity set.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member of a weak entity set called as a subordinate entity set.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851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Primary Key is one of its attributes which helps to identify its member.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 a weak entity set, it is a combination of primary key and partial key of the strong entity set.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851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 the ER diagram the relationship between two strong entity set shown by using a diamond symbol.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relationship between one strong and a weak entity set shown by using the double diamond symbol.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049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connecting line of the strong entity set with the relationship is single.</a:t>
                      </a:r>
                      <a:endParaRPr lang="en-US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line connecting the weak entity set for identifying relationship is double.</a:t>
                      </a:r>
                      <a:endParaRPr lang="en-US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113" marR="56113" marT="56321" marB="5632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9DAAC1B-750A-41B5-812C-F2C79123CE63}"/>
              </a:ext>
            </a:extLst>
          </p:cNvPr>
          <p:cNvSpPr txBox="1">
            <a:spLocks/>
          </p:cNvSpPr>
          <p:nvPr/>
        </p:nvSpPr>
        <p:spPr>
          <a:xfrm>
            <a:off x="428625" y="4762500"/>
            <a:ext cx="5805488" cy="38100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b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Source:https</a:t>
            </a:r>
            <a:r>
              <a:rPr lang="en-IN" sz="900" b="1" dirty="0">
                <a:latin typeface="+mj-lt"/>
                <a:ea typeface="+mj-ea"/>
                <a:cs typeface="+mj-cs"/>
              </a:rPr>
              <a:t>://www.guru99.com/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er</a:t>
            </a:r>
            <a:r>
              <a:rPr lang="en-IN" sz="900" b="1" dirty="0">
                <a:latin typeface="+mj-lt"/>
                <a:ea typeface="+mj-ea"/>
                <a:cs typeface="+mj-cs"/>
              </a:rPr>
              <a:t>-diagram-tutorial-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dbms.html</a:t>
            </a:r>
            <a:endParaRPr lang="en-IN" sz="9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fig03_02">
            <a:extLst>
              <a:ext uri="{FF2B5EF4-FFF2-40B4-BE49-F238E27FC236}">
                <a16:creationId xmlns:a16="http://schemas.microsoft.com/office/drawing/2014/main" id="{43CC0413-065A-4FB2-AF42-884E4FD3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3"/>
            <a:ext cx="56562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3450CD-9053-4858-8D75-C1A431281D02}"/>
              </a:ext>
            </a:extLst>
          </p:cNvPr>
          <p:cNvSpPr txBox="1">
            <a:spLocks/>
          </p:cNvSpPr>
          <p:nvPr/>
        </p:nvSpPr>
        <p:spPr>
          <a:xfrm>
            <a:off x="428625" y="4762500"/>
            <a:ext cx="5805488" cy="38100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b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Source:ElmasriNavathae</a:t>
            </a:r>
            <a:r>
              <a:rPr lang="en-IN" sz="900" b="1" dirty="0">
                <a:latin typeface="+mj-lt"/>
                <a:ea typeface="+mj-ea"/>
                <a:cs typeface="+mj-cs"/>
              </a:rPr>
              <a:t> book@2007</a:t>
            </a:r>
            <a:endParaRPr lang="en-IN" sz="9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490FCB8-D7C9-439C-97EA-0E97F282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5" y="1200150"/>
            <a:ext cx="7058025" cy="381000"/>
          </a:xfrm>
        </p:spPr>
        <p:txBody>
          <a:bodyPr/>
          <a:lstStyle/>
          <a:p>
            <a:pPr eaLnBrk="1" hangingPunct="1"/>
            <a:r>
              <a:rPr lang="en-US" altLang="en-US"/>
              <a:t>The Importance of Data Model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AD24-88AF-4AC0-9172-F717136E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0" y="1500188"/>
            <a:ext cx="6254750" cy="2336800"/>
          </a:xfrm>
        </p:spPr>
        <p:txBody>
          <a:bodyPr rtlCol="0">
            <a:normAutofit fontScale="92500" lnSpcReduction="20000"/>
          </a:bodyPr>
          <a:lstStyle/>
          <a:p>
            <a:pPr indent="-182880" eaLnBrk="1" fontAlgn="auto" hangingPunct="1">
              <a:spcBef>
                <a:spcPts val="60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800" b="1" dirty="0">
                <a:solidFill>
                  <a:srgbClr val="0070C0"/>
                </a:solidFill>
              </a:rPr>
              <a:t>Blue print: </a:t>
            </a:r>
            <a:r>
              <a:rPr lang="en-US" altLang="en-US" sz="2800" dirty="0"/>
              <a:t>official documentation</a:t>
            </a:r>
          </a:p>
          <a:p>
            <a:pPr marL="502920" lvl="1" indent="-182880" eaLnBrk="1" fontAlgn="auto" hangingPunct="1">
              <a:spcBef>
                <a:spcPts val="60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lang="en-US" altLang="en-US" sz="2400" dirty="0" err="1"/>
              <a:t>Eg</a:t>
            </a:r>
            <a:r>
              <a:rPr lang="en-US" altLang="en-US" sz="2400" dirty="0"/>
              <a:t>. Blue print of house</a:t>
            </a:r>
          </a:p>
          <a:p>
            <a:pPr marL="502920" lvl="1" indent="-18288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  <a:defRPr/>
            </a:pPr>
            <a:endParaRPr lang="en-US" altLang="en-US" sz="2400" dirty="0"/>
          </a:p>
          <a:p>
            <a:pPr marL="502920" lvl="1" indent="-18288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endParaRPr lang="en-US" altLang="en-US" sz="2400" dirty="0"/>
          </a:p>
          <a:p>
            <a:pPr marL="502920" lvl="1" indent="-18288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Identify what data is important</a:t>
            </a:r>
          </a:p>
          <a:p>
            <a:pPr marL="502920" lvl="1" indent="-18288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Identify what data should be maintained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FACDE6-473E-493F-8CA0-64B65659E193}"/>
              </a:ext>
            </a:extLst>
          </p:cNvPr>
          <p:cNvSpPr txBox="1">
            <a:spLocks/>
          </p:cNvSpPr>
          <p:nvPr/>
        </p:nvSpPr>
        <p:spPr>
          <a:xfrm>
            <a:off x="428625" y="4762500"/>
            <a:ext cx="5805488" cy="38100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b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Source:ElmasriNavathae</a:t>
            </a:r>
            <a:r>
              <a:rPr lang="en-IN" sz="900" b="1" dirty="0">
                <a:latin typeface="+mj-lt"/>
                <a:ea typeface="+mj-ea"/>
                <a:cs typeface="+mj-cs"/>
              </a:rPr>
              <a:t> book@2007</a:t>
            </a:r>
            <a:endParaRPr lang="en-IN" sz="900" dirty="0">
              <a:latin typeface="+mj-lt"/>
              <a:ea typeface="+mj-ea"/>
              <a:cs typeface="+mj-cs"/>
            </a:endParaRPr>
          </a:p>
        </p:txBody>
      </p:sp>
      <p:pic>
        <p:nvPicPr>
          <p:cNvPr id="44035" name="Picture 4" descr="fig03_02">
            <a:extLst>
              <a:ext uri="{FF2B5EF4-FFF2-40B4-BE49-F238E27FC236}">
                <a16:creationId xmlns:a16="http://schemas.microsoft.com/office/drawing/2014/main" id="{A58C288C-1577-4020-911F-44D5DFF5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14313"/>
            <a:ext cx="5722937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4">
            <a:extLst>
              <a:ext uri="{FF2B5EF4-FFF2-40B4-BE49-F238E27FC236}">
                <a16:creationId xmlns:a16="http://schemas.microsoft.com/office/drawing/2014/main" id="{91E078E4-A3C0-46D1-8B65-0FD65A673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1563" y="642938"/>
            <a:ext cx="7229475" cy="865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(min, max) notation for relationship constraints</a:t>
            </a:r>
          </a:p>
        </p:txBody>
      </p:sp>
      <p:pic>
        <p:nvPicPr>
          <p:cNvPr id="45059" name="Picture 27" descr="Slide3-40">
            <a:extLst>
              <a:ext uri="{FF2B5EF4-FFF2-40B4-BE49-F238E27FC236}">
                <a16:creationId xmlns:a16="http://schemas.microsoft.com/office/drawing/2014/main" id="{402CD718-730F-48E6-B40C-9D22BFC87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706563"/>
            <a:ext cx="7773987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28" descr="Pink tissue paper">
            <a:extLst>
              <a:ext uri="{FF2B5EF4-FFF2-40B4-BE49-F238E27FC236}">
                <a16:creationId xmlns:a16="http://schemas.microsoft.com/office/drawing/2014/main" id="{DC073B18-1D03-48DD-8705-00C083E9C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57650"/>
            <a:ext cx="647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</a:rPr>
              <a:t>Read the min,max numbers next to the entity type and looking </a:t>
            </a:r>
            <a:r>
              <a:rPr lang="en-US" altLang="en-US" b="1">
                <a:latin typeface="Calibri" panose="020F0502020204030204" pitchFamily="34" charset="0"/>
              </a:rPr>
              <a:t>away from </a:t>
            </a:r>
            <a:r>
              <a:rPr lang="en-US" altLang="en-US">
                <a:latin typeface="Calibri" panose="020F0502020204030204" pitchFamily="34" charset="0"/>
              </a:rPr>
              <a:t>the entity type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C75325-2D58-4596-9439-631B542D4BBD}"/>
              </a:ext>
            </a:extLst>
          </p:cNvPr>
          <p:cNvSpPr txBox="1">
            <a:spLocks/>
          </p:cNvSpPr>
          <p:nvPr/>
        </p:nvSpPr>
        <p:spPr>
          <a:xfrm>
            <a:off x="428625" y="4762500"/>
            <a:ext cx="5805488" cy="38100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b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Source:ElmasriNavathae</a:t>
            </a:r>
            <a:r>
              <a:rPr lang="en-IN" sz="900" b="1" dirty="0">
                <a:latin typeface="+mj-lt"/>
                <a:ea typeface="+mj-ea"/>
                <a:cs typeface="+mj-cs"/>
              </a:rPr>
              <a:t> book@2007</a:t>
            </a:r>
            <a:endParaRPr lang="en-IN" sz="9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2E3C7778-9409-45EC-A76B-96544F663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28625"/>
            <a:ext cx="8534400" cy="631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COMPANY ER Schema Diagram using </a:t>
            </a:r>
            <a:br>
              <a:rPr lang="en-US" sz="3200" dirty="0"/>
            </a:br>
            <a:r>
              <a:rPr lang="en-US" sz="3200" dirty="0"/>
              <a:t>(min, max) notation</a:t>
            </a:r>
          </a:p>
        </p:txBody>
      </p:sp>
      <p:pic>
        <p:nvPicPr>
          <p:cNvPr id="46083" name="Picture 4" descr="fig03_15">
            <a:extLst>
              <a:ext uri="{FF2B5EF4-FFF2-40B4-BE49-F238E27FC236}">
                <a16:creationId xmlns:a16="http://schemas.microsoft.com/office/drawing/2014/main" id="{7A8DAD10-A4B0-4094-A537-D355563C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200150"/>
            <a:ext cx="4586287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B747C9-18BF-4061-88FA-C57F1668A327}"/>
              </a:ext>
            </a:extLst>
          </p:cNvPr>
          <p:cNvSpPr txBox="1">
            <a:spLocks/>
          </p:cNvSpPr>
          <p:nvPr/>
        </p:nvSpPr>
        <p:spPr>
          <a:xfrm>
            <a:off x="428625" y="4786313"/>
            <a:ext cx="5805488" cy="38100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b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900" b="1" dirty="0" err="1">
                <a:latin typeface="+mj-lt"/>
                <a:ea typeface="+mj-ea"/>
                <a:cs typeface="+mj-cs"/>
              </a:rPr>
              <a:t>Source:ElmasriNavathae</a:t>
            </a:r>
            <a:r>
              <a:rPr lang="en-IN" sz="900" b="1" dirty="0">
                <a:latin typeface="+mj-lt"/>
                <a:ea typeface="+mj-ea"/>
                <a:cs typeface="+mj-cs"/>
              </a:rPr>
              <a:t> book@2007</a:t>
            </a:r>
            <a:endParaRPr lang="en-IN" sz="9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AA2C41A-5DD3-4A6B-BD43-3F47A36C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200150"/>
            <a:ext cx="1592263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Keys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E22C-E643-44A5-AB9B-9AD2ECC8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020763"/>
            <a:ext cx="4792663" cy="3532187"/>
          </a:xfrm>
        </p:spPr>
        <p:txBody>
          <a:bodyPr rtlCol="0">
            <a:normAutofit fontScale="70000" lnSpcReduction="20000"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900" b="1" dirty="0"/>
              <a:t>Key is an attribute or collection of attributes that uniquely identifies an entity among entity set.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2900" b="1" dirty="0"/>
              <a:t>For example, the </a:t>
            </a:r>
            <a:r>
              <a:rPr lang="en-US" sz="2900" b="1" dirty="0" err="1"/>
              <a:t>roll_number</a:t>
            </a:r>
            <a:r>
              <a:rPr lang="en-US" sz="2900" b="1" dirty="0"/>
              <a:t> of a student makes him/her identifiable among students.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endParaRPr lang="en-US" b="1" dirty="0"/>
          </a:p>
          <a:p>
            <a:pPr marL="1076325" eaLnBrk="1" fontAlgn="auto" hangingPunct="1">
              <a:spcAft>
                <a:spcPts val="0"/>
              </a:spcAft>
              <a:buFont typeface="Wingdings" charset="2"/>
              <a:buChar char="§"/>
              <a:tabLst>
                <a:tab pos="1343025" algn="l"/>
              </a:tabLst>
              <a:defRPr/>
            </a:pPr>
            <a:r>
              <a:rPr lang="en-US" b="1" dirty="0"/>
              <a:t>Super Key − A set of attributes (one or more) that collectively identifies an entity in an entity set.</a:t>
            </a:r>
          </a:p>
          <a:p>
            <a:pPr marL="1076325" eaLnBrk="1" fontAlgn="auto" hangingPunct="1">
              <a:spcAft>
                <a:spcPts val="0"/>
              </a:spcAft>
              <a:buFont typeface="Wingdings" charset="2"/>
              <a:buChar char="§"/>
              <a:tabLst>
                <a:tab pos="1343025" algn="l"/>
              </a:tabLst>
              <a:defRPr/>
            </a:pPr>
            <a:r>
              <a:rPr lang="en-US" b="1" dirty="0"/>
              <a:t>Candidate Key − A minimal super key is called a candidate key. An entity set may have more than one candidate key.</a:t>
            </a:r>
          </a:p>
          <a:p>
            <a:pPr marL="1076325" eaLnBrk="1" fontAlgn="auto" hangingPunct="1">
              <a:spcAft>
                <a:spcPts val="0"/>
              </a:spcAft>
              <a:buFont typeface="Wingdings" charset="2"/>
              <a:buChar char="§"/>
              <a:tabLst>
                <a:tab pos="1343025" algn="l"/>
              </a:tabLst>
              <a:defRPr/>
            </a:pPr>
            <a:r>
              <a:rPr lang="en-US" b="1" dirty="0"/>
              <a:t>Primary Key − A primary key is one of the candidate keys chosen by the database designer to uniquely identify the entity set.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endParaRPr lang="en-US" b="1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2806DF1F-3252-4F6D-B493-1C55F3EC5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87538"/>
            <a:ext cx="7315200" cy="1946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ER Model to Relational Schema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1A56874-54FD-472C-B385-FA4927B3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90538"/>
          </a:xfrm>
        </p:spPr>
        <p:txBody>
          <a:bodyPr/>
          <a:lstStyle/>
          <a:p>
            <a:pPr eaLnBrk="1" hangingPunct="1"/>
            <a:r>
              <a:rPr lang="en-US" altLang="en-US"/>
              <a:t>ER Model</a:t>
            </a:r>
          </a:p>
        </p:txBody>
      </p:sp>
      <p:pic>
        <p:nvPicPr>
          <p:cNvPr id="49155" name="Picture 4" descr="fig03_02">
            <a:extLst>
              <a:ext uri="{FF2B5EF4-FFF2-40B4-BE49-F238E27FC236}">
                <a16:creationId xmlns:a16="http://schemas.microsoft.com/office/drawing/2014/main" id="{CA112631-02C0-4D5D-B4B2-AFF07849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11225"/>
            <a:ext cx="8215313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3F75600-EA4D-4062-A1CA-2AA4E0E8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Steps for converting ER Model to Relational Schema or Tables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79610C7-CD1B-41CE-B540-E9808CAE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Step1:	Convert all strong entity sets into relations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Step2:	Mapping weak Entity types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Step3:	Mapping 1:1 Relationships  types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Step4:	Mapping 1:N Relationships  types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Step5:	Mapping M:N Relationships  types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Step6:	Mapping multi valued attributes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6757139-06DB-40EF-A47F-23A6281C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75"/>
            <a:ext cx="8858250" cy="857250"/>
          </a:xfrm>
        </p:spPr>
        <p:txBody>
          <a:bodyPr/>
          <a:lstStyle/>
          <a:p>
            <a:pPr eaLnBrk="1" hangingPunct="1"/>
            <a:r>
              <a:rPr lang="en-US" altLang="en-US" sz="3600" b="1"/>
              <a:t>Step1:Convert all strong entity sets into relations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A8D3AE1-CA23-48A5-91CF-8B97B923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Covert all strong entities into separate tables or relations</a:t>
            </a:r>
          </a:p>
          <a:p>
            <a:pPr eaLnBrk="1" hangingPunct="1"/>
            <a:r>
              <a:rPr lang="en-US" altLang="en-US"/>
              <a:t>Exclude multivalued attributes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C57D41B-CD64-4112-BBF1-B98CA287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75"/>
            <a:ext cx="8686800" cy="857250"/>
          </a:xfrm>
        </p:spPr>
        <p:txBody>
          <a:bodyPr/>
          <a:lstStyle/>
          <a:p>
            <a:pPr eaLnBrk="1" hangingPunct="1"/>
            <a:r>
              <a:rPr lang="en-US" altLang="en-US" sz="3600" b="1"/>
              <a:t>Step2:	Mapping weak entity types</a:t>
            </a:r>
            <a:br>
              <a:rPr lang="en-US" altLang="en-US" sz="3600"/>
            </a:br>
            <a:endParaRPr lang="en-US" altLang="en-US" sz="360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AE31C2E-F3BE-41E7-A5A6-38A08DB5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separate relation and include all simple attributes </a:t>
            </a:r>
          </a:p>
          <a:p>
            <a:pPr eaLnBrk="1" hangingPunct="1"/>
            <a:r>
              <a:rPr lang="en-US" altLang="en-US"/>
              <a:t>Exclude multi valued attributes.</a:t>
            </a:r>
          </a:p>
          <a:p>
            <a:pPr eaLnBrk="1" hangingPunct="1"/>
            <a:r>
              <a:rPr lang="en-US" altLang="en-US"/>
              <a:t>Add Primary Key of the owner entity set into weak entity set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25C534CD-0D30-4439-9742-717CFE78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72042"/>
            <a:ext cx="8543925" cy="857250"/>
          </a:xfrm>
        </p:spPr>
        <p:txBody>
          <a:bodyPr/>
          <a:lstStyle/>
          <a:p>
            <a:pPr eaLnBrk="1" hangingPunct="1"/>
            <a:r>
              <a:rPr lang="en-US" altLang="en-US" sz="3600" b="1"/>
              <a:t>Step3:	Mapping 1:1 Relationships  types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7B071B67-2106-4D3D-AD8B-4CA887B7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56" y="1661760"/>
            <a:ext cx="7315200" cy="2654300"/>
          </a:xfrm>
        </p:spPr>
        <p:txBody>
          <a:bodyPr/>
          <a:lstStyle/>
          <a:p>
            <a:pPr eaLnBrk="1" hangingPunct="1"/>
            <a:r>
              <a:rPr lang="en-US" altLang="en-US"/>
              <a:t>Identify the entity sets with total participation (say entity S)</a:t>
            </a:r>
          </a:p>
          <a:p>
            <a:pPr eaLnBrk="1" hangingPunct="1"/>
            <a:r>
              <a:rPr lang="en-US" altLang="en-US"/>
              <a:t>Add Primary key of R entity into S entity as Foreign key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1278EA3-3540-4756-A003-3BB89C7A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0" y="1200150"/>
            <a:ext cx="35052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ER Schema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B9B0EBB-59D8-4296-9CF0-2259F43C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020763"/>
            <a:ext cx="4792663" cy="3532187"/>
          </a:xfrm>
        </p:spPr>
        <p:txBody>
          <a:bodyPr/>
          <a:lstStyle/>
          <a:p>
            <a:pPr eaLnBrk="1" hangingPunct="1"/>
            <a:r>
              <a:rPr lang="en-US" altLang="en-US" b="1"/>
              <a:t>ER Model is a semantic data model which makes it easier for a user to come up with a good initial description of the data in an enterprise.</a:t>
            </a:r>
          </a:p>
          <a:p>
            <a:pPr eaLnBrk="1" hangingPunct="1"/>
            <a:r>
              <a:rPr lang="en-US" altLang="en-US" b="1"/>
              <a:t>ER Model is a </a:t>
            </a:r>
            <a:r>
              <a:rPr lang="en-US" altLang="en-US" b="1">
                <a:solidFill>
                  <a:srgbClr val="0070C0"/>
                </a:solidFill>
              </a:rPr>
              <a:t>high-level conceptual </a:t>
            </a:r>
            <a:r>
              <a:rPr lang="en-US" altLang="en-US" b="1"/>
              <a:t>data model.</a:t>
            </a:r>
          </a:p>
          <a:p>
            <a:pPr eaLnBrk="1" hangingPunct="1"/>
            <a:r>
              <a:rPr lang="en-US" altLang="en-US" b="1"/>
              <a:t>ER model is a </a:t>
            </a:r>
            <a:r>
              <a:rPr lang="en-US" altLang="en-US" b="1">
                <a:solidFill>
                  <a:srgbClr val="0070C0"/>
                </a:solidFill>
              </a:rPr>
              <a:t>design or blueprint </a:t>
            </a:r>
            <a:r>
              <a:rPr lang="en-US" altLang="en-US" b="1"/>
              <a:t>of a database. </a:t>
            </a:r>
          </a:p>
          <a:p>
            <a:pPr eaLnBrk="1" hangingPunct="1"/>
            <a:r>
              <a:rPr lang="en-US" altLang="en-US" b="1"/>
              <a:t>ER diagram shows the complete logical structure of a database.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0CEBAE1F-E32E-4E31-8BD6-BB185F65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06375"/>
            <a:ext cx="8472487" cy="857250"/>
          </a:xfrm>
        </p:spPr>
        <p:txBody>
          <a:bodyPr/>
          <a:lstStyle/>
          <a:p>
            <a:pPr eaLnBrk="1" hangingPunct="1"/>
            <a:r>
              <a:rPr lang="en-US" altLang="en-US" sz="3600" b="1"/>
              <a:t>Step4:	Mapping 1:N Relationships  types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541A6D82-67D2-45C5-9CF9-5972F1B6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the entity sets with total participation (say entity S)</a:t>
            </a:r>
          </a:p>
          <a:p>
            <a:pPr eaLnBrk="1" hangingPunct="1"/>
            <a:r>
              <a:rPr lang="en-US" altLang="en-US"/>
              <a:t>Add Primary Key of R entity in S entity as Foreign Key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540EC9E-2E58-4B38-9CF0-84020323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06375"/>
            <a:ext cx="8643937" cy="857250"/>
          </a:xfrm>
        </p:spPr>
        <p:txBody>
          <a:bodyPr/>
          <a:lstStyle/>
          <a:p>
            <a:pPr eaLnBrk="1" hangingPunct="1"/>
            <a:r>
              <a:rPr lang="en-US" altLang="en-US" sz="3600" b="1"/>
              <a:t>Step5:	Mapping M:N Relationships  types</a:t>
            </a:r>
            <a:br>
              <a:rPr lang="en-US" altLang="en-US" sz="3600" b="1"/>
            </a:br>
            <a:endParaRPr lang="en-US" altLang="en-US" sz="3600" b="1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CA5DA8D7-24A9-4A78-A32A-957FA2A3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 separate relation containing Primary Key of both entity between which we have M:N relationship.</a:t>
            </a:r>
          </a:p>
          <a:p>
            <a:pPr eaLnBrk="1" hangingPunct="1"/>
            <a:r>
              <a:rPr lang="en-US" altLang="en-US"/>
              <a:t>Also consider the descriptive attributes if it has.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6A22DA5-5C90-4357-81C4-96B481E8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Step6:	Mapping Multi valued Attributes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2FF97899-3EF6-4A19-876A-A25BBAE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 separate relation for each and every multi valued attributes.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That relation or table will be having key attribute from entity set which it as attached.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06177C55-3BBC-4754-A52C-7B772465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44513"/>
          </a:xfrm>
        </p:spPr>
        <p:txBody>
          <a:bodyPr/>
          <a:lstStyle/>
          <a:p>
            <a:pPr eaLnBrk="1" hangingPunct="1"/>
            <a:r>
              <a:rPr lang="en-US" altLang="en-US" sz="3600" b="1"/>
              <a:t>Relational Schema </a:t>
            </a:r>
            <a:br>
              <a:rPr lang="en-US" altLang="en-US"/>
            </a:br>
            <a:r>
              <a:rPr lang="en-US" altLang="en-US" sz="2400" b="1"/>
              <a:t>(for Company ER model)</a:t>
            </a:r>
          </a:p>
        </p:txBody>
      </p:sp>
      <p:pic>
        <p:nvPicPr>
          <p:cNvPr id="57347" name="Picture 4" descr="31755_FIG0707.gif                                              0001035BEeyore                         B91DCF3B:">
            <a:extLst>
              <a:ext uri="{FF2B5EF4-FFF2-40B4-BE49-F238E27FC236}">
                <a16:creationId xmlns:a16="http://schemas.microsoft.com/office/drawing/2014/main" id="{795D00DF-FF53-45BE-8D25-95085DE38E6F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911225"/>
            <a:ext cx="8501063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Thanks For Your Attention Ppt PowerPoint Presentation Icon Graphics Design  - PowerPoint Templates">
            <a:extLst>
              <a:ext uri="{FF2B5EF4-FFF2-40B4-BE49-F238E27FC236}">
                <a16:creationId xmlns:a16="http://schemas.microsoft.com/office/drawing/2014/main" id="{AFE04128-ABF7-4640-8D96-4C18DC24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00063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2429D5C-7CF8-4F5F-AFFB-218AAC8C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0" y="1200150"/>
            <a:ext cx="35052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ER Schema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BDB569A-CCA9-4D82-8063-3EC33EB7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020763"/>
            <a:ext cx="4792663" cy="3532187"/>
          </a:xfrm>
        </p:spPr>
        <p:txBody>
          <a:bodyPr/>
          <a:lstStyle/>
          <a:p>
            <a:pPr eaLnBrk="1" hangingPunct="1"/>
            <a:r>
              <a:rPr lang="en-US" altLang="en-US" b="1"/>
              <a:t>Description of a database is called the database schema.</a:t>
            </a:r>
          </a:p>
          <a:p>
            <a:pPr eaLnBrk="1" hangingPunct="1"/>
            <a:r>
              <a:rPr lang="en-US" altLang="en-US" b="1"/>
              <a:t>Pictorial representation of schema is called a </a:t>
            </a:r>
            <a:r>
              <a:rPr lang="en-US" altLang="en-US" b="1">
                <a:solidFill>
                  <a:srgbClr val="0070C0"/>
                </a:solidFill>
              </a:rPr>
              <a:t>schema diagram</a:t>
            </a:r>
            <a:r>
              <a:rPr lang="en-US" altLang="en-US" b="1"/>
              <a:t>.</a:t>
            </a:r>
          </a:p>
          <a:p>
            <a:pPr eaLnBrk="1" hangingPunct="1"/>
            <a:r>
              <a:rPr lang="en-US" altLang="en-US" b="1"/>
              <a:t>This model is frequently used for the conceptual design of database applications.</a:t>
            </a:r>
          </a:p>
          <a:p>
            <a:pPr eaLnBrk="1" hangingPunct="1"/>
            <a:r>
              <a:rPr lang="en-US" altLang="en-US" b="1">
                <a:solidFill>
                  <a:srgbClr val="0070C0"/>
                </a:solidFill>
              </a:rPr>
              <a:t>Diagrammatic notation associated with the ER model, known as ER diagrams</a:t>
            </a:r>
            <a:r>
              <a:rPr lang="en-US" altLang="en-US" b="1"/>
              <a:t>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463248B-E80F-4261-80B7-010360DA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0" y="1200150"/>
            <a:ext cx="35052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ER Schema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41E9-3F36-466E-8634-8539D507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020763"/>
            <a:ext cx="4792663" cy="3532187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/>
              <a:t>Notation for ER diagrams and common pitfalls that occur in schema design.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>
                <a:solidFill>
                  <a:srgbClr val="0070C0"/>
                </a:solidFill>
              </a:rPr>
              <a:t>Choosing the names </a:t>
            </a:r>
            <a:r>
              <a:rPr lang="en-US" b="1" dirty="0"/>
              <a:t>for database schema is based on entity types and relationship types.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/>
              <a:t>ER diagram has </a:t>
            </a:r>
            <a:r>
              <a:rPr lang="en-US" b="1" dirty="0">
                <a:solidFill>
                  <a:srgbClr val="0070C0"/>
                </a:solidFill>
              </a:rPr>
              <a:t>three main components</a:t>
            </a:r>
          </a:p>
          <a:p>
            <a:pPr marL="99060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dirty="0"/>
              <a:t>1. Entity</a:t>
            </a:r>
          </a:p>
          <a:p>
            <a:pPr marL="99060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dirty="0"/>
              <a:t>2. Attribute</a:t>
            </a:r>
          </a:p>
          <a:p>
            <a:pPr marL="99060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b="1" dirty="0"/>
              <a:t>3. Relationship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F280A95-3198-459A-B720-8877F3F9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200150"/>
            <a:ext cx="8558212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ERD (Entity  Relationship Diagram)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6860-9DDB-44F7-9AB1-458F7047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020763"/>
            <a:ext cx="4792663" cy="3532187"/>
          </a:xfrm>
        </p:spPr>
        <p:txBody>
          <a:bodyPr rtlCol="0">
            <a:normAutofit lnSpcReduction="10000"/>
          </a:bodyPr>
          <a:lstStyle/>
          <a:p>
            <a:pPr indent="-18288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800" dirty="0"/>
              <a:t>The major activity of this phase is identifying </a:t>
            </a:r>
            <a:r>
              <a:rPr lang="en-US" altLang="en-US" sz="2800" dirty="0">
                <a:solidFill>
                  <a:srgbClr val="0070C0"/>
                </a:solidFill>
              </a:rPr>
              <a:t>entities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0070C0"/>
                </a:solidFill>
              </a:rPr>
              <a:t>attributes</a:t>
            </a:r>
            <a:r>
              <a:rPr lang="en-US" altLang="en-US" sz="2800" dirty="0"/>
              <a:t>, and their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relationships</a:t>
            </a:r>
            <a:r>
              <a:rPr lang="en-US" altLang="en-US" sz="2800" dirty="0"/>
              <a:t> to construct model using the </a:t>
            </a:r>
            <a:r>
              <a:rPr lang="en-US" altLang="ko-KR" sz="2800" dirty="0">
                <a:solidFill>
                  <a:srgbClr val="FF0000"/>
                </a:solidFill>
                <a:ea typeface="Gulim" pitchFamily="34" charset="-127"/>
              </a:rPr>
              <a:t>Entity Relationship Diagram</a:t>
            </a:r>
            <a:r>
              <a:rPr lang="en-US" altLang="en-US" sz="2800" dirty="0"/>
              <a:t>. </a:t>
            </a:r>
          </a:p>
          <a:p>
            <a:pPr marL="502920" lvl="1" indent="-18288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400" dirty="0"/>
              <a:t>Entity </a:t>
            </a:r>
            <a:r>
              <a:rPr lang="en-US" altLang="en-US" sz="2400" dirty="0">
                <a:sym typeface="Wingdings" pitchFamily="2" charset="2"/>
              </a:rPr>
              <a:t> table</a:t>
            </a:r>
          </a:p>
          <a:p>
            <a:pPr marL="502920" lvl="1" indent="-18288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400" dirty="0">
                <a:sym typeface="Wingdings" pitchFamily="2" charset="2"/>
              </a:rPr>
              <a:t>Attribute  column</a:t>
            </a:r>
          </a:p>
          <a:p>
            <a:pPr marL="502920" lvl="1" indent="-18288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altLang="en-US" sz="2400" dirty="0">
                <a:sym typeface="Wingdings" pitchFamily="2" charset="2"/>
              </a:rPr>
              <a:t>Relationship  line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0EC5F0B-2B02-4B73-AFFC-359EF1E0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0" y="1200150"/>
            <a:ext cx="35052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Entity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AEBA696-DAF7-4ED7-9E74-2DFDC2BE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0" y="1020763"/>
            <a:ext cx="5897563" cy="3532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Entity: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"...</a:t>
            </a:r>
            <a:r>
              <a:rPr lang="en-US" altLang="en-US" sz="2400">
                <a:solidFill>
                  <a:srgbClr val="0070C0"/>
                </a:solidFill>
              </a:rPr>
              <a:t>anything</a:t>
            </a:r>
            <a:r>
              <a:rPr lang="en-US" altLang="en-US" sz="2400"/>
              <a:t> (people, places, objects, events, etc.) </a:t>
            </a:r>
            <a:r>
              <a:rPr lang="en-US" altLang="en-US" sz="2400">
                <a:solidFill>
                  <a:srgbClr val="0070C0"/>
                </a:solidFill>
              </a:rPr>
              <a:t>about which we store information </a:t>
            </a:r>
            <a:r>
              <a:rPr lang="en-US" altLang="en-US" sz="2400"/>
              <a:t>(e.g. supplier, machine tool, employee, utility pole, airline seat, etc.).”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Tangible: customer,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Intangible: order, accounting receivable 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563D1B9E-C789-4D48-8CF2-77E513947D3A}"/>
</file>

<file path=customXml/itemProps2.xml><?xml version="1.0" encoding="utf-8"?>
<ds:datastoreItem xmlns:ds="http://schemas.openxmlformats.org/officeDocument/2006/customXml" ds:itemID="{FB954F57-2ED1-42D4-BFE9-B19F4E241B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FABBB7-D20D-4307-9A9B-A9CCFB0D892A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5616</TotalTime>
  <Words>1528</Words>
  <Application>Microsoft Office PowerPoint</Application>
  <PresentationFormat>On-screen Show (16:9)</PresentationFormat>
  <Paragraphs>294</Paragraphs>
  <Slides>54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Perspective</vt:lpstr>
      <vt:lpstr>CSE2004 – Database Management Systems</vt:lpstr>
      <vt:lpstr>Overview  </vt:lpstr>
      <vt:lpstr>Data Model </vt:lpstr>
      <vt:lpstr>The Importance of Data Model </vt:lpstr>
      <vt:lpstr>ER Schema  </vt:lpstr>
      <vt:lpstr>ER Schema  </vt:lpstr>
      <vt:lpstr>ER Schema  </vt:lpstr>
      <vt:lpstr>ERD (Entity  Relationship Diagram)  </vt:lpstr>
      <vt:lpstr>Entity  </vt:lpstr>
      <vt:lpstr>Entity Instance</vt:lpstr>
      <vt:lpstr>Attributes</vt:lpstr>
      <vt:lpstr>Relationships</vt:lpstr>
      <vt:lpstr>Relationships</vt:lpstr>
      <vt:lpstr>Cardinality</vt:lpstr>
      <vt:lpstr>Many-to-one (N:1) Relationship</vt:lpstr>
      <vt:lpstr>Many-to-Many (M:N) Relationship</vt:lpstr>
      <vt:lpstr>Identifier</vt:lpstr>
      <vt:lpstr>Classes of attributes</vt:lpstr>
      <vt:lpstr>Simple/Composite attribute</vt:lpstr>
      <vt:lpstr>Composite attribute</vt:lpstr>
      <vt:lpstr>PowerPoint Presentation</vt:lpstr>
      <vt:lpstr>Derived attribute</vt:lpstr>
      <vt:lpstr>Single-valued attribute </vt:lpstr>
      <vt:lpstr>Multi-valued attributes</vt:lpstr>
      <vt:lpstr>PowerPoint Presentation</vt:lpstr>
      <vt:lpstr>Example - “Movie Database”</vt:lpstr>
      <vt:lpstr>PowerPoint Presentation</vt:lpstr>
      <vt:lpstr>Participation 2 types: a. Total  b. Partial</vt:lpstr>
      <vt:lpstr>Keys  </vt:lpstr>
      <vt:lpstr>Symbols used in ERD </vt:lpstr>
      <vt:lpstr>PowerPoint Presentation</vt:lpstr>
      <vt:lpstr>PowerPoint Presentation</vt:lpstr>
      <vt:lpstr>Entities, Attributes, Relation &amp; Keys  </vt:lpstr>
      <vt:lpstr>PowerPoint Presentation</vt:lpstr>
      <vt:lpstr>PowerPoint Presentation</vt:lpstr>
      <vt:lpstr>Entities, Attributes, Relation &amp; Keys  </vt:lpstr>
      <vt:lpstr>Entity Types  </vt:lpstr>
      <vt:lpstr>PowerPoint Presentation</vt:lpstr>
      <vt:lpstr>PowerPoint Presentation</vt:lpstr>
      <vt:lpstr>PowerPoint Presentation</vt:lpstr>
      <vt:lpstr>The (min, max) notation for relationship constraints</vt:lpstr>
      <vt:lpstr>COMPANY ER Schema Diagram using  (min, max) notation</vt:lpstr>
      <vt:lpstr>Keys  </vt:lpstr>
      <vt:lpstr>ER Model to Relational Schema </vt:lpstr>
      <vt:lpstr>ER Model</vt:lpstr>
      <vt:lpstr>Steps for converting ER Model to Relational Schema or Tables </vt:lpstr>
      <vt:lpstr>Step1:Convert all strong entity sets into relations</vt:lpstr>
      <vt:lpstr>Step2: Mapping weak entity types </vt:lpstr>
      <vt:lpstr>Step3: Mapping 1:1 Relationships  types </vt:lpstr>
      <vt:lpstr>Step4: Mapping 1:N Relationships  types </vt:lpstr>
      <vt:lpstr>Step5: Mapping M:N Relationships  types </vt:lpstr>
      <vt:lpstr>Step6: Mapping Multi valued Attributes </vt:lpstr>
      <vt:lpstr>Relational Schema  (for Company ER model)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DELL</cp:lastModifiedBy>
  <cp:revision>235</cp:revision>
  <dcterms:created xsi:type="dcterms:W3CDTF">2006-08-16T00:00:00Z</dcterms:created>
  <dcterms:modified xsi:type="dcterms:W3CDTF">2021-09-11T20:54:11Z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