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8.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301" r:id="rId44"/>
    <p:sldId id="302" r:id="rId45"/>
    <p:sldId id="303" r:id="rId46"/>
    <p:sldId id="304" r:id="rId47"/>
    <p:sldId id="305" r:id="rId48"/>
    <p:sldId id="306" r:id="rId49"/>
    <p:sldId id="307" r:id="rId50"/>
    <p:sldId id="312" r:id="rId51"/>
    <p:sldId id="313" r:id="rId52"/>
    <p:sldId id="316" r:id="rId5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6" d="100"/>
          <a:sy n="56" d="100"/>
        </p:scale>
        <p:origin x="1508"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customXml" Target="../customXml/item3.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80DB153-12BC-408A-A993-2DD18F2D724D}" type="datetimeFigureOut">
              <a:rPr lang="en-US" smtClean="0"/>
              <a:t>1/4/2023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82D539-E3FB-4E24-B125-6B007BBA6B5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a:ln>
            <a:miter lim="800000"/>
            <a:headEnd/>
            <a:tailEnd/>
          </a:ln>
        </p:spPr>
        <p:txBody>
          <a:bodyPr/>
          <a:lstStyle/>
          <a:p>
            <a:fld id="{5B0F1C20-C8DE-47FC-9FDC-B33E765B0142}" type="slidenum">
              <a:rPr lang="en-CA" altLang="en-US"/>
              <a:pPr/>
              <a:t>1</a:t>
            </a:fld>
            <a:endParaRPr lang="en-CA" altLang="en-US"/>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pPr eaLnBrk="1" hangingPunct="1"/>
            <a:endParaRPr lang="en-US" altLang="en-US">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miter lim="800000"/>
            <a:headEnd/>
            <a:tailEnd/>
          </a:ln>
        </p:spPr>
        <p:txBody>
          <a:bodyPr/>
          <a:lstStyle/>
          <a:p>
            <a:fld id="{417F54B7-E915-457F-AFB5-37C2138F3D66}" type="slidenum">
              <a:rPr lang="en-US" altLang="en-US">
                <a:latin typeface="Arial" charset="0"/>
              </a:rPr>
              <a:pPr/>
              <a:t>19</a:t>
            </a:fld>
            <a:endParaRPr lang="en-US" altLang="en-US">
              <a:latin typeface="Arial" charset="0"/>
            </a:endParaRPr>
          </a:p>
        </p:txBody>
      </p:sp>
      <p:sp>
        <p:nvSpPr>
          <p:cNvPr id="33795" name="Rectangle 2"/>
          <p:cNvSpPr>
            <a:spLocks noGrp="1" noRot="1" noChangeAspect="1" noChangeArrowheads="1" noTextEdit="1"/>
          </p:cNvSpPr>
          <p:nvPr>
            <p:ph type="sldImg"/>
          </p:nvPr>
        </p:nvSpPr>
        <p:spPr>
          <a:xfrm>
            <a:off x="1144588" y="685800"/>
            <a:ext cx="4572000" cy="3429000"/>
          </a:xfrm>
          <a:ln/>
        </p:spPr>
      </p:sp>
      <p:sp>
        <p:nvSpPr>
          <p:cNvPr id="33796" name="Rectangle 3"/>
          <p:cNvSpPr>
            <a:spLocks noGrp="1" noChangeArrowheads="1"/>
          </p:cNvSpPr>
          <p:nvPr>
            <p:ph type="body" idx="1"/>
          </p:nvPr>
        </p:nvSpPr>
        <p:spPr>
          <a:noFill/>
        </p:spPr>
        <p:txBody>
          <a:bodyPr/>
          <a:lstStyle/>
          <a:p>
            <a:pPr eaLnBrk="1" hangingPunct="1"/>
            <a:endParaRPr lang="en-US" altLang="en-US">
              <a:latin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miter lim="800000"/>
            <a:headEnd/>
            <a:tailEnd/>
          </a:ln>
        </p:spPr>
        <p:txBody>
          <a:bodyPr/>
          <a:lstStyle/>
          <a:p>
            <a:fld id="{52A636D1-6B83-4C15-BE0D-6F4DA5F894DA}" type="slidenum">
              <a:rPr lang="en-CA" altLang="en-US"/>
              <a:pPr/>
              <a:t>20</a:t>
            </a:fld>
            <a:endParaRPr lang="en-CA" altLang="en-US"/>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p:spPr>
        <p:txBody>
          <a:bodyPr/>
          <a:lstStyle/>
          <a:p>
            <a:pPr eaLnBrk="1" hangingPunct="1"/>
            <a:endParaRPr lang="en-US" altLang="en-US">
              <a:latin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miter lim="800000"/>
            <a:headEnd/>
            <a:tailEnd/>
          </a:ln>
        </p:spPr>
        <p:txBody>
          <a:bodyPr/>
          <a:lstStyle/>
          <a:p>
            <a:fld id="{26ADEC89-919A-458D-BB2C-C235E304C772}" type="slidenum">
              <a:rPr lang="en-CA" altLang="en-US"/>
              <a:pPr/>
              <a:t>21</a:t>
            </a:fld>
            <a:endParaRPr lang="en-CA" altLang="en-US"/>
          </a:p>
        </p:txBody>
      </p:sp>
      <p:sp>
        <p:nvSpPr>
          <p:cNvPr id="37891" name="Rectangle 1026"/>
          <p:cNvSpPr>
            <a:spLocks noGrp="1" noRot="1" noChangeAspect="1" noChangeArrowheads="1" noTextEdit="1"/>
          </p:cNvSpPr>
          <p:nvPr>
            <p:ph type="sldImg"/>
          </p:nvPr>
        </p:nvSpPr>
        <p:spPr>
          <a:ln/>
        </p:spPr>
      </p:sp>
      <p:sp>
        <p:nvSpPr>
          <p:cNvPr id="37892" name="Rectangle 1027"/>
          <p:cNvSpPr>
            <a:spLocks noGrp="1" noChangeArrowheads="1"/>
          </p:cNvSpPr>
          <p:nvPr>
            <p:ph type="body" idx="1"/>
          </p:nvPr>
        </p:nvSpPr>
        <p:spPr>
          <a:noFill/>
        </p:spPr>
        <p:txBody>
          <a:bodyPr/>
          <a:lstStyle/>
          <a:p>
            <a:pPr eaLnBrk="1" hangingPunct="1"/>
            <a:endParaRPr lang="en-US" altLang="en-US">
              <a:latin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miter lim="800000"/>
            <a:headEnd/>
            <a:tailEnd/>
          </a:ln>
        </p:spPr>
        <p:txBody>
          <a:bodyPr/>
          <a:lstStyle/>
          <a:p>
            <a:fld id="{08BAB8F0-C078-4D3B-A20E-A4CE78605BF8}" type="slidenum">
              <a:rPr lang="en-CA" altLang="en-US"/>
              <a:pPr/>
              <a:t>28</a:t>
            </a:fld>
            <a:endParaRPr lang="en-CA"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p:spPr>
        <p:txBody>
          <a:bodyPr/>
          <a:lstStyle/>
          <a:p>
            <a:pPr eaLnBrk="1" hangingPunct="1"/>
            <a:endParaRPr lang="en-US" altLang="en-US">
              <a:latin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miter lim="800000"/>
            <a:headEnd/>
            <a:tailEnd/>
          </a:ln>
        </p:spPr>
        <p:txBody>
          <a:bodyPr/>
          <a:lstStyle/>
          <a:p>
            <a:fld id="{AF02C888-7485-40F2-B580-4226E026E519}" type="slidenum">
              <a:rPr lang="en-CA" altLang="en-US"/>
              <a:pPr/>
              <a:t>29</a:t>
            </a:fld>
            <a:endParaRPr lang="en-CA"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p:spPr>
        <p:txBody>
          <a:bodyPr/>
          <a:lstStyle/>
          <a:p>
            <a:pPr eaLnBrk="1" hangingPunct="1"/>
            <a:endParaRPr lang="en-US" altLang="en-US">
              <a:latin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miter lim="800000"/>
            <a:headEnd/>
            <a:tailEnd/>
          </a:ln>
        </p:spPr>
        <p:txBody>
          <a:bodyPr/>
          <a:lstStyle/>
          <a:p>
            <a:fld id="{8ED50316-9818-4AF0-AA0F-6071DADF413D}" type="slidenum">
              <a:rPr lang="en-CA" altLang="en-US"/>
              <a:pPr/>
              <a:t>30</a:t>
            </a:fld>
            <a:endParaRPr lang="en-CA"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p:spPr>
        <p:txBody>
          <a:bodyPr/>
          <a:lstStyle/>
          <a:p>
            <a:pPr eaLnBrk="1" hangingPunct="1"/>
            <a:endParaRPr lang="en-US" altLang="en-US">
              <a:latin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miter lim="800000"/>
            <a:headEnd/>
            <a:tailEnd/>
          </a:ln>
        </p:spPr>
        <p:txBody>
          <a:bodyPr/>
          <a:lstStyle/>
          <a:p>
            <a:fld id="{1178C47B-9B3E-4E53-B747-C2AEC0715E7A}" type="slidenum">
              <a:rPr lang="en-CA" altLang="en-US"/>
              <a:pPr/>
              <a:t>34</a:t>
            </a:fld>
            <a:endParaRPr lang="en-CA" altLang="en-US"/>
          </a:p>
        </p:txBody>
      </p:sp>
      <p:sp>
        <p:nvSpPr>
          <p:cNvPr id="55299" name="Rectangle 2050"/>
          <p:cNvSpPr>
            <a:spLocks noGrp="1" noRot="1" noChangeAspect="1" noChangeArrowheads="1" noTextEdit="1"/>
          </p:cNvSpPr>
          <p:nvPr>
            <p:ph type="sldImg"/>
          </p:nvPr>
        </p:nvSpPr>
        <p:spPr>
          <a:ln/>
        </p:spPr>
      </p:sp>
      <p:sp>
        <p:nvSpPr>
          <p:cNvPr id="55300" name="Rectangle 2051"/>
          <p:cNvSpPr>
            <a:spLocks noGrp="1" noChangeArrowheads="1"/>
          </p:cNvSpPr>
          <p:nvPr>
            <p:ph type="body" idx="1"/>
          </p:nvPr>
        </p:nvSpPr>
        <p:spPr>
          <a:noFill/>
        </p:spPr>
        <p:txBody>
          <a:bodyPr/>
          <a:lstStyle/>
          <a:p>
            <a:pPr eaLnBrk="1" hangingPunct="1"/>
            <a:endParaRPr lang="en-US" altLang="en-US">
              <a:latin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miter lim="800000"/>
            <a:headEnd/>
            <a:tailEnd/>
          </a:ln>
        </p:spPr>
        <p:txBody>
          <a:bodyPr/>
          <a:lstStyle/>
          <a:p>
            <a:fld id="{30AD5914-4033-409A-8D88-FB5C9E08DC89}" type="slidenum">
              <a:rPr lang="en-CA" altLang="en-US"/>
              <a:pPr/>
              <a:t>35</a:t>
            </a:fld>
            <a:endParaRPr lang="en-CA" alt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p:spPr>
        <p:txBody>
          <a:bodyPr/>
          <a:lstStyle/>
          <a:p>
            <a:pPr eaLnBrk="1" hangingPunct="1"/>
            <a:endParaRPr lang="en-US" altLang="en-US">
              <a:latin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miter lim="800000"/>
            <a:headEnd/>
            <a:tailEnd/>
          </a:ln>
        </p:spPr>
        <p:txBody>
          <a:bodyPr/>
          <a:lstStyle/>
          <a:p>
            <a:fld id="{5DB20EA4-CDAA-46CF-86AB-B8E90EAC676A}" type="slidenum">
              <a:rPr lang="en-CA" altLang="en-US"/>
              <a:pPr/>
              <a:t>36</a:t>
            </a:fld>
            <a:endParaRPr lang="en-CA" alt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p:spPr>
        <p:txBody>
          <a:bodyPr/>
          <a:lstStyle/>
          <a:p>
            <a:pPr eaLnBrk="1" hangingPunct="1"/>
            <a:endParaRPr lang="en-US" altLang="en-US">
              <a:latin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miter lim="800000"/>
            <a:headEnd/>
            <a:tailEnd/>
          </a:ln>
        </p:spPr>
        <p:txBody>
          <a:bodyPr/>
          <a:lstStyle/>
          <a:p>
            <a:fld id="{B7A6B298-885E-495F-B778-E7D95126DAC4}" type="slidenum">
              <a:rPr lang="en-CA" altLang="en-US"/>
              <a:pPr/>
              <a:t>37</a:t>
            </a:fld>
            <a:endParaRPr lang="en-CA" alt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p:spPr>
        <p:txBody>
          <a:bodyPr/>
          <a:lstStyle/>
          <a:p>
            <a:pPr eaLnBrk="1" hangingPunct="1"/>
            <a:endParaRPr lang="en-US" altLang="en-US">
              <a:latin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miter lim="800000"/>
            <a:headEnd/>
            <a:tailEnd/>
          </a:ln>
        </p:spPr>
        <p:txBody>
          <a:bodyPr/>
          <a:lstStyle/>
          <a:p>
            <a:fld id="{56D089DC-EC14-4DA3-B4EA-FFF6D90760B9}" type="slidenum">
              <a:rPr lang="en-CA" altLang="en-US"/>
              <a:pPr/>
              <a:t>2</a:t>
            </a:fld>
            <a:endParaRPr lang="en-CA" altLang="en-US"/>
          </a:p>
        </p:txBody>
      </p:sp>
      <p:sp>
        <p:nvSpPr>
          <p:cNvPr id="8195" name="Rectangle 2"/>
          <p:cNvSpPr>
            <a:spLocks noGrp="1" noRot="1" noChangeAspec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pPr eaLnBrk="1" hangingPunct="1"/>
            <a:endParaRPr lang="en-US" altLang="en-US">
              <a:latin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miter lim="800000"/>
            <a:headEnd/>
            <a:tailEnd/>
          </a:ln>
        </p:spPr>
        <p:txBody>
          <a:bodyPr/>
          <a:lstStyle/>
          <a:p>
            <a:fld id="{561C7AB7-1DCC-4CBD-9BC1-95EEF27634C8}" type="slidenum">
              <a:rPr lang="en-CA" altLang="en-US"/>
              <a:pPr/>
              <a:t>38</a:t>
            </a:fld>
            <a:endParaRPr lang="en-CA"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p:spPr>
        <p:txBody>
          <a:bodyPr/>
          <a:lstStyle/>
          <a:p>
            <a:pPr eaLnBrk="1" hangingPunct="1"/>
            <a:endParaRPr lang="en-US" altLang="en-US">
              <a:latin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miter lim="800000"/>
            <a:headEnd/>
            <a:tailEnd/>
          </a:ln>
        </p:spPr>
        <p:txBody>
          <a:bodyPr/>
          <a:lstStyle/>
          <a:p>
            <a:fld id="{AA31DE59-8686-4C79-A8BB-85A1304558E9}" type="slidenum">
              <a:rPr lang="en-CA" altLang="en-US"/>
              <a:pPr/>
              <a:t>39</a:t>
            </a:fld>
            <a:endParaRPr lang="en-CA" alt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p:spPr>
        <p:txBody>
          <a:bodyPr/>
          <a:lstStyle/>
          <a:p>
            <a:pPr eaLnBrk="1" hangingPunct="1"/>
            <a:endParaRPr lang="en-US" altLang="en-US">
              <a:latin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miter lim="800000"/>
            <a:headEnd/>
            <a:tailEnd/>
          </a:ln>
        </p:spPr>
        <p:txBody>
          <a:bodyPr/>
          <a:lstStyle/>
          <a:p>
            <a:fld id="{0B39EF1A-0772-40A3-B6D1-4FA85727A69F}" type="slidenum">
              <a:rPr lang="en-CA" altLang="en-US"/>
              <a:pPr/>
              <a:t>40</a:t>
            </a:fld>
            <a:endParaRPr lang="en-CA" alt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p:spPr>
        <p:txBody>
          <a:bodyPr/>
          <a:lstStyle/>
          <a:p>
            <a:pPr eaLnBrk="1" hangingPunct="1"/>
            <a:endParaRPr lang="en-US" altLang="en-US">
              <a:latin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miter lim="800000"/>
            <a:headEnd/>
            <a:tailEnd/>
          </a:ln>
        </p:spPr>
        <p:txBody>
          <a:bodyPr/>
          <a:lstStyle/>
          <a:p>
            <a:fld id="{1755B128-8441-4989-9591-E6B0BFF1641A}" type="slidenum">
              <a:rPr lang="en-CA" altLang="en-US"/>
              <a:pPr/>
              <a:t>43</a:t>
            </a:fld>
            <a:endParaRPr lang="en-CA" altLang="en-US"/>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p:spPr>
        <p:txBody>
          <a:bodyPr/>
          <a:lstStyle/>
          <a:p>
            <a:pPr eaLnBrk="1" hangingPunct="1"/>
            <a:endParaRPr lang="en-US" altLang="en-US">
              <a:latin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miter lim="800000"/>
            <a:headEnd/>
            <a:tailEnd/>
          </a:ln>
        </p:spPr>
        <p:txBody>
          <a:bodyPr/>
          <a:lstStyle/>
          <a:p>
            <a:fld id="{C54A0C7A-D049-4818-BC12-99ECC7262D0E}" type="slidenum">
              <a:rPr lang="en-CA" altLang="en-US"/>
              <a:pPr/>
              <a:t>45</a:t>
            </a:fld>
            <a:endParaRPr lang="en-CA" alt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p:spPr>
        <p:txBody>
          <a:bodyPr/>
          <a:lstStyle/>
          <a:p>
            <a:pPr eaLnBrk="1" hangingPunct="1"/>
            <a:endParaRPr lang="en-US" altLang="en-US">
              <a:latin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miter lim="800000"/>
            <a:headEnd/>
            <a:tailEnd/>
          </a:ln>
        </p:spPr>
        <p:txBody>
          <a:bodyPr/>
          <a:lstStyle/>
          <a:p>
            <a:fld id="{73074BFE-8FE4-4000-A1CE-D9E8C619AAD6}" type="slidenum">
              <a:rPr lang="en-CA" altLang="en-US"/>
              <a:pPr/>
              <a:t>46</a:t>
            </a:fld>
            <a:endParaRPr lang="en-CA" alt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p:spPr>
        <p:txBody>
          <a:bodyPr/>
          <a:lstStyle/>
          <a:p>
            <a:pPr eaLnBrk="1" hangingPunct="1"/>
            <a:endParaRPr lang="en-US" altLang="en-US">
              <a:latin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miter lim="800000"/>
            <a:headEnd/>
            <a:tailEnd/>
          </a:ln>
        </p:spPr>
        <p:txBody>
          <a:bodyPr/>
          <a:lstStyle/>
          <a:p>
            <a:fld id="{CF421828-844A-4D66-9048-DC18A16FF10B}" type="slidenum">
              <a:rPr lang="en-CA" altLang="en-US"/>
              <a:pPr/>
              <a:t>49</a:t>
            </a:fld>
            <a:endParaRPr lang="en-CA" altLang="en-US"/>
          </a:p>
        </p:txBody>
      </p:sp>
      <p:sp>
        <p:nvSpPr>
          <p:cNvPr id="82947" name="Rectangle 1026"/>
          <p:cNvSpPr>
            <a:spLocks noGrp="1" noRot="1" noChangeAspect="1" noChangeArrowheads="1" noTextEdit="1"/>
          </p:cNvSpPr>
          <p:nvPr>
            <p:ph type="sldImg"/>
          </p:nvPr>
        </p:nvSpPr>
        <p:spPr>
          <a:ln/>
        </p:spPr>
      </p:sp>
      <p:sp>
        <p:nvSpPr>
          <p:cNvPr id="82948" name="Rectangle 1027"/>
          <p:cNvSpPr>
            <a:spLocks noGrp="1" noChangeArrowheads="1"/>
          </p:cNvSpPr>
          <p:nvPr>
            <p:ph type="body" idx="1"/>
          </p:nvPr>
        </p:nvSpPr>
        <p:spPr>
          <a:noFill/>
        </p:spPr>
        <p:txBody>
          <a:bodyPr/>
          <a:lstStyle/>
          <a:p>
            <a:pPr eaLnBrk="1" hangingPunct="1"/>
            <a:endParaRPr lang="en-US" altLang="en-US">
              <a:latin typeface="Arial"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a:ln>
            <a:miter lim="800000"/>
            <a:headEnd/>
            <a:tailEnd/>
          </a:ln>
        </p:spPr>
        <p:txBody>
          <a:bodyPr/>
          <a:lstStyle/>
          <a:p>
            <a:fld id="{02540F1D-B003-49DD-AC34-CADCE0A204A2}" type="slidenum">
              <a:rPr lang="en-CA" altLang="en-US"/>
              <a:pPr/>
              <a:t>51</a:t>
            </a:fld>
            <a:endParaRPr lang="en-CA" altLang="en-US"/>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p:spPr>
        <p:txBody>
          <a:bodyPr/>
          <a:lstStyle/>
          <a:p>
            <a:pPr eaLnBrk="1" hangingPunct="1"/>
            <a:endParaRPr lang="en-US" altLang="en-US">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miter lim="800000"/>
            <a:headEnd/>
            <a:tailEnd/>
          </a:ln>
        </p:spPr>
        <p:txBody>
          <a:bodyPr/>
          <a:lstStyle/>
          <a:p>
            <a:fld id="{E44373AC-E6D3-4B04-99B1-5E73BBAF8531}" type="slidenum">
              <a:rPr lang="en-CA" altLang="en-US"/>
              <a:pPr/>
              <a:t>9</a:t>
            </a:fld>
            <a:endParaRPr lang="en-CA" altLang="en-US"/>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pPr eaLnBrk="1" hangingPunct="1"/>
            <a:endParaRPr lang="en-US" altLang="en-US">
              <a:latin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miter lim="800000"/>
            <a:headEnd/>
            <a:tailEnd/>
          </a:ln>
        </p:spPr>
        <p:txBody>
          <a:bodyPr/>
          <a:lstStyle/>
          <a:p>
            <a:fld id="{783DD406-2BD3-4105-A50B-A6360D5AAD8E}" type="slidenum">
              <a:rPr lang="en-CA" altLang="en-US"/>
              <a:pPr/>
              <a:t>10</a:t>
            </a:fld>
            <a:endParaRPr lang="en-CA" alt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pPr eaLnBrk="1" hangingPunct="1"/>
            <a:endParaRPr lang="en-US" altLang="en-US">
              <a:latin typeface="Arial"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miter lim="800000"/>
            <a:headEnd/>
            <a:tailEnd/>
          </a:ln>
        </p:spPr>
        <p:txBody>
          <a:bodyPr/>
          <a:lstStyle/>
          <a:p>
            <a:fld id="{A9BA10AB-08BA-450D-9F89-0367828FF808}" type="slidenum">
              <a:rPr lang="en-CA" altLang="en-US"/>
              <a:pPr/>
              <a:t>11</a:t>
            </a:fld>
            <a:endParaRPr lang="en-CA" altLang="en-US"/>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pPr eaLnBrk="1" hangingPunct="1"/>
            <a:endParaRPr lang="en-US" altLang="en-US">
              <a:latin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miter lim="800000"/>
            <a:headEnd/>
            <a:tailEnd/>
          </a:ln>
        </p:spPr>
        <p:txBody>
          <a:bodyPr/>
          <a:lstStyle/>
          <a:p>
            <a:fld id="{746DD748-DDD7-4BD0-BB9A-62B8AB3985D8}" type="slidenum">
              <a:rPr lang="en-CA" altLang="en-US"/>
              <a:pPr/>
              <a:t>12</a:t>
            </a:fld>
            <a:endParaRPr lang="en-CA" alt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pPr eaLnBrk="1" hangingPunct="1"/>
            <a:endParaRPr lang="en-US" altLang="en-US">
              <a:latin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a:ln>
            <a:miter lim="800000"/>
            <a:headEnd/>
            <a:tailEnd/>
          </a:ln>
        </p:spPr>
        <p:txBody>
          <a:bodyPr/>
          <a:lstStyle/>
          <a:p>
            <a:fld id="{45E0DE8C-411F-4AC0-80AD-1D1F6F46278C}" type="slidenum">
              <a:rPr lang="en-US" altLang="en-US">
                <a:latin typeface="Arial" charset="0"/>
              </a:rPr>
              <a:pPr/>
              <a:t>13</a:t>
            </a:fld>
            <a:endParaRPr lang="en-US" altLang="en-US">
              <a:latin typeface="Arial" charset="0"/>
            </a:endParaRPr>
          </a:p>
        </p:txBody>
      </p:sp>
      <p:sp>
        <p:nvSpPr>
          <p:cNvPr id="24579" name="Rectangle 2"/>
          <p:cNvSpPr>
            <a:spLocks noGrp="1" noRot="1" noChangeAspect="1" noChangeArrowheads="1" noTextEdit="1"/>
          </p:cNvSpPr>
          <p:nvPr>
            <p:ph type="sldImg"/>
          </p:nvPr>
        </p:nvSpPr>
        <p:spPr>
          <a:xfrm>
            <a:off x="1144588" y="685800"/>
            <a:ext cx="4572000" cy="3429000"/>
          </a:xfrm>
          <a:ln/>
        </p:spPr>
      </p:sp>
      <p:sp>
        <p:nvSpPr>
          <p:cNvPr id="24580" name="Rectangle 3"/>
          <p:cNvSpPr>
            <a:spLocks noGrp="1" noChangeArrowheads="1"/>
          </p:cNvSpPr>
          <p:nvPr>
            <p:ph type="body" idx="1"/>
          </p:nvPr>
        </p:nvSpPr>
        <p:spPr>
          <a:noFill/>
        </p:spPr>
        <p:txBody>
          <a:bodyPr/>
          <a:lstStyle/>
          <a:p>
            <a:pPr eaLnBrk="1" hangingPunct="1"/>
            <a:endParaRPr lang="en-US" altLang="en-US">
              <a:latin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a:ln>
            <a:miter lim="800000"/>
            <a:headEnd/>
            <a:tailEnd/>
          </a:ln>
        </p:spPr>
        <p:txBody>
          <a:bodyPr/>
          <a:lstStyle/>
          <a:p>
            <a:fld id="{B1096DD6-DD13-4E28-9DBD-C9B014DECE03}" type="slidenum">
              <a:rPr lang="en-US" altLang="en-US">
                <a:latin typeface="Arial" charset="0"/>
              </a:rPr>
              <a:pPr/>
              <a:t>16</a:t>
            </a:fld>
            <a:endParaRPr lang="en-US" altLang="en-US">
              <a:latin typeface="Arial" charset="0"/>
            </a:endParaRPr>
          </a:p>
        </p:txBody>
      </p:sp>
      <p:sp>
        <p:nvSpPr>
          <p:cNvPr id="28675" name="Rectangle 2"/>
          <p:cNvSpPr>
            <a:spLocks noGrp="1" noRot="1" noChangeAspect="1" noChangeArrowheads="1" noTextEdit="1"/>
          </p:cNvSpPr>
          <p:nvPr>
            <p:ph type="sldImg"/>
          </p:nvPr>
        </p:nvSpPr>
        <p:spPr>
          <a:xfrm>
            <a:off x="1144588" y="685800"/>
            <a:ext cx="4572000" cy="3429000"/>
          </a:xfrm>
          <a:ln/>
        </p:spPr>
      </p:sp>
      <p:sp>
        <p:nvSpPr>
          <p:cNvPr id="28676" name="Rectangle 3"/>
          <p:cNvSpPr>
            <a:spLocks noGrp="1" noChangeArrowheads="1"/>
          </p:cNvSpPr>
          <p:nvPr>
            <p:ph type="body" idx="1"/>
          </p:nvPr>
        </p:nvSpPr>
        <p:spPr>
          <a:noFill/>
        </p:spPr>
        <p:txBody>
          <a:bodyPr/>
          <a:lstStyle/>
          <a:p>
            <a:pPr eaLnBrk="1" hangingPunct="1"/>
            <a:endParaRPr lang="en-US" altLang="en-US">
              <a:latin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miter lim="800000"/>
            <a:headEnd/>
            <a:tailEnd/>
          </a:ln>
        </p:spPr>
        <p:txBody>
          <a:bodyPr/>
          <a:lstStyle/>
          <a:p>
            <a:fld id="{6A47423B-CED6-4788-95F8-033A349E299E}" type="slidenum">
              <a:rPr lang="en-CA" altLang="en-US"/>
              <a:pPr/>
              <a:t>17</a:t>
            </a:fld>
            <a:endParaRPr lang="en-CA" altLang="en-US"/>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pPr eaLnBrk="1" hangingPunct="1"/>
            <a:endParaRPr lang="en-US" altLang="en-US">
              <a:latin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D86F10A-925B-4753-BD9E-2E85B717D8D3}"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F3BB8-9EF1-4B4F-B3FD-FF6BE126884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86F10A-925B-4753-BD9E-2E85B717D8D3}"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F3BB8-9EF1-4B4F-B3FD-FF6BE126884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86F10A-925B-4753-BD9E-2E85B717D8D3}"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F3BB8-9EF1-4B4F-B3FD-FF6BE126884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86F10A-925B-4753-BD9E-2E85B717D8D3}"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F3BB8-9EF1-4B4F-B3FD-FF6BE126884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86F10A-925B-4753-BD9E-2E85B717D8D3}" type="datetimeFigureOut">
              <a:rPr lang="en-US" smtClean="0"/>
              <a:t>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4F3BB8-9EF1-4B4F-B3FD-FF6BE126884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86F10A-925B-4753-BD9E-2E85B717D8D3}" type="datetimeFigureOut">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4F3BB8-9EF1-4B4F-B3FD-FF6BE126884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86F10A-925B-4753-BD9E-2E85B717D8D3}" type="datetimeFigureOut">
              <a:rPr lang="en-US" smtClean="0"/>
              <a:t>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4F3BB8-9EF1-4B4F-B3FD-FF6BE126884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86F10A-925B-4753-BD9E-2E85B717D8D3}" type="datetimeFigureOut">
              <a:rPr lang="en-US" smtClean="0"/>
              <a:t>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4F3BB8-9EF1-4B4F-B3FD-FF6BE126884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86F10A-925B-4753-BD9E-2E85B717D8D3}" type="datetimeFigureOut">
              <a:rPr lang="en-US" smtClean="0"/>
              <a:t>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4F3BB8-9EF1-4B4F-B3FD-FF6BE126884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86F10A-925B-4753-BD9E-2E85B717D8D3}" type="datetimeFigureOut">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4F3BB8-9EF1-4B4F-B3FD-FF6BE126884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86F10A-925B-4753-BD9E-2E85B717D8D3}" type="datetimeFigureOut">
              <a:rPr lang="en-US" smtClean="0"/>
              <a:t>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4F3BB8-9EF1-4B4F-B3FD-FF6BE126884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86F10A-925B-4753-BD9E-2E85B717D8D3}" type="datetimeFigureOut">
              <a:rPr lang="en-US" smtClean="0"/>
              <a:t>1/4/2023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4F3BB8-9EF1-4B4F-B3FD-FF6BE126884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e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descr="Pink tissue paper"/>
          <p:cNvSpPr>
            <a:spLocks noGrp="1" noChangeArrowheads="1"/>
          </p:cNvSpPr>
          <p:nvPr>
            <p:ph type="ctrTitle"/>
          </p:nvPr>
        </p:nvSpPr>
        <p:spPr/>
        <p:txBody>
          <a:bodyPr/>
          <a:lstStyle/>
          <a:p>
            <a:pPr eaLnBrk="1" hangingPunct="1"/>
            <a:r>
              <a:rPr lang="en-US" altLang="en-US"/>
              <a:t>Chapter 3</a:t>
            </a:r>
          </a:p>
        </p:txBody>
      </p:sp>
      <p:sp>
        <p:nvSpPr>
          <p:cNvPr id="5123" name="Rectangle 3" descr="Pink tissue paper"/>
          <p:cNvSpPr>
            <a:spLocks noGrp="1" noChangeArrowheads="1"/>
          </p:cNvSpPr>
          <p:nvPr>
            <p:ph type="subTitle" idx="1"/>
          </p:nvPr>
        </p:nvSpPr>
        <p:spPr/>
        <p:txBody>
          <a:bodyPr/>
          <a:lstStyle/>
          <a:p>
            <a:pPr eaLnBrk="1" hangingPunct="1"/>
            <a:r>
              <a:rPr lang="en-IN" dirty="0"/>
              <a:t>Relational Model and E-R </a:t>
            </a:r>
            <a:r>
              <a:rPr lang="en-IN" dirty="0" err="1"/>
              <a:t>Modeling</a:t>
            </a:r>
            <a:endParaRPr lang="en-US" altLang="en-US" dirty="0"/>
          </a:p>
        </p:txBody>
      </p:sp>
      <p:sp>
        <p:nvSpPr>
          <p:cNvPr id="5124" name="Rectangle 29"/>
          <p:cNvSpPr>
            <a:spLocks noGrp="1" noChangeArrowheads="1"/>
          </p:cNvSpPr>
          <p:nvPr>
            <p:ph type="ftr" sz="quarter" idx="11"/>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en-US">
                <a:solidFill>
                  <a:schemeClr val="tx1"/>
                </a:solidFill>
                <a:latin typeface="Arial" charset="0"/>
              </a:rPr>
              <a:t>Copyright © 2007 Ramez Elmasri and Shamkant B. Navathe</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p:txBody>
          <a:bodyPr>
            <a:normAutofit fontScale="90000"/>
          </a:bodyPr>
          <a:lstStyle/>
          <a:p>
            <a:pPr eaLnBrk="1" hangingPunct="1"/>
            <a:r>
              <a:rPr lang="en-US" altLang="en-US"/>
              <a:t>Example COMPANY Database (Contd.)</a:t>
            </a:r>
          </a:p>
        </p:txBody>
      </p:sp>
      <p:sp>
        <p:nvSpPr>
          <p:cNvPr id="17411" name="Rectangle 5"/>
          <p:cNvSpPr>
            <a:spLocks noGrp="1" noChangeArrowheads="1"/>
          </p:cNvSpPr>
          <p:nvPr>
            <p:ph idx="1"/>
          </p:nvPr>
        </p:nvSpPr>
        <p:spPr/>
        <p:txBody>
          <a:bodyPr>
            <a:normAutofit fontScale="92500"/>
          </a:bodyPr>
          <a:lstStyle/>
          <a:p>
            <a:pPr lvl="1" algn="just" eaLnBrk="1" hangingPunct="1"/>
            <a:r>
              <a:rPr lang="en-US" altLang="en-US" dirty="0"/>
              <a:t>We store each EMPLOYEE’s social security number, address, salary, Gender, and birthdate. </a:t>
            </a:r>
          </a:p>
          <a:p>
            <a:pPr lvl="2" algn="just" eaLnBrk="1" hangingPunct="1"/>
            <a:r>
              <a:rPr lang="en-US" altLang="en-US" dirty="0"/>
              <a:t>Each employee </a:t>
            </a:r>
            <a:r>
              <a:rPr lang="en-US" altLang="en-US" i="1" dirty="0"/>
              <a:t>works for</a:t>
            </a:r>
            <a:r>
              <a:rPr lang="en-US" altLang="en-US" dirty="0"/>
              <a:t> one department but may </a:t>
            </a:r>
            <a:r>
              <a:rPr lang="en-US" altLang="en-US" i="1" dirty="0"/>
              <a:t>work on</a:t>
            </a:r>
            <a:r>
              <a:rPr lang="en-US" altLang="en-US" dirty="0"/>
              <a:t> several projects.</a:t>
            </a:r>
          </a:p>
          <a:p>
            <a:pPr lvl="2" algn="just" eaLnBrk="1" hangingPunct="1"/>
            <a:r>
              <a:rPr lang="en-US" altLang="en-US" dirty="0"/>
              <a:t>We keep track of the number of hours per week that an employee currently works on each project.</a:t>
            </a:r>
          </a:p>
          <a:p>
            <a:pPr lvl="2" algn="just" eaLnBrk="1" hangingPunct="1"/>
            <a:r>
              <a:rPr lang="en-US" altLang="en-US" dirty="0"/>
              <a:t>We also keep track of the </a:t>
            </a:r>
            <a:r>
              <a:rPr lang="en-US" altLang="en-US" i="1" dirty="0"/>
              <a:t>direct supervisor</a:t>
            </a:r>
            <a:r>
              <a:rPr lang="en-US" altLang="en-US" dirty="0"/>
              <a:t> of each employee.</a:t>
            </a:r>
          </a:p>
          <a:p>
            <a:pPr lvl="1" algn="just" eaLnBrk="1" hangingPunct="1"/>
            <a:r>
              <a:rPr lang="en-US" altLang="en-US" dirty="0"/>
              <a:t>Each employee may </a:t>
            </a:r>
            <a:r>
              <a:rPr lang="en-US" altLang="en-US" i="1" dirty="0"/>
              <a:t>have</a:t>
            </a:r>
            <a:r>
              <a:rPr lang="en-US" altLang="en-US" dirty="0"/>
              <a:t> a number of DEPENDENTs.</a:t>
            </a:r>
          </a:p>
          <a:p>
            <a:pPr lvl="2" algn="just" eaLnBrk="1" hangingPunct="1"/>
            <a:r>
              <a:rPr lang="en-US" altLang="en-US" dirty="0"/>
              <a:t>For each dependent, we keep track of their name, Gender, birthdate, and relationship to the employee.</a:t>
            </a:r>
          </a:p>
        </p:txBody>
      </p:sp>
      <p:sp>
        <p:nvSpPr>
          <p:cNvPr id="17412" name="Slide Number Placeholder 3"/>
          <p:cNvSpPr>
            <a:spLocks noGrp="1"/>
          </p:cNvSpPr>
          <p:nvPr>
            <p:ph type="sldNum" sz="quarter" idx="12"/>
          </p:nvPr>
        </p:nvSpPr>
        <p:spPr bwMode="auto">
          <a:noFill/>
          <a:ln>
            <a:miter lim="800000"/>
            <a:headEnd/>
            <a:tailEnd/>
          </a:ln>
        </p:spPr>
        <p:txBody>
          <a:bodyPr/>
          <a:lstStyle/>
          <a:p>
            <a:r>
              <a:rPr lang="en-US" altLang="en-US" sz="1400">
                <a:solidFill>
                  <a:srgbClr val="990033"/>
                </a:solidFill>
                <a:latin typeface="Arial" charset="0"/>
              </a:rPr>
              <a:t>Slide 3- </a:t>
            </a:r>
            <a:fld id="{BEF699DA-83F1-4F3C-9009-F1D361E577A2}" type="slidenum">
              <a:rPr lang="en-US" altLang="en-US" sz="1400">
                <a:solidFill>
                  <a:srgbClr val="990033"/>
                </a:solidFill>
                <a:latin typeface="Arial" charset="0"/>
              </a:rPr>
              <a:pPr/>
              <a:t>10</a:t>
            </a:fld>
            <a:endParaRPr lang="en-CA" altLang="en-US" sz="1400">
              <a:solidFill>
                <a:srgbClr val="990033"/>
              </a:solidFill>
              <a:latin typeface="Arial" charset="0"/>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p:txBody>
          <a:bodyPr/>
          <a:lstStyle/>
          <a:p>
            <a:pPr eaLnBrk="1" hangingPunct="1"/>
            <a:r>
              <a:rPr lang="en-US" altLang="en-US"/>
              <a:t>ER Model Concepts</a:t>
            </a:r>
          </a:p>
        </p:txBody>
      </p:sp>
      <p:sp>
        <p:nvSpPr>
          <p:cNvPr id="19459" name="Rectangle 5"/>
          <p:cNvSpPr>
            <a:spLocks noGrp="1" noChangeArrowheads="1"/>
          </p:cNvSpPr>
          <p:nvPr>
            <p:ph idx="1"/>
          </p:nvPr>
        </p:nvSpPr>
        <p:spPr/>
        <p:txBody>
          <a:bodyPr>
            <a:normAutofit lnSpcReduction="10000"/>
          </a:bodyPr>
          <a:lstStyle/>
          <a:p>
            <a:pPr algn="just" eaLnBrk="1" hangingPunct="1">
              <a:lnSpc>
                <a:spcPct val="80000"/>
              </a:lnSpc>
            </a:pPr>
            <a:r>
              <a:rPr lang="en-US" altLang="en-US" sz="2400" dirty="0"/>
              <a:t>Entities and Attributes</a:t>
            </a:r>
          </a:p>
          <a:p>
            <a:pPr lvl="1" algn="just" eaLnBrk="1" hangingPunct="1">
              <a:lnSpc>
                <a:spcPct val="80000"/>
              </a:lnSpc>
            </a:pPr>
            <a:r>
              <a:rPr lang="en-US" altLang="en-US" sz="2200" dirty="0"/>
              <a:t>Entities are specific objects or things in the mini-world that are represented in the database.</a:t>
            </a:r>
          </a:p>
          <a:p>
            <a:pPr lvl="2" algn="just" eaLnBrk="1" hangingPunct="1">
              <a:lnSpc>
                <a:spcPct val="80000"/>
              </a:lnSpc>
            </a:pPr>
            <a:r>
              <a:rPr lang="en-US" altLang="en-US" dirty="0"/>
              <a:t>For example the EMPLOYEE John Smith, the Research DEPARTMENT, the </a:t>
            </a:r>
            <a:r>
              <a:rPr lang="en-US" altLang="en-US" dirty="0" err="1"/>
              <a:t>ProductX</a:t>
            </a:r>
            <a:r>
              <a:rPr lang="en-US" altLang="en-US" dirty="0"/>
              <a:t> PROJECT</a:t>
            </a:r>
          </a:p>
          <a:p>
            <a:pPr lvl="1" algn="just" eaLnBrk="1" hangingPunct="1">
              <a:lnSpc>
                <a:spcPct val="80000"/>
              </a:lnSpc>
            </a:pPr>
            <a:r>
              <a:rPr lang="en-US" altLang="en-US" sz="2200" dirty="0"/>
              <a:t>Attributes are properties used to describe an entity.</a:t>
            </a:r>
          </a:p>
          <a:p>
            <a:pPr lvl="2" algn="just" eaLnBrk="1" hangingPunct="1">
              <a:lnSpc>
                <a:spcPct val="80000"/>
              </a:lnSpc>
            </a:pPr>
            <a:r>
              <a:rPr lang="en-US" altLang="en-US" dirty="0"/>
              <a:t>For example an EMPLOYEE entity may have the attributes Name, SSN, Address, Gender, </a:t>
            </a:r>
            <a:r>
              <a:rPr lang="en-US" altLang="en-US" dirty="0" err="1"/>
              <a:t>BirthDate</a:t>
            </a:r>
            <a:endParaRPr lang="en-US" altLang="en-US" dirty="0"/>
          </a:p>
          <a:p>
            <a:pPr lvl="1" algn="just" eaLnBrk="1" hangingPunct="1">
              <a:lnSpc>
                <a:spcPct val="80000"/>
              </a:lnSpc>
            </a:pPr>
            <a:r>
              <a:rPr lang="en-US" altLang="en-US" sz="2200" dirty="0"/>
              <a:t>A specific entity will have a value for each of its attributes.</a:t>
            </a:r>
          </a:p>
          <a:p>
            <a:pPr lvl="2" algn="just" eaLnBrk="1" hangingPunct="1">
              <a:lnSpc>
                <a:spcPct val="80000"/>
              </a:lnSpc>
            </a:pPr>
            <a:r>
              <a:rPr lang="en-US" altLang="en-US" dirty="0"/>
              <a:t>For example a specific employee entity may have Name='John Smith', SSN='123456789', Address ='731, Fondren, Houston, TX’, Gender='M', </a:t>
            </a:r>
            <a:r>
              <a:rPr lang="en-US" altLang="en-US" dirty="0" err="1"/>
              <a:t>BirthDate</a:t>
            </a:r>
            <a:r>
              <a:rPr lang="en-US" altLang="en-US" dirty="0"/>
              <a:t>='09-JAN-55‘</a:t>
            </a:r>
          </a:p>
          <a:p>
            <a:pPr lvl="1" algn="just" eaLnBrk="1" hangingPunct="1">
              <a:lnSpc>
                <a:spcPct val="80000"/>
              </a:lnSpc>
            </a:pPr>
            <a:r>
              <a:rPr lang="en-US" altLang="en-US" sz="2200" dirty="0"/>
              <a:t>Each attribute has a </a:t>
            </a:r>
            <a:r>
              <a:rPr lang="en-US" altLang="en-US" sz="2200" i="1" dirty="0"/>
              <a:t>value set</a:t>
            </a:r>
            <a:r>
              <a:rPr lang="en-US" altLang="en-US" sz="2200" dirty="0"/>
              <a:t> (or data type) associated with it – e.g. integer, string, subrange, enumerated type, …</a:t>
            </a:r>
          </a:p>
        </p:txBody>
      </p:sp>
      <p:sp>
        <p:nvSpPr>
          <p:cNvPr id="19460" name="Slide Number Placeholder 3"/>
          <p:cNvSpPr>
            <a:spLocks noGrp="1"/>
          </p:cNvSpPr>
          <p:nvPr>
            <p:ph type="sldNum" sz="quarter" idx="12"/>
          </p:nvPr>
        </p:nvSpPr>
        <p:spPr bwMode="auto">
          <a:noFill/>
          <a:ln>
            <a:miter lim="800000"/>
            <a:headEnd/>
            <a:tailEnd/>
          </a:ln>
        </p:spPr>
        <p:txBody>
          <a:bodyPr/>
          <a:lstStyle/>
          <a:p>
            <a:r>
              <a:rPr lang="en-US" altLang="en-US" sz="1400">
                <a:solidFill>
                  <a:srgbClr val="990033"/>
                </a:solidFill>
                <a:latin typeface="Arial" charset="0"/>
              </a:rPr>
              <a:t>Slide 3- </a:t>
            </a:r>
            <a:fld id="{79A6A3CB-AC06-4C53-A102-BE52FF6F0FF7}" type="slidenum">
              <a:rPr lang="en-US" altLang="en-US" sz="1400">
                <a:solidFill>
                  <a:srgbClr val="990033"/>
                </a:solidFill>
                <a:latin typeface="Arial" charset="0"/>
              </a:rPr>
              <a:pPr/>
              <a:t>11</a:t>
            </a:fld>
            <a:endParaRPr lang="en-CA" altLang="en-US" sz="1400">
              <a:solidFill>
                <a:srgbClr val="990033"/>
              </a:solidFill>
              <a:latin typeface="Arial" charset="0"/>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pPr eaLnBrk="1" hangingPunct="1"/>
            <a:r>
              <a:rPr lang="en-US" altLang="en-US"/>
              <a:t>Types of Attributes (1)</a:t>
            </a:r>
          </a:p>
        </p:txBody>
      </p:sp>
      <p:sp>
        <p:nvSpPr>
          <p:cNvPr id="21507" name="Rectangle 5"/>
          <p:cNvSpPr>
            <a:spLocks noGrp="1" noChangeArrowheads="1"/>
          </p:cNvSpPr>
          <p:nvPr>
            <p:ph idx="1"/>
          </p:nvPr>
        </p:nvSpPr>
        <p:spPr>
          <a:xfrm>
            <a:off x="239713" y="1498600"/>
            <a:ext cx="8599487" cy="4954588"/>
          </a:xfrm>
        </p:spPr>
        <p:txBody>
          <a:bodyPr rtlCol="0">
            <a:normAutofit/>
          </a:bodyPr>
          <a:lstStyle/>
          <a:p>
            <a:pPr algn="just" eaLnBrk="1" fontAlgn="auto" hangingPunct="1">
              <a:lnSpc>
                <a:spcPct val="80000"/>
              </a:lnSpc>
              <a:spcAft>
                <a:spcPts val="0"/>
              </a:spcAft>
              <a:buFont typeface="Arial" panose="020B0604020202020204" pitchFamily="34" charset="0"/>
              <a:buChar char="•"/>
              <a:defRPr/>
            </a:pPr>
            <a:r>
              <a:rPr lang="en-US" altLang="en-US" sz="2000" dirty="0"/>
              <a:t>Simple</a:t>
            </a:r>
          </a:p>
          <a:p>
            <a:pPr lvl="1" algn="just" eaLnBrk="1" fontAlgn="auto" hangingPunct="1">
              <a:lnSpc>
                <a:spcPct val="80000"/>
              </a:lnSpc>
              <a:spcAft>
                <a:spcPts val="0"/>
              </a:spcAft>
              <a:buFont typeface="Arial" panose="020B0604020202020204" pitchFamily="34" charset="0"/>
              <a:buChar char="•"/>
              <a:defRPr/>
            </a:pPr>
            <a:r>
              <a:rPr lang="en-US" altLang="en-US" sz="2000" dirty="0"/>
              <a:t>Each entity has a single atomic value for the attribute. For example, SSN or gender.</a:t>
            </a:r>
          </a:p>
          <a:p>
            <a:pPr algn="just" eaLnBrk="1" fontAlgn="auto" hangingPunct="1">
              <a:lnSpc>
                <a:spcPct val="80000"/>
              </a:lnSpc>
              <a:spcAft>
                <a:spcPts val="0"/>
              </a:spcAft>
              <a:buFont typeface="Arial" panose="020B0604020202020204" pitchFamily="34" charset="0"/>
              <a:buChar char="•"/>
              <a:defRPr/>
            </a:pPr>
            <a:r>
              <a:rPr lang="en-US" altLang="en-US" sz="2000" dirty="0"/>
              <a:t>Composite - composed of several components. </a:t>
            </a:r>
          </a:p>
          <a:p>
            <a:pPr lvl="1" algn="just" eaLnBrk="1" fontAlgn="auto" hangingPunct="1">
              <a:lnSpc>
                <a:spcPct val="80000"/>
              </a:lnSpc>
              <a:spcAft>
                <a:spcPts val="0"/>
              </a:spcAft>
              <a:buFont typeface="Arial" panose="020B0604020202020204" pitchFamily="34" charset="0"/>
              <a:buChar char="•"/>
              <a:defRPr/>
            </a:pPr>
            <a:r>
              <a:rPr lang="en-US" altLang="en-US" sz="2000" dirty="0"/>
              <a:t>Address(Apt#, House#, Street, City, State, </a:t>
            </a:r>
            <a:r>
              <a:rPr lang="en-US" altLang="en-US" sz="2000" dirty="0" err="1"/>
              <a:t>ZipCode</a:t>
            </a:r>
            <a:r>
              <a:rPr lang="en-US" altLang="en-US" sz="2000" dirty="0"/>
              <a:t>, Country)</a:t>
            </a:r>
          </a:p>
          <a:p>
            <a:pPr lvl="1" algn="just" eaLnBrk="1" fontAlgn="auto" hangingPunct="1">
              <a:lnSpc>
                <a:spcPct val="80000"/>
              </a:lnSpc>
              <a:spcAft>
                <a:spcPts val="0"/>
              </a:spcAft>
              <a:buFont typeface="Arial" panose="020B0604020202020204" pitchFamily="34" charset="0"/>
              <a:buChar char="•"/>
              <a:defRPr/>
            </a:pPr>
            <a:r>
              <a:rPr lang="en-US" altLang="en-US" sz="2000" dirty="0"/>
              <a:t>Name(FirstName, </a:t>
            </a:r>
            <a:r>
              <a:rPr lang="en-US" altLang="en-US" sz="2000" dirty="0" err="1"/>
              <a:t>MiddleName</a:t>
            </a:r>
            <a:r>
              <a:rPr lang="en-US" altLang="en-US" sz="2000" dirty="0"/>
              <a:t>, </a:t>
            </a:r>
            <a:r>
              <a:rPr lang="en-US" altLang="en-US" sz="2000" dirty="0" err="1"/>
              <a:t>LastName</a:t>
            </a:r>
            <a:r>
              <a:rPr lang="en-US" altLang="en-US" sz="2000" dirty="0"/>
              <a:t>).</a:t>
            </a:r>
          </a:p>
          <a:p>
            <a:pPr lvl="1" algn="just" eaLnBrk="1" fontAlgn="auto" hangingPunct="1">
              <a:lnSpc>
                <a:spcPct val="80000"/>
              </a:lnSpc>
              <a:spcAft>
                <a:spcPts val="0"/>
              </a:spcAft>
              <a:buFont typeface="Arial" panose="020B0604020202020204" pitchFamily="34" charset="0"/>
              <a:buChar char="•"/>
              <a:defRPr/>
            </a:pPr>
            <a:r>
              <a:rPr lang="en-US" altLang="en-US" sz="2000" dirty="0"/>
              <a:t>Composition may form a hierarchy where some components are themselves composite.</a:t>
            </a:r>
          </a:p>
          <a:p>
            <a:pPr algn="just" eaLnBrk="1" fontAlgn="auto" hangingPunct="1">
              <a:lnSpc>
                <a:spcPct val="80000"/>
              </a:lnSpc>
              <a:spcAft>
                <a:spcPts val="0"/>
              </a:spcAft>
              <a:buFont typeface="Arial" panose="020B0604020202020204" pitchFamily="34" charset="0"/>
              <a:buChar char="•"/>
              <a:defRPr/>
            </a:pPr>
            <a:r>
              <a:rPr lang="en-US" altLang="en-US" sz="2000" dirty="0"/>
              <a:t>Single or Multi-valued</a:t>
            </a:r>
          </a:p>
          <a:p>
            <a:pPr lvl="1" eaLnBrk="1" fontAlgn="auto" hangingPunct="1">
              <a:spcAft>
                <a:spcPts val="0"/>
              </a:spcAft>
              <a:buFont typeface="Arial" panose="020B0604020202020204" pitchFamily="34" charset="0"/>
              <a:buChar char="•"/>
              <a:defRPr/>
            </a:pPr>
            <a:r>
              <a:rPr lang="en-IN" altLang="en-US" sz="2000" dirty="0"/>
              <a:t>Single value for a particular entity</a:t>
            </a:r>
            <a:endParaRPr lang="en-US" altLang="en-US" sz="2000" dirty="0"/>
          </a:p>
          <a:p>
            <a:pPr lvl="1" algn="just" eaLnBrk="1" fontAlgn="auto" hangingPunct="1">
              <a:lnSpc>
                <a:spcPct val="80000"/>
              </a:lnSpc>
              <a:spcAft>
                <a:spcPts val="0"/>
              </a:spcAft>
              <a:buFont typeface="Arial" panose="020B0604020202020204" pitchFamily="34" charset="0"/>
              <a:buChar char="•"/>
              <a:defRPr/>
            </a:pPr>
            <a:r>
              <a:rPr lang="en-US" altLang="en-US" sz="2000" dirty="0"/>
              <a:t>An entity may have multiple values for that attribute. For example, Color of a CAR or </a:t>
            </a:r>
            <a:r>
              <a:rPr lang="en-US" altLang="en-US" sz="2000" dirty="0" err="1"/>
              <a:t>PreviousDegrees</a:t>
            </a:r>
            <a:r>
              <a:rPr lang="en-US" altLang="en-US" sz="2000" dirty="0"/>
              <a:t> of a STUDENT.</a:t>
            </a:r>
          </a:p>
          <a:p>
            <a:pPr lvl="2" algn="just" eaLnBrk="1" fontAlgn="auto" hangingPunct="1">
              <a:lnSpc>
                <a:spcPct val="80000"/>
              </a:lnSpc>
              <a:spcAft>
                <a:spcPts val="0"/>
              </a:spcAft>
              <a:buFont typeface="Arial" panose="020B0604020202020204" pitchFamily="34" charset="0"/>
              <a:buChar char="•"/>
              <a:defRPr/>
            </a:pPr>
            <a:r>
              <a:rPr lang="en-US" altLang="en-US" sz="1800" dirty="0"/>
              <a:t>Denoted as {Color} or {</a:t>
            </a:r>
            <a:r>
              <a:rPr lang="en-US" altLang="en-US" sz="1800" dirty="0" err="1"/>
              <a:t>PreviousDegrees</a:t>
            </a:r>
            <a:r>
              <a:rPr lang="en-US" altLang="en-US" sz="1800" dirty="0"/>
              <a:t>}.</a:t>
            </a:r>
          </a:p>
          <a:p>
            <a:pPr algn="just" eaLnBrk="1" fontAlgn="auto" hangingPunct="1">
              <a:lnSpc>
                <a:spcPct val="80000"/>
              </a:lnSpc>
              <a:spcAft>
                <a:spcPts val="0"/>
              </a:spcAft>
              <a:buFont typeface="Arial" panose="020B0604020202020204" pitchFamily="34" charset="0"/>
              <a:buChar char="•"/>
              <a:defRPr/>
            </a:pPr>
            <a:r>
              <a:rPr lang="en-US" altLang="en-US" sz="2000" dirty="0"/>
              <a:t>Stored or Derived</a:t>
            </a:r>
          </a:p>
          <a:p>
            <a:pPr lvl="1" eaLnBrk="1" fontAlgn="auto" hangingPunct="1">
              <a:spcAft>
                <a:spcPts val="0"/>
              </a:spcAft>
              <a:buFont typeface="Arial" panose="020B0604020202020204" pitchFamily="34" charset="0"/>
              <a:buChar char="•"/>
              <a:defRPr/>
            </a:pPr>
            <a:r>
              <a:rPr lang="en-IN" altLang="en-US" sz="2000" dirty="0"/>
              <a:t>Two (or more) attribute values are related.</a:t>
            </a:r>
          </a:p>
          <a:p>
            <a:pPr lvl="1" eaLnBrk="1" fontAlgn="auto" hangingPunct="1">
              <a:spcAft>
                <a:spcPts val="0"/>
              </a:spcAft>
              <a:buFont typeface="Arial" panose="020B0604020202020204" pitchFamily="34" charset="0"/>
              <a:buChar char="•"/>
              <a:defRPr/>
            </a:pPr>
            <a:r>
              <a:rPr lang="en-US" altLang="en-US" sz="2000" dirty="0"/>
              <a:t>Age and </a:t>
            </a:r>
            <a:r>
              <a:rPr lang="en-US" altLang="en-US" sz="2000" dirty="0" err="1"/>
              <a:t>Birth_date</a:t>
            </a:r>
            <a:endParaRPr lang="en-US" altLang="en-US" sz="2000" dirty="0"/>
          </a:p>
          <a:p>
            <a:pPr lvl="1" algn="just" eaLnBrk="1" fontAlgn="auto" hangingPunct="1">
              <a:lnSpc>
                <a:spcPct val="80000"/>
              </a:lnSpc>
              <a:spcAft>
                <a:spcPts val="0"/>
              </a:spcAft>
              <a:buFont typeface="Arial" panose="020B0604020202020204" pitchFamily="34" charset="0"/>
              <a:buChar char="•"/>
              <a:defRPr/>
            </a:pPr>
            <a:endParaRPr lang="en-US" altLang="en-US" sz="2000" dirty="0"/>
          </a:p>
        </p:txBody>
      </p:sp>
      <p:sp>
        <p:nvSpPr>
          <p:cNvPr id="21508" name="Slide Number Placeholder 3"/>
          <p:cNvSpPr>
            <a:spLocks noGrp="1"/>
          </p:cNvSpPr>
          <p:nvPr>
            <p:ph type="sldNum" sz="quarter" idx="12"/>
          </p:nvPr>
        </p:nvSpPr>
        <p:spPr bwMode="auto">
          <a:noFill/>
          <a:ln>
            <a:miter lim="800000"/>
            <a:headEnd/>
            <a:tailEnd/>
          </a:ln>
        </p:spPr>
        <p:txBody>
          <a:bodyPr/>
          <a:lstStyle/>
          <a:p>
            <a:r>
              <a:rPr lang="en-US" altLang="en-US" sz="1400">
                <a:solidFill>
                  <a:srgbClr val="990033"/>
                </a:solidFill>
                <a:latin typeface="Arial" charset="0"/>
              </a:rPr>
              <a:t>Slide 3- </a:t>
            </a:r>
            <a:fld id="{4E5B07B8-C4B8-462E-90D1-30AFE71A0E3E}" type="slidenum">
              <a:rPr lang="en-US" altLang="en-US" sz="1400">
                <a:solidFill>
                  <a:srgbClr val="990033"/>
                </a:solidFill>
                <a:latin typeface="Arial" charset="0"/>
              </a:rPr>
              <a:pPr/>
              <a:t>12</a:t>
            </a:fld>
            <a:endParaRPr lang="en-CA" altLang="en-US" sz="1400">
              <a:solidFill>
                <a:srgbClr val="990033"/>
              </a:solidFill>
              <a:latin typeface="Arial" charset="0"/>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a:t>Types of Attributes (cont’d)</a:t>
            </a:r>
            <a:endParaRPr lang="en-CA" altLang="en-US"/>
          </a:p>
        </p:txBody>
      </p:sp>
      <p:sp>
        <p:nvSpPr>
          <p:cNvPr id="23555" name="Footer Placeholder 3"/>
          <p:cNvSpPr>
            <a:spLocks noGrp="1"/>
          </p:cNvSpPr>
          <p:nvPr>
            <p:ph type="ftr" sz="quarter" idx="11"/>
          </p:nvPr>
        </p:nvSpPr>
        <p:spPr bwMode="auto">
          <a:xfrm>
            <a:off x="3124200" y="6245225"/>
            <a:ext cx="2895600" cy="476250"/>
          </a:xfrm>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en-US" sz="1400">
                <a:solidFill>
                  <a:schemeClr val="tx1"/>
                </a:solidFill>
                <a:latin typeface="Arial" charset="0"/>
              </a:rPr>
              <a:t>3753 X1</a:t>
            </a:r>
          </a:p>
        </p:txBody>
      </p:sp>
      <p:sp>
        <p:nvSpPr>
          <p:cNvPr id="23556" name="Text Box 3"/>
          <p:cNvSpPr txBox="1">
            <a:spLocks noChangeArrowheads="1"/>
          </p:cNvSpPr>
          <p:nvPr/>
        </p:nvSpPr>
        <p:spPr bwMode="auto">
          <a:xfrm>
            <a:off x="228600" y="2514600"/>
            <a:ext cx="1525588" cy="641350"/>
          </a:xfrm>
          <a:prstGeom prst="rect">
            <a:avLst/>
          </a:prstGeom>
          <a:noFill/>
          <a:ln w="9525" algn="ctr">
            <a:noFill/>
            <a:miter lim="800000"/>
            <a:headEnd/>
            <a:tailEnd/>
          </a:ln>
        </p:spPr>
        <p:txBody>
          <a:bodyPr wrap="none">
            <a:spAutoFit/>
          </a:bodyPr>
          <a:lstStyle/>
          <a:p>
            <a:pPr algn="ctr" eaLnBrk="1" hangingPunct="1"/>
            <a:r>
              <a:rPr lang="en-US" altLang="en-US" sz="3600">
                <a:solidFill>
                  <a:schemeClr val="hlink"/>
                </a:solidFill>
                <a:latin typeface="Tahoma" pitchFamily="34" charset="0"/>
              </a:rPr>
              <a:t>Simple</a:t>
            </a:r>
            <a:endParaRPr lang="en-CA" altLang="en-US" sz="3600">
              <a:solidFill>
                <a:schemeClr val="hlink"/>
              </a:solidFill>
              <a:latin typeface="Tahoma" pitchFamily="34" charset="0"/>
            </a:endParaRPr>
          </a:p>
        </p:txBody>
      </p:sp>
      <p:sp>
        <p:nvSpPr>
          <p:cNvPr id="23557" name="Rectangle 4"/>
          <p:cNvSpPr>
            <a:spLocks noChangeArrowheads="1"/>
          </p:cNvSpPr>
          <p:nvPr/>
        </p:nvSpPr>
        <p:spPr bwMode="auto">
          <a:xfrm>
            <a:off x="3276600" y="2514600"/>
            <a:ext cx="1981200" cy="762000"/>
          </a:xfrm>
          <a:prstGeom prst="rect">
            <a:avLst/>
          </a:prstGeom>
          <a:noFill/>
          <a:ln w="9525" algn="ctr">
            <a:solidFill>
              <a:schemeClr val="tx1"/>
            </a:solidFill>
            <a:miter lim="800000"/>
            <a:headEnd/>
            <a:tailEnd/>
          </a:ln>
        </p:spPr>
        <p:txBody>
          <a:bodyPr wrap="none" anchor="ctr">
            <a:spAutoFit/>
          </a:bodyPr>
          <a:lstStyle/>
          <a:p>
            <a:pPr eaLnBrk="1" hangingPunct="1"/>
            <a:endParaRPr lang="en-US" altLang="en-US">
              <a:latin typeface="Arial" charset="0"/>
            </a:endParaRPr>
          </a:p>
        </p:txBody>
      </p:sp>
      <p:sp>
        <p:nvSpPr>
          <p:cNvPr id="23558" name="Text Box 5"/>
          <p:cNvSpPr txBox="1">
            <a:spLocks noChangeArrowheads="1"/>
          </p:cNvSpPr>
          <p:nvPr/>
        </p:nvSpPr>
        <p:spPr bwMode="auto">
          <a:xfrm>
            <a:off x="3463925" y="2590800"/>
            <a:ext cx="1536700" cy="488950"/>
          </a:xfrm>
          <a:prstGeom prst="rect">
            <a:avLst/>
          </a:prstGeom>
          <a:noFill/>
          <a:ln w="9525" algn="ctr">
            <a:noFill/>
            <a:miter lim="800000"/>
            <a:headEnd/>
            <a:tailEnd/>
          </a:ln>
        </p:spPr>
        <p:txBody>
          <a:bodyPr wrap="none">
            <a:spAutoFit/>
          </a:bodyPr>
          <a:lstStyle/>
          <a:p>
            <a:pPr algn="ctr" eaLnBrk="1" hangingPunct="1"/>
            <a:r>
              <a:rPr lang="en-US" altLang="en-US" sz="2600">
                <a:latin typeface="Tahoma" pitchFamily="34" charset="0"/>
              </a:rPr>
              <a:t>Professor</a:t>
            </a:r>
            <a:endParaRPr lang="en-CA" altLang="en-US" sz="2600">
              <a:latin typeface="Tahoma" pitchFamily="34" charset="0"/>
            </a:endParaRPr>
          </a:p>
        </p:txBody>
      </p:sp>
      <p:sp>
        <p:nvSpPr>
          <p:cNvPr id="23559" name="Oval 6"/>
          <p:cNvSpPr>
            <a:spLocks noChangeArrowheads="1"/>
          </p:cNvSpPr>
          <p:nvPr/>
        </p:nvSpPr>
        <p:spPr bwMode="auto">
          <a:xfrm>
            <a:off x="6172200" y="2438400"/>
            <a:ext cx="1828800" cy="914400"/>
          </a:xfrm>
          <a:prstGeom prst="ellipse">
            <a:avLst/>
          </a:prstGeom>
          <a:noFill/>
          <a:ln w="19050" algn="ctr">
            <a:solidFill>
              <a:schemeClr val="hlink"/>
            </a:solidFill>
            <a:round/>
            <a:headEnd/>
            <a:tailEnd/>
          </a:ln>
        </p:spPr>
        <p:txBody>
          <a:bodyPr wrap="none" anchor="ctr">
            <a:spAutoFit/>
          </a:bodyPr>
          <a:lstStyle/>
          <a:p>
            <a:pPr eaLnBrk="1" hangingPunct="1"/>
            <a:endParaRPr lang="en-US" altLang="en-US">
              <a:latin typeface="Arial" charset="0"/>
            </a:endParaRPr>
          </a:p>
        </p:txBody>
      </p:sp>
      <p:sp>
        <p:nvSpPr>
          <p:cNvPr id="23560" name="Text Box 7"/>
          <p:cNvSpPr txBox="1">
            <a:spLocks noChangeArrowheads="1"/>
          </p:cNvSpPr>
          <p:nvPr/>
        </p:nvSpPr>
        <p:spPr bwMode="auto">
          <a:xfrm>
            <a:off x="6238875" y="2590800"/>
            <a:ext cx="1666875" cy="488950"/>
          </a:xfrm>
          <a:prstGeom prst="rect">
            <a:avLst/>
          </a:prstGeom>
          <a:noFill/>
          <a:ln w="9525" algn="ctr">
            <a:noFill/>
            <a:miter lim="800000"/>
            <a:headEnd/>
            <a:tailEnd/>
          </a:ln>
        </p:spPr>
        <p:txBody>
          <a:bodyPr wrap="none">
            <a:spAutoFit/>
          </a:bodyPr>
          <a:lstStyle/>
          <a:p>
            <a:pPr algn="ctr" eaLnBrk="1" hangingPunct="1"/>
            <a:r>
              <a:rPr lang="en-US" altLang="en-US" sz="2600">
                <a:latin typeface="Tahoma" pitchFamily="34" charset="0"/>
              </a:rPr>
              <a:t>Start Date</a:t>
            </a:r>
            <a:endParaRPr lang="en-CA" altLang="en-US" sz="2600">
              <a:latin typeface="Tahoma" pitchFamily="34" charset="0"/>
            </a:endParaRPr>
          </a:p>
        </p:txBody>
      </p:sp>
      <p:cxnSp>
        <p:nvCxnSpPr>
          <p:cNvPr id="23561" name="AutoShape 8"/>
          <p:cNvCxnSpPr>
            <a:cxnSpLocks noChangeShapeType="1"/>
            <a:stCxn id="23559" idx="2"/>
            <a:endCxn id="23557" idx="3"/>
          </p:cNvCxnSpPr>
          <p:nvPr/>
        </p:nvCxnSpPr>
        <p:spPr bwMode="auto">
          <a:xfrm flipH="1">
            <a:off x="5257800" y="2895600"/>
            <a:ext cx="904875" cy="0"/>
          </a:xfrm>
          <a:prstGeom prst="straightConnector1">
            <a:avLst/>
          </a:prstGeom>
          <a:noFill/>
          <a:ln w="9525">
            <a:solidFill>
              <a:schemeClr val="tx1"/>
            </a:solidFill>
            <a:round/>
            <a:headEnd/>
            <a:tailEnd/>
          </a:ln>
        </p:spPr>
      </p:cxnSp>
      <p:grpSp>
        <p:nvGrpSpPr>
          <p:cNvPr id="2" name="Group 9"/>
          <p:cNvGrpSpPr>
            <a:grpSpLocks/>
          </p:cNvGrpSpPr>
          <p:nvPr/>
        </p:nvGrpSpPr>
        <p:grpSpPr bwMode="auto">
          <a:xfrm>
            <a:off x="228600" y="4343400"/>
            <a:ext cx="8763000" cy="1828800"/>
            <a:chOff x="144" y="2736"/>
            <a:chExt cx="5520" cy="1152"/>
          </a:xfrm>
        </p:grpSpPr>
        <p:sp>
          <p:nvSpPr>
            <p:cNvPr id="23563" name="Text Box 10"/>
            <p:cNvSpPr txBox="1">
              <a:spLocks noChangeArrowheads="1"/>
            </p:cNvSpPr>
            <p:nvPr/>
          </p:nvSpPr>
          <p:spPr bwMode="auto">
            <a:xfrm>
              <a:off x="144" y="3168"/>
              <a:ext cx="1445" cy="404"/>
            </a:xfrm>
            <a:prstGeom prst="rect">
              <a:avLst/>
            </a:prstGeom>
            <a:noFill/>
            <a:ln w="9525" algn="ctr">
              <a:noFill/>
              <a:miter lim="800000"/>
              <a:headEnd/>
              <a:tailEnd/>
            </a:ln>
          </p:spPr>
          <p:txBody>
            <a:bodyPr wrap="none">
              <a:spAutoFit/>
            </a:bodyPr>
            <a:lstStyle/>
            <a:p>
              <a:pPr algn="ctr" eaLnBrk="1" hangingPunct="1"/>
              <a:r>
                <a:rPr lang="en-US" altLang="en-US" sz="3600">
                  <a:solidFill>
                    <a:schemeClr val="hlink"/>
                  </a:solidFill>
                  <a:latin typeface="Tahoma" pitchFamily="34" charset="0"/>
                </a:rPr>
                <a:t>Composite</a:t>
              </a:r>
              <a:endParaRPr lang="en-CA" altLang="en-US" sz="3600">
                <a:solidFill>
                  <a:schemeClr val="hlink"/>
                </a:solidFill>
                <a:latin typeface="Tahoma" pitchFamily="34" charset="0"/>
              </a:endParaRPr>
            </a:p>
          </p:txBody>
        </p:sp>
        <p:sp>
          <p:nvSpPr>
            <p:cNvPr id="23564" name="Rectangle 11"/>
            <p:cNvSpPr>
              <a:spLocks noChangeArrowheads="1"/>
            </p:cNvSpPr>
            <p:nvPr/>
          </p:nvSpPr>
          <p:spPr bwMode="auto">
            <a:xfrm>
              <a:off x="2064" y="3072"/>
              <a:ext cx="1248" cy="480"/>
            </a:xfrm>
            <a:prstGeom prst="rect">
              <a:avLst/>
            </a:prstGeom>
            <a:noFill/>
            <a:ln w="9525" algn="ctr">
              <a:solidFill>
                <a:schemeClr val="tx1"/>
              </a:solidFill>
              <a:miter lim="800000"/>
              <a:headEnd/>
              <a:tailEnd/>
            </a:ln>
          </p:spPr>
          <p:txBody>
            <a:bodyPr wrap="none" anchor="ctr">
              <a:spAutoFit/>
            </a:bodyPr>
            <a:lstStyle/>
            <a:p>
              <a:pPr eaLnBrk="1" hangingPunct="1"/>
              <a:endParaRPr lang="en-US" altLang="en-US">
                <a:latin typeface="Arial" charset="0"/>
              </a:endParaRPr>
            </a:p>
          </p:txBody>
        </p:sp>
        <p:sp>
          <p:nvSpPr>
            <p:cNvPr id="23565" name="Text Box 12"/>
            <p:cNvSpPr txBox="1">
              <a:spLocks noChangeArrowheads="1"/>
            </p:cNvSpPr>
            <p:nvPr/>
          </p:nvSpPr>
          <p:spPr bwMode="auto">
            <a:xfrm>
              <a:off x="2182" y="3120"/>
              <a:ext cx="968" cy="308"/>
            </a:xfrm>
            <a:prstGeom prst="rect">
              <a:avLst/>
            </a:prstGeom>
            <a:noFill/>
            <a:ln w="9525" algn="ctr">
              <a:noFill/>
              <a:miter lim="800000"/>
              <a:headEnd/>
              <a:tailEnd/>
            </a:ln>
          </p:spPr>
          <p:txBody>
            <a:bodyPr wrap="none">
              <a:spAutoFit/>
            </a:bodyPr>
            <a:lstStyle/>
            <a:p>
              <a:pPr algn="ctr" eaLnBrk="1" hangingPunct="1"/>
              <a:r>
                <a:rPr lang="en-US" altLang="en-US" sz="2600">
                  <a:latin typeface="Tahoma" pitchFamily="34" charset="0"/>
                </a:rPr>
                <a:t>Professor</a:t>
              </a:r>
              <a:endParaRPr lang="en-CA" altLang="en-US" sz="2600">
                <a:latin typeface="Tahoma" pitchFamily="34" charset="0"/>
              </a:endParaRPr>
            </a:p>
          </p:txBody>
        </p:sp>
        <p:sp>
          <p:nvSpPr>
            <p:cNvPr id="23566" name="Oval 13"/>
            <p:cNvSpPr>
              <a:spLocks noChangeArrowheads="1"/>
            </p:cNvSpPr>
            <p:nvPr/>
          </p:nvSpPr>
          <p:spPr bwMode="auto">
            <a:xfrm>
              <a:off x="3648" y="3072"/>
              <a:ext cx="912" cy="480"/>
            </a:xfrm>
            <a:prstGeom prst="ellipse">
              <a:avLst/>
            </a:prstGeom>
            <a:noFill/>
            <a:ln w="19050" algn="ctr">
              <a:solidFill>
                <a:schemeClr val="hlink"/>
              </a:solidFill>
              <a:round/>
              <a:headEnd/>
              <a:tailEnd/>
            </a:ln>
          </p:spPr>
          <p:txBody>
            <a:bodyPr anchor="ctr">
              <a:spAutoFit/>
            </a:bodyPr>
            <a:lstStyle/>
            <a:p>
              <a:pPr eaLnBrk="1" hangingPunct="1"/>
              <a:endParaRPr lang="en-US" altLang="en-US">
                <a:latin typeface="Arial" charset="0"/>
              </a:endParaRPr>
            </a:p>
          </p:txBody>
        </p:sp>
        <p:sp>
          <p:nvSpPr>
            <p:cNvPr id="23567" name="Text Box 14"/>
            <p:cNvSpPr txBox="1">
              <a:spLocks noChangeArrowheads="1"/>
            </p:cNvSpPr>
            <p:nvPr/>
          </p:nvSpPr>
          <p:spPr bwMode="auto">
            <a:xfrm>
              <a:off x="3792" y="3168"/>
              <a:ext cx="648" cy="308"/>
            </a:xfrm>
            <a:prstGeom prst="rect">
              <a:avLst/>
            </a:prstGeom>
            <a:noFill/>
            <a:ln w="9525" algn="ctr">
              <a:noFill/>
              <a:miter lim="800000"/>
              <a:headEnd/>
              <a:tailEnd/>
            </a:ln>
          </p:spPr>
          <p:txBody>
            <a:bodyPr wrap="none">
              <a:spAutoFit/>
            </a:bodyPr>
            <a:lstStyle/>
            <a:p>
              <a:pPr algn="ctr" eaLnBrk="1" hangingPunct="1"/>
              <a:r>
                <a:rPr lang="en-US" altLang="en-US" sz="2600">
                  <a:latin typeface="Tahoma" pitchFamily="34" charset="0"/>
                </a:rPr>
                <a:t>Name</a:t>
              </a:r>
              <a:endParaRPr lang="en-CA" altLang="en-US" sz="2600">
                <a:latin typeface="Tahoma" pitchFamily="34" charset="0"/>
              </a:endParaRPr>
            </a:p>
          </p:txBody>
        </p:sp>
        <p:cxnSp>
          <p:nvCxnSpPr>
            <p:cNvPr id="23568" name="AutoShape 15"/>
            <p:cNvCxnSpPr>
              <a:cxnSpLocks noChangeShapeType="1"/>
              <a:stCxn id="23566" idx="2"/>
              <a:endCxn id="23564" idx="3"/>
            </p:cNvCxnSpPr>
            <p:nvPr/>
          </p:nvCxnSpPr>
          <p:spPr bwMode="auto">
            <a:xfrm flipH="1">
              <a:off x="3312" y="3312"/>
              <a:ext cx="330" cy="0"/>
            </a:xfrm>
            <a:prstGeom prst="straightConnector1">
              <a:avLst/>
            </a:prstGeom>
            <a:noFill/>
            <a:ln w="9525">
              <a:solidFill>
                <a:schemeClr val="tx1"/>
              </a:solidFill>
              <a:round/>
              <a:headEnd/>
              <a:tailEnd/>
            </a:ln>
          </p:spPr>
        </p:cxnSp>
        <p:grpSp>
          <p:nvGrpSpPr>
            <p:cNvPr id="3" name="Group 16"/>
            <p:cNvGrpSpPr>
              <a:grpSpLocks/>
            </p:cNvGrpSpPr>
            <p:nvPr/>
          </p:nvGrpSpPr>
          <p:grpSpPr bwMode="auto">
            <a:xfrm>
              <a:off x="4800" y="2736"/>
              <a:ext cx="864" cy="432"/>
              <a:chOff x="4704" y="2736"/>
              <a:chExt cx="864" cy="432"/>
            </a:xfrm>
          </p:grpSpPr>
          <p:sp>
            <p:nvSpPr>
              <p:cNvPr id="23575" name="Oval 17"/>
              <p:cNvSpPr>
                <a:spLocks noChangeArrowheads="1"/>
              </p:cNvSpPr>
              <p:nvPr/>
            </p:nvSpPr>
            <p:spPr bwMode="auto">
              <a:xfrm>
                <a:off x="4704" y="2736"/>
                <a:ext cx="864" cy="432"/>
              </a:xfrm>
              <a:prstGeom prst="ellipse">
                <a:avLst/>
              </a:prstGeom>
              <a:noFill/>
              <a:ln w="9525" algn="ctr">
                <a:solidFill>
                  <a:schemeClr val="hlink"/>
                </a:solidFill>
                <a:round/>
                <a:headEnd/>
                <a:tailEnd/>
              </a:ln>
            </p:spPr>
            <p:txBody>
              <a:bodyPr wrap="none" anchor="ctr">
                <a:spAutoFit/>
              </a:bodyPr>
              <a:lstStyle/>
              <a:p>
                <a:pPr eaLnBrk="1" hangingPunct="1"/>
                <a:endParaRPr lang="en-US" altLang="en-US">
                  <a:latin typeface="Arial" charset="0"/>
                </a:endParaRPr>
              </a:p>
            </p:txBody>
          </p:sp>
          <p:sp>
            <p:nvSpPr>
              <p:cNvPr id="23576" name="Text Box 18"/>
              <p:cNvSpPr txBox="1">
                <a:spLocks noChangeArrowheads="1"/>
              </p:cNvSpPr>
              <p:nvPr/>
            </p:nvSpPr>
            <p:spPr bwMode="auto">
              <a:xfrm>
                <a:off x="4896" y="2784"/>
                <a:ext cx="510" cy="308"/>
              </a:xfrm>
              <a:prstGeom prst="rect">
                <a:avLst/>
              </a:prstGeom>
              <a:noFill/>
              <a:ln w="9525" algn="ctr">
                <a:noFill/>
                <a:miter lim="800000"/>
                <a:headEnd/>
                <a:tailEnd/>
              </a:ln>
            </p:spPr>
            <p:txBody>
              <a:bodyPr wrap="none">
                <a:spAutoFit/>
              </a:bodyPr>
              <a:lstStyle/>
              <a:p>
                <a:pPr algn="ctr" eaLnBrk="1" hangingPunct="1"/>
                <a:r>
                  <a:rPr lang="en-US" altLang="en-US" sz="2600">
                    <a:latin typeface="Tahoma" pitchFamily="34" charset="0"/>
                  </a:rPr>
                  <a:t>First</a:t>
                </a:r>
                <a:endParaRPr lang="en-CA" altLang="en-US" sz="2600">
                  <a:latin typeface="Tahoma" pitchFamily="34" charset="0"/>
                </a:endParaRPr>
              </a:p>
            </p:txBody>
          </p:sp>
        </p:grpSp>
        <p:grpSp>
          <p:nvGrpSpPr>
            <p:cNvPr id="4" name="Group 19"/>
            <p:cNvGrpSpPr>
              <a:grpSpLocks/>
            </p:cNvGrpSpPr>
            <p:nvPr/>
          </p:nvGrpSpPr>
          <p:grpSpPr bwMode="auto">
            <a:xfrm>
              <a:off x="4800" y="3456"/>
              <a:ext cx="864" cy="432"/>
              <a:chOff x="4704" y="2736"/>
              <a:chExt cx="864" cy="432"/>
            </a:xfrm>
          </p:grpSpPr>
          <p:sp>
            <p:nvSpPr>
              <p:cNvPr id="23573" name="Oval 20"/>
              <p:cNvSpPr>
                <a:spLocks noChangeArrowheads="1"/>
              </p:cNvSpPr>
              <p:nvPr/>
            </p:nvSpPr>
            <p:spPr bwMode="auto">
              <a:xfrm>
                <a:off x="4704" y="2736"/>
                <a:ext cx="864" cy="432"/>
              </a:xfrm>
              <a:prstGeom prst="ellipse">
                <a:avLst/>
              </a:prstGeom>
              <a:noFill/>
              <a:ln w="9525" algn="ctr">
                <a:solidFill>
                  <a:schemeClr val="hlink"/>
                </a:solidFill>
                <a:round/>
                <a:headEnd/>
                <a:tailEnd/>
              </a:ln>
            </p:spPr>
            <p:txBody>
              <a:bodyPr wrap="none" anchor="ctr">
                <a:spAutoFit/>
              </a:bodyPr>
              <a:lstStyle/>
              <a:p>
                <a:pPr eaLnBrk="1" hangingPunct="1"/>
                <a:endParaRPr lang="en-US" altLang="en-US">
                  <a:latin typeface="Arial" charset="0"/>
                </a:endParaRPr>
              </a:p>
            </p:txBody>
          </p:sp>
          <p:sp>
            <p:nvSpPr>
              <p:cNvPr id="23574" name="Text Box 21"/>
              <p:cNvSpPr txBox="1">
                <a:spLocks noChangeArrowheads="1"/>
              </p:cNvSpPr>
              <p:nvPr/>
            </p:nvSpPr>
            <p:spPr bwMode="auto">
              <a:xfrm>
                <a:off x="4906" y="2784"/>
                <a:ext cx="491" cy="308"/>
              </a:xfrm>
              <a:prstGeom prst="rect">
                <a:avLst/>
              </a:prstGeom>
              <a:noFill/>
              <a:ln w="9525" algn="ctr">
                <a:noFill/>
                <a:miter lim="800000"/>
                <a:headEnd/>
                <a:tailEnd/>
              </a:ln>
            </p:spPr>
            <p:txBody>
              <a:bodyPr wrap="none">
                <a:spAutoFit/>
              </a:bodyPr>
              <a:lstStyle/>
              <a:p>
                <a:pPr algn="ctr" eaLnBrk="1" hangingPunct="1"/>
                <a:r>
                  <a:rPr lang="en-US" altLang="en-US" sz="2600">
                    <a:latin typeface="Tahoma" pitchFamily="34" charset="0"/>
                  </a:rPr>
                  <a:t>Last</a:t>
                </a:r>
                <a:endParaRPr lang="en-CA" altLang="en-US" sz="2600">
                  <a:latin typeface="Tahoma" pitchFamily="34" charset="0"/>
                </a:endParaRPr>
              </a:p>
            </p:txBody>
          </p:sp>
        </p:grpSp>
        <p:cxnSp>
          <p:nvCxnSpPr>
            <p:cNvPr id="23571" name="AutoShape 22"/>
            <p:cNvCxnSpPr>
              <a:cxnSpLocks noChangeShapeType="1"/>
              <a:stCxn id="23575" idx="2"/>
              <a:endCxn id="23566" idx="7"/>
            </p:cNvCxnSpPr>
            <p:nvPr/>
          </p:nvCxnSpPr>
          <p:spPr bwMode="auto">
            <a:xfrm flipH="1">
              <a:off x="4426" y="2952"/>
              <a:ext cx="374" cy="184"/>
            </a:xfrm>
            <a:prstGeom prst="straightConnector1">
              <a:avLst/>
            </a:prstGeom>
            <a:noFill/>
            <a:ln w="9525">
              <a:solidFill>
                <a:schemeClr val="tx1"/>
              </a:solidFill>
              <a:round/>
              <a:headEnd/>
              <a:tailEnd/>
            </a:ln>
          </p:spPr>
        </p:cxnSp>
        <p:cxnSp>
          <p:nvCxnSpPr>
            <p:cNvPr id="23572" name="AutoShape 23"/>
            <p:cNvCxnSpPr>
              <a:cxnSpLocks noChangeShapeType="1"/>
              <a:stCxn id="23573" idx="2"/>
              <a:endCxn id="23566" idx="5"/>
            </p:cNvCxnSpPr>
            <p:nvPr/>
          </p:nvCxnSpPr>
          <p:spPr bwMode="auto">
            <a:xfrm flipH="1" flipV="1">
              <a:off x="4426" y="3488"/>
              <a:ext cx="374" cy="184"/>
            </a:xfrm>
            <a:prstGeom prst="straightConnector1">
              <a:avLst/>
            </a:prstGeom>
            <a:noFill/>
            <a:ln w="9525">
              <a:solidFill>
                <a:schemeClr val="tx1"/>
              </a:solidFill>
              <a:round/>
              <a:headEnd/>
              <a:tailEnd/>
            </a:ln>
          </p:spPr>
        </p:cxn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a:t>Example of a composite attribute</a:t>
            </a:r>
          </a:p>
        </p:txBody>
      </p:sp>
      <p:sp>
        <p:nvSpPr>
          <p:cNvPr id="25603" name="Slide Number Placeholder 3"/>
          <p:cNvSpPr>
            <a:spLocks noGrp="1"/>
          </p:cNvSpPr>
          <p:nvPr>
            <p:ph type="sldNum" sz="quarter" idx="12"/>
          </p:nvPr>
        </p:nvSpPr>
        <p:spPr bwMode="auto">
          <a:noFill/>
          <a:ln>
            <a:miter lim="800000"/>
            <a:headEnd/>
            <a:tailEnd/>
          </a:ln>
        </p:spPr>
        <p:txBody>
          <a:bodyPr/>
          <a:lstStyle/>
          <a:p>
            <a:r>
              <a:rPr lang="en-US" altLang="en-US" sz="1400">
                <a:solidFill>
                  <a:srgbClr val="990033"/>
                </a:solidFill>
                <a:latin typeface="Arial" charset="0"/>
              </a:rPr>
              <a:t>Slide 3- </a:t>
            </a:r>
            <a:fld id="{3F83ACB3-DE53-47EA-B44C-768C5AC786B8}" type="slidenum">
              <a:rPr lang="en-US" altLang="en-US" sz="1400">
                <a:solidFill>
                  <a:srgbClr val="990033"/>
                </a:solidFill>
                <a:latin typeface="Arial" charset="0"/>
              </a:rPr>
              <a:pPr/>
              <a:t>14</a:t>
            </a:fld>
            <a:endParaRPr lang="en-CA" altLang="en-US" sz="1400">
              <a:solidFill>
                <a:srgbClr val="990033"/>
              </a:solidFill>
              <a:latin typeface="Arial" charset="0"/>
            </a:endParaRPr>
          </a:p>
        </p:txBody>
      </p:sp>
      <p:pic>
        <p:nvPicPr>
          <p:cNvPr id="25604" name="Picture 4" descr="fig03_04"/>
          <p:cNvPicPr>
            <a:picLocks noChangeAspect="1" noChangeArrowheads="1"/>
          </p:cNvPicPr>
          <p:nvPr/>
        </p:nvPicPr>
        <p:blipFill>
          <a:blip r:embed="rId2"/>
          <a:srcRect/>
          <a:stretch>
            <a:fillRect/>
          </a:stretch>
        </p:blipFill>
        <p:spPr bwMode="auto">
          <a:xfrm>
            <a:off x="541338" y="2362200"/>
            <a:ext cx="8061325" cy="3298825"/>
          </a:xfrm>
          <a:prstGeom prst="rect">
            <a:avLst/>
          </a:prstGeom>
          <a:noFill/>
          <a:ln w="9525">
            <a:noFill/>
            <a:miter lim="800000"/>
            <a:headEnd/>
            <a:tailEnd/>
          </a:ln>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noChangeArrowheads="1"/>
          </p:cNvSpPr>
          <p:nvPr>
            <p:ph type="title"/>
          </p:nvPr>
        </p:nvSpPr>
        <p:spPr/>
        <p:txBody>
          <a:bodyPr/>
          <a:lstStyle/>
          <a:p>
            <a:pPr eaLnBrk="1" hangingPunct="1"/>
            <a:r>
              <a:rPr lang="en-IN" altLang="en-US"/>
              <a:t>Composite Attribute as UDT</a:t>
            </a:r>
          </a:p>
        </p:txBody>
      </p:sp>
      <p:sp>
        <p:nvSpPr>
          <p:cNvPr id="3" name="Content Placeholder 2"/>
          <p:cNvSpPr>
            <a:spLocks noGrp="1"/>
          </p:cNvSpPr>
          <p:nvPr>
            <p:ph idx="1"/>
          </p:nvPr>
        </p:nvSpPr>
        <p:spPr>
          <a:xfrm>
            <a:off x="239713" y="1600200"/>
            <a:ext cx="8294687" cy="4954588"/>
          </a:xfrm>
        </p:spPr>
        <p:txBody>
          <a:bodyPr rtlCol="0">
            <a:normAutofit/>
          </a:bodyPr>
          <a:lstStyle/>
          <a:p>
            <a:pPr eaLnBrk="1" fontAlgn="auto" hangingPunct="1">
              <a:spcBef>
                <a:spcPts val="0"/>
              </a:spcBef>
              <a:spcAft>
                <a:spcPts val="0"/>
              </a:spcAft>
              <a:buFont typeface="Arial" panose="020B0604020202020204" pitchFamily="34" charset="0"/>
              <a:buChar char="•"/>
              <a:defRPr/>
            </a:pPr>
            <a:r>
              <a:rPr lang="en-US" altLang="en-US" sz="2400" dirty="0"/>
              <a:t>CREATE TYPE </a:t>
            </a:r>
            <a:r>
              <a:rPr lang="en-US" altLang="en-US" sz="2400" dirty="0" err="1"/>
              <a:t>AddressType</a:t>
            </a:r>
            <a:r>
              <a:rPr lang="en-US" altLang="en-US" sz="2400" dirty="0"/>
              <a:t> AS OBJECT ( </a:t>
            </a:r>
          </a:p>
          <a:p>
            <a:pPr marL="0" indent="0" eaLnBrk="1" fontAlgn="auto" hangingPunct="1">
              <a:spcBef>
                <a:spcPts val="0"/>
              </a:spcBef>
              <a:spcAft>
                <a:spcPts val="0"/>
              </a:spcAft>
              <a:buFont typeface="Wingdings" panose="05000000000000000000" pitchFamily="2" charset="2"/>
              <a:buNone/>
              <a:defRPr/>
            </a:pPr>
            <a:r>
              <a:rPr lang="en-US" altLang="en-US" sz="2400" dirty="0"/>
              <a:t>	street VARCHAR2(15), </a:t>
            </a:r>
          </a:p>
          <a:p>
            <a:pPr eaLnBrk="1" fontAlgn="auto" hangingPunct="1">
              <a:spcBef>
                <a:spcPts val="0"/>
              </a:spcBef>
              <a:spcAft>
                <a:spcPts val="0"/>
              </a:spcAft>
              <a:buFont typeface="Wingdings" panose="05000000000000000000" pitchFamily="2" charset="2"/>
              <a:buNone/>
              <a:defRPr/>
            </a:pPr>
            <a:r>
              <a:rPr lang="en-US" altLang="en-US" sz="2400" dirty="0"/>
              <a:t>    		city   VARCHAR2(15), </a:t>
            </a:r>
          </a:p>
          <a:p>
            <a:pPr eaLnBrk="1" fontAlgn="auto" hangingPunct="1">
              <a:spcBef>
                <a:spcPts val="0"/>
              </a:spcBef>
              <a:spcAft>
                <a:spcPts val="0"/>
              </a:spcAft>
              <a:buFont typeface="Wingdings" panose="05000000000000000000" pitchFamily="2" charset="2"/>
              <a:buNone/>
              <a:defRPr/>
            </a:pPr>
            <a:r>
              <a:rPr lang="en-US" altLang="en-US" sz="2400" dirty="0"/>
              <a:t>     	state  CHAR(2), </a:t>
            </a:r>
          </a:p>
          <a:p>
            <a:pPr eaLnBrk="1" fontAlgn="auto" hangingPunct="1">
              <a:spcBef>
                <a:spcPts val="0"/>
              </a:spcBef>
              <a:spcAft>
                <a:spcPts val="0"/>
              </a:spcAft>
              <a:buFont typeface="Wingdings" panose="05000000000000000000" pitchFamily="2" charset="2"/>
              <a:buNone/>
              <a:defRPr/>
            </a:pPr>
            <a:r>
              <a:rPr lang="en-US" altLang="en-US" sz="2400" dirty="0"/>
              <a:t>     	zip    VARCHAR2(5));</a:t>
            </a:r>
          </a:p>
          <a:p>
            <a:pPr eaLnBrk="1" fontAlgn="auto" hangingPunct="1">
              <a:spcBef>
                <a:spcPts val="0"/>
              </a:spcBef>
              <a:spcAft>
                <a:spcPts val="0"/>
              </a:spcAft>
              <a:buFont typeface="Wingdings" panose="05000000000000000000" pitchFamily="2" charset="2"/>
              <a:buNone/>
              <a:defRPr/>
            </a:pPr>
            <a:endParaRPr lang="en-US" altLang="en-US" sz="2400" dirty="0"/>
          </a:p>
          <a:p>
            <a:pPr eaLnBrk="1" fontAlgn="auto" hangingPunct="1">
              <a:spcBef>
                <a:spcPts val="0"/>
              </a:spcBef>
              <a:spcAft>
                <a:spcPts val="0"/>
              </a:spcAft>
              <a:buFont typeface="Arial" panose="020B0604020202020204" pitchFamily="34" charset="0"/>
              <a:buChar char="•"/>
              <a:defRPr/>
            </a:pPr>
            <a:r>
              <a:rPr lang="en-US" altLang="en-US" sz="2400" dirty="0"/>
              <a:t>CREATE TABLE Person (</a:t>
            </a:r>
          </a:p>
          <a:p>
            <a:pPr eaLnBrk="1" fontAlgn="auto" hangingPunct="1">
              <a:spcBef>
                <a:spcPts val="0"/>
              </a:spcBef>
              <a:spcAft>
                <a:spcPts val="0"/>
              </a:spcAft>
              <a:buFontTx/>
              <a:buNone/>
              <a:defRPr/>
            </a:pPr>
            <a:r>
              <a:rPr lang="en-US" altLang="en-US" sz="2400" dirty="0"/>
              <a:t>           id NUMBER, </a:t>
            </a:r>
          </a:p>
          <a:p>
            <a:pPr eaLnBrk="1" fontAlgn="auto" hangingPunct="1">
              <a:spcBef>
                <a:spcPts val="0"/>
              </a:spcBef>
              <a:spcAft>
                <a:spcPts val="0"/>
              </a:spcAft>
              <a:buFontTx/>
              <a:buNone/>
              <a:defRPr/>
            </a:pPr>
            <a:r>
              <a:rPr lang="en-US" altLang="en-US" sz="2400" dirty="0"/>
              <a:t>		</a:t>
            </a:r>
            <a:r>
              <a:rPr lang="en-US" altLang="en-US" sz="2400" dirty="0" err="1"/>
              <a:t>first_name</a:t>
            </a:r>
            <a:r>
              <a:rPr lang="en-US" altLang="en-US" sz="2400" dirty="0"/>
              <a:t> VARCHAR2(10), </a:t>
            </a:r>
          </a:p>
          <a:p>
            <a:pPr eaLnBrk="1" fontAlgn="auto" hangingPunct="1">
              <a:spcBef>
                <a:spcPts val="0"/>
              </a:spcBef>
              <a:spcAft>
                <a:spcPts val="0"/>
              </a:spcAft>
              <a:buFontTx/>
              <a:buNone/>
              <a:defRPr/>
            </a:pPr>
            <a:r>
              <a:rPr lang="en-US" altLang="en-US" sz="2400" dirty="0"/>
              <a:t>		</a:t>
            </a:r>
            <a:r>
              <a:rPr lang="en-US" altLang="en-US" sz="2400" dirty="0" err="1"/>
              <a:t>last_name</a:t>
            </a:r>
            <a:r>
              <a:rPr lang="en-US" altLang="en-US" sz="2400" dirty="0"/>
              <a:t>  VARCHAR2(10),</a:t>
            </a:r>
          </a:p>
          <a:p>
            <a:pPr eaLnBrk="1" fontAlgn="auto" hangingPunct="1">
              <a:spcBef>
                <a:spcPts val="0"/>
              </a:spcBef>
              <a:spcAft>
                <a:spcPts val="0"/>
              </a:spcAft>
              <a:buFontTx/>
              <a:buNone/>
              <a:defRPr/>
            </a:pPr>
            <a:r>
              <a:rPr lang="en-US" altLang="en-US" sz="2400" dirty="0"/>
              <a:t>           dob        DATE, </a:t>
            </a:r>
          </a:p>
          <a:p>
            <a:pPr eaLnBrk="1" fontAlgn="auto" hangingPunct="1">
              <a:spcBef>
                <a:spcPts val="0"/>
              </a:spcBef>
              <a:spcAft>
                <a:spcPts val="0"/>
              </a:spcAft>
              <a:buFontTx/>
              <a:buNone/>
              <a:defRPr/>
            </a:pPr>
            <a:r>
              <a:rPr lang="en-US" altLang="en-US" sz="2400" dirty="0"/>
              <a:t>		phone      VARCHAR2(12),</a:t>
            </a:r>
          </a:p>
          <a:p>
            <a:pPr eaLnBrk="1" fontAlgn="auto" hangingPunct="1">
              <a:spcBef>
                <a:spcPts val="0"/>
              </a:spcBef>
              <a:spcAft>
                <a:spcPts val="0"/>
              </a:spcAft>
              <a:buFontTx/>
              <a:buNone/>
              <a:defRPr/>
            </a:pPr>
            <a:r>
              <a:rPr lang="en-US" altLang="en-US" sz="2400" dirty="0"/>
              <a:t> 	      address    </a:t>
            </a:r>
            <a:r>
              <a:rPr lang="en-US" altLang="en-US" sz="2400" dirty="0" err="1"/>
              <a:t>AddressType</a:t>
            </a:r>
            <a:r>
              <a:rPr lang="en-US" altLang="en-US" sz="2400" dirty="0"/>
              <a:t> );</a:t>
            </a:r>
          </a:p>
          <a:p>
            <a:pPr eaLnBrk="1" fontAlgn="auto" hangingPunct="1">
              <a:spcAft>
                <a:spcPts val="0"/>
              </a:spcAft>
              <a:buFont typeface="Arial" panose="020B0604020202020204" pitchFamily="34" charset="0"/>
              <a:buChar char="•"/>
              <a:defRPr/>
            </a:pPr>
            <a:endParaRPr lang="en-IN" sz="2400" dirty="0"/>
          </a:p>
        </p:txBody>
      </p:sp>
      <p:sp>
        <p:nvSpPr>
          <p:cNvPr id="26628" name="Slide Number Placeholder 3"/>
          <p:cNvSpPr>
            <a:spLocks noGrp="1" noChangeArrowheads="1"/>
          </p:cNvSpPr>
          <p:nvPr>
            <p:ph type="sldNum" sz="quarter" idx="12"/>
          </p:nvPr>
        </p:nvSpPr>
        <p:spPr bwMode="auto">
          <a:noFill/>
          <a:ln>
            <a:miter lim="800000"/>
            <a:headEnd/>
            <a:tailEnd/>
          </a:ln>
        </p:spPr>
        <p:txBody>
          <a:bodyPr/>
          <a:lstStyle/>
          <a:p>
            <a:r>
              <a:rPr lang="en-US" altLang="en-US" sz="1400">
                <a:solidFill>
                  <a:srgbClr val="990033"/>
                </a:solidFill>
                <a:latin typeface="Arial" charset="0"/>
              </a:rPr>
              <a:t>Slide 3- </a:t>
            </a:r>
            <a:fld id="{4291B7E6-A146-4D1B-8050-7E07486E48BA}" type="slidenum">
              <a:rPr lang="en-US" altLang="en-US" sz="1400">
                <a:solidFill>
                  <a:srgbClr val="990033"/>
                </a:solidFill>
                <a:latin typeface="Arial" charset="0"/>
              </a:rPr>
              <a:pPr/>
              <a:t>15</a:t>
            </a:fld>
            <a:endParaRPr lang="en-CA" altLang="en-US" sz="1400">
              <a:solidFill>
                <a:srgbClr val="990033"/>
              </a:solidFill>
              <a:latin typeface="Arial" charset="0"/>
            </a:endParaRP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en-US"/>
              <a:t>Types of Attributes (cont’d)</a:t>
            </a:r>
            <a:endParaRPr lang="en-CA" altLang="en-US"/>
          </a:p>
        </p:txBody>
      </p:sp>
      <p:sp>
        <p:nvSpPr>
          <p:cNvPr id="27651" name="Footer Placeholder 3"/>
          <p:cNvSpPr>
            <a:spLocks noGrp="1"/>
          </p:cNvSpPr>
          <p:nvPr>
            <p:ph type="ftr" sz="quarter" idx="11"/>
          </p:nvPr>
        </p:nvSpPr>
        <p:spPr bwMode="auto">
          <a:xfrm>
            <a:off x="3124200" y="6245225"/>
            <a:ext cx="2895600" cy="476250"/>
          </a:xfrm>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en-US" sz="1400">
                <a:solidFill>
                  <a:schemeClr val="tx1"/>
                </a:solidFill>
                <a:latin typeface="Arial" charset="0"/>
              </a:rPr>
              <a:t>3753 X1</a:t>
            </a:r>
          </a:p>
        </p:txBody>
      </p:sp>
      <p:sp>
        <p:nvSpPr>
          <p:cNvPr id="27652" name="Text Box 3"/>
          <p:cNvSpPr txBox="1">
            <a:spLocks noChangeArrowheads="1"/>
          </p:cNvSpPr>
          <p:nvPr/>
        </p:nvSpPr>
        <p:spPr bwMode="auto">
          <a:xfrm>
            <a:off x="293688" y="2514600"/>
            <a:ext cx="1397000" cy="641350"/>
          </a:xfrm>
          <a:prstGeom prst="rect">
            <a:avLst/>
          </a:prstGeom>
          <a:noFill/>
          <a:ln w="9525" algn="ctr">
            <a:noFill/>
            <a:miter lim="800000"/>
            <a:headEnd/>
            <a:tailEnd/>
          </a:ln>
        </p:spPr>
        <p:txBody>
          <a:bodyPr wrap="none">
            <a:spAutoFit/>
          </a:bodyPr>
          <a:lstStyle/>
          <a:p>
            <a:pPr algn="ctr" eaLnBrk="1" hangingPunct="1"/>
            <a:r>
              <a:rPr lang="en-US" altLang="en-US" sz="3600">
                <a:solidFill>
                  <a:schemeClr val="hlink"/>
                </a:solidFill>
                <a:latin typeface="Tahoma" pitchFamily="34" charset="0"/>
              </a:rPr>
              <a:t>Single</a:t>
            </a:r>
            <a:endParaRPr lang="en-CA" altLang="en-US" sz="3600">
              <a:solidFill>
                <a:schemeClr val="hlink"/>
              </a:solidFill>
              <a:latin typeface="Tahoma" pitchFamily="34" charset="0"/>
            </a:endParaRPr>
          </a:p>
        </p:txBody>
      </p:sp>
      <p:sp>
        <p:nvSpPr>
          <p:cNvPr id="27653" name="Rectangle 4"/>
          <p:cNvSpPr>
            <a:spLocks noChangeArrowheads="1"/>
          </p:cNvSpPr>
          <p:nvPr/>
        </p:nvSpPr>
        <p:spPr bwMode="auto">
          <a:xfrm>
            <a:off x="3470275" y="2514600"/>
            <a:ext cx="1981200" cy="762000"/>
          </a:xfrm>
          <a:prstGeom prst="rect">
            <a:avLst/>
          </a:prstGeom>
          <a:noFill/>
          <a:ln w="9525" algn="ctr">
            <a:solidFill>
              <a:schemeClr val="tx1"/>
            </a:solidFill>
            <a:miter lim="800000"/>
            <a:headEnd/>
            <a:tailEnd/>
          </a:ln>
        </p:spPr>
        <p:txBody>
          <a:bodyPr wrap="none" anchor="ctr">
            <a:spAutoFit/>
          </a:bodyPr>
          <a:lstStyle/>
          <a:p>
            <a:pPr eaLnBrk="1" hangingPunct="1"/>
            <a:endParaRPr lang="en-US" altLang="en-US">
              <a:latin typeface="Arial" charset="0"/>
            </a:endParaRPr>
          </a:p>
        </p:txBody>
      </p:sp>
      <p:sp>
        <p:nvSpPr>
          <p:cNvPr id="27654" name="Text Box 5"/>
          <p:cNvSpPr txBox="1">
            <a:spLocks noChangeArrowheads="1"/>
          </p:cNvSpPr>
          <p:nvPr/>
        </p:nvSpPr>
        <p:spPr bwMode="auto">
          <a:xfrm>
            <a:off x="3657600" y="2590800"/>
            <a:ext cx="1536700" cy="488950"/>
          </a:xfrm>
          <a:prstGeom prst="rect">
            <a:avLst/>
          </a:prstGeom>
          <a:noFill/>
          <a:ln w="9525" algn="ctr">
            <a:noFill/>
            <a:miter lim="800000"/>
            <a:headEnd/>
            <a:tailEnd/>
          </a:ln>
        </p:spPr>
        <p:txBody>
          <a:bodyPr wrap="none">
            <a:spAutoFit/>
          </a:bodyPr>
          <a:lstStyle/>
          <a:p>
            <a:pPr algn="ctr" eaLnBrk="1" hangingPunct="1"/>
            <a:r>
              <a:rPr lang="en-US" altLang="en-US" sz="2600">
                <a:latin typeface="Tahoma" pitchFamily="34" charset="0"/>
              </a:rPr>
              <a:t>Professor</a:t>
            </a:r>
            <a:endParaRPr lang="en-CA" altLang="en-US" sz="2600">
              <a:latin typeface="Tahoma" pitchFamily="34" charset="0"/>
            </a:endParaRPr>
          </a:p>
        </p:txBody>
      </p:sp>
      <p:sp>
        <p:nvSpPr>
          <p:cNvPr id="27655" name="Oval 6"/>
          <p:cNvSpPr>
            <a:spLocks noChangeArrowheads="1"/>
          </p:cNvSpPr>
          <p:nvPr/>
        </p:nvSpPr>
        <p:spPr bwMode="auto">
          <a:xfrm>
            <a:off x="6061075" y="2438400"/>
            <a:ext cx="2438400" cy="914400"/>
          </a:xfrm>
          <a:prstGeom prst="ellipse">
            <a:avLst/>
          </a:prstGeom>
          <a:noFill/>
          <a:ln w="19050" algn="ctr">
            <a:solidFill>
              <a:schemeClr val="hlink"/>
            </a:solidFill>
            <a:round/>
            <a:headEnd/>
            <a:tailEnd/>
          </a:ln>
        </p:spPr>
        <p:txBody>
          <a:bodyPr anchor="ctr">
            <a:spAutoFit/>
          </a:bodyPr>
          <a:lstStyle/>
          <a:p>
            <a:pPr eaLnBrk="1" hangingPunct="1"/>
            <a:endParaRPr lang="en-US" altLang="en-US">
              <a:latin typeface="Arial" charset="0"/>
            </a:endParaRPr>
          </a:p>
        </p:txBody>
      </p:sp>
      <p:sp>
        <p:nvSpPr>
          <p:cNvPr id="27656" name="Text Box 7"/>
          <p:cNvSpPr txBox="1">
            <a:spLocks noChangeArrowheads="1"/>
          </p:cNvSpPr>
          <p:nvPr/>
        </p:nvSpPr>
        <p:spPr bwMode="auto">
          <a:xfrm>
            <a:off x="6124575" y="2590800"/>
            <a:ext cx="2287588" cy="488950"/>
          </a:xfrm>
          <a:prstGeom prst="rect">
            <a:avLst/>
          </a:prstGeom>
          <a:noFill/>
          <a:ln w="9525" algn="ctr">
            <a:noFill/>
            <a:miter lim="800000"/>
            <a:headEnd/>
            <a:tailEnd/>
          </a:ln>
        </p:spPr>
        <p:txBody>
          <a:bodyPr wrap="none">
            <a:spAutoFit/>
          </a:bodyPr>
          <a:lstStyle/>
          <a:p>
            <a:pPr algn="ctr" eaLnBrk="1" hangingPunct="1"/>
            <a:r>
              <a:rPr lang="en-US" altLang="en-US" sz="2600">
                <a:latin typeface="Tahoma" pitchFamily="34" charset="0"/>
              </a:rPr>
              <a:t>Employee ID#</a:t>
            </a:r>
            <a:endParaRPr lang="en-CA" altLang="en-US" sz="2600">
              <a:latin typeface="Tahoma" pitchFamily="34" charset="0"/>
            </a:endParaRPr>
          </a:p>
        </p:txBody>
      </p:sp>
      <p:cxnSp>
        <p:nvCxnSpPr>
          <p:cNvPr id="27657" name="AutoShape 8"/>
          <p:cNvCxnSpPr>
            <a:cxnSpLocks noChangeShapeType="1"/>
            <a:stCxn id="27655" idx="2"/>
            <a:endCxn id="27653" idx="3"/>
          </p:cNvCxnSpPr>
          <p:nvPr/>
        </p:nvCxnSpPr>
        <p:spPr bwMode="auto">
          <a:xfrm flipH="1">
            <a:off x="5451475" y="2895600"/>
            <a:ext cx="600075" cy="0"/>
          </a:xfrm>
          <a:prstGeom prst="straightConnector1">
            <a:avLst/>
          </a:prstGeom>
          <a:noFill/>
          <a:ln w="9525">
            <a:solidFill>
              <a:schemeClr val="tx1"/>
            </a:solidFill>
            <a:round/>
            <a:headEnd/>
            <a:tailEnd/>
          </a:ln>
        </p:spPr>
      </p:cxnSp>
      <p:grpSp>
        <p:nvGrpSpPr>
          <p:cNvPr id="2" name="Group 9"/>
          <p:cNvGrpSpPr>
            <a:grpSpLocks/>
          </p:cNvGrpSpPr>
          <p:nvPr/>
        </p:nvGrpSpPr>
        <p:grpSpPr bwMode="auto">
          <a:xfrm>
            <a:off x="228600" y="4800600"/>
            <a:ext cx="8001000" cy="914400"/>
            <a:chOff x="144" y="3024"/>
            <a:chExt cx="5040" cy="576"/>
          </a:xfrm>
        </p:grpSpPr>
        <p:sp>
          <p:nvSpPr>
            <p:cNvPr id="27659" name="Text Box 10"/>
            <p:cNvSpPr txBox="1">
              <a:spLocks noChangeArrowheads="1"/>
            </p:cNvSpPr>
            <p:nvPr/>
          </p:nvSpPr>
          <p:spPr bwMode="auto">
            <a:xfrm>
              <a:off x="144" y="3072"/>
              <a:ext cx="1693" cy="404"/>
            </a:xfrm>
            <a:prstGeom prst="rect">
              <a:avLst/>
            </a:prstGeom>
            <a:noFill/>
            <a:ln w="9525" algn="ctr">
              <a:noFill/>
              <a:miter lim="800000"/>
              <a:headEnd/>
              <a:tailEnd/>
            </a:ln>
          </p:spPr>
          <p:txBody>
            <a:bodyPr wrap="none">
              <a:spAutoFit/>
            </a:bodyPr>
            <a:lstStyle/>
            <a:p>
              <a:pPr algn="ctr" eaLnBrk="1" hangingPunct="1"/>
              <a:r>
                <a:rPr lang="en-US" altLang="en-US" sz="3600">
                  <a:solidFill>
                    <a:schemeClr val="hlink"/>
                  </a:solidFill>
                  <a:latin typeface="Tahoma" pitchFamily="34" charset="0"/>
                </a:rPr>
                <a:t>Multi-Valued</a:t>
              </a:r>
              <a:endParaRPr lang="en-CA" altLang="en-US" sz="3600">
                <a:solidFill>
                  <a:schemeClr val="hlink"/>
                </a:solidFill>
                <a:latin typeface="Tahoma" pitchFamily="34" charset="0"/>
              </a:endParaRPr>
            </a:p>
          </p:txBody>
        </p:sp>
        <p:sp>
          <p:nvSpPr>
            <p:cNvPr id="27660" name="Rectangle 11"/>
            <p:cNvSpPr>
              <a:spLocks noChangeArrowheads="1"/>
            </p:cNvSpPr>
            <p:nvPr/>
          </p:nvSpPr>
          <p:spPr bwMode="auto">
            <a:xfrm>
              <a:off x="2208" y="3072"/>
              <a:ext cx="1248" cy="480"/>
            </a:xfrm>
            <a:prstGeom prst="rect">
              <a:avLst/>
            </a:prstGeom>
            <a:noFill/>
            <a:ln w="9525" algn="ctr">
              <a:solidFill>
                <a:schemeClr val="tx1"/>
              </a:solidFill>
              <a:miter lim="800000"/>
              <a:headEnd/>
              <a:tailEnd/>
            </a:ln>
          </p:spPr>
          <p:txBody>
            <a:bodyPr wrap="none" anchor="ctr">
              <a:spAutoFit/>
            </a:bodyPr>
            <a:lstStyle/>
            <a:p>
              <a:pPr eaLnBrk="1" hangingPunct="1"/>
              <a:endParaRPr lang="en-US" altLang="en-US">
                <a:latin typeface="Arial" charset="0"/>
              </a:endParaRPr>
            </a:p>
          </p:txBody>
        </p:sp>
        <p:sp>
          <p:nvSpPr>
            <p:cNvPr id="27661" name="Text Box 12"/>
            <p:cNvSpPr txBox="1">
              <a:spLocks noChangeArrowheads="1"/>
            </p:cNvSpPr>
            <p:nvPr/>
          </p:nvSpPr>
          <p:spPr bwMode="auto">
            <a:xfrm>
              <a:off x="2326" y="3120"/>
              <a:ext cx="968" cy="308"/>
            </a:xfrm>
            <a:prstGeom prst="rect">
              <a:avLst/>
            </a:prstGeom>
            <a:noFill/>
            <a:ln w="9525" algn="ctr">
              <a:noFill/>
              <a:miter lim="800000"/>
              <a:headEnd/>
              <a:tailEnd/>
            </a:ln>
          </p:spPr>
          <p:txBody>
            <a:bodyPr wrap="none">
              <a:spAutoFit/>
            </a:bodyPr>
            <a:lstStyle/>
            <a:p>
              <a:pPr algn="ctr" eaLnBrk="1" hangingPunct="1"/>
              <a:r>
                <a:rPr lang="en-US" altLang="en-US" sz="2600">
                  <a:latin typeface="Tahoma" pitchFamily="34" charset="0"/>
                </a:rPr>
                <a:t>Professor</a:t>
              </a:r>
              <a:endParaRPr lang="en-CA" altLang="en-US" sz="2600">
                <a:latin typeface="Tahoma" pitchFamily="34" charset="0"/>
              </a:endParaRPr>
            </a:p>
          </p:txBody>
        </p:sp>
        <p:sp>
          <p:nvSpPr>
            <p:cNvPr id="27662" name="Oval 13"/>
            <p:cNvSpPr>
              <a:spLocks noChangeArrowheads="1"/>
            </p:cNvSpPr>
            <p:nvPr/>
          </p:nvSpPr>
          <p:spPr bwMode="auto">
            <a:xfrm>
              <a:off x="4032" y="3024"/>
              <a:ext cx="1152" cy="576"/>
            </a:xfrm>
            <a:prstGeom prst="ellipse">
              <a:avLst/>
            </a:prstGeom>
            <a:noFill/>
            <a:ln w="19050" algn="ctr">
              <a:solidFill>
                <a:schemeClr val="hlink"/>
              </a:solidFill>
              <a:round/>
              <a:headEnd/>
              <a:tailEnd/>
            </a:ln>
          </p:spPr>
          <p:txBody>
            <a:bodyPr wrap="none" anchor="ctr">
              <a:spAutoFit/>
            </a:bodyPr>
            <a:lstStyle/>
            <a:p>
              <a:pPr eaLnBrk="1" hangingPunct="1"/>
              <a:endParaRPr lang="en-US" altLang="en-US">
                <a:latin typeface="Arial" charset="0"/>
              </a:endParaRPr>
            </a:p>
          </p:txBody>
        </p:sp>
        <p:sp>
          <p:nvSpPr>
            <p:cNvPr id="27663" name="Text Box 14"/>
            <p:cNvSpPr txBox="1">
              <a:spLocks noChangeArrowheads="1"/>
            </p:cNvSpPr>
            <p:nvPr/>
          </p:nvSpPr>
          <p:spPr bwMode="auto">
            <a:xfrm>
              <a:off x="4290" y="3120"/>
              <a:ext cx="613" cy="308"/>
            </a:xfrm>
            <a:prstGeom prst="rect">
              <a:avLst/>
            </a:prstGeom>
            <a:noFill/>
            <a:ln w="9525" algn="ctr">
              <a:noFill/>
              <a:miter lim="800000"/>
              <a:headEnd/>
              <a:tailEnd/>
            </a:ln>
          </p:spPr>
          <p:txBody>
            <a:bodyPr wrap="none">
              <a:spAutoFit/>
            </a:bodyPr>
            <a:lstStyle/>
            <a:p>
              <a:pPr algn="ctr" eaLnBrk="1" hangingPunct="1"/>
              <a:r>
                <a:rPr lang="en-US" altLang="en-US" sz="2600">
                  <a:latin typeface="Tahoma" pitchFamily="34" charset="0"/>
                </a:rPr>
                <a:t>Email</a:t>
              </a:r>
              <a:endParaRPr lang="en-CA" altLang="en-US" sz="2600">
                <a:latin typeface="Tahoma" pitchFamily="34" charset="0"/>
              </a:endParaRPr>
            </a:p>
          </p:txBody>
        </p:sp>
        <p:cxnSp>
          <p:nvCxnSpPr>
            <p:cNvPr id="27664" name="AutoShape 15"/>
            <p:cNvCxnSpPr>
              <a:cxnSpLocks noChangeShapeType="1"/>
              <a:stCxn id="27662" idx="2"/>
              <a:endCxn id="27660" idx="3"/>
            </p:cNvCxnSpPr>
            <p:nvPr/>
          </p:nvCxnSpPr>
          <p:spPr bwMode="auto">
            <a:xfrm flipH="1">
              <a:off x="3456" y="3312"/>
              <a:ext cx="570" cy="0"/>
            </a:xfrm>
            <a:prstGeom prst="straightConnector1">
              <a:avLst/>
            </a:prstGeom>
            <a:noFill/>
            <a:ln w="9525">
              <a:solidFill>
                <a:schemeClr val="tx1"/>
              </a:solidFill>
              <a:round/>
              <a:headEnd/>
              <a:tailEnd/>
            </a:ln>
          </p:spPr>
        </p:cxnSp>
        <p:sp>
          <p:nvSpPr>
            <p:cNvPr id="27665" name="Oval 16"/>
            <p:cNvSpPr>
              <a:spLocks noChangeArrowheads="1"/>
            </p:cNvSpPr>
            <p:nvPr/>
          </p:nvSpPr>
          <p:spPr bwMode="auto">
            <a:xfrm>
              <a:off x="4080" y="3072"/>
              <a:ext cx="1056" cy="480"/>
            </a:xfrm>
            <a:prstGeom prst="ellipse">
              <a:avLst/>
            </a:prstGeom>
            <a:noFill/>
            <a:ln w="19050" algn="ctr">
              <a:solidFill>
                <a:schemeClr val="hlink"/>
              </a:solidFill>
              <a:round/>
              <a:headEnd/>
              <a:tailEnd/>
            </a:ln>
          </p:spPr>
          <p:txBody>
            <a:bodyPr anchor="ctr">
              <a:spAutoFit/>
            </a:bodyPr>
            <a:lstStyle/>
            <a:p>
              <a:pPr eaLnBrk="1" hangingPunct="1"/>
              <a:endParaRPr lang="en-US" altLang="en-US">
                <a:latin typeface="Arial" charset="0"/>
              </a:endParaRPr>
            </a:p>
          </p:txBody>
        </p: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p:txBody>
          <a:bodyPr/>
          <a:lstStyle/>
          <a:p>
            <a:pPr eaLnBrk="1" hangingPunct="1"/>
            <a:r>
              <a:rPr lang="en-US" altLang="en-US"/>
              <a:t>Types of Attributes (2)</a:t>
            </a:r>
          </a:p>
        </p:txBody>
      </p:sp>
      <p:sp>
        <p:nvSpPr>
          <p:cNvPr id="29699" name="Rectangle 5"/>
          <p:cNvSpPr>
            <a:spLocks noGrp="1" noChangeArrowheads="1"/>
          </p:cNvSpPr>
          <p:nvPr>
            <p:ph idx="1"/>
          </p:nvPr>
        </p:nvSpPr>
        <p:spPr/>
        <p:txBody>
          <a:bodyPr/>
          <a:lstStyle/>
          <a:p>
            <a:pPr algn="just" eaLnBrk="1" hangingPunct="1"/>
            <a:r>
              <a:rPr lang="en-US" altLang="en-US"/>
              <a:t>In general, composite and multi-valued attributes may be nested arbitrarily to any number of levels, although this is rare.</a:t>
            </a:r>
          </a:p>
          <a:p>
            <a:pPr lvl="1" algn="just" eaLnBrk="1" hangingPunct="1"/>
            <a:r>
              <a:rPr lang="en-US" altLang="en-US"/>
              <a:t>For example, PreviousDegrees of a STUDENT is a composite multi-valued attribute denoted by {PreviousDegrees (College, Year, Degree, Field)}</a:t>
            </a:r>
          </a:p>
          <a:p>
            <a:pPr lvl="1" algn="just" eaLnBrk="1" hangingPunct="1"/>
            <a:r>
              <a:rPr lang="en-US" altLang="en-US"/>
              <a:t>Multiple PreviousDegrees values can exist</a:t>
            </a:r>
          </a:p>
          <a:p>
            <a:pPr lvl="1" algn="just" eaLnBrk="1" hangingPunct="1"/>
            <a:r>
              <a:rPr lang="en-US" altLang="en-US"/>
              <a:t>Each has four subcomponent attributes:</a:t>
            </a:r>
          </a:p>
          <a:p>
            <a:pPr lvl="2" algn="just" eaLnBrk="1" hangingPunct="1"/>
            <a:r>
              <a:rPr lang="en-US" altLang="en-US"/>
              <a:t>College, Year, Degree, Field</a:t>
            </a:r>
          </a:p>
        </p:txBody>
      </p:sp>
      <p:sp>
        <p:nvSpPr>
          <p:cNvPr id="29700" name="Slide Number Placeholder 3"/>
          <p:cNvSpPr>
            <a:spLocks noGrp="1"/>
          </p:cNvSpPr>
          <p:nvPr>
            <p:ph type="sldNum" sz="quarter" idx="12"/>
          </p:nvPr>
        </p:nvSpPr>
        <p:spPr bwMode="auto">
          <a:noFill/>
          <a:ln>
            <a:miter lim="800000"/>
            <a:headEnd/>
            <a:tailEnd/>
          </a:ln>
        </p:spPr>
        <p:txBody>
          <a:bodyPr/>
          <a:lstStyle/>
          <a:p>
            <a:r>
              <a:rPr lang="en-US" altLang="en-US" sz="1400">
                <a:solidFill>
                  <a:srgbClr val="990033"/>
                </a:solidFill>
                <a:latin typeface="Arial" charset="0"/>
              </a:rPr>
              <a:t>Slide 3- </a:t>
            </a:r>
            <a:fld id="{899FDB00-8686-45D9-938F-94904FD082A9}" type="slidenum">
              <a:rPr lang="en-US" altLang="en-US" sz="1400">
                <a:solidFill>
                  <a:srgbClr val="990033"/>
                </a:solidFill>
                <a:latin typeface="Arial" charset="0"/>
              </a:rPr>
              <a:pPr/>
              <a:t>17</a:t>
            </a:fld>
            <a:endParaRPr lang="en-CA" altLang="en-US" sz="1400">
              <a:solidFill>
                <a:srgbClr val="990033"/>
              </a:solidFill>
              <a:latin typeface="Arial" charset="0"/>
            </a:endParaRP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noChangeArrowheads="1"/>
          </p:cNvSpPr>
          <p:nvPr>
            <p:ph type="title"/>
          </p:nvPr>
        </p:nvSpPr>
        <p:spPr/>
        <p:txBody>
          <a:bodyPr/>
          <a:lstStyle/>
          <a:p>
            <a:pPr eaLnBrk="1" hangingPunct="1"/>
            <a:r>
              <a:rPr lang="en-US" altLang="en-US"/>
              <a:t>Types of Attributes (cont’d)</a:t>
            </a:r>
            <a:endParaRPr lang="en-IN" altLang="en-US"/>
          </a:p>
        </p:txBody>
      </p:sp>
      <p:sp>
        <p:nvSpPr>
          <p:cNvPr id="31747" name="Slide Number Placeholder 2"/>
          <p:cNvSpPr>
            <a:spLocks noGrp="1" noChangeArrowheads="1"/>
          </p:cNvSpPr>
          <p:nvPr>
            <p:ph type="sldNum" sz="quarter" idx="12"/>
          </p:nvPr>
        </p:nvSpPr>
        <p:spPr bwMode="auto">
          <a:noFill/>
          <a:ln>
            <a:miter lim="800000"/>
            <a:headEnd/>
            <a:tailEnd/>
          </a:ln>
        </p:spPr>
        <p:txBody>
          <a:bodyPr/>
          <a:lstStyle/>
          <a:p>
            <a:r>
              <a:rPr lang="en-US" altLang="en-US" sz="1400">
                <a:solidFill>
                  <a:srgbClr val="990033"/>
                </a:solidFill>
                <a:latin typeface="Arial" charset="0"/>
              </a:rPr>
              <a:t>Slide 3- </a:t>
            </a:r>
            <a:fld id="{7EFE2949-A557-4074-8615-670EFA871432}" type="slidenum">
              <a:rPr lang="en-US" altLang="en-US" sz="1400">
                <a:solidFill>
                  <a:srgbClr val="990033"/>
                </a:solidFill>
                <a:latin typeface="Arial" charset="0"/>
              </a:rPr>
              <a:pPr/>
              <a:t>18</a:t>
            </a:fld>
            <a:endParaRPr lang="en-CA" altLang="en-US" sz="1400">
              <a:solidFill>
                <a:srgbClr val="990033"/>
              </a:solidFill>
              <a:latin typeface="Arial" charset="0"/>
            </a:endParaRPr>
          </a:p>
        </p:txBody>
      </p:sp>
      <p:grpSp>
        <p:nvGrpSpPr>
          <p:cNvPr id="2" name="Group 9"/>
          <p:cNvGrpSpPr>
            <a:grpSpLocks/>
          </p:cNvGrpSpPr>
          <p:nvPr/>
        </p:nvGrpSpPr>
        <p:grpSpPr bwMode="auto">
          <a:xfrm>
            <a:off x="595313" y="1981200"/>
            <a:ext cx="8223250" cy="2820988"/>
            <a:chOff x="451" y="1775"/>
            <a:chExt cx="5180" cy="1777"/>
          </a:xfrm>
        </p:grpSpPr>
        <p:sp>
          <p:nvSpPr>
            <p:cNvPr id="31756" name="Text Box 10"/>
            <p:cNvSpPr txBox="1">
              <a:spLocks noChangeArrowheads="1"/>
            </p:cNvSpPr>
            <p:nvPr/>
          </p:nvSpPr>
          <p:spPr bwMode="auto">
            <a:xfrm>
              <a:off x="1550" y="1775"/>
              <a:ext cx="1689" cy="407"/>
            </a:xfrm>
            <a:prstGeom prst="rect">
              <a:avLst/>
            </a:prstGeom>
            <a:noFill/>
            <a:ln w="9525" algn="ctr">
              <a:noFill/>
              <a:miter lim="800000"/>
              <a:headEnd/>
              <a:tailEnd/>
            </a:ln>
          </p:spPr>
          <p:txBody>
            <a:bodyPr wrap="none">
              <a:spAutoFit/>
            </a:bodyPr>
            <a:lstStyle/>
            <a:p>
              <a:pPr algn="ctr" eaLnBrk="1" hangingPunct="1"/>
              <a:r>
                <a:rPr lang="en-US" altLang="en-US" sz="3600">
                  <a:solidFill>
                    <a:schemeClr val="hlink"/>
                  </a:solidFill>
                  <a:latin typeface="Tahoma" pitchFamily="34" charset="0"/>
                </a:rPr>
                <a:t>Multi-Valued</a:t>
              </a:r>
              <a:endParaRPr lang="en-CA" altLang="en-US" sz="3600">
                <a:solidFill>
                  <a:schemeClr val="hlink"/>
                </a:solidFill>
                <a:latin typeface="Tahoma" pitchFamily="34" charset="0"/>
              </a:endParaRPr>
            </a:p>
          </p:txBody>
        </p:sp>
        <p:sp>
          <p:nvSpPr>
            <p:cNvPr id="31757" name="Rectangle 11"/>
            <p:cNvSpPr>
              <a:spLocks noChangeArrowheads="1"/>
            </p:cNvSpPr>
            <p:nvPr/>
          </p:nvSpPr>
          <p:spPr bwMode="auto">
            <a:xfrm>
              <a:off x="451" y="3072"/>
              <a:ext cx="1248" cy="480"/>
            </a:xfrm>
            <a:prstGeom prst="rect">
              <a:avLst/>
            </a:prstGeom>
            <a:noFill/>
            <a:ln w="9525" algn="ctr">
              <a:solidFill>
                <a:schemeClr val="tx1"/>
              </a:solidFill>
              <a:miter lim="800000"/>
              <a:headEnd/>
              <a:tailEnd/>
            </a:ln>
          </p:spPr>
          <p:txBody>
            <a:bodyPr wrap="none" anchor="ctr">
              <a:spAutoFit/>
            </a:bodyPr>
            <a:lstStyle/>
            <a:p>
              <a:pPr eaLnBrk="1" hangingPunct="1"/>
              <a:endParaRPr lang="en-US" altLang="en-US">
                <a:latin typeface="Arial" charset="0"/>
              </a:endParaRPr>
            </a:p>
          </p:txBody>
        </p:sp>
        <p:sp>
          <p:nvSpPr>
            <p:cNvPr id="31758" name="Text Box 12"/>
            <p:cNvSpPr txBox="1">
              <a:spLocks noChangeArrowheads="1"/>
            </p:cNvSpPr>
            <p:nvPr/>
          </p:nvSpPr>
          <p:spPr bwMode="auto">
            <a:xfrm>
              <a:off x="603" y="3131"/>
              <a:ext cx="968" cy="308"/>
            </a:xfrm>
            <a:prstGeom prst="rect">
              <a:avLst/>
            </a:prstGeom>
            <a:noFill/>
            <a:ln w="9525" algn="ctr">
              <a:noFill/>
              <a:miter lim="800000"/>
              <a:headEnd/>
              <a:tailEnd/>
            </a:ln>
          </p:spPr>
          <p:txBody>
            <a:bodyPr wrap="none">
              <a:spAutoFit/>
            </a:bodyPr>
            <a:lstStyle/>
            <a:p>
              <a:pPr algn="ctr" eaLnBrk="1" hangingPunct="1"/>
              <a:r>
                <a:rPr lang="en-US" altLang="en-US" sz="2600">
                  <a:latin typeface="Tahoma" pitchFamily="34" charset="0"/>
                </a:rPr>
                <a:t>Professor</a:t>
              </a:r>
              <a:endParaRPr lang="en-CA" altLang="en-US" sz="2600">
                <a:latin typeface="Tahoma" pitchFamily="34" charset="0"/>
              </a:endParaRPr>
            </a:p>
          </p:txBody>
        </p:sp>
        <p:sp>
          <p:nvSpPr>
            <p:cNvPr id="31759" name="Oval 13"/>
            <p:cNvSpPr>
              <a:spLocks noChangeArrowheads="1"/>
            </p:cNvSpPr>
            <p:nvPr/>
          </p:nvSpPr>
          <p:spPr bwMode="auto">
            <a:xfrm>
              <a:off x="2004" y="3072"/>
              <a:ext cx="2086" cy="480"/>
            </a:xfrm>
            <a:prstGeom prst="ellipse">
              <a:avLst/>
            </a:prstGeom>
            <a:noFill/>
            <a:ln w="19050" algn="ctr">
              <a:solidFill>
                <a:schemeClr val="hlink"/>
              </a:solidFill>
              <a:round/>
              <a:headEnd/>
              <a:tailEnd/>
            </a:ln>
          </p:spPr>
          <p:txBody>
            <a:bodyPr anchor="ctr">
              <a:spAutoFit/>
            </a:bodyPr>
            <a:lstStyle/>
            <a:p>
              <a:pPr eaLnBrk="1" hangingPunct="1"/>
              <a:endParaRPr lang="en-US" altLang="en-US">
                <a:latin typeface="Arial" charset="0"/>
              </a:endParaRPr>
            </a:p>
          </p:txBody>
        </p:sp>
        <p:sp>
          <p:nvSpPr>
            <p:cNvPr id="31760" name="Text Box 14"/>
            <p:cNvSpPr txBox="1">
              <a:spLocks noChangeArrowheads="1"/>
            </p:cNvSpPr>
            <p:nvPr/>
          </p:nvSpPr>
          <p:spPr bwMode="auto">
            <a:xfrm>
              <a:off x="2167" y="3147"/>
              <a:ext cx="1855" cy="330"/>
            </a:xfrm>
            <a:prstGeom prst="rect">
              <a:avLst/>
            </a:prstGeom>
            <a:noFill/>
            <a:ln w="9525" algn="ctr">
              <a:noFill/>
              <a:miter lim="800000"/>
              <a:headEnd/>
              <a:tailEnd/>
            </a:ln>
          </p:spPr>
          <p:txBody>
            <a:bodyPr wrap="none">
              <a:spAutoFit/>
            </a:bodyPr>
            <a:lstStyle/>
            <a:p>
              <a:pPr algn="ctr" eaLnBrk="1" hangingPunct="1"/>
              <a:r>
                <a:rPr lang="en-US" altLang="en-US" sz="2800">
                  <a:latin typeface="Arial" charset="0"/>
                </a:rPr>
                <a:t>PreviousDegrees</a:t>
              </a:r>
              <a:endParaRPr lang="en-CA" altLang="en-US" sz="2600">
                <a:latin typeface="Tahoma" pitchFamily="34" charset="0"/>
              </a:endParaRPr>
            </a:p>
          </p:txBody>
        </p:sp>
        <p:cxnSp>
          <p:nvCxnSpPr>
            <p:cNvPr id="31761" name="AutoShape 15"/>
            <p:cNvCxnSpPr>
              <a:cxnSpLocks noChangeShapeType="1"/>
              <a:stCxn id="31759" idx="2"/>
              <a:endCxn id="31757" idx="3"/>
            </p:cNvCxnSpPr>
            <p:nvPr/>
          </p:nvCxnSpPr>
          <p:spPr bwMode="auto">
            <a:xfrm flipH="1">
              <a:off x="1699" y="3312"/>
              <a:ext cx="305" cy="0"/>
            </a:xfrm>
            <a:prstGeom prst="straightConnector1">
              <a:avLst/>
            </a:prstGeom>
            <a:noFill/>
            <a:ln w="9525">
              <a:solidFill>
                <a:schemeClr val="tx1"/>
              </a:solidFill>
              <a:round/>
              <a:headEnd/>
              <a:tailEnd/>
            </a:ln>
          </p:spPr>
        </p:cxnSp>
        <p:grpSp>
          <p:nvGrpSpPr>
            <p:cNvPr id="3" name="Group 16"/>
            <p:cNvGrpSpPr>
              <a:grpSpLocks/>
            </p:cNvGrpSpPr>
            <p:nvPr/>
          </p:nvGrpSpPr>
          <p:grpSpPr bwMode="auto">
            <a:xfrm>
              <a:off x="4699" y="2181"/>
              <a:ext cx="864" cy="432"/>
              <a:chOff x="4603" y="2181"/>
              <a:chExt cx="864" cy="432"/>
            </a:xfrm>
          </p:grpSpPr>
          <p:sp>
            <p:nvSpPr>
              <p:cNvPr id="31768" name="Oval 17"/>
              <p:cNvSpPr>
                <a:spLocks noChangeArrowheads="1"/>
              </p:cNvSpPr>
              <p:nvPr/>
            </p:nvSpPr>
            <p:spPr bwMode="auto">
              <a:xfrm>
                <a:off x="4603" y="2181"/>
                <a:ext cx="864" cy="432"/>
              </a:xfrm>
              <a:prstGeom prst="ellipse">
                <a:avLst/>
              </a:prstGeom>
              <a:noFill/>
              <a:ln w="9525" algn="ctr">
                <a:solidFill>
                  <a:schemeClr val="hlink"/>
                </a:solidFill>
                <a:round/>
                <a:headEnd/>
                <a:tailEnd/>
              </a:ln>
            </p:spPr>
            <p:txBody>
              <a:bodyPr wrap="none" anchor="ctr">
                <a:spAutoFit/>
              </a:bodyPr>
              <a:lstStyle/>
              <a:p>
                <a:pPr eaLnBrk="1" hangingPunct="1"/>
                <a:endParaRPr lang="en-US" altLang="en-US">
                  <a:latin typeface="Arial" charset="0"/>
                </a:endParaRPr>
              </a:p>
            </p:txBody>
          </p:sp>
          <p:sp>
            <p:nvSpPr>
              <p:cNvPr id="31769" name="Text Box 18"/>
              <p:cNvSpPr txBox="1">
                <a:spLocks noChangeArrowheads="1"/>
              </p:cNvSpPr>
              <p:nvPr/>
            </p:nvSpPr>
            <p:spPr bwMode="auto">
              <a:xfrm>
                <a:off x="4631" y="2247"/>
                <a:ext cx="790" cy="310"/>
              </a:xfrm>
              <a:prstGeom prst="rect">
                <a:avLst/>
              </a:prstGeom>
              <a:noFill/>
              <a:ln w="9525" algn="ctr">
                <a:noFill/>
                <a:miter lim="800000"/>
                <a:headEnd/>
                <a:tailEnd/>
              </a:ln>
            </p:spPr>
            <p:txBody>
              <a:bodyPr wrap="none">
                <a:spAutoFit/>
              </a:bodyPr>
              <a:lstStyle/>
              <a:p>
                <a:pPr algn="ctr" eaLnBrk="1" hangingPunct="1"/>
                <a:r>
                  <a:rPr lang="en-US" altLang="en-US" sz="2600">
                    <a:latin typeface="Tahoma" pitchFamily="34" charset="0"/>
                  </a:rPr>
                  <a:t>College</a:t>
                </a:r>
                <a:endParaRPr lang="en-CA" altLang="en-US" sz="2600">
                  <a:latin typeface="Tahoma" pitchFamily="34" charset="0"/>
                </a:endParaRPr>
              </a:p>
            </p:txBody>
          </p:sp>
        </p:grpSp>
        <p:grpSp>
          <p:nvGrpSpPr>
            <p:cNvPr id="4" name="Group 19"/>
            <p:cNvGrpSpPr>
              <a:grpSpLocks/>
            </p:cNvGrpSpPr>
            <p:nvPr/>
          </p:nvGrpSpPr>
          <p:grpSpPr bwMode="auto">
            <a:xfrm>
              <a:off x="4767" y="2880"/>
              <a:ext cx="864" cy="432"/>
              <a:chOff x="4671" y="2160"/>
              <a:chExt cx="864" cy="432"/>
            </a:xfrm>
          </p:grpSpPr>
          <p:sp>
            <p:nvSpPr>
              <p:cNvPr id="31766" name="Oval 20"/>
              <p:cNvSpPr>
                <a:spLocks noChangeArrowheads="1"/>
              </p:cNvSpPr>
              <p:nvPr/>
            </p:nvSpPr>
            <p:spPr bwMode="auto">
              <a:xfrm>
                <a:off x="4671" y="2160"/>
                <a:ext cx="864" cy="432"/>
              </a:xfrm>
              <a:prstGeom prst="ellipse">
                <a:avLst/>
              </a:prstGeom>
              <a:noFill/>
              <a:ln w="9525" algn="ctr">
                <a:solidFill>
                  <a:schemeClr val="hlink"/>
                </a:solidFill>
                <a:round/>
                <a:headEnd/>
                <a:tailEnd/>
              </a:ln>
            </p:spPr>
            <p:txBody>
              <a:bodyPr wrap="none" anchor="ctr">
                <a:spAutoFit/>
              </a:bodyPr>
              <a:lstStyle/>
              <a:p>
                <a:pPr eaLnBrk="1" hangingPunct="1"/>
                <a:endParaRPr lang="en-US" altLang="en-US">
                  <a:latin typeface="Arial" charset="0"/>
                </a:endParaRPr>
              </a:p>
            </p:txBody>
          </p:sp>
          <p:sp>
            <p:nvSpPr>
              <p:cNvPr id="31767" name="Text Box 21"/>
              <p:cNvSpPr txBox="1">
                <a:spLocks noChangeArrowheads="1"/>
              </p:cNvSpPr>
              <p:nvPr/>
            </p:nvSpPr>
            <p:spPr bwMode="auto">
              <a:xfrm>
                <a:off x="4858" y="2212"/>
                <a:ext cx="521" cy="310"/>
              </a:xfrm>
              <a:prstGeom prst="rect">
                <a:avLst/>
              </a:prstGeom>
              <a:noFill/>
              <a:ln w="9525" algn="ctr">
                <a:noFill/>
                <a:miter lim="800000"/>
                <a:headEnd/>
                <a:tailEnd/>
              </a:ln>
            </p:spPr>
            <p:txBody>
              <a:bodyPr wrap="none">
                <a:spAutoFit/>
              </a:bodyPr>
              <a:lstStyle/>
              <a:p>
                <a:pPr algn="ctr" eaLnBrk="1" hangingPunct="1"/>
                <a:r>
                  <a:rPr lang="en-US" altLang="en-US" sz="2600">
                    <a:latin typeface="Tahoma" pitchFamily="34" charset="0"/>
                  </a:rPr>
                  <a:t>Year</a:t>
                </a:r>
                <a:endParaRPr lang="en-CA" altLang="en-US" sz="2600">
                  <a:latin typeface="Tahoma" pitchFamily="34" charset="0"/>
                </a:endParaRPr>
              </a:p>
            </p:txBody>
          </p:sp>
        </p:grpSp>
        <p:cxnSp>
          <p:nvCxnSpPr>
            <p:cNvPr id="31764" name="AutoShape 22"/>
            <p:cNvCxnSpPr>
              <a:cxnSpLocks noChangeShapeType="1"/>
              <a:stCxn id="31768" idx="2"/>
              <a:endCxn id="31755" idx="7"/>
            </p:cNvCxnSpPr>
            <p:nvPr/>
          </p:nvCxnSpPr>
          <p:spPr bwMode="auto">
            <a:xfrm flipH="1">
              <a:off x="3873" y="2397"/>
              <a:ext cx="826" cy="626"/>
            </a:xfrm>
            <a:prstGeom prst="straightConnector1">
              <a:avLst/>
            </a:prstGeom>
            <a:noFill/>
            <a:ln w="9525">
              <a:solidFill>
                <a:schemeClr val="tx1"/>
              </a:solidFill>
              <a:round/>
              <a:headEnd/>
              <a:tailEnd/>
            </a:ln>
          </p:spPr>
        </p:cxnSp>
        <p:cxnSp>
          <p:nvCxnSpPr>
            <p:cNvPr id="31765" name="AutoShape 23"/>
            <p:cNvCxnSpPr>
              <a:cxnSpLocks noChangeShapeType="1"/>
              <a:stCxn id="31766" idx="2"/>
            </p:cNvCxnSpPr>
            <p:nvPr/>
          </p:nvCxnSpPr>
          <p:spPr bwMode="auto">
            <a:xfrm flipH="1">
              <a:off x="4185" y="3096"/>
              <a:ext cx="582" cy="121"/>
            </a:xfrm>
            <a:prstGeom prst="straightConnector1">
              <a:avLst/>
            </a:prstGeom>
            <a:noFill/>
            <a:ln w="9525">
              <a:solidFill>
                <a:schemeClr val="tx1"/>
              </a:solidFill>
              <a:round/>
              <a:headEnd/>
              <a:tailEnd/>
            </a:ln>
          </p:spPr>
        </p:cxnSp>
      </p:grpSp>
      <p:sp>
        <p:nvSpPr>
          <p:cNvPr id="31749" name="Oval 20"/>
          <p:cNvSpPr>
            <a:spLocks noChangeArrowheads="1"/>
          </p:cNvSpPr>
          <p:nvPr/>
        </p:nvSpPr>
        <p:spPr bwMode="auto">
          <a:xfrm>
            <a:off x="7448550" y="4678363"/>
            <a:ext cx="1371600" cy="685800"/>
          </a:xfrm>
          <a:prstGeom prst="ellipse">
            <a:avLst/>
          </a:prstGeom>
          <a:noFill/>
          <a:ln w="9525" algn="ctr">
            <a:solidFill>
              <a:schemeClr val="hlink"/>
            </a:solidFill>
            <a:round/>
            <a:headEnd/>
            <a:tailEnd/>
          </a:ln>
        </p:spPr>
        <p:txBody>
          <a:bodyPr wrap="none" anchor="ctr">
            <a:spAutoFit/>
          </a:bodyPr>
          <a:lstStyle/>
          <a:p>
            <a:pPr eaLnBrk="1" hangingPunct="1"/>
            <a:endParaRPr lang="en-US" altLang="en-US">
              <a:latin typeface="Arial" charset="0"/>
            </a:endParaRPr>
          </a:p>
        </p:txBody>
      </p:sp>
      <p:sp>
        <p:nvSpPr>
          <p:cNvPr id="31750" name="Text Box 21"/>
          <p:cNvSpPr txBox="1">
            <a:spLocks noChangeArrowheads="1"/>
          </p:cNvSpPr>
          <p:nvPr/>
        </p:nvSpPr>
        <p:spPr bwMode="auto">
          <a:xfrm>
            <a:off x="7554913" y="4740275"/>
            <a:ext cx="1238250" cy="492125"/>
          </a:xfrm>
          <a:prstGeom prst="rect">
            <a:avLst/>
          </a:prstGeom>
          <a:noFill/>
          <a:ln w="9525" algn="ctr">
            <a:noFill/>
            <a:miter lim="800000"/>
            <a:headEnd/>
            <a:tailEnd/>
          </a:ln>
        </p:spPr>
        <p:txBody>
          <a:bodyPr wrap="none">
            <a:spAutoFit/>
          </a:bodyPr>
          <a:lstStyle/>
          <a:p>
            <a:pPr algn="ctr" eaLnBrk="1" hangingPunct="1"/>
            <a:r>
              <a:rPr lang="en-US" altLang="en-US" sz="2600">
                <a:latin typeface="Tahoma" pitchFamily="34" charset="0"/>
              </a:rPr>
              <a:t>Degree</a:t>
            </a:r>
            <a:endParaRPr lang="en-CA" altLang="en-US" sz="2600">
              <a:latin typeface="Tahoma" pitchFamily="34" charset="0"/>
            </a:endParaRPr>
          </a:p>
        </p:txBody>
      </p:sp>
      <p:sp>
        <p:nvSpPr>
          <p:cNvPr id="31751" name="Oval 20"/>
          <p:cNvSpPr>
            <a:spLocks noChangeArrowheads="1"/>
          </p:cNvSpPr>
          <p:nvPr/>
        </p:nvSpPr>
        <p:spPr bwMode="auto">
          <a:xfrm>
            <a:off x="7521575" y="5589588"/>
            <a:ext cx="1371600" cy="685800"/>
          </a:xfrm>
          <a:prstGeom prst="ellipse">
            <a:avLst/>
          </a:prstGeom>
          <a:noFill/>
          <a:ln w="9525" algn="ctr">
            <a:solidFill>
              <a:schemeClr val="hlink"/>
            </a:solidFill>
            <a:round/>
            <a:headEnd/>
            <a:tailEnd/>
          </a:ln>
        </p:spPr>
        <p:txBody>
          <a:bodyPr wrap="none" anchor="ctr">
            <a:spAutoFit/>
          </a:bodyPr>
          <a:lstStyle/>
          <a:p>
            <a:pPr eaLnBrk="1" hangingPunct="1"/>
            <a:endParaRPr lang="en-US" altLang="en-US">
              <a:latin typeface="Arial" charset="0"/>
            </a:endParaRPr>
          </a:p>
        </p:txBody>
      </p:sp>
      <p:sp>
        <p:nvSpPr>
          <p:cNvPr id="31752" name="Text Box 21"/>
          <p:cNvSpPr txBox="1">
            <a:spLocks noChangeArrowheads="1"/>
          </p:cNvSpPr>
          <p:nvPr/>
        </p:nvSpPr>
        <p:spPr bwMode="auto">
          <a:xfrm>
            <a:off x="7810500" y="5651500"/>
            <a:ext cx="871538" cy="492125"/>
          </a:xfrm>
          <a:prstGeom prst="rect">
            <a:avLst/>
          </a:prstGeom>
          <a:noFill/>
          <a:ln w="9525" algn="ctr">
            <a:noFill/>
            <a:miter lim="800000"/>
            <a:headEnd/>
            <a:tailEnd/>
          </a:ln>
        </p:spPr>
        <p:txBody>
          <a:bodyPr wrap="none">
            <a:spAutoFit/>
          </a:bodyPr>
          <a:lstStyle/>
          <a:p>
            <a:pPr algn="ctr" eaLnBrk="1" hangingPunct="1"/>
            <a:r>
              <a:rPr lang="en-US" altLang="en-US" sz="2600">
                <a:latin typeface="Tahoma" pitchFamily="34" charset="0"/>
              </a:rPr>
              <a:t>Field</a:t>
            </a:r>
            <a:endParaRPr lang="en-CA" altLang="en-US" sz="2600">
              <a:latin typeface="Tahoma" pitchFamily="34" charset="0"/>
            </a:endParaRPr>
          </a:p>
        </p:txBody>
      </p:sp>
      <p:cxnSp>
        <p:nvCxnSpPr>
          <p:cNvPr id="31753" name="AutoShape 23"/>
          <p:cNvCxnSpPr>
            <a:cxnSpLocks noChangeShapeType="1"/>
            <a:stCxn id="31749" idx="2"/>
          </p:cNvCxnSpPr>
          <p:nvPr/>
        </p:nvCxnSpPr>
        <p:spPr bwMode="auto">
          <a:xfrm flipH="1" flipV="1">
            <a:off x="6405563" y="4611688"/>
            <a:ext cx="1042987" cy="409575"/>
          </a:xfrm>
          <a:prstGeom prst="straightConnector1">
            <a:avLst/>
          </a:prstGeom>
          <a:noFill/>
          <a:ln w="9525">
            <a:solidFill>
              <a:schemeClr val="tx1"/>
            </a:solidFill>
            <a:round/>
            <a:headEnd/>
            <a:tailEnd/>
          </a:ln>
        </p:spPr>
      </p:cxnSp>
      <p:cxnSp>
        <p:nvCxnSpPr>
          <p:cNvPr id="31754" name="AutoShape 23"/>
          <p:cNvCxnSpPr>
            <a:cxnSpLocks noChangeShapeType="1"/>
            <a:stCxn id="31751" idx="2"/>
            <a:endCxn id="31755" idx="5"/>
          </p:cNvCxnSpPr>
          <p:nvPr/>
        </p:nvCxnSpPr>
        <p:spPr bwMode="auto">
          <a:xfrm flipH="1" flipV="1">
            <a:off x="6026150" y="4799013"/>
            <a:ext cx="1495425" cy="1133475"/>
          </a:xfrm>
          <a:prstGeom prst="straightConnector1">
            <a:avLst/>
          </a:prstGeom>
          <a:noFill/>
          <a:ln w="9525">
            <a:solidFill>
              <a:schemeClr val="tx1"/>
            </a:solidFill>
            <a:round/>
            <a:headEnd/>
            <a:tailEnd/>
          </a:ln>
        </p:spPr>
      </p:cxnSp>
      <p:sp>
        <p:nvSpPr>
          <p:cNvPr id="31755" name="Oval 16"/>
          <p:cNvSpPr>
            <a:spLocks noChangeArrowheads="1"/>
          </p:cNvSpPr>
          <p:nvPr/>
        </p:nvSpPr>
        <p:spPr bwMode="auto">
          <a:xfrm>
            <a:off x="2873375" y="3789363"/>
            <a:ext cx="3694113" cy="1182687"/>
          </a:xfrm>
          <a:prstGeom prst="ellipse">
            <a:avLst/>
          </a:prstGeom>
          <a:noFill/>
          <a:ln w="19050" algn="ctr">
            <a:solidFill>
              <a:schemeClr val="hlink"/>
            </a:solidFill>
            <a:round/>
            <a:headEnd/>
            <a:tailEnd/>
          </a:ln>
        </p:spPr>
        <p:txBody>
          <a:bodyPr anchor="ctr">
            <a:spAutoFit/>
          </a:bodyPr>
          <a:lstStyle/>
          <a:p>
            <a:pPr eaLnBrk="1" hangingPunct="1"/>
            <a:endParaRPr lang="en-US" altLang="en-US">
              <a:latin typeface="Arial"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a:t>Types of Attributes (cont’d)</a:t>
            </a:r>
            <a:endParaRPr lang="en-CA" altLang="en-US"/>
          </a:p>
        </p:txBody>
      </p:sp>
      <p:sp>
        <p:nvSpPr>
          <p:cNvPr id="32771" name="Footer Placeholder 3"/>
          <p:cNvSpPr>
            <a:spLocks noGrp="1"/>
          </p:cNvSpPr>
          <p:nvPr>
            <p:ph type="ftr" sz="quarter" idx="11"/>
          </p:nvPr>
        </p:nvSpPr>
        <p:spPr bwMode="auto">
          <a:xfrm>
            <a:off x="3124200" y="6245225"/>
            <a:ext cx="2895600" cy="476250"/>
          </a:xfrm>
          <a:noFill/>
          <a:ln>
            <a:miter lim="800000"/>
            <a:headEnd/>
            <a:tailEnd/>
          </a:ln>
        </p:spPr>
        <p:txBody>
          <a:bodyPr wrap="square" numCol="1" anchorCtr="0" compatLnSpc="1">
            <a:prstTxWarp prst="textNoShape">
              <a:avLst/>
            </a:prstTxWarp>
          </a:bodyPr>
          <a:lstStyle/>
          <a:p>
            <a:pPr fontAlgn="base">
              <a:spcBef>
                <a:spcPct val="0"/>
              </a:spcBef>
              <a:spcAft>
                <a:spcPct val="0"/>
              </a:spcAft>
            </a:pPr>
            <a:r>
              <a:rPr lang="en-US" altLang="en-US" sz="1400">
                <a:solidFill>
                  <a:schemeClr val="tx1"/>
                </a:solidFill>
                <a:latin typeface="Arial" charset="0"/>
              </a:rPr>
              <a:t>3753 X1</a:t>
            </a:r>
          </a:p>
        </p:txBody>
      </p:sp>
      <p:sp>
        <p:nvSpPr>
          <p:cNvPr id="32772" name="Text Box 3"/>
          <p:cNvSpPr txBox="1">
            <a:spLocks noChangeArrowheads="1"/>
          </p:cNvSpPr>
          <p:nvPr/>
        </p:nvSpPr>
        <p:spPr bwMode="auto">
          <a:xfrm>
            <a:off x="457200" y="2514600"/>
            <a:ext cx="1497013" cy="641350"/>
          </a:xfrm>
          <a:prstGeom prst="rect">
            <a:avLst/>
          </a:prstGeom>
          <a:noFill/>
          <a:ln w="9525" algn="ctr">
            <a:noFill/>
            <a:miter lim="800000"/>
            <a:headEnd/>
            <a:tailEnd/>
          </a:ln>
        </p:spPr>
        <p:txBody>
          <a:bodyPr wrap="none">
            <a:spAutoFit/>
          </a:bodyPr>
          <a:lstStyle/>
          <a:p>
            <a:pPr algn="ctr" eaLnBrk="1" hangingPunct="1"/>
            <a:r>
              <a:rPr lang="en-US" altLang="en-US" sz="3600">
                <a:solidFill>
                  <a:schemeClr val="hlink"/>
                </a:solidFill>
                <a:latin typeface="Tahoma" pitchFamily="34" charset="0"/>
              </a:rPr>
              <a:t>Stored</a:t>
            </a:r>
            <a:endParaRPr lang="en-CA" altLang="en-US" sz="3600">
              <a:solidFill>
                <a:schemeClr val="hlink"/>
              </a:solidFill>
              <a:latin typeface="Tahoma" pitchFamily="34" charset="0"/>
            </a:endParaRPr>
          </a:p>
        </p:txBody>
      </p:sp>
      <p:sp>
        <p:nvSpPr>
          <p:cNvPr id="32773" name="Rectangle 4"/>
          <p:cNvSpPr>
            <a:spLocks noChangeArrowheads="1"/>
          </p:cNvSpPr>
          <p:nvPr/>
        </p:nvSpPr>
        <p:spPr bwMode="auto">
          <a:xfrm>
            <a:off x="3505200" y="2514600"/>
            <a:ext cx="1981200" cy="762000"/>
          </a:xfrm>
          <a:prstGeom prst="rect">
            <a:avLst/>
          </a:prstGeom>
          <a:noFill/>
          <a:ln w="9525" algn="ctr">
            <a:solidFill>
              <a:schemeClr val="tx1"/>
            </a:solidFill>
            <a:miter lim="800000"/>
            <a:headEnd/>
            <a:tailEnd/>
          </a:ln>
        </p:spPr>
        <p:txBody>
          <a:bodyPr wrap="none" anchor="ctr">
            <a:spAutoFit/>
          </a:bodyPr>
          <a:lstStyle/>
          <a:p>
            <a:pPr eaLnBrk="1" hangingPunct="1"/>
            <a:endParaRPr lang="en-US" altLang="en-US">
              <a:latin typeface="Arial" charset="0"/>
            </a:endParaRPr>
          </a:p>
        </p:txBody>
      </p:sp>
      <p:sp>
        <p:nvSpPr>
          <p:cNvPr id="32774" name="Text Box 5"/>
          <p:cNvSpPr txBox="1">
            <a:spLocks noChangeArrowheads="1"/>
          </p:cNvSpPr>
          <p:nvPr/>
        </p:nvSpPr>
        <p:spPr bwMode="auto">
          <a:xfrm>
            <a:off x="3692525" y="2590800"/>
            <a:ext cx="1536700" cy="488950"/>
          </a:xfrm>
          <a:prstGeom prst="rect">
            <a:avLst/>
          </a:prstGeom>
          <a:noFill/>
          <a:ln w="9525" algn="ctr">
            <a:noFill/>
            <a:miter lim="800000"/>
            <a:headEnd/>
            <a:tailEnd/>
          </a:ln>
        </p:spPr>
        <p:txBody>
          <a:bodyPr wrap="none">
            <a:spAutoFit/>
          </a:bodyPr>
          <a:lstStyle/>
          <a:p>
            <a:pPr algn="ctr" eaLnBrk="1" hangingPunct="1"/>
            <a:r>
              <a:rPr lang="en-US" altLang="en-US" sz="2600">
                <a:latin typeface="Tahoma" pitchFamily="34" charset="0"/>
              </a:rPr>
              <a:t>Professor</a:t>
            </a:r>
            <a:endParaRPr lang="en-CA" altLang="en-US" sz="2600">
              <a:latin typeface="Tahoma" pitchFamily="34" charset="0"/>
            </a:endParaRPr>
          </a:p>
        </p:txBody>
      </p:sp>
      <p:sp>
        <p:nvSpPr>
          <p:cNvPr id="32775" name="Oval 6"/>
          <p:cNvSpPr>
            <a:spLocks noChangeArrowheads="1"/>
          </p:cNvSpPr>
          <p:nvPr/>
        </p:nvSpPr>
        <p:spPr bwMode="auto">
          <a:xfrm>
            <a:off x="6400800" y="2438400"/>
            <a:ext cx="1828800" cy="914400"/>
          </a:xfrm>
          <a:prstGeom prst="ellipse">
            <a:avLst/>
          </a:prstGeom>
          <a:noFill/>
          <a:ln w="19050" algn="ctr">
            <a:solidFill>
              <a:schemeClr val="hlink"/>
            </a:solidFill>
            <a:round/>
            <a:headEnd/>
            <a:tailEnd/>
          </a:ln>
        </p:spPr>
        <p:txBody>
          <a:bodyPr wrap="none" anchor="ctr">
            <a:spAutoFit/>
          </a:bodyPr>
          <a:lstStyle/>
          <a:p>
            <a:pPr eaLnBrk="1" hangingPunct="1"/>
            <a:endParaRPr lang="en-US" altLang="en-US">
              <a:latin typeface="Arial" charset="0"/>
            </a:endParaRPr>
          </a:p>
        </p:txBody>
      </p:sp>
      <p:sp>
        <p:nvSpPr>
          <p:cNvPr id="32776" name="Text Box 7"/>
          <p:cNvSpPr txBox="1">
            <a:spLocks noChangeArrowheads="1"/>
          </p:cNvSpPr>
          <p:nvPr/>
        </p:nvSpPr>
        <p:spPr bwMode="auto">
          <a:xfrm>
            <a:off x="6472238" y="2590800"/>
            <a:ext cx="1666875" cy="488950"/>
          </a:xfrm>
          <a:prstGeom prst="rect">
            <a:avLst/>
          </a:prstGeom>
          <a:noFill/>
          <a:ln w="9525" algn="ctr">
            <a:noFill/>
            <a:miter lim="800000"/>
            <a:headEnd/>
            <a:tailEnd/>
          </a:ln>
        </p:spPr>
        <p:txBody>
          <a:bodyPr wrap="none">
            <a:spAutoFit/>
          </a:bodyPr>
          <a:lstStyle/>
          <a:p>
            <a:pPr algn="ctr" eaLnBrk="1" hangingPunct="1"/>
            <a:r>
              <a:rPr lang="en-US" altLang="en-US" sz="2600">
                <a:latin typeface="Tahoma" pitchFamily="34" charset="0"/>
              </a:rPr>
              <a:t>Start Date</a:t>
            </a:r>
            <a:endParaRPr lang="en-CA" altLang="en-US" sz="2600">
              <a:latin typeface="Tahoma" pitchFamily="34" charset="0"/>
            </a:endParaRPr>
          </a:p>
        </p:txBody>
      </p:sp>
      <p:cxnSp>
        <p:nvCxnSpPr>
          <p:cNvPr id="32777" name="AutoShape 8"/>
          <p:cNvCxnSpPr>
            <a:cxnSpLocks noChangeShapeType="1"/>
            <a:stCxn id="32775" idx="2"/>
            <a:endCxn id="32773" idx="3"/>
          </p:cNvCxnSpPr>
          <p:nvPr/>
        </p:nvCxnSpPr>
        <p:spPr bwMode="auto">
          <a:xfrm flipH="1">
            <a:off x="5486400" y="2895600"/>
            <a:ext cx="904875" cy="0"/>
          </a:xfrm>
          <a:prstGeom prst="straightConnector1">
            <a:avLst/>
          </a:prstGeom>
          <a:noFill/>
          <a:ln w="9525">
            <a:solidFill>
              <a:schemeClr val="tx1"/>
            </a:solidFill>
            <a:round/>
            <a:headEnd/>
            <a:tailEnd/>
          </a:ln>
        </p:spPr>
      </p:cxnSp>
      <p:grpSp>
        <p:nvGrpSpPr>
          <p:cNvPr id="2" name="Group 9"/>
          <p:cNvGrpSpPr>
            <a:grpSpLocks/>
          </p:cNvGrpSpPr>
          <p:nvPr/>
        </p:nvGrpSpPr>
        <p:grpSpPr bwMode="auto">
          <a:xfrm>
            <a:off x="457200" y="4876800"/>
            <a:ext cx="8077200" cy="914400"/>
            <a:chOff x="288" y="3072"/>
            <a:chExt cx="5088" cy="576"/>
          </a:xfrm>
        </p:grpSpPr>
        <p:sp>
          <p:nvSpPr>
            <p:cNvPr id="32779" name="Text Box 10"/>
            <p:cNvSpPr txBox="1">
              <a:spLocks noChangeArrowheads="1"/>
            </p:cNvSpPr>
            <p:nvPr/>
          </p:nvSpPr>
          <p:spPr bwMode="auto">
            <a:xfrm>
              <a:off x="288" y="3168"/>
              <a:ext cx="1087" cy="404"/>
            </a:xfrm>
            <a:prstGeom prst="rect">
              <a:avLst/>
            </a:prstGeom>
            <a:noFill/>
            <a:ln w="9525" algn="ctr">
              <a:noFill/>
              <a:miter lim="800000"/>
              <a:headEnd/>
              <a:tailEnd/>
            </a:ln>
          </p:spPr>
          <p:txBody>
            <a:bodyPr wrap="none">
              <a:spAutoFit/>
            </a:bodyPr>
            <a:lstStyle/>
            <a:p>
              <a:pPr algn="ctr" eaLnBrk="1" hangingPunct="1"/>
              <a:r>
                <a:rPr lang="en-US" altLang="en-US" sz="3600">
                  <a:solidFill>
                    <a:schemeClr val="hlink"/>
                  </a:solidFill>
                  <a:latin typeface="Tahoma" pitchFamily="34" charset="0"/>
                </a:rPr>
                <a:t>Derived</a:t>
              </a:r>
              <a:endParaRPr lang="en-CA" altLang="en-US" sz="3600">
                <a:solidFill>
                  <a:schemeClr val="hlink"/>
                </a:solidFill>
                <a:latin typeface="Tahoma" pitchFamily="34" charset="0"/>
              </a:endParaRPr>
            </a:p>
          </p:txBody>
        </p:sp>
        <p:sp>
          <p:nvSpPr>
            <p:cNvPr id="32780" name="Rectangle 11"/>
            <p:cNvSpPr>
              <a:spLocks noChangeArrowheads="1"/>
            </p:cNvSpPr>
            <p:nvPr/>
          </p:nvSpPr>
          <p:spPr bwMode="auto">
            <a:xfrm>
              <a:off x="2208" y="3120"/>
              <a:ext cx="1248" cy="480"/>
            </a:xfrm>
            <a:prstGeom prst="rect">
              <a:avLst/>
            </a:prstGeom>
            <a:noFill/>
            <a:ln w="9525" algn="ctr">
              <a:solidFill>
                <a:schemeClr val="tx1"/>
              </a:solidFill>
              <a:miter lim="800000"/>
              <a:headEnd/>
              <a:tailEnd/>
            </a:ln>
          </p:spPr>
          <p:txBody>
            <a:bodyPr wrap="none" anchor="ctr">
              <a:spAutoFit/>
            </a:bodyPr>
            <a:lstStyle/>
            <a:p>
              <a:pPr eaLnBrk="1" hangingPunct="1"/>
              <a:endParaRPr lang="en-US" altLang="en-US">
                <a:latin typeface="Arial" charset="0"/>
              </a:endParaRPr>
            </a:p>
          </p:txBody>
        </p:sp>
        <p:sp>
          <p:nvSpPr>
            <p:cNvPr id="32781" name="Text Box 12"/>
            <p:cNvSpPr txBox="1">
              <a:spLocks noChangeArrowheads="1"/>
            </p:cNvSpPr>
            <p:nvPr/>
          </p:nvSpPr>
          <p:spPr bwMode="auto">
            <a:xfrm>
              <a:off x="2326" y="3168"/>
              <a:ext cx="968" cy="308"/>
            </a:xfrm>
            <a:prstGeom prst="rect">
              <a:avLst/>
            </a:prstGeom>
            <a:noFill/>
            <a:ln w="9525" algn="ctr">
              <a:noFill/>
              <a:miter lim="800000"/>
              <a:headEnd/>
              <a:tailEnd/>
            </a:ln>
          </p:spPr>
          <p:txBody>
            <a:bodyPr wrap="none">
              <a:spAutoFit/>
            </a:bodyPr>
            <a:lstStyle/>
            <a:p>
              <a:pPr algn="ctr" eaLnBrk="1" hangingPunct="1"/>
              <a:r>
                <a:rPr lang="en-US" altLang="en-US" sz="2600">
                  <a:latin typeface="Tahoma" pitchFamily="34" charset="0"/>
                </a:rPr>
                <a:t>Professor</a:t>
              </a:r>
              <a:endParaRPr lang="en-CA" altLang="en-US" sz="2600">
                <a:latin typeface="Tahoma" pitchFamily="34" charset="0"/>
              </a:endParaRPr>
            </a:p>
          </p:txBody>
        </p:sp>
        <p:sp>
          <p:nvSpPr>
            <p:cNvPr id="32782" name="Oval 13"/>
            <p:cNvSpPr>
              <a:spLocks noChangeArrowheads="1"/>
            </p:cNvSpPr>
            <p:nvPr/>
          </p:nvSpPr>
          <p:spPr bwMode="auto">
            <a:xfrm>
              <a:off x="3792" y="3072"/>
              <a:ext cx="1584" cy="576"/>
            </a:xfrm>
            <a:prstGeom prst="ellipse">
              <a:avLst/>
            </a:prstGeom>
            <a:noFill/>
            <a:ln w="19050" algn="ctr">
              <a:solidFill>
                <a:schemeClr val="hlink"/>
              </a:solidFill>
              <a:prstDash val="dash"/>
              <a:round/>
              <a:headEnd/>
              <a:tailEnd/>
            </a:ln>
          </p:spPr>
          <p:txBody>
            <a:bodyPr anchor="ctr">
              <a:spAutoFit/>
            </a:bodyPr>
            <a:lstStyle/>
            <a:p>
              <a:pPr eaLnBrk="1" hangingPunct="1"/>
              <a:endParaRPr lang="en-US" altLang="en-US">
                <a:latin typeface="Arial" charset="0"/>
              </a:endParaRPr>
            </a:p>
          </p:txBody>
        </p:sp>
        <p:sp>
          <p:nvSpPr>
            <p:cNvPr id="32783" name="Text Box 14"/>
            <p:cNvSpPr txBox="1">
              <a:spLocks noChangeArrowheads="1"/>
            </p:cNvSpPr>
            <p:nvPr/>
          </p:nvSpPr>
          <p:spPr bwMode="auto">
            <a:xfrm>
              <a:off x="3843" y="3168"/>
              <a:ext cx="1517" cy="308"/>
            </a:xfrm>
            <a:prstGeom prst="rect">
              <a:avLst/>
            </a:prstGeom>
            <a:noFill/>
            <a:ln w="9525" algn="ctr">
              <a:noFill/>
              <a:miter lim="800000"/>
              <a:headEnd/>
              <a:tailEnd/>
            </a:ln>
          </p:spPr>
          <p:txBody>
            <a:bodyPr wrap="none">
              <a:spAutoFit/>
            </a:bodyPr>
            <a:lstStyle/>
            <a:p>
              <a:pPr algn="ctr" eaLnBrk="1" hangingPunct="1"/>
              <a:r>
                <a:rPr lang="en-US" altLang="en-US" sz="2600">
                  <a:latin typeface="Tahoma" pitchFamily="34" charset="0"/>
                </a:rPr>
                <a:t>Years Teaching</a:t>
              </a:r>
              <a:endParaRPr lang="en-CA" altLang="en-US" sz="2600">
                <a:latin typeface="Tahoma" pitchFamily="34" charset="0"/>
              </a:endParaRPr>
            </a:p>
          </p:txBody>
        </p:sp>
        <p:cxnSp>
          <p:nvCxnSpPr>
            <p:cNvPr id="32784" name="AutoShape 15"/>
            <p:cNvCxnSpPr>
              <a:cxnSpLocks noChangeShapeType="1"/>
              <a:stCxn id="32782" idx="2"/>
              <a:endCxn id="32780" idx="3"/>
            </p:cNvCxnSpPr>
            <p:nvPr/>
          </p:nvCxnSpPr>
          <p:spPr bwMode="auto">
            <a:xfrm flipH="1">
              <a:off x="3456" y="3360"/>
              <a:ext cx="330" cy="0"/>
            </a:xfrm>
            <a:prstGeom prst="straightConnector1">
              <a:avLst/>
            </a:prstGeom>
            <a:noFill/>
            <a:ln w="9525">
              <a:solidFill>
                <a:schemeClr val="tx1"/>
              </a:solidFill>
              <a:round/>
              <a:headEnd/>
              <a:tailEnd/>
            </a:ln>
          </p:spPr>
        </p:cxnSp>
      </p:gr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p:txBody>
          <a:bodyPr/>
          <a:lstStyle/>
          <a:p>
            <a:pPr eaLnBrk="1" hangingPunct="1"/>
            <a:r>
              <a:rPr lang="en-US" altLang="en-US"/>
              <a:t>Chapter Outline</a:t>
            </a:r>
          </a:p>
        </p:txBody>
      </p:sp>
      <p:sp>
        <p:nvSpPr>
          <p:cNvPr id="7171" name="Rectangle 5"/>
          <p:cNvSpPr>
            <a:spLocks noGrp="1" noChangeArrowheads="1"/>
          </p:cNvSpPr>
          <p:nvPr>
            <p:ph idx="1"/>
          </p:nvPr>
        </p:nvSpPr>
        <p:spPr/>
        <p:txBody>
          <a:bodyPr/>
          <a:lstStyle/>
          <a:p>
            <a:pPr eaLnBrk="1" hangingPunct="1"/>
            <a:r>
              <a:rPr lang="en-US" altLang="en-US" sz="2400"/>
              <a:t>Overview of Database Design Process</a:t>
            </a:r>
          </a:p>
          <a:p>
            <a:pPr eaLnBrk="1" hangingPunct="1"/>
            <a:r>
              <a:rPr lang="en-US" altLang="en-US" sz="2400"/>
              <a:t>Example Database Application (COMPANY)</a:t>
            </a:r>
          </a:p>
          <a:p>
            <a:pPr eaLnBrk="1" hangingPunct="1"/>
            <a:r>
              <a:rPr lang="en-US" altLang="en-US" sz="2400"/>
              <a:t>ER Model Concepts</a:t>
            </a:r>
          </a:p>
          <a:p>
            <a:pPr lvl="1" eaLnBrk="1" hangingPunct="1"/>
            <a:r>
              <a:rPr lang="en-US" altLang="en-US" sz="2200"/>
              <a:t>Entities and Attributes</a:t>
            </a:r>
          </a:p>
          <a:p>
            <a:pPr lvl="1" eaLnBrk="1" hangingPunct="1"/>
            <a:r>
              <a:rPr lang="en-US" altLang="en-US" sz="2200"/>
              <a:t>Entity Types, Value Sets, and Key Attributes</a:t>
            </a:r>
          </a:p>
          <a:p>
            <a:pPr lvl="1" eaLnBrk="1" hangingPunct="1"/>
            <a:r>
              <a:rPr lang="en-US" altLang="en-US" sz="2200"/>
              <a:t>Relationships and Relationship Types</a:t>
            </a:r>
          </a:p>
          <a:p>
            <a:pPr lvl="1" eaLnBrk="1" hangingPunct="1"/>
            <a:r>
              <a:rPr lang="en-US" altLang="en-US" sz="2200"/>
              <a:t>Weak Entity Types</a:t>
            </a:r>
          </a:p>
          <a:p>
            <a:pPr lvl="1" eaLnBrk="1" hangingPunct="1"/>
            <a:r>
              <a:rPr lang="en-US" altLang="en-US" sz="2200"/>
              <a:t>Roles and Attributes in Relationship Types</a:t>
            </a:r>
          </a:p>
          <a:p>
            <a:pPr eaLnBrk="1" hangingPunct="1"/>
            <a:r>
              <a:rPr lang="en-US" altLang="en-US" sz="2400"/>
              <a:t>ER Diagrams - Notation</a:t>
            </a:r>
          </a:p>
          <a:p>
            <a:pPr eaLnBrk="1" hangingPunct="1"/>
            <a:r>
              <a:rPr lang="en-US" altLang="en-US" sz="2400"/>
              <a:t>ER Diagram for COMPANY Schema</a:t>
            </a:r>
          </a:p>
          <a:p>
            <a:pPr eaLnBrk="1" hangingPunct="1"/>
            <a:endParaRPr lang="en-US" altLang="en-US" sz="2400"/>
          </a:p>
        </p:txBody>
      </p:sp>
      <p:sp>
        <p:nvSpPr>
          <p:cNvPr id="7172" name="Slide Number Placeholder 3"/>
          <p:cNvSpPr>
            <a:spLocks noGrp="1"/>
          </p:cNvSpPr>
          <p:nvPr>
            <p:ph type="sldNum" sz="quarter" idx="12"/>
          </p:nvPr>
        </p:nvSpPr>
        <p:spPr bwMode="auto">
          <a:noFill/>
          <a:ln>
            <a:miter lim="800000"/>
            <a:headEnd/>
            <a:tailEnd/>
          </a:ln>
        </p:spPr>
        <p:txBody>
          <a:bodyPr/>
          <a:lstStyle/>
          <a:p>
            <a:r>
              <a:rPr lang="en-US" altLang="en-US" sz="1400">
                <a:solidFill>
                  <a:srgbClr val="990033"/>
                </a:solidFill>
                <a:latin typeface="Arial" charset="0"/>
              </a:rPr>
              <a:t>Slide 3- </a:t>
            </a:r>
            <a:fld id="{2B1C7C7E-C7F1-4B2F-BFB9-9EC75C066F68}" type="slidenum">
              <a:rPr lang="en-US" altLang="en-US" sz="1400">
                <a:solidFill>
                  <a:srgbClr val="990033"/>
                </a:solidFill>
                <a:latin typeface="Arial" charset="0"/>
              </a:rPr>
              <a:pPr/>
              <a:t>2</a:t>
            </a:fld>
            <a:endParaRPr lang="en-CA" altLang="en-US" sz="1400">
              <a:solidFill>
                <a:srgbClr val="990033"/>
              </a:solidFill>
              <a:latin typeface="Arial" charset="0"/>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p:txBody>
          <a:bodyPr/>
          <a:lstStyle/>
          <a:p>
            <a:pPr eaLnBrk="1" hangingPunct="1"/>
            <a:r>
              <a:rPr lang="en-US" altLang="en-US"/>
              <a:t>Entity Types and Key Attributes (1)</a:t>
            </a:r>
          </a:p>
        </p:txBody>
      </p:sp>
      <p:sp>
        <p:nvSpPr>
          <p:cNvPr id="34819" name="Rectangle 5"/>
          <p:cNvSpPr>
            <a:spLocks noGrp="1" noChangeArrowheads="1"/>
          </p:cNvSpPr>
          <p:nvPr>
            <p:ph idx="1"/>
          </p:nvPr>
        </p:nvSpPr>
        <p:spPr/>
        <p:txBody>
          <a:bodyPr/>
          <a:lstStyle/>
          <a:p>
            <a:pPr algn="just" eaLnBrk="1" hangingPunct="1"/>
            <a:r>
              <a:rPr lang="en-US" altLang="en-US"/>
              <a:t>Entities with the same basic attributes are grouped or typed into an entity type. </a:t>
            </a:r>
          </a:p>
          <a:p>
            <a:pPr lvl="1" algn="just" eaLnBrk="1" hangingPunct="1"/>
            <a:r>
              <a:rPr lang="en-US" altLang="en-US" sz="2800"/>
              <a:t>For example, the entity type EMPLOYEE and PROJECT.</a:t>
            </a:r>
          </a:p>
          <a:p>
            <a:pPr algn="just" eaLnBrk="1" hangingPunct="1"/>
            <a:r>
              <a:rPr lang="en-US" altLang="en-US"/>
              <a:t>An attribute of an entity type for which each entity must have a unique value is called a key attribute of the entity type. </a:t>
            </a:r>
          </a:p>
          <a:p>
            <a:pPr lvl="1" algn="just" eaLnBrk="1" hangingPunct="1"/>
            <a:r>
              <a:rPr lang="en-US" altLang="en-US" sz="2800"/>
              <a:t>For example, SSN of EMPLOYEE.</a:t>
            </a:r>
          </a:p>
        </p:txBody>
      </p:sp>
      <p:sp>
        <p:nvSpPr>
          <p:cNvPr id="34820" name="Slide Number Placeholder 3"/>
          <p:cNvSpPr>
            <a:spLocks noGrp="1"/>
          </p:cNvSpPr>
          <p:nvPr>
            <p:ph type="sldNum" sz="quarter" idx="12"/>
          </p:nvPr>
        </p:nvSpPr>
        <p:spPr bwMode="auto">
          <a:noFill/>
          <a:ln>
            <a:miter lim="800000"/>
            <a:headEnd/>
            <a:tailEnd/>
          </a:ln>
        </p:spPr>
        <p:txBody>
          <a:bodyPr/>
          <a:lstStyle/>
          <a:p>
            <a:r>
              <a:rPr lang="en-US" altLang="en-US" sz="1400">
                <a:solidFill>
                  <a:srgbClr val="990033"/>
                </a:solidFill>
                <a:latin typeface="Arial" charset="0"/>
              </a:rPr>
              <a:t>Slide 3- </a:t>
            </a:r>
            <a:fld id="{3399A8A5-D241-4A5E-8429-29382FD77407}" type="slidenum">
              <a:rPr lang="en-US" altLang="en-US" sz="1400">
                <a:solidFill>
                  <a:srgbClr val="990033"/>
                </a:solidFill>
                <a:latin typeface="Arial" charset="0"/>
              </a:rPr>
              <a:pPr/>
              <a:t>20</a:t>
            </a:fld>
            <a:endParaRPr lang="en-CA" altLang="en-US" sz="1400">
              <a:solidFill>
                <a:srgbClr val="990033"/>
              </a:solidFill>
              <a:latin typeface="Arial" charset="0"/>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US" altLang="en-US"/>
              <a:t>Entity Types and Key Attributes (2)</a:t>
            </a:r>
          </a:p>
        </p:txBody>
      </p:sp>
      <p:sp>
        <p:nvSpPr>
          <p:cNvPr id="36867" name="Rectangle 3"/>
          <p:cNvSpPr>
            <a:spLocks noGrp="1" noChangeArrowheads="1"/>
          </p:cNvSpPr>
          <p:nvPr>
            <p:ph idx="1"/>
          </p:nvPr>
        </p:nvSpPr>
        <p:spPr/>
        <p:txBody>
          <a:bodyPr/>
          <a:lstStyle/>
          <a:p>
            <a:pPr algn="just" eaLnBrk="1" hangingPunct="1"/>
            <a:r>
              <a:rPr lang="en-US" altLang="en-US" dirty="0"/>
              <a:t>A key attribute may be composite. </a:t>
            </a:r>
          </a:p>
          <a:p>
            <a:pPr lvl="1" algn="just" eaLnBrk="1" hangingPunct="1"/>
            <a:r>
              <a:rPr lang="en-US" altLang="en-US" sz="2800" dirty="0" err="1"/>
              <a:t>VehicleTagNumber</a:t>
            </a:r>
            <a:r>
              <a:rPr lang="en-US" altLang="en-US" sz="2800" dirty="0"/>
              <a:t> is a key of the CAR entity type with components (Number, State).</a:t>
            </a:r>
          </a:p>
          <a:p>
            <a:pPr algn="just" eaLnBrk="1" hangingPunct="1"/>
            <a:r>
              <a:rPr lang="en-US" altLang="en-US" dirty="0"/>
              <a:t>An entity type may have more than one key. </a:t>
            </a:r>
          </a:p>
          <a:p>
            <a:pPr lvl="1" algn="just" eaLnBrk="1" hangingPunct="1"/>
            <a:r>
              <a:rPr lang="en-US" altLang="en-US" sz="2800" dirty="0"/>
              <a:t>The CAR entity type may have two keys:</a:t>
            </a:r>
          </a:p>
          <a:p>
            <a:pPr lvl="2" algn="just" eaLnBrk="1" hangingPunct="1"/>
            <a:r>
              <a:rPr lang="en-US" altLang="en-US" dirty="0" err="1"/>
              <a:t>VehicleIdentificationNumber</a:t>
            </a:r>
            <a:r>
              <a:rPr lang="en-US" altLang="en-US" dirty="0"/>
              <a:t> (popularly called VIN)</a:t>
            </a:r>
          </a:p>
          <a:p>
            <a:pPr lvl="2" algn="just" eaLnBrk="1" hangingPunct="1"/>
            <a:r>
              <a:rPr lang="en-US" altLang="en-US" dirty="0" err="1"/>
              <a:t>VehicleTagNumber</a:t>
            </a:r>
            <a:r>
              <a:rPr lang="en-US" altLang="en-US" dirty="0"/>
              <a:t> (Number, State), license plate number.</a:t>
            </a:r>
          </a:p>
          <a:p>
            <a:pPr algn="just" eaLnBrk="1" hangingPunct="1"/>
            <a:r>
              <a:rPr lang="en-US" altLang="en-US" dirty="0"/>
              <a:t>Each key is </a:t>
            </a:r>
            <a:r>
              <a:rPr lang="en-US" altLang="en-US" u="sng" dirty="0"/>
              <a:t>underlined</a:t>
            </a:r>
          </a:p>
        </p:txBody>
      </p:sp>
      <p:sp>
        <p:nvSpPr>
          <p:cNvPr id="36868" name="Slide Number Placeholder 3"/>
          <p:cNvSpPr>
            <a:spLocks noGrp="1"/>
          </p:cNvSpPr>
          <p:nvPr>
            <p:ph type="sldNum" sz="quarter" idx="12"/>
          </p:nvPr>
        </p:nvSpPr>
        <p:spPr bwMode="auto">
          <a:noFill/>
          <a:ln>
            <a:miter lim="800000"/>
            <a:headEnd/>
            <a:tailEnd/>
          </a:ln>
        </p:spPr>
        <p:txBody>
          <a:bodyPr/>
          <a:lstStyle/>
          <a:p>
            <a:r>
              <a:rPr lang="en-US" altLang="en-US" sz="1400">
                <a:solidFill>
                  <a:srgbClr val="990033"/>
                </a:solidFill>
                <a:latin typeface="Arial" charset="0"/>
              </a:rPr>
              <a:t>Slide 3- </a:t>
            </a:r>
            <a:fld id="{BBAABED9-8EA4-4031-864F-B4DE27884C84}" type="slidenum">
              <a:rPr lang="en-US" altLang="en-US" sz="1400">
                <a:solidFill>
                  <a:srgbClr val="990033"/>
                </a:solidFill>
                <a:latin typeface="Arial" charset="0"/>
              </a:rPr>
              <a:pPr/>
              <a:t>21</a:t>
            </a:fld>
            <a:endParaRPr lang="en-CA" altLang="en-US" sz="1400">
              <a:solidFill>
                <a:srgbClr val="990033"/>
              </a:solidFill>
              <a:latin typeface="Arial" charset="0"/>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ltLang="en-US"/>
              <a:t>Displaying an Entity type</a:t>
            </a:r>
          </a:p>
        </p:txBody>
      </p:sp>
      <p:sp>
        <p:nvSpPr>
          <p:cNvPr id="38915" name="Rectangle 3"/>
          <p:cNvSpPr>
            <a:spLocks noGrp="1" noChangeArrowheads="1"/>
          </p:cNvSpPr>
          <p:nvPr>
            <p:ph idx="1"/>
          </p:nvPr>
        </p:nvSpPr>
        <p:spPr>
          <a:xfrm>
            <a:off x="107950" y="1600200"/>
            <a:ext cx="4116388" cy="4954588"/>
          </a:xfrm>
        </p:spPr>
        <p:txBody>
          <a:bodyPr rtlCol="0">
            <a:normAutofit fontScale="85000" lnSpcReduction="20000"/>
          </a:bodyPr>
          <a:lstStyle/>
          <a:p>
            <a:pPr algn="just" eaLnBrk="1" fontAlgn="auto" hangingPunct="1">
              <a:spcAft>
                <a:spcPts val="0"/>
              </a:spcAft>
              <a:buFont typeface="Arial" panose="020B0604020202020204" pitchFamily="34" charset="0"/>
              <a:buChar char="•"/>
              <a:defRPr/>
            </a:pPr>
            <a:r>
              <a:rPr lang="en-US" altLang="en-US" sz="2000"/>
              <a:t>In ER diagrams, an entity type is displayed in a rectangular box</a:t>
            </a:r>
          </a:p>
          <a:p>
            <a:pPr algn="just" eaLnBrk="1" fontAlgn="auto" hangingPunct="1">
              <a:spcAft>
                <a:spcPts val="0"/>
              </a:spcAft>
              <a:buFont typeface="Arial" panose="020B0604020202020204" pitchFamily="34" charset="0"/>
              <a:buChar char="•"/>
              <a:defRPr/>
            </a:pPr>
            <a:endParaRPr lang="en-US" altLang="en-US" sz="2000"/>
          </a:p>
          <a:p>
            <a:pPr algn="just" eaLnBrk="1" fontAlgn="auto" hangingPunct="1">
              <a:spcAft>
                <a:spcPts val="0"/>
              </a:spcAft>
              <a:buFont typeface="Arial" panose="020B0604020202020204" pitchFamily="34" charset="0"/>
              <a:buChar char="•"/>
              <a:defRPr/>
            </a:pPr>
            <a:r>
              <a:rPr lang="en-US" altLang="en-US" sz="2000"/>
              <a:t>Attributes are displayed in ovals</a:t>
            </a:r>
          </a:p>
          <a:p>
            <a:pPr lvl="1" algn="just" eaLnBrk="1" fontAlgn="auto" hangingPunct="1">
              <a:spcAft>
                <a:spcPts val="0"/>
              </a:spcAft>
              <a:buFont typeface="Arial" panose="020B0604020202020204" pitchFamily="34" charset="0"/>
              <a:buChar char="•"/>
              <a:defRPr/>
            </a:pPr>
            <a:r>
              <a:rPr lang="en-US" altLang="en-US"/>
              <a:t>Each attribute is connected to its entity type</a:t>
            </a:r>
          </a:p>
          <a:p>
            <a:pPr lvl="1" algn="just" eaLnBrk="1" fontAlgn="auto" hangingPunct="1">
              <a:spcAft>
                <a:spcPts val="0"/>
              </a:spcAft>
              <a:buFont typeface="Arial" panose="020B0604020202020204" pitchFamily="34" charset="0"/>
              <a:buChar char="•"/>
              <a:defRPr/>
            </a:pPr>
            <a:r>
              <a:rPr lang="en-US" altLang="en-US"/>
              <a:t>Components of a composite attribute are connected to the oval representing the composite attribute</a:t>
            </a:r>
          </a:p>
          <a:p>
            <a:pPr lvl="1" algn="just" eaLnBrk="1" fontAlgn="auto" hangingPunct="1">
              <a:spcAft>
                <a:spcPts val="0"/>
              </a:spcAft>
              <a:buFont typeface="Arial" panose="020B0604020202020204" pitchFamily="34" charset="0"/>
              <a:buChar char="•"/>
              <a:defRPr/>
            </a:pPr>
            <a:r>
              <a:rPr lang="en-US" altLang="en-US"/>
              <a:t>Each key attribute is underlined</a:t>
            </a:r>
          </a:p>
          <a:p>
            <a:pPr lvl="1" algn="just" eaLnBrk="1" fontAlgn="auto" hangingPunct="1">
              <a:spcAft>
                <a:spcPts val="0"/>
              </a:spcAft>
              <a:buFont typeface="Arial" panose="020B0604020202020204" pitchFamily="34" charset="0"/>
              <a:buChar char="•"/>
              <a:defRPr/>
            </a:pPr>
            <a:r>
              <a:rPr lang="en-US" altLang="en-US"/>
              <a:t>Multivalued attributes displayed in double ovals</a:t>
            </a:r>
          </a:p>
        </p:txBody>
      </p:sp>
      <p:sp>
        <p:nvSpPr>
          <p:cNvPr id="38916" name="Slide Number Placeholder 3"/>
          <p:cNvSpPr>
            <a:spLocks noGrp="1"/>
          </p:cNvSpPr>
          <p:nvPr>
            <p:ph type="sldNum" sz="quarter" idx="12"/>
          </p:nvPr>
        </p:nvSpPr>
        <p:spPr bwMode="auto">
          <a:noFill/>
          <a:ln>
            <a:miter lim="800000"/>
            <a:headEnd/>
            <a:tailEnd/>
          </a:ln>
        </p:spPr>
        <p:txBody>
          <a:bodyPr/>
          <a:lstStyle/>
          <a:p>
            <a:r>
              <a:rPr lang="en-US" altLang="en-US" sz="1400">
                <a:solidFill>
                  <a:srgbClr val="990033"/>
                </a:solidFill>
                <a:latin typeface="Arial" charset="0"/>
              </a:rPr>
              <a:t>Slide 3- </a:t>
            </a:r>
            <a:fld id="{47703000-CE07-414D-9B8E-2A816CF3D787}" type="slidenum">
              <a:rPr lang="en-US" altLang="en-US" sz="1400">
                <a:solidFill>
                  <a:srgbClr val="990033"/>
                </a:solidFill>
                <a:latin typeface="Arial" charset="0"/>
              </a:rPr>
              <a:pPr/>
              <a:t>22</a:t>
            </a:fld>
            <a:endParaRPr lang="en-CA" altLang="en-US" sz="1400">
              <a:solidFill>
                <a:srgbClr val="990033"/>
              </a:solidFill>
              <a:latin typeface="Arial" charset="0"/>
            </a:endParaRPr>
          </a:p>
        </p:txBody>
      </p:sp>
      <p:pic>
        <p:nvPicPr>
          <p:cNvPr id="38917" name="Picture 1028" descr="fig03_07"/>
          <p:cNvPicPr>
            <a:picLocks noChangeAspect="1" noChangeArrowheads="1"/>
          </p:cNvPicPr>
          <p:nvPr/>
        </p:nvPicPr>
        <p:blipFill>
          <a:blip r:embed="rId2"/>
          <a:srcRect l="21120" r="29578" b="58342"/>
          <a:stretch>
            <a:fillRect/>
          </a:stretch>
        </p:blipFill>
        <p:spPr bwMode="auto">
          <a:xfrm>
            <a:off x="4300538" y="2481263"/>
            <a:ext cx="4646612" cy="2747962"/>
          </a:xfrm>
          <a:prstGeom prst="rect">
            <a:avLst/>
          </a:prstGeom>
          <a:noFill/>
          <a:ln w="9525">
            <a:noFill/>
            <a:miter lim="800000"/>
            <a:headEnd/>
            <a:tailEnd/>
          </a:ln>
        </p:spPr>
      </p:pic>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026"/>
          <p:cNvSpPr>
            <a:spLocks noGrp="1" noChangeArrowheads="1"/>
          </p:cNvSpPr>
          <p:nvPr>
            <p:ph type="title"/>
          </p:nvPr>
        </p:nvSpPr>
        <p:spPr/>
        <p:txBody>
          <a:bodyPr/>
          <a:lstStyle/>
          <a:p>
            <a:pPr eaLnBrk="1" hangingPunct="1"/>
            <a:r>
              <a:rPr lang="en-US" altLang="en-US" sz="3200"/>
              <a:t>Entity Type CAR with two keys and a corresponding Entity Set</a:t>
            </a:r>
          </a:p>
        </p:txBody>
      </p:sp>
      <p:sp>
        <p:nvSpPr>
          <p:cNvPr id="39939" name="Slide Number Placeholder 3"/>
          <p:cNvSpPr>
            <a:spLocks noGrp="1"/>
          </p:cNvSpPr>
          <p:nvPr>
            <p:ph type="sldNum" sz="quarter" idx="12"/>
          </p:nvPr>
        </p:nvSpPr>
        <p:spPr bwMode="auto">
          <a:noFill/>
          <a:ln>
            <a:miter lim="800000"/>
            <a:headEnd/>
            <a:tailEnd/>
          </a:ln>
        </p:spPr>
        <p:txBody>
          <a:bodyPr/>
          <a:lstStyle/>
          <a:p>
            <a:r>
              <a:rPr lang="en-US" altLang="en-US" sz="1400">
                <a:solidFill>
                  <a:srgbClr val="990033"/>
                </a:solidFill>
                <a:latin typeface="Arial" charset="0"/>
              </a:rPr>
              <a:t>Slide 3- </a:t>
            </a:r>
            <a:fld id="{FA0B60C9-D1CA-47AC-A918-D1120B525C96}" type="slidenum">
              <a:rPr lang="en-US" altLang="en-US" sz="1400">
                <a:solidFill>
                  <a:srgbClr val="990033"/>
                </a:solidFill>
                <a:latin typeface="Arial" charset="0"/>
              </a:rPr>
              <a:pPr/>
              <a:t>23</a:t>
            </a:fld>
            <a:endParaRPr lang="en-CA" altLang="en-US" sz="1400">
              <a:solidFill>
                <a:srgbClr val="990033"/>
              </a:solidFill>
              <a:latin typeface="Arial" charset="0"/>
            </a:endParaRPr>
          </a:p>
        </p:txBody>
      </p:sp>
      <p:pic>
        <p:nvPicPr>
          <p:cNvPr id="39940" name="Picture 1028" descr="fig03_07"/>
          <p:cNvPicPr>
            <a:picLocks noChangeAspect="1" noChangeArrowheads="1"/>
          </p:cNvPicPr>
          <p:nvPr/>
        </p:nvPicPr>
        <p:blipFill>
          <a:blip r:embed="rId2"/>
          <a:srcRect/>
          <a:stretch>
            <a:fillRect/>
          </a:stretch>
        </p:blipFill>
        <p:spPr bwMode="auto">
          <a:xfrm>
            <a:off x="1219200" y="1600200"/>
            <a:ext cx="7010400" cy="4908550"/>
          </a:xfrm>
          <a:prstGeom prst="rect">
            <a:avLst/>
          </a:prstGeom>
          <a:noFill/>
          <a:ln w="9525">
            <a:noFill/>
            <a:miter lim="800000"/>
            <a:headEnd/>
            <a:tailEnd/>
          </a:ln>
        </p:spPr>
      </p:pic>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a:t>Entity Set</a:t>
            </a:r>
          </a:p>
        </p:txBody>
      </p:sp>
      <p:sp>
        <p:nvSpPr>
          <p:cNvPr id="40963" name="Rectangle 3"/>
          <p:cNvSpPr>
            <a:spLocks noGrp="1" noChangeArrowheads="1"/>
          </p:cNvSpPr>
          <p:nvPr>
            <p:ph idx="1"/>
          </p:nvPr>
        </p:nvSpPr>
        <p:spPr>
          <a:xfrm>
            <a:off x="239713" y="1665288"/>
            <a:ext cx="8294687" cy="4572000"/>
          </a:xfrm>
        </p:spPr>
        <p:txBody>
          <a:bodyPr/>
          <a:lstStyle/>
          <a:p>
            <a:pPr algn="just" eaLnBrk="1" hangingPunct="1"/>
            <a:r>
              <a:rPr lang="en-US" altLang="en-US" sz="2400"/>
              <a:t>Each entity type will have a collection of entities stored in the database</a:t>
            </a:r>
          </a:p>
          <a:p>
            <a:pPr lvl="1" algn="just" eaLnBrk="1" hangingPunct="1"/>
            <a:r>
              <a:rPr lang="en-US" altLang="en-US"/>
              <a:t>Called the </a:t>
            </a:r>
            <a:r>
              <a:rPr lang="en-US" altLang="en-US" b="1"/>
              <a:t>entity set</a:t>
            </a:r>
          </a:p>
          <a:p>
            <a:pPr algn="just" eaLnBrk="1" hangingPunct="1"/>
            <a:r>
              <a:rPr lang="en-US" altLang="en-US" sz="2400"/>
              <a:t>Previous slide shows three CAR entity instances in the entity set for CAR</a:t>
            </a:r>
          </a:p>
          <a:p>
            <a:pPr algn="just" eaLnBrk="1" hangingPunct="1"/>
            <a:r>
              <a:rPr lang="en-US" altLang="en-US" sz="2400"/>
              <a:t>Same name (CAR) used to refer to both the entity type and the entity set</a:t>
            </a:r>
          </a:p>
          <a:p>
            <a:pPr algn="just" eaLnBrk="1" hangingPunct="1"/>
            <a:r>
              <a:rPr lang="en-US" altLang="en-US" sz="2400"/>
              <a:t>Entity set is the current </a:t>
            </a:r>
            <a:r>
              <a:rPr lang="en-US" altLang="en-US" sz="2400" i="1"/>
              <a:t>state</a:t>
            </a:r>
            <a:r>
              <a:rPr lang="en-US" altLang="en-US" sz="2400"/>
              <a:t> of the entities of that type that are stored in the database</a:t>
            </a:r>
          </a:p>
        </p:txBody>
      </p:sp>
      <p:sp>
        <p:nvSpPr>
          <p:cNvPr id="40964" name="Slide Number Placeholder 3"/>
          <p:cNvSpPr>
            <a:spLocks noGrp="1"/>
          </p:cNvSpPr>
          <p:nvPr>
            <p:ph type="sldNum" sz="quarter" idx="12"/>
          </p:nvPr>
        </p:nvSpPr>
        <p:spPr bwMode="auto">
          <a:noFill/>
          <a:ln>
            <a:miter lim="800000"/>
            <a:headEnd/>
            <a:tailEnd/>
          </a:ln>
        </p:spPr>
        <p:txBody>
          <a:bodyPr/>
          <a:lstStyle/>
          <a:p>
            <a:r>
              <a:rPr lang="en-US" altLang="en-US" sz="1400">
                <a:solidFill>
                  <a:srgbClr val="990033"/>
                </a:solidFill>
                <a:latin typeface="Arial" charset="0"/>
              </a:rPr>
              <a:t>Slide 3- </a:t>
            </a:r>
            <a:fld id="{BAD48529-FD69-424B-B61B-7445ABB1DAAF}" type="slidenum">
              <a:rPr lang="en-US" altLang="en-US" sz="1400">
                <a:solidFill>
                  <a:srgbClr val="990033"/>
                </a:solidFill>
                <a:latin typeface="Arial" charset="0"/>
              </a:rPr>
              <a:pPr/>
              <a:t>24</a:t>
            </a:fld>
            <a:endParaRPr lang="en-CA" altLang="en-US" sz="1400">
              <a:solidFill>
                <a:srgbClr val="990033"/>
              </a:solidFill>
              <a:latin typeface="Arial" charset="0"/>
            </a:endParaRP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normAutofit fontScale="90000"/>
          </a:bodyPr>
          <a:lstStyle/>
          <a:p>
            <a:pPr eaLnBrk="1" hangingPunct="1"/>
            <a:r>
              <a:rPr lang="en-US" altLang="en-US"/>
              <a:t>Initial Design of Entity Types for the </a:t>
            </a:r>
            <a:r>
              <a:rPr lang="en-US" altLang="en-US" sz="2400"/>
              <a:t>COMPANY </a:t>
            </a:r>
            <a:r>
              <a:rPr lang="en-US" altLang="en-US"/>
              <a:t>Database Schema</a:t>
            </a:r>
          </a:p>
        </p:txBody>
      </p:sp>
      <p:sp>
        <p:nvSpPr>
          <p:cNvPr id="41987" name="Rectangle 3"/>
          <p:cNvSpPr>
            <a:spLocks noGrp="1" noChangeArrowheads="1"/>
          </p:cNvSpPr>
          <p:nvPr>
            <p:ph idx="1"/>
          </p:nvPr>
        </p:nvSpPr>
        <p:spPr/>
        <p:txBody>
          <a:bodyPr>
            <a:normAutofit fontScale="92500"/>
          </a:bodyPr>
          <a:lstStyle/>
          <a:p>
            <a:pPr algn="just" eaLnBrk="1" hangingPunct="1"/>
            <a:r>
              <a:rPr lang="en-US" altLang="en-US"/>
              <a:t>Based on the requirements, we can identify four initial entity types in the COMPANY database:</a:t>
            </a:r>
          </a:p>
          <a:p>
            <a:pPr lvl="1" algn="just" eaLnBrk="1" hangingPunct="1"/>
            <a:r>
              <a:rPr lang="en-US" altLang="en-US"/>
              <a:t>DEPARTMENT</a:t>
            </a:r>
          </a:p>
          <a:p>
            <a:pPr lvl="1" algn="just" eaLnBrk="1" hangingPunct="1"/>
            <a:r>
              <a:rPr lang="en-US" altLang="en-US"/>
              <a:t>PROJECT</a:t>
            </a:r>
          </a:p>
          <a:p>
            <a:pPr lvl="1" algn="just" eaLnBrk="1" hangingPunct="1"/>
            <a:r>
              <a:rPr lang="en-US" altLang="en-US"/>
              <a:t>EMPLOYEE</a:t>
            </a:r>
          </a:p>
          <a:p>
            <a:pPr lvl="1" algn="just" eaLnBrk="1" hangingPunct="1"/>
            <a:r>
              <a:rPr lang="en-US" altLang="en-US"/>
              <a:t>DEPENDENT</a:t>
            </a:r>
          </a:p>
          <a:p>
            <a:pPr algn="just" eaLnBrk="1" hangingPunct="1"/>
            <a:r>
              <a:rPr lang="en-US" altLang="en-US"/>
              <a:t>Their initial design is shown on the following slide</a:t>
            </a:r>
          </a:p>
          <a:p>
            <a:pPr algn="just" eaLnBrk="1" hangingPunct="1"/>
            <a:r>
              <a:rPr lang="en-US" altLang="en-US"/>
              <a:t>The initial attributes shown are derived from the requirements description</a:t>
            </a:r>
          </a:p>
        </p:txBody>
      </p:sp>
      <p:sp>
        <p:nvSpPr>
          <p:cNvPr id="41988" name="Slide Number Placeholder 3"/>
          <p:cNvSpPr>
            <a:spLocks noGrp="1"/>
          </p:cNvSpPr>
          <p:nvPr>
            <p:ph type="sldNum" sz="quarter" idx="12"/>
          </p:nvPr>
        </p:nvSpPr>
        <p:spPr bwMode="auto">
          <a:noFill/>
          <a:ln>
            <a:miter lim="800000"/>
            <a:headEnd/>
            <a:tailEnd/>
          </a:ln>
        </p:spPr>
        <p:txBody>
          <a:bodyPr/>
          <a:lstStyle/>
          <a:p>
            <a:r>
              <a:rPr lang="en-US" altLang="en-US" sz="1400">
                <a:solidFill>
                  <a:srgbClr val="990033"/>
                </a:solidFill>
                <a:latin typeface="Arial" charset="0"/>
              </a:rPr>
              <a:t>Slide 3- </a:t>
            </a:r>
            <a:fld id="{06EF67B0-C98F-41B3-B8B8-5EF6E51D6BA8}" type="slidenum">
              <a:rPr lang="en-US" altLang="en-US" sz="1400">
                <a:solidFill>
                  <a:srgbClr val="990033"/>
                </a:solidFill>
                <a:latin typeface="Arial" charset="0"/>
              </a:rPr>
              <a:pPr/>
              <a:t>25</a:t>
            </a:fld>
            <a:endParaRPr lang="en-CA" altLang="en-US" sz="1400">
              <a:solidFill>
                <a:srgbClr val="990033"/>
              </a:solidFill>
              <a:latin typeface="Arial" charset="0"/>
            </a:endParaRP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ltLang="en-US"/>
              <a:t>Initial Design of Entity Types:</a:t>
            </a:r>
            <a:br>
              <a:rPr lang="en-US" altLang="en-US"/>
            </a:br>
            <a:r>
              <a:rPr lang="en-US" altLang="en-US" sz="2400"/>
              <a:t>EMPLOYEE, DEPARTMENT, PROJECT, DEPENDENT</a:t>
            </a:r>
          </a:p>
        </p:txBody>
      </p:sp>
      <p:sp>
        <p:nvSpPr>
          <p:cNvPr id="43011" name="Slide Number Placeholder 3"/>
          <p:cNvSpPr>
            <a:spLocks noGrp="1"/>
          </p:cNvSpPr>
          <p:nvPr>
            <p:ph type="sldNum" sz="quarter" idx="12"/>
          </p:nvPr>
        </p:nvSpPr>
        <p:spPr bwMode="auto">
          <a:noFill/>
          <a:ln>
            <a:miter lim="800000"/>
            <a:headEnd/>
            <a:tailEnd/>
          </a:ln>
        </p:spPr>
        <p:txBody>
          <a:bodyPr/>
          <a:lstStyle/>
          <a:p>
            <a:r>
              <a:rPr lang="en-US" altLang="en-US" sz="1400">
                <a:solidFill>
                  <a:srgbClr val="990033"/>
                </a:solidFill>
                <a:latin typeface="Arial" charset="0"/>
              </a:rPr>
              <a:t>Slide 3- </a:t>
            </a:r>
            <a:fld id="{D11EC7BD-E012-45A2-85ED-3B991248E9A7}" type="slidenum">
              <a:rPr lang="en-US" altLang="en-US" sz="1400">
                <a:solidFill>
                  <a:srgbClr val="990033"/>
                </a:solidFill>
                <a:latin typeface="Arial" charset="0"/>
              </a:rPr>
              <a:pPr/>
              <a:t>26</a:t>
            </a:fld>
            <a:endParaRPr lang="en-CA" altLang="en-US" sz="1400">
              <a:solidFill>
                <a:srgbClr val="990033"/>
              </a:solidFill>
              <a:latin typeface="Arial" charset="0"/>
            </a:endParaRPr>
          </a:p>
        </p:txBody>
      </p:sp>
      <p:pic>
        <p:nvPicPr>
          <p:cNvPr id="4" name="Picture 3"/>
          <p:cNvPicPr>
            <a:picLocks noChangeAspect="1" noChangeArrowheads="1"/>
          </p:cNvPicPr>
          <p:nvPr/>
        </p:nvPicPr>
        <p:blipFill>
          <a:blip r:embed="rId2"/>
          <a:srcRect/>
          <a:stretch>
            <a:fillRect/>
          </a:stretch>
        </p:blipFill>
        <p:spPr bwMode="auto">
          <a:xfrm>
            <a:off x="323850" y="1916113"/>
            <a:ext cx="4294188" cy="1657350"/>
          </a:xfrm>
          <a:prstGeom prst="rect">
            <a:avLst/>
          </a:prstGeom>
          <a:noFill/>
          <a:ln w="9525">
            <a:noFill/>
            <a:miter lim="800000"/>
            <a:headEnd/>
            <a:tailEnd/>
          </a:ln>
        </p:spPr>
      </p:pic>
      <p:pic>
        <p:nvPicPr>
          <p:cNvPr id="8" name="Picture 7"/>
          <p:cNvPicPr>
            <a:picLocks noChangeAspect="1" noChangeArrowheads="1"/>
          </p:cNvPicPr>
          <p:nvPr/>
        </p:nvPicPr>
        <p:blipFill>
          <a:blip r:embed="rId3"/>
          <a:srcRect/>
          <a:stretch>
            <a:fillRect/>
          </a:stretch>
        </p:blipFill>
        <p:spPr bwMode="auto">
          <a:xfrm>
            <a:off x="496888" y="4097338"/>
            <a:ext cx="3067050" cy="1655762"/>
          </a:xfrm>
          <a:prstGeom prst="rect">
            <a:avLst/>
          </a:prstGeom>
          <a:noFill/>
          <a:ln w="9525">
            <a:noFill/>
            <a:miter lim="800000"/>
            <a:headEnd/>
            <a:tailEnd/>
          </a:ln>
        </p:spPr>
      </p:pic>
      <p:pic>
        <p:nvPicPr>
          <p:cNvPr id="9" name="Picture 8"/>
          <p:cNvPicPr>
            <a:picLocks noChangeAspect="1" noChangeArrowheads="1"/>
          </p:cNvPicPr>
          <p:nvPr/>
        </p:nvPicPr>
        <p:blipFill>
          <a:blip r:embed="rId4"/>
          <a:srcRect/>
          <a:stretch>
            <a:fillRect/>
          </a:stretch>
        </p:blipFill>
        <p:spPr bwMode="auto">
          <a:xfrm>
            <a:off x="3563938" y="4076700"/>
            <a:ext cx="5349875" cy="1963738"/>
          </a:xfrm>
          <a:prstGeom prst="rect">
            <a:avLst/>
          </a:prstGeom>
          <a:noFill/>
          <a:ln w="9525">
            <a:noFill/>
            <a:miter lim="800000"/>
            <a:headEnd/>
            <a:tailEnd/>
          </a:ln>
        </p:spPr>
      </p:pic>
      <p:pic>
        <p:nvPicPr>
          <p:cNvPr id="10" name="Picture 9"/>
          <p:cNvPicPr>
            <a:picLocks noChangeAspect="1" noChangeArrowheads="1"/>
          </p:cNvPicPr>
          <p:nvPr/>
        </p:nvPicPr>
        <p:blipFill>
          <a:blip r:embed="rId5"/>
          <a:srcRect/>
          <a:stretch>
            <a:fillRect/>
          </a:stretch>
        </p:blipFill>
        <p:spPr bwMode="auto">
          <a:xfrm>
            <a:off x="4606925" y="1963738"/>
            <a:ext cx="4213225" cy="1104900"/>
          </a:xfrm>
          <a:prstGeom prst="rect">
            <a:avLst/>
          </a:prstGeom>
          <a:noFill/>
          <a:ln w="9525">
            <a:noFill/>
            <a:miter lim="800000"/>
            <a:headEnd/>
            <a:tailEnd/>
          </a:ln>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42"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en-US" sz="3200"/>
              <a:t>Refining the initial design by introducing </a:t>
            </a:r>
            <a:r>
              <a:rPr lang="en-US" altLang="en-US" sz="3200" b="1"/>
              <a:t>relationships</a:t>
            </a:r>
          </a:p>
        </p:txBody>
      </p:sp>
      <p:sp>
        <p:nvSpPr>
          <p:cNvPr id="44035" name="Rectangle 3"/>
          <p:cNvSpPr>
            <a:spLocks noGrp="1" noChangeArrowheads="1"/>
          </p:cNvSpPr>
          <p:nvPr>
            <p:ph idx="1"/>
          </p:nvPr>
        </p:nvSpPr>
        <p:spPr/>
        <p:txBody>
          <a:bodyPr/>
          <a:lstStyle/>
          <a:p>
            <a:pPr algn="just" eaLnBrk="1" hangingPunct="1"/>
            <a:r>
              <a:rPr lang="en-US" altLang="en-US" sz="2400"/>
              <a:t>The initial design is typically not complete</a:t>
            </a:r>
          </a:p>
          <a:p>
            <a:pPr algn="just" eaLnBrk="1" hangingPunct="1"/>
            <a:r>
              <a:rPr lang="en-US" altLang="en-US" sz="2400"/>
              <a:t>Some aspects in the requirements will be represented as </a:t>
            </a:r>
            <a:r>
              <a:rPr lang="en-US" altLang="en-US" sz="2400" b="1"/>
              <a:t>relationships</a:t>
            </a:r>
            <a:endParaRPr lang="en-US" altLang="en-US" sz="2400"/>
          </a:p>
          <a:p>
            <a:pPr algn="just" eaLnBrk="1" hangingPunct="1"/>
            <a:r>
              <a:rPr lang="en-US" altLang="en-US" sz="2400"/>
              <a:t>ER model has three main concepts:</a:t>
            </a:r>
          </a:p>
          <a:p>
            <a:pPr lvl="1" algn="just" eaLnBrk="1" hangingPunct="1"/>
            <a:r>
              <a:rPr lang="en-US" altLang="en-US"/>
              <a:t>Entities (and their entity types and entity sets)</a:t>
            </a:r>
          </a:p>
          <a:p>
            <a:pPr lvl="1" algn="just" eaLnBrk="1" hangingPunct="1"/>
            <a:r>
              <a:rPr lang="en-US" altLang="en-US"/>
              <a:t>Attributes (simple, composite, multivalued)</a:t>
            </a:r>
          </a:p>
          <a:p>
            <a:pPr lvl="1" algn="just" eaLnBrk="1" hangingPunct="1"/>
            <a:r>
              <a:rPr lang="en-US" altLang="en-US"/>
              <a:t>Relationships (and their relationship types and relationship sets)</a:t>
            </a:r>
          </a:p>
        </p:txBody>
      </p:sp>
      <p:sp>
        <p:nvSpPr>
          <p:cNvPr id="44036" name="Slide Number Placeholder 3"/>
          <p:cNvSpPr>
            <a:spLocks noGrp="1"/>
          </p:cNvSpPr>
          <p:nvPr>
            <p:ph type="sldNum" sz="quarter" idx="12"/>
          </p:nvPr>
        </p:nvSpPr>
        <p:spPr bwMode="auto">
          <a:noFill/>
          <a:ln>
            <a:miter lim="800000"/>
            <a:headEnd/>
            <a:tailEnd/>
          </a:ln>
        </p:spPr>
        <p:txBody>
          <a:bodyPr/>
          <a:lstStyle/>
          <a:p>
            <a:r>
              <a:rPr lang="en-US" altLang="en-US" sz="1400">
                <a:solidFill>
                  <a:srgbClr val="990033"/>
                </a:solidFill>
                <a:latin typeface="Arial" charset="0"/>
              </a:rPr>
              <a:t>Slide 3- </a:t>
            </a:r>
            <a:fld id="{E5D97D3D-9EB0-4BF7-96F0-A343D7F7B4FC}" type="slidenum">
              <a:rPr lang="en-US" altLang="en-US" sz="1400">
                <a:solidFill>
                  <a:srgbClr val="990033"/>
                </a:solidFill>
                <a:latin typeface="Arial" charset="0"/>
              </a:rPr>
              <a:pPr/>
              <a:t>27</a:t>
            </a:fld>
            <a:endParaRPr lang="en-CA" altLang="en-US" sz="1400">
              <a:solidFill>
                <a:srgbClr val="990033"/>
              </a:solidFill>
              <a:latin typeface="Arial" charset="0"/>
            </a:endParaRP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pPr eaLnBrk="1" hangingPunct="1"/>
            <a:r>
              <a:rPr lang="en-US" altLang="en-US" sz="3200"/>
              <a:t>Relationships and Relationship Types (1)</a:t>
            </a:r>
          </a:p>
        </p:txBody>
      </p:sp>
      <p:sp>
        <p:nvSpPr>
          <p:cNvPr id="45059" name="Rectangle 5"/>
          <p:cNvSpPr>
            <a:spLocks noGrp="1" noChangeArrowheads="1"/>
          </p:cNvSpPr>
          <p:nvPr>
            <p:ph idx="1"/>
          </p:nvPr>
        </p:nvSpPr>
        <p:spPr/>
        <p:txBody>
          <a:bodyPr/>
          <a:lstStyle/>
          <a:p>
            <a:pPr algn="just" eaLnBrk="1" hangingPunct="1">
              <a:lnSpc>
                <a:spcPct val="80000"/>
              </a:lnSpc>
            </a:pPr>
            <a:r>
              <a:rPr lang="en-US" altLang="en-US" sz="2400"/>
              <a:t>A </a:t>
            </a:r>
            <a:r>
              <a:rPr lang="en-US" altLang="en-US" sz="2400" b="1"/>
              <a:t>relationship</a:t>
            </a:r>
            <a:r>
              <a:rPr lang="en-US" altLang="en-US" sz="2400"/>
              <a:t> relates two or more distinct entities with a specific meaning.</a:t>
            </a:r>
          </a:p>
          <a:p>
            <a:pPr lvl="1" algn="just" eaLnBrk="1" hangingPunct="1">
              <a:lnSpc>
                <a:spcPct val="80000"/>
              </a:lnSpc>
            </a:pPr>
            <a:r>
              <a:rPr lang="en-US" altLang="en-US" sz="2100"/>
              <a:t>For example, EMPLOYEE John Smith </a:t>
            </a:r>
            <a:r>
              <a:rPr lang="en-US" altLang="en-US" sz="2100" i="1"/>
              <a:t>works on</a:t>
            </a:r>
            <a:r>
              <a:rPr lang="en-US" altLang="en-US" sz="2100"/>
              <a:t> the ProductX PROJECT, or EMPLOYEE Franklin Wong </a:t>
            </a:r>
            <a:r>
              <a:rPr lang="en-US" altLang="en-US" sz="2100" i="1"/>
              <a:t>manages</a:t>
            </a:r>
            <a:r>
              <a:rPr lang="en-US" altLang="en-US" sz="2100"/>
              <a:t> the Research DEPARTMENT.</a:t>
            </a:r>
          </a:p>
          <a:p>
            <a:pPr algn="just" eaLnBrk="1" hangingPunct="1">
              <a:lnSpc>
                <a:spcPct val="80000"/>
              </a:lnSpc>
            </a:pPr>
            <a:r>
              <a:rPr lang="en-US" altLang="en-US" sz="2400"/>
              <a:t>Relationships of the same type are grouped or typed into a </a:t>
            </a:r>
            <a:r>
              <a:rPr lang="en-US" altLang="en-US" sz="2400" b="1"/>
              <a:t>relationship type</a:t>
            </a:r>
            <a:r>
              <a:rPr lang="en-US" altLang="en-US" sz="2400"/>
              <a:t>.</a:t>
            </a:r>
          </a:p>
          <a:p>
            <a:pPr lvl="1" algn="just" eaLnBrk="1" hangingPunct="1">
              <a:lnSpc>
                <a:spcPct val="80000"/>
              </a:lnSpc>
            </a:pPr>
            <a:r>
              <a:rPr lang="en-US" altLang="en-US" sz="2100"/>
              <a:t>For example, the WORKS_ON relationship type in which EMPLOYEEs and PROJECTs participate, or the MANAGES relationship type in which EMPLOYEEs and DEPARTMENTs participate.</a:t>
            </a:r>
          </a:p>
          <a:p>
            <a:pPr algn="just" eaLnBrk="1" hangingPunct="1">
              <a:lnSpc>
                <a:spcPct val="80000"/>
              </a:lnSpc>
            </a:pPr>
            <a:r>
              <a:rPr lang="en-US" altLang="en-US" sz="2400"/>
              <a:t>The degree of a relationship type is the number of participating entity types. </a:t>
            </a:r>
          </a:p>
          <a:p>
            <a:pPr lvl="1" algn="just" eaLnBrk="1" hangingPunct="1">
              <a:lnSpc>
                <a:spcPct val="80000"/>
              </a:lnSpc>
            </a:pPr>
            <a:r>
              <a:rPr lang="en-US" altLang="en-US" sz="2100"/>
              <a:t>Both MANAGES and WORKS_ON are </a:t>
            </a:r>
            <a:r>
              <a:rPr lang="en-US" altLang="en-US" sz="2100" i="1"/>
              <a:t>binary</a:t>
            </a:r>
            <a:r>
              <a:rPr lang="en-US" altLang="en-US" sz="2100"/>
              <a:t> relationships.</a:t>
            </a:r>
          </a:p>
        </p:txBody>
      </p:sp>
      <p:sp>
        <p:nvSpPr>
          <p:cNvPr id="45060" name="Slide Number Placeholder 3"/>
          <p:cNvSpPr>
            <a:spLocks noGrp="1"/>
          </p:cNvSpPr>
          <p:nvPr>
            <p:ph type="sldNum" sz="quarter" idx="12"/>
          </p:nvPr>
        </p:nvSpPr>
        <p:spPr bwMode="auto">
          <a:noFill/>
          <a:ln>
            <a:miter lim="800000"/>
            <a:headEnd/>
            <a:tailEnd/>
          </a:ln>
        </p:spPr>
        <p:txBody>
          <a:bodyPr/>
          <a:lstStyle/>
          <a:p>
            <a:r>
              <a:rPr lang="en-US" altLang="en-US" sz="1400">
                <a:solidFill>
                  <a:srgbClr val="990033"/>
                </a:solidFill>
                <a:latin typeface="Arial" charset="0"/>
              </a:rPr>
              <a:t>Slide 3- </a:t>
            </a:r>
            <a:fld id="{56C86E6B-AD47-48B7-BA93-3C8AC9BF9B81}" type="slidenum">
              <a:rPr lang="en-US" altLang="en-US" sz="1400">
                <a:solidFill>
                  <a:srgbClr val="990033"/>
                </a:solidFill>
                <a:latin typeface="Arial" charset="0"/>
              </a:rPr>
              <a:pPr/>
              <a:t>28</a:t>
            </a:fld>
            <a:endParaRPr lang="en-CA" altLang="en-US" sz="1400">
              <a:solidFill>
                <a:srgbClr val="990033"/>
              </a:solidFill>
              <a:latin typeface="Arial" charset="0"/>
            </a:endParaRP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15"/>
          <p:cNvSpPr>
            <a:spLocks noGrp="1" noChangeArrowheads="1"/>
          </p:cNvSpPr>
          <p:nvPr>
            <p:ph type="title"/>
          </p:nvPr>
        </p:nvSpPr>
        <p:spPr>
          <a:xfrm>
            <a:off x="152400" y="290513"/>
            <a:ext cx="8763000" cy="776287"/>
          </a:xfrm>
        </p:spPr>
        <p:txBody>
          <a:bodyPr rtlCol="0">
            <a:normAutofit fontScale="90000"/>
          </a:bodyPr>
          <a:lstStyle/>
          <a:p>
            <a:pPr eaLnBrk="1" fontAlgn="auto" hangingPunct="1">
              <a:spcAft>
                <a:spcPts val="0"/>
              </a:spcAft>
              <a:defRPr/>
            </a:pPr>
            <a:r>
              <a:rPr lang="en-US" altLang="en-US" sz="2800"/>
              <a:t>Relationship instances of the WORKS_FOR N:1 relationship between EMPLOYEE and DEPARTMENT</a:t>
            </a:r>
          </a:p>
        </p:txBody>
      </p:sp>
      <p:sp>
        <p:nvSpPr>
          <p:cNvPr id="2" name="Slide Number Placeholder 2"/>
          <p:cNvSpPr>
            <a:spLocks noGrp="1"/>
          </p:cNvSpPr>
          <p:nvPr>
            <p:ph type="sldNum" sz="quarter" idx="12"/>
          </p:nvPr>
        </p:nvSpPr>
        <p:spPr bwMode="auto">
          <a:noFill/>
          <a:ln>
            <a:miter lim="800000"/>
            <a:headEnd/>
            <a:tailEnd/>
          </a:ln>
        </p:spPr>
        <p:txBody>
          <a:bodyPr/>
          <a:lstStyle/>
          <a:p>
            <a:r>
              <a:rPr lang="en-US" altLang="en-US" sz="1400">
                <a:solidFill>
                  <a:srgbClr val="990033"/>
                </a:solidFill>
                <a:latin typeface="Arial" charset="0"/>
              </a:rPr>
              <a:t>Slide 3- </a:t>
            </a:r>
            <a:fld id="{579D9257-FBF6-4749-8F5E-D481E64FAF6D}" type="slidenum">
              <a:rPr lang="en-US" altLang="en-US" sz="1400">
                <a:solidFill>
                  <a:srgbClr val="990033"/>
                </a:solidFill>
                <a:latin typeface="Arial" charset="0"/>
              </a:rPr>
              <a:pPr/>
              <a:t>29</a:t>
            </a:fld>
            <a:endParaRPr lang="en-CA" altLang="en-US" sz="1400">
              <a:solidFill>
                <a:srgbClr val="990033"/>
              </a:solidFill>
              <a:latin typeface="Arial" charset="0"/>
            </a:endParaRPr>
          </a:p>
        </p:txBody>
      </p:sp>
      <p:pic>
        <p:nvPicPr>
          <p:cNvPr id="47108" name="Picture 31" descr="fig03_09"/>
          <p:cNvPicPr>
            <a:picLocks noChangeAspect="1" noChangeArrowheads="1"/>
          </p:cNvPicPr>
          <p:nvPr/>
        </p:nvPicPr>
        <p:blipFill>
          <a:blip r:embed="rId3"/>
          <a:srcRect/>
          <a:stretch>
            <a:fillRect/>
          </a:stretch>
        </p:blipFill>
        <p:spPr bwMode="auto">
          <a:xfrm>
            <a:off x="685800" y="1608138"/>
            <a:ext cx="7924800" cy="4724400"/>
          </a:xfrm>
          <a:prstGeom prst="rect">
            <a:avLst/>
          </a:prstGeom>
          <a:noFill/>
          <a:ln w="9525">
            <a:noFill/>
            <a:miter lim="800000"/>
            <a:headEnd/>
            <a:tailEnd/>
          </a:ln>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altLang="en-US" sz="3200"/>
              <a:t>Overview of Database Design Process</a:t>
            </a:r>
          </a:p>
        </p:txBody>
      </p:sp>
      <p:sp>
        <p:nvSpPr>
          <p:cNvPr id="9219" name="Rectangle 3"/>
          <p:cNvSpPr>
            <a:spLocks noGrp="1" noChangeArrowheads="1"/>
          </p:cNvSpPr>
          <p:nvPr>
            <p:ph idx="1"/>
          </p:nvPr>
        </p:nvSpPr>
        <p:spPr/>
        <p:txBody>
          <a:bodyPr>
            <a:normAutofit lnSpcReduction="10000"/>
          </a:bodyPr>
          <a:lstStyle/>
          <a:p>
            <a:pPr algn="just" eaLnBrk="1" hangingPunct="1"/>
            <a:r>
              <a:rPr lang="en-US" altLang="en-US"/>
              <a:t>Two main activities:</a:t>
            </a:r>
          </a:p>
          <a:p>
            <a:pPr lvl="1" algn="just" eaLnBrk="1" hangingPunct="1"/>
            <a:r>
              <a:rPr lang="en-US" altLang="en-US"/>
              <a:t>Database design</a:t>
            </a:r>
          </a:p>
          <a:p>
            <a:pPr lvl="1" algn="just" eaLnBrk="1" hangingPunct="1"/>
            <a:r>
              <a:rPr lang="en-US" altLang="en-US"/>
              <a:t>Applications design</a:t>
            </a:r>
          </a:p>
          <a:p>
            <a:pPr algn="just" eaLnBrk="1" hangingPunct="1"/>
            <a:r>
              <a:rPr lang="en-US" altLang="en-US"/>
              <a:t>Focus in this chapter on database design</a:t>
            </a:r>
          </a:p>
          <a:p>
            <a:pPr lvl="1" algn="just" eaLnBrk="1" hangingPunct="1"/>
            <a:r>
              <a:rPr lang="en-US" altLang="en-US"/>
              <a:t>To design the conceptual schema for a database application</a:t>
            </a:r>
          </a:p>
          <a:p>
            <a:pPr algn="just" eaLnBrk="1" hangingPunct="1"/>
            <a:r>
              <a:rPr lang="en-US" altLang="en-US"/>
              <a:t>Applications design focuses on the programs and interfaces that access the database</a:t>
            </a:r>
          </a:p>
          <a:p>
            <a:pPr lvl="1" algn="just" eaLnBrk="1" hangingPunct="1"/>
            <a:r>
              <a:rPr lang="en-US" altLang="en-US"/>
              <a:t>Generally considered part of software engineering</a:t>
            </a:r>
          </a:p>
        </p:txBody>
      </p:sp>
      <p:sp>
        <p:nvSpPr>
          <p:cNvPr id="9220" name="Slide Number Placeholder 3"/>
          <p:cNvSpPr>
            <a:spLocks noGrp="1"/>
          </p:cNvSpPr>
          <p:nvPr>
            <p:ph type="sldNum" sz="quarter" idx="12"/>
          </p:nvPr>
        </p:nvSpPr>
        <p:spPr bwMode="auto">
          <a:noFill/>
          <a:ln>
            <a:miter lim="800000"/>
            <a:headEnd/>
            <a:tailEnd/>
          </a:ln>
        </p:spPr>
        <p:txBody>
          <a:bodyPr/>
          <a:lstStyle/>
          <a:p>
            <a:r>
              <a:rPr lang="en-US" altLang="en-US" sz="1400">
                <a:solidFill>
                  <a:srgbClr val="990033"/>
                </a:solidFill>
                <a:latin typeface="Arial" charset="0"/>
              </a:rPr>
              <a:t>Slide 3- </a:t>
            </a:r>
            <a:fld id="{A8A6E0D5-0B5F-46A8-A8DF-3CADDF8B38FE}" type="slidenum">
              <a:rPr lang="en-US" altLang="en-US" sz="1400">
                <a:solidFill>
                  <a:srgbClr val="990033"/>
                </a:solidFill>
                <a:latin typeface="Arial" charset="0"/>
              </a:rPr>
              <a:pPr/>
              <a:t>3</a:t>
            </a:fld>
            <a:endParaRPr lang="en-CA" altLang="en-US" sz="1400">
              <a:solidFill>
                <a:srgbClr val="990033"/>
              </a:solidFill>
              <a:latin typeface="Arial" charset="0"/>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0"/>
          <p:cNvSpPr>
            <a:spLocks noGrp="1" noChangeArrowheads="1"/>
          </p:cNvSpPr>
          <p:nvPr>
            <p:ph type="title"/>
          </p:nvPr>
        </p:nvSpPr>
        <p:spPr>
          <a:xfrm>
            <a:off x="296863" y="85725"/>
            <a:ext cx="8496300" cy="1143000"/>
          </a:xfrm>
          <a:noFill/>
        </p:spPr>
        <p:txBody>
          <a:bodyPr/>
          <a:lstStyle/>
          <a:p>
            <a:pPr eaLnBrk="1" hangingPunct="1"/>
            <a:r>
              <a:rPr lang="en-US" altLang="en-US" sz="2800"/>
              <a:t>Relationship instances of the M:N  WORKS_ON relationship between EMPLOYEE and PROJECT</a:t>
            </a:r>
          </a:p>
        </p:txBody>
      </p:sp>
      <p:sp>
        <p:nvSpPr>
          <p:cNvPr id="49155" name="Slide Number Placeholder 2"/>
          <p:cNvSpPr>
            <a:spLocks noGrp="1"/>
          </p:cNvSpPr>
          <p:nvPr>
            <p:ph type="sldNum" sz="quarter" idx="12"/>
          </p:nvPr>
        </p:nvSpPr>
        <p:spPr bwMode="auto">
          <a:noFill/>
          <a:ln>
            <a:miter lim="800000"/>
            <a:headEnd/>
            <a:tailEnd/>
          </a:ln>
        </p:spPr>
        <p:txBody>
          <a:bodyPr/>
          <a:lstStyle/>
          <a:p>
            <a:r>
              <a:rPr lang="en-US" altLang="en-US" sz="1400">
                <a:solidFill>
                  <a:srgbClr val="990033"/>
                </a:solidFill>
                <a:latin typeface="Arial" charset="0"/>
              </a:rPr>
              <a:t>Slide 3- </a:t>
            </a:r>
            <a:fld id="{A34FDD00-6E37-45D0-9AA4-294BC0007F66}" type="slidenum">
              <a:rPr lang="en-US" altLang="en-US" sz="1400">
                <a:solidFill>
                  <a:srgbClr val="990033"/>
                </a:solidFill>
                <a:latin typeface="Arial" charset="0"/>
              </a:rPr>
              <a:pPr/>
              <a:t>30</a:t>
            </a:fld>
            <a:endParaRPr lang="en-CA" altLang="en-US" sz="1400">
              <a:solidFill>
                <a:srgbClr val="990033"/>
              </a:solidFill>
              <a:latin typeface="Arial" charset="0"/>
            </a:endParaRPr>
          </a:p>
        </p:txBody>
      </p:sp>
      <p:sp>
        <p:nvSpPr>
          <p:cNvPr id="49156" name="Text Box 21"/>
          <p:cNvSpPr txBox="1">
            <a:spLocks noChangeArrowheads="1"/>
          </p:cNvSpPr>
          <p:nvPr/>
        </p:nvSpPr>
        <p:spPr bwMode="auto">
          <a:xfrm>
            <a:off x="685800" y="1822450"/>
            <a:ext cx="8099425" cy="457200"/>
          </a:xfrm>
          <a:prstGeom prst="rect">
            <a:avLst/>
          </a:prstGeom>
          <a:noFill/>
          <a:ln w="9525">
            <a:noFill/>
            <a:miter lim="800000"/>
            <a:headEnd/>
            <a:tailEnd/>
          </a:ln>
          <a:effectLst/>
        </p:spPr>
        <p:txBody>
          <a:bodyPr>
            <a:spAutoFit/>
          </a:bodyPr>
          <a:lstStyle/>
          <a:p>
            <a:pPr eaLnBrk="1" hangingPunct="1">
              <a:spcBef>
                <a:spcPct val="50000"/>
              </a:spcBef>
            </a:pPr>
            <a:endParaRPr lang="en-US" altLang="en-US" sz="2400">
              <a:solidFill>
                <a:schemeClr val="bg2"/>
              </a:solidFill>
              <a:latin typeface="Times New Roman" pitchFamily="18" charset="0"/>
            </a:endParaRPr>
          </a:p>
        </p:txBody>
      </p:sp>
      <p:pic>
        <p:nvPicPr>
          <p:cNvPr id="49157" name="Picture 38" descr="fig03_13"/>
          <p:cNvPicPr>
            <a:picLocks noChangeAspect="1" noChangeArrowheads="1"/>
          </p:cNvPicPr>
          <p:nvPr/>
        </p:nvPicPr>
        <p:blipFill>
          <a:blip r:embed="rId3"/>
          <a:srcRect/>
          <a:stretch>
            <a:fillRect/>
          </a:stretch>
        </p:blipFill>
        <p:spPr bwMode="auto">
          <a:xfrm>
            <a:off x="1281113" y="1644650"/>
            <a:ext cx="6948487" cy="4783138"/>
          </a:xfrm>
          <a:prstGeom prst="rect">
            <a:avLst/>
          </a:prstGeom>
          <a:noFill/>
          <a:ln w="9525">
            <a:noFill/>
            <a:miter lim="800000"/>
            <a:headEnd/>
            <a:tailEnd/>
          </a:ln>
        </p:spPr>
      </p:pic>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050"/>
          <p:cNvSpPr>
            <a:spLocks noGrp="1" noChangeArrowheads="1"/>
          </p:cNvSpPr>
          <p:nvPr>
            <p:ph type="title"/>
          </p:nvPr>
        </p:nvSpPr>
        <p:spPr/>
        <p:txBody>
          <a:bodyPr/>
          <a:lstStyle/>
          <a:p>
            <a:pPr eaLnBrk="1" hangingPunct="1"/>
            <a:r>
              <a:rPr lang="en-US" altLang="en-US" sz="3200"/>
              <a:t>Relationship type vs. relationship set (1)</a:t>
            </a:r>
          </a:p>
        </p:txBody>
      </p:sp>
      <p:sp>
        <p:nvSpPr>
          <p:cNvPr id="51203" name="Rectangle 2051"/>
          <p:cNvSpPr>
            <a:spLocks noGrp="1" noChangeArrowheads="1"/>
          </p:cNvSpPr>
          <p:nvPr>
            <p:ph idx="1"/>
          </p:nvPr>
        </p:nvSpPr>
        <p:spPr/>
        <p:txBody>
          <a:bodyPr>
            <a:normAutofit lnSpcReduction="10000"/>
          </a:bodyPr>
          <a:lstStyle/>
          <a:p>
            <a:pPr algn="just" eaLnBrk="1" hangingPunct="1"/>
            <a:r>
              <a:rPr lang="en-US" altLang="en-US"/>
              <a:t>Relationship Type:</a:t>
            </a:r>
          </a:p>
          <a:p>
            <a:pPr lvl="1" algn="just" eaLnBrk="1" hangingPunct="1"/>
            <a:r>
              <a:rPr lang="en-US" altLang="en-US"/>
              <a:t>Is the schema description of a relationship</a:t>
            </a:r>
          </a:p>
          <a:p>
            <a:pPr lvl="1" algn="just" eaLnBrk="1" hangingPunct="1"/>
            <a:r>
              <a:rPr lang="en-US" altLang="en-US"/>
              <a:t>Identifies the relationship name and the participating entity types</a:t>
            </a:r>
          </a:p>
          <a:p>
            <a:pPr lvl="1" algn="just" eaLnBrk="1" hangingPunct="1"/>
            <a:r>
              <a:rPr lang="en-US" altLang="en-US"/>
              <a:t>Also identifies certain relationship constraints</a:t>
            </a:r>
          </a:p>
          <a:p>
            <a:pPr algn="just" eaLnBrk="1" hangingPunct="1"/>
            <a:r>
              <a:rPr lang="en-US" altLang="en-US"/>
              <a:t>Relationship Set:</a:t>
            </a:r>
          </a:p>
          <a:p>
            <a:pPr lvl="1" algn="just" eaLnBrk="1" hangingPunct="1"/>
            <a:r>
              <a:rPr lang="en-US" altLang="en-US"/>
              <a:t>The current set of relationship instances represented in the database</a:t>
            </a:r>
          </a:p>
          <a:p>
            <a:pPr lvl="1" algn="just" eaLnBrk="1" hangingPunct="1"/>
            <a:r>
              <a:rPr lang="en-US" altLang="en-US"/>
              <a:t>The current </a:t>
            </a:r>
            <a:r>
              <a:rPr lang="en-US" altLang="en-US" i="1"/>
              <a:t>state</a:t>
            </a:r>
            <a:r>
              <a:rPr lang="en-US" altLang="en-US"/>
              <a:t> of a relationship type</a:t>
            </a:r>
          </a:p>
        </p:txBody>
      </p:sp>
      <p:sp>
        <p:nvSpPr>
          <p:cNvPr id="51204" name="Slide Number Placeholder 3"/>
          <p:cNvSpPr>
            <a:spLocks noGrp="1"/>
          </p:cNvSpPr>
          <p:nvPr>
            <p:ph type="sldNum" sz="quarter" idx="12"/>
          </p:nvPr>
        </p:nvSpPr>
        <p:spPr bwMode="auto">
          <a:noFill/>
          <a:ln>
            <a:miter lim="800000"/>
            <a:headEnd/>
            <a:tailEnd/>
          </a:ln>
        </p:spPr>
        <p:txBody>
          <a:bodyPr/>
          <a:lstStyle/>
          <a:p>
            <a:r>
              <a:rPr lang="en-US" altLang="en-US" sz="1400">
                <a:solidFill>
                  <a:srgbClr val="990033"/>
                </a:solidFill>
                <a:latin typeface="Arial" charset="0"/>
              </a:rPr>
              <a:t>Slide 3- </a:t>
            </a:r>
            <a:fld id="{F5813B73-FE3A-4313-A223-7599811388F3}" type="slidenum">
              <a:rPr lang="en-US" altLang="en-US" sz="1400">
                <a:solidFill>
                  <a:srgbClr val="990033"/>
                </a:solidFill>
                <a:latin typeface="Arial" charset="0"/>
              </a:rPr>
              <a:pPr/>
              <a:t>31</a:t>
            </a:fld>
            <a:endParaRPr lang="en-CA" altLang="en-US" sz="1400">
              <a:solidFill>
                <a:srgbClr val="990033"/>
              </a:solidFill>
              <a:latin typeface="Arial" charset="0"/>
            </a:endParaRPr>
          </a:p>
        </p:txBody>
      </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en-US" sz="3200"/>
              <a:t>Relationship type vs. relationship set (2)</a:t>
            </a:r>
          </a:p>
        </p:txBody>
      </p:sp>
      <p:sp>
        <p:nvSpPr>
          <p:cNvPr id="52227" name="Rectangle 3"/>
          <p:cNvSpPr>
            <a:spLocks noGrp="1" noChangeArrowheads="1"/>
          </p:cNvSpPr>
          <p:nvPr>
            <p:ph idx="1"/>
          </p:nvPr>
        </p:nvSpPr>
        <p:spPr/>
        <p:txBody>
          <a:bodyPr/>
          <a:lstStyle/>
          <a:p>
            <a:pPr algn="just" eaLnBrk="1" hangingPunct="1"/>
            <a:r>
              <a:rPr lang="en-US" altLang="en-US"/>
              <a:t>Each instance in the set relates individual participating entities – one from each participating entity type</a:t>
            </a:r>
          </a:p>
          <a:p>
            <a:pPr algn="just" eaLnBrk="1" hangingPunct="1"/>
            <a:r>
              <a:rPr lang="en-US" altLang="en-US"/>
              <a:t>In ER diagrams, we represent the </a:t>
            </a:r>
            <a:r>
              <a:rPr lang="en-US" altLang="en-US" i="1"/>
              <a:t>relationship type </a:t>
            </a:r>
            <a:r>
              <a:rPr lang="en-US" altLang="en-US"/>
              <a:t>as follows:</a:t>
            </a:r>
          </a:p>
          <a:p>
            <a:pPr lvl="1" algn="just" eaLnBrk="1" hangingPunct="1"/>
            <a:r>
              <a:rPr lang="en-US" altLang="en-US"/>
              <a:t>Diamond-shaped box is used to display a relationship type</a:t>
            </a:r>
          </a:p>
          <a:p>
            <a:pPr lvl="1" algn="just" eaLnBrk="1" hangingPunct="1"/>
            <a:r>
              <a:rPr lang="en-US" altLang="en-US"/>
              <a:t>Connected to the participating entity types via straight lines</a:t>
            </a:r>
          </a:p>
        </p:txBody>
      </p:sp>
      <p:sp>
        <p:nvSpPr>
          <p:cNvPr id="52228" name="Slide Number Placeholder 3"/>
          <p:cNvSpPr>
            <a:spLocks noGrp="1"/>
          </p:cNvSpPr>
          <p:nvPr>
            <p:ph type="sldNum" sz="quarter" idx="12"/>
          </p:nvPr>
        </p:nvSpPr>
        <p:spPr bwMode="auto">
          <a:noFill/>
          <a:ln>
            <a:miter lim="800000"/>
            <a:headEnd/>
            <a:tailEnd/>
          </a:ln>
        </p:spPr>
        <p:txBody>
          <a:bodyPr/>
          <a:lstStyle/>
          <a:p>
            <a:r>
              <a:rPr lang="en-US" altLang="en-US" sz="1400">
                <a:solidFill>
                  <a:srgbClr val="990033"/>
                </a:solidFill>
                <a:latin typeface="Arial" charset="0"/>
              </a:rPr>
              <a:t>Slide 3- </a:t>
            </a:r>
            <a:fld id="{218964C0-BFF5-4316-B40C-B11BECCA4CE5}" type="slidenum">
              <a:rPr lang="en-US" altLang="en-US" sz="1400">
                <a:solidFill>
                  <a:srgbClr val="990033"/>
                </a:solidFill>
                <a:latin typeface="Arial" charset="0"/>
              </a:rPr>
              <a:pPr/>
              <a:t>32</a:t>
            </a:fld>
            <a:endParaRPr lang="en-CA" altLang="en-US" sz="1400">
              <a:solidFill>
                <a:srgbClr val="990033"/>
              </a:solidFill>
              <a:latin typeface="Arial" charset="0"/>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050"/>
          <p:cNvSpPr>
            <a:spLocks noGrp="1" noChangeArrowheads="1"/>
          </p:cNvSpPr>
          <p:nvPr>
            <p:ph type="title"/>
          </p:nvPr>
        </p:nvSpPr>
        <p:spPr/>
        <p:txBody>
          <a:bodyPr/>
          <a:lstStyle/>
          <a:p>
            <a:pPr eaLnBrk="1" hangingPunct="1"/>
            <a:r>
              <a:rPr lang="en-US" altLang="en-US" sz="3200"/>
              <a:t>Refining the COMPANY database schema by introducing relationships</a:t>
            </a:r>
          </a:p>
        </p:txBody>
      </p:sp>
      <p:sp>
        <p:nvSpPr>
          <p:cNvPr id="53251" name="Rectangle 2051"/>
          <p:cNvSpPr>
            <a:spLocks noGrp="1" noChangeArrowheads="1"/>
          </p:cNvSpPr>
          <p:nvPr>
            <p:ph idx="1"/>
          </p:nvPr>
        </p:nvSpPr>
        <p:spPr/>
        <p:txBody>
          <a:bodyPr/>
          <a:lstStyle/>
          <a:p>
            <a:pPr algn="just" eaLnBrk="1" hangingPunct="1"/>
            <a:r>
              <a:rPr lang="en-US" altLang="en-US" sz="2400"/>
              <a:t>By examining the requirements, six relationship types are identified</a:t>
            </a:r>
          </a:p>
          <a:p>
            <a:pPr algn="just" eaLnBrk="1" hangingPunct="1"/>
            <a:r>
              <a:rPr lang="en-US" altLang="en-US" sz="2400"/>
              <a:t>All are </a:t>
            </a:r>
            <a:r>
              <a:rPr lang="en-US" altLang="en-US" sz="2400" i="1"/>
              <a:t>binary</a:t>
            </a:r>
            <a:r>
              <a:rPr lang="en-US" altLang="en-US" sz="2400"/>
              <a:t> relationships( degree 2)</a:t>
            </a:r>
          </a:p>
          <a:p>
            <a:pPr algn="just" eaLnBrk="1" hangingPunct="1"/>
            <a:r>
              <a:rPr lang="en-US" altLang="en-US" sz="2400"/>
              <a:t>Listed below with their participating entity types:</a:t>
            </a:r>
          </a:p>
          <a:p>
            <a:pPr lvl="1" algn="just" eaLnBrk="1" hangingPunct="1"/>
            <a:r>
              <a:rPr lang="en-US" altLang="en-US" sz="2200"/>
              <a:t>WORKS_FOR (between EMPLOYEE, DEPARTMENT)</a:t>
            </a:r>
          </a:p>
          <a:p>
            <a:pPr lvl="1" algn="just" eaLnBrk="1" hangingPunct="1"/>
            <a:r>
              <a:rPr lang="en-US" altLang="en-US" sz="2200"/>
              <a:t>MANAGES (also between EMPLOYEE, DEPARTMENT)</a:t>
            </a:r>
          </a:p>
          <a:p>
            <a:pPr lvl="1" algn="just" eaLnBrk="1" hangingPunct="1"/>
            <a:r>
              <a:rPr lang="en-US" altLang="en-US" sz="2200"/>
              <a:t>CONTROLS (between DEPARTMENT, PROJECT)</a:t>
            </a:r>
          </a:p>
          <a:p>
            <a:pPr lvl="1" algn="just" eaLnBrk="1" hangingPunct="1"/>
            <a:r>
              <a:rPr lang="en-US" altLang="en-US" sz="2200"/>
              <a:t>WORKS_ON (between EMPLOYEE, PROJECT)</a:t>
            </a:r>
          </a:p>
          <a:p>
            <a:pPr lvl="1" algn="just" eaLnBrk="1" hangingPunct="1"/>
            <a:r>
              <a:rPr lang="en-US" altLang="en-US" sz="2200"/>
              <a:t>SUPERVISION (between EMPLOYEE (as subordinate), EMPLOYEE (as supervisor))</a:t>
            </a:r>
          </a:p>
          <a:p>
            <a:pPr lvl="1" algn="just" eaLnBrk="1" hangingPunct="1"/>
            <a:r>
              <a:rPr lang="en-US" altLang="en-US" sz="2200"/>
              <a:t>DEPENDENTS_OF (between EMPLOYEE, DEPENDENT)</a:t>
            </a:r>
          </a:p>
          <a:p>
            <a:pPr lvl="1" algn="just" eaLnBrk="1" hangingPunct="1"/>
            <a:endParaRPr lang="en-US" altLang="en-US" sz="2200"/>
          </a:p>
        </p:txBody>
      </p:sp>
      <p:sp>
        <p:nvSpPr>
          <p:cNvPr id="53252" name="Slide Number Placeholder 3"/>
          <p:cNvSpPr>
            <a:spLocks noGrp="1"/>
          </p:cNvSpPr>
          <p:nvPr>
            <p:ph type="sldNum" sz="quarter" idx="12"/>
          </p:nvPr>
        </p:nvSpPr>
        <p:spPr bwMode="auto">
          <a:noFill/>
          <a:ln>
            <a:miter lim="800000"/>
            <a:headEnd/>
            <a:tailEnd/>
          </a:ln>
        </p:spPr>
        <p:txBody>
          <a:bodyPr/>
          <a:lstStyle/>
          <a:p>
            <a:r>
              <a:rPr lang="en-US" altLang="en-US" sz="1400">
                <a:solidFill>
                  <a:srgbClr val="990033"/>
                </a:solidFill>
                <a:latin typeface="Arial" charset="0"/>
              </a:rPr>
              <a:t>Slide 3- </a:t>
            </a:r>
            <a:fld id="{3E2C87F6-302E-4032-BBB9-520CC2B2B7A6}" type="slidenum">
              <a:rPr lang="en-US" altLang="en-US" sz="1400">
                <a:solidFill>
                  <a:srgbClr val="990033"/>
                </a:solidFill>
                <a:latin typeface="Arial" charset="0"/>
              </a:rPr>
              <a:pPr/>
              <a:t>33</a:t>
            </a:fld>
            <a:endParaRPr lang="en-CA" altLang="en-US" sz="1400">
              <a:solidFill>
                <a:srgbClr val="990033"/>
              </a:solidFill>
              <a:latin typeface="Arial" charset="0"/>
            </a:endParaRP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622300" y="215900"/>
            <a:ext cx="7940675" cy="768350"/>
          </a:xfrm>
          <a:noFill/>
        </p:spPr>
        <p:txBody>
          <a:bodyPr>
            <a:normAutofit fontScale="90000"/>
          </a:bodyPr>
          <a:lstStyle/>
          <a:p>
            <a:pPr eaLnBrk="1" hangingPunct="1"/>
            <a:r>
              <a:rPr lang="en-US" altLang="en-US" sz="3200"/>
              <a:t>ER DIAGRAM – Relationship Types are:</a:t>
            </a:r>
            <a:br>
              <a:rPr lang="en-US" altLang="en-US" sz="3200"/>
            </a:br>
            <a:r>
              <a:rPr lang="en-US" altLang="en-US" sz="1400" b="1"/>
              <a:t>WORKS_FOR, MANAGES, WORKS_ON, CONTROLS, SUPERVISION, DEPENDENTS_OF</a:t>
            </a:r>
          </a:p>
        </p:txBody>
      </p:sp>
      <p:sp>
        <p:nvSpPr>
          <p:cNvPr id="54275" name="Slide Number Placeholder 2"/>
          <p:cNvSpPr>
            <a:spLocks noGrp="1"/>
          </p:cNvSpPr>
          <p:nvPr>
            <p:ph type="sldNum" sz="quarter" idx="12"/>
          </p:nvPr>
        </p:nvSpPr>
        <p:spPr bwMode="auto">
          <a:noFill/>
          <a:ln>
            <a:miter lim="800000"/>
            <a:headEnd/>
            <a:tailEnd/>
          </a:ln>
        </p:spPr>
        <p:txBody>
          <a:bodyPr/>
          <a:lstStyle/>
          <a:p>
            <a:r>
              <a:rPr lang="en-US" altLang="en-US" sz="1400">
                <a:solidFill>
                  <a:srgbClr val="990033"/>
                </a:solidFill>
                <a:latin typeface="Arial" charset="0"/>
              </a:rPr>
              <a:t>Slide 3- </a:t>
            </a:r>
            <a:fld id="{779DB8F5-1FF2-45BB-9AC7-33EF23CBAFCC}" type="slidenum">
              <a:rPr lang="en-US" altLang="en-US" sz="1400">
                <a:solidFill>
                  <a:srgbClr val="990033"/>
                </a:solidFill>
                <a:latin typeface="Arial" charset="0"/>
              </a:rPr>
              <a:pPr/>
              <a:t>34</a:t>
            </a:fld>
            <a:endParaRPr lang="en-CA" altLang="en-US" sz="1400">
              <a:solidFill>
                <a:srgbClr val="990033"/>
              </a:solidFill>
              <a:latin typeface="Arial" charset="0"/>
            </a:endParaRPr>
          </a:p>
        </p:txBody>
      </p:sp>
      <p:pic>
        <p:nvPicPr>
          <p:cNvPr id="54276" name="Picture 4" descr="fig03_02"/>
          <p:cNvPicPr>
            <a:picLocks noChangeAspect="1" noChangeArrowheads="1"/>
          </p:cNvPicPr>
          <p:nvPr/>
        </p:nvPicPr>
        <p:blipFill>
          <a:blip r:embed="rId3"/>
          <a:srcRect/>
          <a:stretch>
            <a:fillRect/>
          </a:stretch>
        </p:blipFill>
        <p:spPr bwMode="auto">
          <a:xfrm>
            <a:off x="1981200" y="1565275"/>
            <a:ext cx="5181600" cy="4994275"/>
          </a:xfrm>
          <a:prstGeom prst="rect">
            <a:avLst/>
          </a:prstGeom>
          <a:noFill/>
          <a:ln w="9525">
            <a:noFill/>
            <a:miter lim="800000"/>
            <a:headEnd/>
            <a:tailEnd/>
          </a:ln>
        </p:spPr>
      </p:pic>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4"/>
          <p:cNvSpPr>
            <a:spLocks noGrp="1" noChangeArrowheads="1"/>
          </p:cNvSpPr>
          <p:nvPr>
            <p:ph type="title"/>
          </p:nvPr>
        </p:nvSpPr>
        <p:spPr/>
        <p:txBody>
          <a:bodyPr/>
          <a:lstStyle/>
          <a:p>
            <a:pPr eaLnBrk="1" hangingPunct="1"/>
            <a:r>
              <a:rPr lang="en-US" altLang="en-US"/>
              <a:t>Discussion on Relationship Types</a:t>
            </a:r>
          </a:p>
        </p:txBody>
      </p:sp>
      <p:sp>
        <p:nvSpPr>
          <p:cNvPr id="56323" name="Rectangle 5"/>
          <p:cNvSpPr>
            <a:spLocks noGrp="1" noChangeArrowheads="1"/>
          </p:cNvSpPr>
          <p:nvPr>
            <p:ph idx="1"/>
          </p:nvPr>
        </p:nvSpPr>
        <p:spPr/>
        <p:txBody>
          <a:bodyPr/>
          <a:lstStyle/>
          <a:p>
            <a:pPr algn="just" eaLnBrk="1" hangingPunct="1"/>
            <a:r>
              <a:rPr lang="en-US" altLang="en-US" sz="2400"/>
              <a:t>In the refined design, some attributes from the initial entity types are refined into relationships:</a:t>
            </a:r>
          </a:p>
          <a:p>
            <a:pPr lvl="1" algn="just" eaLnBrk="1" hangingPunct="1"/>
            <a:r>
              <a:rPr lang="en-US" altLang="en-US" sz="2200"/>
              <a:t>Manager of DEPARTMENT -&gt; MANAGES</a:t>
            </a:r>
          </a:p>
          <a:p>
            <a:pPr lvl="1" algn="just" eaLnBrk="1" hangingPunct="1"/>
            <a:r>
              <a:rPr lang="en-US" altLang="en-US" sz="2200"/>
              <a:t>Works_on of EMPLOYEE -&gt; WORKS_ON</a:t>
            </a:r>
          </a:p>
          <a:p>
            <a:pPr lvl="1" algn="just" eaLnBrk="1" hangingPunct="1"/>
            <a:r>
              <a:rPr lang="en-US" altLang="en-US" sz="2200"/>
              <a:t>Department of EMPLOYEE -&gt; WORKS_FOR</a:t>
            </a:r>
          </a:p>
          <a:p>
            <a:pPr lvl="1" algn="just" eaLnBrk="1" hangingPunct="1"/>
            <a:r>
              <a:rPr lang="en-US" altLang="en-US" sz="2200"/>
              <a:t>etc</a:t>
            </a:r>
          </a:p>
          <a:p>
            <a:pPr algn="just" eaLnBrk="1" hangingPunct="1"/>
            <a:r>
              <a:rPr lang="en-US" altLang="en-US" sz="2400"/>
              <a:t>In general, more than one relationship type can exist between the same participating entity types </a:t>
            </a:r>
          </a:p>
          <a:p>
            <a:pPr lvl="1" algn="just" eaLnBrk="1" hangingPunct="1"/>
            <a:r>
              <a:rPr lang="en-US" altLang="en-US" sz="2200"/>
              <a:t>MANAGES and WORKS_FOR are distinct relationship types between EMPLOYEE and DEPARTMENT</a:t>
            </a:r>
          </a:p>
          <a:p>
            <a:pPr lvl="1" algn="just" eaLnBrk="1" hangingPunct="1"/>
            <a:r>
              <a:rPr lang="en-US" altLang="en-US" sz="2200"/>
              <a:t>Different meanings and different relationship instances.</a:t>
            </a:r>
          </a:p>
        </p:txBody>
      </p:sp>
      <p:sp>
        <p:nvSpPr>
          <p:cNvPr id="56324" name="Slide Number Placeholder 3"/>
          <p:cNvSpPr>
            <a:spLocks noGrp="1"/>
          </p:cNvSpPr>
          <p:nvPr>
            <p:ph type="sldNum" sz="quarter" idx="12"/>
          </p:nvPr>
        </p:nvSpPr>
        <p:spPr bwMode="auto">
          <a:noFill/>
          <a:ln>
            <a:miter lim="800000"/>
            <a:headEnd/>
            <a:tailEnd/>
          </a:ln>
        </p:spPr>
        <p:txBody>
          <a:bodyPr/>
          <a:lstStyle/>
          <a:p>
            <a:r>
              <a:rPr lang="en-US" altLang="en-US" sz="1400">
                <a:solidFill>
                  <a:srgbClr val="990033"/>
                </a:solidFill>
                <a:latin typeface="Arial" charset="0"/>
              </a:rPr>
              <a:t>Slide 3- </a:t>
            </a:r>
            <a:fld id="{AC13C2A3-AC12-476B-A33A-C6C8F80D4C14}" type="slidenum">
              <a:rPr lang="en-US" altLang="en-US" sz="1400">
                <a:solidFill>
                  <a:srgbClr val="990033"/>
                </a:solidFill>
                <a:latin typeface="Arial" charset="0"/>
              </a:rPr>
              <a:pPr/>
              <a:t>35</a:t>
            </a:fld>
            <a:endParaRPr lang="en-CA" altLang="en-US" sz="1400">
              <a:solidFill>
                <a:srgbClr val="990033"/>
              </a:solidFill>
              <a:latin typeface="Arial" charset="0"/>
            </a:endParaRP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28"/>
          <p:cNvSpPr>
            <a:spLocks noGrp="1" noChangeArrowheads="1"/>
          </p:cNvSpPr>
          <p:nvPr>
            <p:ph type="title"/>
          </p:nvPr>
        </p:nvSpPr>
        <p:spPr/>
        <p:txBody>
          <a:bodyPr/>
          <a:lstStyle/>
          <a:p>
            <a:pPr eaLnBrk="1" hangingPunct="1"/>
            <a:r>
              <a:rPr lang="en-US" altLang="en-US"/>
              <a:t>Recursive Relationship Type</a:t>
            </a:r>
          </a:p>
        </p:txBody>
      </p:sp>
      <p:sp>
        <p:nvSpPr>
          <p:cNvPr id="58371" name="Rectangle 1029"/>
          <p:cNvSpPr>
            <a:spLocks noGrp="1" noChangeArrowheads="1"/>
          </p:cNvSpPr>
          <p:nvPr>
            <p:ph idx="1"/>
          </p:nvPr>
        </p:nvSpPr>
        <p:spPr/>
        <p:txBody>
          <a:bodyPr/>
          <a:lstStyle/>
          <a:p>
            <a:pPr algn="just" eaLnBrk="1" hangingPunct="1"/>
            <a:r>
              <a:rPr lang="en-US" altLang="en-US" sz="2400"/>
              <a:t>An relationship type whose with the same participating entity type in </a:t>
            </a:r>
            <a:r>
              <a:rPr lang="en-US" altLang="en-US" sz="2400" b="1"/>
              <a:t>distinct roles</a:t>
            </a:r>
          </a:p>
          <a:p>
            <a:pPr algn="just" eaLnBrk="1" hangingPunct="1"/>
            <a:r>
              <a:rPr lang="en-US" altLang="en-US" sz="2400"/>
              <a:t>Example: the SUPERVISION relationship</a:t>
            </a:r>
          </a:p>
          <a:p>
            <a:pPr algn="just" eaLnBrk="1" hangingPunct="1"/>
            <a:r>
              <a:rPr lang="en-US" altLang="en-US" sz="2400"/>
              <a:t>EMPLOYEE participates twice in two distinct roles:</a:t>
            </a:r>
          </a:p>
          <a:p>
            <a:pPr lvl="1" algn="just" eaLnBrk="1" hangingPunct="1"/>
            <a:r>
              <a:rPr lang="en-US" altLang="en-US" sz="2200"/>
              <a:t>supervisor (or boss) role</a:t>
            </a:r>
          </a:p>
          <a:p>
            <a:pPr lvl="1" algn="just" eaLnBrk="1" hangingPunct="1"/>
            <a:r>
              <a:rPr lang="en-US" altLang="en-US" sz="2200"/>
              <a:t>supervisee (or subordinate) role</a:t>
            </a:r>
          </a:p>
          <a:p>
            <a:pPr algn="just" eaLnBrk="1" hangingPunct="1"/>
            <a:r>
              <a:rPr lang="en-US" altLang="en-US" sz="2400"/>
              <a:t>Each relationship instance relates two distinct EMPLOYEE entities:</a:t>
            </a:r>
          </a:p>
          <a:p>
            <a:pPr lvl="1" algn="just" eaLnBrk="1" hangingPunct="1"/>
            <a:r>
              <a:rPr lang="en-US" altLang="en-US" sz="2200"/>
              <a:t>One employee in </a:t>
            </a:r>
            <a:r>
              <a:rPr lang="en-US" altLang="en-US" sz="2200" i="1"/>
              <a:t>supervisor</a:t>
            </a:r>
            <a:r>
              <a:rPr lang="en-US" altLang="en-US" sz="2200"/>
              <a:t> role</a:t>
            </a:r>
          </a:p>
          <a:p>
            <a:pPr lvl="1" algn="just" eaLnBrk="1" hangingPunct="1"/>
            <a:r>
              <a:rPr lang="en-US" altLang="en-US" sz="2200"/>
              <a:t>One employee in </a:t>
            </a:r>
            <a:r>
              <a:rPr lang="en-US" altLang="en-US" sz="2200" i="1"/>
              <a:t>supervisee</a:t>
            </a:r>
            <a:r>
              <a:rPr lang="en-US" altLang="en-US" sz="2200"/>
              <a:t> role</a:t>
            </a:r>
          </a:p>
        </p:txBody>
      </p:sp>
      <p:sp>
        <p:nvSpPr>
          <p:cNvPr id="58372" name="Slide Number Placeholder 3"/>
          <p:cNvSpPr>
            <a:spLocks noGrp="1"/>
          </p:cNvSpPr>
          <p:nvPr>
            <p:ph type="sldNum" sz="quarter" idx="12"/>
          </p:nvPr>
        </p:nvSpPr>
        <p:spPr bwMode="auto">
          <a:noFill/>
          <a:ln>
            <a:miter lim="800000"/>
            <a:headEnd/>
            <a:tailEnd/>
          </a:ln>
        </p:spPr>
        <p:txBody>
          <a:bodyPr/>
          <a:lstStyle/>
          <a:p>
            <a:r>
              <a:rPr lang="en-US" altLang="en-US" sz="1400">
                <a:solidFill>
                  <a:srgbClr val="990033"/>
                </a:solidFill>
                <a:latin typeface="Arial" charset="0"/>
              </a:rPr>
              <a:t>Slide 3- </a:t>
            </a:r>
            <a:fld id="{2EEBFFAD-5690-47E8-89FD-1BD34A99A59D}" type="slidenum">
              <a:rPr lang="en-US" altLang="en-US" sz="1400">
                <a:solidFill>
                  <a:srgbClr val="990033"/>
                </a:solidFill>
                <a:latin typeface="Arial" charset="0"/>
              </a:rPr>
              <a:pPr/>
              <a:t>36</a:t>
            </a:fld>
            <a:endParaRPr lang="en-CA" altLang="en-US" sz="1400">
              <a:solidFill>
                <a:srgbClr val="990033"/>
              </a:solidFill>
              <a:latin typeface="Arial" charset="0"/>
            </a:endParaRPr>
          </a:p>
        </p:txBody>
      </p:sp>
      <p:pic>
        <p:nvPicPr>
          <p:cNvPr id="58373" name="Picture 5"/>
          <p:cNvPicPr>
            <a:picLocks noChangeAspect="1" noChangeArrowheads="1"/>
          </p:cNvPicPr>
          <p:nvPr/>
        </p:nvPicPr>
        <p:blipFill>
          <a:blip r:embed="rId3"/>
          <a:srcRect/>
          <a:stretch>
            <a:fillRect/>
          </a:stretch>
        </p:blipFill>
        <p:spPr bwMode="auto">
          <a:xfrm>
            <a:off x="5940425" y="4583113"/>
            <a:ext cx="2514600" cy="2085975"/>
          </a:xfrm>
          <a:prstGeom prst="rect">
            <a:avLst/>
          </a:prstGeom>
          <a:noFill/>
          <a:ln w="9525">
            <a:noFill/>
            <a:miter lim="800000"/>
            <a:headEnd/>
            <a:tailEnd/>
          </a:ln>
        </p:spPr>
      </p:pic>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28"/>
          <p:cNvSpPr>
            <a:spLocks noGrp="1" noChangeArrowheads="1"/>
          </p:cNvSpPr>
          <p:nvPr>
            <p:ph type="title"/>
          </p:nvPr>
        </p:nvSpPr>
        <p:spPr>
          <a:xfrm>
            <a:off x="381000" y="44450"/>
            <a:ext cx="8294688" cy="992188"/>
          </a:xfrm>
          <a:noFill/>
        </p:spPr>
        <p:txBody>
          <a:bodyPr/>
          <a:lstStyle/>
          <a:p>
            <a:pPr algn="ctr" eaLnBrk="1" hangingPunct="1"/>
            <a:r>
              <a:rPr lang="en-US" altLang="en-US" sz="4000"/>
              <a:t>Displaying a recursive relationship</a:t>
            </a:r>
          </a:p>
        </p:txBody>
      </p:sp>
      <p:sp>
        <p:nvSpPr>
          <p:cNvPr id="60419" name="Rectangle 1029"/>
          <p:cNvSpPr>
            <a:spLocks noGrp="1" noChangeArrowheads="1"/>
          </p:cNvSpPr>
          <p:nvPr>
            <p:ph idx="1"/>
          </p:nvPr>
        </p:nvSpPr>
        <p:spPr/>
        <p:txBody>
          <a:bodyPr/>
          <a:lstStyle/>
          <a:p>
            <a:pPr algn="just" eaLnBrk="1" hangingPunct="1">
              <a:lnSpc>
                <a:spcPct val="80000"/>
              </a:lnSpc>
            </a:pPr>
            <a:r>
              <a:rPr lang="en-US" altLang="en-US" sz="2400"/>
              <a:t>In a recursive relationship type.</a:t>
            </a:r>
          </a:p>
          <a:p>
            <a:pPr lvl="1" algn="just" eaLnBrk="1" hangingPunct="1">
              <a:lnSpc>
                <a:spcPct val="80000"/>
              </a:lnSpc>
            </a:pPr>
            <a:r>
              <a:rPr lang="en-US" altLang="en-US"/>
              <a:t>Both participations are same entity type in different roles.</a:t>
            </a:r>
          </a:p>
          <a:p>
            <a:pPr lvl="1" algn="just" eaLnBrk="1" hangingPunct="1">
              <a:lnSpc>
                <a:spcPct val="80000"/>
              </a:lnSpc>
            </a:pPr>
            <a:r>
              <a:rPr lang="en-US" altLang="en-US"/>
              <a:t>For example, SUPERVISION relationships between EMPLOYEE (in role of supervisor or boss) and (another) EMPLOYEE (in role of subordinate or worker).</a:t>
            </a:r>
          </a:p>
          <a:p>
            <a:pPr algn="just" eaLnBrk="1" hangingPunct="1">
              <a:lnSpc>
                <a:spcPct val="80000"/>
              </a:lnSpc>
            </a:pPr>
            <a:r>
              <a:rPr lang="en-US" altLang="en-US" sz="2400"/>
              <a:t>In following figure, first role participation labeled with 1 and second role participation labeled with 2.</a:t>
            </a:r>
          </a:p>
          <a:p>
            <a:pPr algn="just" eaLnBrk="1" hangingPunct="1">
              <a:lnSpc>
                <a:spcPct val="80000"/>
              </a:lnSpc>
            </a:pPr>
            <a:r>
              <a:rPr lang="en-US" altLang="en-US" sz="2400"/>
              <a:t>In ER diagram, need to display role names to distinguish participations.</a:t>
            </a:r>
          </a:p>
        </p:txBody>
      </p:sp>
      <p:sp>
        <p:nvSpPr>
          <p:cNvPr id="60420" name="Slide Number Placeholder 3"/>
          <p:cNvSpPr>
            <a:spLocks noGrp="1"/>
          </p:cNvSpPr>
          <p:nvPr>
            <p:ph type="sldNum" sz="quarter" idx="12"/>
          </p:nvPr>
        </p:nvSpPr>
        <p:spPr bwMode="auto">
          <a:noFill/>
          <a:ln>
            <a:miter lim="800000"/>
            <a:headEnd/>
            <a:tailEnd/>
          </a:ln>
        </p:spPr>
        <p:txBody>
          <a:bodyPr/>
          <a:lstStyle/>
          <a:p>
            <a:r>
              <a:rPr lang="en-US" altLang="en-US" sz="1400">
                <a:solidFill>
                  <a:srgbClr val="990033"/>
                </a:solidFill>
                <a:latin typeface="Arial" charset="0"/>
              </a:rPr>
              <a:t>Slide 3- </a:t>
            </a:r>
            <a:fld id="{FDCD9A12-3441-4C7C-8F80-95A4EB0107F7}" type="slidenum">
              <a:rPr lang="en-US" altLang="en-US" sz="1400">
                <a:solidFill>
                  <a:srgbClr val="990033"/>
                </a:solidFill>
                <a:latin typeface="Arial" charset="0"/>
              </a:rPr>
              <a:pPr/>
              <a:t>37</a:t>
            </a:fld>
            <a:endParaRPr lang="en-CA" altLang="en-US" sz="1400">
              <a:solidFill>
                <a:srgbClr val="990033"/>
              </a:solidFill>
              <a:latin typeface="Arial" charset="0"/>
            </a:endParaRP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37"/>
          <p:cNvSpPr>
            <a:spLocks noGrp="1" noChangeArrowheads="1"/>
          </p:cNvSpPr>
          <p:nvPr>
            <p:ph type="title"/>
          </p:nvPr>
        </p:nvSpPr>
        <p:spPr>
          <a:xfrm>
            <a:off x="474663" y="-76200"/>
            <a:ext cx="8364537" cy="1052513"/>
          </a:xfrm>
        </p:spPr>
        <p:txBody>
          <a:bodyPr rtlCol="0">
            <a:normAutofit fontScale="90000"/>
          </a:bodyPr>
          <a:lstStyle/>
          <a:p>
            <a:pPr eaLnBrk="1" fontAlgn="auto" hangingPunct="1">
              <a:spcAft>
                <a:spcPts val="0"/>
              </a:spcAft>
              <a:defRPr/>
            </a:pPr>
            <a:r>
              <a:rPr lang="en-US" altLang="en-US"/>
              <a:t>A Recursive Relationship Supervision`</a:t>
            </a:r>
          </a:p>
        </p:txBody>
      </p:sp>
      <p:sp>
        <p:nvSpPr>
          <p:cNvPr id="62467" name="Slide Number Placeholder 2"/>
          <p:cNvSpPr>
            <a:spLocks noGrp="1"/>
          </p:cNvSpPr>
          <p:nvPr>
            <p:ph type="sldNum" sz="quarter" idx="12"/>
          </p:nvPr>
        </p:nvSpPr>
        <p:spPr bwMode="auto">
          <a:noFill/>
          <a:ln>
            <a:miter lim="800000"/>
            <a:headEnd/>
            <a:tailEnd/>
          </a:ln>
        </p:spPr>
        <p:txBody>
          <a:bodyPr/>
          <a:lstStyle/>
          <a:p>
            <a:r>
              <a:rPr lang="en-US" altLang="en-US" sz="1400">
                <a:solidFill>
                  <a:srgbClr val="990033"/>
                </a:solidFill>
                <a:latin typeface="Arial" charset="0"/>
              </a:rPr>
              <a:t>Slide 3- </a:t>
            </a:r>
            <a:fld id="{9B054CED-7EF8-4087-804B-C5D0BC87FC06}" type="slidenum">
              <a:rPr lang="en-US" altLang="en-US" sz="1400">
                <a:solidFill>
                  <a:srgbClr val="990033"/>
                </a:solidFill>
                <a:latin typeface="Arial" charset="0"/>
              </a:rPr>
              <a:pPr/>
              <a:t>38</a:t>
            </a:fld>
            <a:endParaRPr lang="en-CA" altLang="en-US" sz="1400">
              <a:solidFill>
                <a:srgbClr val="990033"/>
              </a:solidFill>
              <a:latin typeface="Arial" charset="0"/>
            </a:endParaRPr>
          </a:p>
        </p:txBody>
      </p:sp>
      <p:pic>
        <p:nvPicPr>
          <p:cNvPr id="62468" name="Picture 1074" descr="fig03_11"/>
          <p:cNvPicPr>
            <a:picLocks noChangeAspect="1" noChangeArrowheads="1"/>
          </p:cNvPicPr>
          <p:nvPr/>
        </p:nvPicPr>
        <p:blipFill>
          <a:blip r:embed="rId3"/>
          <a:srcRect/>
          <a:stretch>
            <a:fillRect/>
          </a:stretch>
        </p:blipFill>
        <p:spPr bwMode="auto">
          <a:xfrm>
            <a:off x="550863" y="1752600"/>
            <a:ext cx="7754937" cy="4576763"/>
          </a:xfrm>
          <a:prstGeom prst="rect">
            <a:avLst/>
          </a:prstGeom>
          <a:noFill/>
          <a:ln w="9525">
            <a:noFill/>
            <a:miter lim="800000"/>
            <a:headEnd/>
            <a:tailEnd/>
          </a:ln>
        </p:spPr>
      </p:pic>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p:cNvSpPr>
            <a:spLocks noGrp="1" noChangeArrowheads="1"/>
          </p:cNvSpPr>
          <p:nvPr>
            <p:ph type="title"/>
          </p:nvPr>
        </p:nvSpPr>
        <p:spPr>
          <a:xfrm>
            <a:off x="622300" y="215900"/>
            <a:ext cx="7940675" cy="768350"/>
          </a:xfrm>
        </p:spPr>
        <p:txBody>
          <a:bodyPr rtlCol="0">
            <a:normAutofit fontScale="90000"/>
          </a:bodyPr>
          <a:lstStyle/>
          <a:p>
            <a:pPr eaLnBrk="1" fontAlgn="auto" hangingPunct="1">
              <a:spcAft>
                <a:spcPts val="0"/>
              </a:spcAft>
              <a:defRPr/>
            </a:pPr>
            <a:r>
              <a:rPr lang="en-US" altLang="en-US" sz="2800" b="1"/>
              <a:t>Recursive Relationship Type is: </a:t>
            </a:r>
            <a:r>
              <a:rPr lang="en-US" altLang="en-US" sz="2400" b="1"/>
              <a:t>SUPERVISION</a:t>
            </a:r>
            <a:br>
              <a:rPr lang="en-US" altLang="en-US" sz="2400" b="1"/>
            </a:br>
            <a:r>
              <a:rPr lang="en-US" altLang="en-US" sz="2800" b="1"/>
              <a:t>(participation role names are shown)</a:t>
            </a:r>
            <a:endParaRPr lang="en-US" altLang="en-US" sz="2400" b="1"/>
          </a:p>
        </p:txBody>
      </p:sp>
      <p:sp>
        <p:nvSpPr>
          <p:cNvPr id="2" name="Slide Number Placeholder 2"/>
          <p:cNvSpPr>
            <a:spLocks noGrp="1"/>
          </p:cNvSpPr>
          <p:nvPr>
            <p:ph type="sldNum" sz="quarter" idx="12"/>
          </p:nvPr>
        </p:nvSpPr>
        <p:spPr bwMode="auto">
          <a:noFill/>
          <a:ln>
            <a:miter lim="800000"/>
            <a:headEnd/>
            <a:tailEnd/>
          </a:ln>
        </p:spPr>
        <p:txBody>
          <a:bodyPr/>
          <a:lstStyle/>
          <a:p>
            <a:r>
              <a:rPr lang="en-US" altLang="en-US" sz="1400">
                <a:solidFill>
                  <a:srgbClr val="990033"/>
                </a:solidFill>
                <a:latin typeface="Arial" charset="0"/>
              </a:rPr>
              <a:t>Slide 3- </a:t>
            </a:r>
            <a:fld id="{E8025E56-E6A1-438D-AA23-D438E281907A}" type="slidenum">
              <a:rPr lang="en-US" altLang="en-US" sz="1400">
                <a:solidFill>
                  <a:srgbClr val="990033"/>
                </a:solidFill>
                <a:latin typeface="Arial" charset="0"/>
              </a:rPr>
              <a:pPr/>
              <a:t>39</a:t>
            </a:fld>
            <a:endParaRPr lang="en-CA" altLang="en-US" sz="1400">
              <a:solidFill>
                <a:srgbClr val="990033"/>
              </a:solidFill>
              <a:latin typeface="Arial" charset="0"/>
            </a:endParaRPr>
          </a:p>
        </p:txBody>
      </p:sp>
      <p:pic>
        <p:nvPicPr>
          <p:cNvPr id="64516" name="Picture 4" descr="fig03_02"/>
          <p:cNvPicPr>
            <a:picLocks noChangeAspect="1" noChangeArrowheads="1"/>
          </p:cNvPicPr>
          <p:nvPr/>
        </p:nvPicPr>
        <p:blipFill>
          <a:blip r:embed="rId3"/>
          <a:srcRect/>
          <a:stretch>
            <a:fillRect/>
          </a:stretch>
        </p:blipFill>
        <p:spPr bwMode="auto">
          <a:xfrm>
            <a:off x="1828800" y="1524000"/>
            <a:ext cx="5156200" cy="4970463"/>
          </a:xfrm>
          <a:prstGeom prst="rect">
            <a:avLst/>
          </a:prstGeom>
          <a:noFill/>
          <a:ln w="9525">
            <a:noFill/>
            <a:miter lim="800000"/>
            <a:headEnd/>
            <a:tailEnd/>
          </a:ln>
        </p:spPr>
      </p:pic>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en-US" sz="3200"/>
              <a:t>Overview of Database Design Process</a:t>
            </a:r>
          </a:p>
        </p:txBody>
      </p:sp>
      <p:sp>
        <p:nvSpPr>
          <p:cNvPr id="10243" name="Slide Number Placeholder 3"/>
          <p:cNvSpPr>
            <a:spLocks noGrp="1"/>
          </p:cNvSpPr>
          <p:nvPr>
            <p:ph type="sldNum" sz="quarter" idx="12"/>
          </p:nvPr>
        </p:nvSpPr>
        <p:spPr bwMode="auto">
          <a:noFill/>
          <a:ln>
            <a:miter lim="800000"/>
            <a:headEnd/>
            <a:tailEnd/>
          </a:ln>
        </p:spPr>
        <p:txBody>
          <a:bodyPr/>
          <a:lstStyle/>
          <a:p>
            <a:r>
              <a:rPr lang="en-US" altLang="en-US" sz="1400">
                <a:solidFill>
                  <a:srgbClr val="990033"/>
                </a:solidFill>
                <a:latin typeface="Arial" charset="0"/>
              </a:rPr>
              <a:t>Slide 3- </a:t>
            </a:r>
            <a:fld id="{6AC2B085-0C82-40A0-835F-E34634270596}" type="slidenum">
              <a:rPr lang="en-US" altLang="en-US" sz="1400">
                <a:solidFill>
                  <a:srgbClr val="990033"/>
                </a:solidFill>
                <a:latin typeface="Arial" charset="0"/>
              </a:rPr>
              <a:pPr/>
              <a:t>4</a:t>
            </a:fld>
            <a:endParaRPr lang="en-CA" altLang="en-US" sz="1400">
              <a:solidFill>
                <a:srgbClr val="990033"/>
              </a:solidFill>
              <a:latin typeface="Arial" charset="0"/>
            </a:endParaRPr>
          </a:p>
        </p:txBody>
      </p:sp>
      <p:pic>
        <p:nvPicPr>
          <p:cNvPr id="10244" name="Picture 4" descr="fig03_01"/>
          <p:cNvPicPr>
            <a:picLocks noChangeAspect="1" noChangeArrowheads="1"/>
          </p:cNvPicPr>
          <p:nvPr/>
        </p:nvPicPr>
        <p:blipFill>
          <a:blip r:embed="rId2"/>
          <a:srcRect/>
          <a:stretch>
            <a:fillRect/>
          </a:stretch>
        </p:blipFill>
        <p:spPr bwMode="auto">
          <a:xfrm>
            <a:off x="2057400" y="1524000"/>
            <a:ext cx="5272088" cy="5062538"/>
          </a:xfrm>
          <a:prstGeom prst="rect">
            <a:avLst/>
          </a:prstGeom>
          <a:noFill/>
          <a:ln w="9525">
            <a:noFill/>
            <a:miter lim="800000"/>
            <a:headEnd/>
            <a:tailEnd/>
          </a:ln>
        </p:spPr>
      </p:pic>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050"/>
          <p:cNvSpPr>
            <a:spLocks noGrp="1" noChangeArrowheads="1"/>
          </p:cNvSpPr>
          <p:nvPr>
            <p:ph type="title"/>
          </p:nvPr>
        </p:nvSpPr>
        <p:spPr>
          <a:xfrm>
            <a:off x="250825" y="87313"/>
            <a:ext cx="7886700" cy="1325562"/>
          </a:xfrm>
        </p:spPr>
        <p:txBody>
          <a:bodyPr/>
          <a:lstStyle/>
          <a:p>
            <a:pPr eaLnBrk="1" hangingPunct="1"/>
            <a:r>
              <a:rPr lang="en-US" altLang="en-US"/>
              <a:t>Weak Entity Types</a:t>
            </a:r>
          </a:p>
        </p:txBody>
      </p:sp>
      <p:sp>
        <p:nvSpPr>
          <p:cNvPr id="66563" name="Rectangle 2051"/>
          <p:cNvSpPr>
            <a:spLocks noGrp="1" noChangeArrowheads="1"/>
          </p:cNvSpPr>
          <p:nvPr>
            <p:ph idx="1"/>
          </p:nvPr>
        </p:nvSpPr>
        <p:spPr>
          <a:xfrm>
            <a:off x="395288" y="1708150"/>
            <a:ext cx="7886700" cy="4351338"/>
          </a:xfrm>
        </p:spPr>
        <p:txBody>
          <a:bodyPr rtlCol="0">
            <a:normAutofit fontScale="92500" lnSpcReduction="10000"/>
          </a:bodyPr>
          <a:lstStyle/>
          <a:p>
            <a:pPr algn="just" eaLnBrk="1" fontAlgn="auto" hangingPunct="1">
              <a:spcAft>
                <a:spcPts val="0"/>
              </a:spcAft>
              <a:buFont typeface="Arial" panose="020B0604020202020204" pitchFamily="34" charset="0"/>
              <a:buChar char="•"/>
              <a:defRPr/>
            </a:pPr>
            <a:r>
              <a:rPr lang="en-US" altLang="en-US" sz="2000" dirty="0"/>
              <a:t>An entity that does not have a key attribute</a:t>
            </a:r>
          </a:p>
          <a:p>
            <a:pPr algn="just" eaLnBrk="1" fontAlgn="auto" hangingPunct="1">
              <a:spcAft>
                <a:spcPts val="0"/>
              </a:spcAft>
              <a:buFont typeface="Arial" panose="020B0604020202020204" pitchFamily="34" charset="0"/>
              <a:buChar char="•"/>
              <a:defRPr/>
            </a:pPr>
            <a:r>
              <a:rPr lang="en-US" altLang="en-US" sz="2000" dirty="0"/>
              <a:t>A weak entity must participate in an identifying relationship type with an owner or identifying entity type</a:t>
            </a:r>
          </a:p>
          <a:p>
            <a:pPr algn="just" eaLnBrk="1" fontAlgn="auto" hangingPunct="1">
              <a:spcAft>
                <a:spcPts val="0"/>
              </a:spcAft>
              <a:buFont typeface="Arial" panose="020B0604020202020204" pitchFamily="34" charset="0"/>
              <a:buChar char="•"/>
              <a:defRPr/>
            </a:pPr>
            <a:r>
              <a:rPr lang="en-US" altLang="en-US" sz="2000" dirty="0"/>
              <a:t>Entities are identified by the combination of:</a:t>
            </a:r>
          </a:p>
          <a:p>
            <a:pPr lvl="1" algn="just" eaLnBrk="1" fontAlgn="auto" hangingPunct="1">
              <a:spcAft>
                <a:spcPts val="0"/>
              </a:spcAft>
              <a:buFont typeface="Arial" panose="020B0604020202020204" pitchFamily="34" charset="0"/>
              <a:buChar char="•"/>
              <a:defRPr/>
            </a:pPr>
            <a:r>
              <a:rPr lang="en-US" altLang="en-US" sz="2000" dirty="0"/>
              <a:t>A partial key of the weak entity type</a:t>
            </a:r>
          </a:p>
          <a:p>
            <a:pPr lvl="1" algn="just" eaLnBrk="1" fontAlgn="auto" hangingPunct="1">
              <a:spcAft>
                <a:spcPts val="0"/>
              </a:spcAft>
              <a:buFont typeface="Arial" panose="020B0604020202020204" pitchFamily="34" charset="0"/>
              <a:buChar char="•"/>
              <a:defRPr/>
            </a:pPr>
            <a:r>
              <a:rPr lang="en-US" altLang="en-US" sz="2000" dirty="0"/>
              <a:t>The particular entity they are related to in the identifying entity type</a:t>
            </a:r>
          </a:p>
          <a:p>
            <a:pPr algn="just" eaLnBrk="1" fontAlgn="auto" hangingPunct="1">
              <a:spcAft>
                <a:spcPts val="0"/>
              </a:spcAft>
              <a:buFont typeface="Arial" panose="020B0604020202020204" pitchFamily="34" charset="0"/>
              <a:buChar char="•"/>
              <a:defRPr/>
            </a:pPr>
            <a:r>
              <a:rPr lang="en-US" altLang="en-US" sz="2000" b="1" dirty="0"/>
              <a:t>Example: </a:t>
            </a:r>
          </a:p>
          <a:p>
            <a:pPr lvl="1" algn="just" eaLnBrk="1" fontAlgn="auto" hangingPunct="1">
              <a:spcAft>
                <a:spcPts val="0"/>
              </a:spcAft>
              <a:buFont typeface="Arial" panose="020B0604020202020204" pitchFamily="34" charset="0"/>
              <a:buChar char="•"/>
              <a:defRPr/>
            </a:pPr>
            <a:r>
              <a:rPr lang="en-US" altLang="en-US" sz="2000" dirty="0"/>
              <a:t>A DEPENDENT entity is identified by the dependent’s first name, </a:t>
            </a:r>
            <a:r>
              <a:rPr lang="en-US" altLang="en-US" sz="2000" i="1" dirty="0"/>
              <a:t>and</a:t>
            </a:r>
            <a:r>
              <a:rPr lang="en-US" altLang="en-US" sz="2000" dirty="0"/>
              <a:t> the specific EMPLOYEE with whom the dependent is related</a:t>
            </a:r>
          </a:p>
          <a:p>
            <a:pPr lvl="1" algn="just" eaLnBrk="1" fontAlgn="auto" hangingPunct="1">
              <a:spcAft>
                <a:spcPts val="0"/>
              </a:spcAft>
              <a:buFont typeface="Arial" panose="020B0604020202020204" pitchFamily="34" charset="0"/>
              <a:buChar char="•"/>
              <a:defRPr/>
            </a:pPr>
            <a:r>
              <a:rPr lang="en-US" altLang="en-US" sz="2000" dirty="0"/>
              <a:t>Name of DEPENDENT is the </a:t>
            </a:r>
            <a:r>
              <a:rPr lang="en-US" altLang="en-US" sz="2000" i="1" dirty="0"/>
              <a:t>partial key</a:t>
            </a:r>
          </a:p>
          <a:p>
            <a:pPr lvl="1" algn="just" eaLnBrk="1" fontAlgn="auto" hangingPunct="1">
              <a:spcAft>
                <a:spcPts val="0"/>
              </a:spcAft>
              <a:buFont typeface="Arial" panose="020B0604020202020204" pitchFamily="34" charset="0"/>
              <a:buChar char="•"/>
              <a:defRPr/>
            </a:pPr>
            <a:r>
              <a:rPr lang="en-US" altLang="en-US" sz="2000" dirty="0"/>
              <a:t>DEPENDENT is a </a:t>
            </a:r>
            <a:r>
              <a:rPr lang="en-US" altLang="en-US" sz="2000" i="1" dirty="0"/>
              <a:t>weak entity type</a:t>
            </a:r>
          </a:p>
          <a:p>
            <a:pPr lvl="1" algn="just" eaLnBrk="1" fontAlgn="auto" hangingPunct="1">
              <a:spcAft>
                <a:spcPts val="0"/>
              </a:spcAft>
              <a:buFont typeface="Arial" panose="020B0604020202020204" pitchFamily="34" charset="0"/>
              <a:buChar char="•"/>
              <a:defRPr/>
            </a:pPr>
            <a:r>
              <a:rPr lang="en-US" altLang="en-US" sz="2000" dirty="0"/>
              <a:t>EMPLOYEE is its identifying entity type via the identifying relationship type DEPENDENT_OF</a:t>
            </a:r>
          </a:p>
        </p:txBody>
      </p:sp>
      <p:sp>
        <p:nvSpPr>
          <p:cNvPr id="66564" name="Slide Number Placeholder 3"/>
          <p:cNvSpPr>
            <a:spLocks noGrp="1"/>
          </p:cNvSpPr>
          <p:nvPr>
            <p:ph type="sldNum" sz="quarter" idx="12"/>
          </p:nvPr>
        </p:nvSpPr>
        <p:spPr bwMode="auto">
          <a:noFill/>
          <a:ln>
            <a:miter lim="800000"/>
            <a:headEnd/>
            <a:tailEnd/>
          </a:ln>
        </p:spPr>
        <p:txBody>
          <a:bodyPr/>
          <a:lstStyle/>
          <a:p>
            <a:r>
              <a:rPr lang="en-US" altLang="en-US" sz="1400">
                <a:solidFill>
                  <a:srgbClr val="990033"/>
                </a:solidFill>
                <a:latin typeface="Arial" charset="0"/>
              </a:rPr>
              <a:t>Slide 3- </a:t>
            </a:r>
            <a:fld id="{20F2E4C4-E68B-49E6-B8DF-79D47B4BE4F6}" type="slidenum">
              <a:rPr lang="en-US" altLang="en-US" sz="1400">
                <a:solidFill>
                  <a:srgbClr val="990033"/>
                </a:solidFill>
                <a:latin typeface="Arial" charset="0"/>
              </a:rPr>
              <a:pPr/>
              <a:t>40</a:t>
            </a:fld>
            <a:endParaRPr lang="en-CA" altLang="en-US" sz="1400">
              <a:solidFill>
                <a:srgbClr val="990033"/>
              </a:solidFill>
              <a:latin typeface="Arial" charset="0"/>
            </a:endParaRP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itle 1"/>
          <p:cNvSpPr>
            <a:spLocks noGrp="1" noChangeArrowheads="1"/>
          </p:cNvSpPr>
          <p:nvPr>
            <p:ph type="title"/>
          </p:nvPr>
        </p:nvSpPr>
        <p:spPr/>
        <p:txBody>
          <a:bodyPr/>
          <a:lstStyle/>
          <a:p>
            <a:pPr eaLnBrk="1" hangingPunct="1"/>
            <a:endParaRPr lang="en-IN" altLang="en-US"/>
          </a:p>
        </p:txBody>
      </p:sp>
      <p:sp>
        <p:nvSpPr>
          <p:cNvPr id="68611" name="Content Placeholder 2"/>
          <p:cNvSpPr>
            <a:spLocks noGrp="1" noChangeArrowheads="1"/>
          </p:cNvSpPr>
          <p:nvPr>
            <p:ph idx="1"/>
          </p:nvPr>
        </p:nvSpPr>
        <p:spPr/>
        <p:txBody>
          <a:bodyPr/>
          <a:lstStyle/>
          <a:p>
            <a:pPr eaLnBrk="1" hangingPunct="1"/>
            <a:endParaRPr lang="en-IN" altLang="en-US"/>
          </a:p>
        </p:txBody>
      </p:sp>
      <p:sp>
        <p:nvSpPr>
          <p:cNvPr id="68612" name="Slide Number Placeholder 3"/>
          <p:cNvSpPr>
            <a:spLocks noGrp="1" noChangeArrowheads="1"/>
          </p:cNvSpPr>
          <p:nvPr>
            <p:ph type="sldNum" sz="quarter" idx="12"/>
          </p:nvPr>
        </p:nvSpPr>
        <p:spPr bwMode="auto">
          <a:noFill/>
          <a:ln>
            <a:miter lim="800000"/>
            <a:headEnd/>
            <a:tailEnd/>
          </a:ln>
        </p:spPr>
        <p:txBody>
          <a:bodyPr/>
          <a:lstStyle/>
          <a:p>
            <a:r>
              <a:rPr lang="en-US" altLang="en-US" sz="1400">
                <a:solidFill>
                  <a:srgbClr val="990033"/>
                </a:solidFill>
                <a:latin typeface="Arial" charset="0"/>
              </a:rPr>
              <a:t>Slide 3- </a:t>
            </a:r>
            <a:fld id="{B6BA7856-7460-4ED8-A8FD-5E912EAF3D10}" type="slidenum">
              <a:rPr lang="en-US" altLang="en-US" sz="1400">
                <a:solidFill>
                  <a:srgbClr val="990033"/>
                </a:solidFill>
                <a:latin typeface="Arial" charset="0"/>
              </a:rPr>
              <a:pPr/>
              <a:t>41</a:t>
            </a:fld>
            <a:endParaRPr lang="en-CA" altLang="en-US" sz="1400">
              <a:solidFill>
                <a:srgbClr val="990033"/>
              </a:solidFill>
              <a:latin typeface="Arial" charset="0"/>
            </a:endParaRPr>
          </a:p>
        </p:txBody>
      </p:sp>
      <p:pic>
        <p:nvPicPr>
          <p:cNvPr id="68613" name="Picture 4" descr="fig03_02"/>
          <p:cNvPicPr>
            <a:picLocks noChangeAspect="1" noChangeArrowheads="1"/>
          </p:cNvPicPr>
          <p:nvPr/>
        </p:nvPicPr>
        <p:blipFill>
          <a:blip r:embed="rId2"/>
          <a:srcRect/>
          <a:stretch>
            <a:fillRect/>
          </a:stretch>
        </p:blipFill>
        <p:spPr bwMode="auto">
          <a:xfrm>
            <a:off x="468313" y="106363"/>
            <a:ext cx="6694487" cy="6453187"/>
          </a:xfrm>
          <a:prstGeom prst="rect">
            <a:avLst/>
          </a:prstGeom>
          <a:noFill/>
          <a:ln w="9525">
            <a:noFill/>
            <a:miter lim="800000"/>
            <a:headEnd/>
            <a:tailEnd/>
          </a:ln>
        </p:spPr>
      </p:pic>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itle 1"/>
          <p:cNvSpPr>
            <a:spLocks noGrp="1" noChangeArrowheads="1"/>
          </p:cNvSpPr>
          <p:nvPr>
            <p:ph type="title"/>
          </p:nvPr>
        </p:nvSpPr>
        <p:spPr/>
        <p:txBody>
          <a:bodyPr/>
          <a:lstStyle/>
          <a:p>
            <a:pPr eaLnBrk="1" hangingPunct="1"/>
            <a:r>
              <a:rPr lang="en-US" altLang="en-US"/>
              <a:t>Weak Entity Types Example</a:t>
            </a:r>
            <a:endParaRPr lang="en-IN" altLang="en-US"/>
          </a:p>
        </p:txBody>
      </p:sp>
      <p:sp>
        <p:nvSpPr>
          <p:cNvPr id="69635" name="Content Placeholder 2"/>
          <p:cNvSpPr>
            <a:spLocks noGrp="1" noChangeArrowheads="1"/>
          </p:cNvSpPr>
          <p:nvPr>
            <p:ph idx="1"/>
          </p:nvPr>
        </p:nvSpPr>
        <p:spPr/>
        <p:txBody>
          <a:bodyPr/>
          <a:lstStyle/>
          <a:p>
            <a:pPr eaLnBrk="1" hangingPunct="1"/>
            <a:r>
              <a:rPr lang="en-US" altLang="en-US" sz="2000"/>
              <a:t>We depict a weak entity set by double rectangles.</a:t>
            </a:r>
          </a:p>
          <a:p>
            <a:pPr eaLnBrk="1" hangingPunct="1"/>
            <a:r>
              <a:rPr lang="en-US" altLang="en-US" sz="2000"/>
              <a:t>We underline the discriminator of a weak entity set  with a dashed line.</a:t>
            </a:r>
          </a:p>
          <a:p>
            <a:pPr eaLnBrk="1" hangingPunct="1"/>
            <a:r>
              <a:rPr lang="en-US" altLang="en-US" sz="2000"/>
              <a:t>payment_number – discriminator of the </a:t>
            </a:r>
            <a:r>
              <a:rPr lang="en-US" altLang="en-US" sz="2000" i="1"/>
              <a:t>payment </a:t>
            </a:r>
            <a:r>
              <a:rPr lang="en-US" altLang="en-US" sz="2000"/>
              <a:t>entity set </a:t>
            </a:r>
          </a:p>
          <a:p>
            <a:pPr eaLnBrk="1" hangingPunct="1"/>
            <a:r>
              <a:rPr lang="en-US" altLang="en-US" sz="2000"/>
              <a:t>Primary key for </a:t>
            </a:r>
            <a:r>
              <a:rPr lang="en-US" altLang="en-US" sz="2000" i="1"/>
              <a:t>payment </a:t>
            </a:r>
            <a:r>
              <a:rPr lang="en-US" altLang="en-US" sz="2000"/>
              <a:t>– (</a:t>
            </a:r>
            <a:r>
              <a:rPr lang="en-US" altLang="en-US" sz="2000" i="1"/>
              <a:t>loan_number, payment_number</a:t>
            </a:r>
            <a:r>
              <a:rPr lang="en-US" altLang="en-US" sz="2000"/>
              <a:t>) </a:t>
            </a:r>
          </a:p>
          <a:p>
            <a:pPr eaLnBrk="1" hangingPunct="1"/>
            <a:endParaRPr lang="en-IN" altLang="en-US" sz="2000"/>
          </a:p>
        </p:txBody>
      </p:sp>
      <p:sp>
        <p:nvSpPr>
          <p:cNvPr id="69636" name="Slide Number Placeholder 3"/>
          <p:cNvSpPr>
            <a:spLocks noGrp="1" noChangeArrowheads="1"/>
          </p:cNvSpPr>
          <p:nvPr>
            <p:ph type="sldNum" sz="quarter" idx="12"/>
          </p:nvPr>
        </p:nvSpPr>
        <p:spPr bwMode="auto">
          <a:noFill/>
          <a:ln>
            <a:miter lim="800000"/>
            <a:headEnd/>
            <a:tailEnd/>
          </a:ln>
        </p:spPr>
        <p:txBody>
          <a:bodyPr/>
          <a:lstStyle/>
          <a:p>
            <a:r>
              <a:rPr lang="en-US" altLang="en-US" sz="1400">
                <a:solidFill>
                  <a:srgbClr val="990033"/>
                </a:solidFill>
                <a:latin typeface="Arial" charset="0"/>
              </a:rPr>
              <a:t>Slide 3- </a:t>
            </a:r>
            <a:fld id="{0696E2FC-E31D-4757-BF43-95137ECFC126}" type="slidenum">
              <a:rPr lang="en-US" altLang="en-US" sz="1400">
                <a:solidFill>
                  <a:srgbClr val="990033"/>
                </a:solidFill>
                <a:latin typeface="Arial" charset="0"/>
              </a:rPr>
              <a:pPr/>
              <a:t>42</a:t>
            </a:fld>
            <a:endParaRPr lang="en-CA" altLang="en-US" sz="1400">
              <a:solidFill>
                <a:srgbClr val="990033"/>
              </a:solidFill>
              <a:latin typeface="Arial" charset="0"/>
            </a:endParaRPr>
          </a:p>
        </p:txBody>
      </p:sp>
      <p:pic>
        <p:nvPicPr>
          <p:cNvPr id="69637" name="Picture 6"/>
          <p:cNvPicPr>
            <a:picLocks noChangeAspect="1" noChangeArrowheads="1"/>
          </p:cNvPicPr>
          <p:nvPr/>
        </p:nvPicPr>
        <p:blipFill>
          <a:blip r:embed="rId2"/>
          <a:srcRect l="555" t="28395" r="555" b="28149"/>
          <a:stretch>
            <a:fillRect/>
          </a:stretch>
        </p:blipFill>
        <p:spPr bwMode="auto">
          <a:xfrm>
            <a:off x="571500" y="3789363"/>
            <a:ext cx="7629525" cy="2514600"/>
          </a:xfrm>
          <a:prstGeom prst="rect">
            <a:avLst/>
          </a:prstGeom>
          <a:noFill/>
          <a:ln w="38100" cmpd="dbl">
            <a:solidFill>
              <a:schemeClr val="tx2"/>
            </a:solidFill>
            <a:miter lim="800000"/>
            <a:headEnd/>
            <a:tailEnd/>
          </a:ln>
        </p:spPr>
      </p:pic>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28"/>
          <p:cNvSpPr>
            <a:spLocks noGrp="1" noChangeArrowheads="1"/>
          </p:cNvSpPr>
          <p:nvPr>
            <p:ph type="title"/>
          </p:nvPr>
        </p:nvSpPr>
        <p:spPr/>
        <p:txBody>
          <a:bodyPr/>
          <a:lstStyle/>
          <a:p>
            <a:pPr eaLnBrk="1" hangingPunct="1"/>
            <a:r>
              <a:rPr lang="en-US" altLang="en-US"/>
              <a:t>Constraints on Relationships</a:t>
            </a:r>
          </a:p>
        </p:txBody>
      </p:sp>
      <p:sp>
        <p:nvSpPr>
          <p:cNvPr id="72707" name="Rectangle 1029"/>
          <p:cNvSpPr>
            <a:spLocks noGrp="1" noChangeArrowheads="1"/>
          </p:cNvSpPr>
          <p:nvPr>
            <p:ph idx="1"/>
          </p:nvPr>
        </p:nvSpPr>
        <p:spPr/>
        <p:txBody>
          <a:bodyPr/>
          <a:lstStyle/>
          <a:p>
            <a:pPr algn="just" eaLnBrk="1" hangingPunct="1"/>
            <a:r>
              <a:rPr lang="en-US" altLang="en-US" sz="2400"/>
              <a:t>Structural Constraints on Relationship Types</a:t>
            </a:r>
          </a:p>
          <a:p>
            <a:pPr lvl="1" algn="just" eaLnBrk="1" hangingPunct="1"/>
            <a:r>
              <a:rPr lang="en-US" altLang="en-US" sz="2200"/>
              <a:t>Cardinality Ratio (specifies </a:t>
            </a:r>
            <a:r>
              <a:rPr lang="en-US" altLang="en-US" sz="2200" i="1"/>
              <a:t>maximum</a:t>
            </a:r>
            <a:r>
              <a:rPr lang="en-US" altLang="en-US" sz="2200"/>
              <a:t> participation) </a:t>
            </a:r>
          </a:p>
          <a:p>
            <a:pPr lvl="2" algn="just" eaLnBrk="1" hangingPunct="1"/>
            <a:r>
              <a:rPr lang="en-US" altLang="en-US"/>
              <a:t>One-to-one (1:1)</a:t>
            </a:r>
          </a:p>
          <a:p>
            <a:pPr lvl="2" algn="just" eaLnBrk="1" hangingPunct="1"/>
            <a:r>
              <a:rPr lang="en-US" altLang="en-US"/>
              <a:t>One-to-many (1:N) </a:t>
            </a:r>
          </a:p>
          <a:p>
            <a:pPr lvl="2" algn="just" eaLnBrk="1" hangingPunct="1"/>
            <a:r>
              <a:rPr lang="en-US" altLang="en-US"/>
              <a:t>Many-to-one (N:1)</a:t>
            </a:r>
          </a:p>
          <a:p>
            <a:pPr lvl="2" algn="just" eaLnBrk="1" hangingPunct="1"/>
            <a:r>
              <a:rPr lang="en-US" altLang="en-US"/>
              <a:t>Many-to-many (M:N)</a:t>
            </a:r>
          </a:p>
          <a:p>
            <a:pPr lvl="1" algn="just" eaLnBrk="1" hangingPunct="1"/>
            <a:r>
              <a:rPr lang="en-US" altLang="en-US" sz="2200"/>
              <a:t>participation constraint</a:t>
            </a:r>
          </a:p>
          <a:p>
            <a:pPr lvl="2" algn="just" eaLnBrk="1" hangingPunct="1"/>
            <a:r>
              <a:rPr lang="en-US" altLang="en-US"/>
              <a:t>Total</a:t>
            </a:r>
          </a:p>
          <a:p>
            <a:pPr lvl="2" algn="just" eaLnBrk="1" hangingPunct="1"/>
            <a:r>
              <a:rPr lang="en-US" altLang="en-US"/>
              <a:t>Partial</a:t>
            </a:r>
          </a:p>
        </p:txBody>
      </p:sp>
      <p:sp>
        <p:nvSpPr>
          <p:cNvPr id="72708" name="Slide Number Placeholder 3"/>
          <p:cNvSpPr>
            <a:spLocks noGrp="1"/>
          </p:cNvSpPr>
          <p:nvPr>
            <p:ph type="sldNum" sz="quarter" idx="12"/>
          </p:nvPr>
        </p:nvSpPr>
        <p:spPr bwMode="auto">
          <a:noFill/>
          <a:ln>
            <a:miter lim="800000"/>
            <a:headEnd/>
            <a:tailEnd/>
          </a:ln>
        </p:spPr>
        <p:txBody>
          <a:bodyPr/>
          <a:lstStyle/>
          <a:p>
            <a:r>
              <a:rPr lang="en-US" altLang="en-US" sz="1400">
                <a:solidFill>
                  <a:srgbClr val="990033"/>
                </a:solidFill>
                <a:latin typeface="Arial" charset="0"/>
              </a:rPr>
              <a:t>Slide 3- </a:t>
            </a:r>
            <a:fld id="{D26B81CC-814A-4DB7-8538-951D5542D176}" type="slidenum">
              <a:rPr lang="en-US" altLang="en-US" sz="1400">
                <a:solidFill>
                  <a:srgbClr val="990033"/>
                </a:solidFill>
                <a:latin typeface="Arial" charset="0"/>
              </a:rPr>
              <a:pPr/>
              <a:t>43</a:t>
            </a:fld>
            <a:endParaRPr lang="en-CA" altLang="en-US" sz="1400">
              <a:solidFill>
                <a:srgbClr val="990033"/>
              </a:solidFill>
              <a:latin typeface="Arial" charset="0"/>
            </a:endParaRP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noChangeArrowheads="1"/>
          </p:cNvSpPr>
          <p:nvPr>
            <p:ph type="title"/>
          </p:nvPr>
        </p:nvSpPr>
        <p:spPr/>
        <p:txBody>
          <a:bodyPr/>
          <a:lstStyle/>
          <a:p>
            <a:pPr eaLnBrk="1" hangingPunct="1"/>
            <a:r>
              <a:rPr lang="en-IN" altLang="en-US"/>
              <a:t>A 1:1 relationship, MANAGES.</a:t>
            </a:r>
          </a:p>
        </p:txBody>
      </p:sp>
      <p:pic>
        <p:nvPicPr>
          <p:cNvPr id="74755" name="Content Placeholder 4"/>
          <p:cNvPicPr>
            <a:picLocks noGrp="1" noChangeAspect="1" noChangeArrowheads="1"/>
          </p:cNvPicPr>
          <p:nvPr>
            <p:ph idx="1"/>
          </p:nvPr>
        </p:nvPicPr>
        <p:blipFill>
          <a:blip r:embed="rId2"/>
          <a:srcRect/>
          <a:stretch>
            <a:fillRect/>
          </a:stretch>
        </p:blipFill>
        <p:spPr>
          <a:xfrm>
            <a:off x="827088" y="1624013"/>
            <a:ext cx="7561262" cy="4275137"/>
          </a:xfrm>
        </p:spPr>
      </p:pic>
      <p:sp>
        <p:nvSpPr>
          <p:cNvPr id="74756" name="Slide Number Placeholder 3"/>
          <p:cNvSpPr>
            <a:spLocks noGrp="1" noChangeArrowheads="1"/>
          </p:cNvSpPr>
          <p:nvPr>
            <p:ph type="sldNum" sz="quarter" idx="12"/>
          </p:nvPr>
        </p:nvSpPr>
        <p:spPr bwMode="auto">
          <a:noFill/>
          <a:ln>
            <a:miter lim="800000"/>
            <a:headEnd/>
            <a:tailEnd/>
          </a:ln>
        </p:spPr>
        <p:txBody>
          <a:bodyPr/>
          <a:lstStyle/>
          <a:p>
            <a:r>
              <a:rPr lang="en-US" altLang="en-US" sz="1400">
                <a:solidFill>
                  <a:srgbClr val="990033"/>
                </a:solidFill>
                <a:latin typeface="Arial" charset="0"/>
              </a:rPr>
              <a:t>Slide 3- </a:t>
            </a:r>
            <a:fld id="{A3C1D8E1-E395-427C-9D6B-0D40E4987F7B}" type="slidenum">
              <a:rPr lang="en-US" altLang="en-US" sz="1400">
                <a:solidFill>
                  <a:srgbClr val="990033"/>
                </a:solidFill>
                <a:latin typeface="Arial" charset="0"/>
              </a:rPr>
              <a:pPr/>
              <a:t>44</a:t>
            </a:fld>
            <a:endParaRPr lang="en-CA" altLang="en-US" sz="1400">
              <a:solidFill>
                <a:srgbClr val="990033"/>
              </a:solidFill>
              <a:latin typeface="Arial" charset="0"/>
            </a:endParaRP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1039"/>
          <p:cNvSpPr>
            <a:spLocks noGrp="1" noChangeArrowheads="1"/>
          </p:cNvSpPr>
          <p:nvPr>
            <p:ph type="title"/>
          </p:nvPr>
        </p:nvSpPr>
        <p:spPr>
          <a:xfrm>
            <a:off x="228600" y="325438"/>
            <a:ext cx="8736013" cy="1016000"/>
          </a:xfrm>
        </p:spPr>
        <p:txBody>
          <a:bodyPr rtlCol="0">
            <a:normAutofit fontScale="90000"/>
          </a:bodyPr>
          <a:lstStyle/>
          <a:p>
            <a:pPr algn="ctr" eaLnBrk="1" fontAlgn="auto" hangingPunct="1">
              <a:spcAft>
                <a:spcPts val="0"/>
              </a:spcAft>
              <a:defRPr/>
            </a:pPr>
            <a:r>
              <a:rPr lang="en-US" altLang="en-US"/>
              <a:t>Many-to-one (N:1) Relationship WORKS_FOR</a:t>
            </a:r>
          </a:p>
        </p:txBody>
      </p:sp>
      <p:sp>
        <p:nvSpPr>
          <p:cNvPr id="75779" name="Slide Number Placeholder 2"/>
          <p:cNvSpPr>
            <a:spLocks noGrp="1"/>
          </p:cNvSpPr>
          <p:nvPr>
            <p:ph type="sldNum" sz="quarter" idx="12"/>
          </p:nvPr>
        </p:nvSpPr>
        <p:spPr bwMode="auto">
          <a:noFill/>
          <a:ln>
            <a:miter lim="800000"/>
            <a:headEnd/>
            <a:tailEnd/>
          </a:ln>
        </p:spPr>
        <p:txBody>
          <a:bodyPr/>
          <a:lstStyle/>
          <a:p>
            <a:r>
              <a:rPr lang="en-US" altLang="en-US" sz="1400">
                <a:solidFill>
                  <a:srgbClr val="990033"/>
                </a:solidFill>
                <a:latin typeface="Arial" charset="0"/>
              </a:rPr>
              <a:t>Slide 3- </a:t>
            </a:r>
            <a:fld id="{94E8C7FB-BC99-4035-9638-1CCC5CA18331}" type="slidenum">
              <a:rPr lang="en-US" altLang="en-US" sz="1400">
                <a:solidFill>
                  <a:srgbClr val="990033"/>
                </a:solidFill>
                <a:latin typeface="Arial" charset="0"/>
              </a:rPr>
              <a:pPr/>
              <a:t>45</a:t>
            </a:fld>
            <a:endParaRPr lang="en-CA" altLang="en-US" sz="1400">
              <a:solidFill>
                <a:srgbClr val="990033"/>
              </a:solidFill>
              <a:latin typeface="Arial" charset="0"/>
            </a:endParaRPr>
          </a:p>
        </p:txBody>
      </p:sp>
      <p:pic>
        <p:nvPicPr>
          <p:cNvPr id="75780" name="Picture 1054" descr="fig03_09"/>
          <p:cNvPicPr>
            <a:picLocks noChangeAspect="1" noChangeArrowheads="1"/>
          </p:cNvPicPr>
          <p:nvPr/>
        </p:nvPicPr>
        <p:blipFill>
          <a:blip r:embed="rId3"/>
          <a:srcRect r="25804" b="-1645"/>
          <a:stretch>
            <a:fillRect/>
          </a:stretch>
        </p:blipFill>
        <p:spPr bwMode="auto">
          <a:xfrm>
            <a:off x="893763" y="1692275"/>
            <a:ext cx="5910262" cy="4826000"/>
          </a:xfrm>
          <a:prstGeom prst="rect">
            <a:avLst/>
          </a:prstGeom>
          <a:noFill/>
          <a:ln w="9525">
            <a:noFill/>
            <a:miter lim="800000"/>
            <a:headEnd/>
            <a:tailEnd/>
          </a:ln>
        </p:spPr>
      </p:pic>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1044"/>
          <p:cNvSpPr>
            <a:spLocks noGrp="1" noChangeArrowheads="1"/>
          </p:cNvSpPr>
          <p:nvPr>
            <p:ph type="title"/>
          </p:nvPr>
        </p:nvSpPr>
        <p:spPr>
          <a:xfrm>
            <a:off x="296863" y="85725"/>
            <a:ext cx="8496300" cy="1143000"/>
          </a:xfrm>
        </p:spPr>
        <p:txBody>
          <a:bodyPr rtlCol="0">
            <a:normAutofit fontScale="90000"/>
          </a:bodyPr>
          <a:lstStyle/>
          <a:p>
            <a:pPr algn="ctr" eaLnBrk="1" fontAlgn="auto" hangingPunct="1">
              <a:spcAft>
                <a:spcPts val="0"/>
              </a:spcAft>
              <a:defRPr/>
            </a:pPr>
            <a:r>
              <a:rPr lang="en-US" altLang="en-US" sz="4000"/>
              <a:t>Many-to-many (M:N) Relationship WORKS_ON</a:t>
            </a:r>
          </a:p>
        </p:txBody>
      </p:sp>
      <p:sp>
        <p:nvSpPr>
          <p:cNvPr id="2" name="Slide Number Placeholder 2"/>
          <p:cNvSpPr>
            <a:spLocks noGrp="1"/>
          </p:cNvSpPr>
          <p:nvPr>
            <p:ph type="sldNum" sz="quarter" idx="12"/>
          </p:nvPr>
        </p:nvSpPr>
        <p:spPr bwMode="auto">
          <a:noFill/>
          <a:ln>
            <a:miter lim="800000"/>
            <a:headEnd/>
            <a:tailEnd/>
          </a:ln>
        </p:spPr>
        <p:txBody>
          <a:bodyPr/>
          <a:lstStyle/>
          <a:p>
            <a:r>
              <a:rPr lang="en-US" altLang="en-US" sz="1400">
                <a:solidFill>
                  <a:srgbClr val="990033"/>
                </a:solidFill>
                <a:latin typeface="Arial" charset="0"/>
              </a:rPr>
              <a:t>Slide 3- </a:t>
            </a:r>
            <a:fld id="{0019AF54-AE98-42D5-903F-6551C5F7B338}" type="slidenum">
              <a:rPr lang="en-US" altLang="en-US" sz="1400">
                <a:solidFill>
                  <a:srgbClr val="990033"/>
                </a:solidFill>
                <a:latin typeface="Arial" charset="0"/>
              </a:rPr>
              <a:pPr/>
              <a:t>46</a:t>
            </a:fld>
            <a:endParaRPr lang="en-CA" altLang="en-US" sz="1400">
              <a:solidFill>
                <a:srgbClr val="990033"/>
              </a:solidFill>
              <a:latin typeface="Arial" charset="0"/>
            </a:endParaRPr>
          </a:p>
        </p:txBody>
      </p:sp>
      <p:pic>
        <p:nvPicPr>
          <p:cNvPr id="77828" name="Picture 1062" descr="fig03_13"/>
          <p:cNvPicPr>
            <a:picLocks noChangeAspect="1" noChangeArrowheads="1"/>
          </p:cNvPicPr>
          <p:nvPr/>
        </p:nvPicPr>
        <p:blipFill>
          <a:blip r:embed="rId3"/>
          <a:srcRect r="22079" b="-3857"/>
          <a:stretch>
            <a:fillRect/>
          </a:stretch>
        </p:blipFill>
        <p:spPr bwMode="auto">
          <a:xfrm>
            <a:off x="1447800" y="1676400"/>
            <a:ext cx="5284788" cy="4848225"/>
          </a:xfrm>
          <a:prstGeom prst="rect">
            <a:avLst/>
          </a:prstGeom>
          <a:noFill/>
          <a:ln w="9525">
            <a:noFill/>
            <a:miter lim="800000"/>
            <a:headEnd/>
            <a:tailEnd/>
          </a:ln>
        </p:spPr>
      </p:pic>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Title 1"/>
          <p:cNvSpPr>
            <a:spLocks noGrp="1" noChangeArrowheads="1"/>
          </p:cNvSpPr>
          <p:nvPr>
            <p:ph type="title"/>
          </p:nvPr>
        </p:nvSpPr>
        <p:spPr>
          <a:xfrm>
            <a:off x="628650" y="115888"/>
            <a:ext cx="7886700" cy="1325562"/>
          </a:xfrm>
        </p:spPr>
        <p:txBody>
          <a:bodyPr>
            <a:normAutofit fontScale="90000"/>
          </a:bodyPr>
          <a:lstStyle/>
          <a:p>
            <a:pPr eaLnBrk="1" hangingPunct="1"/>
            <a:r>
              <a:rPr lang="en-IN" altLang="en-US"/>
              <a:t>Participation Constraints and Existence Dependencies</a:t>
            </a:r>
          </a:p>
        </p:txBody>
      </p:sp>
      <p:sp>
        <p:nvSpPr>
          <p:cNvPr id="79875" name="Content Placeholder 2"/>
          <p:cNvSpPr>
            <a:spLocks noGrp="1" noChangeArrowheads="1"/>
          </p:cNvSpPr>
          <p:nvPr>
            <p:ph idx="1"/>
          </p:nvPr>
        </p:nvSpPr>
        <p:spPr>
          <a:xfrm>
            <a:off x="365125" y="1557338"/>
            <a:ext cx="8383588" cy="5256212"/>
          </a:xfrm>
        </p:spPr>
        <p:txBody>
          <a:bodyPr/>
          <a:lstStyle/>
          <a:p>
            <a:pPr algn="just" eaLnBrk="1" hangingPunct="1"/>
            <a:r>
              <a:rPr lang="en-IN" altLang="en-US" sz="1800"/>
              <a:t>Specifies whether the existence of an entity depends on its being related to another entity via the relationship type. </a:t>
            </a:r>
          </a:p>
          <a:p>
            <a:pPr algn="just" eaLnBrk="1" hangingPunct="1"/>
            <a:r>
              <a:rPr lang="en-IN" altLang="en-US" sz="1800"/>
              <a:t>This constraint specifies the minimum number of relationship instances that each entity can participate in and Sometimes called the </a:t>
            </a:r>
            <a:r>
              <a:rPr lang="en-IN" altLang="en-US" sz="1800" b="1"/>
              <a:t>minimum cardinality constraint</a:t>
            </a:r>
            <a:r>
              <a:rPr lang="en-IN" altLang="en-US" sz="1800"/>
              <a:t>. </a:t>
            </a:r>
          </a:p>
          <a:p>
            <a:pPr algn="just" eaLnBrk="1" hangingPunct="1"/>
            <a:r>
              <a:rPr lang="en-IN" altLang="en-US" sz="1800"/>
              <a:t>There are two types of participation constraints</a:t>
            </a:r>
          </a:p>
          <a:p>
            <a:pPr algn="just" eaLnBrk="1" hangingPunct="1"/>
            <a:r>
              <a:rPr lang="en-IN" altLang="en-US" sz="1800"/>
              <a:t>Total </a:t>
            </a:r>
          </a:p>
          <a:p>
            <a:pPr lvl="1" algn="just" eaLnBrk="1" hangingPunct="1"/>
            <a:r>
              <a:rPr lang="en-IN" altLang="en-US" sz="1600"/>
              <a:t>If a company policy states that every employee must work for a department, then an employee entity can exist only if it participates in at least one WORKS_FOR relationship instance. </a:t>
            </a:r>
          </a:p>
          <a:p>
            <a:pPr lvl="1" algn="just" eaLnBrk="1" hangingPunct="1"/>
            <a:r>
              <a:rPr lang="en-IN" altLang="en-US" sz="1600"/>
              <a:t>Thus, the participation of EMPLOYEE in WORKS_FOR is called </a:t>
            </a:r>
            <a:r>
              <a:rPr lang="en-IN" altLang="en-US" sz="1600" b="1"/>
              <a:t>total participation.</a:t>
            </a:r>
          </a:p>
          <a:p>
            <a:pPr lvl="1" algn="just" eaLnBrk="1" hangingPunct="1"/>
            <a:r>
              <a:rPr lang="en-IN" altLang="en-US" sz="1600"/>
              <a:t>Every entity in the total set of employee entities must be related to a department entity via WORKS_FOR. </a:t>
            </a:r>
          </a:p>
          <a:p>
            <a:pPr lvl="1" algn="just" eaLnBrk="1" hangingPunct="1"/>
            <a:r>
              <a:rPr lang="en-IN" altLang="en-US" sz="1600"/>
              <a:t>Total participation is also called </a:t>
            </a:r>
            <a:r>
              <a:rPr lang="en-IN" altLang="en-US" sz="1600" b="1"/>
              <a:t>existence dependency</a:t>
            </a:r>
            <a:r>
              <a:rPr lang="en-IN" altLang="en-US" sz="1600"/>
              <a:t>. </a:t>
            </a:r>
          </a:p>
          <a:p>
            <a:pPr algn="just" eaLnBrk="1" hangingPunct="1"/>
            <a:r>
              <a:rPr lang="en-IN" altLang="en-US" sz="1800"/>
              <a:t>Partial</a:t>
            </a:r>
          </a:p>
          <a:p>
            <a:pPr lvl="1" algn="just" eaLnBrk="1" hangingPunct="1"/>
            <a:r>
              <a:rPr lang="en-IN" altLang="en-US" sz="1600"/>
              <a:t>we do not expect every employee to manage a department.</a:t>
            </a:r>
          </a:p>
          <a:p>
            <a:pPr lvl="1" algn="just" eaLnBrk="1" hangingPunct="1"/>
            <a:r>
              <a:rPr lang="en-IN" altLang="en-US" sz="1600"/>
              <a:t>so the participation of EMPLOYEE in the </a:t>
            </a:r>
            <a:r>
              <a:rPr lang="en-IN" altLang="en-US" sz="1400"/>
              <a:t>MANAGES </a:t>
            </a:r>
            <a:r>
              <a:rPr lang="en-IN" altLang="en-US" sz="1600"/>
              <a:t>relationship type is </a:t>
            </a:r>
            <a:r>
              <a:rPr lang="en-IN" altLang="en-US" sz="1600" b="1"/>
              <a:t>partial</a:t>
            </a:r>
            <a:r>
              <a:rPr lang="en-IN" altLang="en-US" sz="1600"/>
              <a:t>, </a:t>
            </a:r>
          </a:p>
          <a:p>
            <a:pPr lvl="1" algn="just" eaLnBrk="1" hangingPunct="1"/>
            <a:r>
              <a:rPr lang="en-IN" altLang="en-US" sz="1600"/>
              <a:t>some or part of the set of employee entities are related to some department entity via MANAGES, but not necessarily all.</a:t>
            </a:r>
          </a:p>
        </p:txBody>
      </p:sp>
      <p:sp>
        <p:nvSpPr>
          <p:cNvPr id="79876" name="Slide Number Placeholder 3"/>
          <p:cNvSpPr>
            <a:spLocks noGrp="1" noChangeArrowheads="1"/>
          </p:cNvSpPr>
          <p:nvPr>
            <p:ph type="sldNum" sz="quarter" idx="12"/>
          </p:nvPr>
        </p:nvSpPr>
        <p:spPr bwMode="auto">
          <a:noFill/>
          <a:ln>
            <a:miter lim="800000"/>
            <a:headEnd/>
            <a:tailEnd/>
          </a:ln>
        </p:spPr>
        <p:txBody>
          <a:bodyPr/>
          <a:lstStyle/>
          <a:p>
            <a:r>
              <a:rPr lang="en-US" altLang="en-US" sz="1400">
                <a:solidFill>
                  <a:srgbClr val="990033"/>
                </a:solidFill>
                <a:latin typeface="Arial" charset="0"/>
              </a:rPr>
              <a:t>Slide 3- </a:t>
            </a:r>
            <a:fld id="{5FBD1146-9496-4AD9-9F9F-F60E8C6CD060}" type="slidenum">
              <a:rPr lang="en-US" altLang="en-US" sz="1400">
                <a:solidFill>
                  <a:srgbClr val="990033"/>
                </a:solidFill>
                <a:latin typeface="Arial" charset="0"/>
              </a:rPr>
              <a:pPr/>
              <a:t>47</a:t>
            </a:fld>
            <a:endParaRPr lang="en-CA" altLang="en-US" sz="1400">
              <a:solidFill>
                <a:srgbClr val="990033"/>
              </a:solidFill>
              <a:latin typeface="Arial" charset="0"/>
            </a:endParaRPr>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noChangeArrowheads="1"/>
          </p:cNvSpPr>
          <p:nvPr>
            <p:ph type="title"/>
          </p:nvPr>
        </p:nvSpPr>
        <p:spPr>
          <a:xfrm>
            <a:off x="228600" y="303213"/>
            <a:ext cx="8610600" cy="992187"/>
          </a:xfrm>
        </p:spPr>
        <p:txBody>
          <a:bodyPr rtlCol="0">
            <a:normAutofit fontScale="90000"/>
          </a:bodyPr>
          <a:lstStyle/>
          <a:p>
            <a:pPr eaLnBrk="1" fontAlgn="auto" hangingPunct="1">
              <a:spcAft>
                <a:spcPts val="0"/>
              </a:spcAft>
              <a:defRPr/>
            </a:pPr>
            <a:r>
              <a:rPr lang="en-US" altLang="en-US"/>
              <a:t>Participation of an Entity Set in a Relationship Set</a:t>
            </a:r>
            <a:endParaRPr lang="en-IN" altLang="en-US"/>
          </a:p>
        </p:txBody>
      </p:sp>
      <p:pic>
        <p:nvPicPr>
          <p:cNvPr id="80899" name="Picture 5"/>
          <p:cNvPicPr>
            <a:picLocks noGrp="1" noChangeAspect="1" noChangeArrowheads="1"/>
          </p:cNvPicPr>
          <p:nvPr>
            <p:ph idx="1"/>
          </p:nvPr>
        </p:nvPicPr>
        <p:blipFill>
          <a:blip r:embed="rId2"/>
          <a:srcRect t="35193" b="35019"/>
          <a:stretch>
            <a:fillRect/>
          </a:stretch>
        </p:blipFill>
        <p:spPr>
          <a:xfrm>
            <a:off x="900113" y="4595813"/>
            <a:ext cx="7343775" cy="1641475"/>
          </a:xfrm>
          <a:noFill/>
          <a:ln w="38100" cmpd="dbl">
            <a:solidFill>
              <a:schemeClr val="tx2"/>
            </a:solidFill>
          </a:ln>
        </p:spPr>
      </p:pic>
      <p:sp>
        <p:nvSpPr>
          <p:cNvPr id="80900" name="Slide Number Placeholder 3"/>
          <p:cNvSpPr>
            <a:spLocks noGrp="1" noChangeArrowheads="1"/>
          </p:cNvSpPr>
          <p:nvPr>
            <p:ph type="sldNum" sz="quarter" idx="12"/>
          </p:nvPr>
        </p:nvSpPr>
        <p:spPr bwMode="auto">
          <a:noFill/>
          <a:ln>
            <a:miter lim="800000"/>
            <a:headEnd/>
            <a:tailEnd/>
          </a:ln>
        </p:spPr>
        <p:txBody>
          <a:bodyPr/>
          <a:lstStyle/>
          <a:p>
            <a:r>
              <a:rPr lang="en-US" altLang="en-US" sz="1400">
                <a:solidFill>
                  <a:srgbClr val="990033"/>
                </a:solidFill>
                <a:latin typeface="Arial" charset="0"/>
              </a:rPr>
              <a:t>Slide 3- </a:t>
            </a:r>
            <a:fld id="{AE9BFC96-4BF3-4458-8E1B-40A3ABE505F0}" type="slidenum">
              <a:rPr lang="en-US" altLang="en-US" sz="1400">
                <a:solidFill>
                  <a:srgbClr val="990033"/>
                </a:solidFill>
                <a:latin typeface="Arial" charset="0"/>
              </a:rPr>
              <a:pPr/>
              <a:t>48</a:t>
            </a:fld>
            <a:endParaRPr lang="en-CA" altLang="en-US" sz="1400">
              <a:solidFill>
                <a:srgbClr val="990033"/>
              </a:solidFill>
              <a:latin typeface="Arial" charset="0"/>
            </a:endParaRPr>
          </a:p>
        </p:txBody>
      </p:sp>
      <p:sp>
        <p:nvSpPr>
          <p:cNvPr id="8" name="Rectangle 4"/>
          <p:cNvSpPr>
            <a:spLocks noChangeArrowheads="1"/>
          </p:cNvSpPr>
          <p:nvPr/>
        </p:nvSpPr>
        <p:spPr bwMode="auto">
          <a:xfrm>
            <a:off x="139700" y="1425575"/>
            <a:ext cx="8699500" cy="2524125"/>
          </a:xfrm>
          <a:prstGeom prst="rect">
            <a:avLst/>
          </a:prstGeom>
          <a:noFill/>
          <a:ln>
            <a:noFill/>
          </a:ln>
        </p:spPr>
        <p:txBody>
          <a:bodyPr/>
          <a:lstStyle>
            <a:lvl1pPr marL="342900" indent="-342900">
              <a:defRPr sz="1600">
                <a:solidFill>
                  <a:schemeClr val="tx1"/>
                </a:solidFill>
                <a:latin typeface="Helvetica" panose="020B0604020202020204" pitchFamily="34" charset="0"/>
              </a:defRPr>
            </a:lvl1pPr>
            <a:lvl2pPr marL="742950" indent="-285750">
              <a:defRPr sz="1600">
                <a:solidFill>
                  <a:schemeClr val="tx1"/>
                </a:solidFill>
                <a:latin typeface="Helvetica" panose="020B0604020202020204" pitchFamily="34" charset="0"/>
              </a:defRPr>
            </a:lvl2pPr>
            <a:lvl3pPr marL="1085850" indent="-228600">
              <a:defRPr sz="1600">
                <a:solidFill>
                  <a:schemeClr val="tx1"/>
                </a:solidFill>
                <a:latin typeface="Helvetica" panose="020B0604020202020204" pitchFamily="34" charset="0"/>
              </a:defRPr>
            </a:lvl3pPr>
            <a:lvl4pPr marL="1600200" indent="-228600">
              <a:defRPr sz="1600">
                <a:solidFill>
                  <a:schemeClr val="tx1"/>
                </a:solidFill>
                <a:latin typeface="Helvetica" panose="020B0604020202020204" pitchFamily="34" charset="0"/>
              </a:defRPr>
            </a:lvl4pPr>
            <a:lvl5pPr marL="2057400" indent="-228600">
              <a:defRPr sz="1600">
                <a:solidFill>
                  <a:schemeClr val="tx1"/>
                </a:solidFill>
                <a:latin typeface="Helvetica" panose="020B0604020202020204" pitchFamily="34" charset="0"/>
              </a:defRPr>
            </a:lvl5pPr>
            <a:lvl6pPr marL="2514600" indent="-228600" eaLnBrk="0" fontAlgn="base" hangingPunct="0">
              <a:spcBef>
                <a:spcPct val="0"/>
              </a:spcBef>
              <a:spcAft>
                <a:spcPct val="0"/>
              </a:spcAft>
              <a:defRPr sz="1600">
                <a:solidFill>
                  <a:schemeClr val="tx1"/>
                </a:solidFill>
                <a:latin typeface="Helvetica" panose="020B0604020202020204" pitchFamily="34" charset="0"/>
              </a:defRPr>
            </a:lvl6pPr>
            <a:lvl7pPr marL="2971800" indent="-228600" eaLnBrk="0" fontAlgn="base" hangingPunct="0">
              <a:spcBef>
                <a:spcPct val="0"/>
              </a:spcBef>
              <a:spcAft>
                <a:spcPct val="0"/>
              </a:spcAft>
              <a:defRPr sz="1600">
                <a:solidFill>
                  <a:schemeClr val="tx1"/>
                </a:solidFill>
                <a:latin typeface="Helvetica" panose="020B0604020202020204" pitchFamily="34" charset="0"/>
              </a:defRPr>
            </a:lvl7pPr>
            <a:lvl8pPr marL="3429000" indent="-228600" eaLnBrk="0" fontAlgn="base" hangingPunct="0">
              <a:spcBef>
                <a:spcPct val="0"/>
              </a:spcBef>
              <a:spcAft>
                <a:spcPct val="0"/>
              </a:spcAft>
              <a:defRPr sz="1600">
                <a:solidFill>
                  <a:schemeClr val="tx1"/>
                </a:solidFill>
                <a:latin typeface="Helvetica" panose="020B0604020202020204" pitchFamily="34" charset="0"/>
              </a:defRPr>
            </a:lvl8pPr>
            <a:lvl9pPr marL="3886200" indent="-228600" eaLnBrk="0" fontAlgn="base" hangingPunct="0">
              <a:spcBef>
                <a:spcPct val="0"/>
              </a:spcBef>
              <a:spcAft>
                <a:spcPct val="0"/>
              </a:spcAft>
              <a:defRPr sz="1600">
                <a:solidFill>
                  <a:schemeClr val="tx1"/>
                </a:solidFill>
                <a:latin typeface="Helvetica" panose="020B0604020202020204" pitchFamily="34" charset="0"/>
              </a:defRPr>
            </a:lvl9pPr>
          </a:lstStyle>
          <a:p>
            <a:pPr algn="just" eaLnBrk="1" fontAlgn="auto" hangingPunct="1">
              <a:spcBef>
                <a:spcPct val="35000"/>
              </a:spcBef>
              <a:spcAft>
                <a:spcPts val="0"/>
              </a:spcAft>
              <a:buClr>
                <a:schemeClr val="tx2"/>
              </a:buClr>
              <a:buSzPct val="90000"/>
              <a:buFont typeface="Arial" panose="020B0604020202020204" pitchFamily="34" charset="0"/>
              <a:buChar char="•"/>
              <a:defRPr/>
            </a:pPr>
            <a:r>
              <a:rPr lang="en-US" altLang="en-US" sz="2000" dirty="0">
                <a:solidFill>
                  <a:schemeClr val="tx2"/>
                </a:solidFill>
                <a:latin typeface="+mn-lt"/>
              </a:rPr>
              <a:t>Total participation (indicated by double line):  every entity in the entity set participates in at least one relationship in the relationship set</a:t>
            </a:r>
          </a:p>
          <a:p>
            <a:pPr lvl="1" algn="just" eaLnBrk="1" fontAlgn="auto" hangingPunct="1">
              <a:spcBef>
                <a:spcPct val="35000"/>
              </a:spcBef>
              <a:spcAft>
                <a:spcPts val="0"/>
              </a:spcAft>
              <a:buClr>
                <a:schemeClr val="tx2"/>
              </a:buClr>
              <a:buSzPct val="90000"/>
              <a:buFont typeface="Arial" panose="020B0604020202020204" pitchFamily="34" charset="0"/>
              <a:buChar char="•"/>
              <a:defRPr/>
            </a:pPr>
            <a:r>
              <a:rPr lang="en-US" altLang="en-US" sz="2000" dirty="0">
                <a:solidFill>
                  <a:srgbClr val="800000"/>
                </a:solidFill>
                <a:latin typeface="+mn-lt"/>
              </a:rPr>
              <a:t>E.g. participation of loan in borrower is total</a:t>
            </a:r>
          </a:p>
          <a:p>
            <a:pPr lvl="1" algn="just" eaLnBrk="1" fontAlgn="auto" hangingPunct="1">
              <a:spcBef>
                <a:spcPct val="35000"/>
              </a:spcBef>
              <a:spcAft>
                <a:spcPts val="0"/>
              </a:spcAft>
              <a:buClr>
                <a:schemeClr val="tx2"/>
              </a:buClr>
              <a:buSzPct val="90000"/>
              <a:buFont typeface="Arial" panose="020B0604020202020204" pitchFamily="34" charset="0"/>
              <a:buChar char="•"/>
              <a:defRPr/>
            </a:pPr>
            <a:r>
              <a:rPr lang="en-US" altLang="en-US" sz="2000" dirty="0">
                <a:solidFill>
                  <a:srgbClr val="800000"/>
                </a:solidFill>
                <a:latin typeface="+mn-lt"/>
              </a:rPr>
              <a:t>Every loan must have a customer associated to it via borrower</a:t>
            </a:r>
          </a:p>
          <a:p>
            <a:pPr algn="just" eaLnBrk="1" fontAlgn="auto" hangingPunct="1">
              <a:spcBef>
                <a:spcPct val="35000"/>
              </a:spcBef>
              <a:spcAft>
                <a:spcPts val="0"/>
              </a:spcAft>
              <a:buClr>
                <a:schemeClr val="tx2"/>
              </a:buClr>
              <a:buSzPct val="90000"/>
              <a:buFont typeface="Arial" panose="020B0604020202020204" pitchFamily="34" charset="0"/>
              <a:buChar char="•"/>
              <a:defRPr/>
            </a:pPr>
            <a:r>
              <a:rPr lang="en-US" altLang="en-US" sz="2000" dirty="0">
                <a:solidFill>
                  <a:schemeClr val="tx2"/>
                </a:solidFill>
                <a:latin typeface="+mn-lt"/>
              </a:rPr>
              <a:t>Partial participation:  some entities may not participate in any relationship in the relationship set</a:t>
            </a:r>
          </a:p>
          <a:p>
            <a:pPr lvl="1" algn="just" eaLnBrk="1" fontAlgn="auto" hangingPunct="1">
              <a:spcBef>
                <a:spcPct val="35000"/>
              </a:spcBef>
              <a:spcAft>
                <a:spcPts val="0"/>
              </a:spcAft>
              <a:buClr>
                <a:schemeClr val="tx2"/>
              </a:buClr>
              <a:buSzPct val="90000"/>
              <a:buFont typeface="Arial" panose="020B0604020202020204" pitchFamily="34" charset="0"/>
              <a:buChar char="•"/>
              <a:defRPr/>
            </a:pPr>
            <a:r>
              <a:rPr lang="en-US" altLang="en-US" sz="2000" dirty="0">
                <a:solidFill>
                  <a:srgbClr val="800000"/>
                </a:solidFill>
                <a:latin typeface="+mn-lt"/>
              </a:rPr>
              <a:t>Example: participation of customer in borrower is partial</a:t>
            </a:r>
          </a:p>
        </p:txBody>
      </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6"/>
          <p:cNvSpPr>
            <a:spLocks noGrp="1" noChangeArrowheads="1"/>
          </p:cNvSpPr>
          <p:nvPr>
            <p:ph type="title"/>
          </p:nvPr>
        </p:nvSpPr>
        <p:spPr/>
        <p:txBody>
          <a:bodyPr/>
          <a:lstStyle/>
          <a:p>
            <a:pPr eaLnBrk="1" hangingPunct="1"/>
            <a:r>
              <a:rPr lang="en-US" altLang="en-US"/>
              <a:t>Attributes of Relationship types</a:t>
            </a:r>
          </a:p>
        </p:txBody>
      </p:sp>
      <p:sp>
        <p:nvSpPr>
          <p:cNvPr id="81923" name="Rectangle 7"/>
          <p:cNvSpPr>
            <a:spLocks noGrp="1" noChangeArrowheads="1"/>
          </p:cNvSpPr>
          <p:nvPr>
            <p:ph idx="1"/>
          </p:nvPr>
        </p:nvSpPr>
        <p:spPr/>
        <p:txBody>
          <a:bodyPr>
            <a:normAutofit fontScale="92500" lnSpcReduction="10000"/>
          </a:bodyPr>
          <a:lstStyle/>
          <a:p>
            <a:pPr algn="just" eaLnBrk="1" hangingPunct="1"/>
            <a:r>
              <a:rPr lang="en-US" altLang="en-US"/>
              <a:t>A relationship type can have attributes:</a:t>
            </a:r>
          </a:p>
          <a:p>
            <a:pPr lvl="1" algn="just" eaLnBrk="1" hangingPunct="1"/>
            <a:r>
              <a:rPr lang="en-US" altLang="en-US"/>
              <a:t>For example, HoursPerWeek of WORKS_ON</a:t>
            </a:r>
          </a:p>
          <a:p>
            <a:pPr lvl="1" algn="just" eaLnBrk="1" hangingPunct="1"/>
            <a:r>
              <a:rPr lang="en-US" altLang="en-US"/>
              <a:t>Its value for each relationship instance describes the number of hours per week that an EMPLOYEE works on a PROJECT.</a:t>
            </a:r>
          </a:p>
          <a:p>
            <a:pPr lvl="2" algn="just" eaLnBrk="1" hangingPunct="1"/>
            <a:r>
              <a:rPr lang="en-US" altLang="en-US"/>
              <a:t>A value of HoursPerWeek depends on a particular (employee, project) combination</a:t>
            </a:r>
          </a:p>
          <a:p>
            <a:pPr lvl="1" algn="just" eaLnBrk="1" hangingPunct="1"/>
            <a:r>
              <a:rPr lang="en-US" altLang="en-US"/>
              <a:t>Most relationship attributes are used with M:N relationships</a:t>
            </a:r>
          </a:p>
          <a:p>
            <a:pPr lvl="2" algn="just" eaLnBrk="1" hangingPunct="1"/>
            <a:r>
              <a:rPr lang="en-US" altLang="en-US"/>
              <a:t>In 1:N relationships, they can be transferred to the entity type on the N-side of the relationship</a:t>
            </a:r>
          </a:p>
        </p:txBody>
      </p:sp>
      <p:sp>
        <p:nvSpPr>
          <p:cNvPr id="81924" name="Slide Number Placeholder 3"/>
          <p:cNvSpPr>
            <a:spLocks noGrp="1"/>
          </p:cNvSpPr>
          <p:nvPr>
            <p:ph type="sldNum" sz="quarter" idx="12"/>
          </p:nvPr>
        </p:nvSpPr>
        <p:spPr bwMode="auto">
          <a:noFill/>
          <a:ln>
            <a:miter lim="800000"/>
            <a:headEnd/>
            <a:tailEnd/>
          </a:ln>
        </p:spPr>
        <p:txBody>
          <a:bodyPr/>
          <a:lstStyle/>
          <a:p>
            <a:r>
              <a:rPr lang="en-US" altLang="en-US" sz="1400">
                <a:solidFill>
                  <a:srgbClr val="990033"/>
                </a:solidFill>
                <a:latin typeface="Arial" charset="0"/>
              </a:rPr>
              <a:t>Slide 3- </a:t>
            </a:r>
            <a:fld id="{40C66E59-9202-4BFE-A8A8-D4AF05402C61}" type="slidenum">
              <a:rPr lang="en-US" altLang="en-US" sz="1400">
                <a:solidFill>
                  <a:srgbClr val="990033"/>
                </a:solidFill>
                <a:latin typeface="Arial" charset="0"/>
              </a:rPr>
              <a:pPr/>
              <a:t>49</a:t>
            </a:fld>
            <a:endParaRPr lang="en-CA" altLang="en-US" sz="1400">
              <a:solidFill>
                <a:srgbClr val="990033"/>
              </a:solidFill>
              <a:latin typeface="Arial" charset="0"/>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noChangeArrowheads="1"/>
          </p:cNvSpPr>
          <p:nvPr>
            <p:ph type="title"/>
          </p:nvPr>
        </p:nvSpPr>
        <p:spPr>
          <a:xfrm>
            <a:off x="228600" y="303213"/>
            <a:ext cx="8807450" cy="992187"/>
          </a:xfrm>
        </p:spPr>
        <p:txBody>
          <a:bodyPr>
            <a:normAutofit fontScale="90000"/>
          </a:bodyPr>
          <a:lstStyle/>
          <a:p>
            <a:pPr eaLnBrk="1" hangingPunct="1"/>
            <a:r>
              <a:rPr lang="en-IN" altLang="en-US" b="1"/>
              <a:t>Requirements collection and analysis</a:t>
            </a:r>
            <a:r>
              <a:rPr lang="en-IN" altLang="en-US"/>
              <a:t>. </a:t>
            </a:r>
          </a:p>
        </p:txBody>
      </p:sp>
      <p:sp>
        <p:nvSpPr>
          <p:cNvPr id="11267" name="Content Placeholder 2"/>
          <p:cNvSpPr>
            <a:spLocks noGrp="1" noChangeArrowheads="1"/>
          </p:cNvSpPr>
          <p:nvPr>
            <p:ph idx="1"/>
          </p:nvPr>
        </p:nvSpPr>
        <p:spPr/>
        <p:txBody>
          <a:bodyPr rtlCol="0">
            <a:normAutofit fontScale="77500" lnSpcReduction="20000"/>
          </a:bodyPr>
          <a:lstStyle/>
          <a:p>
            <a:pPr algn="just" eaLnBrk="1" fontAlgn="auto" hangingPunct="1">
              <a:spcAft>
                <a:spcPts val="0"/>
              </a:spcAft>
              <a:buFont typeface="Arial" panose="020B0604020202020204" pitchFamily="34" charset="0"/>
              <a:buChar char="•"/>
              <a:defRPr/>
            </a:pPr>
            <a:r>
              <a:rPr lang="en-IN" altLang="en-US" b="1"/>
              <a:t>Data requirements</a:t>
            </a:r>
            <a:endParaRPr lang="en-IN" altLang="en-US"/>
          </a:p>
          <a:p>
            <a:pPr lvl="1" algn="just" eaLnBrk="1" fontAlgn="auto" hangingPunct="1">
              <a:spcAft>
                <a:spcPts val="0"/>
              </a:spcAft>
              <a:buFont typeface="Arial" panose="020B0604020202020204" pitchFamily="34" charset="0"/>
              <a:buChar char="•"/>
              <a:defRPr/>
            </a:pPr>
            <a:r>
              <a:rPr lang="en-IN" altLang="en-US"/>
              <a:t>The database designers interview prospective database users to understand and document their </a:t>
            </a:r>
            <a:r>
              <a:rPr lang="en-IN" altLang="en-US" b="1"/>
              <a:t>data requirements</a:t>
            </a:r>
            <a:r>
              <a:rPr lang="en-IN" altLang="en-US"/>
              <a:t>. </a:t>
            </a:r>
          </a:p>
          <a:p>
            <a:pPr lvl="1" algn="just" eaLnBrk="1" fontAlgn="auto" hangingPunct="1">
              <a:spcAft>
                <a:spcPts val="0"/>
              </a:spcAft>
              <a:buFont typeface="Arial" panose="020B0604020202020204" pitchFamily="34" charset="0"/>
              <a:buChar char="•"/>
              <a:defRPr/>
            </a:pPr>
            <a:r>
              <a:rPr lang="en-IN" altLang="en-US"/>
              <a:t>The result of this step is a concisely written set of users’ requirements.</a:t>
            </a:r>
          </a:p>
          <a:p>
            <a:pPr lvl="1" algn="just" eaLnBrk="1" fontAlgn="auto" hangingPunct="1">
              <a:spcAft>
                <a:spcPts val="0"/>
              </a:spcAft>
              <a:buFont typeface="Arial" panose="020B0604020202020204" pitchFamily="34" charset="0"/>
              <a:buChar char="•"/>
              <a:defRPr/>
            </a:pPr>
            <a:r>
              <a:rPr lang="en-IN" altLang="en-US"/>
              <a:t>These requirements should be specified in as detailed and complete a form as possible. </a:t>
            </a:r>
          </a:p>
          <a:p>
            <a:pPr algn="just" eaLnBrk="1" fontAlgn="auto" hangingPunct="1">
              <a:spcAft>
                <a:spcPts val="0"/>
              </a:spcAft>
              <a:buFont typeface="Arial" panose="020B0604020202020204" pitchFamily="34" charset="0"/>
              <a:buChar char="•"/>
              <a:defRPr/>
            </a:pPr>
            <a:r>
              <a:rPr lang="en-IN" altLang="en-US" b="1"/>
              <a:t>Functional requirements</a:t>
            </a:r>
            <a:endParaRPr lang="en-IN" altLang="en-US"/>
          </a:p>
          <a:p>
            <a:pPr lvl="1" algn="just" eaLnBrk="1" fontAlgn="auto" hangingPunct="1">
              <a:spcAft>
                <a:spcPts val="0"/>
              </a:spcAft>
              <a:buFont typeface="Arial" panose="020B0604020202020204" pitchFamily="34" charset="0"/>
              <a:buChar char="•"/>
              <a:defRPr/>
            </a:pPr>
            <a:r>
              <a:rPr lang="en-IN" altLang="en-US"/>
              <a:t>These consist of the user defined </a:t>
            </a:r>
            <a:r>
              <a:rPr lang="en-IN" altLang="en-US" b="1"/>
              <a:t>operations </a:t>
            </a:r>
            <a:r>
              <a:rPr lang="en-IN" altLang="en-US"/>
              <a:t>(or </a:t>
            </a:r>
            <a:r>
              <a:rPr lang="en-IN" altLang="en-US" b="1"/>
              <a:t>transactions</a:t>
            </a:r>
            <a:r>
              <a:rPr lang="en-IN" altLang="en-US"/>
              <a:t>) that will be applied to the database, including both retrievals and updates. </a:t>
            </a:r>
          </a:p>
          <a:p>
            <a:pPr lvl="1" algn="just" eaLnBrk="1" fontAlgn="auto" hangingPunct="1">
              <a:spcAft>
                <a:spcPts val="0"/>
              </a:spcAft>
              <a:buFont typeface="Arial" panose="020B0604020202020204" pitchFamily="34" charset="0"/>
              <a:buChar char="•"/>
              <a:defRPr/>
            </a:pPr>
            <a:r>
              <a:rPr lang="en-IN" altLang="en-US"/>
              <a:t>Data flow diagrams, sequence diagrams, scenarios, and other techniques  are used to specify functional requirements. </a:t>
            </a:r>
          </a:p>
        </p:txBody>
      </p:sp>
      <p:sp>
        <p:nvSpPr>
          <p:cNvPr id="11268" name="Slide Number Placeholder 3"/>
          <p:cNvSpPr>
            <a:spLocks noGrp="1" noChangeArrowheads="1"/>
          </p:cNvSpPr>
          <p:nvPr>
            <p:ph type="sldNum" sz="quarter" idx="12"/>
          </p:nvPr>
        </p:nvSpPr>
        <p:spPr bwMode="auto">
          <a:noFill/>
          <a:ln>
            <a:miter lim="800000"/>
            <a:headEnd/>
            <a:tailEnd/>
          </a:ln>
        </p:spPr>
        <p:txBody>
          <a:bodyPr/>
          <a:lstStyle/>
          <a:p>
            <a:r>
              <a:rPr lang="en-US" altLang="en-US" sz="1400">
                <a:solidFill>
                  <a:srgbClr val="990033"/>
                </a:solidFill>
                <a:latin typeface="Arial" charset="0"/>
              </a:rPr>
              <a:t>Slide 3- </a:t>
            </a:r>
            <a:fld id="{AAFE4501-DA1B-4490-9165-6014105282C5}" type="slidenum">
              <a:rPr lang="en-US" altLang="en-US" sz="1400">
                <a:solidFill>
                  <a:srgbClr val="990033"/>
                </a:solidFill>
                <a:latin typeface="Arial" charset="0"/>
              </a:rPr>
              <a:pPr/>
              <a:t>5</a:t>
            </a:fld>
            <a:endParaRPr lang="en-CA" altLang="en-US" sz="1400">
              <a:solidFill>
                <a:srgbClr val="990033"/>
              </a:solidFill>
              <a:latin typeface="Arial" charset="0"/>
            </a:endParaRP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en-US" sz="3200"/>
              <a:t>Summary of notation for ER diagrams</a:t>
            </a:r>
          </a:p>
        </p:txBody>
      </p:sp>
      <p:sp>
        <p:nvSpPr>
          <p:cNvPr id="92163" name="Slide Number Placeholder 3"/>
          <p:cNvSpPr>
            <a:spLocks noGrp="1"/>
          </p:cNvSpPr>
          <p:nvPr>
            <p:ph type="sldNum" sz="quarter" idx="12"/>
          </p:nvPr>
        </p:nvSpPr>
        <p:spPr bwMode="auto">
          <a:noFill/>
          <a:ln>
            <a:miter lim="800000"/>
            <a:headEnd/>
            <a:tailEnd/>
          </a:ln>
        </p:spPr>
        <p:txBody>
          <a:bodyPr/>
          <a:lstStyle/>
          <a:p>
            <a:r>
              <a:rPr lang="en-US" altLang="en-US" sz="1400">
                <a:solidFill>
                  <a:srgbClr val="990033"/>
                </a:solidFill>
                <a:latin typeface="Arial" charset="0"/>
              </a:rPr>
              <a:t>Slide 3- </a:t>
            </a:r>
            <a:fld id="{AC0FBE49-76D4-4E12-9AFA-ED09F81ABBC2}" type="slidenum">
              <a:rPr lang="en-US" altLang="en-US" sz="1400">
                <a:solidFill>
                  <a:srgbClr val="990033"/>
                </a:solidFill>
                <a:latin typeface="Arial" charset="0"/>
              </a:rPr>
              <a:pPr/>
              <a:t>50</a:t>
            </a:fld>
            <a:endParaRPr lang="en-CA" altLang="en-US" sz="1400">
              <a:solidFill>
                <a:srgbClr val="990033"/>
              </a:solidFill>
              <a:latin typeface="Arial" charset="0"/>
            </a:endParaRPr>
          </a:p>
        </p:txBody>
      </p:sp>
      <p:pic>
        <p:nvPicPr>
          <p:cNvPr id="92164" name="Picture 4" descr="fig03_14"/>
          <p:cNvPicPr>
            <a:picLocks noChangeAspect="1" noChangeArrowheads="1"/>
          </p:cNvPicPr>
          <p:nvPr/>
        </p:nvPicPr>
        <p:blipFill>
          <a:blip r:embed="rId2"/>
          <a:srcRect/>
          <a:stretch>
            <a:fillRect/>
          </a:stretch>
        </p:blipFill>
        <p:spPr bwMode="auto">
          <a:xfrm>
            <a:off x="2570163" y="1600200"/>
            <a:ext cx="3754437" cy="4999038"/>
          </a:xfrm>
          <a:prstGeom prst="rect">
            <a:avLst/>
          </a:prstGeom>
          <a:noFill/>
          <a:ln w="9525">
            <a:noFill/>
            <a:miter lim="800000"/>
            <a:headEnd/>
            <a:tailEnd/>
          </a:ln>
        </p:spPr>
      </p:pic>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4"/>
          <p:cNvSpPr>
            <a:spLocks noGrp="1" noChangeArrowheads="1"/>
          </p:cNvSpPr>
          <p:nvPr>
            <p:ph type="title"/>
          </p:nvPr>
        </p:nvSpPr>
        <p:spPr/>
        <p:txBody>
          <a:bodyPr/>
          <a:lstStyle/>
          <a:p>
            <a:pPr eaLnBrk="1" hangingPunct="1"/>
            <a:r>
              <a:rPr lang="en-US" altLang="en-US"/>
              <a:t>Relationships of Higher Degree</a:t>
            </a:r>
          </a:p>
        </p:txBody>
      </p:sp>
      <p:sp>
        <p:nvSpPr>
          <p:cNvPr id="93187" name="Rectangle 5"/>
          <p:cNvSpPr>
            <a:spLocks noGrp="1" noChangeArrowheads="1"/>
          </p:cNvSpPr>
          <p:nvPr>
            <p:ph idx="1"/>
          </p:nvPr>
        </p:nvSpPr>
        <p:spPr/>
        <p:txBody>
          <a:bodyPr/>
          <a:lstStyle/>
          <a:p>
            <a:pPr algn="just" eaLnBrk="1" hangingPunct="1"/>
            <a:r>
              <a:rPr lang="en-US" altLang="en-US" sz="2400"/>
              <a:t>Relationship types of degree 2 are called binary</a:t>
            </a:r>
          </a:p>
          <a:p>
            <a:pPr algn="just" eaLnBrk="1" hangingPunct="1"/>
            <a:r>
              <a:rPr lang="en-US" altLang="en-US" sz="2400"/>
              <a:t>Relationship types of degree 3 are called ternary and of degree n are called n-ary</a:t>
            </a:r>
          </a:p>
          <a:p>
            <a:pPr algn="just" eaLnBrk="1" hangingPunct="1"/>
            <a:r>
              <a:rPr lang="en-US" altLang="en-US" sz="2400"/>
              <a:t>In general, an n-ary relationship is not equivalent to n binary relationships</a:t>
            </a:r>
          </a:p>
          <a:p>
            <a:pPr algn="just" eaLnBrk="1" hangingPunct="1"/>
            <a:r>
              <a:rPr lang="en-US" altLang="en-US" sz="2400"/>
              <a:t>Constraints are harder to specify for higher-degree relationships (n &gt; 2) than for binary relationships</a:t>
            </a:r>
          </a:p>
        </p:txBody>
      </p:sp>
      <p:sp>
        <p:nvSpPr>
          <p:cNvPr id="93188" name="Slide Number Placeholder 3"/>
          <p:cNvSpPr>
            <a:spLocks noGrp="1"/>
          </p:cNvSpPr>
          <p:nvPr>
            <p:ph type="sldNum" sz="quarter" idx="12"/>
          </p:nvPr>
        </p:nvSpPr>
        <p:spPr bwMode="auto">
          <a:noFill/>
          <a:ln>
            <a:miter lim="800000"/>
            <a:headEnd/>
            <a:tailEnd/>
          </a:ln>
        </p:spPr>
        <p:txBody>
          <a:bodyPr/>
          <a:lstStyle/>
          <a:p>
            <a:r>
              <a:rPr lang="en-US" altLang="en-US" sz="1400">
                <a:solidFill>
                  <a:srgbClr val="990033"/>
                </a:solidFill>
                <a:latin typeface="Arial" charset="0"/>
              </a:rPr>
              <a:t>Slide 3- </a:t>
            </a:r>
            <a:fld id="{3C758FA0-6C45-47CF-9A18-03BEF9521A30}" type="slidenum">
              <a:rPr lang="en-US" altLang="en-US" sz="1400">
                <a:solidFill>
                  <a:srgbClr val="990033"/>
                </a:solidFill>
                <a:latin typeface="Arial" charset="0"/>
              </a:rPr>
              <a:pPr/>
              <a:t>51</a:t>
            </a:fld>
            <a:endParaRPr lang="en-CA" altLang="en-US" sz="1400">
              <a:solidFill>
                <a:srgbClr val="990033"/>
              </a:solidFill>
              <a:latin typeface="Arial" charset="0"/>
            </a:endParaRPr>
          </a:p>
        </p:txBody>
      </p:sp>
      <p:pic>
        <p:nvPicPr>
          <p:cNvPr id="93189" name="Picture 1029" descr="fig03_17"/>
          <p:cNvPicPr>
            <a:picLocks noChangeAspect="1" noChangeArrowheads="1"/>
          </p:cNvPicPr>
          <p:nvPr/>
        </p:nvPicPr>
        <p:blipFill>
          <a:blip r:embed="rId3"/>
          <a:srcRect l="16628" t="2" r="-2437" b="76437"/>
          <a:stretch>
            <a:fillRect/>
          </a:stretch>
        </p:blipFill>
        <p:spPr bwMode="auto">
          <a:xfrm>
            <a:off x="1331913" y="4583113"/>
            <a:ext cx="6323012" cy="2081212"/>
          </a:xfrm>
          <a:prstGeom prst="rect">
            <a:avLst/>
          </a:prstGeom>
          <a:noFill/>
          <a:ln w="9525">
            <a:noFill/>
            <a:miter lim="800000"/>
            <a:headEnd/>
            <a:tailEnd/>
          </a:ln>
        </p:spPr>
      </p:pic>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itle 1"/>
          <p:cNvSpPr>
            <a:spLocks noGrp="1" noChangeArrowheads="1"/>
          </p:cNvSpPr>
          <p:nvPr>
            <p:ph type="title"/>
          </p:nvPr>
        </p:nvSpPr>
        <p:spPr>
          <a:xfrm>
            <a:off x="628650" y="44450"/>
            <a:ext cx="7886700" cy="1325563"/>
          </a:xfrm>
        </p:spPr>
        <p:txBody>
          <a:bodyPr/>
          <a:lstStyle/>
          <a:p>
            <a:pPr eaLnBrk="1" hangingPunct="1"/>
            <a:r>
              <a:rPr lang="en-IN" altLang="en-US" b="1"/>
              <a:t>UNIVERSITY EXAMPLE</a:t>
            </a:r>
          </a:p>
        </p:txBody>
      </p:sp>
      <p:sp>
        <p:nvSpPr>
          <p:cNvPr id="99331" name="Content Placeholder 2"/>
          <p:cNvSpPr>
            <a:spLocks noGrp="1" noChangeArrowheads="1"/>
          </p:cNvSpPr>
          <p:nvPr>
            <p:ph idx="1"/>
          </p:nvPr>
        </p:nvSpPr>
        <p:spPr>
          <a:xfrm>
            <a:off x="107950" y="1238250"/>
            <a:ext cx="8796338" cy="5575300"/>
          </a:xfrm>
        </p:spPr>
        <p:txBody>
          <a:bodyPr>
            <a:normAutofit lnSpcReduction="10000"/>
          </a:bodyPr>
          <a:lstStyle/>
          <a:p>
            <a:pPr algn="just" eaLnBrk="1" hangingPunct="1"/>
            <a:r>
              <a:rPr lang="en-IN" altLang="en-US" sz="1600"/>
              <a:t>A UNIVERSITY database needed to keep track of student enrolments in classes</a:t>
            </a:r>
          </a:p>
          <a:p>
            <a:pPr algn="just" eaLnBrk="1" hangingPunct="1"/>
            <a:r>
              <a:rPr lang="en-IN" altLang="en-US" sz="1600"/>
              <a:t>The university is organized into colleges (COLLEGE), and each college has a unique name (CName), a main office (COffice) and phone (CPhone), and a particular faculty member who is dean of the college. Each college administers a number of academic departments (DEPT). Each department has a unique name (DName), a unique code number (DCode), a main office (DOffice) and phone (DPhone), and a particular faculty member who chairs the department. We keep track of the start date (CStartDate) when that faculty member began chairing the department.</a:t>
            </a:r>
          </a:p>
          <a:p>
            <a:pPr algn="just" eaLnBrk="1" hangingPunct="1"/>
            <a:r>
              <a:rPr lang="en-IN" altLang="en-US" sz="1600"/>
              <a:t>A department offers a number of courses (COURSE), each of which has a unique course name (CoName), a unique code number (CCode), a course level,a course credit hours (Credits), and a course description (CDesc). The database also keeps track of instructors (INSTRUCTOR); and each instructor has a unique identifier (Id), name (IName), office (IOffice), phone (IPhone), and rank (Rank); in addition, each instructor works for one primary academic department.</a:t>
            </a:r>
          </a:p>
          <a:p>
            <a:pPr algn="just" eaLnBrk="1" hangingPunct="1"/>
            <a:r>
              <a:rPr lang="en-IN" altLang="en-US" sz="1600"/>
              <a:t>The database will keep student data (STUDENT) and stores each student’s name, student id (Sid, unique for every student), address (Addr), phone (Phone), major code (Major), and date of birth (DoB). A student is assigned to one primary academic department. It is required to keep track of the student’s grades in each section the student has completed.</a:t>
            </a:r>
          </a:p>
          <a:p>
            <a:pPr algn="just" eaLnBrk="1" hangingPunct="1"/>
            <a:r>
              <a:rPr lang="en-IN" altLang="en-US" sz="1600"/>
              <a:t>Courses are offered as sections (SECTION). Each section is related to a single course and a single instructor and has a unique section identifier (SecId). A section also has a section number (SecNo: this is coded as 1, 2, 3, . . . for multiple sections offered during the same semester/year), semester (Sem), year (Year), classroom (CRoom: this is coded as a combination of building code (Bldg) and room number (RoomNo) within the building), and days/times. The SecId is unique for all sections, not just the sections for  a particular semester. The database keeps track of the students in each section, and the grade is recorded when available. A section must have at least five students.</a:t>
            </a:r>
          </a:p>
        </p:txBody>
      </p:sp>
      <p:sp>
        <p:nvSpPr>
          <p:cNvPr id="4" name="Slide Number Placeholder 3"/>
          <p:cNvSpPr>
            <a:spLocks noGrp="1"/>
          </p:cNvSpPr>
          <p:nvPr>
            <p:ph type="sldNum" sz="quarter" idx="12"/>
          </p:nvPr>
        </p:nvSpPr>
        <p:spPr/>
        <p:txBody>
          <a:bodyPr/>
          <a:lstStyle/>
          <a:p>
            <a:r>
              <a:rPr lang="en-US" altLang="en-US"/>
              <a:t>Slide 3- </a:t>
            </a:r>
            <a:fld id="{9D504E08-DF9B-4C68-BE40-06598594837F}" type="slidenum">
              <a:rPr lang="en-US" altLang="en-US"/>
              <a:pPr/>
              <a:t>52</a:t>
            </a:fld>
            <a:endParaRPr lang="en-CA" altLang="en-US"/>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noChangeArrowheads="1"/>
          </p:cNvSpPr>
          <p:nvPr>
            <p:ph type="title"/>
          </p:nvPr>
        </p:nvSpPr>
        <p:spPr/>
        <p:txBody>
          <a:bodyPr/>
          <a:lstStyle/>
          <a:p>
            <a:pPr eaLnBrk="1" hangingPunct="1"/>
            <a:r>
              <a:rPr lang="en-IN" altLang="en-US" b="1"/>
              <a:t>conceptual design</a:t>
            </a:r>
            <a:endParaRPr lang="en-IN" altLang="en-US"/>
          </a:p>
        </p:txBody>
      </p:sp>
      <p:sp>
        <p:nvSpPr>
          <p:cNvPr id="3" name="Content Placeholder 2"/>
          <p:cNvSpPr>
            <a:spLocks noGrp="1"/>
          </p:cNvSpPr>
          <p:nvPr>
            <p:ph idx="1"/>
          </p:nvPr>
        </p:nvSpPr>
        <p:spPr/>
        <p:txBody>
          <a:bodyPr rtlCol="0">
            <a:normAutofit fontScale="62500" lnSpcReduction="20000"/>
          </a:bodyPr>
          <a:lstStyle/>
          <a:p>
            <a:pPr algn="just" eaLnBrk="1" fontAlgn="auto" hangingPunct="1">
              <a:spcAft>
                <a:spcPts val="0"/>
              </a:spcAft>
              <a:buFont typeface="Arial" panose="020B0604020202020204" pitchFamily="34" charset="0"/>
              <a:buChar char="•"/>
              <a:defRPr/>
            </a:pPr>
            <a:r>
              <a:rPr lang="en-IN" dirty="0"/>
              <a:t>Create a </a:t>
            </a:r>
            <a:r>
              <a:rPr lang="en-IN" b="1" dirty="0"/>
              <a:t>conceptual schema </a:t>
            </a:r>
            <a:r>
              <a:rPr lang="en-IN" dirty="0"/>
              <a:t>for the database, using a high-level conceptual data model.</a:t>
            </a:r>
          </a:p>
          <a:p>
            <a:pPr lvl="1" algn="just" eaLnBrk="1" fontAlgn="auto" hangingPunct="1">
              <a:spcAft>
                <a:spcPts val="0"/>
              </a:spcAft>
              <a:buFont typeface="Arial" panose="020B0604020202020204" pitchFamily="34" charset="0"/>
              <a:buChar char="•"/>
              <a:defRPr/>
            </a:pPr>
            <a:r>
              <a:rPr lang="en-IN" dirty="0"/>
              <a:t>A concise description of the data requirements of the users </a:t>
            </a:r>
          </a:p>
          <a:p>
            <a:pPr lvl="1" algn="just" eaLnBrk="1" fontAlgn="auto" hangingPunct="1">
              <a:spcAft>
                <a:spcPts val="0"/>
              </a:spcAft>
              <a:buFont typeface="Arial" panose="020B0604020202020204" pitchFamily="34" charset="0"/>
              <a:buChar char="•"/>
              <a:defRPr/>
            </a:pPr>
            <a:r>
              <a:rPr lang="en-IN" dirty="0"/>
              <a:t>Includes detailed descriptions of the entity types, relationships, and constraints;</a:t>
            </a:r>
          </a:p>
          <a:p>
            <a:pPr lvl="1" algn="just" eaLnBrk="1" fontAlgn="auto" hangingPunct="1">
              <a:spcAft>
                <a:spcPts val="0"/>
              </a:spcAft>
              <a:buFont typeface="Arial" panose="020B0604020202020204" pitchFamily="34" charset="0"/>
              <a:buChar char="•"/>
              <a:defRPr/>
            </a:pPr>
            <a:r>
              <a:rPr lang="en-IN" dirty="0"/>
              <a:t>These are expressed using the concepts provided by the high-level data model. </a:t>
            </a:r>
          </a:p>
          <a:p>
            <a:pPr lvl="1" algn="just" eaLnBrk="1" fontAlgn="auto" hangingPunct="1">
              <a:spcAft>
                <a:spcPts val="0"/>
              </a:spcAft>
              <a:buFont typeface="Arial" panose="020B0604020202020204" pitchFamily="34" charset="0"/>
              <a:buChar char="•"/>
              <a:defRPr/>
            </a:pPr>
            <a:r>
              <a:rPr lang="en-IN" dirty="0"/>
              <a:t>These concepts do not include implementation details, </a:t>
            </a:r>
          </a:p>
          <a:p>
            <a:pPr lvl="1" algn="just" eaLnBrk="1" fontAlgn="auto" hangingPunct="1">
              <a:spcAft>
                <a:spcPts val="0"/>
              </a:spcAft>
              <a:buFont typeface="Arial" panose="020B0604020202020204" pitchFamily="34" charset="0"/>
              <a:buChar char="•"/>
              <a:defRPr/>
            </a:pPr>
            <a:r>
              <a:rPr lang="en-IN" dirty="0"/>
              <a:t>They are usually easier to understand and can be used to communicate with nontechnical users. </a:t>
            </a:r>
          </a:p>
          <a:p>
            <a:pPr lvl="1" algn="just" eaLnBrk="1" fontAlgn="auto" hangingPunct="1">
              <a:spcAft>
                <a:spcPts val="0"/>
              </a:spcAft>
              <a:buFont typeface="Arial" panose="020B0604020202020204" pitchFamily="34" charset="0"/>
              <a:buChar char="•"/>
              <a:defRPr/>
            </a:pPr>
            <a:r>
              <a:rPr lang="en-IN" dirty="0"/>
              <a:t>The high-level conceptual schema can also be used as a reference to ensure that all users’ data requirements are met and that the requirements do not conflict. </a:t>
            </a:r>
          </a:p>
          <a:p>
            <a:pPr lvl="1" algn="just" eaLnBrk="1" fontAlgn="auto" hangingPunct="1">
              <a:spcAft>
                <a:spcPts val="0"/>
              </a:spcAft>
              <a:buFont typeface="Arial" panose="020B0604020202020204" pitchFamily="34" charset="0"/>
              <a:buChar char="•"/>
              <a:defRPr/>
            </a:pPr>
            <a:r>
              <a:rPr lang="en-IN" dirty="0"/>
              <a:t>Enables database designers to concentrate on specifying the properties of the data, without being concerned with storage and implementation details.</a:t>
            </a:r>
          </a:p>
          <a:p>
            <a:pPr lvl="1" algn="just" eaLnBrk="1" fontAlgn="auto" hangingPunct="1">
              <a:spcAft>
                <a:spcPts val="0"/>
              </a:spcAft>
              <a:buFont typeface="Arial" panose="020B0604020202020204" pitchFamily="34" charset="0"/>
              <a:buChar char="•"/>
              <a:defRPr/>
            </a:pPr>
            <a:r>
              <a:rPr lang="en-IN" dirty="0"/>
              <a:t>The basic data model operations can be used to specify the high-level user queries and operations identified during functional analysis.</a:t>
            </a:r>
          </a:p>
        </p:txBody>
      </p:sp>
      <p:sp>
        <p:nvSpPr>
          <p:cNvPr id="12292" name="Slide Number Placeholder 3"/>
          <p:cNvSpPr>
            <a:spLocks noGrp="1" noChangeArrowheads="1"/>
          </p:cNvSpPr>
          <p:nvPr>
            <p:ph type="sldNum" sz="quarter" idx="12"/>
          </p:nvPr>
        </p:nvSpPr>
        <p:spPr bwMode="auto">
          <a:noFill/>
          <a:ln>
            <a:miter lim="800000"/>
            <a:headEnd/>
            <a:tailEnd/>
          </a:ln>
        </p:spPr>
        <p:txBody>
          <a:bodyPr/>
          <a:lstStyle/>
          <a:p>
            <a:r>
              <a:rPr lang="en-US" altLang="en-US" sz="1400">
                <a:solidFill>
                  <a:srgbClr val="990033"/>
                </a:solidFill>
                <a:latin typeface="Arial" charset="0"/>
              </a:rPr>
              <a:t>Slide 3- </a:t>
            </a:r>
            <a:fld id="{AE2D9EB7-9D42-49B1-877A-B51283F49793}" type="slidenum">
              <a:rPr lang="en-US" altLang="en-US" sz="1400">
                <a:solidFill>
                  <a:srgbClr val="990033"/>
                </a:solidFill>
                <a:latin typeface="Arial" charset="0"/>
              </a:rPr>
              <a:pPr/>
              <a:t>6</a:t>
            </a:fld>
            <a:endParaRPr lang="en-CA" altLang="en-US" sz="1400">
              <a:solidFill>
                <a:srgbClr val="990033"/>
              </a:solidFill>
              <a:latin typeface="Arial" charset="0"/>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noChangeArrowheads="1"/>
          </p:cNvSpPr>
          <p:nvPr>
            <p:ph type="title"/>
          </p:nvPr>
        </p:nvSpPr>
        <p:spPr/>
        <p:txBody>
          <a:bodyPr/>
          <a:lstStyle/>
          <a:p>
            <a:pPr eaLnBrk="1" hangingPunct="1"/>
            <a:r>
              <a:rPr lang="en-IN" altLang="en-US" b="1"/>
              <a:t>logical design</a:t>
            </a:r>
            <a:endParaRPr lang="en-IN" altLang="en-US"/>
          </a:p>
        </p:txBody>
      </p:sp>
      <p:sp>
        <p:nvSpPr>
          <p:cNvPr id="13315" name="Content Placeholder 2"/>
          <p:cNvSpPr>
            <a:spLocks noGrp="1" noChangeArrowheads="1"/>
          </p:cNvSpPr>
          <p:nvPr>
            <p:ph idx="1"/>
          </p:nvPr>
        </p:nvSpPr>
        <p:spPr/>
        <p:txBody>
          <a:bodyPr/>
          <a:lstStyle/>
          <a:p>
            <a:pPr algn="just" eaLnBrk="1" hangingPunct="1"/>
            <a:r>
              <a:rPr lang="en-IN" altLang="en-US" sz="2400"/>
              <a:t>The conceptual schema is transformed from the high-level data model into the implementation data model.</a:t>
            </a:r>
          </a:p>
          <a:p>
            <a:pPr algn="just" eaLnBrk="1" hangingPunct="1"/>
            <a:r>
              <a:rPr lang="en-IN" altLang="en-US" sz="2400"/>
              <a:t>This step is called </a:t>
            </a:r>
            <a:r>
              <a:rPr lang="en-IN" altLang="en-US" sz="2400" b="1"/>
              <a:t>data model mapping</a:t>
            </a:r>
          </a:p>
          <a:p>
            <a:pPr algn="just" eaLnBrk="1" hangingPunct="1"/>
            <a:r>
              <a:rPr lang="en-IN" altLang="en-US" sz="2400"/>
              <a:t>Its result is a database schema in the implementation data model of the DBMS. </a:t>
            </a:r>
          </a:p>
          <a:p>
            <a:pPr algn="just" eaLnBrk="1" hangingPunct="1"/>
            <a:r>
              <a:rPr lang="en-IN" altLang="en-US" sz="2400"/>
              <a:t>Data model mapping is often automated or semiautomated within the database design tools.</a:t>
            </a:r>
          </a:p>
        </p:txBody>
      </p:sp>
      <p:sp>
        <p:nvSpPr>
          <p:cNvPr id="13316" name="Slide Number Placeholder 3"/>
          <p:cNvSpPr>
            <a:spLocks noGrp="1" noChangeArrowheads="1"/>
          </p:cNvSpPr>
          <p:nvPr>
            <p:ph type="sldNum" sz="quarter" idx="12"/>
          </p:nvPr>
        </p:nvSpPr>
        <p:spPr bwMode="auto">
          <a:noFill/>
          <a:ln>
            <a:miter lim="800000"/>
            <a:headEnd/>
            <a:tailEnd/>
          </a:ln>
        </p:spPr>
        <p:txBody>
          <a:bodyPr/>
          <a:lstStyle/>
          <a:p>
            <a:r>
              <a:rPr lang="en-US" altLang="en-US" sz="1400">
                <a:solidFill>
                  <a:srgbClr val="990033"/>
                </a:solidFill>
                <a:latin typeface="Arial" charset="0"/>
              </a:rPr>
              <a:t>Slide 3- </a:t>
            </a:r>
            <a:fld id="{57A2D3E6-EBB4-49CE-B904-CD90E061EDBE}" type="slidenum">
              <a:rPr lang="en-US" altLang="en-US" sz="1400">
                <a:solidFill>
                  <a:srgbClr val="990033"/>
                </a:solidFill>
                <a:latin typeface="Arial" charset="0"/>
              </a:rPr>
              <a:pPr/>
              <a:t>7</a:t>
            </a:fld>
            <a:endParaRPr lang="en-CA" altLang="en-US" sz="1400">
              <a:solidFill>
                <a:srgbClr val="990033"/>
              </a:solidFill>
              <a:latin typeface="Arial" charset="0"/>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noChangeArrowheads="1"/>
          </p:cNvSpPr>
          <p:nvPr>
            <p:ph type="title"/>
          </p:nvPr>
        </p:nvSpPr>
        <p:spPr/>
        <p:txBody>
          <a:bodyPr/>
          <a:lstStyle/>
          <a:p>
            <a:pPr eaLnBrk="1" hangingPunct="1"/>
            <a:r>
              <a:rPr lang="en-IN" altLang="en-US" b="1"/>
              <a:t>physical design </a:t>
            </a:r>
            <a:endParaRPr lang="en-IN" altLang="en-US"/>
          </a:p>
        </p:txBody>
      </p:sp>
      <p:sp>
        <p:nvSpPr>
          <p:cNvPr id="14339" name="Content Placeholder 2"/>
          <p:cNvSpPr>
            <a:spLocks noGrp="1" noChangeArrowheads="1"/>
          </p:cNvSpPr>
          <p:nvPr>
            <p:ph idx="1"/>
          </p:nvPr>
        </p:nvSpPr>
        <p:spPr/>
        <p:txBody>
          <a:bodyPr/>
          <a:lstStyle/>
          <a:p>
            <a:pPr algn="just" eaLnBrk="1" hangingPunct="1"/>
            <a:r>
              <a:rPr lang="en-IN" altLang="en-US" sz="2400"/>
              <a:t>The internal storage structures, file organizations, indexes, access paths, and physical design parameters for the database files are specified. </a:t>
            </a:r>
          </a:p>
          <a:p>
            <a:pPr algn="just" eaLnBrk="1" hangingPunct="1"/>
            <a:r>
              <a:rPr lang="en-IN" altLang="en-US" sz="2400"/>
              <a:t>Application programs are designed and implemented as database transactions corresponding to the high-level transaction specifications.</a:t>
            </a:r>
          </a:p>
        </p:txBody>
      </p:sp>
      <p:sp>
        <p:nvSpPr>
          <p:cNvPr id="14340" name="Slide Number Placeholder 3"/>
          <p:cNvSpPr>
            <a:spLocks noGrp="1" noChangeArrowheads="1"/>
          </p:cNvSpPr>
          <p:nvPr>
            <p:ph type="sldNum" sz="quarter" idx="12"/>
          </p:nvPr>
        </p:nvSpPr>
        <p:spPr bwMode="auto">
          <a:noFill/>
          <a:ln>
            <a:miter lim="800000"/>
            <a:headEnd/>
            <a:tailEnd/>
          </a:ln>
        </p:spPr>
        <p:txBody>
          <a:bodyPr/>
          <a:lstStyle/>
          <a:p>
            <a:r>
              <a:rPr lang="en-US" altLang="en-US" sz="1400">
                <a:solidFill>
                  <a:srgbClr val="990033"/>
                </a:solidFill>
                <a:latin typeface="Arial" charset="0"/>
              </a:rPr>
              <a:t>Slide 3- </a:t>
            </a:r>
            <a:fld id="{165723E4-A5E7-410F-B0D0-8AA2B2655F12}" type="slidenum">
              <a:rPr lang="en-US" altLang="en-US" sz="1400">
                <a:solidFill>
                  <a:srgbClr val="990033"/>
                </a:solidFill>
                <a:latin typeface="Arial" charset="0"/>
              </a:rPr>
              <a:pPr/>
              <a:t>8</a:t>
            </a:fld>
            <a:endParaRPr lang="en-CA" altLang="en-US" sz="1400">
              <a:solidFill>
                <a:srgbClr val="990033"/>
              </a:solidFill>
              <a:latin typeface="Arial" charset="0"/>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p:txBody>
          <a:bodyPr/>
          <a:lstStyle/>
          <a:p>
            <a:pPr eaLnBrk="1" hangingPunct="1"/>
            <a:r>
              <a:rPr lang="en-US" altLang="en-US"/>
              <a:t>Example COMPANY Database</a:t>
            </a:r>
          </a:p>
        </p:txBody>
      </p:sp>
      <p:sp>
        <p:nvSpPr>
          <p:cNvPr id="15363" name="Rectangle 5"/>
          <p:cNvSpPr>
            <a:spLocks noGrp="1" noChangeArrowheads="1"/>
          </p:cNvSpPr>
          <p:nvPr>
            <p:ph idx="1"/>
          </p:nvPr>
        </p:nvSpPr>
        <p:spPr/>
        <p:txBody>
          <a:bodyPr>
            <a:normAutofit fontScale="92500" lnSpcReduction="10000"/>
          </a:bodyPr>
          <a:lstStyle/>
          <a:p>
            <a:pPr algn="just" eaLnBrk="1" hangingPunct="1"/>
            <a:r>
              <a:rPr lang="en-US" altLang="en-US"/>
              <a:t>We need to create a database schema design based on the following (simplified) </a:t>
            </a:r>
            <a:r>
              <a:rPr lang="en-US" altLang="en-US" b="1"/>
              <a:t>requirements</a:t>
            </a:r>
            <a:r>
              <a:rPr lang="en-US" altLang="en-US"/>
              <a:t> of the COMPANY Database:</a:t>
            </a:r>
          </a:p>
          <a:p>
            <a:pPr lvl="1" algn="just" eaLnBrk="1" hangingPunct="1"/>
            <a:r>
              <a:rPr lang="en-US" altLang="en-US"/>
              <a:t>The company is organized into DEPARTMENTs. Each department has a name, number and an employee who </a:t>
            </a:r>
            <a:r>
              <a:rPr lang="en-US" altLang="en-US" i="1"/>
              <a:t>manages</a:t>
            </a:r>
            <a:r>
              <a:rPr lang="en-US" altLang="en-US"/>
              <a:t> the department. We keep track of the start date of the department manager. A department may have several locations.</a:t>
            </a:r>
          </a:p>
          <a:p>
            <a:pPr lvl="1" algn="just" eaLnBrk="1" hangingPunct="1"/>
            <a:r>
              <a:rPr lang="en-US" altLang="en-US"/>
              <a:t>Each department </a:t>
            </a:r>
            <a:r>
              <a:rPr lang="en-US" altLang="en-US" i="1"/>
              <a:t>controls</a:t>
            </a:r>
            <a:r>
              <a:rPr lang="en-US" altLang="en-US"/>
              <a:t> a number of PROJECTs. Each project has a unique name, unique number and is located at a single location.</a:t>
            </a:r>
          </a:p>
        </p:txBody>
      </p:sp>
      <p:sp>
        <p:nvSpPr>
          <p:cNvPr id="15364" name="Slide Number Placeholder 3"/>
          <p:cNvSpPr>
            <a:spLocks noGrp="1"/>
          </p:cNvSpPr>
          <p:nvPr>
            <p:ph type="sldNum" sz="quarter" idx="12"/>
          </p:nvPr>
        </p:nvSpPr>
        <p:spPr bwMode="auto">
          <a:noFill/>
          <a:ln>
            <a:miter lim="800000"/>
            <a:headEnd/>
            <a:tailEnd/>
          </a:ln>
        </p:spPr>
        <p:txBody>
          <a:bodyPr/>
          <a:lstStyle/>
          <a:p>
            <a:r>
              <a:rPr lang="en-US" altLang="en-US" sz="1400">
                <a:solidFill>
                  <a:srgbClr val="990033"/>
                </a:solidFill>
                <a:latin typeface="Arial" charset="0"/>
              </a:rPr>
              <a:t>Slide 3- </a:t>
            </a:r>
            <a:fld id="{A536B0EF-E258-448F-BF6F-AE9843C7E7E6}" type="slidenum">
              <a:rPr lang="en-US" altLang="en-US" sz="1400">
                <a:solidFill>
                  <a:srgbClr val="990033"/>
                </a:solidFill>
                <a:latin typeface="Arial" charset="0"/>
              </a:rPr>
              <a:pPr/>
              <a:t>9</a:t>
            </a:fld>
            <a:endParaRPr lang="en-CA" altLang="en-US" sz="1400">
              <a:solidFill>
                <a:srgbClr val="990033"/>
              </a:solidFill>
              <a:latin typeface="Arial" charset="0"/>
            </a:endParaRPr>
          </a:p>
        </p:txBody>
      </p:sp>
    </p:spTree>
  </p:cSld>
  <p:clrMapOvr>
    <a:masterClrMapping/>
  </p:clrMapOvr>
  <p:transition spd="slow"/>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5B0B573EC6A244CBB1320D8E6061CD0" ma:contentTypeVersion="19" ma:contentTypeDescription="Create a new document." ma:contentTypeScope="" ma:versionID="bb7534a7aa99b8f30ff0f45faaeddfca">
  <xsd:schema xmlns:xsd="http://www.w3.org/2001/XMLSchema" xmlns:xs="http://www.w3.org/2001/XMLSchema" xmlns:p="http://schemas.microsoft.com/office/2006/metadata/properties" xmlns:ns2="d12f77d6-7435-44c9-91b9-005915f196b3" xmlns:ns3="a14683dc-acff-4aa3-9ceb-a35f8ebed1f0" targetNamespace="http://schemas.microsoft.com/office/2006/metadata/properties" ma:root="true" ma:fieldsID="a2728a0ab8cc7549eba2e8f10c988538" ns2:_="" ns3:_="">
    <xsd:import namespace="d12f77d6-7435-44c9-91b9-005915f196b3"/>
    <xsd:import namespace="a14683dc-acff-4aa3-9ceb-a35f8ebed1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LengthInSeconds" minOccurs="0"/>
                <xsd:element ref="ns3:TaxCatchAll" minOccurs="0"/>
                <xsd:element ref="ns2:lcf76f155ced4ddcb4097134ff3c332f" minOccurs="0"/>
                <xsd:element ref="ns2:Size"/>
                <xsd:element ref="ns2:UpdatedB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2f77d6-7435-44c9-91b9-005915f196b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d34f2db7-5c9e-4885-aa5f-8b428826e263" ma:termSetId="09814cd3-568e-fe90-9814-8d621ff8fb84" ma:anchorId="fba54fb3-c3e1-fe81-a776-ca4b69148c4d" ma:open="true" ma:isKeyword="false">
      <xsd:complexType>
        <xsd:sequence>
          <xsd:element ref="pc:Terms" minOccurs="0" maxOccurs="1"/>
        </xsd:sequence>
      </xsd:complexType>
    </xsd:element>
    <xsd:element name="Size" ma:index="23" ma:displayName="Size" ma:format="Dropdown" ma:internalName="Size">
      <xsd:simpleType>
        <xsd:restriction base="dms:Text">
          <xsd:maxLength value="255"/>
        </xsd:restriction>
      </xsd:simpleType>
    </xsd:element>
    <xsd:element name="UpdatedBy" ma:index="24" nillable="true" ma:displayName="Updated By" ma:format="Dropdown" ma:list="UserInfo" ma:SharePointGroup="0" ma:internalName="UpdatedBy">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a14683dc-acff-4aa3-9ceb-a35f8ebed1f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707f9c4a-995e-4db6-9467-dbc957b4dbb6}" ma:internalName="TaxCatchAll" ma:showField="CatchAllData" ma:web="a14683dc-acff-4aa3-9ceb-a35f8ebed1f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12f77d6-7435-44c9-91b9-005915f196b3">
      <Terms xmlns="http://schemas.microsoft.com/office/infopath/2007/PartnerControls"/>
    </lcf76f155ced4ddcb4097134ff3c332f>
    <UpdatedBy xmlns="d12f77d6-7435-44c9-91b9-005915f196b3">
      <UserInfo>
        <DisplayName/>
        <AccountId xsi:nil="true"/>
        <AccountType/>
      </UserInfo>
    </UpdatedBy>
    <TaxCatchAll xmlns="a14683dc-acff-4aa3-9ceb-a35f8ebed1f0" xsi:nil="true"/>
    <Size xmlns="d12f77d6-7435-44c9-91b9-005915f196b3"/>
  </documentManagement>
</p:properties>
</file>

<file path=customXml/itemProps1.xml><?xml version="1.0" encoding="utf-8"?>
<ds:datastoreItem xmlns:ds="http://schemas.openxmlformats.org/officeDocument/2006/customXml" ds:itemID="{968B7A86-6EF9-47A9-A73D-7C2AE73DEE1F}"/>
</file>

<file path=customXml/itemProps2.xml><?xml version="1.0" encoding="utf-8"?>
<ds:datastoreItem xmlns:ds="http://schemas.openxmlformats.org/officeDocument/2006/customXml" ds:itemID="{80A56778-45C8-49F0-8AAE-FF2E3ED03697}"/>
</file>

<file path=customXml/itemProps3.xml><?xml version="1.0" encoding="utf-8"?>
<ds:datastoreItem xmlns:ds="http://schemas.openxmlformats.org/officeDocument/2006/customXml" ds:itemID="{311F5BB8-0DD6-46B7-BBBF-1F760D258511}"/>
</file>

<file path=docProps/app.xml><?xml version="1.0" encoding="utf-8"?>
<Properties xmlns="http://schemas.openxmlformats.org/officeDocument/2006/extended-properties" xmlns:vt="http://schemas.openxmlformats.org/officeDocument/2006/docPropsVTypes">
  <TotalTime>3366</TotalTime>
  <Words>3353</Words>
  <Application>Microsoft Office PowerPoint</Application>
  <PresentationFormat>On-screen Show (4:3)</PresentationFormat>
  <Paragraphs>383</Paragraphs>
  <Slides>52</Slides>
  <Notes>27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Tahoma</vt:lpstr>
      <vt:lpstr>Times New Roman</vt:lpstr>
      <vt:lpstr>Wingdings</vt:lpstr>
      <vt:lpstr>Office Theme</vt:lpstr>
      <vt:lpstr>Chapter 3</vt:lpstr>
      <vt:lpstr>Chapter Outline</vt:lpstr>
      <vt:lpstr>Overview of Database Design Process</vt:lpstr>
      <vt:lpstr>Overview of Database Design Process</vt:lpstr>
      <vt:lpstr>Requirements collection and analysis. </vt:lpstr>
      <vt:lpstr>conceptual design</vt:lpstr>
      <vt:lpstr>logical design</vt:lpstr>
      <vt:lpstr>physical design </vt:lpstr>
      <vt:lpstr>Example COMPANY Database</vt:lpstr>
      <vt:lpstr>Example COMPANY Database (Contd.)</vt:lpstr>
      <vt:lpstr>ER Model Concepts</vt:lpstr>
      <vt:lpstr>Types of Attributes (1)</vt:lpstr>
      <vt:lpstr>Types of Attributes (cont’d)</vt:lpstr>
      <vt:lpstr>Example of a composite attribute</vt:lpstr>
      <vt:lpstr>Composite Attribute as UDT</vt:lpstr>
      <vt:lpstr>Types of Attributes (cont’d)</vt:lpstr>
      <vt:lpstr>Types of Attributes (2)</vt:lpstr>
      <vt:lpstr>Types of Attributes (cont’d)</vt:lpstr>
      <vt:lpstr>Types of Attributes (cont’d)</vt:lpstr>
      <vt:lpstr>Entity Types and Key Attributes (1)</vt:lpstr>
      <vt:lpstr>Entity Types and Key Attributes (2)</vt:lpstr>
      <vt:lpstr>Displaying an Entity type</vt:lpstr>
      <vt:lpstr>Entity Type CAR with two keys and a corresponding Entity Set</vt:lpstr>
      <vt:lpstr>Entity Set</vt:lpstr>
      <vt:lpstr>Initial Design of Entity Types for the COMPANY Database Schema</vt:lpstr>
      <vt:lpstr>Initial Design of Entity Types: EMPLOYEE, DEPARTMENT, PROJECT, DEPENDENT</vt:lpstr>
      <vt:lpstr>Refining the initial design by introducing relationships</vt:lpstr>
      <vt:lpstr>Relationships and Relationship Types (1)</vt:lpstr>
      <vt:lpstr>Relationship instances of the WORKS_FOR N:1 relationship between EMPLOYEE and DEPARTMENT</vt:lpstr>
      <vt:lpstr>Relationship instances of the M:N  WORKS_ON relationship between EMPLOYEE and PROJECT</vt:lpstr>
      <vt:lpstr>Relationship type vs. relationship set (1)</vt:lpstr>
      <vt:lpstr>Relationship type vs. relationship set (2)</vt:lpstr>
      <vt:lpstr>Refining the COMPANY database schema by introducing relationships</vt:lpstr>
      <vt:lpstr>ER DIAGRAM – Relationship Types are: WORKS_FOR, MANAGES, WORKS_ON, CONTROLS, SUPERVISION, DEPENDENTS_OF</vt:lpstr>
      <vt:lpstr>Discussion on Relationship Types</vt:lpstr>
      <vt:lpstr>Recursive Relationship Type</vt:lpstr>
      <vt:lpstr>Displaying a recursive relationship</vt:lpstr>
      <vt:lpstr>A Recursive Relationship Supervision`</vt:lpstr>
      <vt:lpstr>Recursive Relationship Type is: SUPERVISION (participation role names are shown)</vt:lpstr>
      <vt:lpstr>Weak Entity Types</vt:lpstr>
      <vt:lpstr>PowerPoint Presentation</vt:lpstr>
      <vt:lpstr>Weak Entity Types Example</vt:lpstr>
      <vt:lpstr>Constraints on Relationships</vt:lpstr>
      <vt:lpstr>A 1:1 relationship, MANAGES.</vt:lpstr>
      <vt:lpstr>Many-to-one (N:1) Relationship WORKS_FOR</vt:lpstr>
      <vt:lpstr>Many-to-many (M:N) Relationship WORKS_ON</vt:lpstr>
      <vt:lpstr>Participation Constraints and Existence Dependencies</vt:lpstr>
      <vt:lpstr>Participation of an Entity Set in a Relationship Set</vt:lpstr>
      <vt:lpstr>Attributes of Relationship types</vt:lpstr>
      <vt:lpstr>Summary of notation for ER diagrams</vt:lpstr>
      <vt:lpstr>Relationships of Higher Degree</vt:lpstr>
      <vt:lpstr>UNIVERSITY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dc:title>
  <dc:creator>Uma Maheswari</dc:creator>
  <cp:lastModifiedBy>UMA Maheswari</cp:lastModifiedBy>
  <cp:revision>5</cp:revision>
  <dcterms:created xsi:type="dcterms:W3CDTF">2021-02-06T10:57:55Z</dcterms:created>
  <dcterms:modified xsi:type="dcterms:W3CDTF">2023-01-05T14:17:37Z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0x010100439A427E9303B54DBFBBE113110CA6DF</vt:lpwstr>
  </property>
</Properties>
</file>