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74" r:id="rId5"/>
    <p:sldId id="263" r:id="rId6"/>
    <p:sldId id="264" r:id="rId7"/>
    <p:sldId id="265" r:id="rId8"/>
    <p:sldId id="266" r:id="rId9"/>
    <p:sldId id="268" r:id="rId10"/>
    <p:sldId id="269" r:id="rId11"/>
    <p:sldId id="271" r:id="rId12"/>
    <p:sldId id="272" r:id="rId13"/>
    <p:sldId id="273" r:id="rId14"/>
    <p:sldId id="261" r:id="rId15"/>
    <p:sldId id="262" r:id="rId16"/>
    <p:sldId id="258" r:id="rId17"/>
    <p:sldId id="259" r:id="rId18"/>
    <p:sldId id="282" r:id="rId19"/>
    <p:sldId id="283" r:id="rId20"/>
    <p:sldId id="284" r:id="rId21"/>
    <p:sldId id="275" r:id="rId22"/>
    <p:sldId id="276" r:id="rId23"/>
    <p:sldId id="281" r:id="rId24"/>
    <p:sldId id="285" r:id="rId25"/>
    <p:sldId id="295" r:id="rId26"/>
    <p:sldId id="296" r:id="rId27"/>
    <p:sldId id="287" r:id="rId28"/>
    <p:sldId id="292" r:id="rId29"/>
    <p:sldId id="291" r:id="rId30"/>
    <p:sldId id="293" r:id="rId31"/>
    <p:sldId id="294" r:id="rId32"/>
    <p:sldId id="297" r:id="rId33"/>
    <p:sldId id="29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B5FFF-7D07-4939-96B0-A0EE6FC015CB}" v="1" dt="2021-06-01T09:15:54.971"/>
    <p1510:client id="{6970470E-5370-4F75-A5C4-0F446029E687}" v="9" dt="2021-07-08T06:49:42.157"/>
    <p1510:client id="{AE6DD6E7-7615-4FBF-B177-3634DB643934}" v="2" dt="2021-05-30T08:08:45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685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R MISHRA" userId="S::amankr.mishra2020@vitstudent.ac.in::af19174d-8c0b-4cca-8a34-3ef5f80db946" providerId="AD" clId="Web-{6970470E-5370-4F75-A5C4-0F446029E687}"/>
    <pc:docChg chg="modSld">
      <pc:chgData name="AMAN KR MISHRA" userId="S::amankr.mishra2020@vitstudent.ac.in::af19174d-8c0b-4cca-8a34-3ef5f80db946" providerId="AD" clId="Web-{6970470E-5370-4F75-A5C4-0F446029E687}" dt="2021-07-08T06:49:42.157" v="6" actId="14100"/>
      <pc:docMkLst>
        <pc:docMk/>
      </pc:docMkLst>
      <pc:sldChg chg="addSp modSp">
        <pc:chgData name="AMAN KR MISHRA" userId="S::amankr.mishra2020@vitstudent.ac.in::af19174d-8c0b-4cca-8a34-3ef5f80db946" providerId="AD" clId="Web-{6970470E-5370-4F75-A5C4-0F446029E687}" dt="2021-07-08T06:49:42.157" v="6" actId="14100"/>
        <pc:sldMkLst>
          <pc:docMk/>
          <pc:sldMk cId="1121623493" sldId="298"/>
        </pc:sldMkLst>
        <pc:spChg chg="add mod">
          <ac:chgData name="AMAN KR MISHRA" userId="S::amankr.mishra2020@vitstudent.ac.in::af19174d-8c0b-4cca-8a34-3ef5f80db946" providerId="AD" clId="Web-{6970470E-5370-4F75-A5C4-0F446029E687}" dt="2021-07-08T06:49:03.921" v="1" actId="1076"/>
          <ac:spMkLst>
            <pc:docMk/>
            <pc:sldMk cId="1121623493" sldId="298"/>
            <ac:spMk id="4" creationId="{04895A86-7393-432E-9F81-9A0FEA62C561}"/>
          </ac:spMkLst>
        </pc:spChg>
        <pc:spChg chg="add">
          <ac:chgData name="AMAN KR MISHRA" userId="S::amankr.mishra2020@vitstudent.ac.in::af19174d-8c0b-4cca-8a34-3ef5f80db946" providerId="AD" clId="Web-{6970470E-5370-4F75-A5C4-0F446029E687}" dt="2021-07-08T06:49:04.890" v="2"/>
          <ac:spMkLst>
            <pc:docMk/>
            <pc:sldMk cId="1121623493" sldId="298"/>
            <ac:spMk id="5" creationId="{D68B8C52-225A-405F-BC3D-A962926A99B3}"/>
          </ac:spMkLst>
        </pc:spChg>
        <pc:spChg chg="add mod">
          <ac:chgData name="AMAN KR MISHRA" userId="S::amankr.mishra2020@vitstudent.ac.in::af19174d-8c0b-4cca-8a34-3ef5f80db946" providerId="AD" clId="Web-{6970470E-5370-4F75-A5C4-0F446029E687}" dt="2021-07-08T06:49:42.157" v="6" actId="14100"/>
          <ac:spMkLst>
            <pc:docMk/>
            <pc:sldMk cId="1121623493" sldId="298"/>
            <ac:spMk id="6" creationId="{0342C220-F706-417D-A7D2-AB28B1D8D7B0}"/>
          </ac:spMkLst>
        </pc:spChg>
      </pc:sldChg>
    </pc:docChg>
  </pc:docChgLst>
  <pc:docChgLst>
    <pc:chgData name="AMAN KR MISHRA" userId="S::amankr.mishra2020@vitstudent.ac.in::af19174d-8c0b-4cca-8a34-3ef5f80db946" providerId="AD" clId="Web-{AE6DD6E7-7615-4FBF-B177-3634DB643934}"/>
    <pc:docChg chg="modSld">
      <pc:chgData name="AMAN KR MISHRA" userId="S::amankr.mishra2020@vitstudent.ac.in::af19174d-8c0b-4cca-8a34-3ef5f80db946" providerId="AD" clId="Web-{AE6DD6E7-7615-4FBF-B177-3634DB643934}" dt="2021-05-30T08:08:45.084" v="1" actId="1076"/>
      <pc:docMkLst>
        <pc:docMk/>
      </pc:docMkLst>
      <pc:sldChg chg="addSp modSp">
        <pc:chgData name="AMAN KR MISHRA" userId="S::amankr.mishra2020@vitstudent.ac.in::af19174d-8c0b-4cca-8a34-3ef5f80db946" providerId="AD" clId="Web-{AE6DD6E7-7615-4FBF-B177-3634DB643934}" dt="2021-05-30T08:08:45.084" v="1" actId="1076"/>
        <pc:sldMkLst>
          <pc:docMk/>
          <pc:sldMk cId="2551493888" sldId="293"/>
        </pc:sldMkLst>
        <pc:spChg chg="add mod">
          <ac:chgData name="AMAN KR MISHRA" userId="S::amankr.mishra2020@vitstudent.ac.in::af19174d-8c0b-4cca-8a34-3ef5f80db946" providerId="AD" clId="Web-{AE6DD6E7-7615-4FBF-B177-3634DB643934}" dt="2021-05-30T08:08:45.084" v="1" actId="1076"/>
          <ac:spMkLst>
            <pc:docMk/>
            <pc:sldMk cId="2551493888" sldId="293"/>
            <ac:spMk id="4" creationId="{69987E7E-7D65-4D7B-A68A-986A6D017830}"/>
          </ac:spMkLst>
        </pc:spChg>
      </pc:sldChg>
    </pc:docChg>
  </pc:docChgLst>
  <pc:docChgLst>
    <pc:chgData name="AARYAN MEHTA" userId="S::aaryan.mehta2020@vitstudent.ac.in::9a47a3f4-8bef-4d31-aa22-24404df87f90" providerId="AD" clId="Web-{1DFB5FFF-7D07-4939-96B0-A0EE6FC015CB}"/>
    <pc:docChg chg="modSld">
      <pc:chgData name="AARYAN MEHTA" userId="S::aaryan.mehta2020@vitstudent.ac.in::9a47a3f4-8bef-4d31-aa22-24404df87f90" providerId="AD" clId="Web-{1DFB5FFF-7D07-4939-96B0-A0EE6FC015CB}" dt="2021-06-01T09:15:54.971" v="0" actId="1076"/>
      <pc:docMkLst>
        <pc:docMk/>
      </pc:docMkLst>
      <pc:sldChg chg="modSp">
        <pc:chgData name="AARYAN MEHTA" userId="S::aaryan.mehta2020@vitstudent.ac.in::9a47a3f4-8bef-4d31-aa22-24404df87f90" providerId="AD" clId="Web-{1DFB5FFF-7D07-4939-96B0-A0EE6FC015CB}" dt="2021-06-01T09:15:54.971" v="0" actId="1076"/>
        <pc:sldMkLst>
          <pc:docMk/>
          <pc:sldMk cId="1718744018" sldId="282"/>
        </pc:sldMkLst>
        <pc:picChg chg="mod">
          <ac:chgData name="AARYAN MEHTA" userId="S::aaryan.mehta2020@vitstudent.ac.in::9a47a3f4-8bef-4d31-aa22-24404df87f90" providerId="AD" clId="Web-{1DFB5FFF-7D07-4939-96B0-A0EE6FC015CB}" dt="2021-06-01T09:15:54.971" v="0" actId="1076"/>
          <ac:picMkLst>
            <pc:docMk/>
            <pc:sldMk cId="1718744018" sldId="282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8596-4219-424F-BCBE-E4675CE93441}" type="datetimeFigureOut">
              <a:rPr lang="en-IN" smtClean="0"/>
              <a:t>07-07-2021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D776D-D890-4E7D-BB1C-91B5A7AF91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36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2DB62A-BAC8-4D26-92E5-95CC2DA65D3B}" type="slidenum">
              <a:rPr lang="en-CA"/>
              <a:pPr/>
              <a:t>2</a:t>
            </a:fld>
            <a:endParaRPr lang="en-CA"/>
          </a:p>
        </p:txBody>
      </p:sp>
      <p:sp>
        <p:nvSpPr>
          <p:cNvPr id="68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E2815-40B9-4BF1-AF73-F823EAD2C5B0}" type="slidenum">
              <a:rPr lang="en-CA"/>
              <a:pPr/>
              <a:t>11</a:t>
            </a:fld>
            <a:endParaRPr lang="en-CA"/>
          </a:p>
        </p:txBody>
      </p:sp>
      <p:sp>
        <p:nvSpPr>
          <p:cNvPr id="73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B2806-6359-4A72-8879-7EB34E81079E}" type="slidenum">
              <a:rPr lang="en-CA"/>
              <a:pPr/>
              <a:t>12</a:t>
            </a:fld>
            <a:endParaRPr lang="en-CA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A274C9-E9D6-43C2-B248-F4EF9C3E1747}" type="slidenum">
              <a:rPr lang="en-CA"/>
              <a:pPr/>
              <a:t>13</a:t>
            </a:fld>
            <a:endParaRPr lang="en-CA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CB1DD6-3C86-428F-B9C2-8A45C90CFFFB}" type="slidenum">
              <a:rPr lang="en-CA"/>
              <a:pPr/>
              <a:t>14</a:t>
            </a:fld>
            <a:endParaRPr lang="en-CA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249EEC-7271-4965-8D2F-5E707CD46547}" type="slidenum">
              <a:rPr lang="en-CA"/>
              <a:pPr/>
              <a:t>15</a:t>
            </a:fld>
            <a:endParaRPr lang="en-CA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D5298-B95D-4246-BA2A-7E1C2192FF41}" type="slidenum">
              <a:rPr lang="en-CA"/>
              <a:pPr/>
              <a:t>16</a:t>
            </a:fld>
            <a:endParaRPr lang="en-CA"/>
          </a:p>
        </p:txBody>
      </p:sp>
      <p:sp>
        <p:nvSpPr>
          <p:cNvPr id="74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2D6D1-9773-4BB2-A317-77D97C5D6BE0}" type="slidenum">
              <a:rPr lang="en-CA"/>
              <a:pPr/>
              <a:t>17</a:t>
            </a:fld>
            <a:endParaRPr lang="en-CA"/>
          </a:p>
        </p:txBody>
      </p:sp>
      <p:sp>
        <p:nvSpPr>
          <p:cNvPr id="75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92C5D-1653-4004-94A6-E1720CF3598B}" type="slidenum">
              <a:rPr lang="en-CA"/>
              <a:pPr/>
              <a:t>18</a:t>
            </a:fld>
            <a:endParaRPr lang="en-CA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946C2C-605A-4CE7-9259-3BE6F878F3E1}" type="slidenum">
              <a:rPr lang="en-CA"/>
              <a:pPr/>
              <a:t>19</a:t>
            </a:fld>
            <a:endParaRPr lang="en-CA"/>
          </a:p>
        </p:txBody>
      </p:sp>
      <p:sp>
        <p:nvSpPr>
          <p:cNvPr id="74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25428B-0937-47BE-9FB2-E5F68C8C9323}" type="slidenum">
              <a:rPr lang="en-CA"/>
              <a:pPr/>
              <a:t>20</a:t>
            </a:fld>
            <a:endParaRPr lang="en-CA"/>
          </a:p>
        </p:txBody>
      </p:sp>
      <p:sp>
        <p:nvSpPr>
          <p:cNvPr id="75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87959-655B-42B3-A114-F81D0CCA536E}" type="slidenum">
              <a:rPr lang="en-CA"/>
              <a:pPr/>
              <a:t>3</a:t>
            </a:fld>
            <a:endParaRPr lang="en-CA"/>
          </a:p>
        </p:txBody>
      </p:sp>
      <p:sp>
        <p:nvSpPr>
          <p:cNvPr id="68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5514D6-7E55-402D-B68C-7B30174C908F}" type="slidenum">
              <a:rPr lang="en-CA"/>
              <a:pPr/>
              <a:t>22</a:t>
            </a:fld>
            <a:endParaRPr lang="en-CA"/>
          </a:p>
        </p:txBody>
      </p:sp>
      <p:sp>
        <p:nvSpPr>
          <p:cNvPr id="81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53A593-9017-4CD0-889B-CE15801577C7}" type="slidenum">
              <a:rPr lang="en-CA"/>
              <a:pPr/>
              <a:t>23</a:t>
            </a:fld>
            <a:endParaRPr lang="en-CA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FB01FC-22A7-4DC8-AD95-0B2AFE0270DC}" type="slidenum">
              <a:rPr lang="en-CA"/>
              <a:pPr/>
              <a:t>24</a:t>
            </a:fld>
            <a:endParaRPr lang="en-CA"/>
          </a:p>
        </p:txBody>
      </p:sp>
      <p:sp>
        <p:nvSpPr>
          <p:cNvPr id="80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BC9AB-AA4E-4D10-AE73-A9B9060EE94D}" type="slidenum">
              <a:rPr lang="en-CA"/>
              <a:pPr/>
              <a:t>26</a:t>
            </a:fld>
            <a:endParaRPr lang="en-CA"/>
          </a:p>
        </p:txBody>
      </p:sp>
      <p:sp>
        <p:nvSpPr>
          <p:cNvPr id="81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EF671-C583-4796-8153-30FD4764D87B}" type="slidenum">
              <a:rPr lang="en-CA"/>
              <a:pPr/>
              <a:t>28</a:t>
            </a:fld>
            <a:endParaRPr lang="en-CA"/>
          </a:p>
        </p:txBody>
      </p:sp>
      <p:sp>
        <p:nvSpPr>
          <p:cNvPr id="82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DD6F7-4ECA-44D8-8325-C949676DA86C}" type="slidenum">
              <a:rPr lang="en-CA"/>
              <a:pPr/>
              <a:t>4</a:t>
            </a:fld>
            <a:endParaRPr lang="en-CA"/>
          </a:p>
        </p:txBody>
      </p:sp>
      <p:sp>
        <p:nvSpPr>
          <p:cNvPr id="68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FAE3C-4DD6-4A0D-B23E-C326CBDE2C06}" type="slidenum">
              <a:rPr lang="en-CA"/>
              <a:pPr/>
              <a:t>5</a:t>
            </a:fld>
            <a:endParaRPr lang="en-CA"/>
          </a:p>
        </p:txBody>
      </p:sp>
      <p:sp>
        <p:nvSpPr>
          <p:cNvPr id="77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6B11-E903-499E-B664-81756A667C93}" type="slidenum">
              <a:rPr lang="en-CA"/>
              <a:pPr/>
              <a:t>6</a:t>
            </a:fld>
            <a:endParaRPr lang="en-CA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3611CF-76F1-4784-984F-6475799FDB9D}" type="slidenum">
              <a:rPr lang="en-CA"/>
              <a:pPr/>
              <a:t>7</a:t>
            </a:fld>
            <a:endParaRPr lang="en-CA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631D9D-6A20-44F7-BC01-17CCB04AFED3}" type="slidenum">
              <a:rPr lang="en-CA"/>
              <a:pPr/>
              <a:t>8</a:t>
            </a:fld>
            <a:endParaRPr lang="en-CA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DC002-680F-4CC2-B9F3-00E9A084F592}" type="slidenum">
              <a:rPr lang="en-CA"/>
              <a:pPr/>
              <a:t>9</a:t>
            </a:fld>
            <a:endParaRPr lang="en-CA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43119-43B3-463A-B07B-1CAF9F699900}" type="slidenum">
              <a:rPr lang="en-CA"/>
              <a:pPr/>
              <a:t>10</a:t>
            </a:fld>
            <a:endParaRPr lang="en-CA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7341-5203-4782-832D-1619FB443C11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DD5D8-55E9-41ED-8415-5CF5275BFD63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54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5B38-3A83-4476-B067-175A20315A70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4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8B4C-3B38-4B84-992C-BC91EFBC8DF4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769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D3F82-2EEE-4E3F-AAFA-FACB75B55886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08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DFAA-CA58-444F-B528-F231A668B74A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6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206EF-FD85-459B-82BE-4BA9556BE408}" type="datetime1">
              <a:rPr lang="en-IN" smtClean="0"/>
              <a:t>07-07-2021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78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7DB-4583-424E-9855-B4D0AB99FFA7}" type="datetime1">
              <a:rPr lang="en-IN" smtClean="0"/>
              <a:t>07-07-2021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4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E978-67A1-4DC0-BAC4-B8F76484504E}" type="datetime1">
              <a:rPr lang="en-IN" smtClean="0"/>
              <a:t>07-07-2021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93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F64A5-0AB6-4A0F-AB63-8D97C0C67DC4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152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70D5E-3B20-4BF0-9A33-4D6E1EB04437}" type="datetime1">
              <a:rPr lang="en-IN" smtClean="0"/>
              <a:t>07-07-2021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0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9B27-4A10-48E9-A560-4868C54962B1}" type="datetime1">
              <a:rPr lang="en-IN" smtClean="0"/>
              <a:t>07-07-2021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89662-BCA2-4C1C-8EFF-AE166EBDE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9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000000"/>
                </a:solidFill>
                <a:latin typeface="CIDFont+F3"/>
              </a:rPr>
              <a:t>Guidelines for Relational Schema - Functional dependency; Normalization, Boyce </a:t>
            </a:r>
            <a:r>
              <a:rPr lang="en-US" sz="2800" dirty="0" err="1">
                <a:solidFill>
                  <a:srgbClr val="000000"/>
                </a:solidFill>
                <a:latin typeface="CIDFont+F3"/>
              </a:rPr>
              <a:t>Codd</a:t>
            </a:r>
            <a:r>
              <a:rPr lang="en-US" sz="2800" dirty="0">
                <a:solidFill>
                  <a:srgbClr val="000000"/>
                </a:solidFill>
                <a:latin typeface="CIDFont+F3"/>
              </a:rPr>
              <a:t> Normal Form, Multi-valued dependency and Fourth Normal form; Join dependency and Fifth Normal form.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513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 Rules for FDs (2)</a:t>
            </a:r>
          </a:p>
        </p:txBody>
      </p:sp>
      <p:sp>
        <p:nvSpPr>
          <p:cNvPr id="71066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Some additional inference rules that are useful: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Decomposition:</a:t>
            </a:r>
            <a:r>
              <a:rPr lang="en-US" dirty="0"/>
              <a:t> If X -&gt; YZ, then X -&gt; Y and X -&gt; Z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Union:</a:t>
            </a:r>
            <a:r>
              <a:rPr lang="en-US" dirty="0"/>
              <a:t> If X -&gt; Y and X -&gt; Z, then X -&gt; YZ</a:t>
            </a:r>
          </a:p>
          <a:p>
            <a:pPr lvl="1">
              <a:lnSpc>
                <a:spcPct val="90000"/>
              </a:lnSpc>
            </a:pPr>
            <a:r>
              <a:rPr lang="en-US" b="1" dirty="0" err="1"/>
              <a:t>Psuedotransitivity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/>
              <a:t>If X -&gt; Y and WY -&gt; Z, then WX -&gt; Z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The last three inference rules, as well as any other inference rules, can be deduced from IR1, IR2, and IR3 (completeness property) </a:t>
            </a:r>
          </a:p>
        </p:txBody>
      </p:sp>
    </p:spTree>
    <p:extLst>
      <p:ext uri="{BB962C8B-B14F-4D97-AF65-F5344CB8AC3E}">
        <p14:creationId xmlns:p14="http://schemas.microsoft.com/office/powerpoint/2010/main" val="110671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First Normal Form </a:t>
            </a:r>
          </a:p>
        </p:txBody>
      </p:sp>
      <p:sp>
        <p:nvSpPr>
          <p:cNvPr id="7331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Disallows</a:t>
            </a:r>
          </a:p>
          <a:p>
            <a:pPr lvl="1"/>
            <a:r>
              <a:rPr lang="en-US" dirty="0"/>
              <a:t>composite attributes</a:t>
            </a:r>
          </a:p>
          <a:p>
            <a:pPr lvl="1"/>
            <a:r>
              <a:rPr lang="en-US" dirty="0"/>
              <a:t>multivalued attributes</a:t>
            </a:r>
          </a:p>
          <a:p>
            <a:r>
              <a:rPr lang="en-US" dirty="0"/>
              <a:t>Considered to be part of the definition of relation </a:t>
            </a:r>
          </a:p>
        </p:txBody>
      </p:sp>
    </p:spTree>
    <p:extLst>
      <p:ext uri="{BB962C8B-B14F-4D97-AF65-F5344CB8AC3E}">
        <p14:creationId xmlns:p14="http://schemas.microsoft.com/office/powerpoint/2010/main" val="3466040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24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into 1NF</a:t>
            </a:r>
          </a:p>
        </p:txBody>
      </p:sp>
      <p:sp>
        <p:nvSpPr>
          <p:cNvPr id="73523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735243" name="Picture 11" descr="fig10_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096000" cy="467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118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Normal Form (1) </a:t>
            </a:r>
          </a:p>
        </p:txBody>
      </p:sp>
      <p:sp>
        <p:nvSpPr>
          <p:cNvPr id="7393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Uses the concepts of </a:t>
            </a:r>
            <a:r>
              <a:rPr lang="en-US" sz="2400" b="1" dirty="0"/>
              <a:t>FDs, candidate key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Definitions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Prime attribute:</a:t>
            </a:r>
            <a:r>
              <a:rPr lang="en-US" sz="2200" dirty="0"/>
              <a:t> An attribute that is member of the candidate key K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Full functional dependency:</a:t>
            </a:r>
            <a:r>
              <a:rPr lang="en-US" sz="2200" dirty="0"/>
              <a:t> a FD  Y -&gt; Z where removal of any attribute from Y means the FD does not hold any more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{SSN, PNUMBER} -&gt; HOURS is a full FD since neither SSN -&gt; HOURS nor PNUMBER -&gt; HOURS hold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{SSN, PNUMBER} -&gt; ENAME is not  a full FD (it is called a partial dependency ) since SSN -&gt; ENAME also holds </a:t>
            </a:r>
          </a:p>
        </p:txBody>
      </p:sp>
    </p:spTree>
    <p:extLst>
      <p:ext uri="{BB962C8B-B14F-4D97-AF65-F5344CB8AC3E}">
        <p14:creationId xmlns:p14="http://schemas.microsoft.com/office/powerpoint/2010/main" val="1082984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3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Second Normal Form (2)</a:t>
            </a:r>
          </a:p>
        </p:txBody>
      </p:sp>
      <p:sp>
        <p:nvSpPr>
          <p:cNvPr id="7413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relation schema R is in </a:t>
            </a:r>
            <a:r>
              <a:rPr lang="en-US" b="1" dirty="0"/>
              <a:t>second normal form (2NF)</a:t>
            </a:r>
            <a:r>
              <a:rPr lang="en-US" dirty="0"/>
              <a:t> if every non-prime attribute A in R is fully functionally dependent on the candidate key</a:t>
            </a:r>
          </a:p>
          <a:p>
            <a:r>
              <a:rPr lang="en-US" dirty="0"/>
              <a:t>R can be decomposed into 2NF relations via the process of 2NF normalization </a:t>
            </a:r>
          </a:p>
        </p:txBody>
      </p:sp>
    </p:spTree>
    <p:extLst>
      <p:ext uri="{BB962C8B-B14F-4D97-AF65-F5344CB8AC3E}">
        <p14:creationId xmlns:p14="http://schemas.microsoft.com/office/powerpoint/2010/main" val="67144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3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Normalizing into 2NF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8" y="1040576"/>
            <a:ext cx="7667625" cy="401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8744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(1)</a:t>
            </a:r>
          </a:p>
        </p:txBody>
      </p:sp>
      <p:sp>
        <p:nvSpPr>
          <p:cNvPr id="7475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Definition:</a:t>
            </a:r>
          </a:p>
          <a:p>
            <a:pPr lvl="1">
              <a:lnSpc>
                <a:spcPct val="90000"/>
              </a:lnSpc>
            </a:pPr>
            <a:r>
              <a:rPr lang="en-US" b="1"/>
              <a:t>Transitive functional dependency:</a:t>
            </a:r>
            <a:r>
              <a:rPr lang="en-US"/>
              <a:t> a FD  X -&gt; Z that can be derived from two FDs   X -&gt; Y and Y -&gt; Z </a:t>
            </a:r>
          </a:p>
          <a:p>
            <a:pPr>
              <a:lnSpc>
                <a:spcPct val="90000"/>
              </a:lnSpc>
            </a:pPr>
            <a:r>
              <a:rPr lang="en-US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DMGRSSN is a </a:t>
            </a:r>
            <a:r>
              <a:rPr lang="en-US" b="1"/>
              <a:t>transitive</a:t>
            </a:r>
            <a:r>
              <a:rPr lang="en-US"/>
              <a:t> FD </a:t>
            </a:r>
          </a:p>
          <a:p>
            <a:pPr lvl="2">
              <a:lnSpc>
                <a:spcPct val="90000"/>
              </a:lnSpc>
            </a:pPr>
            <a:r>
              <a:rPr lang="en-US"/>
              <a:t>Since SSN -&gt; DNUMBER and DNUMBER -&gt; DMGRSSN hold 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 is </a:t>
            </a:r>
            <a:r>
              <a:rPr lang="en-US" b="1"/>
              <a:t>non-transitive</a:t>
            </a:r>
          </a:p>
          <a:p>
            <a:pPr lvl="2">
              <a:lnSpc>
                <a:spcPct val="90000"/>
              </a:lnSpc>
            </a:pPr>
            <a:r>
              <a:rPr lang="en-US"/>
              <a:t>Since there is no set of attributes X where SSN -&gt; X and X -&gt; ENAME </a:t>
            </a:r>
          </a:p>
        </p:txBody>
      </p:sp>
    </p:spTree>
    <p:extLst>
      <p:ext uri="{BB962C8B-B14F-4D97-AF65-F5344CB8AC3E}">
        <p14:creationId xmlns:p14="http://schemas.microsoft.com/office/powerpoint/2010/main" val="409715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Third Normal Form (2)</a:t>
            </a:r>
          </a:p>
        </p:txBody>
      </p:sp>
      <p:sp>
        <p:nvSpPr>
          <p:cNvPr id="7495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relation schema R is in </a:t>
            </a:r>
            <a:r>
              <a:rPr lang="en-US" sz="2400" b="1" dirty="0"/>
              <a:t>third normal form (3NF)</a:t>
            </a:r>
            <a:r>
              <a:rPr lang="en-US" sz="2400" dirty="0"/>
              <a:t> if it is in 2NF </a:t>
            </a:r>
            <a:r>
              <a:rPr lang="en-US" sz="2400" i="1" dirty="0"/>
              <a:t>and</a:t>
            </a:r>
            <a:r>
              <a:rPr lang="en-US" sz="2400" dirty="0"/>
              <a:t> no non-prime attribute A in R is transitively dependent on the candidate key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 can be decomposed into 3NF relations via the process of 3NF normalization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NOTE: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 X -&gt; Y and Y -&gt; Z, with X as the primary key, we consider this a problem only if Y is not a candidate key.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When Y is a candidate key, there is no problem with the transitive dependency .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E.g., Consider EMP (SSN, </a:t>
            </a:r>
            <a:r>
              <a:rPr lang="en-US" sz="2200" dirty="0" err="1"/>
              <a:t>Emp</a:t>
            </a:r>
            <a:r>
              <a:rPr lang="en-US" sz="2200" dirty="0"/>
              <a:t>#, Salary ).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Here, SSN -&gt; </a:t>
            </a:r>
            <a:r>
              <a:rPr lang="en-US" sz="2000" dirty="0" err="1"/>
              <a:t>Emp</a:t>
            </a:r>
            <a:r>
              <a:rPr lang="en-US" sz="2000" dirty="0"/>
              <a:t># -&gt; Salary and </a:t>
            </a:r>
            <a:r>
              <a:rPr lang="en-US" sz="2000" dirty="0" err="1"/>
              <a:t>Emp</a:t>
            </a:r>
            <a:r>
              <a:rPr lang="en-US" sz="2000" dirty="0"/>
              <a:t># is a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4154895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33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Normalizing into 3NF</a:t>
            </a:r>
          </a:p>
        </p:txBody>
      </p:sp>
      <p:sp>
        <p:nvSpPr>
          <p:cNvPr id="743428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80728"/>
            <a:ext cx="8424936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0778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81" name="Rectangle 9"/>
          <p:cNvSpPr>
            <a:spLocks noGrp="1" noChangeArrowheads="1"/>
          </p:cNvSpPr>
          <p:nvPr>
            <p:ph type="title"/>
          </p:nvPr>
        </p:nvSpPr>
        <p:spPr>
          <a:xfrm>
            <a:off x="467544" y="119149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Normalization into 2NF and 3NF</a:t>
            </a:r>
          </a:p>
        </p:txBody>
      </p:sp>
      <p:sp>
        <p:nvSpPr>
          <p:cNvPr id="74547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IN"/>
          </a:p>
        </p:txBody>
      </p:sp>
      <p:pic>
        <p:nvPicPr>
          <p:cNvPr id="745483" name="Picture 11" descr="fig10_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20688"/>
            <a:ext cx="7344816" cy="585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3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Redundant Information in Tuples and Update Anomalies </a:t>
            </a:r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Information is stored redundantly </a:t>
            </a:r>
          </a:p>
          <a:p>
            <a:pPr lvl="1"/>
            <a:r>
              <a:rPr lang="en-US"/>
              <a:t>Wastes storage</a:t>
            </a:r>
          </a:p>
          <a:p>
            <a:pPr lvl="1"/>
            <a:r>
              <a:rPr lang="en-US"/>
              <a:t>Causes problems with update anomalies</a:t>
            </a:r>
          </a:p>
          <a:p>
            <a:pPr lvl="2"/>
            <a:r>
              <a:rPr lang="en-US"/>
              <a:t>Insertion anomalies</a:t>
            </a:r>
          </a:p>
          <a:p>
            <a:pPr lvl="2"/>
            <a:r>
              <a:rPr lang="en-US"/>
              <a:t>Deletion anomalies</a:t>
            </a:r>
          </a:p>
          <a:p>
            <a:pPr lvl="2"/>
            <a:r>
              <a:rPr lang="en-US"/>
              <a:t>Modification anomalies </a:t>
            </a:r>
          </a:p>
        </p:txBody>
      </p:sp>
    </p:spTree>
    <p:extLst>
      <p:ext uri="{BB962C8B-B14F-4D97-AF65-F5344CB8AC3E}">
        <p14:creationId xmlns:p14="http://schemas.microsoft.com/office/powerpoint/2010/main" val="2482088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General Normal Form Definitions (2)</a:t>
            </a:r>
          </a:p>
        </p:txBody>
      </p:sp>
      <p:sp>
        <p:nvSpPr>
          <p:cNvPr id="75367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pPr lvl="1"/>
            <a:r>
              <a:rPr lang="en-US" b="1" dirty="0" err="1"/>
              <a:t>Superkey</a:t>
            </a:r>
            <a:r>
              <a:rPr lang="en-US" dirty="0"/>
              <a:t> of relation schema R - a set of attributes S of R that contains a key of R</a:t>
            </a:r>
          </a:p>
          <a:p>
            <a:pPr lvl="1"/>
            <a:r>
              <a:rPr lang="en-US" dirty="0"/>
              <a:t>A relation schema R is in </a:t>
            </a:r>
            <a:r>
              <a:rPr lang="en-US" b="1" dirty="0"/>
              <a:t>third normal form (3NF)</a:t>
            </a:r>
            <a:r>
              <a:rPr lang="en-US" dirty="0"/>
              <a:t> if whenever a FD X -&gt; A holds in R, then either: </a:t>
            </a:r>
          </a:p>
          <a:p>
            <a:pPr lvl="2"/>
            <a:r>
              <a:rPr lang="en-US" dirty="0"/>
              <a:t>(a) X is a </a:t>
            </a:r>
            <a:r>
              <a:rPr lang="en-US" dirty="0" err="1"/>
              <a:t>superkey</a:t>
            </a:r>
            <a:r>
              <a:rPr lang="en-US" dirty="0"/>
              <a:t> of R, or </a:t>
            </a:r>
          </a:p>
          <a:p>
            <a:pPr lvl="2"/>
            <a:r>
              <a:rPr lang="en-US" dirty="0"/>
              <a:t>(b) A is a prime attribute of R</a:t>
            </a:r>
          </a:p>
          <a:p>
            <a:r>
              <a:rPr lang="en-US" dirty="0"/>
              <a:t>NOTE: Boyce-</a:t>
            </a:r>
            <a:r>
              <a:rPr lang="en-US" dirty="0" err="1"/>
              <a:t>Codd</a:t>
            </a:r>
            <a:r>
              <a:rPr lang="en-US" dirty="0"/>
              <a:t> normal form disallows condition (b) above </a:t>
            </a:r>
          </a:p>
        </p:txBody>
      </p:sp>
    </p:spTree>
    <p:extLst>
      <p:ext uri="{BB962C8B-B14F-4D97-AF65-F5344CB8AC3E}">
        <p14:creationId xmlns:p14="http://schemas.microsoft.com/office/powerpoint/2010/main" val="1151779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Form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schema R is in BCNF,</a:t>
            </a:r>
            <a:r>
              <a:rPr lang="en-IN" dirty="0"/>
              <a:t> If </a:t>
            </a:r>
            <a:r>
              <a:rPr lang="en-US" dirty="0"/>
              <a:t>FD X -&gt; A is non—trivial FD, then X is </a:t>
            </a:r>
            <a:r>
              <a:rPr lang="en-US"/>
              <a:t>a super </a:t>
            </a:r>
            <a:r>
              <a:rPr lang="en-US" dirty="0"/>
              <a:t>key.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29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15900"/>
            <a:ext cx="87122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>
                <a:cs typeface="Times New Roman" pitchFamily="18" charset="0"/>
              </a:rPr>
              <a:t>Multivalued Dependencies and Fourth Normal Form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574800"/>
            <a:ext cx="8356600" cy="47498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000" b="1" u="sng" dirty="0">
                <a:cs typeface="Times New Roman" pitchFamily="18" charset="0"/>
              </a:rPr>
              <a:t>Definition:</a:t>
            </a:r>
            <a:r>
              <a:rPr lang="en-US" sz="2000" b="1" dirty="0">
                <a:cs typeface="Times New Roman" pitchFamily="18" charset="0"/>
              </a:rPr>
              <a:t> </a:t>
            </a:r>
          </a:p>
          <a:p>
            <a:pPr marL="609600" indent="-609600" algn="just">
              <a:lnSpc>
                <a:spcPct val="120000"/>
              </a:lnSpc>
            </a:pPr>
            <a:r>
              <a:rPr lang="en-US" sz="2000" dirty="0">
                <a:cs typeface="Times New Roman" pitchFamily="18" charset="0"/>
              </a:rPr>
              <a:t>A </a:t>
            </a:r>
            <a:r>
              <a:rPr lang="en-US" sz="2000" b="1" dirty="0">
                <a:cs typeface="Times New Roman" pitchFamily="18" charset="0"/>
              </a:rPr>
              <a:t>multivalued dependency </a:t>
            </a:r>
            <a:r>
              <a:rPr lang="en-US" sz="2000" dirty="0">
                <a:cs typeface="Times New Roman" pitchFamily="18" charset="0"/>
              </a:rPr>
              <a:t>(</a:t>
            </a:r>
            <a:r>
              <a:rPr lang="en-US" sz="2000" b="1" dirty="0">
                <a:cs typeface="Times New Roman" pitchFamily="18" charset="0"/>
              </a:rPr>
              <a:t>MVD</a:t>
            </a:r>
            <a:r>
              <a:rPr lang="en-US" sz="2000" dirty="0">
                <a:cs typeface="Times New Roman" pitchFamily="18" charset="0"/>
              </a:rPr>
              <a:t>) 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latin typeface="Times New Roman"/>
                <a:cs typeface="Times New Roman" pitchFamily="18" charset="0"/>
              </a:rPr>
              <a:t>—</a:t>
            </a:r>
            <a:r>
              <a:rPr lang="en-US" sz="2000" dirty="0">
                <a:cs typeface="Times New Roman" pitchFamily="18" charset="0"/>
              </a:rPr>
              <a:t>&gt;&gt;</a:t>
            </a:r>
            <a:r>
              <a:rPr lang="en-US" sz="2000" i="1" dirty="0">
                <a:cs typeface="Times New Roman" pitchFamily="18" charset="0"/>
              </a:rPr>
              <a:t> Y</a:t>
            </a:r>
            <a:r>
              <a:rPr lang="en-US" sz="2000" dirty="0">
                <a:cs typeface="Times New Roman" pitchFamily="18" charset="0"/>
              </a:rPr>
              <a:t> specified on relation schema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, where 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 are both subsets of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, specifies the following constraint on any relation state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 of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: If two tuples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exist in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 such that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], then two tuples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3</a:t>
            </a:r>
            <a:r>
              <a:rPr lang="en-US" sz="2000" dirty="0">
                <a:cs typeface="Times New Roman" pitchFamily="18" charset="0"/>
              </a:rPr>
              <a:t> and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4</a:t>
            </a:r>
            <a:r>
              <a:rPr lang="en-US" sz="2000" dirty="0">
                <a:cs typeface="Times New Roman" pitchFamily="18" charset="0"/>
              </a:rPr>
              <a:t> should also exist in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 with the following properties, where we use </a:t>
            </a:r>
            <a:r>
              <a:rPr lang="en-US" sz="2000" i="1" dirty="0">
                <a:cs typeface="Times New Roman" pitchFamily="18" charset="0"/>
              </a:rPr>
              <a:t>Z</a:t>
            </a:r>
            <a:r>
              <a:rPr lang="en-US" sz="2000" dirty="0">
                <a:cs typeface="Times New Roman" pitchFamily="18" charset="0"/>
              </a:rPr>
              <a:t> to denote (</a:t>
            </a:r>
            <a:r>
              <a:rPr lang="en-US" sz="2000" i="1" dirty="0">
                <a:cs typeface="Times New Roman" pitchFamily="18" charset="0"/>
              </a:rPr>
              <a:t>R </a:t>
            </a:r>
            <a:r>
              <a:rPr lang="en-US" sz="1800" dirty="0">
                <a:latin typeface="MathematicalPi 1" pitchFamily="82" charset="0"/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 (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latin typeface="Lucida Grande" pitchFamily="1" charset="0"/>
                <a:cs typeface="Arial" pitchFamily="34" charset="0"/>
              </a:rPr>
              <a:t>υ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)):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3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4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].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3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] and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4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].</a:t>
            </a:r>
          </a:p>
          <a:p>
            <a:pPr marL="990600" lvl="1" indent="-533400" algn="just">
              <a:lnSpc>
                <a:spcPct val="120000"/>
              </a:lnSpc>
            </a:pP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3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Z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2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Z</a:t>
            </a:r>
            <a:r>
              <a:rPr lang="en-US" sz="2000" dirty="0">
                <a:cs typeface="Times New Roman" pitchFamily="18" charset="0"/>
              </a:rPr>
              <a:t>] and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4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Z</a:t>
            </a:r>
            <a:r>
              <a:rPr lang="en-US" sz="2000" dirty="0">
                <a:cs typeface="Times New Roman" pitchFamily="18" charset="0"/>
              </a:rPr>
              <a:t>] = </a:t>
            </a:r>
            <a:r>
              <a:rPr lang="en-US" sz="2000" i="1" dirty="0">
                <a:cs typeface="Times New Roman" pitchFamily="18" charset="0"/>
              </a:rPr>
              <a:t>t</a:t>
            </a:r>
            <a:r>
              <a:rPr lang="en-US" sz="2000" baseline="-30000" dirty="0">
                <a:cs typeface="Times New Roman" pitchFamily="18" charset="0"/>
              </a:rPr>
              <a:t>1</a:t>
            </a:r>
            <a:r>
              <a:rPr lang="en-US" sz="2000" dirty="0">
                <a:cs typeface="Times New Roman" pitchFamily="18" charset="0"/>
              </a:rPr>
              <a:t>[</a:t>
            </a:r>
            <a:r>
              <a:rPr lang="en-US" sz="2000" i="1" dirty="0">
                <a:cs typeface="Times New Roman" pitchFamily="18" charset="0"/>
              </a:rPr>
              <a:t>Z</a:t>
            </a:r>
            <a:r>
              <a:rPr lang="en-US" sz="2000" dirty="0">
                <a:cs typeface="Times New Roman" pitchFamily="18" charset="0"/>
              </a:rPr>
              <a:t>].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sz="2000" dirty="0">
                <a:cs typeface="Times New Roman" pitchFamily="18" charset="0"/>
              </a:rPr>
              <a:t>An MVD 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1800" dirty="0">
                <a:latin typeface="Times New Roman"/>
                <a:cs typeface="Times New Roman" pitchFamily="18" charset="0"/>
              </a:rPr>
              <a:t>—</a:t>
            </a:r>
            <a:r>
              <a:rPr lang="en-US" sz="1800" dirty="0">
                <a:cs typeface="Times New Roman" pitchFamily="18" charset="0"/>
              </a:rPr>
              <a:t>&gt;&gt;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 in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 is called a </a:t>
            </a:r>
            <a:r>
              <a:rPr lang="en-US" sz="2000" b="1" dirty="0">
                <a:cs typeface="Times New Roman" pitchFamily="18" charset="0"/>
              </a:rPr>
              <a:t>trivial MVD</a:t>
            </a:r>
            <a:r>
              <a:rPr lang="en-US" sz="2000" dirty="0">
                <a:cs typeface="Times New Roman" pitchFamily="18" charset="0"/>
              </a:rPr>
              <a:t> if (a) 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 is a subset of 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, or (b) </a:t>
            </a:r>
            <a:r>
              <a:rPr lang="en-US" sz="2000" i="1" dirty="0">
                <a:cs typeface="Times New Roman" pitchFamily="18" charset="0"/>
              </a:rPr>
              <a:t>X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dirty="0">
                <a:latin typeface="Lucida Grande" pitchFamily="1" charset="0"/>
                <a:cs typeface="Arial" pitchFamily="34" charset="0"/>
              </a:rPr>
              <a:t>υ</a:t>
            </a:r>
            <a:r>
              <a:rPr lang="en-US" sz="2000" dirty="0">
                <a:cs typeface="Times New Roman" pitchFamily="18" charset="0"/>
              </a:rPr>
              <a:t> </a:t>
            </a:r>
            <a:r>
              <a:rPr lang="en-US" sz="2000" i="1" dirty="0">
                <a:cs typeface="Times New Roman" pitchFamily="18" charset="0"/>
              </a:rPr>
              <a:t>Y</a:t>
            </a:r>
            <a:r>
              <a:rPr lang="en-US" sz="2000" dirty="0">
                <a:cs typeface="Times New Roman" pitchFamily="18" charset="0"/>
              </a:rPr>
              <a:t> = </a:t>
            </a:r>
            <a:r>
              <a:rPr lang="en-US" sz="2000" i="1" dirty="0">
                <a:cs typeface="Times New Roman" pitchFamily="18" charset="0"/>
              </a:rPr>
              <a:t>R</a:t>
            </a:r>
            <a:r>
              <a:rPr lang="en-US" sz="2000" dirty="0"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10837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15900"/>
            <a:ext cx="87122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3200" dirty="0">
                <a:cs typeface="Times New Roman" pitchFamily="18" charset="0"/>
              </a:rPr>
              <a:t>Multivalued Dependencies and Fourth Normal Form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574800"/>
            <a:ext cx="8204200" cy="4749800"/>
          </a:xfrm>
        </p:spPr>
        <p:txBody>
          <a:bodyPr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u="sng">
                <a:cs typeface="Times New Roman" pitchFamily="18" charset="0"/>
              </a:rPr>
              <a:t>Definition:</a:t>
            </a:r>
            <a:r>
              <a:rPr lang="en-US" sz="2000" b="1">
                <a:cs typeface="Times New Roman" pitchFamily="18" charset="0"/>
              </a:rPr>
              <a:t>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A relation schema </a:t>
            </a:r>
            <a:r>
              <a:rPr lang="en-US" sz="2400" i="1">
                <a:cs typeface="Times New Roman" pitchFamily="18" charset="0"/>
              </a:rPr>
              <a:t>R</a:t>
            </a:r>
            <a:r>
              <a:rPr lang="en-US" sz="2400">
                <a:cs typeface="Times New Roman" pitchFamily="18" charset="0"/>
              </a:rPr>
              <a:t> is in </a:t>
            </a:r>
            <a:r>
              <a:rPr lang="en-US" sz="2400" b="1">
                <a:cs typeface="Times New Roman" pitchFamily="18" charset="0"/>
              </a:rPr>
              <a:t>4NF</a:t>
            </a:r>
            <a:r>
              <a:rPr lang="en-US" sz="2400">
                <a:cs typeface="Times New Roman" pitchFamily="18" charset="0"/>
              </a:rPr>
              <a:t> with respect to a set of dependencies </a:t>
            </a:r>
            <a:r>
              <a:rPr lang="en-US" sz="2400" i="1">
                <a:cs typeface="Times New Roman" pitchFamily="18" charset="0"/>
              </a:rPr>
              <a:t>F</a:t>
            </a:r>
            <a:r>
              <a:rPr lang="en-US" sz="2400">
                <a:cs typeface="Times New Roman" pitchFamily="18" charset="0"/>
              </a:rPr>
              <a:t> (that includes functional dependencies and multivalued dependencies) if, for every </a:t>
            </a:r>
            <a:r>
              <a:rPr lang="en-US" sz="2400" i="1">
                <a:cs typeface="Times New Roman" pitchFamily="18" charset="0"/>
              </a:rPr>
              <a:t>nontrivial</a:t>
            </a:r>
            <a:r>
              <a:rPr lang="en-US" sz="2400">
                <a:cs typeface="Times New Roman" pitchFamily="18" charset="0"/>
              </a:rPr>
              <a:t> multivalued dependency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</a:t>
            </a:r>
            <a:r>
              <a:rPr lang="en-US" sz="1800">
                <a:latin typeface="Times New Roman"/>
                <a:cs typeface="Times New Roman" pitchFamily="18" charset="0"/>
              </a:rPr>
              <a:t>—</a:t>
            </a:r>
            <a:r>
              <a:rPr lang="en-US" sz="1800">
                <a:cs typeface="Times New Roman" pitchFamily="18" charset="0"/>
              </a:rPr>
              <a:t>&gt;&gt;</a:t>
            </a:r>
            <a:r>
              <a:rPr lang="en-US" sz="2400" i="1">
                <a:cs typeface="Times New Roman" pitchFamily="18" charset="0"/>
              </a:rPr>
              <a:t> Y</a:t>
            </a:r>
            <a:r>
              <a:rPr lang="en-US" sz="2400">
                <a:cs typeface="Times New Roman" pitchFamily="18" charset="0"/>
              </a:rPr>
              <a:t> in </a:t>
            </a:r>
            <a:r>
              <a:rPr lang="en-US" sz="2400" i="1">
                <a:cs typeface="Times New Roman" pitchFamily="18" charset="0"/>
              </a:rPr>
              <a:t>F</a:t>
            </a:r>
            <a:r>
              <a:rPr lang="en-US" sz="2400" baseline="30000">
                <a:cs typeface="Times New Roman" pitchFamily="18" charset="0"/>
              </a:rPr>
              <a:t>+</a:t>
            </a:r>
            <a:r>
              <a:rPr lang="en-US" sz="2400">
                <a:cs typeface="Times New Roman" pitchFamily="18" charset="0"/>
              </a:rPr>
              <a:t>, </a:t>
            </a:r>
            <a:r>
              <a:rPr lang="en-US" sz="2400" i="1">
                <a:cs typeface="Times New Roman" pitchFamily="18" charset="0"/>
              </a:rPr>
              <a:t>X</a:t>
            </a:r>
            <a:r>
              <a:rPr lang="en-US" sz="2400">
                <a:cs typeface="Times New Roman" pitchFamily="18" charset="0"/>
              </a:rPr>
              <a:t> is a superkey for R.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sz="2200">
                <a:cs typeface="Times New Roman" pitchFamily="18" charset="0"/>
              </a:rPr>
              <a:t>Note: </a:t>
            </a:r>
            <a:r>
              <a:rPr lang="en-US" sz="2200" i="1">
                <a:cs typeface="Times New Roman" pitchFamily="18" charset="0"/>
              </a:rPr>
              <a:t>F</a:t>
            </a:r>
            <a:r>
              <a:rPr lang="en-US" sz="2200" baseline="30000">
                <a:cs typeface="Times New Roman" pitchFamily="18" charset="0"/>
              </a:rPr>
              <a:t>+ </a:t>
            </a:r>
            <a:r>
              <a:rPr lang="en-US" sz="2200">
                <a:cs typeface="Times New Roman" pitchFamily="18" charset="0"/>
              </a:rPr>
              <a:t>is the (complete) set of all dependencies (functional or multivalued) that will hold in every relation state </a:t>
            </a:r>
            <a:r>
              <a:rPr lang="en-US" sz="2200" i="1">
                <a:cs typeface="Times New Roman" pitchFamily="18" charset="0"/>
              </a:rPr>
              <a:t>r</a:t>
            </a:r>
            <a:r>
              <a:rPr lang="en-US" sz="2200">
                <a:cs typeface="Times New Roman" pitchFamily="18" charset="0"/>
              </a:rPr>
              <a:t> of </a:t>
            </a:r>
            <a:r>
              <a:rPr lang="en-US" sz="2200" i="1">
                <a:cs typeface="Times New Roman" pitchFamily="18" charset="0"/>
              </a:rPr>
              <a:t>R</a:t>
            </a:r>
            <a:r>
              <a:rPr lang="en-US" sz="2200">
                <a:cs typeface="Times New Roman" pitchFamily="18" charset="0"/>
              </a:rPr>
              <a:t> that satisfies </a:t>
            </a:r>
            <a:r>
              <a:rPr lang="en-US" sz="2200" i="1">
                <a:cs typeface="Times New Roman" pitchFamily="18" charset="0"/>
              </a:rPr>
              <a:t>F</a:t>
            </a:r>
            <a:r>
              <a:rPr lang="en-US" sz="2200">
                <a:cs typeface="Times New Roman" pitchFamily="18" charset="0"/>
              </a:rPr>
              <a:t>. It is also called the </a:t>
            </a:r>
            <a:r>
              <a:rPr lang="en-US" sz="2200" b="1">
                <a:cs typeface="Times New Roman" pitchFamily="18" charset="0"/>
              </a:rPr>
              <a:t>closure</a:t>
            </a:r>
            <a:r>
              <a:rPr lang="en-US" sz="2200">
                <a:cs typeface="Times New Roman" pitchFamily="18" charset="0"/>
              </a:rPr>
              <a:t> of </a:t>
            </a:r>
            <a:r>
              <a:rPr lang="en-US" sz="2200" i="1">
                <a:cs typeface="Times New Roman" pitchFamily="18" charset="0"/>
              </a:rPr>
              <a:t>F</a:t>
            </a:r>
            <a:r>
              <a:rPr lang="en-US" sz="2200"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713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Multivalued Dependencies and Fourth Normal Form</a:t>
            </a:r>
            <a:endParaRPr lang="en-US" sz="3200" dirty="0">
              <a:sym typeface="Symbol" pitchFamily="18" charset="2"/>
            </a:endParaRPr>
          </a:p>
        </p:txBody>
      </p:sp>
      <p:pic>
        <p:nvPicPr>
          <p:cNvPr id="8069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947988"/>
            <a:ext cx="5822950" cy="3681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762000" y="1600200"/>
            <a:ext cx="7467600" cy="120015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800">
                <a:solidFill>
                  <a:schemeClr val="tx2"/>
                </a:solidFill>
              </a:rPr>
              <a:t>The EMP relation with two MVDs: ENAME —&gt;&gt; PNAME and ENAME —&gt;&gt; DNAME.</a:t>
            </a:r>
          </a:p>
          <a:p>
            <a:pPr>
              <a:buFontTx/>
              <a:buAutoNum type="alphaLcParenBoth"/>
            </a:pPr>
            <a:r>
              <a:rPr lang="en-US" sz="1800">
                <a:solidFill>
                  <a:schemeClr val="tx2"/>
                </a:solidFill>
              </a:rPr>
              <a:t>Decomposing the EMP relation into two 4NF relations EMP_PROJECTS and EMP_DEPENDENTS. </a:t>
            </a:r>
          </a:p>
        </p:txBody>
      </p:sp>
    </p:spTree>
    <p:extLst>
      <p:ext uri="{BB962C8B-B14F-4D97-AF65-F5344CB8AC3E}">
        <p14:creationId xmlns:p14="http://schemas.microsoft.com/office/powerpoint/2010/main" val="83946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relation is in 4NF, if it is in BCNF and contains no multivalued dependency</a:t>
            </a:r>
          </a:p>
          <a:p>
            <a:r>
              <a:rPr lang="en-IN" dirty="0"/>
              <a:t>For every MVD, </a:t>
            </a:r>
            <a:r>
              <a:rPr lang="en-US" i="1" dirty="0">
                <a:cs typeface="Times New Roman" pitchFamily="18" charset="0"/>
              </a:rPr>
              <a:t>X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>
                <a:latin typeface="Times New Roman"/>
                <a:cs typeface="Times New Roman" pitchFamily="18" charset="0"/>
              </a:rPr>
              <a:t>—</a:t>
            </a:r>
            <a:r>
              <a:rPr lang="en-US" dirty="0">
                <a:cs typeface="Times New Roman" pitchFamily="18" charset="0"/>
              </a:rPr>
              <a:t>&gt;&gt;</a:t>
            </a:r>
            <a:r>
              <a:rPr lang="en-US" i="1" dirty="0">
                <a:cs typeface="Times New Roman" pitchFamily="18" charset="0"/>
              </a:rPr>
              <a:t> Y</a:t>
            </a:r>
            <a:r>
              <a:rPr lang="en-US" dirty="0">
                <a:cs typeface="Times New Roman" pitchFamily="18" charset="0"/>
              </a:rPr>
              <a:t> </a:t>
            </a:r>
          </a:p>
          <a:p>
            <a:r>
              <a:rPr lang="en-US" dirty="0">
                <a:cs typeface="Times New Roman" pitchFamily="18" charset="0"/>
              </a:rPr>
              <a:t>Either</a:t>
            </a:r>
          </a:p>
          <a:p>
            <a:pPr lvl="1"/>
            <a:r>
              <a:rPr lang="en-US" dirty="0">
                <a:cs typeface="Times New Roman" pitchFamily="18" charset="0"/>
              </a:rPr>
              <a:t>Trivial</a:t>
            </a:r>
          </a:p>
          <a:p>
            <a:r>
              <a:rPr lang="en-US" dirty="0">
                <a:cs typeface="Times New Roman" pitchFamily="18" charset="0"/>
              </a:rPr>
              <a:t>Or</a:t>
            </a:r>
          </a:p>
          <a:p>
            <a:pPr lvl="1"/>
            <a:r>
              <a:rPr lang="en-US" dirty="0">
                <a:cs typeface="Times New Roman" pitchFamily="18" charset="0"/>
              </a:rPr>
              <a:t>X is a super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42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cs typeface="Times New Roman" pitchFamily="18" charset="0"/>
              </a:rPr>
              <a:t>Multivalued Dependencies and Fourth Normal Form </a:t>
            </a:r>
            <a:endParaRPr lang="en-US" sz="3200" dirty="0"/>
          </a:p>
        </p:txBody>
      </p:sp>
      <p:pic>
        <p:nvPicPr>
          <p:cNvPr id="817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1613"/>
            <a:ext cx="695960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7156" name="Text Box 4"/>
          <p:cNvSpPr txBox="1">
            <a:spLocks noChangeArrowheads="1"/>
          </p:cNvSpPr>
          <p:nvPr/>
        </p:nvSpPr>
        <p:spPr bwMode="auto">
          <a:xfrm>
            <a:off x="1447800" y="1511300"/>
            <a:ext cx="6172200" cy="10795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sz="1600">
                <a:solidFill>
                  <a:srgbClr val="800000"/>
                </a:solidFill>
              </a:rPr>
              <a:t>Decomposing a relation state of EMP that is not in 4NF:</a:t>
            </a:r>
          </a:p>
          <a:p>
            <a:pPr>
              <a:buFontTx/>
              <a:buAutoNum type="alphaLcParenBoth"/>
            </a:pPr>
            <a:r>
              <a:rPr lang="en-US" sz="1600">
                <a:solidFill>
                  <a:srgbClr val="800000"/>
                </a:solidFill>
              </a:rPr>
              <a:t>EMP relation with additional tuples. </a:t>
            </a:r>
          </a:p>
          <a:p>
            <a:pPr>
              <a:buFontTx/>
              <a:buAutoNum type="alphaLcParenBoth"/>
            </a:pPr>
            <a:r>
              <a:rPr lang="en-US" sz="1600">
                <a:solidFill>
                  <a:srgbClr val="800000"/>
                </a:solidFill>
              </a:rPr>
              <a:t>Two corresponding 4NF relations EMP_PROJECTS and EMP_DEPENDENTS.</a:t>
            </a:r>
          </a:p>
        </p:txBody>
      </p:sp>
    </p:spTree>
    <p:extLst>
      <p:ext uri="{BB962C8B-B14F-4D97-AF65-F5344CB8AC3E}">
        <p14:creationId xmlns:p14="http://schemas.microsoft.com/office/powerpoint/2010/main" val="2122515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relation R must be in 4NF  and </a:t>
            </a:r>
          </a:p>
          <a:p>
            <a:pPr lvl="1"/>
            <a:r>
              <a:rPr lang="en-IN" dirty="0"/>
              <a:t>join dependency should not be there</a:t>
            </a:r>
          </a:p>
          <a:p>
            <a:pPr lvl="1"/>
            <a:r>
              <a:rPr lang="en-IN" dirty="0"/>
              <a:t>Else if, JD should be in trivial</a:t>
            </a:r>
          </a:p>
          <a:p>
            <a:pPr lvl="1"/>
            <a:r>
              <a:rPr lang="en-IN" dirty="0"/>
              <a:t>Else every </a:t>
            </a:r>
            <a:r>
              <a:rPr lang="en-IN" dirty="0" err="1"/>
              <a:t>Ri</a:t>
            </a:r>
            <a:r>
              <a:rPr lang="en-IN" dirty="0"/>
              <a:t> is a super key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87E7E-7D65-4D7B-A68A-986A6D017830}"/>
              </a:ext>
            </a:extLst>
          </p:cNvPr>
          <p:cNvSpPr txBox="1"/>
          <p:nvPr/>
        </p:nvSpPr>
        <p:spPr>
          <a:xfrm>
            <a:off x="3200400" y="317568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51493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33375"/>
            <a:ext cx="87122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Fifth Normal Form</a:t>
            </a:r>
            <a:endParaRPr lang="en-US" sz="2800" dirty="0">
              <a:cs typeface="Times New Roman" pitchFamily="18" charset="0"/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52575"/>
            <a:ext cx="7772400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90170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Class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6" y="2420888"/>
            <a:ext cx="8352928" cy="2887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952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UPDATE ANOMALY</a:t>
            </a:r>
          </a:p>
        </p:txBody>
      </p:sp>
      <p:sp>
        <p:nvSpPr>
          <p:cNvPr id="684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the relation:</a:t>
            </a:r>
          </a:p>
          <a:p>
            <a:pPr lvl="1"/>
            <a:r>
              <a:rPr lang="en-US" dirty="0"/>
              <a:t>EMP_PROJ(</a:t>
            </a:r>
            <a:r>
              <a:rPr lang="en-US" dirty="0" err="1"/>
              <a:t>Emp</a:t>
            </a:r>
            <a:r>
              <a:rPr lang="en-US" dirty="0"/>
              <a:t>#, </a:t>
            </a:r>
            <a:r>
              <a:rPr lang="en-US" dirty="0" err="1"/>
              <a:t>Proj</a:t>
            </a:r>
            <a:r>
              <a:rPr lang="en-US" dirty="0"/>
              <a:t>#, </a:t>
            </a:r>
            <a:r>
              <a:rPr lang="en-US" dirty="0" err="1"/>
              <a:t>Ename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, </a:t>
            </a:r>
            <a:r>
              <a:rPr lang="en-US" dirty="0" err="1"/>
              <a:t>No_hours</a:t>
            </a:r>
            <a:r>
              <a:rPr lang="en-US" dirty="0"/>
              <a:t>)</a:t>
            </a:r>
          </a:p>
          <a:p>
            <a:r>
              <a:rPr lang="en-US" dirty="0"/>
              <a:t>Update Anomaly:</a:t>
            </a:r>
          </a:p>
          <a:p>
            <a:pPr lvl="1"/>
            <a:r>
              <a:rPr lang="en-US" dirty="0"/>
              <a:t>Changing the name of  project number P1 from “Billing” to “Customer-Accounting” may cause this update to be made for all 100 employees working on project P1. </a:t>
            </a:r>
          </a:p>
        </p:txBody>
      </p:sp>
    </p:spTree>
    <p:extLst>
      <p:ext uri="{BB962C8B-B14F-4D97-AF65-F5344CB8AC3E}">
        <p14:creationId xmlns:p14="http://schemas.microsoft.com/office/powerpoint/2010/main" val="993378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704975"/>
            <a:ext cx="8982075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895A86-7393-432E-9F81-9A0FEA62C561}"/>
              </a:ext>
            </a:extLst>
          </p:cNvPr>
          <p:cNvSpPr txBox="1"/>
          <p:nvPr/>
        </p:nvSpPr>
        <p:spPr>
          <a:xfrm>
            <a:off x="3200400" y="352167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B8C52-225A-405F-BC3D-A962926A99B3}"/>
              </a:ext>
            </a:extLst>
          </p:cNvPr>
          <p:cNvSpPr txBox="1"/>
          <p:nvPr/>
        </p:nvSpPr>
        <p:spPr>
          <a:xfrm>
            <a:off x="3343275" y="334327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2C220-F706-417D-A7D2-AB28B1D8D7B0}"/>
              </a:ext>
            </a:extLst>
          </p:cNvPr>
          <p:cNvSpPr txBox="1"/>
          <p:nvPr/>
        </p:nvSpPr>
        <p:spPr>
          <a:xfrm>
            <a:off x="3152518" y="3622074"/>
            <a:ext cx="395416" cy="2334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62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INSERT ANOMALY</a:t>
            </a:r>
          </a:p>
        </p:txBody>
      </p:sp>
      <p:sp>
        <p:nvSpPr>
          <p:cNvPr id="6860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Insert  Anomaly:</a:t>
            </a:r>
          </a:p>
          <a:p>
            <a:pPr lvl="1"/>
            <a:r>
              <a:rPr lang="en-US"/>
              <a:t>Cannot insert a project unless an employee is assigned to it.</a:t>
            </a:r>
          </a:p>
          <a:p>
            <a:r>
              <a:rPr lang="en-US"/>
              <a:t>Conversely</a:t>
            </a:r>
          </a:p>
          <a:p>
            <a:pPr lvl="1"/>
            <a:r>
              <a:rPr lang="en-US"/>
              <a:t>Cannot insert an employee unless an he/she is assigned to a project. </a:t>
            </a:r>
          </a:p>
        </p:txBody>
      </p:sp>
    </p:spTree>
    <p:extLst>
      <p:ext uri="{BB962C8B-B14F-4D97-AF65-F5344CB8AC3E}">
        <p14:creationId xmlns:p14="http://schemas.microsoft.com/office/powerpoint/2010/main" val="41344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EXAMPLE OF AN DELETE ANOMALY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the relation:</a:t>
            </a:r>
          </a:p>
          <a:p>
            <a:pPr lvl="1"/>
            <a:r>
              <a:rPr lang="en-US"/>
              <a:t>EMP_PROJ(Emp#, Proj#, Ename, Pname, No_hours)</a:t>
            </a:r>
          </a:p>
          <a:p>
            <a:r>
              <a:rPr lang="en-US"/>
              <a:t>Delete Anomaly:</a:t>
            </a:r>
          </a:p>
          <a:p>
            <a:pPr lvl="1"/>
            <a:r>
              <a:rPr lang="en-US"/>
              <a:t>When a project is deleted, it will result in deleting all the employees who work on that project.</a:t>
            </a:r>
          </a:p>
          <a:p>
            <a:pPr lvl="1"/>
            <a:r>
              <a:rPr lang="en-US"/>
              <a:t>Alternately, if an employee is the sole employee on a project, deleting that employee would result in deleting the corresponding project.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Tuples </a:t>
            </a:r>
          </a:p>
        </p:txBody>
      </p:sp>
      <p:sp>
        <p:nvSpPr>
          <p:cNvPr id="6963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Bad designs for a relational database may result in erroneous results for certain JOIN operations</a:t>
            </a:r>
          </a:p>
          <a:p>
            <a:pPr>
              <a:lnSpc>
                <a:spcPct val="90000"/>
              </a:lnSpc>
            </a:pPr>
            <a:r>
              <a:rPr lang="en-US" dirty="0"/>
              <a:t>The "lossless join" property is used to guarantee meaningful results for join operations 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The relations should be designed to satisfy the lossless join condition.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spurious tuples should be generated by doing a natural-join of any relations.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3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2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Dependencies (1) </a:t>
            </a:r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Functional dependencies (FDs)</a:t>
            </a:r>
          </a:p>
          <a:p>
            <a:pPr lvl="1"/>
            <a:r>
              <a:rPr lang="en-US"/>
              <a:t>Are used to specify </a:t>
            </a:r>
            <a:r>
              <a:rPr lang="en-US" i="1"/>
              <a:t>formal measures</a:t>
            </a:r>
            <a:r>
              <a:rPr lang="en-US"/>
              <a:t> of the "goodness" of relational designs</a:t>
            </a:r>
          </a:p>
          <a:p>
            <a:pPr lvl="1"/>
            <a:r>
              <a:rPr lang="en-US"/>
              <a:t>And keys are used to define </a:t>
            </a:r>
            <a:r>
              <a:rPr lang="en-US" b="1"/>
              <a:t>normal forms</a:t>
            </a:r>
            <a:r>
              <a:rPr lang="en-US"/>
              <a:t> for relations</a:t>
            </a:r>
          </a:p>
          <a:p>
            <a:pPr lvl="1"/>
            <a:r>
              <a:rPr lang="en-US"/>
              <a:t>Are </a:t>
            </a:r>
            <a:r>
              <a:rPr lang="en-US" b="1"/>
              <a:t>constraints</a:t>
            </a:r>
            <a:r>
              <a:rPr lang="en-US"/>
              <a:t> that are derived from the </a:t>
            </a:r>
            <a:r>
              <a:rPr lang="en-US" i="1"/>
              <a:t>meaning</a:t>
            </a:r>
            <a:r>
              <a:rPr lang="en-US"/>
              <a:t>  and </a:t>
            </a:r>
            <a:r>
              <a:rPr lang="en-US" i="1"/>
              <a:t>interrelationships</a:t>
            </a:r>
            <a:r>
              <a:rPr lang="en-US"/>
              <a:t>  of the data attributes</a:t>
            </a:r>
          </a:p>
          <a:p>
            <a:r>
              <a:rPr lang="en-US"/>
              <a:t>A set of attributes X </a:t>
            </a:r>
            <a:r>
              <a:rPr lang="en-US" i="1"/>
              <a:t>functionally</a:t>
            </a:r>
            <a:r>
              <a:rPr lang="en-US"/>
              <a:t> </a:t>
            </a:r>
            <a:r>
              <a:rPr lang="en-US" i="1"/>
              <a:t>determines</a:t>
            </a:r>
            <a:r>
              <a:rPr lang="en-US"/>
              <a:t>  a set of attributes Y if the value of X determines a unique value for Y</a:t>
            </a:r>
          </a:p>
        </p:txBody>
      </p:sp>
    </p:spTree>
    <p:extLst>
      <p:ext uri="{BB962C8B-B14F-4D97-AF65-F5344CB8AC3E}">
        <p14:creationId xmlns:p14="http://schemas.microsoft.com/office/powerpoint/2010/main" val="418473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FD constraints (1) </a:t>
            </a:r>
          </a:p>
        </p:txBody>
      </p:sp>
      <p:sp>
        <p:nvSpPr>
          <p:cNvPr id="70451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/>
              <a:t>Social security number determines employee name</a:t>
            </a:r>
          </a:p>
          <a:p>
            <a:pPr lvl="1">
              <a:lnSpc>
                <a:spcPct val="90000"/>
              </a:lnSpc>
            </a:pPr>
            <a:r>
              <a:rPr lang="en-US"/>
              <a:t>SSN -&gt; ENAME</a:t>
            </a:r>
          </a:p>
          <a:p>
            <a:pPr>
              <a:lnSpc>
                <a:spcPct val="90000"/>
              </a:lnSpc>
            </a:pPr>
            <a:r>
              <a:rPr lang="en-US"/>
              <a:t>Project number determines project name and location</a:t>
            </a:r>
          </a:p>
          <a:p>
            <a:pPr lvl="1">
              <a:lnSpc>
                <a:spcPct val="90000"/>
              </a:lnSpc>
            </a:pPr>
            <a:r>
              <a:rPr lang="en-US"/>
              <a:t>PNUMBER -&gt; {PNAME, PLOCATION}</a:t>
            </a:r>
          </a:p>
          <a:p>
            <a:pPr>
              <a:lnSpc>
                <a:spcPct val="90000"/>
              </a:lnSpc>
            </a:pPr>
            <a:r>
              <a:rPr lang="en-US"/>
              <a:t>Employee ssn and project number determines the hours per week that the employee works on the project</a:t>
            </a:r>
          </a:p>
          <a:p>
            <a:pPr lvl="1">
              <a:lnSpc>
                <a:spcPct val="90000"/>
              </a:lnSpc>
            </a:pPr>
            <a:r>
              <a:rPr lang="en-US"/>
              <a:t>{SSN, PNUMBER} -&gt; HOURS </a:t>
            </a:r>
          </a:p>
        </p:txBody>
      </p:sp>
    </p:spTree>
    <p:extLst>
      <p:ext uri="{BB962C8B-B14F-4D97-AF65-F5344CB8AC3E}">
        <p14:creationId xmlns:p14="http://schemas.microsoft.com/office/powerpoint/2010/main" val="370229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 for FDs (1) </a:t>
            </a:r>
          </a:p>
        </p:txBody>
      </p:sp>
      <p:sp>
        <p:nvSpPr>
          <p:cNvPr id="708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Given a set of FDs F, we can </a:t>
            </a:r>
            <a:r>
              <a:rPr lang="en-US" sz="2400" b="1"/>
              <a:t>infer</a:t>
            </a:r>
            <a:r>
              <a:rPr lang="en-US" sz="2400"/>
              <a:t> additional FDs that hold whenever the FDs in F hold</a:t>
            </a:r>
          </a:p>
          <a:p>
            <a:pPr>
              <a:lnSpc>
                <a:spcPct val="90000"/>
              </a:lnSpc>
            </a:pPr>
            <a:r>
              <a:rPr lang="en-US" sz="2400"/>
              <a:t>Armstrong's inference rules: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IR1. (</a:t>
            </a:r>
            <a:r>
              <a:rPr lang="en-US" sz="2200" b="1"/>
              <a:t>Reflexive</a:t>
            </a:r>
            <a:r>
              <a:rPr lang="en-US" sz="2200"/>
              <a:t>) If Y </a:t>
            </a:r>
            <a:r>
              <a:rPr lang="en-US" sz="2200" i="1"/>
              <a:t>subset-of</a:t>
            </a:r>
            <a:r>
              <a:rPr lang="en-US" sz="2200"/>
              <a:t> X, then X -&gt; Y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IR2. (</a:t>
            </a:r>
            <a:r>
              <a:rPr lang="en-US" sz="2200" b="1"/>
              <a:t>Augmentation</a:t>
            </a:r>
            <a:r>
              <a:rPr lang="en-US" sz="2200"/>
              <a:t>) If X -&gt; Y, then XZ -&gt; YZ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(Notation: XZ stands for X U Z)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IR3. (</a:t>
            </a:r>
            <a:r>
              <a:rPr lang="en-US" sz="2200" b="1"/>
              <a:t>Transitive</a:t>
            </a:r>
            <a:r>
              <a:rPr lang="en-US" sz="2200"/>
              <a:t>) If X -&gt; Y and Y -&gt; Z, then X -&gt; Z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IR1, IR2, IR3 form a </a:t>
            </a:r>
            <a:r>
              <a:rPr lang="en-US" sz="2400" b="1"/>
              <a:t>sound</a:t>
            </a:r>
            <a:r>
              <a:rPr lang="en-US" sz="2400"/>
              <a:t> and </a:t>
            </a:r>
            <a:r>
              <a:rPr lang="en-US" sz="2400" b="1"/>
              <a:t>complete</a:t>
            </a:r>
            <a:r>
              <a:rPr lang="en-US" sz="2400"/>
              <a:t> set of inference rules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These are rules hold and all other rules that hold can be deduced from these</a:t>
            </a:r>
          </a:p>
        </p:txBody>
      </p:sp>
    </p:spTree>
    <p:extLst>
      <p:ext uri="{BB962C8B-B14F-4D97-AF65-F5344CB8AC3E}">
        <p14:creationId xmlns:p14="http://schemas.microsoft.com/office/powerpoint/2010/main" val="23948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37B29617-EE2C-4CA6-8945-F5BD311FF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F52263-3559-470B-9428-051BF3C6D69E}"/>
</file>

<file path=customXml/itemProps3.xml><?xml version="1.0" encoding="utf-8"?>
<ds:datastoreItem xmlns:ds="http://schemas.openxmlformats.org/officeDocument/2006/customXml" ds:itemID="{0B986D42-E17D-4786-B349-2E868C2D7E3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1502</Words>
  <Application>Microsoft Office PowerPoint</Application>
  <PresentationFormat>On-screen Show (4:3)</PresentationFormat>
  <Paragraphs>165</Paragraphs>
  <Slides>30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Unit-3</vt:lpstr>
      <vt:lpstr>Redundant Information in Tuples and Update Anomalies </vt:lpstr>
      <vt:lpstr>EXAMPLE OF AN UPDATE ANOMALY</vt:lpstr>
      <vt:lpstr>EXAMPLE OF AN INSERT ANOMALY</vt:lpstr>
      <vt:lpstr>EXAMPLE OF AN DELETE ANOMALY</vt:lpstr>
      <vt:lpstr>Spurious Tuples </vt:lpstr>
      <vt:lpstr>Functional Dependencies (1) </vt:lpstr>
      <vt:lpstr>Examples of FD constraints (1) </vt:lpstr>
      <vt:lpstr>Inference Rules for FDs (1) </vt:lpstr>
      <vt:lpstr>Inference Rules for FDs (2)</vt:lpstr>
      <vt:lpstr> First Normal Form </vt:lpstr>
      <vt:lpstr>Normalization into 1NF</vt:lpstr>
      <vt:lpstr>Second Normal Form (1) </vt:lpstr>
      <vt:lpstr>Second Normal Form (2)</vt:lpstr>
      <vt:lpstr>Normalizing into 2NF</vt:lpstr>
      <vt:lpstr>Third Normal Form (1)</vt:lpstr>
      <vt:lpstr>Third Normal Form (2)</vt:lpstr>
      <vt:lpstr>Normalizing into 3NF</vt:lpstr>
      <vt:lpstr>Normalization into 2NF and 3NF</vt:lpstr>
      <vt:lpstr>General Normal Form Definitions (2)</vt:lpstr>
      <vt:lpstr>Boyce-Codd Normal Form</vt:lpstr>
      <vt:lpstr>Multivalued Dependencies and Fourth Normal Form</vt:lpstr>
      <vt:lpstr>Multivalued Dependencies and Fourth Normal Form</vt:lpstr>
      <vt:lpstr>Multivalued Dependencies and Fourth Normal Form</vt:lpstr>
      <vt:lpstr>4NF</vt:lpstr>
      <vt:lpstr>Multivalued Dependencies and Fourth Normal Form </vt:lpstr>
      <vt:lpstr>5NF</vt:lpstr>
      <vt:lpstr>Fifth Normal Form</vt:lpstr>
      <vt:lpstr>Class work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HP</dc:creator>
  <cp:lastModifiedBy>HP</cp:lastModifiedBy>
  <cp:revision>59</cp:revision>
  <dcterms:created xsi:type="dcterms:W3CDTF">2021-04-07T16:55:28Z</dcterms:created>
  <dcterms:modified xsi:type="dcterms:W3CDTF">2021-07-08T06:49:42Z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