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88" r:id="rId19"/>
    <p:sldId id="274" r:id="rId20"/>
    <p:sldId id="275" r:id="rId21"/>
    <p:sldId id="276" r:id="rId22"/>
    <p:sldId id="289" r:id="rId23"/>
    <p:sldId id="277" r:id="rId24"/>
    <p:sldId id="279" r:id="rId25"/>
    <p:sldId id="280" r:id="rId26"/>
    <p:sldId id="281" r:id="rId27"/>
    <p:sldId id="28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26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C34"/>
    <a:srgbClr val="EAE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1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935F-DE8E-41E1-BE39-11AE3C33BAB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E5F1D5-8A54-4ACF-A408-01587B261FF8}">
      <dgm:prSet phldrT="[Text]"/>
      <dgm:spPr>
        <a:solidFill>
          <a:schemeClr val="accent6"/>
        </a:solidFill>
      </dgm:spPr>
      <dgm:t>
        <a:bodyPr/>
        <a:lstStyle/>
        <a:p>
          <a:r>
            <a:rPr lang="en-IN" b="1" dirty="0" smtClean="0">
              <a:latin typeface="Times New Roman" pitchFamily="18" charset="0"/>
              <a:cs typeface="Times New Roman" pitchFamily="18" charset="0"/>
            </a:rPr>
            <a:t>High-level 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or </a:t>
          </a:r>
          <a:r>
            <a:rPr lang="en-IN" b="1" dirty="0" smtClean="0">
              <a:latin typeface="Times New Roman" pitchFamily="18" charset="0"/>
              <a:cs typeface="Times New Roman" pitchFamily="18" charset="0"/>
            </a:rPr>
            <a:t>conceptual data models </a:t>
          </a:r>
          <a:endParaRPr lang="en-IN" dirty="0"/>
        </a:p>
      </dgm:t>
    </dgm:pt>
    <dgm:pt modelId="{9676845F-4C74-4037-A640-E6928E7F3430}" type="parTrans" cxnId="{F53637C9-F023-4805-B8DD-F72CB9F0420E}">
      <dgm:prSet/>
      <dgm:spPr/>
      <dgm:t>
        <a:bodyPr/>
        <a:lstStyle/>
        <a:p>
          <a:endParaRPr lang="en-IN"/>
        </a:p>
      </dgm:t>
    </dgm:pt>
    <dgm:pt modelId="{8CEFD0D0-D17D-4225-B2F3-ADBE15597DF3}" type="sibTrans" cxnId="{F53637C9-F023-4805-B8DD-F72CB9F0420E}">
      <dgm:prSet/>
      <dgm:spPr/>
      <dgm:t>
        <a:bodyPr/>
        <a:lstStyle/>
        <a:p>
          <a:endParaRPr lang="en-IN"/>
        </a:p>
      </dgm:t>
    </dgm:pt>
    <dgm:pt modelId="{C5ABF7DB-72AD-42EE-8641-ECD87F253AD8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provide concepts that are close to the way many users perceive data</a:t>
          </a:r>
          <a:endParaRPr lang="en-IN" sz="2000" dirty="0"/>
        </a:p>
      </dgm:t>
    </dgm:pt>
    <dgm:pt modelId="{0DB3C083-90B1-473A-B563-A2A973DD363B}" type="parTrans" cxnId="{61D28C47-E756-4245-AFDE-877DF907F1B2}">
      <dgm:prSet/>
      <dgm:spPr/>
      <dgm:t>
        <a:bodyPr/>
        <a:lstStyle/>
        <a:p>
          <a:endParaRPr lang="en-IN"/>
        </a:p>
      </dgm:t>
    </dgm:pt>
    <dgm:pt modelId="{4CB9D8A3-9F4C-43F6-9EF3-CA2B17487684}" type="sibTrans" cxnId="{61D28C47-E756-4245-AFDE-877DF907F1B2}">
      <dgm:prSet/>
      <dgm:spPr/>
      <dgm:t>
        <a:bodyPr/>
        <a:lstStyle/>
        <a:p>
          <a:endParaRPr lang="en-IN"/>
        </a:p>
      </dgm:t>
    </dgm:pt>
    <dgm:pt modelId="{0BD45D6C-5D15-413B-A6C7-10D4EA6906BB}">
      <dgm:prSet phldrT="[Text]" custT="1"/>
      <dgm:spPr>
        <a:solidFill>
          <a:schemeClr val="accent5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IN" sz="2000" dirty="0" err="1" smtClean="0">
              <a:latin typeface="Times New Roman" pitchFamily="18" charset="0"/>
              <a:cs typeface="Times New Roman" pitchFamily="18" charset="0"/>
            </a:rPr>
            <a:t>e.g.,Entity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-Relationship model</a:t>
          </a:r>
          <a:endParaRPr lang="en-IN" sz="2000" dirty="0"/>
        </a:p>
      </dgm:t>
    </dgm:pt>
    <dgm:pt modelId="{11A1C7EA-1F05-4003-A8F4-4C0325A42D2D}" type="parTrans" cxnId="{9EDB3D07-6682-4AB1-9346-E970A9DAD4A6}">
      <dgm:prSet/>
      <dgm:spPr/>
      <dgm:t>
        <a:bodyPr/>
        <a:lstStyle/>
        <a:p>
          <a:endParaRPr lang="en-IN"/>
        </a:p>
      </dgm:t>
    </dgm:pt>
    <dgm:pt modelId="{88011950-27C7-4CB6-9B36-48C38FAC902B}" type="sibTrans" cxnId="{9EDB3D07-6682-4AB1-9346-E970A9DAD4A6}">
      <dgm:prSet/>
      <dgm:spPr/>
      <dgm:t>
        <a:bodyPr/>
        <a:lstStyle/>
        <a:p>
          <a:endParaRPr lang="en-IN"/>
        </a:p>
      </dgm:t>
    </dgm:pt>
    <dgm:pt modelId="{4F828971-264B-44BD-A026-761836090CB7}">
      <dgm:prSet phldrT="[Text]"/>
      <dgm:spPr>
        <a:solidFill>
          <a:srgbClr val="FFC000"/>
        </a:solidFill>
      </dgm:spPr>
      <dgm:t>
        <a:bodyPr/>
        <a:lstStyle/>
        <a:p>
          <a:r>
            <a:rPr lang="en-IN" b="1" dirty="0" smtClean="0">
              <a:latin typeface="Times New Roman" pitchFamily="18" charset="0"/>
              <a:cs typeface="Times New Roman" pitchFamily="18" charset="0"/>
            </a:rPr>
            <a:t>Low-level 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or </a:t>
          </a:r>
          <a:r>
            <a:rPr lang="en-IN" b="1" dirty="0" smtClean="0">
              <a:latin typeface="Times New Roman" pitchFamily="18" charset="0"/>
              <a:cs typeface="Times New Roman" pitchFamily="18" charset="0"/>
            </a:rPr>
            <a:t>physical data models </a:t>
          </a:r>
          <a:endParaRPr lang="en-IN" dirty="0"/>
        </a:p>
      </dgm:t>
    </dgm:pt>
    <dgm:pt modelId="{E7F82828-685B-400C-B29B-18795A70C88C}" type="parTrans" cxnId="{A4360984-58DD-4839-BD12-D3F472A9C80A}">
      <dgm:prSet/>
      <dgm:spPr/>
      <dgm:t>
        <a:bodyPr/>
        <a:lstStyle/>
        <a:p>
          <a:endParaRPr lang="en-IN"/>
        </a:p>
      </dgm:t>
    </dgm:pt>
    <dgm:pt modelId="{B0E79312-656B-4563-A8C5-7C6EA121A46F}" type="sibTrans" cxnId="{A4360984-58DD-4839-BD12-D3F472A9C80A}">
      <dgm:prSet/>
      <dgm:spPr/>
      <dgm:t>
        <a:bodyPr/>
        <a:lstStyle/>
        <a:p>
          <a:endParaRPr lang="en-IN"/>
        </a:p>
      </dgm:t>
    </dgm:pt>
    <dgm:pt modelId="{5D1847DE-D0D0-4C89-8D4E-9A3E9175A443}">
      <dgm:prSet phldrT="[Text]" custT="1"/>
      <dgm:spPr>
        <a:solidFill>
          <a:srgbClr val="E0DC34">
            <a:alpha val="89804"/>
          </a:srgbClr>
        </a:solidFill>
      </dgm:spPr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provide concepts that describe the details of how data is stored on the computer storage media</a:t>
          </a:r>
          <a:endParaRPr lang="en-IN" sz="2000" dirty="0"/>
        </a:p>
      </dgm:t>
    </dgm:pt>
    <dgm:pt modelId="{ABBD042A-D334-4BEE-B9F6-3B776EAC98B4}" type="parTrans" cxnId="{20BFC24F-EE7B-4287-A263-03B3D29535E7}">
      <dgm:prSet/>
      <dgm:spPr/>
      <dgm:t>
        <a:bodyPr/>
        <a:lstStyle/>
        <a:p>
          <a:endParaRPr lang="en-IN"/>
        </a:p>
      </dgm:t>
    </dgm:pt>
    <dgm:pt modelId="{DFD519B5-F3F1-4595-8403-8F24766BD990}" type="sibTrans" cxnId="{20BFC24F-EE7B-4287-A263-03B3D29535E7}">
      <dgm:prSet/>
      <dgm:spPr/>
      <dgm:t>
        <a:bodyPr/>
        <a:lstStyle/>
        <a:p>
          <a:endParaRPr lang="en-IN"/>
        </a:p>
      </dgm:t>
    </dgm:pt>
    <dgm:pt modelId="{F259F9EA-32A9-4160-A130-E401A42E0FD0}">
      <dgm:prSet phldrT="[Text]" custT="1"/>
      <dgm:spPr>
        <a:solidFill>
          <a:srgbClr val="E0DC34">
            <a:alpha val="89804"/>
          </a:srgbClr>
        </a:solidFill>
      </dgm:spPr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meant for computer specialists, not for end users</a:t>
          </a:r>
          <a:endParaRPr lang="en-IN" sz="2000" dirty="0"/>
        </a:p>
      </dgm:t>
    </dgm:pt>
    <dgm:pt modelId="{DDADB0B9-79E7-4EF2-AD53-8EA8D1A02DF9}" type="parTrans" cxnId="{997A680D-95D3-46CB-BAA9-B6ED7517D5A3}">
      <dgm:prSet/>
      <dgm:spPr/>
      <dgm:t>
        <a:bodyPr/>
        <a:lstStyle/>
        <a:p>
          <a:endParaRPr lang="en-IN"/>
        </a:p>
      </dgm:t>
    </dgm:pt>
    <dgm:pt modelId="{EEF1AD54-0423-48C6-ADB9-755C9A047DB7}" type="sibTrans" cxnId="{997A680D-95D3-46CB-BAA9-B6ED7517D5A3}">
      <dgm:prSet/>
      <dgm:spPr/>
      <dgm:t>
        <a:bodyPr/>
        <a:lstStyle/>
        <a:p>
          <a:endParaRPr lang="en-IN"/>
        </a:p>
      </dgm:t>
    </dgm:pt>
    <dgm:pt modelId="{3F607FBB-55C1-4986-A838-92AD2BE2FD2E}">
      <dgm:prSet phldrT="[Text]"/>
      <dgm:spPr/>
      <dgm:t>
        <a:bodyPr/>
        <a:lstStyle/>
        <a:p>
          <a:r>
            <a:rPr lang="en-IN" b="1" dirty="0" smtClean="0">
              <a:latin typeface="Times New Roman" pitchFamily="18" charset="0"/>
              <a:cs typeface="Times New Roman" pitchFamily="18" charset="0"/>
            </a:rPr>
            <a:t>Representational 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(or </a:t>
          </a:r>
          <a:r>
            <a:rPr lang="en-IN" b="1" dirty="0" smtClean="0">
              <a:latin typeface="Times New Roman" pitchFamily="18" charset="0"/>
              <a:cs typeface="Times New Roman" pitchFamily="18" charset="0"/>
            </a:rPr>
            <a:t>implementation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) </a:t>
          </a:r>
          <a:r>
            <a:rPr lang="en-IN" b="1" dirty="0" smtClean="0">
              <a:latin typeface="Times New Roman" pitchFamily="18" charset="0"/>
              <a:cs typeface="Times New Roman" pitchFamily="18" charset="0"/>
            </a:rPr>
            <a:t>data models</a:t>
          </a:r>
          <a:r>
            <a:rPr lang="en-IN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IN" dirty="0"/>
        </a:p>
      </dgm:t>
    </dgm:pt>
    <dgm:pt modelId="{26A21E9C-0987-4647-99FC-59A77AF731EA}" type="parTrans" cxnId="{81B5AFF6-AFE7-4865-B389-834A39EFAF3A}">
      <dgm:prSet/>
      <dgm:spPr/>
      <dgm:t>
        <a:bodyPr/>
        <a:lstStyle/>
        <a:p>
          <a:endParaRPr lang="en-IN"/>
        </a:p>
      </dgm:t>
    </dgm:pt>
    <dgm:pt modelId="{D7CE3AD1-CAD8-4046-B76F-AF9920710E6C}" type="sibTrans" cxnId="{81B5AFF6-AFE7-4865-B389-834A39EFAF3A}">
      <dgm:prSet/>
      <dgm:spPr/>
      <dgm:t>
        <a:bodyPr/>
        <a:lstStyle/>
        <a:p>
          <a:endParaRPr lang="en-IN"/>
        </a:p>
      </dgm:t>
    </dgm:pt>
    <dgm:pt modelId="{23484F2A-717F-4F3D-ABE7-BDE311C67898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hide many details of data storage on disk</a:t>
          </a:r>
          <a:endParaRPr lang="en-IN" sz="2000" dirty="0"/>
        </a:p>
      </dgm:t>
    </dgm:pt>
    <dgm:pt modelId="{96DA4BA5-FF59-428C-83CD-ECA523293D85}" type="parTrans" cxnId="{E3E2D00B-036B-48F5-BF85-ECD1CD352864}">
      <dgm:prSet/>
      <dgm:spPr/>
      <dgm:t>
        <a:bodyPr/>
        <a:lstStyle/>
        <a:p>
          <a:endParaRPr lang="en-IN"/>
        </a:p>
      </dgm:t>
    </dgm:pt>
    <dgm:pt modelId="{A8CABBD9-969C-43E6-BFCB-9015548F7725}" type="sibTrans" cxnId="{E3E2D00B-036B-48F5-BF85-ECD1CD352864}">
      <dgm:prSet/>
      <dgm:spPr/>
      <dgm:t>
        <a:bodyPr/>
        <a:lstStyle/>
        <a:p>
          <a:endParaRPr lang="en-IN"/>
        </a:p>
      </dgm:t>
    </dgm:pt>
    <dgm:pt modelId="{E682FE70-D969-4477-AE03-7F9509C00941}">
      <dgm:prSet phldrT="[Text]"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e.g., Relational model</a:t>
          </a:r>
          <a:endParaRPr lang="en-IN" sz="2000" dirty="0"/>
        </a:p>
      </dgm:t>
    </dgm:pt>
    <dgm:pt modelId="{E800B60F-40AD-4DD8-B604-F09C91A52B71}" type="parTrans" cxnId="{141F2741-3A1C-4A6B-886F-9553B56F2D0F}">
      <dgm:prSet/>
      <dgm:spPr/>
      <dgm:t>
        <a:bodyPr/>
        <a:lstStyle/>
        <a:p>
          <a:endParaRPr lang="en-IN"/>
        </a:p>
      </dgm:t>
    </dgm:pt>
    <dgm:pt modelId="{DC790FDD-9E61-4F11-829B-9B4AD5459738}" type="sibTrans" cxnId="{141F2741-3A1C-4A6B-886F-9553B56F2D0F}">
      <dgm:prSet/>
      <dgm:spPr/>
      <dgm:t>
        <a:bodyPr/>
        <a:lstStyle/>
        <a:p>
          <a:endParaRPr lang="en-IN"/>
        </a:p>
      </dgm:t>
    </dgm:pt>
    <dgm:pt modelId="{28584AE4-5DB4-4F5A-AADF-7C294F613FF4}">
      <dgm:prSet phldrT="[Text]" custT="1"/>
      <dgm:spPr/>
      <dgm:t>
        <a:bodyPr/>
        <a:lstStyle/>
        <a:p>
          <a:r>
            <a:rPr lang="en-IN" sz="2000" dirty="0" smtClean="0"/>
            <a:t>Sometimes called </a:t>
          </a:r>
          <a:r>
            <a:rPr lang="en-IN" sz="2000" b="1" dirty="0" smtClean="0"/>
            <a:t>record-based data models</a:t>
          </a:r>
          <a:endParaRPr lang="en-IN" sz="2000" dirty="0"/>
        </a:p>
      </dgm:t>
    </dgm:pt>
    <dgm:pt modelId="{79B8EDF6-4164-4A82-AF69-BF7F9F44654B}" type="parTrans" cxnId="{879B44DF-43FD-485C-B2F3-02A66A45521E}">
      <dgm:prSet/>
      <dgm:spPr/>
      <dgm:t>
        <a:bodyPr/>
        <a:lstStyle/>
        <a:p>
          <a:endParaRPr lang="en-IN"/>
        </a:p>
      </dgm:t>
    </dgm:pt>
    <dgm:pt modelId="{B05F69CE-67DB-4C6B-8D76-2619C940AB24}" type="sibTrans" cxnId="{879B44DF-43FD-485C-B2F3-02A66A45521E}">
      <dgm:prSet/>
      <dgm:spPr/>
      <dgm:t>
        <a:bodyPr/>
        <a:lstStyle/>
        <a:p>
          <a:endParaRPr lang="en-IN"/>
        </a:p>
      </dgm:t>
    </dgm:pt>
    <dgm:pt modelId="{3477F1B5-E4B5-4A8D-9541-4A858666CF69}" type="pres">
      <dgm:prSet presAssocID="{8EB0935F-DE8E-41E1-BE39-11AE3C33BABD}" presName="Name0" presStyleCnt="0">
        <dgm:presLayoutVars>
          <dgm:dir/>
          <dgm:animLvl val="lvl"/>
          <dgm:resizeHandles val="exact"/>
        </dgm:presLayoutVars>
      </dgm:prSet>
      <dgm:spPr/>
    </dgm:pt>
    <dgm:pt modelId="{877B4A2C-5641-4515-B0C4-79C93DB73FCA}" type="pres">
      <dgm:prSet presAssocID="{46E5F1D5-8A54-4ACF-A408-01587B261FF8}" presName="linNode" presStyleCnt="0"/>
      <dgm:spPr/>
    </dgm:pt>
    <dgm:pt modelId="{3568B582-3E69-48F0-93DC-5988ACDA5E6D}" type="pres">
      <dgm:prSet presAssocID="{46E5F1D5-8A54-4ACF-A408-01587B261FF8}" presName="parentText" presStyleLbl="node1" presStyleIdx="0" presStyleCnt="3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2F1978-E69D-47A0-BF60-8A3D5BEA897E}" type="pres">
      <dgm:prSet presAssocID="{46E5F1D5-8A54-4ACF-A408-01587B261FF8}" presName="descendantText" presStyleLbl="alignAccFollowNode1" presStyleIdx="0" presStyleCnt="3" custScaleX="11551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05B843-0FD5-42E8-A844-E5B11E7E25BB}" type="pres">
      <dgm:prSet presAssocID="{8CEFD0D0-D17D-4225-B2F3-ADBE15597DF3}" presName="sp" presStyleCnt="0"/>
      <dgm:spPr/>
    </dgm:pt>
    <dgm:pt modelId="{0793E67B-E382-49E1-A172-D15ED040820F}" type="pres">
      <dgm:prSet presAssocID="{4F828971-264B-44BD-A026-761836090CB7}" presName="linNode" presStyleCnt="0"/>
      <dgm:spPr/>
    </dgm:pt>
    <dgm:pt modelId="{9183026C-0418-43B4-A347-54599F65AF32}" type="pres">
      <dgm:prSet presAssocID="{4F828971-264B-44BD-A026-761836090CB7}" presName="parentText" presStyleLbl="node1" presStyleIdx="1" presStyleCnt="3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A93C16-E927-43B1-99CF-63E5F87AAE45}" type="pres">
      <dgm:prSet presAssocID="{4F828971-264B-44BD-A026-761836090CB7}" presName="descendantText" presStyleLbl="alignAccFollowNode1" presStyleIdx="1" presStyleCnt="3" custScaleX="11613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17BD24-FAD0-4873-BC26-6155D8219262}" type="pres">
      <dgm:prSet presAssocID="{B0E79312-656B-4563-A8C5-7C6EA121A46F}" presName="sp" presStyleCnt="0"/>
      <dgm:spPr/>
    </dgm:pt>
    <dgm:pt modelId="{A8B5981D-5808-49AE-84A8-221EEB6AE0D2}" type="pres">
      <dgm:prSet presAssocID="{3F607FBB-55C1-4986-A838-92AD2BE2FD2E}" presName="linNode" presStyleCnt="0"/>
      <dgm:spPr/>
    </dgm:pt>
    <dgm:pt modelId="{13D35D11-81DF-4B65-BBE2-C182B3822738}" type="pres">
      <dgm:prSet presAssocID="{3F607FBB-55C1-4986-A838-92AD2BE2FD2E}" presName="parentText" presStyleLbl="node1" presStyleIdx="2" presStyleCnt="3" custScaleX="6762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56CD7B-57E8-4CB8-8AD6-E79CB2AB2FED}" type="pres">
      <dgm:prSet presAssocID="{3F607FBB-55C1-4986-A838-92AD2BE2FD2E}" presName="descendantText" presStyleLbl="alignAccFollowNode1" presStyleIdx="2" presStyleCnt="3" custScaleX="11614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360984-58DD-4839-BD12-D3F472A9C80A}" srcId="{8EB0935F-DE8E-41E1-BE39-11AE3C33BABD}" destId="{4F828971-264B-44BD-A026-761836090CB7}" srcOrd="1" destOrd="0" parTransId="{E7F82828-685B-400C-B29B-18795A70C88C}" sibTransId="{B0E79312-656B-4563-A8C5-7C6EA121A46F}"/>
    <dgm:cxn modelId="{5C0F524F-893E-403C-BDF1-A32D1BDA6FA1}" type="presOf" srcId="{28584AE4-5DB4-4F5A-AADF-7C294F613FF4}" destId="{A356CD7B-57E8-4CB8-8AD6-E79CB2AB2FED}" srcOrd="0" destOrd="2" presId="urn:microsoft.com/office/officeart/2005/8/layout/vList5"/>
    <dgm:cxn modelId="{9EDB3D07-6682-4AB1-9346-E970A9DAD4A6}" srcId="{46E5F1D5-8A54-4ACF-A408-01587B261FF8}" destId="{0BD45D6C-5D15-413B-A6C7-10D4EA6906BB}" srcOrd="1" destOrd="0" parTransId="{11A1C7EA-1F05-4003-A8F4-4C0325A42D2D}" sibTransId="{88011950-27C7-4CB6-9B36-48C38FAC902B}"/>
    <dgm:cxn modelId="{879B44DF-43FD-485C-B2F3-02A66A45521E}" srcId="{3F607FBB-55C1-4986-A838-92AD2BE2FD2E}" destId="{28584AE4-5DB4-4F5A-AADF-7C294F613FF4}" srcOrd="2" destOrd="0" parTransId="{79B8EDF6-4164-4A82-AF69-BF7F9F44654B}" sibTransId="{B05F69CE-67DB-4C6B-8D76-2619C940AB24}"/>
    <dgm:cxn modelId="{997A680D-95D3-46CB-BAA9-B6ED7517D5A3}" srcId="{4F828971-264B-44BD-A026-761836090CB7}" destId="{F259F9EA-32A9-4160-A130-E401A42E0FD0}" srcOrd="1" destOrd="0" parTransId="{DDADB0B9-79E7-4EF2-AD53-8EA8D1A02DF9}" sibTransId="{EEF1AD54-0423-48C6-ADB9-755C9A047DB7}"/>
    <dgm:cxn modelId="{E4EB7C9E-403D-469E-9AFB-45E146F59830}" type="presOf" srcId="{4F828971-264B-44BD-A026-761836090CB7}" destId="{9183026C-0418-43B4-A347-54599F65AF32}" srcOrd="0" destOrd="0" presId="urn:microsoft.com/office/officeart/2005/8/layout/vList5"/>
    <dgm:cxn modelId="{BA61DFE5-D990-42AF-800F-66A625F831D7}" type="presOf" srcId="{46E5F1D5-8A54-4ACF-A408-01587B261FF8}" destId="{3568B582-3E69-48F0-93DC-5988ACDA5E6D}" srcOrd="0" destOrd="0" presId="urn:microsoft.com/office/officeart/2005/8/layout/vList5"/>
    <dgm:cxn modelId="{41780292-5A51-420F-9EF3-00897198BB9A}" type="presOf" srcId="{8EB0935F-DE8E-41E1-BE39-11AE3C33BABD}" destId="{3477F1B5-E4B5-4A8D-9541-4A858666CF69}" srcOrd="0" destOrd="0" presId="urn:microsoft.com/office/officeart/2005/8/layout/vList5"/>
    <dgm:cxn modelId="{E3E2D00B-036B-48F5-BF85-ECD1CD352864}" srcId="{3F607FBB-55C1-4986-A838-92AD2BE2FD2E}" destId="{23484F2A-717F-4F3D-ABE7-BDE311C67898}" srcOrd="0" destOrd="0" parTransId="{96DA4BA5-FF59-428C-83CD-ECA523293D85}" sibTransId="{A8CABBD9-969C-43E6-BFCB-9015548F7725}"/>
    <dgm:cxn modelId="{81B5AFF6-AFE7-4865-B389-834A39EFAF3A}" srcId="{8EB0935F-DE8E-41E1-BE39-11AE3C33BABD}" destId="{3F607FBB-55C1-4986-A838-92AD2BE2FD2E}" srcOrd="2" destOrd="0" parTransId="{26A21E9C-0987-4647-99FC-59A77AF731EA}" sibTransId="{D7CE3AD1-CAD8-4046-B76F-AF9920710E6C}"/>
    <dgm:cxn modelId="{28F300B7-DB90-48D4-AB5E-512EABE93581}" type="presOf" srcId="{F259F9EA-32A9-4160-A130-E401A42E0FD0}" destId="{F3A93C16-E927-43B1-99CF-63E5F87AAE45}" srcOrd="0" destOrd="1" presId="urn:microsoft.com/office/officeart/2005/8/layout/vList5"/>
    <dgm:cxn modelId="{9D15CD0C-BE6D-4775-8A55-0E300309107D}" type="presOf" srcId="{C5ABF7DB-72AD-42EE-8641-ECD87F253AD8}" destId="{7E2F1978-E69D-47A0-BF60-8A3D5BEA897E}" srcOrd="0" destOrd="0" presId="urn:microsoft.com/office/officeart/2005/8/layout/vList5"/>
    <dgm:cxn modelId="{6C76867A-5F93-4F05-95F9-0A0CBB075DF4}" type="presOf" srcId="{5D1847DE-D0D0-4C89-8D4E-9A3E9175A443}" destId="{F3A93C16-E927-43B1-99CF-63E5F87AAE45}" srcOrd="0" destOrd="0" presId="urn:microsoft.com/office/officeart/2005/8/layout/vList5"/>
    <dgm:cxn modelId="{F6F0D0C8-3E2B-4EFB-82A8-94149F7EEB60}" type="presOf" srcId="{23484F2A-717F-4F3D-ABE7-BDE311C67898}" destId="{A356CD7B-57E8-4CB8-8AD6-E79CB2AB2FED}" srcOrd="0" destOrd="0" presId="urn:microsoft.com/office/officeart/2005/8/layout/vList5"/>
    <dgm:cxn modelId="{F53637C9-F023-4805-B8DD-F72CB9F0420E}" srcId="{8EB0935F-DE8E-41E1-BE39-11AE3C33BABD}" destId="{46E5F1D5-8A54-4ACF-A408-01587B261FF8}" srcOrd="0" destOrd="0" parTransId="{9676845F-4C74-4037-A640-E6928E7F3430}" sibTransId="{8CEFD0D0-D17D-4225-B2F3-ADBE15597DF3}"/>
    <dgm:cxn modelId="{8A51D674-FC4A-49FF-BF3F-2378D6A4361C}" type="presOf" srcId="{3F607FBB-55C1-4986-A838-92AD2BE2FD2E}" destId="{13D35D11-81DF-4B65-BBE2-C182B3822738}" srcOrd="0" destOrd="0" presId="urn:microsoft.com/office/officeart/2005/8/layout/vList5"/>
    <dgm:cxn modelId="{20BFC24F-EE7B-4287-A263-03B3D29535E7}" srcId="{4F828971-264B-44BD-A026-761836090CB7}" destId="{5D1847DE-D0D0-4C89-8D4E-9A3E9175A443}" srcOrd="0" destOrd="0" parTransId="{ABBD042A-D334-4BEE-B9F6-3B776EAC98B4}" sibTransId="{DFD519B5-F3F1-4595-8403-8F24766BD990}"/>
    <dgm:cxn modelId="{61D28C47-E756-4245-AFDE-877DF907F1B2}" srcId="{46E5F1D5-8A54-4ACF-A408-01587B261FF8}" destId="{C5ABF7DB-72AD-42EE-8641-ECD87F253AD8}" srcOrd="0" destOrd="0" parTransId="{0DB3C083-90B1-473A-B563-A2A973DD363B}" sibTransId="{4CB9D8A3-9F4C-43F6-9EF3-CA2B17487684}"/>
    <dgm:cxn modelId="{7E5E5AF2-16C4-4B3C-944A-6A249AA9CA94}" type="presOf" srcId="{0BD45D6C-5D15-413B-A6C7-10D4EA6906BB}" destId="{7E2F1978-E69D-47A0-BF60-8A3D5BEA897E}" srcOrd="0" destOrd="1" presId="urn:microsoft.com/office/officeart/2005/8/layout/vList5"/>
    <dgm:cxn modelId="{141F2741-3A1C-4A6B-886F-9553B56F2D0F}" srcId="{3F607FBB-55C1-4986-A838-92AD2BE2FD2E}" destId="{E682FE70-D969-4477-AE03-7F9509C00941}" srcOrd="1" destOrd="0" parTransId="{E800B60F-40AD-4DD8-B604-F09C91A52B71}" sibTransId="{DC790FDD-9E61-4F11-829B-9B4AD5459738}"/>
    <dgm:cxn modelId="{1102CE6B-D40A-4368-B94F-765E1FBCB3BF}" type="presOf" srcId="{E682FE70-D969-4477-AE03-7F9509C00941}" destId="{A356CD7B-57E8-4CB8-8AD6-E79CB2AB2FED}" srcOrd="0" destOrd="1" presId="urn:microsoft.com/office/officeart/2005/8/layout/vList5"/>
    <dgm:cxn modelId="{7489C5B2-CAC0-49E8-97C3-FCFBA58010E2}" type="presParOf" srcId="{3477F1B5-E4B5-4A8D-9541-4A858666CF69}" destId="{877B4A2C-5641-4515-B0C4-79C93DB73FCA}" srcOrd="0" destOrd="0" presId="urn:microsoft.com/office/officeart/2005/8/layout/vList5"/>
    <dgm:cxn modelId="{A729CC72-8463-4AB4-BCFF-DC53D604382B}" type="presParOf" srcId="{877B4A2C-5641-4515-B0C4-79C93DB73FCA}" destId="{3568B582-3E69-48F0-93DC-5988ACDA5E6D}" srcOrd="0" destOrd="0" presId="urn:microsoft.com/office/officeart/2005/8/layout/vList5"/>
    <dgm:cxn modelId="{09829752-529C-42E5-A5F0-90E074A11AA1}" type="presParOf" srcId="{877B4A2C-5641-4515-B0C4-79C93DB73FCA}" destId="{7E2F1978-E69D-47A0-BF60-8A3D5BEA897E}" srcOrd="1" destOrd="0" presId="urn:microsoft.com/office/officeart/2005/8/layout/vList5"/>
    <dgm:cxn modelId="{2A386008-1E59-4E5D-81CE-B41AC30889AA}" type="presParOf" srcId="{3477F1B5-E4B5-4A8D-9541-4A858666CF69}" destId="{B305B843-0FD5-42E8-A844-E5B11E7E25BB}" srcOrd="1" destOrd="0" presId="urn:microsoft.com/office/officeart/2005/8/layout/vList5"/>
    <dgm:cxn modelId="{B2474DF1-9934-458D-BDC8-4B47D91AB995}" type="presParOf" srcId="{3477F1B5-E4B5-4A8D-9541-4A858666CF69}" destId="{0793E67B-E382-49E1-A172-D15ED040820F}" srcOrd="2" destOrd="0" presId="urn:microsoft.com/office/officeart/2005/8/layout/vList5"/>
    <dgm:cxn modelId="{4CF61517-4581-4D2C-8BFA-147521335B52}" type="presParOf" srcId="{0793E67B-E382-49E1-A172-D15ED040820F}" destId="{9183026C-0418-43B4-A347-54599F65AF32}" srcOrd="0" destOrd="0" presId="urn:microsoft.com/office/officeart/2005/8/layout/vList5"/>
    <dgm:cxn modelId="{5543F5B9-33BF-479A-B8F7-4BBDDCC573F6}" type="presParOf" srcId="{0793E67B-E382-49E1-A172-D15ED040820F}" destId="{F3A93C16-E927-43B1-99CF-63E5F87AAE45}" srcOrd="1" destOrd="0" presId="urn:microsoft.com/office/officeart/2005/8/layout/vList5"/>
    <dgm:cxn modelId="{519CE929-7982-4457-8A64-EE325AE09E84}" type="presParOf" srcId="{3477F1B5-E4B5-4A8D-9541-4A858666CF69}" destId="{6217BD24-FAD0-4873-BC26-6155D8219262}" srcOrd="3" destOrd="0" presId="urn:microsoft.com/office/officeart/2005/8/layout/vList5"/>
    <dgm:cxn modelId="{77E94682-86CD-4F12-9DD3-85FADA04F0EC}" type="presParOf" srcId="{3477F1B5-E4B5-4A8D-9541-4A858666CF69}" destId="{A8B5981D-5808-49AE-84A8-221EEB6AE0D2}" srcOrd="4" destOrd="0" presId="urn:microsoft.com/office/officeart/2005/8/layout/vList5"/>
    <dgm:cxn modelId="{B797C78D-EFD0-4F68-A820-8354DE23A2F1}" type="presParOf" srcId="{A8B5981D-5808-49AE-84A8-221EEB6AE0D2}" destId="{13D35D11-81DF-4B65-BBE2-C182B3822738}" srcOrd="0" destOrd="0" presId="urn:microsoft.com/office/officeart/2005/8/layout/vList5"/>
    <dgm:cxn modelId="{D3D29532-20B5-4E28-85D4-B0AD6D16F807}" type="presParOf" srcId="{A8B5981D-5808-49AE-84A8-221EEB6AE0D2}" destId="{A356CD7B-57E8-4CB8-8AD6-E79CB2AB2F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F1978-E69D-47A0-BF60-8A3D5BEA897E}">
      <dsp:nvSpPr>
        <dsp:cNvPr id="0" name=""/>
        <dsp:cNvSpPr/>
      </dsp:nvSpPr>
      <dsp:spPr>
        <a:xfrm rot="5400000">
          <a:off x="4732940" y="-2414422"/>
          <a:ext cx="1243825" cy="6388337"/>
        </a:xfrm>
        <a:prstGeom prst="round2Same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provide concepts that are close to the way many users perceive data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err="1" smtClean="0">
              <a:latin typeface="Times New Roman" pitchFamily="18" charset="0"/>
              <a:cs typeface="Times New Roman" pitchFamily="18" charset="0"/>
            </a:rPr>
            <a:t>e.g.,Entity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-Relationship model</a:t>
          </a:r>
          <a:endParaRPr lang="en-IN" sz="2000" kern="1200" dirty="0"/>
        </a:p>
      </dsp:txBody>
      <dsp:txXfrm rot="-5400000">
        <a:off x="2160685" y="218552"/>
        <a:ext cx="6327618" cy="1122387"/>
      </dsp:txXfrm>
    </dsp:sp>
    <dsp:sp modelId="{3568B582-3E69-48F0-93DC-5988ACDA5E6D}">
      <dsp:nvSpPr>
        <dsp:cNvPr id="0" name=""/>
        <dsp:cNvSpPr/>
      </dsp:nvSpPr>
      <dsp:spPr>
        <a:xfrm>
          <a:off x="57042" y="2355"/>
          <a:ext cx="2103641" cy="1554782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High-level </a:t>
          </a:r>
          <a:r>
            <a:rPr lang="en-IN" sz="1900" kern="1200" dirty="0" smtClean="0">
              <a:latin typeface="Times New Roman" pitchFamily="18" charset="0"/>
              <a:cs typeface="Times New Roman" pitchFamily="18" charset="0"/>
            </a:rPr>
            <a:t>or </a:t>
          </a: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conceptual data models </a:t>
          </a:r>
          <a:endParaRPr lang="en-IN" sz="1900" kern="1200" dirty="0"/>
        </a:p>
      </dsp:txBody>
      <dsp:txXfrm>
        <a:off x="132940" y="78253"/>
        <a:ext cx="1951845" cy="1402986"/>
      </dsp:txXfrm>
    </dsp:sp>
    <dsp:sp modelId="{F3A93C16-E927-43B1-99CF-63E5F87AAE45}">
      <dsp:nvSpPr>
        <dsp:cNvPr id="0" name=""/>
        <dsp:cNvSpPr/>
      </dsp:nvSpPr>
      <dsp:spPr>
        <a:xfrm rot="5400000">
          <a:off x="4749917" y="-798878"/>
          <a:ext cx="1243825" cy="6422293"/>
        </a:xfrm>
        <a:prstGeom prst="round2SameRect">
          <a:avLst/>
        </a:prstGeom>
        <a:solidFill>
          <a:srgbClr val="E0DC34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provide concepts that describe the details of how data is stored on the computer storage media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meant for computer specialists, not for end users</a:t>
          </a:r>
          <a:endParaRPr lang="en-IN" sz="2000" kern="1200" dirty="0"/>
        </a:p>
      </dsp:txBody>
      <dsp:txXfrm rot="-5400000">
        <a:off x="2160684" y="1851074"/>
        <a:ext cx="6361574" cy="1122387"/>
      </dsp:txXfrm>
    </dsp:sp>
    <dsp:sp modelId="{9183026C-0418-43B4-A347-54599F65AF32}">
      <dsp:nvSpPr>
        <dsp:cNvPr id="0" name=""/>
        <dsp:cNvSpPr/>
      </dsp:nvSpPr>
      <dsp:spPr>
        <a:xfrm>
          <a:off x="57042" y="1634876"/>
          <a:ext cx="2103641" cy="1554782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Low-level </a:t>
          </a:r>
          <a:r>
            <a:rPr lang="en-IN" sz="1900" kern="1200" dirty="0" smtClean="0">
              <a:latin typeface="Times New Roman" pitchFamily="18" charset="0"/>
              <a:cs typeface="Times New Roman" pitchFamily="18" charset="0"/>
            </a:rPr>
            <a:t>or </a:t>
          </a: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physical data models </a:t>
          </a:r>
          <a:endParaRPr lang="en-IN" sz="1900" kern="1200" dirty="0"/>
        </a:p>
      </dsp:txBody>
      <dsp:txXfrm>
        <a:off x="132940" y="1710774"/>
        <a:ext cx="1951845" cy="1402986"/>
      </dsp:txXfrm>
    </dsp:sp>
    <dsp:sp modelId="{A356CD7B-57E8-4CB8-8AD6-E79CB2AB2FED}">
      <dsp:nvSpPr>
        <dsp:cNvPr id="0" name=""/>
        <dsp:cNvSpPr/>
      </dsp:nvSpPr>
      <dsp:spPr>
        <a:xfrm rot="5400000">
          <a:off x="4750388" y="833172"/>
          <a:ext cx="1243825" cy="64232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hide many details of data storage on disk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e.g., Relational model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/>
            <a:t>Sometimes called </a:t>
          </a:r>
          <a:r>
            <a:rPr lang="en-IN" sz="2000" b="1" kern="1200" dirty="0" smtClean="0"/>
            <a:t>record-based data models</a:t>
          </a:r>
          <a:endParaRPr lang="en-IN" sz="2000" kern="1200" dirty="0"/>
        </a:p>
      </dsp:txBody>
      <dsp:txXfrm rot="-5400000">
        <a:off x="2160685" y="3483595"/>
        <a:ext cx="6362514" cy="1122387"/>
      </dsp:txXfrm>
    </dsp:sp>
    <dsp:sp modelId="{13D35D11-81DF-4B65-BBE2-C182B3822738}">
      <dsp:nvSpPr>
        <dsp:cNvPr id="0" name=""/>
        <dsp:cNvSpPr/>
      </dsp:nvSpPr>
      <dsp:spPr>
        <a:xfrm>
          <a:off x="57042" y="3267398"/>
          <a:ext cx="2103641" cy="1554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Representational </a:t>
          </a:r>
          <a:r>
            <a:rPr lang="en-IN" sz="1900" kern="1200" dirty="0" smtClean="0">
              <a:latin typeface="Times New Roman" pitchFamily="18" charset="0"/>
              <a:cs typeface="Times New Roman" pitchFamily="18" charset="0"/>
            </a:rPr>
            <a:t>(or </a:t>
          </a: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implementation</a:t>
          </a:r>
          <a:r>
            <a:rPr lang="en-IN" sz="1900" kern="1200" dirty="0" smtClean="0">
              <a:latin typeface="Times New Roman" pitchFamily="18" charset="0"/>
              <a:cs typeface="Times New Roman" pitchFamily="18" charset="0"/>
            </a:rPr>
            <a:t>) </a:t>
          </a:r>
          <a:r>
            <a:rPr lang="en-IN" sz="1900" b="1" kern="1200" dirty="0" smtClean="0">
              <a:latin typeface="Times New Roman" pitchFamily="18" charset="0"/>
              <a:cs typeface="Times New Roman" pitchFamily="18" charset="0"/>
            </a:rPr>
            <a:t>data models</a:t>
          </a:r>
          <a:r>
            <a:rPr lang="en-IN" sz="19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IN" sz="1900" kern="1200" dirty="0"/>
        </a:p>
      </dsp:txBody>
      <dsp:txXfrm>
        <a:off x="132940" y="3343296"/>
        <a:ext cx="1951845" cy="140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041F9-19D0-4127-BF1B-1AD4F2CFD974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8C2FD-4EEE-4983-A0AC-9B0BF3578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5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D1F43-5CA5-4A46-823E-A732077195C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6A0163-7E9F-466F-AADC-BAFDED6346B3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Module 1 </a:t>
            </a:r>
            <a:br>
              <a:rPr lang="en-IN" dirty="0" smtClean="0"/>
            </a:br>
            <a:r>
              <a:rPr lang="en-IN" dirty="0" smtClean="0"/>
              <a:t>Fundamentals concepts and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S. RENUKA DEVI</a:t>
            </a:r>
          </a:p>
          <a:p>
            <a:pPr algn="ctr"/>
            <a:r>
              <a:rPr lang="en-IN" dirty="0" smtClean="0"/>
              <a:t>Associate </a:t>
            </a:r>
            <a:r>
              <a:rPr lang="en-IN" dirty="0" err="1" smtClean="0"/>
              <a:t>Profesor</a:t>
            </a:r>
            <a:endParaRPr lang="en-IN" dirty="0" smtClean="0"/>
          </a:p>
          <a:p>
            <a:pPr algn="ctr"/>
            <a:r>
              <a:rPr lang="en-IN" smtClean="0"/>
              <a:t>SCOPE</a:t>
            </a:r>
            <a:endParaRPr lang="en-IN" dirty="0" smtClean="0"/>
          </a:p>
          <a:p>
            <a:pPr algn="ctr"/>
            <a:r>
              <a:rPr lang="en-IN" dirty="0" smtClean="0"/>
              <a:t>VIT Chennai Campus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8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Actors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en-IN" dirty="0"/>
              <a:t>Database Administrator </a:t>
            </a:r>
          </a:p>
          <a:p>
            <a:r>
              <a:rPr lang="en-IN" dirty="0" smtClean="0"/>
              <a:t>DB designers</a:t>
            </a:r>
          </a:p>
          <a:p>
            <a:r>
              <a:rPr lang="en-IN" dirty="0" smtClean="0"/>
              <a:t>End users</a:t>
            </a:r>
          </a:p>
          <a:p>
            <a:pPr lvl="1"/>
            <a:r>
              <a:rPr lang="en-IN" dirty="0" smtClean="0"/>
              <a:t>Casual end user</a:t>
            </a:r>
          </a:p>
          <a:p>
            <a:pPr lvl="1"/>
            <a:r>
              <a:rPr lang="en-IN" dirty="0" smtClean="0"/>
              <a:t>Naïve or parametric end user</a:t>
            </a:r>
          </a:p>
          <a:p>
            <a:pPr lvl="1"/>
            <a:r>
              <a:rPr lang="en-IN" dirty="0" smtClean="0"/>
              <a:t>Sophisticated end user</a:t>
            </a:r>
          </a:p>
          <a:p>
            <a:pPr lvl="1"/>
            <a:r>
              <a:rPr lang="en-IN" dirty="0" smtClean="0"/>
              <a:t>Standalone user</a:t>
            </a:r>
          </a:p>
          <a:p>
            <a:r>
              <a:rPr lang="en-IN" dirty="0" smtClean="0"/>
              <a:t>System Analysts and application programmers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1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Workers behind the scene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Those who work to maintain the database system environment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DBMS system designers and </a:t>
            </a:r>
            <a:r>
              <a:rPr lang="en-IN" dirty="0" smtClean="0"/>
              <a:t>implementers</a:t>
            </a:r>
          </a:p>
          <a:p>
            <a:r>
              <a:rPr lang="en-IN" dirty="0"/>
              <a:t>Tool developers</a:t>
            </a:r>
          </a:p>
          <a:p>
            <a:r>
              <a:rPr lang="en-IN" dirty="0"/>
              <a:t>Operators and maintenance </a:t>
            </a:r>
            <a:r>
              <a:rPr lang="en-IN" dirty="0" smtClean="0"/>
              <a:t>personnel (System Admin)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16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Advantages of using DBMS approach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en-IN" dirty="0" smtClean="0"/>
              <a:t>Controlling redundancy</a:t>
            </a:r>
          </a:p>
          <a:p>
            <a:r>
              <a:rPr lang="en-IN" dirty="0" smtClean="0"/>
              <a:t>Restricting unauthorised access</a:t>
            </a:r>
          </a:p>
          <a:p>
            <a:r>
              <a:rPr lang="en-IN" dirty="0" smtClean="0"/>
              <a:t>Providing persistent storage for program objects</a:t>
            </a:r>
          </a:p>
          <a:p>
            <a:r>
              <a:rPr lang="en-IN" dirty="0" smtClean="0"/>
              <a:t>Providing storage structures and search techniques for efficient query processing</a:t>
            </a:r>
          </a:p>
          <a:p>
            <a:r>
              <a:rPr lang="en-IN" dirty="0" smtClean="0"/>
              <a:t>Providing backup</a:t>
            </a:r>
          </a:p>
          <a:p>
            <a:r>
              <a:rPr lang="en-IN" dirty="0" smtClean="0"/>
              <a:t>Providing multiple user interface</a:t>
            </a:r>
          </a:p>
          <a:p>
            <a:r>
              <a:rPr lang="en-IN" dirty="0" smtClean="0"/>
              <a:t>Representing complex relationships among data</a:t>
            </a:r>
          </a:p>
          <a:p>
            <a:r>
              <a:rPr lang="en-IN" dirty="0" smtClean="0"/>
              <a:t>Enforcing integrity constraints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 models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One fundamental characteristic of the database approach </a:t>
            </a:r>
            <a:r>
              <a:rPr lang="en-IN" dirty="0" smtClean="0"/>
              <a:t> - data </a:t>
            </a:r>
            <a:r>
              <a:rPr lang="en-IN" dirty="0"/>
              <a:t>abstraction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Data </a:t>
            </a:r>
            <a:r>
              <a:rPr lang="en-IN" b="1" dirty="0"/>
              <a:t>abstraction </a:t>
            </a:r>
            <a:r>
              <a:rPr lang="en-IN" dirty="0" smtClean="0"/>
              <a:t>refers </a:t>
            </a:r>
            <a:r>
              <a:rPr lang="en-IN" dirty="0"/>
              <a:t>to the suppression </a:t>
            </a:r>
            <a:r>
              <a:rPr lang="en-IN" dirty="0" smtClean="0"/>
              <a:t>of details </a:t>
            </a:r>
            <a:r>
              <a:rPr lang="en-IN" dirty="0"/>
              <a:t>of data organization and storage, and the highlighting of the essential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  </a:t>
            </a:r>
            <a:endParaRPr lang="en-IN" dirty="0" smtClean="0"/>
          </a:p>
          <a:p>
            <a:r>
              <a:rPr lang="en-IN" dirty="0" smtClean="0"/>
              <a:t>To achieve this abstraction, data models are </a:t>
            </a:r>
            <a:r>
              <a:rPr lang="en-IN" dirty="0" smtClean="0"/>
              <a:t>used</a:t>
            </a:r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b="1" dirty="0"/>
              <a:t>data model</a:t>
            </a:r>
            <a:r>
              <a:rPr lang="en-IN" dirty="0"/>
              <a:t>—a collection of concepts </a:t>
            </a:r>
            <a:r>
              <a:rPr lang="en-IN" dirty="0" smtClean="0"/>
              <a:t>that can </a:t>
            </a:r>
            <a:r>
              <a:rPr lang="en-IN" dirty="0"/>
              <a:t>be used to describe the structure of a </a:t>
            </a:r>
            <a:r>
              <a:rPr lang="en-IN" dirty="0" smtClean="0"/>
              <a:t>database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 smtClean="0"/>
              <a:t>structure </a:t>
            </a:r>
            <a:r>
              <a:rPr lang="en-IN" i="1" dirty="0"/>
              <a:t>of a database </a:t>
            </a:r>
            <a:r>
              <a:rPr lang="en-IN" dirty="0" smtClean="0"/>
              <a:t> means </a:t>
            </a:r>
            <a:r>
              <a:rPr lang="en-IN" dirty="0"/>
              <a:t>the data types, relationships</a:t>
            </a:r>
            <a:r>
              <a:rPr lang="en-IN" dirty="0" smtClean="0"/>
              <a:t>, and </a:t>
            </a:r>
            <a:r>
              <a:rPr lang="en-IN" dirty="0"/>
              <a:t>constraints that apply to the data</a:t>
            </a:r>
            <a:endParaRPr lang="en-IN" dirty="0" smtClean="0"/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6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/>
          </a:bodyPr>
          <a:lstStyle/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8412836"/>
              </p:ext>
            </p:extLst>
          </p:nvPr>
        </p:nvGraphicFramePr>
        <p:xfrm>
          <a:off x="107504" y="1556792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1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Schema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IN" b="1" dirty="0" smtClean="0"/>
              <a:t>Database schema - </a:t>
            </a:r>
            <a:r>
              <a:rPr lang="en-IN" dirty="0" smtClean="0"/>
              <a:t>description </a:t>
            </a:r>
            <a:r>
              <a:rPr lang="en-IN" dirty="0"/>
              <a:t>of a </a:t>
            </a:r>
            <a:r>
              <a:rPr lang="en-IN" dirty="0" smtClean="0"/>
              <a:t>database</a:t>
            </a:r>
          </a:p>
          <a:p>
            <a:r>
              <a:rPr lang="en-IN" dirty="0" smtClean="0"/>
              <a:t>specified </a:t>
            </a:r>
            <a:r>
              <a:rPr lang="en-IN" dirty="0"/>
              <a:t>during database design and is not expected to </a:t>
            </a:r>
            <a:r>
              <a:rPr lang="en-IN" dirty="0" smtClean="0"/>
              <a:t>change frequently</a:t>
            </a:r>
          </a:p>
          <a:p>
            <a:endParaRPr lang="en-IN" dirty="0" smtClean="0"/>
          </a:p>
          <a:p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19" y="2924944"/>
            <a:ext cx="6175817" cy="373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68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Instances </a:t>
            </a:r>
            <a:r>
              <a:rPr lang="en-IN" sz="3600" dirty="0"/>
              <a:t>and Database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in the database at a particular moment in time is called a </a:t>
            </a:r>
            <a:r>
              <a:rPr lang="en-IN" b="1" dirty="0" smtClean="0"/>
              <a:t>database state </a:t>
            </a:r>
            <a:r>
              <a:rPr lang="en-IN" dirty="0"/>
              <a:t>or </a:t>
            </a:r>
            <a:r>
              <a:rPr lang="en-IN" b="1" dirty="0" smtClean="0"/>
              <a:t>snapshot</a:t>
            </a:r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is also called the </a:t>
            </a:r>
            <a:r>
              <a:rPr lang="en-IN" i="1" dirty="0"/>
              <a:t>current </a:t>
            </a:r>
            <a:r>
              <a:rPr lang="en-IN" dirty="0"/>
              <a:t>set of </a:t>
            </a:r>
            <a:r>
              <a:rPr lang="en-IN" b="1" dirty="0"/>
              <a:t>occurrences </a:t>
            </a:r>
            <a:r>
              <a:rPr lang="en-IN" dirty="0"/>
              <a:t>or </a:t>
            </a:r>
            <a:r>
              <a:rPr lang="en-IN" b="1" dirty="0"/>
              <a:t>instances </a:t>
            </a:r>
            <a:r>
              <a:rPr lang="en-IN" dirty="0"/>
              <a:t>in </a:t>
            </a:r>
            <a:r>
              <a:rPr lang="en-IN" dirty="0" smtClean="0"/>
              <a:t>the </a:t>
            </a:r>
            <a:r>
              <a:rPr lang="en-IN" dirty="0" smtClean="0"/>
              <a:t>database</a:t>
            </a:r>
          </a:p>
          <a:p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chema </a:t>
            </a:r>
            <a:r>
              <a:rPr lang="en-IN" dirty="0"/>
              <a:t>is sometimes called the </a:t>
            </a:r>
            <a:r>
              <a:rPr lang="en-IN" b="1" dirty="0" smtClean="0"/>
              <a:t>intension</a:t>
            </a:r>
          </a:p>
          <a:p>
            <a:endParaRPr lang="en-IN" dirty="0"/>
          </a:p>
          <a:p>
            <a:r>
              <a:rPr lang="en-IN" dirty="0"/>
              <a:t>D</a:t>
            </a:r>
            <a:r>
              <a:rPr lang="en-IN" dirty="0" smtClean="0"/>
              <a:t>atabase </a:t>
            </a:r>
            <a:r>
              <a:rPr lang="en-IN" dirty="0"/>
              <a:t>state is called an </a:t>
            </a:r>
            <a:r>
              <a:rPr lang="en-IN" b="1" dirty="0"/>
              <a:t>extension </a:t>
            </a:r>
            <a:r>
              <a:rPr lang="en-IN" dirty="0"/>
              <a:t>of the </a:t>
            </a:r>
            <a:r>
              <a:rPr lang="en-IN" dirty="0" smtClean="0"/>
              <a:t>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1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Three Schema 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19256" cy="5040560"/>
          </a:xfrm>
        </p:spPr>
        <p:txBody>
          <a:bodyPr>
            <a:normAutofit/>
          </a:bodyPr>
          <a:lstStyle/>
          <a:p>
            <a:r>
              <a:rPr lang="en-IN" dirty="0" smtClean="0"/>
              <a:t>Goal - to </a:t>
            </a:r>
            <a:r>
              <a:rPr lang="en-IN" dirty="0"/>
              <a:t>separate </a:t>
            </a:r>
            <a:r>
              <a:rPr lang="en-IN" dirty="0" smtClean="0"/>
              <a:t>the user </a:t>
            </a:r>
            <a:r>
              <a:rPr lang="en-IN" dirty="0"/>
              <a:t>applications from the physical </a:t>
            </a:r>
            <a:r>
              <a:rPr lang="en-IN" dirty="0" smtClean="0"/>
              <a:t>database</a:t>
            </a:r>
          </a:p>
          <a:p>
            <a:r>
              <a:rPr lang="en-IN" dirty="0"/>
              <a:t>schemas can </a:t>
            </a:r>
            <a:r>
              <a:rPr lang="en-IN" dirty="0" smtClean="0"/>
              <a:t>be defined </a:t>
            </a:r>
            <a:r>
              <a:rPr lang="en-IN" dirty="0"/>
              <a:t>at the following three levels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lvl="1"/>
            <a:r>
              <a:rPr lang="en-IN" sz="2600" dirty="0" smtClean="0"/>
              <a:t>Internal level – has an internal schema</a:t>
            </a:r>
          </a:p>
          <a:p>
            <a:pPr lvl="2"/>
            <a:r>
              <a:rPr lang="en-IN" sz="2600" dirty="0"/>
              <a:t>describes the physical </a:t>
            </a:r>
            <a:r>
              <a:rPr lang="en-IN" sz="2600" dirty="0" smtClean="0"/>
              <a:t>storage  </a:t>
            </a:r>
            <a:r>
              <a:rPr lang="en-IN" sz="2600" dirty="0"/>
              <a:t>structure of the database</a:t>
            </a:r>
            <a:r>
              <a:rPr lang="en-IN" sz="2600" dirty="0" smtClean="0"/>
              <a:t>.</a:t>
            </a:r>
          </a:p>
          <a:p>
            <a:pPr lvl="2"/>
            <a:r>
              <a:rPr lang="en-IN" sz="2600" dirty="0" smtClean="0"/>
              <a:t>Uses a </a:t>
            </a:r>
            <a:r>
              <a:rPr lang="en-IN" sz="2600" dirty="0"/>
              <a:t>physical data </a:t>
            </a:r>
            <a:r>
              <a:rPr lang="en-IN" sz="2600" dirty="0" smtClean="0"/>
              <a:t>model</a:t>
            </a:r>
          </a:p>
          <a:p>
            <a:pPr lvl="2"/>
            <a:r>
              <a:rPr lang="en-IN" sz="2600" dirty="0" smtClean="0"/>
              <a:t>describes </a:t>
            </a:r>
            <a:r>
              <a:rPr lang="en-IN" sz="2600" dirty="0"/>
              <a:t>the complete details of data storage and access paths for </a:t>
            </a:r>
            <a:r>
              <a:rPr lang="en-IN" sz="2600" dirty="0" smtClean="0"/>
              <a:t>the database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0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Three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733256"/>
          </a:xfrm>
        </p:spPr>
        <p:txBody>
          <a:bodyPr>
            <a:noAutofit/>
          </a:bodyPr>
          <a:lstStyle/>
          <a:p>
            <a:pPr lvl="1"/>
            <a:r>
              <a:rPr lang="en-IN" dirty="0"/>
              <a:t>Conceptual level – has a conceptual schema</a:t>
            </a:r>
          </a:p>
          <a:p>
            <a:pPr lvl="2"/>
            <a:r>
              <a:rPr lang="en-IN" sz="2400" dirty="0"/>
              <a:t>describes the structure of the whole database for a community of users</a:t>
            </a:r>
          </a:p>
          <a:p>
            <a:pPr lvl="2"/>
            <a:r>
              <a:rPr lang="en-IN" sz="2400" dirty="0" smtClean="0"/>
              <a:t>hides </a:t>
            </a:r>
            <a:r>
              <a:rPr lang="en-IN" sz="2400" dirty="0"/>
              <a:t>the details of physical storage structures and concentrates on describing entities, data types, relationships, user operations, and constraints.</a:t>
            </a:r>
          </a:p>
          <a:p>
            <a:pPr lvl="2"/>
            <a:r>
              <a:rPr lang="en-IN" sz="2400" dirty="0"/>
              <a:t>Uses a representational data </a:t>
            </a:r>
            <a:r>
              <a:rPr lang="en-IN" sz="2400" dirty="0" smtClean="0"/>
              <a:t>model</a:t>
            </a:r>
          </a:p>
          <a:p>
            <a:pPr marL="667512" lvl="2" indent="0">
              <a:buNone/>
            </a:pPr>
            <a:endParaRPr lang="en-IN" sz="2400" dirty="0"/>
          </a:p>
          <a:p>
            <a:pPr lvl="1"/>
            <a:r>
              <a:rPr lang="en-IN" dirty="0"/>
              <a:t>External or view level - includes a number of external schemas or user views</a:t>
            </a:r>
          </a:p>
          <a:p>
            <a:pPr lvl="2"/>
            <a:r>
              <a:rPr lang="en-IN" sz="2400" dirty="0"/>
              <a:t>describes the part of the database that a particular user group is interested in and hides the rest of the database from that user group.</a:t>
            </a:r>
          </a:p>
          <a:p>
            <a:pPr marL="822960" lvl="4" indent="-274320">
              <a:buSzPct val="95000"/>
            </a:pPr>
            <a:r>
              <a:rPr lang="en-IN" sz="2400" dirty="0"/>
              <a:t>Uses a representational data model</a:t>
            </a:r>
          </a:p>
        </p:txBody>
      </p:sp>
    </p:spTree>
    <p:extLst>
      <p:ext uri="{BB962C8B-B14F-4D97-AF65-F5344CB8AC3E}">
        <p14:creationId xmlns:p14="http://schemas.microsoft.com/office/powerpoint/2010/main" val="18327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Three Schema Architecture</a:t>
            </a:r>
            <a:endParaRPr lang="en-IN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8" y="1412775"/>
            <a:ext cx="7647436" cy="524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2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What is a Database?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93548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Organized collection of related data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 repository or container for a collection of data files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Database can be of any size and complexity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Generated and maintained manually or may be computerized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Stored on disk and accessible by concurrent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4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 Independence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6792"/>
            <a:ext cx="8075240" cy="4983832"/>
          </a:xfrm>
        </p:spPr>
        <p:txBody>
          <a:bodyPr>
            <a:noAutofit/>
          </a:bodyPr>
          <a:lstStyle/>
          <a:p>
            <a:r>
              <a:rPr lang="en-IN" dirty="0"/>
              <a:t>defined as the capacity to change the schema at </a:t>
            </a:r>
            <a:r>
              <a:rPr lang="en-IN" dirty="0" smtClean="0"/>
              <a:t>one level </a:t>
            </a:r>
            <a:r>
              <a:rPr lang="en-IN" dirty="0"/>
              <a:t>of a database system without having to change the schema at the next </a:t>
            </a:r>
            <a:r>
              <a:rPr lang="en-IN" dirty="0" smtClean="0"/>
              <a:t>higher </a:t>
            </a:r>
            <a:r>
              <a:rPr lang="en-IN" dirty="0" smtClean="0"/>
              <a:t>level</a:t>
            </a:r>
          </a:p>
          <a:p>
            <a:endParaRPr lang="en-IN" dirty="0" smtClean="0"/>
          </a:p>
          <a:p>
            <a:r>
              <a:rPr lang="en-IN" dirty="0" smtClean="0"/>
              <a:t>Two types of data independence</a:t>
            </a:r>
          </a:p>
          <a:p>
            <a:pPr lvl="1"/>
            <a:r>
              <a:rPr lang="en-IN" sz="2600" b="1" dirty="0" smtClean="0"/>
              <a:t>Logical data independence </a:t>
            </a:r>
            <a:r>
              <a:rPr lang="en-IN" sz="2600" dirty="0" smtClean="0"/>
              <a:t>- capacity </a:t>
            </a:r>
            <a:r>
              <a:rPr lang="en-IN" sz="2600" dirty="0"/>
              <a:t>to change the conceptual </a:t>
            </a:r>
            <a:r>
              <a:rPr lang="en-IN" sz="2600" dirty="0" smtClean="0"/>
              <a:t>schema without </a:t>
            </a:r>
            <a:r>
              <a:rPr lang="en-IN" sz="2600" dirty="0"/>
              <a:t>having to change external schemas or application </a:t>
            </a:r>
            <a:r>
              <a:rPr lang="en-IN" sz="2600" dirty="0" smtClean="0"/>
              <a:t>programs</a:t>
            </a:r>
            <a:endParaRPr lang="en-IN" sz="2600" dirty="0"/>
          </a:p>
          <a:p>
            <a:pPr marL="393192" lvl="1" indent="0">
              <a:buNone/>
            </a:pPr>
            <a:endParaRPr lang="en-IN" sz="2600" dirty="0" smtClean="0"/>
          </a:p>
          <a:p>
            <a:pPr lvl="1"/>
            <a:r>
              <a:rPr lang="en-IN" sz="2600" b="1" dirty="0"/>
              <a:t>Physical data independence </a:t>
            </a:r>
            <a:r>
              <a:rPr lang="en-IN" sz="2600" dirty="0"/>
              <a:t>-</a:t>
            </a:r>
            <a:r>
              <a:rPr lang="en-IN" sz="2600" dirty="0" smtClean="0"/>
              <a:t> </a:t>
            </a:r>
            <a:r>
              <a:rPr lang="en-IN" sz="2600" dirty="0"/>
              <a:t>capacity to change the internal </a:t>
            </a:r>
            <a:r>
              <a:rPr lang="en-IN" sz="2600" dirty="0" smtClean="0"/>
              <a:t>schema without </a:t>
            </a:r>
            <a:r>
              <a:rPr lang="en-IN" sz="2600" dirty="0"/>
              <a:t>having to change the conceptual schema.</a:t>
            </a:r>
          </a:p>
        </p:txBody>
      </p:sp>
    </p:spTree>
    <p:extLst>
      <p:ext uri="{BB962C8B-B14F-4D97-AF65-F5344CB8AC3E}">
        <p14:creationId xmlns:p14="http://schemas.microsoft.com/office/powerpoint/2010/main" val="7303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Database Languages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r>
              <a:rPr lang="en-IN" sz="2400" b="1" dirty="0"/>
              <a:t>D</a:t>
            </a:r>
            <a:r>
              <a:rPr lang="en-IN" sz="2400" b="1" dirty="0" smtClean="0"/>
              <a:t>ata </a:t>
            </a:r>
            <a:r>
              <a:rPr lang="en-IN" sz="2400" b="1" dirty="0"/>
              <a:t>definition language </a:t>
            </a:r>
            <a:r>
              <a:rPr lang="en-IN" sz="2400" dirty="0"/>
              <a:t>(</a:t>
            </a:r>
            <a:r>
              <a:rPr lang="en-IN" sz="2400" b="1" dirty="0"/>
              <a:t>DDL</a:t>
            </a:r>
            <a:r>
              <a:rPr lang="en-IN" sz="2400" dirty="0" smtClean="0"/>
              <a:t>) - used </a:t>
            </a:r>
            <a:r>
              <a:rPr lang="en-IN" sz="2400" dirty="0"/>
              <a:t>by the DBA and by database designers to define </a:t>
            </a:r>
            <a:r>
              <a:rPr lang="en-IN" sz="2400" dirty="0" smtClean="0"/>
              <a:t>schemas</a:t>
            </a:r>
          </a:p>
          <a:p>
            <a:pPr lvl="1"/>
            <a:r>
              <a:rPr lang="en-IN" dirty="0"/>
              <a:t>DDL compiler </a:t>
            </a:r>
            <a:r>
              <a:rPr lang="en-IN" dirty="0" smtClean="0"/>
              <a:t> - processes </a:t>
            </a:r>
            <a:r>
              <a:rPr lang="en-IN" dirty="0"/>
              <a:t>DDL statements </a:t>
            </a:r>
            <a:r>
              <a:rPr lang="en-IN" dirty="0" smtClean="0"/>
              <a:t>and stores the </a:t>
            </a:r>
            <a:r>
              <a:rPr lang="en-IN" dirty="0"/>
              <a:t>schema description in </a:t>
            </a:r>
            <a:r>
              <a:rPr lang="en-IN" dirty="0" smtClean="0"/>
              <a:t>the DBMS </a:t>
            </a:r>
            <a:r>
              <a:rPr lang="en-IN" dirty="0" err="1" smtClean="0"/>
              <a:t>catalog</a:t>
            </a:r>
            <a:endParaRPr lang="en-IN" dirty="0" smtClean="0"/>
          </a:p>
          <a:p>
            <a:pPr marL="0" indent="0">
              <a:buNone/>
            </a:pPr>
            <a:endParaRPr lang="en-IN" sz="2400" b="1" dirty="0" smtClean="0"/>
          </a:p>
          <a:p>
            <a:r>
              <a:rPr lang="en-IN" sz="2400" b="1" dirty="0" smtClean="0"/>
              <a:t>Data manipulation language (DML)– </a:t>
            </a:r>
            <a:r>
              <a:rPr lang="en-IN" sz="2400" dirty="0" smtClean="0"/>
              <a:t>used for </a:t>
            </a:r>
            <a:r>
              <a:rPr lang="en-IN" sz="2400" b="1" dirty="0" smtClean="0"/>
              <a:t>r</a:t>
            </a:r>
            <a:r>
              <a:rPr lang="en-IN" sz="2400" dirty="0" smtClean="0"/>
              <a:t>etrieval, insertion, deletion, and modification of the </a:t>
            </a:r>
            <a:r>
              <a:rPr lang="en-IN" sz="2400" dirty="0" smtClean="0"/>
              <a:t>data</a:t>
            </a:r>
            <a:endParaRPr lang="en-IN" sz="2400" dirty="0" smtClean="0"/>
          </a:p>
          <a:p>
            <a:pPr lvl="1"/>
            <a:r>
              <a:rPr lang="en-IN" b="1" dirty="0" smtClean="0"/>
              <a:t>Procedural </a:t>
            </a:r>
            <a:r>
              <a:rPr lang="en-IN" b="1" dirty="0"/>
              <a:t>DMLs </a:t>
            </a:r>
            <a:r>
              <a:rPr lang="en-IN" dirty="0"/>
              <a:t>require a user to specify </a:t>
            </a:r>
            <a:r>
              <a:rPr lang="en-IN" i="1" dirty="0"/>
              <a:t>what </a:t>
            </a:r>
            <a:r>
              <a:rPr lang="en-IN" dirty="0"/>
              <a:t>data are needed and </a:t>
            </a:r>
            <a:r>
              <a:rPr lang="en-IN" i="1" dirty="0"/>
              <a:t>how </a:t>
            </a:r>
            <a:r>
              <a:rPr lang="en-IN" dirty="0" smtClean="0"/>
              <a:t>to get </a:t>
            </a:r>
            <a:r>
              <a:rPr lang="en-IN" dirty="0"/>
              <a:t>those data.</a:t>
            </a:r>
          </a:p>
          <a:p>
            <a:pPr lvl="1"/>
            <a:r>
              <a:rPr lang="en-IN" b="1" dirty="0" smtClean="0"/>
              <a:t>Declarative </a:t>
            </a:r>
            <a:r>
              <a:rPr lang="en-IN" b="1" dirty="0"/>
              <a:t>DMLs </a:t>
            </a:r>
            <a:r>
              <a:rPr lang="en-IN" dirty="0"/>
              <a:t>(also referred to as </a:t>
            </a:r>
            <a:r>
              <a:rPr lang="en-IN" b="1" dirty="0"/>
              <a:t>nonprocedural DMLs</a:t>
            </a:r>
            <a:r>
              <a:rPr lang="en-IN" dirty="0"/>
              <a:t>) require a user </a:t>
            </a:r>
            <a:r>
              <a:rPr lang="en-IN" dirty="0" smtClean="0"/>
              <a:t>to specify </a:t>
            </a:r>
            <a:r>
              <a:rPr lang="en-IN" i="1" dirty="0"/>
              <a:t>what </a:t>
            </a:r>
            <a:r>
              <a:rPr lang="en-IN" dirty="0"/>
              <a:t>data are needed </a:t>
            </a:r>
            <a:r>
              <a:rPr lang="en-IN" i="1" dirty="0"/>
              <a:t>without </a:t>
            </a:r>
            <a:r>
              <a:rPr lang="en-IN" dirty="0"/>
              <a:t>specifying how to get those </a:t>
            </a:r>
            <a:r>
              <a:rPr lang="en-IN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2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Database Languages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07288" cy="4767808"/>
          </a:xfrm>
        </p:spPr>
        <p:txBody>
          <a:bodyPr>
            <a:noAutofit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ata Control </a:t>
            </a:r>
            <a:r>
              <a:rPr lang="en-IN" b="1" dirty="0"/>
              <a:t>L</a:t>
            </a:r>
            <a:r>
              <a:rPr lang="en-IN" b="1" dirty="0" smtClean="0"/>
              <a:t>anguage </a:t>
            </a:r>
            <a:r>
              <a:rPr lang="en-IN" dirty="0"/>
              <a:t>(</a:t>
            </a:r>
            <a:r>
              <a:rPr lang="en-IN" b="1" dirty="0" smtClean="0"/>
              <a:t>DCL</a:t>
            </a:r>
            <a:r>
              <a:rPr lang="en-IN" dirty="0" smtClean="0"/>
              <a:t>) - </a:t>
            </a:r>
            <a:r>
              <a:rPr lang="en-IN" dirty="0"/>
              <a:t>used for granting and revoking user access on a </a:t>
            </a:r>
            <a:r>
              <a:rPr lang="en-IN" dirty="0" smtClean="0"/>
              <a:t>database</a:t>
            </a:r>
          </a:p>
          <a:p>
            <a:pPr lvl="1"/>
            <a:r>
              <a:rPr lang="en-IN" sz="2600" dirty="0" smtClean="0"/>
              <a:t>Grant: To </a:t>
            </a:r>
            <a:r>
              <a:rPr lang="en-IN" sz="2600" dirty="0"/>
              <a:t>grant access to user </a:t>
            </a:r>
          </a:p>
          <a:p>
            <a:pPr lvl="1"/>
            <a:r>
              <a:rPr lang="en-IN" sz="2600" dirty="0" smtClean="0"/>
              <a:t>Revoke: To </a:t>
            </a:r>
            <a:r>
              <a:rPr lang="en-IN" sz="2600" dirty="0"/>
              <a:t>revoke access from user </a:t>
            </a:r>
            <a:endParaRPr lang="en-IN" sz="2600" dirty="0" smtClean="0"/>
          </a:p>
          <a:p>
            <a:pPr lvl="1"/>
            <a:endParaRPr lang="en-IN" sz="2600" dirty="0"/>
          </a:p>
          <a:p>
            <a:r>
              <a:rPr lang="en-IN" b="1" dirty="0" smtClean="0"/>
              <a:t>Transaction Control </a:t>
            </a:r>
            <a:r>
              <a:rPr lang="en-IN" b="1" dirty="0"/>
              <a:t>L</a:t>
            </a:r>
            <a:r>
              <a:rPr lang="en-IN" b="1" dirty="0" smtClean="0"/>
              <a:t>anguage (TCL)– </a:t>
            </a:r>
            <a:r>
              <a:rPr lang="en-IN" dirty="0"/>
              <a:t>The changes in the database that we made using DML commands are either performed or </a:t>
            </a:r>
            <a:r>
              <a:rPr lang="en-IN" dirty="0" err="1"/>
              <a:t>rollbacked</a:t>
            </a:r>
            <a:r>
              <a:rPr lang="en-IN" dirty="0"/>
              <a:t> using </a:t>
            </a:r>
            <a:r>
              <a:rPr lang="en-IN" dirty="0" smtClean="0"/>
              <a:t>TCL</a:t>
            </a:r>
            <a:endParaRPr lang="en-IN" dirty="0"/>
          </a:p>
          <a:p>
            <a:pPr lvl="1"/>
            <a:r>
              <a:rPr lang="en-IN" sz="2600" dirty="0" smtClean="0"/>
              <a:t>Commit - used </a:t>
            </a:r>
            <a:r>
              <a:rPr lang="en-IN" sz="2600" dirty="0"/>
              <a:t>to save the transaction on the </a:t>
            </a:r>
            <a:r>
              <a:rPr lang="en-IN" sz="2600" dirty="0" smtClean="0"/>
              <a:t>database</a:t>
            </a:r>
            <a:endParaRPr lang="en-IN" sz="2600" dirty="0"/>
          </a:p>
          <a:p>
            <a:pPr lvl="1"/>
            <a:r>
              <a:rPr lang="en-IN" sz="2600" dirty="0" smtClean="0"/>
              <a:t>Rollback - used </a:t>
            </a:r>
            <a:r>
              <a:rPr lang="en-IN" sz="2600" dirty="0"/>
              <a:t>to restore the database to original since the last </a:t>
            </a:r>
            <a:r>
              <a:rPr lang="en-IN" sz="2600" dirty="0" smtClean="0"/>
              <a:t>Commit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871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DBMS Interfaces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Menu-Based Interfaces for Web Clients or </a:t>
            </a:r>
            <a:r>
              <a:rPr lang="en-IN" dirty="0" smtClean="0"/>
              <a:t>Browsing</a:t>
            </a:r>
          </a:p>
          <a:p>
            <a:r>
              <a:rPr lang="en-IN" dirty="0"/>
              <a:t>Forms-Based </a:t>
            </a:r>
            <a:r>
              <a:rPr lang="en-IN" dirty="0" smtClean="0"/>
              <a:t>Interfaces</a:t>
            </a:r>
          </a:p>
          <a:p>
            <a:r>
              <a:rPr lang="en-IN" dirty="0"/>
              <a:t>Graphical User </a:t>
            </a:r>
            <a:r>
              <a:rPr lang="en-IN" dirty="0" smtClean="0"/>
              <a:t>Interfaces</a:t>
            </a:r>
          </a:p>
          <a:p>
            <a:r>
              <a:rPr lang="en-IN" dirty="0"/>
              <a:t>Natural Language </a:t>
            </a:r>
            <a:r>
              <a:rPr lang="en-IN" dirty="0" smtClean="0"/>
              <a:t>Interfaces</a:t>
            </a:r>
          </a:p>
          <a:p>
            <a:r>
              <a:rPr lang="en-IN" dirty="0"/>
              <a:t>Speech Input and </a:t>
            </a:r>
            <a:r>
              <a:rPr lang="en-IN" dirty="0" smtClean="0"/>
              <a:t>Output</a:t>
            </a:r>
          </a:p>
          <a:p>
            <a:r>
              <a:rPr lang="en-IN" dirty="0"/>
              <a:t>Interfaces for Parametric </a:t>
            </a:r>
            <a:r>
              <a:rPr lang="en-IN" dirty="0" smtClean="0"/>
              <a:t>Users</a:t>
            </a:r>
            <a:endParaRPr lang="en-IN" dirty="0"/>
          </a:p>
          <a:p>
            <a:r>
              <a:rPr lang="en-IN" dirty="0"/>
              <a:t>Interfaces for the DBA</a:t>
            </a:r>
          </a:p>
        </p:txBody>
      </p:sp>
    </p:spTree>
    <p:extLst>
      <p:ext uri="{BB962C8B-B14F-4D97-AF65-F5344CB8AC3E}">
        <p14:creationId xmlns:p14="http://schemas.microsoft.com/office/powerpoint/2010/main" val="29020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-99392"/>
            <a:ext cx="8229600" cy="636680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DBMS Component </a:t>
            </a:r>
            <a:r>
              <a:rPr lang="en-IN" sz="3600" dirty="0" smtClean="0"/>
              <a:t>Modules</a:t>
            </a:r>
            <a:endParaRPr lang="en-IN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416824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5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DBMS Component </a:t>
            </a:r>
            <a:r>
              <a:rPr lang="en-IN" sz="3600" dirty="0" smtClean="0"/>
              <a:t>Modules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functional components of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 system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can be broadly divided into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storage manager component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query processor component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provides the interface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between the low-level data stored in the database and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application programs/queries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submitted to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translates the various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DML statements into low-level file-system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 lvl="1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responsible for storing, retrieving, and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updating data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in the database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8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DBMS Component </a:t>
            </a:r>
            <a:r>
              <a:rPr lang="en-IN" sz="3600" dirty="0" smtClean="0"/>
              <a:t>Modules (contd..)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52565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8000" dirty="0" smtClean="0"/>
              <a:t>The </a:t>
            </a:r>
            <a:r>
              <a:rPr lang="en-IN" sz="8000" dirty="0"/>
              <a:t>storage manager components include:</a:t>
            </a:r>
          </a:p>
          <a:p>
            <a:r>
              <a:rPr lang="en-IN" sz="8000" b="1" dirty="0" smtClean="0"/>
              <a:t>Authorization </a:t>
            </a:r>
            <a:r>
              <a:rPr lang="en-IN" sz="8000" b="1" dirty="0"/>
              <a:t>and integrity </a:t>
            </a:r>
            <a:r>
              <a:rPr lang="en-IN" sz="8000" b="1" dirty="0" smtClean="0"/>
              <a:t>manager </a:t>
            </a:r>
          </a:p>
          <a:p>
            <a:pPr lvl="1"/>
            <a:r>
              <a:rPr lang="en-IN" sz="8000" dirty="0" smtClean="0"/>
              <a:t>tests for integrity constraints and checks user’s access rights on data</a:t>
            </a:r>
            <a:endParaRPr lang="en-IN" sz="8000" b="1" dirty="0" smtClean="0"/>
          </a:p>
          <a:p>
            <a:r>
              <a:rPr lang="en-IN" sz="8000" b="1" dirty="0" smtClean="0"/>
              <a:t>Transaction manager</a:t>
            </a:r>
          </a:p>
          <a:p>
            <a:pPr lvl="1"/>
            <a:r>
              <a:rPr lang="en-IN" sz="8000" dirty="0"/>
              <a:t>ensures </a:t>
            </a:r>
            <a:r>
              <a:rPr lang="en-IN" sz="8000" dirty="0" smtClean="0"/>
              <a:t>the consistency of database </a:t>
            </a:r>
            <a:r>
              <a:rPr lang="en-IN" sz="8000" dirty="0"/>
              <a:t>despite system </a:t>
            </a:r>
            <a:r>
              <a:rPr lang="en-IN" sz="8000" dirty="0" smtClean="0"/>
              <a:t>failures</a:t>
            </a:r>
          </a:p>
          <a:p>
            <a:pPr lvl="1"/>
            <a:r>
              <a:rPr lang="en-IN" sz="8000" dirty="0"/>
              <a:t>e</a:t>
            </a:r>
            <a:r>
              <a:rPr lang="en-IN" sz="8000" dirty="0" smtClean="0"/>
              <a:t>nsures that the concurrent transaction executions </a:t>
            </a:r>
            <a:r>
              <a:rPr lang="en-IN" sz="8000" dirty="0"/>
              <a:t>proceed without </a:t>
            </a:r>
            <a:r>
              <a:rPr lang="en-IN" sz="8000" dirty="0" smtClean="0"/>
              <a:t>conflicts</a:t>
            </a:r>
            <a:endParaRPr lang="en-IN" sz="8000" b="1" dirty="0" smtClean="0"/>
          </a:p>
          <a:p>
            <a:r>
              <a:rPr lang="en-IN" sz="8000" b="1" dirty="0" smtClean="0"/>
              <a:t>File manager</a:t>
            </a:r>
          </a:p>
          <a:p>
            <a:pPr lvl="1"/>
            <a:r>
              <a:rPr lang="en-IN" sz="8000" dirty="0" smtClean="0"/>
              <a:t>manages the allocation of storage space  </a:t>
            </a:r>
            <a:r>
              <a:rPr lang="en-IN" sz="8000" dirty="0"/>
              <a:t>and </a:t>
            </a:r>
            <a:r>
              <a:rPr lang="en-IN" sz="8000" dirty="0" smtClean="0"/>
              <a:t>the data </a:t>
            </a:r>
            <a:r>
              <a:rPr lang="en-IN" sz="8000" dirty="0"/>
              <a:t>structures used to represent information </a:t>
            </a:r>
            <a:r>
              <a:rPr lang="en-IN" sz="8000" dirty="0" smtClean="0"/>
              <a:t>stored on disk.</a:t>
            </a:r>
            <a:endParaRPr lang="en-IN" sz="8000" b="1" dirty="0" smtClean="0"/>
          </a:p>
          <a:p>
            <a:r>
              <a:rPr lang="en-IN" sz="8000" b="1" dirty="0" smtClean="0"/>
              <a:t>Buffer manager</a:t>
            </a:r>
          </a:p>
          <a:p>
            <a:pPr lvl="1"/>
            <a:r>
              <a:rPr lang="en-IN" sz="8000" dirty="0"/>
              <a:t>fetching data from disk storage </a:t>
            </a:r>
            <a:r>
              <a:rPr lang="en-IN" sz="8000" dirty="0" smtClean="0"/>
              <a:t>into main </a:t>
            </a:r>
            <a:r>
              <a:rPr lang="en-IN" sz="8000" dirty="0"/>
              <a:t>memory, and deciding what data to cache in main memory</a:t>
            </a:r>
            <a:endParaRPr lang="en-IN" sz="8000" b="1" dirty="0" smtClean="0"/>
          </a:p>
          <a:p>
            <a:pPr marL="0" indent="0">
              <a:buNone/>
            </a:pPr>
            <a:endParaRPr lang="en-IN" sz="8000" dirty="0" smtClean="0"/>
          </a:p>
          <a:p>
            <a:pPr marL="0" indent="0">
              <a:buNone/>
            </a:pPr>
            <a:r>
              <a:rPr lang="en-IN" sz="8000" dirty="0" smtClean="0"/>
              <a:t>The </a:t>
            </a:r>
            <a:r>
              <a:rPr lang="en-IN" sz="8000" dirty="0"/>
              <a:t>storage manager implements several data structures as part of the </a:t>
            </a:r>
            <a:r>
              <a:rPr lang="en-IN" sz="8000" dirty="0" smtClean="0"/>
              <a:t>physical system </a:t>
            </a:r>
            <a:r>
              <a:rPr lang="en-IN" sz="8000" dirty="0"/>
              <a:t>implementation</a:t>
            </a:r>
            <a:r>
              <a:rPr lang="en-IN" sz="8000" dirty="0" smtClean="0"/>
              <a:t>: </a:t>
            </a:r>
            <a:r>
              <a:rPr lang="en-IN" sz="8000" b="1" dirty="0" smtClean="0"/>
              <a:t>Data files, Data dictionary, Indices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768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DBMS Component Modules (contd..)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28" y="980728"/>
            <a:ext cx="8856984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The query processor components include:</a:t>
            </a:r>
          </a:p>
          <a:p>
            <a:r>
              <a:rPr lang="en-IN" sz="2400" b="1" dirty="0" smtClean="0"/>
              <a:t>DDL interpreter</a:t>
            </a:r>
            <a:endParaRPr lang="en-IN" sz="2400" dirty="0"/>
          </a:p>
          <a:p>
            <a:pPr lvl="1"/>
            <a:r>
              <a:rPr lang="en-IN" dirty="0" smtClean="0"/>
              <a:t>interprets </a:t>
            </a:r>
            <a:r>
              <a:rPr lang="en-IN" dirty="0"/>
              <a:t>DDL statements and records the </a:t>
            </a:r>
            <a:r>
              <a:rPr lang="en-IN" dirty="0" smtClean="0"/>
              <a:t>definitions in </a:t>
            </a:r>
            <a:r>
              <a:rPr lang="en-IN" dirty="0"/>
              <a:t>the data </a:t>
            </a:r>
            <a:r>
              <a:rPr lang="en-IN" dirty="0" smtClean="0"/>
              <a:t>dictionary</a:t>
            </a:r>
            <a:endParaRPr lang="en-IN" dirty="0"/>
          </a:p>
          <a:p>
            <a:r>
              <a:rPr lang="en-IN" sz="2400" b="1" dirty="0" smtClean="0"/>
              <a:t>DML compiler</a:t>
            </a:r>
          </a:p>
          <a:p>
            <a:pPr lvl="1"/>
            <a:r>
              <a:rPr lang="en-IN" dirty="0" smtClean="0"/>
              <a:t>translates </a:t>
            </a:r>
            <a:r>
              <a:rPr lang="en-IN" dirty="0"/>
              <a:t>DML statements in a query language into </a:t>
            </a:r>
            <a:r>
              <a:rPr lang="en-IN" dirty="0" smtClean="0"/>
              <a:t>evaluation plan consisting of low-level </a:t>
            </a:r>
            <a:r>
              <a:rPr lang="en-IN" dirty="0"/>
              <a:t>instructions that the query </a:t>
            </a:r>
            <a:r>
              <a:rPr lang="en-IN" dirty="0" smtClean="0"/>
              <a:t>evaluation engine understands</a:t>
            </a:r>
            <a:endParaRPr lang="en-IN" dirty="0"/>
          </a:p>
          <a:p>
            <a:pPr lvl="1"/>
            <a:r>
              <a:rPr lang="en-IN" dirty="0" smtClean="0"/>
              <a:t>also performs </a:t>
            </a:r>
            <a:r>
              <a:rPr lang="en-IN" b="1" dirty="0" smtClean="0"/>
              <a:t>query </a:t>
            </a:r>
            <a:r>
              <a:rPr lang="en-IN" b="1" dirty="0"/>
              <a:t>optimization</a:t>
            </a:r>
            <a:r>
              <a:rPr lang="en-IN" dirty="0"/>
              <a:t>; that is, it picks the lowest cost evaluation plan </a:t>
            </a:r>
            <a:r>
              <a:rPr lang="en-IN" dirty="0" smtClean="0"/>
              <a:t>from among </a:t>
            </a:r>
            <a:r>
              <a:rPr lang="en-IN" dirty="0"/>
              <a:t>the </a:t>
            </a:r>
            <a:r>
              <a:rPr lang="en-IN" dirty="0" smtClean="0"/>
              <a:t>alternatives</a:t>
            </a:r>
            <a:endParaRPr lang="en-IN" dirty="0"/>
          </a:p>
          <a:p>
            <a:r>
              <a:rPr lang="en-IN" sz="2400" b="1" dirty="0" smtClean="0"/>
              <a:t>Query </a:t>
            </a:r>
            <a:r>
              <a:rPr lang="en-IN" sz="2400" b="1" dirty="0"/>
              <a:t>evaluation </a:t>
            </a:r>
            <a:r>
              <a:rPr lang="en-IN" sz="2400" b="1" dirty="0" smtClean="0"/>
              <a:t>engine</a:t>
            </a:r>
          </a:p>
          <a:p>
            <a:pPr lvl="1"/>
            <a:r>
              <a:rPr lang="en-IN" dirty="0"/>
              <a:t>executes low-level instructions </a:t>
            </a:r>
            <a:r>
              <a:rPr lang="en-IN" dirty="0" smtClean="0"/>
              <a:t>generated by </a:t>
            </a:r>
            <a:r>
              <a:rPr lang="en-IN" dirty="0"/>
              <a:t>the DML </a:t>
            </a:r>
            <a:r>
              <a:rPr lang="en-IN" dirty="0" smtClean="0"/>
              <a:t>compiler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Database 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r>
              <a:rPr lang="en-IN" dirty="0"/>
              <a:t>The architecture of a database system is greatly influenced by the </a:t>
            </a:r>
            <a:r>
              <a:rPr lang="en-IN" dirty="0" smtClean="0"/>
              <a:t>underlying computer </a:t>
            </a:r>
            <a:r>
              <a:rPr lang="en-IN" dirty="0"/>
              <a:t>system on which the database system </a:t>
            </a:r>
            <a:r>
              <a:rPr lang="en-IN" dirty="0" smtClean="0"/>
              <a:t>runs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Database </a:t>
            </a:r>
            <a:r>
              <a:rPr lang="en-IN" dirty="0"/>
              <a:t>systems can </a:t>
            </a:r>
            <a:r>
              <a:rPr lang="en-IN" dirty="0" smtClean="0"/>
              <a:t>be </a:t>
            </a:r>
            <a:r>
              <a:rPr lang="en-IN" dirty="0"/>
              <a:t>centralized, or distributed</a:t>
            </a:r>
          </a:p>
          <a:p>
            <a:pPr lvl="1"/>
            <a:r>
              <a:rPr lang="en-IN" sz="2600" dirty="0" smtClean="0"/>
              <a:t>Centralized</a:t>
            </a:r>
            <a:r>
              <a:rPr lang="en-IN" sz="2600" dirty="0"/>
              <a:t>, or </a:t>
            </a:r>
            <a:r>
              <a:rPr lang="en-IN" sz="2600" dirty="0" smtClean="0"/>
              <a:t>client-server - server </a:t>
            </a:r>
            <a:r>
              <a:rPr lang="en-IN" sz="2600" dirty="0"/>
              <a:t>machine executes work on </a:t>
            </a:r>
            <a:r>
              <a:rPr lang="en-IN" sz="2600" dirty="0" smtClean="0"/>
              <a:t>behalf of </a:t>
            </a:r>
            <a:r>
              <a:rPr lang="en-IN" sz="2600" dirty="0"/>
              <a:t>multiple client machines</a:t>
            </a:r>
            <a:r>
              <a:rPr lang="en-IN" sz="2600" dirty="0" smtClean="0"/>
              <a:t>.</a:t>
            </a:r>
          </a:p>
          <a:p>
            <a:pPr lvl="1"/>
            <a:r>
              <a:rPr lang="en-IN" sz="2600" dirty="0" smtClean="0"/>
              <a:t>Distributed </a:t>
            </a:r>
            <a:r>
              <a:rPr lang="en-IN" sz="2600" dirty="0"/>
              <a:t>databases span multiple </a:t>
            </a:r>
            <a:r>
              <a:rPr lang="en-IN" sz="2600" dirty="0" smtClean="0"/>
              <a:t>geographically</a:t>
            </a:r>
            <a:r>
              <a:rPr lang="en-IN" sz="2600" dirty="0"/>
              <a:t> </a:t>
            </a:r>
            <a:r>
              <a:rPr lang="en-IN" sz="2600" dirty="0" smtClean="0"/>
              <a:t>separated </a:t>
            </a:r>
            <a:r>
              <a:rPr lang="en-IN" sz="2600" dirty="0"/>
              <a:t>machines.</a:t>
            </a:r>
          </a:p>
          <a:p>
            <a:pPr algn="just"/>
            <a:endParaRPr lang="en-IN" dirty="0" smtClean="0"/>
          </a:p>
          <a:p>
            <a:pPr marL="393192" lvl="1" indent="0" algn="just">
              <a:buNone/>
            </a:pPr>
            <a:endParaRPr lang="en-IN" sz="2600" dirty="0" smtClean="0"/>
          </a:p>
        </p:txBody>
      </p:sp>
    </p:spTree>
    <p:extLst>
      <p:ext uri="{BB962C8B-B14F-4D97-AF65-F5344CB8AC3E}">
        <p14:creationId xmlns:p14="http://schemas.microsoft.com/office/powerpoint/2010/main" val="369294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Centralized and Client/Server Architectures</a:t>
            </a:r>
            <a:br>
              <a:rPr lang="en-IN" sz="3600" dirty="0"/>
            </a:br>
            <a:r>
              <a:rPr lang="en-IN" sz="3600" dirty="0"/>
              <a:t>for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4767808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IN" sz="2200" dirty="0"/>
              <a:t>The </a:t>
            </a:r>
            <a:r>
              <a:rPr lang="en-IN" sz="2200" b="1" dirty="0"/>
              <a:t>client/server architecture </a:t>
            </a:r>
            <a:r>
              <a:rPr lang="en-IN" sz="2200" dirty="0"/>
              <a:t>was developed to deal with computing </a:t>
            </a:r>
            <a:r>
              <a:rPr lang="en-IN" sz="2200" dirty="0" smtClean="0"/>
              <a:t>environments in </a:t>
            </a:r>
            <a:r>
              <a:rPr lang="en-IN" sz="2200" dirty="0"/>
              <a:t>which a large number of PCs, workstations, file servers, printers, </a:t>
            </a:r>
            <a:r>
              <a:rPr lang="en-IN" sz="2200" dirty="0" smtClean="0"/>
              <a:t>data </a:t>
            </a:r>
            <a:r>
              <a:rPr lang="en-IN" sz="2200" dirty="0"/>
              <a:t>base servers, Web servers, e-mail servers, and other software and equipment </a:t>
            </a:r>
            <a:r>
              <a:rPr lang="en-IN" sz="2200" dirty="0" smtClean="0"/>
              <a:t>are connected </a:t>
            </a:r>
            <a:r>
              <a:rPr lang="en-IN" sz="2200" dirty="0"/>
              <a:t>via a network. </a:t>
            </a:r>
            <a:endParaRPr lang="en-IN" sz="2200" dirty="0" smtClean="0"/>
          </a:p>
          <a:p>
            <a:pPr algn="just">
              <a:spcAft>
                <a:spcPts val="600"/>
              </a:spcAft>
            </a:pPr>
            <a:r>
              <a:rPr lang="en-IN" sz="2200" dirty="0" smtClean="0"/>
              <a:t>The </a:t>
            </a:r>
            <a:r>
              <a:rPr lang="en-IN" sz="2200" dirty="0"/>
              <a:t>idea is to define </a:t>
            </a:r>
            <a:r>
              <a:rPr lang="en-IN" sz="2200" b="1" dirty="0"/>
              <a:t>specialized servers </a:t>
            </a:r>
            <a:r>
              <a:rPr lang="en-IN" sz="2200" dirty="0"/>
              <a:t>with </a:t>
            </a:r>
            <a:r>
              <a:rPr lang="en-IN" sz="2200" dirty="0" smtClean="0"/>
              <a:t>specific functionalities</a:t>
            </a:r>
          </a:p>
          <a:p>
            <a:pPr algn="just">
              <a:spcAft>
                <a:spcPts val="600"/>
              </a:spcAft>
            </a:pPr>
            <a:r>
              <a:rPr lang="en-IN" sz="2200" dirty="0" smtClean="0"/>
              <a:t> </a:t>
            </a:r>
            <a:r>
              <a:rPr lang="en-IN" sz="2200" dirty="0"/>
              <a:t>A </a:t>
            </a:r>
            <a:r>
              <a:rPr lang="en-IN" sz="2200" b="1" dirty="0" smtClean="0"/>
              <a:t>client i</a:t>
            </a:r>
            <a:r>
              <a:rPr lang="en-IN" sz="2200" dirty="0" smtClean="0"/>
              <a:t>s </a:t>
            </a:r>
            <a:r>
              <a:rPr lang="en-IN" sz="2200" dirty="0"/>
              <a:t>typically a user machine that provides user interface </a:t>
            </a:r>
            <a:r>
              <a:rPr lang="en-IN" sz="2200" dirty="0" smtClean="0"/>
              <a:t>capabilities and </a:t>
            </a:r>
            <a:r>
              <a:rPr lang="en-IN" sz="2200" dirty="0"/>
              <a:t>local processing. When </a:t>
            </a:r>
            <a:r>
              <a:rPr lang="en-IN" sz="2200" dirty="0" smtClean="0"/>
              <a:t>it requires </a:t>
            </a:r>
            <a:r>
              <a:rPr lang="en-IN" sz="2200" dirty="0"/>
              <a:t>access to additional </a:t>
            </a:r>
            <a:r>
              <a:rPr lang="en-IN" sz="2200" dirty="0" smtClean="0"/>
              <a:t>functionality— </a:t>
            </a:r>
            <a:r>
              <a:rPr lang="en-IN" sz="2200" dirty="0"/>
              <a:t>it connects to a </a:t>
            </a:r>
            <a:r>
              <a:rPr lang="en-IN" sz="2200" dirty="0" smtClean="0"/>
              <a:t>server that </a:t>
            </a:r>
            <a:r>
              <a:rPr lang="en-IN" sz="2200" dirty="0"/>
              <a:t>provides the needed functionality. </a:t>
            </a:r>
            <a:endParaRPr lang="en-IN" sz="2200" dirty="0" smtClean="0"/>
          </a:p>
          <a:p>
            <a:pPr algn="just">
              <a:spcAft>
                <a:spcPts val="600"/>
              </a:spcAft>
            </a:pPr>
            <a:r>
              <a:rPr lang="en-IN" sz="2200" dirty="0" smtClean="0"/>
              <a:t>A </a:t>
            </a:r>
            <a:r>
              <a:rPr lang="en-IN" sz="2200" b="1" dirty="0"/>
              <a:t>server </a:t>
            </a:r>
            <a:r>
              <a:rPr lang="en-IN" sz="2200" dirty="0"/>
              <a:t>is a system containing both </a:t>
            </a:r>
            <a:r>
              <a:rPr lang="en-IN" sz="2200" dirty="0" smtClean="0"/>
              <a:t>hardware and </a:t>
            </a:r>
            <a:r>
              <a:rPr lang="en-IN" sz="2200" dirty="0"/>
              <a:t>software that can provide services to the client machines, such as </a:t>
            </a:r>
            <a:r>
              <a:rPr lang="en-IN" sz="2200" dirty="0" smtClean="0"/>
              <a:t>file access</a:t>
            </a:r>
            <a:r>
              <a:rPr lang="en-IN" sz="2200" dirty="0"/>
              <a:t>, printing, archiving, or database access</a:t>
            </a:r>
            <a:r>
              <a:rPr lang="en-IN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8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Operations performed on Database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en-IN" dirty="0" smtClean="0"/>
              <a:t>Adding and removing existing files</a:t>
            </a:r>
          </a:p>
          <a:p>
            <a:r>
              <a:rPr lang="en-IN" dirty="0" smtClean="0"/>
              <a:t>Insert, delete, update and retrieve information from existing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dirty="0"/>
              <a:t>Centralized and Client/Server Architectures</a:t>
            </a:r>
            <a:br>
              <a:rPr lang="en-IN" sz="3600" dirty="0"/>
            </a:br>
            <a:r>
              <a:rPr lang="en-IN" sz="3600" dirty="0"/>
              <a:t>for DBMSs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Two main types </a:t>
            </a:r>
            <a:r>
              <a:rPr lang="en-IN" dirty="0" smtClean="0"/>
              <a:t>of basic </a:t>
            </a:r>
            <a:r>
              <a:rPr lang="en-IN" dirty="0"/>
              <a:t>DBMS architectures were created on this underlying client/server framework:</a:t>
            </a:r>
          </a:p>
          <a:p>
            <a:r>
              <a:rPr lang="en-IN" b="1" dirty="0"/>
              <a:t>two-tier </a:t>
            </a:r>
            <a:endParaRPr lang="en-IN" b="1" dirty="0" smtClean="0"/>
          </a:p>
          <a:p>
            <a:r>
              <a:rPr lang="en-IN" b="1" dirty="0" smtClean="0"/>
              <a:t>three-tier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5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Two-tier </a:t>
            </a:r>
            <a:r>
              <a:rPr lang="en-IN" sz="3600" dirty="0" smtClean="0"/>
              <a:t>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546"/>
            <a:ext cx="5554960" cy="4907806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resides at the client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machine and it invokes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database system functionality at the server machine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query language statements.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API standards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ODBC 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JDBC are used 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client – server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interaction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9546"/>
            <a:ext cx="2630838" cy="389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28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1"/>
            <a:ext cx="8229600" cy="1223227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Three-tier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25658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machine acts as a front end and does not contain any direct database calls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Instead, the client end communicates with an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application server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usually through a forms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application server in turn communicates with a database system to access data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business logic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 the application, which says what actions to carry out under what conditions, is embedded in the application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instead of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being distributed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across multiple clients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Three-tier applications are more appropriate for large applications, and for applications that run on the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World Wide Web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312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Three-tier 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400600" cy="47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9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Classification of DBMS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Classification based on data model</a:t>
            </a:r>
          </a:p>
          <a:p>
            <a:pPr lvl="1"/>
            <a:r>
              <a:rPr lang="en-IN" dirty="0" smtClean="0"/>
              <a:t>Relational </a:t>
            </a:r>
          </a:p>
          <a:p>
            <a:pPr lvl="1"/>
            <a:r>
              <a:rPr lang="en-IN" dirty="0" smtClean="0"/>
              <a:t>Hierarchical</a:t>
            </a:r>
          </a:p>
          <a:p>
            <a:pPr lvl="1"/>
            <a:r>
              <a:rPr lang="en-IN" dirty="0" smtClean="0"/>
              <a:t>Network </a:t>
            </a:r>
          </a:p>
          <a:p>
            <a:pPr lvl="1"/>
            <a:r>
              <a:rPr lang="en-IN" dirty="0" smtClean="0"/>
              <a:t>Object oriented</a:t>
            </a:r>
          </a:p>
          <a:p>
            <a:pPr lvl="1"/>
            <a:r>
              <a:rPr lang="en-IN" dirty="0" smtClean="0"/>
              <a:t>XML </a:t>
            </a:r>
          </a:p>
          <a:p>
            <a:pPr lvl="1"/>
            <a:endParaRPr lang="en-IN" dirty="0" smtClean="0"/>
          </a:p>
          <a:p>
            <a:r>
              <a:rPr lang="en-IN" dirty="0"/>
              <a:t>Classification based on </a:t>
            </a:r>
            <a:r>
              <a:rPr lang="en-IN" dirty="0" smtClean="0"/>
              <a:t>the number of users</a:t>
            </a:r>
          </a:p>
          <a:p>
            <a:pPr lvl="1"/>
            <a:r>
              <a:rPr lang="en-IN" dirty="0" smtClean="0"/>
              <a:t>Single user</a:t>
            </a:r>
          </a:p>
          <a:p>
            <a:pPr lvl="1"/>
            <a:r>
              <a:rPr lang="en-IN" dirty="0" smtClean="0"/>
              <a:t>Multiuser</a:t>
            </a:r>
          </a:p>
          <a:p>
            <a:endParaRPr lang="en-IN" dirty="0" smtClean="0"/>
          </a:p>
          <a:p>
            <a:r>
              <a:rPr lang="en-IN" dirty="0"/>
              <a:t>Classification based on </a:t>
            </a:r>
            <a:r>
              <a:rPr lang="en-IN" dirty="0" smtClean="0"/>
              <a:t>database distribution</a:t>
            </a:r>
          </a:p>
          <a:p>
            <a:pPr lvl="1"/>
            <a:r>
              <a:rPr lang="en-IN" dirty="0" smtClean="0"/>
              <a:t>Centralized database system</a:t>
            </a:r>
          </a:p>
          <a:p>
            <a:pPr lvl="1"/>
            <a:r>
              <a:rPr lang="en-IN" dirty="0" smtClean="0"/>
              <a:t>Distributed database system</a:t>
            </a:r>
          </a:p>
          <a:p>
            <a:pPr lvl="2"/>
            <a:r>
              <a:rPr lang="en-IN" dirty="0" smtClean="0"/>
              <a:t>Homogeneous</a:t>
            </a:r>
          </a:p>
          <a:p>
            <a:pPr lvl="2"/>
            <a:r>
              <a:rPr lang="en-IN" dirty="0" smtClean="0"/>
              <a:t>Heterogeneous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8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/>
              <a:t>References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Fundamentals of Database Systems by </a:t>
            </a:r>
            <a:r>
              <a:rPr lang="en-US" dirty="0" err="1"/>
              <a:t>Ramez</a:t>
            </a:r>
            <a:r>
              <a:rPr lang="en-US" dirty="0"/>
              <a:t> </a:t>
            </a:r>
            <a:r>
              <a:rPr lang="en-US" dirty="0" err="1"/>
              <a:t>Elmasri</a:t>
            </a:r>
            <a:r>
              <a:rPr lang="en-US" dirty="0"/>
              <a:t> and </a:t>
            </a:r>
            <a:r>
              <a:rPr lang="en-US" dirty="0" err="1"/>
              <a:t>Shamkant</a:t>
            </a:r>
            <a:r>
              <a:rPr lang="en-US" dirty="0"/>
              <a:t> </a:t>
            </a:r>
            <a:r>
              <a:rPr lang="en-US" dirty="0" err="1"/>
              <a:t>B.Navathe</a:t>
            </a:r>
            <a:r>
              <a:rPr lang="en-US" dirty="0"/>
              <a:t> Pearson Education,2013</a:t>
            </a: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Database System Concepts by Abraham </a:t>
            </a:r>
            <a:r>
              <a:rPr lang="en-US" dirty="0" err="1"/>
              <a:t>Silberschatz</a:t>
            </a:r>
            <a:r>
              <a:rPr lang="en-US" dirty="0"/>
              <a:t>, Henry </a:t>
            </a:r>
            <a:r>
              <a:rPr lang="en-US" dirty="0" err="1"/>
              <a:t>F.Korth</a:t>
            </a:r>
            <a:r>
              <a:rPr lang="en-US" dirty="0"/>
              <a:t> and </a:t>
            </a:r>
            <a:r>
              <a:rPr lang="en-US" dirty="0" err="1"/>
              <a:t>S.Sudarshan</a:t>
            </a:r>
            <a:r>
              <a:rPr lang="en-US" dirty="0"/>
              <a:t>, Tata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2011</a:t>
            </a: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4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What is DBMS?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ollection  of programs that allow users to create and maintain a database</a:t>
            </a:r>
          </a:p>
          <a:p>
            <a:r>
              <a:rPr lang="en-IN" dirty="0" smtClean="0"/>
              <a:t>Software package designed to store and manage database</a:t>
            </a:r>
          </a:p>
          <a:p>
            <a:r>
              <a:rPr lang="en-IN" dirty="0" smtClean="0"/>
              <a:t>General purpose software system that facilitates the process of defining, constructing, manipulating and sharing database among various users and applications</a:t>
            </a:r>
          </a:p>
          <a:p>
            <a:r>
              <a:rPr lang="en-IN" dirty="0" smtClean="0"/>
              <a:t>Other functions include protection and maintenance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Database System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Database and DBMS software together form a Database </a:t>
            </a:r>
            <a:r>
              <a:rPr lang="en-IN" dirty="0" smtClean="0"/>
              <a:t>systems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Purpose of DB systems (Disadvantages of FPS)</a:t>
            </a:r>
          </a:p>
          <a:p>
            <a:r>
              <a:rPr lang="en-IN" dirty="0" smtClean="0"/>
              <a:t>Data redundancy and inconsistency</a:t>
            </a:r>
          </a:p>
          <a:p>
            <a:r>
              <a:rPr lang="en-IN" dirty="0" smtClean="0"/>
              <a:t>Difficulty in accessing data</a:t>
            </a:r>
          </a:p>
          <a:p>
            <a:r>
              <a:rPr lang="en-IN" dirty="0" smtClean="0"/>
              <a:t>Data isolation</a:t>
            </a:r>
          </a:p>
          <a:p>
            <a:r>
              <a:rPr lang="en-IN" dirty="0" smtClean="0"/>
              <a:t>Integrity problems</a:t>
            </a:r>
          </a:p>
          <a:p>
            <a:r>
              <a:rPr lang="en-IN" dirty="0" smtClean="0"/>
              <a:t>Atomicity problems</a:t>
            </a:r>
          </a:p>
          <a:p>
            <a:r>
              <a:rPr lang="en-IN" dirty="0" smtClean="0"/>
              <a:t>Concurrent access anomalies</a:t>
            </a:r>
          </a:p>
          <a:p>
            <a:r>
              <a:rPr lang="en-IN" dirty="0" smtClean="0"/>
              <a:t>Security problems – access policies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9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Components of Database Systems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</a:t>
            </a:r>
          </a:p>
          <a:p>
            <a:r>
              <a:rPr lang="en-IN" dirty="0" smtClean="0"/>
              <a:t>Hardware</a:t>
            </a:r>
          </a:p>
          <a:p>
            <a:r>
              <a:rPr lang="en-IN" dirty="0" smtClean="0"/>
              <a:t>Software</a:t>
            </a:r>
          </a:p>
          <a:p>
            <a:r>
              <a:rPr lang="en-IN" dirty="0" smtClean="0"/>
              <a:t>Users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2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Simplified Database System Environment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0234"/>
            <a:ext cx="5976664" cy="569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Database System Applications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Banking and Finance</a:t>
            </a:r>
          </a:p>
          <a:p>
            <a:r>
              <a:rPr lang="en-IN" dirty="0" smtClean="0"/>
              <a:t>Universities</a:t>
            </a:r>
          </a:p>
          <a:p>
            <a:r>
              <a:rPr lang="en-IN" dirty="0" smtClean="0"/>
              <a:t>Airlines </a:t>
            </a:r>
          </a:p>
          <a:p>
            <a:r>
              <a:rPr lang="en-IN" dirty="0" smtClean="0"/>
              <a:t>Telecommunications</a:t>
            </a:r>
          </a:p>
          <a:p>
            <a:r>
              <a:rPr lang="en-IN" dirty="0" smtClean="0"/>
              <a:t>Enterprise Information and so on….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6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Characteristics of Database Approach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Self-describing nature of a database system</a:t>
            </a:r>
          </a:p>
          <a:p>
            <a:r>
              <a:rPr lang="en-IN" smtClean="0"/>
              <a:t>Insulation </a:t>
            </a:r>
            <a:r>
              <a:rPr lang="en-IN" dirty="0" smtClean="0"/>
              <a:t>between programs and data, and data abstraction</a:t>
            </a:r>
          </a:p>
          <a:p>
            <a:r>
              <a:rPr lang="en-IN" dirty="0" smtClean="0"/>
              <a:t>Support of multiple views of the data</a:t>
            </a:r>
          </a:p>
          <a:p>
            <a:r>
              <a:rPr lang="en-IN" dirty="0" smtClean="0"/>
              <a:t>Sharing of data and multiuser transaction processing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3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40643A62-233C-429E-9402-9EE42943ED19}"/>
</file>

<file path=customXml/itemProps2.xml><?xml version="1.0" encoding="utf-8"?>
<ds:datastoreItem xmlns:ds="http://schemas.openxmlformats.org/officeDocument/2006/customXml" ds:itemID="{044F180E-2F52-481C-816E-C3F2421869B4}"/>
</file>

<file path=customXml/itemProps3.xml><?xml version="1.0" encoding="utf-8"?>
<ds:datastoreItem xmlns:ds="http://schemas.openxmlformats.org/officeDocument/2006/customXml" ds:itemID="{74D4C767-BA85-42B1-BD44-B8D287AD2780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810</TotalTime>
  <Words>1646</Words>
  <Application>Microsoft Office PowerPoint</Application>
  <PresentationFormat>On-screen Show (4:3)</PresentationFormat>
  <Paragraphs>233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Module 1  Fundamentals concepts and Architecture</vt:lpstr>
      <vt:lpstr>What is a Database?</vt:lpstr>
      <vt:lpstr>Operations performed on Database</vt:lpstr>
      <vt:lpstr>What is DBMS?</vt:lpstr>
      <vt:lpstr>Database System</vt:lpstr>
      <vt:lpstr>Components of Database Systems</vt:lpstr>
      <vt:lpstr>Simplified Database System Environment</vt:lpstr>
      <vt:lpstr>Database System Applications</vt:lpstr>
      <vt:lpstr>Characteristics of Database Approach</vt:lpstr>
      <vt:lpstr>Actors</vt:lpstr>
      <vt:lpstr>Workers behind the scene</vt:lpstr>
      <vt:lpstr>Advantages of using DBMS approach</vt:lpstr>
      <vt:lpstr>Data models</vt:lpstr>
      <vt:lpstr>Categories of Data Models</vt:lpstr>
      <vt:lpstr>Schema</vt:lpstr>
      <vt:lpstr>Instances and Database State</vt:lpstr>
      <vt:lpstr>Three Schema Architecture</vt:lpstr>
      <vt:lpstr>Three Schema Architecture</vt:lpstr>
      <vt:lpstr>Three Schema Architecture</vt:lpstr>
      <vt:lpstr>Data Independence</vt:lpstr>
      <vt:lpstr>Database Languages </vt:lpstr>
      <vt:lpstr>Database Languages </vt:lpstr>
      <vt:lpstr>DBMS Interfaces</vt:lpstr>
      <vt:lpstr>DBMS Component Modules</vt:lpstr>
      <vt:lpstr>DBMS Component Modules</vt:lpstr>
      <vt:lpstr>DBMS Component Modules (contd..)</vt:lpstr>
      <vt:lpstr>DBMS Component Modules (contd..)</vt:lpstr>
      <vt:lpstr>Database Architecture</vt:lpstr>
      <vt:lpstr>Centralized and Client/Server Architectures for DBMSs</vt:lpstr>
      <vt:lpstr>Centralized and Client/Server Architectures for DBMSs</vt:lpstr>
      <vt:lpstr>Two-tier Architecture</vt:lpstr>
      <vt:lpstr>Three-tier Architecture</vt:lpstr>
      <vt:lpstr>Three-tier Architecture</vt:lpstr>
      <vt:lpstr>Classification of DBMS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58</cp:revision>
  <dcterms:created xsi:type="dcterms:W3CDTF">2016-07-11T08:44:00Z</dcterms:created>
  <dcterms:modified xsi:type="dcterms:W3CDTF">2021-02-26T03:41:05Z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