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9" r:id="rId4"/>
  </p:sldMasterIdLst>
  <p:notesMasterIdLst>
    <p:notesMasterId r:id="rId71"/>
  </p:notesMasterIdLst>
  <p:handoutMasterIdLst>
    <p:handoutMasterId r:id="rId72"/>
  </p:handoutMasterIdLst>
  <p:sldIdLst>
    <p:sldId id="488" r:id="rId5"/>
    <p:sldId id="974" r:id="rId6"/>
    <p:sldId id="975" r:id="rId7"/>
    <p:sldId id="999" r:id="rId8"/>
    <p:sldId id="1000" r:id="rId9"/>
    <p:sldId id="1001" r:id="rId10"/>
    <p:sldId id="1002" r:id="rId11"/>
    <p:sldId id="1003" r:id="rId12"/>
    <p:sldId id="1004" r:id="rId13"/>
    <p:sldId id="1005" r:id="rId14"/>
    <p:sldId id="976" r:id="rId15"/>
    <p:sldId id="963" r:id="rId16"/>
    <p:sldId id="420" r:id="rId17"/>
    <p:sldId id="421" r:id="rId18"/>
    <p:sldId id="964" r:id="rId19"/>
    <p:sldId id="962" r:id="rId20"/>
    <p:sldId id="977" r:id="rId21"/>
    <p:sldId id="978" r:id="rId22"/>
    <p:sldId id="1006" r:id="rId23"/>
    <p:sldId id="965" r:id="rId24"/>
    <p:sldId id="966" r:id="rId25"/>
    <p:sldId id="967" r:id="rId26"/>
    <p:sldId id="968" r:id="rId27"/>
    <p:sldId id="490" r:id="rId28"/>
    <p:sldId id="492" r:id="rId29"/>
    <p:sldId id="979" r:id="rId30"/>
    <p:sldId id="980" r:id="rId31"/>
    <p:sldId id="981" r:id="rId32"/>
    <p:sldId id="495" r:id="rId33"/>
    <p:sldId id="496" r:id="rId34"/>
    <p:sldId id="497" r:id="rId35"/>
    <p:sldId id="958" r:id="rId36"/>
    <p:sldId id="498" r:id="rId37"/>
    <p:sldId id="499" r:id="rId38"/>
    <p:sldId id="500" r:id="rId39"/>
    <p:sldId id="501" r:id="rId40"/>
    <p:sldId id="959" r:id="rId41"/>
    <p:sldId id="502" r:id="rId42"/>
    <p:sldId id="503" r:id="rId43"/>
    <p:sldId id="988" r:id="rId44"/>
    <p:sldId id="989" r:id="rId45"/>
    <p:sldId id="990" r:id="rId46"/>
    <p:sldId id="991" r:id="rId47"/>
    <p:sldId id="993" r:id="rId48"/>
    <p:sldId id="994" r:id="rId49"/>
    <p:sldId id="995" r:id="rId50"/>
    <p:sldId id="996" r:id="rId51"/>
    <p:sldId id="997" r:id="rId52"/>
    <p:sldId id="998" r:id="rId53"/>
    <p:sldId id="325" r:id="rId54"/>
    <p:sldId id="368" r:id="rId55"/>
    <p:sldId id="326" r:id="rId56"/>
    <p:sldId id="331" r:id="rId57"/>
    <p:sldId id="361" r:id="rId58"/>
    <p:sldId id="332" r:id="rId59"/>
    <p:sldId id="362" r:id="rId60"/>
    <p:sldId id="378" r:id="rId61"/>
    <p:sldId id="379" r:id="rId62"/>
    <p:sldId id="982" r:id="rId63"/>
    <p:sldId id="333" r:id="rId64"/>
    <p:sldId id="334" r:id="rId65"/>
    <p:sldId id="391" r:id="rId66"/>
    <p:sldId id="335" r:id="rId67"/>
    <p:sldId id="956" r:id="rId68"/>
    <p:sldId id="336" r:id="rId69"/>
    <p:sldId id="337" r:id="rId7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FF33"/>
    <a:srgbClr val="00CC00"/>
    <a:srgbClr val="FF0066"/>
    <a:srgbClr val="FFFF99"/>
    <a:srgbClr val="FF9933"/>
    <a:srgbClr val="0099FF"/>
    <a:srgbClr val="808080"/>
    <a:srgbClr val="969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F80463B-FB65-DE9B-0D79-968A0818F32A}" v="3" dt="2023-04-19T05:21:21.3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556" autoAdjust="0"/>
    <p:restoredTop sz="91726" autoAdjust="0"/>
  </p:normalViewPr>
  <p:slideViewPr>
    <p:cSldViewPr snapToGrid="0" snapToObjects="1">
      <p:cViewPr varScale="1">
        <p:scale>
          <a:sx n="55" d="100"/>
          <a:sy n="55" d="100"/>
        </p:scale>
        <p:origin x="1188" y="32"/>
      </p:cViewPr>
      <p:guideLst>
        <p:guide orient="horz" pos="2160"/>
        <p:guide pos="2880"/>
      </p:guideLst>
    </p:cSldViewPr>
  </p:slideViewPr>
  <p:outlineViewPr>
    <p:cViewPr>
      <p:scale>
        <a:sx n="50" d="100"/>
        <a:sy n="50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600"/>
    </p:cViewPr>
  </p:sorterViewPr>
  <p:notesViewPr>
    <p:cSldViewPr snapToGrid="0" snapToObjects="1">
      <p:cViewPr varScale="1">
        <p:scale>
          <a:sx n="66" d="100"/>
          <a:sy n="66" d="100"/>
        </p:scale>
        <p:origin x="67698688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74" Type="http://schemas.openxmlformats.org/officeDocument/2006/relationships/viewProps" Target="viewProps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microsoft.com/office/2016/11/relationships/changesInfo" Target="changesInfos/changesInfo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presProps" Target="presProps.xml"/><Relationship Id="rId78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tableStyles" Target="tableStyles.xml"/><Relationship Id="rId7" Type="http://schemas.openxmlformats.org/officeDocument/2006/relationships/slide" Target="slides/slide3.xml"/><Relationship Id="rId71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4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utam Raj" userId="S::gautam.raj2021@vitstudent.ac.in::bd3127dd-595d-452a-87b7-6f1a7469ccae" providerId="AD" clId="Web-{EF80463B-FB65-DE9B-0D79-968A0818F32A}"/>
    <pc:docChg chg="modSld">
      <pc:chgData name="Gautam Raj" userId="S::gautam.raj2021@vitstudent.ac.in::bd3127dd-595d-452a-87b7-6f1a7469ccae" providerId="AD" clId="Web-{EF80463B-FB65-DE9B-0D79-968A0818F32A}" dt="2023-04-19T05:21:21.379" v="2" actId="1076"/>
      <pc:docMkLst>
        <pc:docMk/>
      </pc:docMkLst>
      <pc:sldChg chg="modSp">
        <pc:chgData name="Gautam Raj" userId="S::gautam.raj2021@vitstudent.ac.in::bd3127dd-595d-452a-87b7-6f1a7469ccae" providerId="AD" clId="Web-{EF80463B-FB65-DE9B-0D79-968A0818F32A}" dt="2023-04-19T05:21:21.379" v="2" actId="1076"/>
        <pc:sldMkLst>
          <pc:docMk/>
          <pc:sldMk cId="2979830744" sldId="975"/>
        </pc:sldMkLst>
        <pc:spChg chg="mod">
          <ac:chgData name="Gautam Raj" userId="S::gautam.raj2021@vitstudent.ac.in::bd3127dd-595d-452a-87b7-6f1a7469ccae" providerId="AD" clId="Web-{EF80463B-FB65-DE9B-0D79-968A0818F32A}" dt="2023-04-19T05:21:21.379" v="2" actId="1076"/>
          <ac:spMkLst>
            <pc:docMk/>
            <pc:sldMk cId="2979830744" sldId="975"/>
            <ac:spMk id="3" creationId="{7FD37DCB-8A8E-4AA4-8EC6-BEB0C43D9B5F}"/>
          </ac:spMkLst>
        </pc:spChg>
      </pc:sldChg>
      <pc:sldChg chg="modSp">
        <pc:chgData name="Gautam Raj" userId="S::gautam.raj2021@vitstudent.ac.in::bd3127dd-595d-452a-87b7-6f1a7469ccae" providerId="AD" clId="Web-{EF80463B-FB65-DE9B-0D79-968A0818F32A}" dt="2023-04-19T05:11:03.077" v="0" actId="1076"/>
        <pc:sldMkLst>
          <pc:docMk/>
          <pc:sldMk cId="3799346430" sldId="1001"/>
        </pc:sldMkLst>
        <pc:spChg chg="mod">
          <ac:chgData name="Gautam Raj" userId="S::gautam.raj2021@vitstudent.ac.in::bd3127dd-595d-452a-87b7-6f1a7469ccae" providerId="AD" clId="Web-{EF80463B-FB65-DE9B-0D79-968A0818F32A}" dt="2023-04-19T05:11:03.077" v="0" actId="1076"/>
          <ac:spMkLst>
            <pc:docMk/>
            <pc:sldMk cId="3799346430" sldId="1001"/>
            <ac:spMk id="3" creationId="{1C991AE9-0BFB-5EB5-3D97-DEF097BFFA13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>
            <a:extLst>
              <a:ext uri="{FF2B5EF4-FFF2-40B4-BE49-F238E27FC236}">
                <a16:creationId xmlns:a16="http://schemas.microsoft.com/office/drawing/2014/main" id="{72B48DCB-279B-41A9-9285-FC3204444D0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1555" name="Rectangle 3">
            <a:extLst>
              <a:ext uri="{FF2B5EF4-FFF2-40B4-BE49-F238E27FC236}">
                <a16:creationId xmlns:a16="http://schemas.microsoft.com/office/drawing/2014/main" id="{8564709A-F05F-43AB-870C-EA6A86A37EE9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charset="0"/>
              </a:defRPr>
            </a:lvl1pPr>
          </a:lstStyle>
          <a:p>
            <a:pPr>
              <a:defRPr/>
            </a:pPr>
            <a:fld id="{616F4B38-2EBA-469C-B5E6-D23A897C5B28}" type="datetime1">
              <a:rPr lang="en-US"/>
              <a:pPr>
                <a:defRPr/>
              </a:pPr>
              <a:t>4/18/2023</a:t>
            </a:fld>
            <a:endParaRPr lang="en-US"/>
          </a:p>
        </p:txBody>
      </p:sp>
      <p:sp>
        <p:nvSpPr>
          <p:cNvPr id="151556" name="Rectangle 4">
            <a:extLst>
              <a:ext uri="{FF2B5EF4-FFF2-40B4-BE49-F238E27FC236}">
                <a16:creationId xmlns:a16="http://schemas.microsoft.com/office/drawing/2014/main" id="{A28E846B-FF34-4457-AEF7-55BD80B23B5A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1557" name="Rectangle 5">
            <a:extLst>
              <a:ext uri="{FF2B5EF4-FFF2-40B4-BE49-F238E27FC236}">
                <a16:creationId xmlns:a16="http://schemas.microsoft.com/office/drawing/2014/main" id="{AC868085-11C6-42DC-B4AF-BA8200987C8B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331BE0B-39C7-4604-ABCA-12B26C2105C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69EE6496-C452-4FD5-B00A-02F3AD81328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38EECECC-EE08-4DAF-A512-23B6321AE421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charset="0"/>
              </a:defRPr>
            </a:lvl1pPr>
          </a:lstStyle>
          <a:p>
            <a:pPr>
              <a:defRPr/>
            </a:pPr>
            <a:fld id="{6797646B-0E27-4059-9C8A-2CB9E5E6408B}" type="datetime1">
              <a:rPr lang="en-US"/>
              <a:pPr>
                <a:defRPr/>
              </a:pPr>
              <a:t>4/18/2023</a:t>
            </a:fld>
            <a:endParaRPr lang="en-US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21" name="Rectangle 5">
            <a:extLst>
              <a:ext uri="{FF2B5EF4-FFF2-40B4-BE49-F238E27FC236}">
                <a16:creationId xmlns:a16="http://schemas.microsoft.com/office/drawing/2014/main" id="{797D99C1-EA6B-43D3-AB96-43A62711F3A9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222" name="Rectangle 6">
            <a:extLst>
              <a:ext uri="{FF2B5EF4-FFF2-40B4-BE49-F238E27FC236}">
                <a16:creationId xmlns:a16="http://schemas.microsoft.com/office/drawing/2014/main" id="{E249B42D-1C89-45E0-9AB7-FFCE052431A6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3" name="Rectangle 7">
            <a:extLst>
              <a:ext uri="{FF2B5EF4-FFF2-40B4-BE49-F238E27FC236}">
                <a16:creationId xmlns:a16="http://schemas.microsoft.com/office/drawing/2014/main" id="{1BCE7AB0-619D-4B55-B67E-AAD6929CB79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20EB80F-D42D-4DEF-9549-E1927E2EBF6F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6797646B-0E27-4059-9C8A-2CB9E5E6408B}" type="datetime1">
              <a:rPr lang="en-US" smtClean="0"/>
              <a:pPr>
                <a:defRPr/>
              </a:pPr>
              <a:t>4/18/2023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0EB80F-D42D-4DEF-9549-E1927E2EBF6F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599728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4BEAF234-01EA-4BE5-8E60-F2E8246B793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B3F0849-650F-46D0-878F-0BB6EA9ECE43}" type="slidenum">
              <a:rPr lang="en-CA" altLang="en-US"/>
              <a:pPr/>
              <a:t>53</a:t>
            </a:fld>
            <a:endParaRPr lang="en-CA" altLang="en-US"/>
          </a:p>
        </p:txBody>
      </p:sp>
      <p:sp>
        <p:nvSpPr>
          <p:cNvPr id="588802" name="Rectangle 1026">
            <a:extLst>
              <a:ext uri="{FF2B5EF4-FFF2-40B4-BE49-F238E27FC236}">
                <a16:creationId xmlns:a16="http://schemas.microsoft.com/office/drawing/2014/main" id="{38FB6D14-0C3D-4E15-B54F-ED52AFBC80D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8803" name="Rectangle 1027">
            <a:extLst>
              <a:ext uri="{FF2B5EF4-FFF2-40B4-BE49-F238E27FC236}">
                <a16:creationId xmlns:a16="http://schemas.microsoft.com/office/drawing/2014/main" id="{43C3889B-B85A-4326-A4BB-B71406704AD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82CA8954-57FD-4348-BCFF-EF02EC98B4A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9E38C35-7224-421C-B6CA-BD824FB5C573}" type="slidenum">
              <a:rPr lang="en-CA" altLang="en-US"/>
              <a:pPr/>
              <a:t>54</a:t>
            </a:fld>
            <a:endParaRPr lang="en-CA" altLang="en-US"/>
          </a:p>
        </p:txBody>
      </p:sp>
      <p:sp>
        <p:nvSpPr>
          <p:cNvPr id="652290" name="Rectangle 2">
            <a:extLst>
              <a:ext uri="{FF2B5EF4-FFF2-40B4-BE49-F238E27FC236}">
                <a16:creationId xmlns:a16="http://schemas.microsoft.com/office/drawing/2014/main" id="{87B2C699-E7B0-4EFD-B55E-282A283975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2291" name="Rectangle 3">
            <a:extLst>
              <a:ext uri="{FF2B5EF4-FFF2-40B4-BE49-F238E27FC236}">
                <a16:creationId xmlns:a16="http://schemas.microsoft.com/office/drawing/2014/main" id="{157502E0-29A7-4349-BA10-451E17ECC3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BC1CF6CD-5CB9-482F-82CD-2079E5A3D53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1BB07F1-34FD-40C0-8411-A9A0034DC291}" type="slidenum">
              <a:rPr lang="en-CA" altLang="en-US"/>
              <a:pPr/>
              <a:t>55</a:t>
            </a:fld>
            <a:endParaRPr lang="en-CA" altLang="en-US"/>
          </a:p>
        </p:txBody>
      </p:sp>
      <p:sp>
        <p:nvSpPr>
          <p:cNvPr id="590850" name="Rectangle 1026">
            <a:extLst>
              <a:ext uri="{FF2B5EF4-FFF2-40B4-BE49-F238E27FC236}">
                <a16:creationId xmlns:a16="http://schemas.microsoft.com/office/drawing/2014/main" id="{4D6A0FAC-6FAE-48BD-9517-F53C436A8F4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0851" name="Rectangle 1027">
            <a:extLst>
              <a:ext uri="{FF2B5EF4-FFF2-40B4-BE49-F238E27FC236}">
                <a16:creationId xmlns:a16="http://schemas.microsoft.com/office/drawing/2014/main" id="{AD152B9D-0407-4752-A204-45D925F03E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9F486774-80C1-44A6-851A-6E99922AD68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9C9DC22-7A1E-44A7-8087-E340FE35C47D}" type="slidenum">
              <a:rPr lang="en-CA" altLang="en-US"/>
              <a:pPr/>
              <a:t>56</a:t>
            </a:fld>
            <a:endParaRPr lang="en-CA" altLang="en-US"/>
          </a:p>
        </p:txBody>
      </p:sp>
      <p:sp>
        <p:nvSpPr>
          <p:cNvPr id="654338" name="Rectangle 2">
            <a:extLst>
              <a:ext uri="{FF2B5EF4-FFF2-40B4-BE49-F238E27FC236}">
                <a16:creationId xmlns:a16="http://schemas.microsoft.com/office/drawing/2014/main" id="{6466F646-29F3-492B-8198-01C247E0E2C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4339" name="Rectangle 3">
            <a:extLst>
              <a:ext uri="{FF2B5EF4-FFF2-40B4-BE49-F238E27FC236}">
                <a16:creationId xmlns:a16="http://schemas.microsoft.com/office/drawing/2014/main" id="{FF09E05F-32A9-4BDB-8443-8D7356A089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33E6945E-FFB5-439E-AEA8-AA723790AB6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DD42C2D-C80B-4B14-A404-2CED242BF2DD}" type="slidenum">
              <a:rPr lang="en-CA" altLang="en-US"/>
              <a:pPr/>
              <a:t>60</a:t>
            </a:fld>
            <a:endParaRPr lang="en-CA" altLang="en-US"/>
          </a:p>
        </p:txBody>
      </p:sp>
      <p:sp>
        <p:nvSpPr>
          <p:cNvPr id="592898" name="Rectangle 1026">
            <a:extLst>
              <a:ext uri="{FF2B5EF4-FFF2-40B4-BE49-F238E27FC236}">
                <a16:creationId xmlns:a16="http://schemas.microsoft.com/office/drawing/2014/main" id="{09730165-2EE1-4883-B0F1-756A657C123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2899" name="Rectangle 1027">
            <a:extLst>
              <a:ext uri="{FF2B5EF4-FFF2-40B4-BE49-F238E27FC236}">
                <a16:creationId xmlns:a16="http://schemas.microsoft.com/office/drawing/2014/main" id="{7F289CFD-3EED-46D1-B9C9-AF292B7D0A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BFB5B0B4-7A8B-4A7D-8828-2361EBFEE65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6340051-2465-4E6A-A634-486F24E70F4B}" type="slidenum">
              <a:rPr lang="en-CA" altLang="en-US"/>
              <a:pPr/>
              <a:t>61</a:t>
            </a:fld>
            <a:endParaRPr lang="en-CA" altLang="en-US"/>
          </a:p>
        </p:txBody>
      </p:sp>
      <p:sp>
        <p:nvSpPr>
          <p:cNvPr id="594946" name="Rectangle 2">
            <a:extLst>
              <a:ext uri="{FF2B5EF4-FFF2-40B4-BE49-F238E27FC236}">
                <a16:creationId xmlns:a16="http://schemas.microsoft.com/office/drawing/2014/main" id="{C8C1D089-CB53-449D-A4FE-25402D7515B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4947" name="Rectangle 3">
            <a:extLst>
              <a:ext uri="{FF2B5EF4-FFF2-40B4-BE49-F238E27FC236}">
                <a16:creationId xmlns:a16="http://schemas.microsoft.com/office/drawing/2014/main" id="{68B0679F-9D66-4BD9-8F84-F57D6963A2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B70F03B5-AE5E-41BB-B0D3-66575FAD2D2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2C1344-8C7E-4A0B-B20C-A3B76C48ECDB}" type="slidenum">
              <a:rPr lang="en-CA" altLang="en-US"/>
              <a:pPr/>
              <a:t>63</a:t>
            </a:fld>
            <a:endParaRPr lang="en-CA" altLang="en-US"/>
          </a:p>
        </p:txBody>
      </p:sp>
      <p:sp>
        <p:nvSpPr>
          <p:cNvPr id="596994" name="Rectangle 1026">
            <a:extLst>
              <a:ext uri="{FF2B5EF4-FFF2-40B4-BE49-F238E27FC236}">
                <a16:creationId xmlns:a16="http://schemas.microsoft.com/office/drawing/2014/main" id="{10E7301E-AF94-428C-9B04-C17940EF730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6995" name="Rectangle 1027">
            <a:extLst>
              <a:ext uri="{FF2B5EF4-FFF2-40B4-BE49-F238E27FC236}">
                <a16:creationId xmlns:a16="http://schemas.microsoft.com/office/drawing/2014/main" id="{C97A9D09-6947-4CB8-85FA-1156CE9A6D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E7B9D7AB-B9BF-4C47-B778-BBBD6174B8F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4C0B578-985F-4855-8DE4-811D48D12880}" type="slidenum">
              <a:rPr lang="en-CA" altLang="en-US"/>
              <a:pPr/>
              <a:t>65</a:t>
            </a:fld>
            <a:endParaRPr lang="en-CA" altLang="en-US"/>
          </a:p>
        </p:txBody>
      </p:sp>
      <p:sp>
        <p:nvSpPr>
          <p:cNvPr id="599042" name="Rectangle 2">
            <a:extLst>
              <a:ext uri="{FF2B5EF4-FFF2-40B4-BE49-F238E27FC236}">
                <a16:creationId xmlns:a16="http://schemas.microsoft.com/office/drawing/2014/main" id="{734746D1-F8DA-4EBD-AA4D-1212550FBA8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9043" name="Rectangle 3">
            <a:extLst>
              <a:ext uri="{FF2B5EF4-FFF2-40B4-BE49-F238E27FC236}">
                <a16:creationId xmlns:a16="http://schemas.microsoft.com/office/drawing/2014/main" id="{657BFA14-3D10-4F96-98A3-55931ACEF3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90FBE3C6-FAB3-4F72-8303-3972203BC32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D6F51C-73F4-419E-A2DF-0315EFEAA24D}" type="slidenum">
              <a:rPr lang="en-CA" altLang="en-US"/>
              <a:pPr/>
              <a:t>66</a:t>
            </a:fld>
            <a:endParaRPr lang="en-CA" altLang="en-US"/>
          </a:p>
        </p:txBody>
      </p:sp>
      <p:sp>
        <p:nvSpPr>
          <p:cNvPr id="601090" name="Rectangle 1026">
            <a:extLst>
              <a:ext uri="{FF2B5EF4-FFF2-40B4-BE49-F238E27FC236}">
                <a16:creationId xmlns:a16="http://schemas.microsoft.com/office/drawing/2014/main" id="{C4C00011-2668-4892-B6FA-463D88D371E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1091" name="Rectangle 1027">
            <a:extLst>
              <a:ext uri="{FF2B5EF4-FFF2-40B4-BE49-F238E27FC236}">
                <a16:creationId xmlns:a16="http://schemas.microsoft.com/office/drawing/2014/main" id="{10C34F27-EBCF-4D70-9F02-E321F08F33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3022" tIns="46511" rIns="93022" bIns="46511" anchor="b"/>
          <a:lstStyle/>
          <a:p>
            <a:pPr algn="r" defTabSz="928787"/>
            <a:fld id="{0D799AF1-7295-4E0B-8743-1CC5B98377B9}" type="slidenum">
              <a:rPr lang="en-US" sz="1200"/>
              <a:pPr algn="r" defTabSz="928787"/>
              <a:t>13</a:t>
            </a:fld>
            <a:endParaRPr lang="en-US" sz="1200" dirty="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03835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3022" tIns="46511" rIns="93022" bIns="46511" anchor="b"/>
          <a:lstStyle/>
          <a:p>
            <a:pPr algn="r" defTabSz="928787"/>
            <a:fld id="{0D799AF1-7295-4E0B-8743-1CC5B98377B9}" type="slidenum">
              <a:rPr lang="en-US" sz="1200"/>
              <a:pPr algn="r" defTabSz="928787"/>
              <a:t>14</a:t>
            </a:fld>
            <a:endParaRPr lang="en-US" sz="1200" dirty="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218097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61B8CAD7-46FF-4242-BDA5-2263185C4B88}" type="slidenum">
              <a:rPr lang="en-US" altLang="en-US" sz="1200"/>
              <a:pPr algn="r"/>
              <a:t>19</a:t>
            </a:fld>
            <a:endParaRPr lang="en-US" altLang="en-US" sz="1200" dirty="0"/>
          </a:p>
        </p:txBody>
      </p:sp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23340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>
            <a:extLst>
              <a:ext uri="{FF2B5EF4-FFF2-40B4-BE49-F238E27FC236}">
                <a16:creationId xmlns:a16="http://schemas.microsoft.com/office/drawing/2014/main" id="{271DC85B-6668-4CC4-9D7F-5A2464E363DB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31" tIns="46516" rIns="93031" bIns="46516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454609C9-1C7F-4F95-BF78-F7C121615719}" type="slidenum">
              <a:rPr lang="en-US" altLang="en-US" sz="1200"/>
              <a:pPr algn="r"/>
              <a:t>23</a:t>
            </a:fld>
            <a:endParaRPr lang="en-US" altLang="en-US" sz="1200"/>
          </a:p>
        </p:txBody>
      </p:sp>
      <p:sp>
        <p:nvSpPr>
          <p:cNvPr id="79875" name="Rectangle 2">
            <a:extLst>
              <a:ext uri="{FF2B5EF4-FFF2-40B4-BE49-F238E27FC236}">
                <a16:creationId xmlns:a16="http://schemas.microsoft.com/office/drawing/2014/main" id="{DAA75611-7F72-403F-A1C2-C99AADAE3A5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>
            <a:extLst>
              <a:ext uri="{FF2B5EF4-FFF2-40B4-BE49-F238E27FC236}">
                <a16:creationId xmlns:a16="http://schemas.microsoft.com/office/drawing/2014/main" id="{05CF2455-6E9F-48FD-A060-ECD630D5D2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>
            <a:extLst>
              <a:ext uri="{FF2B5EF4-FFF2-40B4-BE49-F238E27FC236}">
                <a16:creationId xmlns:a16="http://schemas.microsoft.com/office/drawing/2014/main" id="{03A1F24A-5C88-4F1F-9BCB-13430C701975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31" tIns="46516" rIns="93031" bIns="46516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E649505F-BB3A-4441-AE0A-F4AE7BF15FC2}" type="slidenum">
              <a:rPr lang="en-US" altLang="en-US" sz="1200"/>
              <a:pPr algn="r"/>
              <a:t>42</a:t>
            </a:fld>
            <a:endParaRPr lang="en-US" altLang="en-US" sz="1200"/>
          </a:p>
        </p:txBody>
      </p:sp>
      <p:sp>
        <p:nvSpPr>
          <p:cNvPr id="86019" name="Rectangle 2">
            <a:extLst>
              <a:ext uri="{FF2B5EF4-FFF2-40B4-BE49-F238E27FC236}">
                <a16:creationId xmlns:a16="http://schemas.microsoft.com/office/drawing/2014/main" id="{0FD88B2E-E6C4-4141-88E3-3C05F4F54D9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>
            <a:extLst>
              <a:ext uri="{FF2B5EF4-FFF2-40B4-BE49-F238E27FC236}">
                <a16:creationId xmlns:a16="http://schemas.microsoft.com/office/drawing/2014/main" id="{984C0A93-A081-4A28-AE44-1F1BBED2B55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A4FAC8B6-558F-48B5-B02D-AEA49BD50C1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A238069-7653-43C5-8228-9D222E3D7CF7}" type="slidenum">
              <a:rPr lang="en-CA" altLang="en-US"/>
              <a:pPr/>
              <a:t>50</a:t>
            </a:fld>
            <a:endParaRPr lang="en-CA" altLang="en-US"/>
          </a:p>
        </p:txBody>
      </p:sp>
      <p:sp>
        <p:nvSpPr>
          <p:cNvPr id="576514" name="Rectangle 2">
            <a:extLst>
              <a:ext uri="{FF2B5EF4-FFF2-40B4-BE49-F238E27FC236}">
                <a16:creationId xmlns:a16="http://schemas.microsoft.com/office/drawing/2014/main" id="{DE8E86E4-6608-4782-A147-0D1CD1E5581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6515" name="Rectangle 3">
            <a:extLst>
              <a:ext uri="{FF2B5EF4-FFF2-40B4-BE49-F238E27FC236}">
                <a16:creationId xmlns:a16="http://schemas.microsoft.com/office/drawing/2014/main" id="{78A354A7-B54E-4D10-8F18-6904ED5294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12D96B20-C620-49E1-A39D-5CE8F39D77C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EC0CEF-0EB5-4AD8-95C5-2D28A7571D4D}" type="slidenum">
              <a:rPr lang="en-CA" altLang="en-US"/>
              <a:pPr/>
              <a:t>51</a:t>
            </a:fld>
            <a:endParaRPr lang="en-CA" altLang="en-US"/>
          </a:p>
        </p:txBody>
      </p:sp>
      <p:sp>
        <p:nvSpPr>
          <p:cNvPr id="666626" name="Rectangle 1026">
            <a:extLst>
              <a:ext uri="{FF2B5EF4-FFF2-40B4-BE49-F238E27FC236}">
                <a16:creationId xmlns:a16="http://schemas.microsoft.com/office/drawing/2014/main" id="{2CA77814-1A77-4003-A997-794DF9ED13F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6627" name="Rectangle 1027">
            <a:extLst>
              <a:ext uri="{FF2B5EF4-FFF2-40B4-BE49-F238E27FC236}">
                <a16:creationId xmlns:a16="http://schemas.microsoft.com/office/drawing/2014/main" id="{938FBFC0-70D1-4E25-A3FD-A286DB2F6C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4D6E15E7-15B3-424A-8828-BC3F621D8B1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D3EB212-6310-4708-968D-CE22B5939F2A}" type="slidenum">
              <a:rPr lang="en-CA" altLang="en-US"/>
              <a:pPr/>
              <a:t>52</a:t>
            </a:fld>
            <a:endParaRPr lang="en-CA" altLang="en-US"/>
          </a:p>
        </p:txBody>
      </p:sp>
      <p:sp>
        <p:nvSpPr>
          <p:cNvPr id="578562" name="Rectangle 2">
            <a:extLst>
              <a:ext uri="{FF2B5EF4-FFF2-40B4-BE49-F238E27FC236}">
                <a16:creationId xmlns:a16="http://schemas.microsoft.com/office/drawing/2014/main" id="{67E2BF62-D1F9-452E-A73E-F2DD84CA8AA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8563" name="Rectangle 3">
            <a:extLst>
              <a:ext uri="{FF2B5EF4-FFF2-40B4-BE49-F238E27FC236}">
                <a16:creationId xmlns:a16="http://schemas.microsoft.com/office/drawing/2014/main" id="{6B83E0F4-1883-4804-918B-35015358C73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3" name="Rectangle 5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762000"/>
            <a:ext cx="7772400" cy="1143000"/>
          </a:xfrm>
        </p:spPr>
        <p:txBody>
          <a:bodyPr anchor="b"/>
          <a:lstStyle>
            <a:lvl1pPr>
              <a:defRPr sz="54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5654" name="Rectangle 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238250" y="2420938"/>
            <a:ext cx="6400800" cy="1752600"/>
          </a:xfrm>
        </p:spPr>
        <p:txBody>
          <a:bodyPr lIns="92075" tIns="46038" rIns="92075" bIns="46038" anchor="ctr"/>
          <a:lstStyle>
            <a:lvl1pPr marL="0" indent="0" algn="ctr">
              <a:buFont typeface="Wingdings" pitchFamily="2" charset="2"/>
              <a:buNone/>
              <a:defRPr sz="4000" b="1">
                <a:solidFill>
                  <a:srgbClr val="333399"/>
                </a:solidFill>
                <a:latin typeface="Arial" charset="0"/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567ECCA8-F7F0-468D-8599-6D1AA132365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Slide 1-</a:t>
            </a:r>
            <a:fld id="{2BFAFB70-E337-41A6-93F1-741C2BB29D62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567ECCA8-F7F0-468D-8599-6D1AA132365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Slide 1-</a:t>
            </a:r>
            <a:fld id="{6EF2C63A-4F89-46D2-9D37-AF1871B4FF30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567ECCA8-F7F0-468D-8599-6D1AA132365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Slide 1-</a:t>
            </a:r>
            <a:fld id="{DBF3D1A9-16B7-478D-B85A-10DA087B81DE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567ECCA8-F7F0-468D-8599-6D1AA132365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Slide 1-</a:t>
            </a:r>
            <a:fld id="{96F20B71-C7B0-452B-AB2E-47C7B7B92DEA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567ECCA8-F7F0-468D-8599-6D1AA132365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Slide 1-</a:t>
            </a:r>
            <a:fld id="{DC60B874-4787-4644-A835-BFD0B6764F78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567ECCA8-F7F0-468D-8599-6D1AA132365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Slide 1-</a:t>
            </a:r>
            <a:fld id="{71AB88BA-F0F4-4972-A011-35B547B36FFB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8">
            <a:extLst>
              <a:ext uri="{FF2B5EF4-FFF2-40B4-BE49-F238E27FC236}">
                <a16:creationId xmlns:a16="http://schemas.microsoft.com/office/drawing/2014/main" id="{567ECCA8-F7F0-468D-8599-6D1AA132365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Slide 1-</a:t>
            </a:r>
            <a:fld id="{4ECC64D0-FF60-40D7-B8A6-D81DC26305E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>
            <a:extLst>
              <a:ext uri="{FF2B5EF4-FFF2-40B4-BE49-F238E27FC236}">
                <a16:creationId xmlns:a16="http://schemas.microsoft.com/office/drawing/2014/main" id="{567ECCA8-F7F0-468D-8599-6D1AA132365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Slide 1-</a:t>
            </a:r>
            <a:fld id="{611E7058-A3CD-4137-8FEF-92AB0411541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567ECCA8-F7F0-468D-8599-6D1AA132365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Slide 1-</a:t>
            </a:r>
            <a:fld id="{DD2DBB21-D970-4423-91AE-6C54ABE4BFDA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567ECCA8-F7F0-468D-8599-6D1AA132365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Slide 1-</a:t>
            </a:r>
            <a:fld id="{640CA022-6E4B-418C-A3DB-5E4B265CDAD6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54632" name="Rectangle 8">
            <a:extLst>
              <a:ext uri="{FF2B5EF4-FFF2-40B4-BE49-F238E27FC236}">
                <a16:creationId xmlns:a16="http://schemas.microsoft.com/office/drawing/2014/main" id="{567ECCA8-F7F0-468D-8599-6D1AA132365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377113" y="6454775"/>
            <a:ext cx="1681162" cy="319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600" b="1">
                <a:solidFill>
                  <a:schemeClr val="bg2"/>
                </a:solidFill>
              </a:defRPr>
            </a:lvl1pPr>
          </a:lstStyle>
          <a:p>
            <a:r>
              <a:rPr lang="en-US" altLang="en-US" dirty="0"/>
              <a:t>Slide 1-</a:t>
            </a:r>
            <a:fld id="{DC3DEB04-F566-420D-8726-67932515F84A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1029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32" name="Line 23"/>
          <p:cNvSpPr>
            <a:spLocks noChangeShapeType="1"/>
          </p:cNvSpPr>
          <p:nvPr/>
        </p:nvSpPr>
        <p:spPr bwMode="auto">
          <a:xfrm flipH="1">
            <a:off x="304800" y="6443663"/>
            <a:ext cx="8853488" cy="0"/>
          </a:xfrm>
          <a:prstGeom prst="line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21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333399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333399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333399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333399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333399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333399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333399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333399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333399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l"/>
        <a:defRPr sz="3200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–"/>
        <a:defRPr sz="2800">
          <a:solidFill>
            <a:schemeClr val="bg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l"/>
        <a:defRPr sz="2400">
          <a:solidFill>
            <a:schemeClr val="bg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–"/>
        <a:defRPr sz="2000">
          <a:solidFill>
            <a:schemeClr val="bg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•"/>
        <a:defRPr sz="2000">
          <a:solidFill>
            <a:schemeClr val="bg2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FF0000"/>
        </a:buClr>
        <a:buChar char="•"/>
        <a:defRPr sz="2000">
          <a:solidFill>
            <a:schemeClr val="bg2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FF0000"/>
        </a:buClr>
        <a:buChar char="•"/>
        <a:defRPr sz="2000">
          <a:solidFill>
            <a:schemeClr val="bg2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FF0000"/>
        </a:buClr>
        <a:buChar char="•"/>
        <a:defRPr sz="2000">
          <a:solidFill>
            <a:schemeClr val="bg2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FF0000"/>
        </a:buClr>
        <a:buChar char="•"/>
        <a:defRPr sz="2000">
          <a:solidFill>
            <a:schemeClr val="bg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latin typeface="Arial" pitchFamily="34" charset="0"/>
              </a:rPr>
              <a:t>Introduction to Database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62D06-BB67-9FC2-016D-C77CDE7D4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Module:8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DA4138-05DA-860A-0E9C-1A948DF7B2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Contemporary Issues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F58FB6-7823-D0A6-7D31-BE2399D959B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1-</a:t>
            </a:r>
            <a:fld id="{DBF3D1A9-16B7-478D-B85A-10DA087B81DE}" type="slidenum">
              <a:rPr lang="en-US" altLang="en-US" smtClean="0"/>
              <a:pPr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077400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C1AA9-64C8-4898-AA16-AA2D9F77D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45610"/>
            <a:ext cx="7772400" cy="705950"/>
          </a:xfrm>
        </p:spPr>
        <p:txBody>
          <a:bodyPr/>
          <a:lstStyle/>
          <a:p>
            <a:r>
              <a:rPr lang="en-IN" dirty="0"/>
              <a:t>Books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24A8A4-43AF-4EEE-9991-74A9D5B710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627" y="1051560"/>
            <a:ext cx="8290932" cy="5282333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en-US" dirty="0"/>
              <a:t>R. </a:t>
            </a:r>
            <a:r>
              <a:rPr lang="en-US" dirty="0" err="1"/>
              <a:t>Elmasri</a:t>
            </a:r>
            <a:r>
              <a:rPr lang="en-US" dirty="0"/>
              <a:t> &amp; S. B. </a:t>
            </a:r>
            <a:r>
              <a:rPr lang="en-US" dirty="0" err="1"/>
              <a:t>Navathe</a:t>
            </a:r>
            <a:r>
              <a:rPr lang="en-US" dirty="0"/>
              <a:t>, Fundamentals of Database Systems, Addison Wesley, 7th Edition, 2016</a:t>
            </a:r>
          </a:p>
          <a:p>
            <a:pPr algn="just"/>
            <a:endParaRPr lang="en-US" dirty="0"/>
          </a:p>
          <a:p>
            <a:pPr algn="just"/>
            <a:r>
              <a:rPr lang="en-IN" dirty="0"/>
              <a:t>A. </a:t>
            </a:r>
            <a:r>
              <a:rPr lang="en-IN" dirty="0" err="1"/>
              <a:t>Silberschatz</a:t>
            </a:r>
            <a:r>
              <a:rPr lang="en-IN" dirty="0"/>
              <a:t>, H. F. </a:t>
            </a:r>
            <a:r>
              <a:rPr lang="en-IN" dirty="0" err="1"/>
              <a:t>Korth</a:t>
            </a:r>
            <a:r>
              <a:rPr lang="en-IN" dirty="0"/>
              <a:t> &amp; S. Sudarshan, Database System Concepts, McGraw Hill, 7th Edition 2019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Raghu Ramakrishnan, Database Management Systems, </a:t>
            </a:r>
            <a:r>
              <a:rPr lang="en-US" dirty="0" err="1"/>
              <a:t>Mcgraw-Hill</a:t>
            </a:r>
            <a:r>
              <a:rPr lang="en-US" dirty="0"/>
              <a:t>, 4th Edition, 2018</a:t>
            </a:r>
          </a:p>
          <a:p>
            <a:pPr algn="just"/>
            <a:endParaRPr lang="en-US" dirty="0"/>
          </a:p>
          <a:p>
            <a:pPr algn="just"/>
            <a:r>
              <a:rPr lang="en-US" dirty="0" err="1"/>
              <a:t>C.J.Date</a:t>
            </a:r>
            <a:r>
              <a:rPr lang="en-US" dirty="0"/>
              <a:t>, </a:t>
            </a:r>
            <a:r>
              <a:rPr lang="en-US" dirty="0" err="1"/>
              <a:t>A.Kannan</a:t>
            </a:r>
            <a:r>
              <a:rPr lang="en-US" dirty="0"/>
              <a:t>, </a:t>
            </a:r>
            <a:r>
              <a:rPr lang="en-US" dirty="0" err="1"/>
              <a:t>S.Swamynathan</a:t>
            </a:r>
            <a:r>
              <a:rPr lang="en-US" dirty="0"/>
              <a:t>,” An Introduction to Database Systems”, Pearson, Eighth Edition, 2006</a:t>
            </a:r>
          </a:p>
          <a:p>
            <a:pPr algn="just"/>
            <a:endParaRPr lang="en-US" dirty="0"/>
          </a:p>
          <a:p>
            <a:pPr algn="just"/>
            <a:r>
              <a:rPr lang="en-IN" dirty="0"/>
              <a:t>Gerardus </a:t>
            </a:r>
            <a:r>
              <a:rPr lang="en-IN" dirty="0" err="1"/>
              <a:t>Blokdyk</a:t>
            </a:r>
            <a:r>
              <a:rPr lang="en-IN" dirty="0"/>
              <a:t>, NoSQL Databases A Complete Guide, 5STARCooks, 2021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69DF91-0832-43A3-A1D9-483DD7ED0A4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1-</a:t>
            </a:r>
            <a:fld id="{DBF3D1A9-16B7-478D-B85A-10DA087B81DE}" type="slidenum">
              <a:rPr lang="en-US" altLang="en-US" smtClean="0"/>
              <a:pPr/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401544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4842"/>
            <a:ext cx="7772400" cy="878006"/>
          </a:xfrm>
        </p:spPr>
        <p:txBody>
          <a:bodyPr/>
          <a:lstStyle/>
          <a:p>
            <a:pPr eaLnBrk="1" hangingPunct="1"/>
            <a:r>
              <a:rPr lang="en-US" altLang="en-US" sz="3600" b="1" dirty="0">
                <a:latin typeface="Arial" pitchFamily="34" charset="0"/>
              </a:rPr>
              <a:t>Introduction to 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799" y="1419367"/>
            <a:ext cx="8372475" cy="4676633"/>
          </a:xfrm>
        </p:spPr>
        <p:txBody>
          <a:bodyPr/>
          <a:lstStyle/>
          <a:p>
            <a:pPr>
              <a:buNone/>
            </a:pPr>
            <a:r>
              <a:rPr lang="en-US" sz="2800" b="1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Topics to be covered</a:t>
            </a:r>
          </a:p>
          <a:p>
            <a:r>
              <a:rPr lang="en-US" sz="28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Overview of File Systems</a:t>
            </a:r>
          </a:p>
          <a:p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>
                <a:latin typeface="+mn-lt"/>
                <a:ea typeface="+mn-ea"/>
                <a:cs typeface="+mn-cs"/>
              </a:rPr>
              <a:t>Purpose of Database System</a:t>
            </a:r>
          </a:p>
          <a:p>
            <a:r>
              <a:rPr lang="en-US" sz="2800" dirty="0">
                <a:latin typeface="+mn-lt"/>
                <a:ea typeface="+mn-ea"/>
                <a:cs typeface="+mn-cs"/>
              </a:rPr>
              <a:t> View of Data, Database Characteristics</a:t>
            </a:r>
          </a:p>
          <a:p>
            <a:r>
              <a:rPr lang="en-US" sz="2800" dirty="0">
                <a:latin typeface="+mn-lt"/>
                <a:ea typeface="+mn-ea"/>
                <a:cs typeface="+mn-cs"/>
              </a:rPr>
              <a:t> Users of Database System </a:t>
            </a:r>
          </a:p>
          <a:p>
            <a:r>
              <a:rPr lang="en-US" sz="2800" dirty="0">
                <a:latin typeface="+mn-lt"/>
                <a:ea typeface="+mn-ea"/>
                <a:cs typeface="+mn-cs"/>
              </a:rPr>
              <a:t> </a:t>
            </a:r>
            <a:r>
              <a:rPr lang="en-US" sz="2800" dirty="0"/>
              <a:t>Advantages of DBMS Approach</a:t>
            </a:r>
          </a:p>
          <a:p>
            <a:r>
              <a:rPr lang="en-US" sz="2800" dirty="0"/>
              <a:t> Schemas and Instances</a:t>
            </a:r>
          </a:p>
          <a:p>
            <a:r>
              <a:rPr lang="en-US" sz="2800" dirty="0">
                <a:latin typeface="+mn-lt"/>
                <a:ea typeface="+mn-ea"/>
                <a:cs typeface="+mn-cs"/>
              </a:rPr>
              <a:t> Three Schema Architecture </a:t>
            </a:r>
          </a:p>
          <a:p>
            <a:r>
              <a:rPr lang="en-US" sz="2800" dirty="0">
                <a:latin typeface="+mn-lt"/>
                <a:ea typeface="+mn-ea"/>
                <a:cs typeface="+mn-cs"/>
              </a:rPr>
              <a:t> Data Independence </a:t>
            </a:r>
          </a:p>
          <a:p>
            <a:r>
              <a:rPr lang="en-US" sz="2800" dirty="0">
                <a:latin typeface="+mn-lt"/>
                <a:ea typeface="+mn-ea"/>
                <a:cs typeface="+mn-cs"/>
              </a:rPr>
              <a:t> The Database System Environment.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 dirty="0"/>
              <a:t>Slide 1-</a:t>
            </a:r>
            <a:fld id="{DBF3D1A9-16B7-478D-B85A-10DA087B81DE}" type="slidenum">
              <a:rPr lang="en-US" altLang="en-US" smtClean="0"/>
              <a:pPr/>
              <a:t>12</a:t>
            </a:fld>
            <a:endParaRPr lang="en-US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181336"/>
            <a:ext cx="7772400" cy="1143000"/>
          </a:xfrm>
          <a:noFill/>
        </p:spPr>
        <p:txBody>
          <a:bodyPr/>
          <a:lstStyle/>
          <a:p>
            <a:r>
              <a:rPr lang="en-US" sz="2800" b="1" dirty="0">
                <a:effectLst/>
                <a:ea typeface="ＭＳ Ｐゴシック" pitchFamily="34" charset="-128"/>
              </a:rPr>
              <a:t>Database Applications Examples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100831"/>
            <a:ext cx="7576659" cy="4860170"/>
          </a:xfrm>
        </p:spPr>
        <p:txBody>
          <a:bodyPr/>
          <a:lstStyle/>
          <a:p>
            <a:r>
              <a:rPr lang="en-US" sz="1700" dirty="0">
                <a:ea typeface="ＭＳ Ｐゴシック" pitchFamily="34" charset="-128"/>
              </a:rPr>
              <a:t>Enterprise Information</a:t>
            </a:r>
          </a:p>
          <a:p>
            <a:pPr lvl="1"/>
            <a:r>
              <a:rPr lang="en-US" sz="1700" dirty="0">
                <a:ea typeface="ＭＳ Ｐゴシック" pitchFamily="34" charset="-128"/>
              </a:rPr>
              <a:t>Sales: customers, products, purchases</a:t>
            </a:r>
          </a:p>
          <a:p>
            <a:pPr lvl="1"/>
            <a:r>
              <a:rPr lang="en-US" sz="1700" dirty="0">
                <a:ea typeface="ＭＳ Ｐゴシック" pitchFamily="34" charset="-128"/>
              </a:rPr>
              <a:t>Accounting: payments, receipts, assets</a:t>
            </a:r>
          </a:p>
          <a:p>
            <a:pPr lvl="1"/>
            <a:r>
              <a:rPr lang="en-US" sz="1700" dirty="0">
                <a:ea typeface="ＭＳ Ｐゴシック" pitchFamily="34" charset="-128"/>
              </a:rPr>
              <a:t>Human Resources: Information about employees, salaries, payroll taxes.</a:t>
            </a:r>
          </a:p>
          <a:p>
            <a:r>
              <a:rPr lang="en-US" sz="1700" dirty="0">
                <a:ea typeface="ＭＳ Ｐゴシック" pitchFamily="34" charset="-128"/>
              </a:rPr>
              <a:t>Manufacturing: management of production, inventory, orders, supply chain.</a:t>
            </a:r>
          </a:p>
          <a:p>
            <a:r>
              <a:rPr lang="en-US" sz="1700" dirty="0">
                <a:ea typeface="ＭＳ Ｐゴシック" pitchFamily="34" charset="-128"/>
              </a:rPr>
              <a:t>Banking and finance</a:t>
            </a:r>
          </a:p>
          <a:p>
            <a:pPr lvl="1"/>
            <a:r>
              <a:rPr lang="en-US" sz="1700" dirty="0">
                <a:ea typeface="ＭＳ Ｐゴシック" pitchFamily="34" charset="-128"/>
              </a:rPr>
              <a:t>customer information, accounts, loans, and banking transactions.</a:t>
            </a:r>
          </a:p>
          <a:p>
            <a:pPr lvl="1"/>
            <a:r>
              <a:rPr lang="en-US" sz="1700" dirty="0">
                <a:ea typeface="ＭＳ Ｐゴシック" pitchFamily="34" charset="-128"/>
              </a:rPr>
              <a:t>Credit card transactions</a:t>
            </a:r>
          </a:p>
          <a:p>
            <a:pPr lvl="1"/>
            <a:r>
              <a:rPr lang="en-US" sz="1700" dirty="0">
                <a:ea typeface="ＭＳ Ｐゴシック" pitchFamily="34" charset="-128"/>
              </a:rPr>
              <a:t>Finance:  sales and purchases of financial instruments (e.g., stocks and bonds; storing real-time market data</a:t>
            </a:r>
          </a:p>
          <a:p>
            <a:r>
              <a:rPr lang="en-US" sz="1700" dirty="0">
                <a:ea typeface="ＭＳ Ｐゴシック" pitchFamily="34" charset="-128"/>
              </a:rPr>
              <a:t>Universities:  registration, grades</a:t>
            </a:r>
          </a:p>
          <a:p>
            <a:pPr>
              <a:buNone/>
            </a:pPr>
            <a:endParaRPr lang="en-US" dirty="0">
              <a:ea typeface="ＭＳ Ｐゴシック" pitchFamily="34" charset="-128"/>
            </a:endParaRPr>
          </a:p>
          <a:p>
            <a:endParaRPr lang="en-US" dirty="0">
              <a:ea typeface="ＭＳ Ｐゴシック" pitchFamily="34" charset="-128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865886" y="117475"/>
            <a:ext cx="8077200" cy="609600"/>
          </a:xfrm>
          <a:noFill/>
        </p:spPr>
        <p:txBody>
          <a:bodyPr/>
          <a:lstStyle/>
          <a:p>
            <a:r>
              <a:rPr lang="en-US" sz="2800" b="1" dirty="0">
                <a:effectLst/>
                <a:ea typeface="ＭＳ Ｐゴシック" pitchFamily="34" charset="-128"/>
              </a:rPr>
              <a:t>Database Applications Examples (Cont.)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754603" y="1093790"/>
            <a:ext cx="7617040" cy="4903787"/>
          </a:xfrm>
        </p:spPr>
        <p:txBody>
          <a:bodyPr/>
          <a:lstStyle/>
          <a:p>
            <a:r>
              <a:rPr lang="en-US" sz="1700" dirty="0">
                <a:ea typeface="ＭＳ Ｐゴシック" pitchFamily="34" charset="-128"/>
              </a:rPr>
              <a:t>Airlines: reservations, schedules</a:t>
            </a:r>
          </a:p>
          <a:p>
            <a:r>
              <a:rPr lang="en-US" sz="1700" dirty="0">
                <a:ea typeface="ＭＳ Ｐゴシック" pitchFamily="34" charset="-128"/>
              </a:rPr>
              <a:t>Telecommunication: records of calls, texts, and data usage, generating monthly bills, maintaining balances on prepaid calling cards</a:t>
            </a:r>
          </a:p>
          <a:p>
            <a:r>
              <a:rPr lang="en-US" sz="1700" dirty="0">
                <a:ea typeface="ＭＳ Ｐゴシック" pitchFamily="34" charset="-128"/>
              </a:rPr>
              <a:t>Web-based services</a:t>
            </a:r>
          </a:p>
          <a:p>
            <a:pPr lvl="1"/>
            <a:r>
              <a:rPr lang="en-US" sz="1700" dirty="0">
                <a:ea typeface="ＭＳ Ｐゴシック" pitchFamily="34" charset="-128"/>
              </a:rPr>
              <a:t>Online retailers: order tracking, customized recommendations</a:t>
            </a:r>
          </a:p>
          <a:p>
            <a:pPr lvl="1"/>
            <a:r>
              <a:rPr lang="en-US" sz="1700" dirty="0">
                <a:ea typeface="ＭＳ Ｐゴシック" pitchFamily="34" charset="-128"/>
              </a:rPr>
              <a:t>Online advertisements</a:t>
            </a:r>
          </a:p>
          <a:p>
            <a:r>
              <a:rPr lang="en-US" sz="1700" dirty="0">
                <a:ea typeface="ＭＳ Ｐゴシック" pitchFamily="34" charset="-128"/>
              </a:rPr>
              <a:t>Document databases</a:t>
            </a:r>
          </a:p>
          <a:p>
            <a:r>
              <a:rPr lang="en-US" sz="1700" dirty="0">
                <a:ea typeface="ＭＳ Ｐゴシック" pitchFamily="34" charset="-128"/>
              </a:rPr>
              <a:t>Navigation systems: For maintaining the locations of varies places of interest along with the exact routes of roads, train systems, buses, etc.</a:t>
            </a:r>
          </a:p>
          <a:p>
            <a:pPr lvl="1"/>
            <a:endParaRPr lang="en-US" dirty="0">
              <a:ea typeface="ＭＳ Ｐゴシック" pitchFamily="34" charset="-128"/>
            </a:endParaRPr>
          </a:p>
          <a:p>
            <a:pPr>
              <a:buNone/>
            </a:pPr>
            <a:endParaRPr lang="en-US" dirty="0">
              <a:ea typeface="ＭＳ Ｐゴシック" pitchFamily="34" charset="-128"/>
            </a:endParaRPr>
          </a:p>
          <a:p>
            <a:endParaRPr lang="en-US" dirty="0">
              <a:ea typeface="ＭＳ Ｐゴシック" pitchFamily="34" charset="-128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F0AAA-B2FA-4A6B-A75E-129E5B782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32012"/>
            <a:ext cx="7772400" cy="1143000"/>
          </a:xfrm>
        </p:spPr>
        <p:txBody>
          <a:bodyPr/>
          <a:lstStyle/>
          <a:p>
            <a:r>
              <a:rPr lang="en-IN" sz="3600" b="1" dirty="0"/>
              <a:t>Overview of File Processing System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2DAFAA-3B52-462A-80C9-866A32EE98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375012"/>
            <a:ext cx="7909560" cy="5066731"/>
          </a:xfrm>
        </p:spPr>
        <p:txBody>
          <a:bodyPr>
            <a:normAutofit fontScale="70000" lnSpcReduction="20000"/>
          </a:bodyPr>
          <a:lstStyle/>
          <a:p>
            <a:pPr algn="just"/>
            <a:r>
              <a:rPr lang="en-IN" dirty="0"/>
              <a:t>In a typical file processing system, </a:t>
            </a:r>
            <a:r>
              <a:rPr lang="en-IN" dirty="0">
                <a:solidFill>
                  <a:srgbClr val="FF0000"/>
                </a:solidFill>
              </a:rPr>
              <a:t>each department has its own set of applications and its own files</a:t>
            </a:r>
            <a:r>
              <a:rPr lang="en-IN" dirty="0"/>
              <a:t>, designed specifically for those applications.</a:t>
            </a:r>
          </a:p>
          <a:p>
            <a:pPr algn="just"/>
            <a:endParaRPr lang="en-IN" dirty="0"/>
          </a:p>
          <a:p>
            <a:pPr algn="just"/>
            <a:r>
              <a:rPr lang="en-IN" dirty="0"/>
              <a:t>The department itself ,working with the </a:t>
            </a:r>
            <a:r>
              <a:rPr lang="en-IN" dirty="0">
                <a:solidFill>
                  <a:srgbClr val="FF0000"/>
                </a:solidFill>
              </a:rPr>
              <a:t>data processing staff, set policies or standards</a:t>
            </a:r>
            <a:r>
              <a:rPr lang="en-IN" dirty="0"/>
              <a:t> for the format and maintenance of its files.</a:t>
            </a:r>
          </a:p>
          <a:p>
            <a:pPr algn="just"/>
            <a:endParaRPr lang="en-IN" dirty="0"/>
          </a:p>
          <a:p>
            <a:pPr algn="just"/>
            <a:r>
              <a:rPr lang="en-IN" dirty="0"/>
              <a:t>Computer readable data in file system are kept in files stored on </a:t>
            </a:r>
            <a:r>
              <a:rPr lang="en-IN" dirty="0">
                <a:solidFill>
                  <a:srgbClr val="FF0000"/>
                </a:solidFill>
              </a:rPr>
              <a:t>magnetic tape or disk.</a:t>
            </a:r>
          </a:p>
          <a:p>
            <a:pPr algn="just"/>
            <a:endParaRPr lang="en-IN" dirty="0">
              <a:solidFill>
                <a:srgbClr val="FF0000"/>
              </a:solidFill>
            </a:endParaRPr>
          </a:p>
          <a:p>
            <a:pPr algn="just"/>
            <a:r>
              <a:rPr lang="en-IN" dirty="0"/>
              <a:t>Example : lets us take an example of </a:t>
            </a:r>
            <a:r>
              <a:rPr lang="en-IN" b="1" dirty="0"/>
              <a:t>college </a:t>
            </a:r>
            <a:r>
              <a:rPr lang="en-IN" dirty="0"/>
              <a:t>where student record for </a:t>
            </a:r>
            <a:r>
              <a:rPr lang="en-IN" dirty="0">
                <a:solidFill>
                  <a:srgbClr val="FF0000"/>
                </a:solidFill>
              </a:rPr>
              <a:t>examination </a:t>
            </a:r>
            <a:r>
              <a:rPr lang="en-IN" dirty="0"/>
              <a:t>is stored in one file, </a:t>
            </a:r>
            <a:r>
              <a:rPr lang="en-IN" dirty="0">
                <a:solidFill>
                  <a:srgbClr val="FF0000"/>
                </a:solidFill>
              </a:rPr>
              <a:t>admission records </a:t>
            </a:r>
            <a:r>
              <a:rPr lang="en-IN" dirty="0"/>
              <a:t>on other file and </a:t>
            </a:r>
            <a:r>
              <a:rPr lang="en-IN" dirty="0">
                <a:solidFill>
                  <a:srgbClr val="FF0000"/>
                </a:solidFill>
              </a:rPr>
              <a:t>library record </a:t>
            </a:r>
            <a:r>
              <a:rPr lang="en-IN" dirty="0"/>
              <a:t>is stored in different file that creates many duplicate values like </a:t>
            </a:r>
            <a:r>
              <a:rPr lang="en-IN" b="1" i="1" dirty="0"/>
              <a:t>roll Number, Name and Father Name </a:t>
            </a:r>
            <a:r>
              <a:rPr lang="en-IN" dirty="0"/>
              <a:t>that </a:t>
            </a:r>
            <a:r>
              <a:rPr lang="en-IN" b="1" dirty="0"/>
              <a:t>creates data redundancy</a:t>
            </a:r>
            <a:r>
              <a:rPr lang="en-IN" dirty="0"/>
              <a:t>.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721A3D64-F54C-445D-B424-1E3E32BFE97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377113" y="6454775"/>
            <a:ext cx="1681162" cy="319088"/>
          </a:xfrm>
        </p:spPr>
        <p:txBody>
          <a:bodyPr/>
          <a:lstStyle/>
          <a:p>
            <a:r>
              <a:rPr lang="en-US" altLang="en-US" dirty="0"/>
              <a:t>Slide 1-</a:t>
            </a:r>
            <a:fld id="{DBF3D1A9-16B7-478D-B85A-10DA087B81DE}" type="slidenum">
              <a:rPr lang="en-US" altLang="en-US" smtClean="0"/>
              <a:pPr/>
              <a:t>15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76740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61AE7-D753-4D41-A974-4C30921DD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77421"/>
            <a:ext cx="7886700" cy="1095815"/>
          </a:xfrm>
        </p:spPr>
        <p:txBody>
          <a:bodyPr/>
          <a:lstStyle/>
          <a:p>
            <a:r>
              <a:rPr lang="en-IN" sz="3600" b="1" dirty="0"/>
              <a:t>Overview of File Processing System 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BFD770-F712-4C56-90C5-377F16A375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73237"/>
            <a:ext cx="7886700" cy="5325684"/>
          </a:xfrm>
        </p:spPr>
        <p:txBody>
          <a:bodyPr>
            <a:normAutofit fontScale="62500" lnSpcReduction="20000"/>
          </a:bodyPr>
          <a:lstStyle/>
          <a:p>
            <a:pPr algn="just"/>
            <a:r>
              <a:rPr lang="en-IN" dirty="0"/>
              <a:t>It stores </a:t>
            </a:r>
            <a:r>
              <a:rPr lang="en-IN" dirty="0">
                <a:solidFill>
                  <a:srgbClr val="FF0000"/>
                </a:solidFill>
              </a:rPr>
              <a:t>data of an organization in group of files</a:t>
            </a:r>
            <a:r>
              <a:rPr lang="en-IN" dirty="0"/>
              <a:t>.</a:t>
            </a:r>
          </a:p>
          <a:p>
            <a:pPr algn="just"/>
            <a:endParaRPr lang="en-IN" dirty="0"/>
          </a:p>
          <a:p>
            <a:pPr algn="just"/>
            <a:r>
              <a:rPr lang="en-IN" dirty="0"/>
              <a:t>Files carrying </a:t>
            </a:r>
            <a:r>
              <a:rPr lang="en-IN" dirty="0">
                <a:solidFill>
                  <a:srgbClr val="FF0000"/>
                </a:solidFill>
              </a:rPr>
              <a:t>data are independent on each other</a:t>
            </a:r>
            <a:r>
              <a:rPr lang="en-IN" dirty="0"/>
              <a:t>.</a:t>
            </a:r>
          </a:p>
          <a:p>
            <a:pPr algn="just"/>
            <a:endParaRPr lang="en-IN" dirty="0"/>
          </a:p>
          <a:p>
            <a:pPr algn="just"/>
            <a:r>
              <a:rPr lang="en-IN" b="1" dirty="0"/>
              <a:t>COBOL, C, C++ </a:t>
            </a:r>
            <a:r>
              <a:rPr lang="en-IN" dirty="0"/>
              <a:t>programming languages were used to design the files.</a:t>
            </a:r>
          </a:p>
          <a:p>
            <a:pPr algn="just"/>
            <a:endParaRPr lang="en-IN" dirty="0"/>
          </a:p>
          <a:p>
            <a:pPr algn="just"/>
            <a:r>
              <a:rPr lang="en-IN" dirty="0"/>
              <a:t>Each file contains data for some specific area or department like </a:t>
            </a:r>
            <a:r>
              <a:rPr lang="en-IN" dirty="0">
                <a:solidFill>
                  <a:srgbClr val="FF0000"/>
                </a:solidFill>
              </a:rPr>
              <a:t>library, student fees, and student examinations.</a:t>
            </a:r>
          </a:p>
          <a:p>
            <a:pPr algn="just"/>
            <a:endParaRPr lang="en-IN" dirty="0">
              <a:solidFill>
                <a:srgbClr val="FF0000"/>
              </a:solidFill>
            </a:endParaRPr>
          </a:p>
          <a:p>
            <a:pPr algn="just"/>
            <a:r>
              <a:rPr lang="en-IN" dirty="0"/>
              <a:t>It is </a:t>
            </a:r>
            <a:r>
              <a:rPr lang="en-IN" b="1" dirty="0"/>
              <a:t>less flexible </a:t>
            </a:r>
            <a:r>
              <a:rPr lang="en-IN" dirty="0"/>
              <a:t>and has many limitations.</a:t>
            </a:r>
          </a:p>
          <a:p>
            <a:pPr algn="just"/>
            <a:endParaRPr lang="en-IN" dirty="0"/>
          </a:p>
          <a:p>
            <a:pPr algn="just"/>
            <a:r>
              <a:rPr lang="en-IN" dirty="0"/>
              <a:t>It is very difficult to </a:t>
            </a:r>
            <a:r>
              <a:rPr lang="en-IN" dirty="0">
                <a:solidFill>
                  <a:srgbClr val="FF0000"/>
                </a:solidFill>
              </a:rPr>
              <a:t>maintain file processing system</a:t>
            </a:r>
            <a:r>
              <a:rPr lang="en-IN" dirty="0"/>
              <a:t>.</a:t>
            </a:r>
          </a:p>
          <a:p>
            <a:pPr algn="just"/>
            <a:endParaRPr lang="en-IN" dirty="0"/>
          </a:p>
          <a:p>
            <a:pPr algn="just"/>
            <a:r>
              <a:rPr lang="en-IN" dirty="0"/>
              <a:t>Any change in </a:t>
            </a:r>
            <a:r>
              <a:rPr lang="en-IN" dirty="0">
                <a:solidFill>
                  <a:srgbClr val="FF0000"/>
                </a:solidFill>
              </a:rPr>
              <a:t>one file affects all the files </a:t>
            </a:r>
            <a:r>
              <a:rPr lang="en-IN" dirty="0"/>
              <a:t>that creates burden on the programmer.</a:t>
            </a:r>
          </a:p>
          <a:p>
            <a:pPr algn="just"/>
            <a:endParaRPr lang="en-IN" dirty="0"/>
          </a:p>
          <a:p>
            <a:pPr algn="just"/>
            <a:r>
              <a:rPr lang="en-IN" dirty="0"/>
              <a:t>File in Traditional File Processing Systems are called </a:t>
            </a:r>
            <a:r>
              <a:rPr lang="en-IN" b="1" dirty="0"/>
              <a:t>flat files</a:t>
            </a:r>
            <a:r>
              <a:rPr lang="en-IN" dirty="0"/>
              <a:t>.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94CCDA80-F882-44BB-A4C2-D77240B473F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377113" y="6454775"/>
            <a:ext cx="1681162" cy="319088"/>
          </a:xfrm>
        </p:spPr>
        <p:txBody>
          <a:bodyPr/>
          <a:lstStyle/>
          <a:p>
            <a:r>
              <a:rPr lang="en-US" altLang="en-US" dirty="0"/>
              <a:t>Slide 1-</a:t>
            </a:r>
            <a:fld id="{DBF3D1A9-16B7-478D-B85A-10DA087B81DE}" type="slidenum">
              <a:rPr lang="en-US" altLang="en-US" smtClean="0"/>
              <a:pPr/>
              <a:t>16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79658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88660-6DA0-4EDE-B007-2E57C7307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Times New Roman" panose="02020603050405020304" pitchFamily="18" charset="0"/>
              </a:rPr>
              <a:t>File Processing Systems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93D19E-CF5E-4213-8FE7-C7B10DF84C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1-</a:t>
            </a:r>
            <a:fld id="{DBF3D1A9-16B7-478D-B85A-10DA087B81DE}" type="slidenum">
              <a:rPr lang="en-US" altLang="en-US" smtClean="0"/>
              <a:pPr/>
              <a:t>17</a:t>
            </a:fld>
            <a:endParaRPr lang="en-US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4B757E-8FA9-438C-B013-EB55903F09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399" b="8215"/>
          <a:stretch/>
        </p:blipFill>
        <p:spPr>
          <a:xfrm>
            <a:off x="925549" y="1895707"/>
            <a:ext cx="7248292" cy="4544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0638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99B3D-563F-4E36-BD7C-77FC435CD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Times New Roman" panose="02020603050405020304" pitchFamily="18" charset="0"/>
              </a:rPr>
              <a:t>File Processing Systems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E1F8F9-30AB-4099-A011-829A9AA2E6C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1-</a:t>
            </a:r>
            <a:fld id="{DBF3D1A9-16B7-478D-B85A-10DA087B81DE}" type="slidenum">
              <a:rPr lang="en-US" altLang="en-US" smtClean="0"/>
              <a:pPr/>
              <a:t>18</a:t>
            </a:fld>
            <a:endParaRPr lang="en-US" altLang="en-US"/>
          </a:p>
        </p:txBody>
      </p:sp>
      <p:pic>
        <p:nvPicPr>
          <p:cNvPr id="230" name="Picture 229">
            <a:extLst>
              <a:ext uri="{FF2B5EF4-FFF2-40B4-BE49-F238E27FC236}">
                <a16:creationId xmlns:a16="http://schemas.microsoft.com/office/drawing/2014/main" id="{7FC03E16-D405-4F9A-845E-380BBB8659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353" y="2200277"/>
            <a:ext cx="8437595" cy="3572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3827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46613"/>
            <a:ext cx="77724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b="1" dirty="0">
                <a:effectLst/>
              </a:rPr>
              <a:t>Database Systems</a:t>
            </a:r>
            <a:endParaRPr lang="en-US" altLang="en-US" sz="3200" b="1" dirty="0">
              <a:effectLst/>
            </a:endParaRPr>
          </a:p>
        </p:txBody>
      </p:sp>
      <p:sp>
        <p:nvSpPr>
          <p:cNvPr id="9218" name="Rectangle 3"/>
          <p:cNvSpPr>
            <a:spLocks noGrp="1" noChangeArrowheads="1"/>
          </p:cNvSpPr>
          <p:nvPr>
            <p:ph idx="1"/>
          </p:nvPr>
        </p:nvSpPr>
        <p:spPr>
          <a:xfrm>
            <a:off x="871855" y="1187622"/>
            <a:ext cx="7400290" cy="4903787"/>
          </a:xfrm>
        </p:spPr>
        <p:txBody>
          <a:bodyPr/>
          <a:lstStyle/>
          <a:p>
            <a:pPr indent="-365760"/>
            <a:r>
              <a:rPr lang="en-US" altLang="en-US" sz="1700" dirty="0"/>
              <a:t>DBMS contains information about a particular enterprise</a:t>
            </a:r>
          </a:p>
          <a:p>
            <a:pPr lvl="1"/>
            <a:r>
              <a:rPr lang="en-US" altLang="en-US" sz="1700" dirty="0"/>
              <a:t>Collection of interrelated data</a:t>
            </a:r>
          </a:p>
          <a:p>
            <a:pPr lvl="1"/>
            <a:r>
              <a:rPr lang="en-US" altLang="en-US" sz="1700" dirty="0"/>
              <a:t>Set of programs to access the data </a:t>
            </a:r>
          </a:p>
          <a:p>
            <a:pPr lvl="1"/>
            <a:r>
              <a:rPr lang="en-US" altLang="en-US" sz="1700" dirty="0"/>
              <a:t>An environment that is both </a:t>
            </a:r>
            <a:r>
              <a:rPr lang="en-US" altLang="en-US" sz="1700" i="1" dirty="0"/>
              <a:t>convenient</a:t>
            </a:r>
            <a:r>
              <a:rPr lang="en-US" altLang="en-US" sz="1700" dirty="0"/>
              <a:t> and </a:t>
            </a:r>
            <a:r>
              <a:rPr lang="en-US" altLang="en-US" sz="1700" i="1" dirty="0"/>
              <a:t>efficient</a:t>
            </a:r>
            <a:r>
              <a:rPr lang="en-US" altLang="en-US" sz="1700" dirty="0"/>
              <a:t> to use</a:t>
            </a:r>
          </a:p>
          <a:p>
            <a:pPr lvl="1"/>
            <a:endParaRPr lang="en-US" altLang="en-US" sz="1700" dirty="0"/>
          </a:p>
          <a:p>
            <a:pPr indent="-365760"/>
            <a:r>
              <a:rPr lang="en-US" altLang="en-US" sz="1700" dirty="0"/>
              <a:t>Database systems are used to manage collections of data that are:</a:t>
            </a:r>
          </a:p>
          <a:p>
            <a:pPr lvl="1"/>
            <a:r>
              <a:rPr lang="en-US" altLang="en-US" sz="1700" dirty="0"/>
              <a:t>Highly valuable</a:t>
            </a:r>
          </a:p>
          <a:p>
            <a:pPr lvl="1"/>
            <a:r>
              <a:rPr lang="en-US" altLang="en-US" sz="1700" dirty="0"/>
              <a:t>Relatively large</a:t>
            </a:r>
          </a:p>
          <a:p>
            <a:pPr lvl="1"/>
            <a:r>
              <a:rPr lang="en-US" altLang="en-US" sz="1700" dirty="0"/>
              <a:t>Accessed by multiple users and applications, often at the same time.</a:t>
            </a:r>
          </a:p>
          <a:p>
            <a:pPr lvl="1"/>
            <a:endParaRPr lang="en-US" altLang="en-US" sz="1700" dirty="0"/>
          </a:p>
          <a:p>
            <a:pPr marL="365760" indent="-365760"/>
            <a:r>
              <a:rPr lang="en-US" altLang="en-US" sz="1700" dirty="0"/>
              <a:t>A modern database system is a complex software system whose task is to manage a large, complex collection of data.</a:t>
            </a:r>
          </a:p>
          <a:p>
            <a:pPr marL="365760" indent="-365760"/>
            <a:endParaRPr lang="en-US" altLang="en-US" sz="1700" dirty="0"/>
          </a:p>
          <a:p>
            <a:pPr indent="-365760"/>
            <a:r>
              <a:rPr lang="en-US" sz="1700" dirty="0">
                <a:ea typeface="ＭＳ Ｐゴシック" pitchFamily="34" charset="-128"/>
              </a:rPr>
              <a:t>Databases touch all aspects of our lives</a:t>
            </a:r>
          </a:p>
          <a:p>
            <a:endParaRPr lang="en-US" altLang="en-US" dirty="0"/>
          </a:p>
          <a:p>
            <a:pPr>
              <a:buNone/>
            </a:pPr>
            <a:endParaRPr lang="en-US" altLang="en-US" dirty="0"/>
          </a:p>
          <a:p>
            <a:endParaRPr lang="en-US" altLang="en-US" dirty="0"/>
          </a:p>
        </p:txBody>
      </p:sp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A6DD7-DED4-4136-8BF8-B85E2A8F3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22831"/>
            <a:ext cx="7772400" cy="424859"/>
          </a:xfrm>
        </p:spPr>
        <p:txBody>
          <a:bodyPr/>
          <a:lstStyle/>
          <a:p>
            <a:r>
              <a:rPr lang="en-US" b="1" dirty="0"/>
              <a:t>Course Outcomes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FD5710-F915-4D31-91D3-5E810B63F0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095" y="704286"/>
            <a:ext cx="8984905" cy="5897880"/>
          </a:xfrm>
        </p:spPr>
        <p:txBody>
          <a:bodyPr>
            <a:normAutofit fontScale="70000" lnSpcReduction="20000"/>
          </a:bodyPr>
          <a:lstStyle/>
          <a:p>
            <a:pPr algn="just">
              <a:buNone/>
            </a:pPr>
            <a:endParaRPr lang="en-US" b="1" dirty="0"/>
          </a:p>
          <a:p>
            <a:pPr algn="just">
              <a:buNone/>
            </a:pPr>
            <a:r>
              <a:rPr lang="en-US" dirty="0"/>
              <a:t>On completion of this course, student should be able to: </a:t>
            </a:r>
          </a:p>
          <a:p>
            <a:pPr algn="just">
              <a:buNone/>
            </a:pPr>
            <a:endParaRPr lang="en-US" dirty="0"/>
          </a:p>
          <a:p>
            <a:pPr algn="just">
              <a:buNone/>
            </a:pPr>
            <a:r>
              <a:rPr lang="en-US" dirty="0"/>
              <a:t>1. Comprehend the role of database management system in an organization and design the structure and operation of the relational data model. </a:t>
            </a:r>
          </a:p>
          <a:p>
            <a:pPr algn="just">
              <a:buNone/>
            </a:pPr>
            <a:endParaRPr lang="en-US" dirty="0"/>
          </a:p>
          <a:p>
            <a:pPr algn="just">
              <a:buNone/>
            </a:pPr>
            <a:r>
              <a:rPr lang="en-US" dirty="0"/>
              <a:t>2. Develop a database project depending on the business requirements, considering various design issues. </a:t>
            </a:r>
          </a:p>
          <a:p>
            <a:pPr algn="just">
              <a:buNone/>
            </a:pPr>
            <a:endParaRPr lang="en-US" dirty="0"/>
          </a:p>
          <a:p>
            <a:pPr algn="just">
              <a:buNone/>
            </a:pPr>
            <a:r>
              <a:rPr lang="en-US" dirty="0"/>
              <a:t>3. List the concepts of indexing and accessing methods.</a:t>
            </a:r>
          </a:p>
          <a:p>
            <a:pPr algn="just">
              <a:buNone/>
            </a:pPr>
            <a:endParaRPr lang="en-US" dirty="0"/>
          </a:p>
          <a:p>
            <a:pPr algn="just">
              <a:buNone/>
            </a:pPr>
            <a:r>
              <a:rPr lang="en-US" dirty="0"/>
              <a:t>4. Explain the concept of a database transaction processing and comprehend the concept of database facilities including concurrency control, backup and recovery. </a:t>
            </a:r>
          </a:p>
          <a:p>
            <a:pPr algn="just">
              <a:buNone/>
            </a:pPr>
            <a:endParaRPr lang="en-US" dirty="0"/>
          </a:p>
          <a:p>
            <a:pPr algn="just">
              <a:buNone/>
            </a:pPr>
            <a:r>
              <a:rPr lang="en-US" dirty="0"/>
              <a:t>5. Review the fundamental view on unstructured data and describe other emerging database technologies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166443-1544-43BA-85B7-7D16C0F7618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1-</a:t>
            </a:r>
            <a:fld id="{DBF3D1A9-16B7-478D-B85A-10DA087B81DE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849814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4842"/>
            <a:ext cx="7772400" cy="878006"/>
          </a:xfrm>
        </p:spPr>
        <p:txBody>
          <a:bodyPr/>
          <a:lstStyle/>
          <a:p>
            <a:pPr eaLnBrk="1" hangingPunct="1"/>
            <a:r>
              <a:rPr lang="en-US" altLang="en-US" sz="3600" b="1" dirty="0">
                <a:latin typeface="Arial" pitchFamily="34" charset="0"/>
              </a:rPr>
              <a:t>Introduction to 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799" y="1419367"/>
            <a:ext cx="8372475" cy="4676633"/>
          </a:xfrm>
        </p:spPr>
        <p:txBody>
          <a:bodyPr/>
          <a:lstStyle/>
          <a:p>
            <a:pPr>
              <a:buNone/>
            </a:pPr>
            <a:r>
              <a:rPr lang="en-US" sz="2800" b="1" dirty="0">
                <a:solidFill>
                  <a:srgbClr val="FF0000"/>
                </a:solidFill>
              </a:rPr>
              <a:t>Topics to be covered</a:t>
            </a:r>
          </a:p>
          <a:p>
            <a:r>
              <a:rPr lang="en-US" sz="2800" dirty="0">
                <a:latin typeface="+mn-lt"/>
                <a:ea typeface="+mn-ea"/>
                <a:cs typeface="+mn-cs"/>
              </a:rPr>
              <a:t>Overview of File Systems</a:t>
            </a:r>
          </a:p>
          <a:p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Purpose of Database System</a:t>
            </a:r>
          </a:p>
          <a:p>
            <a:r>
              <a:rPr lang="en-US" sz="2800" dirty="0">
                <a:solidFill>
                  <a:schemeClr val="bg2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dirty="0"/>
              <a:t>View of Data, Database Characteristics</a:t>
            </a:r>
          </a:p>
          <a:p>
            <a:r>
              <a:rPr lang="en-US" sz="2800" dirty="0"/>
              <a:t> Users of Database System </a:t>
            </a:r>
          </a:p>
          <a:p>
            <a:r>
              <a:rPr lang="en-US" sz="2800" dirty="0"/>
              <a:t> Advantages of DBMS Approach</a:t>
            </a:r>
          </a:p>
          <a:p>
            <a:r>
              <a:rPr lang="en-US" sz="2800" dirty="0"/>
              <a:t> Schemas and Instances</a:t>
            </a:r>
          </a:p>
          <a:p>
            <a:r>
              <a:rPr lang="en-US" sz="2800" dirty="0"/>
              <a:t> Three Schema Architecture </a:t>
            </a:r>
          </a:p>
          <a:p>
            <a:r>
              <a:rPr lang="en-US" sz="2800" dirty="0"/>
              <a:t> Data Independence </a:t>
            </a:r>
          </a:p>
          <a:p>
            <a:r>
              <a:rPr lang="en-US" sz="2800" dirty="0"/>
              <a:t> The Database System Environment.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1-</a:t>
            </a:r>
            <a:fld id="{DBF3D1A9-16B7-478D-B85A-10DA087B81DE}" type="slidenum">
              <a:rPr lang="en-US" altLang="en-US" smtClean="0"/>
              <a:pPr/>
              <a:t>20</a:t>
            </a:fld>
            <a:endParaRPr lang="en-US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B53B5-C4A0-4D41-9E2C-286240F57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45660"/>
            <a:ext cx="7772400" cy="546820"/>
          </a:xfrm>
        </p:spPr>
        <p:txBody>
          <a:bodyPr/>
          <a:lstStyle/>
          <a:p>
            <a:r>
              <a:rPr lang="en-IN" sz="3600" b="1" dirty="0"/>
              <a:t>Purpose of Database System</a:t>
            </a:r>
            <a:endParaRPr lang="en-IN" sz="36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1D4BF0-2866-49B7-A76E-F570FE1744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792480"/>
            <a:ext cx="7980528" cy="5581024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IN" dirty="0"/>
              <a:t>In the early days, </a:t>
            </a:r>
            <a:r>
              <a:rPr lang="en-IN" dirty="0">
                <a:solidFill>
                  <a:srgbClr val="FF0000"/>
                </a:solidFill>
              </a:rPr>
              <a:t>database applications were built on top of file systems</a:t>
            </a:r>
          </a:p>
          <a:p>
            <a:pPr algn="just"/>
            <a:r>
              <a:rPr lang="en-IN" dirty="0"/>
              <a:t>Drawbacks of using file systems to store data:</a:t>
            </a:r>
          </a:p>
          <a:p>
            <a:pPr lvl="1" algn="just"/>
            <a:r>
              <a:rPr lang="en-IN" dirty="0"/>
              <a:t>Data redundancy and inconsistency</a:t>
            </a:r>
          </a:p>
          <a:p>
            <a:pPr lvl="2" algn="just"/>
            <a:r>
              <a:rPr lang="en-IN" dirty="0"/>
              <a:t>Multiple file formats, duplication of information in different files</a:t>
            </a:r>
          </a:p>
          <a:p>
            <a:pPr lvl="1" algn="just"/>
            <a:r>
              <a:rPr lang="en-IN" dirty="0"/>
              <a:t>Difficulty in accessing data</a:t>
            </a:r>
          </a:p>
          <a:p>
            <a:pPr lvl="2" algn="just"/>
            <a:r>
              <a:rPr lang="en-IN" dirty="0"/>
              <a:t>Need to write a new program to carry out each new task</a:t>
            </a:r>
          </a:p>
          <a:p>
            <a:pPr lvl="1" algn="just"/>
            <a:r>
              <a:rPr lang="en-IN" dirty="0"/>
              <a:t>Data isolation— multiple files and formats</a:t>
            </a:r>
          </a:p>
          <a:p>
            <a:pPr lvl="1" algn="just"/>
            <a:r>
              <a:rPr lang="en-IN" dirty="0"/>
              <a:t>Integrity problems</a:t>
            </a:r>
          </a:p>
          <a:p>
            <a:pPr lvl="2" algn="just"/>
            <a:r>
              <a:rPr lang="en-IN" dirty="0"/>
              <a:t>Integrity constraints (e.g. account balance &gt; 0) become part of program code</a:t>
            </a:r>
          </a:p>
          <a:p>
            <a:pPr lvl="2" algn="just"/>
            <a:r>
              <a:rPr lang="en-IN" dirty="0"/>
              <a:t>Hard to add new constraints or change existing ones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E28A39BF-5864-4AA3-9E0B-EDF7C01D65C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377113" y="6454775"/>
            <a:ext cx="1681162" cy="319088"/>
          </a:xfrm>
        </p:spPr>
        <p:txBody>
          <a:bodyPr/>
          <a:lstStyle/>
          <a:p>
            <a:r>
              <a:rPr lang="en-US" altLang="en-US" dirty="0"/>
              <a:t>Slide 1-</a:t>
            </a:r>
            <a:fld id="{DBF3D1A9-16B7-478D-B85A-10DA087B81DE}" type="slidenum">
              <a:rPr lang="en-US" altLang="en-US" smtClean="0"/>
              <a:pPr/>
              <a:t>21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696754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D3D59-35B6-491E-9541-A7F9ED60E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63773"/>
            <a:ext cx="7886700" cy="1078173"/>
          </a:xfrm>
        </p:spPr>
        <p:txBody>
          <a:bodyPr/>
          <a:lstStyle/>
          <a:p>
            <a:r>
              <a:rPr lang="en-IN" sz="3600" b="1" dirty="0"/>
              <a:t>Purpose of Database Systems (Cont.)</a:t>
            </a:r>
            <a:endParaRPr lang="en-IN" sz="36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7C5E50-AD7F-4493-B850-7848D25CEF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41946"/>
            <a:ext cx="7886700" cy="5250929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IN" sz="3000" dirty="0">
                <a:solidFill>
                  <a:srgbClr val="000000"/>
                </a:solidFill>
              </a:rPr>
              <a:t>Drawbacks of using file systems (cont.)</a:t>
            </a:r>
          </a:p>
          <a:p>
            <a:pPr lvl="1" algn="just"/>
            <a:r>
              <a:rPr lang="en-IN" dirty="0">
                <a:solidFill>
                  <a:srgbClr val="000000"/>
                </a:solidFill>
              </a:rPr>
              <a:t>Atomicity of updates</a:t>
            </a:r>
          </a:p>
          <a:p>
            <a:pPr lvl="2" algn="just"/>
            <a:r>
              <a:rPr lang="en-IN" dirty="0">
                <a:solidFill>
                  <a:srgbClr val="000000"/>
                </a:solidFill>
              </a:rPr>
              <a:t>Failures may leave database in an inconsistent state with partial updates carried out</a:t>
            </a:r>
          </a:p>
          <a:p>
            <a:pPr lvl="2" algn="just"/>
            <a:r>
              <a:rPr lang="en-IN" dirty="0">
                <a:solidFill>
                  <a:srgbClr val="000000"/>
                </a:solidFill>
              </a:rPr>
              <a:t>E.g. transfer of funds from one account to another should either complete or not happen at all</a:t>
            </a:r>
          </a:p>
          <a:p>
            <a:pPr lvl="1" algn="just"/>
            <a:r>
              <a:rPr lang="en-IN" dirty="0">
                <a:solidFill>
                  <a:srgbClr val="000000"/>
                </a:solidFill>
              </a:rPr>
              <a:t>Concurrent access by multiple users</a:t>
            </a:r>
          </a:p>
          <a:p>
            <a:pPr lvl="2" algn="just"/>
            <a:r>
              <a:rPr lang="en-IN" dirty="0">
                <a:solidFill>
                  <a:srgbClr val="000000"/>
                </a:solidFill>
              </a:rPr>
              <a:t>Concurrent accessed needed for performance</a:t>
            </a:r>
          </a:p>
          <a:p>
            <a:pPr lvl="2" algn="just"/>
            <a:r>
              <a:rPr lang="en-IN" dirty="0">
                <a:solidFill>
                  <a:srgbClr val="000000"/>
                </a:solidFill>
              </a:rPr>
              <a:t>Uncontrolled concurrent accesses can lead to inconsistencies</a:t>
            </a:r>
          </a:p>
          <a:p>
            <a:pPr lvl="3" algn="just"/>
            <a:r>
              <a:rPr lang="en-IN" b="1" dirty="0">
                <a:solidFill>
                  <a:srgbClr val="FF9A00"/>
                </a:solidFill>
              </a:rPr>
              <a:t> </a:t>
            </a:r>
            <a:r>
              <a:rPr lang="en-IN" dirty="0">
                <a:solidFill>
                  <a:srgbClr val="000000"/>
                </a:solidFill>
              </a:rPr>
              <a:t>E.g. two people reading a balance and updating it at the same time</a:t>
            </a:r>
          </a:p>
          <a:p>
            <a:pPr lvl="1" algn="just"/>
            <a:r>
              <a:rPr lang="en-IN" dirty="0">
                <a:solidFill>
                  <a:srgbClr val="000000"/>
                </a:solidFill>
              </a:rPr>
              <a:t>Security problems</a:t>
            </a:r>
          </a:p>
          <a:p>
            <a:pPr algn="just"/>
            <a:r>
              <a:rPr lang="en-IN" sz="3000" dirty="0">
                <a:solidFill>
                  <a:srgbClr val="000000"/>
                </a:solidFill>
              </a:rPr>
              <a:t>Database systems offer solutions to all the above problems</a:t>
            </a:r>
            <a:endParaRPr lang="en-IN" sz="3000" dirty="0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4746CCD3-1118-4CB2-B2FB-BD364401462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377113" y="6454775"/>
            <a:ext cx="1681162" cy="319088"/>
          </a:xfrm>
        </p:spPr>
        <p:txBody>
          <a:bodyPr/>
          <a:lstStyle/>
          <a:p>
            <a:r>
              <a:rPr lang="en-US" altLang="en-US" dirty="0"/>
              <a:t>Slide 1-</a:t>
            </a:r>
            <a:fld id="{DBF3D1A9-16B7-478D-B85A-10DA087B81DE}" type="slidenum">
              <a:rPr lang="en-US" altLang="en-US" smtClean="0"/>
              <a:pPr/>
              <a:t>22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646253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>
            <a:extLst>
              <a:ext uri="{FF2B5EF4-FFF2-40B4-BE49-F238E27FC236}">
                <a16:creationId xmlns:a16="http://schemas.microsoft.com/office/drawing/2014/main" id="{7694CF2B-CA26-44A8-A6CF-A294BA28C61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38100"/>
            <a:ext cx="7772400" cy="958187"/>
          </a:xfrm>
        </p:spPr>
        <p:txBody>
          <a:bodyPr/>
          <a:lstStyle/>
          <a:p>
            <a:r>
              <a:rPr lang="en-US" altLang="en-US" dirty="0">
                <a:effectLst/>
              </a:rPr>
              <a:t>University Database Example</a:t>
            </a:r>
          </a:p>
        </p:txBody>
      </p:sp>
      <p:sp>
        <p:nvSpPr>
          <p:cNvPr id="78851" name="Rectangle 3">
            <a:extLst>
              <a:ext uri="{FF2B5EF4-FFF2-40B4-BE49-F238E27FC236}">
                <a16:creationId xmlns:a16="http://schemas.microsoft.com/office/drawing/2014/main" id="{5B023F65-BC2C-4E31-8FFE-46F91EE0863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22026" y="996286"/>
            <a:ext cx="7936174" cy="5049671"/>
          </a:xfrm>
        </p:spPr>
        <p:txBody>
          <a:bodyPr/>
          <a:lstStyle/>
          <a:p>
            <a:pPr algn="just"/>
            <a:r>
              <a:rPr lang="en-US" altLang="en-US" dirty="0"/>
              <a:t>Application program examples</a:t>
            </a:r>
          </a:p>
          <a:p>
            <a:pPr lvl="1" algn="just"/>
            <a:r>
              <a:rPr lang="en-US" altLang="en-US" dirty="0"/>
              <a:t>Add new students, instructors, and courses</a:t>
            </a:r>
          </a:p>
          <a:p>
            <a:pPr lvl="1" algn="just"/>
            <a:r>
              <a:rPr lang="en-US" altLang="en-US" dirty="0"/>
              <a:t>Register students for courses, and generate class rosters</a:t>
            </a:r>
          </a:p>
          <a:p>
            <a:pPr lvl="1" algn="just"/>
            <a:r>
              <a:rPr lang="en-US" altLang="en-US" dirty="0"/>
              <a:t>Assign grades to students, compute grade point averages (GPA) and generate transcripts</a:t>
            </a:r>
          </a:p>
          <a:p>
            <a:pPr algn="just"/>
            <a:r>
              <a:rPr lang="en-US" altLang="en-US" dirty="0"/>
              <a:t>In the early days, database applications were built directly on top of file systems</a:t>
            </a:r>
          </a:p>
          <a:p>
            <a:pPr algn="just"/>
            <a:endParaRPr lang="en-US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8A92B5-B493-45FB-939F-FEFA368FBDE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377113" y="6454775"/>
            <a:ext cx="1681162" cy="319088"/>
          </a:xfrm>
        </p:spPr>
        <p:txBody>
          <a:bodyPr/>
          <a:lstStyle/>
          <a:p>
            <a:r>
              <a:rPr lang="en-US" altLang="en-US" dirty="0"/>
              <a:t>Slide 1-</a:t>
            </a:r>
            <a:fld id="{DBF3D1A9-16B7-478D-B85A-10DA087B81DE}" type="slidenum">
              <a:rPr lang="en-US" altLang="en-US" smtClean="0"/>
              <a:pPr/>
              <a:t>23</a:t>
            </a:fld>
            <a:endParaRPr lang="en-US" alt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altLang="en-US"/>
              <a:t>Slide 1-</a:t>
            </a:r>
            <a:fld id="{0F8E0E81-A496-4F82-9C55-2339FDE69178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Basic Definitions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8251902" cy="4893647"/>
          </a:xfrm>
        </p:spPr>
        <p:txBody>
          <a:bodyPr wrap="square">
            <a:spAutoFit/>
          </a:bodyPr>
          <a:lstStyle/>
          <a:p>
            <a:pPr algn="just" eaLnBrk="1" hangingPunct="1"/>
            <a:r>
              <a:rPr lang="en-US" altLang="en-US" sz="2400" b="1" dirty="0">
                <a:solidFill>
                  <a:srgbClr val="000000"/>
                </a:solidFill>
              </a:rPr>
              <a:t>Database</a:t>
            </a:r>
            <a:r>
              <a:rPr lang="en-US" altLang="en-US" sz="2400" dirty="0">
                <a:solidFill>
                  <a:srgbClr val="000000"/>
                </a:solidFill>
              </a:rPr>
              <a:t>: A collection of related data.</a:t>
            </a:r>
          </a:p>
          <a:p>
            <a:pPr algn="just" eaLnBrk="1" hangingPunct="1"/>
            <a:r>
              <a:rPr lang="en-US" altLang="en-US" sz="2400" b="1" dirty="0">
                <a:solidFill>
                  <a:srgbClr val="000000"/>
                </a:solidFill>
              </a:rPr>
              <a:t>Data</a:t>
            </a:r>
            <a:r>
              <a:rPr lang="en-US" altLang="en-US" sz="2400" dirty="0">
                <a:solidFill>
                  <a:srgbClr val="000000"/>
                </a:solidFill>
              </a:rPr>
              <a:t>: Known facts that can be recorded and have an implicit meaning.</a:t>
            </a:r>
          </a:p>
          <a:p>
            <a:pPr algn="just" eaLnBrk="1" hangingPunct="1"/>
            <a:r>
              <a:rPr lang="en-US" altLang="en-US" sz="2400" b="1" dirty="0">
                <a:solidFill>
                  <a:srgbClr val="000000"/>
                </a:solidFill>
              </a:rPr>
              <a:t>Mini-world</a:t>
            </a:r>
            <a:r>
              <a:rPr lang="en-US" altLang="en-US" sz="2400" dirty="0">
                <a:solidFill>
                  <a:srgbClr val="000000"/>
                </a:solidFill>
              </a:rPr>
              <a:t>: Some part of the real world about which data is stored in a database. For example, student grades and transcripts at a university.</a:t>
            </a:r>
          </a:p>
          <a:p>
            <a:pPr algn="just" eaLnBrk="1" hangingPunct="1"/>
            <a:r>
              <a:rPr lang="en-US" altLang="en-US" sz="2400" b="1" dirty="0">
                <a:solidFill>
                  <a:srgbClr val="000000"/>
                </a:solidFill>
              </a:rPr>
              <a:t>Database Management System (DBMS)</a:t>
            </a:r>
            <a:r>
              <a:rPr lang="en-US" altLang="en-US" sz="2400" dirty="0">
                <a:solidFill>
                  <a:srgbClr val="000000"/>
                </a:solidFill>
              </a:rPr>
              <a:t>: A software package/ system to facilitate the creation and maintenance of a computerized database.</a:t>
            </a:r>
          </a:p>
          <a:p>
            <a:pPr algn="just" eaLnBrk="1" hangingPunct="1"/>
            <a:r>
              <a:rPr lang="en-US" altLang="en-US" sz="2400" b="1" dirty="0">
                <a:solidFill>
                  <a:srgbClr val="000000"/>
                </a:solidFill>
              </a:rPr>
              <a:t>Database System</a:t>
            </a:r>
            <a:r>
              <a:rPr lang="en-US" altLang="en-US" sz="2400" dirty="0">
                <a:solidFill>
                  <a:srgbClr val="000000"/>
                </a:solidFill>
              </a:rPr>
              <a:t>: The DBMS software together with the data itself.  Sometimes, the applications are also included.</a:t>
            </a:r>
          </a:p>
          <a:p>
            <a:pPr algn="just" eaLnBrk="1" hangingPunct="1"/>
            <a:endParaRPr lang="en-US" altLang="en-US" sz="24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altLang="en-US"/>
              <a:t>Slide 1-</a:t>
            </a:r>
            <a:fld id="{E5E47988-0203-4C8F-9C08-9B51463FC432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Typical DBMS Functionality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3497" y="1981200"/>
            <a:ext cx="8246327" cy="4114800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en-IN" i="1" dirty="0"/>
              <a:t>Define </a:t>
            </a:r>
            <a:r>
              <a:rPr lang="en-IN" dirty="0"/>
              <a:t>a particular database in terms of its data types, structures, and constraints</a:t>
            </a:r>
          </a:p>
          <a:p>
            <a:pPr algn="just"/>
            <a:r>
              <a:rPr lang="en-IN" i="1" dirty="0"/>
              <a:t>Construct </a:t>
            </a:r>
            <a:r>
              <a:rPr lang="en-IN" dirty="0"/>
              <a:t>or load the initial database contents on a secondary storage medium</a:t>
            </a:r>
          </a:p>
          <a:p>
            <a:pPr algn="just"/>
            <a:r>
              <a:rPr lang="en-IN" i="1" dirty="0"/>
              <a:t>Manipulating </a:t>
            </a:r>
            <a:r>
              <a:rPr lang="en-IN" dirty="0"/>
              <a:t>the database:</a:t>
            </a:r>
          </a:p>
          <a:p>
            <a:pPr lvl="1" algn="just"/>
            <a:r>
              <a:rPr lang="en-IN" dirty="0"/>
              <a:t>Retrieval: Querying, generating reports</a:t>
            </a:r>
          </a:p>
          <a:p>
            <a:pPr lvl="1" algn="just"/>
            <a:r>
              <a:rPr lang="en-IN" dirty="0"/>
              <a:t>Modification: Insertions, deletions and updates to its content</a:t>
            </a:r>
          </a:p>
          <a:p>
            <a:pPr lvl="1" algn="just"/>
            <a:r>
              <a:rPr lang="en-IN" dirty="0"/>
              <a:t>Accessing the database through Web applications</a:t>
            </a:r>
          </a:p>
          <a:p>
            <a:pPr algn="just"/>
            <a:r>
              <a:rPr lang="en-IN" i="1" dirty="0"/>
              <a:t>Processing </a:t>
            </a:r>
            <a:r>
              <a:rPr lang="en-IN" dirty="0"/>
              <a:t>and </a:t>
            </a:r>
            <a:r>
              <a:rPr lang="en-IN" i="1" dirty="0"/>
              <a:t>Sharing </a:t>
            </a:r>
            <a:r>
              <a:rPr lang="en-IN" dirty="0"/>
              <a:t>by a set of concurrent users and application programs – yet, keeping all data valid and consistent</a:t>
            </a:r>
            <a:endParaRPr lang="en-US" alt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altLang="en-US"/>
              <a:t>Slide 1-</a:t>
            </a:r>
            <a:fld id="{E5E47988-0203-4C8F-9C08-9B51463FC432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Typical DBMS Functionality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799" y="1981200"/>
            <a:ext cx="8246327" cy="4114800"/>
          </a:xfrm>
        </p:spPr>
        <p:txBody>
          <a:bodyPr/>
          <a:lstStyle/>
          <a:p>
            <a:pPr algn="just"/>
            <a:r>
              <a:rPr lang="en-IN" dirty="0"/>
              <a:t>Other features:</a:t>
            </a:r>
          </a:p>
          <a:p>
            <a:pPr lvl="1" algn="just"/>
            <a:r>
              <a:rPr lang="en-IN" dirty="0"/>
              <a:t>Protection or Security measures to prevent unauthorized access</a:t>
            </a:r>
          </a:p>
          <a:p>
            <a:pPr lvl="1" algn="just"/>
            <a:r>
              <a:rPr lang="en-IN" dirty="0"/>
              <a:t>Maintaining the database and associated programs over the lifetime of the database application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878598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76D93-0C5F-41A5-B0A1-633AEDF61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97731"/>
            <a:ext cx="7772400" cy="1143000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Arial" charset="0"/>
              </a:rPr>
              <a:t>Database Approach</a:t>
            </a:r>
            <a:endParaRPr lang="en-IN" dirty="0"/>
          </a:p>
        </p:txBody>
      </p:sp>
      <p:pic>
        <p:nvPicPr>
          <p:cNvPr id="28" name="Content Placeholder 27">
            <a:extLst>
              <a:ext uri="{FF2B5EF4-FFF2-40B4-BE49-F238E27FC236}">
                <a16:creationId xmlns:a16="http://schemas.microsoft.com/office/drawing/2014/main" id="{EF8136D4-C55C-469C-A0B3-8C0C78D2E0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6050" y="1758177"/>
            <a:ext cx="8207296" cy="479430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24EDC5-4E90-4A72-AEC1-94374F3DDB0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1-</a:t>
            </a:r>
            <a:fld id="{DBF3D1A9-16B7-478D-B85A-10DA087B81DE}" type="slidenum">
              <a:rPr lang="en-US" altLang="en-US" smtClean="0"/>
              <a:pPr/>
              <a:t>27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870425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025D2-2FC4-4F03-BA5F-0D77D6952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97367"/>
            <a:ext cx="7772400" cy="1143000"/>
          </a:xfrm>
        </p:spPr>
        <p:txBody>
          <a:bodyPr/>
          <a:lstStyle/>
          <a:p>
            <a:r>
              <a:rPr lang="en-IN" dirty="0"/>
              <a:t>Example of a simple database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EBADA7-7C84-4F58-8CBE-DD04871CA16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1-</a:t>
            </a:r>
            <a:fld id="{DBF3D1A9-16B7-478D-B85A-10DA087B81DE}" type="slidenum">
              <a:rPr lang="en-US" altLang="en-US" smtClean="0"/>
              <a:pPr/>
              <a:t>28</a:t>
            </a:fld>
            <a:endParaRPr lang="en-US" altLang="en-US"/>
          </a:p>
        </p:txBody>
      </p:sp>
      <p:pic>
        <p:nvPicPr>
          <p:cNvPr id="10" name="Picture 4" descr="fig01_02">
            <a:extLst>
              <a:ext uri="{FF2B5EF4-FFF2-40B4-BE49-F238E27FC236}">
                <a16:creationId xmlns:a16="http://schemas.microsoft.com/office/drawing/2014/main" id="{2E39747A-815A-4E24-95C1-B467D5CA53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20" b="48842"/>
          <a:stretch/>
        </p:blipFill>
        <p:spPr bwMode="auto">
          <a:xfrm>
            <a:off x="299572" y="1878912"/>
            <a:ext cx="4576581" cy="3373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fig01_02">
            <a:extLst>
              <a:ext uri="{FF2B5EF4-FFF2-40B4-BE49-F238E27FC236}">
                <a16:creationId xmlns:a16="http://schemas.microsoft.com/office/drawing/2014/main" id="{2E23E9F5-C6E0-4A03-9A73-D367167A87E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42" t="52550" r="16157"/>
          <a:stretch/>
        </p:blipFill>
        <p:spPr bwMode="auto">
          <a:xfrm>
            <a:off x="4893007" y="1683833"/>
            <a:ext cx="3951421" cy="3446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85032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altLang="en-US"/>
              <a:t>Slide 1-</a:t>
            </a:r>
            <a:fld id="{0AE66586-8067-4A40-BA41-3EFA708733FA}" type="slidenum">
              <a:rPr lang="en-US" altLang="en-US"/>
              <a:pPr/>
              <a:t>29</a:t>
            </a:fld>
            <a:endParaRPr lang="en-US" altLang="en-US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Main Characteristics of the Database Approach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799" y="1981200"/>
            <a:ext cx="8012151" cy="4114800"/>
          </a:xfrm>
        </p:spPr>
        <p:txBody>
          <a:bodyPr/>
          <a:lstStyle/>
          <a:p>
            <a:pPr algn="just" eaLnBrk="1" hangingPunct="1"/>
            <a:r>
              <a:rPr lang="en-US" altLang="en-US" sz="2800" dirty="0">
                <a:solidFill>
                  <a:srgbClr val="000000"/>
                </a:solidFill>
              </a:rPr>
              <a:t>Self-describing nature of a database system: </a:t>
            </a:r>
          </a:p>
          <a:p>
            <a:pPr lvl="1" algn="just" eaLnBrk="1" hangingPunct="1"/>
            <a:r>
              <a:rPr lang="en-US" altLang="en-US" sz="2400" dirty="0">
                <a:solidFill>
                  <a:srgbClr val="000000"/>
                </a:solidFill>
              </a:rPr>
              <a:t>A DBMS </a:t>
            </a:r>
            <a:r>
              <a:rPr lang="en-US" altLang="en-US" sz="2400" b="1" dirty="0">
                <a:solidFill>
                  <a:srgbClr val="000000"/>
                </a:solidFill>
              </a:rPr>
              <a:t>catalog</a:t>
            </a:r>
            <a:r>
              <a:rPr lang="en-US" altLang="en-US" sz="2400" dirty="0">
                <a:solidFill>
                  <a:srgbClr val="000000"/>
                </a:solidFill>
              </a:rPr>
              <a:t> stores the </a:t>
            </a:r>
            <a:r>
              <a:rPr lang="en-US" altLang="en-US" sz="2400" i="1" dirty="0">
                <a:solidFill>
                  <a:srgbClr val="000000"/>
                </a:solidFill>
              </a:rPr>
              <a:t>description</a:t>
            </a:r>
            <a:r>
              <a:rPr lang="en-US" altLang="en-US" sz="2400" dirty="0">
                <a:solidFill>
                  <a:srgbClr val="000000"/>
                </a:solidFill>
              </a:rPr>
              <a:t>  of the database. The description is called </a:t>
            </a:r>
            <a:r>
              <a:rPr lang="en-US" altLang="en-US" sz="2400" b="1" dirty="0">
                <a:solidFill>
                  <a:srgbClr val="000000"/>
                </a:solidFill>
              </a:rPr>
              <a:t>meta-data</a:t>
            </a:r>
            <a:r>
              <a:rPr lang="en-US" altLang="en-US" sz="2400" dirty="0">
                <a:solidFill>
                  <a:srgbClr val="000000"/>
                </a:solidFill>
              </a:rPr>
              <a:t>. </a:t>
            </a:r>
          </a:p>
          <a:p>
            <a:pPr lvl="1" algn="just" eaLnBrk="1" hangingPunct="1"/>
            <a:r>
              <a:rPr lang="en-US" altLang="en-US" sz="2400" dirty="0">
                <a:solidFill>
                  <a:srgbClr val="000000"/>
                </a:solidFill>
              </a:rPr>
              <a:t>This allows the DBMS software to work with different databases.</a:t>
            </a:r>
          </a:p>
          <a:p>
            <a:pPr algn="just" eaLnBrk="1" hangingPunct="1"/>
            <a:r>
              <a:rPr lang="en-US" altLang="en-US" sz="2800" dirty="0">
                <a:solidFill>
                  <a:srgbClr val="000000"/>
                </a:solidFill>
              </a:rPr>
              <a:t>Insulation between programs and data: </a:t>
            </a:r>
          </a:p>
          <a:p>
            <a:pPr lvl="1" algn="just" eaLnBrk="1" hangingPunct="1"/>
            <a:r>
              <a:rPr lang="en-US" altLang="en-US" sz="2400" dirty="0">
                <a:solidFill>
                  <a:srgbClr val="000000"/>
                </a:solidFill>
              </a:rPr>
              <a:t>Called </a:t>
            </a:r>
            <a:r>
              <a:rPr lang="en-US" altLang="en-US" sz="2400" b="1" dirty="0">
                <a:solidFill>
                  <a:srgbClr val="000000"/>
                </a:solidFill>
              </a:rPr>
              <a:t>program-data independence</a:t>
            </a:r>
            <a:r>
              <a:rPr lang="en-US" altLang="en-US" sz="2400" dirty="0">
                <a:solidFill>
                  <a:srgbClr val="000000"/>
                </a:solidFill>
              </a:rPr>
              <a:t>. </a:t>
            </a:r>
          </a:p>
          <a:p>
            <a:pPr lvl="1" algn="just" eaLnBrk="1" hangingPunct="1"/>
            <a:r>
              <a:rPr lang="en-US" altLang="en-US" sz="2400" dirty="0">
                <a:solidFill>
                  <a:srgbClr val="000000"/>
                </a:solidFill>
              </a:rPr>
              <a:t>Allows changing data storage structures and operations without having to change the DBMS access programs.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DFE41-CF36-4F58-A818-F9F1A7728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90500"/>
            <a:ext cx="7772400" cy="525780"/>
          </a:xfrm>
        </p:spPr>
        <p:txBody>
          <a:bodyPr/>
          <a:lstStyle/>
          <a:p>
            <a:r>
              <a:rPr lang="en-IN" dirty="0"/>
              <a:t>Syllabus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D37DCB-8A8E-4AA4-8EC6-BEB0C43D9B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472" y="351853"/>
            <a:ext cx="8179420" cy="5754311"/>
          </a:xfrm>
        </p:spPr>
        <p:txBody>
          <a:bodyPr>
            <a:normAutofit fontScale="92500" lnSpcReduction="10000"/>
          </a:bodyPr>
          <a:lstStyle/>
          <a:p>
            <a:pPr algn="ctr">
              <a:buNone/>
            </a:pPr>
            <a:endParaRPr lang="en-IN" b="1" dirty="0"/>
          </a:p>
          <a:p>
            <a:pPr marL="0" indent="0" algn="just">
              <a:buNone/>
            </a:pPr>
            <a:r>
              <a:rPr lang="en-IN" b="1" dirty="0"/>
              <a:t>Module:1</a:t>
            </a:r>
          </a:p>
          <a:p>
            <a:pPr marL="0" indent="0" algn="just">
              <a:buNone/>
            </a:pPr>
            <a:r>
              <a:rPr lang="en-US" b="1" dirty="0"/>
              <a:t>Database Systems Concepts and Architecture</a:t>
            </a:r>
            <a:endParaRPr lang="en-IN" b="1" dirty="0"/>
          </a:p>
          <a:p>
            <a:pPr marL="0" indent="0" algn="just">
              <a:buNone/>
            </a:pPr>
            <a:r>
              <a:rPr lang="en-US" dirty="0"/>
              <a:t>Need for database systems – Characteristics of Database Approach – Advantages of using DBMS approach - Actors on the Database Management Scene: Database Administrator - Classification of database management systems - Data Models - Schemas and Instances - Three-Schema Architecture - The Database System Environment - Centralized and Client/Server Architectures for DBMSs – Overall Architecture of Database Management Systems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3BC947-9254-464C-87FB-63AC16EE937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1-</a:t>
            </a:r>
            <a:fld id="{DBF3D1A9-16B7-478D-B85A-10DA087B81DE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798307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altLang="en-US"/>
              <a:t>Slide 1-</a:t>
            </a:r>
            <a:fld id="{8306F631-B68D-40E1-9982-9E59B714541D}" type="slidenum">
              <a:rPr lang="en-US" altLang="en-US"/>
              <a:pPr/>
              <a:t>30</a:t>
            </a:fld>
            <a:endParaRPr lang="en-US" altLang="en-US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Main Characteristics of the Database Approach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235176" cy="4114800"/>
          </a:xfrm>
        </p:spPr>
        <p:txBody>
          <a:bodyPr/>
          <a:lstStyle/>
          <a:p>
            <a:pPr algn="just" eaLnBrk="1" hangingPunct="1"/>
            <a:r>
              <a:rPr lang="en-US" altLang="en-US" sz="2800" dirty="0">
                <a:solidFill>
                  <a:srgbClr val="000000"/>
                </a:solidFill>
              </a:rPr>
              <a:t>Data Abstraction: </a:t>
            </a:r>
          </a:p>
          <a:p>
            <a:pPr lvl="1" algn="just" eaLnBrk="1" hangingPunct="1"/>
            <a:r>
              <a:rPr lang="en-US" altLang="en-US" sz="2400" dirty="0">
                <a:solidFill>
                  <a:srgbClr val="000000"/>
                </a:solidFill>
              </a:rPr>
              <a:t>A </a:t>
            </a:r>
            <a:r>
              <a:rPr lang="en-US" altLang="en-US" sz="2400" b="1" dirty="0">
                <a:solidFill>
                  <a:srgbClr val="000000"/>
                </a:solidFill>
              </a:rPr>
              <a:t>data model</a:t>
            </a:r>
            <a:r>
              <a:rPr lang="en-US" altLang="en-US" sz="2400" dirty="0">
                <a:solidFill>
                  <a:srgbClr val="000000"/>
                </a:solidFill>
              </a:rPr>
              <a:t> is used to hide storage details and present the users with a </a:t>
            </a:r>
            <a:r>
              <a:rPr lang="en-US" altLang="en-US" sz="2400" i="1" dirty="0">
                <a:solidFill>
                  <a:srgbClr val="000000"/>
                </a:solidFill>
              </a:rPr>
              <a:t>conceptual view</a:t>
            </a:r>
            <a:r>
              <a:rPr lang="en-US" altLang="en-US" sz="2400" dirty="0">
                <a:solidFill>
                  <a:srgbClr val="000000"/>
                </a:solidFill>
              </a:rPr>
              <a:t>  of the database.</a:t>
            </a:r>
          </a:p>
          <a:p>
            <a:pPr algn="just" eaLnBrk="1" hangingPunct="1"/>
            <a:r>
              <a:rPr lang="en-US" altLang="en-US" sz="2800" dirty="0">
                <a:solidFill>
                  <a:srgbClr val="000000"/>
                </a:solidFill>
              </a:rPr>
              <a:t>Support of multiple views of the data: </a:t>
            </a:r>
          </a:p>
          <a:p>
            <a:pPr lvl="1" algn="just" eaLnBrk="1" hangingPunct="1"/>
            <a:r>
              <a:rPr lang="en-US" altLang="en-US" sz="2400" dirty="0">
                <a:solidFill>
                  <a:srgbClr val="000000"/>
                </a:solidFill>
              </a:rPr>
              <a:t>Each user may see a different view of the database, which describes </a:t>
            </a:r>
            <a:r>
              <a:rPr lang="en-US" altLang="en-US" sz="2400" i="1" dirty="0">
                <a:solidFill>
                  <a:srgbClr val="000000"/>
                </a:solidFill>
              </a:rPr>
              <a:t>only</a:t>
            </a:r>
            <a:r>
              <a:rPr lang="en-US" altLang="en-US" sz="2400" dirty="0">
                <a:solidFill>
                  <a:srgbClr val="000000"/>
                </a:solidFill>
              </a:rPr>
              <a:t>  the data of interest to that user.</a:t>
            </a:r>
          </a:p>
          <a:p>
            <a:pPr algn="just" eaLnBrk="1" hangingPunct="1"/>
            <a:endParaRPr lang="en-US" altLang="en-US" sz="2800" dirty="0">
              <a:solidFill>
                <a:srgbClr val="000000"/>
              </a:solidFill>
            </a:endParaRPr>
          </a:p>
          <a:p>
            <a:pPr algn="just" eaLnBrk="1" hangingPunct="1"/>
            <a:endParaRPr lang="en-US" altLang="en-US" sz="2800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altLang="en-US"/>
              <a:t>Slide 1-</a:t>
            </a:r>
            <a:fld id="{C5778D0B-10A0-4FC5-9F2F-7DF4A3F427EF}" type="slidenum">
              <a:rPr lang="en-US" altLang="en-US"/>
              <a:pPr/>
              <a:t>31</a:t>
            </a:fld>
            <a:endParaRPr lang="en-US" altLang="en-US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Main Characteristics of the Database Approach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67344"/>
            <a:ext cx="7934094" cy="4487431"/>
          </a:xfrm>
        </p:spPr>
        <p:txBody>
          <a:bodyPr/>
          <a:lstStyle/>
          <a:p>
            <a:pPr algn="just" eaLnBrk="1" hangingPunct="1"/>
            <a:r>
              <a:rPr lang="en-US" altLang="en-US" sz="2800" dirty="0">
                <a:solidFill>
                  <a:srgbClr val="000000"/>
                </a:solidFill>
              </a:rPr>
              <a:t>Sharing of data and multiuser transaction processing</a:t>
            </a:r>
          </a:p>
          <a:p>
            <a:pPr lvl="1" algn="just" eaLnBrk="1" hangingPunct="1"/>
            <a:r>
              <a:rPr lang="en-US" altLang="en-US" sz="2400" dirty="0">
                <a:solidFill>
                  <a:srgbClr val="000000"/>
                </a:solidFill>
              </a:rPr>
              <a:t>Allowing a set of concurrent users to retrieve and to update the  database. </a:t>
            </a:r>
          </a:p>
          <a:p>
            <a:pPr lvl="1" algn="just" eaLnBrk="1" hangingPunct="1"/>
            <a:r>
              <a:rPr lang="en-US" altLang="en-US" sz="2400" dirty="0">
                <a:solidFill>
                  <a:srgbClr val="000000"/>
                </a:solidFill>
              </a:rPr>
              <a:t>Concurrency control within the DBMS guarantees that each </a:t>
            </a:r>
            <a:r>
              <a:rPr lang="en-US" altLang="en-US" sz="2400" b="1" dirty="0">
                <a:solidFill>
                  <a:srgbClr val="000000"/>
                </a:solidFill>
              </a:rPr>
              <a:t>transaction</a:t>
            </a:r>
            <a:r>
              <a:rPr lang="en-US" altLang="en-US" sz="2400" dirty="0">
                <a:solidFill>
                  <a:srgbClr val="000000"/>
                </a:solidFill>
              </a:rPr>
              <a:t> is correctly executed or completely aborted. </a:t>
            </a:r>
          </a:p>
          <a:p>
            <a:pPr lvl="1" algn="just" eaLnBrk="1" hangingPunct="1"/>
            <a:r>
              <a:rPr lang="en-IN" altLang="en-US" sz="2400" dirty="0">
                <a:solidFill>
                  <a:srgbClr val="000000"/>
                </a:solidFill>
              </a:rPr>
              <a:t>Recovery subsystem ensures each completed transaction has its effect permanently recorded in the database. Similarly, each failed transaction is rolled back</a:t>
            </a:r>
            <a:endParaRPr lang="en-US" altLang="en-US" sz="24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4842"/>
            <a:ext cx="7772400" cy="878006"/>
          </a:xfrm>
        </p:spPr>
        <p:txBody>
          <a:bodyPr/>
          <a:lstStyle/>
          <a:p>
            <a:pPr eaLnBrk="1" hangingPunct="1"/>
            <a:r>
              <a:rPr lang="en-US" altLang="en-US" b="1" dirty="0">
                <a:latin typeface="Arial" pitchFamily="34" charset="0"/>
              </a:rPr>
              <a:t>Introduction to 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799" y="1419367"/>
            <a:ext cx="8372475" cy="4676633"/>
          </a:xfrm>
        </p:spPr>
        <p:txBody>
          <a:bodyPr/>
          <a:lstStyle/>
          <a:p>
            <a:pPr>
              <a:buNone/>
            </a:pPr>
            <a:r>
              <a:rPr lang="en-US" sz="2800" b="1" dirty="0">
                <a:solidFill>
                  <a:srgbClr val="FF0000"/>
                </a:solidFill>
              </a:rPr>
              <a:t>Topics to be covered</a:t>
            </a:r>
          </a:p>
          <a:p>
            <a:r>
              <a:rPr lang="en-US" sz="2800" dirty="0">
                <a:latin typeface="+mn-lt"/>
                <a:ea typeface="+mn-ea"/>
                <a:cs typeface="+mn-cs"/>
              </a:rPr>
              <a:t>Overview of File Systems</a:t>
            </a:r>
          </a:p>
          <a:p>
            <a:r>
              <a:rPr lang="en-US" sz="2800" dirty="0"/>
              <a:t> </a:t>
            </a:r>
            <a:r>
              <a:rPr lang="en-US" sz="2800" dirty="0">
                <a:latin typeface="+mn-lt"/>
                <a:ea typeface="+mn-ea"/>
                <a:cs typeface="+mn-cs"/>
              </a:rPr>
              <a:t>Purpose of Database System</a:t>
            </a:r>
          </a:p>
          <a:p>
            <a:r>
              <a:rPr lang="en-US" sz="2800" dirty="0">
                <a:latin typeface="+mn-lt"/>
                <a:ea typeface="+mn-ea"/>
                <a:cs typeface="+mn-cs"/>
              </a:rPr>
              <a:t> View of Data, Database Characteristics</a:t>
            </a:r>
          </a:p>
          <a:p>
            <a:r>
              <a:rPr lang="en-US" sz="2800" dirty="0">
                <a:solidFill>
                  <a:schemeClr val="bg2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Users of Database System </a:t>
            </a:r>
          </a:p>
          <a:p>
            <a:r>
              <a:rPr lang="en-US" sz="2800" dirty="0">
                <a:solidFill>
                  <a:schemeClr val="bg2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dirty="0"/>
              <a:t>Advantages of DBMS Approach</a:t>
            </a:r>
          </a:p>
          <a:p>
            <a:r>
              <a:rPr lang="en-US" sz="2800" dirty="0"/>
              <a:t> Schemas and Instances</a:t>
            </a:r>
          </a:p>
          <a:p>
            <a:r>
              <a:rPr lang="en-US" sz="2800" dirty="0">
                <a:solidFill>
                  <a:schemeClr val="bg2"/>
                </a:solidFill>
                <a:latin typeface="+mn-lt"/>
                <a:ea typeface="+mn-ea"/>
                <a:cs typeface="+mn-cs"/>
              </a:rPr>
              <a:t> Three Schema Architecture </a:t>
            </a:r>
          </a:p>
          <a:p>
            <a:r>
              <a:rPr lang="en-US" sz="2800" dirty="0">
                <a:solidFill>
                  <a:schemeClr val="bg2"/>
                </a:solidFill>
                <a:latin typeface="+mn-lt"/>
                <a:ea typeface="+mn-ea"/>
                <a:cs typeface="+mn-cs"/>
              </a:rPr>
              <a:t> Data Independence </a:t>
            </a:r>
          </a:p>
          <a:p>
            <a:r>
              <a:rPr lang="en-US" sz="2800" dirty="0">
                <a:latin typeface="+mn-lt"/>
                <a:ea typeface="+mn-ea"/>
                <a:cs typeface="+mn-cs"/>
              </a:rPr>
              <a:t> The Database System Environment.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1-</a:t>
            </a:r>
            <a:fld id="{DBF3D1A9-16B7-478D-B85A-10DA087B81DE}" type="slidenum">
              <a:rPr lang="en-US" altLang="en-US" smtClean="0"/>
              <a:pPr/>
              <a:t>32</a:t>
            </a:fld>
            <a:endParaRPr lang="en-US" alt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altLang="en-US"/>
              <a:t>Slide 1-</a:t>
            </a:r>
            <a:fld id="{FF237318-A99C-4B08-815F-163037BD463A}" type="slidenum">
              <a:rPr lang="en-US" altLang="en-US"/>
              <a:pPr/>
              <a:t>33</a:t>
            </a:fld>
            <a:endParaRPr lang="en-US" altLang="en-US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95785"/>
            <a:ext cx="7772400" cy="905301"/>
          </a:xfrm>
        </p:spPr>
        <p:txBody>
          <a:bodyPr/>
          <a:lstStyle/>
          <a:p>
            <a:pPr eaLnBrk="1" hangingPunct="1"/>
            <a:r>
              <a:rPr lang="en-US" altLang="en-US" sz="3600" b="1" dirty="0"/>
              <a:t>Database Users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8615" y="1301086"/>
            <a:ext cx="7939585" cy="4794914"/>
          </a:xfrm>
        </p:spPr>
        <p:txBody>
          <a:bodyPr/>
          <a:lstStyle/>
          <a:p>
            <a:pPr algn="just" eaLnBrk="1" hangingPunct="1"/>
            <a:r>
              <a:rPr lang="en-US" altLang="en-US" dirty="0">
                <a:solidFill>
                  <a:srgbClr val="000000"/>
                </a:solidFill>
              </a:rPr>
              <a:t>Users may be divided into two types.</a:t>
            </a:r>
          </a:p>
          <a:p>
            <a:pPr lvl="1" algn="just" eaLnBrk="1" hangingPunct="1"/>
            <a:r>
              <a:rPr lang="en-US" altLang="en-US" dirty="0">
                <a:solidFill>
                  <a:srgbClr val="000000"/>
                </a:solidFill>
              </a:rPr>
              <a:t>Actors on the Scene</a:t>
            </a:r>
          </a:p>
          <a:p>
            <a:pPr lvl="2" algn="just" eaLnBrk="1" hangingPunct="1"/>
            <a:r>
              <a:rPr lang="en-US" altLang="en-US" dirty="0">
                <a:solidFill>
                  <a:srgbClr val="000000"/>
                </a:solidFill>
              </a:rPr>
              <a:t> Actually use and control the content</a:t>
            </a:r>
          </a:p>
          <a:p>
            <a:pPr lvl="1" algn="just" eaLnBrk="1" hangingPunct="1"/>
            <a:r>
              <a:rPr lang="en-US" altLang="en-US" dirty="0">
                <a:solidFill>
                  <a:srgbClr val="000000"/>
                </a:solidFill>
              </a:rPr>
              <a:t>Workers Behind the Scene</a:t>
            </a:r>
          </a:p>
          <a:p>
            <a:pPr lvl="2" algn="just" eaLnBrk="1" hangingPunct="1"/>
            <a:r>
              <a:rPr lang="en-US" altLang="en-US" dirty="0">
                <a:solidFill>
                  <a:srgbClr val="000000"/>
                </a:solidFill>
              </a:rPr>
              <a:t> Enable the database to be developed and the DBMS software to be designed and implemented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altLang="en-US"/>
              <a:t>Slide 1-</a:t>
            </a:r>
            <a:fld id="{A18F129F-BB0A-45E9-9980-D234D17AEB81}" type="slidenum">
              <a:rPr lang="en-US" altLang="en-US"/>
              <a:pPr/>
              <a:t>34</a:t>
            </a:fld>
            <a:endParaRPr lang="en-US" altLang="en-US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13898"/>
            <a:ext cx="7772400" cy="867201"/>
          </a:xfrm>
        </p:spPr>
        <p:txBody>
          <a:bodyPr/>
          <a:lstStyle/>
          <a:p>
            <a:pPr eaLnBrk="1" hangingPunct="1"/>
            <a:r>
              <a:rPr lang="en-US" altLang="en-US" dirty="0"/>
              <a:t>Database Users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81098"/>
            <a:ext cx="7772400" cy="5014985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800" dirty="0"/>
              <a:t>Actors on the scene</a:t>
            </a:r>
            <a:endParaRPr lang="en-US" altLang="en-US" sz="2800" dirty="0">
              <a:solidFill>
                <a:srgbClr val="000000"/>
              </a:solidFill>
            </a:endParaRP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400" b="1" dirty="0">
                <a:solidFill>
                  <a:srgbClr val="000000"/>
                </a:solidFill>
              </a:rPr>
              <a:t>Database administrators:</a:t>
            </a:r>
            <a:r>
              <a:rPr lang="en-US" altLang="en-US" sz="2400" dirty="0">
                <a:solidFill>
                  <a:srgbClr val="000000"/>
                </a:solidFill>
              </a:rPr>
              <a:t> 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2000" dirty="0">
                <a:solidFill>
                  <a:srgbClr val="000000"/>
                </a:solidFill>
              </a:rPr>
              <a:t>Responsible for authorizing access to the database, for coordinating and monitoring its use, acquiring software, and hardware resources, controlling its use and monitoring efficiency of operations.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400" b="1" dirty="0">
                <a:solidFill>
                  <a:srgbClr val="000000"/>
                </a:solidFill>
              </a:rPr>
              <a:t>Database Designers:</a:t>
            </a:r>
            <a:r>
              <a:rPr lang="en-US" altLang="en-US" sz="2400" dirty="0">
                <a:solidFill>
                  <a:srgbClr val="000000"/>
                </a:solidFill>
              </a:rPr>
              <a:t> 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2000" dirty="0">
                <a:solidFill>
                  <a:srgbClr val="000000"/>
                </a:solidFill>
              </a:rPr>
              <a:t>Responsible to define the content, the structure, the constraints, and functions or transactions against the database. They must communicate with the end-users and understand their needs.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400" b="1" dirty="0">
                <a:solidFill>
                  <a:srgbClr val="000000"/>
                </a:solidFill>
              </a:rPr>
              <a:t>End-users:</a:t>
            </a:r>
            <a:r>
              <a:rPr lang="en-US" altLang="en-US" sz="2400" dirty="0">
                <a:solidFill>
                  <a:srgbClr val="000000"/>
                </a:solidFill>
              </a:rPr>
              <a:t> 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2000" dirty="0">
                <a:solidFill>
                  <a:srgbClr val="000000"/>
                </a:solidFill>
              </a:rPr>
              <a:t>They use the data for queries, reports and some of them actually update the database content.</a:t>
            </a:r>
            <a:endParaRPr lang="en-US" altLang="en-US" sz="2000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altLang="en-US"/>
              <a:t>Slide 1-</a:t>
            </a:r>
            <a:fld id="{287E2E80-5196-4DAE-BB80-F507E2D2153F}" type="slidenum">
              <a:rPr lang="en-US" altLang="en-US"/>
              <a:pPr/>
              <a:t>35</a:t>
            </a:fld>
            <a:endParaRPr lang="en-US" altLang="en-US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Categories of End-users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algn="just" eaLnBrk="1" hangingPunct="1"/>
            <a:r>
              <a:rPr lang="en-US" altLang="en-US" sz="2800" b="1" dirty="0">
                <a:solidFill>
                  <a:srgbClr val="000000"/>
                </a:solidFill>
              </a:rPr>
              <a:t>Casual </a:t>
            </a:r>
            <a:endParaRPr lang="en-US" altLang="en-US" sz="2800" dirty="0">
              <a:solidFill>
                <a:srgbClr val="000000"/>
              </a:solidFill>
            </a:endParaRPr>
          </a:p>
          <a:p>
            <a:pPr lvl="1" algn="just" eaLnBrk="1" hangingPunct="1"/>
            <a:r>
              <a:rPr lang="en-US" altLang="en-US" sz="2400" dirty="0">
                <a:solidFill>
                  <a:srgbClr val="000000"/>
                </a:solidFill>
              </a:rPr>
              <a:t>Access database occasionally when needed</a:t>
            </a:r>
          </a:p>
          <a:p>
            <a:pPr algn="just" eaLnBrk="1" hangingPunct="1"/>
            <a:r>
              <a:rPr lang="en-US" altLang="en-US" sz="2800" b="1" dirty="0">
                <a:solidFill>
                  <a:srgbClr val="000000"/>
                </a:solidFill>
              </a:rPr>
              <a:t>Naïve or Parametric</a:t>
            </a:r>
            <a:endParaRPr lang="en-US" altLang="en-US" sz="2800" dirty="0">
              <a:solidFill>
                <a:srgbClr val="000000"/>
              </a:solidFill>
            </a:endParaRPr>
          </a:p>
          <a:p>
            <a:pPr lvl="1" algn="just" eaLnBrk="1" hangingPunct="1"/>
            <a:r>
              <a:rPr lang="en-US" altLang="en-US" sz="2400" dirty="0">
                <a:solidFill>
                  <a:srgbClr val="000000"/>
                </a:solidFill>
              </a:rPr>
              <a:t>They make up a large section of the end-user population. </a:t>
            </a:r>
          </a:p>
          <a:p>
            <a:pPr lvl="1" algn="just" eaLnBrk="1" hangingPunct="1"/>
            <a:r>
              <a:rPr lang="en-US" altLang="en-US" sz="2400" dirty="0">
                <a:solidFill>
                  <a:srgbClr val="000000"/>
                </a:solidFill>
              </a:rPr>
              <a:t>They use previously well-defined functions in the form of  “canned transactions” against the database. </a:t>
            </a:r>
          </a:p>
          <a:p>
            <a:pPr lvl="2" algn="just" eaLnBrk="1" hangingPunct="1"/>
            <a:r>
              <a:rPr lang="en-US" altLang="en-US" sz="2000" dirty="0">
                <a:solidFill>
                  <a:srgbClr val="000000"/>
                </a:solidFill>
              </a:rPr>
              <a:t>Examples are bank-tellers or reservation clerks who do this activity for an entire shift of operations.</a:t>
            </a:r>
            <a:endParaRPr lang="en-US" altLang="en-US" sz="2000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altLang="en-US"/>
              <a:t>Slide 1-</a:t>
            </a:r>
            <a:fld id="{00FABAE1-A75B-4132-90BC-200574CCDF91}" type="slidenum">
              <a:rPr lang="en-US" altLang="en-US"/>
              <a:pPr/>
              <a:t>36</a:t>
            </a:fld>
            <a:endParaRPr lang="en-US" altLang="en-US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Categories of End-users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2347" y="1981200"/>
            <a:ext cx="7805854" cy="4676078"/>
          </a:xfrm>
        </p:spPr>
        <p:txBody>
          <a:bodyPr/>
          <a:lstStyle/>
          <a:p>
            <a:pPr algn="just" eaLnBrk="1" hangingPunct="1"/>
            <a:r>
              <a:rPr lang="en-US" altLang="en-US" sz="2800" b="1" dirty="0">
                <a:solidFill>
                  <a:srgbClr val="000000"/>
                </a:solidFill>
              </a:rPr>
              <a:t>Sophisticated</a:t>
            </a:r>
            <a:r>
              <a:rPr lang="en-US" altLang="en-US" sz="2800" dirty="0">
                <a:solidFill>
                  <a:srgbClr val="000000"/>
                </a:solidFill>
              </a:rPr>
              <a:t> </a:t>
            </a:r>
          </a:p>
          <a:p>
            <a:pPr lvl="1" algn="just" eaLnBrk="1" hangingPunct="1"/>
            <a:r>
              <a:rPr lang="en-US" altLang="en-US" sz="2400" dirty="0">
                <a:solidFill>
                  <a:srgbClr val="000000"/>
                </a:solidFill>
              </a:rPr>
              <a:t>These include business analysts, scientists, engineers, others thoroughly familiar with the system capabilities. </a:t>
            </a:r>
          </a:p>
          <a:p>
            <a:pPr lvl="1" algn="just" eaLnBrk="1" hangingPunct="1"/>
            <a:r>
              <a:rPr lang="en-US" altLang="en-US" sz="2400" dirty="0">
                <a:solidFill>
                  <a:srgbClr val="000000"/>
                </a:solidFill>
              </a:rPr>
              <a:t>Many use tools in the form of software packages that work closely with the stored database.</a:t>
            </a:r>
          </a:p>
          <a:p>
            <a:pPr algn="just" eaLnBrk="1" hangingPunct="1"/>
            <a:r>
              <a:rPr lang="en-US" altLang="en-US" sz="2800" b="1" dirty="0">
                <a:solidFill>
                  <a:srgbClr val="000000"/>
                </a:solidFill>
              </a:rPr>
              <a:t>Stand-alone</a:t>
            </a:r>
            <a:r>
              <a:rPr lang="en-US" altLang="en-US" sz="2800" dirty="0">
                <a:solidFill>
                  <a:srgbClr val="000000"/>
                </a:solidFill>
              </a:rPr>
              <a:t> </a:t>
            </a:r>
          </a:p>
          <a:p>
            <a:pPr lvl="1" algn="just" eaLnBrk="1" hangingPunct="1"/>
            <a:r>
              <a:rPr lang="en-US" altLang="en-US" sz="2400" dirty="0">
                <a:solidFill>
                  <a:srgbClr val="000000"/>
                </a:solidFill>
              </a:rPr>
              <a:t>Mostly maintain personal databases using ready-to-use packaged applications. </a:t>
            </a:r>
          </a:p>
          <a:p>
            <a:pPr lvl="1" algn="just" eaLnBrk="1" hangingPunct="1"/>
            <a:r>
              <a:rPr lang="en-US" altLang="en-US" sz="2400" dirty="0">
                <a:solidFill>
                  <a:srgbClr val="000000"/>
                </a:solidFill>
              </a:rPr>
              <a:t>An example is a tax program user that creates his or her own internal database.</a:t>
            </a:r>
            <a:endParaRPr lang="en-US" altLang="en-US" sz="2400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4842"/>
            <a:ext cx="7772400" cy="878006"/>
          </a:xfrm>
        </p:spPr>
        <p:txBody>
          <a:bodyPr/>
          <a:lstStyle/>
          <a:p>
            <a:pPr eaLnBrk="1" hangingPunct="1"/>
            <a:r>
              <a:rPr lang="en-US" altLang="en-US" b="1" dirty="0">
                <a:latin typeface="Arial" pitchFamily="34" charset="0"/>
              </a:rPr>
              <a:t>Introduction to 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799" y="1419367"/>
            <a:ext cx="8372475" cy="4676633"/>
          </a:xfrm>
        </p:spPr>
        <p:txBody>
          <a:bodyPr/>
          <a:lstStyle/>
          <a:p>
            <a:pPr>
              <a:buNone/>
            </a:pPr>
            <a:r>
              <a:rPr lang="en-US" sz="2800" b="1" dirty="0">
                <a:solidFill>
                  <a:schemeClr val="bg2"/>
                </a:solidFill>
                <a:latin typeface="+mn-lt"/>
                <a:ea typeface="+mn-ea"/>
                <a:cs typeface="+mn-cs"/>
              </a:rPr>
              <a:t>Concepts:</a:t>
            </a:r>
          </a:p>
          <a:p>
            <a:r>
              <a:rPr lang="en-US" sz="2800" dirty="0">
                <a:latin typeface="+mn-lt"/>
                <a:ea typeface="+mn-ea"/>
                <a:cs typeface="+mn-cs"/>
              </a:rPr>
              <a:t>Overview of File Systems</a:t>
            </a:r>
          </a:p>
          <a:p>
            <a:r>
              <a:rPr lang="en-US" sz="2800" dirty="0"/>
              <a:t> </a:t>
            </a:r>
            <a:r>
              <a:rPr lang="en-US" sz="2800" dirty="0">
                <a:latin typeface="+mn-lt"/>
                <a:ea typeface="+mn-ea"/>
                <a:cs typeface="+mn-cs"/>
              </a:rPr>
              <a:t>Purpose of Database System</a:t>
            </a:r>
          </a:p>
          <a:p>
            <a:r>
              <a:rPr lang="en-US" sz="2800" dirty="0">
                <a:solidFill>
                  <a:schemeClr val="bg2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dirty="0">
                <a:latin typeface="+mn-lt"/>
                <a:ea typeface="+mn-ea"/>
                <a:cs typeface="+mn-cs"/>
              </a:rPr>
              <a:t>View of Data</a:t>
            </a:r>
            <a:r>
              <a:rPr lang="en-US" sz="2800" dirty="0">
                <a:solidFill>
                  <a:schemeClr val="bg2"/>
                </a:solidFill>
                <a:latin typeface="+mn-lt"/>
                <a:ea typeface="+mn-ea"/>
                <a:cs typeface="+mn-cs"/>
              </a:rPr>
              <a:t>, Database Characteristics</a:t>
            </a:r>
          </a:p>
          <a:p>
            <a:r>
              <a:rPr lang="en-US" sz="2800" dirty="0">
                <a:solidFill>
                  <a:schemeClr val="bg2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dirty="0">
                <a:latin typeface="+mn-lt"/>
                <a:ea typeface="+mn-ea"/>
                <a:cs typeface="+mn-cs"/>
              </a:rPr>
              <a:t>Users of Database System </a:t>
            </a:r>
          </a:p>
          <a:p>
            <a:r>
              <a:rPr lang="en-US" sz="28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dirty="0">
                <a:solidFill>
                  <a:schemeClr val="accent2"/>
                </a:solidFill>
              </a:rPr>
              <a:t>Advantages of DBMS Approach</a:t>
            </a:r>
          </a:p>
          <a:p>
            <a:r>
              <a:rPr lang="en-US" sz="2800" dirty="0"/>
              <a:t> Schemas and Instances</a:t>
            </a:r>
            <a:endParaRPr lang="en-US" sz="2800" dirty="0">
              <a:solidFill>
                <a:schemeClr val="accent2"/>
              </a:solidFill>
            </a:endParaRPr>
          </a:p>
          <a:p>
            <a:r>
              <a:rPr lang="en-US" sz="2800" dirty="0">
                <a:solidFill>
                  <a:schemeClr val="bg2"/>
                </a:solidFill>
                <a:latin typeface="+mn-lt"/>
                <a:ea typeface="+mn-ea"/>
                <a:cs typeface="+mn-cs"/>
              </a:rPr>
              <a:t> Three Schema Architecture </a:t>
            </a:r>
          </a:p>
          <a:p>
            <a:r>
              <a:rPr lang="en-US" sz="2800" dirty="0">
                <a:solidFill>
                  <a:schemeClr val="bg2"/>
                </a:solidFill>
                <a:latin typeface="+mn-lt"/>
                <a:ea typeface="+mn-ea"/>
                <a:cs typeface="+mn-cs"/>
              </a:rPr>
              <a:t> Data Independence </a:t>
            </a:r>
          </a:p>
          <a:p>
            <a:r>
              <a:rPr lang="en-US" sz="280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dirty="0">
                <a:latin typeface="+mn-lt"/>
                <a:ea typeface="+mn-ea"/>
                <a:cs typeface="+mn-cs"/>
              </a:rPr>
              <a:t>The Database System Environment.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1-</a:t>
            </a:r>
            <a:fld id="{DBF3D1A9-16B7-478D-B85A-10DA087B81DE}" type="slidenum">
              <a:rPr lang="en-US" altLang="en-US" smtClean="0"/>
              <a:pPr/>
              <a:t>37</a:t>
            </a:fld>
            <a:endParaRPr lang="en-US" alt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altLang="en-US"/>
              <a:t>Slide 1-</a:t>
            </a:r>
            <a:fld id="{622518E5-5DC8-42AE-B5FE-81C5E44731D7}" type="slidenum">
              <a:rPr lang="en-US" altLang="en-US"/>
              <a:pPr/>
              <a:t>38</a:t>
            </a:fld>
            <a:endParaRPr lang="en-US" altLang="en-US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Advantages of Using the Database Approach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3678" y="2003837"/>
            <a:ext cx="7744522" cy="4114800"/>
          </a:xfrm>
        </p:spPr>
        <p:txBody>
          <a:bodyPr/>
          <a:lstStyle/>
          <a:p>
            <a:pPr algn="just" eaLnBrk="1" hangingPunct="1"/>
            <a:r>
              <a:rPr lang="en-US" altLang="en-US" sz="2800" dirty="0">
                <a:solidFill>
                  <a:srgbClr val="000000"/>
                </a:solidFill>
              </a:rPr>
              <a:t>Controlling redundancy in data storage and in development and maintenance efforts.</a:t>
            </a:r>
          </a:p>
          <a:p>
            <a:pPr lvl="1" algn="just" eaLnBrk="1" hangingPunct="1">
              <a:lnSpc>
                <a:spcPct val="150000"/>
              </a:lnSpc>
            </a:pPr>
            <a:r>
              <a:rPr lang="en-US" altLang="en-US" sz="2400" dirty="0">
                <a:solidFill>
                  <a:srgbClr val="000000"/>
                </a:solidFill>
              </a:rPr>
              <a:t>Sharing of data among multiple users.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en-US" sz="2800" dirty="0">
                <a:solidFill>
                  <a:srgbClr val="000000"/>
                </a:solidFill>
              </a:rPr>
              <a:t>Restricting unauthorized access to data.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en-US" sz="2800" dirty="0">
                <a:solidFill>
                  <a:srgbClr val="000000"/>
                </a:solidFill>
              </a:rPr>
              <a:t>Providing persistent storage for program Objects.</a:t>
            </a:r>
          </a:p>
          <a:p>
            <a:pPr lvl="1" algn="just" eaLnBrk="1" hangingPunct="1">
              <a:lnSpc>
                <a:spcPct val="150000"/>
              </a:lnSpc>
            </a:pPr>
            <a:r>
              <a:rPr lang="en-IN" dirty="0"/>
              <a:t>In Object-oriented DBMSs</a:t>
            </a:r>
            <a:endParaRPr lang="en-US" altLang="en-US" sz="24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altLang="en-US"/>
              <a:t>Slide 1-</a:t>
            </a:r>
            <a:fld id="{ABBA0775-34F6-43BF-AEC3-920C65DE6433}" type="slidenum">
              <a:rPr lang="en-US" altLang="en-US"/>
              <a:pPr/>
              <a:t>39</a:t>
            </a:fld>
            <a:endParaRPr lang="en-US" altLang="en-US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72955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z="3600" b="1" dirty="0"/>
              <a:t>Advantages of using the Database Approach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1319" y="1415955"/>
            <a:ext cx="7966881" cy="4680045"/>
          </a:xfrm>
        </p:spPr>
        <p:txBody>
          <a:bodyPr/>
          <a:lstStyle/>
          <a:p>
            <a:pPr algn="just" eaLnBrk="1" hangingPunct="1"/>
            <a:r>
              <a:rPr lang="en-US" altLang="en-US" sz="2800" dirty="0">
                <a:solidFill>
                  <a:srgbClr val="000000"/>
                </a:solidFill>
              </a:rPr>
              <a:t>Providing Storage Structures (</a:t>
            </a:r>
            <a:r>
              <a:rPr lang="en-IN" sz="2800" dirty="0"/>
              <a:t>e.g. indexes</a:t>
            </a:r>
            <a:r>
              <a:rPr lang="en-US" altLang="en-US" sz="2800" dirty="0">
                <a:solidFill>
                  <a:srgbClr val="000000"/>
                </a:solidFill>
              </a:rPr>
              <a:t>) for efficient Query Processing</a:t>
            </a:r>
            <a:endParaRPr lang="en-US" altLang="en-US" sz="2800" dirty="0"/>
          </a:p>
          <a:p>
            <a:pPr algn="just" eaLnBrk="1" hangingPunct="1">
              <a:lnSpc>
                <a:spcPct val="150000"/>
              </a:lnSpc>
            </a:pPr>
            <a:r>
              <a:rPr lang="en-US" altLang="en-US" sz="2800" dirty="0">
                <a:solidFill>
                  <a:srgbClr val="000000"/>
                </a:solidFill>
              </a:rPr>
              <a:t>Providing backup and recovery services.</a:t>
            </a:r>
          </a:p>
          <a:p>
            <a:pPr algn="just" eaLnBrk="1" hangingPunct="1"/>
            <a:r>
              <a:rPr lang="en-US" altLang="en-US" sz="2800" dirty="0">
                <a:solidFill>
                  <a:srgbClr val="000000"/>
                </a:solidFill>
              </a:rPr>
              <a:t>Providing multiple interfaces to different classes of users.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en-US" sz="2800" dirty="0">
                <a:solidFill>
                  <a:srgbClr val="000000"/>
                </a:solidFill>
              </a:rPr>
              <a:t>Representing complex relationships among data.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en-US" sz="2800" dirty="0">
                <a:solidFill>
                  <a:srgbClr val="000000"/>
                </a:solidFill>
              </a:rPr>
              <a:t>Enforcing integrity constraints on the database.</a:t>
            </a:r>
          </a:p>
          <a:p>
            <a:r>
              <a:rPr lang="en-IN" sz="2800" dirty="0">
                <a:solidFill>
                  <a:srgbClr val="000000"/>
                </a:solidFill>
              </a:rPr>
              <a:t>Permitting actions using active rules</a:t>
            </a:r>
          </a:p>
          <a:p>
            <a:pPr lvl="1"/>
            <a:r>
              <a:rPr lang="en-IN" sz="2400" dirty="0">
                <a:solidFill>
                  <a:srgbClr val="000000"/>
                </a:solidFill>
                <a:ea typeface="+mn-ea"/>
                <a:cs typeface="+mn-cs"/>
              </a:rPr>
              <a:t>triggers, stored procedures</a:t>
            </a:r>
            <a:endParaRPr lang="en-US" altLang="en-US" sz="2400" dirty="0">
              <a:solidFill>
                <a:srgbClr val="000000"/>
              </a:solidFill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502CA-0430-B8A1-B590-81C71BBA0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20233"/>
            <a:ext cx="7772400" cy="1143000"/>
          </a:xfrm>
        </p:spPr>
        <p:txBody>
          <a:bodyPr/>
          <a:lstStyle/>
          <a:p>
            <a:r>
              <a:rPr lang="en-IN" dirty="0"/>
              <a:t>Module:2 Relational Model and E-R </a:t>
            </a:r>
            <a:r>
              <a:rPr lang="en-IN" dirty="0" err="1"/>
              <a:t>Modeling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736C4B-17A4-BE55-AAAC-D014BC5B61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57109"/>
            <a:ext cx="7772400" cy="4114800"/>
          </a:xfrm>
        </p:spPr>
        <p:txBody>
          <a:bodyPr/>
          <a:lstStyle/>
          <a:p>
            <a:pPr algn="just"/>
            <a:r>
              <a:rPr lang="en-IN" b="1" dirty="0"/>
              <a:t>Relational Model</a:t>
            </a:r>
            <a:r>
              <a:rPr lang="en-IN" dirty="0"/>
              <a:t>: Candidate Keys, Primary Keys, Foreign Keys - Integrity Constraints - Handling of Nulls - Entity Relationship Model: Types of Attributes, Relationships, Structural Constraints, Relational model Constraints – Mapping ER model to a relational schema – Extended ER Model - Generalization – Specialization – Aggregations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481FDE-8BC6-47D7-5C0B-070655B2A0B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1-</a:t>
            </a:r>
            <a:fld id="{DBF3D1A9-16B7-478D-B85A-10DA087B81DE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900719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4842"/>
            <a:ext cx="7772400" cy="878006"/>
          </a:xfrm>
        </p:spPr>
        <p:txBody>
          <a:bodyPr/>
          <a:lstStyle/>
          <a:p>
            <a:pPr eaLnBrk="1" hangingPunct="1"/>
            <a:r>
              <a:rPr lang="en-US" altLang="en-US" b="1" dirty="0">
                <a:latin typeface="Arial" pitchFamily="34" charset="0"/>
              </a:rPr>
              <a:t>Introduction to 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799" y="1419367"/>
            <a:ext cx="8372475" cy="4676633"/>
          </a:xfrm>
        </p:spPr>
        <p:txBody>
          <a:bodyPr/>
          <a:lstStyle/>
          <a:p>
            <a:pPr>
              <a:buNone/>
            </a:pPr>
            <a:r>
              <a:rPr lang="en-US" sz="2800" b="1" dirty="0">
                <a:solidFill>
                  <a:srgbClr val="FF0000"/>
                </a:solidFill>
              </a:rPr>
              <a:t>Topics to be covered</a:t>
            </a:r>
          </a:p>
          <a:p>
            <a:r>
              <a:rPr lang="en-US" sz="2800" dirty="0">
                <a:solidFill>
                  <a:schemeClr val="bg2"/>
                </a:solidFill>
                <a:latin typeface="+mn-lt"/>
                <a:ea typeface="+mn-ea"/>
                <a:cs typeface="+mn-cs"/>
              </a:rPr>
              <a:t>Overview of File Systems</a:t>
            </a:r>
          </a:p>
          <a:p>
            <a:r>
              <a:rPr lang="en-US" sz="2800" dirty="0"/>
              <a:t> </a:t>
            </a:r>
            <a:r>
              <a:rPr lang="en-US" sz="2800" dirty="0">
                <a:solidFill>
                  <a:schemeClr val="bg2"/>
                </a:solidFill>
                <a:latin typeface="+mn-lt"/>
                <a:ea typeface="+mn-ea"/>
                <a:cs typeface="+mn-cs"/>
              </a:rPr>
              <a:t>Purpose of Database System</a:t>
            </a:r>
          </a:p>
          <a:p>
            <a:r>
              <a:rPr lang="en-US" sz="2800" dirty="0">
                <a:solidFill>
                  <a:schemeClr val="bg2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View of Data, Database Characteristics</a:t>
            </a:r>
          </a:p>
          <a:p>
            <a:r>
              <a:rPr lang="en-US" sz="2800" dirty="0">
                <a:solidFill>
                  <a:schemeClr val="bg2"/>
                </a:solidFill>
                <a:latin typeface="+mn-lt"/>
                <a:ea typeface="+mn-ea"/>
                <a:cs typeface="+mn-cs"/>
              </a:rPr>
              <a:t> Users of Database System </a:t>
            </a:r>
          </a:p>
          <a:p>
            <a:r>
              <a:rPr lang="en-US" sz="2800" dirty="0"/>
              <a:t> Advantages of DBMS Approach</a:t>
            </a:r>
          </a:p>
          <a:p>
            <a:r>
              <a:rPr lang="en-US" dirty="0"/>
              <a:t> Schemas and Instances</a:t>
            </a:r>
          </a:p>
          <a:p>
            <a:r>
              <a:rPr lang="en-US" sz="2800" dirty="0">
                <a:solidFill>
                  <a:schemeClr val="bg2"/>
                </a:solidFill>
                <a:latin typeface="+mn-lt"/>
                <a:ea typeface="+mn-ea"/>
                <a:cs typeface="+mn-cs"/>
              </a:rPr>
              <a:t> Three Schema Architecture </a:t>
            </a:r>
          </a:p>
          <a:p>
            <a:r>
              <a:rPr lang="en-US" sz="2800" dirty="0">
                <a:solidFill>
                  <a:schemeClr val="bg2"/>
                </a:solidFill>
                <a:latin typeface="+mn-lt"/>
                <a:ea typeface="+mn-ea"/>
                <a:cs typeface="+mn-cs"/>
              </a:rPr>
              <a:t> Data Independence </a:t>
            </a:r>
          </a:p>
          <a:p>
            <a:r>
              <a:rPr lang="en-US" sz="2800" dirty="0">
                <a:solidFill>
                  <a:schemeClr val="bg2"/>
                </a:solidFill>
                <a:latin typeface="+mn-lt"/>
                <a:ea typeface="+mn-ea"/>
                <a:cs typeface="+mn-cs"/>
              </a:rPr>
              <a:t> The Database System Environment.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1-</a:t>
            </a:r>
            <a:fld id="{DBF3D1A9-16B7-478D-B85A-10DA087B81DE}" type="slidenum">
              <a:rPr lang="en-US" altLang="en-US" smtClean="0"/>
              <a:pPr/>
              <a:t>40</a:t>
            </a:fld>
            <a:endParaRPr lang="en-US" alt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91068"/>
            <a:ext cx="7772400" cy="837063"/>
          </a:xfrm>
        </p:spPr>
        <p:txBody>
          <a:bodyPr/>
          <a:lstStyle/>
          <a:p>
            <a:r>
              <a:rPr lang="en-US" altLang="en-US" sz="3600" b="1" dirty="0"/>
              <a:t>View of Data</a:t>
            </a:r>
            <a:endParaRPr lang="en-US" sz="36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1-</a:t>
            </a:r>
            <a:fld id="{DBF3D1A9-16B7-478D-B85A-10DA087B81DE}" type="slidenum">
              <a:rPr lang="en-US" altLang="en-US" smtClean="0"/>
              <a:pPr/>
              <a:t>41</a:t>
            </a:fld>
            <a:endParaRPr lang="en-US" altLang="en-US"/>
          </a:p>
        </p:txBody>
      </p:sp>
      <p:pic>
        <p:nvPicPr>
          <p:cNvPr id="5" name="Picture 8">
            <a:extLst>
              <a:ext uri="{FF2B5EF4-FFF2-40B4-BE49-F238E27FC236}">
                <a16:creationId xmlns:a16="http://schemas.microsoft.com/office/drawing/2014/main" id="{4C4E8582-EB91-4467-98CD-9FD6668CCF6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226" y="1648202"/>
            <a:ext cx="7421775" cy="4345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8322CA3D-1354-4A9E-8E55-F204FCBCD86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28650" y="227965"/>
            <a:ext cx="7886700" cy="1041277"/>
          </a:xfrm>
        </p:spPr>
        <p:txBody>
          <a:bodyPr/>
          <a:lstStyle/>
          <a:p>
            <a:r>
              <a:rPr lang="en-US" altLang="en-US" sz="3600" b="1" dirty="0">
                <a:effectLst/>
              </a:rPr>
              <a:t>Levels of Abstraction</a:t>
            </a:r>
          </a:p>
        </p:txBody>
      </p:sp>
      <p:sp>
        <p:nvSpPr>
          <p:cNvPr id="84995" name="Rectangle 3">
            <a:extLst>
              <a:ext uri="{FF2B5EF4-FFF2-40B4-BE49-F238E27FC236}">
                <a16:creationId xmlns:a16="http://schemas.microsoft.com/office/drawing/2014/main" id="{162B66DF-9288-4070-ACCA-67926D6F350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18865" y="1050878"/>
            <a:ext cx="8024051" cy="5345795"/>
          </a:xfrm>
        </p:spPr>
        <p:txBody>
          <a:bodyPr>
            <a:normAutofit fontScale="92500" lnSpcReduction="20000"/>
          </a:bodyPr>
          <a:lstStyle/>
          <a:p>
            <a:pPr algn="just">
              <a:tabLst>
                <a:tab pos="1820863" algn="l"/>
                <a:tab pos="3659188" algn="l"/>
                <a:tab pos="3943350" algn="l"/>
              </a:tabLst>
            </a:pPr>
            <a:r>
              <a:rPr lang="en-US" altLang="en-US" b="1" dirty="0">
                <a:solidFill>
                  <a:srgbClr val="000099"/>
                </a:solidFill>
              </a:rPr>
              <a:t>Physical level:</a:t>
            </a:r>
            <a:r>
              <a:rPr lang="en-US" altLang="en-US" dirty="0"/>
              <a:t> describes how a record (e.g., customer) is stored.</a:t>
            </a:r>
          </a:p>
          <a:p>
            <a:pPr algn="just">
              <a:tabLst>
                <a:tab pos="1820863" algn="l"/>
                <a:tab pos="3659188" algn="l"/>
                <a:tab pos="3943350" algn="l"/>
              </a:tabLst>
            </a:pPr>
            <a:r>
              <a:rPr lang="en-US" altLang="en-US" b="1" dirty="0">
                <a:solidFill>
                  <a:srgbClr val="000099"/>
                </a:solidFill>
              </a:rPr>
              <a:t>Logical level:</a:t>
            </a:r>
            <a:r>
              <a:rPr lang="en-US" altLang="en-US" dirty="0"/>
              <a:t> describes data stored in database, and the relationships among the data.</a:t>
            </a:r>
          </a:p>
          <a:p>
            <a:pPr lvl="1" algn="just">
              <a:buNone/>
              <a:tabLst>
                <a:tab pos="1820863" algn="l"/>
                <a:tab pos="3659188" algn="l"/>
                <a:tab pos="3943350" algn="l"/>
              </a:tabLst>
            </a:pPr>
            <a:r>
              <a:rPr lang="en-US" altLang="en-US" b="1" dirty="0"/>
              <a:t>	type</a:t>
            </a:r>
            <a:r>
              <a:rPr lang="en-US" altLang="en-US" dirty="0"/>
              <a:t> </a:t>
            </a:r>
            <a:r>
              <a:rPr lang="en-US" altLang="en-US" i="1" dirty="0"/>
              <a:t>instructor</a:t>
            </a:r>
            <a:r>
              <a:rPr lang="en-US" altLang="en-US" dirty="0"/>
              <a:t> = </a:t>
            </a:r>
            <a:r>
              <a:rPr lang="en-US" altLang="en-US" b="1" dirty="0"/>
              <a:t>record</a:t>
            </a:r>
            <a:endParaRPr lang="en-US" altLang="en-US" dirty="0"/>
          </a:p>
          <a:p>
            <a:pPr lvl="1" algn="just">
              <a:buNone/>
              <a:tabLst>
                <a:tab pos="1820863" algn="l"/>
                <a:tab pos="3659188" algn="l"/>
                <a:tab pos="3943350" algn="l"/>
              </a:tabLst>
            </a:pPr>
            <a:r>
              <a:rPr lang="en-US" altLang="en-US" dirty="0"/>
              <a:t>		</a:t>
            </a:r>
            <a:r>
              <a:rPr lang="en-US" altLang="en-US" i="1" dirty="0"/>
              <a:t>ID</a:t>
            </a:r>
            <a:r>
              <a:rPr lang="en-US" altLang="en-US" dirty="0"/>
              <a:t> : string; </a:t>
            </a:r>
            <a:br>
              <a:rPr lang="en-US" altLang="en-US" dirty="0"/>
            </a:br>
            <a:r>
              <a:rPr lang="en-US" altLang="en-US" dirty="0"/>
              <a:t>	</a:t>
            </a:r>
            <a:r>
              <a:rPr lang="en-US" altLang="en-US" i="1" dirty="0"/>
              <a:t>name</a:t>
            </a:r>
            <a:r>
              <a:rPr lang="en-US" altLang="en-US" dirty="0"/>
              <a:t> : string;</a:t>
            </a:r>
            <a:br>
              <a:rPr lang="en-US" altLang="en-US" dirty="0"/>
            </a:br>
            <a:r>
              <a:rPr lang="en-US" altLang="en-US" dirty="0"/>
              <a:t>	</a:t>
            </a:r>
            <a:r>
              <a:rPr lang="en-US" altLang="en-US" i="1" dirty="0" err="1"/>
              <a:t>dept_name</a:t>
            </a:r>
            <a:r>
              <a:rPr lang="en-US" altLang="en-US" dirty="0"/>
              <a:t> : string;</a:t>
            </a:r>
            <a:br>
              <a:rPr lang="en-US" altLang="en-US" dirty="0"/>
            </a:br>
            <a:r>
              <a:rPr lang="en-US" altLang="en-US" dirty="0"/>
              <a:t>	</a:t>
            </a:r>
            <a:r>
              <a:rPr lang="en-US" altLang="en-US" i="1" dirty="0"/>
              <a:t>salary</a:t>
            </a:r>
            <a:r>
              <a:rPr lang="en-US" altLang="en-US" dirty="0"/>
              <a:t> : integer;</a:t>
            </a:r>
          </a:p>
          <a:p>
            <a:pPr lvl="4" algn="just">
              <a:buNone/>
              <a:tabLst>
                <a:tab pos="1820863" algn="l"/>
                <a:tab pos="3659188" algn="l"/>
                <a:tab pos="3943350" algn="l"/>
              </a:tabLst>
            </a:pPr>
            <a:r>
              <a:rPr lang="en-US" altLang="en-US" b="1" dirty="0"/>
              <a:t>end</a:t>
            </a:r>
            <a:r>
              <a:rPr lang="en-US" altLang="en-US" dirty="0"/>
              <a:t>;</a:t>
            </a:r>
          </a:p>
          <a:p>
            <a:pPr algn="just">
              <a:tabLst>
                <a:tab pos="1820863" algn="l"/>
                <a:tab pos="3659188" algn="l"/>
                <a:tab pos="3943350" algn="l"/>
              </a:tabLst>
            </a:pPr>
            <a:r>
              <a:rPr lang="en-US" altLang="en-US" b="1" dirty="0">
                <a:solidFill>
                  <a:srgbClr val="000099"/>
                </a:solidFill>
              </a:rPr>
              <a:t>View level:</a:t>
            </a:r>
            <a:r>
              <a:rPr lang="en-US" altLang="en-US" dirty="0"/>
              <a:t> application programs hide details of data types.  Views can also hide information (such as an employee’s salary) for security purposes.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AAD3A4-14CA-4F88-B953-53D6A99A2A7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377113" y="6454775"/>
            <a:ext cx="1681162" cy="319088"/>
          </a:xfrm>
        </p:spPr>
        <p:txBody>
          <a:bodyPr/>
          <a:lstStyle/>
          <a:p>
            <a:r>
              <a:rPr lang="en-US" altLang="en-US" dirty="0"/>
              <a:t>Slide 1-</a:t>
            </a:r>
            <a:fld id="{DBF3D1A9-16B7-478D-B85A-10DA087B81DE}" type="slidenum">
              <a:rPr lang="en-US" altLang="en-US" smtClean="0"/>
              <a:pPr/>
              <a:t>42</a:t>
            </a:fld>
            <a:endParaRPr lang="en-US" altLang="en-US" dirty="0"/>
          </a:p>
        </p:txBody>
      </p:sp>
    </p:spTree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AutoShape 2"/>
          <p:cNvSpPr>
            <a:spLocks noChangeArrowheads="1"/>
          </p:cNvSpPr>
          <p:nvPr/>
        </p:nvSpPr>
        <p:spPr bwMode="auto">
          <a:xfrm>
            <a:off x="1058863" y="2787650"/>
            <a:ext cx="5213350" cy="3467100"/>
          </a:xfrm>
          <a:prstGeom prst="roundRect">
            <a:avLst>
              <a:gd name="adj" fmla="val 12495"/>
            </a:avLst>
          </a:prstGeom>
          <a:solidFill>
            <a:srgbClr val="EF9100"/>
          </a:solidFill>
          <a:ln w="12700">
            <a:solidFill>
              <a:srgbClr val="EF91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685800" y="304800"/>
            <a:ext cx="77724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 anchor="ctr"/>
          <a:lstStyle/>
          <a:p>
            <a:pPr algn="ctr"/>
            <a:r>
              <a:rPr lang="en-US" altLang="en-US" sz="3600" b="1">
                <a:solidFill>
                  <a:srgbClr val="00279F"/>
                </a:solidFill>
              </a:rPr>
              <a:t>Database Schema Architecture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065213" y="2019300"/>
            <a:ext cx="801687" cy="573088"/>
            <a:chOff x="1424" y="1272"/>
            <a:chExt cx="505" cy="361"/>
          </a:xfrm>
        </p:grpSpPr>
        <p:sp>
          <p:nvSpPr>
            <p:cNvPr id="23619" name="Rectangle 5"/>
            <p:cNvSpPr>
              <a:spLocks noChangeArrowheads="1"/>
            </p:cNvSpPr>
            <p:nvPr/>
          </p:nvSpPr>
          <p:spPr bwMode="auto">
            <a:xfrm>
              <a:off x="1476" y="1324"/>
              <a:ext cx="400" cy="216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20" name="Freeform 6"/>
            <p:cNvSpPr>
              <a:spLocks/>
            </p:cNvSpPr>
            <p:nvPr/>
          </p:nvSpPr>
          <p:spPr bwMode="auto">
            <a:xfrm>
              <a:off x="1424" y="1544"/>
              <a:ext cx="457" cy="41"/>
            </a:xfrm>
            <a:custGeom>
              <a:avLst/>
              <a:gdLst>
                <a:gd name="T0" fmla="*/ 48 w 457"/>
                <a:gd name="T1" fmla="*/ 0 h 41"/>
                <a:gd name="T2" fmla="*/ 0 w 457"/>
                <a:gd name="T3" fmla="*/ 40 h 41"/>
                <a:gd name="T4" fmla="*/ 400 w 457"/>
                <a:gd name="T5" fmla="*/ 40 h 41"/>
                <a:gd name="T6" fmla="*/ 456 w 457"/>
                <a:gd name="T7" fmla="*/ 0 h 4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57"/>
                <a:gd name="T13" fmla="*/ 0 h 41"/>
                <a:gd name="T14" fmla="*/ 457 w 457"/>
                <a:gd name="T15" fmla="*/ 41 h 4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57" h="41">
                  <a:moveTo>
                    <a:pt x="48" y="0"/>
                  </a:moveTo>
                  <a:lnTo>
                    <a:pt x="0" y="40"/>
                  </a:lnTo>
                  <a:lnTo>
                    <a:pt x="400" y="40"/>
                  </a:lnTo>
                  <a:lnTo>
                    <a:pt x="456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621" name="AutoShape 7"/>
            <p:cNvSpPr>
              <a:spLocks noChangeArrowheads="1"/>
            </p:cNvSpPr>
            <p:nvPr/>
          </p:nvSpPr>
          <p:spPr bwMode="auto">
            <a:xfrm>
              <a:off x="1532" y="1364"/>
              <a:ext cx="288" cy="128"/>
            </a:xfrm>
            <a:prstGeom prst="roundRect">
              <a:avLst>
                <a:gd name="adj" fmla="val 49995"/>
              </a:avLst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22" name="Freeform 8"/>
            <p:cNvSpPr>
              <a:spLocks/>
            </p:cNvSpPr>
            <p:nvPr/>
          </p:nvSpPr>
          <p:spPr bwMode="auto">
            <a:xfrm>
              <a:off x="1472" y="1272"/>
              <a:ext cx="457" cy="49"/>
            </a:xfrm>
            <a:custGeom>
              <a:avLst/>
              <a:gdLst>
                <a:gd name="T0" fmla="*/ 0 w 457"/>
                <a:gd name="T1" fmla="*/ 48 h 49"/>
                <a:gd name="T2" fmla="*/ 56 w 457"/>
                <a:gd name="T3" fmla="*/ 0 h 49"/>
                <a:gd name="T4" fmla="*/ 456 w 457"/>
                <a:gd name="T5" fmla="*/ 0 h 49"/>
                <a:gd name="T6" fmla="*/ 408 w 457"/>
                <a:gd name="T7" fmla="*/ 48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57"/>
                <a:gd name="T13" fmla="*/ 0 h 49"/>
                <a:gd name="T14" fmla="*/ 457 w 457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57" h="49">
                  <a:moveTo>
                    <a:pt x="0" y="48"/>
                  </a:moveTo>
                  <a:lnTo>
                    <a:pt x="56" y="0"/>
                  </a:lnTo>
                  <a:lnTo>
                    <a:pt x="456" y="0"/>
                  </a:lnTo>
                  <a:lnTo>
                    <a:pt x="408" y="48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623" name="Freeform 9"/>
            <p:cNvSpPr>
              <a:spLocks/>
            </p:cNvSpPr>
            <p:nvPr/>
          </p:nvSpPr>
          <p:spPr bwMode="auto">
            <a:xfrm>
              <a:off x="1880" y="1272"/>
              <a:ext cx="49" cy="273"/>
            </a:xfrm>
            <a:custGeom>
              <a:avLst/>
              <a:gdLst>
                <a:gd name="T0" fmla="*/ 48 w 49"/>
                <a:gd name="T1" fmla="*/ 0 h 273"/>
                <a:gd name="T2" fmla="*/ 48 w 49"/>
                <a:gd name="T3" fmla="*/ 224 h 273"/>
                <a:gd name="T4" fmla="*/ 0 w 49"/>
                <a:gd name="T5" fmla="*/ 272 h 273"/>
                <a:gd name="T6" fmla="*/ 0 60000 65536"/>
                <a:gd name="T7" fmla="*/ 0 60000 65536"/>
                <a:gd name="T8" fmla="*/ 0 60000 65536"/>
                <a:gd name="T9" fmla="*/ 0 w 49"/>
                <a:gd name="T10" fmla="*/ 0 h 273"/>
                <a:gd name="T11" fmla="*/ 49 w 49"/>
                <a:gd name="T12" fmla="*/ 273 h 27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9" h="273">
                  <a:moveTo>
                    <a:pt x="48" y="0"/>
                  </a:moveTo>
                  <a:lnTo>
                    <a:pt x="48" y="224"/>
                  </a:lnTo>
                  <a:lnTo>
                    <a:pt x="0" y="272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624" name="Freeform 10"/>
            <p:cNvSpPr>
              <a:spLocks/>
            </p:cNvSpPr>
            <p:nvPr/>
          </p:nvSpPr>
          <p:spPr bwMode="auto">
            <a:xfrm>
              <a:off x="1424" y="1496"/>
              <a:ext cx="505" cy="137"/>
            </a:xfrm>
            <a:custGeom>
              <a:avLst/>
              <a:gdLst>
                <a:gd name="T0" fmla="*/ 0 w 505"/>
                <a:gd name="T1" fmla="*/ 88 h 137"/>
                <a:gd name="T2" fmla="*/ 0 w 505"/>
                <a:gd name="T3" fmla="*/ 136 h 137"/>
                <a:gd name="T4" fmla="*/ 400 w 505"/>
                <a:gd name="T5" fmla="*/ 136 h 137"/>
                <a:gd name="T6" fmla="*/ 400 w 505"/>
                <a:gd name="T7" fmla="*/ 88 h 137"/>
                <a:gd name="T8" fmla="*/ 400 w 505"/>
                <a:gd name="T9" fmla="*/ 136 h 137"/>
                <a:gd name="T10" fmla="*/ 504 w 505"/>
                <a:gd name="T11" fmla="*/ 48 h 137"/>
                <a:gd name="T12" fmla="*/ 504 w 505"/>
                <a:gd name="T13" fmla="*/ 0 h 13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05"/>
                <a:gd name="T22" fmla="*/ 0 h 137"/>
                <a:gd name="T23" fmla="*/ 505 w 505"/>
                <a:gd name="T24" fmla="*/ 137 h 13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05" h="137">
                  <a:moveTo>
                    <a:pt x="0" y="88"/>
                  </a:moveTo>
                  <a:lnTo>
                    <a:pt x="0" y="136"/>
                  </a:lnTo>
                  <a:lnTo>
                    <a:pt x="400" y="136"/>
                  </a:lnTo>
                  <a:lnTo>
                    <a:pt x="400" y="88"/>
                  </a:lnTo>
                  <a:lnTo>
                    <a:pt x="400" y="136"/>
                  </a:lnTo>
                  <a:lnTo>
                    <a:pt x="504" y="48"/>
                  </a:lnTo>
                  <a:lnTo>
                    <a:pt x="504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2093913" y="2019300"/>
            <a:ext cx="801687" cy="573088"/>
            <a:chOff x="2072" y="1272"/>
            <a:chExt cx="505" cy="361"/>
          </a:xfrm>
        </p:grpSpPr>
        <p:sp>
          <p:nvSpPr>
            <p:cNvPr id="23613" name="Rectangle 12"/>
            <p:cNvSpPr>
              <a:spLocks noChangeArrowheads="1"/>
            </p:cNvSpPr>
            <p:nvPr/>
          </p:nvSpPr>
          <p:spPr bwMode="auto">
            <a:xfrm>
              <a:off x="2124" y="1324"/>
              <a:ext cx="400" cy="216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14" name="Freeform 13"/>
            <p:cNvSpPr>
              <a:spLocks/>
            </p:cNvSpPr>
            <p:nvPr/>
          </p:nvSpPr>
          <p:spPr bwMode="auto">
            <a:xfrm>
              <a:off x="2072" y="1544"/>
              <a:ext cx="457" cy="41"/>
            </a:xfrm>
            <a:custGeom>
              <a:avLst/>
              <a:gdLst>
                <a:gd name="T0" fmla="*/ 48 w 457"/>
                <a:gd name="T1" fmla="*/ 0 h 41"/>
                <a:gd name="T2" fmla="*/ 0 w 457"/>
                <a:gd name="T3" fmla="*/ 40 h 41"/>
                <a:gd name="T4" fmla="*/ 400 w 457"/>
                <a:gd name="T5" fmla="*/ 40 h 41"/>
                <a:gd name="T6" fmla="*/ 456 w 457"/>
                <a:gd name="T7" fmla="*/ 0 h 4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57"/>
                <a:gd name="T13" fmla="*/ 0 h 41"/>
                <a:gd name="T14" fmla="*/ 457 w 457"/>
                <a:gd name="T15" fmla="*/ 41 h 4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57" h="41">
                  <a:moveTo>
                    <a:pt x="48" y="0"/>
                  </a:moveTo>
                  <a:lnTo>
                    <a:pt x="0" y="40"/>
                  </a:lnTo>
                  <a:lnTo>
                    <a:pt x="400" y="40"/>
                  </a:lnTo>
                  <a:lnTo>
                    <a:pt x="456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615" name="AutoShape 14"/>
            <p:cNvSpPr>
              <a:spLocks noChangeArrowheads="1"/>
            </p:cNvSpPr>
            <p:nvPr/>
          </p:nvSpPr>
          <p:spPr bwMode="auto">
            <a:xfrm>
              <a:off x="2180" y="1364"/>
              <a:ext cx="288" cy="128"/>
            </a:xfrm>
            <a:prstGeom prst="roundRect">
              <a:avLst>
                <a:gd name="adj" fmla="val 49995"/>
              </a:avLst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16" name="Freeform 15"/>
            <p:cNvSpPr>
              <a:spLocks/>
            </p:cNvSpPr>
            <p:nvPr/>
          </p:nvSpPr>
          <p:spPr bwMode="auto">
            <a:xfrm>
              <a:off x="2120" y="1272"/>
              <a:ext cx="457" cy="49"/>
            </a:xfrm>
            <a:custGeom>
              <a:avLst/>
              <a:gdLst>
                <a:gd name="T0" fmla="*/ 0 w 457"/>
                <a:gd name="T1" fmla="*/ 48 h 49"/>
                <a:gd name="T2" fmla="*/ 56 w 457"/>
                <a:gd name="T3" fmla="*/ 0 h 49"/>
                <a:gd name="T4" fmla="*/ 456 w 457"/>
                <a:gd name="T5" fmla="*/ 0 h 49"/>
                <a:gd name="T6" fmla="*/ 408 w 457"/>
                <a:gd name="T7" fmla="*/ 48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57"/>
                <a:gd name="T13" fmla="*/ 0 h 49"/>
                <a:gd name="T14" fmla="*/ 457 w 457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57" h="49">
                  <a:moveTo>
                    <a:pt x="0" y="48"/>
                  </a:moveTo>
                  <a:lnTo>
                    <a:pt x="56" y="0"/>
                  </a:lnTo>
                  <a:lnTo>
                    <a:pt x="456" y="0"/>
                  </a:lnTo>
                  <a:lnTo>
                    <a:pt x="408" y="48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617" name="Freeform 16"/>
            <p:cNvSpPr>
              <a:spLocks/>
            </p:cNvSpPr>
            <p:nvPr/>
          </p:nvSpPr>
          <p:spPr bwMode="auto">
            <a:xfrm>
              <a:off x="2528" y="1272"/>
              <a:ext cx="49" cy="273"/>
            </a:xfrm>
            <a:custGeom>
              <a:avLst/>
              <a:gdLst>
                <a:gd name="T0" fmla="*/ 48 w 49"/>
                <a:gd name="T1" fmla="*/ 0 h 273"/>
                <a:gd name="T2" fmla="*/ 48 w 49"/>
                <a:gd name="T3" fmla="*/ 224 h 273"/>
                <a:gd name="T4" fmla="*/ 0 w 49"/>
                <a:gd name="T5" fmla="*/ 272 h 273"/>
                <a:gd name="T6" fmla="*/ 0 60000 65536"/>
                <a:gd name="T7" fmla="*/ 0 60000 65536"/>
                <a:gd name="T8" fmla="*/ 0 60000 65536"/>
                <a:gd name="T9" fmla="*/ 0 w 49"/>
                <a:gd name="T10" fmla="*/ 0 h 273"/>
                <a:gd name="T11" fmla="*/ 49 w 49"/>
                <a:gd name="T12" fmla="*/ 273 h 27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9" h="273">
                  <a:moveTo>
                    <a:pt x="48" y="0"/>
                  </a:moveTo>
                  <a:lnTo>
                    <a:pt x="48" y="224"/>
                  </a:lnTo>
                  <a:lnTo>
                    <a:pt x="0" y="272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618" name="Freeform 17"/>
            <p:cNvSpPr>
              <a:spLocks/>
            </p:cNvSpPr>
            <p:nvPr/>
          </p:nvSpPr>
          <p:spPr bwMode="auto">
            <a:xfrm>
              <a:off x="2072" y="1496"/>
              <a:ext cx="505" cy="137"/>
            </a:xfrm>
            <a:custGeom>
              <a:avLst/>
              <a:gdLst>
                <a:gd name="T0" fmla="*/ 0 w 505"/>
                <a:gd name="T1" fmla="*/ 88 h 137"/>
                <a:gd name="T2" fmla="*/ 0 w 505"/>
                <a:gd name="T3" fmla="*/ 136 h 137"/>
                <a:gd name="T4" fmla="*/ 400 w 505"/>
                <a:gd name="T5" fmla="*/ 136 h 137"/>
                <a:gd name="T6" fmla="*/ 400 w 505"/>
                <a:gd name="T7" fmla="*/ 88 h 137"/>
                <a:gd name="T8" fmla="*/ 400 w 505"/>
                <a:gd name="T9" fmla="*/ 136 h 137"/>
                <a:gd name="T10" fmla="*/ 504 w 505"/>
                <a:gd name="T11" fmla="*/ 48 h 137"/>
                <a:gd name="T12" fmla="*/ 504 w 505"/>
                <a:gd name="T13" fmla="*/ 0 h 13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05"/>
                <a:gd name="T22" fmla="*/ 0 h 137"/>
                <a:gd name="T23" fmla="*/ 505 w 505"/>
                <a:gd name="T24" fmla="*/ 137 h 13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05" h="137">
                  <a:moveTo>
                    <a:pt x="0" y="88"/>
                  </a:moveTo>
                  <a:lnTo>
                    <a:pt x="0" y="136"/>
                  </a:lnTo>
                  <a:lnTo>
                    <a:pt x="400" y="136"/>
                  </a:lnTo>
                  <a:lnTo>
                    <a:pt x="400" y="88"/>
                  </a:lnTo>
                  <a:lnTo>
                    <a:pt x="400" y="136"/>
                  </a:lnTo>
                  <a:lnTo>
                    <a:pt x="504" y="48"/>
                  </a:lnTo>
                  <a:lnTo>
                    <a:pt x="504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18"/>
          <p:cNvGrpSpPr>
            <a:grpSpLocks/>
          </p:cNvGrpSpPr>
          <p:nvPr/>
        </p:nvGrpSpPr>
        <p:grpSpPr bwMode="auto">
          <a:xfrm>
            <a:off x="3351213" y="2019300"/>
            <a:ext cx="801687" cy="573088"/>
            <a:chOff x="2864" y="1272"/>
            <a:chExt cx="505" cy="361"/>
          </a:xfrm>
        </p:grpSpPr>
        <p:sp>
          <p:nvSpPr>
            <p:cNvPr id="23607" name="Rectangle 19"/>
            <p:cNvSpPr>
              <a:spLocks noChangeArrowheads="1"/>
            </p:cNvSpPr>
            <p:nvPr/>
          </p:nvSpPr>
          <p:spPr bwMode="auto">
            <a:xfrm>
              <a:off x="2916" y="1324"/>
              <a:ext cx="400" cy="216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08" name="Freeform 20"/>
            <p:cNvSpPr>
              <a:spLocks/>
            </p:cNvSpPr>
            <p:nvPr/>
          </p:nvSpPr>
          <p:spPr bwMode="auto">
            <a:xfrm>
              <a:off x="2864" y="1544"/>
              <a:ext cx="457" cy="41"/>
            </a:xfrm>
            <a:custGeom>
              <a:avLst/>
              <a:gdLst>
                <a:gd name="T0" fmla="*/ 48 w 457"/>
                <a:gd name="T1" fmla="*/ 0 h 41"/>
                <a:gd name="T2" fmla="*/ 0 w 457"/>
                <a:gd name="T3" fmla="*/ 40 h 41"/>
                <a:gd name="T4" fmla="*/ 400 w 457"/>
                <a:gd name="T5" fmla="*/ 40 h 41"/>
                <a:gd name="T6" fmla="*/ 456 w 457"/>
                <a:gd name="T7" fmla="*/ 0 h 4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57"/>
                <a:gd name="T13" fmla="*/ 0 h 41"/>
                <a:gd name="T14" fmla="*/ 457 w 457"/>
                <a:gd name="T15" fmla="*/ 41 h 4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57" h="41">
                  <a:moveTo>
                    <a:pt x="48" y="0"/>
                  </a:moveTo>
                  <a:lnTo>
                    <a:pt x="0" y="40"/>
                  </a:lnTo>
                  <a:lnTo>
                    <a:pt x="400" y="40"/>
                  </a:lnTo>
                  <a:lnTo>
                    <a:pt x="456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609" name="AutoShape 21"/>
            <p:cNvSpPr>
              <a:spLocks noChangeArrowheads="1"/>
            </p:cNvSpPr>
            <p:nvPr/>
          </p:nvSpPr>
          <p:spPr bwMode="auto">
            <a:xfrm>
              <a:off x="2972" y="1364"/>
              <a:ext cx="288" cy="128"/>
            </a:xfrm>
            <a:prstGeom prst="roundRect">
              <a:avLst>
                <a:gd name="adj" fmla="val 49995"/>
              </a:avLst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10" name="Freeform 22"/>
            <p:cNvSpPr>
              <a:spLocks/>
            </p:cNvSpPr>
            <p:nvPr/>
          </p:nvSpPr>
          <p:spPr bwMode="auto">
            <a:xfrm>
              <a:off x="2912" y="1272"/>
              <a:ext cx="457" cy="49"/>
            </a:xfrm>
            <a:custGeom>
              <a:avLst/>
              <a:gdLst>
                <a:gd name="T0" fmla="*/ 0 w 457"/>
                <a:gd name="T1" fmla="*/ 48 h 49"/>
                <a:gd name="T2" fmla="*/ 56 w 457"/>
                <a:gd name="T3" fmla="*/ 0 h 49"/>
                <a:gd name="T4" fmla="*/ 456 w 457"/>
                <a:gd name="T5" fmla="*/ 0 h 49"/>
                <a:gd name="T6" fmla="*/ 408 w 457"/>
                <a:gd name="T7" fmla="*/ 48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57"/>
                <a:gd name="T13" fmla="*/ 0 h 49"/>
                <a:gd name="T14" fmla="*/ 457 w 457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57" h="49">
                  <a:moveTo>
                    <a:pt x="0" y="48"/>
                  </a:moveTo>
                  <a:lnTo>
                    <a:pt x="56" y="0"/>
                  </a:lnTo>
                  <a:lnTo>
                    <a:pt x="456" y="0"/>
                  </a:lnTo>
                  <a:lnTo>
                    <a:pt x="408" y="48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611" name="Freeform 23"/>
            <p:cNvSpPr>
              <a:spLocks/>
            </p:cNvSpPr>
            <p:nvPr/>
          </p:nvSpPr>
          <p:spPr bwMode="auto">
            <a:xfrm>
              <a:off x="3320" y="1272"/>
              <a:ext cx="49" cy="273"/>
            </a:xfrm>
            <a:custGeom>
              <a:avLst/>
              <a:gdLst>
                <a:gd name="T0" fmla="*/ 48 w 49"/>
                <a:gd name="T1" fmla="*/ 0 h 273"/>
                <a:gd name="T2" fmla="*/ 48 w 49"/>
                <a:gd name="T3" fmla="*/ 224 h 273"/>
                <a:gd name="T4" fmla="*/ 0 w 49"/>
                <a:gd name="T5" fmla="*/ 272 h 273"/>
                <a:gd name="T6" fmla="*/ 0 60000 65536"/>
                <a:gd name="T7" fmla="*/ 0 60000 65536"/>
                <a:gd name="T8" fmla="*/ 0 60000 65536"/>
                <a:gd name="T9" fmla="*/ 0 w 49"/>
                <a:gd name="T10" fmla="*/ 0 h 273"/>
                <a:gd name="T11" fmla="*/ 49 w 49"/>
                <a:gd name="T12" fmla="*/ 273 h 27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9" h="273">
                  <a:moveTo>
                    <a:pt x="48" y="0"/>
                  </a:moveTo>
                  <a:lnTo>
                    <a:pt x="48" y="224"/>
                  </a:lnTo>
                  <a:lnTo>
                    <a:pt x="0" y="272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612" name="Freeform 24"/>
            <p:cNvSpPr>
              <a:spLocks/>
            </p:cNvSpPr>
            <p:nvPr/>
          </p:nvSpPr>
          <p:spPr bwMode="auto">
            <a:xfrm>
              <a:off x="2864" y="1496"/>
              <a:ext cx="505" cy="137"/>
            </a:xfrm>
            <a:custGeom>
              <a:avLst/>
              <a:gdLst>
                <a:gd name="T0" fmla="*/ 0 w 505"/>
                <a:gd name="T1" fmla="*/ 88 h 137"/>
                <a:gd name="T2" fmla="*/ 0 w 505"/>
                <a:gd name="T3" fmla="*/ 136 h 137"/>
                <a:gd name="T4" fmla="*/ 400 w 505"/>
                <a:gd name="T5" fmla="*/ 136 h 137"/>
                <a:gd name="T6" fmla="*/ 400 w 505"/>
                <a:gd name="T7" fmla="*/ 88 h 137"/>
                <a:gd name="T8" fmla="*/ 400 w 505"/>
                <a:gd name="T9" fmla="*/ 136 h 137"/>
                <a:gd name="T10" fmla="*/ 504 w 505"/>
                <a:gd name="T11" fmla="*/ 48 h 137"/>
                <a:gd name="T12" fmla="*/ 504 w 505"/>
                <a:gd name="T13" fmla="*/ 0 h 13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05"/>
                <a:gd name="T22" fmla="*/ 0 h 137"/>
                <a:gd name="T23" fmla="*/ 505 w 505"/>
                <a:gd name="T24" fmla="*/ 137 h 13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05" h="137">
                  <a:moveTo>
                    <a:pt x="0" y="88"/>
                  </a:moveTo>
                  <a:lnTo>
                    <a:pt x="0" y="136"/>
                  </a:lnTo>
                  <a:lnTo>
                    <a:pt x="400" y="136"/>
                  </a:lnTo>
                  <a:lnTo>
                    <a:pt x="400" y="88"/>
                  </a:lnTo>
                  <a:lnTo>
                    <a:pt x="400" y="136"/>
                  </a:lnTo>
                  <a:lnTo>
                    <a:pt x="504" y="48"/>
                  </a:lnTo>
                  <a:lnTo>
                    <a:pt x="504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25"/>
          <p:cNvGrpSpPr>
            <a:grpSpLocks/>
          </p:cNvGrpSpPr>
          <p:nvPr/>
        </p:nvGrpSpPr>
        <p:grpSpPr bwMode="auto">
          <a:xfrm>
            <a:off x="4494213" y="2019300"/>
            <a:ext cx="801687" cy="573088"/>
            <a:chOff x="3584" y="1272"/>
            <a:chExt cx="505" cy="361"/>
          </a:xfrm>
        </p:grpSpPr>
        <p:sp>
          <p:nvSpPr>
            <p:cNvPr id="23601" name="Rectangle 26"/>
            <p:cNvSpPr>
              <a:spLocks noChangeArrowheads="1"/>
            </p:cNvSpPr>
            <p:nvPr/>
          </p:nvSpPr>
          <p:spPr bwMode="auto">
            <a:xfrm>
              <a:off x="3636" y="1324"/>
              <a:ext cx="400" cy="216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02" name="Freeform 27"/>
            <p:cNvSpPr>
              <a:spLocks/>
            </p:cNvSpPr>
            <p:nvPr/>
          </p:nvSpPr>
          <p:spPr bwMode="auto">
            <a:xfrm>
              <a:off x="3584" y="1544"/>
              <a:ext cx="457" cy="41"/>
            </a:xfrm>
            <a:custGeom>
              <a:avLst/>
              <a:gdLst>
                <a:gd name="T0" fmla="*/ 48 w 457"/>
                <a:gd name="T1" fmla="*/ 0 h 41"/>
                <a:gd name="T2" fmla="*/ 0 w 457"/>
                <a:gd name="T3" fmla="*/ 40 h 41"/>
                <a:gd name="T4" fmla="*/ 400 w 457"/>
                <a:gd name="T5" fmla="*/ 40 h 41"/>
                <a:gd name="T6" fmla="*/ 456 w 457"/>
                <a:gd name="T7" fmla="*/ 0 h 4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57"/>
                <a:gd name="T13" fmla="*/ 0 h 41"/>
                <a:gd name="T14" fmla="*/ 457 w 457"/>
                <a:gd name="T15" fmla="*/ 41 h 4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57" h="41">
                  <a:moveTo>
                    <a:pt x="48" y="0"/>
                  </a:moveTo>
                  <a:lnTo>
                    <a:pt x="0" y="40"/>
                  </a:lnTo>
                  <a:lnTo>
                    <a:pt x="400" y="40"/>
                  </a:lnTo>
                  <a:lnTo>
                    <a:pt x="456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603" name="AutoShape 28"/>
            <p:cNvSpPr>
              <a:spLocks noChangeArrowheads="1"/>
            </p:cNvSpPr>
            <p:nvPr/>
          </p:nvSpPr>
          <p:spPr bwMode="auto">
            <a:xfrm>
              <a:off x="3692" y="1364"/>
              <a:ext cx="288" cy="128"/>
            </a:xfrm>
            <a:prstGeom prst="roundRect">
              <a:avLst>
                <a:gd name="adj" fmla="val 49995"/>
              </a:avLst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04" name="Freeform 29"/>
            <p:cNvSpPr>
              <a:spLocks/>
            </p:cNvSpPr>
            <p:nvPr/>
          </p:nvSpPr>
          <p:spPr bwMode="auto">
            <a:xfrm>
              <a:off x="3632" y="1272"/>
              <a:ext cx="457" cy="49"/>
            </a:xfrm>
            <a:custGeom>
              <a:avLst/>
              <a:gdLst>
                <a:gd name="T0" fmla="*/ 0 w 457"/>
                <a:gd name="T1" fmla="*/ 48 h 49"/>
                <a:gd name="T2" fmla="*/ 56 w 457"/>
                <a:gd name="T3" fmla="*/ 0 h 49"/>
                <a:gd name="T4" fmla="*/ 456 w 457"/>
                <a:gd name="T5" fmla="*/ 0 h 49"/>
                <a:gd name="T6" fmla="*/ 408 w 457"/>
                <a:gd name="T7" fmla="*/ 48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57"/>
                <a:gd name="T13" fmla="*/ 0 h 49"/>
                <a:gd name="T14" fmla="*/ 457 w 457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57" h="49">
                  <a:moveTo>
                    <a:pt x="0" y="48"/>
                  </a:moveTo>
                  <a:lnTo>
                    <a:pt x="56" y="0"/>
                  </a:lnTo>
                  <a:lnTo>
                    <a:pt x="456" y="0"/>
                  </a:lnTo>
                  <a:lnTo>
                    <a:pt x="408" y="48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605" name="Freeform 30"/>
            <p:cNvSpPr>
              <a:spLocks/>
            </p:cNvSpPr>
            <p:nvPr/>
          </p:nvSpPr>
          <p:spPr bwMode="auto">
            <a:xfrm>
              <a:off x="4040" y="1272"/>
              <a:ext cx="49" cy="273"/>
            </a:xfrm>
            <a:custGeom>
              <a:avLst/>
              <a:gdLst>
                <a:gd name="T0" fmla="*/ 48 w 49"/>
                <a:gd name="T1" fmla="*/ 0 h 273"/>
                <a:gd name="T2" fmla="*/ 48 w 49"/>
                <a:gd name="T3" fmla="*/ 224 h 273"/>
                <a:gd name="T4" fmla="*/ 0 w 49"/>
                <a:gd name="T5" fmla="*/ 272 h 273"/>
                <a:gd name="T6" fmla="*/ 0 60000 65536"/>
                <a:gd name="T7" fmla="*/ 0 60000 65536"/>
                <a:gd name="T8" fmla="*/ 0 60000 65536"/>
                <a:gd name="T9" fmla="*/ 0 w 49"/>
                <a:gd name="T10" fmla="*/ 0 h 273"/>
                <a:gd name="T11" fmla="*/ 49 w 49"/>
                <a:gd name="T12" fmla="*/ 273 h 27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9" h="273">
                  <a:moveTo>
                    <a:pt x="48" y="0"/>
                  </a:moveTo>
                  <a:lnTo>
                    <a:pt x="48" y="224"/>
                  </a:lnTo>
                  <a:lnTo>
                    <a:pt x="0" y="272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606" name="Freeform 31"/>
            <p:cNvSpPr>
              <a:spLocks/>
            </p:cNvSpPr>
            <p:nvPr/>
          </p:nvSpPr>
          <p:spPr bwMode="auto">
            <a:xfrm>
              <a:off x="3584" y="1496"/>
              <a:ext cx="505" cy="137"/>
            </a:xfrm>
            <a:custGeom>
              <a:avLst/>
              <a:gdLst>
                <a:gd name="T0" fmla="*/ 0 w 505"/>
                <a:gd name="T1" fmla="*/ 88 h 137"/>
                <a:gd name="T2" fmla="*/ 0 w 505"/>
                <a:gd name="T3" fmla="*/ 136 h 137"/>
                <a:gd name="T4" fmla="*/ 400 w 505"/>
                <a:gd name="T5" fmla="*/ 136 h 137"/>
                <a:gd name="T6" fmla="*/ 400 w 505"/>
                <a:gd name="T7" fmla="*/ 88 h 137"/>
                <a:gd name="T8" fmla="*/ 400 w 505"/>
                <a:gd name="T9" fmla="*/ 136 h 137"/>
                <a:gd name="T10" fmla="*/ 504 w 505"/>
                <a:gd name="T11" fmla="*/ 48 h 137"/>
                <a:gd name="T12" fmla="*/ 504 w 505"/>
                <a:gd name="T13" fmla="*/ 0 h 13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05"/>
                <a:gd name="T22" fmla="*/ 0 h 137"/>
                <a:gd name="T23" fmla="*/ 505 w 505"/>
                <a:gd name="T24" fmla="*/ 137 h 13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05" h="137">
                  <a:moveTo>
                    <a:pt x="0" y="88"/>
                  </a:moveTo>
                  <a:lnTo>
                    <a:pt x="0" y="136"/>
                  </a:lnTo>
                  <a:lnTo>
                    <a:pt x="400" y="136"/>
                  </a:lnTo>
                  <a:lnTo>
                    <a:pt x="400" y="88"/>
                  </a:lnTo>
                  <a:lnTo>
                    <a:pt x="400" y="136"/>
                  </a:lnTo>
                  <a:lnTo>
                    <a:pt x="504" y="48"/>
                  </a:lnTo>
                  <a:lnTo>
                    <a:pt x="504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32"/>
          <p:cNvGrpSpPr>
            <a:grpSpLocks/>
          </p:cNvGrpSpPr>
          <p:nvPr/>
        </p:nvGrpSpPr>
        <p:grpSpPr bwMode="auto">
          <a:xfrm>
            <a:off x="5522913" y="2019300"/>
            <a:ext cx="801687" cy="573088"/>
            <a:chOff x="4232" y="1272"/>
            <a:chExt cx="505" cy="361"/>
          </a:xfrm>
        </p:grpSpPr>
        <p:sp>
          <p:nvSpPr>
            <p:cNvPr id="23595" name="Rectangle 33"/>
            <p:cNvSpPr>
              <a:spLocks noChangeArrowheads="1"/>
            </p:cNvSpPr>
            <p:nvPr/>
          </p:nvSpPr>
          <p:spPr bwMode="auto">
            <a:xfrm>
              <a:off x="4284" y="1324"/>
              <a:ext cx="400" cy="216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96" name="Freeform 34"/>
            <p:cNvSpPr>
              <a:spLocks/>
            </p:cNvSpPr>
            <p:nvPr/>
          </p:nvSpPr>
          <p:spPr bwMode="auto">
            <a:xfrm>
              <a:off x="4232" y="1544"/>
              <a:ext cx="457" cy="41"/>
            </a:xfrm>
            <a:custGeom>
              <a:avLst/>
              <a:gdLst>
                <a:gd name="T0" fmla="*/ 48 w 457"/>
                <a:gd name="T1" fmla="*/ 0 h 41"/>
                <a:gd name="T2" fmla="*/ 0 w 457"/>
                <a:gd name="T3" fmla="*/ 40 h 41"/>
                <a:gd name="T4" fmla="*/ 400 w 457"/>
                <a:gd name="T5" fmla="*/ 40 h 41"/>
                <a:gd name="T6" fmla="*/ 456 w 457"/>
                <a:gd name="T7" fmla="*/ 0 h 4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57"/>
                <a:gd name="T13" fmla="*/ 0 h 41"/>
                <a:gd name="T14" fmla="*/ 457 w 457"/>
                <a:gd name="T15" fmla="*/ 41 h 4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57" h="41">
                  <a:moveTo>
                    <a:pt x="48" y="0"/>
                  </a:moveTo>
                  <a:lnTo>
                    <a:pt x="0" y="40"/>
                  </a:lnTo>
                  <a:lnTo>
                    <a:pt x="400" y="40"/>
                  </a:lnTo>
                  <a:lnTo>
                    <a:pt x="456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97" name="AutoShape 35"/>
            <p:cNvSpPr>
              <a:spLocks noChangeArrowheads="1"/>
            </p:cNvSpPr>
            <p:nvPr/>
          </p:nvSpPr>
          <p:spPr bwMode="auto">
            <a:xfrm>
              <a:off x="4340" y="1364"/>
              <a:ext cx="288" cy="128"/>
            </a:xfrm>
            <a:prstGeom prst="roundRect">
              <a:avLst>
                <a:gd name="adj" fmla="val 49995"/>
              </a:avLst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98" name="Freeform 36"/>
            <p:cNvSpPr>
              <a:spLocks/>
            </p:cNvSpPr>
            <p:nvPr/>
          </p:nvSpPr>
          <p:spPr bwMode="auto">
            <a:xfrm>
              <a:off x="4280" y="1272"/>
              <a:ext cx="457" cy="49"/>
            </a:xfrm>
            <a:custGeom>
              <a:avLst/>
              <a:gdLst>
                <a:gd name="T0" fmla="*/ 0 w 457"/>
                <a:gd name="T1" fmla="*/ 48 h 49"/>
                <a:gd name="T2" fmla="*/ 56 w 457"/>
                <a:gd name="T3" fmla="*/ 0 h 49"/>
                <a:gd name="T4" fmla="*/ 456 w 457"/>
                <a:gd name="T5" fmla="*/ 0 h 49"/>
                <a:gd name="T6" fmla="*/ 408 w 457"/>
                <a:gd name="T7" fmla="*/ 48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57"/>
                <a:gd name="T13" fmla="*/ 0 h 49"/>
                <a:gd name="T14" fmla="*/ 457 w 457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57" h="49">
                  <a:moveTo>
                    <a:pt x="0" y="48"/>
                  </a:moveTo>
                  <a:lnTo>
                    <a:pt x="56" y="0"/>
                  </a:lnTo>
                  <a:lnTo>
                    <a:pt x="456" y="0"/>
                  </a:lnTo>
                  <a:lnTo>
                    <a:pt x="408" y="48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99" name="Freeform 37"/>
            <p:cNvSpPr>
              <a:spLocks/>
            </p:cNvSpPr>
            <p:nvPr/>
          </p:nvSpPr>
          <p:spPr bwMode="auto">
            <a:xfrm>
              <a:off x="4688" y="1272"/>
              <a:ext cx="49" cy="273"/>
            </a:xfrm>
            <a:custGeom>
              <a:avLst/>
              <a:gdLst>
                <a:gd name="T0" fmla="*/ 48 w 49"/>
                <a:gd name="T1" fmla="*/ 0 h 273"/>
                <a:gd name="T2" fmla="*/ 48 w 49"/>
                <a:gd name="T3" fmla="*/ 224 h 273"/>
                <a:gd name="T4" fmla="*/ 0 w 49"/>
                <a:gd name="T5" fmla="*/ 272 h 273"/>
                <a:gd name="T6" fmla="*/ 0 60000 65536"/>
                <a:gd name="T7" fmla="*/ 0 60000 65536"/>
                <a:gd name="T8" fmla="*/ 0 60000 65536"/>
                <a:gd name="T9" fmla="*/ 0 w 49"/>
                <a:gd name="T10" fmla="*/ 0 h 273"/>
                <a:gd name="T11" fmla="*/ 49 w 49"/>
                <a:gd name="T12" fmla="*/ 273 h 27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9" h="273">
                  <a:moveTo>
                    <a:pt x="48" y="0"/>
                  </a:moveTo>
                  <a:lnTo>
                    <a:pt x="48" y="224"/>
                  </a:lnTo>
                  <a:lnTo>
                    <a:pt x="0" y="272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600" name="Freeform 38"/>
            <p:cNvSpPr>
              <a:spLocks/>
            </p:cNvSpPr>
            <p:nvPr/>
          </p:nvSpPr>
          <p:spPr bwMode="auto">
            <a:xfrm>
              <a:off x="4232" y="1496"/>
              <a:ext cx="505" cy="137"/>
            </a:xfrm>
            <a:custGeom>
              <a:avLst/>
              <a:gdLst>
                <a:gd name="T0" fmla="*/ 0 w 505"/>
                <a:gd name="T1" fmla="*/ 88 h 137"/>
                <a:gd name="T2" fmla="*/ 0 w 505"/>
                <a:gd name="T3" fmla="*/ 136 h 137"/>
                <a:gd name="T4" fmla="*/ 400 w 505"/>
                <a:gd name="T5" fmla="*/ 136 h 137"/>
                <a:gd name="T6" fmla="*/ 400 w 505"/>
                <a:gd name="T7" fmla="*/ 88 h 137"/>
                <a:gd name="T8" fmla="*/ 400 w 505"/>
                <a:gd name="T9" fmla="*/ 136 h 137"/>
                <a:gd name="T10" fmla="*/ 504 w 505"/>
                <a:gd name="T11" fmla="*/ 48 h 137"/>
                <a:gd name="T12" fmla="*/ 504 w 505"/>
                <a:gd name="T13" fmla="*/ 0 h 13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05"/>
                <a:gd name="T22" fmla="*/ 0 h 137"/>
                <a:gd name="T23" fmla="*/ 505 w 505"/>
                <a:gd name="T24" fmla="*/ 137 h 13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05" h="137">
                  <a:moveTo>
                    <a:pt x="0" y="88"/>
                  </a:moveTo>
                  <a:lnTo>
                    <a:pt x="0" y="136"/>
                  </a:lnTo>
                  <a:lnTo>
                    <a:pt x="400" y="136"/>
                  </a:lnTo>
                  <a:lnTo>
                    <a:pt x="400" y="88"/>
                  </a:lnTo>
                  <a:lnTo>
                    <a:pt x="400" y="136"/>
                  </a:lnTo>
                  <a:lnTo>
                    <a:pt x="504" y="48"/>
                  </a:lnTo>
                  <a:lnTo>
                    <a:pt x="504" y="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3561" name="Rectangle 39"/>
          <p:cNvSpPr>
            <a:spLocks noChangeArrowheads="1"/>
          </p:cNvSpPr>
          <p:nvPr/>
        </p:nvSpPr>
        <p:spPr bwMode="auto">
          <a:xfrm>
            <a:off x="1300163" y="3054350"/>
            <a:ext cx="1130300" cy="444500"/>
          </a:xfrm>
          <a:prstGeom prst="rect">
            <a:avLst/>
          </a:prstGeom>
          <a:solidFill>
            <a:srgbClr val="FF5008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62" name="Rectangle 40"/>
          <p:cNvSpPr>
            <a:spLocks noChangeArrowheads="1"/>
          </p:cNvSpPr>
          <p:nvPr/>
        </p:nvSpPr>
        <p:spPr bwMode="auto">
          <a:xfrm>
            <a:off x="3128963" y="3054350"/>
            <a:ext cx="1130300" cy="444500"/>
          </a:xfrm>
          <a:prstGeom prst="rect">
            <a:avLst/>
          </a:prstGeom>
          <a:solidFill>
            <a:srgbClr val="FF5008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63" name="Rectangle 41"/>
          <p:cNvSpPr>
            <a:spLocks noChangeArrowheads="1"/>
          </p:cNvSpPr>
          <p:nvPr/>
        </p:nvSpPr>
        <p:spPr bwMode="auto">
          <a:xfrm>
            <a:off x="4843463" y="3054350"/>
            <a:ext cx="1130300" cy="444500"/>
          </a:xfrm>
          <a:prstGeom prst="rect">
            <a:avLst/>
          </a:prstGeom>
          <a:solidFill>
            <a:srgbClr val="FF5008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64" name="Rectangle 42"/>
          <p:cNvSpPr>
            <a:spLocks noChangeArrowheads="1"/>
          </p:cNvSpPr>
          <p:nvPr/>
        </p:nvSpPr>
        <p:spPr bwMode="auto">
          <a:xfrm>
            <a:off x="3128963" y="4311650"/>
            <a:ext cx="1130300" cy="444500"/>
          </a:xfrm>
          <a:prstGeom prst="rect">
            <a:avLst/>
          </a:prstGeom>
          <a:solidFill>
            <a:srgbClr val="FF5008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65" name="Line 43"/>
          <p:cNvSpPr>
            <a:spLocks noChangeShapeType="1"/>
          </p:cNvSpPr>
          <p:nvPr/>
        </p:nvSpPr>
        <p:spPr bwMode="auto">
          <a:xfrm>
            <a:off x="3700463" y="3505200"/>
            <a:ext cx="0" cy="8001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566" name="Line 44"/>
          <p:cNvSpPr>
            <a:spLocks noChangeShapeType="1"/>
          </p:cNvSpPr>
          <p:nvPr/>
        </p:nvSpPr>
        <p:spPr bwMode="auto">
          <a:xfrm>
            <a:off x="3700463" y="4762500"/>
            <a:ext cx="0" cy="8001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567" name="Line 45"/>
          <p:cNvSpPr>
            <a:spLocks noChangeShapeType="1"/>
          </p:cNvSpPr>
          <p:nvPr/>
        </p:nvSpPr>
        <p:spPr bwMode="auto">
          <a:xfrm>
            <a:off x="1865313" y="3505200"/>
            <a:ext cx="1498600" cy="8128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568" name="Line 46"/>
          <p:cNvSpPr>
            <a:spLocks noChangeShapeType="1"/>
          </p:cNvSpPr>
          <p:nvPr/>
        </p:nvSpPr>
        <p:spPr bwMode="auto">
          <a:xfrm flipH="1">
            <a:off x="4037013" y="3505200"/>
            <a:ext cx="1384300" cy="8128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569" name="Line 47"/>
          <p:cNvSpPr>
            <a:spLocks noChangeShapeType="1"/>
          </p:cNvSpPr>
          <p:nvPr/>
        </p:nvSpPr>
        <p:spPr bwMode="auto">
          <a:xfrm>
            <a:off x="1408113" y="2590800"/>
            <a:ext cx="241300" cy="4699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570" name="Line 48"/>
          <p:cNvSpPr>
            <a:spLocks noChangeShapeType="1"/>
          </p:cNvSpPr>
          <p:nvPr/>
        </p:nvSpPr>
        <p:spPr bwMode="auto">
          <a:xfrm flipH="1">
            <a:off x="2093913" y="2590800"/>
            <a:ext cx="355600" cy="4699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571" name="Line 49"/>
          <p:cNvSpPr>
            <a:spLocks noChangeShapeType="1"/>
          </p:cNvSpPr>
          <p:nvPr/>
        </p:nvSpPr>
        <p:spPr bwMode="auto">
          <a:xfrm>
            <a:off x="3700463" y="2590800"/>
            <a:ext cx="0" cy="4572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572" name="Line 50"/>
          <p:cNvSpPr>
            <a:spLocks noChangeShapeType="1"/>
          </p:cNvSpPr>
          <p:nvPr/>
        </p:nvSpPr>
        <p:spPr bwMode="auto">
          <a:xfrm>
            <a:off x="4837113" y="2590800"/>
            <a:ext cx="469900" cy="4699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573" name="Line 51"/>
          <p:cNvSpPr>
            <a:spLocks noChangeShapeType="1"/>
          </p:cNvSpPr>
          <p:nvPr/>
        </p:nvSpPr>
        <p:spPr bwMode="auto">
          <a:xfrm flipH="1">
            <a:off x="5637213" y="2590800"/>
            <a:ext cx="241300" cy="4699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574" name="Rectangle 52"/>
          <p:cNvSpPr>
            <a:spLocks noChangeArrowheads="1"/>
          </p:cNvSpPr>
          <p:nvPr/>
        </p:nvSpPr>
        <p:spPr bwMode="auto">
          <a:xfrm>
            <a:off x="76200" y="2971800"/>
            <a:ext cx="1019175" cy="638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1800">
                <a:solidFill>
                  <a:srgbClr val="000000"/>
                </a:solidFill>
                <a:latin typeface="Arial" charset="0"/>
              </a:rPr>
              <a:t>External</a:t>
            </a:r>
          </a:p>
          <a:p>
            <a:r>
              <a:rPr lang="en-US" altLang="en-US" sz="1800">
                <a:solidFill>
                  <a:srgbClr val="000000"/>
                </a:solidFill>
                <a:latin typeface="Arial" charset="0"/>
              </a:rPr>
              <a:t>Schema</a:t>
            </a:r>
          </a:p>
        </p:txBody>
      </p:sp>
      <p:sp>
        <p:nvSpPr>
          <p:cNvPr id="23575" name="Rectangle 53"/>
          <p:cNvSpPr>
            <a:spLocks noChangeArrowheads="1"/>
          </p:cNvSpPr>
          <p:nvPr/>
        </p:nvSpPr>
        <p:spPr bwMode="auto">
          <a:xfrm>
            <a:off x="76200" y="4191000"/>
            <a:ext cx="1336675" cy="638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1800">
                <a:solidFill>
                  <a:srgbClr val="000000"/>
                </a:solidFill>
                <a:latin typeface="Arial" charset="0"/>
              </a:rPr>
              <a:t>Conceptual</a:t>
            </a:r>
          </a:p>
          <a:p>
            <a:r>
              <a:rPr lang="en-US" altLang="en-US" sz="1800">
                <a:solidFill>
                  <a:srgbClr val="000000"/>
                </a:solidFill>
                <a:latin typeface="Arial" charset="0"/>
              </a:rPr>
              <a:t>Schema</a:t>
            </a:r>
          </a:p>
        </p:txBody>
      </p:sp>
      <p:sp>
        <p:nvSpPr>
          <p:cNvPr id="23576" name="Rectangle 54"/>
          <p:cNvSpPr>
            <a:spLocks noChangeArrowheads="1"/>
          </p:cNvSpPr>
          <p:nvPr/>
        </p:nvSpPr>
        <p:spPr bwMode="auto">
          <a:xfrm>
            <a:off x="76200" y="5334000"/>
            <a:ext cx="1019175" cy="638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1800">
                <a:solidFill>
                  <a:srgbClr val="000000"/>
                </a:solidFill>
                <a:latin typeface="Arial" charset="0"/>
              </a:rPr>
              <a:t> Internal</a:t>
            </a:r>
          </a:p>
          <a:p>
            <a:r>
              <a:rPr lang="en-US" altLang="en-US" sz="1800">
                <a:solidFill>
                  <a:srgbClr val="000000"/>
                </a:solidFill>
                <a:latin typeface="Arial" charset="0"/>
              </a:rPr>
              <a:t>Schema</a:t>
            </a:r>
          </a:p>
        </p:txBody>
      </p:sp>
      <p:grpSp>
        <p:nvGrpSpPr>
          <p:cNvPr id="7" name="Group 55"/>
          <p:cNvGrpSpPr>
            <a:grpSpLocks/>
          </p:cNvGrpSpPr>
          <p:nvPr/>
        </p:nvGrpSpPr>
        <p:grpSpPr bwMode="auto">
          <a:xfrm>
            <a:off x="3128963" y="5353050"/>
            <a:ext cx="1130300" cy="514350"/>
            <a:chOff x="1971" y="3487"/>
            <a:chExt cx="712" cy="324"/>
          </a:xfrm>
        </p:grpSpPr>
        <p:sp>
          <p:nvSpPr>
            <p:cNvPr id="23593" name="Rectangle 56"/>
            <p:cNvSpPr>
              <a:spLocks noChangeArrowheads="1"/>
            </p:cNvSpPr>
            <p:nvPr/>
          </p:nvSpPr>
          <p:spPr bwMode="auto">
            <a:xfrm>
              <a:off x="1971" y="3508"/>
              <a:ext cx="712" cy="280"/>
            </a:xfrm>
            <a:prstGeom prst="rect">
              <a:avLst/>
            </a:prstGeom>
            <a:solidFill>
              <a:srgbClr val="FF5008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94" name="Rectangle 57"/>
            <p:cNvSpPr>
              <a:spLocks noChangeArrowheads="1"/>
            </p:cNvSpPr>
            <p:nvPr/>
          </p:nvSpPr>
          <p:spPr bwMode="auto">
            <a:xfrm>
              <a:off x="2056" y="3487"/>
              <a:ext cx="548" cy="3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en-US" altLang="en-US" sz="1400" b="1">
                  <a:solidFill>
                    <a:schemeClr val="bg1"/>
                  </a:solidFill>
                  <a:latin typeface="Arial" charset="0"/>
                </a:rPr>
                <a:t>Internal </a:t>
              </a:r>
            </a:p>
            <a:p>
              <a:pPr algn="ctr"/>
              <a:r>
                <a:rPr lang="en-US" altLang="en-US" sz="1400" b="1">
                  <a:solidFill>
                    <a:schemeClr val="bg1"/>
                  </a:solidFill>
                  <a:latin typeface="Arial" charset="0"/>
                </a:rPr>
                <a:t>view</a:t>
              </a:r>
            </a:p>
          </p:txBody>
        </p:sp>
      </p:grpSp>
      <p:sp>
        <p:nvSpPr>
          <p:cNvPr id="23578" name="Rectangle 58"/>
          <p:cNvSpPr>
            <a:spLocks noChangeArrowheads="1"/>
          </p:cNvSpPr>
          <p:nvPr/>
        </p:nvSpPr>
        <p:spPr bwMode="auto">
          <a:xfrm>
            <a:off x="3101975" y="4291013"/>
            <a:ext cx="1144588" cy="514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altLang="en-US" sz="1400" b="1">
                <a:solidFill>
                  <a:schemeClr val="bg1"/>
                </a:solidFill>
                <a:latin typeface="Arial" charset="0"/>
              </a:rPr>
              <a:t>Conceptual</a:t>
            </a:r>
          </a:p>
          <a:p>
            <a:pPr algn="ctr"/>
            <a:r>
              <a:rPr lang="en-US" altLang="en-US" sz="1400" b="1">
                <a:solidFill>
                  <a:schemeClr val="bg1"/>
                </a:solidFill>
                <a:latin typeface="Arial" charset="0"/>
              </a:rPr>
              <a:t>view</a:t>
            </a:r>
          </a:p>
        </p:txBody>
      </p:sp>
      <p:sp>
        <p:nvSpPr>
          <p:cNvPr id="23579" name="Rectangle 59"/>
          <p:cNvSpPr>
            <a:spLocks noChangeArrowheads="1"/>
          </p:cNvSpPr>
          <p:nvPr/>
        </p:nvSpPr>
        <p:spPr bwMode="auto">
          <a:xfrm>
            <a:off x="1384300" y="3033713"/>
            <a:ext cx="881063" cy="514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altLang="en-US" sz="1400" b="1">
                <a:solidFill>
                  <a:schemeClr val="bg1"/>
                </a:solidFill>
                <a:latin typeface="Arial" charset="0"/>
              </a:rPr>
              <a:t>External</a:t>
            </a:r>
          </a:p>
          <a:p>
            <a:pPr algn="ctr"/>
            <a:r>
              <a:rPr lang="en-US" altLang="en-US" sz="1400" b="1">
                <a:solidFill>
                  <a:schemeClr val="bg1"/>
                </a:solidFill>
                <a:latin typeface="Arial" charset="0"/>
              </a:rPr>
              <a:t>view</a:t>
            </a:r>
          </a:p>
        </p:txBody>
      </p:sp>
      <p:sp>
        <p:nvSpPr>
          <p:cNvPr id="23580" name="Rectangle 60"/>
          <p:cNvSpPr>
            <a:spLocks noChangeArrowheads="1"/>
          </p:cNvSpPr>
          <p:nvPr/>
        </p:nvSpPr>
        <p:spPr bwMode="auto">
          <a:xfrm>
            <a:off x="3276600" y="3033713"/>
            <a:ext cx="881063" cy="514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altLang="en-US" sz="1400" b="1">
                <a:solidFill>
                  <a:schemeClr val="bg1"/>
                </a:solidFill>
                <a:latin typeface="Arial" charset="0"/>
              </a:rPr>
              <a:t>External</a:t>
            </a:r>
          </a:p>
          <a:p>
            <a:pPr algn="ctr"/>
            <a:r>
              <a:rPr lang="en-US" altLang="en-US" sz="1400" b="1">
                <a:solidFill>
                  <a:schemeClr val="bg1"/>
                </a:solidFill>
                <a:latin typeface="Arial" charset="0"/>
              </a:rPr>
              <a:t>view</a:t>
            </a:r>
          </a:p>
        </p:txBody>
      </p:sp>
      <p:sp>
        <p:nvSpPr>
          <p:cNvPr id="23581" name="Rectangle 61"/>
          <p:cNvSpPr>
            <a:spLocks noChangeArrowheads="1"/>
          </p:cNvSpPr>
          <p:nvPr/>
        </p:nvSpPr>
        <p:spPr bwMode="auto">
          <a:xfrm>
            <a:off x="5002213" y="3033713"/>
            <a:ext cx="930275" cy="514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altLang="en-US" sz="1400" b="1">
                <a:solidFill>
                  <a:schemeClr val="bg1"/>
                </a:solidFill>
                <a:latin typeface="Arial" charset="0"/>
              </a:rPr>
              <a:t>External </a:t>
            </a:r>
          </a:p>
          <a:p>
            <a:pPr algn="ctr"/>
            <a:r>
              <a:rPr lang="en-US" altLang="en-US" sz="1400" b="1">
                <a:solidFill>
                  <a:schemeClr val="bg1"/>
                </a:solidFill>
                <a:latin typeface="Arial" charset="0"/>
              </a:rPr>
              <a:t>view</a:t>
            </a:r>
          </a:p>
        </p:txBody>
      </p:sp>
      <p:sp>
        <p:nvSpPr>
          <p:cNvPr id="23582" name="Rectangle 62"/>
          <p:cNvSpPr>
            <a:spLocks noChangeArrowheads="1"/>
          </p:cNvSpPr>
          <p:nvPr/>
        </p:nvSpPr>
        <p:spPr bwMode="auto">
          <a:xfrm>
            <a:off x="238125" y="2060575"/>
            <a:ext cx="77787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1800">
                <a:solidFill>
                  <a:srgbClr val="000000"/>
                </a:solidFill>
                <a:latin typeface="Arial" charset="0"/>
              </a:rPr>
              <a:t>Users</a:t>
            </a:r>
          </a:p>
        </p:txBody>
      </p:sp>
      <p:sp>
        <p:nvSpPr>
          <p:cNvPr id="23583" name="Rectangle 63"/>
          <p:cNvSpPr>
            <a:spLocks noChangeArrowheads="1"/>
          </p:cNvSpPr>
          <p:nvPr/>
        </p:nvSpPr>
        <p:spPr bwMode="auto">
          <a:xfrm>
            <a:off x="3128963" y="5867400"/>
            <a:ext cx="1062037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>
                <a:latin typeface="Arial" charset="0"/>
              </a:rPr>
              <a:t>DBMS</a:t>
            </a:r>
          </a:p>
        </p:txBody>
      </p:sp>
      <p:sp>
        <p:nvSpPr>
          <p:cNvPr id="179264" name="Text Box 64"/>
          <p:cNvSpPr txBox="1">
            <a:spLocks noChangeArrowheads="1"/>
          </p:cNvSpPr>
          <p:nvPr/>
        </p:nvSpPr>
        <p:spPr bwMode="auto">
          <a:xfrm>
            <a:off x="4267200" y="4114800"/>
            <a:ext cx="4799013" cy="1082675"/>
          </a:xfrm>
          <a:prstGeom prst="rect">
            <a:avLst/>
          </a:prstGeom>
          <a:solidFill>
            <a:srgbClr val="FFF8C7"/>
          </a:solidFill>
          <a:ln w="12700">
            <a:solidFill>
              <a:srgbClr val="FFF8C7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tx2">
                    <a:lumMod val="50000"/>
                  </a:schemeClr>
                </a:solidFill>
              </a:rPr>
              <a:t>EMP(</a:t>
            </a:r>
            <a:r>
              <a:rPr lang="en-US" sz="1600" u="sng" dirty="0">
                <a:solidFill>
                  <a:schemeClr val="tx2">
                    <a:lumMod val="50000"/>
                  </a:schemeClr>
                </a:solidFill>
              </a:rPr>
              <a:t>ENO</a:t>
            </a:r>
            <a:r>
              <a:rPr lang="en-US" sz="1600" dirty="0">
                <a:solidFill>
                  <a:schemeClr val="tx2">
                    <a:lumMod val="50000"/>
                  </a:schemeClr>
                </a:solidFill>
              </a:rPr>
              <a:t>: </a:t>
            </a:r>
            <a:r>
              <a:rPr lang="en-US" sz="1600" i="1" dirty="0">
                <a:solidFill>
                  <a:schemeClr val="tx2">
                    <a:lumMod val="50000"/>
                  </a:schemeClr>
                </a:solidFill>
              </a:rPr>
              <a:t>string</a:t>
            </a:r>
            <a:r>
              <a:rPr lang="en-US" sz="1600" dirty="0">
                <a:solidFill>
                  <a:schemeClr val="tx2">
                    <a:lumMod val="50000"/>
                  </a:schemeClr>
                </a:solidFill>
              </a:rPr>
              <a:t>, ENAME: </a:t>
            </a:r>
            <a:r>
              <a:rPr lang="en-US" sz="1600" i="1" dirty="0">
                <a:solidFill>
                  <a:schemeClr val="tx2">
                    <a:lumMod val="50000"/>
                  </a:schemeClr>
                </a:solidFill>
              </a:rPr>
              <a:t>string</a:t>
            </a:r>
            <a:r>
              <a:rPr lang="en-US" sz="1600" dirty="0">
                <a:solidFill>
                  <a:schemeClr val="tx2">
                    <a:lumMod val="50000"/>
                  </a:schemeClr>
                </a:solidFill>
              </a:rPr>
              <a:t>, TITLE: </a:t>
            </a:r>
            <a:r>
              <a:rPr lang="en-US" sz="1600" i="1" dirty="0">
                <a:solidFill>
                  <a:schemeClr val="tx2">
                    <a:lumMod val="50000"/>
                  </a:schemeClr>
                </a:solidFill>
              </a:rPr>
              <a:t>string</a:t>
            </a:r>
            <a:r>
              <a:rPr lang="en-US" sz="1600" dirty="0">
                <a:solidFill>
                  <a:schemeClr val="tx2">
                    <a:lumMod val="50000"/>
                  </a:schemeClr>
                </a:solidFill>
              </a:rPr>
              <a:t>)</a:t>
            </a:r>
          </a:p>
          <a:p>
            <a:r>
              <a:rPr lang="en-US" sz="1600" dirty="0">
                <a:solidFill>
                  <a:schemeClr val="tx2">
                    <a:lumMod val="50000"/>
                  </a:schemeClr>
                </a:solidFill>
              </a:rPr>
              <a:t>PROJ(</a:t>
            </a:r>
            <a:r>
              <a:rPr lang="en-US" sz="1600" u="sng" dirty="0">
                <a:solidFill>
                  <a:schemeClr val="tx2">
                    <a:lumMod val="50000"/>
                  </a:schemeClr>
                </a:solidFill>
              </a:rPr>
              <a:t>PNO</a:t>
            </a:r>
            <a:r>
              <a:rPr lang="en-US" sz="1600" dirty="0">
                <a:solidFill>
                  <a:schemeClr val="tx2">
                    <a:lumMod val="50000"/>
                  </a:schemeClr>
                </a:solidFill>
              </a:rPr>
              <a:t>: </a:t>
            </a:r>
            <a:r>
              <a:rPr lang="en-US" sz="1600" i="1" dirty="0">
                <a:solidFill>
                  <a:schemeClr val="tx2">
                    <a:lumMod val="50000"/>
                  </a:schemeClr>
                </a:solidFill>
              </a:rPr>
              <a:t>string</a:t>
            </a:r>
            <a:r>
              <a:rPr lang="en-US" sz="1600" dirty="0">
                <a:solidFill>
                  <a:schemeClr val="tx2">
                    <a:lumMod val="50000"/>
                  </a:schemeClr>
                </a:solidFill>
              </a:rPr>
              <a:t>, PNAME: </a:t>
            </a:r>
            <a:r>
              <a:rPr lang="en-US" sz="1600" i="1" dirty="0">
                <a:solidFill>
                  <a:schemeClr val="tx2">
                    <a:lumMod val="50000"/>
                  </a:schemeClr>
                </a:solidFill>
              </a:rPr>
              <a:t>string</a:t>
            </a:r>
            <a:r>
              <a:rPr lang="en-US" sz="1600" dirty="0">
                <a:solidFill>
                  <a:schemeClr val="tx2">
                    <a:lumMod val="50000"/>
                  </a:schemeClr>
                </a:solidFill>
              </a:rPr>
              <a:t>, BUDGET: </a:t>
            </a:r>
            <a:r>
              <a:rPr lang="en-US" sz="1600" i="1" dirty="0">
                <a:solidFill>
                  <a:schemeClr val="tx2">
                    <a:lumMod val="50000"/>
                  </a:schemeClr>
                </a:solidFill>
              </a:rPr>
              <a:t>integer</a:t>
            </a:r>
            <a:r>
              <a:rPr lang="en-US" sz="1600" dirty="0">
                <a:solidFill>
                  <a:schemeClr val="tx2">
                    <a:lumMod val="50000"/>
                  </a:schemeClr>
                </a:solidFill>
              </a:rPr>
              <a:t>)</a:t>
            </a:r>
          </a:p>
          <a:p>
            <a:r>
              <a:rPr lang="en-US" sz="1600" dirty="0">
                <a:solidFill>
                  <a:schemeClr val="tx2">
                    <a:lumMod val="50000"/>
                  </a:schemeClr>
                </a:solidFill>
              </a:rPr>
              <a:t>WORKS(</a:t>
            </a:r>
            <a:r>
              <a:rPr lang="en-US" sz="1600" u="sng" dirty="0">
                <a:solidFill>
                  <a:schemeClr val="tx2">
                    <a:lumMod val="50000"/>
                  </a:schemeClr>
                </a:solidFill>
              </a:rPr>
              <a:t>ENO</a:t>
            </a:r>
            <a:r>
              <a:rPr lang="en-US" sz="1600" dirty="0">
                <a:solidFill>
                  <a:schemeClr val="tx2">
                    <a:lumMod val="50000"/>
                  </a:schemeClr>
                </a:solidFill>
              </a:rPr>
              <a:t>: </a:t>
            </a:r>
            <a:r>
              <a:rPr lang="en-US" sz="1600" i="1" dirty="0">
                <a:solidFill>
                  <a:schemeClr val="tx2">
                    <a:lumMod val="50000"/>
                  </a:schemeClr>
                </a:solidFill>
              </a:rPr>
              <a:t>string</a:t>
            </a:r>
            <a:r>
              <a:rPr lang="en-US" sz="1600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sz="1600" u="sng" dirty="0">
                <a:solidFill>
                  <a:schemeClr val="tx2">
                    <a:lumMod val="50000"/>
                  </a:schemeClr>
                </a:solidFill>
              </a:rPr>
              <a:t>PNO</a:t>
            </a:r>
            <a:r>
              <a:rPr lang="en-US" sz="1600" dirty="0">
                <a:solidFill>
                  <a:schemeClr val="tx2">
                    <a:lumMod val="50000"/>
                  </a:schemeClr>
                </a:solidFill>
              </a:rPr>
              <a:t>: </a:t>
            </a:r>
            <a:r>
              <a:rPr lang="en-US" sz="1600" i="1" dirty="0">
                <a:solidFill>
                  <a:schemeClr val="tx2">
                    <a:lumMod val="50000"/>
                  </a:schemeClr>
                </a:solidFill>
              </a:rPr>
              <a:t>string</a:t>
            </a:r>
            <a:r>
              <a:rPr lang="en-US" sz="1600" dirty="0">
                <a:solidFill>
                  <a:schemeClr val="tx2">
                    <a:lumMod val="50000"/>
                  </a:schemeClr>
                </a:solidFill>
              </a:rPr>
              <a:t>, RESP: </a:t>
            </a:r>
            <a:r>
              <a:rPr lang="en-US" sz="1600" i="1" dirty="0">
                <a:solidFill>
                  <a:schemeClr val="tx2">
                    <a:lumMod val="50000"/>
                  </a:schemeClr>
                </a:solidFill>
              </a:rPr>
              <a:t>string</a:t>
            </a:r>
            <a:r>
              <a:rPr lang="en-US" sz="1600" dirty="0">
                <a:solidFill>
                  <a:schemeClr val="tx2">
                    <a:lumMod val="50000"/>
                  </a:schemeClr>
                </a:solidFill>
              </a:rPr>
              <a:t>, </a:t>
            </a:r>
          </a:p>
          <a:p>
            <a:r>
              <a:rPr lang="en-US" sz="1600" dirty="0">
                <a:solidFill>
                  <a:schemeClr val="tx2">
                    <a:lumMod val="50000"/>
                  </a:schemeClr>
                </a:solidFill>
              </a:rPr>
              <a:t>	DUR: </a:t>
            </a:r>
            <a:r>
              <a:rPr lang="en-US" sz="1600" i="1" dirty="0">
                <a:solidFill>
                  <a:schemeClr val="tx2">
                    <a:lumMod val="50000"/>
                  </a:schemeClr>
                </a:solidFill>
              </a:rPr>
              <a:t>integer</a:t>
            </a:r>
            <a:r>
              <a:rPr lang="en-US" sz="1600" dirty="0">
                <a:solidFill>
                  <a:schemeClr val="tx2">
                    <a:lumMod val="50000"/>
                  </a:schemeClr>
                </a:solidFill>
              </a:rPr>
              <a:t>)</a:t>
            </a:r>
          </a:p>
        </p:txBody>
      </p:sp>
      <p:sp>
        <p:nvSpPr>
          <p:cNvPr id="179265" name="Text Box 65"/>
          <p:cNvSpPr txBox="1">
            <a:spLocks noChangeArrowheads="1"/>
          </p:cNvSpPr>
          <p:nvPr/>
        </p:nvSpPr>
        <p:spPr bwMode="auto">
          <a:xfrm>
            <a:off x="4800600" y="5410200"/>
            <a:ext cx="4057650" cy="838200"/>
          </a:xfrm>
          <a:prstGeom prst="rect">
            <a:avLst/>
          </a:prstGeom>
          <a:solidFill>
            <a:srgbClr val="FFF8C7"/>
          </a:solidFill>
          <a:ln w="12700">
            <a:solidFill>
              <a:srgbClr val="FFF8C7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tx2">
                    <a:lumMod val="50000"/>
                  </a:schemeClr>
                </a:solidFill>
              </a:rPr>
              <a:t>Store all the relations as unsorted files.</a:t>
            </a:r>
          </a:p>
          <a:p>
            <a:r>
              <a:rPr lang="en-US" sz="1600" dirty="0">
                <a:solidFill>
                  <a:schemeClr val="tx2">
                    <a:lumMod val="50000"/>
                  </a:schemeClr>
                </a:solidFill>
              </a:rPr>
              <a:t>Build indexes on EMP(ENO), PROJ(PNO) and</a:t>
            </a:r>
          </a:p>
          <a:p>
            <a:r>
              <a:rPr lang="en-US" sz="1600" dirty="0">
                <a:solidFill>
                  <a:schemeClr val="tx2">
                    <a:lumMod val="50000"/>
                  </a:schemeClr>
                </a:solidFill>
              </a:rPr>
              <a:t>WORKS(ENO,PNO).</a:t>
            </a:r>
          </a:p>
        </p:txBody>
      </p:sp>
      <p:sp>
        <p:nvSpPr>
          <p:cNvPr id="179266" name="Text Box 66"/>
          <p:cNvSpPr txBox="1">
            <a:spLocks noChangeArrowheads="1"/>
          </p:cNvSpPr>
          <p:nvPr/>
        </p:nvSpPr>
        <p:spPr bwMode="auto">
          <a:xfrm>
            <a:off x="4876800" y="1905000"/>
            <a:ext cx="4043363" cy="349250"/>
          </a:xfrm>
          <a:prstGeom prst="rect">
            <a:avLst/>
          </a:prstGeom>
          <a:solidFill>
            <a:srgbClr val="FFF8C7"/>
          </a:solidFill>
          <a:ln w="12700">
            <a:solidFill>
              <a:srgbClr val="FFF8C7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1600">
                <a:solidFill>
                  <a:schemeClr val="tx2">
                    <a:lumMod val="50000"/>
                  </a:schemeClr>
                </a:solidFill>
              </a:rPr>
              <a:t>ASSIGNMENT(ENO,PNO,ENAME,PNAME)</a:t>
            </a:r>
            <a:endParaRPr lang="en-US" sz="1600">
              <a:solidFill>
                <a:schemeClr val="tx2">
                  <a:lumMod val="50000"/>
                </a:schemeClr>
              </a:solidFill>
            </a:endParaRPr>
          </a:p>
        </p:txBody>
      </p:sp>
      <p:grpSp>
        <p:nvGrpSpPr>
          <p:cNvPr id="8" name="Group 67"/>
          <p:cNvGrpSpPr>
            <a:grpSpLocks/>
          </p:cNvGrpSpPr>
          <p:nvPr/>
        </p:nvGrpSpPr>
        <p:grpSpPr bwMode="auto">
          <a:xfrm>
            <a:off x="5105400" y="2133600"/>
            <a:ext cx="3276600" cy="2286000"/>
            <a:chOff x="3216" y="1344"/>
            <a:chExt cx="2064" cy="1440"/>
          </a:xfrm>
        </p:grpSpPr>
        <p:sp>
          <p:nvSpPr>
            <p:cNvPr id="23589" name="Line 68"/>
            <p:cNvSpPr>
              <a:spLocks noChangeShapeType="1"/>
            </p:cNvSpPr>
            <p:nvPr/>
          </p:nvSpPr>
          <p:spPr bwMode="auto">
            <a:xfrm flipV="1">
              <a:off x="3216" y="1344"/>
              <a:ext cx="912" cy="1296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90" name="Line 69"/>
            <p:cNvSpPr>
              <a:spLocks noChangeShapeType="1"/>
            </p:cNvSpPr>
            <p:nvPr/>
          </p:nvSpPr>
          <p:spPr bwMode="auto">
            <a:xfrm flipV="1">
              <a:off x="4032" y="1344"/>
              <a:ext cx="768" cy="1248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91" name="Line 70"/>
            <p:cNvSpPr>
              <a:spLocks noChangeShapeType="1"/>
            </p:cNvSpPr>
            <p:nvPr/>
          </p:nvSpPr>
          <p:spPr bwMode="auto">
            <a:xfrm flipV="1">
              <a:off x="3312" y="1392"/>
              <a:ext cx="1152" cy="1392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92" name="Line 71"/>
            <p:cNvSpPr>
              <a:spLocks noChangeShapeType="1"/>
            </p:cNvSpPr>
            <p:nvPr/>
          </p:nvSpPr>
          <p:spPr bwMode="auto">
            <a:xfrm flipV="1">
              <a:off x="4080" y="1392"/>
              <a:ext cx="1200" cy="1392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3588" name="Rectangle 72"/>
          <p:cNvSpPr>
            <a:spLocks noChangeArrowheads="1"/>
          </p:cNvSpPr>
          <p:nvPr/>
        </p:nvSpPr>
        <p:spPr bwMode="auto">
          <a:xfrm>
            <a:off x="228600" y="762000"/>
            <a:ext cx="8763000" cy="11890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latin typeface="Times New Roman" pitchFamily="18" charset="0"/>
              </a:rPr>
              <a:t>external schema:</a:t>
            </a:r>
            <a:r>
              <a:rPr lang="en-US" sz="1800">
                <a:latin typeface="Times New Roman" pitchFamily="18" charset="0"/>
              </a:rPr>
              <a:t> use of data  </a:t>
            </a:r>
          </a:p>
          <a:p>
            <a:pPr>
              <a:spcBef>
                <a:spcPct val="50000"/>
              </a:spcBef>
            </a:pPr>
            <a:r>
              <a:rPr lang="en-US" sz="1800" b="1">
                <a:latin typeface="Times New Roman" pitchFamily="18" charset="0"/>
              </a:rPr>
              <a:t>conceptual schema:</a:t>
            </a:r>
            <a:r>
              <a:rPr lang="en-US" sz="1800">
                <a:latin typeface="Times New Roman" pitchFamily="18" charset="0"/>
              </a:rPr>
              <a:t>meaning of data 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Times New Roman" pitchFamily="18" charset="0"/>
              </a:rPr>
              <a:t> </a:t>
            </a:r>
            <a:r>
              <a:rPr lang="en-US" sz="1800" b="1">
                <a:latin typeface="Times New Roman" pitchFamily="18" charset="0"/>
              </a:rPr>
              <a:t>internal schema: </a:t>
            </a:r>
            <a:r>
              <a:rPr lang="en-US" sz="1800">
                <a:latin typeface="Times New Roman" pitchFamily="18" charset="0"/>
              </a:rPr>
              <a:t>storage of data</a:t>
            </a:r>
          </a:p>
        </p:txBody>
      </p:sp>
      <p:sp>
        <p:nvSpPr>
          <p:cNvPr id="73" name="Rectangle 72"/>
          <p:cNvSpPr>
            <a:spLocks noChangeArrowheads="1"/>
          </p:cNvSpPr>
          <p:nvPr/>
        </p:nvSpPr>
        <p:spPr bwMode="auto">
          <a:xfrm>
            <a:off x="303213" y="830262"/>
            <a:ext cx="8763000" cy="11890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 dirty="0">
                <a:solidFill>
                  <a:schemeClr val="bg2"/>
                </a:solidFill>
                <a:latin typeface="Times New Roman" pitchFamily="18" charset="0"/>
              </a:rPr>
              <a:t>external schema:</a:t>
            </a:r>
            <a:r>
              <a:rPr lang="en-US" sz="1800" dirty="0">
                <a:solidFill>
                  <a:schemeClr val="bg2"/>
                </a:solidFill>
                <a:latin typeface="Times New Roman" pitchFamily="18" charset="0"/>
              </a:rPr>
              <a:t> use of data  </a:t>
            </a:r>
          </a:p>
          <a:p>
            <a:pPr>
              <a:spcBef>
                <a:spcPct val="50000"/>
              </a:spcBef>
            </a:pPr>
            <a:r>
              <a:rPr lang="en-US" sz="1800" b="1" dirty="0">
                <a:solidFill>
                  <a:schemeClr val="bg2"/>
                </a:solidFill>
                <a:latin typeface="Times New Roman" pitchFamily="18" charset="0"/>
              </a:rPr>
              <a:t>conceptual </a:t>
            </a:r>
            <a:r>
              <a:rPr lang="en-US" sz="1800" b="1" dirty="0" err="1">
                <a:solidFill>
                  <a:schemeClr val="bg2"/>
                </a:solidFill>
                <a:latin typeface="Times New Roman" pitchFamily="18" charset="0"/>
              </a:rPr>
              <a:t>schema:</a:t>
            </a:r>
            <a:r>
              <a:rPr lang="en-US" sz="1800" dirty="0" err="1">
                <a:solidFill>
                  <a:schemeClr val="bg2"/>
                </a:solidFill>
                <a:latin typeface="Times New Roman" pitchFamily="18" charset="0"/>
              </a:rPr>
              <a:t>meaning</a:t>
            </a:r>
            <a:r>
              <a:rPr lang="en-US" sz="1800" dirty="0">
                <a:solidFill>
                  <a:schemeClr val="bg2"/>
                </a:solidFill>
                <a:latin typeface="Times New Roman" pitchFamily="18" charset="0"/>
              </a:rPr>
              <a:t> of data </a:t>
            </a:r>
          </a:p>
          <a:p>
            <a:pPr>
              <a:spcBef>
                <a:spcPct val="50000"/>
              </a:spcBef>
            </a:pPr>
            <a:r>
              <a:rPr lang="en-US" sz="1800" dirty="0">
                <a:solidFill>
                  <a:schemeClr val="bg2"/>
                </a:solidFill>
                <a:latin typeface="Times New Roman" pitchFamily="18" charset="0"/>
              </a:rPr>
              <a:t> </a:t>
            </a:r>
            <a:r>
              <a:rPr lang="en-US" sz="1800" b="1" dirty="0">
                <a:solidFill>
                  <a:schemeClr val="bg2"/>
                </a:solidFill>
                <a:latin typeface="Times New Roman" pitchFamily="18" charset="0"/>
              </a:rPr>
              <a:t>internal schema: </a:t>
            </a:r>
            <a:r>
              <a:rPr lang="en-US" sz="1800" dirty="0">
                <a:solidFill>
                  <a:schemeClr val="bg2"/>
                </a:solidFill>
                <a:latin typeface="Times New Roman" pitchFamily="18" charset="0"/>
              </a:rPr>
              <a:t>storage of data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264" grpId="0" animBg="1" autoUpdateAnimBg="0"/>
      <p:bldP spid="179265" grpId="0" animBg="1" autoUpdateAnimBg="0"/>
      <p:bldP spid="179266" grpId="0" animBg="1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8" name="Object 2"/>
          <p:cNvGraphicFramePr>
            <a:graphicFrameLocks noChangeAspect="1"/>
          </p:cNvGraphicFramePr>
          <p:nvPr/>
        </p:nvGraphicFramePr>
        <p:xfrm>
          <a:off x="228600" y="914400"/>
          <a:ext cx="8382000" cy="563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icture" r:id="rId2" imgW="5285160" imgH="4567680" progId="Word.Picture.8">
                  <p:embed/>
                </p:oleObj>
              </mc:Choice>
              <mc:Fallback>
                <p:oleObj name="Picture" r:id="rId2" imgW="5285160" imgH="4567680" progId="Word.Picture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b="13013"/>
                      <a:stretch>
                        <a:fillRect/>
                      </a:stretch>
                    </p:blipFill>
                    <p:spPr bwMode="auto">
                      <a:xfrm>
                        <a:off x="228600" y="914400"/>
                        <a:ext cx="8382000" cy="5638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3CE0F05E-CA7F-4B76-A360-CB28C36A266B}"/>
              </a:ext>
            </a:extLst>
          </p:cNvPr>
          <p:cNvSpPr txBox="1">
            <a:spLocks noChangeArrowheads="1"/>
          </p:cNvSpPr>
          <p:nvPr/>
        </p:nvSpPr>
        <p:spPr>
          <a:xfrm>
            <a:off x="838200" y="0"/>
            <a:ext cx="7772400" cy="3048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Simplified database system environment</a:t>
            </a:r>
          </a:p>
        </p:txBody>
      </p:sp>
    </p:spTree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963613"/>
            <a:ext cx="8104188" cy="558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457200" y="152400"/>
            <a:ext cx="815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algn="ctr"/>
            <a:r>
              <a:rPr lang="en-US" b="1">
                <a:solidFill>
                  <a:srgbClr val="00279F"/>
                </a:solidFill>
              </a:rPr>
              <a:t>Component modules of a DBMS and their interactions</a:t>
            </a:r>
            <a:r>
              <a:rPr lang="en-US" sz="4400">
                <a:solidFill>
                  <a:srgbClr val="00279F"/>
                </a:solidFill>
              </a:rPr>
              <a:t>.</a:t>
            </a:r>
          </a:p>
        </p:txBody>
      </p:sp>
    </p:spTree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C063D-658F-42DB-819C-0C9B06041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latin typeface="Times New Roman"/>
              </a:rPr>
              <a:t>The Database System Environment.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1021F-DBF6-4BE5-B6A5-28537D9570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/>
            <a:r>
              <a:rPr lang="en-IN" sz="3100" dirty="0"/>
              <a:t>The database and the DBMS </a:t>
            </a:r>
            <a:r>
              <a:rPr lang="en-IN" sz="3100" dirty="0" err="1"/>
              <a:t>catalog</a:t>
            </a:r>
            <a:r>
              <a:rPr lang="en-IN" sz="3100" dirty="0"/>
              <a:t> are usually stored on disk. </a:t>
            </a:r>
          </a:p>
          <a:p>
            <a:pPr algn="just"/>
            <a:r>
              <a:rPr lang="en-IN" sz="3100" dirty="0"/>
              <a:t>Access to the disk is controlled primarily by the operating system (OS), which schedules disk input/output. </a:t>
            </a:r>
          </a:p>
          <a:p>
            <a:pPr algn="just"/>
            <a:r>
              <a:rPr lang="en-IN" sz="3100" dirty="0"/>
              <a:t>stored data manager</a:t>
            </a:r>
          </a:p>
          <a:p>
            <a:pPr lvl="1" algn="just"/>
            <a:r>
              <a:rPr lang="en-IN" sz="2700" dirty="0"/>
              <a:t>Controls access to DBMS information that is stored on disk, whether it is part of the database or the </a:t>
            </a:r>
            <a:r>
              <a:rPr lang="en-IN" sz="2700" dirty="0" err="1"/>
              <a:t>catalog</a:t>
            </a:r>
            <a:r>
              <a:rPr lang="en-IN" sz="2700" dirty="0"/>
              <a:t>. </a:t>
            </a:r>
          </a:p>
          <a:p>
            <a:pPr lvl="1" algn="just"/>
            <a:r>
              <a:rPr lang="en-IN" sz="2700" dirty="0"/>
              <a:t>The dotted lines and circles marked </a:t>
            </a:r>
            <a:r>
              <a:rPr lang="en-IN" dirty="0"/>
              <a:t>A, B, C, D, and E illustrate accesses that are under his control.</a:t>
            </a:r>
          </a:p>
          <a:p>
            <a:pPr lvl="1" algn="just"/>
            <a:r>
              <a:rPr lang="en-IN" dirty="0"/>
              <a:t>May use basic OS services for carrying out </a:t>
            </a:r>
            <a:r>
              <a:rPr lang="en-IN" dirty="0" err="1"/>
              <a:t>lowlevel</a:t>
            </a:r>
            <a:r>
              <a:rPr lang="en-IN" dirty="0"/>
              <a:t> data transfer between the disk and computer main storage</a:t>
            </a:r>
          </a:p>
          <a:p>
            <a:pPr lvl="1" algn="just"/>
            <a:r>
              <a:rPr lang="en-IN" dirty="0"/>
              <a:t>but it controls other aspects of data transfer, such as handling buffers in main memory.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328D16-4BA2-4A66-A89E-883447DDFA2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1-</a:t>
            </a:r>
            <a:fld id="{DBF3D1A9-16B7-478D-B85A-10DA087B81DE}" type="slidenum">
              <a:rPr lang="en-US" altLang="en-US" smtClean="0"/>
              <a:pPr/>
              <a:t>46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4936160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F4CB9-0C2C-48B6-84FC-09A2BBCF0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latin typeface="Times New Roman"/>
              </a:rPr>
              <a:t>The Database System Environment.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9F3C1A-D9BC-43B4-9A05-AD739EA14C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IN" dirty="0"/>
              <a:t>DDL compiler </a:t>
            </a:r>
          </a:p>
          <a:p>
            <a:pPr lvl="1" algn="just"/>
            <a:r>
              <a:rPr lang="en-IN" dirty="0"/>
              <a:t>processes schema definitions, specified in the DDL, and stores descriptions of the schemas (meta-data) in the DBMS </a:t>
            </a:r>
            <a:r>
              <a:rPr lang="en-IN" dirty="0" err="1"/>
              <a:t>catalog</a:t>
            </a:r>
            <a:r>
              <a:rPr lang="en-IN" dirty="0"/>
              <a:t>. </a:t>
            </a:r>
          </a:p>
          <a:p>
            <a:pPr lvl="1" algn="just"/>
            <a:r>
              <a:rPr lang="en-IN" dirty="0"/>
              <a:t>The </a:t>
            </a:r>
            <a:r>
              <a:rPr lang="en-IN" dirty="0" err="1"/>
              <a:t>catalog</a:t>
            </a:r>
            <a:r>
              <a:rPr lang="en-IN" dirty="0"/>
              <a:t> includes information such as </a:t>
            </a:r>
          </a:p>
          <a:p>
            <a:pPr lvl="2" algn="just"/>
            <a:r>
              <a:rPr lang="en-IN" dirty="0"/>
              <a:t>The names and sizes of files</a:t>
            </a:r>
          </a:p>
          <a:p>
            <a:pPr lvl="2" algn="just"/>
            <a:r>
              <a:rPr lang="en-IN" dirty="0"/>
              <a:t>Names and data types of data items</a:t>
            </a:r>
          </a:p>
          <a:p>
            <a:pPr lvl="2" algn="just"/>
            <a:r>
              <a:rPr lang="en-IN" dirty="0"/>
              <a:t>Storage details of each file</a:t>
            </a:r>
          </a:p>
          <a:p>
            <a:pPr lvl="2" algn="just"/>
            <a:r>
              <a:rPr lang="en-IN" dirty="0"/>
              <a:t>Mapping information among schemas, and constraints</a:t>
            </a:r>
          </a:p>
          <a:p>
            <a:pPr lvl="2" algn="just"/>
            <a:r>
              <a:rPr lang="en-IN" dirty="0"/>
              <a:t>Other types of information that are needed by the DBMS modules.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714046-CF1C-4450-A6EB-D4A26858BE8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1-</a:t>
            </a:r>
            <a:fld id="{DBF3D1A9-16B7-478D-B85A-10DA087B81DE}" type="slidenum">
              <a:rPr lang="en-US" altLang="en-US" smtClean="0"/>
              <a:pPr/>
              <a:t>47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2809094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F1A37-677F-4CD7-8016-D4A95C35D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latin typeface="Times New Roman"/>
              </a:rPr>
              <a:t>The Database System Environment.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70425A-2947-41E2-B821-B84CC4B7AF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/>
            <a:r>
              <a:rPr lang="en-IN" dirty="0"/>
              <a:t>Runtime database processor </a:t>
            </a:r>
          </a:p>
          <a:p>
            <a:pPr lvl="1" algn="just"/>
            <a:r>
              <a:rPr lang="en-IN" dirty="0"/>
              <a:t>Handles database accesses at runtime.</a:t>
            </a:r>
          </a:p>
          <a:p>
            <a:pPr lvl="1" algn="just"/>
            <a:r>
              <a:rPr lang="en-IN" dirty="0"/>
              <a:t>It receives retrieval or update operations and carries them out on the database. </a:t>
            </a:r>
          </a:p>
          <a:p>
            <a:pPr lvl="1" algn="just"/>
            <a:r>
              <a:rPr lang="en-IN" dirty="0"/>
              <a:t>Access to disk goes through the stored data manager, and the buffer manager keeps track of the database pages in memory. </a:t>
            </a:r>
          </a:p>
          <a:p>
            <a:pPr algn="just"/>
            <a:r>
              <a:rPr lang="en-IN" dirty="0"/>
              <a:t>The query compiler </a:t>
            </a:r>
          </a:p>
          <a:p>
            <a:pPr lvl="1" algn="just"/>
            <a:r>
              <a:rPr lang="en-IN" dirty="0"/>
              <a:t>handles high-level queries that are entered interactively. </a:t>
            </a:r>
          </a:p>
          <a:p>
            <a:pPr lvl="1" algn="just"/>
            <a:r>
              <a:rPr lang="en-IN" dirty="0"/>
              <a:t>It parses, </a:t>
            </a:r>
            <a:r>
              <a:rPr lang="en-IN" dirty="0" err="1"/>
              <a:t>analyzes</a:t>
            </a:r>
            <a:r>
              <a:rPr lang="en-IN" dirty="0"/>
              <a:t>, and compiles or interprets a query by creating database access code, and then generates calls to the runtime processor for executing the code.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F3B0A3-C11D-407C-9767-C555AFD3DB0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1-</a:t>
            </a:r>
            <a:fld id="{DBF3D1A9-16B7-478D-B85A-10DA087B81DE}" type="slidenum">
              <a:rPr lang="en-US" altLang="en-US" smtClean="0"/>
              <a:pPr/>
              <a:t>48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6439344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128D3-F1B5-4FCF-8462-9FF6C3DCC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latin typeface="Times New Roman"/>
              </a:rPr>
              <a:t>The Database System Environment.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7C0775-2CD4-4180-B225-406ACB2C76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IN" sz="2800" dirty="0" err="1"/>
              <a:t>Precompiler</a:t>
            </a:r>
            <a:r>
              <a:rPr lang="en-IN" sz="2800" dirty="0"/>
              <a:t> </a:t>
            </a:r>
          </a:p>
          <a:p>
            <a:pPr lvl="1" algn="just"/>
            <a:r>
              <a:rPr lang="en-IN" sz="2400" dirty="0"/>
              <a:t>Extracts DML commands from an application program written in a host programming language. </a:t>
            </a:r>
          </a:p>
          <a:p>
            <a:pPr lvl="1" algn="just"/>
            <a:r>
              <a:rPr lang="en-IN" sz="2400" dirty="0"/>
              <a:t>These commands are sent to the DML compiler for compilation into object code for database access. </a:t>
            </a:r>
          </a:p>
          <a:p>
            <a:pPr lvl="1" algn="just"/>
            <a:r>
              <a:rPr lang="en-IN" sz="2400" dirty="0"/>
              <a:t>The rest of the program is sent to the host language compiler. </a:t>
            </a:r>
          </a:p>
          <a:p>
            <a:pPr lvl="1" algn="just"/>
            <a:r>
              <a:rPr lang="en-IN" sz="2400" dirty="0"/>
              <a:t>The object codes for the DML commands and the rest of the program are linked, forming a canned transaction whose executable code includes calls to the runtime database processor.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FBFE91-E4CD-44B8-8E16-68658CB9F22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1-</a:t>
            </a:r>
            <a:fld id="{DBF3D1A9-16B7-478D-B85A-10DA087B81DE}" type="slidenum">
              <a:rPr lang="en-US" altLang="en-US" smtClean="0"/>
              <a:pPr/>
              <a:t>49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445231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8E85C-6064-DBBF-384F-AD759D8D7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90500"/>
            <a:ext cx="7772400" cy="1143000"/>
          </a:xfrm>
        </p:spPr>
        <p:txBody>
          <a:bodyPr/>
          <a:lstStyle/>
          <a:p>
            <a:r>
              <a:rPr lang="en-IN" dirty="0"/>
              <a:t>Module:3 Relational Database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9C6651-FDF7-3B51-6AB7-5B7539EBD5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493134"/>
            <a:ext cx="7772400" cy="4602866"/>
          </a:xfrm>
        </p:spPr>
        <p:txBody>
          <a:bodyPr/>
          <a:lstStyle/>
          <a:p>
            <a:pPr algn="just"/>
            <a:r>
              <a:rPr lang="en-IN" dirty="0"/>
              <a:t>Database Design – Schema Refinement - Guidelines for Relational Schema - Functional dependencies - Axioms on Functional Dependencies- Normalization: First, Second and Third Normal Forms - Boyce Codd Normal Form, Multi-valued dependency and Fourth Normal form - Join dependency and Fifth Normal form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ADDE01-501C-6931-DE91-CF9F3F606B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1-</a:t>
            </a:r>
            <a:fld id="{DBF3D1A9-16B7-478D-B85A-10DA087B81DE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706829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8EC6A9-4DAF-4C54-BDAB-B83F5EE9177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2- </a:t>
            </a:r>
            <a:fld id="{C0B14160-D691-43FC-8567-DDFAD666A065}" type="slidenum">
              <a:rPr lang="en-US" altLang="en-US"/>
              <a:pPr/>
              <a:t>50</a:t>
            </a:fld>
            <a:endParaRPr lang="en-CA" altLang="en-US"/>
          </a:p>
        </p:txBody>
      </p:sp>
      <p:sp>
        <p:nvSpPr>
          <p:cNvPr id="575492" name="Rectangle 4">
            <a:extLst>
              <a:ext uri="{FF2B5EF4-FFF2-40B4-BE49-F238E27FC236}">
                <a16:creationId xmlns:a16="http://schemas.microsoft.com/office/drawing/2014/main" id="{8FBFA71E-90AE-494A-9644-C83FD2F4F1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Data Models</a:t>
            </a:r>
          </a:p>
        </p:txBody>
      </p:sp>
      <p:sp>
        <p:nvSpPr>
          <p:cNvPr id="575493" name="Rectangle 5">
            <a:extLst>
              <a:ext uri="{FF2B5EF4-FFF2-40B4-BE49-F238E27FC236}">
                <a16:creationId xmlns:a16="http://schemas.microsoft.com/office/drawing/2014/main" id="{1D729F9A-3373-4A64-973C-DA66EF337CC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altLang="en-US" sz="2400" b="1" dirty="0"/>
              <a:t>Data Model:</a:t>
            </a:r>
          </a:p>
          <a:p>
            <a:pPr lvl="1" algn="just"/>
            <a:r>
              <a:rPr lang="en-US" altLang="en-US" sz="2200" dirty="0"/>
              <a:t>A set of concepts to describe the </a:t>
            </a:r>
            <a:r>
              <a:rPr lang="en-US" altLang="en-US" sz="2200" b="1" i="1" dirty="0"/>
              <a:t>structure</a:t>
            </a:r>
            <a:r>
              <a:rPr lang="en-US" altLang="en-US" sz="2200" dirty="0"/>
              <a:t> of a database, the </a:t>
            </a:r>
            <a:r>
              <a:rPr lang="en-US" altLang="en-US" sz="2200" b="1" i="1" dirty="0"/>
              <a:t>operations </a:t>
            </a:r>
            <a:r>
              <a:rPr lang="en-US" altLang="en-US" sz="2200" dirty="0"/>
              <a:t>for manipulating these structures, and certain </a:t>
            </a:r>
            <a:r>
              <a:rPr lang="en-US" altLang="en-US" sz="2200" b="1" i="1" dirty="0"/>
              <a:t>constraints</a:t>
            </a:r>
            <a:r>
              <a:rPr lang="en-US" altLang="en-US" sz="2200" dirty="0"/>
              <a:t> that the database should obey.</a:t>
            </a:r>
          </a:p>
          <a:p>
            <a:pPr algn="just"/>
            <a:r>
              <a:rPr lang="en-US" altLang="en-US" sz="2400" b="1" dirty="0"/>
              <a:t>Data Model Structure and Constraints:</a:t>
            </a:r>
          </a:p>
          <a:p>
            <a:pPr lvl="1" algn="just"/>
            <a:r>
              <a:rPr lang="en-US" altLang="en-US" sz="2200" dirty="0"/>
              <a:t>Constructs are used to define the database structure</a:t>
            </a:r>
          </a:p>
          <a:p>
            <a:pPr lvl="1" algn="just"/>
            <a:r>
              <a:rPr lang="en-US" altLang="en-US" sz="2200" dirty="0"/>
              <a:t>Constructs typically include </a:t>
            </a:r>
            <a:r>
              <a:rPr lang="en-US" altLang="en-US" sz="2200" b="1" i="1" dirty="0"/>
              <a:t>elements </a:t>
            </a:r>
            <a:r>
              <a:rPr lang="en-US" altLang="en-US" sz="2200" dirty="0"/>
              <a:t>(and their </a:t>
            </a:r>
            <a:r>
              <a:rPr lang="en-US" altLang="en-US" sz="2200" b="1" i="1" dirty="0"/>
              <a:t>data types</a:t>
            </a:r>
            <a:r>
              <a:rPr lang="en-US" altLang="en-US" sz="2200" dirty="0"/>
              <a:t>) as well as groups of elements (e.g. </a:t>
            </a:r>
            <a:r>
              <a:rPr lang="en-US" altLang="en-US" sz="2200" b="1" i="1" dirty="0"/>
              <a:t>entity, record, table</a:t>
            </a:r>
            <a:r>
              <a:rPr lang="en-US" altLang="en-US" sz="2200" dirty="0"/>
              <a:t>), and </a:t>
            </a:r>
            <a:r>
              <a:rPr lang="en-US" altLang="en-US" sz="2200" b="1" i="1" dirty="0"/>
              <a:t>relationships</a:t>
            </a:r>
            <a:r>
              <a:rPr lang="en-US" altLang="en-US" sz="2200" dirty="0"/>
              <a:t> among such groups</a:t>
            </a:r>
          </a:p>
          <a:p>
            <a:pPr lvl="1" algn="just"/>
            <a:r>
              <a:rPr lang="en-US" altLang="en-US" sz="2200" dirty="0"/>
              <a:t>Constraints specify some restrictions on valid data; these constraints must be enforced at all times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EDF496-6ECD-4456-BEED-6DCAD0E09E3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2- </a:t>
            </a:r>
            <a:fld id="{E14D06FB-1C65-43A1-9CD9-50DA1ED2FCE3}" type="slidenum">
              <a:rPr lang="en-US" altLang="en-US"/>
              <a:pPr/>
              <a:t>51</a:t>
            </a:fld>
            <a:endParaRPr lang="en-CA" altLang="en-US"/>
          </a:p>
        </p:txBody>
      </p:sp>
      <p:sp>
        <p:nvSpPr>
          <p:cNvPr id="665602" name="Rectangle 2">
            <a:extLst>
              <a:ext uri="{FF2B5EF4-FFF2-40B4-BE49-F238E27FC236}">
                <a16:creationId xmlns:a16="http://schemas.microsoft.com/office/drawing/2014/main" id="{EF1E199E-218A-4B5F-954E-5FEB3A1A08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Data Models (continued)</a:t>
            </a:r>
          </a:p>
        </p:txBody>
      </p:sp>
      <p:sp>
        <p:nvSpPr>
          <p:cNvPr id="665603" name="Rectangle 3">
            <a:extLst>
              <a:ext uri="{FF2B5EF4-FFF2-40B4-BE49-F238E27FC236}">
                <a16:creationId xmlns:a16="http://schemas.microsoft.com/office/drawing/2014/main" id="{3D0DCA63-D9A7-4F75-8714-BC72BC9398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altLang="en-US" sz="2800" b="1" dirty="0"/>
              <a:t>Data Model Operations:</a:t>
            </a:r>
          </a:p>
          <a:p>
            <a:pPr lvl="1" algn="just"/>
            <a:r>
              <a:rPr lang="en-US" altLang="en-US" sz="2400" dirty="0"/>
              <a:t>These operations are used for specifying database </a:t>
            </a:r>
            <a:r>
              <a:rPr lang="en-US" altLang="en-US" sz="2400" i="1" dirty="0"/>
              <a:t>retrievals</a:t>
            </a:r>
            <a:r>
              <a:rPr lang="en-US" altLang="en-US" sz="2400" dirty="0"/>
              <a:t> and </a:t>
            </a:r>
            <a:r>
              <a:rPr lang="en-US" altLang="en-US" sz="2400" i="1" dirty="0"/>
              <a:t>updates</a:t>
            </a:r>
            <a:r>
              <a:rPr lang="en-US" altLang="en-US" sz="2400" dirty="0"/>
              <a:t> by referring to the constructs of the data model.</a:t>
            </a:r>
          </a:p>
          <a:p>
            <a:pPr lvl="1" algn="just"/>
            <a:r>
              <a:rPr lang="en-US" altLang="en-US" sz="2400" dirty="0"/>
              <a:t>Operations on the data model may include </a:t>
            </a:r>
            <a:r>
              <a:rPr lang="en-US" altLang="en-US" sz="2400" b="1" i="1" dirty="0"/>
              <a:t>basic model operations </a:t>
            </a:r>
            <a:r>
              <a:rPr lang="en-US" altLang="en-US" sz="2400" dirty="0"/>
              <a:t>(e.g. generic insert, delete, update) and</a:t>
            </a:r>
            <a:r>
              <a:rPr lang="en-US" altLang="en-US" sz="2400" b="1" i="1" dirty="0"/>
              <a:t> user-defined operations </a:t>
            </a:r>
            <a:r>
              <a:rPr lang="en-US" altLang="en-US" sz="2400" dirty="0"/>
              <a:t>(e.g. </a:t>
            </a:r>
            <a:r>
              <a:rPr lang="en-US" altLang="en-US" sz="2400" dirty="0" err="1"/>
              <a:t>compute_student_gpa</a:t>
            </a:r>
            <a:r>
              <a:rPr lang="en-US" altLang="en-US" sz="2400" dirty="0"/>
              <a:t>, </a:t>
            </a:r>
            <a:r>
              <a:rPr lang="en-US" altLang="en-US" sz="2400" dirty="0" err="1"/>
              <a:t>update_inventory</a:t>
            </a:r>
            <a:r>
              <a:rPr lang="en-US" altLang="en-US" sz="2400" dirty="0"/>
              <a:t>)</a:t>
            </a:r>
            <a:endParaRPr lang="en-US" altLang="en-US" sz="2400" b="1" i="1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A986BD-CC0F-4D42-8F76-00BFBF9AB3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2- </a:t>
            </a:r>
            <a:fld id="{8F36047B-BAA2-472B-8DF9-5BED977B0BAA}" type="slidenum">
              <a:rPr lang="en-US" altLang="en-US"/>
              <a:pPr/>
              <a:t>52</a:t>
            </a:fld>
            <a:endParaRPr lang="en-CA" altLang="en-US"/>
          </a:p>
        </p:txBody>
      </p:sp>
      <p:sp>
        <p:nvSpPr>
          <p:cNvPr id="577540" name="Rectangle 4">
            <a:extLst>
              <a:ext uri="{FF2B5EF4-FFF2-40B4-BE49-F238E27FC236}">
                <a16:creationId xmlns:a16="http://schemas.microsoft.com/office/drawing/2014/main" id="{DE830B05-7092-4CA1-B3CC-39BA0B9593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Categories of Data Models</a:t>
            </a:r>
          </a:p>
        </p:txBody>
      </p:sp>
      <p:sp>
        <p:nvSpPr>
          <p:cNvPr id="577541" name="Rectangle 5">
            <a:extLst>
              <a:ext uri="{FF2B5EF4-FFF2-40B4-BE49-F238E27FC236}">
                <a16:creationId xmlns:a16="http://schemas.microsoft.com/office/drawing/2014/main" id="{0BFD4D22-6E83-4B38-9E51-53F83A63D7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624362"/>
            <a:ext cx="7772400" cy="4114800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n-US" altLang="en-US" sz="2400" b="1" dirty="0"/>
              <a:t>Conceptual (high-level, semantic) data models: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200" dirty="0"/>
              <a:t>Provide concepts that are close to the way many users perceive data. 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400" dirty="0"/>
              <a:t>Also called </a:t>
            </a:r>
            <a:r>
              <a:rPr lang="en-US" altLang="en-US" sz="2400" b="1" i="1" dirty="0"/>
              <a:t>entity-based</a:t>
            </a:r>
            <a:r>
              <a:rPr lang="en-US" altLang="en-US" sz="2400" i="1" dirty="0"/>
              <a:t> </a:t>
            </a:r>
            <a:r>
              <a:rPr lang="en-US" altLang="en-US" sz="2400" dirty="0"/>
              <a:t>or</a:t>
            </a:r>
            <a:r>
              <a:rPr lang="en-US" altLang="en-US" sz="2400" i="1" dirty="0"/>
              <a:t> </a:t>
            </a:r>
            <a:r>
              <a:rPr lang="en-US" altLang="en-US" sz="2400" b="1" i="1" dirty="0"/>
              <a:t>object-based</a:t>
            </a:r>
            <a:r>
              <a:rPr lang="en-US" altLang="en-US" sz="2400" dirty="0"/>
              <a:t> data models.</a:t>
            </a:r>
          </a:p>
          <a:p>
            <a:pPr algn="just">
              <a:lnSpc>
                <a:spcPct val="90000"/>
              </a:lnSpc>
            </a:pPr>
            <a:r>
              <a:rPr lang="en-US" altLang="en-US" sz="2400" b="1" dirty="0"/>
              <a:t>Physical (low-level, internal) data models: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200" dirty="0"/>
              <a:t>Provide concepts that describe details of how data is stored in the computer. 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200" dirty="0"/>
              <a:t>These are usually specified in an ad-hoc manner through DBMS design and administration manuals</a:t>
            </a:r>
          </a:p>
          <a:p>
            <a:pPr algn="just">
              <a:lnSpc>
                <a:spcPct val="90000"/>
              </a:lnSpc>
            </a:pPr>
            <a:r>
              <a:rPr lang="en-US" altLang="en-US" sz="2400" b="1" dirty="0"/>
              <a:t>Implementation (representational) data models: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200" dirty="0"/>
              <a:t>Provide concepts that fall between the above two, used by many commercial DBMS implementations 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200" dirty="0"/>
              <a:t>e.g. relational data models used in many commercial systems.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1DC95B-1141-4A71-84DB-783B4151017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2- </a:t>
            </a:r>
            <a:fld id="{5B62C0D5-9874-478E-ABE7-2F153CC1EE98}" type="slidenum">
              <a:rPr lang="en-US" altLang="en-US"/>
              <a:pPr/>
              <a:t>53</a:t>
            </a:fld>
            <a:endParaRPr lang="en-CA" altLang="en-US"/>
          </a:p>
        </p:txBody>
      </p:sp>
      <p:sp>
        <p:nvSpPr>
          <p:cNvPr id="587780" name="Rectangle 4">
            <a:extLst>
              <a:ext uri="{FF2B5EF4-FFF2-40B4-BE49-F238E27FC236}">
                <a16:creationId xmlns:a16="http://schemas.microsoft.com/office/drawing/2014/main" id="{12A0DA72-19B9-41B8-8A36-FBD4F8B74B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Schemas versus Instances</a:t>
            </a:r>
          </a:p>
        </p:txBody>
      </p:sp>
      <p:sp>
        <p:nvSpPr>
          <p:cNvPr id="587781" name="Rectangle 5">
            <a:extLst>
              <a:ext uri="{FF2B5EF4-FFF2-40B4-BE49-F238E27FC236}">
                <a16:creationId xmlns:a16="http://schemas.microsoft.com/office/drawing/2014/main" id="{E974CA28-9116-42DC-8844-AD5AFE716DD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780481"/>
            <a:ext cx="7911790" cy="4776436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n-US" altLang="en-US" dirty="0"/>
              <a:t>Database Schema:</a:t>
            </a:r>
          </a:p>
          <a:p>
            <a:pPr lvl="1" algn="just">
              <a:lnSpc>
                <a:spcPct val="90000"/>
              </a:lnSpc>
            </a:pPr>
            <a:r>
              <a:rPr lang="en-US" altLang="en-US" dirty="0"/>
              <a:t>The </a:t>
            </a:r>
            <a:r>
              <a:rPr lang="en-US" altLang="en-US" b="1" i="1" dirty="0"/>
              <a:t>description</a:t>
            </a:r>
            <a:r>
              <a:rPr lang="en-US" altLang="en-US" dirty="0"/>
              <a:t> of a database.</a:t>
            </a:r>
          </a:p>
          <a:p>
            <a:pPr lvl="1" algn="just">
              <a:lnSpc>
                <a:spcPct val="90000"/>
              </a:lnSpc>
            </a:pPr>
            <a:r>
              <a:rPr lang="en-US" altLang="en-US" dirty="0"/>
              <a:t>Includes descriptions of the database structure, data types, and the constraints on the database.</a:t>
            </a:r>
          </a:p>
          <a:p>
            <a:pPr algn="just">
              <a:lnSpc>
                <a:spcPct val="90000"/>
              </a:lnSpc>
            </a:pPr>
            <a:r>
              <a:rPr lang="en-US" altLang="en-US" dirty="0"/>
              <a:t>Schema Diagram:</a:t>
            </a:r>
          </a:p>
          <a:p>
            <a:pPr lvl="1" algn="just">
              <a:lnSpc>
                <a:spcPct val="90000"/>
              </a:lnSpc>
            </a:pPr>
            <a:r>
              <a:rPr lang="en-US" altLang="en-US" dirty="0"/>
              <a:t>An </a:t>
            </a:r>
            <a:r>
              <a:rPr lang="en-US" altLang="en-US" b="1" i="1" dirty="0"/>
              <a:t>illustrative</a:t>
            </a:r>
            <a:r>
              <a:rPr lang="en-US" altLang="en-US" dirty="0"/>
              <a:t> display of (most aspects of) a database schema.</a:t>
            </a:r>
          </a:p>
          <a:p>
            <a:pPr algn="just">
              <a:lnSpc>
                <a:spcPct val="90000"/>
              </a:lnSpc>
            </a:pPr>
            <a:r>
              <a:rPr lang="en-US" altLang="en-US" dirty="0"/>
              <a:t>Schema Construct:</a:t>
            </a:r>
          </a:p>
          <a:p>
            <a:pPr lvl="1" algn="just">
              <a:lnSpc>
                <a:spcPct val="90000"/>
              </a:lnSpc>
            </a:pPr>
            <a:r>
              <a:rPr lang="en-US" altLang="en-US" dirty="0"/>
              <a:t>A </a:t>
            </a:r>
            <a:r>
              <a:rPr lang="en-US" altLang="en-US" b="1" i="1" dirty="0"/>
              <a:t>component</a:t>
            </a:r>
            <a:r>
              <a:rPr lang="en-US" altLang="en-US" dirty="0"/>
              <a:t> of the schema or an object within the schema, e.g., STUDENT, COURSE.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61CEBA-9743-48A2-8429-06B85CACEE3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2- </a:t>
            </a:r>
            <a:fld id="{3E7C3420-EC56-431D-ACD1-94E0C4DA7A29}" type="slidenum">
              <a:rPr lang="en-US" altLang="en-US"/>
              <a:pPr/>
              <a:t>54</a:t>
            </a:fld>
            <a:endParaRPr lang="en-CA" altLang="en-US"/>
          </a:p>
        </p:txBody>
      </p:sp>
      <p:sp>
        <p:nvSpPr>
          <p:cNvPr id="651268" name="Rectangle 4">
            <a:extLst>
              <a:ext uri="{FF2B5EF4-FFF2-40B4-BE49-F238E27FC236}">
                <a16:creationId xmlns:a16="http://schemas.microsoft.com/office/drawing/2014/main" id="{1BCBBC5F-EF16-4691-B7B6-57BA3554C3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Schemas versus Instances</a:t>
            </a:r>
          </a:p>
        </p:txBody>
      </p:sp>
      <p:sp>
        <p:nvSpPr>
          <p:cNvPr id="651269" name="Rectangle 5">
            <a:extLst>
              <a:ext uri="{FF2B5EF4-FFF2-40B4-BE49-F238E27FC236}">
                <a16:creationId xmlns:a16="http://schemas.microsoft.com/office/drawing/2014/main" id="{8247C28D-B2A4-42B3-BE15-6FEA0108AF9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992351"/>
            <a:ext cx="7772400" cy="4114800"/>
          </a:xfrm>
        </p:spPr>
        <p:txBody>
          <a:bodyPr/>
          <a:lstStyle/>
          <a:p>
            <a:pPr algn="just"/>
            <a:r>
              <a:rPr lang="en-US" altLang="en-US" dirty="0"/>
              <a:t>Database State:</a:t>
            </a:r>
          </a:p>
          <a:p>
            <a:pPr lvl="1" algn="just"/>
            <a:r>
              <a:rPr lang="en-US" altLang="en-US" dirty="0"/>
              <a:t>The actual data stored in a database at a </a:t>
            </a:r>
            <a:r>
              <a:rPr lang="en-US" altLang="en-US" b="1" i="1" dirty="0"/>
              <a:t>particular moment in time</a:t>
            </a:r>
            <a:r>
              <a:rPr lang="en-US" altLang="en-US" dirty="0"/>
              <a:t>. This includes the collection of all the data in the database.</a:t>
            </a:r>
          </a:p>
          <a:p>
            <a:pPr lvl="1" algn="just"/>
            <a:r>
              <a:rPr lang="en-US" altLang="en-US" dirty="0"/>
              <a:t>Also called database instance (or occurrence or snapshot).</a:t>
            </a:r>
          </a:p>
          <a:p>
            <a:pPr lvl="2" algn="just"/>
            <a:r>
              <a:rPr lang="en-US" altLang="en-US" dirty="0"/>
              <a:t>The term </a:t>
            </a:r>
            <a:r>
              <a:rPr lang="en-US" altLang="en-US" i="1" dirty="0"/>
              <a:t>instance </a:t>
            </a:r>
            <a:r>
              <a:rPr lang="en-US" altLang="en-US" dirty="0"/>
              <a:t> is also applied to individual database components, e.g. </a:t>
            </a:r>
            <a:r>
              <a:rPr lang="en-US" altLang="en-US" i="1" dirty="0"/>
              <a:t>record instance, table instance, entity instance</a:t>
            </a:r>
            <a:endParaRPr lang="en-US" altLang="en-US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4C1285-B0FD-4E21-92F0-97E224E42A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2- </a:t>
            </a:r>
            <a:fld id="{ED0FB515-04D8-4933-B566-95A837D8DCAE}" type="slidenum">
              <a:rPr lang="en-US" altLang="en-US"/>
              <a:pPr/>
              <a:t>55</a:t>
            </a:fld>
            <a:endParaRPr lang="en-CA" altLang="en-US"/>
          </a:p>
        </p:txBody>
      </p:sp>
      <p:sp>
        <p:nvSpPr>
          <p:cNvPr id="589828" name="Rectangle 4">
            <a:extLst>
              <a:ext uri="{FF2B5EF4-FFF2-40B4-BE49-F238E27FC236}">
                <a16:creationId xmlns:a16="http://schemas.microsoft.com/office/drawing/2014/main" id="{DCDFF3D8-1612-469D-BD7A-B6943C31DD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Database Schema </a:t>
            </a:r>
            <a:br>
              <a:rPr lang="en-US" altLang="en-US"/>
            </a:br>
            <a:r>
              <a:rPr lang="en-US" altLang="en-US"/>
              <a:t>vs. Database State</a:t>
            </a:r>
          </a:p>
        </p:txBody>
      </p:sp>
      <p:sp>
        <p:nvSpPr>
          <p:cNvPr id="589829" name="Rectangle 5">
            <a:extLst>
              <a:ext uri="{FF2B5EF4-FFF2-40B4-BE49-F238E27FC236}">
                <a16:creationId xmlns:a16="http://schemas.microsoft.com/office/drawing/2014/main" id="{33E7C53D-0280-4807-A570-463F92276F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altLang="en-US" dirty="0"/>
              <a:t>Database State: </a:t>
            </a:r>
          </a:p>
          <a:p>
            <a:pPr lvl="1" algn="just"/>
            <a:r>
              <a:rPr lang="en-US" altLang="en-US" dirty="0"/>
              <a:t>Refers to the </a:t>
            </a:r>
            <a:r>
              <a:rPr lang="en-US" altLang="en-US" b="1" i="1" dirty="0"/>
              <a:t>content</a:t>
            </a:r>
            <a:r>
              <a:rPr lang="en-US" altLang="en-US" dirty="0"/>
              <a:t> of a database at a moment in time.</a:t>
            </a:r>
          </a:p>
          <a:p>
            <a:pPr algn="just"/>
            <a:r>
              <a:rPr lang="en-US" altLang="en-US" dirty="0"/>
              <a:t>Initial Database State:</a:t>
            </a:r>
          </a:p>
          <a:p>
            <a:pPr lvl="1" algn="just"/>
            <a:r>
              <a:rPr lang="en-US" altLang="en-US" dirty="0"/>
              <a:t>Refers to the database state when it is initially loaded into the system.</a:t>
            </a:r>
          </a:p>
          <a:p>
            <a:pPr algn="just"/>
            <a:r>
              <a:rPr lang="en-US" altLang="en-US" dirty="0"/>
              <a:t>Valid State:</a:t>
            </a:r>
          </a:p>
          <a:p>
            <a:pPr lvl="1" algn="just"/>
            <a:r>
              <a:rPr lang="en-US" altLang="en-US" dirty="0"/>
              <a:t>A state that satisfies the structure and constraints of the database.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7A3391-03F2-4346-B216-193751E57E3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2- </a:t>
            </a:r>
            <a:fld id="{20719AA8-E44A-447A-A8F0-47217D116CBE}" type="slidenum">
              <a:rPr lang="en-US" altLang="en-US"/>
              <a:pPr/>
              <a:t>56</a:t>
            </a:fld>
            <a:endParaRPr lang="en-CA" altLang="en-US"/>
          </a:p>
        </p:txBody>
      </p:sp>
      <p:sp>
        <p:nvSpPr>
          <p:cNvPr id="653316" name="Rectangle 4">
            <a:extLst>
              <a:ext uri="{FF2B5EF4-FFF2-40B4-BE49-F238E27FC236}">
                <a16:creationId xmlns:a16="http://schemas.microsoft.com/office/drawing/2014/main" id="{E52607BF-EFF3-4F1C-A740-630C50A3C0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Database Schema </a:t>
            </a:r>
            <a:br>
              <a:rPr lang="en-US" altLang="en-US"/>
            </a:br>
            <a:r>
              <a:rPr lang="en-US" altLang="en-US"/>
              <a:t>vs. Database State (continued)</a:t>
            </a:r>
          </a:p>
        </p:txBody>
      </p:sp>
      <p:sp>
        <p:nvSpPr>
          <p:cNvPr id="653317" name="Rectangle 5">
            <a:extLst>
              <a:ext uri="{FF2B5EF4-FFF2-40B4-BE49-F238E27FC236}">
                <a16:creationId xmlns:a16="http://schemas.microsoft.com/office/drawing/2014/main" id="{65A50847-E6A6-4714-ABB3-1EAACE45C8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001000" cy="4114800"/>
          </a:xfrm>
        </p:spPr>
        <p:txBody>
          <a:bodyPr/>
          <a:lstStyle/>
          <a:p>
            <a:r>
              <a:rPr lang="en-US" altLang="en-US" dirty="0"/>
              <a:t>Distinction</a:t>
            </a:r>
          </a:p>
          <a:p>
            <a:pPr lvl="1"/>
            <a:r>
              <a:rPr lang="en-US" altLang="en-US" dirty="0"/>
              <a:t>The </a:t>
            </a:r>
            <a:r>
              <a:rPr lang="en-US" altLang="en-US" b="1" i="1" dirty="0"/>
              <a:t>database schema</a:t>
            </a:r>
            <a:r>
              <a:rPr lang="en-US" altLang="en-US" dirty="0"/>
              <a:t> changes very infrequently. </a:t>
            </a:r>
          </a:p>
          <a:p>
            <a:pPr lvl="1"/>
            <a:r>
              <a:rPr lang="en-US" altLang="en-US" dirty="0"/>
              <a:t>The </a:t>
            </a:r>
            <a:r>
              <a:rPr lang="en-US" altLang="en-US" b="1" i="1" dirty="0"/>
              <a:t>database state</a:t>
            </a:r>
            <a:r>
              <a:rPr lang="en-US" altLang="en-US" dirty="0"/>
              <a:t> changes every time the database is updated. </a:t>
            </a:r>
          </a:p>
          <a:p>
            <a:pPr lvl="1"/>
            <a:endParaRPr lang="en-US" altLang="en-US" dirty="0"/>
          </a:p>
          <a:p>
            <a:r>
              <a:rPr lang="en-US" altLang="en-US" b="1" dirty="0"/>
              <a:t>Schema</a:t>
            </a:r>
            <a:r>
              <a:rPr lang="en-US" altLang="en-US" dirty="0"/>
              <a:t> is also called </a:t>
            </a:r>
            <a:r>
              <a:rPr lang="en-US" altLang="en-US" b="1" dirty="0"/>
              <a:t>intension</a:t>
            </a:r>
            <a:r>
              <a:rPr lang="en-US" altLang="en-US" dirty="0"/>
              <a:t>.</a:t>
            </a:r>
          </a:p>
          <a:p>
            <a:r>
              <a:rPr lang="en-US" altLang="en-US" b="1" dirty="0"/>
              <a:t>State</a:t>
            </a:r>
            <a:r>
              <a:rPr lang="en-US" altLang="en-US" dirty="0"/>
              <a:t> is also called </a:t>
            </a:r>
            <a:r>
              <a:rPr lang="en-US" altLang="en-US" b="1" dirty="0"/>
              <a:t>extension</a:t>
            </a:r>
            <a:r>
              <a:rPr lang="en-US" altLang="en-US" dirty="0"/>
              <a:t>.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72ADAA-D060-43A0-9FB8-2890DF67670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2- </a:t>
            </a:r>
            <a:fld id="{83CF09DC-75B4-480D-A2D6-5C1ED9E7BBFC}" type="slidenum">
              <a:rPr lang="en-US" altLang="en-US"/>
              <a:pPr/>
              <a:t>57</a:t>
            </a:fld>
            <a:endParaRPr lang="en-CA" altLang="en-US"/>
          </a:p>
        </p:txBody>
      </p:sp>
      <p:sp>
        <p:nvSpPr>
          <p:cNvPr id="686082" name="Rectangle 2">
            <a:extLst>
              <a:ext uri="{FF2B5EF4-FFF2-40B4-BE49-F238E27FC236}">
                <a16:creationId xmlns:a16="http://schemas.microsoft.com/office/drawing/2014/main" id="{81C6D0D2-98E3-4BA8-A917-45603DA24F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of a Database Schema</a:t>
            </a:r>
          </a:p>
        </p:txBody>
      </p:sp>
      <p:pic>
        <p:nvPicPr>
          <p:cNvPr id="686086" name="Picture 6" descr="fig02_01">
            <a:extLst>
              <a:ext uri="{FF2B5EF4-FFF2-40B4-BE49-F238E27FC236}">
                <a16:creationId xmlns:a16="http://schemas.microsoft.com/office/drawing/2014/main" id="{57060F57-9A78-4C62-89A2-7620A4AE59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905000"/>
            <a:ext cx="7772400" cy="4203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E743B4-9A49-4F5C-BFCF-036C8DBCB56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2- </a:t>
            </a:r>
            <a:fld id="{4EBBA0E6-CA11-4621-8EF9-9256194C4CFE}" type="slidenum">
              <a:rPr lang="en-US" altLang="en-US"/>
              <a:pPr/>
              <a:t>58</a:t>
            </a:fld>
            <a:endParaRPr lang="en-CA" altLang="en-US"/>
          </a:p>
        </p:txBody>
      </p:sp>
      <p:sp>
        <p:nvSpPr>
          <p:cNvPr id="687106" name="Rectangle 2">
            <a:extLst>
              <a:ext uri="{FF2B5EF4-FFF2-40B4-BE49-F238E27FC236}">
                <a16:creationId xmlns:a16="http://schemas.microsoft.com/office/drawing/2014/main" id="{C80BAB74-E452-4B48-984C-4B53360833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of a database state</a:t>
            </a:r>
          </a:p>
        </p:txBody>
      </p:sp>
      <p:pic>
        <p:nvPicPr>
          <p:cNvPr id="687108" name="Picture 4" descr="fig01_02">
            <a:extLst>
              <a:ext uri="{FF2B5EF4-FFF2-40B4-BE49-F238E27FC236}">
                <a16:creationId xmlns:a16="http://schemas.microsoft.com/office/drawing/2014/main" id="{EDFE4D85-BE73-4D79-A1F1-BB3FF68AF8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3425" y="1492250"/>
            <a:ext cx="4397375" cy="5060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4842"/>
            <a:ext cx="7772400" cy="878006"/>
          </a:xfrm>
        </p:spPr>
        <p:txBody>
          <a:bodyPr/>
          <a:lstStyle/>
          <a:p>
            <a:pPr eaLnBrk="1" hangingPunct="1"/>
            <a:r>
              <a:rPr lang="en-US" altLang="en-US" b="1" dirty="0">
                <a:latin typeface="Arial" pitchFamily="34" charset="0"/>
              </a:rPr>
              <a:t>Introduction to 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799" y="1419367"/>
            <a:ext cx="8372475" cy="4676633"/>
          </a:xfrm>
        </p:spPr>
        <p:txBody>
          <a:bodyPr/>
          <a:lstStyle/>
          <a:p>
            <a:pPr>
              <a:buNone/>
            </a:pPr>
            <a:r>
              <a:rPr lang="en-US" sz="2800" b="1" dirty="0">
                <a:solidFill>
                  <a:srgbClr val="FF0000"/>
                </a:solidFill>
              </a:rPr>
              <a:t>Topics to be covered</a:t>
            </a:r>
          </a:p>
          <a:p>
            <a:r>
              <a:rPr lang="en-US" sz="2800" dirty="0">
                <a:solidFill>
                  <a:schemeClr val="bg2"/>
                </a:solidFill>
                <a:latin typeface="+mn-lt"/>
                <a:ea typeface="+mn-ea"/>
                <a:cs typeface="+mn-cs"/>
              </a:rPr>
              <a:t>Overview of File Systems</a:t>
            </a:r>
          </a:p>
          <a:p>
            <a:r>
              <a:rPr lang="en-US" sz="2800" dirty="0"/>
              <a:t> </a:t>
            </a:r>
            <a:r>
              <a:rPr lang="en-US" sz="2800" dirty="0">
                <a:solidFill>
                  <a:schemeClr val="bg2"/>
                </a:solidFill>
                <a:latin typeface="+mn-lt"/>
                <a:ea typeface="+mn-ea"/>
                <a:cs typeface="+mn-cs"/>
              </a:rPr>
              <a:t>Purpose of Database System</a:t>
            </a:r>
          </a:p>
          <a:p>
            <a:r>
              <a:rPr lang="en-US" sz="2800" dirty="0">
                <a:solidFill>
                  <a:schemeClr val="bg2"/>
                </a:solidFill>
                <a:latin typeface="+mn-lt"/>
                <a:ea typeface="+mn-ea"/>
                <a:cs typeface="+mn-cs"/>
              </a:rPr>
              <a:t> View of Data, Database Characteristics</a:t>
            </a:r>
          </a:p>
          <a:p>
            <a:r>
              <a:rPr lang="en-US" sz="2800" dirty="0">
                <a:solidFill>
                  <a:schemeClr val="bg2"/>
                </a:solidFill>
                <a:latin typeface="+mn-lt"/>
                <a:ea typeface="+mn-ea"/>
                <a:cs typeface="+mn-cs"/>
              </a:rPr>
              <a:t> Users of Database System </a:t>
            </a:r>
          </a:p>
          <a:p>
            <a:r>
              <a:rPr lang="en-US" sz="2800" dirty="0">
                <a:solidFill>
                  <a:schemeClr val="bg2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dirty="0"/>
              <a:t>Advantages of DBMS Approach</a:t>
            </a:r>
          </a:p>
          <a:p>
            <a:r>
              <a:rPr lang="en-US" sz="2800" dirty="0"/>
              <a:t> Schemas and Instances</a:t>
            </a:r>
          </a:p>
          <a:p>
            <a:r>
              <a:rPr lang="en-US" sz="2800" dirty="0">
                <a:solidFill>
                  <a:schemeClr val="bg2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dirty="0">
                <a:solidFill>
                  <a:schemeClr val="accent2"/>
                </a:solidFill>
              </a:rPr>
              <a:t>Three Schema Architecture </a:t>
            </a:r>
          </a:p>
          <a:p>
            <a:r>
              <a:rPr lang="en-US" sz="2800" dirty="0">
                <a:solidFill>
                  <a:schemeClr val="bg2"/>
                </a:solidFill>
                <a:latin typeface="+mn-lt"/>
                <a:ea typeface="+mn-ea"/>
                <a:cs typeface="+mn-cs"/>
              </a:rPr>
              <a:t> Data Independence </a:t>
            </a:r>
          </a:p>
          <a:p>
            <a:r>
              <a:rPr lang="en-US" sz="2800" dirty="0">
                <a:solidFill>
                  <a:schemeClr val="bg2"/>
                </a:solidFill>
                <a:latin typeface="+mn-lt"/>
                <a:ea typeface="+mn-ea"/>
                <a:cs typeface="+mn-cs"/>
              </a:rPr>
              <a:t> The Database System Environment.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1-</a:t>
            </a:r>
            <a:fld id="{DBF3D1A9-16B7-478D-B85A-10DA087B81DE}" type="slidenum">
              <a:rPr lang="en-US" altLang="en-US" smtClean="0"/>
              <a:pPr/>
              <a:t>59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050892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BB0C7-FB49-3E80-A2EE-D386C1F1E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90500"/>
            <a:ext cx="7772400" cy="758624"/>
          </a:xfrm>
        </p:spPr>
        <p:txBody>
          <a:bodyPr/>
          <a:lstStyle/>
          <a:p>
            <a:r>
              <a:rPr lang="en-US" dirty="0"/>
              <a:t>Module:4 Physical Database Design and Query Processing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991AE9-0BFB-5EB5-3D97-DEF097BFFA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714" y="1646272"/>
            <a:ext cx="7772400" cy="4568142"/>
          </a:xfrm>
        </p:spPr>
        <p:txBody>
          <a:bodyPr/>
          <a:lstStyle/>
          <a:p>
            <a:pPr algn="just"/>
            <a:r>
              <a:rPr lang="en-IN" dirty="0"/>
              <a:t>File Organization - Indexing: Single level indexing, multi-level indexing, dynamic multilevel Indexing - B+ Tree Indexing – Hashing Techniques: Static and Dynamic Hashing – Relational Algebra - Translating SQL Queries into Relational Algebra - Query Processing – Query Optimization: Algebraic Query Optimization, Heuristic query optimization Rules, Join Query Optimization using Indexing and Hashing - Tuple Relational Calculus.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508066-2850-724B-498F-9817E504A11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1-</a:t>
            </a:r>
            <a:fld id="{DBF3D1A9-16B7-478D-B85A-10DA087B81DE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9934643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017888-FB10-488E-BFB8-9A5A819439B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2- </a:t>
            </a:r>
            <a:fld id="{B573F594-5BA1-4A91-A7A4-26CDFF8276A4}" type="slidenum">
              <a:rPr lang="en-US" altLang="en-US"/>
              <a:pPr/>
              <a:t>60</a:t>
            </a:fld>
            <a:endParaRPr lang="en-CA" altLang="en-US"/>
          </a:p>
        </p:txBody>
      </p:sp>
      <p:sp>
        <p:nvSpPr>
          <p:cNvPr id="591876" name="Rectangle 4">
            <a:extLst>
              <a:ext uri="{FF2B5EF4-FFF2-40B4-BE49-F238E27FC236}">
                <a16:creationId xmlns:a16="http://schemas.microsoft.com/office/drawing/2014/main" id="{774E196B-95D3-4F19-9E81-A586170B0F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Three-Schema Architecture</a:t>
            </a:r>
          </a:p>
        </p:txBody>
      </p:sp>
      <p:sp>
        <p:nvSpPr>
          <p:cNvPr id="591877" name="Rectangle 5">
            <a:extLst>
              <a:ext uri="{FF2B5EF4-FFF2-40B4-BE49-F238E27FC236}">
                <a16:creationId xmlns:a16="http://schemas.microsoft.com/office/drawing/2014/main" id="{EF66EBAF-8412-4C33-BF7D-ECEA219FF5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799" y="1981200"/>
            <a:ext cx="7989849" cy="4114800"/>
          </a:xfrm>
        </p:spPr>
        <p:txBody>
          <a:bodyPr/>
          <a:lstStyle/>
          <a:p>
            <a:pPr algn="just"/>
            <a:r>
              <a:rPr lang="en-US" altLang="en-US" sz="2800" dirty="0"/>
              <a:t>Proposed to support DBMS characteristics of:</a:t>
            </a:r>
          </a:p>
          <a:p>
            <a:pPr lvl="1" algn="just"/>
            <a:r>
              <a:rPr lang="en-US" altLang="en-US" sz="2400" b="1" dirty="0"/>
              <a:t>Program-data independence.</a:t>
            </a:r>
          </a:p>
          <a:p>
            <a:pPr lvl="1" algn="just"/>
            <a:r>
              <a:rPr lang="en-US" altLang="en-US" sz="2400" dirty="0"/>
              <a:t>Support of </a:t>
            </a:r>
            <a:r>
              <a:rPr lang="en-US" altLang="en-US" sz="2400" b="1" dirty="0"/>
              <a:t>multiple views</a:t>
            </a:r>
            <a:r>
              <a:rPr lang="en-US" altLang="en-US" sz="2400" dirty="0"/>
              <a:t> of the </a:t>
            </a:r>
            <a:r>
              <a:rPr lang="en-US" altLang="en-US" sz="2400"/>
              <a:t>data.</a:t>
            </a:r>
            <a:endParaRPr lang="en-US" altLang="en-US" sz="2400" dirty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424065-4740-43EE-8E60-7B5A6EFCC5E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2- </a:t>
            </a:r>
            <a:fld id="{F2040264-FA97-4580-846F-AA672F385E24}" type="slidenum">
              <a:rPr lang="en-US" altLang="en-US"/>
              <a:pPr/>
              <a:t>61</a:t>
            </a:fld>
            <a:endParaRPr lang="en-CA" altLang="en-US"/>
          </a:p>
        </p:txBody>
      </p:sp>
      <p:sp>
        <p:nvSpPr>
          <p:cNvPr id="593924" name="Rectangle 4">
            <a:extLst>
              <a:ext uri="{FF2B5EF4-FFF2-40B4-BE49-F238E27FC236}">
                <a16:creationId xmlns:a16="http://schemas.microsoft.com/office/drawing/2014/main" id="{3E991463-E81C-4174-8520-E5C375BFD1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Three-Schema Architecture</a:t>
            </a:r>
          </a:p>
        </p:txBody>
      </p:sp>
      <p:sp>
        <p:nvSpPr>
          <p:cNvPr id="593925" name="Rectangle 5">
            <a:extLst>
              <a:ext uri="{FF2B5EF4-FFF2-40B4-BE49-F238E27FC236}">
                <a16:creationId xmlns:a16="http://schemas.microsoft.com/office/drawing/2014/main" id="{F5F8BA22-A2C6-4F61-A3CD-CD93B27000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/>
              <a:t>Defines DBMS schemas at </a:t>
            </a:r>
            <a:r>
              <a:rPr lang="en-US" altLang="en-US" sz="2400" b="1" i="1"/>
              <a:t>three</a:t>
            </a:r>
            <a:r>
              <a:rPr lang="en-US" altLang="en-US" sz="2400"/>
              <a:t> levels:</a:t>
            </a:r>
          </a:p>
          <a:p>
            <a:pPr lvl="1"/>
            <a:r>
              <a:rPr lang="en-US" altLang="en-US" sz="2200" b="1"/>
              <a:t>Internal schema</a:t>
            </a:r>
            <a:r>
              <a:rPr lang="en-US" altLang="en-US" sz="2200"/>
              <a:t> at the internal level to describe physical storage structures and access paths (e.g indexes). </a:t>
            </a:r>
          </a:p>
          <a:p>
            <a:pPr lvl="2"/>
            <a:r>
              <a:rPr lang="en-US" altLang="en-US" sz="2000"/>
              <a:t>Typically uses a </a:t>
            </a:r>
            <a:r>
              <a:rPr lang="en-US" altLang="en-US" sz="2000" b="1"/>
              <a:t>physical</a:t>
            </a:r>
            <a:r>
              <a:rPr lang="en-US" altLang="en-US" sz="2000"/>
              <a:t> data model.</a:t>
            </a:r>
          </a:p>
          <a:p>
            <a:pPr lvl="1"/>
            <a:r>
              <a:rPr lang="en-US" altLang="en-US" sz="2200" b="1"/>
              <a:t>Conceptual schema</a:t>
            </a:r>
            <a:r>
              <a:rPr lang="en-US" altLang="en-US" sz="2200"/>
              <a:t> at the conceptual level to describe the structure and constraints for the whole database for a community of users. </a:t>
            </a:r>
          </a:p>
          <a:p>
            <a:pPr lvl="2"/>
            <a:r>
              <a:rPr lang="en-US" altLang="en-US" sz="2000"/>
              <a:t>Uses a </a:t>
            </a:r>
            <a:r>
              <a:rPr lang="en-US" altLang="en-US" sz="2000" b="1"/>
              <a:t>conceptual</a:t>
            </a:r>
            <a:r>
              <a:rPr lang="en-US" altLang="en-US" sz="2000"/>
              <a:t> or an </a:t>
            </a:r>
            <a:r>
              <a:rPr lang="en-US" altLang="en-US" sz="2000" b="1"/>
              <a:t>implementation</a:t>
            </a:r>
            <a:r>
              <a:rPr lang="en-US" altLang="en-US" sz="2000"/>
              <a:t> data model.</a:t>
            </a:r>
          </a:p>
          <a:p>
            <a:pPr lvl="1"/>
            <a:r>
              <a:rPr lang="en-US" altLang="en-US" sz="2200" b="1"/>
              <a:t>External schemas</a:t>
            </a:r>
            <a:r>
              <a:rPr lang="en-US" altLang="en-US" sz="2200"/>
              <a:t> at the external level to describe the various user views. </a:t>
            </a:r>
          </a:p>
          <a:p>
            <a:pPr lvl="2"/>
            <a:r>
              <a:rPr lang="en-US" altLang="en-US" sz="2000"/>
              <a:t>Usually uses the same data model as the conceptual schema.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59E7D7-22D6-403F-8D64-8E75C8DECAB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2- </a:t>
            </a:r>
            <a:fld id="{EEF45A42-5C99-4A97-BF3E-5AFCB337FD67}" type="slidenum">
              <a:rPr lang="en-US" altLang="en-US"/>
              <a:pPr/>
              <a:t>62</a:t>
            </a:fld>
            <a:endParaRPr lang="en-CA" altLang="en-US"/>
          </a:p>
        </p:txBody>
      </p:sp>
      <p:sp>
        <p:nvSpPr>
          <p:cNvPr id="705538" name="Rectangle 2">
            <a:extLst>
              <a:ext uri="{FF2B5EF4-FFF2-40B4-BE49-F238E27FC236}">
                <a16:creationId xmlns:a16="http://schemas.microsoft.com/office/drawing/2014/main" id="{9193B46A-E7CB-4DE9-A4C1-26B03E84F7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three-schema architecture</a:t>
            </a:r>
          </a:p>
        </p:txBody>
      </p:sp>
      <p:pic>
        <p:nvPicPr>
          <p:cNvPr id="705540" name="Picture 4" descr="fig02_02">
            <a:extLst>
              <a:ext uri="{FF2B5EF4-FFF2-40B4-BE49-F238E27FC236}">
                <a16:creationId xmlns:a16="http://schemas.microsoft.com/office/drawing/2014/main" id="{99AD09C4-E8B4-47B6-80C7-AF0C18C25B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413" y="1762125"/>
            <a:ext cx="7282094" cy="4660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516E81-38F3-4D88-AC3A-A9B66CEF8CE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2- </a:t>
            </a:r>
            <a:fld id="{42E87BD6-92B8-4DA1-BB52-E482151699EB}" type="slidenum">
              <a:rPr lang="en-US" altLang="en-US"/>
              <a:pPr/>
              <a:t>63</a:t>
            </a:fld>
            <a:endParaRPr lang="en-CA" altLang="en-US"/>
          </a:p>
        </p:txBody>
      </p:sp>
      <p:sp>
        <p:nvSpPr>
          <p:cNvPr id="595972" name="Rectangle 4">
            <a:extLst>
              <a:ext uri="{FF2B5EF4-FFF2-40B4-BE49-F238E27FC236}">
                <a16:creationId xmlns:a16="http://schemas.microsoft.com/office/drawing/2014/main" id="{CCA71653-FAF1-46F6-9662-BC320106AD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Three-Schema Architecture</a:t>
            </a:r>
          </a:p>
        </p:txBody>
      </p:sp>
      <p:sp>
        <p:nvSpPr>
          <p:cNvPr id="595973" name="Rectangle 5">
            <a:extLst>
              <a:ext uri="{FF2B5EF4-FFF2-40B4-BE49-F238E27FC236}">
                <a16:creationId xmlns:a16="http://schemas.microsoft.com/office/drawing/2014/main" id="{A167360D-DB8C-4735-8884-24028D8518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altLang="en-US" sz="2800" dirty="0"/>
              <a:t>Mappings among schema levels are needed to transform requests and data. </a:t>
            </a:r>
          </a:p>
          <a:p>
            <a:pPr lvl="1" algn="just"/>
            <a:r>
              <a:rPr lang="en-US" altLang="en-US" sz="2400" dirty="0"/>
              <a:t>Programs refer to an external schema, and are mapped by the DBMS to the internal schema for execution.</a:t>
            </a:r>
          </a:p>
          <a:p>
            <a:pPr lvl="1" algn="just"/>
            <a:r>
              <a:rPr lang="en-US" altLang="en-US" sz="2400" dirty="0"/>
              <a:t>Data extracted from the internal DBMS level is reformatted to match the user’s external view (e.g. formatting the results of an SQL query for display in a Web page)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4842"/>
            <a:ext cx="7772400" cy="878006"/>
          </a:xfrm>
        </p:spPr>
        <p:txBody>
          <a:bodyPr/>
          <a:lstStyle/>
          <a:p>
            <a:pPr eaLnBrk="1" hangingPunct="1"/>
            <a:r>
              <a:rPr lang="en-US" altLang="en-US" b="1" dirty="0">
                <a:latin typeface="Arial" pitchFamily="34" charset="0"/>
              </a:rPr>
              <a:t>Introduction to 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799" y="1419367"/>
            <a:ext cx="8372475" cy="4676633"/>
          </a:xfrm>
        </p:spPr>
        <p:txBody>
          <a:bodyPr/>
          <a:lstStyle/>
          <a:p>
            <a:pPr>
              <a:buNone/>
            </a:pPr>
            <a:r>
              <a:rPr lang="en-US" sz="2800" b="1" dirty="0">
                <a:solidFill>
                  <a:srgbClr val="FF0000"/>
                </a:solidFill>
              </a:rPr>
              <a:t>Topics to be covered</a:t>
            </a:r>
          </a:p>
          <a:p>
            <a:r>
              <a:rPr lang="en-US" sz="2800" dirty="0">
                <a:solidFill>
                  <a:schemeClr val="bg2"/>
                </a:solidFill>
                <a:latin typeface="+mn-lt"/>
                <a:ea typeface="+mn-ea"/>
                <a:cs typeface="+mn-cs"/>
              </a:rPr>
              <a:t>Overview of File Systems</a:t>
            </a:r>
          </a:p>
          <a:p>
            <a:r>
              <a:rPr lang="en-US" sz="2800" dirty="0"/>
              <a:t> </a:t>
            </a:r>
            <a:r>
              <a:rPr lang="en-US" sz="2800" dirty="0">
                <a:solidFill>
                  <a:schemeClr val="bg2"/>
                </a:solidFill>
                <a:latin typeface="+mn-lt"/>
                <a:ea typeface="+mn-ea"/>
                <a:cs typeface="+mn-cs"/>
              </a:rPr>
              <a:t>Purpose of Database System</a:t>
            </a:r>
          </a:p>
          <a:p>
            <a:r>
              <a:rPr lang="en-US" sz="2800" dirty="0">
                <a:solidFill>
                  <a:schemeClr val="bg2"/>
                </a:solidFill>
                <a:latin typeface="+mn-lt"/>
                <a:ea typeface="+mn-ea"/>
                <a:cs typeface="+mn-cs"/>
              </a:rPr>
              <a:t> View of Data, Database Characteristics</a:t>
            </a:r>
          </a:p>
          <a:p>
            <a:r>
              <a:rPr lang="en-US" sz="2800" dirty="0">
                <a:solidFill>
                  <a:schemeClr val="bg2"/>
                </a:solidFill>
                <a:latin typeface="+mn-lt"/>
                <a:ea typeface="+mn-ea"/>
                <a:cs typeface="+mn-cs"/>
              </a:rPr>
              <a:t> Users of Database System </a:t>
            </a:r>
          </a:p>
          <a:p>
            <a:r>
              <a:rPr lang="en-US" sz="2800" dirty="0">
                <a:solidFill>
                  <a:schemeClr val="bg2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dirty="0"/>
              <a:t>Advantages of DBMS Approach</a:t>
            </a:r>
          </a:p>
          <a:p>
            <a:r>
              <a:rPr lang="en-US" sz="2800" dirty="0"/>
              <a:t> Schemas and Instances</a:t>
            </a:r>
          </a:p>
          <a:p>
            <a:r>
              <a:rPr lang="en-US" sz="2800" dirty="0">
                <a:solidFill>
                  <a:schemeClr val="bg2"/>
                </a:solidFill>
                <a:latin typeface="+mn-lt"/>
                <a:ea typeface="+mn-ea"/>
                <a:cs typeface="+mn-cs"/>
              </a:rPr>
              <a:t> Three Schema Architecture </a:t>
            </a:r>
          </a:p>
          <a:p>
            <a:r>
              <a:rPr lang="en-US" sz="2800" dirty="0">
                <a:solidFill>
                  <a:schemeClr val="bg2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Data Independence </a:t>
            </a:r>
          </a:p>
          <a:p>
            <a:r>
              <a:rPr lang="en-US" sz="2800" dirty="0">
                <a:solidFill>
                  <a:schemeClr val="bg2"/>
                </a:solidFill>
                <a:latin typeface="+mn-lt"/>
                <a:ea typeface="+mn-ea"/>
                <a:cs typeface="+mn-cs"/>
              </a:rPr>
              <a:t> The Database System Environment.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1-</a:t>
            </a:r>
            <a:fld id="{DBF3D1A9-16B7-478D-B85A-10DA087B81DE}" type="slidenum">
              <a:rPr lang="en-US" altLang="en-US" smtClean="0"/>
              <a:pPr/>
              <a:t>64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2810503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FC7ADA-ED86-4549-BA4B-F939B0320C4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2- </a:t>
            </a:r>
            <a:fld id="{9AF691D3-B852-4BDB-B9E5-E2FB8BCED9AB}" type="slidenum">
              <a:rPr lang="en-US" altLang="en-US"/>
              <a:pPr/>
              <a:t>65</a:t>
            </a:fld>
            <a:endParaRPr lang="en-CA" altLang="en-US"/>
          </a:p>
        </p:txBody>
      </p:sp>
      <p:sp>
        <p:nvSpPr>
          <p:cNvPr id="598020" name="Rectangle 4">
            <a:extLst>
              <a:ext uri="{FF2B5EF4-FFF2-40B4-BE49-F238E27FC236}">
                <a16:creationId xmlns:a16="http://schemas.microsoft.com/office/drawing/2014/main" id="{1639EB01-2BA4-44DA-B9DA-5676507495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+mn-lt"/>
              </a:rPr>
              <a:t>Data Independence</a:t>
            </a:r>
          </a:p>
        </p:txBody>
      </p:sp>
      <p:sp>
        <p:nvSpPr>
          <p:cNvPr id="598021" name="Rectangle 5">
            <a:extLst>
              <a:ext uri="{FF2B5EF4-FFF2-40B4-BE49-F238E27FC236}">
                <a16:creationId xmlns:a16="http://schemas.microsoft.com/office/drawing/2014/main" id="{E708AA44-2407-4CC3-A200-E2419DC139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90000"/>
              </a:lnSpc>
            </a:pPr>
            <a:r>
              <a:rPr lang="en-US" altLang="en-US" sz="2800" b="1" dirty="0"/>
              <a:t>Logical Data Independence: 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400" dirty="0"/>
              <a:t>The capacity to change the conceptual schema without having to change the external schemas and their associated application programs.</a:t>
            </a:r>
          </a:p>
          <a:p>
            <a:pPr algn="just">
              <a:lnSpc>
                <a:spcPct val="90000"/>
              </a:lnSpc>
            </a:pPr>
            <a:r>
              <a:rPr lang="en-US" altLang="en-US" sz="2800" b="1" dirty="0"/>
              <a:t>Physical Data Independence: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400" dirty="0"/>
              <a:t>The capacity to change the internal schema without having to change the conceptual schema.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400" dirty="0"/>
              <a:t>For example, the internal schema may be changed when certain file structures are reorganized or new indexes are created to improve database performance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808622-07A5-4E7F-968B-32926A9969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2- </a:t>
            </a:r>
            <a:fld id="{6606B507-9417-4B9E-BB63-F55A76E42D0D}" type="slidenum">
              <a:rPr lang="en-US" altLang="en-US"/>
              <a:pPr/>
              <a:t>66</a:t>
            </a:fld>
            <a:endParaRPr lang="en-CA" altLang="en-US"/>
          </a:p>
        </p:txBody>
      </p:sp>
      <p:sp>
        <p:nvSpPr>
          <p:cNvPr id="600068" name="Rectangle 4">
            <a:extLst>
              <a:ext uri="{FF2B5EF4-FFF2-40B4-BE49-F238E27FC236}">
                <a16:creationId xmlns:a16="http://schemas.microsoft.com/office/drawing/2014/main" id="{AAB78F24-F198-49A8-8930-F39E79AB09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+mn-lt"/>
              </a:rPr>
              <a:t>Data Independence (continued)</a:t>
            </a:r>
          </a:p>
        </p:txBody>
      </p:sp>
      <p:sp>
        <p:nvSpPr>
          <p:cNvPr id="600069" name="Rectangle 5">
            <a:extLst>
              <a:ext uri="{FF2B5EF4-FFF2-40B4-BE49-F238E27FC236}">
                <a16:creationId xmlns:a16="http://schemas.microsoft.com/office/drawing/2014/main" id="{BBB7682C-A09E-44F7-BD7F-064220CD84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altLang="en-US" sz="2800" dirty="0"/>
              <a:t>When a schema at a lower level is changed, only the </a:t>
            </a:r>
            <a:r>
              <a:rPr lang="en-US" altLang="en-US" sz="2800" b="1" dirty="0"/>
              <a:t>mappings</a:t>
            </a:r>
            <a:r>
              <a:rPr lang="en-US" altLang="en-US" sz="2800" dirty="0"/>
              <a:t> between this schema and higher-level schemas need to be changed in a DBMS that fully supports data independence.</a:t>
            </a:r>
          </a:p>
          <a:p>
            <a:pPr algn="just"/>
            <a:r>
              <a:rPr lang="en-US" altLang="en-US" sz="2800" dirty="0"/>
              <a:t>The higher-level schemas themselves are </a:t>
            </a:r>
            <a:r>
              <a:rPr lang="en-US" altLang="en-US" sz="2800" b="1" dirty="0"/>
              <a:t>unchanged</a:t>
            </a:r>
            <a:r>
              <a:rPr lang="en-US" altLang="en-US" sz="2800" dirty="0"/>
              <a:t>.</a:t>
            </a:r>
          </a:p>
          <a:p>
            <a:pPr lvl="1" algn="just"/>
            <a:r>
              <a:rPr lang="en-US" altLang="en-US" sz="2400" dirty="0"/>
              <a:t>Hence, the application programs need not be changed since they refer to the external schemas.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53291-DBED-EDE5-9CBD-9B52ED7A9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90500"/>
            <a:ext cx="7772400" cy="1143000"/>
          </a:xfrm>
        </p:spPr>
        <p:txBody>
          <a:bodyPr/>
          <a:lstStyle/>
          <a:p>
            <a:r>
              <a:rPr lang="en-US" dirty="0"/>
              <a:t>Module:5 Transaction Processing and Recovery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C1FE3C-8CD1-169F-8E9A-63B1C9B73F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460339"/>
            <a:ext cx="7772400" cy="4114800"/>
          </a:xfrm>
        </p:spPr>
        <p:txBody>
          <a:bodyPr/>
          <a:lstStyle/>
          <a:p>
            <a:pPr algn="just"/>
            <a:r>
              <a:rPr lang="en-US" dirty="0"/>
              <a:t>Introduction to Transaction Processing – Transaction concepts: ACID Properties of Transactions, Transaction States - Serial and Serializable Schedules - Schedules based on recoverability – Schedules based on Serializability - Conflict </a:t>
            </a:r>
            <a:r>
              <a:rPr lang="en-US" dirty="0" err="1"/>
              <a:t>Serializabilty</a:t>
            </a:r>
            <a:r>
              <a:rPr lang="en-US" dirty="0"/>
              <a:t> - Recovery Concepts: Log Based Recovery Protocols, Recovery based on deferred update, Recovery techniques based on immediate update – Shadow Paging Algorithm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B2A841-2184-5820-3F25-2CB30701084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1-</a:t>
            </a:r>
            <a:fld id="{DBF3D1A9-16B7-478D-B85A-10DA087B81DE}" type="slidenum">
              <a:rPr lang="en-US" altLang="en-US" smtClean="0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890832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C9298-245E-8A7B-56C1-140FC5F53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90500"/>
            <a:ext cx="7772400" cy="1143000"/>
          </a:xfrm>
        </p:spPr>
        <p:txBody>
          <a:bodyPr/>
          <a:lstStyle/>
          <a:p>
            <a:r>
              <a:rPr lang="en-US" dirty="0"/>
              <a:t>Module:6 Concurrency Control In Transaction Processing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C90760-7BE0-62D0-F75B-D01518C6C7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446835"/>
            <a:ext cx="7772400" cy="4394522"/>
          </a:xfrm>
        </p:spPr>
        <p:txBody>
          <a:bodyPr/>
          <a:lstStyle/>
          <a:p>
            <a:pPr algn="just"/>
            <a:r>
              <a:rPr lang="en-IN" sz="2400" dirty="0"/>
              <a:t>Concurrent Transactions – Lost Update Problem - Concurrency Control Techniques: Time Stamp Based Protocols, Thomas Write Rule, Lock Based Protocols, Lock Compatibility Matrix, - Two-Phase Locking Protocol - Lock Conversions - Graph Based Protocols for Concurrency Control - Tree Protocol for Concurrency Control – Deadlocks Based on Locks in Transactions – Deadlock Handling Techniques – Transaction Deadlock Detection Techniques – Transaction Deadlock Prevention Techniques – Multi-Granularity Locking for avoiding Transaction Deadlocks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79E284-04FE-A4CA-FF0F-E4D288B0928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1-</a:t>
            </a:r>
            <a:fld id="{DBF3D1A9-16B7-478D-B85A-10DA087B81DE}" type="slidenum">
              <a:rPr lang="en-US" altLang="en-US" smtClean="0"/>
              <a:pPr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071942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F441E-B0B8-97E0-4084-4A58BBB97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90500"/>
            <a:ext cx="7772400" cy="1143000"/>
          </a:xfrm>
        </p:spPr>
        <p:txBody>
          <a:bodyPr/>
          <a:lstStyle/>
          <a:p>
            <a:r>
              <a:rPr lang="en-IN" dirty="0"/>
              <a:t>Module:7 NOSQL Database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CAF1EF-AC8D-9FCE-4A37-7C1B00DFC0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597306"/>
            <a:ext cx="7772400" cy="4498694"/>
          </a:xfrm>
        </p:spPr>
        <p:txBody>
          <a:bodyPr/>
          <a:lstStyle/>
          <a:p>
            <a:pPr algn="just"/>
            <a:r>
              <a:rPr lang="en-IN" dirty="0"/>
              <a:t>Introduction, Need of NoSQL, CAP Theorem, different NoSQL data bases: Key-value data stores, Columnar families, Document databases, Graph databases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E18283-62FA-3879-B770-91D78E24B5A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1-</a:t>
            </a:r>
            <a:fld id="{DBF3D1A9-16B7-478D-B85A-10DA087B81DE}" type="slidenum">
              <a:rPr lang="en-US" altLang="en-US" smtClean="0"/>
              <a:pPr/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06956230"/>
      </p:ext>
    </p:extLst>
  </p:cSld>
  <p:clrMapOvr>
    <a:masterClrMapping/>
  </p:clrMapOvr>
</p:sld>
</file>

<file path=ppt/theme/theme1.xml><?xml version="1.0" encoding="utf-8"?>
<a:theme xmlns:a="http://schemas.openxmlformats.org/drawingml/2006/main" name="elmasri_navathe_pptemplate">
  <a:themeElements>
    <a:clrScheme name="">
      <a:dk1>
        <a:srgbClr val="000000"/>
      </a:dk1>
      <a:lt1>
        <a:srgbClr val="FFFFFF"/>
      </a:lt1>
      <a:dk2>
        <a:srgbClr val="3366CC"/>
      </a:dk2>
      <a:lt2>
        <a:srgbClr val="FFCC66"/>
      </a:lt2>
      <a:accent1>
        <a:srgbClr val="00FFFF"/>
      </a:accent1>
      <a:accent2>
        <a:srgbClr val="3366FF"/>
      </a:accent2>
      <a:accent3>
        <a:srgbClr val="ADB8E2"/>
      </a:accent3>
      <a:accent4>
        <a:srgbClr val="DADADA"/>
      </a:accent4>
      <a:accent5>
        <a:srgbClr val="AAFFFF"/>
      </a:accent5>
      <a:accent6>
        <a:srgbClr val="2D5CE7"/>
      </a:accent6>
      <a:hlink>
        <a:srgbClr val="FF0033"/>
      </a:hlink>
      <a:folHlink>
        <a:srgbClr val="FFFF00"/>
      </a:folHlink>
    </a:clrScheme>
    <a:fontScheme name="elmasri_navathe_pptemplate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elmasri_navathe_pptemplate 1">
        <a:dk1>
          <a:srgbClr val="000000"/>
        </a:dk1>
        <a:lt1>
          <a:srgbClr val="FFFFFF"/>
        </a:lt1>
        <a:dk2>
          <a:srgbClr val="0000FF"/>
        </a:dk2>
        <a:lt2>
          <a:srgbClr val="FFCC66"/>
        </a:lt2>
        <a:accent1>
          <a:srgbClr val="00FFFF"/>
        </a:accent1>
        <a:accent2>
          <a:srgbClr val="3366FF"/>
        </a:accent2>
        <a:accent3>
          <a:srgbClr val="AAAAFF"/>
        </a:accent3>
        <a:accent4>
          <a:srgbClr val="DADADA"/>
        </a:accent4>
        <a:accent5>
          <a:srgbClr val="AAFFFF"/>
        </a:accent5>
        <a:accent6>
          <a:srgbClr val="2D5CE7"/>
        </a:accent6>
        <a:hlink>
          <a:srgbClr val="FF0033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lmasri_navathe_pptemplate 2">
        <a:dk1>
          <a:srgbClr val="000000"/>
        </a:dk1>
        <a:lt1>
          <a:srgbClr val="FFFFFF"/>
        </a:lt1>
        <a:dk2>
          <a:srgbClr val="000000"/>
        </a:dk2>
        <a:lt2>
          <a:srgbClr val="CCECFF"/>
        </a:lt2>
        <a:accent1>
          <a:srgbClr val="6699FF"/>
        </a:accent1>
        <a:accent2>
          <a:srgbClr val="66CCFF"/>
        </a:accent2>
        <a:accent3>
          <a:srgbClr val="FFFFFF"/>
        </a:accent3>
        <a:accent4>
          <a:srgbClr val="000000"/>
        </a:accent4>
        <a:accent5>
          <a:srgbClr val="B8CAFF"/>
        </a:accent5>
        <a:accent6>
          <a:srgbClr val="5CB9E7"/>
        </a:accent6>
        <a:hlink>
          <a:srgbClr val="CC99FF"/>
        </a:hlink>
        <a:folHlink>
          <a:srgbClr val="00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lmasri_navathe_pptemplate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CBCBCB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D4D4D4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lmasri_navathe_pptemplate 4">
        <a:dk1>
          <a:srgbClr val="000000"/>
        </a:dk1>
        <a:lt1>
          <a:srgbClr val="FFFFFF"/>
        </a:lt1>
        <a:dk2>
          <a:srgbClr val="008080"/>
        </a:dk2>
        <a:lt2>
          <a:srgbClr val="FFCC66"/>
        </a:lt2>
        <a:accent1>
          <a:srgbClr val="0099CC"/>
        </a:accent1>
        <a:accent2>
          <a:srgbClr val="009999"/>
        </a:accent2>
        <a:accent3>
          <a:srgbClr val="AAC0C0"/>
        </a:accent3>
        <a:accent4>
          <a:srgbClr val="DADADA"/>
        </a:accent4>
        <a:accent5>
          <a:srgbClr val="AACAE2"/>
        </a:accent5>
        <a:accent6>
          <a:srgbClr val="008A8A"/>
        </a:accent6>
        <a:hlink>
          <a:srgbClr val="6600CC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lmasri_navathe_pptemplate 5">
        <a:dk1>
          <a:srgbClr val="000000"/>
        </a:dk1>
        <a:lt1>
          <a:srgbClr val="FFFFFF"/>
        </a:lt1>
        <a:dk2>
          <a:srgbClr val="993300"/>
        </a:dk2>
        <a:lt2>
          <a:srgbClr val="FFCC66"/>
        </a:lt2>
        <a:accent1>
          <a:srgbClr val="FF6633"/>
        </a:accent1>
        <a:accent2>
          <a:srgbClr val="CC6600"/>
        </a:accent2>
        <a:accent3>
          <a:srgbClr val="CAADAA"/>
        </a:accent3>
        <a:accent4>
          <a:srgbClr val="DADADA"/>
        </a:accent4>
        <a:accent5>
          <a:srgbClr val="FFB8AD"/>
        </a:accent5>
        <a:accent6>
          <a:srgbClr val="B95C00"/>
        </a:accent6>
        <a:hlink>
          <a:srgbClr val="CC0000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5B0B573EC6A244CBB1320D8E6061CD0" ma:contentTypeVersion="19" ma:contentTypeDescription="Create a new document." ma:contentTypeScope="" ma:versionID="bb7534a7aa99b8f30ff0f45faaeddfca">
  <xsd:schema xmlns:xsd="http://www.w3.org/2001/XMLSchema" xmlns:xs="http://www.w3.org/2001/XMLSchema" xmlns:p="http://schemas.microsoft.com/office/2006/metadata/properties" xmlns:ns2="d12f77d6-7435-44c9-91b9-005915f196b3" xmlns:ns3="a14683dc-acff-4aa3-9ceb-a35f8ebed1f0" targetNamespace="http://schemas.microsoft.com/office/2006/metadata/properties" ma:root="true" ma:fieldsID="a2728a0ab8cc7549eba2e8f10c988538" ns2:_="" ns3:_="">
    <xsd:import namespace="d12f77d6-7435-44c9-91b9-005915f196b3"/>
    <xsd:import namespace="a14683dc-acff-4aa3-9ceb-a35f8ebed1f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3:TaxCatchAll" minOccurs="0"/>
                <xsd:element ref="ns2:lcf76f155ced4ddcb4097134ff3c332f" minOccurs="0"/>
                <xsd:element ref="ns2:Size"/>
                <xsd:element ref="ns2:UpdatedB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12f77d6-7435-44c9-91b9-005915f196b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d34f2db7-5c9e-4885-aa5f-8b428826e26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Size" ma:index="23" ma:displayName="Size" ma:format="Dropdown" ma:internalName="Size">
      <xsd:simpleType>
        <xsd:restriction base="dms:Text">
          <xsd:maxLength value="255"/>
        </xsd:restriction>
      </xsd:simpleType>
    </xsd:element>
    <xsd:element name="UpdatedBy" ma:index="24" nillable="true" ma:displayName="Updated By" ma:format="Dropdown" ma:list="UserInfo" ma:SharePointGroup="0" ma:internalName="UpdatedBy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14683dc-acff-4aa3-9ceb-a35f8ebed1f0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0" nillable="true" ma:displayName="Taxonomy Catch All Column" ma:hidden="true" ma:list="{707f9c4a-995e-4db6-9467-dbc957b4dbb6}" ma:internalName="TaxCatchAll" ma:showField="CatchAllData" ma:web="a14683dc-acff-4aa3-9ceb-a35f8ebed1f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d12f77d6-7435-44c9-91b9-005915f196b3">
      <Terms xmlns="http://schemas.microsoft.com/office/infopath/2007/PartnerControls"/>
    </lcf76f155ced4ddcb4097134ff3c332f>
    <UpdatedBy xmlns="d12f77d6-7435-44c9-91b9-005915f196b3">
      <UserInfo>
        <DisplayName/>
        <AccountId xsi:nil="true"/>
        <AccountType/>
      </UserInfo>
    </UpdatedBy>
    <TaxCatchAll xmlns="a14683dc-acff-4aa3-9ceb-a35f8ebed1f0" xsi:nil="true"/>
    <Size xmlns="d12f77d6-7435-44c9-91b9-005915f196b3"/>
  </documentManagement>
</p:properties>
</file>

<file path=customXml/itemProps1.xml><?xml version="1.0" encoding="utf-8"?>
<ds:datastoreItem xmlns:ds="http://schemas.openxmlformats.org/officeDocument/2006/customXml" ds:itemID="{42313D7F-DD41-4283-AA88-272B07BCB05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12f77d6-7435-44c9-91b9-005915f196b3"/>
    <ds:schemaRef ds:uri="a14683dc-acff-4aa3-9ceb-a35f8ebed1f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2E56698-A50A-4A11-807C-E238D55A2D2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0600E41-5C82-4F58-AF96-C23321863927}">
  <ds:schemaRefs>
    <ds:schemaRef ds:uri="http://schemas.microsoft.com/office/2006/metadata/properties"/>
    <ds:schemaRef ds:uri="http://schemas.microsoft.com/office/infopath/2007/PartnerControls"/>
    <ds:schemaRef ds:uri="d12f77d6-7435-44c9-91b9-005915f196b3"/>
    <ds:schemaRef ds:uri="a14683dc-acff-4aa3-9ceb-a35f8ebed1f0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Eeyore:El Masri PowerPoint:elmasri_navathe_pptemplate.POT</Template>
  <TotalTime>14960</TotalTime>
  <Words>4073</Words>
  <Application>Microsoft Office PowerPoint</Application>
  <PresentationFormat>On-screen Show (4:3)</PresentationFormat>
  <Paragraphs>517</Paragraphs>
  <Slides>66</Slides>
  <Notes>18</Notes>
  <HiddenSlides>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66</vt:i4>
      </vt:variant>
    </vt:vector>
  </HeadingPairs>
  <TitlesOfParts>
    <vt:vector size="67" baseType="lpstr">
      <vt:lpstr>elmasri_navathe_pptemplate</vt:lpstr>
      <vt:lpstr>PowerPoint Presentation</vt:lpstr>
      <vt:lpstr>Course Outcomes</vt:lpstr>
      <vt:lpstr>Syllabus</vt:lpstr>
      <vt:lpstr>Module:2 Relational Model and E-R Modeling</vt:lpstr>
      <vt:lpstr>Module:3 Relational Database Design</vt:lpstr>
      <vt:lpstr>Module:4 Physical Database Design and Query Processing</vt:lpstr>
      <vt:lpstr>Module:5 Transaction Processing and Recovery</vt:lpstr>
      <vt:lpstr>Module:6 Concurrency Control In Transaction Processing</vt:lpstr>
      <vt:lpstr>Module:7 NOSQL Database Management</vt:lpstr>
      <vt:lpstr>Module:8</vt:lpstr>
      <vt:lpstr>Books</vt:lpstr>
      <vt:lpstr>Introduction to Database</vt:lpstr>
      <vt:lpstr>Database Applications Examples</vt:lpstr>
      <vt:lpstr>Database Applications Examples (Cont.)</vt:lpstr>
      <vt:lpstr>Overview of File Processing System</vt:lpstr>
      <vt:lpstr>Overview of File Processing System  </vt:lpstr>
      <vt:lpstr>File Processing Systems</vt:lpstr>
      <vt:lpstr>File Processing Systems</vt:lpstr>
      <vt:lpstr>Database Systems</vt:lpstr>
      <vt:lpstr>Introduction to Database</vt:lpstr>
      <vt:lpstr>Purpose of Database System</vt:lpstr>
      <vt:lpstr>Purpose of Database Systems (Cont.)</vt:lpstr>
      <vt:lpstr>University Database Example</vt:lpstr>
      <vt:lpstr>Basic Definitions</vt:lpstr>
      <vt:lpstr>Typical DBMS Functionality</vt:lpstr>
      <vt:lpstr>Typical DBMS Functionality</vt:lpstr>
      <vt:lpstr>Database Approach</vt:lpstr>
      <vt:lpstr>Example of a simple database</vt:lpstr>
      <vt:lpstr>Main Characteristics of the Database Approach</vt:lpstr>
      <vt:lpstr>Main Characteristics of the Database Approach</vt:lpstr>
      <vt:lpstr>Main Characteristics of the Database Approach</vt:lpstr>
      <vt:lpstr>Introduction to Database</vt:lpstr>
      <vt:lpstr>Database Users</vt:lpstr>
      <vt:lpstr>Database Users</vt:lpstr>
      <vt:lpstr>Categories of End-users</vt:lpstr>
      <vt:lpstr>Categories of End-users</vt:lpstr>
      <vt:lpstr>Introduction to Database</vt:lpstr>
      <vt:lpstr>Advantages of Using the Database Approach</vt:lpstr>
      <vt:lpstr>Advantages of using the Database Approach</vt:lpstr>
      <vt:lpstr>Introduction to Database</vt:lpstr>
      <vt:lpstr>View of Data</vt:lpstr>
      <vt:lpstr>Levels of Abstraction</vt:lpstr>
      <vt:lpstr>PowerPoint Presentation</vt:lpstr>
      <vt:lpstr>PowerPoint Presentation</vt:lpstr>
      <vt:lpstr>PowerPoint Presentation</vt:lpstr>
      <vt:lpstr>The Database System Environment.</vt:lpstr>
      <vt:lpstr>The Database System Environment.</vt:lpstr>
      <vt:lpstr>The Database System Environment.</vt:lpstr>
      <vt:lpstr>The Database System Environment.</vt:lpstr>
      <vt:lpstr>Data Models</vt:lpstr>
      <vt:lpstr>Data Models (continued)</vt:lpstr>
      <vt:lpstr>Categories of Data Models</vt:lpstr>
      <vt:lpstr>Schemas versus Instances</vt:lpstr>
      <vt:lpstr>Schemas versus Instances</vt:lpstr>
      <vt:lpstr>Database Schema  vs. Database State</vt:lpstr>
      <vt:lpstr>Database Schema  vs. Database State (continued)</vt:lpstr>
      <vt:lpstr>Example of a Database Schema</vt:lpstr>
      <vt:lpstr>Example of a database state</vt:lpstr>
      <vt:lpstr>Introduction to Database</vt:lpstr>
      <vt:lpstr>Three-Schema Architecture</vt:lpstr>
      <vt:lpstr>Three-Schema Architecture</vt:lpstr>
      <vt:lpstr>The three-schema architecture</vt:lpstr>
      <vt:lpstr>Three-Schema Architecture</vt:lpstr>
      <vt:lpstr>Introduction to Database</vt:lpstr>
      <vt:lpstr>Data Independence</vt:lpstr>
      <vt:lpstr>Data Independence (continued)</vt:lpstr>
    </vt:vector>
  </TitlesOfParts>
  <Company>ओ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Gillian Hall</dc:creator>
  <cp:lastModifiedBy>UMA Maheswari</cp:lastModifiedBy>
  <cp:revision>111</cp:revision>
  <cp:lastPrinted>2001-05-28T10:10:18Z</cp:lastPrinted>
  <dcterms:created xsi:type="dcterms:W3CDTF">2003-08-26T05:13:59Z</dcterms:created>
  <dcterms:modified xsi:type="dcterms:W3CDTF">2023-04-19T05:21:26Z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0x010100439A427E9303B54DBFBBE113110CA6DF</vt:lpwstr>
  </property>
  <property fmtid="{D5CDD505-2E9C-101B-9397-08002B2CF9AE}" pid="3" name="MediaServiceImageTags">
    <vt:lpwstr/>
  </property>
</Properties>
</file>