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3"/>
  </p:sldMasterIdLst>
  <p:notesMasterIdLst>
    <p:notesMasterId r:id="rId93"/>
  </p:notesMasterIdLst>
  <p:sldIdLst>
    <p:sldId id="256" r:id="rId4"/>
    <p:sldId id="355" r:id="rId5"/>
    <p:sldId id="356" r:id="rId6"/>
    <p:sldId id="360" r:id="rId7"/>
    <p:sldId id="285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2" r:id="rId21"/>
    <p:sldId id="343" r:id="rId22"/>
    <p:sldId id="340" r:id="rId23"/>
    <p:sldId id="341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8" r:id="rId32"/>
    <p:sldId id="359" r:id="rId33"/>
    <p:sldId id="351" r:id="rId34"/>
    <p:sldId id="352" r:id="rId35"/>
    <p:sldId id="353" r:id="rId36"/>
    <p:sldId id="354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5" r:id="rId72"/>
    <p:sldId id="396" r:id="rId73"/>
    <p:sldId id="397" r:id="rId74"/>
    <p:sldId id="398" r:id="rId75"/>
    <p:sldId id="399" r:id="rId76"/>
    <p:sldId id="400" r:id="rId77"/>
    <p:sldId id="401" r:id="rId78"/>
    <p:sldId id="402" r:id="rId79"/>
    <p:sldId id="403" r:id="rId80"/>
    <p:sldId id="404" r:id="rId81"/>
    <p:sldId id="405" r:id="rId82"/>
    <p:sldId id="406" r:id="rId83"/>
    <p:sldId id="407" r:id="rId84"/>
    <p:sldId id="408" r:id="rId85"/>
    <p:sldId id="409" r:id="rId86"/>
    <p:sldId id="410" r:id="rId87"/>
    <p:sldId id="411" r:id="rId88"/>
    <p:sldId id="412" r:id="rId89"/>
    <p:sldId id="413" r:id="rId90"/>
    <p:sldId id="414" r:id="rId91"/>
    <p:sldId id="415" r:id="rId92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C27A1-7AFF-4B08-86A9-1E545A9417C7}" v="7" dt="2021-09-06T11:09:40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12" autoAdjust="0"/>
  </p:normalViewPr>
  <p:slideViewPr>
    <p:cSldViewPr>
      <p:cViewPr varScale="1">
        <p:scale>
          <a:sx n="85" d="100"/>
          <a:sy n="85" d="100"/>
        </p:scale>
        <p:origin x="-93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9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customXml" Target="../customXml/item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customXml" Target="../customXml/item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 SRI" userId="S::abinaya.sri2020@vitstudent.ac.in::e9f821f9-727d-407a-8713-1ea12ef17a85" providerId="AD" clId="Web-{15DC27A1-7AFF-4B08-86A9-1E545A9417C7}"/>
    <pc:docChg chg="modSld">
      <pc:chgData name="ABINAYA SRI" userId="S::abinaya.sri2020@vitstudent.ac.in::e9f821f9-727d-407a-8713-1ea12ef17a85" providerId="AD" clId="Web-{15DC27A1-7AFF-4B08-86A9-1E545A9417C7}" dt="2021-09-06T11:09:40.890" v="6" actId="14100"/>
      <pc:docMkLst>
        <pc:docMk/>
      </pc:docMkLst>
      <pc:sldChg chg="modSp">
        <pc:chgData name="ABINAYA SRI" userId="S::abinaya.sri2020@vitstudent.ac.in::e9f821f9-727d-407a-8713-1ea12ef17a85" providerId="AD" clId="Web-{15DC27A1-7AFF-4B08-86A9-1E545A9417C7}" dt="2021-09-06T11:09:40.890" v="6" actId="14100"/>
        <pc:sldMkLst>
          <pc:docMk/>
          <pc:sldMk cId="0" sldId="388"/>
        </pc:sldMkLst>
        <pc:spChg chg="mod">
          <ac:chgData name="ABINAYA SRI" userId="S::abinaya.sri2020@vitstudent.ac.in::e9f821f9-727d-407a-8713-1ea12ef17a85" providerId="AD" clId="Web-{15DC27A1-7AFF-4B08-86A9-1E545A9417C7}" dt="2021-09-06T11:09:40.890" v="6" actId="14100"/>
          <ac:spMkLst>
            <pc:docMk/>
            <pc:sldMk cId="0" sldId="388"/>
            <ac:spMk id="66563" creationId="{7F561324-8224-4DDD-8678-97C7276090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DBF457-72C6-4BF4-9B31-6669D35BAF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A1CC2-BD99-4DD0-805D-1F8DED7F8C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E61742F-DEC4-4046-96C1-34C4EE25C57D}" type="datetimeFigureOut">
              <a:rPr lang="en-IN"/>
              <a:pPr>
                <a:defRPr/>
              </a:pPr>
              <a:t>06-09-2021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D67C37-A144-4E63-BD90-139F12FCB2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68EB3D3-851E-460F-B55F-235903EBD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984A0-492E-4863-8CD1-990B9FF4E9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70B1-4564-4E16-9C30-DA1468501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5E8A435-F8E5-4985-A770-0E34BBDDA468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FAD574CE-AD14-436B-A8BA-1266A7399C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41AE209D-7EBC-49BF-A31E-45C99FF2A8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12A63F75-E936-43C3-9D63-F69D63B24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FD03CAA-5DFF-4C48-927E-01FCD6B2E48C}" type="slidenum">
              <a:rPr lang="en-IN" altLang="en-US">
                <a:latin typeface="Calibri" panose="020F0502020204030204" pitchFamily="34" charset="0"/>
              </a:rPr>
              <a:pPr eaLnBrk="1" hangingPunct="1"/>
              <a:t>11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434DC4CA-2E7D-4762-A3B0-4D32FCB6FB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316C723A-D63D-4B40-A3FF-C01EFB46930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2DCA0711-CB69-4BF8-9487-07F946F23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D1D68C-1206-4BAB-81CA-70EFF090ACA2}" type="slidenum">
              <a:rPr lang="en-IN" altLang="en-US">
                <a:latin typeface="Calibri" panose="020F0502020204030204" pitchFamily="34" charset="0"/>
              </a:rPr>
              <a:pPr eaLnBrk="1" hangingPunct="1"/>
              <a:t>18</a:t>
            </a:fld>
            <a:endParaRPr lang="en-I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3AC20C5C-DEED-449E-90F2-D2234F2C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0495F-5731-423F-BF93-7FBF37287A78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8E8DF6CF-A7C0-4DDD-A76C-AE23106B9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BFD585-DD59-4766-8503-5D889388CD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58501C51-2F80-4251-831E-FB14B08616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313" cy="225425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0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4F75-8DC7-468E-AABC-48E312F9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614E1-FC89-4E6A-B053-7F6CDDC7D424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C10624-BC6B-4187-BEB3-1C538D1490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2097D4-9E15-4FBC-9DD7-89E2D8D681C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37DCFC-D9D7-45DA-BC0C-333D66DAE0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D1CB-A8FA-4DF0-8D35-9AE31939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33A56-705E-4ECD-8846-B7DF7B1DD287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FCABB0-B438-4BA2-BFCD-D1AB2D065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C9D897-EC36-4D82-BD92-1F8E38A99E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D4EDDC2-4032-40D1-889F-7F9323165A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7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CA356-9BBC-48E1-8C47-186591FA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4021E-D4BD-4D08-9930-550C3FE562E0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D1C1-63DF-4081-A5C0-50852085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313" cy="2254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5E77-7596-4C35-86BD-5C441BE0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412C4-2ABA-49CE-B213-9EE74CF645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571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06F7-F15C-4E3F-93D2-EDB47BD5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20F7-15B4-4CFE-92EC-00371A89DDA5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0B3B43-C11B-4F16-BB1C-E5BEA3017E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D32BE6-1FD6-444A-A7F7-17617B2995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BF6B88-BC22-4B5D-AC40-A58F690A41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FF48BD-645D-4343-980D-3B7BA96C058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C30AA-2813-472F-AB50-4D2308834C13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A6F2-D965-4B8C-8317-B4BC18C45D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D7DA9BB-4CFF-41CF-A3D3-969B2DAEB34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67E84B1-331C-4054-8E2C-7A03EA23D8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D7002B6-C778-426B-B6CB-6D2970AA0F9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CF071-5A70-4619-B0CF-107C46AF2579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FFA24A1-BD9C-49C1-810C-49773761C8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43DFE518-FB96-4302-8321-179895272F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4E4CF06-7FAC-4652-A000-D3DC3D03B3A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4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C096461-F910-4A6F-BED1-F14BAE76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9CAFA5-D8B6-4BC9-A4AF-4F466AFC12E3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E04BFD-5943-42D0-9FC9-E10DA45EC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3CFEDA-C151-4722-87B6-46CAD1F518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49CCC-87E0-497D-A9CC-785433D391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2D2BB69-624A-4413-8D2A-68F0CDD8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6BC83-CE7E-476C-B188-DC79368CF9CD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2A14CFB-7C35-4D74-9F2A-8D4E1F9BF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BC94DB-D8F4-420A-B6C0-9FF62AB24C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95A085-F179-42AE-A3F4-6255FDC383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5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DE50B9-3308-4F19-B869-B226A7F9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0EF55-3BDA-46A6-B834-7E39FE82DD52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F98A-11CF-4AC3-A087-D7163ED49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45C23C-B2B5-4DD0-8758-A18ABFF9F1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490C44-3BA2-49A0-8A56-4878AAEBA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285CEA-5F43-4133-94AB-F7B1A674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22256-75A9-42ED-9A8B-1DA80F866075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95B7-4A90-4AC4-93FA-180B0FBD9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CC592C-0152-4A9A-87C0-29AA08433CC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9B12A7-43D5-441E-B281-88969BF459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286F24-AE13-4EDD-BAE1-3BA83B56EB04}"/>
              </a:ext>
            </a:extLst>
          </p:cNvPr>
          <p:cNvSpPr/>
          <p:nvPr/>
        </p:nvSpPr>
        <p:spPr>
          <a:xfrm>
            <a:off x="8435975" y="430213"/>
            <a:ext cx="85725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4D882-5D59-404A-BF08-B799B4C665B6}"/>
              </a:ext>
            </a:extLst>
          </p:cNvPr>
          <p:cNvSpPr/>
          <p:nvPr/>
        </p:nvSpPr>
        <p:spPr>
          <a:xfrm>
            <a:off x="8569325" y="430213"/>
            <a:ext cx="576263" cy="4286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32E44246-1AB3-4417-8503-4875E1B2C9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1158875"/>
            <a:ext cx="73152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41F0BB78-182D-4E65-80DC-9972A3443D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2078038"/>
            <a:ext cx="7315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ED18-A7B3-49E0-B936-7A960B9AC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07100" y="411163"/>
            <a:ext cx="1189038" cy="2238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alpha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1FC4A0-1E97-4EC8-92A3-8696E440EB87}" type="datetime1">
              <a:rPr lang="en-US"/>
              <a:pPr>
                <a:defRPr/>
              </a:pPr>
              <a:t>9/6/2021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B374-264F-48BA-9E7F-CFE8C77AF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15200" y="411163"/>
            <a:ext cx="939800" cy="22701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003E8A6-AC4B-4B80-8BEB-85D5D6726B4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A1ED-CB03-42A3-BC97-1CC5D442C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08688" y="641350"/>
            <a:ext cx="2246312" cy="227013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165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56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030D3B9-56A1-4270-87C5-499FC0A2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701675"/>
            <a:ext cx="4724400" cy="1946275"/>
          </a:xfrm>
        </p:spPr>
        <p:txBody>
          <a:bodyPr/>
          <a:lstStyle/>
          <a:p>
            <a:pPr eaLnBrk="1" hangingPunct="1"/>
            <a:r>
              <a:rPr lang="en-IN" altLang="en-US" sz="4000" b="1"/>
              <a:t>CSE2005 – Database Management Systems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00BD254B-8832-4828-AB59-5BF71C23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0" y="2876550"/>
            <a:ext cx="4724400" cy="1905000"/>
          </a:xfrm>
        </p:spPr>
        <p:txBody>
          <a:bodyPr/>
          <a:lstStyle/>
          <a:p>
            <a:pPr eaLnBrk="1" hangingPunct="1"/>
            <a:r>
              <a:rPr lang="en-IN" altLang="en-US"/>
              <a:t>Module 1:  Fundamental Concepts &amp;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99B31A8-8DE5-457A-81EC-17A29353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88" y="1200150"/>
            <a:ext cx="45720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Basic Definitions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5A97-8985-4D90-A494-0B5BCE73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563" y="3594100"/>
            <a:ext cx="4608512" cy="2922588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/>
              <a:t>Database System</a:t>
            </a:r>
          </a:p>
          <a:p>
            <a:pPr marL="4572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altLang="en-US" sz="1800" dirty="0"/>
              <a:t>The DBMS software together with the data itself.  Sometimes, the applications are also included.</a:t>
            </a:r>
          </a:p>
        </p:txBody>
      </p:sp>
      <p:pic>
        <p:nvPicPr>
          <p:cNvPr id="6146" name="Picture 2" descr="What is database system? - Quora">
            <a:extLst>
              <a:ext uri="{FF2B5EF4-FFF2-40B4-BE49-F238E27FC236}">
                <a16:creationId xmlns:a16="http://schemas.microsoft.com/office/drawing/2014/main" id="{6CBC2FAD-413A-471E-8205-E40A68B67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895350"/>
            <a:ext cx="3433763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Footer Placeholder 3">
            <a:extLst>
              <a:ext uri="{FF2B5EF4-FFF2-40B4-BE49-F238E27FC236}">
                <a16:creationId xmlns:a16="http://schemas.microsoft.com/office/drawing/2014/main" id="{8BBC6A00-6ADE-4F0D-82F6-759329A653DC}"/>
              </a:ext>
            </a:extLst>
          </p:cNvPr>
          <p:cNvSpPr txBox="1">
            <a:spLocks/>
          </p:cNvSpPr>
          <p:nvPr/>
        </p:nvSpPr>
        <p:spPr bwMode="auto">
          <a:xfrm>
            <a:off x="0" y="4870450"/>
            <a:ext cx="4572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https://www.quora.com/What-is-database-system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74DB559-B328-4BFB-B7D8-86778E7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14287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Types of Databases and Database Applications</a:t>
            </a:r>
            <a:endParaRPr lang="en-I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08266-1C3C-459C-A3AE-407312F9F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784350"/>
            <a:ext cx="50927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Footer Placeholder 3">
            <a:extLst>
              <a:ext uri="{FF2B5EF4-FFF2-40B4-BE49-F238E27FC236}">
                <a16:creationId xmlns:a16="http://schemas.microsoft.com/office/drawing/2014/main" id="{791C48C4-C078-483F-972A-E61E9A1A272B}"/>
              </a:ext>
            </a:extLst>
          </p:cNvPr>
          <p:cNvSpPr txBox="1">
            <a:spLocks/>
          </p:cNvSpPr>
          <p:nvPr/>
        </p:nvSpPr>
        <p:spPr bwMode="auto">
          <a:xfrm>
            <a:off x="0" y="4870450"/>
            <a:ext cx="4572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https://www.slideshare.net/PAQUIAAIZEL/types-of-databases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DDF8600-C8FF-451F-80C2-C690AF4D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14287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Types of Databases and Database Applications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F0465-0ACF-4BC8-9C57-97842539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1949450"/>
            <a:ext cx="4608513" cy="2921000"/>
          </a:xfrm>
        </p:spPr>
        <p:txBody>
          <a:bodyPr rtlCol="0">
            <a:normAutofit fontScale="92500" lnSpcReduction="10000"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b="1" dirty="0"/>
              <a:t>Traditional Applications: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Numeric and Textual Databases</a:t>
            </a:r>
          </a:p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b="1" dirty="0"/>
              <a:t>More Recent Applications: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Multimedia Databases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Geographic Information Systems (GIS)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Data Warehouses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Real-time and Active Databases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Many other applications</a:t>
            </a:r>
            <a:endParaRPr lang="en-US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E195979-F672-42EA-9BE7-F0B4F3F84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388" y="8953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Typical Database Functionalities</a:t>
            </a:r>
            <a:endParaRPr lang="en-IN" altLang="en-US"/>
          </a:p>
        </p:txBody>
      </p:sp>
      <p:pic>
        <p:nvPicPr>
          <p:cNvPr id="8196" name="Picture 4" descr="DBMS Functions- One-Stop GIS">
            <a:extLst>
              <a:ext uri="{FF2B5EF4-FFF2-40B4-BE49-F238E27FC236}">
                <a16:creationId xmlns:a16="http://schemas.microsoft.com/office/drawing/2014/main" id="{0D303037-E856-49B3-B958-D4C4A67D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296988"/>
            <a:ext cx="533082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8D5E221-54F2-41CB-92A4-142BDA54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25" y="1004888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Example of a Database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2B18E-718C-4AC5-B37F-D9E351CE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988" y="1601788"/>
            <a:ext cx="4608512" cy="2921000"/>
          </a:xfrm>
        </p:spPr>
        <p:txBody>
          <a:bodyPr/>
          <a:lstStyle/>
          <a:p>
            <a:pPr eaLnBrk="1" hangingPunct="1"/>
            <a:r>
              <a:rPr lang="en-US" altLang="en-US" b="1"/>
              <a:t>Mini-world for the example:</a:t>
            </a:r>
          </a:p>
          <a:p>
            <a:pPr lvl="1" eaLnBrk="1" hangingPunct="1"/>
            <a:r>
              <a:rPr lang="en-US" altLang="en-US" sz="1800"/>
              <a:t>Part of a UNIVERSITY environment.</a:t>
            </a:r>
          </a:p>
          <a:p>
            <a:pPr eaLnBrk="1" hangingPunct="1"/>
            <a:r>
              <a:rPr lang="en-US" altLang="en-US" b="1"/>
              <a:t>Some mini-world </a:t>
            </a:r>
            <a:r>
              <a:rPr lang="en-US" altLang="en-US" b="1" i="1"/>
              <a:t>entities</a:t>
            </a:r>
            <a:r>
              <a:rPr lang="en-US" altLang="en-US" b="1"/>
              <a:t>:</a:t>
            </a:r>
          </a:p>
          <a:p>
            <a:pPr lvl="1" eaLnBrk="1" hangingPunct="1"/>
            <a:r>
              <a:rPr lang="en-US" altLang="en-US" sz="1800"/>
              <a:t>STUDENTs</a:t>
            </a:r>
          </a:p>
          <a:p>
            <a:pPr lvl="1" eaLnBrk="1" hangingPunct="1"/>
            <a:r>
              <a:rPr lang="en-US" altLang="en-US" sz="1800"/>
              <a:t>COURSEs</a:t>
            </a:r>
          </a:p>
          <a:p>
            <a:pPr lvl="1" eaLnBrk="1" hangingPunct="1"/>
            <a:r>
              <a:rPr lang="en-US" altLang="en-US" sz="1800"/>
              <a:t>SECTIONs (of COURSEs)</a:t>
            </a:r>
          </a:p>
          <a:p>
            <a:pPr lvl="1" eaLnBrk="1" hangingPunct="1"/>
            <a:r>
              <a:rPr lang="en-US" altLang="en-US" sz="1800"/>
              <a:t>(academic) DEPARTMENTs</a:t>
            </a:r>
          </a:p>
          <a:p>
            <a:pPr lvl="1" eaLnBrk="1" hangingPunct="1"/>
            <a:r>
              <a:rPr lang="en-US" altLang="en-US" sz="1800"/>
              <a:t>INSTRUCTORs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5717957-9336-407F-898B-1A5DFB46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25" y="1004888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Example of a Database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AD49D7-BC5D-4DA6-ACEF-9FA189E2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988" y="1601788"/>
            <a:ext cx="4608512" cy="2921000"/>
          </a:xfrm>
        </p:spPr>
        <p:txBody>
          <a:bodyPr rtlCol="0">
            <a:normAutofit fontScale="92500" lnSpcReduction="10000"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b="1" dirty="0"/>
              <a:t>Some mini-world </a:t>
            </a:r>
            <a:r>
              <a:rPr lang="en-US" altLang="en-US" sz="2400" b="1" i="1" dirty="0"/>
              <a:t>relationships</a:t>
            </a:r>
            <a:r>
              <a:rPr lang="en-US" altLang="en-US" sz="2400" b="1" dirty="0"/>
              <a:t>: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SECTIONs </a:t>
            </a:r>
            <a:r>
              <a:rPr lang="en-US" altLang="en-US" sz="2200" i="1" dirty="0"/>
              <a:t>are of specific</a:t>
            </a:r>
            <a:r>
              <a:rPr lang="en-US" altLang="en-US" sz="2200" dirty="0"/>
              <a:t> COURSEs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STUDENTs </a:t>
            </a:r>
            <a:r>
              <a:rPr lang="en-US" altLang="en-US" sz="2200" i="1" dirty="0"/>
              <a:t>take</a:t>
            </a:r>
            <a:r>
              <a:rPr lang="en-US" altLang="en-US" sz="2200" dirty="0"/>
              <a:t> SECTIONs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COURSEs </a:t>
            </a:r>
            <a:r>
              <a:rPr lang="en-US" altLang="en-US" sz="2200" i="1" dirty="0"/>
              <a:t>have  prerequisite</a:t>
            </a:r>
            <a:r>
              <a:rPr lang="en-US" altLang="en-US" sz="2200" dirty="0"/>
              <a:t> COURSEs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INSTRUCTORs </a:t>
            </a:r>
            <a:r>
              <a:rPr lang="en-US" altLang="en-US" sz="2200" i="1" dirty="0"/>
              <a:t>teach</a:t>
            </a:r>
            <a:r>
              <a:rPr lang="en-US" altLang="en-US" sz="2200" dirty="0"/>
              <a:t>  SECTIONs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COURSEs </a:t>
            </a:r>
            <a:r>
              <a:rPr lang="en-US" altLang="en-US" sz="2200" i="1" dirty="0"/>
              <a:t>are offered by</a:t>
            </a:r>
            <a:r>
              <a:rPr lang="en-US" altLang="en-US" sz="2200" dirty="0"/>
              <a:t>  DEPARTMENTs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STUDENTs </a:t>
            </a:r>
            <a:r>
              <a:rPr lang="en-US" altLang="en-US" sz="2200" i="1" dirty="0"/>
              <a:t>major in</a:t>
            </a:r>
            <a:r>
              <a:rPr lang="en-US" altLang="en-US" sz="2200" dirty="0"/>
              <a:t>  DEPARTMENTs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81DCB04-98E3-441D-B228-EDB13D95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25" y="1004888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Example of a Database</a:t>
            </a:r>
            <a:endParaRPr lang="en-I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52A90-7C5C-4131-AD22-054686429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763" y="1463675"/>
            <a:ext cx="427355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8E342333-65DB-4992-A150-E24ED07D9F2B}"/>
              </a:ext>
            </a:extLst>
          </p:cNvPr>
          <p:cNvSpPr txBox="1">
            <a:spLocks/>
          </p:cNvSpPr>
          <p:nvPr/>
        </p:nvSpPr>
        <p:spPr bwMode="auto">
          <a:xfrm>
            <a:off x="0" y="4892675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Ramez Elmasri and Shamkant B. Navathe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F38554E-90A5-4807-8F3C-DD215AA0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425" y="1004888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Example of a Database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7B4C9-9070-4867-908B-78EF8AB6B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63675"/>
            <a:ext cx="35052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6D58120D-3DFB-4386-8A30-C6AE80DAC13E}"/>
              </a:ext>
            </a:extLst>
          </p:cNvPr>
          <p:cNvSpPr txBox="1">
            <a:spLocks/>
          </p:cNvSpPr>
          <p:nvPr/>
        </p:nvSpPr>
        <p:spPr bwMode="auto">
          <a:xfrm>
            <a:off x="0" y="4892675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Ramez Elmasri and Shamkant B. Navathe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CDF4644-F794-4B79-B88A-694527AD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475" y="10477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Characteristics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97DD62-6304-47EC-B0BF-A4FABD06C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0725" y="3070225"/>
            <a:ext cx="4608513" cy="2922588"/>
          </a:xfrm>
        </p:spPr>
        <p:txBody>
          <a:bodyPr/>
          <a:lstStyle/>
          <a:p>
            <a:pPr eaLnBrk="1" hangingPunct="1"/>
            <a:r>
              <a:rPr lang="en-US" altLang="en-US" sz="1600" b="1"/>
              <a:t>Self-describing nature of a database system:</a:t>
            </a:r>
          </a:p>
          <a:p>
            <a:pPr lvl="1" eaLnBrk="1" hangingPunct="1"/>
            <a:r>
              <a:rPr lang="en-US" altLang="en-US" sz="1600"/>
              <a:t>A DBMS </a:t>
            </a:r>
            <a:r>
              <a:rPr lang="en-US" altLang="en-US" sz="1600" b="1"/>
              <a:t>catalog</a:t>
            </a:r>
            <a:r>
              <a:rPr lang="en-US" altLang="en-US" sz="1600"/>
              <a:t> stores the description of a particular database (e.g. data structures, types, and constraints)</a:t>
            </a:r>
          </a:p>
          <a:p>
            <a:pPr lvl="1" eaLnBrk="1" hangingPunct="1"/>
            <a:r>
              <a:rPr lang="en-US" altLang="en-US" sz="1600"/>
              <a:t>The description is called </a:t>
            </a:r>
            <a:r>
              <a:rPr lang="en-US" altLang="en-US" sz="1600" b="1"/>
              <a:t>meta-data</a:t>
            </a:r>
            <a:r>
              <a:rPr lang="en-US" altLang="en-US" sz="1600"/>
              <a:t>.</a:t>
            </a:r>
          </a:p>
          <a:p>
            <a:pPr lvl="1" eaLnBrk="1" hangingPunct="1"/>
            <a:r>
              <a:rPr lang="en-US" altLang="en-US" sz="1600"/>
              <a:t>This allows the DBMS software to work with different database applications.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D8885-E39D-45E0-AC87-A65AB125A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04938"/>
            <a:ext cx="1828800" cy="174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Footer Placeholder 3">
            <a:extLst>
              <a:ext uri="{FF2B5EF4-FFF2-40B4-BE49-F238E27FC236}">
                <a16:creationId xmlns:a16="http://schemas.microsoft.com/office/drawing/2014/main" id="{D26B5081-D75D-4ED4-960B-D473FAB1B353}"/>
              </a:ext>
            </a:extLst>
          </p:cNvPr>
          <p:cNvSpPr txBox="1">
            <a:spLocks/>
          </p:cNvSpPr>
          <p:nvPr/>
        </p:nvSpPr>
        <p:spPr bwMode="auto">
          <a:xfrm>
            <a:off x="-36513" y="4711700"/>
            <a:ext cx="45989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https://www.quora.com/How-should-I-write-my-self-description-in-SSB-interviews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3929A42-10ED-4C8F-ACD7-4CFB6784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475" y="10477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Characteristics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610421-E6AA-4B18-8A6F-2C224BBB0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475" y="3209925"/>
            <a:ext cx="4608513" cy="2922588"/>
          </a:xfrm>
        </p:spPr>
        <p:txBody>
          <a:bodyPr/>
          <a:lstStyle/>
          <a:p>
            <a:pPr algn="just" eaLnBrk="1" hangingPunct="1"/>
            <a:r>
              <a:rPr lang="en-US" altLang="en-US" sz="1800" b="1"/>
              <a:t>Insulation between programs and data:</a:t>
            </a:r>
          </a:p>
          <a:p>
            <a:pPr lvl="1" algn="just" eaLnBrk="1" hangingPunct="1"/>
            <a:r>
              <a:rPr lang="en-US" altLang="en-US" sz="1800"/>
              <a:t>Called </a:t>
            </a:r>
            <a:r>
              <a:rPr lang="en-US" altLang="en-US" sz="1800" b="1"/>
              <a:t>program-data independence</a:t>
            </a:r>
            <a:r>
              <a:rPr lang="en-US" altLang="en-US" sz="1800"/>
              <a:t>.</a:t>
            </a:r>
          </a:p>
          <a:p>
            <a:pPr lvl="1" algn="just" eaLnBrk="1" hangingPunct="1"/>
            <a:r>
              <a:rPr lang="en-US" altLang="en-US" sz="1800"/>
              <a:t>Allows changing data structures and storage organization without having to change the DBMS access programs.</a:t>
            </a:r>
          </a:p>
        </p:txBody>
      </p:sp>
      <p:pic>
        <p:nvPicPr>
          <p:cNvPr id="22532" name="Picture 2" descr="3M Multicolor Insulation Tape, Rs 7 /number Shadan Industries | ID ...">
            <a:extLst>
              <a:ext uri="{FF2B5EF4-FFF2-40B4-BE49-F238E27FC236}">
                <a16:creationId xmlns:a16="http://schemas.microsoft.com/office/drawing/2014/main" id="{882088E3-E7F5-46B2-9502-427A8CB77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89063"/>
            <a:ext cx="3998913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Footer Placeholder 3">
            <a:extLst>
              <a:ext uri="{FF2B5EF4-FFF2-40B4-BE49-F238E27FC236}">
                <a16:creationId xmlns:a16="http://schemas.microsoft.com/office/drawing/2014/main" id="{399F1DF2-BE41-4444-A200-6EA573704AEE}"/>
              </a:ext>
            </a:extLst>
          </p:cNvPr>
          <p:cNvSpPr txBox="1">
            <a:spLocks/>
          </p:cNvSpPr>
          <p:nvPr/>
        </p:nvSpPr>
        <p:spPr bwMode="auto">
          <a:xfrm>
            <a:off x="-36513" y="4711700"/>
            <a:ext cx="45989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https://www.indiamart.com/proddetail/insulation-tape-19584466491.html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F9857F7-7787-43DF-B23C-45923A7E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219075"/>
            <a:ext cx="6172200" cy="865188"/>
          </a:xfrm>
        </p:spPr>
        <p:txBody>
          <a:bodyPr/>
          <a:lstStyle/>
          <a:p>
            <a:pPr eaLnBrk="1" hangingPunct="1"/>
            <a:r>
              <a:rPr lang="en-IN" altLang="en-US" b="1"/>
              <a:t>Module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103061-BDFB-4F27-9757-CD08580A37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14675" y="1074738"/>
          <a:ext cx="5973763" cy="2414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5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4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57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Module:1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Fundamental Concepts and Architecture: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009">
                <a:tc gridSpan="4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Introduction to database system, Characteristics of the Database Approach, Actors on the Scene, Workers behind the Scene, Advantages of Using the DBMS Approach, Data Models, Schemas, and Instances, Three-Schema Architecture and Data Independence, Database Languages and Interfaces, The Database System Environment, Classification of Database Management Systems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6CBA65B-58A4-4163-AD28-E4C99E68F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475" y="10477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Characteristics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1EF262-0C68-4CF7-B01A-1FDDE2CA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488" y="3181350"/>
            <a:ext cx="4608512" cy="2922588"/>
          </a:xfrm>
        </p:spPr>
        <p:txBody>
          <a:bodyPr/>
          <a:lstStyle/>
          <a:p>
            <a:pPr algn="just" eaLnBrk="1" hangingPunct="1"/>
            <a:r>
              <a:rPr lang="en-US" altLang="en-US" sz="1600" b="1"/>
              <a:t>Data Abstraction: </a:t>
            </a:r>
          </a:p>
          <a:p>
            <a:pPr lvl="1" algn="just" eaLnBrk="1" hangingPunct="1"/>
            <a:r>
              <a:rPr lang="en-US" altLang="en-US" sz="1600"/>
              <a:t>A </a:t>
            </a:r>
            <a:r>
              <a:rPr lang="en-US" altLang="en-US" sz="1600" b="1"/>
              <a:t>data model</a:t>
            </a:r>
            <a:r>
              <a:rPr lang="en-US" altLang="en-US" sz="1600"/>
              <a:t> is used to hide storage details and present the users with a conceptual view  of the database.</a:t>
            </a:r>
          </a:p>
          <a:p>
            <a:pPr lvl="1" algn="just" eaLnBrk="1" hangingPunct="1"/>
            <a:r>
              <a:rPr lang="en-US" altLang="en-US" sz="1600"/>
              <a:t>Programs refer to the data model constructs rather than data storage details.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8ADD7-C350-4E97-98F0-D1F2982AE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792288"/>
            <a:ext cx="44894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Footer Placeholder 3">
            <a:extLst>
              <a:ext uri="{FF2B5EF4-FFF2-40B4-BE49-F238E27FC236}">
                <a16:creationId xmlns:a16="http://schemas.microsoft.com/office/drawing/2014/main" id="{79C7B8C6-DBBD-42A7-940A-17D21BBFDB06}"/>
              </a:ext>
            </a:extLst>
          </p:cNvPr>
          <p:cNvSpPr txBox="1">
            <a:spLocks/>
          </p:cNvSpPr>
          <p:nvPr/>
        </p:nvSpPr>
        <p:spPr bwMode="auto">
          <a:xfrm>
            <a:off x="4763" y="4803775"/>
            <a:ext cx="4598987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https://www.hitechnectar.com/blogs/data-abstraction-level/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1F5BC2EB-4293-4BD4-9731-2768DC5A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463" y="1096963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Characteristics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23DA27-1F44-4681-9E2B-48C1330B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538" y="3619500"/>
            <a:ext cx="4606925" cy="2922588"/>
          </a:xfrm>
        </p:spPr>
        <p:txBody>
          <a:bodyPr/>
          <a:lstStyle/>
          <a:p>
            <a:pPr eaLnBrk="1" hangingPunct="1"/>
            <a:r>
              <a:rPr lang="en-US" altLang="en-US" b="1"/>
              <a:t>Support of multiple views of the data:</a:t>
            </a:r>
          </a:p>
          <a:p>
            <a:pPr lvl="1" eaLnBrk="1" hangingPunct="1"/>
            <a:r>
              <a:rPr lang="en-US" altLang="en-US" sz="1800"/>
              <a:t>Each user may see a different view of the database, which describes </a:t>
            </a:r>
            <a:r>
              <a:rPr lang="en-US" altLang="en-US" sz="1800" b="1"/>
              <a:t>only</a:t>
            </a:r>
            <a:r>
              <a:rPr lang="en-US" altLang="en-US" sz="1800"/>
              <a:t> the data of interest to that user.</a:t>
            </a:r>
            <a:endParaRPr lang="en-US" alt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96C31-0491-4269-A8E2-8AA87CEF5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697038"/>
            <a:ext cx="5229225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4F69609-7F87-4EDF-AA00-8E84298E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463" y="1096963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Characteristics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470CCB-8841-472D-BE8F-9E885291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0" y="1477963"/>
            <a:ext cx="4606925" cy="3379787"/>
          </a:xfrm>
        </p:spPr>
        <p:txBody>
          <a:bodyPr rtlCol="0">
            <a:normAutofit fontScale="77500" lnSpcReduction="20000"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400" b="1" dirty="0"/>
              <a:t>Sharing of data and multi-user transaction processing: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dirty="0"/>
              <a:t>Allowing a set of </a:t>
            </a:r>
            <a:r>
              <a:rPr lang="en-US" altLang="en-US" sz="2200" b="1" dirty="0"/>
              <a:t>concurrent users</a:t>
            </a:r>
            <a:r>
              <a:rPr lang="en-US" altLang="en-US" sz="2200" dirty="0"/>
              <a:t> to retrieve from and to update the database.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i="1" dirty="0"/>
              <a:t>Concurrency control</a:t>
            </a:r>
            <a:r>
              <a:rPr lang="en-US" altLang="en-US" sz="2200" dirty="0"/>
              <a:t> within the DBMS guarantees that each </a:t>
            </a:r>
            <a:r>
              <a:rPr lang="en-US" altLang="en-US" sz="2200" b="1" dirty="0"/>
              <a:t>transaction</a:t>
            </a:r>
            <a:r>
              <a:rPr lang="en-US" altLang="en-US" sz="2200" dirty="0"/>
              <a:t> is correctly executed or aborted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i="1" dirty="0"/>
              <a:t>Recovery</a:t>
            </a:r>
            <a:r>
              <a:rPr lang="en-US" altLang="en-US" sz="2200" dirty="0"/>
              <a:t> subsystem ensures each completed transaction has its effect permanently recorded in the database</a:t>
            </a:r>
          </a:p>
          <a:p>
            <a:pPr marL="502920" lvl="1"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altLang="en-US" sz="2200" b="1" dirty="0"/>
              <a:t>OLTP</a:t>
            </a:r>
            <a:r>
              <a:rPr lang="en-US" altLang="en-US" sz="2200" dirty="0"/>
              <a:t> (Online Transaction Processing) is a major part of database applications. This allows hundreds of concurrent transactions to execute per second.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B0D36BC-382A-4BBA-A0F0-43102E81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Database Users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4AD2C0-87E9-4850-A138-BC7BF53BD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488" y="2522538"/>
            <a:ext cx="4608512" cy="2922587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Users may be divided into</a:t>
            </a:r>
          </a:p>
          <a:p>
            <a:pPr lvl="1" algn="just" eaLnBrk="1" hangingPunct="1"/>
            <a:r>
              <a:rPr lang="en-US" altLang="en-US" sz="1600"/>
              <a:t>Those who actually use and control the database content, and those who design, develop and maintain database applications (called “Actors on the Scene”)</a:t>
            </a:r>
          </a:p>
          <a:p>
            <a:pPr lvl="1" algn="just" eaLnBrk="1" hangingPunct="1"/>
            <a:r>
              <a:rPr lang="en-US" altLang="en-US" sz="1600"/>
              <a:t>Those who design and develop the DBMS software and related tools, and the computer systems operators (called “Workers Behind the Scene”).</a:t>
            </a:r>
          </a:p>
        </p:txBody>
      </p:sp>
      <p:pic>
        <p:nvPicPr>
          <p:cNvPr id="18434" name="Picture 2" descr="Users icon">
            <a:extLst>
              <a:ext uri="{FF2B5EF4-FFF2-40B4-BE49-F238E27FC236}">
                <a16:creationId xmlns:a16="http://schemas.microsoft.com/office/drawing/2014/main" id="{288353D6-159C-41DF-9D59-9D8C47CA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611188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Footer Placeholder 3">
            <a:extLst>
              <a:ext uri="{FF2B5EF4-FFF2-40B4-BE49-F238E27FC236}">
                <a16:creationId xmlns:a16="http://schemas.microsoft.com/office/drawing/2014/main" id="{44BD822B-0DD6-4573-9091-889D797EBA91}"/>
              </a:ext>
            </a:extLst>
          </p:cNvPr>
          <p:cNvSpPr txBox="1">
            <a:spLocks/>
          </p:cNvSpPr>
          <p:nvPr/>
        </p:nvSpPr>
        <p:spPr bwMode="auto">
          <a:xfrm>
            <a:off x="3175" y="4918075"/>
            <a:ext cx="5105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https://www.iconfinder.com/icons/85409/users_icon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C281296-EAF5-421B-9BDB-124162C8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Actors on the Scene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92A827-633F-47C4-930A-D2CEF01E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488" y="3333750"/>
            <a:ext cx="4608512" cy="2922588"/>
          </a:xfrm>
        </p:spPr>
        <p:txBody>
          <a:bodyPr/>
          <a:lstStyle/>
          <a:p>
            <a:pPr lvl="1" algn="just" eaLnBrk="1" hangingPunct="1"/>
            <a:r>
              <a:rPr lang="en-US" altLang="en-US" sz="1800" b="1"/>
              <a:t>Database administrators:</a:t>
            </a:r>
          </a:p>
          <a:p>
            <a:pPr lvl="2" algn="just" eaLnBrk="1" hangingPunct="1"/>
            <a:r>
              <a:rPr lang="en-US" altLang="en-US"/>
              <a:t>Responsible for authorizing access to the database, for coordinating and monitoring its use, acquiring software and hardware resources, controlling its use and monitoring efficiency of operations.</a:t>
            </a:r>
          </a:p>
        </p:txBody>
      </p:sp>
      <p:pic>
        <p:nvPicPr>
          <p:cNvPr id="22532" name="Picture 4" descr="So You Want to be a Database Administrator? - DATAVERSITY">
            <a:extLst>
              <a:ext uri="{FF2B5EF4-FFF2-40B4-BE49-F238E27FC236}">
                <a16:creationId xmlns:a16="http://schemas.microsoft.com/office/drawing/2014/main" id="{E2466384-180E-483B-AA6A-D632365B1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313" y="971550"/>
            <a:ext cx="316388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Footer Placeholder 3">
            <a:extLst>
              <a:ext uri="{FF2B5EF4-FFF2-40B4-BE49-F238E27FC236}">
                <a16:creationId xmlns:a16="http://schemas.microsoft.com/office/drawing/2014/main" id="{39FE57EE-DC90-44D8-ABEC-D2B8B839F21B}"/>
              </a:ext>
            </a:extLst>
          </p:cNvPr>
          <p:cNvSpPr txBox="1">
            <a:spLocks/>
          </p:cNvSpPr>
          <p:nvPr/>
        </p:nvSpPr>
        <p:spPr bwMode="auto">
          <a:xfrm>
            <a:off x="3175" y="4918075"/>
            <a:ext cx="5105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https://www.dataversity.net/so-you-want-to-be-a-database-administrator/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4976C75-847D-4E2E-AABD-BCC4AB42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Actors on the Scene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375E2C-6D40-4A6B-BC69-FABD08FF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488" y="3278188"/>
            <a:ext cx="4608512" cy="2922587"/>
          </a:xfrm>
        </p:spPr>
        <p:txBody>
          <a:bodyPr/>
          <a:lstStyle/>
          <a:p>
            <a:pPr lvl="1" eaLnBrk="1" hangingPunct="1"/>
            <a:r>
              <a:rPr lang="en-US" altLang="en-US" sz="1800" b="1"/>
              <a:t>Database Designers:</a:t>
            </a:r>
          </a:p>
          <a:p>
            <a:pPr lvl="2" eaLnBrk="1" hangingPunct="1"/>
            <a:r>
              <a:rPr lang="en-US" altLang="en-US"/>
              <a:t>Responsible to define the content, the structure, the constraints, and functions or transactions against the database. They must communicate with the end-users and understand their needs.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32DD3DA4-0820-4348-BB1D-75ED89BE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8" y="879475"/>
            <a:ext cx="4456112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Footer Placeholder 3">
            <a:extLst>
              <a:ext uri="{FF2B5EF4-FFF2-40B4-BE49-F238E27FC236}">
                <a16:creationId xmlns:a16="http://schemas.microsoft.com/office/drawing/2014/main" id="{F6F545EF-1EAC-4570-8892-B005EC0E3E75}"/>
              </a:ext>
            </a:extLst>
          </p:cNvPr>
          <p:cNvSpPr txBox="1">
            <a:spLocks/>
          </p:cNvSpPr>
          <p:nvPr/>
        </p:nvSpPr>
        <p:spPr bwMode="auto">
          <a:xfrm>
            <a:off x="30163" y="4732338"/>
            <a:ext cx="5105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https://www.cybertec-postgresql.com/en/services/postgresql-design/postgresql-database-modeling/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4577211-405F-42FB-B8BD-A92221EE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Actors on the Scene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CB3B644-C42D-4F8D-8755-57901D89A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947988"/>
            <a:ext cx="4608513" cy="2922587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</a:pPr>
            <a:r>
              <a:rPr lang="en-US" altLang="en-US" sz="1500" b="1"/>
              <a:t>End-users: </a:t>
            </a:r>
            <a:r>
              <a:rPr lang="en-US" altLang="en-US" sz="1500"/>
              <a:t>They use the data for queries, reports and some of them update the database content. End-users can be categorized into: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500" b="1"/>
              <a:t>Casual</a:t>
            </a:r>
            <a:r>
              <a:rPr lang="en-US" altLang="en-US" sz="1500"/>
              <a:t>: access database occasionally when needed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1500" b="1"/>
              <a:t>Naive</a:t>
            </a:r>
            <a:r>
              <a:rPr lang="en-US" altLang="en-US" sz="1500"/>
              <a:t> or Parametric: they make up a large section of the end-user population.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US" altLang="en-US" sz="1500"/>
              <a:t>Examples are bank-tellers or reservation clerks who do this activity for an entire shift of operations.</a:t>
            </a:r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0A985ACB-93C5-4BCE-BFE7-9365DD906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41388"/>
            <a:ext cx="35052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Footer Placeholder 3">
            <a:extLst>
              <a:ext uri="{FF2B5EF4-FFF2-40B4-BE49-F238E27FC236}">
                <a16:creationId xmlns:a16="http://schemas.microsoft.com/office/drawing/2014/main" id="{2C9C2023-C2AC-4174-9D64-676422662940}"/>
              </a:ext>
            </a:extLst>
          </p:cNvPr>
          <p:cNvSpPr txBox="1">
            <a:spLocks/>
          </p:cNvSpPr>
          <p:nvPr/>
        </p:nvSpPr>
        <p:spPr bwMode="auto">
          <a:xfrm>
            <a:off x="3175" y="4918075"/>
            <a:ext cx="5105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http://dinesql.blogspot.com/2015/10/types-of-database-end-users.html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1C699AD-9301-42D4-BF34-15C14D56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Actors on the Scene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C309E6-C76C-4977-9530-11DE423A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713" y="3316288"/>
            <a:ext cx="4606925" cy="2922587"/>
          </a:xfrm>
        </p:spPr>
        <p:txBody>
          <a:bodyPr/>
          <a:lstStyle/>
          <a:p>
            <a:pPr lvl="2" eaLnBrk="1" hangingPunct="1"/>
            <a:r>
              <a:rPr lang="en-US" altLang="en-US" b="1"/>
              <a:t>Sophisticated:</a:t>
            </a:r>
          </a:p>
          <a:p>
            <a:pPr lvl="3" eaLnBrk="1" hangingPunct="1"/>
            <a:r>
              <a:rPr lang="en-US" altLang="en-US" sz="1600"/>
              <a:t>These include business analysts, scientists, engineers, others thoroughly familiar with the system capabilities.</a:t>
            </a:r>
          </a:p>
          <a:p>
            <a:pPr lvl="3" eaLnBrk="1" hangingPunct="1"/>
            <a:r>
              <a:rPr lang="en-US" altLang="en-US" sz="1600"/>
              <a:t>Many use tools in the form of software packages that work closely with the stored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A785D3-86D4-49E6-94EE-57FDA6745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935038"/>
            <a:ext cx="3876675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Footer Placeholder 3">
            <a:extLst>
              <a:ext uri="{FF2B5EF4-FFF2-40B4-BE49-F238E27FC236}">
                <a16:creationId xmlns:a16="http://schemas.microsoft.com/office/drawing/2014/main" id="{E9CCFA96-1131-4373-AF91-8B7301E24E4D}"/>
              </a:ext>
            </a:extLst>
          </p:cNvPr>
          <p:cNvSpPr txBox="1">
            <a:spLocks/>
          </p:cNvSpPr>
          <p:nvPr/>
        </p:nvSpPr>
        <p:spPr bwMode="auto">
          <a:xfrm>
            <a:off x="3175" y="4918075"/>
            <a:ext cx="5105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https://knowyourmeme.com/photos/1698903-computer-reaction-faces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2C49539-0EA9-4D9F-81CF-535EB7A4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Actors on the Scene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880294-30FE-45F5-B969-0C11E228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38" y="3376613"/>
            <a:ext cx="4606925" cy="2921000"/>
          </a:xfrm>
        </p:spPr>
        <p:txBody>
          <a:bodyPr/>
          <a:lstStyle/>
          <a:p>
            <a:pPr lvl="2" eaLnBrk="1" hangingPunct="1"/>
            <a:r>
              <a:rPr lang="en-US" altLang="en-US" b="1"/>
              <a:t>Stand-alone:</a:t>
            </a:r>
          </a:p>
          <a:p>
            <a:pPr lvl="3" eaLnBrk="1" hangingPunct="1"/>
            <a:r>
              <a:rPr lang="en-US" altLang="en-US"/>
              <a:t>Mostly maintain personal databases using ready-to-use packaged applications.</a:t>
            </a:r>
          </a:p>
          <a:p>
            <a:pPr lvl="3" eaLnBrk="1" hangingPunct="1"/>
            <a:r>
              <a:rPr lang="en-US" altLang="en-US"/>
              <a:t>An example is a tax program user that creates its own internal database.</a:t>
            </a:r>
          </a:p>
          <a:p>
            <a:pPr lvl="3" eaLnBrk="1" hangingPunct="1"/>
            <a:r>
              <a:rPr lang="en-US" altLang="en-US"/>
              <a:t>Another example is a user that maintains an address book.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53FEE-14B5-4977-AEAB-1CABDB3DD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911225"/>
            <a:ext cx="3148013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Footer Placeholder 3">
            <a:extLst>
              <a:ext uri="{FF2B5EF4-FFF2-40B4-BE49-F238E27FC236}">
                <a16:creationId xmlns:a16="http://schemas.microsoft.com/office/drawing/2014/main" id="{E38A5176-C8F3-4FD2-B6F7-027FBDC55A65}"/>
              </a:ext>
            </a:extLst>
          </p:cNvPr>
          <p:cNvSpPr txBox="1">
            <a:spLocks/>
          </p:cNvSpPr>
          <p:nvPr/>
        </p:nvSpPr>
        <p:spPr bwMode="auto">
          <a:xfrm>
            <a:off x="0" y="4914900"/>
            <a:ext cx="43434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https://www.yourdictionary.com/stand-alone-pc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95DFE97-603A-4DB7-ABA4-54F3ECD4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819150"/>
            <a:ext cx="4953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Workers behind the Scene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0105F6-0DF3-48BF-AA8E-66C2B5B8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063" y="3257550"/>
            <a:ext cx="5599112" cy="2922588"/>
          </a:xfrm>
        </p:spPr>
        <p:txBody>
          <a:bodyPr/>
          <a:lstStyle/>
          <a:p>
            <a:pPr lvl="2" eaLnBrk="1" hangingPunct="1"/>
            <a:r>
              <a:rPr lang="en-US" altLang="en-US" sz="1400"/>
              <a:t>DBMS System Designers and Implementers</a:t>
            </a:r>
          </a:p>
          <a:p>
            <a:pPr lvl="3" eaLnBrk="1" hangingPunct="1"/>
            <a:r>
              <a:rPr lang="en-US" altLang="en-US"/>
              <a:t>Design and implement DBMS modules and interfaces as a software package.</a:t>
            </a:r>
          </a:p>
          <a:p>
            <a:pPr lvl="2" eaLnBrk="1" hangingPunct="1"/>
            <a:r>
              <a:rPr lang="en-US" altLang="en-US" sz="1400"/>
              <a:t>Tool Developers</a:t>
            </a:r>
          </a:p>
          <a:p>
            <a:pPr lvl="3" eaLnBrk="1" hangingPunct="1"/>
            <a:r>
              <a:rPr lang="en-US" altLang="en-US"/>
              <a:t>They design and implement tools which include software packages that facilitate database modelling and design, database system design and improved performance.</a:t>
            </a:r>
          </a:p>
        </p:txBody>
      </p:sp>
      <p:sp>
        <p:nvSpPr>
          <p:cNvPr id="32772" name="Footer Placeholder 3">
            <a:extLst>
              <a:ext uri="{FF2B5EF4-FFF2-40B4-BE49-F238E27FC236}">
                <a16:creationId xmlns:a16="http://schemas.microsoft.com/office/drawing/2014/main" id="{333FF1C8-7A16-4B13-86B8-57D8086BADD3}"/>
              </a:ext>
            </a:extLst>
          </p:cNvPr>
          <p:cNvSpPr txBox="1">
            <a:spLocks/>
          </p:cNvSpPr>
          <p:nvPr/>
        </p:nvSpPr>
        <p:spPr bwMode="auto">
          <a:xfrm>
            <a:off x="0" y="4914900"/>
            <a:ext cx="43434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https://www.yourdictionary.com/stand-alone-pc</a:t>
            </a:r>
          </a:p>
        </p:txBody>
      </p:sp>
      <p:pic>
        <p:nvPicPr>
          <p:cNvPr id="32773" name="Picture 6">
            <a:extLst>
              <a:ext uri="{FF2B5EF4-FFF2-40B4-BE49-F238E27FC236}">
                <a16:creationId xmlns:a16="http://schemas.microsoft.com/office/drawing/2014/main" id="{325E13C8-A62B-470A-B5B1-E990D1E42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00150"/>
            <a:ext cx="3124200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E9FEECF-5499-4ACB-9FB1-99C7445A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33350"/>
            <a:ext cx="7315200" cy="865188"/>
          </a:xfrm>
        </p:spPr>
        <p:txBody>
          <a:bodyPr/>
          <a:lstStyle/>
          <a:p>
            <a:pPr eaLnBrk="1" hangingPunct="1"/>
            <a:r>
              <a:rPr lang="en-IN" altLang="en-US"/>
              <a:t>Book(s)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7009535-B17C-4F10-A3B9-0DE3E35C2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977900"/>
            <a:ext cx="6477000" cy="3803650"/>
          </a:xfrm>
        </p:spPr>
        <p:txBody>
          <a:bodyPr/>
          <a:lstStyle/>
          <a:p>
            <a:pPr algn="just" eaLnBrk="1" hangingPunct="1"/>
            <a:r>
              <a:rPr lang="en-US" altLang="en-US"/>
              <a:t>Text Book:</a:t>
            </a:r>
          </a:p>
          <a:p>
            <a:pPr lvl="1" algn="just" eaLnBrk="1" hangingPunct="1"/>
            <a:r>
              <a:rPr lang="en-US" altLang="en-US" sz="1800"/>
              <a:t>Fundamentals of Database Systems by Ramez Elmasri and Shamkant B.Navathe Pearson Education,2013.</a:t>
            </a:r>
          </a:p>
          <a:p>
            <a:pPr algn="just" eaLnBrk="1" hangingPunct="1"/>
            <a:r>
              <a:rPr lang="en-US" altLang="en-US"/>
              <a:t>Reference Books:</a:t>
            </a:r>
          </a:p>
          <a:p>
            <a:pPr lvl="1" algn="just" eaLnBrk="1" hangingPunct="1"/>
            <a:r>
              <a:rPr lang="en-IN" altLang="en-US" sz="1800"/>
              <a:t>Database Management Systems by Raghu Rama Krishnan, Tata Mcgraw Hill, 2010.</a:t>
            </a:r>
          </a:p>
          <a:p>
            <a:pPr lvl="1" algn="just" eaLnBrk="1" hangingPunct="1"/>
            <a:r>
              <a:rPr lang="en-IN" altLang="en-US" sz="1800"/>
              <a:t>Database System Concepts by Abraham Silberschatz, Henry F.Korth and S.Sudarshan, Tata Mc Graw Hill, 2011</a:t>
            </a:r>
          </a:p>
          <a:p>
            <a:pPr lvl="1" algn="just" eaLnBrk="1" hangingPunct="1"/>
            <a:r>
              <a:rPr lang="en-US" altLang="en-US" sz="1800"/>
              <a:t>Database System Design and Implementation by Rob Cornell,cennage learning, 2011</a:t>
            </a:r>
            <a:endParaRPr lang="en-IN" altLang="en-US" sz="1800"/>
          </a:p>
          <a:p>
            <a:pPr algn="just" eaLnBrk="1" hangingPunct="1"/>
            <a:endParaRPr lang="en-I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39A401F-8E30-4BEC-A330-79E1B3B4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819150"/>
            <a:ext cx="4953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Workers behind the Scene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B25D3-0F8B-453A-81F9-65C3E881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350" y="3721100"/>
            <a:ext cx="5454650" cy="1493838"/>
          </a:xfrm>
        </p:spPr>
        <p:txBody>
          <a:bodyPr/>
          <a:lstStyle/>
          <a:p>
            <a:pPr lvl="1" algn="just" eaLnBrk="1" hangingPunct="1"/>
            <a:r>
              <a:rPr lang="en-US" altLang="en-US" sz="1800"/>
              <a:t>Operators and Maintenance Personnel</a:t>
            </a:r>
          </a:p>
          <a:p>
            <a:pPr lvl="2" algn="just" eaLnBrk="1" hangingPunct="1"/>
            <a:r>
              <a:rPr lang="en-US" altLang="en-US"/>
              <a:t>Responsible for actual running and maintenance of the hardware and software environment for the database system.</a:t>
            </a:r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B3531A8A-D43D-4F93-8214-C9F5C89C957E}"/>
              </a:ext>
            </a:extLst>
          </p:cNvPr>
          <p:cNvSpPr txBox="1">
            <a:spLocks/>
          </p:cNvSpPr>
          <p:nvPr/>
        </p:nvSpPr>
        <p:spPr bwMode="auto">
          <a:xfrm>
            <a:off x="0" y="4914900"/>
            <a:ext cx="434340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https://www.yourdictionary.com/stand-alone-pc</a:t>
            </a:r>
          </a:p>
        </p:txBody>
      </p:sp>
      <p:pic>
        <p:nvPicPr>
          <p:cNvPr id="33797" name="Picture 6">
            <a:extLst>
              <a:ext uri="{FF2B5EF4-FFF2-40B4-BE49-F238E27FC236}">
                <a16:creationId xmlns:a16="http://schemas.microsoft.com/office/drawing/2014/main" id="{16D5DE52-F16F-4902-9C90-F0D3AEC8A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00150"/>
            <a:ext cx="3886200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FA183D9-ACCA-4ECB-B051-CA87FEE03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038" y="12001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Advantages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AAA6BD-6B09-419C-A6D3-C76A522D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38" y="3376613"/>
            <a:ext cx="4606925" cy="2921000"/>
          </a:xfrm>
        </p:spPr>
        <p:txBody>
          <a:bodyPr/>
          <a:lstStyle/>
          <a:p>
            <a:pPr eaLnBrk="1" hangingPunct="1"/>
            <a:r>
              <a:rPr lang="en-US" altLang="en-US" sz="1600"/>
              <a:t>Controlling redundancy in data storage and in development and maintenance efforts.</a:t>
            </a:r>
          </a:p>
          <a:p>
            <a:pPr lvl="1" eaLnBrk="1" hangingPunct="1"/>
            <a:r>
              <a:rPr lang="en-US" altLang="en-US" sz="1600"/>
              <a:t>Sharing of data among multiple users.</a:t>
            </a:r>
          </a:p>
          <a:p>
            <a:pPr eaLnBrk="1" hangingPunct="1"/>
            <a:r>
              <a:rPr lang="en-US" altLang="en-US" sz="1600"/>
              <a:t>Restricting unauthorized access to data.</a:t>
            </a:r>
          </a:p>
          <a:p>
            <a:pPr eaLnBrk="1" hangingPunct="1"/>
            <a:r>
              <a:rPr lang="en-US" altLang="en-US" sz="1600"/>
              <a:t>Providing persistent storage for program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CBCB5-E39C-46D4-BD2A-DB2D648B0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39875"/>
            <a:ext cx="4760913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Footer Placeholder 3">
            <a:extLst>
              <a:ext uri="{FF2B5EF4-FFF2-40B4-BE49-F238E27FC236}">
                <a16:creationId xmlns:a16="http://schemas.microsoft.com/office/drawing/2014/main" id="{7E23B3B4-1407-4163-AD61-35DED2C931A4}"/>
              </a:ext>
            </a:extLst>
          </p:cNvPr>
          <p:cNvSpPr txBox="1">
            <a:spLocks/>
          </p:cNvSpPr>
          <p:nvPr/>
        </p:nvSpPr>
        <p:spPr bwMode="auto">
          <a:xfrm>
            <a:off x="0" y="4914900"/>
            <a:ext cx="5481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https://www.ringlead.com/blog/the-benefits-of-using-database-management-systems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219E63F-2BB5-4E0E-9601-02EC9477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038" y="12001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Advantages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731279-EFB3-4C7A-9568-04A5428F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38" y="3300413"/>
            <a:ext cx="4606925" cy="2921000"/>
          </a:xfrm>
        </p:spPr>
        <p:txBody>
          <a:bodyPr/>
          <a:lstStyle/>
          <a:p>
            <a:pPr eaLnBrk="1" hangingPunct="1"/>
            <a:r>
              <a:rPr lang="en-US" altLang="en-US" sz="1600"/>
              <a:t>Providing Storage Structures (e.g. indexes) for efficient Query Processing.</a:t>
            </a:r>
          </a:p>
          <a:p>
            <a:pPr eaLnBrk="1" hangingPunct="1"/>
            <a:r>
              <a:rPr lang="en-US" altLang="en-US" sz="1600"/>
              <a:t>Providing backup and recovery services.</a:t>
            </a:r>
          </a:p>
          <a:p>
            <a:pPr eaLnBrk="1" hangingPunct="1"/>
            <a:r>
              <a:rPr lang="en-US" altLang="en-US" sz="1600"/>
              <a:t>Providing multiple interfaces to different classes of users.</a:t>
            </a:r>
          </a:p>
          <a:p>
            <a:pPr eaLnBrk="1" hangingPunct="1"/>
            <a:r>
              <a:rPr lang="en-US" altLang="en-US" sz="1600"/>
              <a:t>Representing complex relationships among data.</a:t>
            </a:r>
          </a:p>
          <a:p>
            <a:pPr eaLnBrk="1" hangingPunct="1"/>
            <a:endParaRPr lang="en-US" alt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2BFF5-BB16-4612-A7B8-D2F7EBC48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39875"/>
            <a:ext cx="4760913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Footer Placeholder 3">
            <a:extLst>
              <a:ext uri="{FF2B5EF4-FFF2-40B4-BE49-F238E27FC236}">
                <a16:creationId xmlns:a16="http://schemas.microsoft.com/office/drawing/2014/main" id="{1E5E4127-AC5C-495B-AB99-782B03AB3B30}"/>
              </a:ext>
            </a:extLst>
          </p:cNvPr>
          <p:cNvSpPr txBox="1">
            <a:spLocks/>
          </p:cNvSpPr>
          <p:nvPr/>
        </p:nvSpPr>
        <p:spPr bwMode="auto">
          <a:xfrm>
            <a:off x="0" y="4914900"/>
            <a:ext cx="5481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https://www.ringlead.com/blog/the-benefits-of-using-database-management-systems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ABA3C6AE-B19F-43E4-9038-8B4B566C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038" y="12001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Advantages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CF64C3-F14B-4ACC-A9BD-BC0F836C1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38" y="3300413"/>
            <a:ext cx="4606925" cy="2921000"/>
          </a:xfrm>
        </p:spPr>
        <p:txBody>
          <a:bodyPr/>
          <a:lstStyle/>
          <a:p>
            <a:pPr eaLnBrk="1" hangingPunct="1"/>
            <a:r>
              <a:rPr lang="en-US" altLang="en-US" sz="1600"/>
              <a:t>Enforcing integrity constraints on the database.</a:t>
            </a:r>
          </a:p>
          <a:p>
            <a:pPr eaLnBrk="1" hangingPunct="1"/>
            <a:r>
              <a:rPr lang="en-US" altLang="en-US" sz="1600"/>
              <a:t>Drawing inferences and actions from the stored data using deductive and active rules.</a:t>
            </a:r>
          </a:p>
          <a:p>
            <a:pPr eaLnBrk="1" hangingPunct="1"/>
            <a:r>
              <a:rPr lang="en-US" altLang="en-US" sz="1600"/>
              <a:t>Potential for enforcing standards.</a:t>
            </a:r>
          </a:p>
          <a:p>
            <a:pPr eaLnBrk="1" hangingPunct="1"/>
            <a:r>
              <a:rPr lang="en-US" altLang="en-US" sz="1600"/>
              <a:t>Reduced application development time.</a:t>
            </a:r>
          </a:p>
          <a:p>
            <a:pPr eaLnBrk="1" hangingPunct="1"/>
            <a:endParaRPr lang="en-US" altLang="en-US" sz="1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5F7459-6A9D-4708-8786-DF793463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39875"/>
            <a:ext cx="4760913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Footer Placeholder 3">
            <a:extLst>
              <a:ext uri="{FF2B5EF4-FFF2-40B4-BE49-F238E27FC236}">
                <a16:creationId xmlns:a16="http://schemas.microsoft.com/office/drawing/2014/main" id="{29C28F5F-1951-465F-A10F-4F25A32CD451}"/>
              </a:ext>
            </a:extLst>
          </p:cNvPr>
          <p:cNvSpPr txBox="1">
            <a:spLocks/>
          </p:cNvSpPr>
          <p:nvPr/>
        </p:nvSpPr>
        <p:spPr bwMode="auto">
          <a:xfrm>
            <a:off x="0" y="4914900"/>
            <a:ext cx="5481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https://www.ringlead.com/blog/the-benefits-of-using-database-management-systems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FB979B55-207F-494B-B7A1-AE50F4454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038" y="12001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Advantages of Database Approach</a:t>
            </a:r>
            <a:endParaRPr lang="en-IN" alt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292731-369B-4633-97F6-E1CD1950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38" y="3300413"/>
            <a:ext cx="4606925" cy="2921000"/>
          </a:xfrm>
        </p:spPr>
        <p:txBody>
          <a:bodyPr/>
          <a:lstStyle/>
          <a:p>
            <a:pPr eaLnBrk="1" hangingPunct="1"/>
            <a:r>
              <a:rPr lang="en-US" altLang="en-US" sz="1600"/>
              <a:t>Flexibility to change data structures.</a:t>
            </a:r>
          </a:p>
          <a:p>
            <a:pPr eaLnBrk="1" hangingPunct="1"/>
            <a:r>
              <a:rPr lang="en-US" altLang="en-US" sz="1600"/>
              <a:t>Availability of current information.</a:t>
            </a:r>
          </a:p>
          <a:p>
            <a:pPr eaLnBrk="1" hangingPunct="1"/>
            <a:r>
              <a:rPr lang="en-US" altLang="en-US" sz="1600"/>
              <a:t>Economies of scale:</a:t>
            </a:r>
          </a:p>
          <a:p>
            <a:pPr lvl="1" eaLnBrk="1" hangingPunct="1"/>
            <a:r>
              <a:rPr lang="en-US" altLang="en-US" sz="1600"/>
              <a:t>Wasteful overlap of resources and personnel can be avoided by consolidating data and applications across departments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EB6D5-E31A-4018-9DE4-6F47387F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39875"/>
            <a:ext cx="4760913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Footer Placeholder 3">
            <a:extLst>
              <a:ext uri="{FF2B5EF4-FFF2-40B4-BE49-F238E27FC236}">
                <a16:creationId xmlns:a16="http://schemas.microsoft.com/office/drawing/2014/main" id="{C86419E5-6D2F-425D-BE19-53C1A9359FB7}"/>
              </a:ext>
            </a:extLst>
          </p:cNvPr>
          <p:cNvSpPr txBox="1">
            <a:spLocks/>
          </p:cNvSpPr>
          <p:nvPr/>
        </p:nvSpPr>
        <p:spPr bwMode="auto">
          <a:xfrm>
            <a:off x="0" y="4914900"/>
            <a:ext cx="5481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https://www.ringlead.com/blog/the-benefits-of-using-database-management-systems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2AA16EBE-C17E-47A8-96FA-3A98F57F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Data Models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2B91-73B4-4110-A3A5-D3CED06DE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13" y="3214688"/>
            <a:ext cx="4343400" cy="2922587"/>
          </a:xfrm>
        </p:spPr>
        <p:txBody>
          <a:bodyPr/>
          <a:lstStyle/>
          <a:p>
            <a:pPr algn="just" eaLnBrk="1" hangingPunct="1"/>
            <a:r>
              <a:rPr lang="en-US" altLang="en-US" sz="1800" b="1"/>
              <a:t>Data Model:</a:t>
            </a:r>
          </a:p>
          <a:p>
            <a:pPr lvl="1" algn="just" eaLnBrk="1" hangingPunct="1"/>
            <a:r>
              <a:rPr lang="en-US" altLang="en-US" sz="1800"/>
              <a:t>A set of concepts to describe the </a:t>
            </a:r>
            <a:r>
              <a:rPr lang="en-US" altLang="en-US" sz="1800" b="1" i="1"/>
              <a:t>structure</a:t>
            </a:r>
            <a:r>
              <a:rPr lang="en-US" altLang="en-US" sz="1800"/>
              <a:t> of a database, the </a:t>
            </a:r>
            <a:r>
              <a:rPr lang="en-US" altLang="en-US" sz="1800" b="1" i="1"/>
              <a:t>operations </a:t>
            </a:r>
            <a:r>
              <a:rPr lang="en-US" altLang="en-US" sz="1800"/>
              <a:t>for manipulating these structures, and certain </a:t>
            </a:r>
            <a:r>
              <a:rPr lang="en-US" altLang="en-US" sz="1800" b="1" i="1"/>
              <a:t>constraints</a:t>
            </a:r>
            <a:r>
              <a:rPr lang="en-US" altLang="en-US" sz="1800"/>
              <a:t> that the database should obey.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3486176C-08DF-47F1-8FCD-AB945D159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81075"/>
            <a:ext cx="4038600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Footer Placeholder 3">
            <a:extLst>
              <a:ext uri="{FF2B5EF4-FFF2-40B4-BE49-F238E27FC236}">
                <a16:creationId xmlns:a16="http://schemas.microsoft.com/office/drawing/2014/main" id="{72DB697B-B685-4B8A-AB38-0C16B19621AC}"/>
              </a:ext>
            </a:extLst>
          </p:cNvPr>
          <p:cNvSpPr txBox="1">
            <a:spLocks/>
          </p:cNvSpPr>
          <p:nvPr/>
        </p:nvSpPr>
        <p:spPr bwMode="auto">
          <a:xfrm>
            <a:off x="0" y="4914900"/>
            <a:ext cx="54816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https://powerpivotpro.com/2016/02/data-modeling-power-pivot-power-bi/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016013C-F844-4D36-B5F6-4D397EE2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6700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Data Model Structure and Constraints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67EC-C8F6-4FFF-8E21-D6E6A77E9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088" y="2032000"/>
            <a:ext cx="4343400" cy="2922588"/>
          </a:xfrm>
        </p:spPr>
        <p:txBody>
          <a:bodyPr/>
          <a:lstStyle/>
          <a:p>
            <a:pPr lvl="1" algn="just" eaLnBrk="1" hangingPunct="1"/>
            <a:r>
              <a:rPr lang="en-US" altLang="en-US" sz="1600"/>
              <a:t>Constructs are used to define the database structure</a:t>
            </a:r>
          </a:p>
          <a:p>
            <a:pPr lvl="1" algn="just" eaLnBrk="1" hangingPunct="1"/>
            <a:r>
              <a:rPr lang="en-US" altLang="en-US" sz="1600"/>
              <a:t>Constructs typically include </a:t>
            </a:r>
            <a:r>
              <a:rPr lang="en-US" altLang="en-US" sz="1600" b="1" i="1"/>
              <a:t>elements </a:t>
            </a:r>
            <a:r>
              <a:rPr lang="en-US" altLang="en-US" sz="1600"/>
              <a:t>(and their </a:t>
            </a:r>
            <a:r>
              <a:rPr lang="en-US" altLang="en-US" sz="1600" b="1" i="1"/>
              <a:t>data types</a:t>
            </a:r>
            <a:r>
              <a:rPr lang="en-US" altLang="en-US" sz="1600"/>
              <a:t>) as well as groups of elements (e.g. </a:t>
            </a:r>
            <a:r>
              <a:rPr lang="en-US" altLang="en-US" sz="1600" b="1" i="1"/>
              <a:t>entity, record, table</a:t>
            </a:r>
            <a:r>
              <a:rPr lang="en-US" altLang="en-US" sz="1600"/>
              <a:t>), and </a:t>
            </a:r>
            <a:r>
              <a:rPr lang="en-US" altLang="en-US" sz="1600" b="1" i="1"/>
              <a:t>relationships</a:t>
            </a:r>
            <a:r>
              <a:rPr lang="en-US" altLang="en-US" sz="1600"/>
              <a:t> among such groups</a:t>
            </a:r>
          </a:p>
          <a:p>
            <a:pPr lvl="1" algn="just" eaLnBrk="1" hangingPunct="1"/>
            <a:r>
              <a:rPr lang="en-US" altLang="en-US" sz="1600"/>
              <a:t>Constraints specify some restrictions on valid data; these constraints must be enforced at all times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FE24C4F-EA0B-4264-B80D-664EBA3A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175" y="11239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Data Model Operations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CA76-6C07-4EF2-AA28-ABDBEC303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13" y="1682750"/>
            <a:ext cx="4343400" cy="2921000"/>
          </a:xfrm>
        </p:spPr>
        <p:txBody>
          <a:bodyPr/>
          <a:lstStyle/>
          <a:p>
            <a:pPr lvl="1" algn="just" eaLnBrk="1" hangingPunct="1"/>
            <a:r>
              <a:rPr lang="en-US" altLang="en-US" sz="1800"/>
              <a:t>These operations are used for specifying database </a:t>
            </a:r>
            <a:r>
              <a:rPr lang="en-US" altLang="en-US" sz="1800" i="1"/>
              <a:t>retrievals</a:t>
            </a:r>
            <a:r>
              <a:rPr lang="en-US" altLang="en-US" sz="1800"/>
              <a:t> and </a:t>
            </a:r>
            <a:r>
              <a:rPr lang="en-US" altLang="en-US" sz="1800" i="1"/>
              <a:t>updates</a:t>
            </a:r>
            <a:r>
              <a:rPr lang="en-US" altLang="en-US" sz="1800"/>
              <a:t> by referring to the constructs of the data model.</a:t>
            </a:r>
          </a:p>
          <a:p>
            <a:pPr lvl="1" algn="just" eaLnBrk="1" hangingPunct="1"/>
            <a:r>
              <a:rPr lang="en-US" altLang="en-US" sz="1800"/>
              <a:t>Operations on the data model may include </a:t>
            </a:r>
            <a:r>
              <a:rPr lang="en-US" altLang="en-US" sz="1800" b="1" i="1"/>
              <a:t>basic model operations </a:t>
            </a:r>
            <a:r>
              <a:rPr lang="en-US" altLang="en-US" sz="1800"/>
              <a:t>(e.g. generic insert, delete, update) and</a:t>
            </a:r>
            <a:r>
              <a:rPr lang="en-US" altLang="en-US" sz="1800" b="1" i="1"/>
              <a:t> user-defined operations </a:t>
            </a:r>
            <a:r>
              <a:rPr lang="en-US" altLang="en-US" sz="1800"/>
              <a:t>(e.g. compute_student_gpa, update_inventory).</a:t>
            </a:r>
            <a:endParaRPr lang="en-US" altLang="en-US" sz="18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FA0B97B-1FC3-4986-B017-3488D885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175" y="11239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Data Model - Categories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A666-271B-497C-BE49-464441D6B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13" y="1504950"/>
            <a:ext cx="4343400" cy="2922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b="1"/>
              <a:t>Conceptual (high-level, semantic) data models: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Provide concepts that are close to the way many users perceive data.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(Also called </a:t>
            </a:r>
            <a:r>
              <a:rPr lang="en-US" altLang="en-US" b="1" i="1"/>
              <a:t>entity-based</a:t>
            </a:r>
            <a:r>
              <a:rPr lang="en-US" altLang="en-US" i="1"/>
              <a:t> </a:t>
            </a:r>
            <a:r>
              <a:rPr lang="en-US" altLang="en-US"/>
              <a:t>or</a:t>
            </a:r>
            <a:r>
              <a:rPr lang="en-US" altLang="en-US" i="1"/>
              <a:t> </a:t>
            </a:r>
            <a:r>
              <a:rPr lang="en-US" altLang="en-US" b="1" i="1"/>
              <a:t>object-based</a:t>
            </a:r>
            <a:r>
              <a:rPr lang="en-US" altLang="en-US"/>
              <a:t> data models.)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b="1"/>
              <a:t>Physical (low-level, internal) data models: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Provide concepts that describe details of how data is stored in the computer.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b="1"/>
              <a:t>Implementation (representational) data models: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Provide concepts that fall between the above two, used by many commercial DBMS implementations.</a:t>
            </a:r>
          </a:p>
          <a:p>
            <a:pPr lvl="1" eaLnBrk="1" hangingPunct="1"/>
            <a:endParaRPr lang="en-US" altLang="en-US" sz="1600" b="1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273298F-8954-43EE-949E-393C4A32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Schema vs Instances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23AF-78E7-4378-9E47-48B24509B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047750"/>
            <a:ext cx="4343400" cy="29225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Database Schema: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The </a:t>
            </a:r>
            <a:r>
              <a:rPr lang="en-US" altLang="en-US" sz="1800" b="1" i="1"/>
              <a:t>description</a:t>
            </a:r>
            <a:r>
              <a:rPr lang="en-US" altLang="en-US" sz="1800"/>
              <a:t> of a database.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Includes descriptions of the database structure, data types, and the constraints on the database.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Schema Diagram: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An </a:t>
            </a:r>
            <a:r>
              <a:rPr lang="en-US" altLang="en-US" sz="1800" b="1" i="1"/>
              <a:t>illustrative</a:t>
            </a:r>
            <a:r>
              <a:rPr lang="en-US" altLang="en-US" sz="1800"/>
              <a:t> display of (most aspects of) a database schema.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/>
              <a:t>Schema Construct: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A </a:t>
            </a:r>
            <a:r>
              <a:rPr lang="en-US" altLang="en-US" sz="1800" b="1" i="1"/>
              <a:t>component</a:t>
            </a:r>
            <a:r>
              <a:rPr lang="en-US" altLang="en-US" sz="1800"/>
              <a:t> of the schema or an object within the schema, e.g., STUDENT, COURSE.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AC4B2AF-4093-485A-987E-9D47EEB9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0" y="133350"/>
            <a:ext cx="7315200" cy="865188"/>
          </a:xfrm>
        </p:spPr>
        <p:txBody>
          <a:bodyPr/>
          <a:lstStyle/>
          <a:p>
            <a:pPr eaLnBrk="1" hangingPunct="1"/>
            <a:r>
              <a:rPr lang="en-IN" altLang="en-US" b="1"/>
              <a:t>Acknowledgement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F567DF0-7913-4FEF-A69B-FABB4166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0" y="2078038"/>
            <a:ext cx="5410200" cy="2654300"/>
          </a:xfrm>
        </p:spPr>
        <p:txBody>
          <a:bodyPr/>
          <a:lstStyle/>
          <a:p>
            <a:pPr eaLnBrk="1" hangingPunct="1"/>
            <a:r>
              <a:rPr lang="en-IN" altLang="en-US"/>
              <a:t>Profound thanks to the authors of the book: </a:t>
            </a:r>
            <a:r>
              <a:rPr lang="en-US" altLang="en-US"/>
              <a:t>Fundamentals of Database Systems by Ramez Elmasri and Shamkant B.Navathe Pearson Education,2013. as the content of the book were helpful in preparing this presentation.</a:t>
            </a:r>
          </a:p>
          <a:p>
            <a:pPr eaLnBrk="1" hangingPunct="1"/>
            <a:endParaRPr lang="en-I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330F5C7-724D-458C-A39E-667DA74C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5905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Schema vs Instances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C8ED-5AAB-4293-8BD5-8DFC11D6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00150"/>
            <a:ext cx="4343400" cy="2922588"/>
          </a:xfrm>
        </p:spPr>
        <p:txBody>
          <a:bodyPr/>
          <a:lstStyle/>
          <a:p>
            <a:pPr eaLnBrk="1" hangingPunct="1"/>
            <a:r>
              <a:rPr lang="en-US" altLang="en-US"/>
              <a:t>Database State:</a:t>
            </a:r>
          </a:p>
          <a:p>
            <a:pPr lvl="1" eaLnBrk="1" hangingPunct="1"/>
            <a:r>
              <a:rPr lang="en-US" altLang="en-US" sz="1800"/>
              <a:t>The actual data stored in a database at a </a:t>
            </a:r>
            <a:r>
              <a:rPr lang="en-US" altLang="en-US" sz="1800" b="1" i="1"/>
              <a:t>particular moment in time</a:t>
            </a:r>
            <a:r>
              <a:rPr lang="en-US" altLang="en-US" sz="1800"/>
              <a:t>. This includes the collection of all the data in the database.</a:t>
            </a:r>
          </a:p>
          <a:p>
            <a:pPr lvl="1" eaLnBrk="1" hangingPunct="1"/>
            <a:r>
              <a:rPr lang="en-US" altLang="en-US" sz="1800"/>
              <a:t>Also called database instance (or occurrence or snapshot).</a:t>
            </a:r>
          </a:p>
          <a:p>
            <a:pPr lvl="2" eaLnBrk="1" hangingPunct="1"/>
            <a:r>
              <a:rPr lang="en-US" altLang="en-US"/>
              <a:t>The term </a:t>
            </a:r>
            <a:r>
              <a:rPr lang="en-US" altLang="en-US" i="1"/>
              <a:t>instance </a:t>
            </a:r>
            <a:r>
              <a:rPr lang="en-US" altLang="en-US"/>
              <a:t> is also applied to individual database components, e.g. </a:t>
            </a:r>
            <a:r>
              <a:rPr lang="en-US" altLang="en-US" i="1"/>
              <a:t>record instance, table instance, entity instance.</a:t>
            </a: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80183948-526C-460E-BD29-A21E5A85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8191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Database Schema vs State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F080-4F4B-405C-AAA1-942757D5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00150"/>
            <a:ext cx="4343400" cy="2922588"/>
          </a:xfrm>
        </p:spPr>
        <p:txBody>
          <a:bodyPr/>
          <a:lstStyle/>
          <a:p>
            <a:pPr eaLnBrk="1" hangingPunct="1"/>
            <a:r>
              <a:rPr lang="en-US" altLang="en-US" b="1"/>
              <a:t>Database State: </a:t>
            </a:r>
          </a:p>
          <a:p>
            <a:pPr lvl="1" eaLnBrk="1" hangingPunct="1"/>
            <a:r>
              <a:rPr lang="en-US" altLang="en-US" sz="1800"/>
              <a:t>Refers to the </a:t>
            </a:r>
            <a:r>
              <a:rPr lang="en-US" altLang="en-US" sz="1800" b="1" i="1"/>
              <a:t>content</a:t>
            </a:r>
            <a:r>
              <a:rPr lang="en-US" altLang="en-US" sz="1800"/>
              <a:t> of a database at a moment in time.</a:t>
            </a:r>
          </a:p>
          <a:p>
            <a:pPr eaLnBrk="1" hangingPunct="1"/>
            <a:r>
              <a:rPr lang="en-US" altLang="en-US" b="1"/>
              <a:t>Initial Database State:</a:t>
            </a:r>
          </a:p>
          <a:p>
            <a:pPr lvl="1" eaLnBrk="1" hangingPunct="1"/>
            <a:r>
              <a:rPr lang="en-US" altLang="en-US" sz="1800"/>
              <a:t>Refers to the database state when it is initially loaded into the system.</a:t>
            </a:r>
          </a:p>
          <a:p>
            <a:pPr eaLnBrk="1" hangingPunct="1"/>
            <a:r>
              <a:rPr lang="en-US" altLang="en-US" b="1"/>
              <a:t>Valid State:</a:t>
            </a:r>
          </a:p>
          <a:p>
            <a:pPr lvl="1" eaLnBrk="1" hangingPunct="1"/>
            <a:r>
              <a:rPr lang="en-US" altLang="en-US" sz="1800"/>
              <a:t>A state that satisfies the structure and constraints of the database.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7CD849AE-D707-4459-8202-6166F620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8191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Database Schema vs State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EE5A-6ADD-4DD0-86D5-BA284352D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200150"/>
            <a:ext cx="4343400" cy="2922588"/>
          </a:xfrm>
        </p:spPr>
        <p:txBody>
          <a:bodyPr/>
          <a:lstStyle/>
          <a:p>
            <a:pPr eaLnBrk="1" hangingPunct="1"/>
            <a:r>
              <a:rPr lang="en-US" altLang="en-US"/>
              <a:t>Distinction</a:t>
            </a:r>
          </a:p>
          <a:p>
            <a:pPr lvl="1" eaLnBrk="1" hangingPunct="1"/>
            <a:r>
              <a:rPr lang="en-US" altLang="en-US" sz="1800"/>
              <a:t>The </a:t>
            </a:r>
            <a:r>
              <a:rPr lang="en-US" altLang="en-US" sz="1800" b="1" i="1"/>
              <a:t>database schema</a:t>
            </a:r>
            <a:r>
              <a:rPr lang="en-US" altLang="en-US" sz="1800"/>
              <a:t> changes very infrequently. </a:t>
            </a:r>
          </a:p>
          <a:p>
            <a:pPr lvl="1" eaLnBrk="1" hangingPunct="1"/>
            <a:r>
              <a:rPr lang="en-US" altLang="en-US" sz="1800"/>
              <a:t>The </a:t>
            </a:r>
            <a:r>
              <a:rPr lang="en-US" altLang="en-US" sz="1800" b="1" i="1"/>
              <a:t>database state</a:t>
            </a:r>
            <a:r>
              <a:rPr lang="en-US" altLang="en-US" sz="1800"/>
              <a:t> changes every time the database is updated. </a:t>
            </a:r>
          </a:p>
          <a:p>
            <a:pPr lvl="1" eaLnBrk="1" hangingPunct="1"/>
            <a:endParaRPr lang="en-US" altLang="en-US" sz="1800"/>
          </a:p>
          <a:p>
            <a:pPr eaLnBrk="1" hangingPunct="1"/>
            <a:r>
              <a:rPr lang="en-US" altLang="en-US" b="1"/>
              <a:t>Schema</a:t>
            </a:r>
            <a:r>
              <a:rPr lang="en-US" altLang="en-US"/>
              <a:t> is also called </a:t>
            </a:r>
            <a:r>
              <a:rPr lang="en-US" altLang="en-US" b="1"/>
              <a:t>intension</a:t>
            </a:r>
            <a:r>
              <a:rPr lang="en-US" altLang="en-US"/>
              <a:t>.</a:t>
            </a:r>
          </a:p>
          <a:p>
            <a:pPr eaLnBrk="1" hangingPunct="1"/>
            <a:r>
              <a:rPr lang="en-US" altLang="en-US" b="1"/>
              <a:t>State</a:t>
            </a:r>
            <a:r>
              <a:rPr lang="en-US" altLang="en-US"/>
              <a:t> is also called </a:t>
            </a:r>
            <a:r>
              <a:rPr lang="en-US" altLang="en-US" b="1"/>
              <a:t>extension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21D179F-22A3-46C3-B6AC-8C896E2B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8191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Database Schema - Example</a:t>
            </a:r>
            <a:endParaRPr lang="en-I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86969-50A2-4889-B44E-70E618872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8" y="1200150"/>
            <a:ext cx="5286375" cy="355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Footer Placeholder 3">
            <a:extLst>
              <a:ext uri="{FF2B5EF4-FFF2-40B4-BE49-F238E27FC236}">
                <a16:creationId xmlns:a16="http://schemas.microsoft.com/office/drawing/2014/main" id="{3604386E-C5B6-49D4-AE08-1595CCD9BDD4}"/>
              </a:ext>
            </a:extLst>
          </p:cNvPr>
          <p:cNvSpPr txBox="1">
            <a:spLocks/>
          </p:cNvSpPr>
          <p:nvPr/>
        </p:nvSpPr>
        <p:spPr bwMode="auto">
          <a:xfrm>
            <a:off x="0" y="4892675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Ramez Elmasri and Shamkant B. Navathe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657F82C5-94E3-4289-B2F0-54174D95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819150"/>
            <a:ext cx="4572000" cy="381000"/>
          </a:xfrm>
        </p:spPr>
        <p:txBody>
          <a:bodyPr/>
          <a:lstStyle/>
          <a:p>
            <a:pPr eaLnBrk="1" hangingPunct="1"/>
            <a:r>
              <a:rPr lang="en-US" altLang="en-US" b="1"/>
              <a:t>Database State - Example</a:t>
            </a:r>
            <a:endParaRPr lang="en-I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930D47-AE9D-4202-9BA8-A95297057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123950"/>
            <a:ext cx="426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E5075B24-ED82-4D2F-99DA-756DFA1C5A70}"/>
              </a:ext>
            </a:extLst>
          </p:cNvPr>
          <p:cNvSpPr txBox="1">
            <a:spLocks/>
          </p:cNvSpPr>
          <p:nvPr/>
        </p:nvSpPr>
        <p:spPr bwMode="auto">
          <a:xfrm>
            <a:off x="0" y="4892675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Ramez Elmasri and Shamkant B. Navathe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7543-C131-405A-AB2B-52234766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938" y="80963"/>
            <a:ext cx="4114800" cy="865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DBMS Architecture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2B94DA29-847E-4188-9162-DDB77AC57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2800350"/>
            <a:ext cx="4495800" cy="2563813"/>
          </a:xfrm>
        </p:spPr>
        <p:txBody>
          <a:bodyPr/>
          <a:lstStyle/>
          <a:p>
            <a:pPr eaLnBrk="1" hangingPunct="1"/>
            <a:r>
              <a:rPr lang="en-US" altLang="en-US" sz="1600"/>
              <a:t>DBMS design depends upon its architecture.</a:t>
            </a:r>
          </a:p>
          <a:p>
            <a:pPr eaLnBrk="1" hangingPunct="1"/>
            <a:r>
              <a:rPr lang="en-US" altLang="en-US" sz="1600"/>
              <a:t>Client/server architecture is used to deal with a large number of PCs, web servers, database servers and other components that are </a:t>
            </a:r>
            <a:r>
              <a:rPr lang="en-IN" altLang="en-US" sz="1600"/>
              <a:t>connected with networks.</a:t>
            </a:r>
          </a:p>
          <a:p>
            <a:pPr eaLnBrk="1" hangingPunct="1"/>
            <a:r>
              <a:rPr lang="en-US" altLang="en-US" sz="1600"/>
              <a:t>Client/server architecture consists of many PCs and a workstation which are connected via the network.</a:t>
            </a:r>
            <a:endParaRPr lang="en-IN" altLang="en-US" sz="1600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5E7F0AA1-56DD-4A3E-AE8C-ED0BC2E4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888" y="1047750"/>
            <a:ext cx="39862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A666-7CB2-4299-AAB2-50EEDEC0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80963"/>
            <a:ext cx="4198938" cy="865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1- Tier Architecture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23FD57A-ACCA-438E-ADFB-F7202583E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625" y="2724150"/>
            <a:ext cx="4495800" cy="1931988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In this architecture, the database is directly accessed by the user. </a:t>
            </a:r>
          </a:p>
          <a:p>
            <a:pPr algn="just" eaLnBrk="1" hangingPunct="1"/>
            <a:r>
              <a:rPr lang="en-US" altLang="en-US" sz="1600"/>
              <a:t>Any changes will be performed over the database itself. </a:t>
            </a:r>
          </a:p>
          <a:p>
            <a:pPr algn="just" eaLnBrk="1" hangingPunct="1"/>
            <a:r>
              <a:rPr lang="en-US" altLang="en-US" sz="1600"/>
              <a:t>Used for development of the local application, where programmers can directly communicate with the database for the quick response.</a:t>
            </a:r>
            <a:endParaRPr lang="en-IN" altLang="en-US" sz="1600"/>
          </a:p>
        </p:txBody>
      </p:sp>
      <p:pic>
        <p:nvPicPr>
          <p:cNvPr id="50180" name="Picture 5">
            <a:extLst>
              <a:ext uri="{FF2B5EF4-FFF2-40B4-BE49-F238E27FC236}">
                <a16:creationId xmlns:a16="http://schemas.microsoft.com/office/drawing/2014/main" id="{76EAD72E-AAA3-4AAA-B9AA-7866DF5E1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887413"/>
            <a:ext cx="2573337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Footer Placeholder 3">
            <a:extLst>
              <a:ext uri="{FF2B5EF4-FFF2-40B4-BE49-F238E27FC236}">
                <a16:creationId xmlns:a16="http://schemas.microsoft.com/office/drawing/2014/main" id="{57DA6D96-A47F-4F8B-9AD6-F73471331BDB}"/>
              </a:ext>
            </a:extLst>
          </p:cNvPr>
          <p:cNvSpPr txBox="1">
            <a:spLocks/>
          </p:cNvSpPr>
          <p:nvPr/>
        </p:nvSpPr>
        <p:spPr bwMode="auto">
          <a:xfrm>
            <a:off x="0" y="4892675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guru99.com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9AB5-21DC-4591-A95A-DE866CD2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80963"/>
            <a:ext cx="4198938" cy="865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2 - Tier Architecture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A7AE942-3BC7-4A25-ACFA-711ACDAC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0" y="1581150"/>
            <a:ext cx="4772025" cy="1944688"/>
          </a:xfrm>
        </p:spPr>
        <p:txBody>
          <a:bodyPr/>
          <a:lstStyle/>
          <a:p>
            <a:pPr eaLnBrk="1" hangingPunct="1"/>
            <a:r>
              <a:rPr lang="en-US" altLang="en-US" sz="1600"/>
              <a:t>It is  basic client-server. But Applications on the client end can directly communicate with the database at the server side. </a:t>
            </a:r>
          </a:p>
          <a:p>
            <a:pPr eaLnBrk="1" hangingPunct="1"/>
            <a:r>
              <a:rPr lang="en-US" altLang="en-US" sz="1600"/>
              <a:t>For this interaction, API’s like: ODBC, JDBC are used. The user interfaces and application programs are run on the </a:t>
            </a:r>
            <a:r>
              <a:rPr lang="en-IN" altLang="en-US" sz="1600"/>
              <a:t>client-side.</a:t>
            </a:r>
          </a:p>
          <a:p>
            <a:pPr eaLnBrk="1" hangingPunct="1"/>
            <a:r>
              <a:rPr lang="en-US" altLang="en-US" sz="1600"/>
              <a:t>The server side is responsible to provide the functionalities like: query </a:t>
            </a:r>
            <a:r>
              <a:rPr lang="en-IN" altLang="en-US" sz="1600"/>
              <a:t>processing and transaction management.</a:t>
            </a:r>
          </a:p>
          <a:p>
            <a:pPr eaLnBrk="1" hangingPunct="1"/>
            <a:r>
              <a:rPr lang="en-US" altLang="en-US" sz="1600"/>
              <a:t>To communicate with the DBMS, client-side application establishes a connection with the server side.</a:t>
            </a:r>
            <a:endParaRPr lang="en-IN" altLang="en-US" sz="1600"/>
          </a:p>
        </p:txBody>
      </p:sp>
      <p:pic>
        <p:nvPicPr>
          <p:cNvPr id="51204" name="Picture 4">
            <a:extLst>
              <a:ext uri="{FF2B5EF4-FFF2-40B4-BE49-F238E27FC236}">
                <a16:creationId xmlns:a16="http://schemas.microsoft.com/office/drawing/2014/main" id="{91B11D71-EAC5-4E0C-BA9B-B243B6EF5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2038350"/>
            <a:ext cx="2362200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Footer Placeholder 3">
            <a:extLst>
              <a:ext uri="{FF2B5EF4-FFF2-40B4-BE49-F238E27FC236}">
                <a16:creationId xmlns:a16="http://schemas.microsoft.com/office/drawing/2014/main" id="{329D6EA2-842F-4B38-A649-509BEA83717B}"/>
              </a:ext>
            </a:extLst>
          </p:cNvPr>
          <p:cNvSpPr txBox="1">
            <a:spLocks/>
          </p:cNvSpPr>
          <p:nvPr/>
        </p:nvSpPr>
        <p:spPr bwMode="auto">
          <a:xfrm>
            <a:off x="0" y="4892675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guru99.com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76B9-32F5-4F3C-8109-D6562DF0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80963"/>
            <a:ext cx="4198938" cy="8651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3 - Tier Architecture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812A354B-57E4-44D0-9520-B6E5392B5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0" y="2419350"/>
            <a:ext cx="5105400" cy="1931988"/>
          </a:xfrm>
        </p:spPr>
        <p:txBody>
          <a:bodyPr/>
          <a:lstStyle/>
          <a:p>
            <a:pPr eaLnBrk="1" hangingPunct="1"/>
            <a:r>
              <a:rPr lang="en-US" altLang="en-US" sz="1400"/>
              <a:t>The 3-Tier architecture contains another layer between the client and server. </a:t>
            </a:r>
          </a:p>
          <a:p>
            <a:pPr eaLnBrk="1" hangingPunct="1"/>
            <a:r>
              <a:rPr lang="en-US" altLang="en-US" sz="1400"/>
              <a:t>In this architecture, client can’t directly communicate with the </a:t>
            </a:r>
            <a:r>
              <a:rPr lang="en-IN" altLang="en-US" sz="1400"/>
              <a:t>server. </a:t>
            </a:r>
          </a:p>
          <a:p>
            <a:pPr eaLnBrk="1" hangingPunct="1"/>
            <a:r>
              <a:rPr lang="en-US" altLang="en-US" sz="1400"/>
              <a:t>The application on the client-end interacts with an application server which further communicates with the database system.</a:t>
            </a:r>
          </a:p>
          <a:p>
            <a:pPr eaLnBrk="1" hangingPunct="1"/>
            <a:r>
              <a:rPr lang="en-US" altLang="en-US" sz="1400"/>
              <a:t>End user has no idea about the existence of the database beyond the application server and  the database also has no idea about any other </a:t>
            </a:r>
            <a:r>
              <a:rPr lang="en-IN" altLang="en-US" sz="1400"/>
              <a:t>user beyond the application.</a:t>
            </a:r>
          </a:p>
          <a:p>
            <a:pPr eaLnBrk="1" hangingPunct="1"/>
            <a:r>
              <a:rPr lang="en-US" altLang="en-US" sz="1400"/>
              <a:t>The 3-Tier architecture is used in case of large web application.</a:t>
            </a:r>
            <a:endParaRPr lang="en-IN" altLang="en-US" sz="1400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FB7DD8CC-C59E-476D-8F88-E4E6D57FD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946150"/>
            <a:ext cx="4551363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Footer Placeholder 3">
            <a:extLst>
              <a:ext uri="{FF2B5EF4-FFF2-40B4-BE49-F238E27FC236}">
                <a16:creationId xmlns:a16="http://schemas.microsoft.com/office/drawing/2014/main" id="{5D475A5F-F4F5-4CB6-91A7-E5F043E6B2B0}"/>
              </a:ext>
            </a:extLst>
          </p:cNvPr>
          <p:cNvSpPr txBox="1">
            <a:spLocks/>
          </p:cNvSpPr>
          <p:nvPr/>
        </p:nvSpPr>
        <p:spPr bwMode="auto">
          <a:xfrm>
            <a:off x="0" y="4857750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guru99.com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4">
            <a:extLst>
              <a:ext uri="{FF2B5EF4-FFF2-40B4-BE49-F238E27FC236}">
                <a16:creationId xmlns:a16="http://schemas.microsoft.com/office/drawing/2014/main" id="{4FCA95D9-B553-4358-8EE1-BE402256B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08438" y="1581150"/>
            <a:ext cx="4935537" cy="253682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B4C7DDC-1EF3-415B-B64E-DAA7F706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61950"/>
            <a:ext cx="4419600" cy="865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Comparing 2 - Tier &amp; 3 - Tier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8820623-3B18-40E3-86F1-491D2FF8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363" y="965200"/>
            <a:ext cx="4572000" cy="381000"/>
          </a:xfrm>
        </p:spPr>
        <p:txBody>
          <a:bodyPr/>
          <a:lstStyle/>
          <a:p>
            <a:pPr eaLnBrk="1" hangingPunct="1"/>
            <a:r>
              <a:rPr lang="en-IN" altLang="en-US" sz="3200" b="1"/>
              <a:t>Basic Definitions </a:t>
            </a:r>
            <a:br>
              <a:rPr lang="en-IN" altLang="en-US" sz="3200" b="1"/>
            </a:br>
            <a:endParaRPr lang="en-IN" alt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4CFE-5F40-4E93-9B3C-F2D9638B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363" y="2989263"/>
            <a:ext cx="4343400" cy="2922587"/>
          </a:xfrm>
        </p:spPr>
        <p:txBody>
          <a:bodyPr/>
          <a:lstStyle/>
          <a:p>
            <a:pPr eaLnBrk="1" hangingPunct="1"/>
            <a:r>
              <a:rPr lang="en-US" altLang="en-US" sz="1800"/>
              <a:t>Database</a:t>
            </a:r>
          </a:p>
          <a:p>
            <a:pPr eaLnBrk="1" hangingPunct="1"/>
            <a:r>
              <a:rPr lang="en-US" altLang="en-US" sz="1800"/>
              <a:t>Data</a:t>
            </a:r>
          </a:p>
          <a:p>
            <a:pPr eaLnBrk="1" hangingPunct="1"/>
            <a:r>
              <a:rPr lang="en-US" altLang="en-US" sz="1800"/>
              <a:t>Mini-world</a:t>
            </a:r>
          </a:p>
          <a:p>
            <a:pPr eaLnBrk="1" hangingPunct="1"/>
            <a:r>
              <a:rPr lang="en-US" altLang="en-US" sz="1800"/>
              <a:t>Database management System (DBMS)</a:t>
            </a:r>
          </a:p>
          <a:p>
            <a:pPr eaLnBrk="1" hangingPunct="1"/>
            <a:r>
              <a:rPr lang="en-US" altLang="en-US" sz="1800"/>
              <a:t>Database System</a:t>
            </a:r>
          </a:p>
        </p:txBody>
      </p:sp>
      <p:pic>
        <p:nvPicPr>
          <p:cNvPr id="1026" name="Picture 2" descr="Skills reading Tasks for reading activities matching words to ...">
            <a:extLst>
              <a:ext uri="{FF2B5EF4-FFF2-40B4-BE49-F238E27FC236}">
                <a16:creationId xmlns:a16="http://schemas.microsoft.com/office/drawing/2014/main" id="{E28BD3C9-4FF1-4243-81A3-381E0847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188" y="939800"/>
            <a:ext cx="4551362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Footer Placeholder 3">
            <a:extLst>
              <a:ext uri="{FF2B5EF4-FFF2-40B4-BE49-F238E27FC236}">
                <a16:creationId xmlns:a16="http://schemas.microsoft.com/office/drawing/2014/main" id="{A15AD2F0-48F4-474E-B7BB-2FF56D1E30B4}"/>
              </a:ext>
            </a:extLst>
          </p:cNvPr>
          <p:cNvSpPr txBox="1">
            <a:spLocks/>
          </p:cNvSpPr>
          <p:nvPr/>
        </p:nvSpPr>
        <p:spPr bwMode="auto">
          <a:xfrm>
            <a:off x="15875" y="4781550"/>
            <a:ext cx="45323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https://www.theteflcentre.com/news/skills-reading-6-tasks-for-reading-activities-matching-words-to-definitions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871AAFE-5AB9-4777-8C99-F99AA291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213" y="384175"/>
            <a:ext cx="4419600" cy="865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Three Schema Architecture</a:t>
            </a:r>
          </a:p>
        </p:txBody>
      </p:sp>
      <p:sp>
        <p:nvSpPr>
          <p:cNvPr id="54275" name="Content Placeholder 1">
            <a:extLst>
              <a:ext uri="{FF2B5EF4-FFF2-40B4-BE49-F238E27FC236}">
                <a16:creationId xmlns:a16="http://schemas.microsoft.com/office/drawing/2014/main" id="{065DBD60-336E-4727-9370-939F272A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963" y="1249363"/>
            <a:ext cx="5019675" cy="2654300"/>
          </a:xfrm>
        </p:spPr>
        <p:txBody>
          <a:bodyPr/>
          <a:lstStyle/>
          <a:p>
            <a:pPr eaLnBrk="1" hangingPunct="1"/>
            <a:r>
              <a:rPr lang="en-US" altLang="en-US" sz="1500"/>
              <a:t>It is also called ANSI/SPARC architecture or 3-level architecture.</a:t>
            </a:r>
          </a:p>
          <a:p>
            <a:pPr eaLnBrk="1" hangingPunct="1"/>
            <a:r>
              <a:rPr lang="en-US" altLang="en-US" sz="1500"/>
              <a:t>It is used to describe the structure of a specific database system.</a:t>
            </a:r>
          </a:p>
          <a:p>
            <a:pPr eaLnBrk="1" hangingPunct="1"/>
            <a:r>
              <a:rPr lang="en-US" altLang="en-US" sz="1500"/>
              <a:t>It is also used to separate the user applications and physical database.</a:t>
            </a:r>
          </a:p>
          <a:p>
            <a:pPr eaLnBrk="1" hangingPunct="1"/>
            <a:r>
              <a:rPr lang="en-US" altLang="en-US" sz="1500"/>
              <a:t>It contains 3-levels. It breaks the database down into three different</a:t>
            </a:r>
          </a:p>
          <a:p>
            <a:pPr eaLnBrk="1" hangingPunct="1"/>
            <a:r>
              <a:rPr lang="en-IN" altLang="en-US" sz="1500"/>
              <a:t>categories.</a:t>
            </a:r>
          </a:p>
          <a:p>
            <a:pPr lvl="1" eaLnBrk="1" hangingPunct="1"/>
            <a:r>
              <a:rPr lang="en-US" altLang="en-US" sz="1500" b="1"/>
              <a:t>Internal Level</a:t>
            </a:r>
            <a:r>
              <a:rPr lang="en-US" altLang="en-US" sz="1500"/>
              <a:t>: Actual PHYSICAL storage structure and access paths.</a:t>
            </a:r>
          </a:p>
          <a:p>
            <a:pPr lvl="1" eaLnBrk="1" hangingPunct="1"/>
            <a:r>
              <a:rPr lang="en-US" altLang="en-US" sz="1500" b="1"/>
              <a:t>Conceptual or Logical Level</a:t>
            </a:r>
            <a:r>
              <a:rPr lang="en-US" altLang="en-US" sz="1500"/>
              <a:t>: Structure and constraints for the entire </a:t>
            </a:r>
            <a:r>
              <a:rPr lang="en-IN" altLang="en-US" sz="1500"/>
              <a:t>database</a:t>
            </a:r>
          </a:p>
          <a:p>
            <a:pPr lvl="1" eaLnBrk="1" hangingPunct="1"/>
            <a:r>
              <a:rPr lang="en-US" altLang="en-US" sz="1500" b="1"/>
              <a:t>External or View level</a:t>
            </a:r>
            <a:r>
              <a:rPr lang="en-US" altLang="en-US" sz="1500"/>
              <a:t>: Describes various user views</a:t>
            </a:r>
            <a:endParaRPr lang="en-IN" altLang="en-US" sz="15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951CD0D-E248-4FA4-88FD-E59CA528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213" y="384175"/>
            <a:ext cx="4419600" cy="865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Three Schema Architecture</a:t>
            </a:r>
          </a:p>
        </p:txBody>
      </p:sp>
      <p:pic>
        <p:nvPicPr>
          <p:cNvPr id="55299" name="Picture 3">
            <a:extLst>
              <a:ext uri="{FF2B5EF4-FFF2-40B4-BE49-F238E27FC236}">
                <a16:creationId xmlns:a16="http://schemas.microsoft.com/office/drawing/2014/main" id="{075F0E2C-EBB4-498D-9DCA-E48C4E50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46228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01BDED-F227-4B8C-AA87-417C0A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4175"/>
            <a:ext cx="5891213" cy="865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Three Schema Architecture – Internal Schema</a:t>
            </a:r>
          </a:p>
        </p:txBody>
      </p:sp>
      <p:sp>
        <p:nvSpPr>
          <p:cNvPr id="56323" name="Content Placeholder 1">
            <a:extLst>
              <a:ext uri="{FF2B5EF4-FFF2-40B4-BE49-F238E27FC236}">
                <a16:creationId xmlns:a16="http://schemas.microsoft.com/office/drawing/2014/main" id="{6D470419-796E-48FC-B1D7-50AEBFEB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7963" y="1249363"/>
            <a:ext cx="5019675" cy="3303587"/>
          </a:xfrm>
        </p:spPr>
        <p:txBody>
          <a:bodyPr/>
          <a:lstStyle/>
          <a:p>
            <a:pPr algn="just" eaLnBrk="1" hangingPunct="1"/>
            <a:r>
              <a:rPr lang="en-US" altLang="en-US" sz="1400" b="1"/>
              <a:t>Internal level/Schema </a:t>
            </a:r>
            <a:r>
              <a:rPr lang="en-US" altLang="en-US" sz="1400"/>
              <a:t>: It defines the physical storage structure of the database. It is a very low-level representation of the entire database. </a:t>
            </a:r>
          </a:p>
          <a:p>
            <a:pPr algn="just" eaLnBrk="1" hangingPunct="1"/>
            <a:r>
              <a:rPr lang="en-US" altLang="en-US" sz="1400"/>
              <a:t>It contains multiple occurrences of multiple types of internal records. In the ANSI term, it is also called "stored record".</a:t>
            </a:r>
          </a:p>
          <a:p>
            <a:pPr algn="just" eaLnBrk="1" hangingPunct="1"/>
            <a:r>
              <a:rPr lang="en-IN" altLang="en-US" sz="1400" b="1"/>
              <a:t>Facts about Internal schema</a:t>
            </a:r>
            <a:r>
              <a:rPr lang="en-IN" altLang="en-US" sz="1400"/>
              <a:t>:</a:t>
            </a:r>
          </a:p>
          <a:p>
            <a:pPr algn="just" eaLnBrk="1" hangingPunct="1"/>
            <a:r>
              <a:rPr lang="en-US" altLang="en-US" sz="1400"/>
              <a:t>The internal schema is the lowest level of data abstraction.</a:t>
            </a:r>
          </a:p>
          <a:p>
            <a:pPr algn="just" eaLnBrk="1" hangingPunct="1"/>
            <a:r>
              <a:rPr lang="en-US" altLang="en-US" sz="1400"/>
              <a:t>It helps you to keep information about the actual representation of the entire database. It is similar to the actual storage of the data on the disk in the</a:t>
            </a:r>
            <a:r>
              <a:rPr lang="en-IN" altLang="en-US" sz="1400"/>
              <a:t>form of records </a:t>
            </a:r>
          </a:p>
          <a:p>
            <a:pPr algn="just" eaLnBrk="1" hangingPunct="1"/>
            <a:r>
              <a:rPr lang="en-US" altLang="en-US" sz="1400"/>
              <a:t>The internal view tells us what data is stored in the database and how its stored.</a:t>
            </a:r>
          </a:p>
          <a:p>
            <a:pPr algn="just" eaLnBrk="1" hangingPunct="1"/>
            <a:r>
              <a:rPr lang="en-US" altLang="en-US" sz="1400"/>
              <a:t>It never deals with the physical devices. Instead, internal schema views a physical device as a collection of physical pages.</a:t>
            </a:r>
            <a:endParaRPr lang="en-IN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57A7FA0-084F-4816-850C-37B0B1E8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4175"/>
            <a:ext cx="5891213" cy="865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Three Schema Architecture – Conceptual Schema</a:t>
            </a:r>
          </a:p>
        </p:txBody>
      </p:sp>
      <p:sp>
        <p:nvSpPr>
          <p:cNvPr id="57347" name="Content Placeholder 1">
            <a:extLst>
              <a:ext uri="{FF2B5EF4-FFF2-40B4-BE49-F238E27FC236}">
                <a16:creationId xmlns:a16="http://schemas.microsoft.com/office/drawing/2014/main" id="{3AC80301-E80B-4D8A-8A05-77D1CB5D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863" y="1200150"/>
            <a:ext cx="5019675" cy="3303588"/>
          </a:xfrm>
        </p:spPr>
        <p:txBody>
          <a:bodyPr/>
          <a:lstStyle/>
          <a:p>
            <a:pPr algn="just" eaLnBrk="1" hangingPunct="1"/>
            <a:r>
              <a:rPr lang="en-US" altLang="en-US" sz="1400" b="1"/>
              <a:t>Conceptual Schema/Level </a:t>
            </a:r>
            <a:r>
              <a:rPr lang="en-US" altLang="en-US" sz="1400"/>
              <a:t>: </a:t>
            </a:r>
          </a:p>
          <a:p>
            <a:pPr algn="just" eaLnBrk="1" hangingPunct="1"/>
            <a:r>
              <a:rPr lang="en-US" altLang="en-US" sz="1400"/>
              <a:t>It describes the Database structure of the whole database for the community of users.</a:t>
            </a:r>
          </a:p>
          <a:p>
            <a:pPr algn="just" eaLnBrk="1" hangingPunct="1"/>
            <a:r>
              <a:rPr lang="en-US" altLang="en-US" sz="1400"/>
              <a:t>It hides information about the physical storage structures and focuses </a:t>
            </a:r>
            <a:r>
              <a:rPr lang="en-IN" altLang="en-US" sz="1400"/>
              <a:t>on describing data types, entities, relationships, etc.</a:t>
            </a:r>
          </a:p>
          <a:p>
            <a:pPr algn="just" eaLnBrk="1" hangingPunct="1"/>
            <a:r>
              <a:rPr lang="en-US" altLang="en-US" sz="1400"/>
              <a:t>This logical level comes between the user level and physical storage view. </a:t>
            </a:r>
          </a:p>
          <a:p>
            <a:pPr algn="just" eaLnBrk="1" hangingPunct="1"/>
            <a:r>
              <a:rPr lang="en-US" altLang="en-US" sz="1400"/>
              <a:t>However, there is only single conceptual view of a single </a:t>
            </a:r>
            <a:r>
              <a:rPr lang="en-IN" altLang="en-US" sz="1400"/>
              <a:t>database.</a:t>
            </a:r>
          </a:p>
          <a:p>
            <a:pPr algn="just" eaLnBrk="1" hangingPunct="1"/>
            <a:r>
              <a:rPr lang="en-IN" altLang="en-US" sz="1400" b="1"/>
              <a:t>Facts about Conceptual schema:</a:t>
            </a:r>
          </a:p>
          <a:p>
            <a:pPr algn="just" eaLnBrk="1" hangingPunct="1"/>
            <a:r>
              <a:rPr lang="en-US" altLang="en-US" sz="1400"/>
              <a:t>Defines all database entities, their attributes, and their relationships.</a:t>
            </a:r>
          </a:p>
          <a:p>
            <a:pPr algn="just" eaLnBrk="1" hangingPunct="1"/>
            <a:r>
              <a:rPr lang="en-IN" altLang="en-US" sz="1400"/>
              <a:t>Security and integrity information.</a:t>
            </a:r>
          </a:p>
          <a:p>
            <a:pPr algn="just" eaLnBrk="1" hangingPunct="1"/>
            <a:r>
              <a:rPr lang="en-US" altLang="en-US" sz="1400"/>
              <a:t>In the conceptual level, the data available to a user must be contained in or derivable from the physical level.</a:t>
            </a:r>
            <a:endParaRPr lang="en-IN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229D963-2330-492D-A1B5-FB0E4897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384175"/>
            <a:ext cx="5891213" cy="865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Three Schema Architecture – External Schema</a:t>
            </a:r>
          </a:p>
        </p:txBody>
      </p:sp>
      <p:sp>
        <p:nvSpPr>
          <p:cNvPr id="58371" name="Content Placeholder 1">
            <a:extLst>
              <a:ext uri="{FF2B5EF4-FFF2-40B4-BE49-F238E27FC236}">
                <a16:creationId xmlns:a16="http://schemas.microsoft.com/office/drawing/2014/main" id="{007B5C56-5401-4ACC-AFC8-57669E4C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863" y="1200150"/>
            <a:ext cx="5019675" cy="3303588"/>
          </a:xfrm>
        </p:spPr>
        <p:txBody>
          <a:bodyPr/>
          <a:lstStyle/>
          <a:p>
            <a:pPr algn="just" eaLnBrk="1" hangingPunct="1"/>
            <a:r>
              <a:rPr lang="en-US" altLang="en-US" sz="1600" b="1"/>
              <a:t>External Schema/Level </a:t>
            </a:r>
            <a:r>
              <a:rPr lang="en-US" altLang="en-US" sz="1600"/>
              <a:t>: </a:t>
            </a:r>
          </a:p>
          <a:p>
            <a:pPr eaLnBrk="1" hangingPunct="1"/>
            <a:r>
              <a:rPr lang="en-US" altLang="en-US" sz="1600"/>
              <a:t>It describes the part of the database which specific user is interested in &amp; hides the unrelated details of the </a:t>
            </a:r>
            <a:r>
              <a:rPr lang="en-IN" altLang="en-US" sz="1600"/>
              <a:t>database from the user.</a:t>
            </a:r>
          </a:p>
          <a:p>
            <a:pPr eaLnBrk="1" hangingPunct="1"/>
            <a:r>
              <a:rPr lang="en-US" altLang="en-US" sz="1600"/>
              <a:t>There may be "n" number of external views for each database.</a:t>
            </a:r>
          </a:p>
          <a:p>
            <a:pPr eaLnBrk="1" hangingPunct="1"/>
            <a:r>
              <a:rPr lang="en-US" altLang="en-US" sz="1600"/>
              <a:t>Each external view is defined using an external schema, which consists of definitions of various types of external record of that specific view.</a:t>
            </a:r>
          </a:p>
          <a:p>
            <a:pPr eaLnBrk="1" hangingPunct="1"/>
            <a:r>
              <a:rPr lang="en-US" altLang="en-US" sz="1600"/>
              <a:t>An external view is just the content of the database as it is seen by </a:t>
            </a:r>
            <a:r>
              <a:rPr lang="en-IN" altLang="en-US" sz="1600"/>
              <a:t>some specific particular user.</a:t>
            </a:r>
          </a:p>
          <a:p>
            <a:pPr eaLnBrk="1" hangingPunct="1"/>
            <a:r>
              <a:rPr lang="en-US" altLang="en-US" sz="1600" b="1"/>
              <a:t>For example, </a:t>
            </a:r>
            <a:r>
              <a:rPr lang="en-US" altLang="en-US" sz="1600"/>
              <a:t>a user from the sales department will see only sales </a:t>
            </a:r>
            <a:r>
              <a:rPr lang="en-IN" altLang="en-US" sz="1600"/>
              <a:t>related data.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4AA244-1B60-4AEF-8387-B0F20A34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95263"/>
            <a:ext cx="5891213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Objectives of Three Schema Architecture</a:t>
            </a:r>
          </a:p>
        </p:txBody>
      </p:sp>
      <p:sp>
        <p:nvSpPr>
          <p:cNvPr id="59395" name="Content Placeholder 1">
            <a:extLst>
              <a:ext uri="{FF2B5EF4-FFF2-40B4-BE49-F238E27FC236}">
                <a16:creationId xmlns:a16="http://schemas.microsoft.com/office/drawing/2014/main" id="{FBED1885-7E9B-4D46-92BA-856B7C26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388" y="1123950"/>
            <a:ext cx="5019675" cy="2312988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An external level is only related to the data which is viewed by </a:t>
            </a:r>
            <a:r>
              <a:rPr lang="en-IN" altLang="en-US" sz="1600"/>
              <a:t>specific end users.</a:t>
            </a:r>
          </a:p>
          <a:p>
            <a:pPr algn="just" eaLnBrk="1" hangingPunct="1"/>
            <a:r>
              <a:rPr lang="en-US" altLang="en-US" sz="1600"/>
              <a:t>This level includes some external schemas.</a:t>
            </a:r>
          </a:p>
          <a:p>
            <a:pPr algn="just" eaLnBrk="1" hangingPunct="1"/>
            <a:r>
              <a:rPr lang="en-US" altLang="en-US" sz="1600"/>
              <a:t>External schema level is nearest to the user.</a:t>
            </a:r>
          </a:p>
          <a:p>
            <a:pPr algn="just" eaLnBrk="1" hangingPunct="1"/>
            <a:r>
              <a:rPr lang="en-US" altLang="en-US" sz="1600"/>
              <a:t>The external schema describes the segment of the database which is needed for a certain user group and hides the remaining details from the database from the specific user group.</a:t>
            </a:r>
            <a:endParaRPr lang="en-IN" altLang="en-US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2CBB8F-0801-471E-854B-76F6EB3C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95263"/>
            <a:ext cx="5891213" cy="8667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Objectives of Three Schema Architecture</a:t>
            </a:r>
          </a:p>
        </p:txBody>
      </p:sp>
      <p:sp>
        <p:nvSpPr>
          <p:cNvPr id="60419" name="Content Placeholder 1">
            <a:extLst>
              <a:ext uri="{FF2B5EF4-FFF2-40B4-BE49-F238E27FC236}">
                <a16:creationId xmlns:a16="http://schemas.microsoft.com/office/drawing/2014/main" id="{0CEC1839-A1D3-4884-9A23-CDED0B83A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388" y="1123950"/>
            <a:ext cx="5019675" cy="2312988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An external level is only related to the data which is viewed by </a:t>
            </a:r>
            <a:r>
              <a:rPr lang="en-IN" altLang="en-US" sz="1600"/>
              <a:t>specific end users.</a:t>
            </a:r>
          </a:p>
          <a:p>
            <a:pPr algn="just" eaLnBrk="1" hangingPunct="1"/>
            <a:r>
              <a:rPr lang="en-US" altLang="en-US" sz="1600"/>
              <a:t>This level includes some external schemas.</a:t>
            </a:r>
          </a:p>
          <a:p>
            <a:pPr algn="just" eaLnBrk="1" hangingPunct="1"/>
            <a:r>
              <a:rPr lang="en-US" altLang="en-US" sz="1600"/>
              <a:t>External schema level is nearest to the user.</a:t>
            </a:r>
          </a:p>
          <a:p>
            <a:pPr algn="just" eaLnBrk="1" hangingPunct="1"/>
            <a:r>
              <a:rPr lang="en-US" altLang="en-US" sz="1600"/>
              <a:t>The external schema describes the segment of the database which is needed for a certain user group and hides the remaining details from the database from the specific user group.</a:t>
            </a:r>
            <a:endParaRPr lang="en-IN" altLang="en-US" sz="1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9A9FB68-EADA-4D56-B9CA-38A65BA6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285750"/>
            <a:ext cx="41910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DBMS Components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8F9B8530-72F1-48CE-B2A3-799CD4660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92188"/>
            <a:ext cx="4191000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35AF31-1F22-4705-9F3B-327C183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285750"/>
            <a:ext cx="41910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DBMS Components</a:t>
            </a:r>
          </a:p>
        </p:txBody>
      </p:sp>
      <p:sp>
        <p:nvSpPr>
          <p:cNvPr id="62467" name="Content Placeholder 1">
            <a:extLst>
              <a:ext uri="{FF2B5EF4-FFF2-40B4-BE49-F238E27FC236}">
                <a16:creationId xmlns:a16="http://schemas.microsoft.com/office/drawing/2014/main" id="{378074FF-7DEA-4599-8B3C-33BF9E576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11239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DML : DML processor must interact with the query processor to </a:t>
            </a:r>
            <a:r>
              <a:rPr lang="en-IN" altLang="en-US" sz="1600"/>
              <a:t>generate the appropriate code</a:t>
            </a:r>
          </a:p>
          <a:p>
            <a:pPr algn="just" eaLnBrk="1" hangingPunct="1"/>
            <a:r>
              <a:rPr lang="en-US" altLang="en-US" sz="1600"/>
              <a:t>DDL interacts with Data Dictionary/ System Catalog</a:t>
            </a:r>
          </a:p>
          <a:p>
            <a:pPr algn="just" eaLnBrk="1" hangingPunct="1"/>
            <a:r>
              <a:rPr lang="en-US" altLang="en-US" sz="1600"/>
              <a:t>System Catalog : It is a collection of tables and views that contain important information about a database. It is available for each database. It defines the structure of the database.</a:t>
            </a:r>
          </a:p>
          <a:p>
            <a:pPr algn="just" eaLnBrk="1" hangingPunct="1"/>
            <a:r>
              <a:rPr lang="en-US" altLang="en-US" sz="1600"/>
              <a:t>For example, the DDL (data dictionary language) for all tables in the database is stored in the system catalog.</a:t>
            </a:r>
          </a:p>
          <a:p>
            <a:pPr algn="just" eaLnBrk="1" hangingPunct="1"/>
            <a:r>
              <a:rPr lang="en-US" altLang="en-US" sz="1600"/>
              <a:t>Query processor : It transforms user queries into a series of low level instructions. It is used to interpret the online user’s query and convert it into an efficient series of operations in a form capable of being sent to the run time data manager for execution.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21C4186-9853-4AAB-B970-ECB46E38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285750"/>
            <a:ext cx="41910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DBMS Components</a:t>
            </a:r>
          </a:p>
        </p:txBody>
      </p:sp>
      <p:sp>
        <p:nvSpPr>
          <p:cNvPr id="63491" name="Content Placeholder 1">
            <a:extLst>
              <a:ext uri="{FF2B5EF4-FFF2-40B4-BE49-F238E27FC236}">
                <a16:creationId xmlns:a16="http://schemas.microsoft.com/office/drawing/2014/main" id="{3F3D7DD4-BDE2-4FC8-8A29-69DBE658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1123950"/>
            <a:ext cx="5019675" cy="2514600"/>
          </a:xfrm>
        </p:spPr>
        <p:txBody>
          <a:bodyPr/>
          <a:lstStyle/>
          <a:p>
            <a:pPr eaLnBrk="1" hangingPunct="1"/>
            <a:r>
              <a:rPr lang="en-IN" altLang="en-US" sz="1600"/>
              <a:t>It uses the data </a:t>
            </a:r>
            <a:r>
              <a:rPr lang="en-US" altLang="en-US" sz="1600"/>
              <a:t>dictionary to find the structure of the relevant portion of the database and uses this information in modifying the query and preparing and optimal plan to access the database.</a:t>
            </a:r>
          </a:p>
          <a:p>
            <a:pPr eaLnBrk="1" hangingPunct="1"/>
            <a:r>
              <a:rPr lang="en-US" altLang="en-US" sz="1600"/>
              <a:t>Data Dictionary : It contains all the information about the database. As the name suggests, it is the dictionary of all the data items. It contains description of all the tables, view, materialized views, </a:t>
            </a:r>
            <a:r>
              <a:rPr lang="en-IN" altLang="en-US" sz="1600"/>
              <a:t>constraints, indexes, triggers etc.</a:t>
            </a: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1A84EDD-663B-4657-A62A-22F0101B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313" y="958850"/>
            <a:ext cx="4572000" cy="381000"/>
          </a:xfrm>
        </p:spPr>
        <p:txBody>
          <a:bodyPr/>
          <a:lstStyle/>
          <a:p>
            <a:pPr eaLnBrk="1" hangingPunct="1"/>
            <a:r>
              <a:rPr lang="en-IN" altLang="en-US" sz="3200" b="1"/>
              <a:t>Basic Definitions </a:t>
            </a:r>
            <a:br>
              <a:rPr lang="en-IN" altLang="en-US" sz="3200" b="1"/>
            </a:br>
            <a:endParaRPr lang="en-IN" alt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2C64F-EB68-44D5-B216-FB6AD19E8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3546475"/>
            <a:ext cx="4343400" cy="2922588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/>
              <a:t>Database</a:t>
            </a:r>
          </a:p>
          <a:p>
            <a:pPr marL="4572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altLang="en-US" u="sng" dirty="0"/>
              <a:t>A collection of </a:t>
            </a:r>
            <a:r>
              <a:rPr lang="en-US" altLang="en-US" b="1" u="sng" dirty="0"/>
              <a:t>related data</a:t>
            </a:r>
            <a:r>
              <a:rPr lang="en-US" altLang="en-US" u="sng" dirty="0"/>
              <a:t>.</a:t>
            </a:r>
          </a:p>
          <a:p>
            <a:pPr marL="4572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dirty="0"/>
          </a:p>
        </p:txBody>
      </p:sp>
      <p:pic>
        <p:nvPicPr>
          <p:cNvPr id="2050" name="Picture 2" descr="Executive Perspective: Database Directions | Transforming Data ...">
            <a:extLst>
              <a:ext uri="{FF2B5EF4-FFF2-40B4-BE49-F238E27FC236}">
                <a16:creationId xmlns:a16="http://schemas.microsoft.com/office/drawing/2014/main" id="{A2807862-7BC6-4820-BAB9-A4C22FB8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1179513"/>
            <a:ext cx="484505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Footer Placeholder 3">
            <a:extLst>
              <a:ext uri="{FF2B5EF4-FFF2-40B4-BE49-F238E27FC236}">
                <a16:creationId xmlns:a16="http://schemas.microsoft.com/office/drawing/2014/main" id="{6FE9D0F5-C673-404D-B4E1-9E700098BBD6}"/>
              </a:ext>
            </a:extLst>
          </p:cNvPr>
          <p:cNvSpPr txBox="1">
            <a:spLocks/>
          </p:cNvSpPr>
          <p:nvPr/>
        </p:nvSpPr>
        <p:spPr bwMode="auto">
          <a:xfrm>
            <a:off x="0" y="4781550"/>
            <a:ext cx="45323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https://tdwi.org/articles/2019/03/11/dtw-all-five-database-requirements-for-digital-transformation.aspx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2E51F24-D0DE-4D6D-A766-7DD85F39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285750"/>
            <a:ext cx="41910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DBMS – Data Models</a:t>
            </a:r>
          </a:p>
        </p:txBody>
      </p:sp>
      <p:sp>
        <p:nvSpPr>
          <p:cNvPr id="64515" name="Content Placeholder 1">
            <a:extLst>
              <a:ext uri="{FF2B5EF4-FFF2-40B4-BE49-F238E27FC236}">
                <a16:creationId xmlns:a16="http://schemas.microsoft.com/office/drawing/2014/main" id="{29D6F1BD-0923-413B-811E-8B469BED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313" y="1352550"/>
            <a:ext cx="5018087" cy="2514600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Data Models define how the logical structure of a database is modeled.</a:t>
            </a:r>
          </a:p>
          <a:p>
            <a:pPr algn="just" eaLnBrk="1" hangingPunct="1"/>
            <a:r>
              <a:rPr lang="en-US" altLang="en-US" sz="1600"/>
              <a:t>They are fundamental entities to introduce abstraction in a DBMS.</a:t>
            </a:r>
          </a:p>
          <a:p>
            <a:pPr algn="just" eaLnBrk="1" hangingPunct="1"/>
            <a:r>
              <a:rPr lang="en-US" altLang="en-US" sz="1600"/>
              <a:t>They define how data is connected to each other and how they are processed and stored inside the system.</a:t>
            </a:r>
          </a:p>
          <a:p>
            <a:pPr algn="just" eaLnBrk="1" hangingPunct="1"/>
            <a:r>
              <a:rPr lang="en-US" altLang="en-US" sz="1600"/>
              <a:t>The very first data model could be flat data-models, where all the data used are to be kept in the same plane.</a:t>
            </a:r>
          </a:p>
          <a:p>
            <a:pPr algn="just" eaLnBrk="1" hangingPunct="1"/>
            <a:r>
              <a:rPr lang="en-US" altLang="en-US" sz="1600"/>
              <a:t>Earlier data models were not so scientific, hence they were prone to introduce lots of duplication and update anomalies.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162685-6002-4F6A-94B7-8CB9EFC6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285750"/>
            <a:ext cx="51054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Data Models - Categories</a:t>
            </a:r>
          </a:p>
        </p:txBody>
      </p:sp>
      <p:sp>
        <p:nvSpPr>
          <p:cNvPr id="65539" name="Content Placeholder 1">
            <a:extLst>
              <a:ext uri="{FF2B5EF4-FFF2-40B4-BE49-F238E27FC236}">
                <a16:creationId xmlns:a16="http://schemas.microsoft.com/office/drawing/2014/main" id="{39BC0935-62B4-4A40-B5A9-2F6AD3793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18097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US" altLang="en-US" sz="1600" b="1"/>
              <a:t>Conceptual (high-level, semantic) data models</a:t>
            </a:r>
            <a:r>
              <a:rPr lang="en-US" altLang="en-US" sz="1600"/>
              <a:t>: Provide concepts that are close to the way many users perceive data. (Also called entity-based or object-based data models.)</a:t>
            </a:r>
          </a:p>
          <a:p>
            <a:pPr algn="just" eaLnBrk="1" hangingPunct="1"/>
            <a:r>
              <a:rPr lang="en-US" altLang="en-US" sz="1600" b="1"/>
              <a:t>Physical (low-level, internal) data models</a:t>
            </a:r>
            <a:r>
              <a:rPr lang="en-US" altLang="en-US" sz="1600"/>
              <a:t>: Provide concepts that describe details of how data is stored in the computer.</a:t>
            </a:r>
          </a:p>
          <a:p>
            <a:pPr algn="just" eaLnBrk="1" hangingPunct="1"/>
            <a:r>
              <a:rPr lang="en-IN" altLang="en-US" sz="1600" b="1"/>
              <a:t>Implementation (representational) data models</a:t>
            </a:r>
            <a:r>
              <a:rPr lang="en-IN" altLang="en-US" sz="1600"/>
              <a:t>: Provide </a:t>
            </a:r>
            <a:r>
              <a:rPr lang="en-US" altLang="en-US" sz="1600"/>
              <a:t>concepts that fall between the above two, balancing user views with </a:t>
            </a:r>
            <a:r>
              <a:rPr lang="en-IN" altLang="en-US" sz="1600"/>
              <a:t>some computer storage details.</a:t>
            </a:r>
            <a:endParaRPr lang="en-US" altLang="en-US" sz="16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58520CE-1F04-4F32-9AF8-21AFFF4A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361950"/>
            <a:ext cx="4038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Data Independence</a:t>
            </a:r>
          </a:p>
        </p:txBody>
      </p:sp>
      <p:sp>
        <p:nvSpPr>
          <p:cNvPr id="66563" name="Content Placeholder 1">
            <a:extLst>
              <a:ext uri="{FF2B5EF4-FFF2-40B4-BE49-F238E27FC236}">
                <a16:creationId xmlns:a16="http://schemas.microsoft.com/office/drawing/2014/main" id="{7F561324-8224-4DDD-8678-97C727609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00" y="1439218"/>
            <a:ext cx="8009060" cy="3243105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Data Independence is defined as a property of DBMS that helps the user to change the Database schema at one level of a database system without requiring to change the schema at the next higher level.</a:t>
            </a:r>
          </a:p>
          <a:p>
            <a:pPr algn="just" eaLnBrk="1" hangingPunct="1"/>
            <a:r>
              <a:rPr lang="en-US" altLang="en-US" sz="1600"/>
              <a:t>Data independence helps the user to keep data separated from all programs that make use of it.</a:t>
            </a:r>
          </a:p>
          <a:p>
            <a:pPr algn="just" eaLnBrk="1" hangingPunct="1"/>
            <a:r>
              <a:rPr lang="en-IN" altLang="en-US" sz="1600" b="1"/>
              <a:t>Types of Data Independence</a:t>
            </a:r>
          </a:p>
          <a:p>
            <a:pPr lvl="1" algn="just" eaLnBrk="1" hangingPunct="1"/>
            <a:r>
              <a:rPr lang="en-IN" altLang="en-US" sz="1600"/>
              <a:t>Physical Data Independence</a:t>
            </a:r>
          </a:p>
          <a:p>
            <a:pPr lvl="1" algn="just" eaLnBrk="1" hangingPunct="1"/>
            <a:r>
              <a:rPr lang="en-IN" altLang="en-US" sz="1600"/>
              <a:t>Logical Data Independence</a:t>
            </a:r>
            <a:endParaRPr lang="en-US" altLang="en-US"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D6C05D-9866-4647-BB91-14A463C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327025"/>
            <a:ext cx="4038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Levels of Database</a:t>
            </a:r>
          </a:p>
        </p:txBody>
      </p:sp>
      <p:pic>
        <p:nvPicPr>
          <p:cNvPr id="67587" name="Picture 2">
            <a:extLst>
              <a:ext uri="{FF2B5EF4-FFF2-40B4-BE49-F238E27FC236}">
                <a16:creationId xmlns:a16="http://schemas.microsoft.com/office/drawing/2014/main" id="{B7B8B4E3-BEEC-4E4C-98F2-F88B68526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985838"/>
            <a:ext cx="57912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AB26309-10CD-4E82-8103-4DE9C0790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0" y="327025"/>
            <a:ext cx="4038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Levels of Database</a:t>
            </a:r>
          </a:p>
        </p:txBody>
      </p:sp>
      <p:pic>
        <p:nvPicPr>
          <p:cNvPr id="68611" name="Picture 1">
            <a:extLst>
              <a:ext uri="{FF2B5EF4-FFF2-40B4-BE49-F238E27FC236}">
                <a16:creationId xmlns:a16="http://schemas.microsoft.com/office/drawing/2014/main" id="{632B6B6F-7924-4757-9C96-7AD9233DE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88" y="950913"/>
            <a:ext cx="5984875" cy="367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7157557-6885-4F64-AC51-BDB86886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1950"/>
            <a:ext cx="5562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Physical Data Independence</a:t>
            </a:r>
          </a:p>
        </p:txBody>
      </p:sp>
      <p:sp>
        <p:nvSpPr>
          <p:cNvPr id="69635" name="Content Placeholder 1">
            <a:extLst>
              <a:ext uri="{FF2B5EF4-FFF2-40B4-BE49-F238E27FC236}">
                <a16:creationId xmlns:a16="http://schemas.microsoft.com/office/drawing/2014/main" id="{89F15F69-C2C4-4634-9EF9-EC4B4EB2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13525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US" altLang="en-US" sz="1600" b="1"/>
              <a:t>Physical Data Independence : </a:t>
            </a:r>
            <a:r>
              <a:rPr lang="en-US" altLang="en-US" sz="1600"/>
              <a:t>Change internal schema without having </a:t>
            </a:r>
            <a:r>
              <a:rPr lang="en-IN" altLang="en-US" sz="1600"/>
              <a:t>to change conceptual schema. </a:t>
            </a:r>
            <a:r>
              <a:rPr lang="en-US" altLang="en-US" sz="1600"/>
              <a:t>i.e can easily change the physical storage structures or devices with an effect on the conceptual schema.</a:t>
            </a:r>
          </a:p>
          <a:p>
            <a:pPr algn="just" eaLnBrk="1" hangingPunct="1"/>
            <a:r>
              <a:rPr lang="en-US" altLang="en-US" sz="1600"/>
              <a:t>It helps user to separate conceptual levels from the Internal/Physical levels.</a:t>
            </a:r>
          </a:p>
          <a:p>
            <a:pPr algn="just" eaLnBrk="1" hangingPunct="1"/>
            <a:r>
              <a:rPr lang="en-US" altLang="en-US" sz="1600"/>
              <a:t>It allows user to provide a logical description of the database without the need to specify physical structures.</a:t>
            </a:r>
          </a:p>
          <a:p>
            <a:pPr algn="just" eaLnBrk="1" hangingPunct="1"/>
            <a:r>
              <a:rPr lang="en-US" altLang="en-US" sz="1600"/>
              <a:t>It is achieved by the presence of the internal level of the database and then the transformation from the conceptual level of the database to the </a:t>
            </a:r>
            <a:r>
              <a:rPr lang="en-IN" altLang="en-US" sz="1600"/>
              <a:t>internal level.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F73AD0D-1DE9-4EE7-BA60-7E1ED053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584200"/>
            <a:ext cx="5562600" cy="6223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Benefits of Physical Data Independence</a:t>
            </a:r>
            <a:endParaRPr lang="en-IN" b="1" dirty="0"/>
          </a:p>
        </p:txBody>
      </p:sp>
      <p:sp>
        <p:nvSpPr>
          <p:cNvPr id="70659" name="Content Placeholder 1">
            <a:extLst>
              <a:ext uri="{FF2B5EF4-FFF2-40B4-BE49-F238E27FC236}">
                <a16:creationId xmlns:a16="http://schemas.microsoft.com/office/drawing/2014/main" id="{47E0AA84-824F-47C9-A27C-BC6C5C154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1352550"/>
            <a:ext cx="5019675" cy="2514600"/>
          </a:xfrm>
        </p:spPr>
        <p:txBody>
          <a:bodyPr/>
          <a:lstStyle/>
          <a:p>
            <a:pPr eaLnBrk="1" hangingPunct="1"/>
            <a:r>
              <a:rPr lang="en-US" altLang="en-US" sz="1600"/>
              <a:t>Due to Physical independence, any of the below changes will not affect the </a:t>
            </a:r>
            <a:r>
              <a:rPr lang="en-IN" altLang="en-US" sz="1600"/>
              <a:t>conceptual layer:</a:t>
            </a:r>
          </a:p>
          <a:p>
            <a:pPr eaLnBrk="1" hangingPunct="1"/>
            <a:r>
              <a:rPr lang="en-US" altLang="en-US" sz="1600"/>
              <a:t>Using a new storage device like Hard Drive or Magnetic Tapes</a:t>
            </a:r>
          </a:p>
          <a:p>
            <a:pPr eaLnBrk="1" hangingPunct="1"/>
            <a:r>
              <a:rPr lang="en-US" altLang="en-US" sz="1600"/>
              <a:t>Modifying the file organization technique in the Database</a:t>
            </a:r>
          </a:p>
          <a:p>
            <a:pPr eaLnBrk="1" hangingPunct="1"/>
            <a:r>
              <a:rPr lang="en-US" altLang="en-US" sz="1600"/>
              <a:t>Switching to different data structures.</a:t>
            </a:r>
          </a:p>
          <a:p>
            <a:pPr eaLnBrk="1" hangingPunct="1"/>
            <a:r>
              <a:rPr lang="en-US" altLang="en-US" sz="1600"/>
              <a:t>Changing the access method. Modifying indexes.</a:t>
            </a:r>
          </a:p>
          <a:p>
            <a:pPr eaLnBrk="1" hangingPunct="1"/>
            <a:r>
              <a:rPr lang="en-IN" altLang="en-US" sz="1600"/>
              <a:t>Changes to compression techniques or hashing algorithms.</a:t>
            </a:r>
          </a:p>
          <a:p>
            <a:pPr eaLnBrk="1" hangingPunct="1"/>
            <a:r>
              <a:rPr lang="en-US" altLang="en-US" sz="1600"/>
              <a:t>Change of Location of Database from say C drive to D Drive</a:t>
            </a:r>
            <a:endParaRPr lang="en-IN" altLang="en-US" sz="16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BE287B-1B03-46C2-93F1-B42B5D7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61950"/>
            <a:ext cx="5562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Logical Data Independence</a:t>
            </a:r>
          </a:p>
        </p:txBody>
      </p:sp>
      <p:sp>
        <p:nvSpPr>
          <p:cNvPr id="71683" name="Content Placeholder 1">
            <a:extLst>
              <a:ext uri="{FF2B5EF4-FFF2-40B4-BE49-F238E27FC236}">
                <a16:creationId xmlns:a16="http://schemas.microsoft.com/office/drawing/2014/main" id="{5BAC842C-6F3F-4FB4-8DDA-0B404F2D9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976313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US" altLang="en-US" sz="1400" b="1"/>
              <a:t>Logical Data Independence </a:t>
            </a:r>
            <a:r>
              <a:rPr lang="en-US" altLang="en-US" sz="1400"/>
              <a:t>is the ability to change the conceptual</a:t>
            </a:r>
          </a:p>
          <a:p>
            <a:pPr algn="just" eaLnBrk="1" hangingPunct="1"/>
            <a:r>
              <a:rPr lang="en-IN" altLang="en-US" sz="1400"/>
              <a:t>scheme without changing :</a:t>
            </a:r>
          </a:p>
          <a:p>
            <a:pPr lvl="1" algn="just" eaLnBrk="1" hangingPunct="1"/>
            <a:r>
              <a:rPr lang="en-IN" altLang="en-US" sz="1400"/>
              <a:t>External views</a:t>
            </a:r>
          </a:p>
          <a:p>
            <a:pPr lvl="1" algn="just" eaLnBrk="1" hangingPunct="1"/>
            <a:r>
              <a:rPr lang="en-IN" altLang="en-US" sz="1400"/>
              <a:t>External API or programs</a:t>
            </a:r>
          </a:p>
          <a:p>
            <a:pPr algn="just" eaLnBrk="1" hangingPunct="1"/>
            <a:r>
              <a:rPr lang="en-US" altLang="en-US" sz="1400"/>
              <a:t>Any change made will be absorbed by the mapping between external and </a:t>
            </a:r>
            <a:r>
              <a:rPr lang="en-IN" altLang="en-US" sz="1400"/>
              <a:t>conceptual levels.</a:t>
            </a:r>
          </a:p>
          <a:p>
            <a:pPr algn="just" eaLnBrk="1" hangingPunct="1"/>
            <a:r>
              <a:rPr lang="en-US" altLang="en-US" sz="1400"/>
              <a:t>When compared to Physical Data independence, it is challenging to </a:t>
            </a:r>
            <a:r>
              <a:rPr lang="en-IN" altLang="en-US" sz="1400"/>
              <a:t>achieve logical data independence.</a:t>
            </a:r>
          </a:p>
          <a:p>
            <a:pPr algn="just" eaLnBrk="1" hangingPunct="1"/>
            <a:r>
              <a:rPr lang="en-US" altLang="en-US" sz="1400"/>
              <a:t>Due to Logical independence, any of the below change will not affect the </a:t>
            </a:r>
            <a:r>
              <a:rPr lang="en-IN" altLang="en-US" sz="1400"/>
              <a:t>external layer.</a:t>
            </a:r>
          </a:p>
          <a:p>
            <a:pPr lvl="1" algn="just" eaLnBrk="1" hangingPunct="1"/>
            <a:r>
              <a:rPr lang="en-US" altLang="en-US" sz="1400"/>
              <a:t>Add/Modify/Delete a new attribute, entity or relationship is possible without a rewrite of existing application programs.</a:t>
            </a:r>
          </a:p>
          <a:p>
            <a:pPr lvl="1" algn="just" eaLnBrk="1" hangingPunct="1"/>
            <a:r>
              <a:rPr lang="en-US" altLang="en-US" sz="1400"/>
              <a:t>Merging two records into one.</a:t>
            </a:r>
          </a:p>
          <a:p>
            <a:pPr lvl="1" algn="just" eaLnBrk="1" hangingPunct="1"/>
            <a:r>
              <a:rPr lang="en-US" altLang="en-US" sz="1400"/>
              <a:t>Breaking an existing record into two or more records</a:t>
            </a:r>
            <a:r>
              <a:rPr lang="en-IN" altLang="en-US" sz="1400"/>
              <a:t>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0CD013D-BFD0-494B-9589-5492B11C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514350"/>
            <a:ext cx="5562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Benefits of Logical Data Independence</a:t>
            </a:r>
          </a:p>
        </p:txBody>
      </p:sp>
      <p:sp>
        <p:nvSpPr>
          <p:cNvPr id="72707" name="Content Placeholder 1">
            <a:extLst>
              <a:ext uri="{FF2B5EF4-FFF2-40B4-BE49-F238E27FC236}">
                <a16:creationId xmlns:a16="http://schemas.microsoft.com/office/drawing/2014/main" id="{A1739644-C197-4083-A6DF-C9F1D076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976313"/>
            <a:ext cx="5019675" cy="2514600"/>
          </a:xfrm>
        </p:spPr>
        <p:txBody>
          <a:bodyPr/>
          <a:lstStyle/>
          <a:p>
            <a:pPr eaLnBrk="1" hangingPunct="1"/>
            <a:r>
              <a:rPr lang="en-US" altLang="en-US" sz="1600"/>
              <a:t>Helps user to improve the quality of the data.</a:t>
            </a:r>
          </a:p>
          <a:p>
            <a:pPr eaLnBrk="1" hangingPunct="1"/>
            <a:r>
              <a:rPr lang="en-US" altLang="en-US" sz="1600"/>
              <a:t>Database system maintenance becomes affordable.</a:t>
            </a:r>
          </a:p>
          <a:p>
            <a:pPr eaLnBrk="1" hangingPunct="1"/>
            <a:r>
              <a:rPr lang="en-US" altLang="en-US" sz="1600"/>
              <a:t>Enforcement of standards and improvement in database security.</a:t>
            </a:r>
          </a:p>
          <a:p>
            <a:pPr eaLnBrk="1" hangingPunct="1"/>
            <a:r>
              <a:rPr lang="en-US" altLang="en-US" sz="1600"/>
              <a:t>User does not need to alter data structure in application programs.</a:t>
            </a:r>
          </a:p>
          <a:p>
            <a:pPr eaLnBrk="1" hangingPunct="1"/>
            <a:r>
              <a:rPr lang="en-US" altLang="en-US" sz="1600"/>
              <a:t>Permits developer to focus on the general structure of the Database rather than worrying about the internal implementation.</a:t>
            </a:r>
          </a:p>
          <a:p>
            <a:pPr eaLnBrk="1" hangingPunct="1"/>
            <a:r>
              <a:rPr lang="en-US" altLang="en-US" sz="1600"/>
              <a:t>It allows user to improve state which is undamaged or undivided.</a:t>
            </a:r>
          </a:p>
          <a:p>
            <a:pPr eaLnBrk="1" hangingPunct="1"/>
            <a:r>
              <a:rPr lang="en-US" altLang="en-US" sz="1600"/>
              <a:t>Database incongruity is vastly reduced.</a:t>
            </a:r>
          </a:p>
          <a:p>
            <a:pPr eaLnBrk="1" hangingPunct="1"/>
            <a:r>
              <a:rPr lang="en-US" altLang="en-US" sz="1600"/>
              <a:t>Easily make modifications in the physical level is needed to improve the performance of the system.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50ECC1-8ED7-4F90-9712-73BCD019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514350"/>
            <a:ext cx="5562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Benefits of Logical Data Independence</a:t>
            </a:r>
          </a:p>
        </p:txBody>
      </p:sp>
      <p:sp>
        <p:nvSpPr>
          <p:cNvPr id="73731" name="Content Placeholder 1">
            <a:extLst>
              <a:ext uri="{FF2B5EF4-FFF2-40B4-BE49-F238E27FC236}">
                <a16:creationId xmlns:a16="http://schemas.microsoft.com/office/drawing/2014/main" id="{211DE993-A652-4459-8EA7-D1251AA2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976313"/>
            <a:ext cx="5019675" cy="2514600"/>
          </a:xfrm>
        </p:spPr>
        <p:txBody>
          <a:bodyPr/>
          <a:lstStyle/>
          <a:p>
            <a:pPr eaLnBrk="1" hangingPunct="1"/>
            <a:r>
              <a:rPr lang="en-US" altLang="en-US" sz="1600"/>
              <a:t>Helps user to improve the quality of the data.</a:t>
            </a:r>
          </a:p>
          <a:p>
            <a:pPr eaLnBrk="1" hangingPunct="1"/>
            <a:r>
              <a:rPr lang="en-US" altLang="en-US" sz="1600"/>
              <a:t>Database system maintenance becomes affordable.</a:t>
            </a:r>
          </a:p>
          <a:p>
            <a:pPr eaLnBrk="1" hangingPunct="1"/>
            <a:r>
              <a:rPr lang="en-US" altLang="en-US" sz="1600"/>
              <a:t>Enforcement of standards and improvement in database security.</a:t>
            </a:r>
          </a:p>
          <a:p>
            <a:pPr eaLnBrk="1" hangingPunct="1"/>
            <a:r>
              <a:rPr lang="en-US" altLang="en-US" sz="1600"/>
              <a:t>User does not need to alter data structure in application programs.</a:t>
            </a:r>
          </a:p>
          <a:p>
            <a:pPr eaLnBrk="1" hangingPunct="1"/>
            <a:r>
              <a:rPr lang="en-US" altLang="en-US" sz="1600"/>
              <a:t>Permits developer to focus on the general structure of the Database rather than worrying about the internal implementation.</a:t>
            </a:r>
          </a:p>
          <a:p>
            <a:pPr eaLnBrk="1" hangingPunct="1"/>
            <a:r>
              <a:rPr lang="en-US" altLang="en-US" sz="1600"/>
              <a:t>It allows user to improve state which is undamaged or undivided.</a:t>
            </a:r>
          </a:p>
          <a:p>
            <a:pPr eaLnBrk="1" hangingPunct="1"/>
            <a:r>
              <a:rPr lang="en-US" altLang="en-US" sz="1600"/>
              <a:t>Database incongruity is vastly reduced.</a:t>
            </a:r>
          </a:p>
          <a:p>
            <a:pPr eaLnBrk="1" hangingPunct="1"/>
            <a:r>
              <a:rPr lang="en-US" altLang="en-US" sz="1600"/>
              <a:t>Easily make modifications in the physical level is needed to improve the performance of the system.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E9C1E15-9ADD-4A0B-96FA-DAB0E478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88" y="1200150"/>
            <a:ext cx="45720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Basic Definitions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AC7A-D558-4AC7-90D0-16FD7F26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88" y="3686175"/>
            <a:ext cx="4343400" cy="2922588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/>
              <a:t>Data</a:t>
            </a:r>
          </a:p>
          <a:p>
            <a:pPr marL="4572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altLang="en-US" b="1" dirty="0"/>
              <a:t>Known facts </a:t>
            </a:r>
            <a:r>
              <a:rPr lang="en-US" altLang="en-US" dirty="0"/>
              <a:t>that can be recorded and have an </a:t>
            </a:r>
            <a:r>
              <a:rPr lang="en-US" altLang="en-US" b="1" dirty="0"/>
              <a:t>implicit meaning</a:t>
            </a:r>
            <a:r>
              <a:rPr lang="en-US" altLang="en-US" dirty="0"/>
              <a:t>.</a:t>
            </a:r>
            <a:endParaRPr lang="en-US" dirty="0"/>
          </a:p>
        </p:txBody>
      </p:sp>
      <p:pic>
        <p:nvPicPr>
          <p:cNvPr id="3076" name="Picture 4" descr="10 Best Data Cleaning Tools To Get The Most Out Of Your Data">
            <a:extLst>
              <a:ext uri="{FF2B5EF4-FFF2-40B4-BE49-F238E27FC236}">
                <a16:creationId xmlns:a16="http://schemas.microsoft.com/office/drawing/2014/main" id="{2EBB574B-9140-4E80-843C-F6C6D41A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88" y="982663"/>
            <a:ext cx="4879975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Footer Placeholder 3">
            <a:extLst>
              <a:ext uri="{FF2B5EF4-FFF2-40B4-BE49-F238E27FC236}">
                <a16:creationId xmlns:a16="http://schemas.microsoft.com/office/drawing/2014/main" id="{B1D0BAC5-C4D9-4725-9E4D-D9E6137CB97E}"/>
              </a:ext>
            </a:extLst>
          </p:cNvPr>
          <p:cNvSpPr txBox="1">
            <a:spLocks/>
          </p:cNvSpPr>
          <p:nvPr/>
        </p:nvSpPr>
        <p:spPr bwMode="auto">
          <a:xfrm>
            <a:off x="0" y="4791075"/>
            <a:ext cx="45323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https://analyticsindiamag.com/10-best-data-cleaning-tools-get-data/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BC285AA-9942-43AD-B366-C96DFE3B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514350"/>
            <a:ext cx="5562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Physical vs. Logical Data Independence</a:t>
            </a:r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84CA3D24-7437-4807-BA6B-3032A000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1163638"/>
            <a:ext cx="63198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541204-E0F8-404F-8CA4-86403CC5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514350"/>
            <a:ext cx="55626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Physical vs. Logical Data Independence</a:t>
            </a:r>
          </a:p>
        </p:txBody>
      </p:sp>
      <p:pic>
        <p:nvPicPr>
          <p:cNvPr id="75779" name="Picture 1">
            <a:extLst>
              <a:ext uri="{FF2B5EF4-FFF2-40B4-BE49-F238E27FC236}">
                <a16:creationId xmlns:a16="http://schemas.microsoft.com/office/drawing/2014/main" id="{1AE9512D-FFC9-4236-B49E-DFF2C742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138238"/>
            <a:ext cx="6237288" cy="211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61629F5-77FA-4660-8CD9-BFAB638A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163" y="344488"/>
            <a:ext cx="3505200" cy="6238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DBMS Languages</a:t>
            </a:r>
          </a:p>
        </p:txBody>
      </p:sp>
      <p:sp>
        <p:nvSpPr>
          <p:cNvPr id="76803" name="Content Placeholder 1">
            <a:extLst>
              <a:ext uri="{FF2B5EF4-FFF2-40B4-BE49-F238E27FC236}">
                <a16:creationId xmlns:a16="http://schemas.microsoft.com/office/drawing/2014/main" id="{78F7785C-97CD-4794-8B9F-4BF1E035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8953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US" altLang="en-US" sz="1500" b="1"/>
              <a:t>Data Definition Language (DDL) </a:t>
            </a:r>
            <a:r>
              <a:rPr lang="en-US" altLang="en-US" sz="1500"/>
              <a:t>allows the DBA or user to describe and name entities, attributes, and relationships required for the application plus any associated integrity and security constraints.</a:t>
            </a:r>
          </a:p>
          <a:p>
            <a:pPr algn="just" eaLnBrk="1" hangingPunct="1"/>
            <a:r>
              <a:rPr lang="en-IN" altLang="en-US" sz="1500" b="1"/>
              <a:t>Data Manipulation Language (DML) </a:t>
            </a:r>
            <a:r>
              <a:rPr lang="en-IN" altLang="en-US" sz="1500"/>
              <a:t>provides basic data manipulation </a:t>
            </a:r>
            <a:r>
              <a:rPr lang="en-US" altLang="en-US" sz="1500"/>
              <a:t>operations on data held in the database.</a:t>
            </a:r>
          </a:p>
          <a:p>
            <a:pPr algn="just" eaLnBrk="1" hangingPunct="1"/>
            <a:r>
              <a:rPr lang="en-US" altLang="en-US" sz="1500" b="1"/>
              <a:t>Data Control Language (DCL) </a:t>
            </a:r>
            <a:r>
              <a:rPr lang="en-US" altLang="en-US" sz="1500"/>
              <a:t>defines activities that are not in the categories of those for the DDL and DML, such as granting privileges to users, and defining when proposed changes to a databases should be irrevocably made.</a:t>
            </a:r>
          </a:p>
          <a:p>
            <a:pPr eaLnBrk="1" hangingPunct="1"/>
            <a:r>
              <a:rPr lang="en-US" altLang="en-US" sz="1500" b="1"/>
              <a:t>Low Level or Procedural DML</a:t>
            </a:r>
            <a:r>
              <a:rPr lang="en-US" altLang="en-US" sz="1500"/>
              <a:t>: allow user to tell system exactly how to manipulate data (e.g., Network and hierarchical DMLs).</a:t>
            </a:r>
          </a:p>
          <a:p>
            <a:pPr eaLnBrk="1" hangingPunct="1"/>
            <a:r>
              <a:rPr lang="en-US" altLang="en-US" sz="1500" b="1"/>
              <a:t>High Level or Non-procedural DML</a:t>
            </a:r>
            <a:r>
              <a:rPr lang="en-US" altLang="en-US" sz="1500"/>
              <a:t>(declarative language): allow user to state what data is needed rather than how it is to be retrieved </a:t>
            </a:r>
            <a:r>
              <a:rPr lang="en-IN" altLang="en-US" sz="1500"/>
              <a:t>(e.g., SQL, QBE).</a:t>
            </a:r>
            <a:endParaRPr lang="en-US" altLang="en-US" sz="15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4A74DB1-EACA-4B2A-9EF8-3C38C49B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100" y="514350"/>
            <a:ext cx="35052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History of Data Models</a:t>
            </a:r>
          </a:p>
        </p:txBody>
      </p:sp>
      <p:sp>
        <p:nvSpPr>
          <p:cNvPr id="77827" name="Content Placeholder 1">
            <a:extLst>
              <a:ext uri="{FF2B5EF4-FFF2-40B4-BE49-F238E27FC236}">
                <a16:creationId xmlns:a16="http://schemas.microsoft.com/office/drawing/2014/main" id="{C4E146BC-CF13-47A7-AAB2-BACCF442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10477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US" altLang="en-US" sz="1600" b="1"/>
              <a:t>Relational Model: </a:t>
            </a:r>
            <a:r>
              <a:rPr lang="en-US" altLang="en-US" sz="1600"/>
              <a:t>proposed in 1970 by E.F. Codd (IBM), first commercial system in 1981-82. Now in several commercial products </a:t>
            </a:r>
            <a:r>
              <a:rPr lang="en-IN" altLang="en-US" sz="1600"/>
              <a:t>(DB2, ORACLE, SQL Server, SYBASE, INFORMIX).</a:t>
            </a:r>
          </a:p>
          <a:p>
            <a:pPr algn="just" eaLnBrk="1" hangingPunct="1"/>
            <a:r>
              <a:rPr lang="en-US" altLang="en-US" sz="1600" b="1"/>
              <a:t>Network Model: </a:t>
            </a:r>
            <a:r>
              <a:rPr lang="en-US" altLang="en-US" sz="1600"/>
              <a:t>the first one to be implemented by Honeywell in 1964-65 (IDS System). Adopted heavily due to the support by CODASYL (CODASYL - DBTG report of 1971). Later implemented in a large variety of systems - IDMS (Cullinet - now CA), DMS 1100 (Unisys), IMAGE (H.P.), VAX -DBMS (Digital Equipment Corp.).</a:t>
            </a:r>
          </a:p>
          <a:p>
            <a:pPr algn="just" eaLnBrk="1" hangingPunct="1"/>
            <a:r>
              <a:rPr lang="en-US" altLang="en-US" sz="1600" b="1"/>
              <a:t>Hierarchical Data Model: </a:t>
            </a:r>
            <a:r>
              <a:rPr lang="en-US" altLang="en-US" sz="1600"/>
              <a:t>implemented in a joint effort by IBM and North American Rockwell around 1965. Resulted in the IMS family of systems. The most popular model. Other system based on this </a:t>
            </a:r>
            <a:r>
              <a:rPr lang="sv-SE" altLang="en-US" sz="1600"/>
              <a:t>model: System 2k (SAS inc.)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3824D9B-22AA-423A-A36C-5DEBAE4F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100" y="514350"/>
            <a:ext cx="35052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History of Data Models</a:t>
            </a:r>
          </a:p>
        </p:txBody>
      </p:sp>
      <p:sp>
        <p:nvSpPr>
          <p:cNvPr id="78851" name="Content Placeholder 1">
            <a:extLst>
              <a:ext uri="{FF2B5EF4-FFF2-40B4-BE49-F238E27FC236}">
                <a16:creationId xmlns:a16="http://schemas.microsoft.com/office/drawing/2014/main" id="{0A2F870C-1F70-4254-8250-51269FCE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463" y="12763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US" altLang="en-US" sz="1600" b="1"/>
              <a:t>Object-oriented Data Model(s): </a:t>
            </a:r>
          </a:p>
          <a:p>
            <a:pPr lvl="1" algn="just" eaLnBrk="1" hangingPunct="1"/>
            <a:r>
              <a:rPr lang="en-US" altLang="en-US" sz="1600"/>
              <a:t>Several models have been proposed for implementing in a database system. One set comprises models of persistent O-O Programming Languages such as C++ (e.g., in OBJECTSTORE or VERSANT), and Smalltalk (e.g., in </a:t>
            </a:r>
            <a:r>
              <a:rPr lang="en-IN" altLang="en-US" sz="1600"/>
              <a:t>GEMSTONE).</a:t>
            </a:r>
          </a:p>
          <a:p>
            <a:pPr lvl="1" algn="just" eaLnBrk="1" hangingPunct="1"/>
            <a:r>
              <a:rPr lang="en-US" altLang="en-US" sz="1600"/>
              <a:t>Additionally, systems like O 2, ORION (at MCC - then ITASCA), IRIS (at H.P.- used in Open OODB).</a:t>
            </a:r>
          </a:p>
          <a:p>
            <a:pPr algn="just" eaLnBrk="1" hangingPunct="1"/>
            <a:r>
              <a:rPr lang="en-US" altLang="en-US" sz="1600" b="1"/>
              <a:t>Object-Relational Models: </a:t>
            </a:r>
          </a:p>
          <a:p>
            <a:pPr lvl="1" algn="just" eaLnBrk="1" hangingPunct="1"/>
            <a:r>
              <a:rPr lang="en-US" altLang="en-US" sz="1600"/>
              <a:t>Most Recent Trend. Started with Informix Universal Server. Exemplified in the latest versions of </a:t>
            </a:r>
            <a:r>
              <a:rPr lang="en-IN" altLang="en-US" sz="1600"/>
              <a:t>Oracle-10i, DB2, and SQL Server etc. systems.</a:t>
            </a:r>
            <a:endParaRPr lang="sv-SE" altLang="en-US" sz="1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7303331-F39F-45CF-A1AB-6FFDD42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100" y="514350"/>
            <a:ext cx="35052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Hierarchical Data Model</a:t>
            </a:r>
          </a:p>
        </p:txBody>
      </p:sp>
      <p:sp>
        <p:nvSpPr>
          <p:cNvPr id="79875" name="Content Placeholder 1">
            <a:extLst>
              <a:ext uri="{FF2B5EF4-FFF2-40B4-BE49-F238E27FC236}">
                <a16:creationId xmlns:a16="http://schemas.microsoft.com/office/drawing/2014/main" id="{9A5BC17D-C081-4E3D-86C4-9F89B12A4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325" y="2801938"/>
            <a:ext cx="5019675" cy="2514600"/>
          </a:xfrm>
        </p:spPr>
        <p:txBody>
          <a:bodyPr/>
          <a:lstStyle/>
          <a:p>
            <a:pPr eaLnBrk="1" hangingPunct="1"/>
            <a:r>
              <a:rPr lang="en-US" altLang="en-US" sz="1600"/>
              <a:t>In Hierarchical Model, a hierarchical relation is formed by collection of relations and forms a tree-like structure.</a:t>
            </a:r>
          </a:p>
          <a:p>
            <a:pPr eaLnBrk="1" hangingPunct="1"/>
            <a:r>
              <a:rPr lang="en-US" altLang="en-US" sz="1600"/>
              <a:t>The relationship can be defined in the form of parent child type.</a:t>
            </a:r>
          </a:p>
          <a:p>
            <a:pPr eaLnBrk="1" hangingPunct="1"/>
            <a:r>
              <a:rPr lang="en-US" altLang="en-US" sz="1600"/>
              <a:t>One of the first and most popular Hierarchical Model is Information Management System (IMS), developed by IBM.</a:t>
            </a:r>
            <a:endParaRPr lang="sv-SE" altLang="en-US" sz="1600"/>
          </a:p>
        </p:txBody>
      </p:sp>
      <p:pic>
        <p:nvPicPr>
          <p:cNvPr id="79876" name="Picture 1">
            <a:extLst>
              <a:ext uri="{FF2B5EF4-FFF2-40B4-BE49-F238E27FC236}">
                <a16:creationId xmlns:a16="http://schemas.microsoft.com/office/drawing/2014/main" id="{5C3537A2-7C80-4282-B0A1-A1933B2B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1041400"/>
            <a:ext cx="3540125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B03733-A034-4442-95BF-204F73FD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813" y="438150"/>
            <a:ext cx="52705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Hierarchical Data Model - Merits and Demerits</a:t>
            </a:r>
          </a:p>
        </p:txBody>
      </p:sp>
      <p:sp>
        <p:nvSpPr>
          <p:cNvPr id="80899" name="Content Placeholder 1">
            <a:extLst>
              <a:ext uri="{FF2B5EF4-FFF2-40B4-BE49-F238E27FC236}">
                <a16:creationId xmlns:a16="http://schemas.microsoft.com/office/drawing/2014/main" id="{A6BD30A3-3430-4CC4-A04F-5AC79409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895350"/>
            <a:ext cx="5019675" cy="2514600"/>
          </a:xfrm>
        </p:spPr>
        <p:txBody>
          <a:bodyPr/>
          <a:lstStyle/>
          <a:p>
            <a:pPr eaLnBrk="1" hangingPunct="1"/>
            <a:r>
              <a:rPr lang="en-IN" altLang="en-US" sz="1600" b="1"/>
              <a:t>Merits</a:t>
            </a:r>
          </a:p>
          <a:p>
            <a:pPr lvl="1" eaLnBrk="1" hangingPunct="1"/>
            <a:r>
              <a:rPr lang="en-US" altLang="en-US" sz="1600"/>
              <a:t>The design of the hierarchical model is simple.</a:t>
            </a:r>
          </a:p>
          <a:p>
            <a:pPr lvl="1" eaLnBrk="1" hangingPunct="1"/>
            <a:r>
              <a:rPr lang="en-US" altLang="en-US" sz="1600"/>
              <a:t>Provides Data Integrity since it is based on parent/ child relationship</a:t>
            </a:r>
          </a:p>
          <a:p>
            <a:pPr lvl="1" eaLnBrk="1" hangingPunct="1"/>
            <a:r>
              <a:rPr lang="en-US" altLang="en-US" sz="1600"/>
              <a:t>Data sharing is feasible since the data is stored in a single database.</a:t>
            </a:r>
          </a:p>
          <a:p>
            <a:pPr lvl="1" eaLnBrk="1" hangingPunct="1"/>
            <a:r>
              <a:rPr lang="en-US" altLang="en-US" sz="1600"/>
              <a:t>Even for large volumes of data, this model works perfectly.</a:t>
            </a:r>
            <a:endParaRPr lang="sv-SE" altLang="en-US" sz="1600"/>
          </a:p>
          <a:p>
            <a:pPr eaLnBrk="1" hangingPunct="1"/>
            <a:r>
              <a:rPr lang="en-IN" altLang="en-US" sz="1600" b="1"/>
              <a:t>De-Merits</a:t>
            </a:r>
          </a:p>
          <a:p>
            <a:pPr lvl="1" eaLnBrk="1" hangingPunct="1"/>
            <a:r>
              <a:rPr lang="en-IN" altLang="en-US" sz="1600"/>
              <a:t>Implementation is complex.</a:t>
            </a:r>
          </a:p>
          <a:p>
            <a:pPr lvl="1" eaLnBrk="1" hangingPunct="1"/>
            <a:r>
              <a:rPr lang="en-US" altLang="en-US" sz="1600"/>
              <a:t>This model has to deal with anomalies like Insert, Update and Delete.</a:t>
            </a:r>
          </a:p>
          <a:p>
            <a:pPr lvl="1" eaLnBrk="1" hangingPunct="1"/>
            <a:r>
              <a:rPr lang="en-US" altLang="en-US" sz="1600"/>
              <a:t>Maintenance is difficult since changes done in the database may want you to do changes in the entire database structure.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BEA921-1461-404C-99A2-F9ABD556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361950"/>
            <a:ext cx="4333875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Network Data Model</a:t>
            </a:r>
          </a:p>
        </p:txBody>
      </p:sp>
      <p:sp>
        <p:nvSpPr>
          <p:cNvPr id="81923" name="Content Placeholder 1">
            <a:extLst>
              <a:ext uri="{FF2B5EF4-FFF2-40B4-BE49-F238E27FC236}">
                <a16:creationId xmlns:a16="http://schemas.microsoft.com/office/drawing/2014/main" id="{37950483-37F5-4BE9-8980-5668BB28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3486150"/>
            <a:ext cx="5943600" cy="2514600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The Hierarchical Model creates hierarchical tree with parent/ child relationship, whereas the Network Model has graph and links.</a:t>
            </a:r>
          </a:p>
          <a:p>
            <a:pPr algn="just" eaLnBrk="1" hangingPunct="1"/>
            <a:r>
              <a:rPr lang="en-US" altLang="en-US" sz="1600"/>
              <a:t>The relationship can be defined in the form of links and it handles many-to-many relations. This itself states that a record can have more than </a:t>
            </a:r>
            <a:r>
              <a:rPr lang="en-IN" altLang="en-US" sz="1600"/>
              <a:t>one parent.</a:t>
            </a:r>
            <a:endParaRPr lang="sv-SE" altLang="en-US" sz="1600"/>
          </a:p>
        </p:txBody>
      </p:sp>
      <p:pic>
        <p:nvPicPr>
          <p:cNvPr id="81924" name="Picture 2">
            <a:extLst>
              <a:ext uri="{FF2B5EF4-FFF2-40B4-BE49-F238E27FC236}">
                <a16:creationId xmlns:a16="http://schemas.microsoft.com/office/drawing/2014/main" id="{63290801-F084-4A4B-BDE6-3D118E783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85838"/>
            <a:ext cx="43338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54684E2-138F-4A95-B334-4B92181F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813" y="438150"/>
            <a:ext cx="52705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Network Data Model - Merits and Demerits</a:t>
            </a:r>
          </a:p>
        </p:txBody>
      </p:sp>
      <p:sp>
        <p:nvSpPr>
          <p:cNvPr id="82947" name="Content Placeholder 1">
            <a:extLst>
              <a:ext uri="{FF2B5EF4-FFF2-40B4-BE49-F238E27FC236}">
                <a16:creationId xmlns:a16="http://schemas.microsoft.com/office/drawing/2014/main" id="{9D4C67BB-D606-40D4-9661-4AD2B1E4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12001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IN" altLang="en-US" sz="1600" b="1"/>
              <a:t>Merits</a:t>
            </a:r>
          </a:p>
          <a:p>
            <a:pPr lvl="1" algn="just" eaLnBrk="1" hangingPunct="1"/>
            <a:r>
              <a:rPr lang="en-US" altLang="en-US" sz="1600"/>
              <a:t>Easy to design the Network Model</a:t>
            </a:r>
          </a:p>
          <a:p>
            <a:pPr lvl="1" algn="just" eaLnBrk="1" hangingPunct="1"/>
            <a:r>
              <a:rPr lang="en-US" altLang="en-US" sz="1600"/>
              <a:t>The model can handle one-one, one-to-many, many-to-many </a:t>
            </a:r>
            <a:r>
              <a:rPr lang="en-IN" altLang="en-US" sz="1600"/>
              <a:t>relationships.</a:t>
            </a:r>
          </a:p>
          <a:p>
            <a:pPr lvl="1" algn="just" eaLnBrk="1" hangingPunct="1"/>
            <a:r>
              <a:rPr lang="en-US" altLang="en-US" sz="1600"/>
              <a:t>It isolates the program from other details.</a:t>
            </a:r>
          </a:p>
          <a:p>
            <a:pPr lvl="1" algn="just" eaLnBrk="1" hangingPunct="1"/>
            <a:r>
              <a:rPr lang="en-US" altLang="en-US" sz="1600"/>
              <a:t>Based on standards and conventions.</a:t>
            </a:r>
          </a:p>
          <a:p>
            <a:pPr algn="just" eaLnBrk="1" hangingPunct="1"/>
            <a:r>
              <a:rPr lang="en-IN" altLang="en-US" sz="1600" b="1"/>
              <a:t>De-Merits</a:t>
            </a:r>
          </a:p>
          <a:p>
            <a:pPr lvl="1" algn="just" eaLnBrk="1" hangingPunct="1"/>
            <a:r>
              <a:rPr lang="en-US" altLang="en-US" sz="1600"/>
              <a:t>Pointers bring complexity since the records are based on pointers and </a:t>
            </a:r>
            <a:r>
              <a:rPr lang="en-IN" altLang="en-US" sz="1600"/>
              <a:t>graphs.</a:t>
            </a:r>
          </a:p>
          <a:p>
            <a:pPr lvl="1" algn="just" eaLnBrk="1" hangingPunct="1"/>
            <a:r>
              <a:rPr lang="en-US" altLang="en-US" sz="1600"/>
              <a:t>Changes in the database isn’t easy that makes it hard to achieve </a:t>
            </a:r>
            <a:r>
              <a:rPr lang="en-IN" altLang="en-US" sz="1600"/>
              <a:t>structural independence.</a:t>
            </a:r>
            <a:endParaRPr lang="en-US" altLang="en-US" sz="1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E8EE6B9-D33B-4FA0-B043-AB2A7A09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25" y="361950"/>
            <a:ext cx="45720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Relational Data Model</a:t>
            </a:r>
          </a:p>
        </p:txBody>
      </p:sp>
      <p:sp>
        <p:nvSpPr>
          <p:cNvPr id="83971" name="Content Placeholder 1">
            <a:extLst>
              <a:ext uri="{FF2B5EF4-FFF2-40B4-BE49-F238E27FC236}">
                <a16:creationId xmlns:a16="http://schemas.microsoft.com/office/drawing/2014/main" id="{D678641F-2685-43A9-8AC6-55AC18DF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525" y="3257550"/>
            <a:ext cx="5943600" cy="2514600"/>
          </a:xfrm>
        </p:spPr>
        <p:txBody>
          <a:bodyPr/>
          <a:lstStyle/>
          <a:p>
            <a:pPr algn="just" eaLnBrk="1" hangingPunct="1"/>
            <a:r>
              <a:rPr lang="en-US" altLang="en-US" sz="1600"/>
              <a:t>A Relational model groups data into one or more tables. These tables are related to each other using common records.</a:t>
            </a:r>
          </a:p>
          <a:p>
            <a:pPr algn="just" eaLnBrk="1" hangingPunct="1"/>
            <a:r>
              <a:rPr lang="en-US" altLang="en-US" sz="1600"/>
              <a:t>The data is represented in the form of rows and columns i.e. tables.</a:t>
            </a:r>
            <a:endParaRPr lang="sv-SE" altLang="en-US" sz="1600"/>
          </a:p>
        </p:txBody>
      </p:sp>
      <p:pic>
        <p:nvPicPr>
          <p:cNvPr id="83972" name="Picture 1">
            <a:extLst>
              <a:ext uri="{FF2B5EF4-FFF2-40B4-BE49-F238E27FC236}">
                <a16:creationId xmlns:a16="http://schemas.microsoft.com/office/drawing/2014/main" id="{46153E26-9EFA-437D-8F38-4DA45D49D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985838"/>
            <a:ext cx="4886325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07B8D39-6A09-405B-923B-3745B898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88" y="1200150"/>
            <a:ext cx="45720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Basic Definitions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C96C-4CF4-456A-B600-DEF30DAB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563" y="3433763"/>
            <a:ext cx="4608512" cy="2922587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/>
              <a:t>Mini-World</a:t>
            </a:r>
          </a:p>
          <a:p>
            <a:pPr marL="4572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altLang="en-US" sz="1800" dirty="0"/>
              <a:t>Some part of the real world about which data is stored in a database. For example, student grades and transcripts at a university.</a:t>
            </a:r>
          </a:p>
        </p:txBody>
      </p:sp>
      <p:pic>
        <p:nvPicPr>
          <p:cNvPr id="4098" name="Picture 2" descr="Mini World: Block Art System Requirements - Can I Run It ...">
            <a:extLst>
              <a:ext uri="{FF2B5EF4-FFF2-40B4-BE49-F238E27FC236}">
                <a16:creationId xmlns:a16="http://schemas.microsoft.com/office/drawing/2014/main" id="{914EA35F-273B-41B1-BB55-78197D0A9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25" y="1062038"/>
            <a:ext cx="4781550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Footer Placeholder 3">
            <a:extLst>
              <a:ext uri="{FF2B5EF4-FFF2-40B4-BE49-F238E27FC236}">
                <a16:creationId xmlns:a16="http://schemas.microsoft.com/office/drawing/2014/main" id="{B9134CE0-9121-4EC3-8BB7-1DF88A5BB213}"/>
              </a:ext>
            </a:extLst>
          </p:cNvPr>
          <p:cNvSpPr txBox="1">
            <a:spLocks/>
          </p:cNvSpPr>
          <p:nvPr/>
        </p:nvSpPr>
        <p:spPr bwMode="auto">
          <a:xfrm>
            <a:off x="-11113" y="4749800"/>
            <a:ext cx="4654551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https://store.steampowered.com/app/814480/Mini_World_Block_Art/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C39EA5C-1D47-43D6-BE8F-3772AE5E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425" y="369888"/>
            <a:ext cx="4572000" cy="6223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Relational Data Model</a:t>
            </a:r>
          </a:p>
        </p:txBody>
      </p:sp>
      <p:sp>
        <p:nvSpPr>
          <p:cNvPr id="84995" name="Content Placeholder 1">
            <a:extLst>
              <a:ext uri="{FF2B5EF4-FFF2-40B4-BE49-F238E27FC236}">
                <a16:creationId xmlns:a16="http://schemas.microsoft.com/office/drawing/2014/main" id="{69BB53BB-6FA2-436D-ABC4-F3976097B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3781425"/>
            <a:ext cx="5943600" cy="1143000"/>
          </a:xfrm>
        </p:spPr>
        <p:txBody>
          <a:bodyPr/>
          <a:lstStyle/>
          <a:p>
            <a:pPr eaLnBrk="1" hangingPunct="1"/>
            <a:r>
              <a:rPr lang="en-US" altLang="en-US" sz="1600" b="1"/>
              <a:t>Example </a:t>
            </a:r>
            <a:r>
              <a:rPr lang="en-US" altLang="en-US" sz="1600"/>
              <a:t>: Let us see an example of two relations &lt;</a:t>
            </a:r>
            <a:r>
              <a:rPr lang="en-US" altLang="en-US" sz="1600" b="1"/>
              <a:t>Employee</a:t>
            </a:r>
            <a:r>
              <a:rPr lang="en-US" altLang="en-US" sz="1600"/>
              <a:t>&gt; and &lt;</a:t>
            </a:r>
            <a:r>
              <a:rPr lang="en-US" altLang="en-US" sz="1600" b="1"/>
              <a:t>Department</a:t>
            </a:r>
            <a:r>
              <a:rPr lang="en-US" altLang="en-US" sz="1600"/>
              <a:t>&gt; linked to each other, with DepartmentID, which is </a:t>
            </a:r>
            <a:r>
              <a:rPr lang="en-US" altLang="en-US" sz="1600" b="1"/>
              <a:t>Foreign Key </a:t>
            </a:r>
            <a:r>
              <a:rPr lang="en-US" altLang="en-US" sz="1600"/>
              <a:t>of &lt;</a:t>
            </a:r>
            <a:r>
              <a:rPr lang="en-US" altLang="en-US" sz="1600" b="1"/>
              <a:t>Employee</a:t>
            </a:r>
            <a:r>
              <a:rPr lang="en-US" altLang="en-US" sz="1600"/>
              <a:t>&gt; table and Primary key of  &lt;Department&gt; </a:t>
            </a:r>
            <a:r>
              <a:rPr lang="en-IN" altLang="en-US" sz="1600"/>
              <a:t>table.</a:t>
            </a:r>
            <a:endParaRPr lang="sv-SE" altLang="en-US" sz="1600"/>
          </a:p>
        </p:txBody>
      </p:sp>
      <p:pic>
        <p:nvPicPr>
          <p:cNvPr id="84996" name="Picture 2">
            <a:extLst>
              <a:ext uri="{FF2B5EF4-FFF2-40B4-BE49-F238E27FC236}">
                <a16:creationId xmlns:a16="http://schemas.microsoft.com/office/drawing/2014/main" id="{3F0EC14B-4F2E-4325-AB52-16495E52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1168400"/>
            <a:ext cx="5864225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1D57DF7-6D43-4988-B70A-3A1FE182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813" y="438150"/>
            <a:ext cx="52705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Relational Data Model - Merits and Demerits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13C1468-625A-4FCF-97F1-1D2E6EBC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971550"/>
            <a:ext cx="5019675" cy="2514600"/>
          </a:xfrm>
        </p:spPr>
        <p:txBody>
          <a:bodyPr rtlCol="0">
            <a:noAutofit/>
          </a:bodyPr>
          <a:lstStyle/>
          <a:p>
            <a:pPr indent="-182880" algn="just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IN" sz="1600" b="1" dirty="0"/>
              <a:t>Merits</a:t>
            </a:r>
          </a:p>
          <a:p>
            <a:pPr marL="502920" lvl="1" indent="-182880" algn="just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/>
              <a:t>It does not have any issues that we saw in the previous two models i.e. update, insert and delete anomalies have nothing to do in this model.</a:t>
            </a:r>
          </a:p>
          <a:p>
            <a:pPr marL="502920" lvl="1" indent="-182880" algn="just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/>
              <a:t>Changes in the database do not require you to affect the complete </a:t>
            </a:r>
            <a:r>
              <a:rPr lang="en-IN" sz="1600" dirty="0"/>
              <a:t>database.</a:t>
            </a:r>
          </a:p>
          <a:p>
            <a:pPr marL="502920" lvl="1" indent="-182880" algn="just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/>
              <a:t>Implementation of a Relational Model is easy.</a:t>
            </a:r>
          </a:p>
          <a:p>
            <a:pPr marL="502920" lvl="1" indent="-182880" algn="just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/>
              <a:t>To maintain a Relational Model is not a tiresome task.</a:t>
            </a:r>
          </a:p>
          <a:p>
            <a:pPr marL="228600" lvl="1" indent="-182880" algn="just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IN" sz="1600" b="1" dirty="0"/>
              <a:t>De-Merits</a:t>
            </a:r>
          </a:p>
          <a:p>
            <a:pPr marL="502920" lvl="1" indent="-182880" algn="just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/>
              <a:t>Database inefficiencies hide and arise when the model has large </a:t>
            </a:r>
            <a:r>
              <a:rPr lang="en-IN" sz="1600" dirty="0"/>
              <a:t>volumes of data.</a:t>
            </a:r>
          </a:p>
          <a:p>
            <a:pPr marL="502920" lvl="1" indent="-182880" algn="just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sz="1600" dirty="0"/>
              <a:t>The overheads of using relational data model come with the cost of using powerful hardware and devices.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C04404-747B-4B97-99DE-1CDBE7144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525" y="271463"/>
            <a:ext cx="5272088" cy="6238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DBMS Interfaces</a:t>
            </a:r>
          </a:p>
        </p:txBody>
      </p:sp>
      <p:sp>
        <p:nvSpPr>
          <p:cNvPr id="87043" name="Content Placeholder 1">
            <a:extLst>
              <a:ext uri="{FF2B5EF4-FFF2-40B4-BE49-F238E27FC236}">
                <a16:creationId xmlns:a16="http://schemas.microsoft.com/office/drawing/2014/main" id="{CD2065F7-838D-4909-8DC8-5591E8E88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1775" y="7429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IN" altLang="en-US" sz="1500"/>
              <a:t>Stand-alone query language interfaces.</a:t>
            </a:r>
          </a:p>
          <a:p>
            <a:pPr algn="just" eaLnBrk="1" hangingPunct="1"/>
            <a:r>
              <a:rPr lang="en-IN" altLang="en-US" sz="1500"/>
              <a:t>Programmer interfaces for embedding DML in programming languages:</a:t>
            </a:r>
          </a:p>
          <a:p>
            <a:pPr lvl="1" algn="just" eaLnBrk="1" hangingPunct="1"/>
            <a:r>
              <a:rPr lang="en-IN" altLang="en-US" sz="1500"/>
              <a:t>Pre-compiler Approach.</a:t>
            </a:r>
          </a:p>
          <a:p>
            <a:pPr lvl="1" algn="just" eaLnBrk="1" hangingPunct="1"/>
            <a:r>
              <a:rPr lang="en-IN" altLang="en-US" sz="1500"/>
              <a:t>Procedure (Subroutine) Call Approach.</a:t>
            </a:r>
          </a:p>
          <a:p>
            <a:pPr algn="just" eaLnBrk="1" hangingPunct="1"/>
            <a:r>
              <a:rPr lang="en-IN" altLang="en-US" sz="1500"/>
              <a:t>User-friendly interfaces:</a:t>
            </a:r>
          </a:p>
          <a:p>
            <a:pPr lvl="1" algn="just" eaLnBrk="1" hangingPunct="1"/>
            <a:r>
              <a:rPr lang="en-US" altLang="en-US" sz="1500"/>
              <a:t>Menu-based, popular for browsing on the web</a:t>
            </a:r>
          </a:p>
          <a:p>
            <a:pPr lvl="1" algn="just" eaLnBrk="1" hangingPunct="1"/>
            <a:r>
              <a:rPr lang="en-IN" altLang="en-US" sz="1500"/>
              <a:t>Forms-based, designed for users.</a:t>
            </a:r>
          </a:p>
          <a:p>
            <a:pPr lvl="1" algn="just" eaLnBrk="1" hangingPunct="1"/>
            <a:r>
              <a:rPr lang="en-US" altLang="en-US" sz="1500"/>
              <a:t>Graphics-based (Point and Click, Drag and Drop etc.).</a:t>
            </a:r>
          </a:p>
          <a:p>
            <a:pPr lvl="1" algn="just" eaLnBrk="1" hangingPunct="1"/>
            <a:r>
              <a:rPr lang="en-US" altLang="en-US" sz="1500"/>
              <a:t>Natural language: requests in written English.</a:t>
            </a:r>
          </a:p>
          <a:p>
            <a:pPr lvl="1" algn="just" eaLnBrk="1" hangingPunct="1"/>
            <a:r>
              <a:rPr lang="en-IN" altLang="en-US" sz="1500"/>
              <a:t>Combinations of the above.</a:t>
            </a:r>
          </a:p>
          <a:p>
            <a:pPr algn="just" eaLnBrk="1" hangingPunct="1"/>
            <a:r>
              <a:rPr lang="en-IN" altLang="en-US" sz="1500"/>
              <a:t>Interfaces for the DBA:</a:t>
            </a:r>
          </a:p>
          <a:p>
            <a:pPr lvl="1" algn="just" eaLnBrk="1" hangingPunct="1"/>
            <a:r>
              <a:rPr lang="en-IN" altLang="en-US" sz="1500"/>
              <a:t>Creating accounts, granting authorizations.</a:t>
            </a:r>
          </a:p>
          <a:p>
            <a:pPr lvl="1" algn="just" eaLnBrk="1" hangingPunct="1"/>
            <a:r>
              <a:rPr lang="en-IN" altLang="en-US" sz="1500"/>
              <a:t>Setting system parameters.</a:t>
            </a:r>
          </a:p>
          <a:p>
            <a:pPr lvl="1" algn="just" eaLnBrk="1" hangingPunct="1"/>
            <a:r>
              <a:rPr lang="en-US" altLang="en-US" sz="1500"/>
              <a:t>Changing schema’s or access path.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918372-9868-466B-9434-E2D6EB8C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88" y="431800"/>
            <a:ext cx="5272087" cy="6223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Centralized Database Management System</a:t>
            </a:r>
          </a:p>
        </p:txBody>
      </p:sp>
      <p:sp>
        <p:nvSpPr>
          <p:cNvPr id="88067" name="Content Placeholder 1">
            <a:extLst>
              <a:ext uri="{FF2B5EF4-FFF2-40B4-BE49-F238E27FC236}">
                <a16:creationId xmlns:a16="http://schemas.microsoft.com/office/drawing/2014/main" id="{D896E626-DA5C-4930-A52A-16D9C5C0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488" y="3181350"/>
            <a:ext cx="5018087" cy="2514600"/>
          </a:xfrm>
        </p:spPr>
        <p:txBody>
          <a:bodyPr/>
          <a:lstStyle/>
          <a:p>
            <a:pPr eaLnBrk="1" hangingPunct="1"/>
            <a:r>
              <a:rPr lang="en-US" altLang="en-US" sz="1400"/>
              <a:t>A centralized database is stored at a single location such as a mainframe computer. </a:t>
            </a:r>
          </a:p>
          <a:p>
            <a:pPr eaLnBrk="1" hangingPunct="1"/>
            <a:r>
              <a:rPr lang="en-US" altLang="en-US" sz="1400"/>
              <a:t>It is maintained and modified from that location only and usually accessed using an internet connection such as a LAN or WAN. </a:t>
            </a:r>
          </a:p>
          <a:p>
            <a:pPr eaLnBrk="1" hangingPunct="1"/>
            <a:r>
              <a:rPr lang="en-US" altLang="en-US" sz="1400"/>
              <a:t>The centralized database is used by organizations such as colleges, companies, </a:t>
            </a:r>
            <a:r>
              <a:rPr lang="en-IN" altLang="en-US" sz="1400"/>
              <a:t>banks etc.</a:t>
            </a:r>
          </a:p>
        </p:txBody>
      </p:sp>
      <p:pic>
        <p:nvPicPr>
          <p:cNvPr id="88068" name="Picture 1">
            <a:extLst>
              <a:ext uri="{FF2B5EF4-FFF2-40B4-BE49-F238E27FC236}">
                <a16:creationId xmlns:a16="http://schemas.microsoft.com/office/drawing/2014/main" id="{9793B5EC-FD01-45C7-B2DE-095C492A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588" y="1027113"/>
            <a:ext cx="3732212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A75EAE6-485B-4E3B-A72E-FAE324A3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963" y="438150"/>
            <a:ext cx="52705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Merits and De-merits of Centralized DBMS</a:t>
            </a:r>
            <a:endParaRPr lang="en-IN" b="1" dirty="0"/>
          </a:p>
        </p:txBody>
      </p:sp>
      <p:sp>
        <p:nvSpPr>
          <p:cNvPr id="89091" name="Content Placeholder 1">
            <a:extLst>
              <a:ext uri="{FF2B5EF4-FFF2-40B4-BE49-F238E27FC236}">
                <a16:creationId xmlns:a16="http://schemas.microsoft.com/office/drawing/2014/main" id="{5C5537ED-45FB-4F7E-8FB7-4DBAB3E5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895350"/>
            <a:ext cx="5019675" cy="2514600"/>
          </a:xfrm>
        </p:spPr>
        <p:txBody>
          <a:bodyPr/>
          <a:lstStyle/>
          <a:p>
            <a:pPr eaLnBrk="1" hangingPunct="1"/>
            <a:r>
              <a:rPr lang="en-IN" altLang="en-US" sz="1500" b="1"/>
              <a:t>Advantages </a:t>
            </a:r>
            <a:r>
              <a:rPr lang="en-IN" altLang="en-US" sz="1500"/>
              <a:t>:</a:t>
            </a:r>
          </a:p>
          <a:p>
            <a:pPr eaLnBrk="1" hangingPunct="1"/>
            <a:r>
              <a:rPr lang="en-US" altLang="en-US" sz="1500"/>
              <a:t>The </a:t>
            </a:r>
            <a:r>
              <a:rPr lang="en-US" altLang="en-US" sz="1500" b="1"/>
              <a:t>Data Integrity </a:t>
            </a:r>
            <a:r>
              <a:rPr lang="en-US" altLang="en-US" sz="1500"/>
              <a:t>is maximized as the whole database is stored at a single physical location. It is easier to coordinate the data and it is as accurate and consistent as possible.</a:t>
            </a:r>
          </a:p>
          <a:p>
            <a:pPr eaLnBrk="1" hangingPunct="1"/>
            <a:r>
              <a:rPr lang="en-US" altLang="en-US" sz="1500"/>
              <a:t>The </a:t>
            </a:r>
            <a:r>
              <a:rPr lang="en-US" altLang="en-US" sz="1500" b="1"/>
              <a:t>Data Redundancy </a:t>
            </a:r>
            <a:r>
              <a:rPr lang="en-US" altLang="en-US" sz="1500"/>
              <a:t>is minimal in the centralized database. All the data is stored together and not scattered across different locations. So, there is no redundant data available.</a:t>
            </a:r>
          </a:p>
          <a:p>
            <a:pPr eaLnBrk="1" hangingPunct="1"/>
            <a:r>
              <a:rPr lang="en-US" altLang="en-US" sz="1500"/>
              <a:t>Since all the data is in one place, there can be stronger security measures around it. So, It is much more secure.</a:t>
            </a:r>
          </a:p>
          <a:p>
            <a:pPr eaLnBrk="1" hangingPunct="1"/>
            <a:r>
              <a:rPr lang="en-US" altLang="en-US" sz="1500"/>
              <a:t>Data is easily portable because it is stored at the same place.</a:t>
            </a:r>
          </a:p>
          <a:p>
            <a:pPr eaLnBrk="1" hangingPunct="1"/>
            <a:r>
              <a:rPr lang="en-US" altLang="en-US" sz="1500"/>
              <a:t>It is cheaper than other types of databases as it requires less power and </a:t>
            </a:r>
            <a:r>
              <a:rPr lang="en-IN" altLang="en-US" sz="1500"/>
              <a:t>maintenance.</a:t>
            </a:r>
          </a:p>
          <a:p>
            <a:pPr eaLnBrk="1" hangingPunct="1"/>
            <a:r>
              <a:rPr lang="en-US" altLang="en-US" sz="1500"/>
              <a:t>All the information can be easily accessed from the same location and </a:t>
            </a:r>
            <a:r>
              <a:rPr lang="en-IN" altLang="en-US" sz="1500"/>
              <a:t>at the same time.</a:t>
            </a:r>
            <a:endParaRPr lang="en-US" altLang="en-US" sz="15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8621EC-D341-4044-A27B-1F7AEF2A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963" y="438150"/>
            <a:ext cx="52705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Merits and De-merits of Centralized DBMS</a:t>
            </a:r>
            <a:endParaRPr lang="en-IN" b="1" dirty="0"/>
          </a:p>
        </p:txBody>
      </p:sp>
      <p:sp>
        <p:nvSpPr>
          <p:cNvPr id="90115" name="Content Placeholder 1">
            <a:extLst>
              <a:ext uri="{FF2B5EF4-FFF2-40B4-BE49-F238E27FC236}">
                <a16:creationId xmlns:a16="http://schemas.microsoft.com/office/drawing/2014/main" id="{8AA1DABA-1538-4C0A-8AF5-AF69B985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963" y="12001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IN" altLang="en-US" sz="1600" b="1"/>
              <a:t>Disadvantages </a:t>
            </a:r>
            <a:r>
              <a:rPr lang="en-IN" altLang="en-US" sz="1600"/>
              <a:t>:</a:t>
            </a:r>
          </a:p>
          <a:p>
            <a:pPr algn="just" eaLnBrk="1" hangingPunct="1"/>
            <a:r>
              <a:rPr lang="en-US" altLang="en-US" sz="1600"/>
              <a:t>Since all the data is at one location, it takes more time to search and access it. If the network is slow, this process takes even more time.</a:t>
            </a:r>
          </a:p>
          <a:p>
            <a:pPr algn="just" eaLnBrk="1" hangingPunct="1"/>
            <a:r>
              <a:rPr lang="en-US" altLang="en-US" sz="1600"/>
              <a:t>There is a lot of data access traffic for the centralized database. This may create a bottleneck situation.</a:t>
            </a:r>
          </a:p>
          <a:p>
            <a:pPr algn="just" eaLnBrk="1" hangingPunct="1"/>
            <a:r>
              <a:rPr lang="en-US" altLang="en-US" sz="1600"/>
              <a:t>Since all the data is at the same location, if multiple users try to access it simultaneously it creates a problem. This may reduce the efficiency</a:t>
            </a:r>
          </a:p>
          <a:p>
            <a:pPr algn="just" eaLnBrk="1" hangingPunct="1"/>
            <a:r>
              <a:rPr lang="en-IN" altLang="en-US" sz="1600"/>
              <a:t>of the system.</a:t>
            </a:r>
          </a:p>
          <a:p>
            <a:pPr algn="just" eaLnBrk="1" hangingPunct="1"/>
            <a:r>
              <a:rPr lang="en-US" altLang="en-US" sz="1600"/>
              <a:t>If there are no database recovery measures in place and a system failure occurs, then all the data in the database will be destroyed.</a:t>
            </a:r>
            <a:endParaRPr lang="en-US" altLang="en-US" sz="15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F504873-631F-4AFE-B126-2C1E2A74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88" y="431800"/>
            <a:ext cx="5272087" cy="6223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/>
              <a:t>Client-Server Database Management System</a:t>
            </a:r>
          </a:p>
        </p:txBody>
      </p:sp>
      <p:sp>
        <p:nvSpPr>
          <p:cNvPr id="91139" name="Content Placeholder 1">
            <a:extLst>
              <a:ext uri="{FF2B5EF4-FFF2-40B4-BE49-F238E27FC236}">
                <a16:creationId xmlns:a16="http://schemas.microsoft.com/office/drawing/2014/main" id="{50C9B0E5-400F-45B3-9CBA-3D4BF2FE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163" y="3294063"/>
            <a:ext cx="5019675" cy="1600200"/>
          </a:xfrm>
        </p:spPr>
        <p:txBody>
          <a:bodyPr/>
          <a:lstStyle/>
          <a:p>
            <a:pPr algn="just" eaLnBrk="1" hangingPunct="1"/>
            <a:r>
              <a:rPr lang="en-US" altLang="en-US" sz="1400"/>
              <a:t>A client does not share any of its resources, but requests a server’s content </a:t>
            </a:r>
            <a:r>
              <a:rPr lang="en-IN" altLang="en-US" sz="1400"/>
              <a:t>or service function.</a:t>
            </a:r>
          </a:p>
          <a:p>
            <a:pPr algn="just" eaLnBrk="1" hangingPunct="1"/>
            <a:r>
              <a:rPr lang="en-US" altLang="en-US" sz="1400"/>
              <a:t>Clients therefore initiate communication sessions with servers which await </a:t>
            </a:r>
            <a:r>
              <a:rPr lang="en-IN" altLang="en-US" sz="1400"/>
              <a:t>incoming requests.</a:t>
            </a:r>
          </a:p>
          <a:p>
            <a:pPr algn="just" eaLnBrk="1" hangingPunct="1"/>
            <a:r>
              <a:rPr lang="en-US" altLang="en-US" sz="1400"/>
              <a:t>Examples of computer applications that use the client–server model are Email, network printing, and the World Wide Web.</a:t>
            </a:r>
            <a:endParaRPr lang="en-IN" altLang="en-US" sz="1400"/>
          </a:p>
        </p:txBody>
      </p:sp>
      <p:pic>
        <p:nvPicPr>
          <p:cNvPr id="91140" name="Picture 3">
            <a:extLst>
              <a:ext uri="{FF2B5EF4-FFF2-40B4-BE49-F238E27FC236}">
                <a16:creationId xmlns:a16="http://schemas.microsoft.com/office/drawing/2014/main" id="{29C70760-1195-4DC4-AD65-ADCBDFBA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1181100"/>
            <a:ext cx="480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Footer Placeholder 3">
            <a:extLst>
              <a:ext uri="{FF2B5EF4-FFF2-40B4-BE49-F238E27FC236}">
                <a16:creationId xmlns:a16="http://schemas.microsoft.com/office/drawing/2014/main" id="{E2EDA6C6-3DAE-442A-861E-1F114F9F5F45}"/>
              </a:ext>
            </a:extLst>
          </p:cNvPr>
          <p:cNvSpPr txBox="1">
            <a:spLocks/>
          </p:cNvSpPr>
          <p:nvPr/>
        </p:nvSpPr>
        <p:spPr bwMode="auto">
          <a:xfrm>
            <a:off x="0" y="4892675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guru99.com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90A6D17-FBF9-438C-BF62-E2B9D6FE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963" y="438150"/>
            <a:ext cx="52705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Merits and De-merits of Client-Server DDBMS</a:t>
            </a:r>
            <a:endParaRPr lang="en-IN" b="1" dirty="0"/>
          </a:p>
        </p:txBody>
      </p:sp>
      <p:sp>
        <p:nvSpPr>
          <p:cNvPr id="92163" name="Content Placeholder 1">
            <a:extLst>
              <a:ext uri="{FF2B5EF4-FFF2-40B4-BE49-F238E27FC236}">
                <a16:creationId xmlns:a16="http://schemas.microsoft.com/office/drawing/2014/main" id="{6EF272B0-E368-49E8-AFD8-267F1C1B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963" y="12001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IN" altLang="en-US" sz="1600" b="1"/>
              <a:t>Advantages </a:t>
            </a:r>
            <a:r>
              <a:rPr lang="en-IN" altLang="en-US" sz="1600"/>
              <a:t>:</a:t>
            </a:r>
          </a:p>
          <a:p>
            <a:pPr eaLnBrk="1" hangingPunct="1"/>
            <a:r>
              <a:rPr lang="en-US" altLang="en-US" sz="1600" b="1"/>
              <a:t>Centralization </a:t>
            </a:r>
            <a:r>
              <a:rPr lang="en-US" altLang="en-US" sz="1600"/>
              <a:t>– Access, Resources, and Data Security are controlled </a:t>
            </a:r>
            <a:r>
              <a:rPr lang="en-IN" altLang="en-US" sz="1600"/>
              <a:t>through server.</a:t>
            </a:r>
          </a:p>
          <a:p>
            <a:pPr eaLnBrk="1" hangingPunct="1"/>
            <a:r>
              <a:rPr lang="en-US" altLang="en-US" sz="1600" b="1"/>
              <a:t>Scalability </a:t>
            </a:r>
            <a:r>
              <a:rPr lang="en-US" altLang="en-US" sz="1600"/>
              <a:t>– Any element can be upgraded when needed.</a:t>
            </a:r>
          </a:p>
          <a:p>
            <a:pPr eaLnBrk="1" hangingPunct="1"/>
            <a:r>
              <a:rPr lang="en-US" altLang="en-US" sz="1600" b="1"/>
              <a:t>Flexibiltiy </a:t>
            </a:r>
            <a:r>
              <a:rPr lang="en-US" altLang="en-US" sz="1600"/>
              <a:t>– New Technology can be easily integrated into the system.</a:t>
            </a:r>
          </a:p>
          <a:p>
            <a:pPr eaLnBrk="1" hangingPunct="1"/>
            <a:r>
              <a:rPr lang="en-US" altLang="en-US" sz="1600" b="1"/>
              <a:t>Interoperabilty </a:t>
            </a:r>
            <a:r>
              <a:rPr lang="en-US" altLang="en-US" sz="1600"/>
              <a:t>– All components work together.</a:t>
            </a:r>
            <a:endParaRPr lang="en-US" altLang="en-US" sz="15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AE8D93-3DF5-44A7-9B52-2AEDD049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963" y="438150"/>
            <a:ext cx="5270500" cy="6238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Merits and De-merits of Client-Server DDBMS</a:t>
            </a:r>
            <a:endParaRPr lang="en-IN" b="1" dirty="0"/>
          </a:p>
        </p:txBody>
      </p:sp>
      <p:sp>
        <p:nvSpPr>
          <p:cNvPr id="93187" name="Content Placeholder 1">
            <a:extLst>
              <a:ext uri="{FF2B5EF4-FFF2-40B4-BE49-F238E27FC236}">
                <a16:creationId xmlns:a16="http://schemas.microsoft.com/office/drawing/2014/main" id="{F68FC21D-E8B8-426F-A412-89AE5548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963" y="1200150"/>
            <a:ext cx="5019675" cy="2514600"/>
          </a:xfrm>
        </p:spPr>
        <p:txBody>
          <a:bodyPr/>
          <a:lstStyle/>
          <a:p>
            <a:pPr algn="just" eaLnBrk="1" hangingPunct="1"/>
            <a:r>
              <a:rPr lang="en-IN" altLang="en-US" sz="1600" b="1"/>
              <a:t>Disadvantages </a:t>
            </a:r>
            <a:r>
              <a:rPr lang="en-IN" altLang="en-US" sz="1600"/>
              <a:t>:</a:t>
            </a:r>
          </a:p>
          <a:p>
            <a:pPr eaLnBrk="1" hangingPunct="1"/>
            <a:r>
              <a:rPr lang="en-US" altLang="en-US" sz="1600" b="1"/>
              <a:t>Dependability </a:t>
            </a:r>
            <a:r>
              <a:rPr lang="en-US" altLang="en-US" sz="1600"/>
              <a:t>– When Servers goes down, operations will cease.</a:t>
            </a:r>
          </a:p>
          <a:p>
            <a:pPr eaLnBrk="1" hangingPunct="1"/>
            <a:r>
              <a:rPr lang="en-US" altLang="en-US" sz="1600" b="1"/>
              <a:t>Lack of Mature Tools </a:t>
            </a:r>
            <a:r>
              <a:rPr lang="en-US" altLang="en-US" sz="1600"/>
              <a:t>- To administrate.</a:t>
            </a:r>
          </a:p>
          <a:p>
            <a:pPr eaLnBrk="1" hangingPunct="1"/>
            <a:r>
              <a:rPr lang="en-US" altLang="en-US" sz="1600" b="1"/>
              <a:t>Lack of Scalability </a:t>
            </a:r>
            <a:r>
              <a:rPr lang="en-US" altLang="en-US" sz="1600"/>
              <a:t>– Network OS are not vary scalable.</a:t>
            </a:r>
          </a:p>
          <a:p>
            <a:pPr eaLnBrk="1" hangingPunct="1"/>
            <a:r>
              <a:rPr lang="en-IN" altLang="en-US" sz="1600" b="1"/>
              <a:t>Higher than anticipated Cost</a:t>
            </a:r>
            <a:r>
              <a:rPr lang="en-IN" altLang="en-US" sz="1600"/>
              <a:t>.</a:t>
            </a:r>
          </a:p>
          <a:p>
            <a:pPr eaLnBrk="1" hangingPunct="1"/>
            <a:r>
              <a:rPr lang="en-IN" altLang="en-US" sz="1600" b="1"/>
              <a:t>Network Congestion</a:t>
            </a:r>
            <a:r>
              <a:rPr lang="en-IN" altLang="en-US" sz="1600"/>
              <a:t>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4" descr="Thank You for Your Attention Stock Footage Video (100% Royalty-free)  1015621342 | Shutterstock">
            <a:extLst>
              <a:ext uri="{FF2B5EF4-FFF2-40B4-BE49-F238E27FC236}">
                <a16:creationId xmlns:a16="http://schemas.microsoft.com/office/drawing/2014/main" id="{74EE6A2F-81C3-4AA9-A257-49CF44A17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071563"/>
            <a:ext cx="6049962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5C1B052-D852-4DE3-BFBA-6FC6545A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188" y="1200150"/>
            <a:ext cx="4572000" cy="381000"/>
          </a:xfrm>
        </p:spPr>
        <p:txBody>
          <a:bodyPr/>
          <a:lstStyle/>
          <a:p>
            <a:pPr eaLnBrk="1" hangingPunct="1"/>
            <a:r>
              <a:rPr lang="en-IN" altLang="en-US" b="1"/>
              <a:t>Basic Definitions </a:t>
            </a:r>
            <a:br>
              <a:rPr lang="en-IN" altLang="en-US" b="1"/>
            </a:b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E363-F0E0-4058-A952-776FEE2C6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0" y="3635375"/>
            <a:ext cx="4608513" cy="2922588"/>
          </a:xfrm>
        </p:spPr>
        <p:txBody>
          <a:bodyPr rtlCol="0">
            <a:normAutofit/>
          </a:bodyPr>
          <a:lstStyle/>
          <a:p>
            <a:pPr indent="-182880" eaLnBrk="1" fontAlgn="auto" hangingPunct="1"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1" dirty="0"/>
              <a:t>Database Management System</a:t>
            </a:r>
          </a:p>
          <a:p>
            <a:pPr marL="45720" indent="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altLang="en-US" sz="1800" dirty="0"/>
              <a:t>A software package/ system to facilitate the creation and maintenance of a computerized database.</a:t>
            </a:r>
          </a:p>
        </p:txBody>
      </p:sp>
      <p:pic>
        <p:nvPicPr>
          <p:cNvPr id="6" name="Picture 2" descr="Dbms Database Management System Computer Data Symbol Stock Vector ...">
            <a:extLst>
              <a:ext uri="{FF2B5EF4-FFF2-40B4-BE49-F238E27FC236}">
                <a16:creationId xmlns:a16="http://schemas.microsoft.com/office/drawing/2014/main" id="{9B8AC4CD-39EB-4D7B-8D30-EEC9E9F3E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881063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Footer Placeholder 3">
            <a:extLst>
              <a:ext uri="{FF2B5EF4-FFF2-40B4-BE49-F238E27FC236}">
                <a16:creationId xmlns:a16="http://schemas.microsoft.com/office/drawing/2014/main" id="{D1F13C03-6949-49FB-8DBC-7BD6FCCC51E7}"/>
              </a:ext>
            </a:extLst>
          </p:cNvPr>
          <p:cNvSpPr txBox="1">
            <a:spLocks/>
          </p:cNvSpPr>
          <p:nvPr/>
        </p:nvSpPr>
        <p:spPr bwMode="auto">
          <a:xfrm>
            <a:off x="0" y="4870450"/>
            <a:ext cx="4572000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>
                <a:solidFill>
                  <a:srgbClr val="A6A6A6"/>
                </a:solidFill>
                <a:latin typeface="Calibri" panose="020F0502020204030204" pitchFamily="34" charset="0"/>
              </a:rPr>
              <a:t>Image Source: https://www.webinhindi.com/2019/04/what-is-dbms-in-hindi.html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A0E5F636-BC84-4648-900D-75BFF7B43E20}"/>
</file>

<file path=customXml/itemProps2.xml><?xml version="1.0" encoding="utf-8"?>
<ds:datastoreItem xmlns:ds="http://schemas.openxmlformats.org/officeDocument/2006/customXml" ds:itemID="{5E7F7FE5-80C0-43D1-BA2B-3EEA67238B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FF5BF0-2C42-450F-AF55-96E61B3200C8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3890</TotalTime>
  <Words>5029</Words>
  <Application>Microsoft Office PowerPoint</Application>
  <PresentationFormat>On-screen Show (16:9)</PresentationFormat>
  <Paragraphs>464</Paragraphs>
  <Slides>89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0" baseType="lpstr">
      <vt:lpstr>Perspective</vt:lpstr>
      <vt:lpstr>CSE2005 – Database Management Systems</vt:lpstr>
      <vt:lpstr>Module 1</vt:lpstr>
      <vt:lpstr>Book(s)</vt:lpstr>
      <vt:lpstr>Acknowledgement</vt:lpstr>
      <vt:lpstr>Basic Definitions  </vt:lpstr>
      <vt:lpstr>Basic Definitions  </vt:lpstr>
      <vt:lpstr>Basic Definitions  </vt:lpstr>
      <vt:lpstr>Basic Definitions  </vt:lpstr>
      <vt:lpstr>Basic Definitions  </vt:lpstr>
      <vt:lpstr>Basic Definitions  </vt:lpstr>
      <vt:lpstr>Types of Databases and Database Applications</vt:lpstr>
      <vt:lpstr>Types of Databases and Database Applications</vt:lpstr>
      <vt:lpstr>Typical Database Functionalities</vt:lpstr>
      <vt:lpstr>Example of a Database</vt:lpstr>
      <vt:lpstr>Example of a Database</vt:lpstr>
      <vt:lpstr>Example of a Database</vt:lpstr>
      <vt:lpstr>Example of a Database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Characteristics of Database Approach</vt:lpstr>
      <vt:lpstr>Database Users</vt:lpstr>
      <vt:lpstr>Actors on the Scene</vt:lpstr>
      <vt:lpstr>Actors on the Scene</vt:lpstr>
      <vt:lpstr>Actors on the Scene</vt:lpstr>
      <vt:lpstr>Actors on the Scene</vt:lpstr>
      <vt:lpstr>Actors on the Scene</vt:lpstr>
      <vt:lpstr>Workers behind the Scene</vt:lpstr>
      <vt:lpstr>Workers behind the Scene</vt:lpstr>
      <vt:lpstr>Advantages of Database Approach</vt:lpstr>
      <vt:lpstr>Advantages of Database Approach</vt:lpstr>
      <vt:lpstr>Advantages of Database Approach</vt:lpstr>
      <vt:lpstr>Advantages of Database Approach</vt:lpstr>
      <vt:lpstr>Data Models</vt:lpstr>
      <vt:lpstr>Data Model Structure and Constraints</vt:lpstr>
      <vt:lpstr>Data Model Operations</vt:lpstr>
      <vt:lpstr>Data Model - Categories</vt:lpstr>
      <vt:lpstr>Schema vs Instances</vt:lpstr>
      <vt:lpstr>Schema vs Instances</vt:lpstr>
      <vt:lpstr>Database Schema vs State</vt:lpstr>
      <vt:lpstr>Database Schema vs State</vt:lpstr>
      <vt:lpstr>Database Schema - Example</vt:lpstr>
      <vt:lpstr>Database State - Example</vt:lpstr>
      <vt:lpstr>DBMS Architecture</vt:lpstr>
      <vt:lpstr>1- Tier Architecture</vt:lpstr>
      <vt:lpstr>2 - Tier Architecture</vt:lpstr>
      <vt:lpstr>3 - Tier Architecture</vt:lpstr>
      <vt:lpstr>Comparing 2 - Tier &amp; 3 - Tier Architecture</vt:lpstr>
      <vt:lpstr>Three Schema Architecture</vt:lpstr>
      <vt:lpstr>Three Schema Architecture</vt:lpstr>
      <vt:lpstr>Three Schema Architecture – Internal Schema</vt:lpstr>
      <vt:lpstr>Three Schema Architecture – Conceptual Schema</vt:lpstr>
      <vt:lpstr>Three Schema Architecture – External Schema</vt:lpstr>
      <vt:lpstr>Objectives of Three Schema Architecture</vt:lpstr>
      <vt:lpstr>Objectives of Three Schema Architecture</vt:lpstr>
      <vt:lpstr>DBMS Components</vt:lpstr>
      <vt:lpstr>DBMS Components</vt:lpstr>
      <vt:lpstr>DBMS Components</vt:lpstr>
      <vt:lpstr>DBMS – Data Models</vt:lpstr>
      <vt:lpstr>Data Models - Categories</vt:lpstr>
      <vt:lpstr>Data Independence</vt:lpstr>
      <vt:lpstr>Levels of Database</vt:lpstr>
      <vt:lpstr>Levels of Database</vt:lpstr>
      <vt:lpstr>Physical Data Independence</vt:lpstr>
      <vt:lpstr>Benefits of Physical Data Independence</vt:lpstr>
      <vt:lpstr>Logical Data Independence</vt:lpstr>
      <vt:lpstr>Benefits of Logical Data Independence</vt:lpstr>
      <vt:lpstr>Benefits of Logical Data Independence</vt:lpstr>
      <vt:lpstr>Physical vs. Logical Data Independence</vt:lpstr>
      <vt:lpstr>Physical vs. Logical Data Independence</vt:lpstr>
      <vt:lpstr>DBMS Languages</vt:lpstr>
      <vt:lpstr>History of Data Models</vt:lpstr>
      <vt:lpstr>History of Data Models</vt:lpstr>
      <vt:lpstr>Hierarchical Data Model</vt:lpstr>
      <vt:lpstr>Hierarchical Data Model - Merits and Demerits</vt:lpstr>
      <vt:lpstr>Network Data Model</vt:lpstr>
      <vt:lpstr>Network Data Model - Merits and Demerits</vt:lpstr>
      <vt:lpstr>Relational Data Model</vt:lpstr>
      <vt:lpstr>Relational Data Model</vt:lpstr>
      <vt:lpstr>Relational Data Model - Merits and Demerits</vt:lpstr>
      <vt:lpstr>DBMS Interfaces</vt:lpstr>
      <vt:lpstr>Centralized Database Management System</vt:lpstr>
      <vt:lpstr>Merits and De-merits of Centralized DBMS</vt:lpstr>
      <vt:lpstr>Merits and De-merits of Centralized DBMS</vt:lpstr>
      <vt:lpstr>Client-Server Database Management System</vt:lpstr>
      <vt:lpstr>Merits and De-merits of Client-Server DDBMS</vt:lpstr>
      <vt:lpstr>Merits and De-merits of Client-Server DDBMS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DELL</cp:lastModifiedBy>
  <cp:revision>183</cp:revision>
  <dcterms:created xsi:type="dcterms:W3CDTF">2006-08-16T00:00:00Z</dcterms:created>
  <dcterms:modified xsi:type="dcterms:W3CDTF">2021-09-06T11:09:44Z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