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62"/>
  </p:notesMasterIdLst>
  <p:sldIdLst>
    <p:sldId id="256" r:id="rId5"/>
    <p:sldId id="356" r:id="rId6"/>
    <p:sldId id="291" r:id="rId7"/>
    <p:sldId id="351" r:id="rId8"/>
    <p:sldId id="352" r:id="rId9"/>
    <p:sldId id="292" r:id="rId10"/>
    <p:sldId id="293" r:id="rId11"/>
    <p:sldId id="294" r:id="rId12"/>
    <p:sldId id="295" r:id="rId13"/>
    <p:sldId id="296" r:id="rId14"/>
    <p:sldId id="297" r:id="rId15"/>
    <p:sldId id="299" r:id="rId16"/>
    <p:sldId id="305" r:id="rId17"/>
    <p:sldId id="306" r:id="rId18"/>
    <p:sldId id="308" r:id="rId19"/>
    <p:sldId id="310" r:id="rId20"/>
    <p:sldId id="311" r:id="rId21"/>
    <p:sldId id="312" r:id="rId22"/>
    <p:sldId id="313" r:id="rId23"/>
    <p:sldId id="314" r:id="rId24"/>
    <p:sldId id="315" r:id="rId25"/>
    <p:sldId id="316" r:id="rId26"/>
    <p:sldId id="317" r:id="rId27"/>
    <p:sldId id="357" r:id="rId28"/>
    <p:sldId id="358" r:id="rId29"/>
    <p:sldId id="318" r:id="rId30"/>
    <p:sldId id="319" r:id="rId31"/>
    <p:sldId id="320" r:id="rId32"/>
    <p:sldId id="321" r:id="rId33"/>
    <p:sldId id="322" r:id="rId34"/>
    <p:sldId id="324"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54" r:id="rId57"/>
    <p:sldId id="347" r:id="rId58"/>
    <p:sldId id="348" r:id="rId59"/>
    <p:sldId id="349" r:id="rId60"/>
    <p:sldId id="27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C1C98-7002-4E9E-B023-D4DE99033999}" v="1" dt="2021-08-19T12:09:39.459"/>
    <p1510:client id="{65C2AB44-E35E-4C85-9162-C86F19D29E5B}" v="1" dt="2021-12-12T11:36:55.267"/>
    <p1510:client id="{CDB361A9-4A53-4067-BEB4-074A085260B0}" v="1" dt="2021-07-09T14:02:30.309"/>
    <p1510:client id="{D3768A1F-ACDF-4BE9-BA03-0D80AD548F1A}" v="4" dt="2021-07-09T13:54:31.747"/>
    <p1510:client id="{E04A6767-8647-4E70-BC1A-0EAB00184424}" v="2" dt="2023-04-16T14:08:26.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KUMAR P" userId="S::tarunkumar.p2020@vitstudent.ac.in::dd5e3a25-ca80-4508-9aca-24080ba483d1" providerId="AD" clId="Web-{D3768A1F-ACDF-4BE9-BA03-0D80AD548F1A}"/>
    <pc:docChg chg="modSld">
      <pc:chgData name="TARUN KUMAR P" userId="S::tarunkumar.p2020@vitstudent.ac.in::dd5e3a25-ca80-4508-9aca-24080ba483d1" providerId="AD" clId="Web-{D3768A1F-ACDF-4BE9-BA03-0D80AD548F1A}" dt="2021-07-09T13:54:31.747" v="3" actId="14100"/>
      <pc:docMkLst>
        <pc:docMk/>
      </pc:docMkLst>
      <pc:sldChg chg="addSp">
        <pc:chgData name="TARUN KUMAR P" userId="S::tarunkumar.p2020@vitstudent.ac.in::dd5e3a25-ca80-4508-9aca-24080ba483d1" providerId="AD" clId="Web-{D3768A1F-ACDF-4BE9-BA03-0D80AD548F1A}" dt="2021-07-09T13:54:02.826" v="0"/>
        <pc:sldMkLst>
          <pc:docMk/>
          <pc:sldMk cId="1409068957" sldId="295"/>
        </pc:sldMkLst>
        <pc:spChg chg="add">
          <ac:chgData name="TARUN KUMAR P" userId="S::tarunkumar.p2020@vitstudent.ac.in::dd5e3a25-ca80-4508-9aca-24080ba483d1" providerId="AD" clId="Web-{D3768A1F-ACDF-4BE9-BA03-0D80AD548F1A}" dt="2021-07-09T13:54:02.826" v="0"/>
          <ac:spMkLst>
            <pc:docMk/>
            <pc:sldMk cId="1409068957" sldId="295"/>
            <ac:spMk id="6" creationId="{11359323-BF1E-41C6-998B-FF1D20AF3205}"/>
          </ac:spMkLst>
        </pc:spChg>
      </pc:sldChg>
      <pc:sldChg chg="modSp">
        <pc:chgData name="TARUN KUMAR P" userId="S::tarunkumar.p2020@vitstudent.ac.in::dd5e3a25-ca80-4508-9aca-24080ba483d1" providerId="AD" clId="Web-{D3768A1F-ACDF-4BE9-BA03-0D80AD548F1A}" dt="2021-07-09T13:54:16.809" v="1" actId="1076"/>
        <pc:sldMkLst>
          <pc:docMk/>
          <pc:sldMk cId="196182992" sldId="296"/>
        </pc:sldMkLst>
        <pc:spChg chg="mod">
          <ac:chgData name="TARUN KUMAR P" userId="S::tarunkumar.p2020@vitstudent.ac.in::dd5e3a25-ca80-4508-9aca-24080ba483d1" providerId="AD" clId="Web-{D3768A1F-ACDF-4BE9-BA03-0D80AD548F1A}" dt="2021-07-09T13:54:16.809" v="1" actId="1076"/>
          <ac:spMkLst>
            <pc:docMk/>
            <pc:sldMk cId="196182992" sldId="296"/>
            <ac:spMk id="3" creationId="{00000000-0000-0000-0000-000000000000}"/>
          </ac:spMkLst>
        </pc:spChg>
      </pc:sldChg>
      <pc:sldChg chg="modSp">
        <pc:chgData name="TARUN KUMAR P" userId="S::tarunkumar.p2020@vitstudent.ac.in::dd5e3a25-ca80-4508-9aca-24080ba483d1" providerId="AD" clId="Web-{D3768A1F-ACDF-4BE9-BA03-0D80AD548F1A}" dt="2021-07-09T13:54:31.747" v="3" actId="14100"/>
        <pc:sldMkLst>
          <pc:docMk/>
          <pc:sldMk cId="4256137150" sldId="297"/>
        </pc:sldMkLst>
        <pc:spChg chg="mod">
          <ac:chgData name="TARUN KUMAR P" userId="S::tarunkumar.p2020@vitstudent.ac.in::dd5e3a25-ca80-4508-9aca-24080ba483d1" providerId="AD" clId="Web-{D3768A1F-ACDF-4BE9-BA03-0D80AD548F1A}" dt="2021-07-09T13:54:31.747" v="3" actId="14100"/>
          <ac:spMkLst>
            <pc:docMk/>
            <pc:sldMk cId="4256137150" sldId="297"/>
            <ac:spMk id="3" creationId="{00000000-0000-0000-0000-000000000000}"/>
          </ac:spMkLst>
        </pc:spChg>
      </pc:sldChg>
    </pc:docChg>
  </pc:docChgLst>
  <pc:docChgLst>
    <pc:chgData name="PRITHVIRAJ" userId="S::prithviraj.2020@vitstudent.ac.in::33915015-0fa6-461a-a10e-5318b04c258c" providerId="AD" clId="Web-{65C2AB44-E35E-4C85-9162-C86F19D29E5B}"/>
    <pc:docChg chg="modSld">
      <pc:chgData name="PRITHVIRAJ" userId="S::prithviraj.2020@vitstudent.ac.in::33915015-0fa6-461a-a10e-5318b04c258c" providerId="AD" clId="Web-{65C2AB44-E35E-4C85-9162-C86F19D29E5B}" dt="2021-12-12T11:36:55.267" v="0" actId="1076"/>
      <pc:docMkLst>
        <pc:docMk/>
      </pc:docMkLst>
      <pc:sldChg chg="modSp">
        <pc:chgData name="PRITHVIRAJ" userId="S::prithviraj.2020@vitstudent.ac.in::33915015-0fa6-461a-a10e-5318b04c258c" providerId="AD" clId="Web-{65C2AB44-E35E-4C85-9162-C86F19D29E5B}" dt="2021-12-12T11:36:55.267" v="0" actId="1076"/>
        <pc:sldMkLst>
          <pc:docMk/>
          <pc:sldMk cId="3236148255" sldId="337"/>
        </pc:sldMkLst>
        <pc:picChg chg="mod">
          <ac:chgData name="PRITHVIRAJ" userId="S::prithviraj.2020@vitstudent.ac.in::33915015-0fa6-461a-a10e-5318b04c258c" providerId="AD" clId="Web-{65C2AB44-E35E-4C85-9162-C86F19D29E5B}" dt="2021-12-12T11:36:55.267" v="0" actId="1076"/>
          <ac:picMkLst>
            <pc:docMk/>
            <pc:sldMk cId="3236148255" sldId="337"/>
            <ac:picMk id="6" creationId="{00000000-0000-0000-0000-000000000000}"/>
          </ac:picMkLst>
        </pc:picChg>
      </pc:sldChg>
    </pc:docChg>
  </pc:docChgLst>
  <pc:docChgLst>
    <pc:chgData name="Dishant Tekrawala" userId="S::dishant.tekrawala2021@vitstudent.ac.in::1247419c-488c-4bc0-88d3-651dd19a66b9" providerId="AD" clId="Web-{E04A6767-8647-4E70-BC1A-0EAB00184424}"/>
    <pc:docChg chg="modSld">
      <pc:chgData name="Dishant Tekrawala" userId="S::dishant.tekrawala2021@vitstudent.ac.in::1247419c-488c-4bc0-88d3-651dd19a66b9" providerId="AD" clId="Web-{E04A6767-8647-4E70-BC1A-0EAB00184424}" dt="2023-04-16T14:08:26.121" v="1" actId="1076"/>
      <pc:docMkLst>
        <pc:docMk/>
      </pc:docMkLst>
      <pc:sldChg chg="mod modShow">
        <pc:chgData name="Dishant Tekrawala" userId="S::dishant.tekrawala2021@vitstudent.ac.in::1247419c-488c-4bc0-88d3-651dd19a66b9" providerId="AD" clId="Web-{E04A6767-8647-4E70-BC1A-0EAB00184424}" dt="2023-04-16T13:56:49.898" v="0"/>
        <pc:sldMkLst>
          <pc:docMk/>
          <pc:sldMk cId="3647182012" sldId="314"/>
        </pc:sldMkLst>
      </pc:sldChg>
      <pc:sldChg chg="modSp">
        <pc:chgData name="Dishant Tekrawala" userId="S::dishant.tekrawala2021@vitstudent.ac.in::1247419c-488c-4bc0-88d3-651dd19a66b9" providerId="AD" clId="Web-{E04A6767-8647-4E70-BC1A-0EAB00184424}" dt="2023-04-16T14:08:26.121" v="1" actId="1076"/>
        <pc:sldMkLst>
          <pc:docMk/>
          <pc:sldMk cId="654239518" sldId="342"/>
        </pc:sldMkLst>
        <pc:picChg chg="mod">
          <ac:chgData name="Dishant Tekrawala" userId="S::dishant.tekrawala2021@vitstudent.ac.in::1247419c-488c-4bc0-88d3-651dd19a66b9" providerId="AD" clId="Web-{E04A6767-8647-4E70-BC1A-0EAB00184424}" dt="2023-04-16T14:08:26.121" v="1" actId="1076"/>
          <ac:picMkLst>
            <pc:docMk/>
            <pc:sldMk cId="654239518" sldId="342"/>
            <ac:picMk id="2" creationId="{00000000-0000-0000-0000-000000000000}"/>
          </ac:picMkLst>
        </pc:picChg>
      </pc:sldChg>
    </pc:docChg>
  </pc:docChgLst>
  <pc:docChgLst>
    <pc:chgData name="SHAIK ABDUL LATEEF" userId="S::shaikabdul.lateef2018@vitstudent.ac.in::5ab123ef-0a41-45f7-9eb3-6aecaa0acfe9" providerId="AD" clId="Web-{199C1C98-7002-4E9E-B023-D4DE99033999}"/>
    <pc:docChg chg="modSld">
      <pc:chgData name="SHAIK ABDUL LATEEF" userId="S::shaikabdul.lateef2018@vitstudent.ac.in::5ab123ef-0a41-45f7-9eb3-6aecaa0acfe9" providerId="AD" clId="Web-{199C1C98-7002-4E9E-B023-D4DE99033999}" dt="2021-08-19T12:09:39.459" v="0"/>
      <pc:docMkLst>
        <pc:docMk/>
      </pc:docMkLst>
      <pc:sldChg chg="modSp">
        <pc:chgData name="SHAIK ABDUL LATEEF" userId="S::shaikabdul.lateef2018@vitstudent.ac.in::5ab123ef-0a41-45f7-9eb3-6aecaa0acfe9" providerId="AD" clId="Web-{199C1C98-7002-4E9E-B023-D4DE99033999}" dt="2021-08-19T12:09:39.459" v="0"/>
        <pc:sldMkLst>
          <pc:docMk/>
          <pc:sldMk cId="1026361794" sldId="356"/>
        </pc:sldMkLst>
        <pc:graphicFrameChg chg="modGraphic">
          <ac:chgData name="SHAIK ABDUL LATEEF" userId="S::shaikabdul.lateef2018@vitstudent.ac.in::5ab123ef-0a41-45f7-9eb3-6aecaa0acfe9" providerId="AD" clId="Web-{199C1C98-7002-4E9E-B023-D4DE99033999}" dt="2021-08-19T12:09:39.459" v="0"/>
          <ac:graphicFrameMkLst>
            <pc:docMk/>
            <pc:sldMk cId="1026361794" sldId="356"/>
            <ac:graphicFrameMk id="4" creationId="{00000000-0000-0000-0000-000000000000}"/>
          </ac:graphicFrameMkLst>
        </pc:graphicFrameChg>
      </pc:sldChg>
    </pc:docChg>
  </pc:docChgLst>
  <pc:docChgLst>
    <pc:chgData name="UTUKURI GEYARKAS NIKHILESH" userId="S::geyarkas.nikhilesh2020@vitstudent.ac.in::a5432682-0584-4532-b6f7-9af4f76f2fce" providerId="AD" clId="Web-{CDB361A9-4A53-4067-BEB4-074A085260B0}"/>
    <pc:docChg chg="modSld">
      <pc:chgData name="UTUKURI GEYARKAS NIKHILESH" userId="S::geyarkas.nikhilesh2020@vitstudent.ac.in::a5432682-0584-4532-b6f7-9af4f76f2fce" providerId="AD" clId="Web-{CDB361A9-4A53-4067-BEB4-074A085260B0}" dt="2021-07-09T14:02:30.309" v="0" actId="14100"/>
      <pc:docMkLst>
        <pc:docMk/>
      </pc:docMkLst>
      <pc:sldChg chg="modSp">
        <pc:chgData name="UTUKURI GEYARKAS NIKHILESH" userId="S::geyarkas.nikhilesh2020@vitstudent.ac.in::a5432682-0584-4532-b6f7-9af4f76f2fce" providerId="AD" clId="Web-{CDB361A9-4A53-4067-BEB4-074A085260B0}" dt="2021-07-09T14:02:30.309" v="0" actId="14100"/>
        <pc:sldMkLst>
          <pc:docMk/>
          <pc:sldMk cId="1409068957" sldId="295"/>
        </pc:sldMkLst>
        <pc:spChg chg="mod">
          <ac:chgData name="UTUKURI GEYARKAS NIKHILESH" userId="S::geyarkas.nikhilesh2020@vitstudent.ac.in::a5432682-0584-4532-b6f7-9af4f76f2fce" providerId="AD" clId="Web-{CDB361A9-4A53-4067-BEB4-074A085260B0}" dt="2021-07-09T14:02:30.309" v="0" actId="14100"/>
          <ac:spMkLst>
            <pc:docMk/>
            <pc:sldMk cId="1409068957" sldId="295"/>
            <ac:spMk id="6" creationId="{11359323-BF1E-41C6-998B-FF1D20AF32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B6ABF-56A9-4882-88A3-43A4D5C1C112}" type="datetimeFigureOut">
              <a:rPr lang="en-IN" smtClean="0"/>
              <a:t>16-04-2023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0BA5D2-AB69-43F6-A992-319793C18530}" type="slidenum">
              <a:rPr lang="en-IN" smtClean="0"/>
              <a:t>‹#›</a:t>
            </a:fld>
            <a:endParaRPr lang="en-IN"/>
          </a:p>
        </p:txBody>
      </p:sp>
    </p:spTree>
    <p:extLst>
      <p:ext uri="{BB962C8B-B14F-4D97-AF65-F5344CB8AC3E}">
        <p14:creationId xmlns:p14="http://schemas.microsoft.com/office/powerpoint/2010/main" val="415860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63E1CA-A610-4AAA-9C0F-44E32922A448}" type="datetime1">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61890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A6A0C-9893-4682-8761-AA17B1EAA67E}" type="datetime1">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50668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41B9B0-BF39-46EE-AC8C-75FFF3C70E54}" type="datetime1">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27512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AAE7E0-2A31-4B47-B3A0-63A1221509B4}" type="datetime1">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1521897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1239E-14F1-4638-88E9-B00FA5E19F99}" type="datetime1">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734429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8926EC-11E1-4DE6-817F-3535890DF790}" type="datetime1">
              <a:rPr lang="en-US" smtClean="0"/>
              <a:t>4/16/2023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027517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F1EB8B-2D24-4DFC-BAC0-37A9A647963C}" type="datetime1">
              <a:rPr lang="en-US" smtClean="0"/>
              <a:t>4/16/2023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725440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0ACD19-DAC4-4640-93AB-44A5FF8BC997}" type="datetime1">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518101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37BF7C-F462-4E63-B207-61A5161A6EFA}" type="datetime1">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92088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939A5-2533-4723-BDC8-F8A8253A5E15}" type="datetime1">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82828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DDB0E-4CE1-4EC8-B410-E100B3CDDA5E}" type="datetime1">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172022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65AE1-1328-4A8F-A744-6EC0304E91B2}" type="datetime1">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404579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64E41A-73F3-42A9-A00F-35FF48600178}" type="datetime1">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94136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27A23D84-5865-4A07-8EF6-B7EDC14EB872}" type="datetime1">
              <a:rPr lang="en-US" smtClean="0"/>
              <a:t>4/16/2023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179366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D2F6CD-643E-4D1D-8E94-6AA29AF01153}" type="datetime1">
              <a:rPr lang="en-US" smtClean="0"/>
              <a:t>4/16/2023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5155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B3162CC-6498-4E13-B6B3-84BA0A398747}" type="datetime1">
              <a:rPr lang="en-US" smtClean="0"/>
              <a:t>4/16/2023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5181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E6162-F4DE-40A1-B5B1-C914AE06EF60}" type="datetime1">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58967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7802A7-9455-4A7B-9C78-B6B65B22F4B7}" type="datetime1">
              <a:rPr lang="en-US" smtClean="0"/>
              <a:t>4/16/2023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394404-4455-47C3-9DCF-FCEF80757661}" type="slidenum">
              <a:rPr lang="en-US" smtClean="0"/>
              <a:t>‹#›</a:t>
            </a:fld>
            <a:endParaRPr lang="en-US"/>
          </a:p>
        </p:txBody>
      </p:sp>
    </p:spTree>
    <p:extLst>
      <p:ext uri="{BB962C8B-B14F-4D97-AF65-F5344CB8AC3E}">
        <p14:creationId xmlns:p14="http://schemas.microsoft.com/office/powerpoint/2010/main" val="5886896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624670" cy="3329581"/>
          </a:xfrm>
        </p:spPr>
        <p:txBody>
          <a:bodyPr anchor="ctr"/>
          <a:lstStyle/>
          <a:p>
            <a:r>
              <a:rPr lang="en-US" sz="4000"/>
              <a:t>Lecture 20 :  CSE2004 – DBMS</a:t>
            </a:r>
          </a:p>
        </p:txBody>
      </p:sp>
      <p:sp>
        <p:nvSpPr>
          <p:cNvPr id="3" name="Subtitle 2"/>
          <p:cNvSpPr>
            <a:spLocks noGrp="1"/>
          </p:cNvSpPr>
          <p:nvPr>
            <p:ph type="subTitle" idx="1"/>
          </p:nvPr>
        </p:nvSpPr>
        <p:spPr/>
        <p:txBody>
          <a:bodyPr>
            <a:normAutofit/>
          </a:bodyPr>
          <a:lstStyle/>
          <a:p>
            <a:r>
              <a:rPr lang="en-US" err="1"/>
              <a:t>Nosql</a:t>
            </a:r>
            <a:endParaRPr lang="en-US"/>
          </a:p>
        </p:txBody>
      </p:sp>
    </p:spTree>
    <p:extLst>
      <p:ext uri="{BB962C8B-B14F-4D97-AF65-F5344CB8AC3E}">
        <p14:creationId xmlns:p14="http://schemas.microsoft.com/office/powerpoint/2010/main" val="383627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7511627" cy="659155"/>
          </a:xfrm>
          <a:prstGeom prst="rect">
            <a:avLst/>
          </a:prstGeom>
        </p:spPr>
        <p:txBody>
          <a:bodyPr vert="horz" wrap="square" lIns="0" tIns="12700" rIns="0" bIns="0" rtlCol="0">
            <a:spAutoFit/>
          </a:bodyPr>
          <a:lstStyle/>
          <a:p>
            <a:pPr marL="12700">
              <a:lnSpc>
                <a:spcPct val="100000"/>
              </a:lnSpc>
              <a:spcBef>
                <a:spcPts val="100"/>
              </a:spcBef>
              <a:tabLst>
                <a:tab pos="4363720" algn="l"/>
              </a:tabLst>
            </a:pPr>
            <a:r>
              <a:rPr spc="-70"/>
              <a:t>Key-value</a:t>
            </a:r>
            <a:r>
              <a:rPr spc="-114"/>
              <a:t> </a:t>
            </a:r>
            <a:r>
              <a:rPr spc="-45"/>
              <a:t>stores	</a:t>
            </a:r>
            <a:r>
              <a:rPr sz="2800" spc="-60"/>
              <a:t>(Cont.)</a:t>
            </a:r>
            <a:endParaRPr sz="2800"/>
          </a:p>
        </p:txBody>
      </p:sp>
      <p:sp>
        <p:nvSpPr>
          <p:cNvPr id="3" name="object 3"/>
          <p:cNvSpPr txBox="1"/>
          <p:nvPr/>
        </p:nvSpPr>
        <p:spPr>
          <a:xfrm>
            <a:off x="780135" y="1763817"/>
            <a:ext cx="10864427" cy="3178434"/>
          </a:xfrm>
          <a:prstGeom prst="rect">
            <a:avLst/>
          </a:prstGeom>
        </p:spPr>
        <p:txBody>
          <a:bodyPr vert="horz" wrap="square" lIns="0" tIns="150495" rIns="0" bIns="0" rtlCol="0">
            <a:spAutoFit/>
          </a:bodyPr>
          <a:lstStyle/>
          <a:p>
            <a:pPr marL="355600" indent="-342900">
              <a:lnSpc>
                <a:spcPct val="100000"/>
              </a:lnSpc>
              <a:spcBef>
                <a:spcPts val="1185"/>
              </a:spcBef>
              <a:buChar char="•"/>
              <a:tabLst>
                <a:tab pos="354965" algn="l"/>
                <a:tab pos="355600" algn="l"/>
              </a:tabLst>
            </a:pPr>
            <a:r>
              <a:rPr sz="2000">
                <a:latin typeface="Arial MT"/>
                <a:cs typeface="Arial MT"/>
              </a:rPr>
              <a:t>Key-value</a:t>
            </a:r>
            <a:r>
              <a:rPr sz="2000" spc="-20">
                <a:latin typeface="Arial MT"/>
                <a:cs typeface="Arial MT"/>
              </a:rPr>
              <a:t> </a:t>
            </a:r>
            <a:r>
              <a:rPr sz="2000">
                <a:latin typeface="Arial MT"/>
                <a:cs typeface="Arial MT"/>
              </a:rPr>
              <a:t>stores</a:t>
            </a:r>
            <a:r>
              <a:rPr sz="2000" spc="-40">
                <a:latin typeface="Arial MT"/>
                <a:cs typeface="Arial MT"/>
              </a:rPr>
              <a:t> </a:t>
            </a:r>
            <a:r>
              <a:rPr sz="2000">
                <a:latin typeface="Arial MT"/>
                <a:cs typeface="Arial MT"/>
              </a:rPr>
              <a:t>have</a:t>
            </a:r>
            <a:r>
              <a:rPr sz="2000" spc="-5">
                <a:latin typeface="Arial MT"/>
                <a:cs typeface="Arial MT"/>
              </a:rPr>
              <a:t> </a:t>
            </a:r>
            <a:r>
              <a:rPr sz="2000">
                <a:latin typeface="Arial MT"/>
                <a:cs typeface="Arial MT"/>
              </a:rPr>
              <a:t>no</a:t>
            </a:r>
            <a:r>
              <a:rPr sz="2000" spc="-20">
                <a:latin typeface="Arial MT"/>
                <a:cs typeface="Arial MT"/>
              </a:rPr>
              <a:t> </a:t>
            </a:r>
            <a:r>
              <a:rPr sz="2000">
                <a:latin typeface="Arial MT"/>
                <a:cs typeface="Arial MT"/>
              </a:rPr>
              <a:t>query</a:t>
            </a:r>
            <a:r>
              <a:rPr sz="2000" spc="-25">
                <a:latin typeface="Arial MT"/>
                <a:cs typeface="Arial MT"/>
              </a:rPr>
              <a:t> </a:t>
            </a:r>
            <a:r>
              <a:rPr sz="2000">
                <a:latin typeface="Arial MT"/>
                <a:cs typeface="Arial MT"/>
              </a:rPr>
              <a:t>language.</a:t>
            </a:r>
          </a:p>
          <a:p>
            <a:pPr marL="355600" marR="285750" indent="-342900">
              <a:lnSpc>
                <a:spcPct val="100000"/>
              </a:lnSpc>
              <a:spcBef>
                <a:spcPts val="1080"/>
              </a:spcBef>
              <a:buChar char="•"/>
              <a:tabLst>
                <a:tab pos="354965" algn="l"/>
                <a:tab pos="355600" algn="l"/>
              </a:tabLst>
            </a:pPr>
            <a:r>
              <a:rPr sz="2000">
                <a:latin typeface="Arial MT"/>
                <a:cs typeface="Arial MT"/>
              </a:rPr>
              <a:t>One of the benefits of not specifying a data </a:t>
            </a:r>
            <a:r>
              <a:rPr sz="2000" spc="-5">
                <a:latin typeface="Arial MT"/>
                <a:cs typeface="Arial MT"/>
              </a:rPr>
              <a:t>type </a:t>
            </a:r>
            <a:r>
              <a:rPr sz="2000">
                <a:latin typeface="Arial MT"/>
                <a:cs typeface="Arial MT"/>
              </a:rPr>
              <a:t>for the value of a </a:t>
            </a:r>
            <a:r>
              <a:rPr sz="2000" spc="5">
                <a:latin typeface="Arial MT"/>
                <a:cs typeface="Arial MT"/>
              </a:rPr>
              <a:t> </a:t>
            </a:r>
            <a:r>
              <a:rPr sz="2000">
                <a:latin typeface="Arial MT"/>
                <a:cs typeface="Arial MT"/>
              </a:rPr>
              <a:t>key-value</a:t>
            </a:r>
            <a:r>
              <a:rPr sz="2000" spc="-30">
                <a:latin typeface="Arial MT"/>
                <a:cs typeface="Arial MT"/>
              </a:rPr>
              <a:t> </a:t>
            </a:r>
            <a:r>
              <a:rPr sz="2000">
                <a:latin typeface="Arial MT"/>
                <a:cs typeface="Arial MT"/>
              </a:rPr>
              <a:t>store</a:t>
            </a:r>
            <a:r>
              <a:rPr sz="2000" spc="-30">
                <a:latin typeface="Arial MT"/>
                <a:cs typeface="Arial MT"/>
              </a:rPr>
              <a:t> </a:t>
            </a:r>
            <a:r>
              <a:rPr sz="2000">
                <a:latin typeface="Arial MT"/>
                <a:cs typeface="Arial MT"/>
              </a:rPr>
              <a:t>is that</a:t>
            </a:r>
            <a:r>
              <a:rPr sz="2000" spc="-15">
                <a:solidFill>
                  <a:srgbClr val="FF0000"/>
                </a:solidFill>
                <a:latin typeface="Arial MT"/>
                <a:cs typeface="Arial MT"/>
              </a:rPr>
              <a:t> </a:t>
            </a:r>
            <a:r>
              <a:rPr sz="2000">
                <a:uFill>
                  <a:solidFill>
                    <a:srgbClr val="FF0000"/>
                  </a:solidFill>
                </a:uFill>
                <a:latin typeface="Arial MT"/>
                <a:cs typeface="Arial MT"/>
              </a:rPr>
              <a:t>you</a:t>
            </a:r>
            <a:r>
              <a:rPr sz="2000" spc="-20">
                <a:uFill>
                  <a:solidFill>
                    <a:srgbClr val="FF0000"/>
                  </a:solidFill>
                </a:uFill>
                <a:latin typeface="Arial MT"/>
                <a:cs typeface="Arial MT"/>
              </a:rPr>
              <a:t> </a:t>
            </a:r>
            <a:r>
              <a:rPr sz="2000">
                <a:uFill>
                  <a:solidFill>
                    <a:srgbClr val="FF0000"/>
                  </a:solidFill>
                </a:uFill>
                <a:latin typeface="Arial MT"/>
                <a:cs typeface="Arial MT"/>
              </a:rPr>
              <a:t>can</a:t>
            </a:r>
            <a:r>
              <a:rPr sz="2000" spc="-15">
                <a:uFill>
                  <a:solidFill>
                    <a:srgbClr val="FF0000"/>
                  </a:solidFill>
                </a:uFill>
                <a:latin typeface="Arial MT"/>
                <a:cs typeface="Arial MT"/>
              </a:rPr>
              <a:t> </a:t>
            </a:r>
            <a:r>
              <a:rPr sz="2000">
                <a:uFill>
                  <a:solidFill>
                    <a:srgbClr val="FF0000"/>
                  </a:solidFill>
                </a:uFill>
                <a:latin typeface="Arial MT"/>
                <a:cs typeface="Arial MT"/>
              </a:rPr>
              <a:t>store</a:t>
            </a:r>
            <a:r>
              <a:rPr sz="2000" spc="-40">
                <a:uFill>
                  <a:solidFill>
                    <a:srgbClr val="FF0000"/>
                  </a:solidFill>
                </a:uFill>
                <a:latin typeface="Arial MT"/>
                <a:cs typeface="Arial MT"/>
              </a:rPr>
              <a:t> </a:t>
            </a:r>
            <a:r>
              <a:rPr sz="2000">
                <a:uFill>
                  <a:solidFill>
                    <a:srgbClr val="FF0000"/>
                  </a:solidFill>
                </a:uFill>
                <a:latin typeface="Arial MT"/>
                <a:cs typeface="Arial MT"/>
              </a:rPr>
              <a:t>any</a:t>
            </a:r>
            <a:r>
              <a:rPr sz="2000" spc="-5">
                <a:uFill>
                  <a:solidFill>
                    <a:srgbClr val="FF0000"/>
                  </a:solidFill>
                </a:uFill>
                <a:latin typeface="Arial MT"/>
                <a:cs typeface="Arial MT"/>
              </a:rPr>
              <a:t> </a:t>
            </a:r>
            <a:r>
              <a:rPr sz="2000">
                <a:uFill>
                  <a:solidFill>
                    <a:srgbClr val="FF0000"/>
                  </a:solidFill>
                </a:uFill>
                <a:latin typeface="Arial MT"/>
                <a:cs typeface="Arial MT"/>
              </a:rPr>
              <a:t>data</a:t>
            </a:r>
            <a:r>
              <a:rPr sz="2000" spc="-15">
                <a:uFill>
                  <a:solidFill>
                    <a:srgbClr val="FF0000"/>
                  </a:solidFill>
                </a:uFill>
                <a:latin typeface="Arial MT"/>
                <a:cs typeface="Arial MT"/>
              </a:rPr>
              <a:t> </a:t>
            </a:r>
            <a:r>
              <a:rPr sz="2000" spc="-5">
                <a:uFill>
                  <a:solidFill>
                    <a:srgbClr val="FF0000"/>
                  </a:solidFill>
                </a:uFill>
                <a:latin typeface="Arial MT"/>
                <a:cs typeface="Arial MT"/>
              </a:rPr>
              <a:t>type</a:t>
            </a:r>
            <a:r>
              <a:rPr sz="2000" spc="-5">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want</a:t>
            </a:r>
            <a:r>
              <a:rPr sz="2000" spc="-20">
                <a:latin typeface="Arial MT"/>
                <a:cs typeface="Arial MT"/>
              </a:rPr>
              <a:t> </a:t>
            </a:r>
            <a:r>
              <a:rPr sz="2000">
                <a:latin typeface="Arial MT"/>
                <a:cs typeface="Arial MT"/>
              </a:rPr>
              <a:t>in </a:t>
            </a:r>
            <a:r>
              <a:rPr sz="2000" spc="-540">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value.</a:t>
            </a:r>
          </a:p>
          <a:p>
            <a:pPr marL="355600" marR="28575" indent="-342900">
              <a:lnSpc>
                <a:spcPct val="100000"/>
              </a:lnSpc>
              <a:spcBef>
                <a:spcPts val="1080"/>
              </a:spcBef>
              <a:buChar char="•"/>
              <a:tabLst>
                <a:tab pos="354965" algn="l"/>
                <a:tab pos="355600" algn="l"/>
              </a:tabLst>
            </a:pPr>
            <a:r>
              <a:rPr sz="2000">
                <a:latin typeface="Arial MT"/>
                <a:cs typeface="Arial MT"/>
              </a:rPr>
              <a:t>The</a:t>
            </a:r>
            <a:r>
              <a:rPr sz="2000" spc="-15">
                <a:latin typeface="Arial MT"/>
                <a:cs typeface="Arial MT"/>
              </a:rPr>
              <a:t> </a:t>
            </a:r>
            <a:r>
              <a:rPr sz="2000">
                <a:latin typeface="Arial MT"/>
                <a:cs typeface="Arial MT"/>
              </a:rPr>
              <a:t>system</a:t>
            </a:r>
            <a:r>
              <a:rPr sz="2000" spc="-30">
                <a:latin typeface="Arial MT"/>
                <a:cs typeface="Arial MT"/>
              </a:rPr>
              <a:t> </a:t>
            </a:r>
            <a:r>
              <a:rPr sz="2000">
                <a:latin typeface="Arial MT"/>
                <a:cs typeface="Arial MT"/>
              </a:rPr>
              <a:t>will</a:t>
            </a:r>
            <a:r>
              <a:rPr sz="2000" spc="5">
                <a:latin typeface="Arial MT"/>
                <a:cs typeface="Arial MT"/>
              </a:rPr>
              <a:t> </a:t>
            </a:r>
            <a:r>
              <a:rPr sz="2000">
                <a:latin typeface="Arial MT"/>
                <a:cs typeface="Arial MT"/>
              </a:rPr>
              <a:t>store</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information</a:t>
            </a:r>
            <a:r>
              <a:rPr sz="2000" spc="-25">
                <a:latin typeface="Arial MT"/>
                <a:cs typeface="Arial MT"/>
              </a:rPr>
              <a:t> </a:t>
            </a:r>
            <a:r>
              <a:rPr sz="2000">
                <a:latin typeface="Arial MT"/>
                <a:cs typeface="Arial MT"/>
              </a:rPr>
              <a:t>as</a:t>
            </a:r>
            <a:r>
              <a:rPr sz="2000" spc="-15">
                <a:latin typeface="Arial MT"/>
                <a:cs typeface="Arial MT"/>
              </a:rPr>
              <a:t> </a:t>
            </a:r>
            <a:r>
              <a:rPr sz="2000">
                <a:latin typeface="Arial MT"/>
                <a:cs typeface="Arial MT"/>
              </a:rPr>
              <a:t>a</a:t>
            </a:r>
            <a:r>
              <a:rPr sz="2000" spc="-15">
                <a:solidFill>
                  <a:srgbClr val="FF0000"/>
                </a:solidFill>
                <a:latin typeface="Arial MT"/>
                <a:cs typeface="Arial MT"/>
              </a:rPr>
              <a:t> </a:t>
            </a:r>
            <a:r>
              <a:rPr sz="2000" u="heavy">
                <a:solidFill>
                  <a:srgbClr val="FF0000"/>
                </a:solidFill>
                <a:uFill>
                  <a:solidFill>
                    <a:srgbClr val="FF0000"/>
                  </a:solidFill>
                </a:uFill>
                <a:latin typeface="Arial MT"/>
                <a:cs typeface="Arial MT"/>
              </a:rPr>
              <a:t>BLOB</a:t>
            </a:r>
            <a:r>
              <a:rPr sz="2000" spc="-15">
                <a:solidFill>
                  <a:srgbClr val="FF0000"/>
                </a:solidFill>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return</a:t>
            </a:r>
            <a:r>
              <a:rPr sz="2000" spc="-3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same </a:t>
            </a:r>
            <a:r>
              <a:rPr sz="2000" spc="-540">
                <a:latin typeface="Arial MT"/>
                <a:cs typeface="Arial MT"/>
              </a:rPr>
              <a:t> </a:t>
            </a:r>
            <a:r>
              <a:rPr sz="2000">
                <a:latin typeface="Arial MT"/>
                <a:cs typeface="Arial MT"/>
              </a:rPr>
              <a:t>BLOB when</a:t>
            </a:r>
            <a:r>
              <a:rPr sz="2000" spc="-25">
                <a:latin typeface="Arial MT"/>
                <a:cs typeface="Arial MT"/>
              </a:rPr>
              <a:t> </a:t>
            </a:r>
            <a:r>
              <a:rPr sz="2000">
                <a:latin typeface="Arial MT"/>
                <a:cs typeface="Arial MT"/>
              </a:rPr>
              <a:t>a GET</a:t>
            </a:r>
            <a:r>
              <a:rPr sz="2000" spc="-35">
                <a:latin typeface="Arial MT"/>
                <a:cs typeface="Arial MT"/>
              </a:rPr>
              <a:t> </a:t>
            </a:r>
            <a:r>
              <a:rPr sz="2000">
                <a:latin typeface="Arial MT"/>
                <a:cs typeface="Arial MT"/>
              </a:rPr>
              <a:t>(retrieval)</a:t>
            </a:r>
            <a:r>
              <a:rPr sz="2000" spc="-45">
                <a:latin typeface="Arial MT"/>
                <a:cs typeface="Arial MT"/>
              </a:rPr>
              <a:t> </a:t>
            </a:r>
            <a:r>
              <a:rPr sz="2000">
                <a:latin typeface="Arial MT"/>
                <a:cs typeface="Arial MT"/>
              </a:rPr>
              <a:t>request</a:t>
            </a:r>
            <a:r>
              <a:rPr sz="2000" spc="-85">
                <a:latin typeface="Arial MT"/>
                <a:cs typeface="Arial MT"/>
              </a:rPr>
              <a:t> </a:t>
            </a:r>
            <a:r>
              <a:rPr sz="2000">
                <a:latin typeface="Arial MT"/>
                <a:cs typeface="Arial MT"/>
              </a:rPr>
              <a:t>is</a:t>
            </a:r>
            <a:r>
              <a:rPr sz="2000" spc="-15">
                <a:latin typeface="Arial MT"/>
                <a:cs typeface="Arial MT"/>
              </a:rPr>
              <a:t> </a:t>
            </a:r>
            <a:r>
              <a:rPr sz="2000">
                <a:latin typeface="Arial MT"/>
                <a:cs typeface="Arial MT"/>
              </a:rPr>
              <a:t>made.</a:t>
            </a:r>
          </a:p>
          <a:p>
            <a:pPr marL="355600" marR="418465" indent="-342900">
              <a:lnSpc>
                <a:spcPct val="100000"/>
              </a:lnSpc>
              <a:spcBef>
                <a:spcPts val="1085"/>
              </a:spcBef>
              <a:buChar char="•"/>
              <a:tabLst>
                <a:tab pos="354965" algn="l"/>
                <a:tab pos="355600" algn="l"/>
              </a:tabLst>
            </a:pPr>
            <a:r>
              <a:rPr sz="2000">
                <a:latin typeface="Arial MT"/>
                <a:cs typeface="Arial MT"/>
              </a:rPr>
              <a:t>The</a:t>
            </a:r>
            <a:r>
              <a:rPr sz="2000" spc="-10">
                <a:latin typeface="Arial MT"/>
                <a:cs typeface="Arial MT"/>
              </a:rPr>
              <a:t> </a:t>
            </a:r>
            <a:r>
              <a:rPr sz="2000">
                <a:latin typeface="Arial MT"/>
                <a:cs typeface="Arial MT"/>
              </a:rPr>
              <a:t>value</a:t>
            </a:r>
            <a:r>
              <a:rPr sz="2000" spc="5">
                <a:latin typeface="Arial MT"/>
                <a:cs typeface="Arial MT"/>
              </a:rPr>
              <a:t> </a:t>
            </a:r>
            <a:r>
              <a:rPr sz="2000">
                <a:latin typeface="Arial MT"/>
                <a:cs typeface="Arial MT"/>
              </a:rPr>
              <a:t>can</a:t>
            </a:r>
            <a:r>
              <a:rPr sz="2000" spc="-30">
                <a:latin typeface="Arial MT"/>
                <a:cs typeface="Arial MT"/>
              </a:rPr>
              <a:t> </a:t>
            </a:r>
            <a:r>
              <a:rPr sz="2000">
                <a:latin typeface="Arial MT"/>
                <a:cs typeface="Arial MT"/>
              </a:rPr>
              <a:t>be</a:t>
            </a:r>
            <a:r>
              <a:rPr sz="2000" spc="-15">
                <a:latin typeface="Arial MT"/>
                <a:cs typeface="Arial MT"/>
              </a:rPr>
              <a:t> </a:t>
            </a:r>
            <a:r>
              <a:rPr sz="2000">
                <a:latin typeface="Arial MT"/>
                <a:cs typeface="Arial MT"/>
              </a:rPr>
              <a:t>any</a:t>
            </a:r>
            <a:r>
              <a:rPr sz="2000" spc="-5">
                <a:latin typeface="Arial MT"/>
                <a:cs typeface="Arial MT"/>
              </a:rPr>
              <a:t> </a:t>
            </a:r>
            <a:r>
              <a:rPr sz="2000">
                <a:latin typeface="Arial MT"/>
                <a:cs typeface="Arial MT"/>
              </a:rPr>
              <a:t>BLOB</a:t>
            </a:r>
            <a:r>
              <a:rPr sz="2000" spc="-25">
                <a:latin typeface="Arial MT"/>
                <a:cs typeface="Arial MT"/>
              </a:rPr>
              <a:t> </a:t>
            </a:r>
            <a:r>
              <a:rPr sz="2000">
                <a:latin typeface="Arial MT"/>
                <a:cs typeface="Arial MT"/>
              </a:rPr>
              <a:t>of</a:t>
            </a:r>
            <a:r>
              <a:rPr sz="2000" spc="-10">
                <a:latin typeface="Arial MT"/>
                <a:cs typeface="Arial MT"/>
              </a:rPr>
              <a:t> </a:t>
            </a:r>
            <a:r>
              <a:rPr sz="2000">
                <a:latin typeface="Arial MT"/>
                <a:cs typeface="Arial MT"/>
              </a:rPr>
              <a:t>data,</a:t>
            </a:r>
            <a:r>
              <a:rPr sz="2000" spc="-30">
                <a:latin typeface="Arial MT"/>
                <a:cs typeface="Arial MT"/>
              </a:rPr>
              <a:t> </a:t>
            </a:r>
            <a:r>
              <a:rPr sz="2000">
                <a:latin typeface="Arial MT"/>
                <a:cs typeface="Arial MT"/>
              </a:rPr>
              <a:t>such</a:t>
            </a:r>
            <a:r>
              <a:rPr sz="2000" spc="-25">
                <a:latin typeface="Arial MT"/>
                <a:cs typeface="Arial MT"/>
              </a:rPr>
              <a:t> </a:t>
            </a:r>
            <a:r>
              <a:rPr sz="2000">
                <a:latin typeface="Arial MT"/>
                <a:cs typeface="Arial MT"/>
              </a:rPr>
              <a:t>as</a:t>
            </a:r>
            <a:r>
              <a:rPr sz="2000" spc="-10">
                <a:latin typeface="Arial MT"/>
                <a:cs typeface="Arial MT"/>
              </a:rPr>
              <a:t> </a:t>
            </a:r>
            <a:r>
              <a:rPr sz="2000">
                <a:latin typeface="Arial MT"/>
                <a:cs typeface="Arial MT"/>
              </a:rPr>
              <a:t>images,</a:t>
            </a:r>
            <a:r>
              <a:rPr sz="2000" spc="-20">
                <a:latin typeface="Arial MT"/>
                <a:cs typeface="Arial MT"/>
              </a:rPr>
              <a:t> </a:t>
            </a:r>
            <a:r>
              <a:rPr sz="2000">
                <a:latin typeface="Arial MT"/>
                <a:cs typeface="Arial MT"/>
              </a:rPr>
              <a:t>web</a:t>
            </a:r>
            <a:r>
              <a:rPr sz="2000" spc="-10">
                <a:latin typeface="Arial MT"/>
                <a:cs typeface="Arial MT"/>
              </a:rPr>
              <a:t> </a:t>
            </a:r>
            <a:r>
              <a:rPr sz="2000">
                <a:latin typeface="Arial MT"/>
                <a:cs typeface="Arial MT"/>
              </a:rPr>
              <a:t>pages, </a:t>
            </a:r>
            <a:r>
              <a:rPr sz="2000" spc="-545">
                <a:latin typeface="Arial MT"/>
                <a:cs typeface="Arial MT"/>
              </a:rPr>
              <a:t> </a:t>
            </a:r>
            <a:r>
              <a:rPr sz="2000">
                <a:latin typeface="Arial MT"/>
                <a:cs typeface="Arial MT"/>
              </a:rPr>
              <a:t>documents,</a:t>
            </a:r>
            <a:r>
              <a:rPr sz="2000" spc="-60">
                <a:latin typeface="Arial MT"/>
                <a:cs typeface="Arial MT"/>
              </a:rPr>
              <a:t> </a:t>
            </a:r>
            <a:r>
              <a:rPr sz="2000">
                <a:latin typeface="Arial MT"/>
                <a:cs typeface="Arial MT"/>
              </a:rPr>
              <a:t>or</a:t>
            </a:r>
            <a:r>
              <a:rPr sz="2000" spc="-5">
                <a:latin typeface="Arial MT"/>
                <a:cs typeface="Arial MT"/>
              </a:rPr>
              <a:t> </a:t>
            </a:r>
            <a:r>
              <a:rPr sz="2000">
                <a:latin typeface="Arial MT"/>
                <a:cs typeface="Arial MT"/>
              </a:rPr>
              <a:t>videos.</a:t>
            </a:r>
          </a:p>
          <a:p>
            <a:pPr marL="355600" indent="-342900">
              <a:lnSpc>
                <a:spcPct val="100000"/>
              </a:lnSpc>
              <a:spcBef>
                <a:spcPts val="1080"/>
              </a:spcBef>
              <a:buChar char="•"/>
              <a:tabLst>
                <a:tab pos="354965" algn="l"/>
                <a:tab pos="355600" algn="l"/>
              </a:tabLst>
            </a:pPr>
            <a:r>
              <a:rPr sz="2000" spc="-10">
                <a:latin typeface="Arial MT"/>
                <a:cs typeface="Arial MT"/>
              </a:rPr>
              <a:t>It’s</a:t>
            </a:r>
            <a:r>
              <a:rPr sz="2000" spc="-15">
                <a:latin typeface="Arial MT"/>
                <a:cs typeface="Arial MT"/>
              </a:rPr>
              <a:t> </a:t>
            </a:r>
            <a:r>
              <a:rPr sz="2000">
                <a:latin typeface="Arial MT"/>
                <a:cs typeface="Arial MT"/>
              </a:rPr>
              <a:t>up </a:t>
            </a:r>
            <a:r>
              <a:rPr sz="2000" spc="-5">
                <a:latin typeface="Arial MT"/>
                <a:cs typeface="Arial MT"/>
              </a:rPr>
              <a:t>to</a:t>
            </a:r>
            <a:r>
              <a:rPr sz="2000" spc="-1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application</a:t>
            </a:r>
            <a:r>
              <a:rPr sz="2000" spc="-1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determine</a:t>
            </a:r>
            <a:r>
              <a:rPr sz="2000" spc="-25">
                <a:latin typeface="Arial MT"/>
                <a:cs typeface="Arial MT"/>
              </a:rPr>
              <a:t> </a:t>
            </a:r>
            <a:r>
              <a:rPr sz="2000">
                <a:latin typeface="Arial MT"/>
                <a:cs typeface="Arial MT"/>
              </a:rPr>
              <a:t>what</a:t>
            </a:r>
            <a:r>
              <a:rPr sz="2000" spc="-15">
                <a:latin typeface="Arial MT"/>
                <a:cs typeface="Arial MT"/>
              </a:rPr>
              <a:t> </a:t>
            </a:r>
            <a:r>
              <a:rPr sz="2000" spc="-5">
                <a:latin typeface="Arial MT"/>
                <a:cs typeface="Arial MT"/>
              </a:rPr>
              <a:t>type</a:t>
            </a:r>
            <a:r>
              <a:rPr sz="2000" spc="-1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data</a:t>
            </a:r>
            <a:r>
              <a:rPr sz="2000" spc="-15">
                <a:latin typeface="Arial MT"/>
                <a:cs typeface="Arial MT"/>
              </a:rPr>
              <a:t> </a:t>
            </a:r>
            <a:r>
              <a:rPr sz="2000">
                <a:latin typeface="Arial MT"/>
                <a:cs typeface="Arial MT"/>
              </a:rPr>
              <a:t>is being</a:t>
            </a:r>
            <a:r>
              <a:rPr sz="2000" spc="-15">
                <a:latin typeface="Arial MT"/>
                <a:cs typeface="Arial MT"/>
              </a:rPr>
              <a:t> </a:t>
            </a:r>
            <a:r>
              <a:rPr sz="2000">
                <a:latin typeface="Arial MT"/>
                <a:cs typeface="Arial MT"/>
              </a:rPr>
              <a:t>used,</a:t>
            </a:r>
            <a:r>
              <a:rPr lang="en-US" sz="2000">
                <a:latin typeface="Arial MT"/>
                <a:cs typeface="Arial MT"/>
              </a:rPr>
              <a:t> </a:t>
            </a:r>
            <a:r>
              <a:rPr sz="2000" spc="5">
                <a:latin typeface="Arial MT"/>
                <a:cs typeface="Arial MT"/>
              </a:rPr>
              <a:t>such</a:t>
            </a:r>
            <a:r>
              <a:rPr sz="2000" spc="-30">
                <a:latin typeface="Arial MT"/>
                <a:cs typeface="Arial MT"/>
              </a:rPr>
              <a:t> </a:t>
            </a:r>
            <a:r>
              <a:rPr sz="2000">
                <a:latin typeface="Arial MT"/>
                <a:cs typeface="Arial MT"/>
              </a:rPr>
              <a:t>as</a:t>
            </a:r>
            <a:r>
              <a:rPr sz="2000" spc="-20">
                <a:latin typeface="Arial MT"/>
                <a:cs typeface="Arial MT"/>
              </a:rPr>
              <a:t> </a:t>
            </a:r>
            <a:r>
              <a:rPr sz="2000">
                <a:latin typeface="Arial MT"/>
                <a:cs typeface="Arial MT"/>
              </a:rPr>
              <a:t>a</a:t>
            </a:r>
            <a:r>
              <a:rPr sz="2000" spc="-20">
                <a:latin typeface="Arial MT"/>
                <a:cs typeface="Arial MT"/>
              </a:rPr>
              <a:t> </a:t>
            </a:r>
            <a:r>
              <a:rPr sz="2000">
                <a:latin typeface="Arial MT"/>
                <a:cs typeface="Arial MT"/>
              </a:rPr>
              <a:t>string,</a:t>
            </a:r>
            <a:r>
              <a:rPr sz="2000" spc="-35">
                <a:latin typeface="Arial MT"/>
                <a:cs typeface="Arial MT"/>
              </a:rPr>
              <a:t> </a:t>
            </a:r>
            <a:r>
              <a:rPr sz="2000">
                <a:latin typeface="Arial MT"/>
                <a:cs typeface="Arial MT"/>
              </a:rPr>
              <a:t>XML</a:t>
            </a:r>
            <a:r>
              <a:rPr sz="2000" spc="-75">
                <a:latin typeface="Arial MT"/>
                <a:cs typeface="Arial MT"/>
              </a:rPr>
              <a:t> </a:t>
            </a:r>
            <a:r>
              <a:rPr sz="2000" spc="-5">
                <a:latin typeface="Arial MT"/>
                <a:cs typeface="Arial MT"/>
              </a:rPr>
              <a:t>file,</a:t>
            </a:r>
            <a:r>
              <a:rPr sz="2000" spc="-15">
                <a:latin typeface="Arial MT"/>
                <a:cs typeface="Arial MT"/>
              </a:rPr>
              <a:t> </a:t>
            </a:r>
            <a:r>
              <a:rPr sz="2000">
                <a:latin typeface="Arial MT"/>
                <a:cs typeface="Arial MT"/>
              </a:rPr>
              <a:t>or</a:t>
            </a:r>
            <a:r>
              <a:rPr sz="2000" spc="-20">
                <a:latin typeface="Arial MT"/>
                <a:cs typeface="Arial MT"/>
              </a:rPr>
              <a:t> </a:t>
            </a:r>
            <a:r>
              <a:rPr sz="2000">
                <a:latin typeface="Arial MT"/>
                <a:cs typeface="Arial MT"/>
              </a:rPr>
              <a:t>binary</a:t>
            </a:r>
            <a:r>
              <a:rPr sz="2000" spc="-20">
                <a:latin typeface="Arial MT"/>
                <a:cs typeface="Arial MT"/>
              </a:rPr>
              <a:t> </a:t>
            </a:r>
            <a:r>
              <a:rPr sz="2000">
                <a:latin typeface="Arial MT"/>
                <a:cs typeface="Arial MT"/>
              </a:rPr>
              <a:t>image.</a:t>
            </a:r>
          </a:p>
        </p:txBody>
      </p:sp>
      <p:sp>
        <p:nvSpPr>
          <p:cNvPr id="4" name="object 4"/>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7</a:t>
            </a:r>
            <a:endParaRPr sz="2400">
              <a:latin typeface="Arial"/>
              <a:cs typeface="Arial"/>
            </a:endParaRPr>
          </a:p>
        </p:txBody>
      </p:sp>
    </p:spTree>
    <p:extLst>
      <p:ext uri="{BB962C8B-B14F-4D97-AF65-F5344CB8AC3E}">
        <p14:creationId xmlns:p14="http://schemas.microsoft.com/office/powerpoint/2010/main" val="19618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888619"/>
            <a:ext cx="2943013" cy="574040"/>
          </a:xfrm>
          <a:prstGeom prst="rect">
            <a:avLst/>
          </a:prstGeom>
        </p:spPr>
        <p:txBody>
          <a:bodyPr vert="horz" wrap="square" lIns="0" tIns="12700" rIns="0" bIns="0" rtlCol="0">
            <a:spAutoFit/>
          </a:bodyPr>
          <a:lstStyle/>
          <a:p>
            <a:pPr marL="12700">
              <a:lnSpc>
                <a:spcPct val="100000"/>
              </a:lnSpc>
              <a:spcBef>
                <a:spcPts val="100"/>
              </a:spcBef>
            </a:pPr>
            <a:r>
              <a:rPr sz="3600" spc="-60">
                <a:solidFill>
                  <a:srgbClr val="D1282D"/>
                </a:solidFill>
                <a:latin typeface="Arial Black"/>
                <a:cs typeface="Arial Black"/>
              </a:rPr>
              <a:t>Question</a:t>
            </a:r>
            <a:endParaRPr sz="3600">
              <a:latin typeface="Arial Black"/>
              <a:cs typeface="Arial Black"/>
            </a:endParaRPr>
          </a:p>
        </p:txBody>
      </p:sp>
      <p:sp>
        <p:nvSpPr>
          <p:cNvPr id="3" name="object 3"/>
          <p:cNvSpPr txBox="1"/>
          <p:nvPr/>
        </p:nvSpPr>
        <p:spPr>
          <a:xfrm>
            <a:off x="4010152" y="3086557"/>
            <a:ext cx="6407573" cy="1002030"/>
          </a:xfrm>
          <a:prstGeom prst="rect">
            <a:avLst/>
          </a:prstGeom>
        </p:spPr>
        <p:txBody>
          <a:bodyPr vert="horz" wrap="square" lIns="0" tIns="13335" rIns="0" bIns="0" rtlCol="0">
            <a:spAutoFit/>
          </a:bodyPr>
          <a:lstStyle/>
          <a:p>
            <a:pPr marL="12700" marR="5080" indent="22860">
              <a:lnSpc>
                <a:spcPct val="100000"/>
              </a:lnSpc>
              <a:spcBef>
                <a:spcPts val="105"/>
              </a:spcBef>
            </a:pPr>
            <a:r>
              <a:rPr sz="3200" b="1">
                <a:latin typeface="Arial"/>
                <a:cs typeface="Arial"/>
              </a:rPr>
              <a:t>Is it possible for a </a:t>
            </a:r>
            <a:r>
              <a:rPr sz="3200" b="1" spc="-5">
                <a:latin typeface="Arial"/>
                <a:cs typeface="Arial"/>
              </a:rPr>
              <a:t>key </a:t>
            </a:r>
            <a:r>
              <a:rPr sz="3200" b="1">
                <a:latin typeface="Arial"/>
                <a:cs typeface="Arial"/>
              </a:rPr>
              <a:t>to </a:t>
            </a:r>
            <a:r>
              <a:rPr sz="3200" b="1" spc="-875">
                <a:latin typeface="Arial"/>
                <a:cs typeface="Arial"/>
              </a:rPr>
              <a:t> </a:t>
            </a:r>
            <a:r>
              <a:rPr sz="3200" b="1">
                <a:latin typeface="Arial"/>
                <a:cs typeface="Arial"/>
              </a:rPr>
              <a:t>point</a:t>
            </a:r>
            <a:r>
              <a:rPr sz="3200" b="1" spc="-50">
                <a:latin typeface="Arial"/>
                <a:cs typeface="Arial"/>
              </a:rPr>
              <a:t> </a:t>
            </a:r>
            <a:r>
              <a:rPr sz="3200" b="1">
                <a:latin typeface="Arial"/>
                <a:cs typeface="Arial"/>
              </a:rPr>
              <a:t>to</a:t>
            </a:r>
            <a:r>
              <a:rPr sz="3200" b="1" spc="-35">
                <a:latin typeface="Arial"/>
                <a:cs typeface="Arial"/>
              </a:rPr>
              <a:t> </a:t>
            </a:r>
            <a:r>
              <a:rPr sz="3200" b="1">
                <a:latin typeface="Arial"/>
                <a:cs typeface="Arial"/>
              </a:rPr>
              <a:t>multiple</a:t>
            </a:r>
            <a:r>
              <a:rPr sz="3200" b="1" spc="-40">
                <a:latin typeface="Arial"/>
                <a:cs typeface="Arial"/>
              </a:rPr>
              <a:t> </a:t>
            </a:r>
            <a:r>
              <a:rPr sz="3200" b="1" spc="-5">
                <a:latin typeface="Arial"/>
                <a:cs typeface="Arial"/>
              </a:rPr>
              <a:t>values?</a:t>
            </a:r>
            <a:endParaRPr sz="3200">
              <a:latin typeface="Arial"/>
              <a:cs typeface="Arial"/>
            </a:endParaRPr>
          </a:p>
        </p:txBody>
      </p:sp>
      <p:sp>
        <p:nvSpPr>
          <p:cNvPr id="4" name="object 4"/>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8</a:t>
            </a:r>
            <a:endParaRPr sz="2400">
              <a:latin typeface="Arial"/>
              <a:cs typeface="Arial"/>
            </a:endParaRPr>
          </a:p>
        </p:txBody>
      </p:sp>
      <p:pic>
        <p:nvPicPr>
          <p:cNvPr id="6" name="object 6"/>
          <p:cNvPicPr/>
          <p:nvPr/>
        </p:nvPicPr>
        <p:blipFill>
          <a:blip r:embed="rId2" cstate="print"/>
          <a:stretch>
            <a:fillRect/>
          </a:stretch>
        </p:blipFill>
        <p:spPr>
          <a:xfrm>
            <a:off x="406400" y="2781339"/>
            <a:ext cx="3277616" cy="1667216"/>
          </a:xfrm>
          <a:prstGeom prst="rect">
            <a:avLst/>
          </a:prstGeom>
        </p:spPr>
      </p:pic>
    </p:spTree>
    <p:extLst>
      <p:ext uri="{BB962C8B-B14F-4D97-AF65-F5344CB8AC3E}">
        <p14:creationId xmlns:p14="http://schemas.microsoft.com/office/powerpoint/2010/main" val="425613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2853267" cy="659155"/>
          </a:xfrm>
          <a:prstGeom prst="rect">
            <a:avLst/>
          </a:prstGeom>
        </p:spPr>
        <p:txBody>
          <a:bodyPr vert="horz" wrap="square" lIns="0" tIns="12700" rIns="0" bIns="0" rtlCol="0">
            <a:spAutoFit/>
          </a:bodyPr>
          <a:lstStyle/>
          <a:p>
            <a:pPr marL="12700">
              <a:lnSpc>
                <a:spcPct val="100000"/>
              </a:lnSpc>
              <a:spcBef>
                <a:spcPts val="100"/>
              </a:spcBef>
            </a:pPr>
            <a:r>
              <a:rPr spc="-55"/>
              <a:t>E</a:t>
            </a:r>
            <a:r>
              <a:rPr spc="-65"/>
              <a:t>xamp</a:t>
            </a:r>
            <a:r>
              <a:rPr spc="-60"/>
              <a:t>l</a:t>
            </a:r>
            <a:r>
              <a:t>e</a:t>
            </a:r>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10</a:t>
            </a:r>
            <a:endParaRPr sz="2400">
              <a:latin typeface="Arial"/>
              <a:cs typeface="Arial"/>
            </a:endParaRPr>
          </a:p>
        </p:txBody>
      </p:sp>
      <p:pic>
        <p:nvPicPr>
          <p:cNvPr id="6" name="object 6"/>
          <p:cNvPicPr/>
          <p:nvPr/>
        </p:nvPicPr>
        <p:blipFill>
          <a:blip r:embed="rId2" cstate="print"/>
          <a:stretch>
            <a:fillRect/>
          </a:stretch>
        </p:blipFill>
        <p:spPr>
          <a:xfrm>
            <a:off x="741679" y="2281427"/>
            <a:ext cx="10739120" cy="3585972"/>
          </a:xfrm>
          <a:prstGeom prst="rect">
            <a:avLst/>
          </a:prstGeom>
        </p:spPr>
      </p:pic>
    </p:spTree>
    <p:extLst>
      <p:ext uri="{BB962C8B-B14F-4D97-AF65-F5344CB8AC3E}">
        <p14:creationId xmlns:p14="http://schemas.microsoft.com/office/powerpoint/2010/main" val="206786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35473" y="3854578"/>
            <a:ext cx="8587677" cy="2550574"/>
          </a:xfrm>
          <a:prstGeom prst="rect">
            <a:avLst/>
          </a:prstGeom>
        </p:spPr>
      </p:pic>
      <p:sp>
        <p:nvSpPr>
          <p:cNvPr id="3" name="object 3"/>
          <p:cNvSpPr txBox="1">
            <a:spLocks noGrp="1"/>
          </p:cNvSpPr>
          <p:nvPr>
            <p:ph type="title"/>
          </p:nvPr>
        </p:nvSpPr>
        <p:spPr>
          <a:xfrm>
            <a:off x="714587" y="888619"/>
            <a:ext cx="7623387" cy="659155"/>
          </a:xfrm>
          <a:prstGeom prst="rect">
            <a:avLst/>
          </a:prstGeom>
        </p:spPr>
        <p:txBody>
          <a:bodyPr vert="horz" wrap="square" lIns="0" tIns="12700" rIns="0" bIns="0" rtlCol="0">
            <a:spAutoFit/>
          </a:bodyPr>
          <a:lstStyle/>
          <a:p>
            <a:pPr marL="12700">
              <a:lnSpc>
                <a:spcPct val="100000"/>
              </a:lnSpc>
              <a:spcBef>
                <a:spcPts val="100"/>
              </a:spcBef>
            </a:pPr>
            <a:r>
              <a:rPr spc="-50"/>
              <a:t>Using</a:t>
            </a:r>
            <a:r>
              <a:rPr spc="-155"/>
              <a:t> </a:t>
            </a:r>
            <a:r>
              <a:t>a</a:t>
            </a:r>
            <a:r>
              <a:rPr spc="-155"/>
              <a:t> </a:t>
            </a:r>
            <a:r>
              <a:rPr spc="-70"/>
              <a:t>key-value</a:t>
            </a:r>
            <a:r>
              <a:rPr spc="-140"/>
              <a:t> </a:t>
            </a:r>
            <a:r>
              <a:rPr spc="-40"/>
              <a:t>store</a:t>
            </a:r>
          </a:p>
        </p:txBody>
      </p:sp>
      <p:sp>
        <p:nvSpPr>
          <p:cNvPr id="4" name="object 4"/>
          <p:cNvSpPr txBox="1"/>
          <p:nvPr/>
        </p:nvSpPr>
        <p:spPr>
          <a:xfrm>
            <a:off x="714588" y="1777950"/>
            <a:ext cx="10590953" cy="225234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The</a:t>
            </a:r>
            <a:r>
              <a:rPr sz="2000" spc="-10">
                <a:latin typeface="Arial MT"/>
                <a:cs typeface="Arial MT"/>
              </a:rPr>
              <a:t> </a:t>
            </a:r>
            <a:r>
              <a:rPr sz="2000" spc="5">
                <a:latin typeface="Arial MT"/>
                <a:cs typeface="Arial MT"/>
              </a:rPr>
              <a:t>best</a:t>
            </a:r>
            <a:r>
              <a:rPr sz="2000" spc="-15">
                <a:latin typeface="Arial MT"/>
                <a:cs typeface="Arial MT"/>
              </a:rPr>
              <a:t> </a:t>
            </a:r>
            <a:r>
              <a:rPr sz="2000" spc="5">
                <a:latin typeface="Arial MT"/>
                <a:cs typeface="Arial MT"/>
              </a:rPr>
              <a:t>way</a:t>
            </a:r>
            <a:r>
              <a:rPr sz="2000" spc="-20">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think</a:t>
            </a:r>
            <a:r>
              <a:rPr sz="2000" spc="-5">
                <a:latin typeface="Arial MT"/>
                <a:cs typeface="Arial MT"/>
              </a:rPr>
              <a:t> </a:t>
            </a:r>
            <a:r>
              <a:rPr sz="2000">
                <a:latin typeface="Arial MT"/>
                <a:cs typeface="Arial MT"/>
              </a:rPr>
              <a:t>about</a:t>
            </a:r>
            <a:r>
              <a:rPr sz="2000" spc="-25">
                <a:latin typeface="Arial MT"/>
                <a:cs typeface="Arial MT"/>
              </a:rPr>
              <a:t> </a:t>
            </a:r>
            <a:r>
              <a:rPr sz="2000">
                <a:latin typeface="Arial MT"/>
                <a:cs typeface="Arial MT"/>
              </a:rPr>
              <a:t>using</a:t>
            </a:r>
            <a:r>
              <a:rPr sz="2000" spc="-5">
                <a:latin typeface="Arial MT"/>
                <a:cs typeface="Arial MT"/>
              </a:rPr>
              <a:t> </a:t>
            </a:r>
            <a:r>
              <a:rPr sz="2000">
                <a:latin typeface="Arial MT"/>
                <a:cs typeface="Arial MT"/>
              </a:rPr>
              <a:t>a </a:t>
            </a:r>
            <a:r>
              <a:rPr sz="2000" spc="-10">
                <a:latin typeface="Arial MT"/>
                <a:cs typeface="Arial MT"/>
              </a:rPr>
              <a:t>key-value</a:t>
            </a:r>
            <a:r>
              <a:rPr sz="2000" spc="-25">
                <a:latin typeface="Arial MT"/>
                <a:cs typeface="Arial MT"/>
              </a:rPr>
              <a:t> </a:t>
            </a:r>
            <a:r>
              <a:rPr sz="2000">
                <a:latin typeface="Arial MT"/>
                <a:cs typeface="Arial MT"/>
              </a:rPr>
              <a:t>store</a:t>
            </a:r>
            <a:r>
              <a:rPr sz="2000" spc="-25">
                <a:latin typeface="Arial MT"/>
                <a:cs typeface="Arial MT"/>
              </a:rPr>
              <a:t> </a:t>
            </a:r>
            <a:r>
              <a:rPr sz="2000">
                <a:latin typeface="Arial MT"/>
                <a:cs typeface="Arial MT"/>
              </a:rPr>
              <a:t>is</a:t>
            </a:r>
            <a:r>
              <a:rPr sz="2000" spc="-10">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visualize</a:t>
            </a:r>
            <a:r>
              <a:rPr sz="2000" spc="-20">
                <a:latin typeface="Arial MT"/>
                <a:cs typeface="Arial MT"/>
              </a:rPr>
              <a:t> </a:t>
            </a:r>
            <a:r>
              <a:rPr sz="2000">
                <a:latin typeface="Arial MT"/>
                <a:cs typeface="Arial MT"/>
              </a:rPr>
              <a:t>a</a:t>
            </a:r>
            <a:r>
              <a:rPr lang="en-US" sz="2000">
                <a:latin typeface="Arial MT"/>
                <a:cs typeface="Arial MT"/>
              </a:rPr>
              <a:t> </a:t>
            </a:r>
            <a:r>
              <a:rPr sz="2000">
                <a:latin typeface="Arial MT"/>
                <a:cs typeface="Arial MT"/>
              </a:rPr>
              <a:t>single</a:t>
            </a:r>
            <a:r>
              <a:rPr sz="2000" spc="-25">
                <a:latin typeface="Arial MT"/>
                <a:cs typeface="Arial MT"/>
              </a:rPr>
              <a:t> </a:t>
            </a:r>
            <a:r>
              <a:rPr sz="2000">
                <a:latin typeface="Arial MT"/>
                <a:cs typeface="Arial MT"/>
              </a:rPr>
              <a:t>table</a:t>
            </a:r>
            <a:r>
              <a:rPr sz="2000" spc="-15">
                <a:latin typeface="Arial MT"/>
                <a:cs typeface="Arial MT"/>
              </a:rPr>
              <a:t> </a:t>
            </a:r>
            <a:r>
              <a:rPr sz="2000">
                <a:latin typeface="Arial MT"/>
                <a:cs typeface="Arial MT"/>
              </a:rPr>
              <a:t>with</a:t>
            </a:r>
            <a:r>
              <a:rPr sz="2000" spc="-25">
                <a:latin typeface="Arial MT"/>
                <a:cs typeface="Arial MT"/>
              </a:rPr>
              <a:t> </a:t>
            </a:r>
            <a:r>
              <a:rPr sz="2000">
                <a:latin typeface="Arial MT"/>
                <a:cs typeface="Arial MT"/>
              </a:rPr>
              <a:t>two</a:t>
            </a:r>
            <a:r>
              <a:rPr sz="2000" spc="-5">
                <a:latin typeface="Arial MT"/>
                <a:cs typeface="Arial MT"/>
              </a:rPr>
              <a:t> </a:t>
            </a:r>
            <a:r>
              <a:rPr sz="2000">
                <a:latin typeface="Arial MT"/>
                <a:cs typeface="Arial MT"/>
              </a:rPr>
              <a:t>columns.</a:t>
            </a:r>
          </a:p>
          <a:p>
            <a:pPr marL="355600" indent="-342900">
              <a:lnSpc>
                <a:spcPct val="100000"/>
              </a:lnSpc>
              <a:spcBef>
                <a:spcPts val="1080"/>
              </a:spcBef>
              <a:buChar char="•"/>
              <a:tabLst>
                <a:tab pos="354965" algn="l"/>
                <a:tab pos="355600" algn="l"/>
              </a:tabLst>
            </a:pPr>
            <a:r>
              <a:rPr sz="2000">
                <a:latin typeface="Arial MT"/>
                <a:cs typeface="Arial MT"/>
              </a:rPr>
              <a:t>There</a:t>
            </a:r>
            <a:r>
              <a:rPr sz="2000" spc="-20">
                <a:latin typeface="Arial MT"/>
                <a:cs typeface="Arial MT"/>
              </a:rPr>
              <a:t> </a:t>
            </a:r>
            <a:r>
              <a:rPr sz="2000" spc="5">
                <a:latin typeface="Arial MT"/>
                <a:cs typeface="Arial MT"/>
              </a:rPr>
              <a:t>are</a:t>
            </a:r>
            <a:r>
              <a:rPr sz="2000" spc="-5">
                <a:latin typeface="Arial MT"/>
                <a:cs typeface="Arial MT"/>
              </a:rPr>
              <a:t> </a:t>
            </a:r>
            <a:r>
              <a:rPr sz="2000">
                <a:latin typeface="Arial MT"/>
                <a:cs typeface="Arial MT"/>
              </a:rPr>
              <a:t>three</a:t>
            </a:r>
            <a:r>
              <a:rPr sz="2000" spc="-15">
                <a:latin typeface="Arial MT"/>
                <a:cs typeface="Arial MT"/>
              </a:rPr>
              <a:t> </a:t>
            </a:r>
            <a:r>
              <a:rPr sz="2000">
                <a:latin typeface="Arial MT"/>
                <a:cs typeface="Arial MT"/>
              </a:rPr>
              <a:t>operations</a:t>
            </a:r>
            <a:r>
              <a:rPr sz="2000" spc="-30">
                <a:latin typeface="Arial MT"/>
                <a:cs typeface="Arial MT"/>
              </a:rPr>
              <a:t> </a:t>
            </a:r>
            <a:r>
              <a:rPr sz="2000">
                <a:latin typeface="Arial MT"/>
                <a:cs typeface="Arial MT"/>
              </a:rPr>
              <a:t>performed</a:t>
            </a:r>
            <a:r>
              <a:rPr sz="2000" spc="-30">
                <a:latin typeface="Arial MT"/>
                <a:cs typeface="Arial MT"/>
              </a:rPr>
              <a:t> </a:t>
            </a:r>
            <a:r>
              <a:rPr sz="2000">
                <a:latin typeface="Arial MT"/>
                <a:cs typeface="Arial MT"/>
              </a:rPr>
              <a:t>on</a:t>
            </a:r>
            <a:r>
              <a:rPr sz="2000" spc="-5">
                <a:latin typeface="Arial MT"/>
                <a:cs typeface="Arial MT"/>
              </a:rPr>
              <a:t> </a:t>
            </a:r>
            <a:r>
              <a:rPr sz="2000">
                <a:latin typeface="Arial MT"/>
                <a:cs typeface="Arial MT"/>
              </a:rPr>
              <a:t>a</a:t>
            </a:r>
            <a:r>
              <a:rPr sz="2000" spc="5">
                <a:latin typeface="Arial MT"/>
                <a:cs typeface="Arial MT"/>
              </a:rPr>
              <a:t> </a:t>
            </a:r>
            <a:r>
              <a:rPr sz="2000" spc="-10">
                <a:latin typeface="Arial MT"/>
                <a:cs typeface="Arial MT"/>
              </a:rPr>
              <a:t>key-value</a:t>
            </a:r>
            <a:r>
              <a:rPr sz="2000" spc="-25">
                <a:latin typeface="Arial MT"/>
                <a:cs typeface="Arial MT"/>
              </a:rPr>
              <a:t> </a:t>
            </a:r>
            <a:r>
              <a:rPr sz="2000">
                <a:latin typeface="Arial MT"/>
                <a:cs typeface="Arial MT"/>
              </a:rPr>
              <a:t>store:</a:t>
            </a:r>
          </a:p>
          <a:p>
            <a:pPr marL="812800" lvl="1" indent="-343535">
              <a:lnSpc>
                <a:spcPct val="100000"/>
              </a:lnSpc>
              <a:spcBef>
                <a:spcPts val="1080"/>
              </a:spcBef>
              <a:buClr>
                <a:srgbClr val="D1282D"/>
              </a:buClr>
              <a:buChar char="•"/>
              <a:tabLst>
                <a:tab pos="812800" algn="l"/>
                <a:tab pos="813435" algn="l"/>
              </a:tabLst>
            </a:pPr>
            <a:r>
              <a:rPr sz="2000">
                <a:latin typeface="Arial MT"/>
                <a:cs typeface="Arial MT"/>
              </a:rPr>
              <a:t>put</a:t>
            </a:r>
          </a:p>
          <a:p>
            <a:pPr marL="812800" lvl="1" indent="-343535">
              <a:lnSpc>
                <a:spcPct val="100000"/>
              </a:lnSpc>
              <a:spcBef>
                <a:spcPts val="480"/>
              </a:spcBef>
              <a:buClr>
                <a:srgbClr val="D1282D"/>
              </a:buClr>
              <a:buChar char="•"/>
              <a:tabLst>
                <a:tab pos="812800" algn="l"/>
                <a:tab pos="813435" algn="l"/>
              </a:tabLst>
            </a:pPr>
            <a:r>
              <a:rPr sz="2000">
                <a:latin typeface="Arial MT"/>
                <a:cs typeface="Arial MT"/>
              </a:rPr>
              <a:t>get</a:t>
            </a:r>
          </a:p>
          <a:p>
            <a:pPr marL="812800" lvl="1" indent="-343535">
              <a:lnSpc>
                <a:spcPct val="100000"/>
              </a:lnSpc>
              <a:spcBef>
                <a:spcPts val="480"/>
              </a:spcBef>
              <a:buClr>
                <a:srgbClr val="D1282D"/>
              </a:buClr>
              <a:buChar char="•"/>
              <a:tabLst>
                <a:tab pos="812800" algn="l"/>
                <a:tab pos="813435" algn="l"/>
              </a:tabLst>
            </a:pPr>
            <a:r>
              <a:rPr sz="2000">
                <a:latin typeface="Arial MT"/>
                <a:cs typeface="Arial MT"/>
              </a:rPr>
              <a:t>delete</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16</a:t>
            </a:r>
            <a:endParaRPr sz="2400">
              <a:latin typeface="Arial"/>
              <a:cs typeface="Arial"/>
            </a:endParaRPr>
          </a:p>
        </p:txBody>
      </p:sp>
    </p:spTree>
    <p:extLst>
      <p:ext uri="{BB962C8B-B14F-4D97-AF65-F5344CB8AC3E}">
        <p14:creationId xmlns:p14="http://schemas.microsoft.com/office/powerpoint/2010/main" val="83650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2585" y="4264264"/>
            <a:ext cx="11421480" cy="2442777"/>
          </a:xfrm>
          <a:prstGeom prst="rect">
            <a:avLst/>
          </a:prstGeom>
        </p:spPr>
      </p:pic>
      <p:sp>
        <p:nvSpPr>
          <p:cNvPr id="3" name="object 3"/>
          <p:cNvSpPr txBox="1">
            <a:spLocks noGrp="1"/>
          </p:cNvSpPr>
          <p:nvPr>
            <p:ph type="title"/>
          </p:nvPr>
        </p:nvSpPr>
        <p:spPr>
          <a:xfrm>
            <a:off x="714587" y="888619"/>
            <a:ext cx="7623387" cy="659155"/>
          </a:xfrm>
          <a:prstGeom prst="rect">
            <a:avLst/>
          </a:prstGeom>
        </p:spPr>
        <p:txBody>
          <a:bodyPr vert="horz" wrap="square" lIns="0" tIns="12700" rIns="0" bIns="0" rtlCol="0">
            <a:spAutoFit/>
          </a:bodyPr>
          <a:lstStyle/>
          <a:p>
            <a:pPr marL="12700">
              <a:lnSpc>
                <a:spcPct val="100000"/>
              </a:lnSpc>
              <a:spcBef>
                <a:spcPts val="100"/>
              </a:spcBef>
            </a:pPr>
            <a:r>
              <a:rPr spc="-50"/>
              <a:t>Using</a:t>
            </a:r>
            <a:r>
              <a:rPr spc="-155"/>
              <a:t> </a:t>
            </a:r>
            <a:r>
              <a:t>a</a:t>
            </a:r>
            <a:r>
              <a:rPr spc="-155"/>
              <a:t> </a:t>
            </a:r>
            <a:r>
              <a:rPr spc="-70"/>
              <a:t>key-value</a:t>
            </a:r>
            <a:r>
              <a:rPr spc="-140"/>
              <a:t> </a:t>
            </a:r>
            <a:r>
              <a:rPr spc="-40"/>
              <a:t>store</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17</a:t>
            </a:r>
            <a:endParaRPr sz="2400">
              <a:latin typeface="Arial"/>
              <a:cs typeface="Arial"/>
            </a:endParaRPr>
          </a:p>
        </p:txBody>
      </p:sp>
      <p:sp>
        <p:nvSpPr>
          <p:cNvPr id="6" name="object 6"/>
          <p:cNvSpPr txBox="1"/>
          <p:nvPr/>
        </p:nvSpPr>
        <p:spPr>
          <a:xfrm>
            <a:off x="714587" y="1777950"/>
            <a:ext cx="11163300" cy="225234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a:latin typeface="Arial MT"/>
                <a:cs typeface="Arial MT"/>
              </a:rPr>
              <a:t>put($key</a:t>
            </a:r>
            <a:r>
              <a:rPr sz="2000" spc="-50">
                <a:latin typeface="Arial MT"/>
                <a:cs typeface="Arial MT"/>
              </a:rPr>
              <a:t> </a:t>
            </a:r>
            <a:r>
              <a:rPr sz="2000">
                <a:latin typeface="Arial MT"/>
                <a:cs typeface="Arial MT"/>
              </a:rPr>
              <a:t>as</a:t>
            </a:r>
            <a:r>
              <a:rPr sz="2000" spc="-10">
                <a:latin typeface="Arial MT"/>
                <a:cs typeface="Arial MT"/>
              </a:rPr>
              <a:t> </a:t>
            </a:r>
            <a:r>
              <a:rPr sz="2000">
                <a:latin typeface="Arial MT"/>
                <a:cs typeface="Arial MT"/>
              </a:rPr>
              <a:t>xs:string,</a:t>
            </a:r>
            <a:r>
              <a:rPr sz="2000" spc="-30">
                <a:latin typeface="Arial MT"/>
                <a:cs typeface="Arial MT"/>
              </a:rPr>
              <a:t> </a:t>
            </a:r>
            <a:r>
              <a:rPr sz="2000">
                <a:latin typeface="Arial MT"/>
                <a:cs typeface="Arial MT"/>
              </a:rPr>
              <a:t>$value</a:t>
            </a:r>
            <a:r>
              <a:rPr sz="2000" spc="-15">
                <a:latin typeface="Arial MT"/>
                <a:cs typeface="Arial MT"/>
              </a:rPr>
              <a:t> </a:t>
            </a:r>
            <a:r>
              <a:rPr sz="2000">
                <a:latin typeface="Arial MT"/>
                <a:cs typeface="Arial MT"/>
              </a:rPr>
              <a:t>as</a:t>
            </a:r>
            <a:r>
              <a:rPr sz="2000" spc="-5">
                <a:latin typeface="Arial MT"/>
                <a:cs typeface="Arial MT"/>
              </a:rPr>
              <a:t> </a:t>
            </a:r>
            <a:r>
              <a:rPr sz="2000">
                <a:latin typeface="Arial MT"/>
                <a:cs typeface="Arial MT"/>
              </a:rPr>
              <a:t>item())</a:t>
            </a:r>
            <a:r>
              <a:rPr sz="2000" spc="-30">
                <a:latin typeface="Arial MT"/>
                <a:cs typeface="Arial MT"/>
              </a:rPr>
              <a:t> </a:t>
            </a:r>
            <a:r>
              <a:rPr sz="2400" spc="-5">
                <a:latin typeface="Arial MT"/>
                <a:cs typeface="Arial MT"/>
              </a:rPr>
              <a:t>adds</a:t>
            </a:r>
            <a:r>
              <a:rPr sz="2400" spc="15">
                <a:latin typeface="Arial MT"/>
                <a:cs typeface="Arial MT"/>
              </a:rPr>
              <a:t> </a:t>
            </a:r>
            <a:r>
              <a:rPr sz="2400">
                <a:latin typeface="Arial MT"/>
                <a:cs typeface="Arial MT"/>
              </a:rPr>
              <a:t>a</a:t>
            </a:r>
            <a:r>
              <a:rPr sz="2400" spc="-10">
                <a:latin typeface="Arial MT"/>
                <a:cs typeface="Arial MT"/>
              </a:rPr>
              <a:t> </a:t>
            </a:r>
            <a:r>
              <a:rPr sz="2400" spc="-5">
                <a:latin typeface="Arial MT"/>
                <a:cs typeface="Arial MT"/>
              </a:rPr>
              <a:t>new</a:t>
            </a:r>
            <a:r>
              <a:rPr sz="2400" spc="10">
                <a:latin typeface="Arial MT"/>
                <a:cs typeface="Arial MT"/>
              </a:rPr>
              <a:t> </a:t>
            </a:r>
            <a:r>
              <a:rPr sz="2400" spc="-5">
                <a:latin typeface="Arial MT"/>
                <a:cs typeface="Arial MT"/>
              </a:rPr>
              <a:t>key-value</a:t>
            </a:r>
            <a:r>
              <a:rPr sz="2400" spc="25">
                <a:latin typeface="Arial MT"/>
                <a:cs typeface="Arial MT"/>
              </a:rPr>
              <a:t> </a:t>
            </a:r>
            <a:r>
              <a:rPr sz="2400" spc="-5">
                <a:latin typeface="Arial MT"/>
                <a:cs typeface="Arial MT"/>
              </a:rPr>
              <a:t>pair</a:t>
            </a:r>
            <a:endParaRPr sz="2400">
              <a:latin typeface="Arial MT"/>
              <a:cs typeface="Arial MT"/>
            </a:endParaRPr>
          </a:p>
          <a:p>
            <a:pPr marL="355600">
              <a:lnSpc>
                <a:spcPct val="100000"/>
              </a:lnSpc>
              <a:spcBef>
                <a:spcPts val="5"/>
              </a:spcBef>
            </a:pPr>
            <a:r>
              <a:rPr sz="2400">
                <a:latin typeface="Arial MT"/>
                <a:cs typeface="Arial MT"/>
              </a:rPr>
              <a:t>to</a:t>
            </a:r>
            <a:r>
              <a:rPr sz="2400" spc="-5">
                <a:latin typeface="Arial MT"/>
                <a:cs typeface="Arial MT"/>
              </a:rPr>
              <a:t> the</a:t>
            </a:r>
            <a:r>
              <a:rPr sz="2400" spc="-10">
                <a:latin typeface="Arial MT"/>
                <a:cs typeface="Arial MT"/>
              </a:rPr>
              <a:t> </a:t>
            </a:r>
            <a:r>
              <a:rPr sz="2000">
                <a:latin typeface="Arial MT"/>
                <a:cs typeface="Arial MT"/>
              </a:rPr>
              <a:t>table</a:t>
            </a:r>
            <a:r>
              <a:rPr sz="2000" spc="-20">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will</a:t>
            </a:r>
            <a:r>
              <a:rPr sz="2000" spc="20">
                <a:latin typeface="Arial MT"/>
                <a:cs typeface="Arial MT"/>
              </a:rPr>
              <a:t> </a:t>
            </a:r>
            <a:r>
              <a:rPr sz="2000">
                <a:latin typeface="Arial MT"/>
                <a:cs typeface="Arial MT"/>
              </a:rPr>
              <a:t>update</a:t>
            </a:r>
            <a:r>
              <a:rPr sz="2000" spc="-35">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value</a:t>
            </a:r>
            <a:r>
              <a:rPr sz="2000" spc="-5">
                <a:latin typeface="Arial MT"/>
                <a:cs typeface="Arial MT"/>
              </a:rPr>
              <a:t> </a:t>
            </a:r>
            <a:r>
              <a:rPr sz="2000">
                <a:latin typeface="Arial MT"/>
                <a:cs typeface="Arial MT"/>
              </a:rPr>
              <a:t>if</a:t>
            </a:r>
            <a:r>
              <a:rPr sz="2000" spc="-15">
                <a:latin typeface="Arial MT"/>
                <a:cs typeface="Arial MT"/>
              </a:rPr>
              <a:t> </a:t>
            </a:r>
            <a:r>
              <a:rPr sz="2000">
                <a:latin typeface="Arial MT"/>
                <a:cs typeface="Arial MT"/>
              </a:rPr>
              <a:t>this key</a:t>
            </a:r>
            <a:r>
              <a:rPr sz="2000" spc="-20">
                <a:latin typeface="Arial MT"/>
                <a:cs typeface="Arial MT"/>
              </a:rPr>
              <a:t> </a:t>
            </a:r>
            <a:r>
              <a:rPr sz="2000">
                <a:latin typeface="Arial MT"/>
                <a:cs typeface="Arial MT"/>
              </a:rPr>
              <a:t>is</a:t>
            </a:r>
            <a:r>
              <a:rPr sz="2000" spc="-15">
                <a:latin typeface="Arial MT"/>
                <a:cs typeface="Arial MT"/>
              </a:rPr>
              <a:t> </a:t>
            </a:r>
            <a:r>
              <a:rPr sz="2000">
                <a:latin typeface="Arial MT"/>
                <a:cs typeface="Arial MT"/>
              </a:rPr>
              <a:t>already</a:t>
            </a:r>
            <a:r>
              <a:rPr sz="2000" spc="-20">
                <a:latin typeface="Arial MT"/>
                <a:cs typeface="Arial MT"/>
              </a:rPr>
              <a:t> </a:t>
            </a:r>
            <a:r>
              <a:rPr sz="2000">
                <a:latin typeface="Arial MT"/>
                <a:cs typeface="Arial MT"/>
              </a:rPr>
              <a:t>present.</a:t>
            </a:r>
          </a:p>
          <a:p>
            <a:pPr marL="355600" marR="51435" indent="-342900">
              <a:lnSpc>
                <a:spcPct val="100000"/>
              </a:lnSpc>
              <a:spcBef>
                <a:spcPts val="1085"/>
              </a:spcBef>
              <a:buChar char="•"/>
              <a:tabLst>
                <a:tab pos="354965" algn="l"/>
                <a:tab pos="355600" algn="l"/>
              </a:tabLst>
            </a:pPr>
            <a:r>
              <a:rPr sz="2000">
                <a:latin typeface="Arial MT"/>
                <a:cs typeface="Arial MT"/>
              </a:rPr>
              <a:t>get($key</a:t>
            </a:r>
            <a:r>
              <a:rPr sz="2000" spc="-40">
                <a:latin typeface="Arial MT"/>
                <a:cs typeface="Arial MT"/>
              </a:rPr>
              <a:t> </a:t>
            </a:r>
            <a:r>
              <a:rPr sz="2000">
                <a:latin typeface="Arial MT"/>
                <a:cs typeface="Arial MT"/>
              </a:rPr>
              <a:t>as</a:t>
            </a:r>
            <a:r>
              <a:rPr sz="2000" spc="-20">
                <a:latin typeface="Arial MT"/>
                <a:cs typeface="Arial MT"/>
              </a:rPr>
              <a:t> </a:t>
            </a:r>
            <a:r>
              <a:rPr sz="2000">
                <a:latin typeface="Arial MT"/>
                <a:cs typeface="Arial MT"/>
              </a:rPr>
              <a:t>xs:string)</a:t>
            </a:r>
            <a:r>
              <a:rPr sz="2000" spc="-35">
                <a:latin typeface="Arial MT"/>
                <a:cs typeface="Arial MT"/>
              </a:rPr>
              <a:t> </a:t>
            </a:r>
            <a:r>
              <a:rPr sz="2000">
                <a:latin typeface="Arial MT"/>
                <a:cs typeface="Arial MT"/>
              </a:rPr>
              <a:t>as</a:t>
            </a:r>
            <a:r>
              <a:rPr sz="2000" spc="-10">
                <a:latin typeface="Arial MT"/>
                <a:cs typeface="Arial MT"/>
              </a:rPr>
              <a:t> </a:t>
            </a:r>
            <a:r>
              <a:rPr sz="2000">
                <a:latin typeface="Arial MT"/>
                <a:cs typeface="Arial MT"/>
              </a:rPr>
              <a:t>item()</a:t>
            </a:r>
            <a:r>
              <a:rPr sz="2000" spc="-25">
                <a:latin typeface="Arial MT"/>
                <a:cs typeface="Arial MT"/>
              </a:rPr>
              <a:t> </a:t>
            </a:r>
            <a:r>
              <a:rPr sz="2000">
                <a:latin typeface="Arial MT"/>
                <a:cs typeface="Arial MT"/>
              </a:rPr>
              <a:t>returns</a:t>
            </a:r>
            <a:r>
              <a:rPr sz="2000" spc="-4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value for</a:t>
            </a:r>
            <a:r>
              <a:rPr sz="2000" spc="-15">
                <a:latin typeface="Arial MT"/>
                <a:cs typeface="Arial MT"/>
              </a:rPr>
              <a:t> </a:t>
            </a:r>
            <a:r>
              <a:rPr sz="2000">
                <a:latin typeface="Arial MT"/>
                <a:cs typeface="Arial MT"/>
              </a:rPr>
              <a:t>any</a:t>
            </a:r>
            <a:r>
              <a:rPr sz="2000" spc="-15">
                <a:latin typeface="Arial MT"/>
                <a:cs typeface="Arial MT"/>
              </a:rPr>
              <a:t> </a:t>
            </a:r>
            <a:r>
              <a:rPr sz="2000">
                <a:latin typeface="Arial MT"/>
                <a:cs typeface="Arial MT"/>
              </a:rPr>
              <a:t>given</a:t>
            </a:r>
            <a:r>
              <a:rPr sz="2000" spc="-5">
                <a:latin typeface="Arial MT"/>
                <a:cs typeface="Arial MT"/>
              </a:rPr>
              <a:t> </a:t>
            </a:r>
            <a:r>
              <a:rPr sz="2000" spc="-40">
                <a:latin typeface="Arial MT"/>
                <a:cs typeface="Arial MT"/>
              </a:rPr>
              <a:t>key,</a:t>
            </a:r>
            <a:r>
              <a:rPr sz="2000" spc="-20">
                <a:latin typeface="Arial MT"/>
                <a:cs typeface="Arial MT"/>
              </a:rPr>
              <a:t> </a:t>
            </a:r>
            <a:r>
              <a:rPr sz="2000">
                <a:latin typeface="Arial MT"/>
                <a:cs typeface="Arial MT"/>
              </a:rPr>
              <a:t>or it </a:t>
            </a:r>
            <a:r>
              <a:rPr sz="2000" spc="-540">
                <a:latin typeface="Arial MT"/>
                <a:cs typeface="Arial MT"/>
              </a:rPr>
              <a:t> </a:t>
            </a:r>
            <a:r>
              <a:rPr sz="2000">
                <a:latin typeface="Arial MT"/>
                <a:cs typeface="Arial MT"/>
              </a:rPr>
              <a:t>may</a:t>
            </a:r>
            <a:r>
              <a:rPr sz="2000" spc="-20">
                <a:latin typeface="Arial MT"/>
                <a:cs typeface="Arial MT"/>
              </a:rPr>
              <a:t> </a:t>
            </a:r>
            <a:r>
              <a:rPr sz="2000">
                <a:latin typeface="Arial MT"/>
                <a:cs typeface="Arial MT"/>
              </a:rPr>
              <a:t>return</a:t>
            </a:r>
            <a:r>
              <a:rPr sz="2000" spc="-20">
                <a:latin typeface="Arial MT"/>
                <a:cs typeface="Arial MT"/>
              </a:rPr>
              <a:t> </a:t>
            </a:r>
            <a:r>
              <a:rPr sz="2000" spc="-5">
                <a:latin typeface="Arial MT"/>
                <a:cs typeface="Arial MT"/>
              </a:rPr>
              <a:t>an</a:t>
            </a:r>
            <a:r>
              <a:rPr sz="2000" spc="-15">
                <a:latin typeface="Arial MT"/>
                <a:cs typeface="Arial MT"/>
              </a:rPr>
              <a:t> </a:t>
            </a:r>
            <a:r>
              <a:rPr sz="2000">
                <a:latin typeface="Arial MT"/>
                <a:cs typeface="Arial MT"/>
              </a:rPr>
              <a:t>error</a:t>
            </a:r>
            <a:r>
              <a:rPr sz="2000" spc="-30">
                <a:latin typeface="Arial MT"/>
                <a:cs typeface="Arial MT"/>
              </a:rPr>
              <a:t> </a:t>
            </a:r>
            <a:r>
              <a:rPr sz="2000">
                <a:latin typeface="Arial MT"/>
                <a:cs typeface="Arial MT"/>
              </a:rPr>
              <a:t>message</a:t>
            </a:r>
            <a:r>
              <a:rPr sz="2000" spc="-35">
                <a:latin typeface="Arial MT"/>
                <a:cs typeface="Arial MT"/>
              </a:rPr>
              <a:t> </a:t>
            </a:r>
            <a:r>
              <a:rPr sz="2000" spc="-5">
                <a:latin typeface="Arial MT"/>
                <a:cs typeface="Arial MT"/>
              </a:rPr>
              <a:t>if</a:t>
            </a:r>
            <a:r>
              <a:rPr sz="2000" spc="-15">
                <a:latin typeface="Arial MT"/>
                <a:cs typeface="Arial MT"/>
              </a:rPr>
              <a:t> </a:t>
            </a:r>
            <a:r>
              <a:rPr sz="2000" spc="-5">
                <a:latin typeface="Arial MT"/>
                <a:cs typeface="Arial MT"/>
              </a:rPr>
              <a:t>there’s</a:t>
            </a:r>
            <a:r>
              <a:rPr sz="2000" spc="-20">
                <a:latin typeface="Arial MT"/>
                <a:cs typeface="Arial MT"/>
              </a:rPr>
              <a:t> </a:t>
            </a:r>
            <a:r>
              <a:rPr sz="2000" spc="-5">
                <a:latin typeface="Arial MT"/>
                <a:cs typeface="Arial MT"/>
              </a:rPr>
              <a:t>no</a:t>
            </a:r>
            <a:r>
              <a:rPr sz="2000" spc="-15">
                <a:latin typeface="Arial MT"/>
                <a:cs typeface="Arial MT"/>
              </a:rPr>
              <a:t> </a:t>
            </a:r>
            <a:r>
              <a:rPr sz="2000">
                <a:latin typeface="Arial MT"/>
                <a:cs typeface="Arial MT"/>
              </a:rPr>
              <a:t>key</a:t>
            </a:r>
            <a:r>
              <a:rPr sz="2000" spc="-20">
                <a:latin typeface="Arial MT"/>
                <a:cs typeface="Arial MT"/>
              </a:rPr>
              <a:t> </a:t>
            </a:r>
            <a:r>
              <a:rPr sz="2000" spc="-5">
                <a:latin typeface="Arial MT"/>
                <a:cs typeface="Arial MT"/>
              </a:rPr>
              <a:t>in</a:t>
            </a:r>
            <a:r>
              <a:rPr sz="2000" spc="5">
                <a:latin typeface="Arial MT"/>
                <a:cs typeface="Arial MT"/>
              </a:rPr>
              <a:t> </a:t>
            </a:r>
            <a:r>
              <a:rPr sz="2000" spc="-5">
                <a:latin typeface="Arial MT"/>
                <a:cs typeface="Arial MT"/>
              </a:rPr>
              <a:t>the</a:t>
            </a:r>
            <a:r>
              <a:rPr sz="2000" spc="-15">
                <a:latin typeface="Arial MT"/>
                <a:cs typeface="Arial MT"/>
              </a:rPr>
              <a:t> </a:t>
            </a:r>
            <a:r>
              <a:rPr sz="2000">
                <a:latin typeface="Arial MT"/>
                <a:cs typeface="Arial MT"/>
              </a:rPr>
              <a:t>key-value</a:t>
            </a:r>
            <a:r>
              <a:rPr sz="2000" spc="-15">
                <a:latin typeface="Arial MT"/>
                <a:cs typeface="Arial MT"/>
              </a:rPr>
              <a:t> </a:t>
            </a:r>
            <a:r>
              <a:rPr sz="2000">
                <a:latin typeface="Arial MT"/>
                <a:cs typeface="Arial MT"/>
              </a:rPr>
              <a:t>store.</a:t>
            </a:r>
          </a:p>
          <a:p>
            <a:pPr marL="355600" indent="-342900">
              <a:lnSpc>
                <a:spcPct val="100000"/>
              </a:lnSpc>
              <a:spcBef>
                <a:spcPts val="1080"/>
              </a:spcBef>
              <a:buChar char="•"/>
              <a:tabLst>
                <a:tab pos="354965" algn="l"/>
                <a:tab pos="355600" algn="l"/>
              </a:tabLst>
            </a:pPr>
            <a:r>
              <a:rPr sz="2000">
                <a:latin typeface="Arial MT"/>
                <a:cs typeface="Arial MT"/>
              </a:rPr>
              <a:t>delete($key</a:t>
            </a:r>
            <a:r>
              <a:rPr sz="2000" spc="-35">
                <a:latin typeface="Arial MT"/>
                <a:cs typeface="Arial MT"/>
              </a:rPr>
              <a:t> </a:t>
            </a:r>
            <a:r>
              <a:rPr sz="2000">
                <a:latin typeface="Arial MT"/>
                <a:cs typeface="Arial MT"/>
              </a:rPr>
              <a:t>as</a:t>
            </a:r>
            <a:r>
              <a:rPr sz="2000" spc="-25">
                <a:latin typeface="Arial MT"/>
                <a:cs typeface="Arial MT"/>
              </a:rPr>
              <a:t> </a:t>
            </a:r>
            <a:r>
              <a:rPr sz="2000">
                <a:latin typeface="Arial MT"/>
                <a:cs typeface="Arial MT"/>
              </a:rPr>
              <a:t>xs:string)</a:t>
            </a:r>
            <a:r>
              <a:rPr sz="2000" spc="-35">
                <a:latin typeface="Arial MT"/>
                <a:cs typeface="Arial MT"/>
              </a:rPr>
              <a:t> </a:t>
            </a:r>
            <a:r>
              <a:rPr sz="2000">
                <a:latin typeface="Arial MT"/>
                <a:cs typeface="Arial MT"/>
              </a:rPr>
              <a:t>removes</a:t>
            </a:r>
            <a:r>
              <a:rPr sz="2000" spc="-3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key</a:t>
            </a:r>
            <a:r>
              <a:rPr sz="2000" spc="-20">
                <a:latin typeface="Arial MT"/>
                <a:cs typeface="Arial MT"/>
              </a:rPr>
              <a:t> </a:t>
            </a:r>
            <a:r>
              <a:rPr sz="2000">
                <a:latin typeface="Arial MT"/>
                <a:cs typeface="Arial MT"/>
              </a:rPr>
              <a:t>and</a:t>
            </a:r>
            <a:r>
              <a:rPr sz="2000" spc="-10">
                <a:latin typeface="Arial MT"/>
                <a:cs typeface="Arial MT"/>
              </a:rPr>
              <a:t> </a:t>
            </a:r>
            <a:r>
              <a:rPr sz="2000" spc="-5">
                <a:latin typeface="Arial MT"/>
                <a:cs typeface="Arial MT"/>
              </a:rPr>
              <a:t>its</a:t>
            </a:r>
            <a:r>
              <a:rPr sz="2000" spc="5">
                <a:latin typeface="Arial MT"/>
                <a:cs typeface="Arial MT"/>
              </a:rPr>
              <a:t> </a:t>
            </a:r>
            <a:r>
              <a:rPr sz="2000">
                <a:latin typeface="Arial MT"/>
                <a:cs typeface="Arial MT"/>
              </a:rPr>
              <a:t>value</a:t>
            </a:r>
            <a:r>
              <a:rPr sz="2000" spc="-15">
                <a:latin typeface="Arial MT"/>
                <a:cs typeface="Arial MT"/>
              </a:rPr>
              <a:t> </a:t>
            </a:r>
            <a:r>
              <a:rPr sz="2000">
                <a:latin typeface="Arial MT"/>
                <a:cs typeface="Arial MT"/>
              </a:rPr>
              <a:t>from</a:t>
            </a:r>
            <a:r>
              <a:rPr sz="2000" spc="-15">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table,</a:t>
            </a:r>
            <a:r>
              <a:rPr sz="2000" spc="-20">
                <a:latin typeface="Arial MT"/>
                <a:cs typeface="Arial MT"/>
              </a:rPr>
              <a:t> </a:t>
            </a:r>
            <a:r>
              <a:rPr sz="2000">
                <a:latin typeface="Arial MT"/>
                <a:cs typeface="Arial MT"/>
              </a:rPr>
              <a:t>or</a:t>
            </a:r>
          </a:p>
          <a:p>
            <a:pPr marL="355600">
              <a:lnSpc>
                <a:spcPct val="100000"/>
              </a:lnSpc>
            </a:pPr>
            <a:r>
              <a:rPr sz="2000">
                <a:latin typeface="Arial MT"/>
                <a:cs typeface="Arial MT"/>
              </a:rPr>
              <a:t>it</a:t>
            </a:r>
            <a:r>
              <a:rPr sz="2000" spc="-5">
                <a:latin typeface="Arial MT"/>
                <a:cs typeface="Arial MT"/>
              </a:rPr>
              <a:t> </a:t>
            </a:r>
            <a:r>
              <a:rPr sz="2000">
                <a:latin typeface="Arial MT"/>
                <a:cs typeface="Arial MT"/>
              </a:rPr>
              <a:t>many</a:t>
            </a:r>
            <a:r>
              <a:rPr sz="2000" spc="-30">
                <a:latin typeface="Arial MT"/>
                <a:cs typeface="Arial MT"/>
              </a:rPr>
              <a:t> </a:t>
            </a:r>
            <a:r>
              <a:rPr sz="2000">
                <a:latin typeface="Arial MT"/>
                <a:cs typeface="Arial MT"/>
              </a:rPr>
              <a:t>return</a:t>
            </a:r>
            <a:r>
              <a:rPr sz="2000" spc="-20">
                <a:latin typeface="Arial MT"/>
                <a:cs typeface="Arial MT"/>
              </a:rPr>
              <a:t> </a:t>
            </a:r>
            <a:r>
              <a:rPr sz="2000" spc="-5">
                <a:latin typeface="Arial MT"/>
                <a:cs typeface="Arial MT"/>
              </a:rPr>
              <a:t>an</a:t>
            </a:r>
            <a:r>
              <a:rPr sz="2000" spc="-10">
                <a:latin typeface="Arial MT"/>
                <a:cs typeface="Arial MT"/>
              </a:rPr>
              <a:t> </a:t>
            </a:r>
            <a:r>
              <a:rPr sz="2000">
                <a:latin typeface="Arial MT"/>
                <a:cs typeface="Arial MT"/>
              </a:rPr>
              <a:t>error</a:t>
            </a:r>
            <a:r>
              <a:rPr sz="2000" spc="-30">
                <a:latin typeface="Arial MT"/>
                <a:cs typeface="Arial MT"/>
              </a:rPr>
              <a:t> </a:t>
            </a:r>
            <a:r>
              <a:rPr sz="2000">
                <a:latin typeface="Arial MT"/>
                <a:cs typeface="Arial MT"/>
              </a:rPr>
              <a:t>message</a:t>
            </a:r>
            <a:r>
              <a:rPr sz="2000" spc="-35">
                <a:latin typeface="Arial MT"/>
                <a:cs typeface="Arial MT"/>
              </a:rPr>
              <a:t> </a:t>
            </a:r>
            <a:r>
              <a:rPr sz="2000" spc="-5">
                <a:latin typeface="Arial MT"/>
                <a:cs typeface="Arial MT"/>
              </a:rPr>
              <a:t>if</a:t>
            </a:r>
            <a:r>
              <a:rPr sz="2000" spc="-10">
                <a:latin typeface="Arial MT"/>
                <a:cs typeface="Arial MT"/>
              </a:rPr>
              <a:t> </a:t>
            </a:r>
            <a:r>
              <a:rPr sz="2000" spc="-5">
                <a:latin typeface="Arial MT"/>
                <a:cs typeface="Arial MT"/>
              </a:rPr>
              <a:t>there’s</a:t>
            </a:r>
            <a:r>
              <a:rPr sz="2000" spc="-20">
                <a:latin typeface="Arial MT"/>
                <a:cs typeface="Arial MT"/>
              </a:rPr>
              <a:t> </a:t>
            </a:r>
            <a:r>
              <a:rPr sz="2000" spc="-5">
                <a:latin typeface="Arial MT"/>
                <a:cs typeface="Arial MT"/>
              </a:rPr>
              <a:t>no</a:t>
            </a:r>
            <a:r>
              <a:rPr sz="2000" spc="-10">
                <a:latin typeface="Arial MT"/>
                <a:cs typeface="Arial MT"/>
              </a:rPr>
              <a:t> </a:t>
            </a:r>
            <a:r>
              <a:rPr sz="2000">
                <a:latin typeface="Arial MT"/>
                <a:cs typeface="Arial MT"/>
              </a:rPr>
              <a:t>key</a:t>
            </a:r>
            <a:r>
              <a:rPr sz="2000" spc="-25">
                <a:latin typeface="Arial MT"/>
                <a:cs typeface="Arial MT"/>
              </a:rPr>
              <a:t> </a:t>
            </a:r>
            <a:r>
              <a:rPr sz="2000" spc="-5">
                <a:latin typeface="Arial MT"/>
                <a:cs typeface="Arial MT"/>
              </a:rPr>
              <a:t>in</a:t>
            </a:r>
            <a:r>
              <a:rPr sz="2000" spc="5">
                <a:latin typeface="Arial MT"/>
                <a:cs typeface="Arial MT"/>
              </a:rPr>
              <a:t> </a:t>
            </a:r>
            <a:r>
              <a:rPr sz="2000" spc="-5">
                <a:latin typeface="Arial MT"/>
                <a:cs typeface="Arial MT"/>
              </a:rPr>
              <a:t>the</a:t>
            </a:r>
            <a:r>
              <a:rPr sz="2000" spc="-10">
                <a:latin typeface="Arial MT"/>
                <a:cs typeface="Arial MT"/>
              </a:rPr>
              <a:t> </a:t>
            </a:r>
            <a:r>
              <a:rPr sz="2000">
                <a:latin typeface="Arial MT"/>
                <a:cs typeface="Arial MT"/>
              </a:rPr>
              <a:t>key-value</a:t>
            </a:r>
            <a:r>
              <a:rPr sz="2000" spc="-25">
                <a:latin typeface="Arial MT"/>
                <a:cs typeface="Arial MT"/>
              </a:rPr>
              <a:t> </a:t>
            </a:r>
            <a:r>
              <a:rPr sz="2000">
                <a:latin typeface="Arial MT"/>
                <a:cs typeface="Arial MT"/>
              </a:rPr>
              <a:t>store.</a:t>
            </a:r>
          </a:p>
        </p:txBody>
      </p:sp>
    </p:spTree>
    <p:extLst>
      <p:ext uri="{BB962C8B-B14F-4D97-AF65-F5344CB8AC3E}">
        <p14:creationId xmlns:p14="http://schemas.microsoft.com/office/powerpoint/2010/main" val="334306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339978"/>
            <a:ext cx="8400627" cy="505267"/>
          </a:xfrm>
          <a:prstGeom prst="rect">
            <a:avLst/>
          </a:prstGeom>
        </p:spPr>
        <p:txBody>
          <a:bodyPr vert="horz" wrap="square" lIns="0" tIns="12700" rIns="0" bIns="0" rtlCol="0">
            <a:spAutoFit/>
          </a:bodyPr>
          <a:lstStyle/>
          <a:p>
            <a:pPr marL="12700" marR="5080">
              <a:lnSpc>
                <a:spcPct val="100000"/>
              </a:lnSpc>
              <a:spcBef>
                <a:spcPts val="100"/>
              </a:spcBef>
            </a:pPr>
            <a:r>
              <a:rPr sz="3200" spc="-70"/>
              <a:t>Traditional</a:t>
            </a:r>
            <a:r>
              <a:rPr sz="3200" spc="-130"/>
              <a:t> </a:t>
            </a:r>
            <a:r>
              <a:rPr sz="3200" spc="-55"/>
              <a:t>relation</a:t>
            </a:r>
            <a:r>
              <a:rPr sz="3200" spc="-145"/>
              <a:t> </a:t>
            </a:r>
            <a:r>
              <a:rPr sz="3200" spc="-55"/>
              <a:t>model </a:t>
            </a:r>
            <a:r>
              <a:rPr sz="3200" spc="-1185"/>
              <a:t> </a:t>
            </a:r>
            <a:r>
              <a:rPr sz="3200" spc="-45"/>
              <a:t>vs.</a:t>
            </a:r>
            <a:r>
              <a:rPr sz="3200" spc="-120"/>
              <a:t> </a:t>
            </a:r>
            <a:r>
              <a:rPr sz="3200" spc="-70"/>
              <a:t>key-value</a:t>
            </a:r>
            <a:r>
              <a:rPr sz="3200" spc="-130"/>
              <a:t> </a:t>
            </a:r>
            <a:r>
              <a:rPr sz="3200" spc="-40"/>
              <a:t>store</a:t>
            </a:r>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19</a:t>
            </a:r>
            <a:endParaRPr sz="2400">
              <a:latin typeface="Arial"/>
              <a:cs typeface="Arial"/>
            </a:endParaRPr>
          </a:p>
        </p:txBody>
      </p:sp>
      <p:pic>
        <p:nvPicPr>
          <p:cNvPr id="5" name="object 5"/>
          <p:cNvPicPr/>
          <p:nvPr/>
        </p:nvPicPr>
        <p:blipFill>
          <a:blip r:embed="rId2" cstate="print"/>
          <a:stretch>
            <a:fillRect/>
          </a:stretch>
        </p:blipFill>
        <p:spPr>
          <a:xfrm>
            <a:off x="1320800" y="2070071"/>
            <a:ext cx="8839200" cy="4406928"/>
          </a:xfrm>
          <a:prstGeom prst="rect">
            <a:avLst/>
          </a:prstGeom>
        </p:spPr>
      </p:pic>
    </p:spTree>
    <p:extLst>
      <p:ext uri="{BB962C8B-B14F-4D97-AF65-F5344CB8AC3E}">
        <p14:creationId xmlns:p14="http://schemas.microsoft.com/office/powerpoint/2010/main" val="113507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3406140" cy="659155"/>
          </a:xfrm>
          <a:prstGeom prst="rect">
            <a:avLst/>
          </a:prstGeom>
        </p:spPr>
        <p:txBody>
          <a:bodyPr vert="horz" wrap="square" lIns="0" tIns="12700" rIns="0" bIns="0" rtlCol="0">
            <a:spAutoFit/>
          </a:bodyPr>
          <a:lstStyle/>
          <a:p>
            <a:pPr marL="12700">
              <a:lnSpc>
                <a:spcPct val="100000"/>
              </a:lnSpc>
              <a:spcBef>
                <a:spcPts val="100"/>
              </a:spcBef>
            </a:pPr>
            <a:r>
              <a:rPr spc="-45"/>
              <a:t>Use</a:t>
            </a:r>
            <a:r>
              <a:rPr spc="-195"/>
              <a:t> </a:t>
            </a:r>
            <a:r>
              <a:rPr spc="-55"/>
              <a:t>cases</a:t>
            </a:r>
          </a:p>
        </p:txBody>
      </p:sp>
      <p:sp>
        <p:nvSpPr>
          <p:cNvPr id="3" name="object 3"/>
          <p:cNvSpPr txBox="1"/>
          <p:nvPr/>
        </p:nvSpPr>
        <p:spPr>
          <a:xfrm>
            <a:off x="714587" y="2220596"/>
            <a:ext cx="8374380" cy="33083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000" b="1" i="1">
                <a:latin typeface="Arial"/>
                <a:cs typeface="Arial"/>
              </a:rPr>
              <a:t>Use</a:t>
            </a:r>
            <a:r>
              <a:rPr sz="2000" b="1" i="1" spc="-20">
                <a:latin typeface="Arial"/>
                <a:cs typeface="Arial"/>
              </a:rPr>
              <a:t> </a:t>
            </a:r>
            <a:r>
              <a:rPr sz="2000" b="1" i="1">
                <a:latin typeface="Arial"/>
                <a:cs typeface="Arial"/>
              </a:rPr>
              <a:t>case:</a:t>
            </a:r>
            <a:r>
              <a:rPr sz="2000" b="1" i="1" spc="-25">
                <a:latin typeface="Arial"/>
                <a:cs typeface="Arial"/>
              </a:rPr>
              <a:t> </a:t>
            </a:r>
            <a:r>
              <a:rPr sz="2000" b="1" i="1">
                <a:latin typeface="Arial"/>
                <a:cs typeface="Arial"/>
              </a:rPr>
              <a:t>storing</a:t>
            </a:r>
            <a:r>
              <a:rPr sz="2000" b="1" i="1" spc="-35">
                <a:latin typeface="Arial"/>
                <a:cs typeface="Arial"/>
              </a:rPr>
              <a:t> </a:t>
            </a:r>
            <a:r>
              <a:rPr sz="2000" b="1" i="1">
                <a:latin typeface="Arial"/>
                <a:cs typeface="Arial"/>
              </a:rPr>
              <a:t>web</a:t>
            </a:r>
            <a:r>
              <a:rPr sz="2000" b="1" i="1" spc="-15">
                <a:latin typeface="Arial"/>
                <a:cs typeface="Arial"/>
              </a:rPr>
              <a:t> </a:t>
            </a:r>
            <a:r>
              <a:rPr sz="2000" b="1" i="1">
                <a:latin typeface="Arial"/>
                <a:cs typeface="Arial"/>
              </a:rPr>
              <a:t>pages</a:t>
            </a:r>
            <a:r>
              <a:rPr sz="2000" b="1" i="1" spc="-15">
                <a:latin typeface="Arial"/>
                <a:cs typeface="Arial"/>
              </a:rPr>
              <a:t> </a:t>
            </a:r>
            <a:r>
              <a:rPr sz="2000" b="1" i="1">
                <a:latin typeface="Arial"/>
                <a:cs typeface="Arial"/>
              </a:rPr>
              <a:t>in</a:t>
            </a:r>
            <a:r>
              <a:rPr sz="2000" b="1" i="1" spc="-15">
                <a:latin typeface="Arial"/>
                <a:cs typeface="Arial"/>
              </a:rPr>
              <a:t> </a:t>
            </a:r>
            <a:r>
              <a:rPr sz="2000" b="1" i="1">
                <a:latin typeface="Arial"/>
                <a:cs typeface="Arial"/>
              </a:rPr>
              <a:t>a key-value</a:t>
            </a:r>
            <a:r>
              <a:rPr sz="2000" b="1" i="1" spc="-40">
                <a:latin typeface="Arial"/>
                <a:cs typeface="Arial"/>
              </a:rPr>
              <a:t> </a:t>
            </a:r>
            <a:r>
              <a:rPr sz="2000" b="1" i="1">
                <a:latin typeface="Arial"/>
                <a:cs typeface="Arial"/>
              </a:rPr>
              <a:t>store</a:t>
            </a:r>
            <a:endParaRPr sz="2000">
              <a:latin typeface="Arial"/>
              <a:cs typeface="Arial"/>
            </a:endParaRPr>
          </a:p>
        </p:txBody>
      </p:sp>
      <p:sp>
        <p:nvSpPr>
          <p:cNvPr id="4" name="object 4"/>
          <p:cNvSpPr txBox="1"/>
          <p:nvPr/>
        </p:nvSpPr>
        <p:spPr>
          <a:xfrm>
            <a:off x="714587" y="3546169"/>
            <a:ext cx="7946813" cy="331470"/>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000" b="1" i="1" spc="5">
                <a:latin typeface="Arial"/>
                <a:cs typeface="Arial"/>
              </a:rPr>
              <a:t>Use</a:t>
            </a:r>
            <a:r>
              <a:rPr sz="2000" b="1" i="1" spc="-20">
                <a:latin typeface="Arial"/>
                <a:cs typeface="Arial"/>
              </a:rPr>
              <a:t> </a:t>
            </a:r>
            <a:r>
              <a:rPr sz="2000" b="1" i="1">
                <a:latin typeface="Arial"/>
                <a:cs typeface="Arial"/>
              </a:rPr>
              <a:t>case:</a:t>
            </a:r>
            <a:r>
              <a:rPr sz="2000" b="1" i="1" spc="-90">
                <a:latin typeface="Arial"/>
                <a:cs typeface="Arial"/>
              </a:rPr>
              <a:t> </a:t>
            </a:r>
            <a:r>
              <a:rPr sz="2000" b="1" i="1">
                <a:latin typeface="Arial"/>
                <a:cs typeface="Arial"/>
              </a:rPr>
              <a:t>Amazon</a:t>
            </a:r>
            <a:r>
              <a:rPr sz="2000" b="1" i="1" spc="-20">
                <a:latin typeface="Arial"/>
                <a:cs typeface="Arial"/>
              </a:rPr>
              <a:t> </a:t>
            </a:r>
            <a:r>
              <a:rPr sz="2000" b="1" i="1" spc="-5">
                <a:latin typeface="Arial"/>
                <a:cs typeface="Arial"/>
              </a:rPr>
              <a:t>simple</a:t>
            </a:r>
            <a:r>
              <a:rPr sz="2000" b="1" i="1" spc="-15">
                <a:latin typeface="Arial"/>
                <a:cs typeface="Arial"/>
              </a:rPr>
              <a:t> </a:t>
            </a:r>
            <a:r>
              <a:rPr sz="2000" b="1" i="1">
                <a:latin typeface="Arial"/>
                <a:cs typeface="Arial"/>
              </a:rPr>
              <a:t>storage</a:t>
            </a:r>
            <a:r>
              <a:rPr sz="2000" b="1" i="1" spc="-40">
                <a:latin typeface="Arial"/>
                <a:cs typeface="Arial"/>
              </a:rPr>
              <a:t> </a:t>
            </a:r>
            <a:r>
              <a:rPr sz="2000" b="1" i="1">
                <a:latin typeface="Arial"/>
                <a:cs typeface="Arial"/>
              </a:rPr>
              <a:t>service</a:t>
            </a:r>
            <a:r>
              <a:rPr sz="2000" b="1" i="1" spc="-30">
                <a:latin typeface="Arial"/>
                <a:cs typeface="Arial"/>
              </a:rPr>
              <a:t> </a:t>
            </a:r>
            <a:r>
              <a:rPr sz="2000" b="1" i="1">
                <a:latin typeface="Arial"/>
                <a:cs typeface="Arial"/>
              </a:rPr>
              <a:t>(S3)</a:t>
            </a:r>
            <a:endParaRPr sz="2000">
              <a:latin typeface="Arial"/>
              <a:cs typeface="Arial"/>
            </a:endParaRP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21</a:t>
            </a:r>
            <a:endParaRPr sz="2400">
              <a:latin typeface="Arial"/>
              <a:cs typeface="Arial"/>
            </a:endParaRPr>
          </a:p>
        </p:txBody>
      </p:sp>
    </p:spTree>
    <p:extLst>
      <p:ext uri="{BB962C8B-B14F-4D97-AF65-F5344CB8AC3E}">
        <p14:creationId xmlns:p14="http://schemas.microsoft.com/office/powerpoint/2010/main" val="2465664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00991" y="0"/>
            <a:ext cx="191347" cy="6858000"/>
            <a:chOff x="9000743" y="0"/>
            <a:chExt cx="143510" cy="6858000"/>
          </a:xfrm>
        </p:grpSpPr>
        <p:sp>
          <p:nvSpPr>
            <p:cNvPr id="3" name="object 3"/>
            <p:cNvSpPr/>
            <p:nvPr/>
          </p:nvSpPr>
          <p:spPr>
            <a:xfrm>
              <a:off x="9000743" y="4846320"/>
              <a:ext cx="143510" cy="2011680"/>
            </a:xfrm>
            <a:custGeom>
              <a:avLst/>
              <a:gdLst/>
              <a:ahLst/>
              <a:cxnLst/>
              <a:rect l="l" t="t" r="r" b="b"/>
              <a:pathLst>
                <a:path w="143509" h="2011679">
                  <a:moveTo>
                    <a:pt x="143255" y="0"/>
                  </a:moveTo>
                  <a:lnTo>
                    <a:pt x="0" y="0"/>
                  </a:lnTo>
                  <a:lnTo>
                    <a:pt x="0" y="2011679"/>
                  </a:lnTo>
                  <a:lnTo>
                    <a:pt x="143255" y="2011679"/>
                  </a:lnTo>
                  <a:lnTo>
                    <a:pt x="143255" y="0"/>
                  </a:lnTo>
                  <a:close/>
                </a:path>
              </a:pathLst>
            </a:custGeom>
            <a:solidFill>
              <a:srgbClr val="D1282D"/>
            </a:solidFill>
          </p:spPr>
          <p:txBody>
            <a:bodyPr wrap="square" lIns="0" tIns="0" rIns="0" bIns="0" rtlCol="0"/>
            <a:lstStyle/>
            <a:p>
              <a:endParaRPr/>
            </a:p>
          </p:txBody>
        </p:sp>
        <p:sp>
          <p:nvSpPr>
            <p:cNvPr id="4" name="object 4"/>
            <p:cNvSpPr/>
            <p:nvPr/>
          </p:nvSpPr>
          <p:spPr>
            <a:xfrm>
              <a:off x="9000743" y="0"/>
              <a:ext cx="143510" cy="4846320"/>
            </a:xfrm>
            <a:custGeom>
              <a:avLst/>
              <a:gdLst/>
              <a:ahLst/>
              <a:cxnLst/>
              <a:rect l="l" t="t" r="r" b="b"/>
              <a:pathLst>
                <a:path w="143509" h="4846320">
                  <a:moveTo>
                    <a:pt x="143255" y="0"/>
                  </a:moveTo>
                  <a:lnTo>
                    <a:pt x="0" y="0"/>
                  </a:lnTo>
                  <a:lnTo>
                    <a:pt x="0" y="4846320"/>
                  </a:lnTo>
                  <a:lnTo>
                    <a:pt x="143255" y="4846320"/>
                  </a:lnTo>
                  <a:lnTo>
                    <a:pt x="14325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2833115" y="986993"/>
            <a:ext cx="5930900" cy="848994"/>
          </a:xfrm>
          <a:prstGeom prst="rect">
            <a:avLst/>
          </a:prstGeom>
        </p:spPr>
        <p:txBody>
          <a:bodyPr vert="horz" wrap="square" lIns="0" tIns="12700" rIns="0" bIns="0" rtlCol="0">
            <a:spAutoFit/>
          </a:bodyPr>
          <a:lstStyle/>
          <a:p>
            <a:pPr marL="12700">
              <a:lnSpc>
                <a:spcPct val="100000"/>
              </a:lnSpc>
              <a:spcBef>
                <a:spcPts val="100"/>
              </a:spcBef>
            </a:pPr>
            <a:r>
              <a:rPr sz="5400" spc="-45">
                <a:solidFill>
                  <a:srgbClr val="000000"/>
                </a:solidFill>
              </a:rPr>
              <a:t>Graph</a:t>
            </a:r>
            <a:r>
              <a:rPr sz="5400" spc="-200">
                <a:solidFill>
                  <a:srgbClr val="000000"/>
                </a:solidFill>
              </a:rPr>
              <a:t> </a:t>
            </a:r>
            <a:r>
              <a:rPr sz="5400" spc="-55">
                <a:solidFill>
                  <a:srgbClr val="000000"/>
                </a:solidFill>
              </a:rPr>
              <a:t>Store</a:t>
            </a:r>
            <a:endParaRPr sz="5400"/>
          </a:p>
        </p:txBody>
      </p:sp>
      <p:sp>
        <p:nvSpPr>
          <p:cNvPr id="6" name="object 6"/>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latin typeface="Arial"/>
                <a:cs typeface="Arial"/>
              </a:rPr>
              <a:t>22</a:t>
            </a:r>
            <a:endParaRPr sz="2400">
              <a:latin typeface="Arial"/>
              <a:cs typeface="Arial"/>
            </a:endParaRPr>
          </a:p>
        </p:txBody>
      </p:sp>
      <p:pic>
        <p:nvPicPr>
          <p:cNvPr id="7" name="object 7"/>
          <p:cNvPicPr/>
          <p:nvPr/>
        </p:nvPicPr>
        <p:blipFill>
          <a:blip r:embed="rId2" cstate="print"/>
          <a:stretch>
            <a:fillRect/>
          </a:stretch>
        </p:blipFill>
        <p:spPr>
          <a:xfrm>
            <a:off x="1930400" y="2438400"/>
            <a:ext cx="7949184" cy="3695700"/>
          </a:xfrm>
          <a:prstGeom prst="rect">
            <a:avLst/>
          </a:prstGeom>
        </p:spPr>
      </p:pic>
    </p:spTree>
    <p:extLst>
      <p:ext uri="{BB962C8B-B14F-4D97-AF65-F5344CB8AC3E}">
        <p14:creationId xmlns:p14="http://schemas.microsoft.com/office/powerpoint/2010/main" val="1755173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35462" y="4791793"/>
            <a:ext cx="7454437" cy="1929441"/>
          </a:xfrm>
          <a:prstGeom prst="rect">
            <a:avLst/>
          </a:prstGeom>
        </p:spPr>
      </p:pic>
      <p:sp>
        <p:nvSpPr>
          <p:cNvPr id="3" name="object 3"/>
          <p:cNvSpPr txBox="1">
            <a:spLocks noGrp="1"/>
          </p:cNvSpPr>
          <p:nvPr>
            <p:ph type="title"/>
          </p:nvPr>
        </p:nvSpPr>
        <p:spPr>
          <a:xfrm>
            <a:off x="714587" y="888619"/>
            <a:ext cx="3094567" cy="659155"/>
          </a:xfrm>
          <a:prstGeom prst="rect">
            <a:avLst/>
          </a:prstGeom>
        </p:spPr>
        <p:txBody>
          <a:bodyPr vert="horz" wrap="square" lIns="0" tIns="12700" rIns="0" bIns="0" rtlCol="0">
            <a:spAutoFit/>
          </a:bodyPr>
          <a:lstStyle/>
          <a:p>
            <a:pPr marL="12700">
              <a:lnSpc>
                <a:spcPct val="100000"/>
              </a:lnSpc>
              <a:spcBef>
                <a:spcPts val="100"/>
              </a:spcBef>
            </a:pPr>
            <a:r>
              <a:rPr spc="-45"/>
              <a:t>Overview</a:t>
            </a:r>
          </a:p>
        </p:txBody>
      </p:sp>
      <p:sp>
        <p:nvSpPr>
          <p:cNvPr id="4" name="object 4"/>
          <p:cNvSpPr txBox="1"/>
          <p:nvPr/>
        </p:nvSpPr>
        <p:spPr>
          <a:xfrm>
            <a:off x="714587" y="1777950"/>
            <a:ext cx="10901679" cy="2591094"/>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Applications</a:t>
            </a:r>
            <a:r>
              <a:rPr sz="2000" spc="-2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need</a:t>
            </a:r>
            <a:r>
              <a:rPr sz="2000" spc="-25">
                <a:latin typeface="Arial MT"/>
                <a:cs typeface="Arial MT"/>
              </a:rPr>
              <a:t> </a:t>
            </a:r>
            <a:r>
              <a:rPr sz="2000">
                <a:latin typeface="Arial MT"/>
                <a:cs typeface="Arial MT"/>
              </a:rPr>
              <a:t>to</a:t>
            </a:r>
            <a:r>
              <a:rPr sz="2000" spc="-5">
                <a:latin typeface="Arial MT"/>
                <a:cs typeface="Arial MT"/>
              </a:rPr>
              <a:t> </a:t>
            </a:r>
            <a:r>
              <a:rPr sz="2000">
                <a:solidFill>
                  <a:srgbClr val="FF0000"/>
                </a:solidFill>
                <a:latin typeface="Arial MT"/>
                <a:cs typeface="Arial MT"/>
              </a:rPr>
              <a:t>analyze</a:t>
            </a:r>
            <a:r>
              <a:rPr sz="2000" spc="-5">
                <a:solidFill>
                  <a:srgbClr val="FF0000"/>
                </a:solidFill>
                <a:latin typeface="Arial MT"/>
                <a:cs typeface="Arial MT"/>
              </a:rPr>
              <a:t> </a:t>
            </a:r>
            <a:r>
              <a:rPr sz="2000">
                <a:solidFill>
                  <a:srgbClr val="FF0000"/>
                </a:solidFill>
                <a:latin typeface="Arial MT"/>
                <a:cs typeface="Arial MT"/>
              </a:rPr>
              <a:t>relationships</a:t>
            </a:r>
            <a:r>
              <a:rPr sz="2000" spc="-30">
                <a:solidFill>
                  <a:srgbClr val="FF0000"/>
                </a:solidFill>
                <a:latin typeface="Arial MT"/>
                <a:cs typeface="Arial MT"/>
              </a:rPr>
              <a:t> </a:t>
            </a:r>
            <a:r>
              <a:rPr sz="2000">
                <a:solidFill>
                  <a:srgbClr val="FF0000"/>
                </a:solidFill>
                <a:latin typeface="Arial MT"/>
                <a:cs typeface="Arial MT"/>
              </a:rPr>
              <a:t>between</a:t>
            </a:r>
            <a:r>
              <a:rPr sz="2000" spc="-25">
                <a:solidFill>
                  <a:srgbClr val="FF0000"/>
                </a:solidFill>
                <a:latin typeface="Arial MT"/>
                <a:cs typeface="Arial MT"/>
              </a:rPr>
              <a:t> </a:t>
            </a:r>
            <a:r>
              <a:rPr sz="2000">
                <a:solidFill>
                  <a:srgbClr val="FF0000"/>
                </a:solidFill>
                <a:latin typeface="Arial MT"/>
                <a:cs typeface="Arial MT"/>
              </a:rPr>
              <a:t>objects</a:t>
            </a:r>
            <a:r>
              <a:rPr sz="2000" spc="-15">
                <a:solidFill>
                  <a:srgbClr val="FF0000"/>
                </a:solidFill>
                <a:latin typeface="Arial MT"/>
                <a:cs typeface="Arial MT"/>
              </a:rPr>
              <a:t> </a:t>
            </a:r>
            <a:r>
              <a:rPr sz="2000">
                <a:latin typeface="Arial MT"/>
                <a:cs typeface="Arial MT"/>
              </a:rPr>
              <a:t>or</a:t>
            </a:r>
          </a:p>
          <a:p>
            <a:pPr marL="355600">
              <a:lnSpc>
                <a:spcPct val="100000"/>
              </a:lnSpc>
              <a:spcBef>
                <a:spcPts val="5"/>
              </a:spcBef>
            </a:pPr>
            <a:r>
              <a:rPr sz="2000">
                <a:latin typeface="Arial MT"/>
                <a:cs typeface="Arial MT"/>
              </a:rPr>
              <a:t>visit all</a:t>
            </a:r>
            <a:r>
              <a:rPr sz="2000" spc="10">
                <a:latin typeface="Arial MT"/>
                <a:cs typeface="Arial MT"/>
              </a:rPr>
              <a:t> </a:t>
            </a:r>
            <a:r>
              <a:rPr sz="2000">
                <a:latin typeface="Arial MT"/>
                <a:cs typeface="Arial MT"/>
              </a:rPr>
              <a:t>nodes</a:t>
            </a:r>
            <a:r>
              <a:rPr sz="2000" spc="-15">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graph</a:t>
            </a:r>
            <a:r>
              <a:rPr sz="2000" spc="-20">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particular</a:t>
            </a:r>
            <a:r>
              <a:rPr sz="2000" spc="-30">
                <a:latin typeface="Arial MT"/>
                <a:cs typeface="Arial MT"/>
              </a:rPr>
              <a:t> </a:t>
            </a:r>
            <a:r>
              <a:rPr sz="2000">
                <a:latin typeface="Arial MT"/>
                <a:cs typeface="Arial MT"/>
              </a:rPr>
              <a:t>manner</a:t>
            </a:r>
            <a:r>
              <a:rPr sz="2000" spc="-15">
                <a:latin typeface="Arial MT"/>
                <a:cs typeface="Arial MT"/>
              </a:rPr>
              <a:t> </a:t>
            </a:r>
            <a:r>
              <a:rPr sz="2000" spc="5">
                <a:latin typeface="Arial MT"/>
                <a:cs typeface="Arial MT"/>
              </a:rPr>
              <a:t>(graph</a:t>
            </a:r>
            <a:r>
              <a:rPr sz="2000" spc="-30">
                <a:latin typeface="Arial MT"/>
                <a:cs typeface="Arial MT"/>
              </a:rPr>
              <a:t> </a:t>
            </a:r>
            <a:r>
              <a:rPr sz="2000" spc="-10">
                <a:latin typeface="Arial MT"/>
                <a:cs typeface="Arial MT"/>
              </a:rPr>
              <a:t>traversal).</a:t>
            </a:r>
            <a:endParaRPr sz="2000">
              <a:latin typeface="Arial MT"/>
              <a:cs typeface="Arial MT"/>
            </a:endParaRPr>
          </a:p>
          <a:p>
            <a:pPr marL="355600" marR="5080" indent="-342900">
              <a:lnSpc>
                <a:spcPct val="100000"/>
              </a:lnSpc>
              <a:spcBef>
                <a:spcPts val="1080"/>
              </a:spcBef>
              <a:buChar char="•"/>
              <a:tabLst>
                <a:tab pos="354965" algn="l"/>
                <a:tab pos="355600" algn="l"/>
              </a:tabLst>
            </a:pPr>
            <a:r>
              <a:rPr sz="2000">
                <a:latin typeface="Arial MT"/>
                <a:cs typeface="Arial MT"/>
              </a:rPr>
              <a:t>Graph</a:t>
            </a:r>
            <a:r>
              <a:rPr sz="2000" spc="-35">
                <a:latin typeface="Arial MT"/>
                <a:cs typeface="Arial MT"/>
              </a:rPr>
              <a:t> </a:t>
            </a:r>
            <a:r>
              <a:rPr sz="2000">
                <a:latin typeface="Arial MT"/>
                <a:cs typeface="Arial MT"/>
              </a:rPr>
              <a:t>stores</a:t>
            </a:r>
            <a:r>
              <a:rPr sz="2000" spc="-40">
                <a:latin typeface="Arial MT"/>
                <a:cs typeface="Arial MT"/>
              </a:rPr>
              <a:t> </a:t>
            </a:r>
            <a:r>
              <a:rPr sz="2000">
                <a:latin typeface="Arial MT"/>
                <a:cs typeface="Arial MT"/>
              </a:rPr>
              <a:t>are</a:t>
            </a:r>
            <a:r>
              <a:rPr sz="2000" spc="-10">
                <a:latin typeface="Arial MT"/>
                <a:cs typeface="Arial MT"/>
              </a:rPr>
              <a:t> </a:t>
            </a:r>
            <a:r>
              <a:rPr sz="2000">
                <a:solidFill>
                  <a:srgbClr val="FF0000"/>
                </a:solidFill>
                <a:latin typeface="Arial MT"/>
                <a:cs typeface="Arial MT"/>
              </a:rPr>
              <a:t>highly</a:t>
            </a:r>
            <a:r>
              <a:rPr sz="2000" spc="-5">
                <a:solidFill>
                  <a:srgbClr val="FF0000"/>
                </a:solidFill>
                <a:latin typeface="Arial MT"/>
                <a:cs typeface="Arial MT"/>
              </a:rPr>
              <a:t> </a:t>
            </a:r>
            <a:r>
              <a:rPr sz="2000">
                <a:solidFill>
                  <a:srgbClr val="FF0000"/>
                </a:solidFill>
                <a:latin typeface="Arial MT"/>
                <a:cs typeface="Arial MT"/>
              </a:rPr>
              <a:t>optimized</a:t>
            </a:r>
            <a:r>
              <a:rPr sz="2000" spc="-15">
                <a:solidFill>
                  <a:srgbClr val="FF0000"/>
                </a:solidFill>
                <a:latin typeface="Arial MT"/>
                <a:cs typeface="Arial MT"/>
              </a:rPr>
              <a:t> </a:t>
            </a:r>
            <a:r>
              <a:rPr sz="2000">
                <a:latin typeface="Arial MT"/>
                <a:cs typeface="Arial MT"/>
              </a:rPr>
              <a:t>to</a:t>
            </a:r>
            <a:r>
              <a:rPr sz="2000" spc="-5">
                <a:latin typeface="Arial MT"/>
                <a:cs typeface="Arial MT"/>
              </a:rPr>
              <a:t> efficiently</a:t>
            </a:r>
            <a:r>
              <a:rPr sz="2000" spc="-25">
                <a:latin typeface="Arial MT"/>
                <a:cs typeface="Arial MT"/>
              </a:rPr>
              <a:t> </a:t>
            </a:r>
            <a:r>
              <a:rPr sz="2000">
                <a:latin typeface="Arial MT"/>
                <a:cs typeface="Arial MT"/>
              </a:rPr>
              <a:t>store</a:t>
            </a:r>
            <a:r>
              <a:rPr sz="2000" spc="-30">
                <a:latin typeface="Arial MT"/>
                <a:cs typeface="Arial MT"/>
              </a:rPr>
              <a:t> </a:t>
            </a:r>
            <a:r>
              <a:rPr sz="2000">
                <a:latin typeface="Arial MT"/>
                <a:cs typeface="Arial MT"/>
              </a:rPr>
              <a:t>graph</a:t>
            </a:r>
            <a:r>
              <a:rPr sz="2000" spc="-20">
                <a:latin typeface="Arial MT"/>
                <a:cs typeface="Arial MT"/>
              </a:rPr>
              <a:t> </a:t>
            </a:r>
            <a:r>
              <a:rPr sz="2000">
                <a:latin typeface="Arial MT"/>
                <a:cs typeface="Arial MT"/>
              </a:rPr>
              <a:t>nodes</a:t>
            </a:r>
            <a:r>
              <a:rPr sz="2000" spc="-20">
                <a:latin typeface="Arial MT"/>
                <a:cs typeface="Arial MT"/>
              </a:rPr>
              <a:t> </a:t>
            </a:r>
            <a:r>
              <a:rPr sz="2000">
                <a:latin typeface="Arial MT"/>
                <a:cs typeface="Arial MT"/>
              </a:rPr>
              <a:t>and </a:t>
            </a:r>
            <a:r>
              <a:rPr sz="2000" spc="-540">
                <a:latin typeface="Arial MT"/>
                <a:cs typeface="Arial MT"/>
              </a:rPr>
              <a:t> </a:t>
            </a:r>
            <a:r>
              <a:rPr sz="2000">
                <a:latin typeface="Arial MT"/>
                <a:cs typeface="Arial MT"/>
              </a:rPr>
              <a:t>links,</a:t>
            </a:r>
            <a:r>
              <a:rPr sz="2000" spc="-20">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allow</a:t>
            </a:r>
            <a:r>
              <a:rPr sz="2000" spc="5">
                <a:latin typeface="Arial MT"/>
                <a:cs typeface="Arial MT"/>
              </a:rPr>
              <a:t> </a:t>
            </a:r>
            <a:r>
              <a:rPr sz="2000" spc="-5">
                <a:latin typeface="Arial MT"/>
                <a:cs typeface="Arial MT"/>
              </a:rPr>
              <a:t>you</a:t>
            </a:r>
            <a:r>
              <a:rPr sz="2000" spc="-2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query</a:t>
            </a:r>
            <a:r>
              <a:rPr sz="2000" spc="-25">
                <a:latin typeface="Arial MT"/>
                <a:cs typeface="Arial MT"/>
              </a:rPr>
              <a:t> </a:t>
            </a:r>
            <a:r>
              <a:rPr sz="2000">
                <a:latin typeface="Arial MT"/>
                <a:cs typeface="Arial MT"/>
              </a:rPr>
              <a:t>these</a:t>
            </a:r>
            <a:r>
              <a:rPr sz="2000" spc="-25">
                <a:latin typeface="Arial MT"/>
                <a:cs typeface="Arial MT"/>
              </a:rPr>
              <a:t> </a:t>
            </a:r>
            <a:r>
              <a:rPr sz="2000">
                <a:latin typeface="Arial MT"/>
                <a:cs typeface="Arial MT"/>
              </a:rPr>
              <a:t>graphs.</a:t>
            </a:r>
          </a:p>
          <a:p>
            <a:pPr marL="355600" marR="538480" indent="-342900">
              <a:lnSpc>
                <a:spcPct val="100000"/>
              </a:lnSpc>
              <a:spcBef>
                <a:spcPts val="1080"/>
              </a:spcBef>
              <a:buChar char="•"/>
              <a:tabLst>
                <a:tab pos="354965" algn="l"/>
                <a:tab pos="355600" algn="l"/>
              </a:tabLst>
            </a:pPr>
            <a:r>
              <a:rPr sz="2000">
                <a:latin typeface="Arial MT"/>
                <a:cs typeface="Arial MT"/>
              </a:rPr>
              <a:t>A</a:t>
            </a:r>
            <a:r>
              <a:rPr sz="2000" spc="-114">
                <a:latin typeface="Arial MT"/>
                <a:cs typeface="Arial MT"/>
              </a:rPr>
              <a:t> </a:t>
            </a:r>
            <a:r>
              <a:rPr sz="2000" i="1">
                <a:latin typeface="Arial"/>
                <a:cs typeface="Arial"/>
              </a:rPr>
              <a:t>graph</a:t>
            </a:r>
            <a:r>
              <a:rPr sz="2000" i="1" spc="-25">
                <a:latin typeface="Arial"/>
                <a:cs typeface="Arial"/>
              </a:rPr>
              <a:t> </a:t>
            </a:r>
            <a:r>
              <a:rPr sz="2000" i="1">
                <a:latin typeface="Arial"/>
                <a:cs typeface="Arial"/>
              </a:rPr>
              <a:t>store</a:t>
            </a:r>
            <a:r>
              <a:rPr sz="2000" i="1" spc="-25">
                <a:latin typeface="Arial"/>
                <a:cs typeface="Arial"/>
              </a:rPr>
              <a:t> </a:t>
            </a:r>
            <a:r>
              <a:rPr sz="2000">
                <a:latin typeface="Arial MT"/>
                <a:cs typeface="Arial MT"/>
              </a:rPr>
              <a:t>is</a:t>
            </a:r>
            <a:r>
              <a:rPr sz="2000" spc="-10">
                <a:latin typeface="Arial MT"/>
                <a:cs typeface="Arial MT"/>
              </a:rPr>
              <a:t> </a:t>
            </a:r>
            <a:r>
              <a:rPr sz="2000">
                <a:latin typeface="Arial MT"/>
                <a:cs typeface="Arial MT"/>
              </a:rPr>
              <a:t>a system</a:t>
            </a:r>
            <a:r>
              <a:rPr sz="2000" spc="-35">
                <a:latin typeface="Arial MT"/>
                <a:cs typeface="Arial MT"/>
              </a:rPr>
              <a:t> </a:t>
            </a:r>
            <a:r>
              <a:rPr sz="2000">
                <a:latin typeface="Arial MT"/>
                <a:cs typeface="Arial MT"/>
              </a:rPr>
              <a:t>that</a:t>
            </a:r>
            <a:r>
              <a:rPr sz="2000" spc="-20">
                <a:latin typeface="Arial MT"/>
                <a:cs typeface="Arial MT"/>
              </a:rPr>
              <a:t> </a:t>
            </a:r>
            <a:r>
              <a:rPr sz="2000">
                <a:latin typeface="Arial MT"/>
                <a:cs typeface="Arial MT"/>
              </a:rPr>
              <a:t>contains</a:t>
            </a:r>
            <a:r>
              <a:rPr sz="2000" spc="-35">
                <a:latin typeface="Arial MT"/>
                <a:cs typeface="Arial MT"/>
              </a:rPr>
              <a:t> </a:t>
            </a:r>
            <a:r>
              <a:rPr sz="2000">
                <a:latin typeface="Arial MT"/>
                <a:cs typeface="Arial MT"/>
              </a:rPr>
              <a:t>a sequence</a:t>
            </a:r>
            <a:r>
              <a:rPr sz="2000" spc="-3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and </a:t>
            </a:r>
            <a:r>
              <a:rPr sz="2000" spc="-540">
                <a:latin typeface="Arial MT"/>
                <a:cs typeface="Arial MT"/>
              </a:rPr>
              <a:t> </a:t>
            </a:r>
            <a:r>
              <a:rPr sz="2000">
                <a:latin typeface="Arial MT"/>
                <a:cs typeface="Arial MT"/>
              </a:rPr>
              <a:t>relationships</a:t>
            </a:r>
            <a:r>
              <a:rPr sz="2000" spc="-50">
                <a:latin typeface="Arial MT"/>
                <a:cs typeface="Arial MT"/>
              </a:rPr>
              <a:t> </a:t>
            </a:r>
            <a:r>
              <a:rPr sz="2000" spc="-5">
                <a:latin typeface="Arial MT"/>
                <a:cs typeface="Arial MT"/>
              </a:rPr>
              <a:t>that,</a:t>
            </a:r>
            <a:r>
              <a:rPr sz="2000" spc="-25">
                <a:latin typeface="Arial MT"/>
                <a:cs typeface="Arial MT"/>
              </a:rPr>
              <a:t> </a:t>
            </a:r>
            <a:r>
              <a:rPr sz="2000">
                <a:latin typeface="Arial MT"/>
                <a:cs typeface="Arial MT"/>
              </a:rPr>
              <a:t>when</a:t>
            </a:r>
            <a:r>
              <a:rPr sz="2000" spc="-10">
                <a:latin typeface="Arial MT"/>
                <a:cs typeface="Arial MT"/>
              </a:rPr>
              <a:t> </a:t>
            </a:r>
            <a:r>
              <a:rPr sz="2000">
                <a:latin typeface="Arial MT"/>
                <a:cs typeface="Arial MT"/>
              </a:rPr>
              <a:t>combined,</a:t>
            </a:r>
            <a:r>
              <a:rPr sz="2000" spc="-40">
                <a:latin typeface="Arial MT"/>
                <a:cs typeface="Arial MT"/>
              </a:rPr>
              <a:t> </a:t>
            </a:r>
            <a:r>
              <a:rPr sz="2000">
                <a:latin typeface="Arial MT"/>
                <a:cs typeface="Arial MT"/>
              </a:rPr>
              <a:t>create</a:t>
            </a:r>
            <a:r>
              <a:rPr sz="2000" spc="-30">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graph.</a:t>
            </a:r>
          </a:p>
          <a:p>
            <a:pPr marL="355600" indent="-342900">
              <a:lnSpc>
                <a:spcPct val="100000"/>
              </a:lnSpc>
              <a:spcBef>
                <a:spcPts val="1080"/>
              </a:spcBef>
              <a:buChar char="•"/>
              <a:tabLst>
                <a:tab pos="354965" algn="l"/>
                <a:tab pos="355600" algn="l"/>
              </a:tabLst>
            </a:pPr>
            <a:r>
              <a:rPr sz="2000">
                <a:latin typeface="Arial MT"/>
                <a:cs typeface="Arial MT"/>
              </a:rPr>
              <a:t>a</a:t>
            </a:r>
            <a:r>
              <a:rPr sz="2000" spc="5">
                <a:latin typeface="Arial MT"/>
                <a:cs typeface="Arial MT"/>
              </a:rPr>
              <a:t> </a:t>
            </a:r>
            <a:r>
              <a:rPr sz="2000">
                <a:latin typeface="Arial MT"/>
                <a:cs typeface="Arial MT"/>
              </a:rPr>
              <a:t>graph</a:t>
            </a:r>
            <a:r>
              <a:rPr sz="2000" spc="-30">
                <a:latin typeface="Arial MT"/>
                <a:cs typeface="Arial MT"/>
              </a:rPr>
              <a:t> </a:t>
            </a:r>
            <a:r>
              <a:rPr sz="2000">
                <a:latin typeface="Arial MT"/>
                <a:cs typeface="Arial MT"/>
              </a:rPr>
              <a:t>store</a:t>
            </a:r>
            <a:r>
              <a:rPr sz="2000" spc="-20">
                <a:latin typeface="Arial MT"/>
                <a:cs typeface="Arial MT"/>
              </a:rPr>
              <a:t> </a:t>
            </a:r>
            <a:r>
              <a:rPr sz="2000">
                <a:latin typeface="Arial MT"/>
                <a:cs typeface="Arial MT"/>
              </a:rPr>
              <a:t>has</a:t>
            </a:r>
            <a:r>
              <a:rPr sz="2000" spc="-5">
                <a:latin typeface="Arial MT"/>
                <a:cs typeface="Arial MT"/>
              </a:rPr>
              <a:t> </a:t>
            </a:r>
            <a:r>
              <a:rPr sz="2000">
                <a:latin typeface="Arial MT"/>
                <a:cs typeface="Arial MT"/>
              </a:rPr>
              <a:t>three</a:t>
            </a:r>
            <a:r>
              <a:rPr sz="2000" spc="-15">
                <a:latin typeface="Arial MT"/>
                <a:cs typeface="Arial MT"/>
              </a:rPr>
              <a:t> </a:t>
            </a:r>
            <a:r>
              <a:rPr sz="2000">
                <a:latin typeface="Arial MT"/>
                <a:cs typeface="Arial MT"/>
              </a:rPr>
              <a:t>data</a:t>
            </a:r>
            <a:r>
              <a:rPr sz="2000" spc="-20">
                <a:latin typeface="Arial MT"/>
                <a:cs typeface="Arial MT"/>
              </a:rPr>
              <a:t> </a:t>
            </a:r>
            <a:r>
              <a:rPr sz="2000">
                <a:latin typeface="Arial MT"/>
                <a:cs typeface="Arial MT"/>
              </a:rPr>
              <a:t>fields:</a:t>
            </a:r>
            <a:r>
              <a:rPr sz="2000" spc="-60">
                <a:latin typeface="Arial MT"/>
                <a:cs typeface="Arial MT"/>
              </a:rPr>
              <a:t> </a:t>
            </a:r>
            <a:r>
              <a:rPr sz="2000" i="1">
                <a:solidFill>
                  <a:srgbClr val="FF0000"/>
                </a:solidFill>
                <a:latin typeface="Arial"/>
                <a:cs typeface="Arial"/>
              </a:rPr>
              <a:t>nodes</a:t>
            </a:r>
            <a:r>
              <a:rPr sz="2000">
                <a:latin typeface="Arial MT"/>
                <a:cs typeface="Arial MT"/>
              </a:rPr>
              <a:t>,</a:t>
            </a:r>
            <a:r>
              <a:rPr sz="2000" spc="-30">
                <a:latin typeface="Arial MT"/>
                <a:cs typeface="Arial MT"/>
              </a:rPr>
              <a:t> </a:t>
            </a:r>
            <a:r>
              <a:rPr sz="2000" i="1">
                <a:solidFill>
                  <a:srgbClr val="FF0000"/>
                </a:solidFill>
                <a:latin typeface="Arial"/>
                <a:cs typeface="Arial"/>
              </a:rPr>
              <a:t>relationships</a:t>
            </a:r>
            <a:r>
              <a:rPr sz="2000">
                <a:latin typeface="Arial MT"/>
                <a:cs typeface="Arial MT"/>
              </a:rPr>
              <a:t>,</a:t>
            </a:r>
            <a:r>
              <a:rPr sz="2000" spc="-40">
                <a:latin typeface="Arial MT"/>
                <a:cs typeface="Arial MT"/>
              </a:rPr>
              <a:t> </a:t>
            </a:r>
            <a:r>
              <a:rPr sz="2000">
                <a:latin typeface="Arial MT"/>
                <a:cs typeface="Arial MT"/>
              </a:rPr>
              <a:t>and</a:t>
            </a:r>
            <a:r>
              <a:rPr lang="en-US" sz="2000">
                <a:latin typeface="Arial MT"/>
                <a:cs typeface="Arial MT"/>
              </a:rPr>
              <a:t> </a:t>
            </a:r>
            <a:r>
              <a:rPr sz="2000" i="1">
                <a:solidFill>
                  <a:srgbClr val="FF0000"/>
                </a:solidFill>
                <a:latin typeface="Arial"/>
                <a:cs typeface="Arial"/>
              </a:rPr>
              <a:t>properties</a:t>
            </a:r>
            <a:r>
              <a:rPr sz="2000">
                <a:latin typeface="Arial MT"/>
                <a:cs typeface="Arial MT"/>
              </a:rPr>
              <a:t>.</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23</a:t>
            </a:r>
            <a:endParaRPr sz="2400">
              <a:latin typeface="Arial"/>
              <a:cs typeface="Arial"/>
            </a:endParaRPr>
          </a:p>
        </p:txBody>
      </p:sp>
    </p:spTree>
    <p:extLst>
      <p:ext uri="{BB962C8B-B14F-4D97-AF65-F5344CB8AC3E}">
        <p14:creationId xmlns:p14="http://schemas.microsoft.com/office/powerpoint/2010/main" val="73810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4958080" cy="659155"/>
          </a:xfrm>
          <a:prstGeom prst="rect">
            <a:avLst/>
          </a:prstGeom>
        </p:spPr>
        <p:txBody>
          <a:bodyPr vert="horz" wrap="square" lIns="0" tIns="12700" rIns="0" bIns="0" rtlCol="0">
            <a:spAutoFit/>
          </a:bodyPr>
          <a:lstStyle/>
          <a:p>
            <a:pPr marL="12700">
              <a:lnSpc>
                <a:spcPct val="100000"/>
              </a:lnSpc>
              <a:spcBef>
                <a:spcPts val="100"/>
              </a:spcBef>
            </a:pPr>
            <a:r>
              <a:rPr spc="-45"/>
              <a:t>Overview</a:t>
            </a:r>
            <a:r>
              <a:rPr spc="-170"/>
              <a:t> </a:t>
            </a:r>
            <a:r>
              <a:rPr sz="2800" spc="-55"/>
              <a:t>(Cont.)</a:t>
            </a:r>
            <a:endParaRPr sz="2800"/>
          </a:p>
        </p:txBody>
      </p:sp>
      <p:sp>
        <p:nvSpPr>
          <p:cNvPr id="3" name="object 3"/>
          <p:cNvSpPr txBox="1"/>
          <p:nvPr/>
        </p:nvSpPr>
        <p:spPr>
          <a:xfrm>
            <a:off x="714587" y="1777949"/>
            <a:ext cx="11115040" cy="3955570"/>
          </a:xfrm>
          <a:prstGeom prst="rect">
            <a:avLst/>
          </a:prstGeom>
        </p:spPr>
        <p:txBody>
          <a:bodyPr vert="horz" wrap="square" lIns="0" tIns="13335" rIns="0" bIns="0" rtlCol="0">
            <a:spAutoFit/>
          </a:bodyPr>
          <a:lstStyle/>
          <a:p>
            <a:pPr marL="12700" marR="99695">
              <a:lnSpc>
                <a:spcPct val="100000"/>
              </a:lnSpc>
              <a:spcBef>
                <a:spcPts val="105"/>
              </a:spcBef>
            </a:pPr>
            <a:r>
              <a:rPr sz="2000">
                <a:latin typeface="Arial MT"/>
                <a:cs typeface="Arial MT"/>
              </a:rPr>
              <a:t>Graph</a:t>
            </a:r>
            <a:r>
              <a:rPr sz="2000" spc="-35">
                <a:latin typeface="Arial MT"/>
                <a:cs typeface="Arial MT"/>
              </a:rPr>
              <a:t> </a:t>
            </a:r>
            <a:r>
              <a:rPr sz="2000">
                <a:latin typeface="Arial MT"/>
                <a:cs typeface="Arial MT"/>
              </a:rPr>
              <a:t>nodes</a:t>
            </a:r>
            <a:r>
              <a:rPr sz="2000" spc="-20">
                <a:latin typeface="Arial MT"/>
                <a:cs typeface="Arial MT"/>
              </a:rPr>
              <a:t> </a:t>
            </a:r>
            <a:r>
              <a:rPr sz="2000">
                <a:latin typeface="Arial MT"/>
                <a:cs typeface="Arial MT"/>
              </a:rPr>
              <a:t>are</a:t>
            </a:r>
            <a:r>
              <a:rPr sz="2000" spc="-5">
                <a:latin typeface="Arial MT"/>
                <a:cs typeface="Arial MT"/>
              </a:rPr>
              <a:t> </a:t>
            </a:r>
            <a:r>
              <a:rPr sz="2000">
                <a:latin typeface="Arial MT"/>
                <a:cs typeface="Arial MT"/>
              </a:rPr>
              <a:t>usually</a:t>
            </a:r>
            <a:r>
              <a:rPr sz="2000" spc="-20">
                <a:latin typeface="Arial MT"/>
                <a:cs typeface="Arial MT"/>
              </a:rPr>
              <a:t> </a:t>
            </a:r>
            <a:r>
              <a:rPr sz="2000">
                <a:latin typeface="Arial MT"/>
                <a:cs typeface="Arial MT"/>
              </a:rPr>
              <a:t>representations</a:t>
            </a:r>
            <a:r>
              <a:rPr sz="2000" spc="-45">
                <a:latin typeface="Arial MT"/>
                <a:cs typeface="Arial MT"/>
              </a:rPr>
              <a:t> </a:t>
            </a:r>
            <a:r>
              <a:rPr sz="2000">
                <a:latin typeface="Arial MT"/>
                <a:cs typeface="Arial MT"/>
              </a:rPr>
              <a:t>of</a:t>
            </a:r>
            <a:r>
              <a:rPr sz="2000" spc="10">
                <a:latin typeface="Arial MT"/>
                <a:cs typeface="Arial MT"/>
              </a:rPr>
              <a:t> </a:t>
            </a:r>
            <a:r>
              <a:rPr sz="2000">
                <a:solidFill>
                  <a:srgbClr val="FF0000"/>
                </a:solidFill>
                <a:latin typeface="Arial MT"/>
                <a:cs typeface="Arial MT"/>
              </a:rPr>
              <a:t>real-world</a:t>
            </a:r>
            <a:r>
              <a:rPr sz="2000" spc="-30">
                <a:solidFill>
                  <a:srgbClr val="FF0000"/>
                </a:solidFill>
                <a:latin typeface="Arial MT"/>
                <a:cs typeface="Arial MT"/>
              </a:rPr>
              <a:t> </a:t>
            </a:r>
            <a:r>
              <a:rPr sz="2000">
                <a:solidFill>
                  <a:srgbClr val="FF0000"/>
                </a:solidFill>
                <a:latin typeface="Arial MT"/>
                <a:cs typeface="Arial MT"/>
              </a:rPr>
              <a:t>objects</a:t>
            </a:r>
            <a:r>
              <a:rPr sz="2000" spc="-15">
                <a:solidFill>
                  <a:srgbClr val="FF0000"/>
                </a:solidFill>
                <a:latin typeface="Arial MT"/>
                <a:cs typeface="Arial MT"/>
              </a:rPr>
              <a:t> </a:t>
            </a:r>
            <a:r>
              <a:rPr sz="2000">
                <a:latin typeface="Arial MT"/>
                <a:cs typeface="Arial MT"/>
              </a:rPr>
              <a:t>like</a:t>
            </a:r>
            <a:r>
              <a:rPr sz="2000" spc="5">
                <a:latin typeface="Arial MT"/>
                <a:cs typeface="Arial MT"/>
              </a:rPr>
              <a:t> </a:t>
            </a:r>
            <a:r>
              <a:rPr sz="2000">
                <a:latin typeface="Arial MT"/>
                <a:cs typeface="Arial MT"/>
              </a:rPr>
              <a:t>nouns. </a:t>
            </a:r>
            <a:r>
              <a:rPr sz="2000" spc="-540">
                <a:latin typeface="Arial MT"/>
                <a:cs typeface="Arial MT"/>
              </a:rPr>
              <a:t> </a:t>
            </a:r>
            <a:r>
              <a:rPr sz="2000">
                <a:latin typeface="Arial MT"/>
                <a:cs typeface="Arial MT"/>
              </a:rPr>
              <a:t>Nodes can be people, organizations, telephone numbers, web pages, </a:t>
            </a:r>
            <a:r>
              <a:rPr sz="2000" spc="5">
                <a:latin typeface="Arial MT"/>
                <a:cs typeface="Arial MT"/>
              </a:rPr>
              <a:t> </a:t>
            </a:r>
            <a:r>
              <a:rPr sz="2000">
                <a:latin typeface="Arial MT"/>
                <a:cs typeface="Arial MT"/>
              </a:rPr>
              <a:t>computers</a:t>
            </a:r>
            <a:r>
              <a:rPr sz="2000" spc="-45">
                <a:latin typeface="Arial MT"/>
                <a:cs typeface="Arial MT"/>
              </a:rPr>
              <a:t> </a:t>
            </a:r>
            <a:r>
              <a:rPr sz="2000">
                <a:latin typeface="Arial MT"/>
                <a:cs typeface="Arial MT"/>
              </a:rPr>
              <a:t>on</a:t>
            </a:r>
            <a:r>
              <a:rPr sz="2000" spc="-10">
                <a:latin typeface="Arial MT"/>
                <a:cs typeface="Arial MT"/>
              </a:rPr>
              <a:t> </a:t>
            </a:r>
            <a:r>
              <a:rPr sz="2000">
                <a:latin typeface="Arial MT"/>
                <a:cs typeface="Arial MT"/>
              </a:rPr>
              <a:t>a network,</a:t>
            </a:r>
            <a:r>
              <a:rPr sz="2000" spc="-40">
                <a:latin typeface="Arial MT"/>
                <a:cs typeface="Arial MT"/>
              </a:rPr>
              <a:t> </a:t>
            </a:r>
            <a:r>
              <a:rPr sz="2000">
                <a:latin typeface="Arial MT"/>
                <a:cs typeface="Arial MT"/>
              </a:rPr>
              <a:t>or</a:t>
            </a:r>
            <a:r>
              <a:rPr sz="2000" spc="-25">
                <a:latin typeface="Arial MT"/>
                <a:cs typeface="Arial MT"/>
              </a:rPr>
              <a:t> </a:t>
            </a:r>
            <a:r>
              <a:rPr sz="2000">
                <a:latin typeface="Arial MT"/>
                <a:cs typeface="Arial MT"/>
              </a:rPr>
              <a:t>even</a:t>
            </a:r>
            <a:r>
              <a:rPr sz="2000" spc="5">
                <a:latin typeface="Arial MT"/>
                <a:cs typeface="Arial MT"/>
              </a:rPr>
              <a:t> </a:t>
            </a:r>
            <a:r>
              <a:rPr sz="2000">
                <a:latin typeface="Arial MT"/>
                <a:cs typeface="Arial MT"/>
              </a:rPr>
              <a:t>biological</a:t>
            </a:r>
            <a:r>
              <a:rPr sz="2000" spc="-20">
                <a:latin typeface="Arial MT"/>
                <a:cs typeface="Arial MT"/>
              </a:rPr>
              <a:t> </a:t>
            </a:r>
            <a:r>
              <a:rPr sz="2000">
                <a:latin typeface="Arial MT"/>
                <a:cs typeface="Arial MT"/>
              </a:rPr>
              <a:t>cells</a:t>
            </a:r>
            <a:r>
              <a:rPr sz="2000" spc="5">
                <a:latin typeface="Arial MT"/>
                <a:cs typeface="Arial MT"/>
              </a:rPr>
              <a:t> </a:t>
            </a:r>
            <a:r>
              <a:rPr sz="2000">
                <a:latin typeface="Arial MT"/>
                <a:cs typeface="Arial MT"/>
              </a:rPr>
              <a:t>in a</a:t>
            </a:r>
            <a:r>
              <a:rPr sz="2000" spc="-15">
                <a:latin typeface="Arial MT"/>
                <a:cs typeface="Arial MT"/>
              </a:rPr>
              <a:t> </a:t>
            </a:r>
            <a:r>
              <a:rPr sz="2000" spc="-5">
                <a:latin typeface="Arial MT"/>
                <a:cs typeface="Arial MT"/>
              </a:rPr>
              <a:t>living</a:t>
            </a:r>
            <a:r>
              <a:rPr sz="2000" spc="20">
                <a:latin typeface="Arial MT"/>
                <a:cs typeface="Arial MT"/>
              </a:rPr>
              <a:t> </a:t>
            </a:r>
            <a:r>
              <a:rPr sz="2000">
                <a:latin typeface="Arial MT"/>
                <a:cs typeface="Arial MT"/>
              </a:rPr>
              <a:t>organism.</a:t>
            </a:r>
          </a:p>
          <a:p>
            <a:pPr>
              <a:lnSpc>
                <a:spcPct val="100000"/>
              </a:lnSpc>
            </a:pPr>
            <a:endParaRPr sz="2200">
              <a:latin typeface="Arial MT"/>
              <a:cs typeface="Arial MT"/>
            </a:endParaRPr>
          </a:p>
          <a:p>
            <a:pPr>
              <a:lnSpc>
                <a:spcPct val="100000"/>
              </a:lnSpc>
              <a:spcBef>
                <a:spcPts val="20"/>
              </a:spcBef>
            </a:pPr>
            <a:endParaRPr sz="1750">
              <a:latin typeface="Arial MT"/>
              <a:cs typeface="Arial MT"/>
            </a:endParaRPr>
          </a:p>
          <a:p>
            <a:pPr marL="12700">
              <a:lnSpc>
                <a:spcPct val="100000"/>
              </a:lnSpc>
            </a:pPr>
            <a:r>
              <a:rPr sz="2000">
                <a:latin typeface="Arial MT"/>
                <a:cs typeface="Arial MT"/>
              </a:rPr>
              <a:t>Graph</a:t>
            </a:r>
            <a:r>
              <a:rPr sz="2000" spc="-35">
                <a:latin typeface="Arial MT"/>
                <a:cs typeface="Arial MT"/>
              </a:rPr>
              <a:t> </a:t>
            </a:r>
            <a:r>
              <a:rPr sz="2000">
                <a:latin typeface="Arial MT"/>
                <a:cs typeface="Arial MT"/>
              </a:rPr>
              <a:t>queries</a:t>
            </a:r>
            <a:r>
              <a:rPr sz="2000" spc="-20">
                <a:latin typeface="Arial MT"/>
                <a:cs typeface="Arial MT"/>
              </a:rPr>
              <a:t> </a:t>
            </a:r>
            <a:r>
              <a:rPr sz="2000">
                <a:latin typeface="Arial MT"/>
                <a:cs typeface="Arial MT"/>
              </a:rPr>
              <a:t>are</a:t>
            </a:r>
            <a:r>
              <a:rPr sz="2000" spc="-15">
                <a:latin typeface="Arial MT"/>
                <a:cs typeface="Arial MT"/>
              </a:rPr>
              <a:t> </a:t>
            </a:r>
            <a:r>
              <a:rPr sz="2000">
                <a:latin typeface="Arial MT"/>
                <a:cs typeface="Arial MT"/>
              </a:rPr>
              <a:t>similar</a:t>
            </a:r>
            <a:r>
              <a:rPr sz="2000" spc="-1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traversing</a:t>
            </a:r>
            <a:r>
              <a:rPr sz="2000" spc="-3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graph,</a:t>
            </a:r>
            <a:r>
              <a:rPr sz="2000" spc="-35">
                <a:latin typeface="Arial MT"/>
                <a:cs typeface="Arial MT"/>
              </a:rPr>
              <a:t> </a:t>
            </a:r>
            <a:r>
              <a:rPr sz="2000">
                <a:latin typeface="Arial MT"/>
                <a:cs typeface="Arial MT"/>
              </a:rPr>
              <a:t>things</a:t>
            </a:r>
            <a:r>
              <a:rPr sz="2000" spc="-10">
                <a:latin typeface="Arial MT"/>
                <a:cs typeface="Arial MT"/>
              </a:rPr>
              <a:t> </a:t>
            </a:r>
            <a:r>
              <a:rPr sz="2000">
                <a:latin typeface="Arial MT"/>
                <a:cs typeface="Arial MT"/>
              </a:rPr>
              <a:t>like</a:t>
            </a:r>
            <a:r>
              <a:rPr sz="2000" spc="5">
                <a:latin typeface="Arial MT"/>
                <a:cs typeface="Arial MT"/>
              </a:rPr>
              <a:t> </a:t>
            </a:r>
            <a:r>
              <a:rPr sz="2000">
                <a:latin typeface="Arial MT"/>
                <a:cs typeface="Arial MT"/>
              </a:rPr>
              <a:t>these:</a:t>
            </a:r>
          </a:p>
          <a:p>
            <a:pPr marL="355600" indent="-342900">
              <a:lnSpc>
                <a:spcPct val="100000"/>
              </a:lnSpc>
              <a:spcBef>
                <a:spcPts val="1085"/>
              </a:spcBef>
              <a:buChar char="•"/>
              <a:tabLst>
                <a:tab pos="354965" algn="l"/>
                <a:tab pos="355600" algn="l"/>
              </a:tabLst>
            </a:pPr>
            <a:r>
              <a:rPr sz="2000" spc="-5">
                <a:latin typeface="Arial MT"/>
                <a:cs typeface="Arial MT"/>
              </a:rPr>
              <a:t>What’s</a:t>
            </a:r>
            <a:r>
              <a:rPr sz="2000" spc="-3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shortest</a:t>
            </a:r>
            <a:r>
              <a:rPr sz="2000" spc="-45">
                <a:latin typeface="Arial MT"/>
                <a:cs typeface="Arial MT"/>
              </a:rPr>
              <a:t> </a:t>
            </a:r>
            <a:r>
              <a:rPr sz="2000">
                <a:latin typeface="Arial MT"/>
                <a:cs typeface="Arial MT"/>
              </a:rPr>
              <a:t>path</a:t>
            </a:r>
            <a:r>
              <a:rPr sz="2000" spc="-15">
                <a:latin typeface="Arial MT"/>
                <a:cs typeface="Arial MT"/>
              </a:rPr>
              <a:t> </a:t>
            </a:r>
            <a:r>
              <a:rPr sz="2000">
                <a:latin typeface="Arial MT"/>
                <a:cs typeface="Arial MT"/>
              </a:rPr>
              <a:t>between</a:t>
            </a:r>
            <a:r>
              <a:rPr sz="2000" spc="-35">
                <a:latin typeface="Arial MT"/>
                <a:cs typeface="Arial MT"/>
              </a:rPr>
              <a:t> </a:t>
            </a:r>
            <a:r>
              <a:rPr sz="2000">
                <a:latin typeface="Arial MT"/>
                <a:cs typeface="Arial MT"/>
              </a:rPr>
              <a:t>two</a:t>
            </a:r>
            <a:r>
              <a:rPr sz="2000" spc="-1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in a</a:t>
            </a:r>
            <a:r>
              <a:rPr sz="2000" spc="-20">
                <a:latin typeface="Arial MT"/>
                <a:cs typeface="Arial MT"/>
              </a:rPr>
              <a:t> </a:t>
            </a:r>
            <a:r>
              <a:rPr sz="2000">
                <a:latin typeface="Arial MT"/>
                <a:cs typeface="Arial MT"/>
              </a:rPr>
              <a:t>graph?</a:t>
            </a:r>
          </a:p>
          <a:p>
            <a:pPr marL="355600" indent="-342900">
              <a:lnSpc>
                <a:spcPct val="100000"/>
              </a:lnSpc>
              <a:spcBef>
                <a:spcPts val="1080"/>
              </a:spcBef>
              <a:buChar char="•"/>
              <a:tabLst>
                <a:tab pos="354965" algn="l"/>
                <a:tab pos="355600" algn="l"/>
              </a:tabLst>
            </a:pPr>
            <a:r>
              <a:rPr sz="2000">
                <a:latin typeface="Arial MT"/>
                <a:cs typeface="Arial MT"/>
              </a:rPr>
              <a:t>What</a:t>
            </a:r>
            <a:r>
              <a:rPr sz="2000" spc="-3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have neighboring</a:t>
            </a:r>
            <a:r>
              <a:rPr sz="2000" spc="-40">
                <a:latin typeface="Arial MT"/>
                <a:cs typeface="Arial MT"/>
              </a:rPr>
              <a:t> </a:t>
            </a:r>
            <a:r>
              <a:rPr sz="2000">
                <a:latin typeface="Arial MT"/>
                <a:cs typeface="Arial MT"/>
              </a:rPr>
              <a:t>nodes</a:t>
            </a:r>
            <a:r>
              <a:rPr sz="2000" spc="-2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have specific</a:t>
            </a:r>
            <a:r>
              <a:rPr sz="2000" spc="-25">
                <a:latin typeface="Arial MT"/>
                <a:cs typeface="Arial MT"/>
              </a:rPr>
              <a:t> </a:t>
            </a:r>
            <a:r>
              <a:rPr sz="2000">
                <a:latin typeface="Arial MT"/>
                <a:cs typeface="Arial MT"/>
              </a:rPr>
              <a:t>properties?</a:t>
            </a:r>
          </a:p>
          <a:p>
            <a:pPr marL="355600" indent="-342900">
              <a:lnSpc>
                <a:spcPct val="100000"/>
              </a:lnSpc>
              <a:spcBef>
                <a:spcPts val="1080"/>
              </a:spcBef>
              <a:buChar char="•"/>
              <a:tabLst>
                <a:tab pos="354965" algn="l"/>
                <a:tab pos="355600" algn="l"/>
              </a:tabLst>
            </a:pPr>
            <a:r>
              <a:rPr sz="2000">
                <a:latin typeface="Arial MT"/>
                <a:cs typeface="Arial MT"/>
              </a:rPr>
              <a:t>Given</a:t>
            </a:r>
            <a:r>
              <a:rPr sz="2000" spc="-20">
                <a:latin typeface="Arial MT"/>
                <a:cs typeface="Arial MT"/>
              </a:rPr>
              <a:t> </a:t>
            </a:r>
            <a:r>
              <a:rPr sz="2000">
                <a:latin typeface="Arial MT"/>
                <a:cs typeface="Arial MT"/>
              </a:rPr>
              <a:t>any</a:t>
            </a:r>
            <a:r>
              <a:rPr sz="2000" spc="-10">
                <a:latin typeface="Arial MT"/>
                <a:cs typeface="Arial MT"/>
              </a:rPr>
              <a:t> </a:t>
            </a:r>
            <a:r>
              <a:rPr sz="2000">
                <a:latin typeface="Arial MT"/>
                <a:cs typeface="Arial MT"/>
              </a:rPr>
              <a:t>two</a:t>
            </a:r>
            <a:r>
              <a:rPr sz="2000" spc="-1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in a</a:t>
            </a:r>
            <a:r>
              <a:rPr sz="2000" spc="-10">
                <a:latin typeface="Arial MT"/>
                <a:cs typeface="Arial MT"/>
              </a:rPr>
              <a:t> </a:t>
            </a:r>
            <a:r>
              <a:rPr sz="2000">
                <a:latin typeface="Arial MT"/>
                <a:cs typeface="Arial MT"/>
              </a:rPr>
              <a:t>graph,</a:t>
            </a:r>
            <a:r>
              <a:rPr sz="2000" spc="-40">
                <a:latin typeface="Arial MT"/>
                <a:cs typeface="Arial MT"/>
              </a:rPr>
              <a:t> </a:t>
            </a:r>
            <a:r>
              <a:rPr sz="2000">
                <a:latin typeface="Arial MT"/>
                <a:cs typeface="Arial MT"/>
              </a:rPr>
              <a:t>how</a:t>
            </a:r>
            <a:r>
              <a:rPr sz="2000" spc="-15">
                <a:latin typeface="Arial MT"/>
                <a:cs typeface="Arial MT"/>
              </a:rPr>
              <a:t> </a:t>
            </a:r>
            <a:r>
              <a:rPr sz="2000">
                <a:latin typeface="Arial MT"/>
                <a:cs typeface="Arial MT"/>
              </a:rPr>
              <a:t>similar</a:t>
            </a:r>
            <a:r>
              <a:rPr sz="2000" spc="5">
                <a:latin typeface="Arial MT"/>
                <a:cs typeface="Arial MT"/>
              </a:rPr>
              <a:t> </a:t>
            </a:r>
            <a:r>
              <a:rPr sz="2000">
                <a:latin typeface="Arial MT"/>
                <a:cs typeface="Arial MT"/>
              </a:rPr>
              <a:t>are</a:t>
            </a:r>
            <a:r>
              <a:rPr sz="2000" spc="-25">
                <a:latin typeface="Arial MT"/>
                <a:cs typeface="Arial MT"/>
              </a:rPr>
              <a:t> </a:t>
            </a:r>
            <a:r>
              <a:rPr sz="2000">
                <a:latin typeface="Arial MT"/>
                <a:cs typeface="Arial MT"/>
              </a:rPr>
              <a:t>their</a:t>
            </a:r>
            <a:r>
              <a:rPr sz="2000" spc="-15">
                <a:latin typeface="Arial MT"/>
                <a:cs typeface="Arial MT"/>
              </a:rPr>
              <a:t> </a:t>
            </a:r>
            <a:r>
              <a:rPr sz="2000">
                <a:latin typeface="Arial MT"/>
                <a:cs typeface="Arial MT"/>
              </a:rPr>
              <a:t>neighboring</a:t>
            </a:r>
          </a:p>
          <a:p>
            <a:pPr marL="355600">
              <a:lnSpc>
                <a:spcPct val="100000"/>
              </a:lnSpc>
            </a:pPr>
            <a:r>
              <a:rPr sz="2000">
                <a:latin typeface="Arial MT"/>
                <a:cs typeface="Arial MT"/>
              </a:rPr>
              <a:t>nodes?</a:t>
            </a:r>
          </a:p>
          <a:p>
            <a:pPr marL="355600" marR="291465" indent="-342900">
              <a:lnSpc>
                <a:spcPct val="100000"/>
              </a:lnSpc>
              <a:spcBef>
                <a:spcPts val="1080"/>
              </a:spcBef>
              <a:buChar char="•"/>
              <a:tabLst>
                <a:tab pos="354965" algn="l"/>
                <a:tab pos="355600" algn="l"/>
              </a:tabLst>
            </a:pPr>
            <a:r>
              <a:rPr sz="2000" spc="-5">
                <a:latin typeface="Arial MT"/>
                <a:cs typeface="Arial MT"/>
              </a:rPr>
              <a:t>What’s</a:t>
            </a:r>
            <a:r>
              <a:rPr sz="2000" spc="-3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average</a:t>
            </a:r>
            <a:r>
              <a:rPr sz="2000" spc="-25">
                <a:latin typeface="Arial MT"/>
                <a:cs typeface="Arial MT"/>
              </a:rPr>
              <a:t> </a:t>
            </a:r>
            <a:r>
              <a:rPr sz="2000">
                <a:latin typeface="Arial MT"/>
                <a:cs typeface="Arial MT"/>
              </a:rPr>
              <a:t>connectedness</a:t>
            </a:r>
            <a:r>
              <a:rPr sz="2000" spc="-4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various</a:t>
            </a:r>
            <a:r>
              <a:rPr sz="2000" spc="-10">
                <a:latin typeface="Arial MT"/>
                <a:cs typeface="Arial MT"/>
              </a:rPr>
              <a:t> </a:t>
            </a:r>
            <a:r>
              <a:rPr sz="2000">
                <a:latin typeface="Arial MT"/>
                <a:cs typeface="Arial MT"/>
              </a:rPr>
              <a:t>points</a:t>
            </a:r>
            <a:r>
              <a:rPr sz="2000" spc="-25">
                <a:latin typeface="Arial MT"/>
                <a:cs typeface="Arial MT"/>
              </a:rPr>
              <a:t> </a:t>
            </a:r>
            <a:r>
              <a:rPr sz="2000">
                <a:latin typeface="Arial MT"/>
                <a:cs typeface="Arial MT"/>
              </a:rPr>
              <a:t>on</a:t>
            </a:r>
            <a:r>
              <a:rPr sz="2000" spc="-15">
                <a:latin typeface="Arial MT"/>
                <a:cs typeface="Arial MT"/>
              </a:rPr>
              <a:t> </a:t>
            </a:r>
            <a:r>
              <a:rPr sz="2000">
                <a:latin typeface="Arial MT"/>
                <a:cs typeface="Arial MT"/>
              </a:rPr>
              <a:t>a graph</a:t>
            </a:r>
            <a:r>
              <a:rPr sz="2000" spc="-30">
                <a:latin typeface="Arial MT"/>
                <a:cs typeface="Arial MT"/>
              </a:rPr>
              <a:t> </a:t>
            </a:r>
            <a:r>
              <a:rPr sz="2000">
                <a:latin typeface="Arial MT"/>
                <a:cs typeface="Arial MT"/>
              </a:rPr>
              <a:t>with </a:t>
            </a:r>
            <a:r>
              <a:rPr sz="2000" spc="-540">
                <a:latin typeface="Arial MT"/>
                <a:cs typeface="Arial MT"/>
              </a:rPr>
              <a:t> </a:t>
            </a:r>
            <a:r>
              <a:rPr sz="2000">
                <a:latin typeface="Arial MT"/>
                <a:cs typeface="Arial MT"/>
              </a:rPr>
              <a:t>each</a:t>
            </a:r>
            <a:r>
              <a:rPr sz="2000" spc="-30">
                <a:latin typeface="Arial MT"/>
                <a:cs typeface="Arial MT"/>
              </a:rPr>
              <a:t> </a:t>
            </a:r>
            <a:r>
              <a:rPr sz="2000">
                <a:latin typeface="Arial MT"/>
                <a:cs typeface="Arial MT"/>
              </a:rPr>
              <a:t>other?</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24</a:t>
            </a:r>
            <a:endParaRPr sz="2400">
              <a:latin typeface="Arial"/>
              <a:cs typeface="Arial"/>
            </a:endParaRPr>
          </a:p>
        </p:txBody>
      </p:sp>
    </p:spTree>
    <p:extLst>
      <p:ext uri="{BB962C8B-B14F-4D97-AF65-F5344CB8AC3E}">
        <p14:creationId xmlns:p14="http://schemas.microsoft.com/office/powerpoint/2010/main" val="28594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91452628"/>
              </p:ext>
            </p:extLst>
          </p:nvPr>
        </p:nvGraphicFramePr>
        <p:xfrm>
          <a:off x="786808" y="828464"/>
          <a:ext cx="10749515" cy="5529806"/>
        </p:xfrm>
        <a:graphic>
          <a:graphicData uri="http://schemas.openxmlformats.org/drawingml/2006/table">
            <a:tbl>
              <a:tblPr/>
              <a:tblGrid>
                <a:gridCol w="353785">
                  <a:extLst>
                    <a:ext uri="{9D8B030D-6E8A-4147-A177-3AD203B41FA5}">
                      <a16:colId xmlns:a16="http://schemas.microsoft.com/office/drawing/2014/main" val="20000"/>
                    </a:ext>
                  </a:extLst>
                </a:gridCol>
                <a:gridCol w="4627080">
                  <a:extLst>
                    <a:ext uri="{9D8B030D-6E8A-4147-A177-3AD203B41FA5}">
                      <a16:colId xmlns:a16="http://schemas.microsoft.com/office/drawing/2014/main" val="20001"/>
                    </a:ext>
                  </a:extLst>
                </a:gridCol>
                <a:gridCol w="5768650">
                  <a:extLst>
                    <a:ext uri="{9D8B030D-6E8A-4147-A177-3AD203B41FA5}">
                      <a16:colId xmlns:a16="http://schemas.microsoft.com/office/drawing/2014/main" val="20002"/>
                    </a:ext>
                  </a:extLst>
                </a:gridCol>
              </a:tblGrid>
              <a:tr h="539841">
                <a:tc>
                  <a:txBody>
                    <a:bodyPr/>
                    <a:lstStyle/>
                    <a:p>
                      <a:pPr algn="l" fontAlgn="t"/>
                      <a:r>
                        <a:rPr lang="en-IN" sz="1400">
                          <a:solidFill>
                            <a:srgbClr val="000000"/>
                          </a:solidFill>
                          <a:effectLst/>
                          <a:latin typeface="times new roman"/>
                        </a:rPr>
                        <a:t>Index</a:t>
                      </a:r>
                    </a:p>
                  </a:txBody>
                  <a:tcPr marL="14843" marR="14843" marT="14843" marB="14843">
                    <a:lnL w="6350" cap="flat" cmpd="sng" algn="ctr">
                      <a:solidFill>
                        <a:srgbClr val="B0EEC7"/>
                      </a:solidFill>
                      <a:prstDash val="solid"/>
                      <a:round/>
                      <a:headEnd type="none" w="med" len="med"/>
                      <a:tailEnd type="none" w="med" len="med"/>
                    </a:lnL>
                    <a:lnR w="6350" cap="flat" cmpd="sng" algn="ctr">
                      <a:solidFill>
                        <a:srgbClr val="B0EEC7"/>
                      </a:solidFill>
                      <a:prstDash val="solid"/>
                      <a:round/>
                      <a:headEnd type="none" w="med" len="med"/>
                      <a:tailEnd type="none" w="med" len="med"/>
                    </a:lnR>
                    <a:lnT w="6350" cap="flat" cmpd="sng" algn="ctr">
                      <a:solidFill>
                        <a:srgbClr val="B0EEC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a:rPr>
                        <a:t>SQL</a:t>
                      </a:r>
                    </a:p>
                  </a:txBody>
                  <a:tcPr marL="14843" marR="14843" marT="14843" marB="14843">
                    <a:lnL w="6350" cap="flat" cmpd="sng" algn="ctr">
                      <a:solidFill>
                        <a:srgbClr val="B0EEC7"/>
                      </a:solidFill>
                      <a:prstDash val="solid"/>
                      <a:round/>
                      <a:headEnd type="none" w="med" len="med"/>
                      <a:tailEnd type="none" w="med" len="med"/>
                    </a:lnL>
                    <a:lnR w="6350" cap="flat" cmpd="sng" algn="ctr">
                      <a:solidFill>
                        <a:srgbClr val="B0EEC7"/>
                      </a:solidFill>
                      <a:prstDash val="solid"/>
                      <a:round/>
                      <a:headEnd type="none" w="med" len="med"/>
                      <a:tailEnd type="none" w="med" len="med"/>
                    </a:lnR>
                    <a:lnT w="6350" cap="flat" cmpd="sng" algn="ctr">
                      <a:solidFill>
                        <a:srgbClr val="B0EEC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a:rPr>
                        <a:t>NoSQL</a:t>
                      </a:r>
                    </a:p>
                  </a:txBody>
                  <a:tcPr marL="14843" marR="14843" marT="14843" marB="14843">
                    <a:lnL w="6350" cap="flat" cmpd="sng" algn="ctr">
                      <a:solidFill>
                        <a:srgbClr val="B0EEC7"/>
                      </a:solidFill>
                      <a:prstDash val="solid"/>
                      <a:round/>
                      <a:headEnd type="none" w="med" len="med"/>
                      <a:tailEnd type="none" w="med" len="med"/>
                    </a:lnL>
                    <a:lnR w="6350" cap="flat" cmpd="sng" algn="ctr">
                      <a:solidFill>
                        <a:srgbClr val="B0EEC7"/>
                      </a:solidFill>
                      <a:prstDash val="solid"/>
                      <a:round/>
                      <a:headEnd type="none" w="med" len="med"/>
                      <a:tailEnd type="none" w="med" len="med"/>
                    </a:lnR>
                    <a:lnT w="6350" cap="flat" cmpd="sng" algn="ctr">
                      <a:solidFill>
                        <a:srgbClr val="B0EEC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92257">
                <a:tc>
                  <a:txBody>
                    <a:bodyPr/>
                    <a:lstStyle/>
                    <a:p>
                      <a:pPr algn="just" fontAlgn="t"/>
                      <a:r>
                        <a:rPr lang="en-IN" sz="1400">
                          <a:solidFill>
                            <a:srgbClr val="333333"/>
                          </a:solidFill>
                          <a:effectLst/>
                          <a:latin typeface="Inter-Regular"/>
                        </a:rPr>
                        <a:t>1)</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Databases are categorized as Relational Database Management System (RDBMS).</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NoSQL databases are categorized as Non-relational or distributed database system.</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2641">
                <a:tc>
                  <a:txBody>
                    <a:bodyPr/>
                    <a:lstStyle/>
                    <a:p>
                      <a:pPr algn="just" fontAlgn="t"/>
                      <a:r>
                        <a:rPr lang="en-IN" sz="1400">
                          <a:solidFill>
                            <a:srgbClr val="333333"/>
                          </a:solidFill>
                          <a:effectLst/>
                          <a:latin typeface="Inter-Regular"/>
                        </a:rPr>
                        <a:t>2)</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SQL databases have fixed or static or predefined schema.</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NoSQL databases have dynamic schema.</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18668">
                <a:tc>
                  <a:txBody>
                    <a:bodyPr/>
                    <a:lstStyle/>
                    <a:p>
                      <a:pPr algn="just" fontAlgn="t"/>
                      <a:r>
                        <a:rPr lang="en-IN" sz="1400">
                          <a:solidFill>
                            <a:srgbClr val="333333"/>
                          </a:solidFill>
                          <a:effectLst/>
                          <a:latin typeface="Inter-Regular"/>
                        </a:rPr>
                        <a:t>3)</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SQL databases display data in form of tables so it is known as table-based database.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NoSQL databases display data as collection of key-value pair, documents, graph databases or wide-column stores.</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9436">
                <a:tc>
                  <a:txBody>
                    <a:bodyPr/>
                    <a:lstStyle/>
                    <a:p>
                      <a:pPr algn="just" fontAlgn="t"/>
                      <a:r>
                        <a:rPr lang="en-IN" sz="1400">
                          <a:solidFill>
                            <a:srgbClr val="333333"/>
                          </a:solidFill>
                          <a:effectLst/>
                          <a:latin typeface="Inter-Regular"/>
                        </a:rPr>
                        <a:t>4)</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SQL databases are vertically scalable.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NoSQL databases are horizontally scalable.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908284">
                <a:tc>
                  <a:txBody>
                    <a:bodyPr/>
                    <a:lstStyle/>
                    <a:p>
                      <a:pPr algn="just" fontAlgn="t"/>
                      <a:r>
                        <a:rPr lang="en-IN" sz="1400">
                          <a:solidFill>
                            <a:srgbClr val="333333"/>
                          </a:solidFill>
                          <a:effectLst/>
                          <a:latin typeface="Inter-Regular"/>
                        </a:rPr>
                        <a:t>5)</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SQL databases use a powerful language "Structured Query Language" to define and manipulate the data.</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In NoSQL databases, collection of documents are used to query the data. It is also called unstructured query language. It varies from database to database.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18668">
                <a:tc>
                  <a:txBody>
                    <a:bodyPr/>
                    <a:lstStyle/>
                    <a:p>
                      <a:pPr algn="just" fontAlgn="t"/>
                      <a:r>
                        <a:rPr lang="en-IN" sz="1400">
                          <a:solidFill>
                            <a:srgbClr val="333333"/>
                          </a:solidFill>
                          <a:effectLst/>
                          <a:latin typeface="Inter-Regular"/>
                        </a:rPr>
                        <a:t>6)</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SQL databases are best suited for complex queries.</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NoSQL databases are not so good for complex queries because these are not as powerful as SQL queries.</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28139">
                <a:tc>
                  <a:txBody>
                    <a:bodyPr/>
                    <a:lstStyle/>
                    <a:p>
                      <a:pPr algn="just" fontAlgn="t"/>
                      <a:r>
                        <a:rPr lang="en-IN" sz="1400">
                          <a:solidFill>
                            <a:srgbClr val="333333"/>
                          </a:solidFill>
                          <a:effectLst/>
                          <a:latin typeface="Inter-Regular"/>
                        </a:rPr>
                        <a:t>7)</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SQL databases are not best suited for hierarchical data storage.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NoSQL databases are best suited for hierarchical data storage.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781872">
                <a:tc>
                  <a:txBody>
                    <a:bodyPr/>
                    <a:lstStyle/>
                    <a:p>
                      <a:pPr algn="just" fontAlgn="t"/>
                      <a:r>
                        <a:rPr lang="en-IN" sz="1400">
                          <a:solidFill>
                            <a:srgbClr val="333333"/>
                          </a:solidFill>
                          <a:effectLst/>
                          <a:latin typeface="Inter-Regular"/>
                        </a:rPr>
                        <a:t>8)</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MySQL, Oracle, Sqlite, PostgreSQL and MS-SQL etc. are the example of SQL database.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MongoDB, </a:t>
                      </a:r>
                      <a:r>
                        <a:rPr lang="en-IN" sz="1400" err="1">
                          <a:solidFill>
                            <a:srgbClr val="333333"/>
                          </a:solidFill>
                          <a:effectLst/>
                          <a:latin typeface="Inter-Regular"/>
                        </a:rPr>
                        <a:t>BigTable</a:t>
                      </a:r>
                      <a:r>
                        <a:rPr lang="en-IN" sz="1400">
                          <a:solidFill>
                            <a:srgbClr val="333333"/>
                          </a:solidFill>
                          <a:effectLst/>
                          <a:latin typeface="Inter-Regular"/>
                        </a:rPr>
                        <a:t>, </a:t>
                      </a:r>
                      <a:r>
                        <a:rPr lang="en-IN" sz="1400" err="1">
                          <a:solidFill>
                            <a:srgbClr val="333333"/>
                          </a:solidFill>
                          <a:effectLst/>
                          <a:latin typeface="Inter-Regular"/>
                        </a:rPr>
                        <a:t>Redis</a:t>
                      </a:r>
                      <a:r>
                        <a:rPr lang="en-IN" sz="1400">
                          <a:solidFill>
                            <a:srgbClr val="333333"/>
                          </a:solidFill>
                          <a:effectLst/>
                          <a:latin typeface="Inter-Regular"/>
                        </a:rPr>
                        <a:t>, </a:t>
                      </a:r>
                      <a:r>
                        <a:rPr lang="en-IN" sz="1400" err="1">
                          <a:solidFill>
                            <a:srgbClr val="333333"/>
                          </a:solidFill>
                          <a:effectLst/>
                          <a:latin typeface="Inter-Regular"/>
                        </a:rPr>
                        <a:t>RavenDB</a:t>
                      </a:r>
                      <a:r>
                        <a:rPr lang="en-IN" sz="1400">
                          <a:solidFill>
                            <a:srgbClr val="333333"/>
                          </a:solidFill>
                          <a:effectLst/>
                          <a:latin typeface="Inter-Regular"/>
                        </a:rPr>
                        <a:t>, Cassandra, </a:t>
                      </a:r>
                      <a:r>
                        <a:rPr lang="en-IN" sz="1400" err="1">
                          <a:solidFill>
                            <a:srgbClr val="333333"/>
                          </a:solidFill>
                          <a:effectLst/>
                          <a:latin typeface="Inter-Regular"/>
                        </a:rPr>
                        <a:t>Hbase</a:t>
                      </a:r>
                      <a:r>
                        <a:rPr lang="en-IN" sz="1400">
                          <a:solidFill>
                            <a:srgbClr val="333333"/>
                          </a:solidFill>
                          <a:effectLst/>
                          <a:latin typeface="Inter-Regular"/>
                        </a:rPr>
                        <a:t>, Neo4j, </a:t>
                      </a:r>
                      <a:r>
                        <a:rPr lang="en-IN" sz="1400" err="1">
                          <a:solidFill>
                            <a:srgbClr val="333333"/>
                          </a:solidFill>
                          <a:effectLst/>
                          <a:latin typeface="Inter-Regular"/>
                        </a:rPr>
                        <a:t>CouchDB</a:t>
                      </a:r>
                      <a:r>
                        <a:rPr lang="en-IN" sz="1400">
                          <a:solidFill>
                            <a:srgbClr val="333333"/>
                          </a:solidFill>
                          <a:effectLst/>
                          <a:latin typeface="Inter-Regular"/>
                        </a:rPr>
                        <a:t> etc. are the example of </a:t>
                      </a:r>
                      <a:r>
                        <a:rPr lang="en-IN" sz="1400" err="1">
                          <a:solidFill>
                            <a:srgbClr val="333333"/>
                          </a:solidFill>
                          <a:effectLst/>
                          <a:latin typeface="Inter-Regular"/>
                        </a:rPr>
                        <a:t>nosql</a:t>
                      </a:r>
                      <a:r>
                        <a:rPr lang="en-IN" sz="1400">
                          <a:solidFill>
                            <a:srgbClr val="333333"/>
                          </a:solidFill>
                          <a:effectLst/>
                          <a:latin typeface="Inter-Regular"/>
                        </a:rPr>
                        <a:t> database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26361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8" y="888619"/>
            <a:ext cx="4317153" cy="659155"/>
          </a:xfrm>
          <a:prstGeom prst="rect">
            <a:avLst/>
          </a:prstGeom>
        </p:spPr>
        <p:txBody>
          <a:bodyPr vert="horz" wrap="square" lIns="0" tIns="12700" rIns="0" bIns="0" rtlCol="0">
            <a:spAutoFit/>
          </a:bodyPr>
          <a:lstStyle/>
          <a:p>
            <a:pPr marL="12700">
              <a:lnSpc>
                <a:spcPct val="100000"/>
              </a:lnSpc>
              <a:spcBef>
                <a:spcPts val="100"/>
              </a:spcBef>
            </a:pPr>
            <a:r>
              <a:rPr spc="-35"/>
              <a:t>Graph</a:t>
            </a:r>
            <a:r>
              <a:rPr spc="-180"/>
              <a:t> </a:t>
            </a:r>
            <a:r>
              <a:rPr spc="-45"/>
              <a:t>Stores</a:t>
            </a:r>
          </a:p>
        </p:txBody>
      </p:sp>
      <p:sp>
        <p:nvSpPr>
          <p:cNvPr id="3" name="object 3"/>
          <p:cNvSpPr txBox="1"/>
          <p:nvPr/>
        </p:nvSpPr>
        <p:spPr>
          <a:xfrm>
            <a:off x="714587" y="1747470"/>
            <a:ext cx="10950787" cy="5071260"/>
          </a:xfrm>
          <a:prstGeom prst="rect">
            <a:avLst/>
          </a:prstGeom>
        </p:spPr>
        <p:txBody>
          <a:bodyPr vert="horz" wrap="square" lIns="0" tIns="43815" rIns="0" bIns="0" rtlCol="0">
            <a:spAutoFit/>
          </a:bodyPr>
          <a:lstStyle/>
          <a:p>
            <a:pPr marL="355600" marR="143510" indent="-342900">
              <a:lnSpc>
                <a:spcPct val="150000"/>
              </a:lnSpc>
              <a:spcBef>
                <a:spcPts val="345"/>
              </a:spcBef>
              <a:buChar char="•"/>
              <a:tabLst>
                <a:tab pos="354965" algn="l"/>
                <a:tab pos="355600" algn="l"/>
              </a:tabLst>
            </a:pPr>
            <a:r>
              <a:rPr sz="2000">
                <a:latin typeface="Arial MT"/>
                <a:cs typeface="Arial MT"/>
              </a:rPr>
              <a:t>Graph stores assign internal identifiers to nodes and use those </a:t>
            </a:r>
            <a:r>
              <a:rPr sz="2000" spc="5">
                <a:latin typeface="Arial MT"/>
                <a:cs typeface="Arial MT"/>
              </a:rPr>
              <a:t> </a:t>
            </a:r>
            <a:r>
              <a:rPr sz="2000">
                <a:latin typeface="Arial MT"/>
                <a:cs typeface="Arial MT"/>
              </a:rPr>
              <a:t>identifiers</a:t>
            </a:r>
            <a:r>
              <a:rPr sz="2000" spc="-15">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join</a:t>
            </a:r>
            <a:r>
              <a:rPr sz="2000" spc="5">
                <a:latin typeface="Arial MT"/>
                <a:cs typeface="Arial MT"/>
              </a:rPr>
              <a:t> </a:t>
            </a:r>
            <a:r>
              <a:rPr sz="2000">
                <a:latin typeface="Arial MT"/>
                <a:cs typeface="Arial MT"/>
              </a:rPr>
              <a:t>networks</a:t>
            </a:r>
            <a:r>
              <a:rPr sz="2000" spc="-30">
                <a:latin typeface="Arial MT"/>
                <a:cs typeface="Arial MT"/>
              </a:rPr>
              <a:t> </a:t>
            </a:r>
            <a:r>
              <a:rPr sz="2000" spc="-10">
                <a:latin typeface="Arial MT"/>
                <a:cs typeface="Arial MT"/>
              </a:rPr>
              <a:t>together.</a:t>
            </a:r>
            <a:r>
              <a:rPr sz="2000" spc="-45">
                <a:latin typeface="Arial MT"/>
                <a:cs typeface="Arial MT"/>
              </a:rPr>
              <a:t> </a:t>
            </a:r>
            <a:r>
              <a:rPr sz="2000">
                <a:latin typeface="Arial MT"/>
                <a:cs typeface="Arial MT"/>
              </a:rPr>
              <a:t>But</a:t>
            </a:r>
            <a:r>
              <a:rPr sz="2000" spc="5">
                <a:latin typeface="Arial MT"/>
                <a:cs typeface="Arial MT"/>
              </a:rPr>
              <a:t> </a:t>
            </a:r>
            <a:r>
              <a:rPr sz="2000">
                <a:latin typeface="Arial MT"/>
                <a:cs typeface="Arial MT"/>
              </a:rPr>
              <a:t>unlike</a:t>
            </a:r>
            <a:r>
              <a:rPr sz="2000" spc="5">
                <a:latin typeface="Arial MT"/>
                <a:cs typeface="Arial MT"/>
              </a:rPr>
              <a:t> </a:t>
            </a:r>
            <a:r>
              <a:rPr sz="2000">
                <a:latin typeface="Arial MT"/>
                <a:cs typeface="Arial MT"/>
              </a:rPr>
              <a:t>RDBMSs,</a:t>
            </a:r>
            <a:r>
              <a:rPr sz="2000" spc="-95">
                <a:latin typeface="Arial MT"/>
                <a:cs typeface="Arial MT"/>
              </a:rPr>
              <a:t> </a:t>
            </a:r>
            <a:r>
              <a:rPr sz="2000">
                <a:latin typeface="Arial MT"/>
                <a:cs typeface="Arial MT"/>
              </a:rPr>
              <a:t>graph</a:t>
            </a:r>
            <a:r>
              <a:rPr sz="2000" spc="-20">
                <a:latin typeface="Arial MT"/>
                <a:cs typeface="Arial MT"/>
              </a:rPr>
              <a:t> </a:t>
            </a:r>
            <a:r>
              <a:rPr sz="2000">
                <a:latin typeface="Arial MT"/>
                <a:cs typeface="Arial MT"/>
              </a:rPr>
              <a:t>store </a:t>
            </a:r>
            <a:r>
              <a:rPr sz="2000" spc="-540">
                <a:latin typeface="Arial MT"/>
                <a:cs typeface="Arial MT"/>
              </a:rPr>
              <a:t> </a:t>
            </a:r>
            <a:r>
              <a:rPr sz="2000">
                <a:latin typeface="Arial MT"/>
                <a:cs typeface="Arial MT"/>
              </a:rPr>
              <a:t>joins</a:t>
            </a:r>
            <a:r>
              <a:rPr sz="2000" spc="5">
                <a:latin typeface="Arial MT"/>
                <a:cs typeface="Arial MT"/>
              </a:rPr>
              <a:t> </a:t>
            </a:r>
            <a:r>
              <a:rPr sz="2000">
                <a:latin typeface="Arial MT"/>
                <a:cs typeface="Arial MT"/>
              </a:rPr>
              <a:t>are</a:t>
            </a:r>
            <a:r>
              <a:rPr sz="2000" spc="-20">
                <a:latin typeface="Arial MT"/>
                <a:cs typeface="Arial MT"/>
              </a:rPr>
              <a:t> </a:t>
            </a:r>
            <a:r>
              <a:rPr sz="2000">
                <a:latin typeface="Arial MT"/>
                <a:cs typeface="Arial MT"/>
              </a:rPr>
              <a:t>computationally</a:t>
            </a:r>
            <a:r>
              <a:rPr sz="2000" spc="-35">
                <a:latin typeface="Arial MT"/>
                <a:cs typeface="Arial MT"/>
              </a:rPr>
              <a:t> </a:t>
            </a:r>
            <a:r>
              <a:rPr sz="2000">
                <a:latin typeface="Arial MT"/>
                <a:cs typeface="Arial MT"/>
              </a:rPr>
              <a:t>lightweight</a:t>
            </a:r>
            <a:r>
              <a:rPr sz="2000" spc="5">
                <a:latin typeface="Arial MT"/>
                <a:cs typeface="Arial MT"/>
              </a:rPr>
              <a:t> </a:t>
            </a:r>
            <a:r>
              <a:rPr sz="2000">
                <a:latin typeface="Arial MT"/>
                <a:cs typeface="Arial MT"/>
              </a:rPr>
              <a:t>and</a:t>
            </a:r>
            <a:r>
              <a:rPr sz="2000" spc="-60">
                <a:latin typeface="Arial MT"/>
                <a:cs typeface="Arial MT"/>
              </a:rPr>
              <a:t> </a:t>
            </a:r>
            <a:r>
              <a:rPr sz="2000">
                <a:latin typeface="Arial MT"/>
                <a:cs typeface="Arial MT"/>
              </a:rPr>
              <a:t>fast</a:t>
            </a:r>
            <a:r>
              <a:rPr sz="2000" spc="-30">
                <a:latin typeface="Arial MT"/>
                <a:cs typeface="Arial MT"/>
              </a:rPr>
              <a:t> </a:t>
            </a:r>
            <a:r>
              <a:rPr sz="2000">
                <a:latin typeface="Arial MT"/>
                <a:cs typeface="Arial MT"/>
              </a:rPr>
              <a:t>due</a:t>
            </a:r>
            <a:r>
              <a:rPr sz="2000" spc="-1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the small</a:t>
            </a:r>
            <a:r>
              <a:rPr sz="2000" spc="-15">
                <a:latin typeface="Arial MT"/>
                <a:cs typeface="Arial MT"/>
              </a:rPr>
              <a:t> </a:t>
            </a:r>
            <a:r>
              <a:rPr sz="2000">
                <a:latin typeface="Arial MT"/>
                <a:cs typeface="Arial MT"/>
              </a:rPr>
              <a:t>nature </a:t>
            </a:r>
            <a:r>
              <a:rPr sz="2000" spc="-540">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each</a:t>
            </a:r>
            <a:r>
              <a:rPr sz="2000" spc="-10">
                <a:latin typeface="Arial MT"/>
                <a:cs typeface="Arial MT"/>
              </a:rPr>
              <a:t> </a:t>
            </a:r>
            <a:r>
              <a:rPr sz="2000">
                <a:latin typeface="Arial MT"/>
                <a:cs typeface="Arial MT"/>
              </a:rPr>
              <a:t>node</a:t>
            </a:r>
            <a:r>
              <a:rPr sz="2000" spc="-20">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the</a:t>
            </a:r>
            <a:r>
              <a:rPr sz="2000" spc="-5">
                <a:latin typeface="Arial MT"/>
                <a:cs typeface="Arial MT"/>
              </a:rPr>
              <a:t> </a:t>
            </a:r>
            <a:r>
              <a:rPr sz="2000">
                <a:latin typeface="Arial MT"/>
                <a:cs typeface="Arial MT"/>
              </a:rPr>
              <a:t>ability to keep</a:t>
            </a:r>
            <a:r>
              <a:rPr sz="2000" spc="-25">
                <a:latin typeface="Arial MT"/>
                <a:cs typeface="Arial MT"/>
              </a:rPr>
              <a:t> </a:t>
            </a:r>
            <a:r>
              <a:rPr sz="2000">
                <a:latin typeface="Arial MT"/>
                <a:cs typeface="Arial MT"/>
              </a:rPr>
              <a:t>graph</a:t>
            </a:r>
            <a:r>
              <a:rPr sz="2000" spc="-25">
                <a:latin typeface="Arial MT"/>
                <a:cs typeface="Arial MT"/>
              </a:rPr>
              <a:t> </a:t>
            </a:r>
            <a:r>
              <a:rPr sz="2000">
                <a:latin typeface="Arial MT"/>
                <a:cs typeface="Arial MT"/>
              </a:rPr>
              <a:t>data</a:t>
            </a:r>
            <a:r>
              <a:rPr sz="2000" spc="-10">
                <a:latin typeface="Arial MT"/>
                <a:cs typeface="Arial MT"/>
              </a:rPr>
              <a:t> </a:t>
            </a:r>
            <a:r>
              <a:rPr sz="2000">
                <a:latin typeface="Arial MT"/>
                <a:cs typeface="Arial MT"/>
              </a:rPr>
              <a:t>in</a:t>
            </a:r>
            <a:r>
              <a:rPr sz="2000" spc="-85">
                <a:latin typeface="Arial MT"/>
                <a:cs typeface="Arial MT"/>
              </a:rPr>
              <a:t> </a:t>
            </a:r>
            <a:r>
              <a:rPr sz="2000">
                <a:latin typeface="Arial MT"/>
                <a:cs typeface="Arial MT"/>
              </a:rPr>
              <a:t>RAM.</a:t>
            </a:r>
          </a:p>
          <a:p>
            <a:pPr marL="355600" marR="326390" indent="-342900">
              <a:lnSpc>
                <a:spcPct val="150000"/>
              </a:lnSpc>
              <a:spcBef>
                <a:spcPts val="1110"/>
              </a:spcBef>
              <a:buChar char="•"/>
              <a:tabLst>
                <a:tab pos="354965" algn="l"/>
                <a:tab pos="355600" algn="l"/>
                <a:tab pos="1088390" algn="l"/>
              </a:tabLst>
            </a:pPr>
            <a:r>
              <a:rPr sz="2000">
                <a:latin typeface="Arial MT"/>
                <a:cs typeface="Arial MT"/>
              </a:rPr>
              <a:t>Graph</a:t>
            </a:r>
            <a:r>
              <a:rPr sz="2000" spc="-45">
                <a:latin typeface="Arial MT"/>
                <a:cs typeface="Arial MT"/>
              </a:rPr>
              <a:t> </a:t>
            </a:r>
            <a:r>
              <a:rPr sz="2000">
                <a:latin typeface="Arial MT"/>
                <a:cs typeface="Arial MT"/>
              </a:rPr>
              <a:t>stores</a:t>
            </a:r>
            <a:r>
              <a:rPr sz="2000" spc="-35">
                <a:latin typeface="Arial MT"/>
                <a:cs typeface="Arial MT"/>
              </a:rPr>
              <a:t> </a:t>
            </a:r>
            <a:r>
              <a:rPr sz="2000">
                <a:latin typeface="Arial MT"/>
                <a:cs typeface="Arial MT"/>
              </a:rPr>
              <a:t>are</a:t>
            </a:r>
            <a:r>
              <a:rPr sz="2000" spc="-10">
                <a:latin typeface="Arial MT"/>
                <a:cs typeface="Arial MT"/>
              </a:rPr>
              <a:t> </a:t>
            </a:r>
            <a:r>
              <a:rPr sz="2000" spc="-5">
                <a:latin typeface="Arial MT"/>
                <a:cs typeface="Arial MT"/>
              </a:rPr>
              <a:t>difficult</a:t>
            </a:r>
            <a:r>
              <a:rPr sz="2000" spc="-20">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scale</a:t>
            </a:r>
            <a:r>
              <a:rPr sz="2000" spc="-25">
                <a:latin typeface="Arial MT"/>
                <a:cs typeface="Arial MT"/>
              </a:rPr>
              <a:t> </a:t>
            </a:r>
            <a:r>
              <a:rPr sz="2000">
                <a:latin typeface="Arial MT"/>
                <a:cs typeface="Arial MT"/>
              </a:rPr>
              <a:t>out</a:t>
            </a:r>
            <a:r>
              <a:rPr sz="2000" spc="-10">
                <a:latin typeface="Arial MT"/>
                <a:cs typeface="Arial MT"/>
              </a:rPr>
              <a:t> </a:t>
            </a:r>
            <a:r>
              <a:rPr sz="2000">
                <a:latin typeface="Arial MT"/>
                <a:cs typeface="Arial MT"/>
              </a:rPr>
              <a:t>on</a:t>
            </a:r>
            <a:r>
              <a:rPr sz="2000" spc="-15">
                <a:latin typeface="Arial MT"/>
                <a:cs typeface="Arial MT"/>
              </a:rPr>
              <a:t> </a:t>
            </a:r>
            <a:r>
              <a:rPr sz="2000">
                <a:latin typeface="Arial MT"/>
                <a:cs typeface="Arial MT"/>
              </a:rPr>
              <a:t>multiple servers</a:t>
            </a:r>
            <a:r>
              <a:rPr sz="2000" spc="-40">
                <a:latin typeface="Arial MT"/>
                <a:cs typeface="Arial MT"/>
              </a:rPr>
              <a:t> </a:t>
            </a:r>
            <a:r>
              <a:rPr sz="2000">
                <a:latin typeface="Arial MT"/>
                <a:cs typeface="Arial MT"/>
              </a:rPr>
              <a:t>due</a:t>
            </a:r>
            <a:r>
              <a:rPr sz="2000" spc="-1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the </a:t>
            </a:r>
            <a:r>
              <a:rPr sz="2000" spc="-540">
                <a:latin typeface="Arial MT"/>
                <a:cs typeface="Arial MT"/>
              </a:rPr>
              <a:t> </a:t>
            </a:r>
            <a:r>
              <a:rPr sz="2000">
                <a:latin typeface="Arial MT"/>
                <a:cs typeface="Arial MT"/>
              </a:rPr>
              <a:t>close</a:t>
            </a:r>
            <a:r>
              <a:rPr lang="en-US" sz="2000">
                <a:latin typeface="Arial MT"/>
                <a:cs typeface="Arial MT"/>
              </a:rPr>
              <a:t> </a:t>
            </a:r>
            <a:r>
              <a:rPr sz="2000">
                <a:latin typeface="Arial MT"/>
                <a:cs typeface="Arial MT"/>
              </a:rPr>
              <a:t>connectedness</a:t>
            </a:r>
            <a:r>
              <a:rPr sz="2000" spc="-4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each</a:t>
            </a:r>
            <a:r>
              <a:rPr sz="2000" spc="-15">
                <a:latin typeface="Arial MT"/>
                <a:cs typeface="Arial MT"/>
              </a:rPr>
              <a:t> </a:t>
            </a:r>
            <a:r>
              <a:rPr sz="2000">
                <a:latin typeface="Arial MT"/>
                <a:cs typeface="Arial MT"/>
              </a:rPr>
              <a:t>node</a:t>
            </a:r>
            <a:r>
              <a:rPr sz="2000" spc="-25">
                <a:latin typeface="Arial MT"/>
                <a:cs typeface="Arial MT"/>
              </a:rPr>
              <a:t> </a:t>
            </a:r>
            <a:r>
              <a:rPr sz="2000">
                <a:latin typeface="Arial MT"/>
                <a:cs typeface="Arial MT"/>
              </a:rPr>
              <a:t>in a graph.</a:t>
            </a:r>
          </a:p>
          <a:p>
            <a:pPr marL="355600" marR="5080" indent="-342900">
              <a:lnSpc>
                <a:spcPct val="150000"/>
              </a:lnSpc>
              <a:spcBef>
                <a:spcPts val="1085"/>
              </a:spcBef>
              <a:buChar char="•"/>
              <a:tabLst>
                <a:tab pos="354965" algn="l"/>
                <a:tab pos="355600" algn="l"/>
              </a:tabLst>
            </a:pPr>
            <a:r>
              <a:rPr sz="2000">
                <a:latin typeface="Arial MT"/>
                <a:cs typeface="Arial MT"/>
              </a:rPr>
              <a:t>Data</a:t>
            </a:r>
            <a:r>
              <a:rPr sz="2000" spc="-20">
                <a:latin typeface="Arial MT"/>
                <a:cs typeface="Arial MT"/>
              </a:rPr>
              <a:t> </a:t>
            </a:r>
            <a:r>
              <a:rPr sz="2000">
                <a:latin typeface="Arial MT"/>
                <a:cs typeface="Arial MT"/>
              </a:rPr>
              <a:t>can</a:t>
            </a:r>
            <a:r>
              <a:rPr sz="2000" spc="-30">
                <a:latin typeface="Arial MT"/>
                <a:cs typeface="Arial MT"/>
              </a:rPr>
              <a:t> </a:t>
            </a:r>
            <a:r>
              <a:rPr sz="2000">
                <a:latin typeface="Arial MT"/>
                <a:cs typeface="Arial MT"/>
              </a:rPr>
              <a:t>be</a:t>
            </a:r>
            <a:r>
              <a:rPr sz="2000" spc="5">
                <a:latin typeface="Arial MT"/>
                <a:cs typeface="Arial MT"/>
              </a:rPr>
              <a:t> </a:t>
            </a:r>
            <a:r>
              <a:rPr sz="2000">
                <a:latin typeface="Arial MT"/>
                <a:cs typeface="Arial MT"/>
              </a:rPr>
              <a:t>replicated</a:t>
            </a:r>
            <a:r>
              <a:rPr sz="2000" spc="-30">
                <a:latin typeface="Arial MT"/>
                <a:cs typeface="Arial MT"/>
              </a:rPr>
              <a:t> </a:t>
            </a:r>
            <a:r>
              <a:rPr sz="2000">
                <a:latin typeface="Arial MT"/>
                <a:cs typeface="Arial MT"/>
              </a:rPr>
              <a:t>on</a:t>
            </a:r>
            <a:r>
              <a:rPr sz="2000" spc="-10">
                <a:latin typeface="Arial MT"/>
                <a:cs typeface="Arial MT"/>
              </a:rPr>
              <a:t> </a:t>
            </a:r>
            <a:r>
              <a:rPr sz="2000">
                <a:latin typeface="Arial MT"/>
                <a:cs typeface="Arial MT"/>
              </a:rPr>
              <a:t>multiple servers</a:t>
            </a:r>
            <a:r>
              <a:rPr sz="2000" spc="-3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enhance</a:t>
            </a:r>
            <a:r>
              <a:rPr sz="2000" spc="-35">
                <a:latin typeface="Arial MT"/>
                <a:cs typeface="Arial MT"/>
              </a:rPr>
              <a:t> </a:t>
            </a:r>
            <a:r>
              <a:rPr sz="2000">
                <a:latin typeface="Arial MT"/>
                <a:cs typeface="Arial MT"/>
              </a:rPr>
              <a:t>read</a:t>
            </a:r>
            <a:r>
              <a:rPr sz="2000" spc="-2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query </a:t>
            </a:r>
            <a:r>
              <a:rPr sz="2000" spc="-545">
                <a:latin typeface="Arial MT"/>
                <a:cs typeface="Arial MT"/>
              </a:rPr>
              <a:t> </a:t>
            </a:r>
            <a:r>
              <a:rPr sz="2000">
                <a:latin typeface="Arial MT"/>
                <a:cs typeface="Arial MT"/>
              </a:rPr>
              <a:t>performance, but writes to multiple servers and graph queries that </a:t>
            </a:r>
            <a:r>
              <a:rPr sz="2000" spc="5">
                <a:latin typeface="Arial MT"/>
                <a:cs typeface="Arial MT"/>
              </a:rPr>
              <a:t> </a:t>
            </a:r>
            <a:r>
              <a:rPr sz="2000">
                <a:latin typeface="Arial MT"/>
                <a:cs typeface="Arial MT"/>
              </a:rPr>
              <a:t>span</a:t>
            </a:r>
            <a:r>
              <a:rPr sz="2000" spc="-25">
                <a:latin typeface="Arial MT"/>
                <a:cs typeface="Arial MT"/>
              </a:rPr>
              <a:t> </a:t>
            </a:r>
            <a:r>
              <a:rPr sz="2000">
                <a:latin typeface="Arial MT"/>
                <a:cs typeface="Arial MT"/>
              </a:rPr>
              <a:t>multiple</a:t>
            </a:r>
            <a:r>
              <a:rPr sz="2000" spc="5">
                <a:latin typeface="Arial MT"/>
                <a:cs typeface="Arial MT"/>
              </a:rPr>
              <a:t> </a:t>
            </a:r>
            <a:r>
              <a:rPr sz="2000">
                <a:latin typeface="Arial MT"/>
                <a:cs typeface="Arial MT"/>
              </a:rPr>
              <a:t>nodes</a:t>
            </a:r>
            <a:r>
              <a:rPr sz="2000" spc="-45">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be</a:t>
            </a:r>
            <a:r>
              <a:rPr sz="2000" spc="-10">
                <a:latin typeface="Arial MT"/>
                <a:cs typeface="Arial MT"/>
              </a:rPr>
              <a:t> </a:t>
            </a:r>
            <a:r>
              <a:rPr sz="2000">
                <a:latin typeface="Arial MT"/>
                <a:cs typeface="Arial MT"/>
              </a:rPr>
              <a:t>complex</a:t>
            </a:r>
            <a:r>
              <a:rPr sz="2000" spc="-2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implement.</a:t>
            </a:r>
          </a:p>
          <a:p>
            <a:pPr marL="355600" marR="235585" indent="-342900">
              <a:lnSpc>
                <a:spcPct val="150000"/>
              </a:lnSpc>
              <a:spcBef>
                <a:spcPts val="1045"/>
              </a:spcBef>
              <a:buChar char="•"/>
              <a:tabLst>
                <a:tab pos="354965" algn="l"/>
                <a:tab pos="355600" algn="l"/>
              </a:tabLst>
            </a:pPr>
            <a:r>
              <a:rPr sz="2000">
                <a:latin typeface="Arial MT"/>
                <a:cs typeface="Arial MT"/>
              </a:rPr>
              <a:t>Similar to other </a:t>
            </a:r>
            <a:r>
              <a:rPr sz="2000" spc="-5">
                <a:latin typeface="Arial MT"/>
                <a:cs typeface="Arial MT"/>
              </a:rPr>
              <a:t>types </a:t>
            </a:r>
            <a:r>
              <a:rPr sz="2000">
                <a:latin typeface="Arial MT"/>
                <a:cs typeface="Arial MT"/>
              </a:rPr>
              <a:t>of databases, we load, </a:t>
            </a:r>
            <a:r>
              <a:rPr sz="2000" spc="-25">
                <a:latin typeface="Arial MT"/>
                <a:cs typeface="Arial MT"/>
              </a:rPr>
              <a:t>query, </a:t>
            </a:r>
            <a:r>
              <a:rPr sz="2000">
                <a:latin typeface="Arial MT"/>
                <a:cs typeface="Arial MT"/>
              </a:rPr>
              <a:t>update, and </a:t>
            </a:r>
            <a:r>
              <a:rPr sz="2000" spc="5">
                <a:latin typeface="Arial MT"/>
                <a:cs typeface="Arial MT"/>
              </a:rPr>
              <a:t> </a:t>
            </a:r>
            <a:r>
              <a:rPr sz="2000">
                <a:latin typeface="Arial MT"/>
                <a:cs typeface="Arial MT"/>
              </a:rPr>
              <a:t>delete</a:t>
            </a:r>
            <a:r>
              <a:rPr sz="2000" spc="-15">
                <a:latin typeface="Arial MT"/>
                <a:cs typeface="Arial MT"/>
              </a:rPr>
              <a:t> </a:t>
            </a:r>
            <a:r>
              <a:rPr sz="2000">
                <a:latin typeface="Arial MT"/>
                <a:cs typeface="Arial MT"/>
              </a:rPr>
              <a:t>data.</a:t>
            </a:r>
            <a:r>
              <a:rPr sz="2000" spc="-155">
                <a:latin typeface="Arial MT"/>
                <a:cs typeface="Arial MT"/>
              </a:rPr>
              <a:t> </a:t>
            </a:r>
            <a:r>
              <a:rPr sz="2000">
                <a:latin typeface="Arial MT"/>
                <a:cs typeface="Arial MT"/>
              </a:rPr>
              <a:t>A</a:t>
            </a:r>
            <a:r>
              <a:rPr sz="2000" spc="-105">
                <a:latin typeface="Arial MT"/>
                <a:cs typeface="Arial MT"/>
              </a:rPr>
              <a:t> </a:t>
            </a:r>
            <a:r>
              <a:rPr sz="2000">
                <a:latin typeface="Arial MT"/>
                <a:cs typeface="Arial MT"/>
              </a:rPr>
              <a:t>graph</a:t>
            </a:r>
            <a:r>
              <a:rPr sz="2000" spc="-30">
                <a:latin typeface="Arial MT"/>
                <a:cs typeface="Arial MT"/>
              </a:rPr>
              <a:t> </a:t>
            </a:r>
            <a:r>
              <a:rPr sz="2000">
                <a:latin typeface="Arial MT"/>
                <a:cs typeface="Arial MT"/>
              </a:rPr>
              <a:t>query</a:t>
            </a:r>
            <a:r>
              <a:rPr sz="2000" spc="-15">
                <a:latin typeface="Arial MT"/>
                <a:cs typeface="Arial MT"/>
              </a:rPr>
              <a:t> </a:t>
            </a:r>
            <a:r>
              <a:rPr sz="2000">
                <a:latin typeface="Arial MT"/>
                <a:cs typeface="Arial MT"/>
              </a:rPr>
              <a:t>will</a:t>
            </a:r>
            <a:r>
              <a:rPr sz="2000" spc="15">
                <a:latin typeface="Arial MT"/>
                <a:cs typeface="Arial MT"/>
              </a:rPr>
              <a:t> </a:t>
            </a:r>
            <a:r>
              <a:rPr sz="2000">
                <a:latin typeface="Arial MT"/>
                <a:cs typeface="Arial MT"/>
              </a:rPr>
              <a:t>return</a:t>
            </a:r>
            <a:r>
              <a:rPr sz="2000" spc="-3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set</a:t>
            </a:r>
            <a:r>
              <a:rPr sz="2000" spc="-2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nodes</a:t>
            </a:r>
            <a:r>
              <a:rPr sz="2000" spc="-15">
                <a:latin typeface="Arial MT"/>
                <a:cs typeface="Arial MT"/>
              </a:rPr>
              <a:t> </a:t>
            </a:r>
            <a:r>
              <a:rPr sz="2000">
                <a:latin typeface="Arial MT"/>
                <a:cs typeface="Arial MT"/>
              </a:rPr>
              <a:t>that</a:t>
            </a:r>
            <a:r>
              <a:rPr sz="2000" spc="-30">
                <a:latin typeface="Arial MT"/>
                <a:cs typeface="Arial MT"/>
              </a:rPr>
              <a:t> </a:t>
            </a:r>
            <a:r>
              <a:rPr sz="2000">
                <a:latin typeface="Arial MT"/>
                <a:cs typeface="Arial MT"/>
              </a:rPr>
              <a:t>are</a:t>
            </a:r>
            <a:r>
              <a:rPr sz="2000" spc="-20">
                <a:latin typeface="Arial MT"/>
                <a:cs typeface="Arial MT"/>
              </a:rPr>
              <a:t> </a:t>
            </a:r>
            <a:r>
              <a:rPr sz="2000">
                <a:latin typeface="Arial MT"/>
                <a:cs typeface="Arial MT"/>
              </a:rPr>
              <a:t>used</a:t>
            </a:r>
            <a:r>
              <a:rPr sz="2000" spc="-10">
                <a:latin typeface="Arial MT"/>
                <a:cs typeface="Arial MT"/>
              </a:rPr>
              <a:t> </a:t>
            </a:r>
            <a:r>
              <a:rPr sz="2000">
                <a:latin typeface="Arial MT"/>
                <a:cs typeface="Arial MT"/>
              </a:rPr>
              <a:t>to </a:t>
            </a:r>
            <a:r>
              <a:rPr sz="2000" spc="-540">
                <a:latin typeface="Arial MT"/>
                <a:cs typeface="Arial MT"/>
              </a:rPr>
              <a:t> </a:t>
            </a:r>
            <a:r>
              <a:rPr sz="2000">
                <a:latin typeface="Arial MT"/>
                <a:cs typeface="Arial MT"/>
              </a:rPr>
              <a:t>create a graph image on the screen to show you the relationship </a:t>
            </a:r>
            <a:r>
              <a:rPr sz="2000" spc="5">
                <a:latin typeface="Arial MT"/>
                <a:cs typeface="Arial MT"/>
              </a:rPr>
              <a:t> </a:t>
            </a:r>
            <a:r>
              <a:rPr sz="2000">
                <a:latin typeface="Arial MT"/>
                <a:cs typeface="Arial MT"/>
              </a:rPr>
              <a:t>between</a:t>
            </a:r>
            <a:r>
              <a:rPr sz="2000" spc="-25">
                <a:latin typeface="Arial MT"/>
                <a:cs typeface="Arial MT"/>
              </a:rPr>
              <a:t> </a:t>
            </a:r>
            <a:r>
              <a:rPr sz="2000">
                <a:latin typeface="Arial MT"/>
                <a:cs typeface="Arial MT"/>
              </a:rPr>
              <a:t>your</a:t>
            </a:r>
            <a:r>
              <a:rPr sz="2000" spc="-5">
                <a:latin typeface="Arial MT"/>
                <a:cs typeface="Arial MT"/>
              </a:rPr>
              <a:t> </a:t>
            </a:r>
            <a:r>
              <a:rPr sz="2000">
                <a:latin typeface="Arial MT"/>
                <a:cs typeface="Arial MT"/>
              </a:rPr>
              <a:t>data.</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25</a:t>
            </a:r>
            <a:endParaRPr sz="2400">
              <a:latin typeface="Arial"/>
              <a:cs typeface="Arial"/>
            </a:endParaRPr>
          </a:p>
        </p:txBody>
      </p:sp>
    </p:spTree>
    <p:extLst>
      <p:ext uri="{BB962C8B-B14F-4D97-AF65-F5344CB8AC3E}">
        <p14:creationId xmlns:p14="http://schemas.microsoft.com/office/powerpoint/2010/main" val="3647182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6" y="888619"/>
            <a:ext cx="5667587" cy="659155"/>
          </a:xfrm>
          <a:prstGeom prst="rect">
            <a:avLst/>
          </a:prstGeom>
        </p:spPr>
        <p:txBody>
          <a:bodyPr vert="horz" wrap="square" lIns="0" tIns="12700" rIns="0" bIns="0" rtlCol="0">
            <a:spAutoFit/>
          </a:bodyPr>
          <a:lstStyle/>
          <a:p>
            <a:pPr marL="12700">
              <a:lnSpc>
                <a:spcPct val="100000"/>
              </a:lnSpc>
              <a:spcBef>
                <a:spcPts val="100"/>
              </a:spcBef>
            </a:pPr>
            <a:r>
              <a:t>A</a:t>
            </a:r>
            <a:r>
              <a:rPr spc="-160"/>
              <a:t> </a:t>
            </a:r>
            <a:r>
              <a:rPr spc="-35"/>
              <a:t>Graph</a:t>
            </a:r>
            <a:r>
              <a:rPr spc="-145"/>
              <a:t> </a:t>
            </a:r>
            <a:r>
              <a:rPr spc="-55"/>
              <a:t>Example</a:t>
            </a:r>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26</a:t>
            </a:r>
            <a:endParaRPr sz="2400">
              <a:latin typeface="Arial"/>
              <a:cs typeface="Arial"/>
            </a:endParaRPr>
          </a:p>
        </p:txBody>
      </p:sp>
      <p:sp>
        <p:nvSpPr>
          <p:cNvPr id="7" name="object 7"/>
          <p:cNvSpPr txBox="1"/>
          <p:nvPr/>
        </p:nvSpPr>
        <p:spPr>
          <a:xfrm>
            <a:off x="612987" y="1640915"/>
            <a:ext cx="11486864" cy="3881191"/>
          </a:xfrm>
          <a:prstGeom prst="rect">
            <a:avLst/>
          </a:prstGeom>
        </p:spPr>
        <p:txBody>
          <a:bodyPr vert="horz" wrap="square" lIns="0" tIns="150495" rIns="0" bIns="0" rtlCol="0">
            <a:spAutoFit/>
          </a:bodyPr>
          <a:lstStyle/>
          <a:p>
            <a:pPr marL="88900">
              <a:lnSpc>
                <a:spcPct val="100000"/>
              </a:lnSpc>
              <a:spcBef>
                <a:spcPts val="1185"/>
              </a:spcBef>
            </a:pPr>
            <a:r>
              <a:rPr sz="2000" spc="-35">
                <a:latin typeface="Arial MT"/>
                <a:cs typeface="Arial MT"/>
              </a:rPr>
              <a:t>You’ll</a:t>
            </a:r>
            <a:r>
              <a:rPr sz="2000" spc="10">
                <a:latin typeface="Arial MT"/>
                <a:cs typeface="Arial MT"/>
              </a:rPr>
              <a:t> </a:t>
            </a:r>
            <a:r>
              <a:rPr sz="2000" spc="-5">
                <a:latin typeface="Arial MT"/>
                <a:cs typeface="Arial MT"/>
              </a:rPr>
              <a:t>often</a:t>
            </a:r>
            <a:r>
              <a:rPr sz="2000" spc="-10">
                <a:latin typeface="Arial MT"/>
                <a:cs typeface="Arial MT"/>
              </a:rPr>
              <a:t> </a:t>
            </a:r>
            <a:r>
              <a:rPr sz="2000">
                <a:latin typeface="Arial MT"/>
                <a:cs typeface="Arial MT"/>
              </a:rPr>
              <a:t>see</a:t>
            </a:r>
            <a:r>
              <a:rPr sz="2000" spc="-20">
                <a:latin typeface="Arial MT"/>
                <a:cs typeface="Arial MT"/>
              </a:rPr>
              <a:t> </a:t>
            </a:r>
            <a:r>
              <a:rPr sz="2000">
                <a:latin typeface="Arial MT"/>
                <a:cs typeface="Arial MT"/>
              </a:rPr>
              <a:t>links</a:t>
            </a:r>
            <a:r>
              <a:rPr sz="2000" spc="-5">
                <a:latin typeface="Arial MT"/>
                <a:cs typeface="Arial MT"/>
              </a:rPr>
              <a:t> </a:t>
            </a:r>
            <a:r>
              <a:rPr sz="2000">
                <a:latin typeface="Arial MT"/>
                <a:cs typeface="Arial MT"/>
              </a:rPr>
              <a:t>on</a:t>
            </a:r>
            <a:r>
              <a:rPr sz="2000" spc="5">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page</a:t>
            </a:r>
            <a:r>
              <a:rPr sz="2000" spc="-1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take</a:t>
            </a:r>
            <a:r>
              <a:rPr sz="2000" spc="-25">
                <a:latin typeface="Arial MT"/>
                <a:cs typeface="Arial MT"/>
              </a:rPr>
              <a:t> </a:t>
            </a:r>
            <a:r>
              <a:rPr sz="2000" spc="-5">
                <a:latin typeface="Arial MT"/>
                <a:cs typeface="Arial MT"/>
              </a:rPr>
              <a:t>you</a:t>
            </a:r>
            <a:r>
              <a:rPr sz="2000" spc="5">
                <a:latin typeface="Arial MT"/>
                <a:cs typeface="Arial MT"/>
              </a:rPr>
              <a:t> </a:t>
            </a:r>
            <a:r>
              <a:rPr sz="2000" spc="-5">
                <a:latin typeface="Arial MT"/>
                <a:cs typeface="Arial MT"/>
              </a:rPr>
              <a:t>to</a:t>
            </a:r>
            <a:r>
              <a:rPr sz="2000" spc="-15">
                <a:latin typeface="Arial MT"/>
                <a:cs typeface="Arial MT"/>
              </a:rPr>
              <a:t> </a:t>
            </a:r>
            <a:r>
              <a:rPr sz="2000">
                <a:latin typeface="Arial MT"/>
                <a:cs typeface="Arial MT"/>
              </a:rPr>
              <a:t>another</a:t>
            </a:r>
            <a:r>
              <a:rPr sz="2000" spc="-20">
                <a:latin typeface="Arial MT"/>
                <a:cs typeface="Arial MT"/>
              </a:rPr>
              <a:t> </a:t>
            </a:r>
            <a:r>
              <a:rPr sz="2000">
                <a:latin typeface="Arial MT"/>
                <a:cs typeface="Arial MT"/>
              </a:rPr>
              <a:t>page.</a:t>
            </a:r>
          </a:p>
          <a:p>
            <a:pPr marL="88900">
              <a:lnSpc>
                <a:spcPct val="100000"/>
              </a:lnSpc>
              <a:spcBef>
                <a:spcPts val="1080"/>
              </a:spcBef>
            </a:pPr>
            <a:r>
              <a:rPr sz="2000">
                <a:latin typeface="Arial MT"/>
                <a:cs typeface="Arial MT"/>
              </a:rPr>
              <a:t>These</a:t>
            </a:r>
            <a:r>
              <a:rPr sz="2000" spc="-30">
                <a:latin typeface="Arial MT"/>
                <a:cs typeface="Arial MT"/>
              </a:rPr>
              <a:t> </a:t>
            </a:r>
            <a:r>
              <a:rPr sz="2000">
                <a:latin typeface="Arial MT"/>
                <a:cs typeface="Arial MT"/>
              </a:rPr>
              <a:t>links can</a:t>
            </a:r>
            <a:r>
              <a:rPr sz="2000" spc="-30">
                <a:latin typeface="Arial MT"/>
                <a:cs typeface="Arial MT"/>
              </a:rPr>
              <a:t> </a:t>
            </a:r>
            <a:r>
              <a:rPr sz="2000">
                <a:latin typeface="Arial MT"/>
                <a:cs typeface="Arial MT"/>
              </a:rPr>
              <a:t>be</a:t>
            </a:r>
            <a:r>
              <a:rPr sz="2000" spc="-15">
                <a:latin typeface="Arial MT"/>
                <a:cs typeface="Arial MT"/>
              </a:rPr>
              <a:t> </a:t>
            </a:r>
            <a:r>
              <a:rPr sz="2000">
                <a:latin typeface="Arial MT"/>
                <a:cs typeface="Arial MT"/>
              </a:rPr>
              <a:t>represented</a:t>
            </a:r>
            <a:r>
              <a:rPr sz="2000" spc="-40">
                <a:latin typeface="Arial MT"/>
                <a:cs typeface="Arial MT"/>
              </a:rPr>
              <a:t> </a:t>
            </a:r>
            <a:r>
              <a:rPr sz="2000">
                <a:latin typeface="Arial MT"/>
                <a:cs typeface="Arial MT"/>
              </a:rPr>
              <a:t>by</a:t>
            </a:r>
            <a:r>
              <a:rPr sz="2000" spc="-15">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graph</a:t>
            </a:r>
            <a:r>
              <a:rPr sz="2000" spc="-30">
                <a:latin typeface="Arial MT"/>
                <a:cs typeface="Arial MT"/>
              </a:rPr>
              <a:t> </a:t>
            </a:r>
            <a:r>
              <a:rPr sz="2000">
                <a:latin typeface="Arial MT"/>
                <a:cs typeface="Arial MT"/>
              </a:rPr>
              <a:t>or</a:t>
            </a:r>
            <a:r>
              <a:rPr sz="2000" spc="-15">
                <a:latin typeface="Arial MT"/>
                <a:cs typeface="Arial MT"/>
              </a:rPr>
              <a:t> </a:t>
            </a:r>
            <a:r>
              <a:rPr sz="2000">
                <a:latin typeface="Arial MT"/>
                <a:cs typeface="Arial MT"/>
              </a:rPr>
              <a:t>triple.</a:t>
            </a:r>
          </a:p>
          <a:p>
            <a:pPr marL="431800" indent="-342900">
              <a:lnSpc>
                <a:spcPct val="100000"/>
              </a:lnSpc>
              <a:spcBef>
                <a:spcPts val="1080"/>
              </a:spcBef>
              <a:buChar char="•"/>
              <a:tabLst>
                <a:tab pos="431165" algn="l"/>
                <a:tab pos="431800" algn="l"/>
              </a:tabLst>
            </a:pPr>
            <a:r>
              <a:rPr sz="2000">
                <a:latin typeface="Arial MT"/>
                <a:cs typeface="Arial MT"/>
              </a:rPr>
              <a:t>The</a:t>
            </a:r>
            <a:r>
              <a:rPr sz="2000" spc="-15">
                <a:latin typeface="Arial MT"/>
                <a:cs typeface="Arial MT"/>
              </a:rPr>
              <a:t> </a:t>
            </a:r>
            <a:r>
              <a:rPr sz="2000" spc="5">
                <a:latin typeface="Arial MT"/>
                <a:cs typeface="Arial MT"/>
              </a:rPr>
              <a:t>current</a:t>
            </a:r>
            <a:r>
              <a:rPr sz="2000" spc="-50">
                <a:latin typeface="Arial MT"/>
                <a:cs typeface="Arial MT"/>
              </a:rPr>
              <a:t> </a:t>
            </a:r>
            <a:r>
              <a:rPr sz="2000">
                <a:latin typeface="Arial MT"/>
                <a:cs typeface="Arial MT"/>
              </a:rPr>
              <a:t>web</a:t>
            </a:r>
            <a:r>
              <a:rPr sz="2000" spc="-35">
                <a:latin typeface="Arial MT"/>
                <a:cs typeface="Arial MT"/>
              </a:rPr>
              <a:t> </a:t>
            </a:r>
            <a:r>
              <a:rPr sz="2000">
                <a:latin typeface="Arial MT"/>
                <a:cs typeface="Arial MT"/>
              </a:rPr>
              <a:t>page</a:t>
            </a:r>
            <a:r>
              <a:rPr sz="2000" spc="-20">
                <a:latin typeface="Arial MT"/>
                <a:cs typeface="Arial MT"/>
              </a:rPr>
              <a:t> </a:t>
            </a:r>
            <a:r>
              <a:rPr sz="2000">
                <a:latin typeface="Arial MT"/>
                <a:cs typeface="Arial MT"/>
              </a:rPr>
              <a:t>is</a:t>
            </a:r>
            <a:r>
              <a:rPr sz="2000" spc="-15">
                <a:latin typeface="Arial MT"/>
                <a:cs typeface="Arial MT"/>
              </a:rPr>
              <a:t> </a:t>
            </a:r>
            <a:r>
              <a:rPr sz="2000">
                <a:latin typeface="Arial MT"/>
                <a:cs typeface="Arial MT"/>
              </a:rPr>
              <a:t>the</a:t>
            </a:r>
            <a:r>
              <a:rPr sz="2000" spc="-25">
                <a:latin typeface="Arial MT"/>
                <a:cs typeface="Arial MT"/>
              </a:rPr>
              <a:t> </a:t>
            </a:r>
            <a:r>
              <a:rPr sz="2000">
                <a:latin typeface="Arial MT"/>
                <a:cs typeface="Arial MT"/>
              </a:rPr>
              <a:t>first</a:t>
            </a:r>
            <a:r>
              <a:rPr sz="2000" spc="-25">
                <a:latin typeface="Arial MT"/>
                <a:cs typeface="Arial MT"/>
              </a:rPr>
              <a:t> </a:t>
            </a:r>
            <a:r>
              <a:rPr sz="2000">
                <a:latin typeface="Arial MT"/>
                <a:cs typeface="Arial MT"/>
              </a:rPr>
              <a:t>or</a:t>
            </a:r>
            <a:r>
              <a:rPr sz="2000" spc="-15">
                <a:latin typeface="Arial MT"/>
                <a:cs typeface="Arial MT"/>
              </a:rPr>
              <a:t> </a:t>
            </a:r>
            <a:r>
              <a:rPr sz="2000">
                <a:latin typeface="Arial MT"/>
                <a:cs typeface="Arial MT"/>
              </a:rPr>
              <a:t>source</a:t>
            </a:r>
            <a:r>
              <a:rPr sz="2000" spc="-25">
                <a:latin typeface="Arial MT"/>
                <a:cs typeface="Arial MT"/>
              </a:rPr>
              <a:t> </a:t>
            </a:r>
            <a:r>
              <a:rPr sz="2000">
                <a:latin typeface="Arial MT"/>
                <a:cs typeface="Arial MT"/>
              </a:rPr>
              <a:t>node</a:t>
            </a:r>
          </a:p>
          <a:p>
            <a:pPr marL="431800" indent="-342900">
              <a:lnSpc>
                <a:spcPct val="100000"/>
              </a:lnSpc>
              <a:spcBef>
                <a:spcPts val="1080"/>
              </a:spcBef>
              <a:buChar char="•"/>
              <a:tabLst>
                <a:tab pos="431165" algn="l"/>
                <a:tab pos="431800" algn="l"/>
              </a:tabLst>
            </a:pPr>
            <a:r>
              <a:rPr sz="2000">
                <a:latin typeface="Arial MT"/>
                <a:cs typeface="Arial MT"/>
              </a:rPr>
              <a:t>The</a:t>
            </a:r>
            <a:r>
              <a:rPr sz="2000" spc="-20">
                <a:latin typeface="Arial MT"/>
                <a:cs typeface="Arial MT"/>
              </a:rPr>
              <a:t> </a:t>
            </a:r>
            <a:r>
              <a:rPr sz="2000">
                <a:latin typeface="Arial MT"/>
                <a:cs typeface="Arial MT"/>
              </a:rPr>
              <a:t>link</a:t>
            </a:r>
            <a:r>
              <a:rPr sz="2000" spc="-5">
                <a:latin typeface="Arial MT"/>
                <a:cs typeface="Arial MT"/>
              </a:rPr>
              <a:t> </a:t>
            </a:r>
            <a:r>
              <a:rPr sz="2000">
                <a:latin typeface="Arial MT"/>
                <a:cs typeface="Arial MT"/>
              </a:rPr>
              <a:t>is the</a:t>
            </a:r>
            <a:r>
              <a:rPr sz="2000" spc="-25">
                <a:latin typeface="Arial MT"/>
                <a:cs typeface="Arial MT"/>
              </a:rPr>
              <a:t> </a:t>
            </a:r>
            <a:r>
              <a:rPr sz="2000">
                <a:latin typeface="Arial MT"/>
                <a:cs typeface="Arial MT"/>
              </a:rPr>
              <a:t>arc</a:t>
            </a:r>
            <a:r>
              <a:rPr sz="2000" spc="-20">
                <a:latin typeface="Arial MT"/>
                <a:cs typeface="Arial MT"/>
              </a:rPr>
              <a:t> </a:t>
            </a:r>
            <a:r>
              <a:rPr sz="2000">
                <a:latin typeface="Arial MT"/>
                <a:cs typeface="Arial MT"/>
              </a:rPr>
              <a:t>that</a:t>
            </a:r>
            <a:r>
              <a:rPr sz="2000" spc="-15">
                <a:latin typeface="Arial MT"/>
                <a:cs typeface="Arial MT"/>
              </a:rPr>
              <a:t> </a:t>
            </a:r>
            <a:r>
              <a:rPr sz="2000">
                <a:latin typeface="Arial MT"/>
                <a:cs typeface="Arial MT"/>
              </a:rPr>
              <a:t>“points</a:t>
            </a:r>
            <a:r>
              <a:rPr sz="2000" spc="-20">
                <a:latin typeface="Arial MT"/>
                <a:cs typeface="Arial MT"/>
              </a:rPr>
              <a:t> </a:t>
            </a:r>
            <a:r>
              <a:rPr sz="2000">
                <a:latin typeface="Arial MT"/>
                <a:cs typeface="Arial MT"/>
              </a:rPr>
              <a:t>to”</a:t>
            </a:r>
            <a:r>
              <a:rPr sz="2000" spc="-25">
                <a:latin typeface="Arial MT"/>
                <a:cs typeface="Arial MT"/>
              </a:rPr>
              <a:t> </a:t>
            </a:r>
            <a:r>
              <a:rPr sz="2000">
                <a:latin typeface="Arial MT"/>
                <a:cs typeface="Arial MT"/>
              </a:rPr>
              <a:t>the</a:t>
            </a:r>
            <a:r>
              <a:rPr sz="2000" spc="-10">
                <a:latin typeface="Arial MT"/>
                <a:cs typeface="Arial MT"/>
              </a:rPr>
              <a:t> </a:t>
            </a:r>
            <a:r>
              <a:rPr sz="2000">
                <a:latin typeface="Arial MT"/>
                <a:cs typeface="Arial MT"/>
              </a:rPr>
              <a:t>second</a:t>
            </a:r>
            <a:r>
              <a:rPr sz="2000" spc="-75">
                <a:latin typeface="Arial MT"/>
                <a:cs typeface="Arial MT"/>
              </a:rPr>
              <a:t> </a:t>
            </a:r>
            <a:r>
              <a:rPr sz="2000">
                <a:latin typeface="Arial MT"/>
                <a:cs typeface="Arial MT"/>
              </a:rPr>
              <a:t>page</a:t>
            </a:r>
          </a:p>
          <a:p>
            <a:pPr marL="431800" indent="-342900">
              <a:lnSpc>
                <a:spcPct val="100000"/>
              </a:lnSpc>
              <a:spcBef>
                <a:spcPts val="1080"/>
              </a:spcBef>
              <a:buChar char="•"/>
              <a:tabLst>
                <a:tab pos="431165" algn="l"/>
                <a:tab pos="431800" algn="l"/>
              </a:tabLst>
            </a:pPr>
            <a:r>
              <a:rPr sz="2000">
                <a:latin typeface="Arial MT"/>
                <a:cs typeface="Arial MT"/>
              </a:rPr>
              <a:t>The</a:t>
            </a:r>
            <a:r>
              <a:rPr sz="2000" spc="-10">
                <a:latin typeface="Arial MT"/>
                <a:cs typeface="Arial MT"/>
              </a:rPr>
              <a:t> </a:t>
            </a:r>
            <a:r>
              <a:rPr sz="2000">
                <a:latin typeface="Arial MT"/>
                <a:cs typeface="Arial MT"/>
              </a:rPr>
              <a:t>second</a:t>
            </a:r>
            <a:r>
              <a:rPr sz="2000" spc="-15">
                <a:latin typeface="Arial MT"/>
                <a:cs typeface="Arial MT"/>
              </a:rPr>
              <a:t> </a:t>
            </a:r>
            <a:r>
              <a:rPr sz="2000">
                <a:latin typeface="Arial MT"/>
                <a:cs typeface="Arial MT"/>
              </a:rPr>
              <a:t>or</a:t>
            </a:r>
            <a:r>
              <a:rPr sz="2000" spc="-35">
                <a:latin typeface="Arial MT"/>
                <a:cs typeface="Arial MT"/>
              </a:rPr>
              <a:t> </a:t>
            </a:r>
            <a:r>
              <a:rPr sz="2000">
                <a:latin typeface="Arial MT"/>
                <a:cs typeface="Arial MT"/>
              </a:rPr>
              <a:t>destination</a:t>
            </a:r>
            <a:r>
              <a:rPr sz="2000" spc="-20">
                <a:latin typeface="Arial MT"/>
                <a:cs typeface="Arial MT"/>
              </a:rPr>
              <a:t> </a:t>
            </a:r>
            <a:r>
              <a:rPr sz="2000">
                <a:latin typeface="Arial MT"/>
                <a:cs typeface="Arial MT"/>
              </a:rPr>
              <a:t>page</a:t>
            </a:r>
            <a:r>
              <a:rPr sz="2000" spc="-25">
                <a:latin typeface="Arial MT"/>
                <a:cs typeface="Arial MT"/>
              </a:rPr>
              <a:t> </a:t>
            </a:r>
            <a:r>
              <a:rPr sz="2000">
                <a:latin typeface="Arial MT"/>
                <a:cs typeface="Arial MT"/>
              </a:rPr>
              <a:t>is</a:t>
            </a:r>
            <a:r>
              <a:rPr sz="2000" spc="5">
                <a:latin typeface="Arial MT"/>
                <a:cs typeface="Arial MT"/>
              </a:rPr>
              <a:t> </a:t>
            </a:r>
            <a:r>
              <a:rPr sz="2000" spc="-5">
                <a:latin typeface="Arial MT"/>
                <a:cs typeface="Arial MT"/>
              </a:rPr>
              <a:t>the</a:t>
            </a:r>
            <a:r>
              <a:rPr sz="2000" spc="-10">
                <a:latin typeface="Arial MT"/>
                <a:cs typeface="Arial MT"/>
              </a:rPr>
              <a:t> </a:t>
            </a:r>
            <a:r>
              <a:rPr sz="2000">
                <a:latin typeface="Arial MT"/>
                <a:cs typeface="Arial MT"/>
              </a:rPr>
              <a:t>second</a:t>
            </a:r>
            <a:r>
              <a:rPr sz="2000" spc="-35">
                <a:latin typeface="Arial MT"/>
                <a:cs typeface="Arial MT"/>
              </a:rPr>
              <a:t> </a:t>
            </a:r>
            <a:r>
              <a:rPr sz="2000">
                <a:latin typeface="Arial MT"/>
                <a:cs typeface="Arial MT"/>
              </a:rPr>
              <a:t>node</a:t>
            </a:r>
          </a:p>
          <a:p>
            <a:pPr>
              <a:lnSpc>
                <a:spcPct val="100000"/>
              </a:lnSpc>
              <a:spcBef>
                <a:spcPts val="40"/>
              </a:spcBef>
            </a:pPr>
            <a:endParaRPr sz="2150">
              <a:latin typeface="Arial MT"/>
              <a:cs typeface="Arial MT"/>
            </a:endParaRPr>
          </a:p>
          <a:p>
            <a:pPr marL="12700" marR="3246755">
              <a:lnSpc>
                <a:spcPct val="100000"/>
              </a:lnSpc>
              <a:spcBef>
                <a:spcPts val="5"/>
              </a:spcBef>
              <a:tabLst>
                <a:tab pos="1419225" algn="l"/>
              </a:tabLst>
            </a:pPr>
            <a:r>
              <a:rPr sz="2000">
                <a:latin typeface="Arial MT"/>
                <a:cs typeface="Arial MT"/>
              </a:rPr>
              <a:t>The W3C generalized </a:t>
            </a:r>
            <a:r>
              <a:rPr sz="2000" spc="-5">
                <a:latin typeface="Arial MT"/>
                <a:cs typeface="Arial MT"/>
              </a:rPr>
              <a:t>this </a:t>
            </a:r>
            <a:r>
              <a:rPr sz="2000">
                <a:latin typeface="Arial MT"/>
                <a:cs typeface="Arial MT"/>
              </a:rPr>
              <a:t> structure</a:t>
            </a:r>
            <a:r>
              <a:rPr sz="2000" spc="-40">
                <a:latin typeface="Arial MT"/>
                <a:cs typeface="Arial MT"/>
              </a:rPr>
              <a:t> </a:t>
            </a:r>
            <a:r>
              <a:rPr sz="2000">
                <a:latin typeface="Arial MT"/>
                <a:cs typeface="Arial MT"/>
              </a:rPr>
              <a:t>to	store the information </a:t>
            </a:r>
            <a:r>
              <a:rPr sz="2000" spc="-540">
                <a:latin typeface="Arial MT"/>
                <a:cs typeface="Arial MT"/>
              </a:rPr>
              <a:t> </a:t>
            </a:r>
            <a:r>
              <a:rPr sz="2000">
                <a:latin typeface="Arial MT"/>
                <a:cs typeface="Arial MT"/>
              </a:rPr>
              <a:t>about</a:t>
            </a:r>
            <a:r>
              <a:rPr sz="2000" spc="-45">
                <a:latin typeface="Arial MT"/>
                <a:cs typeface="Arial MT"/>
              </a:rPr>
              <a:t> </a:t>
            </a:r>
            <a:r>
              <a:rPr sz="2000">
                <a:latin typeface="Arial MT"/>
                <a:cs typeface="Arial MT"/>
              </a:rPr>
              <a:t>the</a:t>
            </a:r>
            <a:r>
              <a:rPr sz="2000" spc="-10">
                <a:latin typeface="Arial MT"/>
                <a:cs typeface="Arial MT"/>
              </a:rPr>
              <a:t> </a:t>
            </a:r>
            <a:r>
              <a:rPr sz="2000">
                <a:latin typeface="Arial MT"/>
                <a:cs typeface="Arial MT"/>
              </a:rPr>
              <a:t>links</a:t>
            </a:r>
            <a:r>
              <a:rPr sz="2000" spc="-20">
                <a:latin typeface="Arial MT"/>
                <a:cs typeface="Arial MT"/>
              </a:rPr>
              <a:t> </a:t>
            </a:r>
            <a:r>
              <a:rPr sz="2000">
                <a:latin typeface="Arial MT"/>
                <a:cs typeface="Arial MT"/>
              </a:rPr>
              <a:t>between</a:t>
            </a:r>
            <a:r>
              <a:rPr sz="2000" spc="-35">
                <a:latin typeface="Arial MT"/>
                <a:cs typeface="Arial MT"/>
              </a:rPr>
              <a:t> </a:t>
            </a:r>
            <a:r>
              <a:rPr sz="2000">
                <a:latin typeface="Arial MT"/>
                <a:cs typeface="Arial MT"/>
              </a:rPr>
              <a:t>pages</a:t>
            </a:r>
            <a:r>
              <a:rPr sz="2000" spc="-35">
                <a:latin typeface="Arial MT"/>
                <a:cs typeface="Arial MT"/>
              </a:rPr>
              <a:t> </a:t>
            </a:r>
            <a:r>
              <a:rPr sz="2000">
                <a:latin typeface="Arial MT"/>
                <a:cs typeface="Arial MT"/>
              </a:rPr>
              <a:t>as </a:t>
            </a:r>
            <a:r>
              <a:rPr sz="2000" spc="-540">
                <a:latin typeface="Arial MT"/>
                <a:cs typeface="Arial MT"/>
              </a:rPr>
              <a:t> </a:t>
            </a:r>
            <a:r>
              <a:rPr sz="2000">
                <a:latin typeface="Arial MT"/>
                <a:cs typeface="Arial MT"/>
              </a:rPr>
              <a:t>well as the links between objects </a:t>
            </a:r>
            <a:r>
              <a:rPr sz="2000" spc="5">
                <a:latin typeface="Arial MT"/>
                <a:cs typeface="Arial MT"/>
              </a:rPr>
              <a:t> </a:t>
            </a:r>
            <a:r>
              <a:rPr sz="2000">
                <a:latin typeface="Arial MT"/>
                <a:cs typeface="Arial MT"/>
              </a:rPr>
              <a:t>into a standard called </a:t>
            </a:r>
            <a:r>
              <a:rPr sz="2000" i="1" spc="5">
                <a:solidFill>
                  <a:srgbClr val="FF0000"/>
                </a:solidFill>
                <a:latin typeface="Arial"/>
                <a:cs typeface="Arial"/>
              </a:rPr>
              <a:t>Resource </a:t>
            </a:r>
            <a:r>
              <a:rPr sz="2000" i="1" spc="10">
                <a:solidFill>
                  <a:srgbClr val="FF0000"/>
                </a:solidFill>
                <a:latin typeface="Arial"/>
                <a:cs typeface="Arial"/>
              </a:rPr>
              <a:t> </a:t>
            </a:r>
            <a:r>
              <a:rPr sz="2000" i="1">
                <a:solidFill>
                  <a:srgbClr val="FF0000"/>
                </a:solidFill>
                <a:latin typeface="Arial"/>
                <a:cs typeface="Arial"/>
              </a:rPr>
              <a:t>Description Format</a:t>
            </a:r>
            <a:r>
              <a:rPr sz="2000">
                <a:latin typeface="Arial MT"/>
                <a:cs typeface="Arial MT"/>
              </a:rPr>
              <a:t>, more </a:t>
            </a:r>
            <a:r>
              <a:rPr sz="2000" spc="5">
                <a:latin typeface="Arial MT"/>
                <a:cs typeface="Arial MT"/>
              </a:rPr>
              <a:t> </a:t>
            </a:r>
            <a:r>
              <a:rPr sz="2000">
                <a:latin typeface="Arial MT"/>
                <a:cs typeface="Arial MT"/>
              </a:rPr>
              <a:t>commonly</a:t>
            </a:r>
            <a:r>
              <a:rPr sz="2000" spc="-40">
                <a:latin typeface="Arial MT"/>
                <a:cs typeface="Arial MT"/>
              </a:rPr>
              <a:t> </a:t>
            </a:r>
            <a:r>
              <a:rPr sz="2000">
                <a:latin typeface="Arial MT"/>
                <a:cs typeface="Arial MT"/>
              </a:rPr>
              <a:t>known</a:t>
            </a:r>
            <a:r>
              <a:rPr sz="2000" spc="-35">
                <a:latin typeface="Arial MT"/>
                <a:cs typeface="Arial MT"/>
              </a:rPr>
              <a:t> </a:t>
            </a:r>
            <a:r>
              <a:rPr sz="2000">
                <a:latin typeface="Arial MT"/>
                <a:cs typeface="Arial MT"/>
              </a:rPr>
              <a:t>as </a:t>
            </a:r>
            <a:r>
              <a:rPr sz="2000" i="1">
                <a:solidFill>
                  <a:srgbClr val="FF0000"/>
                </a:solidFill>
                <a:latin typeface="Arial"/>
                <a:cs typeface="Arial"/>
              </a:rPr>
              <a:t>RDF</a:t>
            </a:r>
            <a:r>
              <a:rPr sz="2000">
                <a:latin typeface="Arial MT"/>
                <a:cs typeface="Arial MT"/>
              </a:rPr>
              <a:t>.</a:t>
            </a:r>
          </a:p>
          <a:p>
            <a:pPr marL="88900">
              <a:lnSpc>
                <a:spcPct val="100000"/>
              </a:lnSpc>
              <a:spcBef>
                <a:spcPts val="1720"/>
              </a:spcBef>
            </a:pPr>
            <a:endParaRPr sz="1000">
              <a:latin typeface="Arial MT"/>
              <a:cs typeface="Arial MT"/>
            </a:endParaRPr>
          </a:p>
        </p:txBody>
      </p:sp>
    </p:spTree>
    <p:extLst>
      <p:ext uri="{BB962C8B-B14F-4D97-AF65-F5344CB8AC3E}">
        <p14:creationId xmlns:p14="http://schemas.microsoft.com/office/powerpoint/2010/main" val="200847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47358" y="5334840"/>
            <a:ext cx="7071903" cy="1354245"/>
          </a:xfrm>
          <a:prstGeom prst="rect">
            <a:avLst/>
          </a:prstGeom>
        </p:spPr>
      </p:pic>
      <p:sp>
        <p:nvSpPr>
          <p:cNvPr id="3" name="object 3"/>
          <p:cNvSpPr txBox="1">
            <a:spLocks noGrp="1"/>
          </p:cNvSpPr>
          <p:nvPr>
            <p:ph type="title"/>
          </p:nvPr>
        </p:nvSpPr>
        <p:spPr>
          <a:xfrm>
            <a:off x="714587" y="339978"/>
            <a:ext cx="9811646" cy="505267"/>
          </a:xfrm>
          <a:prstGeom prst="rect">
            <a:avLst/>
          </a:prstGeom>
        </p:spPr>
        <p:txBody>
          <a:bodyPr vert="horz" wrap="square" lIns="0" tIns="12700" rIns="0" bIns="0" rtlCol="0">
            <a:spAutoFit/>
          </a:bodyPr>
          <a:lstStyle/>
          <a:p>
            <a:pPr marL="12700" marR="5080">
              <a:lnSpc>
                <a:spcPct val="100000"/>
              </a:lnSpc>
              <a:spcBef>
                <a:spcPts val="100"/>
              </a:spcBef>
            </a:pPr>
            <a:r>
              <a:rPr sz="3200" spc="-55"/>
              <a:t>Linking </a:t>
            </a:r>
            <a:r>
              <a:rPr sz="3200" spc="-50"/>
              <a:t>external </a:t>
            </a:r>
            <a:r>
              <a:rPr sz="3200" spc="-65"/>
              <a:t>data </a:t>
            </a:r>
            <a:r>
              <a:rPr sz="3200" spc="-60"/>
              <a:t> </a:t>
            </a:r>
            <a:r>
              <a:rPr sz="3200" spc="-50"/>
              <a:t>with</a:t>
            </a:r>
            <a:r>
              <a:rPr sz="3200" spc="-130"/>
              <a:t> </a:t>
            </a:r>
            <a:r>
              <a:rPr sz="3200" spc="-45"/>
              <a:t>the</a:t>
            </a:r>
            <a:r>
              <a:rPr sz="3200" spc="-145"/>
              <a:t> </a:t>
            </a:r>
            <a:r>
              <a:rPr sz="3200" spc="-45"/>
              <a:t>RDF</a:t>
            </a:r>
            <a:r>
              <a:rPr sz="3200" spc="-125"/>
              <a:t> </a:t>
            </a:r>
            <a:r>
              <a:rPr sz="3200" spc="-50"/>
              <a:t>standard</a:t>
            </a:r>
          </a:p>
        </p:txBody>
      </p:sp>
      <p:sp>
        <p:nvSpPr>
          <p:cNvPr id="4" name="object 4"/>
          <p:cNvSpPr txBox="1"/>
          <p:nvPr/>
        </p:nvSpPr>
        <p:spPr>
          <a:xfrm>
            <a:off x="714587" y="1777950"/>
            <a:ext cx="11070167" cy="2898870"/>
          </a:xfrm>
          <a:prstGeom prst="rect">
            <a:avLst/>
          </a:prstGeom>
        </p:spPr>
        <p:txBody>
          <a:bodyPr vert="horz" wrap="square" lIns="0" tIns="13335" rIns="0" bIns="0" rtlCol="0">
            <a:spAutoFit/>
          </a:bodyPr>
          <a:lstStyle/>
          <a:p>
            <a:pPr marL="355600" indent="-342900" algn="just">
              <a:lnSpc>
                <a:spcPct val="100000"/>
              </a:lnSpc>
              <a:spcBef>
                <a:spcPts val="105"/>
              </a:spcBef>
              <a:buChar char="•"/>
              <a:tabLst>
                <a:tab pos="355600" algn="l"/>
              </a:tabLst>
            </a:pPr>
            <a:r>
              <a:rPr sz="2000" spc="5">
                <a:latin typeface="Arial MT"/>
                <a:cs typeface="Arial MT"/>
              </a:rPr>
              <a:t>RDF </a:t>
            </a:r>
            <a:r>
              <a:rPr sz="2000">
                <a:latin typeface="Arial MT"/>
                <a:cs typeface="Arial MT"/>
              </a:rPr>
              <a:t>was</a:t>
            </a:r>
            <a:r>
              <a:rPr sz="2000" spc="-10">
                <a:latin typeface="Arial MT"/>
                <a:cs typeface="Arial MT"/>
              </a:rPr>
              <a:t> </a:t>
            </a:r>
            <a:r>
              <a:rPr sz="2000">
                <a:latin typeface="Arial MT"/>
                <a:cs typeface="Arial MT"/>
              </a:rPr>
              <a:t>specifically</a:t>
            </a:r>
            <a:r>
              <a:rPr sz="2000" spc="-15">
                <a:latin typeface="Arial MT"/>
                <a:cs typeface="Arial MT"/>
              </a:rPr>
              <a:t> </a:t>
            </a:r>
            <a:r>
              <a:rPr sz="2000">
                <a:latin typeface="Arial MT"/>
                <a:cs typeface="Arial MT"/>
              </a:rPr>
              <a:t>created</a:t>
            </a:r>
            <a:r>
              <a:rPr sz="2000" spc="-25">
                <a:latin typeface="Arial MT"/>
                <a:cs typeface="Arial MT"/>
              </a:rPr>
              <a:t> </a:t>
            </a:r>
            <a:r>
              <a:rPr sz="2000">
                <a:latin typeface="Arial MT"/>
                <a:cs typeface="Arial MT"/>
              </a:rPr>
              <a:t>to</a:t>
            </a:r>
            <a:r>
              <a:rPr sz="2000" spc="-45">
                <a:latin typeface="Arial MT"/>
                <a:cs typeface="Arial MT"/>
              </a:rPr>
              <a:t> </a:t>
            </a:r>
            <a:r>
              <a:rPr sz="2000">
                <a:solidFill>
                  <a:srgbClr val="FF0000"/>
                </a:solidFill>
                <a:latin typeface="Arial MT"/>
                <a:cs typeface="Arial MT"/>
              </a:rPr>
              <a:t>join together</a:t>
            </a:r>
            <a:r>
              <a:rPr sz="2000" spc="-30">
                <a:solidFill>
                  <a:srgbClr val="FF0000"/>
                </a:solidFill>
                <a:latin typeface="Arial MT"/>
                <a:cs typeface="Arial MT"/>
              </a:rPr>
              <a:t> </a:t>
            </a:r>
            <a:r>
              <a:rPr sz="2000">
                <a:solidFill>
                  <a:srgbClr val="FF0000"/>
                </a:solidFill>
                <a:latin typeface="Arial MT"/>
                <a:cs typeface="Arial MT"/>
              </a:rPr>
              <a:t>external</a:t>
            </a:r>
            <a:r>
              <a:rPr sz="2000" spc="-10">
                <a:solidFill>
                  <a:srgbClr val="FF0000"/>
                </a:solidFill>
                <a:latin typeface="Arial MT"/>
                <a:cs typeface="Arial MT"/>
              </a:rPr>
              <a:t> </a:t>
            </a:r>
            <a:r>
              <a:rPr sz="2000">
                <a:solidFill>
                  <a:srgbClr val="FF0000"/>
                </a:solidFill>
                <a:latin typeface="Arial MT"/>
                <a:cs typeface="Arial MT"/>
              </a:rPr>
              <a:t>datasets</a:t>
            </a:r>
            <a:r>
              <a:rPr sz="2000" spc="-35">
                <a:solidFill>
                  <a:srgbClr val="FF0000"/>
                </a:solidFill>
                <a:latin typeface="Arial MT"/>
                <a:cs typeface="Arial MT"/>
              </a:rPr>
              <a:t> </a:t>
            </a:r>
            <a:r>
              <a:rPr sz="2000">
                <a:latin typeface="Arial MT"/>
                <a:cs typeface="Arial MT"/>
              </a:rPr>
              <a:t>created</a:t>
            </a:r>
          </a:p>
          <a:p>
            <a:pPr marL="355600" algn="just">
              <a:lnSpc>
                <a:spcPct val="100000"/>
              </a:lnSpc>
              <a:spcBef>
                <a:spcPts val="5"/>
              </a:spcBef>
            </a:pPr>
            <a:r>
              <a:rPr sz="2000">
                <a:latin typeface="Arial MT"/>
                <a:cs typeface="Arial MT"/>
              </a:rPr>
              <a:t>by</a:t>
            </a:r>
            <a:r>
              <a:rPr sz="2000" spc="-30">
                <a:latin typeface="Arial MT"/>
                <a:cs typeface="Arial MT"/>
              </a:rPr>
              <a:t> </a:t>
            </a:r>
            <a:r>
              <a:rPr sz="2000" spc="-5">
                <a:latin typeface="Arial MT"/>
                <a:cs typeface="Arial MT"/>
              </a:rPr>
              <a:t>different</a:t>
            </a:r>
            <a:r>
              <a:rPr sz="2000" spc="-45">
                <a:latin typeface="Arial MT"/>
                <a:cs typeface="Arial MT"/>
              </a:rPr>
              <a:t> </a:t>
            </a:r>
            <a:r>
              <a:rPr sz="2000">
                <a:latin typeface="Arial MT"/>
                <a:cs typeface="Arial MT"/>
              </a:rPr>
              <a:t>organizations.</a:t>
            </a:r>
          </a:p>
          <a:p>
            <a:pPr marL="355600" marR="110489" indent="-342900" algn="just">
              <a:lnSpc>
                <a:spcPct val="100000"/>
              </a:lnSpc>
              <a:spcBef>
                <a:spcPts val="1080"/>
              </a:spcBef>
              <a:buChar char="•"/>
              <a:tabLst>
                <a:tab pos="355600" algn="l"/>
              </a:tabLst>
            </a:pPr>
            <a:r>
              <a:rPr sz="2000" spc="-10">
                <a:latin typeface="Arial MT"/>
                <a:cs typeface="Arial MT"/>
              </a:rPr>
              <a:t>Conceptually,</a:t>
            </a:r>
            <a:r>
              <a:rPr sz="2000" spc="-40">
                <a:latin typeface="Arial MT"/>
                <a:cs typeface="Arial MT"/>
              </a:rPr>
              <a:t> </a:t>
            </a:r>
            <a:r>
              <a:rPr sz="2000">
                <a:latin typeface="Arial MT"/>
                <a:cs typeface="Arial MT"/>
              </a:rPr>
              <a:t>you</a:t>
            </a:r>
            <a:r>
              <a:rPr sz="2000" spc="-20">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load two</a:t>
            </a:r>
            <a:r>
              <a:rPr sz="2000" spc="-15">
                <a:latin typeface="Arial MT"/>
                <a:cs typeface="Arial MT"/>
              </a:rPr>
              <a:t> </a:t>
            </a:r>
            <a:r>
              <a:rPr sz="2000">
                <a:latin typeface="Arial MT"/>
                <a:cs typeface="Arial MT"/>
              </a:rPr>
              <a:t>external</a:t>
            </a:r>
            <a:r>
              <a:rPr sz="2000" spc="-25">
                <a:latin typeface="Arial MT"/>
                <a:cs typeface="Arial MT"/>
              </a:rPr>
              <a:t> </a:t>
            </a:r>
            <a:r>
              <a:rPr sz="2000">
                <a:latin typeface="Arial MT"/>
                <a:cs typeface="Arial MT"/>
              </a:rPr>
              <a:t>datasets</a:t>
            </a:r>
            <a:r>
              <a:rPr sz="2000" spc="-40">
                <a:latin typeface="Arial MT"/>
                <a:cs typeface="Arial MT"/>
              </a:rPr>
              <a:t> </a:t>
            </a:r>
            <a:r>
              <a:rPr sz="2000">
                <a:latin typeface="Arial MT"/>
                <a:cs typeface="Arial MT"/>
              </a:rPr>
              <a:t>into</a:t>
            </a:r>
            <a:r>
              <a:rPr sz="2000" spc="-15">
                <a:latin typeface="Arial MT"/>
                <a:cs typeface="Arial MT"/>
              </a:rPr>
              <a:t> </a:t>
            </a:r>
            <a:r>
              <a:rPr sz="2000">
                <a:latin typeface="Arial MT"/>
                <a:cs typeface="Arial MT"/>
              </a:rPr>
              <a:t>one</a:t>
            </a:r>
            <a:r>
              <a:rPr sz="2000" spc="-15">
                <a:latin typeface="Arial MT"/>
                <a:cs typeface="Arial MT"/>
              </a:rPr>
              <a:t> </a:t>
            </a:r>
            <a:r>
              <a:rPr sz="2000">
                <a:latin typeface="Arial MT"/>
                <a:cs typeface="Arial MT"/>
              </a:rPr>
              <a:t>graph</a:t>
            </a:r>
            <a:r>
              <a:rPr sz="2000" spc="-5">
                <a:latin typeface="Arial MT"/>
                <a:cs typeface="Arial MT"/>
              </a:rPr>
              <a:t> </a:t>
            </a:r>
            <a:r>
              <a:rPr sz="2000">
                <a:latin typeface="Arial MT"/>
                <a:cs typeface="Arial MT"/>
              </a:rPr>
              <a:t>store </a:t>
            </a:r>
            <a:r>
              <a:rPr sz="2000" spc="-545">
                <a:latin typeface="Arial MT"/>
                <a:cs typeface="Arial MT"/>
              </a:rPr>
              <a:t> </a:t>
            </a:r>
            <a:r>
              <a:rPr sz="2000">
                <a:latin typeface="Arial MT"/>
                <a:cs typeface="Arial MT"/>
              </a:rPr>
              <a:t>and</a:t>
            </a:r>
            <a:r>
              <a:rPr sz="2000" spc="-25">
                <a:latin typeface="Arial MT"/>
                <a:cs typeface="Arial MT"/>
              </a:rPr>
              <a:t> </a:t>
            </a:r>
            <a:r>
              <a:rPr sz="2000">
                <a:latin typeface="Arial MT"/>
                <a:cs typeface="Arial MT"/>
              </a:rPr>
              <a:t>then</a:t>
            </a:r>
            <a:r>
              <a:rPr sz="2000" spc="-15">
                <a:latin typeface="Arial MT"/>
                <a:cs typeface="Arial MT"/>
              </a:rPr>
              <a:t> </a:t>
            </a:r>
            <a:r>
              <a:rPr sz="2000">
                <a:latin typeface="Arial MT"/>
                <a:cs typeface="Arial MT"/>
              </a:rPr>
              <a:t>perform</a:t>
            </a:r>
            <a:r>
              <a:rPr sz="2000" spc="-45">
                <a:latin typeface="Arial MT"/>
                <a:cs typeface="Arial MT"/>
              </a:rPr>
              <a:t> </a:t>
            </a:r>
            <a:r>
              <a:rPr sz="2000">
                <a:latin typeface="Arial MT"/>
                <a:cs typeface="Arial MT"/>
              </a:rPr>
              <a:t>graph</a:t>
            </a:r>
            <a:r>
              <a:rPr sz="2000" spc="-35">
                <a:latin typeface="Arial MT"/>
                <a:cs typeface="Arial MT"/>
              </a:rPr>
              <a:t> </a:t>
            </a:r>
            <a:r>
              <a:rPr sz="2000">
                <a:latin typeface="Arial MT"/>
                <a:cs typeface="Arial MT"/>
              </a:rPr>
              <a:t>queries</a:t>
            </a:r>
            <a:r>
              <a:rPr sz="2000" spc="-25">
                <a:latin typeface="Arial MT"/>
                <a:cs typeface="Arial MT"/>
              </a:rPr>
              <a:t> </a:t>
            </a:r>
            <a:r>
              <a:rPr sz="2000">
                <a:latin typeface="Arial MT"/>
                <a:cs typeface="Arial MT"/>
              </a:rPr>
              <a:t>on</a:t>
            </a:r>
            <a:r>
              <a:rPr sz="2000" spc="-15">
                <a:latin typeface="Arial MT"/>
                <a:cs typeface="Arial MT"/>
              </a:rPr>
              <a:t> </a:t>
            </a:r>
            <a:r>
              <a:rPr sz="2000">
                <a:latin typeface="Arial MT"/>
                <a:cs typeface="Arial MT"/>
              </a:rPr>
              <a:t>this joined</a:t>
            </a:r>
            <a:r>
              <a:rPr sz="2000" spc="-15">
                <a:latin typeface="Arial MT"/>
                <a:cs typeface="Arial MT"/>
              </a:rPr>
              <a:t> </a:t>
            </a:r>
            <a:r>
              <a:rPr sz="2000">
                <a:latin typeface="Arial MT"/>
                <a:cs typeface="Arial MT"/>
              </a:rPr>
              <a:t>database.</a:t>
            </a:r>
          </a:p>
          <a:p>
            <a:pPr marL="355600" marR="122555" indent="-342900" algn="just">
              <a:lnSpc>
                <a:spcPct val="100000"/>
              </a:lnSpc>
              <a:spcBef>
                <a:spcPts val="1080"/>
              </a:spcBef>
              <a:buChar char="•"/>
              <a:tabLst>
                <a:tab pos="355600" algn="l"/>
              </a:tabLst>
            </a:pPr>
            <a:r>
              <a:rPr sz="2000">
                <a:latin typeface="Arial MT"/>
                <a:cs typeface="Arial MT"/>
              </a:rPr>
              <a:t>The</a:t>
            </a:r>
            <a:r>
              <a:rPr sz="2000" spc="-15">
                <a:latin typeface="Arial MT"/>
                <a:cs typeface="Arial MT"/>
              </a:rPr>
              <a:t> </a:t>
            </a:r>
            <a:r>
              <a:rPr sz="2000">
                <a:latin typeface="Arial MT"/>
                <a:cs typeface="Arial MT"/>
              </a:rPr>
              <a:t>trick</a:t>
            </a:r>
            <a:r>
              <a:rPr sz="2000" spc="-20">
                <a:latin typeface="Arial MT"/>
                <a:cs typeface="Arial MT"/>
              </a:rPr>
              <a:t> </a:t>
            </a:r>
            <a:r>
              <a:rPr sz="2000">
                <a:latin typeface="Arial MT"/>
                <a:cs typeface="Arial MT"/>
              </a:rPr>
              <a:t>is knowing</a:t>
            </a:r>
            <a:r>
              <a:rPr sz="2000" spc="-10">
                <a:latin typeface="Arial MT"/>
                <a:cs typeface="Arial MT"/>
              </a:rPr>
              <a:t> </a:t>
            </a:r>
            <a:r>
              <a:rPr sz="2000">
                <a:latin typeface="Arial MT"/>
                <a:cs typeface="Arial MT"/>
              </a:rPr>
              <a:t>when</a:t>
            </a:r>
            <a:r>
              <a:rPr sz="2000" spc="-15">
                <a:latin typeface="Arial MT"/>
                <a:cs typeface="Arial MT"/>
              </a:rPr>
              <a:t> </a:t>
            </a:r>
            <a:r>
              <a:rPr sz="2000">
                <a:latin typeface="Arial MT"/>
                <a:cs typeface="Arial MT"/>
              </a:rPr>
              <a:t>two</a:t>
            </a:r>
            <a:r>
              <a:rPr sz="2000" spc="-10">
                <a:latin typeface="Arial MT"/>
                <a:cs typeface="Arial MT"/>
              </a:rPr>
              <a:t> </a:t>
            </a:r>
            <a:r>
              <a:rPr sz="2000">
                <a:latin typeface="Arial MT"/>
                <a:cs typeface="Arial MT"/>
              </a:rPr>
              <a:t>nodes</a:t>
            </a:r>
            <a:r>
              <a:rPr sz="2000" spc="-20">
                <a:latin typeface="Arial MT"/>
                <a:cs typeface="Arial MT"/>
              </a:rPr>
              <a:t> </a:t>
            </a:r>
            <a:r>
              <a:rPr sz="2000">
                <a:latin typeface="Arial MT"/>
                <a:cs typeface="Arial MT"/>
              </a:rPr>
              <a:t>reference</a:t>
            </a:r>
            <a:r>
              <a:rPr sz="2000" spc="-55">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same</a:t>
            </a:r>
            <a:r>
              <a:rPr sz="2000" spc="-15">
                <a:latin typeface="Arial MT"/>
                <a:cs typeface="Arial MT"/>
              </a:rPr>
              <a:t> </a:t>
            </a:r>
            <a:r>
              <a:rPr sz="2000">
                <a:latin typeface="Arial MT"/>
                <a:cs typeface="Arial MT"/>
              </a:rPr>
              <a:t>object.</a:t>
            </a:r>
            <a:r>
              <a:rPr sz="2000" spc="-35">
                <a:latin typeface="Arial MT"/>
                <a:cs typeface="Arial MT"/>
              </a:rPr>
              <a:t> </a:t>
            </a:r>
            <a:r>
              <a:rPr sz="2000">
                <a:latin typeface="Arial MT"/>
                <a:cs typeface="Arial MT"/>
              </a:rPr>
              <a:t>RDF </a:t>
            </a:r>
            <a:r>
              <a:rPr sz="2000" spc="-545">
                <a:latin typeface="Arial MT"/>
                <a:cs typeface="Arial MT"/>
              </a:rPr>
              <a:t> </a:t>
            </a:r>
            <a:r>
              <a:rPr sz="2000">
                <a:latin typeface="Arial MT"/>
                <a:cs typeface="Arial MT"/>
              </a:rPr>
              <a:t>uses</a:t>
            </a:r>
            <a:r>
              <a:rPr sz="2000" spc="-15">
                <a:latin typeface="Arial MT"/>
                <a:cs typeface="Arial MT"/>
              </a:rPr>
              <a:t> </a:t>
            </a:r>
            <a:r>
              <a:rPr sz="2000">
                <a:latin typeface="Arial MT"/>
                <a:cs typeface="Arial MT"/>
              </a:rPr>
              <a:t>directed</a:t>
            </a:r>
            <a:r>
              <a:rPr sz="2000" spc="-30">
                <a:latin typeface="Arial MT"/>
                <a:cs typeface="Arial MT"/>
              </a:rPr>
              <a:t> </a:t>
            </a:r>
            <a:r>
              <a:rPr sz="2000" spc="5">
                <a:latin typeface="Arial MT"/>
                <a:cs typeface="Arial MT"/>
              </a:rPr>
              <a:t>graphs,</a:t>
            </a:r>
            <a:r>
              <a:rPr sz="2000" spc="-25">
                <a:latin typeface="Arial MT"/>
                <a:cs typeface="Arial MT"/>
              </a:rPr>
              <a:t> </a:t>
            </a:r>
            <a:r>
              <a:rPr sz="2000">
                <a:latin typeface="Arial MT"/>
                <a:cs typeface="Arial MT"/>
              </a:rPr>
              <a:t>where</a:t>
            </a:r>
            <a:r>
              <a:rPr sz="2000" spc="-20">
                <a:latin typeface="Arial MT"/>
                <a:cs typeface="Arial MT"/>
              </a:rPr>
              <a:t> </a:t>
            </a:r>
            <a:r>
              <a:rPr sz="2000">
                <a:latin typeface="Arial MT"/>
                <a:cs typeface="Arial MT"/>
              </a:rPr>
              <a:t>the</a:t>
            </a:r>
            <a:r>
              <a:rPr sz="2000" spc="-55">
                <a:latin typeface="Arial MT"/>
                <a:cs typeface="Arial MT"/>
              </a:rPr>
              <a:t> </a:t>
            </a:r>
            <a:r>
              <a:rPr sz="2000">
                <a:latin typeface="Arial MT"/>
                <a:cs typeface="Arial MT"/>
              </a:rPr>
              <a:t>relationship</a:t>
            </a:r>
            <a:r>
              <a:rPr sz="2000" spc="-25">
                <a:latin typeface="Arial MT"/>
                <a:cs typeface="Arial MT"/>
              </a:rPr>
              <a:t> </a:t>
            </a:r>
            <a:r>
              <a:rPr sz="2000">
                <a:latin typeface="Arial MT"/>
                <a:cs typeface="Arial MT"/>
              </a:rPr>
              <a:t>specifically</a:t>
            </a:r>
            <a:r>
              <a:rPr sz="2000" spc="-10">
                <a:latin typeface="Arial MT"/>
                <a:cs typeface="Arial MT"/>
              </a:rPr>
              <a:t> </a:t>
            </a:r>
            <a:r>
              <a:rPr sz="2000">
                <a:latin typeface="Arial MT"/>
                <a:cs typeface="Arial MT"/>
              </a:rPr>
              <a:t>points</a:t>
            </a:r>
            <a:r>
              <a:rPr sz="2000" spc="-20">
                <a:latin typeface="Arial MT"/>
                <a:cs typeface="Arial MT"/>
              </a:rPr>
              <a:t> </a:t>
            </a:r>
            <a:r>
              <a:rPr sz="2000">
                <a:latin typeface="Arial MT"/>
                <a:cs typeface="Arial MT"/>
              </a:rPr>
              <a:t>from</a:t>
            </a:r>
            <a:r>
              <a:rPr sz="2000" spc="-25">
                <a:latin typeface="Arial MT"/>
                <a:cs typeface="Arial MT"/>
              </a:rPr>
              <a:t> </a:t>
            </a:r>
            <a:r>
              <a:rPr sz="2000">
                <a:latin typeface="Arial MT"/>
                <a:cs typeface="Arial MT"/>
              </a:rPr>
              <a:t>a </a:t>
            </a:r>
            <a:r>
              <a:rPr sz="2000" spc="-545">
                <a:latin typeface="Arial MT"/>
                <a:cs typeface="Arial MT"/>
              </a:rPr>
              <a:t> </a:t>
            </a:r>
            <a:r>
              <a:rPr sz="2000" spc="5">
                <a:latin typeface="Arial MT"/>
                <a:cs typeface="Arial MT"/>
              </a:rPr>
              <a:t>source</a:t>
            </a:r>
            <a:r>
              <a:rPr sz="2000" spc="-40">
                <a:latin typeface="Arial MT"/>
                <a:cs typeface="Arial MT"/>
              </a:rPr>
              <a:t> </a:t>
            </a:r>
            <a:r>
              <a:rPr sz="2000">
                <a:latin typeface="Arial MT"/>
                <a:cs typeface="Arial MT"/>
              </a:rPr>
              <a:t>node</a:t>
            </a:r>
            <a:r>
              <a:rPr sz="2000" spc="-20">
                <a:latin typeface="Arial MT"/>
                <a:cs typeface="Arial MT"/>
              </a:rPr>
              <a:t> </a:t>
            </a:r>
            <a:r>
              <a:rPr sz="2000">
                <a:latin typeface="Arial MT"/>
                <a:cs typeface="Arial MT"/>
              </a:rPr>
              <a:t>to a</a:t>
            </a:r>
            <a:r>
              <a:rPr sz="2000" spc="-40">
                <a:latin typeface="Arial MT"/>
                <a:cs typeface="Arial MT"/>
              </a:rPr>
              <a:t> </a:t>
            </a:r>
            <a:r>
              <a:rPr sz="2000">
                <a:latin typeface="Arial MT"/>
                <a:cs typeface="Arial MT"/>
              </a:rPr>
              <a:t>destination</a:t>
            </a:r>
            <a:r>
              <a:rPr sz="2000" spc="-15">
                <a:latin typeface="Arial MT"/>
                <a:cs typeface="Arial MT"/>
              </a:rPr>
              <a:t> </a:t>
            </a:r>
            <a:r>
              <a:rPr sz="2000">
                <a:latin typeface="Arial MT"/>
                <a:cs typeface="Arial MT"/>
              </a:rPr>
              <a:t>node.</a:t>
            </a:r>
          </a:p>
          <a:p>
            <a:pPr marL="355600" marR="249554" indent="-342900">
              <a:lnSpc>
                <a:spcPct val="100000"/>
              </a:lnSpc>
              <a:spcBef>
                <a:spcPts val="1080"/>
              </a:spcBef>
              <a:buChar char="•"/>
              <a:tabLst>
                <a:tab pos="354965" algn="l"/>
                <a:tab pos="355600" algn="l"/>
              </a:tabLst>
            </a:pPr>
            <a:r>
              <a:rPr sz="2000">
                <a:latin typeface="Arial MT"/>
                <a:cs typeface="Arial MT"/>
              </a:rPr>
              <a:t>The</a:t>
            </a:r>
            <a:r>
              <a:rPr sz="2000" spc="-15">
                <a:latin typeface="Arial MT"/>
                <a:cs typeface="Arial MT"/>
              </a:rPr>
              <a:t> </a:t>
            </a:r>
            <a:r>
              <a:rPr sz="2000">
                <a:latin typeface="Arial MT"/>
                <a:cs typeface="Arial MT"/>
              </a:rPr>
              <a:t>terminology</a:t>
            </a:r>
            <a:r>
              <a:rPr sz="2000" spc="-20">
                <a:latin typeface="Arial MT"/>
                <a:cs typeface="Arial MT"/>
              </a:rPr>
              <a:t> </a:t>
            </a:r>
            <a:r>
              <a:rPr sz="2000">
                <a:latin typeface="Arial MT"/>
                <a:cs typeface="Arial MT"/>
              </a:rPr>
              <a:t>for</a:t>
            </a:r>
            <a:r>
              <a:rPr sz="2000" spc="-2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source,</a:t>
            </a:r>
            <a:r>
              <a:rPr sz="2000" spc="-40">
                <a:latin typeface="Arial MT"/>
                <a:cs typeface="Arial MT"/>
              </a:rPr>
              <a:t> </a:t>
            </a:r>
            <a:r>
              <a:rPr sz="2000">
                <a:latin typeface="Arial MT"/>
                <a:cs typeface="Arial MT"/>
              </a:rPr>
              <a:t>link,</a:t>
            </a:r>
            <a:r>
              <a:rPr sz="2000" spc="-10">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destination</a:t>
            </a:r>
            <a:r>
              <a:rPr sz="2000" spc="-25">
                <a:latin typeface="Arial MT"/>
                <a:cs typeface="Arial MT"/>
              </a:rPr>
              <a:t> </a:t>
            </a:r>
            <a:r>
              <a:rPr sz="2000">
                <a:latin typeface="Arial MT"/>
                <a:cs typeface="Arial MT"/>
              </a:rPr>
              <a:t>may</a:t>
            </a:r>
            <a:r>
              <a:rPr sz="2000" spc="-20">
                <a:latin typeface="Arial MT"/>
                <a:cs typeface="Arial MT"/>
              </a:rPr>
              <a:t> </a:t>
            </a:r>
            <a:r>
              <a:rPr sz="2000">
                <a:latin typeface="Arial MT"/>
                <a:cs typeface="Arial MT"/>
              </a:rPr>
              <a:t>vary</a:t>
            </a:r>
            <a:r>
              <a:rPr sz="2000" spc="-5">
                <a:latin typeface="Arial MT"/>
                <a:cs typeface="Arial MT"/>
              </a:rPr>
              <a:t> </a:t>
            </a:r>
            <a:r>
              <a:rPr sz="2000">
                <a:latin typeface="Arial MT"/>
                <a:cs typeface="Arial MT"/>
              </a:rPr>
              <a:t>based </a:t>
            </a:r>
            <a:r>
              <a:rPr sz="2000" spc="-540">
                <a:latin typeface="Arial MT"/>
                <a:cs typeface="Arial MT"/>
              </a:rPr>
              <a:t> </a:t>
            </a:r>
            <a:r>
              <a:rPr sz="2000">
                <a:latin typeface="Arial MT"/>
                <a:cs typeface="Arial MT"/>
              </a:rPr>
              <a:t>on your situation, but in general the terms </a:t>
            </a:r>
            <a:r>
              <a:rPr sz="2000" i="1">
                <a:latin typeface="Arial"/>
                <a:cs typeface="Arial"/>
              </a:rPr>
              <a:t>subject</a:t>
            </a:r>
            <a:r>
              <a:rPr sz="2000">
                <a:latin typeface="Arial MT"/>
                <a:cs typeface="Arial MT"/>
              </a:rPr>
              <a:t>, </a:t>
            </a:r>
            <a:r>
              <a:rPr sz="2000" i="1">
                <a:latin typeface="Arial"/>
                <a:cs typeface="Arial"/>
              </a:rPr>
              <a:t>predicate</a:t>
            </a:r>
            <a:r>
              <a:rPr sz="2000">
                <a:latin typeface="Arial MT"/>
                <a:cs typeface="Arial MT"/>
              </a:rPr>
              <a:t>, and </a:t>
            </a:r>
            <a:r>
              <a:rPr sz="2000" spc="5">
                <a:latin typeface="Arial MT"/>
                <a:cs typeface="Arial MT"/>
              </a:rPr>
              <a:t> </a:t>
            </a:r>
            <a:r>
              <a:rPr sz="2000" i="1">
                <a:latin typeface="Arial"/>
                <a:cs typeface="Arial"/>
              </a:rPr>
              <a:t>object</a:t>
            </a:r>
            <a:r>
              <a:rPr sz="2000" i="1" spc="-35">
                <a:latin typeface="Arial"/>
                <a:cs typeface="Arial"/>
              </a:rPr>
              <a:t> </a:t>
            </a:r>
            <a:r>
              <a:rPr sz="2000">
                <a:latin typeface="Arial MT"/>
                <a:cs typeface="Arial MT"/>
              </a:rPr>
              <a:t>are</a:t>
            </a:r>
            <a:r>
              <a:rPr sz="2000" spc="-25">
                <a:latin typeface="Arial MT"/>
                <a:cs typeface="Arial MT"/>
              </a:rPr>
              <a:t> </a:t>
            </a:r>
            <a:r>
              <a:rPr sz="2000">
                <a:latin typeface="Arial MT"/>
                <a:cs typeface="Arial MT"/>
              </a:rPr>
              <a:t>used.</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27</a:t>
            </a:r>
            <a:endParaRPr sz="2400">
              <a:latin typeface="Arial"/>
              <a:cs typeface="Arial"/>
            </a:endParaRPr>
          </a:p>
        </p:txBody>
      </p:sp>
    </p:spTree>
    <p:extLst>
      <p:ext uri="{BB962C8B-B14F-4D97-AF65-F5344CB8AC3E}">
        <p14:creationId xmlns:p14="http://schemas.microsoft.com/office/powerpoint/2010/main" val="3485276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464946"/>
            <a:ext cx="7591213" cy="1001394"/>
          </a:xfrm>
          <a:prstGeom prst="rect">
            <a:avLst/>
          </a:prstGeom>
        </p:spPr>
        <p:txBody>
          <a:bodyPr vert="horz" wrap="square" lIns="0" tIns="13335" rIns="0" bIns="0" rtlCol="0">
            <a:spAutoFit/>
          </a:bodyPr>
          <a:lstStyle/>
          <a:p>
            <a:pPr marL="12700" marR="5080">
              <a:lnSpc>
                <a:spcPct val="100000"/>
              </a:lnSpc>
              <a:spcBef>
                <a:spcPts val="105"/>
              </a:spcBef>
            </a:pPr>
            <a:r>
              <a:rPr sz="3200" spc="-55"/>
              <a:t>Linking</a:t>
            </a:r>
            <a:r>
              <a:rPr sz="3200" spc="-155"/>
              <a:t> </a:t>
            </a:r>
            <a:r>
              <a:rPr sz="3200" spc="-45"/>
              <a:t>external</a:t>
            </a:r>
            <a:r>
              <a:rPr sz="3200" spc="-135"/>
              <a:t> </a:t>
            </a:r>
            <a:r>
              <a:rPr sz="3200" spc="-60"/>
              <a:t>data</a:t>
            </a:r>
            <a:r>
              <a:rPr sz="3200" spc="-135"/>
              <a:t> </a:t>
            </a:r>
            <a:r>
              <a:rPr sz="3200" spc="-45"/>
              <a:t>with </a:t>
            </a:r>
            <a:r>
              <a:rPr sz="3200" spc="-1055"/>
              <a:t> </a:t>
            </a:r>
            <a:r>
              <a:rPr sz="3200" spc="-40"/>
              <a:t>the</a:t>
            </a:r>
            <a:r>
              <a:rPr sz="3200" spc="-125"/>
              <a:t> </a:t>
            </a:r>
            <a:r>
              <a:rPr sz="3200" spc="-40"/>
              <a:t>RDF</a:t>
            </a:r>
            <a:r>
              <a:rPr sz="3200" spc="-150"/>
              <a:t> </a:t>
            </a:r>
            <a:r>
              <a:rPr sz="3200" spc="-45"/>
              <a:t>standard</a:t>
            </a:r>
            <a:r>
              <a:rPr sz="3200" spc="-135"/>
              <a:t> </a:t>
            </a:r>
            <a:r>
              <a:rPr sz="2800" spc="-60"/>
              <a:t>(Cont.)</a:t>
            </a:r>
            <a:endParaRPr sz="2800"/>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28</a:t>
            </a:r>
            <a:endParaRPr sz="2400">
              <a:latin typeface="Arial"/>
              <a:cs typeface="Arial"/>
            </a:endParaRPr>
          </a:p>
        </p:txBody>
      </p:sp>
      <p:grpSp>
        <p:nvGrpSpPr>
          <p:cNvPr id="4" name="object 4"/>
          <p:cNvGrpSpPr/>
          <p:nvPr/>
        </p:nvGrpSpPr>
        <p:grpSpPr>
          <a:xfrm>
            <a:off x="3251200" y="2047875"/>
            <a:ext cx="8343900" cy="3972670"/>
            <a:chOff x="2438400" y="2047875"/>
            <a:chExt cx="6257925" cy="3972670"/>
          </a:xfrm>
        </p:grpSpPr>
        <p:pic>
          <p:nvPicPr>
            <p:cNvPr id="6" name="object 6"/>
            <p:cNvPicPr/>
            <p:nvPr/>
          </p:nvPicPr>
          <p:blipFill>
            <a:blip r:embed="rId2" cstate="print"/>
            <a:stretch>
              <a:fillRect/>
            </a:stretch>
          </p:blipFill>
          <p:spPr>
            <a:xfrm>
              <a:off x="5638800" y="2047875"/>
              <a:ext cx="3057525" cy="1238250"/>
            </a:xfrm>
            <a:prstGeom prst="rect">
              <a:avLst/>
            </a:prstGeom>
          </p:spPr>
        </p:pic>
        <p:pic>
          <p:nvPicPr>
            <p:cNvPr id="7" name="object 7"/>
            <p:cNvPicPr/>
            <p:nvPr/>
          </p:nvPicPr>
          <p:blipFill>
            <a:blip r:embed="rId3" cstate="print"/>
            <a:stretch>
              <a:fillRect/>
            </a:stretch>
          </p:blipFill>
          <p:spPr>
            <a:xfrm>
              <a:off x="2438400" y="5324602"/>
              <a:ext cx="5039479" cy="695943"/>
            </a:xfrm>
            <a:prstGeom prst="rect">
              <a:avLst/>
            </a:prstGeom>
          </p:spPr>
        </p:pic>
      </p:grpSp>
      <p:sp>
        <p:nvSpPr>
          <p:cNvPr id="8" name="object 8"/>
          <p:cNvSpPr txBox="1"/>
          <p:nvPr/>
        </p:nvSpPr>
        <p:spPr>
          <a:xfrm>
            <a:off x="816188" y="2058163"/>
            <a:ext cx="11506947" cy="2498761"/>
          </a:xfrm>
          <a:prstGeom prst="rect">
            <a:avLst/>
          </a:prstGeom>
        </p:spPr>
        <p:txBody>
          <a:bodyPr vert="horz" wrap="square" lIns="0" tIns="13335" rIns="0" bIns="0" rtlCol="0">
            <a:spAutoFit/>
          </a:bodyPr>
          <a:lstStyle/>
          <a:p>
            <a:pPr marL="88900" marR="3632200">
              <a:lnSpc>
                <a:spcPct val="100000"/>
              </a:lnSpc>
              <a:spcBef>
                <a:spcPts val="105"/>
              </a:spcBef>
            </a:pPr>
            <a:r>
              <a:rPr sz="2000">
                <a:latin typeface="Arial MT"/>
                <a:cs typeface="Arial MT"/>
              </a:rPr>
              <a:t>The</a:t>
            </a:r>
            <a:r>
              <a:rPr sz="2000" spc="-20">
                <a:latin typeface="Arial MT"/>
                <a:cs typeface="Arial MT"/>
              </a:rPr>
              <a:t> </a:t>
            </a:r>
            <a:r>
              <a:rPr sz="2000">
                <a:latin typeface="Arial MT"/>
                <a:cs typeface="Arial MT"/>
              </a:rPr>
              <a:t>first</a:t>
            </a:r>
            <a:r>
              <a:rPr sz="2000" spc="-25">
                <a:latin typeface="Arial MT"/>
                <a:cs typeface="Arial MT"/>
              </a:rPr>
              <a:t> </a:t>
            </a:r>
            <a:r>
              <a:rPr sz="2000">
                <a:latin typeface="Arial MT"/>
                <a:cs typeface="Arial MT"/>
              </a:rPr>
              <a:t>assertion</a:t>
            </a:r>
            <a:r>
              <a:rPr sz="2000" spc="-45">
                <a:latin typeface="Arial MT"/>
                <a:cs typeface="Arial MT"/>
              </a:rPr>
              <a:t> </a:t>
            </a:r>
            <a:r>
              <a:rPr sz="2000">
                <a:latin typeface="Arial MT"/>
                <a:cs typeface="Arial MT"/>
              </a:rPr>
              <a:t>is</a:t>
            </a:r>
            <a:r>
              <a:rPr sz="2000" spc="-20">
                <a:latin typeface="Arial MT"/>
                <a:cs typeface="Arial MT"/>
              </a:rPr>
              <a:t> </a:t>
            </a:r>
            <a:r>
              <a:rPr sz="2000">
                <a:latin typeface="Arial MT"/>
                <a:cs typeface="Arial MT"/>
              </a:rPr>
              <a:t>(book,</a:t>
            </a:r>
            <a:r>
              <a:rPr sz="2000" spc="-40">
                <a:latin typeface="Arial MT"/>
                <a:cs typeface="Arial MT"/>
              </a:rPr>
              <a:t> </a:t>
            </a:r>
            <a:r>
              <a:rPr sz="2000" spc="-10">
                <a:latin typeface="Arial MT"/>
                <a:cs typeface="Arial MT"/>
              </a:rPr>
              <a:t>has-author, </a:t>
            </a:r>
            <a:r>
              <a:rPr sz="2000" spc="-540">
                <a:latin typeface="Arial MT"/>
                <a:cs typeface="Arial MT"/>
              </a:rPr>
              <a:t> </a:t>
            </a:r>
            <a:r>
              <a:rPr sz="2000">
                <a:latin typeface="Arial MT"/>
                <a:cs typeface="Arial MT"/>
              </a:rPr>
              <a:t>Person123), and </a:t>
            </a:r>
            <a:endParaRPr lang="en-US" sz="2000">
              <a:latin typeface="Arial MT"/>
              <a:cs typeface="Arial MT"/>
            </a:endParaRPr>
          </a:p>
          <a:p>
            <a:pPr marL="88900" marR="3632200">
              <a:lnSpc>
                <a:spcPct val="100000"/>
              </a:lnSpc>
              <a:spcBef>
                <a:spcPts val="105"/>
              </a:spcBef>
            </a:pPr>
            <a:r>
              <a:rPr sz="2000">
                <a:latin typeface="Arial MT"/>
                <a:cs typeface="Arial MT"/>
              </a:rPr>
              <a:t>the second assertion </a:t>
            </a:r>
            <a:r>
              <a:rPr sz="2000" spc="5">
                <a:latin typeface="Arial MT"/>
                <a:cs typeface="Arial MT"/>
              </a:rPr>
              <a:t> </a:t>
            </a:r>
            <a:r>
              <a:rPr sz="2000">
                <a:latin typeface="Arial MT"/>
                <a:cs typeface="Arial MT"/>
              </a:rPr>
              <a:t>is</a:t>
            </a:r>
            <a:r>
              <a:rPr sz="2000" spc="-5">
                <a:latin typeface="Arial MT"/>
                <a:cs typeface="Arial MT"/>
              </a:rPr>
              <a:t> </a:t>
            </a:r>
            <a:r>
              <a:rPr sz="2000">
                <a:latin typeface="Arial MT"/>
                <a:cs typeface="Arial MT"/>
              </a:rPr>
              <a:t>(Person123,</a:t>
            </a:r>
            <a:r>
              <a:rPr sz="2000" spc="-50">
                <a:latin typeface="Arial MT"/>
                <a:cs typeface="Arial MT"/>
              </a:rPr>
              <a:t> </a:t>
            </a:r>
            <a:r>
              <a:rPr sz="2000">
                <a:latin typeface="Arial MT"/>
                <a:cs typeface="Arial MT"/>
              </a:rPr>
              <a:t>has-name,</a:t>
            </a:r>
            <a:r>
              <a:rPr sz="2000" spc="-40">
                <a:latin typeface="Arial MT"/>
                <a:cs typeface="Arial MT"/>
              </a:rPr>
              <a:t> </a:t>
            </a:r>
            <a:r>
              <a:rPr sz="2000">
                <a:latin typeface="Arial MT"/>
                <a:cs typeface="Arial MT"/>
              </a:rPr>
              <a:t>“Dan”).</a:t>
            </a:r>
          </a:p>
          <a:p>
            <a:pPr>
              <a:lnSpc>
                <a:spcPct val="100000"/>
              </a:lnSpc>
              <a:spcBef>
                <a:spcPts val="40"/>
              </a:spcBef>
            </a:pPr>
            <a:endParaRPr sz="3150">
              <a:latin typeface="Arial MT"/>
              <a:cs typeface="Arial MT"/>
            </a:endParaRPr>
          </a:p>
          <a:p>
            <a:pPr marL="12700" algn="just">
              <a:lnSpc>
                <a:spcPct val="100000"/>
              </a:lnSpc>
            </a:pPr>
            <a:r>
              <a:rPr sz="2000">
                <a:latin typeface="Arial MT"/>
                <a:cs typeface="Arial MT"/>
              </a:rPr>
              <a:t>When</a:t>
            </a:r>
            <a:r>
              <a:rPr sz="2000" spc="-25">
                <a:latin typeface="Arial MT"/>
                <a:cs typeface="Arial MT"/>
              </a:rPr>
              <a:t> </a:t>
            </a:r>
            <a:r>
              <a:rPr sz="2000">
                <a:latin typeface="Arial MT"/>
                <a:cs typeface="Arial MT"/>
              </a:rPr>
              <a:t>stored</a:t>
            </a:r>
            <a:r>
              <a:rPr sz="2000" spc="-25">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a:t>
            </a:r>
            <a:r>
              <a:rPr sz="2000" spc="-20">
                <a:latin typeface="Arial MT"/>
                <a:cs typeface="Arial MT"/>
              </a:rPr>
              <a:t> </a:t>
            </a:r>
            <a:r>
              <a:rPr sz="2000">
                <a:latin typeface="Arial MT"/>
                <a:cs typeface="Arial MT"/>
              </a:rPr>
              <a:t>graph</a:t>
            </a:r>
            <a:r>
              <a:rPr sz="2000" spc="-20">
                <a:latin typeface="Arial MT"/>
                <a:cs typeface="Arial MT"/>
              </a:rPr>
              <a:t> </a:t>
            </a:r>
            <a:r>
              <a:rPr sz="2000">
                <a:latin typeface="Arial MT"/>
                <a:cs typeface="Arial MT"/>
              </a:rPr>
              <a:t>store,</a:t>
            </a:r>
            <a:r>
              <a:rPr sz="2000" spc="-3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two</a:t>
            </a:r>
            <a:r>
              <a:rPr sz="2000" spc="-5">
                <a:latin typeface="Arial MT"/>
                <a:cs typeface="Arial MT"/>
              </a:rPr>
              <a:t> </a:t>
            </a:r>
            <a:r>
              <a:rPr sz="2000">
                <a:latin typeface="Arial MT"/>
                <a:cs typeface="Arial MT"/>
              </a:rPr>
              <a:t>statements</a:t>
            </a:r>
            <a:r>
              <a:rPr sz="2000" spc="-50">
                <a:latin typeface="Arial MT"/>
                <a:cs typeface="Arial MT"/>
              </a:rPr>
              <a:t> </a:t>
            </a:r>
            <a:r>
              <a:rPr sz="2000">
                <a:latin typeface="Arial MT"/>
                <a:cs typeface="Arial MT"/>
              </a:rPr>
              <a:t>are</a:t>
            </a:r>
            <a:r>
              <a:rPr sz="2000" spc="-5">
                <a:latin typeface="Arial MT"/>
                <a:cs typeface="Arial MT"/>
              </a:rPr>
              <a:t> </a:t>
            </a:r>
            <a:endParaRPr lang="en-US" sz="2000" spc="-5">
              <a:latin typeface="Arial MT"/>
              <a:cs typeface="Arial MT"/>
            </a:endParaRPr>
          </a:p>
          <a:p>
            <a:pPr marL="12700" algn="just">
              <a:lnSpc>
                <a:spcPct val="100000"/>
              </a:lnSpc>
            </a:pPr>
            <a:r>
              <a:rPr sz="2000">
                <a:latin typeface="Arial MT"/>
                <a:cs typeface="Arial MT"/>
              </a:rPr>
              <a:t>independent</a:t>
            </a:r>
            <a:r>
              <a:rPr sz="2000" spc="-45">
                <a:latin typeface="Arial MT"/>
                <a:cs typeface="Arial MT"/>
              </a:rPr>
              <a:t> </a:t>
            </a:r>
            <a:r>
              <a:rPr sz="2000">
                <a:latin typeface="Arial MT"/>
                <a:cs typeface="Arial MT"/>
              </a:rPr>
              <a:t>and</a:t>
            </a:r>
            <a:r>
              <a:rPr lang="en-US" sz="2000">
                <a:latin typeface="Arial MT"/>
                <a:cs typeface="Arial MT"/>
              </a:rPr>
              <a:t> </a:t>
            </a:r>
            <a:r>
              <a:rPr sz="2000">
                <a:latin typeface="Arial MT"/>
                <a:cs typeface="Arial MT"/>
              </a:rPr>
              <a:t>may</a:t>
            </a:r>
            <a:r>
              <a:rPr sz="2000" spc="-25">
                <a:latin typeface="Arial MT"/>
                <a:cs typeface="Arial MT"/>
              </a:rPr>
              <a:t> </a:t>
            </a:r>
            <a:r>
              <a:rPr sz="2000">
                <a:latin typeface="Arial MT"/>
                <a:cs typeface="Arial MT"/>
              </a:rPr>
              <a:t>even be</a:t>
            </a:r>
            <a:r>
              <a:rPr sz="2000" spc="-10">
                <a:latin typeface="Arial MT"/>
                <a:cs typeface="Arial MT"/>
              </a:rPr>
              <a:t> </a:t>
            </a:r>
            <a:r>
              <a:rPr sz="2000">
                <a:latin typeface="Arial MT"/>
                <a:cs typeface="Arial MT"/>
              </a:rPr>
              <a:t>stored</a:t>
            </a:r>
            <a:r>
              <a:rPr sz="2000" spc="-30">
                <a:latin typeface="Arial MT"/>
                <a:cs typeface="Arial MT"/>
              </a:rPr>
              <a:t> </a:t>
            </a:r>
            <a:r>
              <a:rPr sz="2000">
                <a:latin typeface="Arial MT"/>
                <a:cs typeface="Arial MT"/>
              </a:rPr>
              <a:t>on</a:t>
            </a:r>
            <a:r>
              <a:rPr sz="2000" spc="5">
                <a:latin typeface="Arial MT"/>
                <a:cs typeface="Arial MT"/>
              </a:rPr>
              <a:t> </a:t>
            </a:r>
            <a:r>
              <a:rPr sz="2000" spc="-5">
                <a:latin typeface="Arial MT"/>
                <a:cs typeface="Arial MT"/>
              </a:rPr>
              <a:t>different</a:t>
            </a:r>
            <a:r>
              <a:rPr sz="2000" spc="-35">
                <a:latin typeface="Arial MT"/>
                <a:cs typeface="Arial MT"/>
              </a:rPr>
              <a:t> </a:t>
            </a:r>
            <a:r>
              <a:rPr sz="2000">
                <a:latin typeface="Arial MT"/>
                <a:cs typeface="Arial MT"/>
              </a:rPr>
              <a:t>systems</a:t>
            </a:r>
            <a:r>
              <a:rPr sz="2000" spc="-15">
                <a:latin typeface="Arial MT"/>
                <a:cs typeface="Arial MT"/>
              </a:rPr>
              <a:t> </a:t>
            </a:r>
            <a:r>
              <a:rPr sz="2000">
                <a:latin typeface="Arial MT"/>
                <a:cs typeface="Arial MT"/>
              </a:rPr>
              <a:t>around</a:t>
            </a:r>
            <a:r>
              <a:rPr sz="2000" spc="-25">
                <a:latin typeface="Arial MT"/>
                <a:cs typeface="Arial MT"/>
              </a:rPr>
              <a:t> </a:t>
            </a:r>
            <a:r>
              <a:rPr sz="2000">
                <a:latin typeface="Arial MT"/>
                <a:cs typeface="Arial MT"/>
              </a:rPr>
              <a:t>the</a:t>
            </a:r>
            <a:r>
              <a:rPr sz="2000" spc="-10">
                <a:latin typeface="Arial MT"/>
                <a:cs typeface="Arial MT"/>
              </a:rPr>
              <a:t> </a:t>
            </a:r>
            <a:r>
              <a:rPr sz="2000">
                <a:latin typeface="Arial MT"/>
                <a:cs typeface="Arial MT"/>
              </a:rPr>
              <a:t>world.</a:t>
            </a:r>
          </a:p>
          <a:p>
            <a:pPr marL="12700" marR="5080" algn="just">
              <a:lnSpc>
                <a:spcPct val="100000"/>
              </a:lnSpc>
              <a:spcBef>
                <a:spcPts val="1080"/>
              </a:spcBef>
            </a:pPr>
            <a:r>
              <a:rPr sz="2000">
                <a:latin typeface="Arial MT"/>
                <a:cs typeface="Arial MT"/>
              </a:rPr>
              <a:t>But if </a:t>
            </a:r>
            <a:r>
              <a:rPr sz="2000" spc="-5">
                <a:latin typeface="Arial MT"/>
                <a:cs typeface="Arial MT"/>
              </a:rPr>
              <a:t>the </a:t>
            </a:r>
            <a:r>
              <a:rPr sz="2000">
                <a:latin typeface="Arial MT"/>
                <a:cs typeface="Arial MT"/>
              </a:rPr>
              <a:t>URI of the Person123 structure is the same in both assertions, </a:t>
            </a:r>
            <a:r>
              <a:rPr sz="2000" spc="-545">
                <a:latin typeface="Arial MT"/>
                <a:cs typeface="Arial MT"/>
              </a:rPr>
              <a:t> </a:t>
            </a:r>
            <a:r>
              <a:rPr sz="2000">
                <a:latin typeface="Arial MT"/>
                <a:cs typeface="Arial MT"/>
              </a:rPr>
              <a:t>your</a:t>
            </a:r>
            <a:r>
              <a:rPr sz="2000" spc="-15">
                <a:latin typeface="Arial MT"/>
                <a:cs typeface="Arial MT"/>
              </a:rPr>
              <a:t> </a:t>
            </a:r>
            <a:r>
              <a:rPr sz="2000">
                <a:latin typeface="Arial MT"/>
                <a:cs typeface="Arial MT"/>
              </a:rPr>
              <a:t>application</a:t>
            </a:r>
            <a:r>
              <a:rPr sz="2000" spc="-15">
                <a:latin typeface="Arial MT"/>
                <a:cs typeface="Arial MT"/>
              </a:rPr>
              <a:t> </a:t>
            </a:r>
            <a:r>
              <a:rPr sz="2000">
                <a:latin typeface="Arial MT"/>
                <a:cs typeface="Arial MT"/>
              </a:rPr>
              <a:t>can</a:t>
            </a:r>
            <a:r>
              <a:rPr sz="2000" spc="-30">
                <a:latin typeface="Arial MT"/>
                <a:cs typeface="Arial MT"/>
              </a:rPr>
              <a:t> </a:t>
            </a:r>
            <a:r>
              <a:rPr sz="2000">
                <a:latin typeface="Arial MT"/>
                <a:cs typeface="Arial MT"/>
              </a:rPr>
              <a:t>figure</a:t>
            </a:r>
            <a:r>
              <a:rPr sz="2000" spc="-10">
                <a:latin typeface="Arial MT"/>
                <a:cs typeface="Arial MT"/>
              </a:rPr>
              <a:t> </a:t>
            </a:r>
            <a:r>
              <a:rPr sz="2000">
                <a:latin typeface="Arial MT"/>
                <a:cs typeface="Arial MT"/>
              </a:rPr>
              <a:t>out</a:t>
            </a:r>
            <a:r>
              <a:rPr sz="2000" spc="-20">
                <a:latin typeface="Arial MT"/>
                <a:cs typeface="Arial MT"/>
              </a:rPr>
              <a:t> </a:t>
            </a:r>
            <a:r>
              <a:rPr sz="2000">
                <a:latin typeface="Arial MT"/>
                <a:cs typeface="Arial MT"/>
              </a:rPr>
              <a:t>that</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author</a:t>
            </a:r>
            <a:r>
              <a:rPr sz="2000" spc="-40">
                <a:latin typeface="Arial MT"/>
                <a:cs typeface="Arial MT"/>
              </a:rPr>
              <a:t> </a:t>
            </a:r>
            <a:r>
              <a:rPr sz="2000">
                <a:latin typeface="Arial MT"/>
                <a:cs typeface="Arial MT"/>
              </a:rPr>
              <a:t>of</a:t>
            </a:r>
            <a:r>
              <a:rPr sz="2000" spc="-1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book</a:t>
            </a:r>
            <a:r>
              <a:rPr sz="2000" spc="-20">
                <a:latin typeface="Arial MT"/>
                <a:cs typeface="Arial MT"/>
              </a:rPr>
              <a:t> </a:t>
            </a:r>
            <a:r>
              <a:rPr sz="2000">
                <a:latin typeface="Arial MT"/>
                <a:cs typeface="Arial MT"/>
              </a:rPr>
              <a:t>has</a:t>
            </a:r>
            <a:r>
              <a:rPr sz="2000" spc="5">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name</a:t>
            </a:r>
            <a:r>
              <a:rPr sz="2000" spc="-15">
                <a:latin typeface="Arial MT"/>
                <a:cs typeface="Arial MT"/>
              </a:rPr>
              <a:t> </a:t>
            </a:r>
            <a:r>
              <a:rPr sz="2000">
                <a:latin typeface="Arial MT"/>
                <a:cs typeface="Arial MT"/>
              </a:rPr>
              <a:t>of </a:t>
            </a:r>
            <a:r>
              <a:rPr sz="2000" spc="-545">
                <a:latin typeface="Arial MT"/>
                <a:cs typeface="Arial MT"/>
              </a:rPr>
              <a:t> </a:t>
            </a:r>
            <a:r>
              <a:rPr sz="2000">
                <a:latin typeface="Arial MT"/>
                <a:cs typeface="Arial MT"/>
              </a:rPr>
              <a:t>"Dan"</a:t>
            </a:r>
          </a:p>
        </p:txBody>
      </p:sp>
    </p:spTree>
    <p:extLst>
      <p:ext uri="{BB962C8B-B14F-4D97-AF65-F5344CB8AC3E}">
        <p14:creationId xmlns:p14="http://schemas.microsoft.com/office/powerpoint/2010/main" val="120619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31</a:t>
            </a:r>
            <a:endParaRPr sz="2400">
              <a:latin typeface="Arial"/>
              <a:cs typeface="Arial"/>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622" t="22636" r="27268" b="15659"/>
          <a:stretch/>
        </p:blipFill>
        <p:spPr bwMode="auto">
          <a:xfrm>
            <a:off x="1392866" y="899174"/>
            <a:ext cx="7474688" cy="4884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01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31</a:t>
            </a:r>
            <a:endParaRPr sz="2400">
              <a:latin typeface="Arial"/>
              <a:cs typeface="Arial"/>
            </a:endParaRPr>
          </a:p>
        </p:txBody>
      </p:sp>
      <p:pic>
        <p:nvPicPr>
          <p:cNvPr id="2050" name="Picture 2" descr="In relational databases, JOIN operations need to be used to match primary- and foreign-key columns, which can be operationally cost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87" y="727406"/>
            <a:ext cx="11353800" cy="601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61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8780779" cy="659155"/>
          </a:xfrm>
          <a:prstGeom prst="rect">
            <a:avLst/>
          </a:prstGeom>
        </p:spPr>
        <p:txBody>
          <a:bodyPr vert="horz" wrap="square" lIns="0" tIns="12700" rIns="0" bIns="0" rtlCol="0">
            <a:spAutoFit/>
          </a:bodyPr>
          <a:lstStyle/>
          <a:p>
            <a:pPr marL="12700">
              <a:lnSpc>
                <a:spcPct val="100000"/>
              </a:lnSpc>
              <a:spcBef>
                <a:spcPts val="100"/>
              </a:spcBef>
            </a:pPr>
            <a:r>
              <a:rPr spc="-45"/>
              <a:t>Use</a:t>
            </a:r>
            <a:r>
              <a:rPr spc="-140"/>
              <a:t> </a:t>
            </a:r>
            <a:r>
              <a:rPr spc="-55"/>
              <a:t>cases</a:t>
            </a:r>
            <a:r>
              <a:rPr spc="-125"/>
              <a:t> </a:t>
            </a:r>
            <a:r>
              <a:rPr spc="-65"/>
              <a:t>for</a:t>
            </a:r>
            <a:r>
              <a:rPr spc="-135"/>
              <a:t> </a:t>
            </a:r>
            <a:r>
              <a:rPr spc="-20"/>
              <a:t>graph</a:t>
            </a:r>
            <a:r>
              <a:rPr spc="-120"/>
              <a:t> </a:t>
            </a:r>
            <a:r>
              <a:rPr spc="-45"/>
              <a:t>stores</a:t>
            </a:r>
          </a:p>
        </p:txBody>
      </p:sp>
      <p:sp>
        <p:nvSpPr>
          <p:cNvPr id="3" name="object 3"/>
          <p:cNvSpPr txBox="1"/>
          <p:nvPr/>
        </p:nvSpPr>
        <p:spPr>
          <a:xfrm>
            <a:off x="714588" y="1777950"/>
            <a:ext cx="11154833" cy="3075842"/>
          </a:xfrm>
          <a:prstGeom prst="rect">
            <a:avLst/>
          </a:prstGeom>
        </p:spPr>
        <p:txBody>
          <a:bodyPr vert="horz" wrap="square" lIns="0" tIns="13335" rIns="0" bIns="0" rtlCol="0">
            <a:spAutoFit/>
          </a:bodyPr>
          <a:lstStyle/>
          <a:p>
            <a:pPr marL="355600" marR="48895" indent="-342900">
              <a:lnSpc>
                <a:spcPct val="100000"/>
              </a:lnSpc>
              <a:spcBef>
                <a:spcPts val="105"/>
              </a:spcBef>
              <a:buFont typeface="Arial MT"/>
              <a:buChar char="•"/>
              <a:tabLst>
                <a:tab pos="354965" algn="l"/>
                <a:tab pos="355600" algn="l"/>
              </a:tabLst>
            </a:pPr>
            <a:r>
              <a:rPr sz="2000" b="1">
                <a:latin typeface="Arial"/>
                <a:cs typeface="Arial"/>
              </a:rPr>
              <a:t>Link</a:t>
            </a:r>
            <a:r>
              <a:rPr sz="2000" b="1" spc="5">
                <a:latin typeface="Arial"/>
                <a:cs typeface="Arial"/>
              </a:rPr>
              <a:t> </a:t>
            </a:r>
            <a:r>
              <a:rPr sz="2000" b="1" spc="-5">
                <a:latin typeface="Arial"/>
                <a:cs typeface="Arial"/>
              </a:rPr>
              <a:t>analysis</a:t>
            </a:r>
            <a:r>
              <a:rPr sz="2000" b="1" spc="-15">
                <a:latin typeface="Arial"/>
                <a:cs typeface="Arial"/>
              </a:rPr>
              <a:t> </a:t>
            </a:r>
            <a:r>
              <a:rPr sz="2000">
                <a:latin typeface="Arial MT"/>
                <a:cs typeface="Arial MT"/>
              </a:rPr>
              <a:t>is</a:t>
            </a:r>
            <a:r>
              <a:rPr sz="2000" spc="-5">
                <a:latin typeface="Arial MT"/>
                <a:cs typeface="Arial MT"/>
              </a:rPr>
              <a:t> </a:t>
            </a:r>
            <a:r>
              <a:rPr sz="2000">
                <a:latin typeface="Arial MT"/>
                <a:cs typeface="Arial MT"/>
              </a:rPr>
              <a:t>used</a:t>
            </a:r>
            <a:r>
              <a:rPr sz="2000" spc="-10">
                <a:latin typeface="Arial MT"/>
                <a:cs typeface="Arial MT"/>
              </a:rPr>
              <a:t> </a:t>
            </a:r>
            <a:r>
              <a:rPr sz="2000">
                <a:latin typeface="Arial MT"/>
                <a:cs typeface="Arial MT"/>
              </a:rPr>
              <a:t>when</a:t>
            </a:r>
            <a:r>
              <a:rPr sz="2000" spc="-15">
                <a:latin typeface="Arial MT"/>
                <a:cs typeface="Arial MT"/>
              </a:rPr>
              <a:t> </a:t>
            </a:r>
            <a:r>
              <a:rPr sz="2000" spc="-5">
                <a:latin typeface="Arial MT"/>
                <a:cs typeface="Arial MT"/>
              </a:rPr>
              <a:t>you</a:t>
            </a:r>
            <a:r>
              <a:rPr sz="2000" spc="5">
                <a:latin typeface="Arial MT"/>
                <a:cs typeface="Arial MT"/>
              </a:rPr>
              <a:t> </a:t>
            </a:r>
            <a:r>
              <a:rPr sz="2000">
                <a:latin typeface="Arial MT"/>
                <a:cs typeface="Arial MT"/>
              </a:rPr>
              <a:t>want</a:t>
            </a:r>
            <a:r>
              <a:rPr sz="2000" spc="-2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perform</a:t>
            </a:r>
            <a:r>
              <a:rPr sz="2000" spc="-35">
                <a:latin typeface="Arial MT"/>
                <a:cs typeface="Arial MT"/>
              </a:rPr>
              <a:t> </a:t>
            </a:r>
            <a:r>
              <a:rPr sz="2000">
                <a:latin typeface="Arial MT"/>
                <a:cs typeface="Arial MT"/>
              </a:rPr>
              <a:t>searches</a:t>
            </a:r>
            <a:r>
              <a:rPr sz="2000" spc="-3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look</a:t>
            </a:r>
            <a:r>
              <a:rPr sz="2000" spc="-10">
                <a:latin typeface="Arial MT"/>
                <a:cs typeface="Arial MT"/>
              </a:rPr>
              <a:t> </a:t>
            </a:r>
            <a:r>
              <a:rPr sz="2000">
                <a:latin typeface="Arial MT"/>
                <a:cs typeface="Arial MT"/>
              </a:rPr>
              <a:t>for </a:t>
            </a:r>
            <a:r>
              <a:rPr sz="2000" spc="-540">
                <a:latin typeface="Arial MT"/>
                <a:cs typeface="Arial MT"/>
              </a:rPr>
              <a:t> </a:t>
            </a:r>
            <a:r>
              <a:rPr sz="2000">
                <a:latin typeface="Arial MT"/>
                <a:cs typeface="Arial MT"/>
              </a:rPr>
              <a:t>patterns and relationships in situations such as social networking, </a:t>
            </a:r>
            <a:r>
              <a:rPr sz="2000" spc="5">
                <a:latin typeface="Arial MT"/>
                <a:cs typeface="Arial MT"/>
              </a:rPr>
              <a:t> </a:t>
            </a:r>
            <a:r>
              <a:rPr sz="2000">
                <a:latin typeface="Arial MT"/>
                <a:cs typeface="Arial MT"/>
              </a:rPr>
              <a:t>telephone,</a:t>
            </a:r>
            <a:r>
              <a:rPr sz="2000" spc="-35">
                <a:latin typeface="Arial MT"/>
                <a:cs typeface="Arial MT"/>
              </a:rPr>
              <a:t> </a:t>
            </a:r>
            <a:r>
              <a:rPr sz="2000">
                <a:latin typeface="Arial MT"/>
                <a:cs typeface="Arial MT"/>
              </a:rPr>
              <a:t>or</a:t>
            </a:r>
            <a:r>
              <a:rPr sz="2000" spc="-25">
                <a:latin typeface="Arial MT"/>
                <a:cs typeface="Arial MT"/>
              </a:rPr>
              <a:t> </a:t>
            </a:r>
            <a:r>
              <a:rPr sz="2000">
                <a:latin typeface="Arial MT"/>
                <a:cs typeface="Arial MT"/>
              </a:rPr>
              <a:t>email records.</a:t>
            </a:r>
          </a:p>
          <a:p>
            <a:pPr>
              <a:lnSpc>
                <a:spcPct val="100000"/>
              </a:lnSpc>
              <a:buFont typeface="Arial MT"/>
              <a:buChar char="•"/>
            </a:pPr>
            <a:endParaRPr sz="2200">
              <a:latin typeface="Arial MT"/>
              <a:cs typeface="Arial MT"/>
            </a:endParaRPr>
          </a:p>
          <a:p>
            <a:pPr>
              <a:lnSpc>
                <a:spcPct val="100000"/>
              </a:lnSpc>
              <a:spcBef>
                <a:spcPts val="20"/>
              </a:spcBef>
              <a:buFont typeface="Arial MT"/>
              <a:buChar char="•"/>
            </a:pPr>
            <a:endParaRPr sz="1750">
              <a:latin typeface="Arial MT"/>
              <a:cs typeface="Arial MT"/>
            </a:endParaRPr>
          </a:p>
          <a:p>
            <a:pPr marL="355600" marR="41910" indent="-342900">
              <a:lnSpc>
                <a:spcPct val="100000"/>
              </a:lnSpc>
              <a:buFont typeface="Arial MT"/>
              <a:buChar char="•"/>
              <a:tabLst>
                <a:tab pos="354965" algn="l"/>
                <a:tab pos="355600" algn="l"/>
              </a:tabLst>
            </a:pPr>
            <a:r>
              <a:rPr sz="2000" b="1">
                <a:latin typeface="Arial"/>
                <a:cs typeface="Arial"/>
              </a:rPr>
              <a:t>Rules and inference </a:t>
            </a:r>
            <a:r>
              <a:rPr sz="2000">
                <a:latin typeface="Arial MT"/>
                <a:cs typeface="Arial MT"/>
              </a:rPr>
              <a:t>are used when you want to run queries on </a:t>
            </a:r>
            <a:r>
              <a:rPr sz="2000" spc="5">
                <a:latin typeface="Arial MT"/>
                <a:cs typeface="Arial MT"/>
              </a:rPr>
              <a:t> </a:t>
            </a:r>
            <a:r>
              <a:rPr sz="2000">
                <a:latin typeface="Arial MT"/>
                <a:cs typeface="Arial MT"/>
              </a:rPr>
              <a:t>complex</a:t>
            </a:r>
            <a:r>
              <a:rPr sz="2000" spc="-25">
                <a:latin typeface="Arial MT"/>
                <a:cs typeface="Arial MT"/>
              </a:rPr>
              <a:t> </a:t>
            </a:r>
            <a:r>
              <a:rPr sz="2000">
                <a:latin typeface="Arial MT"/>
                <a:cs typeface="Arial MT"/>
              </a:rPr>
              <a:t>structures</a:t>
            </a:r>
            <a:r>
              <a:rPr sz="2000" spc="-50">
                <a:latin typeface="Arial MT"/>
                <a:cs typeface="Arial MT"/>
              </a:rPr>
              <a:t> </a:t>
            </a:r>
            <a:r>
              <a:rPr sz="2000">
                <a:latin typeface="Arial MT"/>
                <a:cs typeface="Arial MT"/>
              </a:rPr>
              <a:t>such</a:t>
            </a:r>
            <a:r>
              <a:rPr sz="2000" spc="-20">
                <a:latin typeface="Arial MT"/>
                <a:cs typeface="Arial MT"/>
              </a:rPr>
              <a:t> </a:t>
            </a:r>
            <a:r>
              <a:rPr sz="2000">
                <a:latin typeface="Arial MT"/>
                <a:cs typeface="Arial MT"/>
              </a:rPr>
              <a:t>as</a:t>
            </a:r>
            <a:r>
              <a:rPr sz="2000" spc="-15">
                <a:latin typeface="Arial MT"/>
                <a:cs typeface="Arial MT"/>
              </a:rPr>
              <a:t> </a:t>
            </a:r>
            <a:r>
              <a:rPr sz="2000">
                <a:latin typeface="Arial MT"/>
                <a:cs typeface="Arial MT"/>
              </a:rPr>
              <a:t>class</a:t>
            </a:r>
            <a:r>
              <a:rPr sz="2000" spc="-15">
                <a:latin typeface="Arial MT"/>
                <a:cs typeface="Arial MT"/>
              </a:rPr>
              <a:t> </a:t>
            </a:r>
            <a:r>
              <a:rPr sz="2000">
                <a:latin typeface="Arial MT"/>
                <a:cs typeface="Arial MT"/>
              </a:rPr>
              <a:t>libraries,</a:t>
            </a:r>
            <a:r>
              <a:rPr sz="2000" spc="-35">
                <a:latin typeface="Arial MT"/>
                <a:cs typeface="Arial MT"/>
              </a:rPr>
              <a:t> </a:t>
            </a:r>
            <a:r>
              <a:rPr sz="2000">
                <a:latin typeface="Arial MT"/>
                <a:cs typeface="Arial MT"/>
              </a:rPr>
              <a:t>taxonomies,</a:t>
            </a:r>
            <a:r>
              <a:rPr sz="2000" spc="-40">
                <a:latin typeface="Arial MT"/>
                <a:cs typeface="Arial MT"/>
              </a:rPr>
              <a:t> </a:t>
            </a:r>
            <a:r>
              <a:rPr sz="2000">
                <a:latin typeface="Arial MT"/>
                <a:cs typeface="Arial MT"/>
              </a:rPr>
              <a:t>and</a:t>
            </a:r>
            <a:r>
              <a:rPr sz="2000" spc="-15">
                <a:latin typeface="Arial MT"/>
                <a:cs typeface="Arial MT"/>
              </a:rPr>
              <a:t> </a:t>
            </a:r>
            <a:r>
              <a:rPr sz="2000" spc="5">
                <a:latin typeface="Arial MT"/>
                <a:cs typeface="Arial MT"/>
              </a:rPr>
              <a:t>rule-based </a:t>
            </a:r>
            <a:r>
              <a:rPr sz="2000" spc="-540">
                <a:latin typeface="Arial MT"/>
                <a:cs typeface="Arial MT"/>
              </a:rPr>
              <a:t> </a:t>
            </a:r>
            <a:r>
              <a:rPr sz="2000">
                <a:latin typeface="Arial MT"/>
                <a:cs typeface="Arial MT"/>
              </a:rPr>
              <a:t>systems.</a:t>
            </a:r>
          </a:p>
          <a:p>
            <a:pPr>
              <a:lnSpc>
                <a:spcPct val="100000"/>
              </a:lnSpc>
              <a:buFont typeface="Arial MT"/>
              <a:buChar char="•"/>
            </a:pPr>
            <a:endParaRPr sz="2200">
              <a:latin typeface="Arial MT"/>
              <a:cs typeface="Arial MT"/>
            </a:endParaRPr>
          </a:p>
          <a:p>
            <a:pPr>
              <a:lnSpc>
                <a:spcPct val="100000"/>
              </a:lnSpc>
              <a:spcBef>
                <a:spcPts val="20"/>
              </a:spcBef>
              <a:buFont typeface="Arial MT"/>
              <a:buChar char="•"/>
            </a:pPr>
            <a:endParaRPr sz="1750">
              <a:latin typeface="Arial MT"/>
              <a:cs typeface="Arial MT"/>
            </a:endParaRPr>
          </a:p>
          <a:p>
            <a:pPr marL="355600" indent="-342900">
              <a:lnSpc>
                <a:spcPct val="100000"/>
              </a:lnSpc>
              <a:buFont typeface="Arial MT"/>
              <a:buChar char="•"/>
              <a:tabLst>
                <a:tab pos="354965" algn="l"/>
                <a:tab pos="355600" algn="l"/>
              </a:tabLst>
            </a:pPr>
            <a:r>
              <a:rPr sz="2000" b="1">
                <a:latin typeface="Arial"/>
                <a:cs typeface="Arial"/>
              </a:rPr>
              <a:t>Integrating</a:t>
            </a:r>
            <a:r>
              <a:rPr sz="2000" b="1" spc="-60">
                <a:latin typeface="Arial"/>
                <a:cs typeface="Arial"/>
              </a:rPr>
              <a:t> </a:t>
            </a:r>
            <a:r>
              <a:rPr sz="2000" b="1">
                <a:latin typeface="Arial"/>
                <a:cs typeface="Arial"/>
              </a:rPr>
              <a:t>linked</a:t>
            </a:r>
            <a:r>
              <a:rPr sz="2000" b="1" spc="-15">
                <a:latin typeface="Arial"/>
                <a:cs typeface="Arial"/>
              </a:rPr>
              <a:t> </a:t>
            </a:r>
            <a:r>
              <a:rPr sz="2000" b="1">
                <a:latin typeface="Arial"/>
                <a:cs typeface="Arial"/>
              </a:rPr>
              <a:t>data</a:t>
            </a:r>
            <a:r>
              <a:rPr sz="2000" b="1" spc="-10">
                <a:latin typeface="Arial"/>
                <a:cs typeface="Arial"/>
              </a:rPr>
              <a:t> </a:t>
            </a:r>
            <a:r>
              <a:rPr sz="2000">
                <a:latin typeface="Arial MT"/>
                <a:cs typeface="Arial MT"/>
              </a:rPr>
              <a:t>is</a:t>
            </a:r>
            <a:r>
              <a:rPr sz="2000" spc="5">
                <a:latin typeface="Arial MT"/>
                <a:cs typeface="Arial MT"/>
              </a:rPr>
              <a:t> </a:t>
            </a:r>
            <a:r>
              <a:rPr sz="2000">
                <a:latin typeface="Arial MT"/>
                <a:cs typeface="Arial MT"/>
              </a:rPr>
              <a:t>used</a:t>
            </a:r>
            <a:r>
              <a:rPr sz="2000" spc="-25">
                <a:latin typeface="Arial MT"/>
                <a:cs typeface="Arial MT"/>
              </a:rPr>
              <a:t> </a:t>
            </a:r>
            <a:r>
              <a:rPr sz="2000">
                <a:latin typeface="Arial MT"/>
                <a:cs typeface="Arial MT"/>
              </a:rPr>
              <a:t>with large</a:t>
            </a:r>
            <a:r>
              <a:rPr sz="2000" spc="-25">
                <a:latin typeface="Arial MT"/>
                <a:cs typeface="Arial MT"/>
              </a:rPr>
              <a:t> </a:t>
            </a:r>
            <a:r>
              <a:rPr sz="2000">
                <a:latin typeface="Arial MT"/>
                <a:cs typeface="Arial MT"/>
              </a:rPr>
              <a:t>amounts</a:t>
            </a:r>
            <a:r>
              <a:rPr sz="2000" spc="-2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open</a:t>
            </a:r>
            <a:r>
              <a:rPr sz="2000" spc="-15">
                <a:latin typeface="Arial MT"/>
                <a:cs typeface="Arial MT"/>
              </a:rPr>
              <a:t> </a:t>
            </a:r>
            <a:r>
              <a:rPr sz="2000">
                <a:latin typeface="Arial MT"/>
                <a:cs typeface="Arial MT"/>
              </a:rPr>
              <a:t>linked</a:t>
            </a:r>
            <a:r>
              <a:rPr sz="2000" spc="-15">
                <a:latin typeface="Arial MT"/>
                <a:cs typeface="Arial MT"/>
              </a:rPr>
              <a:t> </a:t>
            </a:r>
            <a:r>
              <a:rPr sz="2000">
                <a:latin typeface="Arial MT"/>
                <a:cs typeface="Arial MT"/>
              </a:rPr>
              <a:t>data</a:t>
            </a:r>
          </a:p>
          <a:p>
            <a:pPr marL="355600">
              <a:lnSpc>
                <a:spcPct val="100000"/>
              </a:lnSpc>
            </a:pPr>
            <a:r>
              <a:rPr sz="2000">
                <a:latin typeface="Arial MT"/>
                <a:cs typeface="Arial MT"/>
              </a:rPr>
              <a:t>to</a:t>
            </a:r>
            <a:r>
              <a:rPr sz="2000" spc="-15">
                <a:latin typeface="Arial MT"/>
                <a:cs typeface="Arial MT"/>
              </a:rPr>
              <a:t> </a:t>
            </a:r>
            <a:r>
              <a:rPr sz="2000">
                <a:latin typeface="Arial MT"/>
                <a:cs typeface="Arial MT"/>
              </a:rPr>
              <a:t>do</a:t>
            </a:r>
            <a:r>
              <a:rPr sz="2000" spc="-5">
                <a:latin typeface="Arial MT"/>
                <a:cs typeface="Arial MT"/>
              </a:rPr>
              <a:t> </a:t>
            </a:r>
            <a:r>
              <a:rPr sz="2000">
                <a:latin typeface="Arial MT"/>
                <a:cs typeface="Arial MT"/>
              </a:rPr>
              <a:t>realtime</a:t>
            </a:r>
            <a:r>
              <a:rPr sz="2000" spc="-25">
                <a:latin typeface="Arial MT"/>
                <a:cs typeface="Arial MT"/>
              </a:rPr>
              <a:t> </a:t>
            </a:r>
            <a:r>
              <a:rPr sz="2000">
                <a:latin typeface="Arial MT"/>
                <a:cs typeface="Arial MT"/>
              </a:rPr>
              <a:t>integration</a:t>
            </a:r>
            <a:r>
              <a:rPr sz="2000" spc="-2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build</a:t>
            </a:r>
            <a:r>
              <a:rPr sz="2000" spc="-5">
                <a:latin typeface="Arial MT"/>
                <a:cs typeface="Arial MT"/>
              </a:rPr>
              <a:t> </a:t>
            </a:r>
            <a:r>
              <a:rPr sz="2000">
                <a:latin typeface="Arial MT"/>
                <a:cs typeface="Arial MT"/>
              </a:rPr>
              <a:t>mashups</a:t>
            </a:r>
            <a:r>
              <a:rPr sz="2000" spc="-30">
                <a:latin typeface="Arial MT"/>
                <a:cs typeface="Arial MT"/>
              </a:rPr>
              <a:t> </a:t>
            </a:r>
            <a:r>
              <a:rPr sz="2000">
                <a:latin typeface="Arial MT"/>
                <a:cs typeface="Arial MT"/>
              </a:rPr>
              <a:t>without</a:t>
            </a:r>
            <a:r>
              <a:rPr sz="2000" spc="-20">
                <a:latin typeface="Arial MT"/>
                <a:cs typeface="Arial MT"/>
              </a:rPr>
              <a:t> </a:t>
            </a:r>
            <a:r>
              <a:rPr sz="2000">
                <a:latin typeface="Arial MT"/>
                <a:cs typeface="Arial MT"/>
              </a:rPr>
              <a:t>storing</a:t>
            </a:r>
            <a:r>
              <a:rPr sz="2000" spc="-20">
                <a:latin typeface="Arial MT"/>
                <a:cs typeface="Arial MT"/>
              </a:rPr>
              <a:t> </a:t>
            </a:r>
            <a:r>
              <a:rPr sz="2000">
                <a:latin typeface="Arial MT"/>
                <a:cs typeface="Arial MT"/>
              </a:rPr>
              <a:t>data.</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29</a:t>
            </a:r>
            <a:endParaRPr sz="2400">
              <a:latin typeface="Arial"/>
              <a:cs typeface="Arial"/>
            </a:endParaRPr>
          </a:p>
        </p:txBody>
      </p:sp>
    </p:spTree>
    <p:extLst>
      <p:ext uri="{BB962C8B-B14F-4D97-AF65-F5344CB8AC3E}">
        <p14:creationId xmlns:p14="http://schemas.microsoft.com/office/powerpoint/2010/main" val="3646712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4290060" cy="659155"/>
          </a:xfrm>
          <a:prstGeom prst="rect">
            <a:avLst/>
          </a:prstGeom>
        </p:spPr>
        <p:txBody>
          <a:bodyPr vert="horz" wrap="square" lIns="0" tIns="12700" rIns="0" bIns="0" rtlCol="0">
            <a:spAutoFit/>
          </a:bodyPr>
          <a:lstStyle/>
          <a:p>
            <a:pPr marL="12700">
              <a:lnSpc>
                <a:spcPct val="100000"/>
              </a:lnSpc>
              <a:spcBef>
                <a:spcPts val="100"/>
              </a:spcBef>
            </a:pPr>
            <a:r>
              <a:rPr spc="-50"/>
              <a:t>Link</a:t>
            </a:r>
            <a:r>
              <a:rPr spc="-195"/>
              <a:t> </a:t>
            </a:r>
            <a:r>
              <a:rPr spc="-50"/>
              <a:t>analysis</a:t>
            </a:r>
          </a:p>
        </p:txBody>
      </p:sp>
      <p:sp>
        <p:nvSpPr>
          <p:cNvPr id="3" name="object 3"/>
          <p:cNvSpPr txBox="1"/>
          <p:nvPr/>
        </p:nvSpPr>
        <p:spPr>
          <a:xfrm>
            <a:off x="714587" y="1777949"/>
            <a:ext cx="11342734" cy="2591094"/>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Sometimes</a:t>
            </a:r>
            <a:r>
              <a:rPr sz="2000" spc="-20">
                <a:latin typeface="Arial MT"/>
                <a:cs typeface="Arial MT"/>
              </a:rPr>
              <a:t> </a:t>
            </a:r>
            <a:r>
              <a:rPr sz="2000">
                <a:latin typeface="Arial MT"/>
                <a:cs typeface="Arial MT"/>
              </a:rPr>
              <a:t>the</a:t>
            </a:r>
            <a:r>
              <a:rPr sz="2000" spc="-15">
                <a:latin typeface="Arial MT"/>
                <a:cs typeface="Arial MT"/>
              </a:rPr>
              <a:t> </a:t>
            </a:r>
            <a:r>
              <a:rPr sz="2000" spc="5">
                <a:latin typeface="Arial MT"/>
                <a:cs typeface="Arial MT"/>
              </a:rPr>
              <a:t>best</a:t>
            </a:r>
            <a:r>
              <a:rPr sz="2000" spc="-15">
                <a:latin typeface="Arial MT"/>
                <a:cs typeface="Arial MT"/>
              </a:rPr>
              <a:t> </a:t>
            </a:r>
            <a:r>
              <a:rPr sz="2000" spc="5">
                <a:latin typeface="Arial MT"/>
                <a:cs typeface="Arial MT"/>
              </a:rPr>
              <a:t>way</a:t>
            </a:r>
            <a:r>
              <a:rPr sz="2000" spc="-20">
                <a:latin typeface="Arial MT"/>
                <a:cs typeface="Arial MT"/>
              </a:rPr>
              <a:t> </a:t>
            </a:r>
            <a:r>
              <a:rPr sz="2000">
                <a:latin typeface="Arial MT"/>
                <a:cs typeface="Arial MT"/>
              </a:rPr>
              <a:t>to solve</a:t>
            </a:r>
            <a:r>
              <a:rPr sz="2000" spc="-5">
                <a:latin typeface="Arial MT"/>
                <a:cs typeface="Arial MT"/>
              </a:rPr>
              <a:t> </a:t>
            </a:r>
            <a:r>
              <a:rPr sz="2000">
                <a:latin typeface="Arial MT"/>
                <a:cs typeface="Arial MT"/>
              </a:rPr>
              <a:t>a </a:t>
            </a:r>
            <a:r>
              <a:rPr sz="2000" spc="5">
                <a:latin typeface="Arial MT"/>
                <a:cs typeface="Arial MT"/>
              </a:rPr>
              <a:t>business</a:t>
            </a:r>
            <a:r>
              <a:rPr sz="2000" spc="-35">
                <a:latin typeface="Arial MT"/>
                <a:cs typeface="Arial MT"/>
              </a:rPr>
              <a:t> </a:t>
            </a:r>
            <a:r>
              <a:rPr sz="2000">
                <a:latin typeface="Arial MT"/>
                <a:cs typeface="Arial MT"/>
              </a:rPr>
              <a:t>problem</a:t>
            </a:r>
            <a:r>
              <a:rPr sz="2000" spc="-25">
                <a:latin typeface="Arial MT"/>
                <a:cs typeface="Arial MT"/>
              </a:rPr>
              <a:t> </a:t>
            </a:r>
            <a:r>
              <a:rPr sz="2000">
                <a:latin typeface="Arial MT"/>
                <a:cs typeface="Arial MT"/>
              </a:rPr>
              <a:t>is</a:t>
            </a:r>
            <a:r>
              <a:rPr sz="2000" spc="-10">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traverse</a:t>
            </a:r>
            <a:r>
              <a:rPr lang="en-US" sz="2000">
                <a:latin typeface="Arial MT"/>
                <a:cs typeface="Arial MT"/>
              </a:rPr>
              <a:t> </a:t>
            </a:r>
            <a:r>
              <a:rPr sz="2000">
                <a:latin typeface="Arial MT"/>
                <a:cs typeface="Arial MT"/>
              </a:rPr>
              <a:t>graph</a:t>
            </a:r>
            <a:r>
              <a:rPr sz="2000" spc="-60">
                <a:latin typeface="Arial MT"/>
                <a:cs typeface="Arial MT"/>
              </a:rPr>
              <a:t> </a:t>
            </a:r>
            <a:r>
              <a:rPr sz="2000">
                <a:latin typeface="Arial MT"/>
                <a:cs typeface="Arial MT"/>
              </a:rPr>
              <a:t>data.</a:t>
            </a:r>
          </a:p>
          <a:p>
            <a:pPr marL="355600" marR="5080" indent="-342900">
              <a:lnSpc>
                <a:spcPct val="100000"/>
              </a:lnSpc>
              <a:spcBef>
                <a:spcPts val="1080"/>
              </a:spcBef>
              <a:buChar char="•"/>
              <a:tabLst>
                <a:tab pos="354965" algn="l"/>
                <a:tab pos="355600" algn="l"/>
              </a:tabLst>
            </a:pPr>
            <a:r>
              <a:rPr sz="2000">
                <a:latin typeface="Arial MT"/>
                <a:cs typeface="Arial MT"/>
              </a:rPr>
              <a:t>As</a:t>
            </a:r>
            <a:r>
              <a:rPr sz="2000" spc="10">
                <a:latin typeface="Arial MT"/>
                <a:cs typeface="Arial MT"/>
              </a:rPr>
              <a:t> </a:t>
            </a:r>
            <a:r>
              <a:rPr sz="2000" spc="-5">
                <a:latin typeface="Arial MT"/>
                <a:cs typeface="Arial MT"/>
              </a:rPr>
              <a:t>you </a:t>
            </a:r>
            <a:r>
              <a:rPr sz="2000">
                <a:latin typeface="Arial MT"/>
                <a:cs typeface="Arial MT"/>
              </a:rPr>
              <a:t>add</a:t>
            </a:r>
            <a:r>
              <a:rPr sz="2000" spc="-5">
                <a:latin typeface="Arial MT"/>
                <a:cs typeface="Arial MT"/>
              </a:rPr>
              <a:t> </a:t>
            </a:r>
            <a:r>
              <a:rPr sz="2000">
                <a:latin typeface="Arial MT"/>
                <a:cs typeface="Arial MT"/>
              </a:rPr>
              <a:t>new</a:t>
            </a:r>
            <a:r>
              <a:rPr sz="2000" spc="-10">
                <a:latin typeface="Arial MT"/>
                <a:cs typeface="Arial MT"/>
              </a:rPr>
              <a:t> </a:t>
            </a:r>
            <a:r>
              <a:rPr sz="2000">
                <a:latin typeface="Arial MT"/>
                <a:cs typeface="Arial MT"/>
              </a:rPr>
              <a:t>contacts</a:t>
            </a:r>
            <a:r>
              <a:rPr sz="2000" spc="-3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your friends</a:t>
            </a:r>
            <a:r>
              <a:rPr sz="2000" spc="-15">
                <a:latin typeface="Arial MT"/>
                <a:cs typeface="Arial MT"/>
              </a:rPr>
              <a:t> </a:t>
            </a:r>
            <a:r>
              <a:rPr sz="2000">
                <a:latin typeface="Arial MT"/>
                <a:cs typeface="Arial MT"/>
              </a:rPr>
              <a:t>list,</a:t>
            </a:r>
            <a:r>
              <a:rPr sz="2000" spc="-5">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might</a:t>
            </a:r>
            <a:r>
              <a:rPr sz="2000" spc="-15">
                <a:latin typeface="Arial MT"/>
                <a:cs typeface="Arial MT"/>
              </a:rPr>
              <a:t> </a:t>
            </a:r>
            <a:r>
              <a:rPr sz="2000">
                <a:latin typeface="Arial MT"/>
                <a:cs typeface="Arial MT"/>
              </a:rPr>
              <a:t>want</a:t>
            </a:r>
            <a:r>
              <a:rPr sz="2000" spc="-15">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know </a:t>
            </a:r>
            <a:r>
              <a:rPr sz="2000" spc="-540">
                <a:latin typeface="Arial MT"/>
                <a:cs typeface="Arial MT"/>
              </a:rPr>
              <a:t> </a:t>
            </a:r>
            <a:r>
              <a:rPr sz="2000">
                <a:latin typeface="Arial MT"/>
                <a:cs typeface="Arial MT"/>
              </a:rPr>
              <a:t>if</a:t>
            </a:r>
            <a:r>
              <a:rPr sz="2000" spc="-10">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have</a:t>
            </a:r>
            <a:r>
              <a:rPr sz="2000" spc="-20">
                <a:latin typeface="Arial MT"/>
                <a:cs typeface="Arial MT"/>
              </a:rPr>
              <a:t> </a:t>
            </a:r>
            <a:r>
              <a:rPr sz="2000">
                <a:latin typeface="Arial MT"/>
                <a:cs typeface="Arial MT"/>
              </a:rPr>
              <a:t>any</a:t>
            </a:r>
            <a:r>
              <a:rPr sz="2000" spc="-10">
                <a:latin typeface="Arial MT"/>
                <a:cs typeface="Arial MT"/>
              </a:rPr>
              <a:t> </a:t>
            </a:r>
            <a:r>
              <a:rPr sz="2000">
                <a:latin typeface="Arial MT"/>
                <a:cs typeface="Arial MT"/>
              </a:rPr>
              <a:t>mutual</a:t>
            </a:r>
            <a:r>
              <a:rPr sz="2000" spc="-35">
                <a:latin typeface="Arial MT"/>
                <a:cs typeface="Arial MT"/>
              </a:rPr>
              <a:t> </a:t>
            </a:r>
            <a:r>
              <a:rPr sz="2000">
                <a:latin typeface="Arial MT"/>
                <a:cs typeface="Arial MT"/>
              </a:rPr>
              <a:t>friends.</a:t>
            </a:r>
          </a:p>
          <a:p>
            <a:pPr marL="355600" marR="37465" indent="-342900">
              <a:lnSpc>
                <a:spcPct val="100000"/>
              </a:lnSpc>
              <a:spcBef>
                <a:spcPts val="1080"/>
              </a:spcBef>
              <a:buChar char="•"/>
              <a:tabLst>
                <a:tab pos="354965" algn="l"/>
                <a:tab pos="355600" algn="l"/>
              </a:tabLst>
            </a:pPr>
            <a:r>
              <a:rPr sz="2000">
                <a:latin typeface="Arial MT"/>
                <a:cs typeface="Arial MT"/>
              </a:rPr>
              <a:t>you’d</a:t>
            </a:r>
            <a:r>
              <a:rPr sz="2000" spc="5">
                <a:latin typeface="Arial MT"/>
                <a:cs typeface="Arial MT"/>
              </a:rPr>
              <a:t> </a:t>
            </a:r>
            <a:r>
              <a:rPr sz="2000">
                <a:latin typeface="Arial MT"/>
                <a:cs typeface="Arial MT"/>
              </a:rPr>
              <a:t>first</a:t>
            </a:r>
            <a:r>
              <a:rPr sz="2000" spc="-30">
                <a:latin typeface="Arial MT"/>
                <a:cs typeface="Arial MT"/>
              </a:rPr>
              <a:t> </a:t>
            </a:r>
            <a:r>
              <a:rPr sz="2000">
                <a:latin typeface="Arial MT"/>
                <a:cs typeface="Arial MT"/>
              </a:rPr>
              <a:t>need</a:t>
            </a:r>
            <a:r>
              <a:rPr sz="2000" spc="-1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get</a:t>
            </a:r>
            <a:r>
              <a:rPr sz="2000" spc="-20">
                <a:latin typeface="Arial MT"/>
                <a:cs typeface="Arial MT"/>
              </a:rPr>
              <a:t> </a:t>
            </a:r>
            <a:r>
              <a:rPr sz="2000">
                <a:latin typeface="Arial MT"/>
                <a:cs typeface="Arial MT"/>
              </a:rPr>
              <a:t>a list </a:t>
            </a:r>
            <a:r>
              <a:rPr sz="2000" spc="-5">
                <a:latin typeface="Arial MT"/>
                <a:cs typeface="Arial MT"/>
              </a:rPr>
              <a:t>of</a:t>
            </a:r>
            <a:r>
              <a:rPr sz="2000" spc="-70">
                <a:latin typeface="Arial MT"/>
                <a:cs typeface="Arial MT"/>
              </a:rPr>
              <a:t> </a:t>
            </a:r>
            <a:r>
              <a:rPr sz="2000">
                <a:latin typeface="Arial MT"/>
                <a:cs typeface="Arial MT"/>
              </a:rPr>
              <a:t>your</a:t>
            </a:r>
            <a:r>
              <a:rPr sz="2000" spc="-15">
                <a:latin typeface="Arial MT"/>
                <a:cs typeface="Arial MT"/>
              </a:rPr>
              <a:t> </a:t>
            </a:r>
            <a:r>
              <a:rPr sz="2000">
                <a:latin typeface="Arial MT"/>
                <a:cs typeface="Arial MT"/>
              </a:rPr>
              <a:t>friends,</a:t>
            </a:r>
            <a:r>
              <a:rPr sz="2000" spc="-3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for</a:t>
            </a:r>
            <a:r>
              <a:rPr sz="2000" spc="-30">
                <a:latin typeface="Arial MT"/>
                <a:cs typeface="Arial MT"/>
              </a:rPr>
              <a:t> </a:t>
            </a:r>
            <a:r>
              <a:rPr sz="2000">
                <a:latin typeface="Arial MT"/>
                <a:cs typeface="Arial MT"/>
              </a:rPr>
              <a:t>each</a:t>
            </a:r>
            <a:r>
              <a:rPr sz="2000" spc="-15">
                <a:latin typeface="Arial MT"/>
                <a:cs typeface="Arial MT"/>
              </a:rPr>
              <a:t> </a:t>
            </a:r>
            <a:r>
              <a:rPr sz="2000">
                <a:latin typeface="Arial MT"/>
                <a:cs typeface="Arial MT"/>
              </a:rPr>
              <a:t>one</a:t>
            </a:r>
            <a:r>
              <a:rPr sz="2000" spc="-1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them </a:t>
            </a:r>
            <a:r>
              <a:rPr sz="2000" spc="-540">
                <a:latin typeface="Arial MT"/>
                <a:cs typeface="Arial MT"/>
              </a:rPr>
              <a:t> </a:t>
            </a:r>
            <a:r>
              <a:rPr sz="2000">
                <a:latin typeface="Arial MT"/>
                <a:cs typeface="Arial MT"/>
              </a:rPr>
              <a:t>get</a:t>
            </a:r>
            <a:r>
              <a:rPr sz="2000" spc="-25">
                <a:latin typeface="Arial MT"/>
                <a:cs typeface="Arial MT"/>
              </a:rPr>
              <a:t> </a:t>
            </a:r>
            <a:r>
              <a:rPr sz="2000">
                <a:latin typeface="Arial MT"/>
                <a:cs typeface="Arial MT"/>
              </a:rPr>
              <a:t>a list of</a:t>
            </a:r>
            <a:r>
              <a:rPr sz="2000" spc="-20">
                <a:latin typeface="Arial MT"/>
                <a:cs typeface="Arial MT"/>
              </a:rPr>
              <a:t> </a:t>
            </a:r>
            <a:r>
              <a:rPr sz="2000">
                <a:latin typeface="Arial MT"/>
                <a:cs typeface="Arial MT"/>
              </a:rPr>
              <a:t>their</a:t>
            </a:r>
            <a:r>
              <a:rPr sz="2000" spc="-5">
                <a:latin typeface="Arial MT"/>
                <a:cs typeface="Arial MT"/>
              </a:rPr>
              <a:t> </a:t>
            </a:r>
            <a:r>
              <a:rPr sz="2000">
                <a:latin typeface="Arial MT"/>
                <a:cs typeface="Arial MT"/>
              </a:rPr>
              <a:t>friends</a:t>
            </a:r>
            <a:r>
              <a:rPr sz="2000" spc="-20">
                <a:latin typeface="Arial MT"/>
                <a:cs typeface="Arial MT"/>
              </a:rPr>
              <a:t> </a:t>
            </a:r>
            <a:r>
              <a:rPr sz="2000" spc="-5">
                <a:latin typeface="Arial MT"/>
                <a:cs typeface="Arial MT"/>
              </a:rPr>
              <a:t>(friends-of-friends).</a:t>
            </a:r>
            <a:endParaRPr sz="2000">
              <a:latin typeface="Arial MT"/>
              <a:cs typeface="Arial MT"/>
            </a:endParaRPr>
          </a:p>
          <a:p>
            <a:pPr marL="355600" marR="1287780" indent="-342900">
              <a:lnSpc>
                <a:spcPct val="100000"/>
              </a:lnSpc>
              <a:spcBef>
                <a:spcPts val="1080"/>
              </a:spcBef>
              <a:buChar char="•"/>
              <a:tabLst>
                <a:tab pos="354965" algn="l"/>
                <a:tab pos="355600" algn="l"/>
              </a:tabLst>
            </a:pPr>
            <a:r>
              <a:rPr sz="2000" spc="-5">
                <a:latin typeface="Arial MT"/>
                <a:cs typeface="Arial MT"/>
              </a:rPr>
              <a:t>After</a:t>
            </a:r>
            <a:r>
              <a:rPr sz="2000" spc="-1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initial pass</a:t>
            </a:r>
            <a:r>
              <a:rPr sz="2000" spc="-1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listing out</a:t>
            </a:r>
            <a:r>
              <a:rPr sz="2000" spc="-20">
                <a:latin typeface="Arial MT"/>
                <a:cs typeface="Arial MT"/>
              </a:rPr>
              <a:t> </a:t>
            </a:r>
            <a:r>
              <a:rPr sz="2000">
                <a:latin typeface="Arial MT"/>
                <a:cs typeface="Arial MT"/>
              </a:rPr>
              <a:t>your</a:t>
            </a:r>
            <a:r>
              <a:rPr sz="2000" spc="-15">
                <a:latin typeface="Arial MT"/>
                <a:cs typeface="Arial MT"/>
              </a:rPr>
              <a:t> </a:t>
            </a:r>
            <a:r>
              <a:rPr sz="2000">
                <a:latin typeface="Arial MT"/>
                <a:cs typeface="Arial MT"/>
              </a:rPr>
              <a:t>friends,</a:t>
            </a:r>
            <a:r>
              <a:rPr sz="2000" spc="-3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system </a:t>
            </a:r>
            <a:r>
              <a:rPr sz="2000" spc="-540">
                <a:latin typeface="Arial MT"/>
                <a:cs typeface="Arial MT"/>
              </a:rPr>
              <a:t> </a:t>
            </a:r>
            <a:r>
              <a:rPr sz="2000">
                <a:latin typeface="Arial MT"/>
                <a:cs typeface="Arial MT"/>
              </a:rPr>
              <a:t>performance</a:t>
            </a:r>
            <a:r>
              <a:rPr sz="2000" spc="-45">
                <a:latin typeface="Arial MT"/>
                <a:cs typeface="Arial MT"/>
              </a:rPr>
              <a:t> </a:t>
            </a:r>
            <a:r>
              <a:rPr sz="2000">
                <a:latin typeface="Arial MT"/>
                <a:cs typeface="Arial MT"/>
              </a:rPr>
              <a:t>drops</a:t>
            </a:r>
            <a:r>
              <a:rPr sz="2000" spc="-50">
                <a:latin typeface="Arial MT"/>
                <a:cs typeface="Arial MT"/>
              </a:rPr>
              <a:t> </a:t>
            </a:r>
            <a:r>
              <a:rPr sz="2000">
                <a:latin typeface="Arial MT"/>
                <a:cs typeface="Arial MT"/>
              </a:rPr>
              <a:t>dramatically!!!</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30</a:t>
            </a:r>
            <a:endParaRPr sz="2400">
              <a:latin typeface="Arial"/>
              <a:cs typeface="Arial"/>
            </a:endParaRPr>
          </a:p>
        </p:txBody>
      </p:sp>
    </p:spTree>
    <p:extLst>
      <p:ext uri="{BB962C8B-B14F-4D97-AF65-F5344CB8AC3E}">
        <p14:creationId xmlns:p14="http://schemas.microsoft.com/office/powerpoint/2010/main" val="1284580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6148493" cy="659155"/>
          </a:xfrm>
          <a:prstGeom prst="rect">
            <a:avLst/>
          </a:prstGeom>
        </p:spPr>
        <p:txBody>
          <a:bodyPr vert="horz" wrap="square" lIns="0" tIns="12700" rIns="0" bIns="0" rtlCol="0">
            <a:spAutoFit/>
          </a:bodyPr>
          <a:lstStyle/>
          <a:p>
            <a:pPr marL="12700">
              <a:lnSpc>
                <a:spcPct val="100000"/>
              </a:lnSpc>
              <a:spcBef>
                <a:spcPts val="100"/>
              </a:spcBef>
            </a:pPr>
            <a:r>
              <a:rPr spc="-50"/>
              <a:t>Link</a:t>
            </a:r>
            <a:r>
              <a:rPr spc="-150"/>
              <a:t> </a:t>
            </a:r>
            <a:r>
              <a:rPr spc="-50"/>
              <a:t>analysis</a:t>
            </a:r>
            <a:r>
              <a:rPr spc="-135"/>
              <a:t> </a:t>
            </a:r>
            <a:r>
              <a:rPr sz="2800" spc="-60"/>
              <a:t>(Cont.)</a:t>
            </a:r>
            <a:endParaRPr sz="2800"/>
          </a:p>
        </p:txBody>
      </p:sp>
      <p:sp>
        <p:nvSpPr>
          <p:cNvPr id="3" name="object 3"/>
          <p:cNvSpPr txBox="1"/>
          <p:nvPr/>
        </p:nvSpPr>
        <p:spPr>
          <a:xfrm>
            <a:off x="714587" y="1777949"/>
            <a:ext cx="9445412" cy="2521268"/>
          </a:xfrm>
          <a:prstGeom prst="rect">
            <a:avLst/>
          </a:prstGeom>
        </p:spPr>
        <p:txBody>
          <a:bodyPr vert="horz" wrap="square" lIns="0" tIns="13335" rIns="0" bIns="0" rtlCol="0">
            <a:spAutoFit/>
          </a:bodyPr>
          <a:lstStyle/>
          <a:p>
            <a:pPr marL="355600" marR="140970" indent="-342900">
              <a:lnSpc>
                <a:spcPct val="200000"/>
              </a:lnSpc>
              <a:spcBef>
                <a:spcPts val="105"/>
              </a:spcBef>
              <a:buChar char="•"/>
              <a:tabLst>
                <a:tab pos="354965" algn="l"/>
                <a:tab pos="355600" algn="l"/>
              </a:tabLst>
            </a:pPr>
            <a:r>
              <a:rPr sz="2000">
                <a:latin typeface="Arial MT"/>
                <a:cs typeface="Arial MT"/>
              </a:rPr>
              <a:t>Graph</a:t>
            </a:r>
            <a:r>
              <a:rPr sz="2000" spc="-30">
                <a:latin typeface="Arial MT"/>
                <a:cs typeface="Arial MT"/>
              </a:rPr>
              <a:t> </a:t>
            </a:r>
            <a:r>
              <a:rPr sz="2000">
                <a:latin typeface="Arial MT"/>
                <a:cs typeface="Arial MT"/>
              </a:rPr>
              <a:t>stores</a:t>
            </a:r>
            <a:r>
              <a:rPr sz="2000" spc="-25">
                <a:latin typeface="Arial MT"/>
                <a:cs typeface="Arial MT"/>
              </a:rPr>
              <a:t> </a:t>
            </a:r>
            <a:r>
              <a:rPr sz="2000">
                <a:latin typeface="Arial MT"/>
                <a:cs typeface="Arial MT"/>
              </a:rPr>
              <a:t>can perform</a:t>
            </a:r>
            <a:r>
              <a:rPr sz="2000" spc="-25">
                <a:latin typeface="Arial MT"/>
                <a:cs typeface="Arial MT"/>
              </a:rPr>
              <a:t> </a:t>
            </a:r>
            <a:r>
              <a:rPr sz="2000">
                <a:latin typeface="Arial MT"/>
                <a:cs typeface="Arial MT"/>
              </a:rPr>
              <a:t>these</a:t>
            </a:r>
            <a:r>
              <a:rPr sz="2000" spc="-20">
                <a:latin typeface="Arial MT"/>
                <a:cs typeface="Arial MT"/>
              </a:rPr>
              <a:t> </a:t>
            </a:r>
            <a:r>
              <a:rPr sz="2000">
                <a:latin typeface="Arial MT"/>
                <a:cs typeface="Arial MT"/>
              </a:rPr>
              <a:t>operations</a:t>
            </a:r>
            <a:r>
              <a:rPr sz="2000" spc="-20">
                <a:latin typeface="Arial MT"/>
                <a:cs typeface="Arial MT"/>
              </a:rPr>
              <a:t> </a:t>
            </a:r>
            <a:r>
              <a:rPr sz="2000" spc="5">
                <a:latin typeface="Arial MT"/>
                <a:cs typeface="Arial MT"/>
              </a:rPr>
              <a:t>much</a:t>
            </a:r>
            <a:r>
              <a:rPr sz="2000" spc="-15">
                <a:latin typeface="Arial MT"/>
                <a:cs typeface="Arial MT"/>
              </a:rPr>
              <a:t> </a:t>
            </a:r>
            <a:r>
              <a:rPr sz="2000">
                <a:latin typeface="Arial MT"/>
                <a:cs typeface="Arial MT"/>
              </a:rPr>
              <a:t>faster</a:t>
            </a:r>
            <a:r>
              <a:rPr sz="2000" spc="-25">
                <a:latin typeface="Arial MT"/>
                <a:cs typeface="Arial MT"/>
              </a:rPr>
              <a:t> </a:t>
            </a:r>
            <a:r>
              <a:rPr sz="2000">
                <a:latin typeface="Arial MT"/>
                <a:cs typeface="Arial MT"/>
              </a:rPr>
              <a:t>by </a:t>
            </a:r>
            <a:r>
              <a:rPr sz="2000" spc="-545">
                <a:latin typeface="Arial MT"/>
                <a:cs typeface="Arial MT"/>
              </a:rPr>
              <a:t> </a:t>
            </a:r>
            <a:r>
              <a:rPr sz="2000">
                <a:latin typeface="Arial MT"/>
                <a:cs typeface="Arial MT"/>
              </a:rPr>
              <a:t>using techniques that consolidate and remove unwanted </a:t>
            </a:r>
            <a:r>
              <a:rPr sz="2000" spc="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from</a:t>
            </a:r>
            <a:r>
              <a:rPr sz="2000" spc="-25">
                <a:latin typeface="Arial MT"/>
                <a:cs typeface="Arial MT"/>
              </a:rPr>
              <a:t> </a:t>
            </a:r>
            <a:r>
              <a:rPr sz="2000" spc="-20">
                <a:latin typeface="Arial MT"/>
                <a:cs typeface="Arial MT"/>
              </a:rPr>
              <a:t>memory.</a:t>
            </a:r>
            <a:endParaRPr sz="2000">
              <a:latin typeface="Arial MT"/>
              <a:cs typeface="Arial MT"/>
            </a:endParaRPr>
          </a:p>
          <a:p>
            <a:pPr marL="355600" marR="5080" indent="-342900">
              <a:lnSpc>
                <a:spcPct val="200000"/>
              </a:lnSpc>
              <a:spcBef>
                <a:spcPts val="1085"/>
              </a:spcBef>
              <a:buChar char="•"/>
              <a:tabLst>
                <a:tab pos="354965" algn="l"/>
                <a:tab pos="355600" algn="l"/>
              </a:tabLst>
            </a:pPr>
            <a:r>
              <a:rPr sz="2000">
                <a:latin typeface="Arial MT"/>
                <a:cs typeface="Arial MT"/>
              </a:rPr>
              <a:t>Though graph stores would clearly be much faster for link </a:t>
            </a:r>
            <a:r>
              <a:rPr sz="2000" spc="5">
                <a:latin typeface="Arial MT"/>
                <a:cs typeface="Arial MT"/>
              </a:rPr>
              <a:t> </a:t>
            </a:r>
            <a:r>
              <a:rPr sz="2000">
                <a:latin typeface="Arial MT"/>
                <a:cs typeface="Arial MT"/>
              </a:rPr>
              <a:t>analysis</a:t>
            </a:r>
            <a:r>
              <a:rPr sz="2000" spc="-5">
                <a:latin typeface="Arial MT"/>
                <a:cs typeface="Arial MT"/>
              </a:rPr>
              <a:t> </a:t>
            </a:r>
            <a:r>
              <a:rPr sz="2000">
                <a:latin typeface="Arial MT"/>
                <a:cs typeface="Arial MT"/>
              </a:rPr>
              <a:t>tasks,</a:t>
            </a:r>
            <a:r>
              <a:rPr sz="2000" spc="-40">
                <a:latin typeface="Arial MT"/>
                <a:cs typeface="Arial MT"/>
              </a:rPr>
              <a:t> </a:t>
            </a:r>
            <a:r>
              <a:rPr sz="2000">
                <a:latin typeface="Arial MT"/>
                <a:cs typeface="Arial MT"/>
              </a:rPr>
              <a:t>they</a:t>
            </a:r>
            <a:r>
              <a:rPr sz="2000" spc="10">
                <a:latin typeface="Arial MT"/>
                <a:cs typeface="Arial MT"/>
              </a:rPr>
              <a:t> </a:t>
            </a:r>
            <a:r>
              <a:rPr sz="2000">
                <a:latin typeface="Arial MT"/>
                <a:cs typeface="Arial MT"/>
              </a:rPr>
              <a:t>usually</a:t>
            </a:r>
            <a:r>
              <a:rPr sz="2000" spc="-15">
                <a:latin typeface="Arial MT"/>
                <a:cs typeface="Arial MT"/>
              </a:rPr>
              <a:t> </a:t>
            </a:r>
            <a:r>
              <a:rPr sz="2000">
                <a:latin typeface="Arial MT"/>
                <a:cs typeface="Arial MT"/>
              </a:rPr>
              <a:t>require</a:t>
            </a:r>
            <a:r>
              <a:rPr sz="2000" spc="-15">
                <a:latin typeface="Arial MT"/>
                <a:cs typeface="Arial MT"/>
              </a:rPr>
              <a:t> </a:t>
            </a:r>
            <a:r>
              <a:rPr sz="2000">
                <a:latin typeface="Arial MT"/>
                <a:cs typeface="Arial MT"/>
              </a:rPr>
              <a:t>enough</a:t>
            </a:r>
            <a:r>
              <a:rPr sz="2000" spc="-15">
                <a:latin typeface="Arial MT"/>
                <a:cs typeface="Arial MT"/>
              </a:rPr>
              <a:t> </a:t>
            </a:r>
            <a:r>
              <a:rPr sz="2000">
                <a:latin typeface="Arial MT"/>
                <a:cs typeface="Arial MT"/>
              </a:rPr>
              <a:t>RAM</a:t>
            </a:r>
            <a:r>
              <a:rPr sz="2000" spc="5">
                <a:latin typeface="Arial MT"/>
                <a:cs typeface="Arial MT"/>
              </a:rPr>
              <a:t> </a:t>
            </a:r>
            <a:r>
              <a:rPr sz="2000" spc="-5">
                <a:latin typeface="Arial MT"/>
                <a:cs typeface="Arial MT"/>
              </a:rPr>
              <a:t>to</a:t>
            </a:r>
            <a:r>
              <a:rPr sz="2000" spc="-75">
                <a:latin typeface="Arial MT"/>
                <a:cs typeface="Arial MT"/>
              </a:rPr>
              <a:t> </a:t>
            </a:r>
            <a:r>
              <a:rPr sz="2000">
                <a:latin typeface="Arial MT"/>
                <a:cs typeface="Arial MT"/>
              </a:rPr>
              <a:t>store</a:t>
            </a:r>
            <a:r>
              <a:rPr sz="2000" spc="-25">
                <a:latin typeface="Arial MT"/>
                <a:cs typeface="Arial MT"/>
              </a:rPr>
              <a:t> </a:t>
            </a:r>
            <a:r>
              <a:rPr sz="2000">
                <a:latin typeface="Arial MT"/>
                <a:cs typeface="Arial MT"/>
              </a:rPr>
              <a:t>all </a:t>
            </a:r>
            <a:r>
              <a:rPr sz="2000" spc="-54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links</a:t>
            </a:r>
            <a:r>
              <a:rPr sz="2000" spc="-10">
                <a:latin typeface="Arial MT"/>
                <a:cs typeface="Arial MT"/>
              </a:rPr>
              <a:t> </a:t>
            </a:r>
            <a:r>
              <a:rPr sz="2000">
                <a:latin typeface="Arial MT"/>
                <a:cs typeface="Arial MT"/>
              </a:rPr>
              <a:t>during</a:t>
            </a:r>
            <a:r>
              <a:rPr sz="2000" spc="-10">
                <a:latin typeface="Arial MT"/>
                <a:cs typeface="Arial MT"/>
              </a:rPr>
              <a:t> </a:t>
            </a:r>
            <a:r>
              <a:rPr sz="2000">
                <a:latin typeface="Arial MT"/>
                <a:cs typeface="Arial MT"/>
              </a:rPr>
              <a:t>analysis.</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31</a:t>
            </a:r>
            <a:endParaRPr sz="2400">
              <a:latin typeface="Arial"/>
              <a:cs typeface="Arial"/>
            </a:endParaRPr>
          </a:p>
        </p:txBody>
      </p:sp>
    </p:spTree>
    <p:extLst>
      <p:ext uri="{BB962C8B-B14F-4D97-AF65-F5344CB8AC3E}">
        <p14:creationId xmlns:p14="http://schemas.microsoft.com/office/powerpoint/2010/main" val="1103775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13323" y="1621586"/>
            <a:ext cx="7682000" cy="4845113"/>
          </a:xfrm>
          <a:prstGeom prst="rect">
            <a:avLst/>
          </a:prstGeom>
        </p:spPr>
      </p:pic>
      <p:sp>
        <p:nvSpPr>
          <p:cNvPr id="3" name="object 3"/>
          <p:cNvSpPr txBox="1">
            <a:spLocks noGrp="1"/>
          </p:cNvSpPr>
          <p:nvPr>
            <p:ph type="title"/>
          </p:nvPr>
        </p:nvSpPr>
        <p:spPr>
          <a:xfrm>
            <a:off x="714587" y="888619"/>
            <a:ext cx="6148493" cy="659155"/>
          </a:xfrm>
          <a:prstGeom prst="rect">
            <a:avLst/>
          </a:prstGeom>
        </p:spPr>
        <p:txBody>
          <a:bodyPr vert="horz" wrap="square" lIns="0" tIns="12700" rIns="0" bIns="0" rtlCol="0">
            <a:spAutoFit/>
          </a:bodyPr>
          <a:lstStyle/>
          <a:p>
            <a:pPr marL="12700">
              <a:lnSpc>
                <a:spcPct val="100000"/>
              </a:lnSpc>
              <a:spcBef>
                <a:spcPts val="100"/>
              </a:spcBef>
            </a:pPr>
            <a:r>
              <a:rPr spc="-50"/>
              <a:t>Link</a:t>
            </a:r>
            <a:r>
              <a:rPr spc="-150"/>
              <a:t> </a:t>
            </a:r>
            <a:r>
              <a:rPr spc="-50"/>
              <a:t>analysis</a:t>
            </a:r>
            <a:r>
              <a:rPr spc="-135"/>
              <a:t> </a:t>
            </a:r>
            <a:r>
              <a:rPr sz="2800" spc="-60"/>
              <a:t>(Cont.)</a:t>
            </a:r>
            <a:endParaRPr sz="2800"/>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32</a:t>
            </a:r>
            <a:endParaRPr sz="2400">
              <a:latin typeface="Arial"/>
              <a:cs typeface="Arial"/>
            </a:endParaRPr>
          </a:p>
        </p:txBody>
      </p:sp>
      <p:sp>
        <p:nvSpPr>
          <p:cNvPr id="6" name="object 6"/>
          <p:cNvSpPr txBox="1"/>
          <p:nvPr/>
        </p:nvSpPr>
        <p:spPr>
          <a:xfrm>
            <a:off x="308188" y="2526920"/>
            <a:ext cx="2676313" cy="2228815"/>
          </a:xfrm>
          <a:prstGeom prst="rect">
            <a:avLst/>
          </a:prstGeom>
        </p:spPr>
        <p:txBody>
          <a:bodyPr vert="horz" wrap="square" lIns="0" tIns="12700" rIns="0" bIns="0" rtlCol="0">
            <a:spAutoFit/>
          </a:bodyPr>
          <a:lstStyle/>
          <a:p>
            <a:pPr marL="12700" marR="5080">
              <a:lnSpc>
                <a:spcPct val="100000"/>
              </a:lnSpc>
              <a:spcBef>
                <a:spcPts val="100"/>
              </a:spcBef>
            </a:pPr>
            <a:r>
              <a:rPr sz="1800">
                <a:latin typeface="Arial MT"/>
                <a:cs typeface="Arial MT"/>
              </a:rPr>
              <a:t>A </a:t>
            </a:r>
            <a:r>
              <a:rPr sz="1800" spc="-5">
                <a:latin typeface="Arial MT"/>
                <a:cs typeface="Arial MT"/>
              </a:rPr>
              <a:t>social </a:t>
            </a:r>
            <a:r>
              <a:rPr sz="1800" spc="-10">
                <a:latin typeface="Arial MT"/>
                <a:cs typeface="Arial MT"/>
              </a:rPr>
              <a:t>network </a:t>
            </a:r>
            <a:r>
              <a:rPr sz="1800" spc="-5">
                <a:latin typeface="Arial MT"/>
                <a:cs typeface="Arial MT"/>
              </a:rPr>
              <a:t> graph</a:t>
            </a:r>
            <a:r>
              <a:rPr sz="1800" spc="-40">
                <a:latin typeface="Arial MT"/>
                <a:cs typeface="Arial MT"/>
              </a:rPr>
              <a:t> </a:t>
            </a:r>
            <a:r>
              <a:rPr sz="1800" spc="-5">
                <a:latin typeface="Arial MT"/>
                <a:cs typeface="Arial MT"/>
              </a:rPr>
              <a:t>generated</a:t>
            </a:r>
            <a:r>
              <a:rPr sz="1800" spc="-30">
                <a:latin typeface="Arial MT"/>
                <a:cs typeface="Arial MT"/>
              </a:rPr>
              <a:t> </a:t>
            </a:r>
            <a:r>
              <a:rPr sz="1800" spc="-5">
                <a:latin typeface="Arial MT"/>
                <a:cs typeface="Arial MT"/>
              </a:rPr>
              <a:t>by </a:t>
            </a:r>
            <a:r>
              <a:rPr sz="1800" spc="-484">
                <a:latin typeface="Arial MT"/>
                <a:cs typeface="Arial MT"/>
              </a:rPr>
              <a:t> </a:t>
            </a:r>
            <a:r>
              <a:rPr sz="1800" spc="-5">
                <a:latin typeface="Arial MT"/>
                <a:cs typeface="Arial MT"/>
              </a:rPr>
              <a:t>the LinkedIn InMap </a:t>
            </a:r>
            <a:r>
              <a:rPr sz="1800" spc="-490">
                <a:latin typeface="Arial MT"/>
                <a:cs typeface="Arial MT"/>
              </a:rPr>
              <a:t> </a:t>
            </a:r>
            <a:r>
              <a:rPr sz="1800" spc="-5">
                <a:latin typeface="Arial MT"/>
                <a:cs typeface="Arial MT"/>
              </a:rPr>
              <a:t>system.</a:t>
            </a:r>
            <a:r>
              <a:rPr sz="1800" spc="5">
                <a:latin typeface="Arial MT"/>
                <a:cs typeface="Arial MT"/>
              </a:rPr>
              <a:t> </a:t>
            </a:r>
            <a:r>
              <a:rPr sz="1800" spc="-5">
                <a:latin typeface="Arial MT"/>
                <a:cs typeface="Arial MT"/>
              </a:rPr>
              <a:t>Each </a:t>
            </a:r>
            <a:r>
              <a:rPr sz="1800">
                <a:latin typeface="Arial MT"/>
                <a:cs typeface="Arial MT"/>
              </a:rPr>
              <a:t> </a:t>
            </a:r>
            <a:r>
              <a:rPr sz="1800" spc="-5">
                <a:latin typeface="Arial MT"/>
                <a:cs typeface="Arial MT"/>
              </a:rPr>
              <a:t>person</a:t>
            </a:r>
            <a:r>
              <a:rPr sz="1800">
                <a:latin typeface="Arial MT"/>
                <a:cs typeface="Arial MT"/>
              </a:rPr>
              <a:t> </a:t>
            </a:r>
            <a:r>
              <a:rPr sz="1800" spc="-5">
                <a:latin typeface="Arial MT"/>
                <a:cs typeface="Arial MT"/>
              </a:rPr>
              <a:t>is </a:t>
            </a:r>
            <a:r>
              <a:rPr sz="1800">
                <a:latin typeface="Arial MT"/>
                <a:cs typeface="Arial MT"/>
              </a:rPr>
              <a:t> </a:t>
            </a:r>
            <a:r>
              <a:rPr sz="1800" spc="-5">
                <a:latin typeface="Arial MT"/>
                <a:cs typeface="Arial MT"/>
              </a:rPr>
              <a:t>represented</a:t>
            </a:r>
            <a:r>
              <a:rPr sz="1800" spc="5">
                <a:latin typeface="Arial MT"/>
                <a:cs typeface="Arial MT"/>
              </a:rPr>
              <a:t> </a:t>
            </a:r>
            <a:r>
              <a:rPr sz="1800" spc="-5">
                <a:latin typeface="Arial MT"/>
                <a:cs typeface="Arial MT"/>
              </a:rPr>
              <a:t>by</a:t>
            </a:r>
            <a:r>
              <a:rPr sz="1800" spc="-15">
                <a:latin typeface="Arial MT"/>
                <a:cs typeface="Arial MT"/>
              </a:rPr>
              <a:t> </a:t>
            </a:r>
            <a:r>
              <a:rPr sz="1800" spc="-5">
                <a:latin typeface="Arial MT"/>
                <a:cs typeface="Arial MT"/>
              </a:rPr>
              <a:t>a </a:t>
            </a:r>
            <a:r>
              <a:rPr sz="1800">
                <a:latin typeface="Arial MT"/>
                <a:cs typeface="Arial MT"/>
              </a:rPr>
              <a:t> </a:t>
            </a:r>
            <a:r>
              <a:rPr sz="1800" spc="-5">
                <a:latin typeface="Arial MT"/>
                <a:cs typeface="Arial MT"/>
              </a:rPr>
              <a:t>circle, and a line is </a:t>
            </a:r>
            <a:r>
              <a:rPr sz="1800">
                <a:latin typeface="Arial MT"/>
                <a:cs typeface="Arial MT"/>
              </a:rPr>
              <a:t> </a:t>
            </a:r>
            <a:r>
              <a:rPr sz="1800" spc="-15">
                <a:latin typeface="Arial MT"/>
                <a:cs typeface="Arial MT"/>
              </a:rPr>
              <a:t>drawn</a:t>
            </a:r>
            <a:r>
              <a:rPr sz="1800" spc="20">
                <a:latin typeface="Arial MT"/>
                <a:cs typeface="Arial MT"/>
              </a:rPr>
              <a:t> </a:t>
            </a:r>
            <a:r>
              <a:rPr sz="1800" spc="-15">
                <a:latin typeface="Arial MT"/>
                <a:cs typeface="Arial MT"/>
              </a:rPr>
              <a:t>between</a:t>
            </a:r>
            <a:r>
              <a:rPr sz="1800" spc="20">
                <a:latin typeface="Arial MT"/>
                <a:cs typeface="Arial MT"/>
              </a:rPr>
              <a:t> </a:t>
            </a:r>
            <a:r>
              <a:rPr sz="1800" spc="-15">
                <a:latin typeface="Arial MT"/>
                <a:cs typeface="Arial MT"/>
              </a:rPr>
              <a:t>two </a:t>
            </a:r>
            <a:r>
              <a:rPr sz="1800" spc="-484">
                <a:latin typeface="Arial MT"/>
                <a:cs typeface="Arial MT"/>
              </a:rPr>
              <a:t> </a:t>
            </a:r>
            <a:r>
              <a:rPr sz="1800" spc="-5">
                <a:latin typeface="Arial MT"/>
                <a:cs typeface="Arial MT"/>
              </a:rPr>
              <a:t>people that have a </a:t>
            </a:r>
            <a:r>
              <a:rPr sz="1800">
                <a:latin typeface="Arial MT"/>
                <a:cs typeface="Arial MT"/>
              </a:rPr>
              <a:t> </a:t>
            </a:r>
            <a:r>
              <a:rPr sz="1800" spc="-5">
                <a:latin typeface="Arial MT"/>
                <a:cs typeface="Arial MT"/>
              </a:rPr>
              <a:t>relationship</a:t>
            </a:r>
            <a:endParaRPr sz="1800">
              <a:latin typeface="Arial MT"/>
              <a:cs typeface="Arial MT"/>
            </a:endParaRPr>
          </a:p>
        </p:txBody>
      </p:sp>
    </p:spTree>
    <p:extLst>
      <p:ext uri="{BB962C8B-B14F-4D97-AF65-F5344CB8AC3E}">
        <p14:creationId xmlns:p14="http://schemas.microsoft.com/office/powerpoint/2010/main" val="132350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2378285" cy="659155"/>
          </a:xfrm>
          <a:prstGeom prst="rect">
            <a:avLst/>
          </a:prstGeom>
        </p:spPr>
        <p:txBody>
          <a:bodyPr vert="horz" wrap="square" lIns="0" tIns="12700" rIns="0" bIns="0" rtlCol="0">
            <a:spAutoFit/>
          </a:bodyPr>
          <a:lstStyle/>
          <a:p>
            <a:pPr marL="12700">
              <a:lnSpc>
                <a:spcPct val="100000"/>
              </a:lnSpc>
              <a:spcBef>
                <a:spcPts val="100"/>
              </a:spcBef>
            </a:pPr>
            <a:r>
              <a:rPr spc="-60"/>
              <a:t>O</a:t>
            </a:r>
            <a:r>
              <a:rPr spc="-65"/>
              <a:t>ut</a:t>
            </a:r>
            <a:r>
              <a:rPr spc="-60"/>
              <a:t>li</a:t>
            </a:r>
            <a:r>
              <a:rPr spc="-65"/>
              <a:t>n</a:t>
            </a:r>
            <a:r>
              <a:t>e</a:t>
            </a:r>
          </a:p>
        </p:txBody>
      </p:sp>
      <p:sp>
        <p:nvSpPr>
          <p:cNvPr id="3" name="object 3"/>
          <p:cNvSpPr txBox="1"/>
          <p:nvPr/>
        </p:nvSpPr>
        <p:spPr>
          <a:xfrm>
            <a:off x="714587" y="1988262"/>
            <a:ext cx="6719993" cy="2629566"/>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Key-value</a:t>
            </a:r>
            <a:r>
              <a:rPr sz="2000" spc="-60">
                <a:latin typeface="Arial MT"/>
                <a:cs typeface="Arial MT"/>
              </a:rPr>
              <a:t> </a:t>
            </a:r>
            <a:r>
              <a:rPr sz="2000">
                <a:latin typeface="Arial MT"/>
                <a:cs typeface="Arial MT"/>
              </a:rPr>
              <a:t>stores</a:t>
            </a:r>
          </a:p>
          <a:p>
            <a:pPr>
              <a:lnSpc>
                <a:spcPct val="100000"/>
              </a:lnSpc>
              <a:spcBef>
                <a:spcPts val="30"/>
              </a:spcBef>
              <a:buFont typeface="Arial MT"/>
              <a:buChar char="•"/>
            </a:pPr>
            <a:endParaRPr sz="3000">
              <a:latin typeface="Arial MT"/>
              <a:cs typeface="Arial MT"/>
            </a:endParaRPr>
          </a:p>
          <a:p>
            <a:pPr marL="355600" indent="-342900">
              <a:lnSpc>
                <a:spcPct val="100000"/>
              </a:lnSpc>
              <a:spcBef>
                <a:spcPts val="5"/>
              </a:spcBef>
              <a:buChar char="•"/>
              <a:tabLst>
                <a:tab pos="354965" algn="l"/>
                <a:tab pos="355600" algn="l"/>
              </a:tabLst>
            </a:pPr>
            <a:r>
              <a:rPr sz="2000">
                <a:latin typeface="Arial MT"/>
                <a:cs typeface="Arial MT"/>
              </a:rPr>
              <a:t>Graph</a:t>
            </a:r>
            <a:r>
              <a:rPr sz="2000" spc="-75">
                <a:latin typeface="Arial MT"/>
                <a:cs typeface="Arial MT"/>
              </a:rPr>
              <a:t> </a:t>
            </a:r>
            <a:r>
              <a:rPr sz="2000">
                <a:latin typeface="Arial MT"/>
                <a:cs typeface="Arial MT"/>
              </a:rPr>
              <a:t>stores</a:t>
            </a:r>
          </a:p>
          <a:p>
            <a:pPr>
              <a:lnSpc>
                <a:spcPct val="100000"/>
              </a:lnSpc>
              <a:spcBef>
                <a:spcPts val="30"/>
              </a:spcBef>
              <a:buFont typeface="Arial MT"/>
              <a:buChar char="•"/>
            </a:pPr>
            <a:endParaRPr sz="3000">
              <a:latin typeface="Arial MT"/>
              <a:cs typeface="Arial MT"/>
            </a:endParaRPr>
          </a:p>
          <a:p>
            <a:pPr marL="355600" indent="-342900">
              <a:lnSpc>
                <a:spcPct val="100000"/>
              </a:lnSpc>
              <a:buChar char="•"/>
              <a:tabLst>
                <a:tab pos="354965" algn="l"/>
                <a:tab pos="355600" algn="l"/>
              </a:tabLst>
            </a:pPr>
            <a:r>
              <a:rPr sz="2000">
                <a:latin typeface="Arial MT"/>
                <a:cs typeface="Arial MT"/>
              </a:rPr>
              <a:t>Column</a:t>
            </a:r>
            <a:r>
              <a:rPr sz="2000" spc="-40">
                <a:latin typeface="Arial MT"/>
                <a:cs typeface="Arial MT"/>
              </a:rPr>
              <a:t> </a:t>
            </a:r>
            <a:r>
              <a:rPr sz="2000">
                <a:latin typeface="Arial MT"/>
                <a:cs typeface="Arial MT"/>
              </a:rPr>
              <a:t>family</a:t>
            </a:r>
            <a:r>
              <a:rPr sz="2000" spc="-30">
                <a:latin typeface="Arial MT"/>
                <a:cs typeface="Arial MT"/>
              </a:rPr>
              <a:t> </a:t>
            </a:r>
            <a:r>
              <a:rPr sz="2000">
                <a:latin typeface="Arial MT"/>
                <a:cs typeface="Arial MT"/>
              </a:rPr>
              <a:t>stores</a:t>
            </a:r>
          </a:p>
          <a:p>
            <a:pPr>
              <a:lnSpc>
                <a:spcPct val="100000"/>
              </a:lnSpc>
              <a:spcBef>
                <a:spcPts val="30"/>
              </a:spcBef>
              <a:buFont typeface="Arial MT"/>
              <a:buChar char="•"/>
            </a:pPr>
            <a:endParaRPr sz="3000">
              <a:latin typeface="Arial MT"/>
              <a:cs typeface="Arial MT"/>
            </a:endParaRPr>
          </a:p>
          <a:p>
            <a:pPr marL="355600" indent="-342900">
              <a:lnSpc>
                <a:spcPct val="100000"/>
              </a:lnSpc>
              <a:buChar char="•"/>
              <a:tabLst>
                <a:tab pos="354965" algn="l"/>
                <a:tab pos="355600" algn="l"/>
              </a:tabLst>
            </a:pPr>
            <a:r>
              <a:rPr sz="2000">
                <a:latin typeface="Arial MT"/>
                <a:cs typeface="Arial MT"/>
              </a:rPr>
              <a:t>Document</a:t>
            </a:r>
            <a:r>
              <a:rPr sz="2000" spc="-75">
                <a:latin typeface="Arial MT"/>
                <a:cs typeface="Arial MT"/>
              </a:rPr>
              <a:t> </a:t>
            </a:r>
            <a:r>
              <a:rPr sz="2000">
                <a:latin typeface="Arial MT"/>
                <a:cs typeface="Arial MT"/>
              </a:rPr>
              <a:t>stores</a:t>
            </a:r>
          </a:p>
        </p:txBody>
      </p:sp>
      <p:sp>
        <p:nvSpPr>
          <p:cNvPr id="4" name="object 4"/>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2</a:t>
            </a:r>
            <a:endParaRPr sz="2400">
              <a:latin typeface="Arial"/>
              <a:cs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488" y="1976438"/>
            <a:ext cx="72961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731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6148493" cy="659155"/>
          </a:xfrm>
          <a:prstGeom prst="rect">
            <a:avLst/>
          </a:prstGeom>
        </p:spPr>
        <p:txBody>
          <a:bodyPr vert="horz" wrap="square" lIns="0" tIns="12700" rIns="0" bIns="0" rtlCol="0">
            <a:spAutoFit/>
          </a:bodyPr>
          <a:lstStyle/>
          <a:p>
            <a:pPr marL="12700">
              <a:lnSpc>
                <a:spcPct val="100000"/>
              </a:lnSpc>
              <a:spcBef>
                <a:spcPts val="100"/>
              </a:spcBef>
            </a:pPr>
            <a:r>
              <a:rPr spc="-50"/>
              <a:t>Link</a:t>
            </a:r>
            <a:r>
              <a:rPr spc="-150"/>
              <a:t> </a:t>
            </a:r>
            <a:r>
              <a:rPr spc="-50"/>
              <a:t>analysis</a:t>
            </a:r>
            <a:r>
              <a:rPr spc="-135"/>
              <a:t> </a:t>
            </a:r>
            <a:r>
              <a:rPr sz="2800" spc="-60"/>
              <a:t>(Cont.)</a:t>
            </a:r>
            <a:endParaRPr sz="2800"/>
          </a:p>
        </p:txBody>
      </p:sp>
      <p:sp>
        <p:nvSpPr>
          <p:cNvPr id="3" name="object 3"/>
          <p:cNvSpPr txBox="1"/>
          <p:nvPr/>
        </p:nvSpPr>
        <p:spPr>
          <a:xfrm>
            <a:off x="714587" y="1721866"/>
            <a:ext cx="9750212" cy="3422732"/>
          </a:xfrm>
          <a:prstGeom prst="rect">
            <a:avLst/>
          </a:prstGeom>
        </p:spPr>
        <p:txBody>
          <a:bodyPr vert="horz" wrap="square" lIns="0" tIns="69850" rIns="0" bIns="0" rtlCol="0">
            <a:spAutoFit/>
          </a:bodyPr>
          <a:lstStyle/>
          <a:p>
            <a:pPr marL="12700" marR="72390">
              <a:lnSpc>
                <a:spcPct val="80100"/>
              </a:lnSpc>
              <a:spcBef>
                <a:spcPts val="550"/>
              </a:spcBef>
            </a:pPr>
            <a:r>
              <a:rPr sz="1900" spc="-5">
                <a:latin typeface="Arial MT"/>
                <a:cs typeface="Arial MT"/>
              </a:rPr>
              <a:t>Graph</a:t>
            </a:r>
            <a:r>
              <a:rPr sz="1900" spc="15">
                <a:latin typeface="Arial MT"/>
                <a:cs typeface="Arial MT"/>
              </a:rPr>
              <a:t> </a:t>
            </a:r>
            <a:r>
              <a:rPr sz="1900" spc="-5">
                <a:latin typeface="Arial MT"/>
                <a:cs typeface="Arial MT"/>
              </a:rPr>
              <a:t>stores</a:t>
            </a:r>
            <a:r>
              <a:rPr sz="1900" spc="15">
                <a:latin typeface="Arial MT"/>
                <a:cs typeface="Arial MT"/>
              </a:rPr>
              <a:t> </a:t>
            </a:r>
            <a:r>
              <a:rPr sz="1900" spc="-5">
                <a:latin typeface="Arial MT"/>
                <a:cs typeface="Arial MT"/>
              </a:rPr>
              <a:t>are</a:t>
            </a:r>
            <a:r>
              <a:rPr sz="1900" spc="20">
                <a:latin typeface="Arial MT"/>
                <a:cs typeface="Arial MT"/>
              </a:rPr>
              <a:t> </a:t>
            </a:r>
            <a:r>
              <a:rPr sz="1900" spc="-5">
                <a:latin typeface="Arial MT"/>
                <a:cs typeface="Arial MT"/>
              </a:rPr>
              <a:t>used</a:t>
            </a:r>
            <a:r>
              <a:rPr sz="1900" spc="30">
                <a:latin typeface="Arial MT"/>
                <a:cs typeface="Arial MT"/>
              </a:rPr>
              <a:t> </a:t>
            </a:r>
            <a:r>
              <a:rPr sz="1900" spc="-5">
                <a:latin typeface="Arial MT"/>
                <a:cs typeface="Arial MT"/>
              </a:rPr>
              <a:t>for</a:t>
            </a:r>
            <a:r>
              <a:rPr sz="1900" spc="5">
                <a:latin typeface="Arial MT"/>
                <a:cs typeface="Arial MT"/>
              </a:rPr>
              <a:t> </a:t>
            </a:r>
            <a:r>
              <a:rPr sz="1900" spc="-5">
                <a:latin typeface="Arial MT"/>
                <a:cs typeface="Arial MT"/>
              </a:rPr>
              <a:t>things</a:t>
            </a:r>
            <a:r>
              <a:rPr sz="1900" spc="30">
                <a:latin typeface="Arial MT"/>
                <a:cs typeface="Arial MT"/>
              </a:rPr>
              <a:t> </a:t>
            </a:r>
            <a:r>
              <a:rPr sz="1900" spc="-5">
                <a:latin typeface="Arial MT"/>
                <a:cs typeface="Arial MT"/>
              </a:rPr>
              <a:t>beyond</a:t>
            </a:r>
            <a:r>
              <a:rPr sz="1900" spc="25">
                <a:latin typeface="Arial MT"/>
                <a:cs typeface="Arial MT"/>
              </a:rPr>
              <a:t> </a:t>
            </a:r>
            <a:r>
              <a:rPr sz="1900" spc="-5">
                <a:latin typeface="Arial MT"/>
                <a:cs typeface="Arial MT"/>
              </a:rPr>
              <a:t>social</a:t>
            </a:r>
            <a:r>
              <a:rPr sz="1900" spc="30">
                <a:latin typeface="Arial MT"/>
                <a:cs typeface="Arial MT"/>
              </a:rPr>
              <a:t> </a:t>
            </a:r>
            <a:r>
              <a:rPr sz="1900">
                <a:latin typeface="Arial MT"/>
                <a:cs typeface="Arial MT"/>
              </a:rPr>
              <a:t>networking—they’re </a:t>
            </a:r>
            <a:r>
              <a:rPr sz="1900" spc="-515">
                <a:latin typeface="Arial MT"/>
                <a:cs typeface="Arial MT"/>
              </a:rPr>
              <a:t> </a:t>
            </a:r>
            <a:r>
              <a:rPr sz="1900" spc="-5">
                <a:latin typeface="Arial MT"/>
                <a:cs typeface="Arial MT"/>
              </a:rPr>
              <a:t>appropriate</a:t>
            </a:r>
            <a:r>
              <a:rPr sz="1900" spc="65">
                <a:latin typeface="Arial MT"/>
                <a:cs typeface="Arial MT"/>
              </a:rPr>
              <a:t> </a:t>
            </a:r>
            <a:r>
              <a:rPr sz="1900" spc="-5">
                <a:latin typeface="Arial MT"/>
                <a:cs typeface="Arial MT"/>
              </a:rPr>
              <a:t>for</a:t>
            </a:r>
            <a:r>
              <a:rPr sz="1900" spc="20">
                <a:latin typeface="Arial MT"/>
                <a:cs typeface="Arial MT"/>
              </a:rPr>
              <a:t> </a:t>
            </a:r>
            <a:r>
              <a:rPr sz="1900" spc="-5">
                <a:latin typeface="Arial MT"/>
                <a:cs typeface="Arial MT"/>
              </a:rPr>
              <a:t>identifying</a:t>
            </a:r>
            <a:r>
              <a:rPr sz="1900" spc="55">
                <a:latin typeface="Arial MT"/>
                <a:cs typeface="Arial MT"/>
              </a:rPr>
              <a:t> </a:t>
            </a:r>
            <a:r>
              <a:rPr sz="1900" spc="-5">
                <a:latin typeface="Arial MT"/>
                <a:cs typeface="Arial MT"/>
              </a:rPr>
              <a:t>distinct</a:t>
            </a:r>
            <a:r>
              <a:rPr sz="1900" spc="20">
                <a:latin typeface="Arial MT"/>
                <a:cs typeface="Arial MT"/>
              </a:rPr>
              <a:t> </a:t>
            </a:r>
            <a:r>
              <a:rPr sz="1900" spc="-5">
                <a:latin typeface="Arial MT"/>
                <a:cs typeface="Arial MT"/>
              </a:rPr>
              <a:t>patterns</a:t>
            </a:r>
            <a:r>
              <a:rPr sz="1900" spc="35">
                <a:latin typeface="Arial MT"/>
                <a:cs typeface="Arial MT"/>
              </a:rPr>
              <a:t> </a:t>
            </a:r>
            <a:r>
              <a:rPr sz="1900" spc="-5">
                <a:latin typeface="Arial MT"/>
                <a:cs typeface="Arial MT"/>
              </a:rPr>
              <a:t>of</a:t>
            </a:r>
            <a:r>
              <a:rPr sz="1900" spc="10">
                <a:latin typeface="Arial MT"/>
                <a:cs typeface="Arial MT"/>
              </a:rPr>
              <a:t> </a:t>
            </a:r>
            <a:r>
              <a:rPr sz="1900" spc="-5">
                <a:latin typeface="Arial MT"/>
                <a:cs typeface="Arial MT"/>
              </a:rPr>
              <a:t>connections</a:t>
            </a:r>
            <a:r>
              <a:rPr sz="1900" spc="45">
                <a:latin typeface="Arial MT"/>
                <a:cs typeface="Arial MT"/>
              </a:rPr>
              <a:t> </a:t>
            </a:r>
            <a:r>
              <a:rPr sz="1900" spc="-5">
                <a:latin typeface="Arial MT"/>
                <a:cs typeface="Arial MT"/>
              </a:rPr>
              <a:t>between </a:t>
            </a:r>
            <a:r>
              <a:rPr sz="1900">
                <a:latin typeface="Arial MT"/>
                <a:cs typeface="Arial MT"/>
              </a:rPr>
              <a:t> </a:t>
            </a:r>
            <a:r>
              <a:rPr sz="1900" spc="-5">
                <a:latin typeface="Arial MT"/>
                <a:cs typeface="Arial MT"/>
              </a:rPr>
              <a:t>nodes.</a:t>
            </a:r>
            <a:endParaRPr sz="1900">
              <a:latin typeface="Arial MT"/>
              <a:cs typeface="Arial MT"/>
            </a:endParaRPr>
          </a:p>
          <a:p>
            <a:pPr marL="355600" marR="223520" indent="-342900">
              <a:lnSpc>
                <a:spcPct val="80000"/>
              </a:lnSpc>
              <a:spcBef>
                <a:spcPts val="1055"/>
              </a:spcBef>
              <a:buChar char="•"/>
              <a:tabLst>
                <a:tab pos="354965" algn="l"/>
                <a:tab pos="355600" algn="l"/>
              </a:tabLst>
            </a:pPr>
            <a:r>
              <a:rPr sz="1900" spc="-5">
                <a:latin typeface="Arial MT"/>
                <a:cs typeface="Arial MT"/>
              </a:rPr>
              <a:t>Creating</a:t>
            </a:r>
            <a:r>
              <a:rPr sz="1900" spc="40">
                <a:latin typeface="Arial MT"/>
                <a:cs typeface="Arial MT"/>
              </a:rPr>
              <a:t> </a:t>
            </a:r>
            <a:r>
              <a:rPr sz="1900" spc="-5">
                <a:latin typeface="Arial MT"/>
                <a:cs typeface="Arial MT"/>
              </a:rPr>
              <a:t>a</a:t>
            </a:r>
            <a:r>
              <a:rPr sz="1900">
                <a:latin typeface="Arial MT"/>
                <a:cs typeface="Arial MT"/>
              </a:rPr>
              <a:t> </a:t>
            </a:r>
            <a:r>
              <a:rPr sz="1900" spc="-5">
                <a:latin typeface="Arial MT"/>
                <a:cs typeface="Arial MT"/>
              </a:rPr>
              <a:t>graph</a:t>
            </a:r>
            <a:r>
              <a:rPr sz="1900" spc="30">
                <a:latin typeface="Arial MT"/>
                <a:cs typeface="Arial MT"/>
              </a:rPr>
              <a:t> </a:t>
            </a:r>
            <a:r>
              <a:rPr sz="1900" spc="-5">
                <a:latin typeface="Arial MT"/>
                <a:cs typeface="Arial MT"/>
              </a:rPr>
              <a:t>of all</a:t>
            </a:r>
            <a:r>
              <a:rPr sz="1900" spc="25">
                <a:latin typeface="Arial MT"/>
                <a:cs typeface="Arial MT"/>
              </a:rPr>
              <a:t> </a:t>
            </a:r>
            <a:r>
              <a:rPr sz="1900" spc="-5">
                <a:solidFill>
                  <a:srgbClr val="FF0000"/>
                </a:solidFill>
                <a:latin typeface="Arial MT"/>
                <a:cs typeface="Arial MT"/>
              </a:rPr>
              <a:t>incoming</a:t>
            </a:r>
            <a:r>
              <a:rPr sz="1900" spc="50">
                <a:solidFill>
                  <a:srgbClr val="FF0000"/>
                </a:solidFill>
                <a:latin typeface="Arial MT"/>
                <a:cs typeface="Arial MT"/>
              </a:rPr>
              <a:t> </a:t>
            </a:r>
            <a:r>
              <a:rPr sz="1900" spc="-5">
                <a:solidFill>
                  <a:srgbClr val="FF0000"/>
                </a:solidFill>
                <a:latin typeface="Arial MT"/>
                <a:cs typeface="Arial MT"/>
              </a:rPr>
              <a:t>and</a:t>
            </a:r>
            <a:r>
              <a:rPr sz="1900" spc="15">
                <a:solidFill>
                  <a:srgbClr val="FF0000"/>
                </a:solidFill>
                <a:latin typeface="Arial MT"/>
                <a:cs typeface="Arial MT"/>
              </a:rPr>
              <a:t> </a:t>
            </a:r>
            <a:r>
              <a:rPr sz="1900" spc="-5">
                <a:solidFill>
                  <a:srgbClr val="FF0000"/>
                </a:solidFill>
                <a:latin typeface="Arial MT"/>
                <a:cs typeface="Arial MT"/>
              </a:rPr>
              <a:t>outgoing</a:t>
            </a:r>
            <a:r>
              <a:rPr sz="1900" spc="40">
                <a:solidFill>
                  <a:srgbClr val="FF0000"/>
                </a:solidFill>
                <a:latin typeface="Arial MT"/>
                <a:cs typeface="Arial MT"/>
              </a:rPr>
              <a:t> </a:t>
            </a:r>
            <a:r>
              <a:rPr sz="1900" spc="-5">
                <a:solidFill>
                  <a:srgbClr val="FF0000"/>
                </a:solidFill>
                <a:latin typeface="Arial MT"/>
                <a:cs typeface="Arial MT"/>
              </a:rPr>
              <a:t>phone</a:t>
            </a:r>
            <a:r>
              <a:rPr sz="1900" spc="55">
                <a:solidFill>
                  <a:srgbClr val="FF0000"/>
                </a:solidFill>
                <a:latin typeface="Arial MT"/>
                <a:cs typeface="Arial MT"/>
              </a:rPr>
              <a:t> </a:t>
            </a:r>
            <a:r>
              <a:rPr sz="1900" spc="-5">
                <a:latin typeface="Arial MT"/>
                <a:cs typeface="Arial MT"/>
              </a:rPr>
              <a:t>calls </a:t>
            </a:r>
            <a:r>
              <a:rPr sz="1900">
                <a:latin typeface="Arial MT"/>
                <a:cs typeface="Arial MT"/>
              </a:rPr>
              <a:t> </a:t>
            </a:r>
            <a:r>
              <a:rPr sz="1900" spc="-5">
                <a:latin typeface="Arial MT"/>
                <a:cs typeface="Arial MT"/>
              </a:rPr>
              <a:t>between</a:t>
            </a:r>
            <a:r>
              <a:rPr sz="1900" spc="55">
                <a:latin typeface="Arial MT"/>
                <a:cs typeface="Arial MT"/>
              </a:rPr>
              <a:t> </a:t>
            </a:r>
            <a:r>
              <a:rPr sz="1900" spc="-5">
                <a:latin typeface="Arial MT"/>
                <a:cs typeface="Arial MT"/>
              </a:rPr>
              <a:t>people</a:t>
            </a:r>
            <a:r>
              <a:rPr sz="1900" spc="45">
                <a:latin typeface="Arial MT"/>
                <a:cs typeface="Arial MT"/>
              </a:rPr>
              <a:t> </a:t>
            </a:r>
            <a:r>
              <a:rPr sz="1900" spc="-5">
                <a:latin typeface="Arial MT"/>
                <a:cs typeface="Arial MT"/>
              </a:rPr>
              <a:t>in</a:t>
            </a:r>
            <a:r>
              <a:rPr sz="1900" spc="5">
                <a:latin typeface="Arial MT"/>
                <a:cs typeface="Arial MT"/>
              </a:rPr>
              <a:t> </a:t>
            </a:r>
            <a:r>
              <a:rPr sz="1900" spc="-5">
                <a:latin typeface="Arial MT"/>
                <a:cs typeface="Arial MT"/>
              </a:rPr>
              <a:t>a</a:t>
            </a:r>
            <a:r>
              <a:rPr sz="1900" spc="25">
                <a:latin typeface="Arial MT"/>
                <a:cs typeface="Arial MT"/>
              </a:rPr>
              <a:t> </a:t>
            </a:r>
            <a:r>
              <a:rPr sz="1900" spc="-5">
                <a:latin typeface="Arial MT"/>
                <a:cs typeface="Arial MT"/>
              </a:rPr>
              <a:t>prison</a:t>
            </a:r>
            <a:r>
              <a:rPr sz="1900" spc="5">
                <a:latin typeface="Arial MT"/>
                <a:cs typeface="Arial MT"/>
              </a:rPr>
              <a:t> </a:t>
            </a:r>
            <a:r>
              <a:rPr sz="1900" spc="-5">
                <a:latin typeface="Arial MT"/>
                <a:cs typeface="Arial MT"/>
              </a:rPr>
              <a:t>might</a:t>
            </a:r>
            <a:r>
              <a:rPr sz="1900" spc="15">
                <a:latin typeface="Arial MT"/>
                <a:cs typeface="Arial MT"/>
              </a:rPr>
              <a:t> </a:t>
            </a:r>
            <a:r>
              <a:rPr sz="1900" spc="-5">
                <a:latin typeface="Arial MT"/>
                <a:cs typeface="Arial MT"/>
              </a:rPr>
              <a:t>show</a:t>
            </a:r>
            <a:r>
              <a:rPr sz="1900" spc="40">
                <a:latin typeface="Arial MT"/>
                <a:cs typeface="Arial MT"/>
              </a:rPr>
              <a:t> </a:t>
            </a:r>
            <a:r>
              <a:rPr sz="1900" spc="-5">
                <a:latin typeface="Arial MT"/>
                <a:cs typeface="Arial MT"/>
              </a:rPr>
              <a:t>a</a:t>
            </a:r>
            <a:r>
              <a:rPr sz="1900">
                <a:latin typeface="Arial MT"/>
                <a:cs typeface="Arial MT"/>
              </a:rPr>
              <a:t> </a:t>
            </a:r>
            <a:r>
              <a:rPr sz="1900" spc="-5">
                <a:latin typeface="Arial MT"/>
                <a:cs typeface="Arial MT"/>
              </a:rPr>
              <a:t>concentration</a:t>
            </a:r>
            <a:r>
              <a:rPr sz="1900" spc="60">
                <a:latin typeface="Arial MT"/>
                <a:cs typeface="Arial MT"/>
              </a:rPr>
              <a:t> </a:t>
            </a:r>
            <a:r>
              <a:rPr sz="1900" spc="-5">
                <a:latin typeface="Arial MT"/>
                <a:cs typeface="Arial MT"/>
              </a:rPr>
              <a:t>of</a:t>
            </a:r>
            <a:r>
              <a:rPr sz="1900">
                <a:latin typeface="Arial MT"/>
                <a:cs typeface="Arial MT"/>
              </a:rPr>
              <a:t> </a:t>
            </a:r>
            <a:r>
              <a:rPr sz="1900" spc="-5">
                <a:latin typeface="Arial MT"/>
                <a:cs typeface="Arial MT"/>
              </a:rPr>
              <a:t>calls </a:t>
            </a:r>
            <a:r>
              <a:rPr sz="1900" spc="-509">
                <a:latin typeface="Arial MT"/>
                <a:cs typeface="Arial MT"/>
              </a:rPr>
              <a:t> </a:t>
            </a:r>
            <a:r>
              <a:rPr sz="1900" spc="-5">
                <a:latin typeface="Arial MT"/>
                <a:cs typeface="Arial MT"/>
              </a:rPr>
              <a:t>(patterns)</a:t>
            </a:r>
            <a:r>
              <a:rPr sz="1900" spc="25">
                <a:latin typeface="Arial MT"/>
                <a:cs typeface="Arial MT"/>
              </a:rPr>
              <a:t> </a:t>
            </a:r>
            <a:r>
              <a:rPr sz="1900" spc="-5">
                <a:latin typeface="Arial MT"/>
                <a:cs typeface="Arial MT"/>
              </a:rPr>
              <a:t>associated</a:t>
            </a:r>
            <a:r>
              <a:rPr sz="1900" spc="40">
                <a:latin typeface="Arial MT"/>
                <a:cs typeface="Arial MT"/>
              </a:rPr>
              <a:t> </a:t>
            </a:r>
            <a:r>
              <a:rPr sz="1900" spc="-10">
                <a:latin typeface="Arial MT"/>
                <a:cs typeface="Arial MT"/>
              </a:rPr>
              <a:t>with</a:t>
            </a:r>
            <a:r>
              <a:rPr sz="1900" spc="30">
                <a:latin typeface="Arial MT"/>
                <a:cs typeface="Arial MT"/>
              </a:rPr>
              <a:t> </a:t>
            </a:r>
            <a:r>
              <a:rPr sz="1900" spc="-5">
                <a:latin typeface="Arial MT"/>
                <a:cs typeface="Arial MT"/>
              </a:rPr>
              <a:t>organized</a:t>
            </a:r>
            <a:r>
              <a:rPr sz="1900" spc="50">
                <a:latin typeface="Arial MT"/>
                <a:cs typeface="Arial MT"/>
              </a:rPr>
              <a:t> </a:t>
            </a:r>
            <a:r>
              <a:rPr sz="1900" spc="-5">
                <a:latin typeface="Arial MT"/>
                <a:cs typeface="Arial MT"/>
              </a:rPr>
              <a:t>crime.</a:t>
            </a:r>
            <a:endParaRPr sz="1900">
              <a:latin typeface="Arial MT"/>
              <a:cs typeface="Arial MT"/>
            </a:endParaRPr>
          </a:p>
          <a:p>
            <a:pPr marL="355600" marR="106680" indent="-342900">
              <a:lnSpc>
                <a:spcPts val="1830"/>
              </a:lnSpc>
              <a:spcBef>
                <a:spcPts val="1035"/>
              </a:spcBef>
              <a:buChar char="•"/>
              <a:tabLst>
                <a:tab pos="354965" algn="l"/>
                <a:tab pos="355600" algn="l"/>
              </a:tabLst>
            </a:pPr>
            <a:r>
              <a:rPr sz="1900" spc="-5">
                <a:latin typeface="Arial MT"/>
                <a:cs typeface="Arial MT"/>
              </a:rPr>
              <a:t>Analyzing</a:t>
            </a:r>
            <a:r>
              <a:rPr sz="1900" spc="45">
                <a:latin typeface="Arial MT"/>
                <a:cs typeface="Arial MT"/>
              </a:rPr>
              <a:t> </a:t>
            </a:r>
            <a:r>
              <a:rPr sz="1900" spc="-5">
                <a:latin typeface="Arial MT"/>
                <a:cs typeface="Arial MT"/>
              </a:rPr>
              <a:t>the</a:t>
            </a:r>
            <a:r>
              <a:rPr sz="1900">
                <a:latin typeface="Arial MT"/>
                <a:cs typeface="Arial MT"/>
              </a:rPr>
              <a:t> </a:t>
            </a:r>
            <a:r>
              <a:rPr sz="1900" spc="-5">
                <a:solidFill>
                  <a:srgbClr val="FF0000"/>
                </a:solidFill>
                <a:latin typeface="Arial MT"/>
                <a:cs typeface="Arial MT"/>
              </a:rPr>
              <a:t>movement</a:t>
            </a:r>
            <a:r>
              <a:rPr sz="1900" spc="30">
                <a:solidFill>
                  <a:srgbClr val="FF0000"/>
                </a:solidFill>
                <a:latin typeface="Arial MT"/>
                <a:cs typeface="Arial MT"/>
              </a:rPr>
              <a:t> </a:t>
            </a:r>
            <a:r>
              <a:rPr sz="1900" spc="-5">
                <a:solidFill>
                  <a:srgbClr val="FF0000"/>
                </a:solidFill>
                <a:latin typeface="Arial MT"/>
                <a:cs typeface="Arial MT"/>
              </a:rPr>
              <a:t>of</a:t>
            </a:r>
            <a:r>
              <a:rPr sz="1900" spc="5">
                <a:solidFill>
                  <a:srgbClr val="FF0000"/>
                </a:solidFill>
                <a:latin typeface="Arial MT"/>
                <a:cs typeface="Arial MT"/>
              </a:rPr>
              <a:t> </a:t>
            </a:r>
            <a:r>
              <a:rPr sz="1900" spc="-5">
                <a:solidFill>
                  <a:srgbClr val="FF0000"/>
                </a:solidFill>
                <a:latin typeface="Arial MT"/>
                <a:cs typeface="Arial MT"/>
              </a:rPr>
              <a:t>funds</a:t>
            </a:r>
            <a:r>
              <a:rPr sz="1900" spc="40">
                <a:solidFill>
                  <a:srgbClr val="FF0000"/>
                </a:solidFill>
                <a:latin typeface="Arial MT"/>
                <a:cs typeface="Arial MT"/>
              </a:rPr>
              <a:t> </a:t>
            </a:r>
            <a:r>
              <a:rPr sz="1900" spc="-5">
                <a:latin typeface="Arial MT"/>
                <a:cs typeface="Arial MT"/>
              </a:rPr>
              <a:t>between</a:t>
            </a:r>
            <a:r>
              <a:rPr sz="1900" spc="40">
                <a:latin typeface="Arial MT"/>
                <a:cs typeface="Arial MT"/>
              </a:rPr>
              <a:t> </a:t>
            </a:r>
            <a:r>
              <a:rPr sz="1900" spc="-5">
                <a:latin typeface="Arial MT"/>
                <a:cs typeface="Arial MT"/>
              </a:rPr>
              <a:t>bank</a:t>
            </a:r>
            <a:r>
              <a:rPr sz="1900" spc="35">
                <a:latin typeface="Arial MT"/>
                <a:cs typeface="Arial MT"/>
              </a:rPr>
              <a:t> </a:t>
            </a:r>
            <a:r>
              <a:rPr sz="1900" spc="-5">
                <a:latin typeface="Arial MT"/>
                <a:cs typeface="Arial MT"/>
              </a:rPr>
              <a:t>accounts</a:t>
            </a:r>
            <a:r>
              <a:rPr sz="1900" spc="25">
                <a:latin typeface="Arial MT"/>
                <a:cs typeface="Arial MT"/>
              </a:rPr>
              <a:t> </a:t>
            </a:r>
            <a:r>
              <a:rPr sz="1900" spc="-5">
                <a:latin typeface="Arial MT"/>
                <a:cs typeface="Arial MT"/>
              </a:rPr>
              <a:t>might </a:t>
            </a:r>
            <a:r>
              <a:rPr sz="1900" spc="-509">
                <a:latin typeface="Arial MT"/>
                <a:cs typeface="Arial MT"/>
              </a:rPr>
              <a:t> </a:t>
            </a:r>
            <a:r>
              <a:rPr sz="1900" spc="-5">
                <a:latin typeface="Arial MT"/>
                <a:cs typeface="Arial MT"/>
              </a:rPr>
              <a:t>show</a:t>
            </a:r>
            <a:r>
              <a:rPr sz="1900" spc="30">
                <a:latin typeface="Arial MT"/>
                <a:cs typeface="Arial MT"/>
              </a:rPr>
              <a:t> </a:t>
            </a:r>
            <a:r>
              <a:rPr sz="1900" spc="-5">
                <a:latin typeface="Arial MT"/>
                <a:cs typeface="Arial MT"/>
              </a:rPr>
              <a:t>patterns</a:t>
            </a:r>
            <a:r>
              <a:rPr sz="1900" spc="20">
                <a:latin typeface="Arial MT"/>
                <a:cs typeface="Arial MT"/>
              </a:rPr>
              <a:t> </a:t>
            </a:r>
            <a:r>
              <a:rPr sz="1900" spc="-5">
                <a:latin typeface="Arial MT"/>
                <a:cs typeface="Arial MT"/>
              </a:rPr>
              <a:t>of</a:t>
            </a:r>
            <a:r>
              <a:rPr sz="1900">
                <a:latin typeface="Arial MT"/>
                <a:cs typeface="Arial MT"/>
              </a:rPr>
              <a:t> </a:t>
            </a:r>
            <a:r>
              <a:rPr sz="1900" spc="-5">
                <a:latin typeface="Arial MT"/>
                <a:cs typeface="Arial MT"/>
              </a:rPr>
              <a:t>money</a:t>
            </a:r>
            <a:r>
              <a:rPr sz="1900" spc="10">
                <a:latin typeface="Arial MT"/>
                <a:cs typeface="Arial MT"/>
              </a:rPr>
              <a:t> </a:t>
            </a:r>
            <a:r>
              <a:rPr sz="1900" spc="-5">
                <a:latin typeface="Arial MT"/>
                <a:cs typeface="Arial MT"/>
              </a:rPr>
              <a:t>laundering</a:t>
            </a:r>
            <a:r>
              <a:rPr sz="1900" spc="65">
                <a:latin typeface="Arial MT"/>
                <a:cs typeface="Arial MT"/>
              </a:rPr>
              <a:t> </a:t>
            </a:r>
            <a:r>
              <a:rPr sz="1900" spc="-5">
                <a:latin typeface="Arial MT"/>
                <a:cs typeface="Arial MT"/>
              </a:rPr>
              <a:t>or</a:t>
            </a:r>
            <a:r>
              <a:rPr sz="1900" spc="10">
                <a:latin typeface="Arial MT"/>
                <a:cs typeface="Arial MT"/>
              </a:rPr>
              <a:t> </a:t>
            </a:r>
            <a:r>
              <a:rPr sz="1900" spc="-5">
                <a:latin typeface="Arial MT"/>
                <a:cs typeface="Arial MT"/>
              </a:rPr>
              <a:t>credit</a:t>
            </a:r>
            <a:r>
              <a:rPr sz="1900" spc="15">
                <a:latin typeface="Arial MT"/>
                <a:cs typeface="Arial MT"/>
              </a:rPr>
              <a:t> </a:t>
            </a:r>
            <a:r>
              <a:rPr sz="1900" spc="-5">
                <a:latin typeface="Arial MT"/>
                <a:cs typeface="Arial MT"/>
              </a:rPr>
              <a:t>card</a:t>
            </a:r>
            <a:r>
              <a:rPr sz="1900" spc="30">
                <a:latin typeface="Arial MT"/>
                <a:cs typeface="Arial MT"/>
              </a:rPr>
              <a:t> </a:t>
            </a:r>
            <a:r>
              <a:rPr sz="1900" spc="-5">
                <a:latin typeface="Arial MT"/>
                <a:cs typeface="Arial MT"/>
              </a:rPr>
              <a:t>fraud.</a:t>
            </a:r>
            <a:endParaRPr sz="1900">
              <a:latin typeface="Arial MT"/>
              <a:cs typeface="Arial MT"/>
            </a:endParaRPr>
          </a:p>
          <a:p>
            <a:pPr marL="355600" marR="5080" indent="-342900">
              <a:lnSpc>
                <a:spcPct val="80000"/>
              </a:lnSpc>
              <a:spcBef>
                <a:spcPts val="1065"/>
              </a:spcBef>
              <a:buChar char="•"/>
              <a:tabLst>
                <a:tab pos="354965" algn="l"/>
                <a:tab pos="355600" algn="l"/>
              </a:tabLst>
            </a:pPr>
            <a:r>
              <a:rPr sz="1900" spc="-5">
                <a:latin typeface="Arial MT"/>
                <a:cs typeface="Arial MT"/>
              </a:rPr>
              <a:t>Companies</a:t>
            </a:r>
            <a:r>
              <a:rPr sz="1900" spc="60">
                <a:latin typeface="Arial MT"/>
                <a:cs typeface="Arial MT"/>
              </a:rPr>
              <a:t> </a:t>
            </a:r>
            <a:r>
              <a:rPr sz="1900" spc="-5">
                <a:latin typeface="Arial MT"/>
                <a:cs typeface="Arial MT"/>
              </a:rPr>
              <a:t>that</a:t>
            </a:r>
            <a:r>
              <a:rPr sz="1900" spc="10">
                <a:latin typeface="Arial MT"/>
                <a:cs typeface="Arial MT"/>
              </a:rPr>
              <a:t> </a:t>
            </a:r>
            <a:r>
              <a:rPr sz="1900">
                <a:latin typeface="Arial MT"/>
                <a:cs typeface="Arial MT"/>
              </a:rPr>
              <a:t>are</a:t>
            </a:r>
            <a:r>
              <a:rPr sz="1900" spc="30">
                <a:latin typeface="Arial MT"/>
                <a:cs typeface="Arial MT"/>
              </a:rPr>
              <a:t> </a:t>
            </a:r>
            <a:r>
              <a:rPr sz="1900" spc="-5">
                <a:latin typeface="Arial MT"/>
                <a:cs typeface="Arial MT"/>
              </a:rPr>
              <a:t>under</a:t>
            </a:r>
            <a:r>
              <a:rPr sz="1900" spc="35">
                <a:latin typeface="Arial MT"/>
                <a:cs typeface="Arial MT"/>
              </a:rPr>
              <a:t> </a:t>
            </a:r>
            <a:r>
              <a:rPr sz="1900" spc="-5">
                <a:latin typeface="Arial MT"/>
                <a:cs typeface="Arial MT"/>
              </a:rPr>
              <a:t>criminal</a:t>
            </a:r>
            <a:r>
              <a:rPr sz="1900" spc="50">
                <a:latin typeface="Arial MT"/>
                <a:cs typeface="Arial MT"/>
              </a:rPr>
              <a:t> </a:t>
            </a:r>
            <a:r>
              <a:rPr sz="1900" spc="-5">
                <a:latin typeface="Arial MT"/>
                <a:cs typeface="Arial MT"/>
              </a:rPr>
              <a:t>investigation</a:t>
            </a:r>
            <a:r>
              <a:rPr sz="1900" spc="20">
                <a:latin typeface="Arial MT"/>
                <a:cs typeface="Arial MT"/>
              </a:rPr>
              <a:t> </a:t>
            </a:r>
            <a:r>
              <a:rPr sz="1900" spc="-5">
                <a:latin typeface="Arial MT"/>
                <a:cs typeface="Arial MT"/>
              </a:rPr>
              <a:t>might</a:t>
            </a:r>
            <a:r>
              <a:rPr sz="1900" spc="25">
                <a:latin typeface="Arial MT"/>
                <a:cs typeface="Arial MT"/>
              </a:rPr>
              <a:t> </a:t>
            </a:r>
            <a:r>
              <a:rPr sz="1900" spc="-5">
                <a:latin typeface="Arial MT"/>
                <a:cs typeface="Arial MT"/>
              </a:rPr>
              <a:t>have</a:t>
            </a:r>
            <a:r>
              <a:rPr sz="1900" spc="45">
                <a:latin typeface="Arial MT"/>
                <a:cs typeface="Arial MT"/>
              </a:rPr>
              <a:t> </a:t>
            </a:r>
            <a:r>
              <a:rPr sz="1900" spc="-5">
                <a:latin typeface="Arial MT"/>
                <a:cs typeface="Arial MT"/>
              </a:rPr>
              <a:t>all</a:t>
            </a:r>
            <a:r>
              <a:rPr sz="1900" spc="20">
                <a:latin typeface="Arial MT"/>
                <a:cs typeface="Arial MT"/>
              </a:rPr>
              <a:t> </a:t>
            </a:r>
            <a:r>
              <a:rPr sz="1900" spc="-5">
                <a:latin typeface="Arial MT"/>
                <a:cs typeface="Arial MT"/>
              </a:rPr>
              <a:t>of </a:t>
            </a:r>
            <a:r>
              <a:rPr sz="1900" spc="-509">
                <a:latin typeface="Arial MT"/>
                <a:cs typeface="Arial MT"/>
              </a:rPr>
              <a:t> </a:t>
            </a:r>
            <a:r>
              <a:rPr sz="1900" spc="-5">
                <a:latin typeface="Arial MT"/>
                <a:cs typeface="Arial MT"/>
              </a:rPr>
              <a:t>their</a:t>
            </a:r>
            <a:r>
              <a:rPr sz="1900" spc="15">
                <a:latin typeface="Arial MT"/>
                <a:cs typeface="Arial MT"/>
              </a:rPr>
              <a:t> </a:t>
            </a:r>
            <a:r>
              <a:rPr sz="1900" spc="-5">
                <a:solidFill>
                  <a:srgbClr val="FF0000"/>
                </a:solidFill>
                <a:latin typeface="Arial MT"/>
                <a:cs typeface="Arial MT"/>
              </a:rPr>
              <a:t>email</a:t>
            </a:r>
            <a:r>
              <a:rPr sz="1900" spc="25">
                <a:solidFill>
                  <a:srgbClr val="FF0000"/>
                </a:solidFill>
                <a:latin typeface="Arial MT"/>
                <a:cs typeface="Arial MT"/>
              </a:rPr>
              <a:t> </a:t>
            </a:r>
            <a:r>
              <a:rPr sz="1900" spc="-5">
                <a:solidFill>
                  <a:srgbClr val="FF0000"/>
                </a:solidFill>
                <a:latin typeface="Arial MT"/>
                <a:cs typeface="Arial MT"/>
              </a:rPr>
              <a:t>messages</a:t>
            </a:r>
            <a:r>
              <a:rPr sz="1900" spc="40">
                <a:solidFill>
                  <a:srgbClr val="FF0000"/>
                </a:solidFill>
                <a:latin typeface="Arial MT"/>
                <a:cs typeface="Arial MT"/>
              </a:rPr>
              <a:t> </a:t>
            </a:r>
            <a:r>
              <a:rPr sz="1900" spc="-5">
                <a:solidFill>
                  <a:srgbClr val="FF0000"/>
                </a:solidFill>
                <a:latin typeface="Arial MT"/>
                <a:cs typeface="Arial MT"/>
              </a:rPr>
              <a:t>analyzed</a:t>
            </a:r>
            <a:r>
              <a:rPr sz="1900" spc="55">
                <a:solidFill>
                  <a:srgbClr val="FF0000"/>
                </a:solidFill>
                <a:latin typeface="Arial MT"/>
                <a:cs typeface="Arial MT"/>
              </a:rPr>
              <a:t> </a:t>
            </a:r>
            <a:r>
              <a:rPr sz="1900" spc="-5">
                <a:latin typeface="Arial MT"/>
                <a:cs typeface="Arial MT"/>
              </a:rPr>
              <a:t>using</a:t>
            </a:r>
            <a:r>
              <a:rPr sz="1900" spc="30">
                <a:latin typeface="Arial MT"/>
                <a:cs typeface="Arial MT"/>
              </a:rPr>
              <a:t> </a:t>
            </a:r>
            <a:r>
              <a:rPr sz="1900" spc="-5">
                <a:latin typeface="Arial MT"/>
                <a:cs typeface="Arial MT"/>
              </a:rPr>
              <a:t>graph</a:t>
            </a:r>
            <a:r>
              <a:rPr sz="1900" spc="30">
                <a:latin typeface="Arial MT"/>
                <a:cs typeface="Arial MT"/>
              </a:rPr>
              <a:t> </a:t>
            </a:r>
            <a:r>
              <a:rPr sz="1900" spc="-5">
                <a:latin typeface="Arial MT"/>
                <a:cs typeface="Arial MT"/>
              </a:rPr>
              <a:t>software</a:t>
            </a:r>
            <a:r>
              <a:rPr sz="1900" spc="35">
                <a:latin typeface="Arial MT"/>
                <a:cs typeface="Arial MT"/>
              </a:rPr>
              <a:t> </a:t>
            </a:r>
            <a:r>
              <a:rPr sz="1900" spc="-5">
                <a:latin typeface="Arial MT"/>
                <a:cs typeface="Arial MT"/>
              </a:rPr>
              <a:t>to</a:t>
            </a:r>
            <a:r>
              <a:rPr sz="1900">
                <a:latin typeface="Arial MT"/>
                <a:cs typeface="Arial MT"/>
              </a:rPr>
              <a:t> </a:t>
            </a:r>
            <a:r>
              <a:rPr sz="1900" spc="-5">
                <a:latin typeface="Arial MT"/>
                <a:cs typeface="Arial MT"/>
              </a:rPr>
              <a:t>see</a:t>
            </a:r>
            <a:r>
              <a:rPr sz="1900" spc="20">
                <a:latin typeface="Arial MT"/>
                <a:cs typeface="Arial MT"/>
              </a:rPr>
              <a:t> </a:t>
            </a:r>
            <a:r>
              <a:rPr sz="1900" spc="-10">
                <a:latin typeface="Arial MT"/>
                <a:cs typeface="Arial MT"/>
              </a:rPr>
              <a:t>who </a:t>
            </a:r>
            <a:r>
              <a:rPr sz="1900" spc="-5">
                <a:latin typeface="Arial MT"/>
                <a:cs typeface="Arial MT"/>
              </a:rPr>
              <a:t> sent</a:t>
            </a:r>
            <a:r>
              <a:rPr sz="1900" spc="5">
                <a:latin typeface="Arial MT"/>
                <a:cs typeface="Arial MT"/>
              </a:rPr>
              <a:t> </a:t>
            </a:r>
            <a:r>
              <a:rPr sz="1900" spc="-10">
                <a:latin typeface="Arial MT"/>
                <a:cs typeface="Arial MT"/>
              </a:rPr>
              <a:t>who</a:t>
            </a:r>
            <a:r>
              <a:rPr sz="1900" spc="25">
                <a:latin typeface="Arial MT"/>
                <a:cs typeface="Arial MT"/>
              </a:rPr>
              <a:t> </a:t>
            </a:r>
            <a:r>
              <a:rPr sz="1900" spc="-10">
                <a:latin typeface="Arial MT"/>
                <a:cs typeface="Arial MT"/>
              </a:rPr>
              <a:t>what</a:t>
            </a:r>
            <a:r>
              <a:rPr sz="1900" spc="30">
                <a:latin typeface="Arial MT"/>
                <a:cs typeface="Arial MT"/>
              </a:rPr>
              <a:t> </a:t>
            </a:r>
            <a:r>
              <a:rPr sz="1900" spc="-5">
                <a:latin typeface="Arial MT"/>
                <a:cs typeface="Arial MT"/>
              </a:rPr>
              <a:t>information</a:t>
            </a:r>
            <a:r>
              <a:rPr sz="1900" spc="50">
                <a:latin typeface="Arial MT"/>
                <a:cs typeface="Arial MT"/>
              </a:rPr>
              <a:t> </a:t>
            </a:r>
            <a:r>
              <a:rPr sz="1900" spc="-5">
                <a:latin typeface="Arial MT"/>
                <a:cs typeface="Arial MT"/>
              </a:rPr>
              <a:t>and</a:t>
            </a:r>
            <a:r>
              <a:rPr sz="1900" spc="15">
                <a:latin typeface="Arial MT"/>
                <a:cs typeface="Arial MT"/>
              </a:rPr>
              <a:t> </a:t>
            </a:r>
            <a:r>
              <a:rPr sz="1900" spc="-5">
                <a:latin typeface="Arial MT"/>
                <a:cs typeface="Arial MT"/>
              </a:rPr>
              <a:t>when.</a:t>
            </a:r>
            <a:endParaRPr sz="1900">
              <a:latin typeface="Arial MT"/>
              <a:cs typeface="Arial MT"/>
            </a:endParaRPr>
          </a:p>
          <a:p>
            <a:pPr marL="355600" marR="14604" indent="-342900">
              <a:lnSpc>
                <a:spcPct val="80000"/>
              </a:lnSpc>
              <a:spcBef>
                <a:spcPts val="1055"/>
              </a:spcBef>
              <a:buChar char="•"/>
              <a:tabLst>
                <a:tab pos="354965" algn="l"/>
                <a:tab pos="355600" algn="l"/>
              </a:tabLst>
            </a:pPr>
            <a:r>
              <a:rPr sz="1900" spc="-5">
                <a:latin typeface="Arial MT"/>
                <a:cs typeface="Arial MT"/>
              </a:rPr>
              <a:t>Entity</a:t>
            </a:r>
            <a:r>
              <a:rPr sz="1900" spc="15">
                <a:latin typeface="Arial MT"/>
                <a:cs typeface="Arial MT"/>
              </a:rPr>
              <a:t> </a:t>
            </a:r>
            <a:r>
              <a:rPr sz="1900" spc="-5">
                <a:latin typeface="Arial MT"/>
                <a:cs typeface="Arial MT"/>
              </a:rPr>
              <a:t>extraction</a:t>
            </a:r>
            <a:r>
              <a:rPr sz="1900" spc="50">
                <a:latin typeface="Arial MT"/>
                <a:cs typeface="Arial MT"/>
              </a:rPr>
              <a:t> </a:t>
            </a:r>
            <a:r>
              <a:rPr sz="1900" spc="-5">
                <a:latin typeface="Arial MT"/>
                <a:cs typeface="Arial MT"/>
              </a:rPr>
              <a:t>is</a:t>
            </a:r>
            <a:r>
              <a:rPr sz="1900" spc="5">
                <a:latin typeface="Arial MT"/>
                <a:cs typeface="Arial MT"/>
              </a:rPr>
              <a:t> </a:t>
            </a:r>
            <a:r>
              <a:rPr sz="1900" spc="-5">
                <a:latin typeface="Arial MT"/>
                <a:cs typeface="Arial MT"/>
              </a:rPr>
              <a:t>the</a:t>
            </a:r>
            <a:r>
              <a:rPr sz="1900" spc="25">
                <a:latin typeface="Arial MT"/>
                <a:cs typeface="Arial MT"/>
              </a:rPr>
              <a:t> </a:t>
            </a:r>
            <a:r>
              <a:rPr sz="1900" spc="-5">
                <a:latin typeface="Arial MT"/>
                <a:cs typeface="Arial MT"/>
              </a:rPr>
              <a:t>process</a:t>
            </a:r>
            <a:r>
              <a:rPr sz="1900" spc="35">
                <a:latin typeface="Arial MT"/>
                <a:cs typeface="Arial MT"/>
              </a:rPr>
              <a:t> </a:t>
            </a:r>
            <a:r>
              <a:rPr sz="1900" spc="-5">
                <a:latin typeface="Arial MT"/>
                <a:cs typeface="Arial MT"/>
              </a:rPr>
              <a:t>of</a:t>
            </a:r>
            <a:r>
              <a:rPr sz="1900" spc="-35">
                <a:latin typeface="Arial MT"/>
                <a:cs typeface="Arial MT"/>
              </a:rPr>
              <a:t> </a:t>
            </a:r>
            <a:r>
              <a:rPr sz="1900" spc="-5">
                <a:latin typeface="Arial MT"/>
                <a:cs typeface="Arial MT"/>
              </a:rPr>
              <a:t>identifying</a:t>
            </a:r>
            <a:r>
              <a:rPr sz="1900" spc="45">
                <a:latin typeface="Arial MT"/>
                <a:cs typeface="Arial MT"/>
              </a:rPr>
              <a:t> </a:t>
            </a:r>
            <a:r>
              <a:rPr sz="1900" spc="-5">
                <a:latin typeface="Arial MT"/>
                <a:cs typeface="Arial MT"/>
              </a:rPr>
              <a:t>the</a:t>
            </a:r>
            <a:r>
              <a:rPr sz="1900" spc="30">
                <a:latin typeface="Arial MT"/>
                <a:cs typeface="Arial MT"/>
              </a:rPr>
              <a:t> </a:t>
            </a:r>
            <a:r>
              <a:rPr sz="1900" spc="-5">
                <a:latin typeface="Arial MT"/>
                <a:cs typeface="Arial MT"/>
              </a:rPr>
              <a:t>most</a:t>
            </a:r>
            <a:r>
              <a:rPr sz="1900" spc="5">
                <a:latin typeface="Arial MT"/>
                <a:cs typeface="Arial MT"/>
              </a:rPr>
              <a:t> </a:t>
            </a:r>
            <a:r>
              <a:rPr sz="1900" spc="-5">
                <a:latin typeface="Arial MT"/>
                <a:cs typeface="Arial MT"/>
              </a:rPr>
              <a:t>important </a:t>
            </a:r>
            <a:r>
              <a:rPr sz="1900">
                <a:latin typeface="Arial MT"/>
                <a:cs typeface="Arial MT"/>
              </a:rPr>
              <a:t> items</a:t>
            </a:r>
            <a:r>
              <a:rPr sz="1900" spc="15">
                <a:latin typeface="Arial MT"/>
                <a:cs typeface="Arial MT"/>
              </a:rPr>
              <a:t> </a:t>
            </a:r>
            <a:r>
              <a:rPr sz="1900" spc="-5">
                <a:latin typeface="Arial MT"/>
                <a:cs typeface="Arial MT"/>
              </a:rPr>
              <a:t>(entities)</a:t>
            </a:r>
            <a:r>
              <a:rPr sz="1900" spc="30">
                <a:latin typeface="Arial MT"/>
                <a:cs typeface="Arial MT"/>
              </a:rPr>
              <a:t> </a:t>
            </a:r>
            <a:r>
              <a:rPr sz="1900" spc="-5">
                <a:latin typeface="Arial MT"/>
                <a:cs typeface="Arial MT"/>
              </a:rPr>
              <a:t>in</a:t>
            </a:r>
            <a:r>
              <a:rPr sz="1900" spc="20">
                <a:latin typeface="Arial MT"/>
                <a:cs typeface="Arial MT"/>
              </a:rPr>
              <a:t> </a:t>
            </a:r>
            <a:r>
              <a:rPr sz="1900" spc="-5">
                <a:latin typeface="Arial MT"/>
                <a:cs typeface="Arial MT"/>
              </a:rPr>
              <a:t>a</a:t>
            </a:r>
            <a:r>
              <a:rPr sz="1900">
                <a:latin typeface="Arial MT"/>
                <a:cs typeface="Arial MT"/>
              </a:rPr>
              <a:t> document.</a:t>
            </a:r>
            <a:r>
              <a:rPr sz="1900" spc="40">
                <a:latin typeface="Arial MT"/>
                <a:cs typeface="Arial MT"/>
              </a:rPr>
              <a:t> </a:t>
            </a:r>
            <a:r>
              <a:rPr sz="1900" spc="-5">
                <a:latin typeface="Arial MT"/>
                <a:cs typeface="Arial MT"/>
              </a:rPr>
              <a:t>Entities</a:t>
            </a:r>
            <a:r>
              <a:rPr sz="1900" spc="35">
                <a:latin typeface="Arial MT"/>
                <a:cs typeface="Arial MT"/>
              </a:rPr>
              <a:t> </a:t>
            </a:r>
            <a:r>
              <a:rPr sz="1900">
                <a:latin typeface="Arial MT"/>
                <a:cs typeface="Arial MT"/>
              </a:rPr>
              <a:t>are</a:t>
            </a:r>
            <a:r>
              <a:rPr sz="1900" spc="25">
                <a:latin typeface="Arial MT"/>
                <a:cs typeface="Arial MT"/>
              </a:rPr>
              <a:t> </a:t>
            </a:r>
            <a:r>
              <a:rPr sz="1900" spc="-5">
                <a:latin typeface="Arial MT"/>
                <a:cs typeface="Arial MT"/>
              </a:rPr>
              <a:t>usually</a:t>
            </a:r>
            <a:r>
              <a:rPr sz="1900" spc="40">
                <a:latin typeface="Arial MT"/>
                <a:cs typeface="Arial MT"/>
              </a:rPr>
              <a:t> </a:t>
            </a:r>
            <a:r>
              <a:rPr sz="1900" spc="-5">
                <a:latin typeface="Arial MT"/>
                <a:cs typeface="Arial MT"/>
              </a:rPr>
              <a:t>the</a:t>
            </a:r>
            <a:r>
              <a:rPr sz="1900" spc="10">
                <a:latin typeface="Arial MT"/>
                <a:cs typeface="Arial MT"/>
              </a:rPr>
              <a:t> </a:t>
            </a:r>
            <a:r>
              <a:rPr sz="1900" spc="-5">
                <a:latin typeface="Arial MT"/>
                <a:cs typeface="Arial MT"/>
              </a:rPr>
              <a:t>nouns</a:t>
            </a:r>
            <a:r>
              <a:rPr sz="1900" spc="35">
                <a:latin typeface="Arial MT"/>
                <a:cs typeface="Arial MT"/>
              </a:rPr>
              <a:t> </a:t>
            </a:r>
            <a:r>
              <a:rPr sz="1900" spc="-5">
                <a:latin typeface="Arial MT"/>
                <a:cs typeface="Arial MT"/>
              </a:rPr>
              <a:t>in</a:t>
            </a:r>
            <a:r>
              <a:rPr sz="1900" spc="-60">
                <a:latin typeface="Arial MT"/>
                <a:cs typeface="Arial MT"/>
              </a:rPr>
              <a:t> </a:t>
            </a:r>
            <a:r>
              <a:rPr sz="1900" spc="-5">
                <a:latin typeface="Arial MT"/>
                <a:cs typeface="Arial MT"/>
              </a:rPr>
              <a:t>a </a:t>
            </a:r>
            <a:r>
              <a:rPr sz="1900" spc="-509">
                <a:latin typeface="Arial MT"/>
                <a:cs typeface="Arial MT"/>
              </a:rPr>
              <a:t> </a:t>
            </a:r>
            <a:r>
              <a:rPr sz="1900" spc="-5">
                <a:latin typeface="Arial MT"/>
                <a:cs typeface="Arial MT"/>
              </a:rPr>
              <a:t>document</a:t>
            </a:r>
            <a:r>
              <a:rPr sz="1900" spc="35">
                <a:latin typeface="Arial MT"/>
                <a:cs typeface="Arial MT"/>
              </a:rPr>
              <a:t> </a:t>
            </a:r>
            <a:r>
              <a:rPr sz="1900" spc="-5">
                <a:latin typeface="Arial MT"/>
                <a:cs typeface="Arial MT"/>
              </a:rPr>
              <a:t>like</a:t>
            </a:r>
            <a:r>
              <a:rPr sz="1900" spc="20">
                <a:latin typeface="Arial MT"/>
                <a:cs typeface="Arial MT"/>
              </a:rPr>
              <a:t> </a:t>
            </a:r>
            <a:r>
              <a:rPr sz="1900" spc="-5">
                <a:latin typeface="Arial MT"/>
                <a:cs typeface="Arial MT"/>
              </a:rPr>
              <a:t>people,</a:t>
            </a:r>
            <a:r>
              <a:rPr sz="1900" spc="45">
                <a:latin typeface="Arial MT"/>
                <a:cs typeface="Arial MT"/>
              </a:rPr>
              <a:t> </a:t>
            </a:r>
            <a:r>
              <a:rPr sz="1900" spc="-5">
                <a:latin typeface="Arial MT"/>
                <a:cs typeface="Arial MT"/>
              </a:rPr>
              <a:t>dates,</a:t>
            </a:r>
            <a:r>
              <a:rPr sz="1900" spc="20">
                <a:latin typeface="Arial MT"/>
                <a:cs typeface="Arial MT"/>
              </a:rPr>
              <a:t> </a:t>
            </a:r>
            <a:r>
              <a:rPr sz="1900" spc="-5">
                <a:latin typeface="Arial MT"/>
                <a:cs typeface="Arial MT"/>
              </a:rPr>
              <a:t>places,</a:t>
            </a:r>
            <a:r>
              <a:rPr sz="1900" spc="35">
                <a:latin typeface="Arial MT"/>
                <a:cs typeface="Arial MT"/>
              </a:rPr>
              <a:t> </a:t>
            </a:r>
            <a:r>
              <a:rPr sz="1900" spc="-5">
                <a:latin typeface="Arial MT"/>
                <a:cs typeface="Arial MT"/>
              </a:rPr>
              <a:t>and</a:t>
            </a:r>
            <a:r>
              <a:rPr sz="1900" spc="25">
                <a:latin typeface="Arial MT"/>
                <a:cs typeface="Arial MT"/>
              </a:rPr>
              <a:t> </a:t>
            </a:r>
            <a:r>
              <a:rPr sz="1900" spc="-5">
                <a:latin typeface="Arial MT"/>
                <a:cs typeface="Arial MT"/>
              </a:rPr>
              <a:t>products.</a:t>
            </a:r>
            <a:r>
              <a:rPr sz="1900" spc="25">
                <a:latin typeface="Arial MT"/>
                <a:cs typeface="Arial MT"/>
              </a:rPr>
              <a:t> </a:t>
            </a:r>
            <a:r>
              <a:rPr sz="1900" spc="-5">
                <a:latin typeface="Arial MT"/>
                <a:cs typeface="Arial MT"/>
              </a:rPr>
              <a:t>Once</a:t>
            </a:r>
            <a:r>
              <a:rPr sz="1900" spc="20">
                <a:latin typeface="Arial MT"/>
                <a:cs typeface="Arial MT"/>
              </a:rPr>
              <a:t> </a:t>
            </a:r>
            <a:r>
              <a:rPr sz="1900" spc="-5">
                <a:latin typeface="Arial MT"/>
                <a:cs typeface="Arial MT"/>
              </a:rPr>
              <a:t>the</a:t>
            </a:r>
            <a:r>
              <a:rPr sz="1900" spc="5">
                <a:latin typeface="Arial MT"/>
                <a:cs typeface="Arial MT"/>
              </a:rPr>
              <a:t> </a:t>
            </a:r>
            <a:r>
              <a:rPr sz="1900" spc="-5">
                <a:latin typeface="Arial MT"/>
                <a:cs typeface="Arial MT"/>
              </a:rPr>
              <a:t>key </a:t>
            </a:r>
            <a:r>
              <a:rPr sz="1900" spc="-515">
                <a:latin typeface="Arial MT"/>
                <a:cs typeface="Arial MT"/>
              </a:rPr>
              <a:t> </a:t>
            </a:r>
            <a:r>
              <a:rPr sz="1900" spc="-5">
                <a:latin typeface="Arial MT"/>
                <a:cs typeface="Arial MT"/>
              </a:rPr>
              <a:t>entities</a:t>
            </a:r>
            <a:r>
              <a:rPr sz="1900" spc="30">
                <a:latin typeface="Arial MT"/>
                <a:cs typeface="Arial MT"/>
              </a:rPr>
              <a:t> </a:t>
            </a:r>
            <a:r>
              <a:rPr sz="1900" spc="-5">
                <a:latin typeface="Arial MT"/>
                <a:cs typeface="Arial MT"/>
              </a:rPr>
              <a:t>have</a:t>
            </a:r>
            <a:r>
              <a:rPr sz="1900" spc="15">
                <a:latin typeface="Arial MT"/>
                <a:cs typeface="Arial MT"/>
              </a:rPr>
              <a:t> </a:t>
            </a:r>
            <a:r>
              <a:rPr sz="1900" spc="-5">
                <a:latin typeface="Arial MT"/>
                <a:cs typeface="Arial MT"/>
              </a:rPr>
              <a:t>been</a:t>
            </a:r>
            <a:r>
              <a:rPr sz="1900" spc="30">
                <a:latin typeface="Arial MT"/>
                <a:cs typeface="Arial MT"/>
              </a:rPr>
              <a:t> </a:t>
            </a:r>
            <a:r>
              <a:rPr sz="1900" spc="-5">
                <a:latin typeface="Arial MT"/>
                <a:cs typeface="Arial MT"/>
              </a:rPr>
              <a:t>identified,</a:t>
            </a:r>
            <a:r>
              <a:rPr sz="1900" spc="45">
                <a:latin typeface="Arial MT"/>
                <a:cs typeface="Arial MT"/>
              </a:rPr>
              <a:t> </a:t>
            </a:r>
            <a:r>
              <a:rPr sz="1900" spc="-5">
                <a:latin typeface="Arial MT"/>
                <a:cs typeface="Arial MT"/>
              </a:rPr>
              <a:t>they’re</a:t>
            </a:r>
            <a:r>
              <a:rPr sz="1900" spc="30">
                <a:latin typeface="Arial MT"/>
                <a:cs typeface="Arial MT"/>
              </a:rPr>
              <a:t> </a:t>
            </a:r>
            <a:r>
              <a:rPr sz="1900" spc="-10">
                <a:latin typeface="Arial MT"/>
                <a:cs typeface="Arial MT"/>
              </a:rPr>
              <a:t>used</a:t>
            </a:r>
            <a:r>
              <a:rPr sz="1900" spc="30">
                <a:latin typeface="Arial MT"/>
                <a:cs typeface="Arial MT"/>
              </a:rPr>
              <a:t> </a:t>
            </a:r>
            <a:r>
              <a:rPr sz="1900" spc="-5">
                <a:latin typeface="Arial MT"/>
                <a:cs typeface="Arial MT"/>
              </a:rPr>
              <a:t>to</a:t>
            </a:r>
            <a:r>
              <a:rPr sz="1900" spc="5">
                <a:latin typeface="Arial MT"/>
                <a:cs typeface="Arial MT"/>
              </a:rPr>
              <a:t> </a:t>
            </a:r>
            <a:r>
              <a:rPr sz="1900" spc="-5">
                <a:latin typeface="Arial MT"/>
                <a:cs typeface="Arial MT"/>
              </a:rPr>
              <a:t>perform</a:t>
            </a:r>
            <a:r>
              <a:rPr sz="1900" spc="20">
                <a:latin typeface="Arial MT"/>
                <a:cs typeface="Arial MT"/>
              </a:rPr>
              <a:t> </a:t>
            </a:r>
            <a:r>
              <a:rPr sz="1900" spc="-5">
                <a:latin typeface="Arial MT"/>
                <a:cs typeface="Arial MT"/>
              </a:rPr>
              <a:t>advanced </a:t>
            </a:r>
            <a:r>
              <a:rPr sz="1900">
                <a:latin typeface="Arial MT"/>
                <a:cs typeface="Arial MT"/>
              </a:rPr>
              <a:t> </a:t>
            </a:r>
            <a:r>
              <a:rPr sz="1900" spc="-5">
                <a:latin typeface="Arial MT"/>
                <a:cs typeface="Arial MT"/>
              </a:rPr>
              <a:t>search</a:t>
            </a:r>
            <a:r>
              <a:rPr sz="1900" spc="20">
                <a:latin typeface="Arial MT"/>
                <a:cs typeface="Arial MT"/>
              </a:rPr>
              <a:t> </a:t>
            </a:r>
            <a:r>
              <a:rPr sz="1900" spc="-5">
                <a:latin typeface="Arial MT"/>
                <a:cs typeface="Arial MT"/>
              </a:rPr>
              <a:t>functions.</a:t>
            </a:r>
            <a:endParaRPr sz="1900">
              <a:latin typeface="Arial MT"/>
              <a:cs typeface="Arial MT"/>
            </a:endParaRP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33</a:t>
            </a:r>
            <a:endParaRPr sz="2400">
              <a:latin typeface="Arial"/>
              <a:cs typeface="Arial"/>
            </a:endParaRPr>
          </a:p>
        </p:txBody>
      </p:sp>
    </p:spTree>
    <p:extLst>
      <p:ext uri="{BB962C8B-B14F-4D97-AF65-F5344CB8AC3E}">
        <p14:creationId xmlns:p14="http://schemas.microsoft.com/office/powerpoint/2010/main" val="2791142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8" y="888619"/>
            <a:ext cx="8335433" cy="659155"/>
          </a:xfrm>
          <a:prstGeom prst="rect">
            <a:avLst/>
          </a:prstGeom>
        </p:spPr>
        <p:txBody>
          <a:bodyPr vert="horz" wrap="square" lIns="0" tIns="12700" rIns="0" bIns="0" rtlCol="0">
            <a:spAutoFit/>
          </a:bodyPr>
          <a:lstStyle/>
          <a:p>
            <a:pPr marL="12700">
              <a:lnSpc>
                <a:spcPct val="100000"/>
              </a:lnSpc>
              <a:spcBef>
                <a:spcPts val="100"/>
              </a:spcBef>
            </a:pPr>
            <a:r>
              <a:rPr spc="-65"/>
              <a:t>Rules</a:t>
            </a:r>
            <a:r>
              <a:rPr spc="-125"/>
              <a:t> </a:t>
            </a:r>
            <a:r>
              <a:rPr spc="-45"/>
              <a:t>and</a:t>
            </a:r>
            <a:r>
              <a:rPr spc="-130"/>
              <a:t> </a:t>
            </a:r>
            <a:r>
              <a:rPr spc="-60"/>
              <a:t>inference</a:t>
            </a:r>
            <a:r>
              <a:rPr spc="-145"/>
              <a:t> </a:t>
            </a:r>
            <a:r>
              <a:rPr sz="2800" spc="-60"/>
              <a:t>(Cont.)</a:t>
            </a:r>
            <a:endParaRPr sz="2800"/>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35</a:t>
            </a:r>
            <a:endParaRPr sz="2400">
              <a:latin typeface="Arial"/>
              <a:cs typeface="Arial"/>
            </a:endParaRPr>
          </a:p>
        </p:txBody>
      </p:sp>
      <p:pic>
        <p:nvPicPr>
          <p:cNvPr id="6" name="object 6"/>
          <p:cNvPicPr/>
          <p:nvPr/>
        </p:nvPicPr>
        <p:blipFill>
          <a:blip r:embed="rId2" cstate="print"/>
          <a:stretch>
            <a:fillRect/>
          </a:stretch>
        </p:blipFill>
        <p:spPr>
          <a:xfrm>
            <a:off x="8597392" y="2191511"/>
            <a:ext cx="3289807" cy="1847088"/>
          </a:xfrm>
          <a:prstGeom prst="rect">
            <a:avLst/>
          </a:prstGeom>
        </p:spPr>
      </p:pic>
      <p:sp>
        <p:nvSpPr>
          <p:cNvPr id="7" name="object 7"/>
          <p:cNvSpPr txBox="1"/>
          <p:nvPr/>
        </p:nvSpPr>
        <p:spPr>
          <a:xfrm>
            <a:off x="714587" y="1777950"/>
            <a:ext cx="9913620" cy="4181273"/>
          </a:xfrm>
          <a:prstGeom prst="rect">
            <a:avLst/>
          </a:prstGeom>
        </p:spPr>
        <p:txBody>
          <a:bodyPr vert="horz" wrap="square" lIns="0" tIns="13335" rIns="0" bIns="0" rtlCol="0">
            <a:spAutoFit/>
          </a:bodyPr>
          <a:lstStyle/>
          <a:p>
            <a:pPr marL="12700" algn="just">
              <a:lnSpc>
                <a:spcPct val="100000"/>
              </a:lnSpc>
              <a:spcBef>
                <a:spcPts val="105"/>
              </a:spcBef>
            </a:pPr>
            <a:r>
              <a:rPr sz="2000">
                <a:latin typeface="Arial MT"/>
                <a:cs typeface="Arial MT"/>
              </a:rPr>
              <a:t>Suppose</a:t>
            </a:r>
            <a:r>
              <a:rPr sz="2000" spc="-30">
                <a:latin typeface="Arial MT"/>
                <a:cs typeface="Arial MT"/>
              </a:rPr>
              <a:t> </a:t>
            </a:r>
            <a:r>
              <a:rPr sz="2000" spc="-5">
                <a:latin typeface="Arial MT"/>
                <a:cs typeface="Arial MT"/>
              </a:rPr>
              <a:t>you</a:t>
            </a:r>
            <a:r>
              <a:rPr sz="2000">
                <a:latin typeface="Arial MT"/>
                <a:cs typeface="Arial MT"/>
              </a:rPr>
              <a:t> </a:t>
            </a:r>
            <a:r>
              <a:rPr sz="2000" spc="-5">
                <a:latin typeface="Arial MT"/>
                <a:cs typeface="Arial MT"/>
              </a:rPr>
              <a:t>have</a:t>
            </a:r>
            <a:r>
              <a:rPr sz="2000" spc="-20">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website</a:t>
            </a:r>
            <a:r>
              <a:rPr sz="2000" spc="-30">
                <a:latin typeface="Arial MT"/>
                <a:cs typeface="Arial MT"/>
              </a:rPr>
              <a:t> </a:t>
            </a:r>
            <a:r>
              <a:rPr sz="2000">
                <a:latin typeface="Arial MT"/>
                <a:cs typeface="Arial MT"/>
              </a:rPr>
              <a:t>that</a:t>
            </a:r>
            <a:r>
              <a:rPr sz="2000" spc="-30">
                <a:latin typeface="Arial MT"/>
                <a:cs typeface="Arial MT"/>
              </a:rPr>
              <a:t> </a:t>
            </a:r>
            <a:r>
              <a:rPr sz="2000">
                <a:latin typeface="Arial MT"/>
                <a:cs typeface="Arial MT"/>
              </a:rPr>
              <a:t>allows</a:t>
            </a:r>
            <a:r>
              <a:rPr sz="2000" spc="-15">
                <a:latin typeface="Arial MT"/>
                <a:cs typeface="Arial MT"/>
              </a:rPr>
              <a:t> </a:t>
            </a:r>
            <a:r>
              <a:rPr sz="2000">
                <a:latin typeface="Arial MT"/>
                <a:cs typeface="Arial MT"/>
              </a:rPr>
              <a:t>anyone</a:t>
            </a:r>
            <a:r>
              <a:rPr sz="2000" spc="-10">
                <a:latin typeface="Arial MT"/>
                <a:cs typeface="Arial MT"/>
              </a:rPr>
              <a:t> </a:t>
            </a:r>
            <a:r>
              <a:rPr sz="2000">
                <a:latin typeface="Arial MT"/>
                <a:cs typeface="Arial MT"/>
              </a:rPr>
              <a:t>to</a:t>
            </a:r>
          </a:p>
          <a:p>
            <a:pPr marL="12700" algn="just">
              <a:lnSpc>
                <a:spcPct val="100000"/>
              </a:lnSpc>
              <a:spcBef>
                <a:spcPts val="5"/>
              </a:spcBef>
            </a:pPr>
            <a:r>
              <a:rPr sz="2000">
                <a:latin typeface="Arial MT"/>
                <a:cs typeface="Arial MT"/>
              </a:rPr>
              <a:t>post</a:t>
            </a:r>
            <a:r>
              <a:rPr sz="2000" spc="-50">
                <a:latin typeface="Arial MT"/>
                <a:cs typeface="Arial MT"/>
              </a:rPr>
              <a:t> </a:t>
            </a:r>
            <a:r>
              <a:rPr sz="2000">
                <a:latin typeface="Arial MT"/>
                <a:cs typeface="Arial MT"/>
              </a:rPr>
              <a:t>restaurant</a:t>
            </a:r>
            <a:r>
              <a:rPr sz="2000" spc="-70">
                <a:latin typeface="Arial MT"/>
                <a:cs typeface="Arial MT"/>
              </a:rPr>
              <a:t> </a:t>
            </a:r>
            <a:r>
              <a:rPr sz="2000">
                <a:latin typeface="Arial MT"/>
                <a:cs typeface="Arial MT"/>
              </a:rPr>
              <a:t>reviews.</a:t>
            </a:r>
          </a:p>
          <a:p>
            <a:pPr marL="355600" marR="1709420" indent="-342900" algn="just">
              <a:lnSpc>
                <a:spcPct val="100000"/>
              </a:lnSpc>
              <a:spcBef>
                <a:spcPts val="1080"/>
              </a:spcBef>
              <a:buChar char="•"/>
              <a:tabLst>
                <a:tab pos="355600" algn="l"/>
              </a:tabLst>
            </a:pPr>
            <a:r>
              <a:rPr sz="2000" spc="-5">
                <a:latin typeface="Arial MT"/>
                <a:cs typeface="Arial MT"/>
              </a:rPr>
              <a:t>Would</a:t>
            </a:r>
            <a:r>
              <a:rPr sz="2000" spc="-25">
                <a:latin typeface="Arial MT"/>
                <a:cs typeface="Arial MT"/>
              </a:rPr>
              <a:t> </a:t>
            </a:r>
            <a:r>
              <a:rPr sz="2000">
                <a:latin typeface="Arial MT"/>
                <a:cs typeface="Arial MT"/>
              </a:rPr>
              <a:t>there</a:t>
            </a:r>
            <a:r>
              <a:rPr sz="2000" spc="-30">
                <a:latin typeface="Arial MT"/>
                <a:cs typeface="Arial MT"/>
              </a:rPr>
              <a:t> </a:t>
            </a:r>
            <a:r>
              <a:rPr sz="2000">
                <a:latin typeface="Arial MT"/>
                <a:cs typeface="Arial MT"/>
              </a:rPr>
              <a:t>be</a:t>
            </a:r>
            <a:r>
              <a:rPr sz="2000" spc="-20">
                <a:latin typeface="Arial MT"/>
                <a:cs typeface="Arial MT"/>
              </a:rPr>
              <a:t> </a:t>
            </a:r>
            <a:r>
              <a:rPr sz="2000">
                <a:latin typeface="Arial MT"/>
                <a:cs typeface="Arial MT"/>
              </a:rPr>
              <a:t>value</a:t>
            </a:r>
            <a:r>
              <a:rPr sz="2000" spc="-10">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allowing you</a:t>
            </a:r>
            <a:r>
              <a:rPr sz="2000" spc="-25">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indicate </a:t>
            </a:r>
            <a:r>
              <a:rPr sz="2000" spc="-545">
                <a:latin typeface="Arial MT"/>
                <a:cs typeface="Arial MT"/>
              </a:rPr>
              <a:t> </a:t>
            </a:r>
            <a:r>
              <a:rPr sz="2000">
                <a:latin typeface="Arial MT"/>
                <a:cs typeface="Arial MT"/>
              </a:rPr>
              <a:t>which</a:t>
            </a:r>
            <a:r>
              <a:rPr sz="2000" spc="-25">
                <a:latin typeface="Arial MT"/>
                <a:cs typeface="Arial MT"/>
              </a:rPr>
              <a:t> </a:t>
            </a:r>
            <a:r>
              <a:rPr sz="2000">
                <a:latin typeface="Arial MT"/>
                <a:cs typeface="Arial MT"/>
              </a:rPr>
              <a:t>reviewers</a:t>
            </a:r>
            <a:r>
              <a:rPr sz="2000" spc="-35">
                <a:latin typeface="Arial MT"/>
                <a:cs typeface="Arial MT"/>
              </a:rPr>
              <a:t> </a:t>
            </a:r>
            <a:r>
              <a:rPr sz="2000">
                <a:latin typeface="Arial MT"/>
                <a:cs typeface="Arial MT"/>
              </a:rPr>
              <a:t>you trust?</a:t>
            </a:r>
          </a:p>
          <a:p>
            <a:pPr marL="12700" marR="1844039" algn="just">
              <a:lnSpc>
                <a:spcPct val="100000"/>
              </a:lnSpc>
              <a:spcBef>
                <a:spcPts val="1080"/>
              </a:spcBef>
            </a:pPr>
            <a:r>
              <a:rPr sz="2000" spc="-35">
                <a:latin typeface="Arial MT"/>
                <a:cs typeface="Arial MT"/>
              </a:rPr>
              <a:t>You’re </a:t>
            </a:r>
            <a:r>
              <a:rPr sz="2000" spc="-5">
                <a:latin typeface="Arial MT"/>
                <a:cs typeface="Arial MT"/>
              </a:rPr>
              <a:t>going out </a:t>
            </a:r>
            <a:r>
              <a:rPr sz="2000">
                <a:latin typeface="Arial MT"/>
                <a:cs typeface="Arial MT"/>
              </a:rPr>
              <a:t>to </a:t>
            </a:r>
            <a:r>
              <a:rPr sz="2000" spc="-5">
                <a:latin typeface="Arial MT"/>
                <a:cs typeface="Arial MT"/>
              </a:rPr>
              <a:t>dinner and </a:t>
            </a:r>
            <a:r>
              <a:rPr sz="2000">
                <a:latin typeface="Arial MT"/>
                <a:cs typeface="Arial MT"/>
              </a:rPr>
              <a:t>you’re considering </a:t>
            </a:r>
            <a:r>
              <a:rPr sz="2000" spc="-545">
                <a:latin typeface="Arial MT"/>
                <a:cs typeface="Arial MT"/>
              </a:rPr>
              <a:t> </a:t>
            </a:r>
            <a:r>
              <a:rPr sz="2000">
                <a:latin typeface="Arial MT"/>
                <a:cs typeface="Arial MT"/>
              </a:rPr>
              <a:t>two</a:t>
            </a:r>
            <a:r>
              <a:rPr sz="2000" spc="-25">
                <a:latin typeface="Arial MT"/>
                <a:cs typeface="Arial MT"/>
              </a:rPr>
              <a:t> </a:t>
            </a:r>
            <a:r>
              <a:rPr sz="2000">
                <a:latin typeface="Arial MT"/>
                <a:cs typeface="Arial MT"/>
              </a:rPr>
              <a:t>restaurants.</a:t>
            </a:r>
            <a:r>
              <a:rPr sz="2000" spc="-60">
                <a:latin typeface="Arial MT"/>
                <a:cs typeface="Arial MT"/>
              </a:rPr>
              <a:t> </a:t>
            </a:r>
            <a:r>
              <a:rPr sz="2000">
                <a:latin typeface="Arial MT"/>
                <a:cs typeface="Arial MT"/>
              </a:rPr>
              <a:t>Each</a:t>
            </a:r>
            <a:r>
              <a:rPr sz="2000" spc="-20">
                <a:latin typeface="Arial MT"/>
                <a:cs typeface="Arial MT"/>
              </a:rPr>
              <a:t> </a:t>
            </a:r>
            <a:r>
              <a:rPr sz="2000">
                <a:latin typeface="Arial MT"/>
                <a:cs typeface="Arial MT"/>
              </a:rPr>
              <a:t>restaurant</a:t>
            </a:r>
            <a:r>
              <a:rPr sz="2000" spc="-50">
                <a:latin typeface="Arial MT"/>
                <a:cs typeface="Arial MT"/>
              </a:rPr>
              <a:t> </a:t>
            </a:r>
            <a:r>
              <a:rPr sz="2000">
                <a:latin typeface="Arial MT"/>
                <a:cs typeface="Arial MT"/>
              </a:rPr>
              <a:t>has</a:t>
            </a:r>
            <a:r>
              <a:rPr sz="2000" spc="-15">
                <a:latin typeface="Arial MT"/>
                <a:cs typeface="Arial MT"/>
              </a:rPr>
              <a:t> </a:t>
            </a:r>
            <a:r>
              <a:rPr sz="2000">
                <a:latin typeface="Arial MT"/>
                <a:cs typeface="Arial MT"/>
              </a:rPr>
              <a:t>positive</a:t>
            </a:r>
            <a:r>
              <a:rPr sz="2000" spc="-30">
                <a:latin typeface="Arial MT"/>
                <a:cs typeface="Arial MT"/>
              </a:rPr>
              <a:t> </a:t>
            </a:r>
            <a:r>
              <a:rPr sz="2000">
                <a:latin typeface="Arial MT"/>
                <a:cs typeface="Arial MT"/>
              </a:rPr>
              <a:t>and </a:t>
            </a:r>
            <a:r>
              <a:rPr sz="2000" spc="-545">
                <a:latin typeface="Arial MT"/>
                <a:cs typeface="Arial MT"/>
              </a:rPr>
              <a:t> </a:t>
            </a:r>
            <a:r>
              <a:rPr sz="2000">
                <a:latin typeface="Arial MT"/>
                <a:cs typeface="Arial MT"/>
              </a:rPr>
              <a:t>negative</a:t>
            </a:r>
            <a:r>
              <a:rPr sz="2000" spc="-20">
                <a:latin typeface="Arial MT"/>
                <a:cs typeface="Arial MT"/>
              </a:rPr>
              <a:t> </a:t>
            </a:r>
            <a:r>
              <a:rPr sz="2000">
                <a:latin typeface="Arial MT"/>
                <a:cs typeface="Arial MT"/>
              </a:rPr>
              <a:t>reviews.</a:t>
            </a:r>
          </a:p>
          <a:p>
            <a:pPr marL="355600" marR="1593215" indent="-342900" algn="just">
              <a:lnSpc>
                <a:spcPct val="100000"/>
              </a:lnSpc>
              <a:spcBef>
                <a:spcPts val="1080"/>
              </a:spcBef>
              <a:buChar char="•"/>
              <a:tabLst>
                <a:tab pos="355600" algn="l"/>
              </a:tabLst>
            </a:pPr>
            <a:r>
              <a:rPr sz="2000">
                <a:latin typeface="Arial MT"/>
                <a:cs typeface="Arial MT"/>
              </a:rPr>
              <a:t>Can</a:t>
            </a:r>
            <a:r>
              <a:rPr sz="2000" spc="-20">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use</a:t>
            </a:r>
            <a:r>
              <a:rPr sz="2000" spc="-30">
                <a:latin typeface="Arial MT"/>
                <a:cs typeface="Arial MT"/>
              </a:rPr>
              <a:t> </a:t>
            </a:r>
            <a:r>
              <a:rPr sz="2000">
                <a:latin typeface="Arial MT"/>
                <a:cs typeface="Arial MT"/>
              </a:rPr>
              <a:t>simple</a:t>
            </a:r>
            <a:r>
              <a:rPr sz="2000" spc="-15">
                <a:latin typeface="Arial MT"/>
                <a:cs typeface="Arial MT"/>
              </a:rPr>
              <a:t> </a:t>
            </a:r>
            <a:r>
              <a:rPr sz="2000">
                <a:latin typeface="Arial MT"/>
                <a:cs typeface="Arial MT"/>
              </a:rPr>
              <a:t>inference</a:t>
            </a:r>
            <a:r>
              <a:rPr sz="2000" spc="-3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help you</a:t>
            </a:r>
            <a:r>
              <a:rPr sz="2000" spc="-15">
                <a:latin typeface="Arial MT"/>
                <a:cs typeface="Arial MT"/>
              </a:rPr>
              <a:t> </a:t>
            </a:r>
            <a:r>
              <a:rPr sz="2000">
                <a:latin typeface="Arial MT"/>
                <a:cs typeface="Arial MT"/>
              </a:rPr>
              <a:t>decide </a:t>
            </a:r>
            <a:r>
              <a:rPr sz="2000" spc="-540">
                <a:latin typeface="Arial MT"/>
                <a:cs typeface="Arial MT"/>
              </a:rPr>
              <a:t> </a:t>
            </a:r>
            <a:r>
              <a:rPr sz="2000">
                <a:latin typeface="Arial MT"/>
                <a:cs typeface="Arial MT"/>
              </a:rPr>
              <a:t>which</a:t>
            </a:r>
            <a:r>
              <a:rPr sz="2000" spc="-15">
                <a:latin typeface="Arial MT"/>
                <a:cs typeface="Arial MT"/>
              </a:rPr>
              <a:t> </a:t>
            </a:r>
            <a:r>
              <a:rPr sz="2000">
                <a:latin typeface="Arial MT"/>
                <a:cs typeface="Arial MT"/>
              </a:rPr>
              <a:t>restaurant</a:t>
            </a:r>
            <a:r>
              <a:rPr sz="2000" spc="-40">
                <a:latin typeface="Arial MT"/>
                <a:cs typeface="Arial MT"/>
              </a:rPr>
              <a:t> </a:t>
            </a:r>
            <a:r>
              <a:rPr sz="2000">
                <a:latin typeface="Arial MT"/>
                <a:cs typeface="Arial MT"/>
              </a:rPr>
              <a:t>to</a:t>
            </a:r>
            <a:r>
              <a:rPr sz="2000" spc="-15">
                <a:latin typeface="Arial MT"/>
                <a:cs typeface="Arial MT"/>
              </a:rPr>
              <a:t> </a:t>
            </a:r>
            <a:r>
              <a:rPr sz="2000" spc="-10">
                <a:latin typeface="Arial MT"/>
                <a:cs typeface="Arial MT"/>
              </a:rPr>
              <a:t>visit?</a:t>
            </a:r>
            <a:endParaRPr sz="2000">
              <a:latin typeface="Arial MT"/>
              <a:cs typeface="Arial MT"/>
            </a:endParaRPr>
          </a:p>
          <a:p>
            <a:pPr marL="12700" marR="5080">
              <a:lnSpc>
                <a:spcPct val="100000"/>
              </a:lnSpc>
              <a:spcBef>
                <a:spcPts val="360"/>
              </a:spcBef>
            </a:pPr>
            <a:r>
              <a:rPr sz="2000" spc="-60">
                <a:latin typeface="Arial MT"/>
                <a:cs typeface="Arial MT"/>
              </a:rPr>
              <a:t>You</a:t>
            </a:r>
            <a:r>
              <a:rPr sz="2000" spc="-15">
                <a:latin typeface="Arial MT"/>
                <a:cs typeface="Arial MT"/>
              </a:rPr>
              <a:t> </a:t>
            </a:r>
            <a:r>
              <a:rPr sz="2000">
                <a:latin typeface="Arial MT"/>
                <a:cs typeface="Arial MT"/>
              </a:rPr>
              <a:t>could</a:t>
            </a:r>
            <a:r>
              <a:rPr sz="2000" spc="-10">
                <a:latin typeface="Arial MT"/>
                <a:cs typeface="Arial MT"/>
              </a:rPr>
              <a:t> </a:t>
            </a:r>
            <a:r>
              <a:rPr sz="2000">
                <a:latin typeface="Arial MT"/>
                <a:cs typeface="Arial MT"/>
              </a:rPr>
              <a:t>see</a:t>
            </a:r>
            <a:r>
              <a:rPr sz="2000" spc="-5">
                <a:latin typeface="Arial MT"/>
                <a:cs typeface="Arial MT"/>
              </a:rPr>
              <a:t> </a:t>
            </a:r>
            <a:r>
              <a:rPr sz="2000">
                <a:latin typeface="Arial MT"/>
                <a:cs typeface="Arial MT"/>
              </a:rPr>
              <a:t>if</a:t>
            </a:r>
            <a:r>
              <a:rPr sz="2000" spc="-10">
                <a:latin typeface="Arial MT"/>
                <a:cs typeface="Arial MT"/>
              </a:rPr>
              <a:t> </a:t>
            </a:r>
            <a:r>
              <a:rPr sz="2000" spc="-5">
                <a:latin typeface="Arial MT"/>
                <a:cs typeface="Arial MT"/>
              </a:rPr>
              <a:t>your </a:t>
            </a:r>
            <a:r>
              <a:rPr sz="2000">
                <a:latin typeface="Arial MT"/>
                <a:cs typeface="Arial MT"/>
              </a:rPr>
              <a:t>friends</a:t>
            </a:r>
            <a:r>
              <a:rPr sz="2000" spc="-20">
                <a:latin typeface="Arial MT"/>
                <a:cs typeface="Arial MT"/>
              </a:rPr>
              <a:t> </a:t>
            </a:r>
            <a:r>
              <a:rPr sz="2000">
                <a:latin typeface="Arial MT"/>
                <a:cs typeface="Arial MT"/>
              </a:rPr>
              <a:t>reviewed</a:t>
            </a:r>
            <a:r>
              <a:rPr sz="2000" spc="-2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restaurants.</a:t>
            </a:r>
            <a:r>
              <a:rPr sz="2000" spc="-55">
                <a:latin typeface="Arial MT"/>
                <a:cs typeface="Arial MT"/>
              </a:rPr>
              <a:t> </a:t>
            </a:r>
            <a:r>
              <a:rPr sz="2000" spc="-5">
                <a:latin typeface="Arial MT"/>
                <a:cs typeface="Arial MT"/>
              </a:rPr>
              <a:t>But </a:t>
            </a:r>
            <a:r>
              <a:rPr sz="2000">
                <a:latin typeface="Arial MT"/>
                <a:cs typeface="Arial MT"/>
              </a:rPr>
              <a:t>a</a:t>
            </a:r>
            <a:r>
              <a:rPr sz="2000" spc="5">
                <a:latin typeface="Arial MT"/>
                <a:cs typeface="Arial MT"/>
              </a:rPr>
              <a:t> </a:t>
            </a:r>
            <a:r>
              <a:rPr sz="2000">
                <a:latin typeface="Arial MT"/>
                <a:cs typeface="Arial MT"/>
              </a:rPr>
              <a:t>more </a:t>
            </a:r>
            <a:r>
              <a:rPr sz="2000" spc="-545">
                <a:latin typeface="Arial MT"/>
                <a:cs typeface="Arial MT"/>
              </a:rPr>
              <a:t> </a:t>
            </a:r>
            <a:r>
              <a:rPr sz="2000">
                <a:latin typeface="Arial MT"/>
                <a:cs typeface="Arial MT"/>
              </a:rPr>
              <a:t>powerful test would be to see if any of your friends-of-friends also </a:t>
            </a:r>
            <a:r>
              <a:rPr sz="2000" spc="5">
                <a:latin typeface="Arial MT"/>
                <a:cs typeface="Arial MT"/>
              </a:rPr>
              <a:t> </a:t>
            </a:r>
            <a:r>
              <a:rPr sz="2000">
                <a:latin typeface="Arial MT"/>
                <a:cs typeface="Arial MT"/>
              </a:rPr>
              <a:t>reviewed</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restaurants.</a:t>
            </a:r>
            <a:r>
              <a:rPr sz="2000" spc="-45">
                <a:latin typeface="Arial MT"/>
                <a:cs typeface="Arial MT"/>
              </a:rPr>
              <a:t> </a:t>
            </a:r>
            <a:r>
              <a:rPr sz="2000">
                <a:latin typeface="Arial MT"/>
                <a:cs typeface="Arial MT"/>
              </a:rPr>
              <a:t>If</a:t>
            </a:r>
            <a:r>
              <a:rPr sz="2000" spc="-30">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trust</a:t>
            </a:r>
            <a:r>
              <a:rPr sz="2000" spc="-45">
                <a:latin typeface="Arial MT"/>
                <a:cs typeface="Arial MT"/>
              </a:rPr>
              <a:t> </a:t>
            </a:r>
            <a:r>
              <a:rPr sz="2000">
                <a:latin typeface="Arial MT"/>
                <a:cs typeface="Arial MT"/>
              </a:rPr>
              <a:t>John</a:t>
            </a:r>
            <a:r>
              <a:rPr sz="2000" spc="-1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John</a:t>
            </a:r>
            <a:r>
              <a:rPr sz="2000" spc="-25">
                <a:latin typeface="Arial MT"/>
                <a:cs typeface="Arial MT"/>
              </a:rPr>
              <a:t> </a:t>
            </a:r>
            <a:r>
              <a:rPr sz="2000">
                <a:latin typeface="Arial MT"/>
                <a:cs typeface="Arial MT"/>
              </a:rPr>
              <a:t>trusts</a:t>
            </a:r>
            <a:r>
              <a:rPr sz="2000" spc="-40">
                <a:latin typeface="Arial MT"/>
                <a:cs typeface="Arial MT"/>
              </a:rPr>
              <a:t> </a:t>
            </a:r>
            <a:r>
              <a:rPr sz="2000">
                <a:latin typeface="Arial MT"/>
                <a:cs typeface="Arial MT"/>
              </a:rPr>
              <a:t>Sue,</a:t>
            </a:r>
          </a:p>
          <a:p>
            <a:pPr marL="355600" marR="247650" indent="-342900">
              <a:lnSpc>
                <a:spcPct val="100000"/>
              </a:lnSpc>
              <a:spcBef>
                <a:spcPts val="5"/>
              </a:spcBef>
              <a:buChar char="•"/>
              <a:tabLst>
                <a:tab pos="354965" algn="l"/>
                <a:tab pos="355600" algn="l"/>
              </a:tabLst>
            </a:pPr>
            <a:r>
              <a:rPr sz="2000">
                <a:latin typeface="Arial MT"/>
                <a:cs typeface="Arial MT"/>
              </a:rPr>
              <a:t>what can you </a:t>
            </a:r>
            <a:r>
              <a:rPr sz="2000" spc="-5">
                <a:latin typeface="Arial MT"/>
                <a:cs typeface="Arial MT"/>
              </a:rPr>
              <a:t>infer </a:t>
            </a:r>
            <a:r>
              <a:rPr sz="2000">
                <a:latin typeface="Arial MT"/>
                <a:cs typeface="Arial MT"/>
              </a:rPr>
              <a:t>about your </a:t>
            </a:r>
            <a:r>
              <a:rPr sz="2000" spc="-5">
                <a:latin typeface="Arial MT"/>
                <a:cs typeface="Arial MT"/>
              </a:rPr>
              <a:t>ability </a:t>
            </a:r>
            <a:r>
              <a:rPr sz="2000">
                <a:latin typeface="Arial MT"/>
                <a:cs typeface="Arial MT"/>
              </a:rPr>
              <a:t>to trust </a:t>
            </a:r>
            <a:r>
              <a:rPr sz="2000" spc="-10">
                <a:latin typeface="Arial MT"/>
                <a:cs typeface="Arial MT"/>
              </a:rPr>
              <a:t>Sue’s </a:t>
            </a:r>
            <a:r>
              <a:rPr sz="2000">
                <a:latin typeface="Arial MT"/>
                <a:cs typeface="Arial MT"/>
              </a:rPr>
              <a:t>restaurant </a:t>
            </a:r>
            <a:r>
              <a:rPr sz="2000" spc="-545">
                <a:latin typeface="Arial MT"/>
                <a:cs typeface="Arial MT"/>
              </a:rPr>
              <a:t> </a:t>
            </a:r>
            <a:r>
              <a:rPr sz="2000">
                <a:latin typeface="Arial MT"/>
                <a:cs typeface="Arial MT"/>
              </a:rPr>
              <a:t>recommendations?</a:t>
            </a:r>
          </a:p>
        </p:txBody>
      </p:sp>
    </p:spTree>
    <p:extLst>
      <p:ext uri="{BB962C8B-B14F-4D97-AF65-F5344CB8AC3E}">
        <p14:creationId xmlns:p14="http://schemas.microsoft.com/office/powerpoint/2010/main" val="3305286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7424420" cy="659155"/>
          </a:xfrm>
          <a:prstGeom prst="rect">
            <a:avLst/>
          </a:prstGeom>
        </p:spPr>
        <p:txBody>
          <a:bodyPr vert="horz" wrap="square" lIns="0" tIns="12700" rIns="0" bIns="0" rtlCol="0">
            <a:spAutoFit/>
          </a:bodyPr>
          <a:lstStyle/>
          <a:p>
            <a:pPr marL="12700">
              <a:lnSpc>
                <a:spcPct val="100000"/>
              </a:lnSpc>
              <a:spcBef>
                <a:spcPts val="100"/>
              </a:spcBef>
            </a:pPr>
            <a:r>
              <a:rPr spc="-45"/>
              <a:t>Integrating</a:t>
            </a:r>
            <a:r>
              <a:rPr spc="-140"/>
              <a:t> </a:t>
            </a:r>
            <a:r>
              <a:rPr spc="-75"/>
              <a:t>linked</a:t>
            </a:r>
            <a:r>
              <a:rPr spc="-165"/>
              <a:t> </a:t>
            </a:r>
            <a:r>
              <a:rPr spc="-65"/>
              <a:t>data</a:t>
            </a:r>
          </a:p>
        </p:txBody>
      </p:sp>
      <p:sp>
        <p:nvSpPr>
          <p:cNvPr id="3" name="object 3"/>
          <p:cNvSpPr txBox="1"/>
          <p:nvPr/>
        </p:nvSpPr>
        <p:spPr>
          <a:xfrm>
            <a:off x="714587" y="1777949"/>
            <a:ext cx="9926320" cy="3514424"/>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Graph</a:t>
            </a:r>
            <a:r>
              <a:rPr sz="2000" spc="-30">
                <a:latin typeface="Arial MT"/>
                <a:cs typeface="Arial MT"/>
              </a:rPr>
              <a:t> </a:t>
            </a:r>
            <a:r>
              <a:rPr sz="2000">
                <a:latin typeface="Arial MT"/>
                <a:cs typeface="Arial MT"/>
              </a:rPr>
              <a:t>stores</a:t>
            </a:r>
            <a:r>
              <a:rPr sz="2000" spc="-30">
                <a:latin typeface="Arial MT"/>
                <a:cs typeface="Arial MT"/>
              </a:rPr>
              <a:t> </a:t>
            </a:r>
            <a:r>
              <a:rPr sz="2000">
                <a:latin typeface="Arial MT"/>
                <a:cs typeface="Arial MT"/>
              </a:rPr>
              <a:t>are also</a:t>
            </a:r>
            <a:r>
              <a:rPr sz="2000" spc="-5">
                <a:latin typeface="Arial MT"/>
                <a:cs typeface="Arial MT"/>
              </a:rPr>
              <a:t> </a:t>
            </a:r>
            <a:r>
              <a:rPr sz="2000">
                <a:latin typeface="Arial MT"/>
                <a:cs typeface="Arial MT"/>
              </a:rPr>
              <a:t>useful</a:t>
            </a:r>
            <a:r>
              <a:rPr sz="2000" spc="-20">
                <a:latin typeface="Arial MT"/>
                <a:cs typeface="Arial MT"/>
              </a:rPr>
              <a:t> </a:t>
            </a:r>
            <a:r>
              <a:rPr sz="2000">
                <a:latin typeface="Arial MT"/>
                <a:cs typeface="Arial MT"/>
              </a:rPr>
              <a:t>for doing</a:t>
            </a:r>
            <a:r>
              <a:rPr sz="2000" spc="-5">
                <a:latin typeface="Arial MT"/>
                <a:cs typeface="Arial MT"/>
              </a:rPr>
              <a:t> </a:t>
            </a:r>
            <a:r>
              <a:rPr sz="2000">
                <a:latin typeface="Arial MT"/>
                <a:cs typeface="Arial MT"/>
              </a:rPr>
              <a:t>analysis on</a:t>
            </a:r>
            <a:r>
              <a:rPr sz="2000" spc="-5">
                <a:latin typeface="Arial MT"/>
                <a:cs typeface="Arial MT"/>
              </a:rPr>
              <a:t> </a:t>
            </a:r>
            <a:r>
              <a:rPr sz="2000">
                <a:latin typeface="Arial MT"/>
                <a:cs typeface="Arial MT"/>
              </a:rPr>
              <a:t>data</a:t>
            </a:r>
            <a:r>
              <a:rPr sz="2000" spc="-5">
                <a:latin typeface="Arial MT"/>
                <a:cs typeface="Arial MT"/>
              </a:rPr>
              <a:t> </a:t>
            </a:r>
            <a:r>
              <a:rPr sz="2000">
                <a:latin typeface="Arial MT"/>
                <a:cs typeface="Arial MT"/>
              </a:rPr>
              <a:t>that</a:t>
            </a:r>
          </a:p>
          <a:p>
            <a:pPr marL="355600">
              <a:lnSpc>
                <a:spcPct val="100000"/>
              </a:lnSpc>
              <a:spcBef>
                <a:spcPts val="5"/>
              </a:spcBef>
            </a:pPr>
            <a:r>
              <a:rPr sz="2000">
                <a:latin typeface="Arial MT"/>
                <a:cs typeface="Arial MT"/>
              </a:rPr>
              <a:t>hasn’t</a:t>
            </a:r>
            <a:r>
              <a:rPr sz="2000" spc="-20">
                <a:latin typeface="Arial MT"/>
                <a:cs typeface="Arial MT"/>
              </a:rPr>
              <a:t> </a:t>
            </a:r>
            <a:r>
              <a:rPr sz="2000">
                <a:latin typeface="Arial MT"/>
                <a:cs typeface="Arial MT"/>
              </a:rPr>
              <a:t>been</a:t>
            </a:r>
            <a:r>
              <a:rPr sz="2000" spc="-25">
                <a:latin typeface="Arial MT"/>
                <a:cs typeface="Arial MT"/>
              </a:rPr>
              <a:t> </a:t>
            </a:r>
            <a:r>
              <a:rPr sz="2000">
                <a:latin typeface="Arial MT"/>
                <a:cs typeface="Arial MT"/>
              </a:rPr>
              <a:t>created</a:t>
            </a:r>
            <a:r>
              <a:rPr sz="2000" spc="-65">
                <a:latin typeface="Arial MT"/>
                <a:cs typeface="Arial MT"/>
              </a:rPr>
              <a:t> </a:t>
            </a:r>
            <a:r>
              <a:rPr sz="2000">
                <a:latin typeface="Arial MT"/>
                <a:cs typeface="Arial MT"/>
              </a:rPr>
              <a:t>by</a:t>
            </a:r>
            <a:r>
              <a:rPr sz="2000" spc="-15">
                <a:latin typeface="Arial MT"/>
                <a:cs typeface="Arial MT"/>
              </a:rPr>
              <a:t> </a:t>
            </a:r>
            <a:r>
              <a:rPr sz="2000">
                <a:latin typeface="Arial MT"/>
                <a:cs typeface="Arial MT"/>
              </a:rPr>
              <a:t>your</a:t>
            </a:r>
            <a:r>
              <a:rPr sz="2000" spc="-15">
                <a:latin typeface="Arial MT"/>
                <a:cs typeface="Arial MT"/>
              </a:rPr>
              <a:t> </a:t>
            </a:r>
            <a:r>
              <a:rPr sz="2000">
                <a:latin typeface="Arial MT"/>
                <a:cs typeface="Arial MT"/>
              </a:rPr>
              <a:t>organization.</a:t>
            </a:r>
          </a:p>
          <a:p>
            <a:pPr marL="355600" marR="359410" indent="-342900">
              <a:lnSpc>
                <a:spcPct val="100000"/>
              </a:lnSpc>
              <a:spcBef>
                <a:spcPts val="1080"/>
              </a:spcBef>
              <a:buChar char="•"/>
              <a:tabLst>
                <a:tab pos="354965" algn="l"/>
                <a:tab pos="355600" algn="l"/>
              </a:tabLst>
            </a:pPr>
            <a:r>
              <a:rPr sz="2000">
                <a:latin typeface="Arial MT"/>
                <a:cs typeface="Arial MT"/>
              </a:rPr>
              <a:t>What</a:t>
            </a:r>
            <a:r>
              <a:rPr sz="2000" spc="-30">
                <a:latin typeface="Arial MT"/>
                <a:cs typeface="Arial MT"/>
              </a:rPr>
              <a:t> </a:t>
            </a:r>
            <a:r>
              <a:rPr sz="2000">
                <a:latin typeface="Arial MT"/>
                <a:cs typeface="Arial MT"/>
              </a:rPr>
              <a:t>if</a:t>
            </a:r>
            <a:r>
              <a:rPr sz="2000" spc="5">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need</a:t>
            </a:r>
            <a:r>
              <a:rPr sz="2000" spc="-5">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do</a:t>
            </a:r>
            <a:r>
              <a:rPr sz="2000" spc="-5">
                <a:latin typeface="Arial MT"/>
                <a:cs typeface="Arial MT"/>
              </a:rPr>
              <a:t> </a:t>
            </a:r>
            <a:r>
              <a:rPr sz="2000">
                <a:latin typeface="Arial MT"/>
                <a:cs typeface="Arial MT"/>
              </a:rPr>
              <a:t>analysis</a:t>
            </a:r>
            <a:r>
              <a:rPr sz="2000" spc="-5">
                <a:latin typeface="Arial MT"/>
                <a:cs typeface="Arial MT"/>
              </a:rPr>
              <a:t> </a:t>
            </a:r>
            <a:r>
              <a:rPr sz="2000">
                <a:latin typeface="Arial MT"/>
                <a:cs typeface="Arial MT"/>
              </a:rPr>
              <a:t>with</a:t>
            </a:r>
            <a:r>
              <a:rPr sz="2000" spc="5">
                <a:latin typeface="Arial MT"/>
                <a:cs typeface="Arial MT"/>
              </a:rPr>
              <a:t> </a:t>
            </a:r>
            <a:r>
              <a:rPr sz="2000">
                <a:latin typeface="Arial MT"/>
                <a:cs typeface="Arial MT"/>
              </a:rPr>
              <a:t>three</a:t>
            </a:r>
            <a:r>
              <a:rPr sz="2000" spc="-20">
                <a:latin typeface="Arial MT"/>
                <a:cs typeface="Arial MT"/>
              </a:rPr>
              <a:t> </a:t>
            </a:r>
            <a:r>
              <a:rPr sz="2000" spc="-5">
                <a:latin typeface="Arial MT"/>
                <a:cs typeface="Arial MT"/>
              </a:rPr>
              <a:t>different</a:t>
            </a:r>
            <a:r>
              <a:rPr sz="2000" spc="-25">
                <a:latin typeface="Arial MT"/>
                <a:cs typeface="Arial MT"/>
              </a:rPr>
              <a:t> </a:t>
            </a:r>
            <a:r>
              <a:rPr sz="2000">
                <a:latin typeface="Arial MT"/>
                <a:cs typeface="Arial MT"/>
              </a:rPr>
              <a:t>datasets </a:t>
            </a:r>
            <a:r>
              <a:rPr sz="2000" spc="-540">
                <a:latin typeface="Arial MT"/>
                <a:cs typeface="Arial MT"/>
              </a:rPr>
              <a:t> </a:t>
            </a:r>
            <a:r>
              <a:rPr sz="2000">
                <a:latin typeface="Arial MT"/>
                <a:cs typeface="Arial MT"/>
              </a:rPr>
              <a:t>that</a:t>
            </a:r>
            <a:r>
              <a:rPr sz="2000" spc="-20">
                <a:latin typeface="Arial MT"/>
                <a:cs typeface="Arial MT"/>
              </a:rPr>
              <a:t> </a:t>
            </a:r>
            <a:r>
              <a:rPr sz="2000" spc="5">
                <a:latin typeface="Arial MT"/>
                <a:cs typeface="Arial MT"/>
              </a:rPr>
              <a:t>were</a:t>
            </a:r>
            <a:r>
              <a:rPr sz="2000" spc="-45">
                <a:latin typeface="Arial MT"/>
                <a:cs typeface="Arial MT"/>
              </a:rPr>
              <a:t> </a:t>
            </a:r>
            <a:r>
              <a:rPr sz="2000">
                <a:latin typeface="Arial MT"/>
                <a:cs typeface="Arial MT"/>
              </a:rPr>
              <a:t>created</a:t>
            </a:r>
            <a:r>
              <a:rPr sz="2000" spc="-40">
                <a:latin typeface="Arial MT"/>
                <a:cs typeface="Arial MT"/>
              </a:rPr>
              <a:t> </a:t>
            </a:r>
            <a:r>
              <a:rPr sz="2000">
                <a:latin typeface="Arial MT"/>
                <a:cs typeface="Arial MT"/>
              </a:rPr>
              <a:t>by</a:t>
            </a:r>
            <a:r>
              <a:rPr sz="2000" spc="-10">
                <a:latin typeface="Arial MT"/>
                <a:cs typeface="Arial MT"/>
              </a:rPr>
              <a:t> </a:t>
            </a:r>
            <a:r>
              <a:rPr sz="2000">
                <a:latin typeface="Arial MT"/>
                <a:cs typeface="Arial MT"/>
              </a:rPr>
              <a:t>three</a:t>
            </a:r>
            <a:r>
              <a:rPr sz="2000" spc="-25">
                <a:latin typeface="Arial MT"/>
                <a:cs typeface="Arial MT"/>
              </a:rPr>
              <a:t> </a:t>
            </a:r>
            <a:r>
              <a:rPr sz="2000" spc="-5">
                <a:latin typeface="Arial MT"/>
                <a:cs typeface="Arial MT"/>
              </a:rPr>
              <a:t>different</a:t>
            </a:r>
            <a:r>
              <a:rPr sz="2000" spc="-30">
                <a:latin typeface="Arial MT"/>
                <a:cs typeface="Arial MT"/>
              </a:rPr>
              <a:t> </a:t>
            </a:r>
            <a:r>
              <a:rPr sz="2000">
                <a:latin typeface="Arial MT"/>
                <a:cs typeface="Arial MT"/>
              </a:rPr>
              <a:t>organizations?</a:t>
            </a:r>
          </a:p>
          <a:p>
            <a:pPr marL="355600" marR="5080" indent="-342900">
              <a:lnSpc>
                <a:spcPct val="100000"/>
              </a:lnSpc>
              <a:spcBef>
                <a:spcPts val="1080"/>
              </a:spcBef>
              <a:buChar char="•"/>
              <a:tabLst>
                <a:tab pos="354965" algn="l"/>
                <a:tab pos="355600" algn="l"/>
              </a:tabLst>
            </a:pPr>
            <a:r>
              <a:rPr sz="2000">
                <a:latin typeface="Arial MT"/>
                <a:cs typeface="Arial MT"/>
              </a:rPr>
              <a:t>Using</a:t>
            </a:r>
            <a:r>
              <a:rPr sz="2000" spc="-15">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set</a:t>
            </a:r>
            <a:r>
              <a:rPr sz="2000" spc="-25">
                <a:latin typeface="Arial MT"/>
                <a:cs typeface="Arial MT"/>
              </a:rPr>
              <a:t> </a:t>
            </a:r>
            <a:r>
              <a:rPr sz="2000">
                <a:latin typeface="Arial MT"/>
                <a:cs typeface="Arial MT"/>
              </a:rPr>
              <a:t>of</a:t>
            </a:r>
            <a:r>
              <a:rPr sz="2000" spc="-5">
                <a:latin typeface="Arial MT"/>
                <a:cs typeface="Arial MT"/>
              </a:rPr>
              <a:t> </a:t>
            </a:r>
            <a:r>
              <a:rPr sz="2000">
                <a:latin typeface="Arial MT"/>
                <a:cs typeface="Arial MT"/>
              </a:rPr>
              <a:t>tools</a:t>
            </a:r>
            <a:r>
              <a:rPr sz="2000" spc="-25">
                <a:latin typeface="Arial MT"/>
                <a:cs typeface="Arial MT"/>
              </a:rPr>
              <a:t> </a:t>
            </a:r>
            <a:r>
              <a:rPr sz="2000">
                <a:latin typeface="Arial MT"/>
                <a:cs typeface="Arial MT"/>
              </a:rPr>
              <a:t>referred</a:t>
            </a:r>
            <a:r>
              <a:rPr sz="2000" spc="-4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as </a:t>
            </a:r>
            <a:r>
              <a:rPr sz="2000" i="1">
                <a:solidFill>
                  <a:srgbClr val="FF0000"/>
                </a:solidFill>
                <a:latin typeface="Arial"/>
                <a:cs typeface="Arial"/>
              </a:rPr>
              <a:t>linked</a:t>
            </a:r>
            <a:r>
              <a:rPr sz="2000" i="1" spc="-15">
                <a:solidFill>
                  <a:srgbClr val="FF0000"/>
                </a:solidFill>
                <a:latin typeface="Arial"/>
                <a:cs typeface="Arial"/>
              </a:rPr>
              <a:t> </a:t>
            </a:r>
            <a:r>
              <a:rPr sz="2000" i="1">
                <a:solidFill>
                  <a:srgbClr val="FF0000"/>
                </a:solidFill>
                <a:latin typeface="Arial"/>
                <a:cs typeface="Arial"/>
              </a:rPr>
              <a:t>open</a:t>
            </a:r>
            <a:r>
              <a:rPr sz="2000" i="1" spc="-10">
                <a:solidFill>
                  <a:srgbClr val="FF0000"/>
                </a:solidFill>
                <a:latin typeface="Arial"/>
                <a:cs typeface="Arial"/>
              </a:rPr>
              <a:t> </a:t>
            </a:r>
            <a:r>
              <a:rPr sz="2000" i="1">
                <a:solidFill>
                  <a:srgbClr val="FF0000"/>
                </a:solidFill>
                <a:latin typeface="Arial"/>
                <a:cs typeface="Arial"/>
              </a:rPr>
              <a:t>data</a:t>
            </a:r>
            <a:r>
              <a:rPr sz="2000" i="1" spc="-15">
                <a:solidFill>
                  <a:srgbClr val="FF0000"/>
                </a:solidFill>
                <a:latin typeface="Arial"/>
                <a:cs typeface="Arial"/>
              </a:rPr>
              <a:t> </a:t>
            </a:r>
            <a:r>
              <a:rPr sz="2000">
                <a:latin typeface="Arial MT"/>
                <a:cs typeface="Arial MT"/>
              </a:rPr>
              <a:t>or</a:t>
            </a:r>
            <a:r>
              <a:rPr sz="2000" spc="-25">
                <a:latin typeface="Arial MT"/>
                <a:cs typeface="Arial MT"/>
              </a:rPr>
              <a:t> </a:t>
            </a:r>
            <a:r>
              <a:rPr sz="2000" i="1">
                <a:latin typeface="Arial"/>
                <a:cs typeface="Arial"/>
              </a:rPr>
              <a:t>LOD</a:t>
            </a:r>
            <a:r>
              <a:rPr sz="2000">
                <a:latin typeface="Arial MT"/>
                <a:cs typeface="Arial MT"/>
              </a:rPr>
              <a:t>.</a:t>
            </a:r>
            <a:r>
              <a:rPr sz="2000" spc="-20">
                <a:latin typeface="Arial MT"/>
                <a:cs typeface="Arial MT"/>
              </a:rPr>
              <a:t> </a:t>
            </a:r>
            <a:r>
              <a:rPr sz="2000">
                <a:latin typeface="Arial MT"/>
                <a:cs typeface="Arial MT"/>
              </a:rPr>
              <a:t>it</a:t>
            </a:r>
            <a:r>
              <a:rPr sz="2000" spc="-15">
                <a:latin typeface="Arial MT"/>
                <a:cs typeface="Arial MT"/>
              </a:rPr>
              <a:t> </a:t>
            </a:r>
            <a:r>
              <a:rPr sz="2000">
                <a:latin typeface="Arial MT"/>
                <a:cs typeface="Arial MT"/>
              </a:rPr>
              <a:t>is </a:t>
            </a:r>
            <a:r>
              <a:rPr sz="2000" spc="-540">
                <a:latin typeface="Arial MT"/>
                <a:cs typeface="Arial MT"/>
              </a:rPr>
              <a:t> </a:t>
            </a:r>
            <a:r>
              <a:rPr sz="2000">
                <a:latin typeface="Arial MT"/>
                <a:cs typeface="Arial MT"/>
              </a:rPr>
              <a:t>an integration technique for doing joins between disparate </a:t>
            </a:r>
            <a:r>
              <a:rPr sz="2000" spc="5">
                <a:latin typeface="Arial MT"/>
                <a:cs typeface="Arial MT"/>
              </a:rPr>
              <a:t> </a:t>
            </a:r>
            <a:r>
              <a:rPr sz="2000">
                <a:latin typeface="Arial MT"/>
                <a:cs typeface="Arial MT"/>
              </a:rPr>
              <a:t>datasets</a:t>
            </a:r>
            <a:r>
              <a:rPr sz="2000" spc="-3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create</a:t>
            </a:r>
            <a:r>
              <a:rPr sz="2000" spc="-25">
                <a:latin typeface="Arial MT"/>
                <a:cs typeface="Arial MT"/>
              </a:rPr>
              <a:t> </a:t>
            </a:r>
            <a:r>
              <a:rPr sz="2000">
                <a:latin typeface="Arial MT"/>
                <a:cs typeface="Arial MT"/>
              </a:rPr>
              <a:t>new</a:t>
            </a:r>
            <a:r>
              <a:rPr sz="2000" spc="-10">
                <a:latin typeface="Arial MT"/>
                <a:cs typeface="Arial MT"/>
              </a:rPr>
              <a:t> </a:t>
            </a:r>
            <a:r>
              <a:rPr sz="2000">
                <a:latin typeface="Arial MT"/>
                <a:cs typeface="Arial MT"/>
              </a:rPr>
              <a:t>applications</a:t>
            </a:r>
            <a:r>
              <a:rPr sz="2000" spc="-1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new</a:t>
            </a:r>
            <a:r>
              <a:rPr sz="2000" spc="-10">
                <a:latin typeface="Arial MT"/>
                <a:cs typeface="Arial MT"/>
              </a:rPr>
              <a:t> </a:t>
            </a:r>
            <a:r>
              <a:rPr sz="2000" spc="-5">
                <a:latin typeface="Arial MT"/>
                <a:cs typeface="Arial MT"/>
              </a:rPr>
              <a:t>insights.</a:t>
            </a:r>
            <a:endParaRPr sz="2000">
              <a:latin typeface="Arial MT"/>
              <a:cs typeface="Arial MT"/>
            </a:endParaRPr>
          </a:p>
          <a:p>
            <a:pPr marL="355600" marR="498475" indent="-342900">
              <a:lnSpc>
                <a:spcPct val="100000"/>
              </a:lnSpc>
              <a:spcBef>
                <a:spcPts val="1080"/>
              </a:spcBef>
              <a:buChar char="•"/>
              <a:tabLst>
                <a:tab pos="354965" algn="l"/>
                <a:tab pos="355600" algn="l"/>
              </a:tabLst>
            </a:pPr>
            <a:r>
              <a:rPr sz="2000">
                <a:latin typeface="Arial MT"/>
                <a:cs typeface="Arial MT"/>
              </a:rPr>
              <a:t>LOD</a:t>
            </a:r>
            <a:r>
              <a:rPr sz="2000" spc="-5">
                <a:latin typeface="Arial MT"/>
                <a:cs typeface="Arial MT"/>
              </a:rPr>
              <a:t> </a:t>
            </a:r>
            <a:r>
              <a:rPr sz="2000">
                <a:latin typeface="Arial MT"/>
                <a:cs typeface="Arial MT"/>
              </a:rPr>
              <a:t>strategies</a:t>
            </a:r>
            <a:r>
              <a:rPr sz="2000" spc="-40">
                <a:latin typeface="Arial MT"/>
                <a:cs typeface="Arial MT"/>
              </a:rPr>
              <a:t> </a:t>
            </a:r>
            <a:r>
              <a:rPr sz="2000" spc="5">
                <a:latin typeface="Arial MT"/>
                <a:cs typeface="Arial MT"/>
              </a:rPr>
              <a:t>are</a:t>
            </a:r>
            <a:r>
              <a:rPr sz="2000" spc="-5">
                <a:latin typeface="Arial MT"/>
                <a:cs typeface="Arial MT"/>
              </a:rPr>
              <a:t> </a:t>
            </a:r>
            <a:r>
              <a:rPr sz="2000">
                <a:latin typeface="Arial MT"/>
                <a:cs typeface="Arial MT"/>
              </a:rPr>
              <a:t>important</a:t>
            </a:r>
            <a:r>
              <a:rPr sz="2000" spc="-30">
                <a:latin typeface="Arial MT"/>
                <a:cs typeface="Arial MT"/>
              </a:rPr>
              <a:t> </a:t>
            </a:r>
            <a:r>
              <a:rPr sz="2000">
                <a:latin typeface="Arial MT"/>
                <a:cs typeface="Arial MT"/>
              </a:rPr>
              <a:t>for</a:t>
            </a:r>
            <a:r>
              <a:rPr sz="2000" spc="-5">
                <a:latin typeface="Arial MT"/>
                <a:cs typeface="Arial MT"/>
              </a:rPr>
              <a:t> </a:t>
            </a:r>
            <a:r>
              <a:rPr sz="2000">
                <a:latin typeface="Arial MT"/>
                <a:cs typeface="Arial MT"/>
              </a:rPr>
              <a:t>anyone doing</a:t>
            </a:r>
            <a:r>
              <a:rPr sz="2000" spc="-5">
                <a:latin typeface="Arial MT"/>
                <a:cs typeface="Arial MT"/>
              </a:rPr>
              <a:t> </a:t>
            </a:r>
            <a:r>
              <a:rPr sz="2000">
                <a:latin typeface="Arial MT"/>
                <a:cs typeface="Arial MT"/>
              </a:rPr>
              <a:t>research</a:t>
            </a:r>
            <a:r>
              <a:rPr sz="2000" spc="-35">
                <a:latin typeface="Arial MT"/>
                <a:cs typeface="Arial MT"/>
              </a:rPr>
              <a:t> </a:t>
            </a:r>
            <a:r>
              <a:rPr sz="2000">
                <a:latin typeface="Arial MT"/>
                <a:cs typeface="Arial MT"/>
              </a:rPr>
              <a:t>or </a:t>
            </a:r>
            <a:r>
              <a:rPr sz="2000" spc="-540">
                <a:latin typeface="Arial MT"/>
                <a:cs typeface="Arial MT"/>
              </a:rPr>
              <a:t> </a:t>
            </a:r>
            <a:r>
              <a:rPr sz="2000">
                <a:latin typeface="Arial MT"/>
                <a:cs typeface="Arial MT"/>
              </a:rPr>
              <a:t>analysis using publicly available datasets. This research </a:t>
            </a:r>
            <a:r>
              <a:rPr sz="2000" spc="5">
                <a:latin typeface="Arial MT"/>
                <a:cs typeface="Arial MT"/>
              </a:rPr>
              <a:t> </a:t>
            </a:r>
            <a:r>
              <a:rPr sz="2000">
                <a:latin typeface="Arial MT"/>
                <a:cs typeface="Arial MT"/>
              </a:rPr>
              <a:t>includes topics </a:t>
            </a:r>
            <a:r>
              <a:rPr sz="2000" spc="5">
                <a:latin typeface="Arial MT"/>
                <a:cs typeface="Arial MT"/>
              </a:rPr>
              <a:t>such </a:t>
            </a:r>
            <a:r>
              <a:rPr sz="2000">
                <a:latin typeface="Arial MT"/>
                <a:cs typeface="Arial MT"/>
              </a:rPr>
              <a:t>as customer targeting, trend analysis, </a:t>
            </a:r>
            <a:r>
              <a:rPr sz="2000" spc="-545">
                <a:latin typeface="Arial MT"/>
                <a:cs typeface="Arial MT"/>
              </a:rPr>
              <a:t> </a:t>
            </a:r>
            <a:r>
              <a:rPr sz="2000">
                <a:latin typeface="Arial MT"/>
                <a:cs typeface="Arial MT"/>
              </a:rPr>
              <a:t>sentiment</a:t>
            </a:r>
            <a:r>
              <a:rPr sz="2000" spc="-45">
                <a:latin typeface="Arial MT"/>
                <a:cs typeface="Arial MT"/>
              </a:rPr>
              <a:t> </a:t>
            </a:r>
            <a:r>
              <a:rPr sz="2000">
                <a:latin typeface="Arial MT"/>
                <a:cs typeface="Arial MT"/>
              </a:rPr>
              <a:t>analysis.</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37</a:t>
            </a:r>
            <a:endParaRPr sz="2400">
              <a:latin typeface="Arial"/>
              <a:cs typeface="Arial"/>
            </a:endParaRPr>
          </a:p>
        </p:txBody>
      </p:sp>
    </p:spTree>
    <p:extLst>
      <p:ext uri="{BB962C8B-B14F-4D97-AF65-F5344CB8AC3E}">
        <p14:creationId xmlns:p14="http://schemas.microsoft.com/office/powerpoint/2010/main" val="1475163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5985" y="1447800"/>
            <a:ext cx="9340287" cy="4568952"/>
          </a:xfrm>
          <a:prstGeom prst="rect">
            <a:avLst/>
          </a:prstGeom>
        </p:spPr>
      </p:pic>
      <p:sp>
        <p:nvSpPr>
          <p:cNvPr id="3" name="object 3"/>
          <p:cNvSpPr txBox="1">
            <a:spLocks noGrp="1"/>
          </p:cNvSpPr>
          <p:nvPr>
            <p:ph type="title"/>
          </p:nvPr>
        </p:nvSpPr>
        <p:spPr>
          <a:xfrm>
            <a:off x="629527" y="271930"/>
            <a:ext cx="7424420" cy="659155"/>
          </a:xfrm>
          <a:prstGeom prst="rect">
            <a:avLst/>
          </a:prstGeom>
        </p:spPr>
        <p:txBody>
          <a:bodyPr vert="horz" wrap="square" lIns="0" tIns="12700" rIns="0" bIns="0" rtlCol="0">
            <a:spAutoFit/>
          </a:bodyPr>
          <a:lstStyle/>
          <a:p>
            <a:pPr marL="12700">
              <a:lnSpc>
                <a:spcPct val="100000"/>
              </a:lnSpc>
              <a:spcBef>
                <a:spcPts val="100"/>
              </a:spcBef>
            </a:pPr>
            <a:r>
              <a:rPr spc="-45"/>
              <a:t>Integrating</a:t>
            </a:r>
            <a:r>
              <a:rPr spc="-140"/>
              <a:t> </a:t>
            </a:r>
            <a:r>
              <a:rPr spc="-75"/>
              <a:t>linked</a:t>
            </a:r>
            <a:r>
              <a:rPr spc="-165"/>
              <a:t> </a:t>
            </a:r>
            <a:r>
              <a:rPr spc="-65"/>
              <a:t>data</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38</a:t>
            </a:r>
            <a:endParaRPr sz="2400">
              <a:latin typeface="Arial"/>
              <a:cs typeface="Arial"/>
            </a:endParaRPr>
          </a:p>
        </p:txBody>
      </p:sp>
      <p:sp>
        <p:nvSpPr>
          <p:cNvPr id="6" name="object 6"/>
          <p:cNvSpPr txBox="1"/>
          <p:nvPr/>
        </p:nvSpPr>
        <p:spPr>
          <a:xfrm>
            <a:off x="409787" y="5962903"/>
            <a:ext cx="11323320" cy="566822"/>
          </a:xfrm>
          <a:prstGeom prst="rect">
            <a:avLst/>
          </a:prstGeom>
        </p:spPr>
        <p:txBody>
          <a:bodyPr vert="horz" wrap="square" lIns="0" tIns="12700" rIns="0" bIns="0" rtlCol="0">
            <a:spAutoFit/>
          </a:bodyPr>
          <a:lstStyle/>
          <a:p>
            <a:pPr marL="12700" marR="5080">
              <a:lnSpc>
                <a:spcPct val="100000"/>
              </a:lnSpc>
              <a:spcBef>
                <a:spcPts val="100"/>
              </a:spcBef>
            </a:pPr>
            <a:r>
              <a:rPr sz="1800">
                <a:latin typeface="Arial MT"/>
                <a:cs typeface="Arial MT"/>
              </a:rPr>
              <a:t>The</a:t>
            </a:r>
            <a:r>
              <a:rPr sz="1800" spc="-20">
                <a:latin typeface="Arial MT"/>
                <a:cs typeface="Arial MT"/>
              </a:rPr>
              <a:t> </a:t>
            </a:r>
            <a:r>
              <a:rPr sz="1800" spc="-5">
                <a:latin typeface="Arial MT"/>
                <a:cs typeface="Arial MT"/>
              </a:rPr>
              <a:t>linked</a:t>
            </a:r>
            <a:r>
              <a:rPr sz="1800" spc="10">
                <a:latin typeface="Arial MT"/>
                <a:cs typeface="Arial MT"/>
              </a:rPr>
              <a:t> </a:t>
            </a:r>
            <a:r>
              <a:rPr sz="1800" spc="-5">
                <a:latin typeface="Arial MT"/>
                <a:cs typeface="Arial MT"/>
              </a:rPr>
              <a:t>open</a:t>
            </a:r>
            <a:r>
              <a:rPr sz="1800" spc="10">
                <a:latin typeface="Arial MT"/>
                <a:cs typeface="Arial MT"/>
              </a:rPr>
              <a:t> </a:t>
            </a:r>
            <a:r>
              <a:rPr sz="1800" spc="-5">
                <a:latin typeface="Arial MT"/>
                <a:cs typeface="Arial MT"/>
              </a:rPr>
              <a:t>data</a:t>
            </a:r>
            <a:r>
              <a:rPr sz="1800" spc="15">
                <a:latin typeface="Arial MT"/>
                <a:cs typeface="Arial MT"/>
              </a:rPr>
              <a:t> </a:t>
            </a:r>
            <a:r>
              <a:rPr sz="1800" spc="-5">
                <a:latin typeface="Arial MT"/>
                <a:cs typeface="Arial MT"/>
              </a:rPr>
              <a:t>cloud</a:t>
            </a:r>
            <a:r>
              <a:rPr sz="1800" spc="10">
                <a:latin typeface="Arial MT"/>
                <a:cs typeface="Arial MT"/>
              </a:rPr>
              <a:t> </a:t>
            </a:r>
            <a:r>
              <a:rPr sz="1800" spc="-5">
                <a:latin typeface="Arial MT"/>
                <a:cs typeface="Arial MT"/>
              </a:rPr>
              <a:t>is</a:t>
            </a:r>
            <a:r>
              <a:rPr sz="1800" spc="5">
                <a:latin typeface="Arial MT"/>
                <a:cs typeface="Arial MT"/>
              </a:rPr>
              <a:t> </a:t>
            </a:r>
            <a:r>
              <a:rPr sz="1800" spc="-5">
                <a:latin typeface="Arial MT"/>
                <a:cs typeface="Arial MT"/>
              </a:rPr>
              <a:t>a</a:t>
            </a:r>
            <a:r>
              <a:rPr sz="1800" spc="5">
                <a:latin typeface="Arial MT"/>
                <a:cs typeface="Arial MT"/>
              </a:rPr>
              <a:t> </a:t>
            </a:r>
            <a:r>
              <a:rPr sz="1800" spc="-5">
                <a:latin typeface="Arial MT"/>
                <a:cs typeface="Arial MT"/>
              </a:rPr>
              <a:t>series</a:t>
            </a:r>
            <a:r>
              <a:rPr sz="1800" spc="5">
                <a:latin typeface="Arial MT"/>
                <a:cs typeface="Arial MT"/>
              </a:rPr>
              <a:t> </a:t>
            </a:r>
            <a:r>
              <a:rPr sz="1800">
                <a:latin typeface="Arial MT"/>
                <a:cs typeface="Arial MT"/>
              </a:rPr>
              <a:t>of</a:t>
            </a:r>
            <a:r>
              <a:rPr sz="1800" spc="5">
                <a:latin typeface="Arial MT"/>
                <a:cs typeface="Arial MT"/>
              </a:rPr>
              <a:t> </a:t>
            </a:r>
            <a:r>
              <a:rPr sz="1800" spc="-5">
                <a:latin typeface="Arial MT"/>
                <a:cs typeface="Arial MT"/>
              </a:rPr>
              <a:t>shaded</a:t>
            </a:r>
            <a:r>
              <a:rPr sz="1800" spc="10">
                <a:latin typeface="Arial MT"/>
                <a:cs typeface="Arial MT"/>
              </a:rPr>
              <a:t> </a:t>
            </a:r>
            <a:r>
              <a:rPr sz="1800" spc="-5">
                <a:latin typeface="Arial MT"/>
                <a:cs typeface="Arial MT"/>
              </a:rPr>
              <a:t>circles</a:t>
            </a:r>
            <a:r>
              <a:rPr sz="1800" spc="10">
                <a:latin typeface="Arial MT"/>
                <a:cs typeface="Arial MT"/>
              </a:rPr>
              <a:t> </a:t>
            </a:r>
            <a:r>
              <a:rPr sz="1800" spc="-5">
                <a:latin typeface="Arial MT"/>
                <a:cs typeface="Arial MT"/>
              </a:rPr>
              <a:t>that</a:t>
            </a:r>
            <a:r>
              <a:rPr sz="1800" spc="10">
                <a:latin typeface="Arial MT"/>
                <a:cs typeface="Arial MT"/>
              </a:rPr>
              <a:t> </a:t>
            </a:r>
            <a:r>
              <a:rPr sz="1800" spc="-5">
                <a:latin typeface="Arial MT"/>
                <a:cs typeface="Arial MT"/>
              </a:rPr>
              <a:t>are connected</a:t>
            </a:r>
            <a:r>
              <a:rPr sz="1800" spc="10">
                <a:latin typeface="Arial MT"/>
                <a:cs typeface="Arial MT"/>
              </a:rPr>
              <a:t> </a:t>
            </a:r>
            <a:r>
              <a:rPr sz="1800" spc="-5">
                <a:latin typeface="Arial MT"/>
                <a:cs typeface="Arial MT"/>
              </a:rPr>
              <a:t>by</a:t>
            </a:r>
            <a:r>
              <a:rPr sz="1800">
                <a:latin typeface="Arial MT"/>
                <a:cs typeface="Arial MT"/>
              </a:rPr>
              <a:t> </a:t>
            </a:r>
            <a:r>
              <a:rPr sz="1800" spc="-5">
                <a:latin typeface="Arial MT"/>
                <a:cs typeface="Arial MT"/>
              </a:rPr>
              <a:t>lines. </a:t>
            </a:r>
            <a:r>
              <a:rPr sz="1800" spc="-484">
                <a:latin typeface="Arial MT"/>
                <a:cs typeface="Arial MT"/>
              </a:rPr>
              <a:t> </a:t>
            </a:r>
            <a:r>
              <a:rPr sz="1800">
                <a:latin typeface="Arial MT"/>
                <a:cs typeface="Arial MT"/>
              </a:rPr>
              <a:t>The</a:t>
            </a:r>
            <a:r>
              <a:rPr sz="1800" spc="-20">
                <a:latin typeface="Arial MT"/>
                <a:cs typeface="Arial MT"/>
              </a:rPr>
              <a:t> </a:t>
            </a:r>
            <a:r>
              <a:rPr sz="1800" spc="-5">
                <a:latin typeface="Arial MT"/>
                <a:cs typeface="Arial MT"/>
              </a:rPr>
              <a:t>shades</a:t>
            </a:r>
            <a:r>
              <a:rPr sz="1800" spc="15">
                <a:latin typeface="Arial MT"/>
                <a:cs typeface="Arial MT"/>
              </a:rPr>
              <a:t> </a:t>
            </a:r>
            <a:r>
              <a:rPr sz="1800" spc="-5">
                <a:latin typeface="Arial MT"/>
                <a:cs typeface="Arial MT"/>
              </a:rPr>
              <a:t>indicate</a:t>
            </a:r>
            <a:r>
              <a:rPr sz="1800" spc="15">
                <a:latin typeface="Arial MT"/>
                <a:cs typeface="Arial MT"/>
              </a:rPr>
              <a:t> </a:t>
            </a:r>
            <a:r>
              <a:rPr sz="1800" spc="-5">
                <a:latin typeface="Arial MT"/>
                <a:cs typeface="Arial MT"/>
              </a:rPr>
              <a:t>the domain—for</a:t>
            </a:r>
            <a:r>
              <a:rPr sz="1800" spc="25">
                <a:latin typeface="Arial MT"/>
                <a:cs typeface="Arial MT"/>
              </a:rPr>
              <a:t> </a:t>
            </a:r>
            <a:r>
              <a:rPr sz="1800" spc="-10">
                <a:latin typeface="Arial MT"/>
                <a:cs typeface="Arial MT"/>
              </a:rPr>
              <a:t>example,</a:t>
            </a:r>
            <a:r>
              <a:rPr sz="1800" spc="30">
                <a:latin typeface="Arial MT"/>
                <a:cs typeface="Arial MT"/>
              </a:rPr>
              <a:t> </a:t>
            </a:r>
            <a:r>
              <a:rPr sz="1800" spc="-5">
                <a:latin typeface="Arial MT"/>
                <a:cs typeface="Arial MT"/>
              </a:rPr>
              <a:t>darker</a:t>
            </a:r>
            <a:r>
              <a:rPr sz="1800" spc="5">
                <a:latin typeface="Arial MT"/>
                <a:cs typeface="Arial MT"/>
              </a:rPr>
              <a:t> </a:t>
            </a:r>
            <a:r>
              <a:rPr sz="1800">
                <a:latin typeface="Arial MT"/>
                <a:cs typeface="Arial MT"/>
              </a:rPr>
              <a:t>for</a:t>
            </a:r>
            <a:r>
              <a:rPr sz="1800" spc="5">
                <a:latin typeface="Arial MT"/>
                <a:cs typeface="Arial MT"/>
              </a:rPr>
              <a:t> </a:t>
            </a:r>
            <a:r>
              <a:rPr sz="1800" spc="-5">
                <a:latin typeface="Arial MT"/>
                <a:cs typeface="Arial MT"/>
              </a:rPr>
              <a:t>geographic</a:t>
            </a:r>
            <a:r>
              <a:rPr sz="1800" spc="25">
                <a:latin typeface="Arial MT"/>
                <a:cs typeface="Arial MT"/>
              </a:rPr>
              <a:t> </a:t>
            </a:r>
            <a:r>
              <a:rPr sz="1800" spc="-5">
                <a:latin typeface="Arial MT"/>
                <a:cs typeface="Arial MT"/>
              </a:rPr>
              <a:t>datasets, </a:t>
            </a:r>
            <a:r>
              <a:rPr sz="1800">
                <a:latin typeface="Arial MT"/>
                <a:cs typeface="Arial MT"/>
              </a:rPr>
              <a:t> </a:t>
            </a:r>
            <a:r>
              <a:rPr sz="1800" spc="-5">
                <a:latin typeface="Arial MT"/>
                <a:cs typeface="Arial MT"/>
              </a:rPr>
              <a:t>lighter</a:t>
            </a:r>
            <a:r>
              <a:rPr sz="1800" spc="5">
                <a:latin typeface="Arial MT"/>
                <a:cs typeface="Arial MT"/>
              </a:rPr>
              <a:t> </a:t>
            </a:r>
            <a:r>
              <a:rPr sz="1800">
                <a:latin typeface="Arial MT"/>
                <a:cs typeface="Arial MT"/>
              </a:rPr>
              <a:t>for </a:t>
            </a:r>
            <a:r>
              <a:rPr sz="1800" spc="-5">
                <a:latin typeface="Arial MT"/>
                <a:cs typeface="Arial MT"/>
              </a:rPr>
              <a:t>life</a:t>
            </a:r>
            <a:r>
              <a:rPr sz="1800" spc="-10">
                <a:latin typeface="Arial MT"/>
                <a:cs typeface="Arial MT"/>
              </a:rPr>
              <a:t> </a:t>
            </a:r>
            <a:r>
              <a:rPr sz="1800" spc="-5">
                <a:latin typeface="Arial MT"/>
                <a:cs typeface="Arial MT"/>
              </a:rPr>
              <a:t>sciences.</a:t>
            </a:r>
            <a:endParaRPr sz="1800">
              <a:latin typeface="Arial MT"/>
              <a:cs typeface="Arial MT"/>
            </a:endParaRPr>
          </a:p>
        </p:txBody>
      </p:sp>
    </p:spTree>
    <p:extLst>
      <p:ext uri="{BB962C8B-B14F-4D97-AF65-F5344CB8AC3E}">
        <p14:creationId xmlns:p14="http://schemas.microsoft.com/office/powerpoint/2010/main" val="2832020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00991" y="0"/>
            <a:ext cx="191347" cy="6858000"/>
            <a:chOff x="9000743" y="0"/>
            <a:chExt cx="143510" cy="6858000"/>
          </a:xfrm>
        </p:grpSpPr>
        <p:sp>
          <p:nvSpPr>
            <p:cNvPr id="3" name="object 3"/>
            <p:cNvSpPr/>
            <p:nvPr/>
          </p:nvSpPr>
          <p:spPr>
            <a:xfrm>
              <a:off x="9000743" y="4846320"/>
              <a:ext cx="143510" cy="2011680"/>
            </a:xfrm>
            <a:custGeom>
              <a:avLst/>
              <a:gdLst/>
              <a:ahLst/>
              <a:cxnLst/>
              <a:rect l="l" t="t" r="r" b="b"/>
              <a:pathLst>
                <a:path w="143509" h="2011679">
                  <a:moveTo>
                    <a:pt x="143255" y="0"/>
                  </a:moveTo>
                  <a:lnTo>
                    <a:pt x="0" y="0"/>
                  </a:lnTo>
                  <a:lnTo>
                    <a:pt x="0" y="2011679"/>
                  </a:lnTo>
                  <a:lnTo>
                    <a:pt x="143255" y="2011679"/>
                  </a:lnTo>
                  <a:lnTo>
                    <a:pt x="143255" y="0"/>
                  </a:lnTo>
                  <a:close/>
                </a:path>
              </a:pathLst>
            </a:custGeom>
            <a:solidFill>
              <a:srgbClr val="D1282D"/>
            </a:solidFill>
          </p:spPr>
          <p:txBody>
            <a:bodyPr wrap="square" lIns="0" tIns="0" rIns="0" bIns="0" rtlCol="0"/>
            <a:lstStyle/>
            <a:p>
              <a:endParaRPr/>
            </a:p>
          </p:txBody>
        </p:sp>
        <p:sp>
          <p:nvSpPr>
            <p:cNvPr id="4" name="object 4"/>
            <p:cNvSpPr/>
            <p:nvPr/>
          </p:nvSpPr>
          <p:spPr>
            <a:xfrm>
              <a:off x="9000743" y="0"/>
              <a:ext cx="143510" cy="4846320"/>
            </a:xfrm>
            <a:custGeom>
              <a:avLst/>
              <a:gdLst/>
              <a:ahLst/>
              <a:cxnLst/>
              <a:rect l="l" t="t" r="r" b="b"/>
              <a:pathLst>
                <a:path w="143509" h="4846320">
                  <a:moveTo>
                    <a:pt x="143255" y="0"/>
                  </a:moveTo>
                  <a:lnTo>
                    <a:pt x="0" y="0"/>
                  </a:lnTo>
                  <a:lnTo>
                    <a:pt x="0" y="4846320"/>
                  </a:lnTo>
                  <a:lnTo>
                    <a:pt x="143255" y="4846320"/>
                  </a:lnTo>
                  <a:lnTo>
                    <a:pt x="14325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0" y="612206"/>
            <a:ext cx="11475597" cy="1594488"/>
          </a:xfrm>
          <a:prstGeom prst="rect">
            <a:avLst/>
          </a:prstGeom>
        </p:spPr>
        <p:txBody>
          <a:bodyPr vert="horz" wrap="square" lIns="0" tIns="847547" rIns="0" bIns="0" rtlCol="0">
            <a:spAutoFit/>
          </a:bodyPr>
          <a:lstStyle/>
          <a:p>
            <a:pPr marL="1110615" marR="5080" indent="391160">
              <a:lnSpc>
                <a:spcPct val="100000"/>
              </a:lnSpc>
              <a:spcBef>
                <a:spcPts val="100"/>
              </a:spcBef>
            </a:pPr>
            <a:r>
              <a:rPr sz="4800" spc="-75">
                <a:solidFill>
                  <a:srgbClr val="000000"/>
                </a:solidFill>
              </a:rPr>
              <a:t>Column </a:t>
            </a:r>
            <a:r>
              <a:rPr sz="4800" spc="-70">
                <a:solidFill>
                  <a:srgbClr val="000000"/>
                </a:solidFill>
              </a:rPr>
              <a:t>family </a:t>
            </a:r>
            <a:r>
              <a:rPr sz="4800" spc="-65">
                <a:solidFill>
                  <a:srgbClr val="000000"/>
                </a:solidFill>
              </a:rPr>
              <a:t> </a:t>
            </a:r>
            <a:r>
              <a:rPr sz="4800" spc="-75">
                <a:solidFill>
                  <a:srgbClr val="000000"/>
                </a:solidFill>
              </a:rPr>
              <a:t>(Bigtable)</a:t>
            </a:r>
            <a:r>
              <a:rPr sz="4800" spc="-204">
                <a:solidFill>
                  <a:srgbClr val="000000"/>
                </a:solidFill>
              </a:rPr>
              <a:t> </a:t>
            </a:r>
            <a:r>
              <a:rPr sz="4800" spc="-60">
                <a:solidFill>
                  <a:srgbClr val="000000"/>
                </a:solidFill>
              </a:rPr>
              <a:t>stores</a:t>
            </a:r>
            <a:endParaRPr sz="4800"/>
          </a:p>
        </p:txBody>
      </p:sp>
      <p:sp>
        <p:nvSpPr>
          <p:cNvPr id="6" name="object 6"/>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latin typeface="Arial"/>
                <a:cs typeface="Arial"/>
              </a:rPr>
              <a:t>39</a:t>
            </a:r>
            <a:endParaRPr sz="2400">
              <a:latin typeface="Arial"/>
              <a:cs typeface="Arial"/>
            </a:endParaRPr>
          </a:p>
        </p:txBody>
      </p:sp>
      <p:pic>
        <p:nvPicPr>
          <p:cNvPr id="7" name="object 7"/>
          <p:cNvPicPr/>
          <p:nvPr/>
        </p:nvPicPr>
        <p:blipFill>
          <a:blip r:embed="rId2" cstate="print"/>
          <a:stretch>
            <a:fillRect/>
          </a:stretch>
        </p:blipFill>
        <p:spPr>
          <a:xfrm>
            <a:off x="1727201" y="2819401"/>
            <a:ext cx="8599423" cy="3676503"/>
          </a:xfrm>
          <a:prstGeom prst="rect">
            <a:avLst/>
          </a:prstGeom>
        </p:spPr>
      </p:pic>
    </p:spTree>
    <p:extLst>
      <p:ext uri="{BB962C8B-B14F-4D97-AF65-F5344CB8AC3E}">
        <p14:creationId xmlns:p14="http://schemas.microsoft.com/office/powerpoint/2010/main" val="1082258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3094567" cy="659155"/>
          </a:xfrm>
          <a:prstGeom prst="rect">
            <a:avLst/>
          </a:prstGeom>
        </p:spPr>
        <p:txBody>
          <a:bodyPr vert="horz" wrap="square" lIns="0" tIns="12700" rIns="0" bIns="0" rtlCol="0">
            <a:spAutoFit/>
          </a:bodyPr>
          <a:lstStyle/>
          <a:p>
            <a:pPr marL="12700">
              <a:lnSpc>
                <a:spcPct val="100000"/>
              </a:lnSpc>
              <a:spcBef>
                <a:spcPts val="100"/>
              </a:spcBef>
            </a:pPr>
            <a:r>
              <a:rPr spc="-45"/>
              <a:t>Overview</a:t>
            </a:r>
          </a:p>
        </p:txBody>
      </p:sp>
      <p:sp>
        <p:nvSpPr>
          <p:cNvPr id="3" name="object 3"/>
          <p:cNvSpPr txBox="1"/>
          <p:nvPr/>
        </p:nvSpPr>
        <p:spPr>
          <a:xfrm>
            <a:off x="714587" y="1777950"/>
            <a:ext cx="10995660" cy="2283317"/>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One</a:t>
            </a:r>
            <a:r>
              <a:rPr sz="2000" spc="-15">
                <a:latin typeface="Arial MT"/>
                <a:cs typeface="Arial MT"/>
              </a:rPr>
              <a:t> </a:t>
            </a:r>
            <a:r>
              <a:rPr sz="2000">
                <a:latin typeface="Arial MT"/>
                <a:cs typeface="Arial MT"/>
              </a:rPr>
              <a:t>of</a:t>
            </a:r>
            <a:r>
              <a:rPr sz="2000" spc="5">
                <a:latin typeface="Arial MT"/>
                <a:cs typeface="Arial MT"/>
              </a:rPr>
              <a:t> </a:t>
            </a:r>
            <a:r>
              <a:rPr sz="2000" spc="-5">
                <a:latin typeface="Arial MT"/>
                <a:cs typeface="Arial MT"/>
              </a:rPr>
              <a:t>the </a:t>
            </a:r>
            <a:r>
              <a:rPr sz="2000">
                <a:latin typeface="Arial MT"/>
                <a:cs typeface="Arial MT"/>
              </a:rPr>
              <a:t>strengths</a:t>
            </a:r>
            <a:r>
              <a:rPr sz="2000" spc="-30">
                <a:latin typeface="Arial MT"/>
                <a:cs typeface="Arial MT"/>
              </a:rPr>
              <a:t> </a:t>
            </a:r>
            <a:r>
              <a:rPr sz="2000">
                <a:latin typeface="Arial MT"/>
                <a:cs typeface="Arial MT"/>
              </a:rPr>
              <a:t>of</a:t>
            </a:r>
            <a:r>
              <a:rPr sz="2000" spc="-10">
                <a:latin typeface="Arial MT"/>
                <a:cs typeface="Arial MT"/>
              </a:rPr>
              <a:t> </a:t>
            </a:r>
            <a:r>
              <a:rPr sz="2000">
                <a:latin typeface="Arial MT"/>
                <a:cs typeface="Arial MT"/>
              </a:rPr>
              <a:t>Column</a:t>
            </a:r>
            <a:r>
              <a:rPr sz="2000" spc="-5">
                <a:latin typeface="Arial MT"/>
                <a:cs typeface="Arial MT"/>
              </a:rPr>
              <a:t> </a:t>
            </a:r>
            <a:r>
              <a:rPr sz="2000">
                <a:latin typeface="Arial MT"/>
                <a:cs typeface="Arial MT"/>
              </a:rPr>
              <a:t>families</a:t>
            </a:r>
            <a:r>
              <a:rPr sz="2000" spc="10">
                <a:latin typeface="Arial MT"/>
                <a:cs typeface="Arial MT"/>
              </a:rPr>
              <a:t> </a:t>
            </a:r>
            <a:r>
              <a:rPr sz="2000">
                <a:latin typeface="Arial MT"/>
                <a:cs typeface="Arial MT"/>
              </a:rPr>
              <a:t>their</a:t>
            </a:r>
            <a:r>
              <a:rPr sz="2000" spc="-5">
                <a:latin typeface="Arial MT"/>
                <a:cs typeface="Arial MT"/>
              </a:rPr>
              <a:t> </a:t>
            </a:r>
            <a:r>
              <a:rPr sz="2000">
                <a:latin typeface="Arial MT"/>
                <a:cs typeface="Arial MT"/>
              </a:rPr>
              <a:t>ability of</a:t>
            </a:r>
            <a:r>
              <a:rPr sz="2000" spc="-100">
                <a:latin typeface="Arial MT"/>
                <a:cs typeface="Arial MT"/>
              </a:rPr>
              <a:t> </a:t>
            </a:r>
            <a:r>
              <a:rPr sz="2000">
                <a:solidFill>
                  <a:srgbClr val="FF0000"/>
                </a:solidFill>
                <a:latin typeface="Arial MT"/>
                <a:cs typeface="Arial MT"/>
              </a:rPr>
              <a:t>scaling</a:t>
            </a:r>
            <a:r>
              <a:rPr sz="2000" spc="-15">
                <a:solidFill>
                  <a:srgbClr val="FF0000"/>
                </a:solidFill>
                <a:latin typeface="Arial MT"/>
                <a:cs typeface="Arial MT"/>
              </a:rPr>
              <a:t> </a:t>
            </a:r>
            <a:r>
              <a:rPr sz="2000">
                <a:latin typeface="Arial MT"/>
                <a:cs typeface="Arial MT"/>
              </a:rPr>
              <a:t>to</a:t>
            </a:r>
            <a:r>
              <a:rPr lang="en-US" sz="2000">
                <a:latin typeface="Arial MT"/>
                <a:cs typeface="Arial MT"/>
              </a:rPr>
              <a:t> </a:t>
            </a:r>
            <a:r>
              <a:rPr sz="2000">
                <a:latin typeface="Arial MT"/>
                <a:cs typeface="Arial MT"/>
              </a:rPr>
              <a:t>manage</a:t>
            </a:r>
            <a:r>
              <a:rPr sz="2000" spc="-45">
                <a:latin typeface="Arial MT"/>
                <a:cs typeface="Arial MT"/>
              </a:rPr>
              <a:t> </a:t>
            </a:r>
            <a:r>
              <a:rPr sz="2000">
                <a:solidFill>
                  <a:srgbClr val="FF0000"/>
                </a:solidFill>
                <a:latin typeface="Arial MT"/>
                <a:cs typeface="Arial MT"/>
              </a:rPr>
              <a:t>large</a:t>
            </a:r>
            <a:r>
              <a:rPr sz="2000" spc="-25">
                <a:solidFill>
                  <a:srgbClr val="FF0000"/>
                </a:solidFill>
                <a:latin typeface="Arial MT"/>
                <a:cs typeface="Arial MT"/>
              </a:rPr>
              <a:t> </a:t>
            </a:r>
            <a:r>
              <a:rPr sz="2000">
                <a:solidFill>
                  <a:srgbClr val="FF0000"/>
                </a:solidFill>
                <a:latin typeface="Arial MT"/>
                <a:cs typeface="Arial MT"/>
              </a:rPr>
              <a:t>volumes</a:t>
            </a:r>
            <a:r>
              <a:rPr sz="2000" spc="-25">
                <a:solidFill>
                  <a:srgbClr val="FF0000"/>
                </a:solidFill>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data.</a:t>
            </a:r>
          </a:p>
          <a:p>
            <a:pPr marL="355600" indent="-342900">
              <a:lnSpc>
                <a:spcPct val="100000"/>
              </a:lnSpc>
              <a:spcBef>
                <a:spcPts val="1080"/>
              </a:spcBef>
              <a:buChar char="•"/>
              <a:tabLst>
                <a:tab pos="354965" algn="l"/>
                <a:tab pos="355600" algn="l"/>
              </a:tabLst>
            </a:pPr>
            <a:r>
              <a:rPr sz="2000" spc="-5">
                <a:latin typeface="Arial MT"/>
                <a:cs typeface="Arial MT"/>
              </a:rPr>
              <a:t>They’re </a:t>
            </a:r>
            <a:r>
              <a:rPr sz="2000">
                <a:latin typeface="Arial MT"/>
                <a:cs typeface="Arial MT"/>
              </a:rPr>
              <a:t>also</a:t>
            </a:r>
            <a:r>
              <a:rPr sz="2000" spc="-5">
                <a:latin typeface="Arial MT"/>
                <a:cs typeface="Arial MT"/>
              </a:rPr>
              <a:t> </a:t>
            </a:r>
            <a:r>
              <a:rPr sz="2000">
                <a:latin typeface="Arial MT"/>
                <a:cs typeface="Arial MT"/>
              </a:rPr>
              <a:t>known</a:t>
            </a:r>
            <a:r>
              <a:rPr sz="2000" spc="-20">
                <a:latin typeface="Arial MT"/>
                <a:cs typeface="Arial MT"/>
              </a:rPr>
              <a:t> </a:t>
            </a:r>
            <a:r>
              <a:rPr sz="2000">
                <a:latin typeface="Arial MT"/>
                <a:cs typeface="Arial MT"/>
              </a:rPr>
              <a:t>to</a:t>
            </a:r>
            <a:r>
              <a:rPr sz="2000" spc="5">
                <a:latin typeface="Arial MT"/>
                <a:cs typeface="Arial MT"/>
              </a:rPr>
              <a:t> </a:t>
            </a:r>
            <a:r>
              <a:rPr sz="2000" spc="-5">
                <a:latin typeface="Arial MT"/>
                <a:cs typeface="Arial MT"/>
              </a:rPr>
              <a:t>be </a:t>
            </a:r>
            <a:r>
              <a:rPr sz="2000">
                <a:latin typeface="Arial MT"/>
                <a:cs typeface="Arial MT"/>
              </a:rPr>
              <a:t>closely</a:t>
            </a:r>
            <a:r>
              <a:rPr sz="2000" spc="-60">
                <a:latin typeface="Arial MT"/>
                <a:cs typeface="Arial MT"/>
              </a:rPr>
              <a:t> </a:t>
            </a:r>
            <a:r>
              <a:rPr sz="2000">
                <a:latin typeface="Arial MT"/>
                <a:cs typeface="Arial MT"/>
              </a:rPr>
              <a:t>tied</a:t>
            </a:r>
            <a:r>
              <a:rPr sz="2000" spc="-5">
                <a:latin typeface="Arial MT"/>
                <a:cs typeface="Arial MT"/>
              </a:rPr>
              <a:t> </a:t>
            </a:r>
            <a:r>
              <a:rPr sz="2000">
                <a:latin typeface="Arial MT"/>
                <a:cs typeface="Arial MT"/>
              </a:rPr>
              <a:t>with</a:t>
            </a:r>
            <a:r>
              <a:rPr sz="2000" spc="-10">
                <a:latin typeface="Arial MT"/>
                <a:cs typeface="Arial MT"/>
              </a:rPr>
              <a:t> </a:t>
            </a:r>
            <a:r>
              <a:rPr sz="2000">
                <a:latin typeface="Arial MT"/>
                <a:cs typeface="Arial MT"/>
              </a:rPr>
              <a:t>many</a:t>
            </a:r>
            <a:r>
              <a:rPr sz="2000" spc="-5">
                <a:latin typeface="Arial MT"/>
                <a:cs typeface="Arial MT"/>
              </a:rPr>
              <a:t> </a:t>
            </a:r>
            <a:r>
              <a:rPr sz="2000">
                <a:latin typeface="Arial MT"/>
                <a:cs typeface="Arial MT"/>
              </a:rPr>
              <a:t>MapReduce</a:t>
            </a:r>
            <a:r>
              <a:rPr sz="2000" spc="-50">
                <a:latin typeface="Arial MT"/>
                <a:cs typeface="Arial MT"/>
              </a:rPr>
              <a:t> </a:t>
            </a:r>
            <a:r>
              <a:rPr sz="2000">
                <a:latin typeface="Arial MT"/>
                <a:cs typeface="Arial MT"/>
              </a:rPr>
              <a:t>systems.</a:t>
            </a:r>
          </a:p>
          <a:p>
            <a:pPr marL="355600" marR="75565" indent="-342900">
              <a:lnSpc>
                <a:spcPct val="100000"/>
              </a:lnSpc>
              <a:spcBef>
                <a:spcPts val="1080"/>
              </a:spcBef>
              <a:buChar char="•"/>
              <a:tabLst>
                <a:tab pos="354965" algn="l"/>
                <a:tab pos="355600" algn="l"/>
              </a:tabLst>
            </a:pPr>
            <a:r>
              <a:rPr sz="2000">
                <a:latin typeface="Arial MT"/>
                <a:cs typeface="Arial MT"/>
              </a:rPr>
              <a:t>Column family stores </a:t>
            </a:r>
            <a:r>
              <a:rPr sz="2000" spc="5">
                <a:latin typeface="Arial MT"/>
                <a:cs typeface="Arial MT"/>
              </a:rPr>
              <a:t>use </a:t>
            </a:r>
            <a:r>
              <a:rPr sz="2000">
                <a:latin typeface="Arial MT"/>
                <a:cs typeface="Arial MT"/>
              </a:rPr>
              <a:t>row and column identifiers as general </a:t>
            </a:r>
            <a:r>
              <a:rPr sz="2000" spc="5">
                <a:latin typeface="Arial MT"/>
                <a:cs typeface="Arial MT"/>
              </a:rPr>
              <a:t> </a:t>
            </a:r>
            <a:r>
              <a:rPr sz="2000">
                <a:latin typeface="Arial MT"/>
                <a:cs typeface="Arial MT"/>
              </a:rPr>
              <a:t>purposes</a:t>
            </a:r>
            <a:r>
              <a:rPr sz="2000" spc="-40">
                <a:latin typeface="Arial MT"/>
                <a:cs typeface="Arial MT"/>
              </a:rPr>
              <a:t> </a:t>
            </a:r>
            <a:r>
              <a:rPr sz="2000">
                <a:latin typeface="Arial MT"/>
                <a:cs typeface="Arial MT"/>
              </a:rPr>
              <a:t>keys</a:t>
            </a:r>
            <a:r>
              <a:rPr sz="2000" spc="-25">
                <a:latin typeface="Arial MT"/>
                <a:cs typeface="Arial MT"/>
              </a:rPr>
              <a:t> </a:t>
            </a:r>
            <a:r>
              <a:rPr sz="2000">
                <a:latin typeface="Arial MT"/>
                <a:cs typeface="Arial MT"/>
              </a:rPr>
              <a:t>for</a:t>
            </a:r>
            <a:r>
              <a:rPr sz="2000" spc="-25">
                <a:latin typeface="Arial MT"/>
                <a:cs typeface="Arial MT"/>
              </a:rPr>
              <a:t> </a:t>
            </a:r>
            <a:r>
              <a:rPr sz="2000">
                <a:latin typeface="Arial MT"/>
                <a:cs typeface="Arial MT"/>
              </a:rPr>
              <a:t>data</a:t>
            </a:r>
            <a:r>
              <a:rPr sz="2000" spc="-10">
                <a:latin typeface="Arial MT"/>
                <a:cs typeface="Arial MT"/>
              </a:rPr>
              <a:t> </a:t>
            </a:r>
            <a:r>
              <a:rPr sz="2000" spc="-5">
                <a:latin typeface="Arial MT"/>
                <a:cs typeface="Arial MT"/>
              </a:rPr>
              <a:t>lookup.</a:t>
            </a:r>
            <a:r>
              <a:rPr sz="2000" spc="-50">
                <a:latin typeface="Arial MT"/>
                <a:cs typeface="Arial MT"/>
              </a:rPr>
              <a:t> </a:t>
            </a:r>
            <a:r>
              <a:rPr sz="2000">
                <a:latin typeface="Arial MT"/>
                <a:cs typeface="Arial MT"/>
              </a:rPr>
              <a:t>They’re</a:t>
            </a:r>
            <a:r>
              <a:rPr sz="2000" spc="-10">
                <a:latin typeface="Arial MT"/>
                <a:cs typeface="Arial MT"/>
              </a:rPr>
              <a:t> </a:t>
            </a:r>
            <a:r>
              <a:rPr sz="2000">
                <a:latin typeface="Arial MT"/>
                <a:cs typeface="Arial MT"/>
              </a:rPr>
              <a:t>sometimes</a:t>
            </a:r>
            <a:r>
              <a:rPr sz="2000" spc="-30">
                <a:latin typeface="Arial MT"/>
                <a:cs typeface="Arial MT"/>
              </a:rPr>
              <a:t> </a:t>
            </a:r>
            <a:r>
              <a:rPr sz="2000">
                <a:latin typeface="Arial MT"/>
                <a:cs typeface="Arial MT"/>
              </a:rPr>
              <a:t>referred</a:t>
            </a:r>
            <a:r>
              <a:rPr sz="2000" spc="-45">
                <a:latin typeface="Arial MT"/>
                <a:cs typeface="Arial MT"/>
              </a:rPr>
              <a:t> </a:t>
            </a:r>
            <a:r>
              <a:rPr sz="2000">
                <a:latin typeface="Arial MT"/>
                <a:cs typeface="Arial MT"/>
              </a:rPr>
              <a:t>to</a:t>
            </a:r>
            <a:r>
              <a:rPr sz="2000" spc="-15">
                <a:latin typeface="Arial MT"/>
                <a:cs typeface="Arial MT"/>
              </a:rPr>
              <a:t> </a:t>
            </a:r>
            <a:r>
              <a:rPr sz="2000" spc="-5">
                <a:latin typeface="Arial MT"/>
                <a:cs typeface="Arial MT"/>
              </a:rPr>
              <a:t>as</a:t>
            </a:r>
            <a:r>
              <a:rPr sz="2000">
                <a:latin typeface="Arial MT"/>
                <a:cs typeface="Arial MT"/>
              </a:rPr>
              <a:t> </a:t>
            </a:r>
            <a:r>
              <a:rPr sz="2000" i="1">
                <a:latin typeface="Arial"/>
                <a:cs typeface="Arial"/>
              </a:rPr>
              <a:t>data </a:t>
            </a:r>
            <a:r>
              <a:rPr sz="2000" i="1" spc="-540">
                <a:latin typeface="Arial"/>
                <a:cs typeface="Arial"/>
              </a:rPr>
              <a:t> </a:t>
            </a:r>
            <a:r>
              <a:rPr sz="2000" i="1">
                <a:latin typeface="Arial"/>
                <a:cs typeface="Arial"/>
              </a:rPr>
              <a:t>stores</a:t>
            </a:r>
            <a:r>
              <a:rPr sz="2000" i="1" spc="-40">
                <a:latin typeface="Arial"/>
                <a:cs typeface="Arial"/>
              </a:rPr>
              <a:t> </a:t>
            </a:r>
            <a:r>
              <a:rPr sz="2000">
                <a:latin typeface="Arial MT"/>
                <a:cs typeface="Arial MT"/>
              </a:rPr>
              <a:t>rather</a:t>
            </a:r>
            <a:r>
              <a:rPr sz="2000" spc="-40">
                <a:latin typeface="Arial MT"/>
                <a:cs typeface="Arial MT"/>
              </a:rPr>
              <a:t> </a:t>
            </a:r>
            <a:r>
              <a:rPr sz="2000">
                <a:latin typeface="Arial MT"/>
                <a:cs typeface="Arial MT"/>
              </a:rPr>
              <a:t>than</a:t>
            </a:r>
            <a:r>
              <a:rPr sz="2000" spc="-15">
                <a:latin typeface="Arial MT"/>
                <a:cs typeface="Arial MT"/>
              </a:rPr>
              <a:t> </a:t>
            </a:r>
            <a:r>
              <a:rPr sz="2000" i="1">
                <a:latin typeface="Arial"/>
                <a:cs typeface="Arial"/>
              </a:rPr>
              <a:t>databases.</a:t>
            </a:r>
            <a:endParaRPr sz="2000">
              <a:latin typeface="Arial"/>
              <a:cs typeface="Arial"/>
            </a:endParaRPr>
          </a:p>
          <a:p>
            <a:pPr marL="355600" marR="573405" indent="-342900">
              <a:lnSpc>
                <a:spcPct val="100000"/>
              </a:lnSpc>
              <a:spcBef>
                <a:spcPts val="1080"/>
              </a:spcBef>
              <a:buChar char="•"/>
              <a:tabLst>
                <a:tab pos="354965" algn="l"/>
                <a:tab pos="355600" algn="l"/>
              </a:tabLst>
            </a:pPr>
            <a:r>
              <a:rPr sz="2000">
                <a:latin typeface="Arial MT"/>
                <a:cs typeface="Arial MT"/>
              </a:rPr>
              <a:t>They</a:t>
            </a:r>
            <a:r>
              <a:rPr sz="2000" spc="5">
                <a:latin typeface="Arial MT"/>
                <a:cs typeface="Arial MT"/>
              </a:rPr>
              <a:t> </a:t>
            </a:r>
            <a:r>
              <a:rPr sz="2000">
                <a:latin typeface="Arial MT"/>
                <a:cs typeface="Arial MT"/>
              </a:rPr>
              <a:t>lack</a:t>
            </a:r>
            <a:r>
              <a:rPr sz="2000" spc="-25">
                <a:latin typeface="Arial MT"/>
                <a:cs typeface="Arial MT"/>
              </a:rPr>
              <a:t> </a:t>
            </a:r>
            <a:r>
              <a:rPr sz="2000" spc="-5">
                <a:solidFill>
                  <a:srgbClr val="FF0000"/>
                </a:solidFill>
                <a:latin typeface="Arial MT"/>
                <a:cs typeface="Arial MT"/>
              </a:rPr>
              <a:t>typed</a:t>
            </a:r>
            <a:r>
              <a:rPr sz="2000" spc="5">
                <a:solidFill>
                  <a:srgbClr val="FF0000"/>
                </a:solidFill>
                <a:latin typeface="Arial MT"/>
                <a:cs typeface="Arial MT"/>
              </a:rPr>
              <a:t> </a:t>
            </a:r>
            <a:r>
              <a:rPr sz="2000">
                <a:solidFill>
                  <a:srgbClr val="FF0000"/>
                </a:solidFill>
                <a:latin typeface="Arial MT"/>
                <a:cs typeface="Arial MT"/>
              </a:rPr>
              <a:t>columns</a:t>
            </a:r>
            <a:r>
              <a:rPr sz="2000">
                <a:latin typeface="Arial MT"/>
                <a:cs typeface="Arial MT"/>
              </a:rPr>
              <a:t>,</a:t>
            </a:r>
            <a:r>
              <a:rPr sz="2000" spc="-35">
                <a:latin typeface="Arial MT"/>
                <a:cs typeface="Arial MT"/>
              </a:rPr>
              <a:t> </a:t>
            </a:r>
            <a:r>
              <a:rPr sz="2000">
                <a:solidFill>
                  <a:srgbClr val="FF0000"/>
                </a:solidFill>
                <a:latin typeface="Arial MT"/>
                <a:cs typeface="Arial MT"/>
              </a:rPr>
              <a:t>secondary</a:t>
            </a:r>
            <a:r>
              <a:rPr sz="2000" spc="-35">
                <a:solidFill>
                  <a:srgbClr val="FF0000"/>
                </a:solidFill>
                <a:latin typeface="Arial MT"/>
                <a:cs typeface="Arial MT"/>
              </a:rPr>
              <a:t> </a:t>
            </a:r>
            <a:r>
              <a:rPr sz="2000">
                <a:solidFill>
                  <a:srgbClr val="FF0000"/>
                </a:solidFill>
                <a:latin typeface="Arial MT"/>
                <a:cs typeface="Arial MT"/>
              </a:rPr>
              <a:t>indexes</a:t>
            </a:r>
            <a:r>
              <a:rPr sz="2000">
                <a:latin typeface="Arial MT"/>
                <a:cs typeface="Arial MT"/>
              </a:rPr>
              <a:t>,</a:t>
            </a:r>
            <a:r>
              <a:rPr sz="2000" spc="-25">
                <a:latin typeface="Arial MT"/>
                <a:cs typeface="Arial MT"/>
              </a:rPr>
              <a:t> </a:t>
            </a:r>
            <a:r>
              <a:rPr sz="2000">
                <a:solidFill>
                  <a:srgbClr val="FF0000"/>
                </a:solidFill>
                <a:latin typeface="Arial MT"/>
                <a:cs typeface="Arial MT"/>
              </a:rPr>
              <a:t>triggers</a:t>
            </a:r>
            <a:r>
              <a:rPr sz="2000">
                <a:latin typeface="Arial MT"/>
                <a:cs typeface="Arial MT"/>
              </a:rPr>
              <a:t>,</a:t>
            </a:r>
            <a:r>
              <a:rPr sz="2000" spc="-40">
                <a:latin typeface="Arial MT"/>
                <a:cs typeface="Arial MT"/>
              </a:rPr>
              <a:t> </a:t>
            </a:r>
            <a:r>
              <a:rPr sz="2000">
                <a:latin typeface="Arial MT"/>
                <a:cs typeface="Arial MT"/>
              </a:rPr>
              <a:t>and </a:t>
            </a:r>
            <a:r>
              <a:rPr sz="2000">
                <a:solidFill>
                  <a:srgbClr val="FF0000"/>
                </a:solidFill>
                <a:latin typeface="Arial MT"/>
                <a:cs typeface="Arial MT"/>
              </a:rPr>
              <a:t>query </a:t>
            </a:r>
            <a:r>
              <a:rPr sz="2000" spc="-540">
                <a:solidFill>
                  <a:srgbClr val="FF0000"/>
                </a:solidFill>
                <a:latin typeface="Arial MT"/>
                <a:cs typeface="Arial MT"/>
              </a:rPr>
              <a:t> </a:t>
            </a:r>
            <a:r>
              <a:rPr sz="2000">
                <a:solidFill>
                  <a:srgbClr val="FF0000"/>
                </a:solidFill>
                <a:latin typeface="Arial MT"/>
                <a:cs typeface="Arial MT"/>
              </a:rPr>
              <a:t>languages</a:t>
            </a:r>
            <a:r>
              <a:rPr sz="2000">
                <a:latin typeface="Arial MT"/>
                <a:cs typeface="Arial MT"/>
              </a:rPr>
              <a:t>.</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40</a:t>
            </a:r>
            <a:endParaRPr sz="2400">
              <a:latin typeface="Arial"/>
              <a:cs typeface="Arial"/>
            </a:endParaRPr>
          </a:p>
        </p:txBody>
      </p:sp>
    </p:spTree>
    <p:extLst>
      <p:ext uri="{BB962C8B-B14F-4D97-AF65-F5344CB8AC3E}">
        <p14:creationId xmlns:p14="http://schemas.microsoft.com/office/powerpoint/2010/main" val="805964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6" y="888619"/>
            <a:ext cx="6957907" cy="659155"/>
          </a:xfrm>
          <a:prstGeom prst="rect">
            <a:avLst/>
          </a:prstGeom>
        </p:spPr>
        <p:txBody>
          <a:bodyPr vert="horz" wrap="square" lIns="0" tIns="12700" rIns="0" bIns="0" rtlCol="0">
            <a:spAutoFit/>
          </a:bodyPr>
          <a:lstStyle/>
          <a:p>
            <a:pPr marL="12700">
              <a:lnSpc>
                <a:spcPct val="100000"/>
              </a:lnSpc>
              <a:spcBef>
                <a:spcPts val="100"/>
              </a:spcBef>
            </a:pPr>
            <a:r>
              <a:rPr spc="-55"/>
              <a:t>Column</a:t>
            </a:r>
            <a:r>
              <a:rPr spc="-155"/>
              <a:t> </a:t>
            </a:r>
            <a:r>
              <a:rPr spc="-50"/>
              <a:t>family</a:t>
            </a:r>
            <a:r>
              <a:rPr spc="-140"/>
              <a:t> </a:t>
            </a:r>
            <a:r>
              <a:rPr spc="-55"/>
              <a:t>basics</a:t>
            </a:r>
          </a:p>
        </p:txBody>
      </p:sp>
      <p:sp>
        <p:nvSpPr>
          <p:cNvPr id="3" name="object 3"/>
          <p:cNvSpPr txBox="1"/>
          <p:nvPr/>
        </p:nvSpPr>
        <p:spPr>
          <a:xfrm>
            <a:off x="714587" y="6229300"/>
            <a:ext cx="10956712"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a:latin typeface="Arial MT"/>
                <a:cs typeface="Arial MT"/>
              </a:rPr>
              <a:t>But like</a:t>
            </a:r>
            <a:r>
              <a:rPr sz="2000" spc="10">
                <a:latin typeface="Arial MT"/>
                <a:cs typeface="Arial MT"/>
              </a:rPr>
              <a:t> </a:t>
            </a:r>
            <a:r>
              <a:rPr sz="2000">
                <a:latin typeface="Arial MT"/>
                <a:cs typeface="Arial MT"/>
              </a:rPr>
              <a:t>the</a:t>
            </a:r>
            <a:r>
              <a:rPr sz="2000" spc="-15">
                <a:latin typeface="Arial MT"/>
                <a:cs typeface="Arial MT"/>
              </a:rPr>
              <a:t> </a:t>
            </a:r>
            <a:r>
              <a:rPr sz="2000" spc="-5">
                <a:latin typeface="Arial MT"/>
                <a:cs typeface="Arial MT"/>
              </a:rPr>
              <a:t>key-value</a:t>
            </a:r>
            <a:r>
              <a:rPr sz="2000" spc="-25">
                <a:latin typeface="Arial MT"/>
                <a:cs typeface="Arial MT"/>
              </a:rPr>
              <a:t> </a:t>
            </a:r>
            <a:r>
              <a:rPr sz="2000">
                <a:latin typeface="Arial MT"/>
                <a:cs typeface="Arial MT"/>
              </a:rPr>
              <a:t>store,</a:t>
            </a:r>
            <a:r>
              <a:rPr sz="2000" spc="-35">
                <a:latin typeface="Arial MT"/>
                <a:cs typeface="Arial MT"/>
              </a:rPr>
              <a:t> </a:t>
            </a:r>
            <a:r>
              <a:rPr sz="2000">
                <a:latin typeface="Arial MT"/>
                <a:cs typeface="Arial MT"/>
              </a:rPr>
              <a:t>you</a:t>
            </a:r>
            <a:r>
              <a:rPr sz="2000" spc="-15">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put</a:t>
            </a:r>
            <a:r>
              <a:rPr sz="2000" spc="-15">
                <a:latin typeface="Arial MT"/>
                <a:cs typeface="Arial MT"/>
              </a:rPr>
              <a:t> </a:t>
            </a:r>
            <a:r>
              <a:rPr sz="2000">
                <a:latin typeface="Arial MT"/>
                <a:cs typeface="Arial MT"/>
              </a:rPr>
              <a:t>many</a:t>
            </a:r>
            <a:r>
              <a:rPr sz="2000" spc="-15">
                <a:latin typeface="Arial MT"/>
                <a:cs typeface="Arial MT"/>
              </a:rPr>
              <a:t> </a:t>
            </a:r>
            <a:r>
              <a:rPr sz="2000" spc="-5">
                <a:latin typeface="Arial MT"/>
                <a:cs typeface="Arial MT"/>
              </a:rPr>
              <a:t>different</a:t>
            </a:r>
            <a:r>
              <a:rPr sz="2000" spc="-25">
                <a:latin typeface="Arial MT"/>
                <a:cs typeface="Arial MT"/>
              </a:rPr>
              <a:t> </a:t>
            </a:r>
            <a:r>
              <a:rPr sz="2000">
                <a:latin typeface="Arial MT"/>
                <a:cs typeface="Arial MT"/>
              </a:rPr>
              <a:t>items</a:t>
            </a:r>
            <a:r>
              <a:rPr sz="2000" spc="-10">
                <a:latin typeface="Arial MT"/>
                <a:cs typeface="Arial MT"/>
              </a:rPr>
              <a:t> </a:t>
            </a:r>
            <a:r>
              <a:rPr sz="2000">
                <a:latin typeface="Arial MT"/>
                <a:cs typeface="Arial MT"/>
              </a:rPr>
              <a:t>in a</a:t>
            </a:r>
            <a:r>
              <a:rPr sz="2000" spc="-15">
                <a:latin typeface="Arial MT"/>
                <a:cs typeface="Arial MT"/>
              </a:rPr>
              <a:t> </a:t>
            </a:r>
            <a:r>
              <a:rPr sz="2000">
                <a:latin typeface="Arial MT"/>
                <a:cs typeface="Arial MT"/>
              </a:rPr>
              <a:t>cell.</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41</a:t>
            </a:r>
            <a:endParaRPr sz="2400">
              <a:latin typeface="Arial"/>
              <a:cs typeface="Arial"/>
            </a:endParaRPr>
          </a:p>
        </p:txBody>
      </p:sp>
      <p:pic>
        <p:nvPicPr>
          <p:cNvPr id="7" name="object 7"/>
          <p:cNvPicPr/>
          <p:nvPr/>
        </p:nvPicPr>
        <p:blipFill>
          <a:blip r:embed="rId2" cstate="print"/>
          <a:stretch>
            <a:fillRect/>
          </a:stretch>
        </p:blipFill>
        <p:spPr>
          <a:xfrm>
            <a:off x="6806211" y="4230743"/>
            <a:ext cx="6088630" cy="1718021"/>
          </a:xfrm>
          <a:prstGeom prst="rect">
            <a:avLst/>
          </a:prstGeom>
        </p:spPr>
      </p:pic>
      <p:sp>
        <p:nvSpPr>
          <p:cNvPr id="8" name="object 8"/>
          <p:cNvSpPr txBox="1"/>
          <p:nvPr/>
        </p:nvSpPr>
        <p:spPr>
          <a:xfrm>
            <a:off x="714587" y="1777949"/>
            <a:ext cx="12799394" cy="1937069"/>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spc="5">
                <a:latin typeface="Arial MT"/>
                <a:cs typeface="Arial MT"/>
              </a:rPr>
              <a:t>Spreadsheet</a:t>
            </a:r>
            <a:r>
              <a:rPr sz="2000" spc="-40">
                <a:latin typeface="Arial MT"/>
                <a:cs typeface="Arial MT"/>
              </a:rPr>
              <a:t> </a:t>
            </a:r>
            <a:r>
              <a:rPr sz="2000" spc="5">
                <a:latin typeface="Arial MT"/>
                <a:cs typeface="Arial MT"/>
              </a:rPr>
              <a:t>serve</a:t>
            </a:r>
            <a:r>
              <a:rPr sz="2000" spc="-60">
                <a:latin typeface="Arial MT"/>
                <a:cs typeface="Arial MT"/>
              </a:rPr>
              <a:t> </a:t>
            </a:r>
            <a:r>
              <a:rPr sz="2000">
                <a:latin typeface="Arial MT"/>
                <a:cs typeface="Arial MT"/>
              </a:rPr>
              <a:t>as</a:t>
            </a:r>
            <a:r>
              <a:rPr sz="2000" spc="-10">
                <a:latin typeface="Arial MT"/>
                <a:cs typeface="Arial MT"/>
              </a:rPr>
              <a:t> </a:t>
            </a:r>
            <a:r>
              <a:rPr sz="2000">
                <a:latin typeface="Arial MT"/>
                <a:cs typeface="Arial MT"/>
              </a:rPr>
              <a:t>an</a:t>
            </a:r>
            <a:r>
              <a:rPr sz="2000" spc="-15">
                <a:latin typeface="Arial MT"/>
                <a:cs typeface="Arial MT"/>
              </a:rPr>
              <a:t> </a:t>
            </a:r>
            <a:r>
              <a:rPr sz="2000">
                <a:latin typeface="Arial MT"/>
                <a:cs typeface="Arial MT"/>
              </a:rPr>
              <a:t>ideal</a:t>
            </a:r>
            <a:r>
              <a:rPr sz="2000" spc="-10">
                <a:latin typeface="Arial MT"/>
                <a:cs typeface="Arial MT"/>
              </a:rPr>
              <a:t> </a:t>
            </a:r>
            <a:r>
              <a:rPr sz="2000">
                <a:latin typeface="Arial MT"/>
                <a:cs typeface="Arial MT"/>
              </a:rPr>
              <a:t>way</a:t>
            </a:r>
            <a:r>
              <a:rPr sz="2000" spc="-10">
                <a:latin typeface="Arial MT"/>
                <a:cs typeface="Arial MT"/>
              </a:rPr>
              <a:t> </a:t>
            </a:r>
            <a:r>
              <a:rPr sz="2000">
                <a:latin typeface="Arial MT"/>
                <a:cs typeface="Arial MT"/>
              </a:rPr>
              <a:t>to</a:t>
            </a:r>
            <a:r>
              <a:rPr sz="2000" spc="-25">
                <a:latin typeface="Arial MT"/>
                <a:cs typeface="Arial MT"/>
              </a:rPr>
              <a:t> </a:t>
            </a:r>
            <a:r>
              <a:rPr sz="2000">
                <a:latin typeface="Arial MT"/>
                <a:cs typeface="Arial MT"/>
              </a:rPr>
              <a:t>visualize</a:t>
            </a:r>
            <a:r>
              <a:rPr sz="2000" spc="-10">
                <a:latin typeface="Arial MT"/>
                <a:cs typeface="Arial MT"/>
              </a:rPr>
              <a:t> </a:t>
            </a:r>
            <a:r>
              <a:rPr sz="2000">
                <a:latin typeface="Arial MT"/>
                <a:cs typeface="Arial MT"/>
              </a:rPr>
              <a:t>how</a:t>
            </a:r>
            <a:r>
              <a:rPr sz="2000" spc="-15">
                <a:latin typeface="Arial MT"/>
                <a:cs typeface="Arial MT"/>
              </a:rPr>
              <a:t> </a:t>
            </a:r>
            <a:r>
              <a:rPr sz="2000">
                <a:latin typeface="Arial MT"/>
                <a:cs typeface="Arial MT"/>
              </a:rPr>
              <a:t>keys</a:t>
            </a:r>
            <a:r>
              <a:rPr sz="2000" spc="-15">
                <a:latin typeface="Arial MT"/>
                <a:cs typeface="Arial MT"/>
              </a:rPr>
              <a:t> </a:t>
            </a:r>
            <a:r>
              <a:rPr sz="2000">
                <a:latin typeface="Arial MT"/>
                <a:cs typeface="Arial MT"/>
              </a:rPr>
              <a:t>can</a:t>
            </a:r>
            <a:r>
              <a:rPr sz="2000" spc="-10">
                <a:latin typeface="Arial MT"/>
                <a:cs typeface="Arial MT"/>
              </a:rPr>
              <a:t> </a:t>
            </a:r>
            <a:r>
              <a:rPr sz="2000">
                <a:latin typeface="Arial MT"/>
                <a:cs typeface="Arial MT"/>
              </a:rPr>
              <a:t>be</a:t>
            </a:r>
            <a:r>
              <a:rPr sz="2000" spc="-15">
                <a:latin typeface="Arial MT"/>
                <a:cs typeface="Arial MT"/>
              </a:rPr>
              <a:t> </a:t>
            </a:r>
            <a:r>
              <a:rPr sz="2000">
                <a:latin typeface="Arial MT"/>
                <a:cs typeface="Arial MT"/>
              </a:rPr>
              <a:t>built</a:t>
            </a:r>
            <a:r>
              <a:rPr lang="en-US" sz="2000">
                <a:latin typeface="Arial MT"/>
                <a:cs typeface="Arial MT"/>
              </a:rPr>
              <a:t> </a:t>
            </a:r>
            <a:r>
              <a:rPr sz="2000">
                <a:latin typeface="Arial MT"/>
                <a:cs typeface="Arial MT"/>
              </a:rPr>
              <a:t>up</a:t>
            </a:r>
            <a:r>
              <a:rPr sz="2000" spc="-20">
                <a:latin typeface="Arial MT"/>
                <a:cs typeface="Arial MT"/>
              </a:rPr>
              <a:t> </a:t>
            </a:r>
            <a:r>
              <a:rPr sz="2000">
                <a:latin typeface="Arial MT"/>
                <a:cs typeface="Arial MT"/>
              </a:rPr>
              <a:t>from</a:t>
            </a:r>
            <a:r>
              <a:rPr sz="2000" spc="-30">
                <a:latin typeface="Arial MT"/>
                <a:cs typeface="Arial MT"/>
              </a:rPr>
              <a:t> </a:t>
            </a:r>
            <a:r>
              <a:rPr sz="2000">
                <a:latin typeface="Arial MT"/>
                <a:cs typeface="Arial MT"/>
              </a:rPr>
              <a:t>more</a:t>
            </a:r>
            <a:r>
              <a:rPr sz="2000" spc="-35">
                <a:latin typeface="Arial MT"/>
                <a:cs typeface="Arial MT"/>
              </a:rPr>
              <a:t> </a:t>
            </a:r>
            <a:r>
              <a:rPr sz="2000">
                <a:latin typeface="Arial MT"/>
                <a:cs typeface="Arial MT"/>
              </a:rPr>
              <a:t>than</a:t>
            </a:r>
            <a:r>
              <a:rPr sz="2000" spc="-10">
                <a:latin typeface="Arial MT"/>
                <a:cs typeface="Arial MT"/>
              </a:rPr>
              <a:t> </a:t>
            </a:r>
            <a:r>
              <a:rPr sz="2000">
                <a:latin typeface="Arial MT"/>
                <a:cs typeface="Arial MT"/>
              </a:rPr>
              <a:t>one</a:t>
            </a:r>
            <a:r>
              <a:rPr sz="2000" spc="-20">
                <a:latin typeface="Arial MT"/>
                <a:cs typeface="Arial MT"/>
              </a:rPr>
              <a:t> </a:t>
            </a:r>
            <a:r>
              <a:rPr sz="2000" spc="-5">
                <a:latin typeface="Arial MT"/>
                <a:cs typeface="Arial MT"/>
              </a:rPr>
              <a:t>value.</a:t>
            </a:r>
            <a:endParaRPr sz="2000">
              <a:latin typeface="Arial MT"/>
              <a:cs typeface="Arial MT"/>
            </a:endParaRPr>
          </a:p>
          <a:p>
            <a:pPr marL="355600" marR="4922520" indent="-342900">
              <a:lnSpc>
                <a:spcPct val="100000"/>
              </a:lnSpc>
              <a:spcBef>
                <a:spcPts val="330"/>
              </a:spcBef>
              <a:buChar char="•"/>
              <a:tabLst>
                <a:tab pos="354013" algn="l"/>
                <a:tab pos="355600" algn="l"/>
              </a:tabLst>
            </a:pPr>
            <a:r>
              <a:rPr sz="2000">
                <a:latin typeface="Arial MT"/>
                <a:cs typeface="Arial MT"/>
              </a:rPr>
              <a:t>Using</a:t>
            </a:r>
            <a:r>
              <a:rPr sz="2000" spc="-25">
                <a:latin typeface="Arial MT"/>
                <a:cs typeface="Arial MT"/>
              </a:rPr>
              <a:t> </a:t>
            </a:r>
            <a:r>
              <a:rPr sz="2000">
                <a:latin typeface="Arial MT"/>
                <a:cs typeface="Arial MT"/>
              </a:rPr>
              <a:t>a</a:t>
            </a:r>
            <a:r>
              <a:rPr sz="2000" spc="-25">
                <a:latin typeface="Arial MT"/>
                <a:cs typeface="Arial MT"/>
              </a:rPr>
              <a:t> </a:t>
            </a:r>
            <a:r>
              <a:rPr sz="2000">
                <a:latin typeface="Arial MT"/>
                <a:cs typeface="Arial MT"/>
              </a:rPr>
              <a:t>row</a:t>
            </a:r>
            <a:r>
              <a:rPr sz="2000" spc="-20">
                <a:latin typeface="Arial MT"/>
                <a:cs typeface="Arial MT"/>
              </a:rPr>
              <a:t> </a:t>
            </a:r>
            <a:r>
              <a:rPr sz="2000">
                <a:latin typeface="Arial MT"/>
                <a:cs typeface="Arial MT"/>
              </a:rPr>
              <a:t>and</a:t>
            </a:r>
            <a:r>
              <a:rPr sz="2000" spc="-25">
                <a:latin typeface="Arial MT"/>
                <a:cs typeface="Arial MT"/>
              </a:rPr>
              <a:t> </a:t>
            </a:r>
            <a:r>
              <a:rPr sz="2000">
                <a:latin typeface="Arial MT"/>
                <a:cs typeface="Arial MT"/>
              </a:rPr>
              <a:t>column</a:t>
            </a:r>
            <a:r>
              <a:rPr sz="2000" spc="-35">
                <a:latin typeface="Arial MT"/>
                <a:cs typeface="Arial MT"/>
              </a:rPr>
              <a:t> </a:t>
            </a:r>
            <a:r>
              <a:rPr sz="2000">
                <a:latin typeface="Arial MT"/>
                <a:cs typeface="Arial MT"/>
              </a:rPr>
              <a:t>to </a:t>
            </a:r>
            <a:r>
              <a:rPr sz="2000" spc="-540">
                <a:latin typeface="Arial MT"/>
                <a:cs typeface="Arial MT"/>
              </a:rPr>
              <a:t> </a:t>
            </a:r>
            <a:r>
              <a:rPr sz="2000">
                <a:latin typeface="Arial MT"/>
                <a:cs typeface="Arial MT"/>
              </a:rPr>
              <a:t>address</a:t>
            </a:r>
            <a:r>
              <a:rPr sz="2000" spc="-15">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cell.</a:t>
            </a:r>
            <a:r>
              <a:rPr sz="2000" spc="-1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cell </a:t>
            </a:r>
            <a:r>
              <a:rPr sz="2000" spc="5">
                <a:latin typeface="Arial MT"/>
                <a:cs typeface="Arial MT"/>
              </a:rPr>
              <a:t> </a:t>
            </a:r>
            <a:r>
              <a:rPr sz="2000">
                <a:latin typeface="Arial MT"/>
                <a:cs typeface="Arial MT"/>
              </a:rPr>
              <a:t>has </a:t>
            </a:r>
            <a:r>
              <a:rPr lang="en-US" sz="2000">
                <a:latin typeface="Arial MT"/>
                <a:cs typeface="Arial MT"/>
              </a:rPr>
              <a:t> </a:t>
            </a:r>
            <a:r>
              <a:rPr sz="2000">
                <a:latin typeface="Arial MT"/>
                <a:cs typeface="Arial MT"/>
              </a:rPr>
              <a:t>an </a:t>
            </a:r>
            <a:r>
              <a:rPr lang="en-US" sz="2000">
                <a:latin typeface="Arial MT"/>
                <a:cs typeface="Arial MT"/>
              </a:rPr>
              <a:t>a</a:t>
            </a:r>
            <a:r>
              <a:rPr sz="2000">
                <a:latin typeface="Arial MT"/>
                <a:cs typeface="Arial MT"/>
              </a:rPr>
              <a:t>ddress of 3B and </a:t>
            </a:r>
            <a:r>
              <a:rPr sz="2000" spc="5">
                <a:latin typeface="Arial MT"/>
                <a:cs typeface="Arial MT"/>
              </a:rPr>
              <a:t> </a:t>
            </a:r>
            <a:r>
              <a:rPr sz="2000">
                <a:latin typeface="Arial MT"/>
                <a:cs typeface="Arial MT"/>
              </a:rPr>
              <a:t>can be thought of as the </a:t>
            </a:r>
            <a:r>
              <a:rPr sz="2000" spc="5">
                <a:latin typeface="Arial MT"/>
                <a:cs typeface="Arial MT"/>
              </a:rPr>
              <a:t> </a:t>
            </a:r>
            <a:r>
              <a:rPr sz="2000">
                <a:latin typeface="Arial MT"/>
                <a:cs typeface="Arial MT"/>
              </a:rPr>
              <a:t>lookup key in a sparse </a:t>
            </a:r>
            <a:r>
              <a:rPr sz="2000" spc="5">
                <a:latin typeface="Arial MT"/>
                <a:cs typeface="Arial MT"/>
              </a:rPr>
              <a:t> </a:t>
            </a:r>
            <a:r>
              <a:rPr sz="2000">
                <a:latin typeface="Arial MT"/>
                <a:cs typeface="Arial MT"/>
              </a:rPr>
              <a:t>matrix</a:t>
            </a:r>
            <a:r>
              <a:rPr sz="2000" spc="-25">
                <a:latin typeface="Arial MT"/>
                <a:cs typeface="Arial MT"/>
              </a:rPr>
              <a:t> </a:t>
            </a:r>
            <a:r>
              <a:rPr sz="2000">
                <a:latin typeface="Arial MT"/>
                <a:cs typeface="Arial MT"/>
              </a:rPr>
              <a:t>system.</a:t>
            </a:r>
          </a:p>
          <a:p>
            <a:pPr marL="355600" marR="5080" indent="-342900">
              <a:lnSpc>
                <a:spcPct val="100000"/>
              </a:lnSpc>
              <a:spcBef>
                <a:spcPts val="270"/>
              </a:spcBef>
              <a:buChar char="•"/>
              <a:tabLst>
                <a:tab pos="354965" algn="l"/>
                <a:tab pos="355600" algn="l"/>
              </a:tabLst>
            </a:pPr>
            <a:r>
              <a:rPr sz="2000">
                <a:latin typeface="Arial MT"/>
                <a:cs typeface="Arial MT"/>
              </a:rPr>
              <a:t>In</a:t>
            </a:r>
            <a:r>
              <a:rPr sz="2000" spc="-20">
                <a:latin typeface="Arial MT"/>
                <a:cs typeface="Arial MT"/>
              </a:rPr>
              <a:t> </a:t>
            </a:r>
            <a:r>
              <a:rPr sz="2000">
                <a:latin typeface="Arial MT"/>
                <a:cs typeface="Arial MT"/>
              </a:rPr>
              <a:t>contrast</a:t>
            </a:r>
            <a:r>
              <a:rPr sz="2000" spc="-4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key-value</a:t>
            </a:r>
            <a:r>
              <a:rPr sz="2000" spc="-15">
                <a:latin typeface="Arial MT"/>
                <a:cs typeface="Arial MT"/>
              </a:rPr>
              <a:t> </a:t>
            </a:r>
            <a:r>
              <a:rPr sz="2000">
                <a:latin typeface="Arial MT"/>
                <a:cs typeface="Arial MT"/>
              </a:rPr>
              <a:t>store,</a:t>
            </a:r>
            <a:r>
              <a:rPr sz="2000" spc="-45">
                <a:latin typeface="Arial MT"/>
                <a:cs typeface="Arial MT"/>
              </a:rPr>
              <a:t> </a:t>
            </a:r>
            <a:r>
              <a:rPr sz="2000">
                <a:latin typeface="Arial MT"/>
                <a:cs typeface="Arial MT"/>
              </a:rPr>
              <a:t>which</a:t>
            </a:r>
            <a:r>
              <a:rPr sz="2000" spc="-5">
                <a:latin typeface="Arial MT"/>
                <a:cs typeface="Arial MT"/>
              </a:rPr>
              <a:t> </a:t>
            </a:r>
            <a:r>
              <a:rPr sz="2000">
                <a:latin typeface="Arial MT"/>
                <a:cs typeface="Arial MT"/>
              </a:rPr>
              <a:t>has</a:t>
            </a:r>
            <a:r>
              <a:rPr sz="2000" spc="-10">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single key</a:t>
            </a:r>
            <a:r>
              <a:rPr sz="2000" spc="-2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identifies </a:t>
            </a:r>
            <a:r>
              <a:rPr sz="2000" spc="-540">
                <a:latin typeface="Arial MT"/>
                <a:cs typeface="Arial MT"/>
              </a:rPr>
              <a:t> </a:t>
            </a:r>
            <a:r>
              <a:rPr sz="2000">
                <a:latin typeface="Arial MT"/>
                <a:cs typeface="Arial MT"/>
              </a:rPr>
              <a:t>the value, a spreadsheet has row and column identifiers that make up </a:t>
            </a:r>
            <a:r>
              <a:rPr sz="2000" spc="5">
                <a:latin typeface="Arial MT"/>
                <a:cs typeface="Arial MT"/>
              </a:rPr>
              <a:t> </a:t>
            </a:r>
            <a:r>
              <a:rPr sz="2000">
                <a:latin typeface="Arial MT"/>
                <a:cs typeface="Arial MT"/>
              </a:rPr>
              <a:t>the</a:t>
            </a:r>
            <a:r>
              <a:rPr sz="2000" spc="-20">
                <a:latin typeface="Arial MT"/>
                <a:cs typeface="Arial MT"/>
              </a:rPr>
              <a:t> </a:t>
            </a:r>
            <a:r>
              <a:rPr sz="2000" spc="-40">
                <a:latin typeface="Arial MT"/>
                <a:cs typeface="Arial MT"/>
              </a:rPr>
              <a:t>key.</a:t>
            </a:r>
            <a:endParaRPr sz="2000">
              <a:latin typeface="Arial MT"/>
              <a:cs typeface="Arial MT"/>
            </a:endParaRPr>
          </a:p>
        </p:txBody>
      </p:sp>
      <p:pic>
        <p:nvPicPr>
          <p:cNvPr id="9" name="object 9"/>
          <p:cNvPicPr/>
          <p:nvPr/>
        </p:nvPicPr>
        <p:blipFill>
          <a:blip r:embed="rId3" cstate="print"/>
          <a:stretch>
            <a:fillRect/>
          </a:stretch>
        </p:blipFill>
        <p:spPr>
          <a:xfrm>
            <a:off x="1001369" y="5043351"/>
            <a:ext cx="4812313" cy="834934"/>
          </a:xfrm>
          <a:prstGeom prst="rect">
            <a:avLst/>
          </a:prstGeom>
        </p:spPr>
      </p:pic>
    </p:spTree>
    <p:extLst>
      <p:ext uri="{BB962C8B-B14F-4D97-AF65-F5344CB8AC3E}">
        <p14:creationId xmlns:p14="http://schemas.microsoft.com/office/powerpoint/2010/main" val="3768638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339978"/>
            <a:ext cx="10248053" cy="659155"/>
          </a:xfrm>
          <a:prstGeom prst="rect">
            <a:avLst/>
          </a:prstGeom>
        </p:spPr>
        <p:txBody>
          <a:bodyPr vert="horz" wrap="square" lIns="0" tIns="12700" rIns="0" bIns="0" rtlCol="0">
            <a:spAutoFit/>
          </a:bodyPr>
          <a:lstStyle/>
          <a:p>
            <a:pPr marL="12700" marR="5080">
              <a:lnSpc>
                <a:spcPct val="100000"/>
              </a:lnSpc>
              <a:spcBef>
                <a:spcPts val="100"/>
              </a:spcBef>
            </a:pPr>
            <a:r>
              <a:rPr spc="-55"/>
              <a:t>Understanding </a:t>
            </a:r>
            <a:r>
              <a:rPr spc="-50"/>
              <a:t> </a:t>
            </a:r>
            <a:r>
              <a:rPr spc="-55"/>
              <a:t>column</a:t>
            </a:r>
            <a:r>
              <a:rPr spc="-155"/>
              <a:t> </a:t>
            </a:r>
            <a:r>
              <a:rPr spc="-50"/>
              <a:t>family</a:t>
            </a:r>
            <a:r>
              <a:rPr spc="-155"/>
              <a:t> </a:t>
            </a:r>
            <a:r>
              <a:rPr spc="-80"/>
              <a:t>keys</a:t>
            </a:r>
          </a:p>
        </p:txBody>
      </p:sp>
      <p:sp>
        <p:nvSpPr>
          <p:cNvPr id="3" name="object 3"/>
          <p:cNvSpPr txBox="1"/>
          <p:nvPr/>
        </p:nvSpPr>
        <p:spPr>
          <a:xfrm>
            <a:off x="714587" y="1777950"/>
            <a:ext cx="10248053" cy="63690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we’ll add</a:t>
            </a:r>
            <a:r>
              <a:rPr sz="2000" spc="-15">
                <a:latin typeface="Arial MT"/>
                <a:cs typeface="Arial MT"/>
              </a:rPr>
              <a:t> </a:t>
            </a:r>
            <a:r>
              <a:rPr sz="2000">
                <a:latin typeface="Arial MT"/>
                <a:cs typeface="Arial MT"/>
              </a:rPr>
              <a:t>two</a:t>
            </a:r>
            <a:r>
              <a:rPr sz="2000" spc="-20">
                <a:latin typeface="Arial MT"/>
                <a:cs typeface="Arial MT"/>
              </a:rPr>
              <a:t> </a:t>
            </a:r>
            <a:r>
              <a:rPr sz="2000">
                <a:latin typeface="Arial MT"/>
                <a:cs typeface="Arial MT"/>
              </a:rPr>
              <a:t>additional</a:t>
            </a:r>
            <a:r>
              <a:rPr sz="2000" spc="-20">
                <a:latin typeface="Arial MT"/>
                <a:cs typeface="Arial MT"/>
              </a:rPr>
              <a:t> </a:t>
            </a:r>
            <a:r>
              <a:rPr sz="2000">
                <a:latin typeface="Arial MT"/>
                <a:cs typeface="Arial MT"/>
              </a:rPr>
              <a:t>fields</a:t>
            </a:r>
            <a:r>
              <a:rPr sz="2000" spc="10">
                <a:latin typeface="Arial MT"/>
                <a:cs typeface="Arial MT"/>
              </a:rPr>
              <a:t> </a:t>
            </a:r>
            <a:r>
              <a:rPr sz="2000">
                <a:latin typeface="Arial MT"/>
                <a:cs typeface="Arial MT"/>
              </a:rPr>
              <a:t>to</a:t>
            </a:r>
            <a:r>
              <a:rPr sz="2000" spc="-2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keys</a:t>
            </a:r>
            <a:r>
              <a:rPr sz="2000" spc="-15">
                <a:latin typeface="Arial MT"/>
                <a:cs typeface="Arial MT"/>
              </a:rPr>
              <a:t> </a:t>
            </a:r>
            <a:r>
              <a:rPr sz="2000">
                <a:latin typeface="Arial MT"/>
                <a:cs typeface="Arial MT"/>
              </a:rPr>
              <a:t>from</a:t>
            </a:r>
            <a:r>
              <a:rPr sz="2000" spc="-3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spreadsheet</a:t>
            </a:r>
          </a:p>
          <a:p>
            <a:pPr marL="355600">
              <a:lnSpc>
                <a:spcPct val="100000"/>
              </a:lnSpc>
              <a:spcBef>
                <a:spcPts val="5"/>
              </a:spcBef>
            </a:pPr>
            <a:r>
              <a:rPr sz="2000" spc="-5">
                <a:latin typeface="Arial MT"/>
                <a:cs typeface="Arial MT"/>
              </a:rPr>
              <a:t>example.</a:t>
            </a:r>
            <a:r>
              <a:rPr sz="2000" spc="-20">
                <a:latin typeface="Arial MT"/>
                <a:cs typeface="Arial MT"/>
              </a:rPr>
              <a:t> </a:t>
            </a:r>
            <a:r>
              <a:rPr sz="2000">
                <a:latin typeface="Arial MT"/>
                <a:cs typeface="Arial MT"/>
              </a:rPr>
              <a:t>we’ve added</a:t>
            </a:r>
            <a:r>
              <a:rPr sz="2000" spc="-55">
                <a:latin typeface="Arial MT"/>
                <a:cs typeface="Arial MT"/>
              </a:rPr>
              <a:t> </a:t>
            </a:r>
            <a:r>
              <a:rPr sz="2000">
                <a:latin typeface="Arial MT"/>
                <a:cs typeface="Arial MT"/>
              </a:rPr>
              <a:t>a column</a:t>
            </a:r>
            <a:r>
              <a:rPr sz="2000" spc="-25">
                <a:latin typeface="Arial MT"/>
                <a:cs typeface="Arial MT"/>
              </a:rPr>
              <a:t> </a:t>
            </a:r>
            <a:r>
              <a:rPr sz="2000">
                <a:latin typeface="Arial MT"/>
                <a:cs typeface="Arial MT"/>
              </a:rPr>
              <a:t>family</a:t>
            </a:r>
            <a:r>
              <a:rPr sz="2000" spc="-20">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timestamp</a:t>
            </a:r>
            <a:r>
              <a:rPr sz="2000" spc="-3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the</a:t>
            </a:r>
            <a:r>
              <a:rPr sz="2000" spc="-20">
                <a:latin typeface="Arial MT"/>
                <a:cs typeface="Arial MT"/>
              </a:rPr>
              <a:t> </a:t>
            </a:r>
            <a:r>
              <a:rPr sz="2000" spc="-35">
                <a:latin typeface="Arial MT"/>
                <a:cs typeface="Arial MT"/>
              </a:rPr>
              <a:t>key.</a:t>
            </a:r>
            <a:endParaRPr sz="2000">
              <a:latin typeface="Arial MT"/>
              <a:cs typeface="Arial MT"/>
            </a:endParaRPr>
          </a:p>
        </p:txBody>
      </p:sp>
      <p:sp>
        <p:nvSpPr>
          <p:cNvPr id="4" name="object 4"/>
          <p:cNvSpPr txBox="1"/>
          <p:nvPr/>
        </p:nvSpPr>
        <p:spPr>
          <a:xfrm>
            <a:off x="714587" y="3851528"/>
            <a:ext cx="10871200" cy="2000548"/>
          </a:xfrm>
          <a:prstGeom prst="rect">
            <a:avLst/>
          </a:prstGeom>
        </p:spPr>
        <p:txBody>
          <a:bodyPr vert="horz" wrap="square" lIns="0" tIns="12700" rIns="0" bIns="0" rtlCol="0">
            <a:spAutoFit/>
          </a:bodyPr>
          <a:lstStyle/>
          <a:p>
            <a:pPr marL="355600" marR="283845" indent="-342900">
              <a:lnSpc>
                <a:spcPct val="100000"/>
              </a:lnSpc>
              <a:spcBef>
                <a:spcPts val="100"/>
              </a:spcBef>
              <a:buChar char="•"/>
              <a:tabLst>
                <a:tab pos="354965" algn="l"/>
                <a:tab pos="355600" algn="l"/>
              </a:tabLst>
            </a:pPr>
            <a:r>
              <a:rPr sz="2000">
                <a:latin typeface="Arial MT"/>
                <a:cs typeface="Arial MT"/>
              </a:rPr>
              <a:t>column family stores </a:t>
            </a:r>
            <a:r>
              <a:rPr sz="2000" spc="5">
                <a:latin typeface="Arial MT"/>
                <a:cs typeface="Arial MT"/>
              </a:rPr>
              <a:t>are </a:t>
            </a:r>
            <a:r>
              <a:rPr sz="2000">
                <a:latin typeface="Arial MT"/>
                <a:cs typeface="Arial MT"/>
              </a:rPr>
              <a:t>designed to </a:t>
            </a:r>
            <a:r>
              <a:rPr sz="2000" spc="-5">
                <a:latin typeface="Arial MT"/>
                <a:cs typeface="Arial MT"/>
              </a:rPr>
              <a:t>be...well...very </a:t>
            </a:r>
            <a:r>
              <a:rPr sz="2000">
                <a:latin typeface="Arial MT"/>
                <a:cs typeface="Arial MT"/>
              </a:rPr>
              <a:t>big. Systems </a:t>
            </a:r>
            <a:r>
              <a:rPr sz="2000" spc="5">
                <a:latin typeface="Arial MT"/>
                <a:cs typeface="Arial MT"/>
              </a:rPr>
              <a:t> </a:t>
            </a:r>
            <a:r>
              <a:rPr sz="2000">
                <a:latin typeface="Arial MT"/>
                <a:cs typeface="Arial MT"/>
              </a:rPr>
              <a:t>with billions</a:t>
            </a:r>
            <a:r>
              <a:rPr sz="2000" spc="10">
                <a:latin typeface="Arial MT"/>
                <a:cs typeface="Arial MT"/>
              </a:rPr>
              <a:t> </a:t>
            </a:r>
            <a:r>
              <a:rPr sz="2000">
                <a:latin typeface="Arial MT"/>
                <a:cs typeface="Arial MT"/>
              </a:rPr>
              <a:t>of</a:t>
            </a:r>
            <a:r>
              <a:rPr sz="2000" spc="-10">
                <a:latin typeface="Arial MT"/>
                <a:cs typeface="Arial MT"/>
              </a:rPr>
              <a:t> </a:t>
            </a:r>
            <a:r>
              <a:rPr sz="2000" spc="5">
                <a:latin typeface="Arial MT"/>
                <a:cs typeface="Arial MT"/>
              </a:rPr>
              <a:t>rows</a:t>
            </a:r>
            <a:r>
              <a:rPr sz="2000" spc="-1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hundreds</a:t>
            </a:r>
            <a:r>
              <a:rPr sz="2000" spc="-30">
                <a:latin typeface="Arial MT"/>
                <a:cs typeface="Arial MT"/>
              </a:rPr>
              <a:t> </a:t>
            </a:r>
            <a:r>
              <a:rPr sz="2000">
                <a:latin typeface="Arial MT"/>
                <a:cs typeface="Arial MT"/>
              </a:rPr>
              <a:t>or</a:t>
            </a:r>
            <a:r>
              <a:rPr sz="2000" spc="-50">
                <a:latin typeface="Arial MT"/>
                <a:cs typeface="Arial MT"/>
              </a:rPr>
              <a:t> </a:t>
            </a:r>
            <a:r>
              <a:rPr sz="2000">
                <a:latin typeface="Arial MT"/>
                <a:cs typeface="Arial MT"/>
              </a:rPr>
              <a:t>thousands</a:t>
            </a:r>
            <a:r>
              <a:rPr sz="2000" spc="-4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columns</a:t>
            </a:r>
            <a:r>
              <a:rPr sz="2000" spc="-30">
                <a:latin typeface="Arial MT"/>
                <a:cs typeface="Arial MT"/>
              </a:rPr>
              <a:t> </a:t>
            </a:r>
            <a:r>
              <a:rPr sz="2000">
                <a:latin typeface="Arial MT"/>
                <a:cs typeface="Arial MT"/>
              </a:rPr>
              <a:t>are</a:t>
            </a:r>
            <a:r>
              <a:rPr sz="2000" spc="-10">
                <a:latin typeface="Arial MT"/>
                <a:cs typeface="Arial MT"/>
              </a:rPr>
              <a:t> </a:t>
            </a:r>
            <a:r>
              <a:rPr sz="2000">
                <a:latin typeface="Arial MT"/>
                <a:cs typeface="Arial MT"/>
              </a:rPr>
              <a:t>not </a:t>
            </a:r>
            <a:r>
              <a:rPr sz="2000" spc="-540">
                <a:latin typeface="Arial MT"/>
                <a:cs typeface="Arial MT"/>
              </a:rPr>
              <a:t> </a:t>
            </a:r>
            <a:r>
              <a:rPr sz="2000">
                <a:latin typeface="Arial MT"/>
                <a:cs typeface="Arial MT"/>
              </a:rPr>
              <a:t>unheard</a:t>
            </a:r>
            <a:r>
              <a:rPr sz="2000" spc="-50">
                <a:latin typeface="Arial MT"/>
                <a:cs typeface="Arial MT"/>
              </a:rPr>
              <a:t> </a:t>
            </a:r>
            <a:r>
              <a:rPr sz="2000">
                <a:latin typeface="Arial MT"/>
                <a:cs typeface="Arial MT"/>
              </a:rPr>
              <a:t>of.</a:t>
            </a:r>
          </a:p>
          <a:p>
            <a:pPr marL="355600" marR="5080" indent="-342900">
              <a:lnSpc>
                <a:spcPct val="100000"/>
              </a:lnSpc>
              <a:spcBef>
                <a:spcPts val="1085"/>
              </a:spcBef>
              <a:buChar char="•"/>
              <a:tabLst>
                <a:tab pos="354965" algn="l"/>
                <a:tab pos="355600" algn="l"/>
              </a:tabLst>
            </a:pPr>
            <a:r>
              <a:rPr sz="2000">
                <a:latin typeface="Arial MT"/>
                <a:cs typeface="Arial MT"/>
              </a:rPr>
              <a:t>Geographic</a:t>
            </a:r>
            <a:r>
              <a:rPr sz="2000" spc="-40">
                <a:latin typeface="Arial MT"/>
                <a:cs typeface="Arial MT"/>
              </a:rPr>
              <a:t> </a:t>
            </a:r>
            <a:r>
              <a:rPr sz="2000">
                <a:latin typeface="Arial MT"/>
                <a:cs typeface="Arial MT"/>
              </a:rPr>
              <a:t>Information</a:t>
            </a:r>
            <a:r>
              <a:rPr sz="2000" spc="-30">
                <a:latin typeface="Arial MT"/>
                <a:cs typeface="Arial MT"/>
              </a:rPr>
              <a:t> </a:t>
            </a:r>
            <a:r>
              <a:rPr sz="2000">
                <a:latin typeface="Arial MT"/>
                <a:cs typeface="Arial MT"/>
              </a:rPr>
              <a:t>System</a:t>
            </a:r>
            <a:r>
              <a:rPr sz="2000" spc="-10">
                <a:latin typeface="Arial MT"/>
                <a:cs typeface="Arial MT"/>
              </a:rPr>
              <a:t> </a:t>
            </a:r>
            <a:r>
              <a:rPr sz="2000" spc="-15">
                <a:latin typeface="Arial MT"/>
                <a:cs typeface="Arial MT"/>
              </a:rPr>
              <a:t>(GIS) </a:t>
            </a:r>
            <a:r>
              <a:rPr sz="2000">
                <a:latin typeface="Arial MT"/>
                <a:cs typeface="Arial MT"/>
              </a:rPr>
              <a:t>like</a:t>
            </a:r>
            <a:r>
              <a:rPr sz="2000" spc="5">
                <a:latin typeface="Arial MT"/>
                <a:cs typeface="Arial MT"/>
              </a:rPr>
              <a:t> </a:t>
            </a:r>
            <a:r>
              <a:rPr sz="2000">
                <a:latin typeface="Arial MT"/>
                <a:cs typeface="Arial MT"/>
              </a:rPr>
              <a:t>Google</a:t>
            </a:r>
            <a:r>
              <a:rPr sz="2000" spc="-25">
                <a:latin typeface="Arial MT"/>
                <a:cs typeface="Arial MT"/>
              </a:rPr>
              <a:t> </a:t>
            </a:r>
            <a:r>
              <a:rPr sz="2000">
                <a:latin typeface="Arial MT"/>
                <a:cs typeface="Arial MT"/>
              </a:rPr>
              <a:t>Earth</a:t>
            </a:r>
            <a:r>
              <a:rPr sz="2000" spc="-10">
                <a:latin typeface="Arial MT"/>
                <a:cs typeface="Arial MT"/>
              </a:rPr>
              <a:t> </a:t>
            </a:r>
            <a:r>
              <a:rPr sz="2000">
                <a:latin typeface="Arial MT"/>
                <a:cs typeface="Arial MT"/>
              </a:rPr>
              <a:t>might</a:t>
            </a:r>
            <a:r>
              <a:rPr sz="2000" spc="-20">
                <a:latin typeface="Arial MT"/>
                <a:cs typeface="Arial MT"/>
              </a:rPr>
              <a:t> </a:t>
            </a:r>
            <a:r>
              <a:rPr sz="2000">
                <a:latin typeface="Arial MT"/>
                <a:cs typeface="Arial MT"/>
              </a:rPr>
              <a:t>have</a:t>
            </a:r>
            <a:r>
              <a:rPr sz="2000" spc="5">
                <a:latin typeface="Arial MT"/>
                <a:cs typeface="Arial MT"/>
              </a:rPr>
              <a:t> </a:t>
            </a:r>
            <a:r>
              <a:rPr sz="2000">
                <a:latin typeface="Arial MT"/>
                <a:cs typeface="Arial MT"/>
              </a:rPr>
              <a:t>a </a:t>
            </a:r>
            <a:r>
              <a:rPr sz="2000" spc="-540">
                <a:latin typeface="Arial MT"/>
                <a:cs typeface="Arial MT"/>
              </a:rPr>
              <a:t> </a:t>
            </a:r>
            <a:r>
              <a:rPr sz="2000">
                <a:latin typeface="Arial MT"/>
                <a:cs typeface="Arial MT"/>
              </a:rPr>
              <a:t>row ID for the longitude portion of a map and </a:t>
            </a:r>
            <a:r>
              <a:rPr sz="2000" spc="5">
                <a:latin typeface="Arial MT"/>
                <a:cs typeface="Arial MT"/>
              </a:rPr>
              <a:t>use </a:t>
            </a:r>
            <a:r>
              <a:rPr sz="2000">
                <a:latin typeface="Arial MT"/>
                <a:cs typeface="Arial MT"/>
              </a:rPr>
              <a:t>the column name </a:t>
            </a:r>
            <a:r>
              <a:rPr sz="2000" spc="5">
                <a:latin typeface="Arial MT"/>
                <a:cs typeface="Arial MT"/>
              </a:rPr>
              <a:t> </a:t>
            </a:r>
            <a:r>
              <a:rPr sz="2000">
                <a:latin typeface="Arial MT"/>
                <a:cs typeface="Arial MT"/>
              </a:rPr>
              <a:t>for the latitude of the map. If you have one map for each </a:t>
            </a:r>
            <a:r>
              <a:rPr sz="2000" spc="5">
                <a:latin typeface="Arial MT"/>
                <a:cs typeface="Arial MT"/>
              </a:rPr>
              <a:t>square </a:t>
            </a:r>
            <a:r>
              <a:rPr sz="2000">
                <a:latin typeface="Arial MT"/>
                <a:cs typeface="Arial MT"/>
              </a:rPr>
              <a:t>mile </a:t>
            </a:r>
            <a:r>
              <a:rPr sz="2000" spc="5">
                <a:latin typeface="Arial MT"/>
                <a:cs typeface="Arial MT"/>
              </a:rPr>
              <a:t> </a:t>
            </a:r>
            <a:r>
              <a:rPr sz="2000">
                <a:latin typeface="Arial MT"/>
                <a:cs typeface="Arial MT"/>
              </a:rPr>
              <a:t>on Earth, you could have 15,000 distinct row IDs and 15,000 distinct </a:t>
            </a:r>
            <a:r>
              <a:rPr sz="2000" spc="5">
                <a:latin typeface="Arial MT"/>
                <a:cs typeface="Arial MT"/>
              </a:rPr>
              <a:t> </a:t>
            </a:r>
            <a:r>
              <a:rPr sz="2000">
                <a:latin typeface="Arial MT"/>
                <a:cs typeface="Arial MT"/>
              </a:rPr>
              <a:t>column</a:t>
            </a:r>
            <a:r>
              <a:rPr sz="2000" spc="-30">
                <a:latin typeface="Arial MT"/>
                <a:cs typeface="Arial MT"/>
              </a:rPr>
              <a:t> </a:t>
            </a:r>
            <a:r>
              <a:rPr sz="2000">
                <a:latin typeface="Arial MT"/>
                <a:cs typeface="Arial MT"/>
              </a:rPr>
              <a:t>IDs.</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42</a:t>
            </a:r>
            <a:endParaRPr sz="2400">
              <a:latin typeface="Arial"/>
              <a:cs typeface="Arial"/>
            </a:endParaRPr>
          </a:p>
        </p:txBody>
      </p:sp>
      <p:pic>
        <p:nvPicPr>
          <p:cNvPr id="7" name="object 7"/>
          <p:cNvPicPr/>
          <p:nvPr/>
        </p:nvPicPr>
        <p:blipFill>
          <a:blip r:embed="rId2" cstate="print"/>
          <a:stretch>
            <a:fillRect/>
          </a:stretch>
        </p:blipFill>
        <p:spPr>
          <a:xfrm>
            <a:off x="2014726" y="2716228"/>
            <a:ext cx="7864657" cy="822243"/>
          </a:xfrm>
          <a:prstGeom prst="rect">
            <a:avLst/>
          </a:prstGeom>
        </p:spPr>
      </p:pic>
    </p:spTree>
    <p:extLst>
      <p:ext uri="{BB962C8B-B14F-4D97-AF65-F5344CB8AC3E}">
        <p14:creationId xmlns:p14="http://schemas.microsoft.com/office/powerpoint/2010/main" val="2878902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6" y="339978"/>
            <a:ext cx="12820661" cy="659155"/>
          </a:xfrm>
          <a:prstGeom prst="rect">
            <a:avLst/>
          </a:prstGeom>
        </p:spPr>
        <p:txBody>
          <a:bodyPr vert="horz" wrap="square" lIns="0" tIns="12700" rIns="0" bIns="0" rtlCol="0">
            <a:spAutoFit/>
          </a:bodyPr>
          <a:lstStyle/>
          <a:p>
            <a:pPr marL="12700">
              <a:lnSpc>
                <a:spcPct val="100000"/>
              </a:lnSpc>
              <a:spcBef>
                <a:spcPts val="100"/>
              </a:spcBef>
            </a:pPr>
            <a:r>
              <a:rPr spc="-55"/>
              <a:t>Understanding</a:t>
            </a:r>
            <a:r>
              <a:rPr lang="en-US" spc="-55"/>
              <a:t> </a:t>
            </a:r>
            <a:r>
              <a:rPr spc="-55"/>
              <a:t>column</a:t>
            </a:r>
            <a:r>
              <a:rPr spc="-135"/>
              <a:t> </a:t>
            </a:r>
            <a:r>
              <a:rPr spc="-50"/>
              <a:t>family</a:t>
            </a:r>
            <a:r>
              <a:rPr spc="-135"/>
              <a:t> </a:t>
            </a:r>
            <a:r>
              <a:rPr spc="-80"/>
              <a:t>keys</a:t>
            </a:r>
            <a:r>
              <a:rPr spc="-120"/>
              <a:t> </a:t>
            </a:r>
            <a:r>
              <a:rPr sz="2800" spc="-60"/>
              <a:t>(Cont.)</a:t>
            </a:r>
            <a:endParaRPr sz="2800"/>
          </a:p>
        </p:txBody>
      </p:sp>
      <p:sp>
        <p:nvSpPr>
          <p:cNvPr id="3" name="object 3"/>
          <p:cNvSpPr txBox="1"/>
          <p:nvPr/>
        </p:nvSpPr>
        <p:spPr>
          <a:xfrm>
            <a:off x="714587" y="1777950"/>
            <a:ext cx="10916073" cy="3206647"/>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With</a:t>
            </a:r>
            <a:r>
              <a:rPr sz="2000" spc="-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traditional</a:t>
            </a:r>
            <a:r>
              <a:rPr sz="2000" spc="-20">
                <a:latin typeface="Arial MT"/>
                <a:cs typeface="Arial MT"/>
              </a:rPr>
              <a:t> </a:t>
            </a:r>
            <a:r>
              <a:rPr sz="2000">
                <a:latin typeface="Arial MT"/>
                <a:cs typeface="Arial MT"/>
              </a:rPr>
              <a:t>relational</a:t>
            </a:r>
            <a:r>
              <a:rPr sz="2000" spc="-10">
                <a:latin typeface="Arial MT"/>
                <a:cs typeface="Arial MT"/>
              </a:rPr>
              <a:t> </a:t>
            </a:r>
            <a:r>
              <a:rPr sz="2000">
                <a:latin typeface="Arial MT"/>
                <a:cs typeface="Arial MT"/>
              </a:rPr>
              <a:t>database,</a:t>
            </a:r>
            <a:r>
              <a:rPr sz="2000" spc="-30">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can</a:t>
            </a:r>
            <a:r>
              <a:rPr sz="2000" spc="-5">
                <a:latin typeface="Arial MT"/>
                <a:cs typeface="Arial MT"/>
              </a:rPr>
              <a:t> </a:t>
            </a:r>
            <a:r>
              <a:rPr sz="2000">
                <a:latin typeface="Arial MT"/>
                <a:cs typeface="Arial MT"/>
              </a:rPr>
              <a:t>use</a:t>
            </a:r>
            <a:r>
              <a:rPr sz="2000" spc="-1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simple</a:t>
            </a:r>
            <a:r>
              <a:rPr sz="2000" spc="-5">
                <a:latin typeface="Arial MT"/>
                <a:cs typeface="Arial MT"/>
              </a:rPr>
              <a:t> </a:t>
            </a:r>
            <a:r>
              <a:rPr sz="2000">
                <a:latin typeface="Arial MT"/>
                <a:cs typeface="Arial MT"/>
              </a:rPr>
              <a:t>SQL</a:t>
            </a:r>
          </a:p>
          <a:p>
            <a:pPr marL="355600">
              <a:lnSpc>
                <a:spcPct val="100000"/>
              </a:lnSpc>
              <a:spcBef>
                <a:spcPts val="5"/>
              </a:spcBef>
            </a:pPr>
            <a:r>
              <a:rPr sz="2000">
                <a:latin typeface="Arial MT"/>
                <a:cs typeface="Arial MT"/>
              </a:rPr>
              <a:t>query</a:t>
            </a:r>
            <a:r>
              <a:rPr sz="2000" spc="-35">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find</a:t>
            </a:r>
            <a:r>
              <a:rPr sz="2000" spc="-40">
                <a:latin typeface="Arial MT"/>
                <a:cs typeface="Arial MT"/>
              </a:rPr>
              <a:t> </a:t>
            </a:r>
            <a:r>
              <a:rPr sz="2000">
                <a:latin typeface="Arial MT"/>
                <a:cs typeface="Arial MT"/>
              </a:rPr>
              <a:t>all the</a:t>
            </a:r>
            <a:r>
              <a:rPr sz="2000" spc="-15">
                <a:latin typeface="Arial MT"/>
                <a:cs typeface="Arial MT"/>
              </a:rPr>
              <a:t> </a:t>
            </a:r>
            <a:r>
              <a:rPr sz="2000">
                <a:latin typeface="Arial MT"/>
                <a:cs typeface="Arial MT"/>
              </a:rPr>
              <a:t>columns</a:t>
            </a:r>
            <a:r>
              <a:rPr sz="2000" spc="-30">
                <a:latin typeface="Arial MT"/>
                <a:cs typeface="Arial MT"/>
              </a:rPr>
              <a:t> </a:t>
            </a:r>
            <a:r>
              <a:rPr sz="2000">
                <a:latin typeface="Arial MT"/>
                <a:cs typeface="Arial MT"/>
              </a:rPr>
              <a:t>in any</a:t>
            </a:r>
            <a:r>
              <a:rPr sz="2000" spc="-25">
                <a:latin typeface="Arial MT"/>
                <a:cs typeface="Arial MT"/>
              </a:rPr>
              <a:t> </a:t>
            </a:r>
            <a:r>
              <a:rPr sz="2000">
                <a:latin typeface="Arial MT"/>
                <a:cs typeface="Arial MT"/>
              </a:rPr>
              <a:t>table</a:t>
            </a:r>
          </a:p>
          <a:p>
            <a:pPr marL="355600" marR="670560" indent="-342900">
              <a:lnSpc>
                <a:spcPct val="100000"/>
              </a:lnSpc>
              <a:spcBef>
                <a:spcPts val="1080"/>
              </a:spcBef>
              <a:buChar char="•"/>
              <a:tabLst>
                <a:tab pos="354965" algn="l"/>
                <a:tab pos="355600" algn="l"/>
              </a:tabLst>
            </a:pPr>
            <a:r>
              <a:rPr sz="2000">
                <a:latin typeface="Arial MT"/>
                <a:cs typeface="Arial MT"/>
              </a:rPr>
              <a:t>When querying sparse matrix systems, you must look for every </a:t>
            </a:r>
            <a:r>
              <a:rPr sz="2000" spc="-545">
                <a:latin typeface="Arial MT"/>
                <a:cs typeface="Arial MT"/>
              </a:rPr>
              <a:t> </a:t>
            </a:r>
            <a:r>
              <a:rPr sz="2000">
                <a:latin typeface="Arial MT"/>
                <a:cs typeface="Arial MT"/>
              </a:rPr>
              <a:t>element</a:t>
            </a:r>
            <a:r>
              <a:rPr sz="2000" spc="-20">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the</a:t>
            </a:r>
            <a:r>
              <a:rPr sz="2000" spc="-5">
                <a:latin typeface="Arial MT"/>
                <a:cs typeface="Arial MT"/>
              </a:rPr>
              <a:t> </a:t>
            </a:r>
            <a:r>
              <a:rPr sz="2000">
                <a:latin typeface="Arial MT"/>
                <a:cs typeface="Arial MT"/>
              </a:rPr>
              <a:t>database</a:t>
            </a:r>
            <a:r>
              <a:rPr sz="2000" spc="-35">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get</a:t>
            </a:r>
            <a:r>
              <a:rPr sz="2000" spc="-20">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full</a:t>
            </a:r>
            <a:r>
              <a:rPr sz="2000" spc="5">
                <a:latin typeface="Arial MT"/>
                <a:cs typeface="Arial MT"/>
              </a:rPr>
              <a:t> </a:t>
            </a:r>
            <a:r>
              <a:rPr sz="2000">
                <a:latin typeface="Arial MT"/>
                <a:cs typeface="Arial MT"/>
              </a:rPr>
              <a:t>listing</a:t>
            </a:r>
            <a:r>
              <a:rPr sz="2000" spc="10">
                <a:latin typeface="Arial MT"/>
                <a:cs typeface="Arial MT"/>
              </a:rPr>
              <a:t> </a:t>
            </a:r>
            <a:r>
              <a:rPr sz="2000">
                <a:latin typeface="Arial MT"/>
                <a:cs typeface="Arial MT"/>
              </a:rPr>
              <a:t>of all</a:t>
            </a:r>
            <a:r>
              <a:rPr sz="2000" spc="5">
                <a:latin typeface="Arial MT"/>
                <a:cs typeface="Arial MT"/>
              </a:rPr>
              <a:t> </a:t>
            </a:r>
            <a:r>
              <a:rPr sz="2000">
                <a:latin typeface="Arial MT"/>
                <a:cs typeface="Arial MT"/>
              </a:rPr>
              <a:t>column</a:t>
            </a:r>
            <a:r>
              <a:rPr sz="2000" spc="-15">
                <a:latin typeface="Arial MT"/>
                <a:cs typeface="Arial MT"/>
              </a:rPr>
              <a:t> </a:t>
            </a:r>
            <a:r>
              <a:rPr sz="2000">
                <a:latin typeface="Arial MT"/>
                <a:cs typeface="Arial MT"/>
              </a:rPr>
              <a:t>names.</a:t>
            </a:r>
          </a:p>
          <a:p>
            <a:pPr marL="355600" marR="5080" indent="-342900">
              <a:lnSpc>
                <a:spcPct val="100000"/>
              </a:lnSpc>
              <a:spcBef>
                <a:spcPts val="1080"/>
              </a:spcBef>
              <a:buChar char="•"/>
              <a:tabLst>
                <a:tab pos="354965" algn="l"/>
                <a:tab pos="355600" algn="l"/>
              </a:tabLst>
            </a:pPr>
            <a:r>
              <a:rPr sz="2000">
                <a:latin typeface="Arial MT"/>
                <a:cs typeface="Arial MT"/>
              </a:rPr>
              <a:t>One problem that may occur with many columns is that running </a:t>
            </a:r>
            <a:r>
              <a:rPr sz="2000" spc="5">
                <a:latin typeface="Arial MT"/>
                <a:cs typeface="Arial MT"/>
              </a:rPr>
              <a:t> </a:t>
            </a:r>
            <a:r>
              <a:rPr sz="2000">
                <a:latin typeface="Arial MT"/>
                <a:cs typeface="Arial MT"/>
              </a:rPr>
              <a:t>reports</a:t>
            </a:r>
            <a:r>
              <a:rPr sz="2000" spc="-30">
                <a:latin typeface="Arial MT"/>
                <a:cs typeface="Arial MT"/>
              </a:rPr>
              <a:t> </a:t>
            </a:r>
            <a:r>
              <a:rPr sz="2000">
                <a:latin typeface="Arial MT"/>
                <a:cs typeface="Arial MT"/>
              </a:rPr>
              <a:t>that</a:t>
            </a:r>
            <a:r>
              <a:rPr sz="2000" spc="-20">
                <a:latin typeface="Arial MT"/>
                <a:cs typeface="Arial MT"/>
              </a:rPr>
              <a:t> </a:t>
            </a:r>
            <a:r>
              <a:rPr sz="2000">
                <a:latin typeface="Arial MT"/>
                <a:cs typeface="Arial MT"/>
              </a:rPr>
              <a:t>list</a:t>
            </a:r>
            <a:r>
              <a:rPr sz="2000" spc="10">
                <a:latin typeface="Arial MT"/>
                <a:cs typeface="Arial MT"/>
              </a:rPr>
              <a:t> </a:t>
            </a:r>
            <a:r>
              <a:rPr sz="2000">
                <a:latin typeface="Arial MT"/>
                <a:cs typeface="Arial MT"/>
              </a:rPr>
              <a:t>columns</a:t>
            </a:r>
            <a:r>
              <a:rPr sz="2000" spc="-5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related</a:t>
            </a:r>
            <a:r>
              <a:rPr sz="2000" spc="-20">
                <a:latin typeface="Arial MT"/>
                <a:cs typeface="Arial MT"/>
              </a:rPr>
              <a:t> </a:t>
            </a:r>
            <a:r>
              <a:rPr sz="2000">
                <a:latin typeface="Arial MT"/>
                <a:cs typeface="Arial MT"/>
              </a:rPr>
              <a:t>columns</a:t>
            </a:r>
            <a:r>
              <a:rPr sz="2000" spc="-10">
                <a:latin typeface="Arial MT"/>
                <a:cs typeface="Arial MT"/>
              </a:rPr>
              <a:t> </a:t>
            </a:r>
            <a:r>
              <a:rPr sz="2000">
                <a:latin typeface="Arial MT"/>
                <a:cs typeface="Arial MT"/>
              </a:rPr>
              <a:t>can be</a:t>
            </a:r>
            <a:r>
              <a:rPr sz="2000" spc="-5">
                <a:latin typeface="Arial MT"/>
                <a:cs typeface="Arial MT"/>
              </a:rPr>
              <a:t> </a:t>
            </a:r>
            <a:r>
              <a:rPr sz="2000">
                <a:latin typeface="Arial MT"/>
                <a:cs typeface="Arial MT"/>
              </a:rPr>
              <a:t>tricky</a:t>
            </a:r>
            <a:r>
              <a:rPr sz="2000" spc="-25">
                <a:latin typeface="Arial MT"/>
                <a:cs typeface="Arial MT"/>
              </a:rPr>
              <a:t> </a:t>
            </a:r>
            <a:r>
              <a:rPr sz="2000">
                <a:latin typeface="Arial MT"/>
                <a:cs typeface="Arial MT"/>
              </a:rPr>
              <a:t>unless</a:t>
            </a:r>
            <a:r>
              <a:rPr sz="2000" spc="-10">
                <a:latin typeface="Arial MT"/>
                <a:cs typeface="Arial MT"/>
              </a:rPr>
              <a:t> </a:t>
            </a:r>
            <a:r>
              <a:rPr sz="2000">
                <a:latin typeface="Arial MT"/>
                <a:cs typeface="Arial MT"/>
              </a:rPr>
              <a:t>you </a:t>
            </a:r>
            <a:r>
              <a:rPr sz="2000" spc="-540">
                <a:latin typeface="Arial MT"/>
                <a:cs typeface="Arial MT"/>
              </a:rPr>
              <a:t> </a:t>
            </a:r>
            <a:r>
              <a:rPr sz="2000" spc="5">
                <a:latin typeface="Arial MT"/>
                <a:cs typeface="Arial MT"/>
              </a:rPr>
              <a:t>use </a:t>
            </a:r>
            <a:r>
              <a:rPr sz="2000">
                <a:latin typeface="Arial MT"/>
                <a:cs typeface="Arial MT"/>
              </a:rPr>
              <a:t>a column family (a </a:t>
            </a:r>
            <a:r>
              <a:rPr sz="2000" spc="-5">
                <a:latin typeface="Arial MT"/>
                <a:cs typeface="Arial MT"/>
              </a:rPr>
              <a:t>high-level </a:t>
            </a:r>
            <a:r>
              <a:rPr sz="2000">
                <a:latin typeface="Arial MT"/>
                <a:cs typeface="Arial MT"/>
              </a:rPr>
              <a:t>category of data also known as an </a:t>
            </a:r>
            <a:r>
              <a:rPr sz="2000" spc="5">
                <a:latin typeface="Arial MT"/>
                <a:cs typeface="Arial MT"/>
              </a:rPr>
              <a:t> </a:t>
            </a:r>
            <a:r>
              <a:rPr sz="2000" i="1">
                <a:latin typeface="Arial"/>
                <a:cs typeface="Arial"/>
              </a:rPr>
              <a:t>upper</a:t>
            </a:r>
            <a:r>
              <a:rPr sz="2000" i="1" spc="-25">
                <a:latin typeface="Arial"/>
                <a:cs typeface="Arial"/>
              </a:rPr>
              <a:t> </a:t>
            </a:r>
            <a:r>
              <a:rPr sz="2000" i="1">
                <a:latin typeface="Arial"/>
                <a:cs typeface="Arial"/>
              </a:rPr>
              <a:t>level</a:t>
            </a:r>
            <a:r>
              <a:rPr sz="2000" i="1" spc="-15">
                <a:latin typeface="Arial"/>
                <a:cs typeface="Arial"/>
              </a:rPr>
              <a:t> </a:t>
            </a:r>
            <a:r>
              <a:rPr sz="2000" i="1">
                <a:latin typeface="Arial"/>
                <a:cs typeface="Arial"/>
              </a:rPr>
              <a:t>ontology</a:t>
            </a:r>
            <a:r>
              <a:rPr sz="2000">
                <a:latin typeface="Arial MT"/>
                <a:cs typeface="Arial MT"/>
              </a:rPr>
              <a:t>).</a:t>
            </a:r>
          </a:p>
          <a:p>
            <a:pPr marL="355600" indent="-342900">
              <a:lnSpc>
                <a:spcPct val="100000"/>
              </a:lnSpc>
              <a:spcBef>
                <a:spcPts val="1080"/>
              </a:spcBef>
              <a:buChar char="•"/>
              <a:tabLst>
                <a:tab pos="354965" algn="l"/>
                <a:tab pos="355600" algn="l"/>
              </a:tabLst>
            </a:pPr>
            <a:r>
              <a:rPr sz="2000">
                <a:latin typeface="Arial MT"/>
                <a:cs typeface="Arial MT"/>
              </a:rPr>
              <a:t>For</a:t>
            </a:r>
            <a:r>
              <a:rPr sz="2000" spc="-15">
                <a:latin typeface="Arial MT"/>
                <a:cs typeface="Arial MT"/>
              </a:rPr>
              <a:t> </a:t>
            </a:r>
            <a:r>
              <a:rPr sz="2000">
                <a:latin typeface="Arial MT"/>
                <a:cs typeface="Arial MT"/>
              </a:rPr>
              <a:t>example,</a:t>
            </a:r>
            <a:r>
              <a:rPr sz="2000" spc="-25">
                <a:latin typeface="Arial MT"/>
                <a:cs typeface="Arial MT"/>
              </a:rPr>
              <a:t> </a:t>
            </a:r>
            <a:r>
              <a:rPr sz="2000">
                <a:latin typeface="Arial MT"/>
                <a:cs typeface="Arial MT"/>
              </a:rPr>
              <a:t>you</a:t>
            </a:r>
            <a:r>
              <a:rPr sz="2000" spc="-20">
                <a:latin typeface="Arial MT"/>
                <a:cs typeface="Arial MT"/>
              </a:rPr>
              <a:t> </a:t>
            </a:r>
            <a:r>
              <a:rPr sz="2000">
                <a:latin typeface="Arial MT"/>
                <a:cs typeface="Arial MT"/>
              </a:rPr>
              <a:t>may</a:t>
            </a:r>
            <a:r>
              <a:rPr sz="2000" spc="-10">
                <a:latin typeface="Arial MT"/>
                <a:cs typeface="Arial MT"/>
              </a:rPr>
              <a:t> </a:t>
            </a:r>
            <a:r>
              <a:rPr sz="2000">
                <a:latin typeface="Arial MT"/>
                <a:cs typeface="Arial MT"/>
              </a:rPr>
              <a:t>have</a:t>
            </a:r>
            <a:r>
              <a:rPr sz="2000" spc="-20">
                <a:latin typeface="Arial MT"/>
                <a:cs typeface="Arial MT"/>
              </a:rPr>
              <a:t> </a:t>
            </a:r>
            <a:r>
              <a:rPr sz="2000">
                <a:latin typeface="Arial MT"/>
                <a:cs typeface="Arial MT"/>
              </a:rPr>
              <a:t>groups</a:t>
            </a:r>
            <a:r>
              <a:rPr sz="2000" spc="-35">
                <a:latin typeface="Arial MT"/>
                <a:cs typeface="Arial MT"/>
              </a:rPr>
              <a:t> </a:t>
            </a:r>
            <a:r>
              <a:rPr sz="2000">
                <a:latin typeface="Arial MT"/>
                <a:cs typeface="Arial MT"/>
              </a:rPr>
              <a:t>of columns</a:t>
            </a:r>
            <a:r>
              <a:rPr sz="2000" spc="-30">
                <a:latin typeface="Arial MT"/>
                <a:cs typeface="Arial MT"/>
              </a:rPr>
              <a:t> </a:t>
            </a:r>
            <a:r>
              <a:rPr sz="2000">
                <a:latin typeface="Arial MT"/>
                <a:cs typeface="Arial MT"/>
              </a:rPr>
              <a:t>that</a:t>
            </a:r>
            <a:r>
              <a:rPr sz="2000" spc="-20">
                <a:latin typeface="Arial MT"/>
                <a:cs typeface="Arial MT"/>
              </a:rPr>
              <a:t> </a:t>
            </a:r>
            <a:r>
              <a:rPr sz="2000">
                <a:latin typeface="Arial MT"/>
                <a:cs typeface="Arial MT"/>
              </a:rPr>
              <a:t>describe</a:t>
            </a:r>
            <a:r>
              <a:rPr sz="2000" spc="-40">
                <a:latin typeface="Arial MT"/>
                <a:cs typeface="Arial MT"/>
              </a:rPr>
              <a:t> </a:t>
            </a:r>
            <a:r>
              <a:rPr sz="2000">
                <a:latin typeface="Arial MT"/>
                <a:cs typeface="Arial MT"/>
              </a:rPr>
              <a:t>a</a:t>
            </a:r>
          </a:p>
          <a:p>
            <a:pPr marL="355600">
              <a:lnSpc>
                <a:spcPct val="100000"/>
              </a:lnSpc>
            </a:pPr>
            <a:r>
              <a:rPr sz="2000">
                <a:latin typeface="Arial MT"/>
                <a:cs typeface="Arial MT"/>
              </a:rPr>
              <a:t>website,</a:t>
            </a:r>
            <a:r>
              <a:rPr sz="2000" spc="-25">
                <a:latin typeface="Arial MT"/>
                <a:cs typeface="Arial MT"/>
              </a:rPr>
              <a:t> </a:t>
            </a:r>
            <a:r>
              <a:rPr sz="2000">
                <a:latin typeface="Arial MT"/>
                <a:cs typeface="Arial MT"/>
              </a:rPr>
              <a:t>a</a:t>
            </a:r>
            <a:r>
              <a:rPr sz="2000" spc="10">
                <a:latin typeface="Arial MT"/>
                <a:cs typeface="Arial MT"/>
              </a:rPr>
              <a:t> </a:t>
            </a:r>
            <a:r>
              <a:rPr sz="2000" spc="5">
                <a:latin typeface="Arial MT"/>
                <a:cs typeface="Arial MT"/>
              </a:rPr>
              <a:t>person,</a:t>
            </a:r>
            <a:r>
              <a:rPr sz="2000" spc="-25">
                <a:latin typeface="Arial MT"/>
                <a:cs typeface="Arial MT"/>
              </a:rPr>
              <a:t> </a:t>
            </a:r>
            <a:r>
              <a:rPr sz="2000">
                <a:latin typeface="Arial MT"/>
                <a:cs typeface="Arial MT"/>
              </a:rPr>
              <a:t>a geographical</a:t>
            </a:r>
            <a:r>
              <a:rPr sz="2000" spc="-30">
                <a:latin typeface="Arial MT"/>
                <a:cs typeface="Arial MT"/>
              </a:rPr>
              <a:t> </a:t>
            </a:r>
            <a:r>
              <a:rPr sz="2000">
                <a:latin typeface="Arial MT"/>
                <a:cs typeface="Arial MT"/>
              </a:rPr>
              <a:t>location,</a:t>
            </a:r>
            <a:r>
              <a:rPr sz="2000" spc="-5">
                <a:latin typeface="Arial MT"/>
                <a:cs typeface="Arial MT"/>
              </a:rPr>
              <a:t> </a:t>
            </a:r>
            <a:r>
              <a:rPr sz="2000">
                <a:latin typeface="Arial MT"/>
                <a:cs typeface="Arial MT"/>
              </a:rPr>
              <a:t>and products</a:t>
            </a:r>
            <a:r>
              <a:rPr sz="2000" spc="-45">
                <a:latin typeface="Arial MT"/>
                <a:cs typeface="Arial MT"/>
              </a:rPr>
              <a:t> </a:t>
            </a:r>
            <a:r>
              <a:rPr sz="2000">
                <a:latin typeface="Arial MT"/>
                <a:cs typeface="Arial MT"/>
              </a:rPr>
              <a:t>for sale.</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43</a:t>
            </a:r>
            <a:endParaRPr sz="2400">
              <a:latin typeface="Arial"/>
              <a:cs typeface="Arial"/>
            </a:endParaRPr>
          </a:p>
        </p:txBody>
      </p:sp>
    </p:spTree>
    <p:extLst>
      <p:ext uri="{BB962C8B-B14F-4D97-AF65-F5344CB8AC3E}">
        <p14:creationId xmlns:p14="http://schemas.microsoft.com/office/powerpoint/2010/main" val="122295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339978"/>
            <a:ext cx="8440046" cy="659155"/>
          </a:xfrm>
          <a:prstGeom prst="rect">
            <a:avLst/>
          </a:prstGeom>
        </p:spPr>
        <p:txBody>
          <a:bodyPr vert="horz" wrap="square" lIns="0" tIns="12700" rIns="0" bIns="0" rtlCol="0">
            <a:spAutoFit/>
          </a:bodyPr>
          <a:lstStyle/>
          <a:p>
            <a:pPr marL="12700" marR="5080">
              <a:lnSpc>
                <a:spcPct val="100000"/>
              </a:lnSpc>
              <a:spcBef>
                <a:spcPts val="100"/>
              </a:spcBef>
            </a:pPr>
            <a:r>
              <a:rPr spc="-60"/>
              <a:t>Benefits</a:t>
            </a:r>
            <a:r>
              <a:rPr spc="-140"/>
              <a:t> </a:t>
            </a:r>
            <a:r>
              <a:rPr spc="-35"/>
              <a:t>of</a:t>
            </a:r>
            <a:r>
              <a:rPr spc="55"/>
              <a:t> </a:t>
            </a:r>
            <a:r>
              <a:rPr spc="-55"/>
              <a:t>column </a:t>
            </a:r>
            <a:r>
              <a:rPr spc="-1185"/>
              <a:t> </a:t>
            </a:r>
            <a:r>
              <a:rPr spc="-50"/>
              <a:t>family</a:t>
            </a:r>
            <a:r>
              <a:rPr spc="-135"/>
              <a:t> </a:t>
            </a:r>
            <a:r>
              <a:rPr spc="-60"/>
              <a:t>systems</a:t>
            </a:r>
          </a:p>
        </p:txBody>
      </p:sp>
      <p:sp>
        <p:nvSpPr>
          <p:cNvPr id="3" name="object 3"/>
          <p:cNvSpPr txBox="1"/>
          <p:nvPr/>
        </p:nvSpPr>
        <p:spPr>
          <a:xfrm>
            <a:off x="714587" y="1640914"/>
            <a:ext cx="3903980" cy="1352550"/>
          </a:xfrm>
          <a:prstGeom prst="rect">
            <a:avLst/>
          </a:prstGeom>
        </p:spPr>
        <p:txBody>
          <a:bodyPr vert="horz" wrap="square" lIns="0" tIns="150495" rIns="0" bIns="0" rtlCol="0">
            <a:spAutoFit/>
          </a:bodyPr>
          <a:lstStyle/>
          <a:p>
            <a:pPr marL="355600" indent="-342900">
              <a:lnSpc>
                <a:spcPct val="100000"/>
              </a:lnSpc>
              <a:spcBef>
                <a:spcPts val="1185"/>
              </a:spcBef>
              <a:buChar char="•"/>
              <a:tabLst>
                <a:tab pos="354965" algn="l"/>
                <a:tab pos="355600" algn="l"/>
              </a:tabLst>
            </a:pPr>
            <a:r>
              <a:rPr sz="2000">
                <a:latin typeface="Arial MT"/>
                <a:cs typeface="Arial MT"/>
              </a:rPr>
              <a:t>Higher</a:t>
            </a:r>
            <a:r>
              <a:rPr sz="2000" spc="-45">
                <a:latin typeface="Arial MT"/>
                <a:cs typeface="Arial MT"/>
              </a:rPr>
              <a:t> </a:t>
            </a:r>
            <a:r>
              <a:rPr sz="2000">
                <a:latin typeface="Arial MT"/>
                <a:cs typeface="Arial MT"/>
              </a:rPr>
              <a:t>Scalability</a:t>
            </a:r>
          </a:p>
          <a:p>
            <a:pPr marL="355600" indent="-342900">
              <a:lnSpc>
                <a:spcPct val="100000"/>
              </a:lnSpc>
              <a:spcBef>
                <a:spcPts val="1080"/>
              </a:spcBef>
              <a:buChar char="•"/>
              <a:tabLst>
                <a:tab pos="354965" algn="l"/>
                <a:tab pos="355600" algn="l"/>
              </a:tabLst>
            </a:pPr>
            <a:r>
              <a:rPr sz="2000" spc="5">
                <a:latin typeface="Arial MT"/>
                <a:cs typeface="Arial MT"/>
              </a:rPr>
              <a:t>H</a:t>
            </a:r>
            <a:r>
              <a:rPr sz="2000">
                <a:latin typeface="Arial MT"/>
                <a:cs typeface="Arial MT"/>
              </a:rPr>
              <a:t>ig</a:t>
            </a:r>
            <a:r>
              <a:rPr sz="2000" spc="5">
                <a:latin typeface="Arial MT"/>
                <a:cs typeface="Arial MT"/>
              </a:rPr>
              <a:t>h</a:t>
            </a:r>
            <a:r>
              <a:rPr sz="2000">
                <a:latin typeface="Arial MT"/>
                <a:cs typeface="Arial MT"/>
              </a:rPr>
              <a:t>er</a:t>
            </a:r>
            <a:r>
              <a:rPr sz="2000" spc="-125">
                <a:latin typeface="Arial MT"/>
                <a:cs typeface="Arial MT"/>
              </a:rPr>
              <a:t> </a:t>
            </a:r>
            <a:r>
              <a:rPr sz="2000" spc="-40">
                <a:latin typeface="Arial MT"/>
                <a:cs typeface="Arial MT"/>
              </a:rPr>
              <a:t>A</a:t>
            </a:r>
            <a:r>
              <a:rPr sz="2000">
                <a:latin typeface="Arial MT"/>
                <a:cs typeface="Arial MT"/>
              </a:rPr>
              <a:t>vaila</a:t>
            </a:r>
            <a:r>
              <a:rPr sz="2000" spc="5">
                <a:latin typeface="Arial MT"/>
                <a:cs typeface="Arial MT"/>
              </a:rPr>
              <a:t>b</a:t>
            </a:r>
            <a:r>
              <a:rPr sz="2000">
                <a:latin typeface="Arial MT"/>
                <a:cs typeface="Arial MT"/>
              </a:rPr>
              <a:t>ility</a:t>
            </a:r>
          </a:p>
          <a:p>
            <a:pPr marL="355600" indent="-342900">
              <a:lnSpc>
                <a:spcPct val="100000"/>
              </a:lnSpc>
              <a:spcBef>
                <a:spcPts val="1080"/>
              </a:spcBef>
              <a:buChar char="•"/>
              <a:tabLst>
                <a:tab pos="354965" algn="l"/>
                <a:tab pos="355600" algn="l"/>
              </a:tabLst>
            </a:pPr>
            <a:r>
              <a:rPr sz="2000">
                <a:latin typeface="Arial MT"/>
                <a:cs typeface="Arial MT"/>
              </a:rPr>
              <a:t>Ease</a:t>
            </a:r>
            <a:r>
              <a:rPr sz="2000" spc="-25">
                <a:latin typeface="Arial MT"/>
                <a:cs typeface="Arial MT"/>
              </a:rPr>
              <a:t> </a:t>
            </a:r>
            <a:r>
              <a:rPr sz="2000">
                <a:latin typeface="Arial MT"/>
                <a:cs typeface="Arial MT"/>
              </a:rPr>
              <a:t>to</a:t>
            </a:r>
            <a:r>
              <a:rPr sz="2000" spc="-135">
                <a:latin typeface="Arial MT"/>
                <a:cs typeface="Arial MT"/>
              </a:rPr>
              <a:t> </a:t>
            </a:r>
            <a:r>
              <a:rPr sz="2000">
                <a:latin typeface="Arial MT"/>
                <a:cs typeface="Arial MT"/>
              </a:rPr>
              <a:t>Add</a:t>
            </a:r>
            <a:r>
              <a:rPr sz="2000" spc="-10">
                <a:latin typeface="Arial MT"/>
                <a:cs typeface="Arial MT"/>
              </a:rPr>
              <a:t> </a:t>
            </a:r>
            <a:r>
              <a:rPr sz="2000">
                <a:latin typeface="Arial MT"/>
                <a:cs typeface="Arial MT"/>
              </a:rPr>
              <a:t>New</a:t>
            </a:r>
            <a:r>
              <a:rPr sz="2000" spc="-20">
                <a:latin typeface="Arial MT"/>
                <a:cs typeface="Arial MT"/>
              </a:rPr>
              <a:t> </a:t>
            </a:r>
            <a:r>
              <a:rPr sz="2000">
                <a:latin typeface="Arial MT"/>
                <a:cs typeface="Arial MT"/>
              </a:rPr>
              <a:t>Data</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44</a:t>
            </a:r>
            <a:endParaRPr sz="2400">
              <a:latin typeface="Arial"/>
              <a:cs typeface="Arial"/>
            </a:endParaRPr>
          </a:p>
        </p:txBody>
      </p:sp>
    </p:spTree>
    <p:extLst>
      <p:ext uri="{BB962C8B-B14F-4D97-AF65-F5344CB8AC3E}">
        <p14:creationId xmlns:p14="http://schemas.microsoft.com/office/powerpoint/2010/main" val="314005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350874" y="1132725"/>
            <a:ext cx="11259879" cy="5585503"/>
          </a:xfrm>
          <a:prstGeom prst="rect">
            <a:avLst/>
          </a:prstGeom>
        </p:spPr>
        <p:txBody>
          <a:bodyPr wrap="square">
            <a:spAutoFit/>
          </a:bodyPr>
          <a:lstStyle/>
          <a:p>
            <a:pPr>
              <a:lnSpc>
                <a:spcPct val="150000"/>
              </a:lnSpc>
            </a:pPr>
            <a:r>
              <a:rPr lang="en-US" sz="1600"/>
              <a:t>CAP theorem is also called brewer's theorem. It states that is impossible for a distributed data store to offer more than two out of three guarantees</a:t>
            </a:r>
          </a:p>
          <a:p>
            <a:pPr marL="742950" lvl="1" indent="-285750">
              <a:lnSpc>
                <a:spcPct val="150000"/>
              </a:lnSpc>
              <a:buFont typeface="Arial" panose="020B0604020202020204" pitchFamily="34" charset="0"/>
              <a:buChar char="•"/>
            </a:pPr>
            <a:r>
              <a:rPr lang="en-US" sz="1600"/>
              <a:t>Consistency</a:t>
            </a:r>
          </a:p>
          <a:p>
            <a:pPr marL="742950" lvl="1" indent="-285750">
              <a:lnSpc>
                <a:spcPct val="150000"/>
              </a:lnSpc>
              <a:buFont typeface="Arial" panose="020B0604020202020204" pitchFamily="34" charset="0"/>
              <a:buChar char="•"/>
            </a:pPr>
            <a:r>
              <a:rPr lang="en-US" sz="1600"/>
              <a:t>Availability</a:t>
            </a:r>
          </a:p>
          <a:p>
            <a:pPr marL="742950" lvl="1" indent="-285750">
              <a:lnSpc>
                <a:spcPct val="150000"/>
              </a:lnSpc>
              <a:buFont typeface="Arial" panose="020B0604020202020204" pitchFamily="34" charset="0"/>
              <a:buChar char="•"/>
            </a:pPr>
            <a:r>
              <a:rPr lang="en-US" sz="1600"/>
              <a:t>Partition Tolerance</a:t>
            </a:r>
          </a:p>
          <a:p>
            <a:pPr>
              <a:lnSpc>
                <a:spcPct val="150000"/>
              </a:lnSpc>
            </a:pPr>
            <a:r>
              <a:rPr lang="en-US" sz="1600" b="1"/>
              <a:t>Consistency:</a:t>
            </a:r>
            <a:endParaRPr lang="en-US" sz="1600"/>
          </a:p>
          <a:p>
            <a:pPr>
              <a:lnSpc>
                <a:spcPct val="150000"/>
              </a:lnSpc>
            </a:pPr>
            <a:r>
              <a:rPr lang="en-US" sz="1600"/>
              <a:t>The data should remain consistent even after the execution of an operation. This means once data is written, any future read request should contain that data. For example, after updating the order status, all the clients should be able to see the same data.</a:t>
            </a:r>
          </a:p>
          <a:p>
            <a:pPr>
              <a:lnSpc>
                <a:spcPct val="150000"/>
              </a:lnSpc>
            </a:pPr>
            <a:r>
              <a:rPr lang="en-US" sz="1600" b="1"/>
              <a:t>Availability:</a:t>
            </a:r>
            <a:endParaRPr lang="en-US" sz="1600"/>
          </a:p>
          <a:p>
            <a:pPr>
              <a:lnSpc>
                <a:spcPct val="150000"/>
              </a:lnSpc>
            </a:pPr>
            <a:r>
              <a:rPr lang="en-US" sz="1600"/>
              <a:t>The database should always be available and responsive. It should not have any downtime.</a:t>
            </a:r>
          </a:p>
          <a:p>
            <a:pPr>
              <a:lnSpc>
                <a:spcPct val="150000"/>
              </a:lnSpc>
            </a:pPr>
            <a:r>
              <a:rPr lang="en-US" sz="1600" b="1"/>
              <a:t>Partition Tolerance:</a:t>
            </a:r>
            <a:endParaRPr lang="en-US" sz="1600"/>
          </a:p>
          <a:p>
            <a:pPr>
              <a:lnSpc>
                <a:spcPct val="150000"/>
              </a:lnSpc>
            </a:pPr>
            <a:r>
              <a:rPr lang="en-US" sz="1600"/>
              <a:t>Partition Tolerance means that the system should continue to function even if the communication among the servers is not stable. For example, the servers can be partitioned into multiple groups which may not communicate with each other. Here, if part of the database is unavailable, other parts are always unaffected.</a:t>
            </a:r>
          </a:p>
        </p:txBody>
      </p:sp>
      <p:sp>
        <p:nvSpPr>
          <p:cNvPr id="7" name="object 2"/>
          <p:cNvSpPr txBox="1">
            <a:spLocks/>
          </p:cNvSpPr>
          <p:nvPr/>
        </p:nvSpPr>
        <p:spPr>
          <a:xfrm>
            <a:off x="714587" y="44166"/>
            <a:ext cx="7791460" cy="1120820"/>
          </a:xfrm>
          <a:prstGeom prst="rect">
            <a:avLst/>
          </a:prstGeom>
        </p:spPr>
        <p:txBody>
          <a:bodyPr vert="horz" wrap="square" lIns="0" tIns="12700" rIns="0" bIns="0" rtlCol="0" anchor="b">
            <a:sp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a:t>CAP theorem</a:t>
            </a:r>
            <a:endParaRPr lang="en-IN"/>
          </a:p>
        </p:txBody>
      </p:sp>
    </p:spTree>
    <p:extLst>
      <p:ext uri="{BB962C8B-B14F-4D97-AF65-F5344CB8AC3E}">
        <p14:creationId xmlns:p14="http://schemas.microsoft.com/office/powerpoint/2010/main" val="4031725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8" y="888619"/>
            <a:ext cx="5795433" cy="659155"/>
          </a:xfrm>
          <a:prstGeom prst="rect">
            <a:avLst/>
          </a:prstGeom>
        </p:spPr>
        <p:txBody>
          <a:bodyPr vert="horz" wrap="square" lIns="0" tIns="12700" rIns="0" bIns="0" rtlCol="0">
            <a:spAutoFit/>
          </a:bodyPr>
          <a:lstStyle/>
          <a:p>
            <a:pPr marL="12700">
              <a:lnSpc>
                <a:spcPct val="100000"/>
              </a:lnSpc>
              <a:spcBef>
                <a:spcPts val="100"/>
              </a:spcBef>
            </a:pPr>
            <a:r>
              <a:rPr spc="-55"/>
              <a:t>Higher</a:t>
            </a:r>
            <a:r>
              <a:rPr spc="-180"/>
              <a:t> </a:t>
            </a:r>
            <a:r>
              <a:rPr spc="-55"/>
              <a:t>Scalability</a:t>
            </a:r>
          </a:p>
        </p:txBody>
      </p:sp>
      <p:sp>
        <p:nvSpPr>
          <p:cNvPr id="3" name="object 3"/>
          <p:cNvSpPr txBox="1"/>
          <p:nvPr/>
        </p:nvSpPr>
        <p:spPr>
          <a:xfrm>
            <a:off x="714587" y="1777950"/>
            <a:ext cx="10727267" cy="245003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The</a:t>
            </a:r>
            <a:r>
              <a:rPr sz="2000" spc="-5">
                <a:latin typeface="Arial MT"/>
                <a:cs typeface="Arial MT"/>
              </a:rPr>
              <a:t> </a:t>
            </a:r>
            <a:r>
              <a:rPr sz="2000">
                <a:latin typeface="Arial MT"/>
                <a:cs typeface="Arial MT"/>
              </a:rPr>
              <a:t>principal</a:t>
            </a:r>
            <a:r>
              <a:rPr sz="2000" spc="-5">
                <a:latin typeface="Arial MT"/>
                <a:cs typeface="Arial MT"/>
              </a:rPr>
              <a:t> </a:t>
            </a:r>
            <a:r>
              <a:rPr sz="2000">
                <a:latin typeface="Arial MT"/>
                <a:cs typeface="Arial MT"/>
              </a:rPr>
              <a:t>reason</a:t>
            </a:r>
            <a:r>
              <a:rPr sz="2000" spc="-25">
                <a:latin typeface="Arial MT"/>
                <a:cs typeface="Arial MT"/>
              </a:rPr>
              <a:t> </a:t>
            </a:r>
            <a:r>
              <a:rPr sz="2000">
                <a:latin typeface="Arial MT"/>
                <a:cs typeface="Arial MT"/>
              </a:rPr>
              <a:t>for</a:t>
            </a:r>
            <a:r>
              <a:rPr sz="2000" spc="-5">
                <a:latin typeface="Arial MT"/>
                <a:cs typeface="Arial MT"/>
              </a:rPr>
              <a:t> </a:t>
            </a:r>
            <a:r>
              <a:rPr sz="2000">
                <a:latin typeface="Arial MT"/>
                <a:cs typeface="Arial MT"/>
              </a:rPr>
              <a:t>this</a:t>
            </a:r>
            <a:r>
              <a:rPr sz="2000" spc="-5">
                <a:latin typeface="Arial MT"/>
                <a:cs typeface="Arial MT"/>
              </a:rPr>
              <a:t> </a:t>
            </a:r>
            <a:r>
              <a:rPr sz="2000">
                <a:latin typeface="Arial MT"/>
                <a:cs typeface="Arial MT"/>
              </a:rPr>
              <a:t>relationship</a:t>
            </a:r>
            <a:r>
              <a:rPr sz="2000" spc="-15">
                <a:latin typeface="Arial MT"/>
                <a:cs typeface="Arial MT"/>
              </a:rPr>
              <a:t> </a:t>
            </a:r>
            <a:r>
              <a:rPr sz="2000">
                <a:latin typeface="Arial MT"/>
                <a:cs typeface="Arial MT"/>
              </a:rPr>
              <a:t>is</a:t>
            </a:r>
            <a:r>
              <a:rPr sz="2000" spc="5">
                <a:latin typeface="Arial MT"/>
                <a:cs typeface="Arial MT"/>
              </a:rPr>
              <a:t> </a:t>
            </a:r>
            <a:r>
              <a:rPr sz="2000">
                <a:latin typeface="Arial MT"/>
                <a:cs typeface="Arial MT"/>
              </a:rPr>
              <a:t>the simple</a:t>
            </a:r>
            <a:r>
              <a:rPr sz="2000" spc="-10">
                <a:latin typeface="Arial MT"/>
                <a:cs typeface="Arial MT"/>
              </a:rPr>
              <a:t> </a:t>
            </a:r>
            <a:r>
              <a:rPr sz="2000" spc="5">
                <a:latin typeface="Arial MT"/>
                <a:cs typeface="Arial MT"/>
              </a:rPr>
              <a:t>way</a:t>
            </a:r>
            <a:r>
              <a:rPr sz="2000" spc="-5">
                <a:latin typeface="Arial MT"/>
                <a:cs typeface="Arial MT"/>
              </a:rPr>
              <a:t> </a:t>
            </a:r>
            <a:r>
              <a:rPr sz="2000">
                <a:latin typeface="Arial MT"/>
                <a:cs typeface="Arial MT"/>
              </a:rPr>
              <a:t>that</a:t>
            </a:r>
            <a:r>
              <a:rPr sz="2000" spc="-5">
                <a:latin typeface="Arial MT"/>
                <a:cs typeface="Arial MT"/>
              </a:rPr>
              <a:t> </a:t>
            </a:r>
            <a:r>
              <a:rPr sz="2000">
                <a:latin typeface="Arial MT"/>
                <a:cs typeface="Arial MT"/>
              </a:rPr>
              <a:t>row</a:t>
            </a:r>
          </a:p>
          <a:p>
            <a:pPr marL="355600">
              <a:lnSpc>
                <a:spcPct val="100000"/>
              </a:lnSpc>
              <a:spcBef>
                <a:spcPts val="5"/>
              </a:spcBef>
            </a:pPr>
            <a:r>
              <a:rPr sz="2000">
                <a:latin typeface="Arial MT"/>
                <a:cs typeface="Arial MT"/>
              </a:rPr>
              <a:t>IDs</a:t>
            </a:r>
            <a:r>
              <a:rPr sz="2000" spc="-10">
                <a:latin typeface="Arial MT"/>
                <a:cs typeface="Arial MT"/>
              </a:rPr>
              <a:t> </a:t>
            </a:r>
            <a:r>
              <a:rPr sz="2000">
                <a:latin typeface="Arial MT"/>
                <a:cs typeface="Arial MT"/>
              </a:rPr>
              <a:t>and</a:t>
            </a:r>
            <a:r>
              <a:rPr sz="2000" spc="-25">
                <a:latin typeface="Arial MT"/>
                <a:cs typeface="Arial MT"/>
              </a:rPr>
              <a:t> </a:t>
            </a:r>
            <a:r>
              <a:rPr sz="2000">
                <a:latin typeface="Arial MT"/>
                <a:cs typeface="Arial MT"/>
              </a:rPr>
              <a:t>column</a:t>
            </a:r>
            <a:r>
              <a:rPr sz="2000" spc="-35">
                <a:latin typeface="Arial MT"/>
                <a:cs typeface="Arial MT"/>
              </a:rPr>
              <a:t> </a:t>
            </a:r>
            <a:r>
              <a:rPr sz="2000">
                <a:latin typeface="Arial MT"/>
                <a:cs typeface="Arial MT"/>
              </a:rPr>
              <a:t>names</a:t>
            </a:r>
            <a:r>
              <a:rPr sz="2000" spc="-15">
                <a:latin typeface="Arial MT"/>
                <a:cs typeface="Arial MT"/>
              </a:rPr>
              <a:t> </a:t>
            </a:r>
            <a:r>
              <a:rPr sz="2000">
                <a:latin typeface="Arial MT"/>
                <a:cs typeface="Arial MT"/>
              </a:rPr>
              <a:t>are</a:t>
            </a:r>
            <a:r>
              <a:rPr sz="2000" spc="-35">
                <a:latin typeface="Arial MT"/>
                <a:cs typeface="Arial MT"/>
              </a:rPr>
              <a:t> </a:t>
            </a:r>
            <a:r>
              <a:rPr sz="2000">
                <a:latin typeface="Arial MT"/>
                <a:cs typeface="Arial MT"/>
              </a:rPr>
              <a:t>used</a:t>
            </a:r>
            <a:r>
              <a:rPr sz="2000" spc="-15">
                <a:latin typeface="Arial MT"/>
                <a:cs typeface="Arial MT"/>
              </a:rPr>
              <a:t> </a:t>
            </a:r>
            <a:r>
              <a:rPr sz="2000">
                <a:latin typeface="Arial MT"/>
                <a:cs typeface="Arial MT"/>
              </a:rPr>
              <a:t>to</a:t>
            </a:r>
            <a:r>
              <a:rPr sz="2000" spc="-25">
                <a:latin typeface="Arial MT"/>
                <a:cs typeface="Arial MT"/>
              </a:rPr>
              <a:t> </a:t>
            </a:r>
            <a:r>
              <a:rPr sz="2000">
                <a:latin typeface="Arial MT"/>
                <a:cs typeface="Arial MT"/>
              </a:rPr>
              <a:t>identify</a:t>
            </a:r>
            <a:r>
              <a:rPr sz="2000" spc="-1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cell.</a:t>
            </a:r>
          </a:p>
          <a:p>
            <a:pPr marL="355600" marR="5080" indent="-342900">
              <a:lnSpc>
                <a:spcPct val="100000"/>
              </a:lnSpc>
              <a:spcBef>
                <a:spcPts val="1080"/>
              </a:spcBef>
              <a:buChar char="•"/>
              <a:tabLst>
                <a:tab pos="354965" algn="l"/>
                <a:tab pos="355600" algn="l"/>
              </a:tabLst>
            </a:pPr>
            <a:r>
              <a:rPr sz="2000">
                <a:latin typeface="Arial MT"/>
                <a:cs typeface="Arial MT"/>
              </a:rPr>
              <a:t>By keeping the interface simple, the back-end system can distribute </a:t>
            </a:r>
            <a:r>
              <a:rPr sz="2000" spc="-545">
                <a:latin typeface="Arial MT"/>
                <a:cs typeface="Arial MT"/>
              </a:rPr>
              <a:t> </a:t>
            </a:r>
            <a:r>
              <a:rPr sz="2000">
                <a:latin typeface="Arial MT"/>
                <a:cs typeface="Arial MT"/>
              </a:rPr>
              <a:t>queries</a:t>
            </a:r>
            <a:r>
              <a:rPr sz="2000" spc="-10">
                <a:latin typeface="Arial MT"/>
                <a:cs typeface="Arial MT"/>
              </a:rPr>
              <a:t> </a:t>
            </a:r>
            <a:r>
              <a:rPr sz="2000">
                <a:latin typeface="Arial MT"/>
                <a:cs typeface="Arial MT"/>
              </a:rPr>
              <a:t>over</a:t>
            </a:r>
            <a:r>
              <a:rPr sz="2000" spc="-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large number</a:t>
            </a:r>
            <a:r>
              <a:rPr sz="2000" spc="-30">
                <a:latin typeface="Arial MT"/>
                <a:cs typeface="Arial MT"/>
              </a:rPr>
              <a:t> </a:t>
            </a:r>
            <a:r>
              <a:rPr sz="2000">
                <a:latin typeface="Arial MT"/>
                <a:cs typeface="Arial MT"/>
              </a:rPr>
              <a:t>of</a:t>
            </a:r>
            <a:r>
              <a:rPr sz="2000" spc="10">
                <a:latin typeface="Arial MT"/>
                <a:cs typeface="Arial MT"/>
              </a:rPr>
              <a:t> </a:t>
            </a:r>
            <a:r>
              <a:rPr sz="2000">
                <a:latin typeface="Arial MT"/>
                <a:cs typeface="Arial MT"/>
              </a:rPr>
              <a:t>processing</a:t>
            </a:r>
            <a:r>
              <a:rPr sz="2000" spc="-25">
                <a:latin typeface="Arial MT"/>
                <a:cs typeface="Arial MT"/>
              </a:rPr>
              <a:t> </a:t>
            </a:r>
            <a:r>
              <a:rPr sz="2000">
                <a:latin typeface="Arial MT"/>
                <a:cs typeface="Arial MT"/>
              </a:rPr>
              <a:t>nodes</a:t>
            </a:r>
            <a:r>
              <a:rPr sz="2000" spc="-15">
                <a:latin typeface="Arial MT"/>
                <a:cs typeface="Arial MT"/>
              </a:rPr>
              <a:t> </a:t>
            </a:r>
            <a:r>
              <a:rPr sz="2000">
                <a:latin typeface="Arial MT"/>
                <a:cs typeface="Arial MT"/>
              </a:rPr>
              <a:t>without</a:t>
            </a:r>
            <a:r>
              <a:rPr sz="2000" spc="-100">
                <a:latin typeface="Arial MT"/>
                <a:cs typeface="Arial MT"/>
              </a:rPr>
              <a:t> </a:t>
            </a:r>
            <a:r>
              <a:rPr sz="2000">
                <a:latin typeface="Arial MT"/>
                <a:cs typeface="Arial MT"/>
              </a:rPr>
              <a:t>performing </a:t>
            </a:r>
            <a:r>
              <a:rPr sz="2000" spc="-540">
                <a:latin typeface="Arial MT"/>
                <a:cs typeface="Arial MT"/>
              </a:rPr>
              <a:t> </a:t>
            </a:r>
            <a:r>
              <a:rPr sz="2000">
                <a:latin typeface="Arial MT"/>
                <a:cs typeface="Arial MT"/>
              </a:rPr>
              <a:t>any</a:t>
            </a:r>
            <a:r>
              <a:rPr sz="2000" spc="-20">
                <a:latin typeface="Arial MT"/>
                <a:cs typeface="Arial MT"/>
              </a:rPr>
              <a:t> </a:t>
            </a:r>
            <a:r>
              <a:rPr sz="2000">
                <a:latin typeface="Arial MT"/>
                <a:cs typeface="Arial MT"/>
              </a:rPr>
              <a:t>join operations.</a:t>
            </a:r>
          </a:p>
          <a:p>
            <a:pPr marL="355600" marR="415925" indent="-342900">
              <a:lnSpc>
                <a:spcPct val="100000"/>
              </a:lnSpc>
              <a:spcBef>
                <a:spcPts val="1080"/>
              </a:spcBef>
              <a:buChar char="•"/>
              <a:tabLst>
                <a:tab pos="354965" algn="l"/>
                <a:tab pos="355600" algn="l"/>
              </a:tabLst>
            </a:pPr>
            <a:r>
              <a:rPr sz="2000">
                <a:latin typeface="Arial MT"/>
                <a:cs typeface="Arial MT"/>
              </a:rPr>
              <a:t>With</a:t>
            </a:r>
            <a:r>
              <a:rPr sz="2000" spc="-20">
                <a:latin typeface="Arial MT"/>
                <a:cs typeface="Arial MT"/>
              </a:rPr>
              <a:t> </a:t>
            </a:r>
            <a:r>
              <a:rPr sz="2000">
                <a:latin typeface="Arial MT"/>
                <a:cs typeface="Arial MT"/>
              </a:rPr>
              <a:t>careful</a:t>
            </a:r>
            <a:r>
              <a:rPr sz="2000" spc="-35">
                <a:latin typeface="Arial MT"/>
                <a:cs typeface="Arial MT"/>
              </a:rPr>
              <a:t> </a:t>
            </a:r>
            <a:r>
              <a:rPr sz="2000">
                <a:latin typeface="Arial MT"/>
                <a:cs typeface="Arial MT"/>
              </a:rPr>
              <a:t>design</a:t>
            </a:r>
            <a:r>
              <a:rPr sz="2000" spc="-15">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row</a:t>
            </a:r>
            <a:r>
              <a:rPr sz="2000" spc="-25">
                <a:latin typeface="Arial MT"/>
                <a:cs typeface="Arial MT"/>
              </a:rPr>
              <a:t> </a:t>
            </a:r>
            <a:r>
              <a:rPr sz="2000">
                <a:latin typeface="Arial MT"/>
                <a:cs typeface="Arial MT"/>
              </a:rPr>
              <a:t>IDs</a:t>
            </a:r>
            <a:r>
              <a:rPr sz="2000" spc="-1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columns,</a:t>
            </a:r>
            <a:r>
              <a:rPr sz="2000" spc="-35">
                <a:latin typeface="Arial MT"/>
                <a:cs typeface="Arial MT"/>
              </a:rPr>
              <a:t> </a:t>
            </a:r>
            <a:r>
              <a:rPr sz="2000">
                <a:latin typeface="Arial MT"/>
                <a:cs typeface="Arial MT"/>
              </a:rPr>
              <a:t>you</a:t>
            </a:r>
            <a:r>
              <a:rPr sz="2000" spc="-20">
                <a:latin typeface="Arial MT"/>
                <a:cs typeface="Arial MT"/>
              </a:rPr>
              <a:t> </a:t>
            </a:r>
            <a:r>
              <a:rPr sz="2000">
                <a:latin typeface="Arial MT"/>
                <a:cs typeface="Arial MT"/>
              </a:rPr>
              <a:t>give</a:t>
            </a:r>
            <a:r>
              <a:rPr sz="2000" spc="10">
                <a:latin typeface="Arial MT"/>
                <a:cs typeface="Arial MT"/>
              </a:rPr>
              <a:t> </a:t>
            </a:r>
            <a:r>
              <a:rPr sz="2000">
                <a:latin typeface="Arial MT"/>
                <a:cs typeface="Arial MT"/>
              </a:rPr>
              <a:t>the system </a:t>
            </a:r>
            <a:r>
              <a:rPr sz="2000" spc="-540">
                <a:latin typeface="Arial MT"/>
                <a:cs typeface="Arial MT"/>
              </a:rPr>
              <a:t> </a:t>
            </a:r>
            <a:r>
              <a:rPr sz="2000">
                <a:latin typeface="Arial MT"/>
                <a:cs typeface="Arial MT"/>
              </a:rPr>
              <a:t>enough hints to tell it where to get related data and avoid </a:t>
            </a:r>
            <a:r>
              <a:rPr sz="2000" spc="5">
                <a:latin typeface="Arial MT"/>
                <a:cs typeface="Arial MT"/>
              </a:rPr>
              <a:t> </a:t>
            </a:r>
            <a:r>
              <a:rPr sz="2000">
                <a:latin typeface="Arial MT"/>
                <a:cs typeface="Arial MT"/>
              </a:rPr>
              <a:t>unnecessary</a:t>
            </a:r>
            <a:r>
              <a:rPr sz="2000" spc="-50">
                <a:latin typeface="Arial MT"/>
                <a:cs typeface="Arial MT"/>
              </a:rPr>
              <a:t> </a:t>
            </a:r>
            <a:r>
              <a:rPr sz="2000">
                <a:latin typeface="Arial MT"/>
                <a:cs typeface="Arial MT"/>
              </a:rPr>
              <a:t>network</a:t>
            </a:r>
            <a:r>
              <a:rPr sz="2000" spc="-35">
                <a:latin typeface="Arial MT"/>
                <a:cs typeface="Arial MT"/>
              </a:rPr>
              <a:t> </a:t>
            </a:r>
            <a:r>
              <a:rPr sz="2000" spc="-5">
                <a:latin typeface="Arial MT"/>
                <a:cs typeface="Arial MT"/>
              </a:rPr>
              <a:t>traffic</a:t>
            </a:r>
            <a:r>
              <a:rPr sz="2000" spc="-25">
                <a:latin typeface="Arial MT"/>
                <a:cs typeface="Arial MT"/>
              </a:rPr>
              <a:t> </a:t>
            </a:r>
            <a:r>
              <a:rPr sz="2000">
                <a:latin typeface="Arial MT"/>
                <a:cs typeface="Arial MT"/>
              </a:rPr>
              <a:t>crucial</a:t>
            </a:r>
            <a:r>
              <a:rPr sz="2000" spc="-2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system</a:t>
            </a:r>
            <a:r>
              <a:rPr sz="2000" spc="-30">
                <a:latin typeface="Arial MT"/>
                <a:cs typeface="Arial MT"/>
              </a:rPr>
              <a:t> </a:t>
            </a:r>
            <a:r>
              <a:rPr sz="2000">
                <a:latin typeface="Arial MT"/>
                <a:cs typeface="Arial MT"/>
              </a:rPr>
              <a:t>performance.</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45</a:t>
            </a:r>
            <a:endParaRPr sz="2400">
              <a:latin typeface="Arial"/>
              <a:cs typeface="Arial"/>
            </a:endParaRPr>
          </a:p>
        </p:txBody>
      </p:sp>
    </p:spTree>
    <p:extLst>
      <p:ext uri="{BB962C8B-B14F-4D97-AF65-F5344CB8AC3E}">
        <p14:creationId xmlns:p14="http://schemas.microsoft.com/office/powerpoint/2010/main" val="4115292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5975773" cy="659155"/>
          </a:xfrm>
          <a:prstGeom prst="rect">
            <a:avLst/>
          </a:prstGeom>
        </p:spPr>
        <p:txBody>
          <a:bodyPr vert="horz" wrap="square" lIns="0" tIns="12700" rIns="0" bIns="0" rtlCol="0">
            <a:spAutoFit/>
          </a:bodyPr>
          <a:lstStyle/>
          <a:p>
            <a:pPr marL="12700">
              <a:lnSpc>
                <a:spcPct val="100000"/>
              </a:lnSpc>
              <a:spcBef>
                <a:spcPts val="100"/>
              </a:spcBef>
            </a:pPr>
            <a:r>
              <a:rPr spc="-55"/>
              <a:t>Higher</a:t>
            </a:r>
            <a:r>
              <a:rPr spc="-195"/>
              <a:t> </a:t>
            </a:r>
            <a:r>
              <a:rPr spc="-60"/>
              <a:t>Availability</a:t>
            </a:r>
          </a:p>
        </p:txBody>
      </p:sp>
      <p:sp>
        <p:nvSpPr>
          <p:cNvPr id="3" name="object 3"/>
          <p:cNvSpPr txBox="1"/>
          <p:nvPr/>
        </p:nvSpPr>
        <p:spPr>
          <a:xfrm>
            <a:off x="714586" y="1777950"/>
            <a:ext cx="10945707" cy="2591094"/>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By</a:t>
            </a:r>
            <a:r>
              <a:rPr sz="2000" spc="5">
                <a:latin typeface="Arial MT"/>
                <a:cs typeface="Arial MT"/>
              </a:rPr>
              <a:t> </a:t>
            </a:r>
            <a:r>
              <a:rPr sz="2000">
                <a:latin typeface="Arial MT"/>
                <a:cs typeface="Arial MT"/>
              </a:rPr>
              <a:t>building</a:t>
            </a:r>
            <a:r>
              <a:rPr sz="2000" spc="-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system</a:t>
            </a:r>
            <a:r>
              <a:rPr sz="2000" spc="-15">
                <a:latin typeface="Arial MT"/>
                <a:cs typeface="Arial MT"/>
              </a:rPr>
              <a:t> </a:t>
            </a:r>
            <a:r>
              <a:rPr sz="2000">
                <a:latin typeface="Arial MT"/>
                <a:cs typeface="Arial MT"/>
              </a:rPr>
              <a:t>that</a:t>
            </a:r>
            <a:r>
              <a:rPr sz="2000" spc="-10">
                <a:latin typeface="Arial MT"/>
                <a:cs typeface="Arial MT"/>
              </a:rPr>
              <a:t> </a:t>
            </a:r>
            <a:r>
              <a:rPr sz="2000">
                <a:latin typeface="Arial MT"/>
                <a:cs typeface="Arial MT"/>
              </a:rPr>
              <a:t>scales</a:t>
            </a:r>
            <a:r>
              <a:rPr sz="2000" spc="-15">
                <a:latin typeface="Arial MT"/>
                <a:cs typeface="Arial MT"/>
              </a:rPr>
              <a:t> </a:t>
            </a:r>
            <a:r>
              <a:rPr sz="2000">
                <a:latin typeface="Arial MT"/>
                <a:cs typeface="Arial MT"/>
              </a:rPr>
              <a:t>on distributed</a:t>
            </a:r>
            <a:r>
              <a:rPr sz="2000" spc="-30">
                <a:latin typeface="Arial MT"/>
                <a:cs typeface="Arial MT"/>
              </a:rPr>
              <a:t> </a:t>
            </a:r>
            <a:r>
              <a:rPr sz="2000" spc="5">
                <a:latin typeface="Arial MT"/>
                <a:cs typeface="Arial MT"/>
              </a:rPr>
              <a:t>networks,</a:t>
            </a:r>
            <a:r>
              <a:rPr sz="2000" spc="-35">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gain</a:t>
            </a:r>
            <a:r>
              <a:rPr sz="2000" spc="15">
                <a:latin typeface="Arial MT"/>
                <a:cs typeface="Arial MT"/>
              </a:rPr>
              <a:t> </a:t>
            </a:r>
            <a:r>
              <a:rPr sz="2000" spc="-5">
                <a:latin typeface="Arial MT"/>
                <a:cs typeface="Arial MT"/>
              </a:rPr>
              <a:t>the</a:t>
            </a:r>
            <a:endParaRPr sz="2000">
              <a:latin typeface="Arial MT"/>
              <a:cs typeface="Arial MT"/>
            </a:endParaRPr>
          </a:p>
          <a:p>
            <a:pPr marL="355600">
              <a:lnSpc>
                <a:spcPct val="100000"/>
              </a:lnSpc>
              <a:spcBef>
                <a:spcPts val="5"/>
              </a:spcBef>
            </a:pPr>
            <a:r>
              <a:rPr sz="2000">
                <a:latin typeface="Arial MT"/>
                <a:cs typeface="Arial MT"/>
              </a:rPr>
              <a:t>ability</a:t>
            </a:r>
            <a:r>
              <a:rPr sz="2000" spc="-5">
                <a:latin typeface="Arial MT"/>
                <a:cs typeface="Arial MT"/>
              </a:rPr>
              <a:t> </a:t>
            </a:r>
            <a:r>
              <a:rPr sz="2000">
                <a:latin typeface="Arial MT"/>
                <a:cs typeface="Arial MT"/>
              </a:rPr>
              <a:t>to</a:t>
            </a:r>
            <a:r>
              <a:rPr sz="2000" spc="-30">
                <a:latin typeface="Arial MT"/>
                <a:cs typeface="Arial MT"/>
              </a:rPr>
              <a:t> </a:t>
            </a:r>
            <a:r>
              <a:rPr sz="2000">
                <a:latin typeface="Arial MT"/>
                <a:cs typeface="Arial MT"/>
              </a:rPr>
              <a:t>replicate</a:t>
            </a:r>
            <a:r>
              <a:rPr sz="2000" spc="-35">
                <a:latin typeface="Arial MT"/>
                <a:cs typeface="Arial MT"/>
              </a:rPr>
              <a:t> </a:t>
            </a:r>
            <a:r>
              <a:rPr sz="2000">
                <a:latin typeface="Arial MT"/>
                <a:cs typeface="Arial MT"/>
              </a:rPr>
              <a:t>data</a:t>
            </a:r>
            <a:r>
              <a:rPr sz="2000" spc="-15">
                <a:latin typeface="Arial MT"/>
                <a:cs typeface="Arial MT"/>
              </a:rPr>
              <a:t> </a:t>
            </a:r>
            <a:r>
              <a:rPr sz="2000">
                <a:latin typeface="Arial MT"/>
                <a:cs typeface="Arial MT"/>
              </a:rPr>
              <a:t>on</a:t>
            </a:r>
            <a:r>
              <a:rPr sz="2000" spc="-15">
                <a:latin typeface="Arial MT"/>
                <a:cs typeface="Arial MT"/>
              </a:rPr>
              <a:t> </a:t>
            </a:r>
            <a:r>
              <a:rPr sz="2000">
                <a:latin typeface="Arial MT"/>
                <a:cs typeface="Arial MT"/>
              </a:rPr>
              <a:t>multiple</a:t>
            </a:r>
            <a:r>
              <a:rPr sz="2000" spc="-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in a</a:t>
            </a:r>
            <a:r>
              <a:rPr sz="2000" spc="-15">
                <a:latin typeface="Arial MT"/>
                <a:cs typeface="Arial MT"/>
              </a:rPr>
              <a:t> </a:t>
            </a:r>
            <a:r>
              <a:rPr sz="2000">
                <a:latin typeface="Arial MT"/>
                <a:cs typeface="Arial MT"/>
              </a:rPr>
              <a:t>network.</a:t>
            </a:r>
          </a:p>
          <a:p>
            <a:pPr marL="355600" marR="5080" indent="-342900">
              <a:lnSpc>
                <a:spcPct val="100000"/>
              </a:lnSpc>
              <a:spcBef>
                <a:spcPts val="1080"/>
              </a:spcBef>
              <a:buChar char="•"/>
              <a:tabLst>
                <a:tab pos="354965" algn="l"/>
                <a:tab pos="355600" algn="l"/>
              </a:tabLst>
            </a:pPr>
            <a:r>
              <a:rPr sz="2000">
                <a:latin typeface="Arial MT"/>
                <a:cs typeface="Arial MT"/>
              </a:rPr>
              <a:t>Because</a:t>
            </a:r>
            <a:r>
              <a:rPr sz="2000" spc="-35">
                <a:latin typeface="Arial MT"/>
                <a:cs typeface="Arial MT"/>
              </a:rPr>
              <a:t> </a:t>
            </a:r>
            <a:r>
              <a:rPr sz="2000">
                <a:latin typeface="Arial MT"/>
                <a:cs typeface="Arial MT"/>
              </a:rPr>
              <a:t>column</a:t>
            </a:r>
            <a:r>
              <a:rPr sz="2000" spc="-25">
                <a:latin typeface="Arial MT"/>
                <a:cs typeface="Arial MT"/>
              </a:rPr>
              <a:t> </a:t>
            </a:r>
            <a:r>
              <a:rPr sz="2000">
                <a:latin typeface="Arial MT"/>
                <a:cs typeface="Arial MT"/>
              </a:rPr>
              <a:t>family</a:t>
            </a:r>
            <a:r>
              <a:rPr sz="2000" spc="-10">
                <a:latin typeface="Arial MT"/>
                <a:cs typeface="Arial MT"/>
              </a:rPr>
              <a:t> </a:t>
            </a:r>
            <a:r>
              <a:rPr sz="2000">
                <a:latin typeface="Arial MT"/>
                <a:cs typeface="Arial MT"/>
              </a:rPr>
              <a:t>systems</a:t>
            </a:r>
            <a:r>
              <a:rPr sz="2000" spc="-20">
                <a:latin typeface="Arial MT"/>
                <a:cs typeface="Arial MT"/>
              </a:rPr>
              <a:t> </a:t>
            </a:r>
            <a:r>
              <a:rPr sz="2000">
                <a:latin typeface="Arial MT"/>
                <a:cs typeface="Arial MT"/>
              </a:rPr>
              <a:t>use</a:t>
            </a:r>
            <a:r>
              <a:rPr sz="2000" spc="-15">
                <a:latin typeface="Arial MT"/>
                <a:cs typeface="Arial MT"/>
              </a:rPr>
              <a:t> </a:t>
            </a:r>
            <a:r>
              <a:rPr sz="2000" spc="-5">
                <a:latin typeface="Arial MT"/>
                <a:cs typeface="Arial MT"/>
              </a:rPr>
              <a:t>efficient</a:t>
            </a:r>
            <a:r>
              <a:rPr sz="2000" spc="-10">
                <a:latin typeface="Arial MT"/>
                <a:cs typeface="Arial MT"/>
              </a:rPr>
              <a:t> </a:t>
            </a:r>
            <a:r>
              <a:rPr sz="2000">
                <a:latin typeface="Arial MT"/>
                <a:cs typeface="Arial MT"/>
              </a:rPr>
              <a:t>communication,</a:t>
            </a:r>
            <a:r>
              <a:rPr sz="2000" spc="-45">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cost </a:t>
            </a:r>
            <a:r>
              <a:rPr sz="2000" spc="-54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replication</a:t>
            </a:r>
            <a:r>
              <a:rPr sz="2000" spc="-10">
                <a:latin typeface="Arial MT"/>
                <a:cs typeface="Arial MT"/>
              </a:rPr>
              <a:t> </a:t>
            </a:r>
            <a:r>
              <a:rPr sz="2000">
                <a:latin typeface="Arial MT"/>
                <a:cs typeface="Arial MT"/>
              </a:rPr>
              <a:t>is</a:t>
            </a:r>
            <a:r>
              <a:rPr sz="2000" spc="-10">
                <a:latin typeface="Arial MT"/>
                <a:cs typeface="Arial MT"/>
              </a:rPr>
              <a:t> </a:t>
            </a:r>
            <a:r>
              <a:rPr sz="2000" spc="-15">
                <a:latin typeface="Arial MT"/>
                <a:cs typeface="Arial MT"/>
              </a:rPr>
              <a:t>lower.</a:t>
            </a:r>
            <a:endParaRPr sz="2000">
              <a:latin typeface="Arial MT"/>
              <a:cs typeface="Arial MT"/>
            </a:endParaRPr>
          </a:p>
          <a:p>
            <a:pPr marL="355600" marR="156210" indent="-342900">
              <a:lnSpc>
                <a:spcPct val="100000"/>
              </a:lnSpc>
              <a:spcBef>
                <a:spcPts val="1080"/>
              </a:spcBef>
              <a:buChar char="•"/>
              <a:tabLst>
                <a:tab pos="354965" algn="l"/>
                <a:tab pos="355600" algn="l"/>
              </a:tabLst>
            </a:pPr>
            <a:r>
              <a:rPr sz="2000">
                <a:latin typeface="Arial MT"/>
                <a:cs typeface="Arial MT"/>
              </a:rPr>
              <a:t>In</a:t>
            </a:r>
            <a:r>
              <a:rPr sz="2000" spc="-20">
                <a:latin typeface="Arial MT"/>
                <a:cs typeface="Arial MT"/>
              </a:rPr>
              <a:t> </a:t>
            </a:r>
            <a:r>
              <a:rPr sz="2000">
                <a:latin typeface="Arial MT"/>
                <a:cs typeface="Arial MT"/>
              </a:rPr>
              <a:t>addition,</a:t>
            </a:r>
            <a:r>
              <a:rPr sz="2000" spc="-20">
                <a:latin typeface="Arial MT"/>
                <a:cs typeface="Arial MT"/>
              </a:rPr>
              <a:t> </a:t>
            </a:r>
            <a:r>
              <a:rPr sz="2000">
                <a:latin typeface="Arial MT"/>
                <a:cs typeface="Arial MT"/>
              </a:rPr>
              <a:t>the</a:t>
            </a:r>
            <a:r>
              <a:rPr sz="2000" spc="-5">
                <a:latin typeface="Arial MT"/>
                <a:cs typeface="Arial MT"/>
              </a:rPr>
              <a:t> </a:t>
            </a:r>
            <a:r>
              <a:rPr sz="2000">
                <a:latin typeface="Arial MT"/>
                <a:cs typeface="Arial MT"/>
              </a:rPr>
              <a:t>lack</a:t>
            </a:r>
            <a:r>
              <a:rPr sz="2000" spc="-25">
                <a:latin typeface="Arial MT"/>
                <a:cs typeface="Arial MT"/>
              </a:rPr>
              <a:t> </a:t>
            </a:r>
            <a:r>
              <a:rPr sz="2000">
                <a:latin typeface="Arial MT"/>
                <a:cs typeface="Arial MT"/>
              </a:rPr>
              <a:t>of</a:t>
            </a:r>
            <a:r>
              <a:rPr sz="2000" spc="-5">
                <a:latin typeface="Arial MT"/>
                <a:cs typeface="Arial MT"/>
              </a:rPr>
              <a:t> </a:t>
            </a:r>
            <a:r>
              <a:rPr sz="2000">
                <a:latin typeface="Arial MT"/>
                <a:cs typeface="Arial MT"/>
              </a:rPr>
              <a:t>join operations</a:t>
            </a:r>
            <a:r>
              <a:rPr sz="2000" spc="-35">
                <a:latin typeface="Arial MT"/>
                <a:cs typeface="Arial MT"/>
              </a:rPr>
              <a:t> </a:t>
            </a:r>
            <a:r>
              <a:rPr sz="2000">
                <a:latin typeface="Arial MT"/>
                <a:cs typeface="Arial MT"/>
              </a:rPr>
              <a:t>allows</a:t>
            </a:r>
            <a:r>
              <a:rPr sz="2000" spc="-5">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store</a:t>
            </a:r>
            <a:r>
              <a:rPr sz="2000" spc="-30">
                <a:latin typeface="Arial MT"/>
                <a:cs typeface="Arial MT"/>
              </a:rPr>
              <a:t> </a:t>
            </a:r>
            <a:r>
              <a:rPr sz="2000">
                <a:latin typeface="Arial MT"/>
                <a:cs typeface="Arial MT"/>
              </a:rPr>
              <a:t>any</a:t>
            </a:r>
            <a:r>
              <a:rPr sz="2000" spc="-20">
                <a:latin typeface="Arial MT"/>
                <a:cs typeface="Arial MT"/>
              </a:rPr>
              <a:t> </a:t>
            </a:r>
            <a:r>
              <a:rPr sz="2000">
                <a:latin typeface="Arial MT"/>
                <a:cs typeface="Arial MT"/>
              </a:rPr>
              <a:t>portion </a:t>
            </a:r>
            <a:r>
              <a:rPr sz="2000" spc="-54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a column</a:t>
            </a:r>
            <a:r>
              <a:rPr sz="2000" spc="-25">
                <a:latin typeface="Arial MT"/>
                <a:cs typeface="Arial MT"/>
              </a:rPr>
              <a:t> </a:t>
            </a:r>
            <a:r>
              <a:rPr sz="2000">
                <a:latin typeface="Arial MT"/>
                <a:cs typeface="Arial MT"/>
              </a:rPr>
              <a:t>family</a:t>
            </a:r>
            <a:r>
              <a:rPr sz="2000" spc="5">
                <a:latin typeface="Arial MT"/>
                <a:cs typeface="Arial MT"/>
              </a:rPr>
              <a:t> </a:t>
            </a:r>
            <a:r>
              <a:rPr sz="2000">
                <a:latin typeface="Arial MT"/>
                <a:cs typeface="Arial MT"/>
              </a:rPr>
              <a:t>matrix</a:t>
            </a:r>
            <a:r>
              <a:rPr sz="2000" spc="-35">
                <a:latin typeface="Arial MT"/>
                <a:cs typeface="Arial MT"/>
              </a:rPr>
              <a:t> </a:t>
            </a:r>
            <a:r>
              <a:rPr sz="2000">
                <a:latin typeface="Arial MT"/>
                <a:cs typeface="Arial MT"/>
              </a:rPr>
              <a:t>on</a:t>
            </a:r>
            <a:r>
              <a:rPr sz="2000" spc="5">
                <a:latin typeface="Arial MT"/>
                <a:cs typeface="Arial MT"/>
              </a:rPr>
              <a:t> </a:t>
            </a:r>
            <a:r>
              <a:rPr sz="2000">
                <a:latin typeface="Arial MT"/>
                <a:cs typeface="Arial MT"/>
              </a:rPr>
              <a:t>remote</a:t>
            </a:r>
            <a:r>
              <a:rPr sz="2000" spc="-35">
                <a:latin typeface="Arial MT"/>
                <a:cs typeface="Arial MT"/>
              </a:rPr>
              <a:t> </a:t>
            </a:r>
            <a:r>
              <a:rPr sz="2000" spc="-5">
                <a:latin typeface="Arial MT"/>
                <a:cs typeface="Arial MT"/>
              </a:rPr>
              <a:t>computers.</a:t>
            </a:r>
            <a:endParaRPr sz="2000">
              <a:latin typeface="Arial MT"/>
              <a:cs typeface="Arial MT"/>
            </a:endParaRPr>
          </a:p>
          <a:p>
            <a:pPr marL="355600" marR="62865" indent="-342900">
              <a:lnSpc>
                <a:spcPct val="100000"/>
              </a:lnSpc>
              <a:spcBef>
                <a:spcPts val="1080"/>
              </a:spcBef>
              <a:buChar char="•"/>
              <a:tabLst>
                <a:tab pos="354965" algn="l"/>
                <a:tab pos="355600" algn="l"/>
                <a:tab pos="2101850" algn="l"/>
              </a:tabLst>
            </a:pPr>
            <a:r>
              <a:rPr sz="2000">
                <a:latin typeface="Arial MT"/>
                <a:cs typeface="Arial MT"/>
              </a:rPr>
              <a:t>This means that if the server that holds part of the sparse matrix </a:t>
            </a:r>
            <a:r>
              <a:rPr sz="2000" spc="5">
                <a:latin typeface="Arial MT"/>
                <a:cs typeface="Arial MT"/>
              </a:rPr>
              <a:t> crashes,</a:t>
            </a:r>
            <a:r>
              <a:rPr sz="2000" spc="-45">
                <a:latin typeface="Arial MT"/>
                <a:cs typeface="Arial MT"/>
              </a:rPr>
              <a:t> </a:t>
            </a:r>
            <a:r>
              <a:rPr sz="2000">
                <a:latin typeface="Arial MT"/>
                <a:cs typeface="Arial MT"/>
              </a:rPr>
              <a:t>other	computers</a:t>
            </a:r>
            <a:r>
              <a:rPr sz="2000" spc="-45">
                <a:latin typeface="Arial MT"/>
                <a:cs typeface="Arial MT"/>
              </a:rPr>
              <a:t> </a:t>
            </a:r>
            <a:r>
              <a:rPr sz="2000">
                <a:latin typeface="Arial MT"/>
                <a:cs typeface="Arial MT"/>
              </a:rPr>
              <a:t>are</a:t>
            </a:r>
            <a:r>
              <a:rPr sz="2000" spc="-20">
                <a:latin typeface="Arial MT"/>
                <a:cs typeface="Arial MT"/>
              </a:rPr>
              <a:t> </a:t>
            </a:r>
            <a:r>
              <a:rPr sz="2000">
                <a:latin typeface="Arial MT"/>
                <a:cs typeface="Arial MT"/>
              </a:rPr>
              <a:t>standing</a:t>
            </a:r>
            <a:r>
              <a:rPr sz="2000" spc="-25">
                <a:latin typeface="Arial MT"/>
                <a:cs typeface="Arial MT"/>
              </a:rPr>
              <a:t> </a:t>
            </a:r>
            <a:r>
              <a:rPr sz="2000">
                <a:latin typeface="Arial MT"/>
                <a:cs typeface="Arial MT"/>
              </a:rPr>
              <a:t>by</a:t>
            </a:r>
            <a:r>
              <a:rPr sz="2000" spc="-15">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provide</a:t>
            </a:r>
            <a:r>
              <a:rPr sz="2000" spc="-3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data</a:t>
            </a:r>
            <a:r>
              <a:rPr sz="2000" spc="-20">
                <a:latin typeface="Arial MT"/>
                <a:cs typeface="Arial MT"/>
              </a:rPr>
              <a:t> </a:t>
            </a:r>
            <a:r>
              <a:rPr sz="2000">
                <a:latin typeface="Arial MT"/>
                <a:cs typeface="Arial MT"/>
              </a:rPr>
              <a:t>service </a:t>
            </a:r>
            <a:r>
              <a:rPr sz="2000" spc="-540">
                <a:latin typeface="Arial MT"/>
                <a:cs typeface="Arial MT"/>
              </a:rPr>
              <a:t> </a:t>
            </a:r>
            <a:r>
              <a:rPr sz="2000">
                <a:latin typeface="Arial MT"/>
                <a:cs typeface="Arial MT"/>
              </a:rPr>
              <a:t>for</a:t>
            </a:r>
            <a:r>
              <a:rPr sz="2000" spc="-15">
                <a:latin typeface="Arial MT"/>
                <a:cs typeface="Arial MT"/>
              </a:rPr>
              <a:t> </a:t>
            </a:r>
            <a:r>
              <a:rPr sz="2000">
                <a:latin typeface="Arial MT"/>
                <a:cs typeface="Arial MT"/>
              </a:rPr>
              <a:t>those</a:t>
            </a:r>
            <a:r>
              <a:rPr sz="2000" spc="-25">
                <a:latin typeface="Arial MT"/>
                <a:cs typeface="Arial MT"/>
              </a:rPr>
              <a:t> </a:t>
            </a:r>
            <a:r>
              <a:rPr sz="2000">
                <a:latin typeface="Arial MT"/>
                <a:cs typeface="Arial MT"/>
              </a:rPr>
              <a:t>cells.</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46</a:t>
            </a:r>
            <a:endParaRPr sz="2400">
              <a:latin typeface="Arial"/>
              <a:cs typeface="Arial"/>
            </a:endParaRPr>
          </a:p>
        </p:txBody>
      </p:sp>
    </p:spTree>
    <p:extLst>
      <p:ext uri="{BB962C8B-B14F-4D97-AF65-F5344CB8AC3E}">
        <p14:creationId xmlns:p14="http://schemas.microsoft.com/office/powerpoint/2010/main" val="3299287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8" y="888619"/>
            <a:ext cx="7253393" cy="659155"/>
          </a:xfrm>
          <a:prstGeom prst="rect">
            <a:avLst/>
          </a:prstGeom>
        </p:spPr>
        <p:txBody>
          <a:bodyPr vert="horz" wrap="square" lIns="0" tIns="12700" rIns="0" bIns="0" rtlCol="0">
            <a:spAutoFit/>
          </a:bodyPr>
          <a:lstStyle/>
          <a:p>
            <a:pPr marL="12700">
              <a:lnSpc>
                <a:spcPct val="100000"/>
              </a:lnSpc>
              <a:spcBef>
                <a:spcPts val="100"/>
              </a:spcBef>
            </a:pPr>
            <a:r>
              <a:rPr spc="-50"/>
              <a:t>Easy</a:t>
            </a:r>
            <a:r>
              <a:rPr spc="-140"/>
              <a:t> </a:t>
            </a:r>
            <a:r>
              <a:rPr spc="-35"/>
              <a:t>to</a:t>
            </a:r>
            <a:r>
              <a:rPr spc="-125"/>
              <a:t> </a:t>
            </a:r>
            <a:r>
              <a:rPr spc="-35"/>
              <a:t>Add</a:t>
            </a:r>
            <a:r>
              <a:rPr spc="-135"/>
              <a:t> </a:t>
            </a:r>
            <a:r>
              <a:rPr spc="-45"/>
              <a:t>New</a:t>
            </a:r>
            <a:r>
              <a:rPr spc="-135"/>
              <a:t> </a:t>
            </a:r>
            <a:r>
              <a:rPr spc="-65"/>
              <a:t>Data</a:t>
            </a:r>
          </a:p>
        </p:txBody>
      </p:sp>
      <p:sp>
        <p:nvSpPr>
          <p:cNvPr id="3" name="object 3"/>
          <p:cNvSpPr txBox="1"/>
          <p:nvPr/>
        </p:nvSpPr>
        <p:spPr>
          <a:xfrm>
            <a:off x="714587" y="1777950"/>
            <a:ext cx="11041379" cy="2365391"/>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A</a:t>
            </a:r>
            <a:r>
              <a:rPr sz="2000" spc="-120">
                <a:latin typeface="Arial MT"/>
                <a:cs typeface="Arial MT"/>
              </a:rPr>
              <a:t> </a:t>
            </a:r>
            <a:r>
              <a:rPr sz="2000">
                <a:latin typeface="Arial MT"/>
                <a:cs typeface="Arial MT"/>
              </a:rPr>
              <a:t>key</a:t>
            </a:r>
            <a:r>
              <a:rPr sz="2000" spc="-15">
                <a:latin typeface="Arial MT"/>
                <a:cs typeface="Arial MT"/>
              </a:rPr>
              <a:t> </a:t>
            </a:r>
            <a:r>
              <a:rPr sz="2000">
                <a:latin typeface="Arial MT"/>
                <a:cs typeface="Arial MT"/>
              </a:rPr>
              <a:t>feature</a:t>
            </a:r>
            <a:r>
              <a:rPr sz="2000" spc="-20">
                <a:latin typeface="Arial MT"/>
                <a:cs typeface="Arial MT"/>
              </a:rPr>
              <a:t> </a:t>
            </a:r>
            <a:r>
              <a:rPr sz="2000">
                <a:latin typeface="Arial MT"/>
                <a:cs typeface="Arial MT"/>
              </a:rPr>
              <a:t>of</a:t>
            </a:r>
            <a:r>
              <a:rPr sz="2000" spc="-25">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column</a:t>
            </a:r>
            <a:r>
              <a:rPr sz="2000" spc="-10">
                <a:latin typeface="Arial MT"/>
                <a:cs typeface="Arial MT"/>
              </a:rPr>
              <a:t> </a:t>
            </a:r>
            <a:r>
              <a:rPr sz="2000">
                <a:latin typeface="Arial MT"/>
                <a:cs typeface="Arial MT"/>
              </a:rPr>
              <a:t>family</a:t>
            </a:r>
            <a:r>
              <a:rPr sz="2000" spc="-5">
                <a:latin typeface="Arial MT"/>
                <a:cs typeface="Arial MT"/>
              </a:rPr>
              <a:t> </a:t>
            </a:r>
            <a:r>
              <a:rPr sz="2000">
                <a:latin typeface="Arial MT"/>
                <a:cs typeface="Arial MT"/>
              </a:rPr>
              <a:t>store</a:t>
            </a:r>
            <a:r>
              <a:rPr sz="2000" spc="-25">
                <a:latin typeface="Arial MT"/>
                <a:cs typeface="Arial MT"/>
              </a:rPr>
              <a:t> </a:t>
            </a:r>
            <a:r>
              <a:rPr sz="2000">
                <a:latin typeface="Arial MT"/>
                <a:cs typeface="Arial MT"/>
              </a:rPr>
              <a:t>is</a:t>
            </a:r>
            <a:r>
              <a:rPr sz="2000" spc="-10">
                <a:latin typeface="Arial MT"/>
                <a:cs typeface="Arial MT"/>
              </a:rPr>
              <a:t> </a:t>
            </a:r>
            <a:r>
              <a:rPr sz="2000">
                <a:latin typeface="Arial MT"/>
                <a:cs typeface="Arial MT"/>
              </a:rPr>
              <a:t>that</a:t>
            </a:r>
            <a:r>
              <a:rPr sz="2000" spc="-25">
                <a:latin typeface="Arial MT"/>
                <a:cs typeface="Arial MT"/>
              </a:rPr>
              <a:t> </a:t>
            </a:r>
            <a:r>
              <a:rPr sz="2000" spc="-5">
                <a:latin typeface="Arial MT"/>
                <a:cs typeface="Arial MT"/>
              </a:rPr>
              <a:t>you</a:t>
            </a:r>
            <a:r>
              <a:rPr sz="2000">
                <a:latin typeface="Arial MT"/>
                <a:cs typeface="Arial MT"/>
              </a:rPr>
              <a:t> </a:t>
            </a:r>
            <a:r>
              <a:rPr sz="2000" spc="-5">
                <a:latin typeface="Arial MT"/>
                <a:cs typeface="Arial MT"/>
              </a:rPr>
              <a:t>don’t</a:t>
            </a:r>
            <a:r>
              <a:rPr sz="2000" spc="-25">
                <a:latin typeface="Arial MT"/>
                <a:cs typeface="Arial MT"/>
              </a:rPr>
              <a:t> </a:t>
            </a:r>
            <a:r>
              <a:rPr sz="2000" spc="-5">
                <a:latin typeface="Arial MT"/>
                <a:cs typeface="Arial MT"/>
              </a:rPr>
              <a:t>need</a:t>
            </a:r>
            <a:r>
              <a:rPr sz="2000" spc="-10">
                <a:latin typeface="Arial MT"/>
                <a:cs typeface="Arial MT"/>
              </a:rPr>
              <a:t> </a:t>
            </a:r>
            <a:r>
              <a:rPr sz="2000">
                <a:latin typeface="Arial MT"/>
                <a:cs typeface="Arial MT"/>
              </a:rPr>
              <a:t>to</a:t>
            </a:r>
            <a:r>
              <a:rPr sz="2000" spc="-20">
                <a:latin typeface="Arial MT"/>
                <a:cs typeface="Arial MT"/>
              </a:rPr>
              <a:t> </a:t>
            </a:r>
            <a:r>
              <a:rPr sz="2000" spc="-5">
                <a:latin typeface="Arial MT"/>
                <a:cs typeface="Arial MT"/>
              </a:rPr>
              <a:t>fully</a:t>
            </a:r>
            <a:endParaRPr sz="2000">
              <a:latin typeface="Arial MT"/>
              <a:cs typeface="Arial MT"/>
            </a:endParaRPr>
          </a:p>
          <a:p>
            <a:pPr marL="355600">
              <a:lnSpc>
                <a:spcPct val="100000"/>
              </a:lnSpc>
              <a:spcBef>
                <a:spcPts val="5"/>
              </a:spcBef>
            </a:pPr>
            <a:r>
              <a:rPr sz="2000">
                <a:latin typeface="Arial MT"/>
                <a:cs typeface="Arial MT"/>
              </a:rPr>
              <a:t>design</a:t>
            </a:r>
            <a:r>
              <a:rPr sz="2000" spc="-20">
                <a:latin typeface="Arial MT"/>
                <a:cs typeface="Arial MT"/>
              </a:rPr>
              <a:t> </a:t>
            </a:r>
            <a:r>
              <a:rPr sz="2000">
                <a:latin typeface="Arial MT"/>
                <a:cs typeface="Arial MT"/>
              </a:rPr>
              <a:t>your data</a:t>
            </a:r>
            <a:r>
              <a:rPr sz="2000" spc="-10">
                <a:latin typeface="Arial MT"/>
                <a:cs typeface="Arial MT"/>
              </a:rPr>
              <a:t> </a:t>
            </a:r>
            <a:r>
              <a:rPr sz="2000">
                <a:latin typeface="Arial MT"/>
                <a:cs typeface="Arial MT"/>
              </a:rPr>
              <a:t>model</a:t>
            </a:r>
            <a:r>
              <a:rPr sz="2000" spc="-10">
                <a:latin typeface="Arial MT"/>
                <a:cs typeface="Arial MT"/>
              </a:rPr>
              <a:t> </a:t>
            </a:r>
            <a:r>
              <a:rPr sz="2000">
                <a:latin typeface="Arial MT"/>
                <a:cs typeface="Arial MT"/>
              </a:rPr>
              <a:t>before</a:t>
            </a:r>
            <a:r>
              <a:rPr sz="2000" spc="-25">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begin</a:t>
            </a:r>
            <a:r>
              <a:rPr sz="2000" spc="10">
                <a:latin typeface="Arial MT"/>
                <a:cs typeface="Arial MT"/>
              </a:rPr>
              <a:t> </a:t>
            </a:r>
            <a:r>
              <a:rPr sz="2000">
                <a:latin typeface="Arial MT"/>
                <a:cs typeface="Arial MT"/>
              </a:rPr>
              <a:t>inserting</a:t>
            </a:r>
            <a:r>
              <a:rPr sz="2000" spc="-20">
                <a:latin typeface="Arial MT"/>
                <a:cs typeface="Arial MT"/>
              </a:rPr>
              <a:t> </a:t>
            </a:r>
            <a:r>
              <a:rPr sz="2000">
                <a:latin typeface="Arial MT"/>
                <a:cs typeface="Arial MT"/>
              </a:rPr>
              <a:t>data.</a:t>
            </a:r>
          </a:p>
          <a:p>
            <a:pPr>
              <a:lnSpc>
                <a:spcPct val="100000"/>
              </a:lnSpc>
            </a:pPr>
            <a:endParaRPr sz="2200">
              <a:latin typeface="Arial MT"/>
              <a:cs typeface="Arial MT"/>
            </a:endParaRPr>
          </a:p>
          <a:p>
            <a:pPr>
              <a:lnSpc>
                <a:spcPct val="100000"/>
              </a:lnSpc>
              <a:spcBef>
                <a:spcPts val="15"/>
              </a:spcBef>
            </a:pPr>
            <a:endParaRPr sz="1750">
              <a:latin typeface="Arial MT"/>
              <a:cs typeface="Arial MT"/>
            </a:endParaRPr>
          </a:p>
          <a:p>
            <a:pPr marL="355600" indent="-342900">
              <a:lnSpc>
                <a:spcPct val="100000"/>
              </a:lnSpc>
              <a:buChar char="•"/>
              <a:tabLst>
                <a:tab pos="354965" algn="l"/>
                <a:tab pos="355600" algn="l"/>
              </a:tabLst>
            </a:pPr>
            <a:r>
              <a:rPr sz="2000">
                <a:latin typeface="Arial MT"/>
                <a:cs typeface="Arial MT"/>
              </a:rPr>
              <a:t>There</a:t>
            </a:r>
            <a:r>
              <a:rPr sz="2000" spc="-35">
                <a:latin typeface="Arial MT"/>
                <a:cs typeface="Arial MT"/>
              </a:rPr>
              <a:t> </a:t>
            </a:r>
            <a:r>
              <a:rPr sz="2000">
                <a:latin typeface="Arial MT"/>
                <a:cs typeface="Arial MT"/>
              </a:rPr>
              <a:t>are</a:t>
            </a:r>
            <a:r>
              <a:rPr sz="2000" spc="-10">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couple</a:t>
            </a:r>
            <a:r>
              <a:rPr sz="2000" spc="-15">
                <a:latin typeface="Arial MT"/>
                <a:cs typeface="Arial MT"/>
              </a:rPr>
              <a:t> </a:t>
            </a:r>
            <a:r>
              <a:rPr sz="2000">
                <a:latin typeface="Arial MT"/>
                <a:cs typeface="Arial MT"/>
              </a:rPr>
              <a:t>constraints</a:t>
            </a:r>
            <a:r>
              <a:rPr sz="2000" spc="-45">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you</a:t>
            </a:r>
            <a:r>
              <a:rPr sz="2000" spc="-15">
                <a:latin typeface="Arial MT"/>
                <a:cs typeface="Arial MT"/>
              </a:rPr>
              <a:t> </a:t>
            </a:r>
            <a:r>
              <a:rPr sz="2000">
                <a:latin typeface="Arial MT"/>
                <a:cs typeface="Arial MT"/>
              </a:rPr>
              <a:t>should</a:t>
            </a:r>
            <a:r>
              <a:rPr sz="2000" spc="-10">
                <a:latin typeface="Arial MT"/>
                <a:cs typeface="Arial MT"/>
              </a:rPr>
              <a:t> </a:t>
            </a:r>
            <a:r>
              <a:rPr sz="2000">
                <a:latin typeface="Arial MT"/>
                <a:cs typeface="Arial MT"/>
              </a:rPr>
              <a:t>know</a:t>
            </a:r>
            <a:r>
              <a:rPr sz="2000" spc="-25">
                <a:latin typeface="Arial MT"/>
                <a:cs typeface="Arial MT"/>
              </a:rPr>
              <a:t> </a:t>
            </a:r>
            <a:r>
              <a:rPr sz="2000">
                <a:latin typeface="Arial MT"/>
                <a:cs typeface="Arial MT"/>
              </a:rPr>
              <a:t>before</a:t>
            </a:r>
            <a:r>
              <a:rPr sz="2000" spc="-20">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begin.</a:t>
            </a:r>
          </a:p>
          <a:p>
            <a:pPr marL="812800" lvl="1" indent="-343535">
              <a:lnSpc>
                <a:spcPct val="100000"/>
              </a:lnSpc>
              <a:spcBef>
                <a:spcPts val="1080"/>
              </a:spcBef>
              <a:buClr>
                <a:srgbClr val="D1282D"/>
              </a:buClr>
              <a:buChar char="•"/>
              <a:tabLst>
                <a:tab pos="812800" algn="l"/>
                <a:tab pos="813435" algn="l"/>
              </a:tabLst>
            </a:pPr>
            <a:r>
              <a:rPr sz="2000" spc="-45">
                <a:latin typeface="Arial MT"/>
                <a:cs typeface="Arial MT"/>
              </a:rPr>
              <a:t>Your</a:t>
            </a:r>
            <a:r>
              <a:rPr sz="2000" spc="-10">
                <a:latin typeface="Arial MT"/>
                <a:cs typeface="Arial MT"/>
              </a:rPr>
              <a:t> </a:t>
            </a:r>
            <a:r>
              <a:rPr sz="2000">
                <a:latin typeface="Arial MT"/>
                <a:cs typeface="Arial MT"/>
              </a:rPr>
              <a:t>groupings</a:t>
            </a:r>
            <a:r>
              <a:rPr sz="2000" spc="-35">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column</a:t>
            </a:r>
            <a:r>
              <a:rPr sz="2000" spc="-30">
                <a:latin typeface="Arial MT"/>
                <a:cs typeface="Arial MT"/>
              </a:rPr>
              <a:t> </a:t>
            </a:r>
            <a:r>
              <a:rPr sz="2000">
                <a:latin typeface="Arial MT"/>
                <a:cs typeface="Arial MT"/>
              </a:rPr>
              <a:t>families</a:t>
            </a:r>
            <a:r>
              <a:rPr sz="2000" spc="5">
                <a:latin typeface="Arial MT"/>
                <a:cs typeface="Arial MT"/>
              </a:rPr>
              <a:t> </a:t>
            </a:r>
            <a:r>
              <a:rPr sz="2000">
                <a:latin typeface="Arial MT"/>
                <a:cs typeface="Arial MT"/>
              </a:rPr>
              <a:t>should</a:t>
            </a:r>
            <a:r>
              <a:rPr sz="2000" spc="-30">
                <a:latin typeface="Arial MT"/>
                <a:cs typeface="Arial MT"/>
              </a:rPr>
              <a:t> </a:t>
            </a:r>
            <a:r>
              <a:rPr sz="2000">
                <a:latin typeface="Arial MT"/>
                <a:cs typeface="Arial MT"/>
              </a:rPr>
              <a:t>be</a:t>
            </a:r>
            <a:r>
              <a:rPr sz="2000" spc="5">
                <a:latin typeface="Arial MT"/>
                <a:cs typeface="Arial MT"/>
              </a:rPr>
              <a:t> </a:t>
            </a:r>
            <a:r>
              <a:rPr sz="2000">
                <a:latin typeface="Arial MT"/>
                <a:cs typeface="Arial MT"/>
              </a:rPr>
              <a:t>known</a:t>
            </a:r>
            <a:r>
              <a:rPr sz="2000" spc="-25">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advance.</a:t>
            </a:r>
          </a:p>
          <a:p>
            <a:pPr marL="812800" lvl="1" indent="-343535">
              <a:lnSpc>
                <a:spcPct val="100000"/>
              </a:lnSpc>
              <a:spcBef>
                <a:spcPts val="484"/>
              </a:spcBef>
              <a:buClr>
                <a:srgbClr val="D1282D"/>
              </a:buClr>
              <a:buChar char="•"/>
              <a:tabLst>
                <a:tab pos="812800" algn="l"/>
                <a:tab pos="813435" algn="l"/>
              </a:tabLst>
            </a:pPr>
            <a:r>
              <a:rPr sz="2000">
                <a:latin typeface="Arial MT"/>
                <a:cs typeface="Arial MT"/>
              </a:rPr>
              <a:t>Row</a:t>
            </a:r>
            <a:r>
              <a:rPr sz="2000" spc="-10">
                <a:latin typeface="Arial MT"/>
                <a:cs typeface="Arial MT"/>
              </a:rPr>
              <a:t> </a:t>
            </a:r>
            <a:r>
              <a:rPr sz="2000">
                <a:latin typeface="Arial MT"/>
                <a:cs typeface="Arial MT"/>
              </a:rPr>
              <a:t>IDs</a:t>
            </a:r>
            <a:r>
              <a:rPr sz="2000" spc="-1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column</a:t>
            </a:r>
            <a:r>
              <a:rPr sz="2000" spc="-30">
                <a:latin typeface="Arial MT"/>
                <a:cs typeface="Arial MT"/>
              </a:rPr>
              <a:t> </a:t>
            </a:r>
            <a:r>
              <a:rPr sz="2000">
                <a:latin typeface="Arial MT"/>
                <a:cs typeface="Arial MT"/>
              </a:rPr>
              <a:t>names</a:t>
            </a:r>
            <a:r>
              <a:rPr sz="2000" spc="-10">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be</a:t>
            </a:r>
            <a:r>
              <a:rPr sz="2000" spc="-10">
                <a:latin typeface="Arial MT"/>
                <a:cs typeface="Arial MT"/>
              </a:rPr>
              <a:t> </a:t>
            </a:r>
            <a:r>
              <a:rPr sz="2000">
                <a:latin typeface="Arial MT"/>
                <a:cs typeface="Arial MT"/>
              </a:rPr>
              <a:t>created</a:t>
            </a:r>
            <a:r>
              <a:rPr sz="2000" spc="-40">
                <a:latin typeface="Arial MT"/>
                <a:cs typeface="Arial MT"/>
              </a:rPr>
              <a:t> </a:t>
            </a:r>
            <a:r>
              <a:rPr sz="2000">
                <a:latin typeface="Arial MT"/>
                <a:cs typeface="Arial MT"/>
              </a:rPr>
              <a:t>at</a:t>
            </a:r>
            <a:r>
              <a:rPr sz="2000" spc="-20">
                <a:latin typeface="Arial MT"/>
                <a:cs typeface="Arial MT"/>
              </a:rPr>
              <a:t> </a:t>
            </a:r>
            <a:r>
              <a:rPr sz="2000">
                <a:latin typeface="Arial MT"/>
                <a:cs typeface="Arial MT"/>
              </a:rPr>
              <a:t>any</a:t>
            </a:r>
            <a:r>
              <a:rPr sz="2000" spc="-5">
                <a:latin typeface="Arial MT"/>
                <a:cs typeface="Arial MT"/>
              </a:rPr>
              <a:t> time.</a:t>
            </a:r>
            <a:endParaRPr sz="2000">
              <a:latin typeface="Arial MT"/>
              <a:cs typeface="Arial MT"/>
            </a:endParaRP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47</a:t>
            </a:r>
            <a:endParaRPr sz="2400">
              <a:latin typeface="Arial"/>
              <a:cs typeface="Arial"/>
            </a:endParaRPr>
          </a:p>
        </p:txBody>
      </p:sp>
    </p:spTree>
    <p:extLst>
      <p:ext uri="{BB962C8B-B14F-4D97-AF65-F5344CB8AC3E}">
        <p14:creationId xmlns:p14="http://schemas.microsoft.com/office/powerpoint/2010/main" val="3872803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1215716"/>
          </a:xfrm>
          <a:prstGeom prst="rect">
            <a:avLst/>
          </a:prstGeom>
        </p:spPr>
        <p:txBody>
          <a:bodyPr vert="horz" wrap="square" lIns="0" tIns="228599" rIns="0" bIns="0" rtlCol="0">
            <a:spAutoFit/>
          </a:bodyPr>
          <a:lstStyle/>
          <a:p>
            <a:pPr marL="12700" marR="5080">
              <a:lnSpc>
                <a:spcPct val="100000"/>
              </a:lnSpc>
              <a:spcBef>
                <a:spcPts val="105"/>
              </a:spcBef>
            </a:pPr>
            <a:r>
              <a:rPr sz="3200" spc="-45"/>
              <a:t>Case</a:t>
            </a:r>
            <a:r>
              <a:rPr sz="3200" spc="-155"/>
              <a:t> </a:t>
            </a:r>
            <a:r>
              <a:rPr sz="3200" spc="-55"/>
              <a:t>study:</a:t>
            </a:r>
            <a:r>
              <a:rPr sz="3200" spc="-160"/>
              <a:t> </a:t>
            </a:r>
            <a:r>
              <a:rPr sz="3200" spc="-50"/>
              <a:t>storing</a:t>
            </a:r>
            <a:r>
              <a:rPr sz="3200" spc="-165"/>
              <a:t> </a:t>
            </a:r>
            <a:r>
              <a:rPr sz="3200" spc="-50"/>
              <a:t>analytical </a:t>
            </a:r>
            <a:r>
              <a:rPr sz="3200" spc="-1050"/>
              <a:t> </a:t>
            </a:r>
            <a:r>
              <a:rPr sz="3200" spc="-55"/>
              <a:t>information</a:t>
            </a:r>
            <a:r>
              <a:rPr sz="3200" spc="-125"/>
              <a:t> </a:t>
            </a:r>
            <a:r>
              <a:rPr sz="3200" spc="-30"/>
              <a:t>in</a:t>
            </a:r>
            <a:r>
              <a:rPr sz="3200" spc="-130"/>
              <a:t> </a:t>
            </a:r>
            <a:r>
              <a:rPr sz="3200" spc="-50"/>
              <a:t>Bigtable</a:t>
            </a:r>
            <a:endParaRPr sz="3200"/>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48</a:t>
            </a:r>
            <a:endParaRPr sz="2400">
              <a:latin typeface="Arial"/>
              <a:cs typeface="Arial"/>
            </a:endParaRPr>
          </a:p>
        </p:txBody>
      </p:sp>
      <p:pic>
        <p:nvPicPr>
          <p:cNvPr id="6" name="object 6"/>
          <p:cNvPicPr/>
          <p:nvPr/>
        </p:nvPicPr>
        <p:blipFill>
          <a:blip r:embed="rId2" cstate="print"/>
          <a:stretch>
            <a:fillRect/>
          </a:stretch>
        </p:blipFill>
        <p:spPr>
          <a:xfrm>
            <a:off x="9245719" y="332763"/>
            <a:ext cx="2728832" cy="1462169"/>
          </a:xfrm>
          <a:prstGeom prst="rect">
            <a:avLst/>
          </a:prstGeom>
        </p:spPr>
      </p:pic>
      <p:sp>
        <p:nvSpPr>
          <p:cNvPr id="7" name="object 7"/>
          <p:cNvSpPr txBox="1"/>
          <p:nvPr/>
        </p:nvSpPr>
        <p:spPr>
          <a:xfrm>
            <a:off x="714587" y="1779777"/>
            <a:ext cx="10842412" cy="3574697"/>
          </a:xfrm>
          <a:prstGeom prst="rect">
            <a:avLst/>
          </a:prstGeom>
        </p:spPr>
        <p:txBody>
          <a:bodyPr vert="horz" wrap="square" lIns="0" tIns="12065" rIns="0" bIns="0" rtlCol="0">
            <a:spAutoFit/>
          </a:bodyPr>
          <a:lstStyle/>
          <a:p>
            <a:pPr marL="355600" marR="1828164" indent="-342900">
              <a:lnSpc>
                <a:spcPct val="100000"/>
              </a:lnSpc>
              <a:spcBef>
                <a:spcPts val="95"/>
              </a:spcBef>
              <a:buChar char="•"/>
              <a:tabLst>
                <a:tab pos="354965" algn="l"/>
                <a:tab pos="355600" algn="l"/>
              </a:tabLst>
            </a:pPr>
            <a:r>
              <a:rPr sz="1900" spc="-5">
                <a:latin typeface="Arial MT"/>
                <a:cs typeface="Arial MT"/>
              </a:rPr>
              <a:t>The</a:t>
            </a:r>
            <a:r>
              <a:rPr sz="1900" spc="15">
                <a:latin typeface="Arial MT"/>
                <a:cs typeface="Arial MT"/>
              </a:rPr>
              <a:t> </a:t>
            </a:r>
            <a:r>
              <a:rPr sz="1900" spc="-5">
                <a:latin typeface="Arial MT"/>
                <a:cs typeface="Arial MT"/>
              </a:rPr>
              <a:t>Bigtable</a:t>
            </a:r>
            <a:r>
              <a:rPr sz="1900" spc="30">
                <a:latin typeface="Arial MT"/>
                <a:cs typeface="Arial MT"/>
              </a:rPr>
              <a:t> </a:t>
            </a:r>
            <a:r>
              <a:rPr sz="1900" spc="-5">
                <a:latin typeface="Arial MT"/>
                <a:cs typeface="Arial MT"/>
              </a:rPr>
              <a:t>is</a:t>
            </a:r>
            <a:r>
              <a:rPr sz="1900" spc="10">
                <a:latin typeface="Arial MT"/>
                <a:cs typeface="Arial MT"/>
              </a:rPr>
              <a:t> </a:t>
            </a:r>
            <a:r>
              <a:rPr sz="1900" spc="-5">
                <a:latin typeface="Arial MT"/>
                <a:cs typeface="Arial MT"/>
              </a:rPr>
              <a:t>used</a:t>
            </a:r>
            <a:r>
              <a:rPr sz="1900" spc="20">
                <a:latin typeface="Arial MT"/>
                <a:cs typeface="Arial MT"/>
              </a:rPr>
              <a:t> </a:t>
            </a:r>
            <a:r>
              <a:rPr sz="1900" spc="-5">
                <a:latin typeface="Arial MT"/>
                <a:cs typeface="Arial MT"/>
              </a:rPr>
              <a:t>to</a:t>
            </a:r>
            <a:r>
              <a:rPr sz="1900">
                <a:latin typeface="Arial MT"/>
                <a:cs typeface="Arial MT"/>
              </a:rPr>
              <a:t> </a:t>
            </a:r>
            <a:r>
              <a:rPr sz="1900" spc="-5">
                <a:latin typeface="Arial MT"/>
                <a:cs typeface="Arial MT"/>
              </a:rPr>
              <a:t>store</a:t>
            </a:r>
            <a:r>
              <a:rPr sz="1900" spc="25">
                <a:latin typeface="Arial MT"/>
                <a:cs typeface="Arial MT"/>
              </a:rPr>
              <a:t> </a:t>
            </a:r>
            <a:r>
              <a:rPr sz="1900" spc="-5">
                <a:solidFill>
                  <a:srgbClr val="FF0000"/>
                </a:solidFill>
                <a:latin typeface="Arial MT"/>
                <a:cs typeface="Arial MT"/>
              </a:rPr>
              <a:t>website</a:t>
            </a:r>
            <a:r>
              <a:rPr sz="1900" spc="55">
                <a:solidFill>
                  <a:srgbClr val="FF0000"/>
                </a:solidFill>
                <a:latin typeface="Arial MT"/>
                <a:cs typeface="Arial MT"/>
              </a:rPr>
              <a:t> </a:t>
            </a:r>
            <a:r>
              <a:rPr sz="1900" spc="-5">
                <a:solidFill>
                  <a:srgbClr val="FF0000"/>
                </a:solidFill>
                <a:latin typeface="Arial MT"/>
                <a:cs typeface="Arial MT"/>
              </a:rPr>
              <a:t>usage</a:t>
            </a:r>
            <a:r>
              <a:rPr sz="1900" spc="30">
                <a:solidFill>
                  <a:srgbClr val="FF0000"/>
                </a:solidFill>
                <a:latin typeface="Arial MT"/>
                <a:cs typeface="Arial MT"/>
              </a:rPr>
              <a:t> </a:t>
            </a:r>
            <a:r>
              <a:rPr sz="1900" spc="-5">
                <a:solidFill>
                  <a:srgbClr val="FF0000"/>
                </a:solidFill>
                <a:latin typeface="Arial MT"/>
                <a:cs typeface="Arial MT"/>
              </a:rPr>
              <a:t>information </a:t>
            </a:r>
            <a:r>
              <a:rPr sz="1900" spc="-515">
                <a:solidFill>
                  <a:srgbClr val="FF0000"/>
                </a:solidFill>
                <a:latin typeface="Arial MT"/>
                <a:cs typeface="Arial MT"/>
              </a:rPr>
              <a:t> </a:t>
            </a:r>
            <a:r>
              <a:rPr sz="1900" spc="-5">
                <a:latin typeface="Arial MT"/>
                <a:cs typeface="Arial MT"/>
              </a:rPr>
              <a:t>in</a:t>
            </a:r>
            <a:r>
              <a:rPr sz="1900" spc="10">
                <a:latin typeface="Arial MT"/>
                <a:cs typeface="Arial MT"/>
              </a:rPr>
              <a:t> </a:t>
            </a:r>
            <a:r>
              <a:rPr sz="1900" spc="-5">
                <a:latin typeface="Arial MT"/>
                <a:cs typeface="Arial MT"/>
              </a:rPr>
              <a:t>Google</a:t>
            </a:r>
            <a:r>
              <a:rPr sz="1900" spc="-85">
                <a:latin typeface="Arial MT"/>
                <a:cs typeface="Arial MT"/>
              </a:rPr>
              <a:t> </a:t>
            </a:r>
            <a:r>
              <a:rPr sz="1900" spc="-5">
                <a:latin typeface="Arial MT"/>
                <a:cs typeface="Arial MT"/>
              </a:rPr>
              <a:t>Analytics.</a:t>
            </a:r>
            <a:endParaRPr sz="1900">
              <a:latin typeface="Arial MT"/>
              <a:cs typeface="Arial MT"/>
            </a:endParaRPr>
          </a:p>
          <a:p>
            <a:pPr marL="355600" marR="1877695" indent="-342900">
              <a:lnSpc>
                <a:spcPct val="100000"/>
              </a:lnSpc>
              <a:spcBef>
                <a:spcPts val="5"/>
              </a:spcBef>
              <a:buChar char="•"/>
              <a:tabLst>
                <a:tab pos="354965" algn="l"/>
                <a:tab pos="355600" algn="l"/>
              </a:tabLst>
            </a:pPr>
            <a:r>
              <a:rPr sz="1900" spc="-5">
                <a:latin typeface="Arial MT"/>
                <a:cs typeface="Arial MT"/>
              </a:rPr>
              <a:t>The</a:t>
            </a:r>
            <a:r>
              <a:rPr sz="1900" spc="15">
                <a:latin typeface="Arial MT"/>
                <a:cs typeface="Arial MT"/>
              </a:rPr>
              <a:t> </a:t>
            </a:r>
            <a:r>
              <a:rPr sz="1900" spc="-5">
                <a:latin typeface="Arial MT"/>
                <a:cs typeface="Arial MT"/>
              </a:rPr>
              <a:t>Google</a:t>
            </a:r>
            <a:r>
              <a:rPr sz="1900" spc="-80">
                <a:latin typeface="Arial MT"/>
                <a:cs typeface="Arial MT"/>
              </a:rPr>
              <a:t> </a:t>
            </a:r>
            <a:r>
              <a:rPr sz="1900" spc="-5">
                <a:latin typeface="Arial MT"/>
                <a:cs typeface="Arial MT"/>
              </a:rPr>
              <a:t>Analytics</a:t>
            </a:r>
            <a:r>
              <a:rPr sz="1900" spc="30">
                <a:latin typeface="Arial MT"/>
                <a:cs typeface="Arial MT"/>
              </a:rPr>
              <a:t> </a:t>
            </a:r>
            <a:r>
              <a:rPr sz="1900" spc="-5">
                <a:latin typeface="Arial MT"/>
                <a:cs typeface="Arial MT"/>
              </a:rPr>
              <a:t>service</a:t>
            </a:r>
            <a:r>
              <a:rPr sz="1900" spc="30">
                <a:latin typeface="Arial MT"/>
                <a:cs typeface="Arial MT"/>
              </a:rPr>
              <a:t> </a:t>
            </a:r>
            <a:r>
              <a:rPr sz="1900" spc="-5">
                <a:latin typeface="Arial MT"/>
                <a:cs typeface="Arial MT"/>
              </a:rPr>
              <a:t>allows</a:t>
            </a:r>
            <a:r>
              <a:rPr sz="1900" spc="55">
                <a:latin typeface="Arial MT"/>
                <a:cs typeface="Arial MT"/>
              </a:rPr>
              <a:t> </a:t>
            </a:r>
            <a:r>
              <a:rPr sz="1900" spc="-5">
                <a:latin typeface="Arial MT"/>
                <a:cs typeface="Arial MT"/>
              </a:rPr>
              <a:t>you</a:t>
            </a:r>
            <a:r>
              <a:rPr sz="1900" spc="20">
                <a:latin typeface="Arial MT"/>
                <a:cs typeface="Arial MT"/>
              </a:rPr>
              <a:t> </a:t>
            </a:r>
            <a:r>
              <a:rPr sz="1900" spc="-5">
                <a:latin typeface="Arial MT"/>
                <a:cs typeface="Arial MT"/>
              </a:rPr>
              <a:t>to</a:t>
            </a:r>
            <a:r>
              <a:rPr sz="1900" spc="-35">
                <a:latin typeface="Arial MT"/>
                <a:cs typeface="Arial MT"/>
              </a:rPr>
              <a:t> </a:t>
            </a:r>
            <a:r>
              <a:rPr sz="1900" spc="-5">
                <a:solidFill>
                  <a:srgbClr val="FF0000"/>
                </a:solidFill>
                <a:latin typeface="Arial MT"/>
                <a:cs typeface="Arial MT"/>
              </a:rPr>
              <a:t>track</a:t>
            </a:r>
            <a:r>
              <a:rPr sz="1900" spc="5">
                <a:solidFill>
                  <a:srgbClr val="FF0000"/>
                </a:solidFill>
                <a:latin typeface="Arial MT"/>
                <a:cs typeface="Arial MT"/>
              </a:rPr>
              <a:t> </a:t>
            </a:r>
            <a:r>
              <a:rPr sz="1900" spc="-15">
                <a:latin typeface="Arial MT"/>
                <a:cs typeface="Arial MT"/>
              </a:rPr>
              <a:t>who’s </a:t>
            </a:r>
            <a:r>
              <a:rPr sz="1900" spc="-509">
                <a:latin typeface="Arial MT"/>
                <a:cs typeface="Arial MT"/>
              </a:rPr>
              <a:t> </a:t>
            </a:r>
            <a:r>
              <a:rPr sz="1900" spc="-5">
                <a:latin typeface="Arial MT"/>
                <a:cs typeface="Arial MT"/>
              </a:rPr>
              <a:t>visiting</a:t>
            </a:r>
            <a:r>
              <a:rPr sz="1900" spc="25">
                <a:latin typeface="Arial MT"/>
                <a:cs typeface="Arial MT"/>
              </a:rPr>
              <a:t> </a:t>
            </a:r>
            <a:r>
              <a:rPr sz="1900" spc="-5">
                <a:latin typeface="Arial MT"/>
                <a:cs typeface="Arial MT"/>
              </a:rPr>
              <a:t>your</a:t>
            </a:r>
            <a:r>
              <a:rPr sz="1900" spc="25">
                <a:latin typeface="Arial MT"/>
                <a:cs typeface="Arial MT"/>
              </a:rPr>
              <a:t> </a:t>
            </a:r>
            <a:r>
              <a:rPr sz="1900" spc="-5">
                <a:latin typeface="Arial MT"/>
                <a:cs typeface="Arial MT"/>
              </a:rPr>
              <a:t>website.</a:t>
            </a:r>
            <a:r>
              <a:rPr sz="1900" spc="40">
                <a:latin typeface="Arial MT"/>
                <a:cs typeface="Arial MT"/>
              </a:rPr>
              <a:t> </a:t>
            </a:r>
            <a:r>
              <a:rPr sz="1900" spc="-5">
                <a:latin typeface="Arial MT"/>
                <a:cs typeface="Arial MT"/>
              </a:rPr>
              <a:t>Every</a:t>
            </a:r>
            <a:r>
              <a:rPr sz="1900" spc="15">
                <a:latin typeface="Arial MT"/>
                <a:cs typeface="Arial MT"/>
              </a:rPr>
              <a:t> </a:t>
            </a:r>
            <a:r>
              <a:rPr sz="1900" spc="-5">
                <a:latin typeface="Arial MT"/>
                <a:cs typeface="Arial MT"/>
              </a:rPr>
              <a:t>time</a:t>
            </a:r>
            <a:r>
              <a:rPr sz="1900" spc="20">
                <a:latin typeface="Arial MT"/>
                <a:cs typeface="Arial MT"/>
              </a:rPr>
              <a:t> </a:t>
            </a:r>
            <a:r>
              <a:rPr sz="1900" spc="-5">
                <a:latin typeface="Arial MT"/>
                <a:cs typeface="Arial MT"/>
              </a:rPr>
              <a:t>a</a:t>
            </a:r>
            <a:r>
              <a:rPr sz="1900" spc="5">
                <a:latin typeface="Arial MT"/>
                <a:cs typeface="Arial MT"/>
              </a:rPr>
              <a:t> </a:t>
            </a:r>
            <a:r>
              <a:rPr sz="1900" spc="-5">
                <a:latin typeface="Arial MT"/>
                <a:cs typeface="Arial MT"/>
              </a:rPr>
              <a:t>user</a:t>
            </a:r>
            <a:r>
              <a:rPr sz="1900" spc="20">
                <a:latin typeface="Arial MT"/>
                <a:cs typeface="Arial MT"/>
              </a:rPr>
              <a:t> </a:t>
            </a:r>
            <a:r>
              <a:rPr sz="1900" spc="-5">
                <a:latin typeface="Arial MT"/>
                <a:cs typeface="Arial MT"/>
              </a:rPr>
              <a:t>clicks</a:t>
            </a:r>
            <a:r>
              <a:rPr sz="1900" spc="30">
                <a:latin typeface="Arial MT"/>
                <a:cs typeface="Arial MT"/>
              </a:rPr>
              <a:t> </a:t>
            </a:r>
            <a:r>
              <a:rPr sz="1900" spc="-5">
                <a:latin typeface="Arial MT"/>
                <a:cs typeface="Arial MT"/>
              </a:rPr>
              <a:t>on</a:t>
            </a:r>
            <a:r>
              <a:rPr sz="1900" spc="20">
                <a:latin typeface="Arial MT"/>
                <a:cs typeface="Arial MT"/>
              </a:rPr>
              <a:t> </a:t>
            </a:r>
            <a:r>
              <a:rPr sz="1900" spc="-5">
                <a:latin typeface="Arial MT"/>
                <a:cs typeface="Arial MT"/>
              </a:rPr>
              <a:t>a</a:t>
            </a:r>
            <a:r>
              <a:rPr sz="1900" spc="5">
                <a:latin typeface="Arial MT"/>
                <a:cs typeface="Arial MT"/>
              </a:rPr>
              <a:t> </a:t>
            </a:r>
            <a:r>
              <a:rPr sz="1900" spc="-10">
                <a:latin typeface="Arial MT"/>
                <a:cs typeface="Arial MT"/>
              </a:rPr>
              <a:t>web </a:t>
            </a:r>
            <a:r>
              <a:rPr sz="1900" spc="-515">
                <a:latin typeface="Arial MT"/>
                <a:cs typeface="Arial MT"/>
              </a:rPr>
              <a:t> </a:t>
            </a:r>
            <a:r>
              <a:rPr sz="1900" spc="-5">
                <a:latin typeface="Arial MT"/>
                <a:cs typeface="Arial MT"/>
              </a:rPr>
              <a:t>page,</a:t>
            </a:r>
            <a:r>
              <a:rPr sz="1900" spc="30">
                <a:latin typeface="Arial MT"/>
                <a:cs typeface="Arial MT"/>
              </a:rPr>
              <a:t> </a:t>
            </a:r>
            <a:r>
              <a:rPr sz="1900" spc="-5">
                <a:latin typeface="Arial MT"/>
                <a:cs typeface="Arial MT"/>
              </a:rPr>
              <a:t>the</a:t>
            </a:r>
            <a:r>
              <a:rPr sz="1900" spc="5">
                <a:latin typeface="Arial MT"/>
                <a:cs typeface="Arial MT"/>
              </a:rPr>
              <a:t> </a:t>
            </a:r>
            <a:r>
              <a:rPr sz="1900" spc="-5">
                <a:latin typeface="Arial MT"/>
                <a:cs typeface="Arial MT"/>
              </a:rPr>
              <a:t>hit</a:t>
            </a:r>
            <a:r>
              <a:rPr sz="1900" spc="20">
                <a:latin typeface="Arial MT"/>
                <a:cs typeface="Arial MT"/>
              </a:rPr>
              <a:t> </a:t>
            </a:r>
            <a:r>
              <a:rPr sz="1900" spc="-5">
                <a:latin typeface="Arial MT"/>
                <a:cs typeface="Arial MT"/>
              </a:rPr>
              <a:t>is</a:t>
            </a:r>
            <a:r>
              <a:rPr sz="1900">
                <a:latin typeface="Arial MT"/>
                <a:cs typeface="Arial MT"/>
              </a:rPr>
              <a:t> stored</a:t>
            </a:r>
            <a:r>
              <a:rPr sz="1900" spc="20">
                <a:latin typeface="Arial MT"/>
                <a:cs typeface="Arial MT"/>
              </a:rPr>
              <a:t> </a:t>
            </a:r>
            <a:r>
              <a:rPr sz="1900" spc="-5">
                <a:latin typeface="Arial MT"/>
                <a:cs typeface="Arial MT"/>
              </a:rPr>
              <a:t>in</a:t>
            </a:r>
            <a:r>
              <a:rPr sz="1900" spc="20">
                <a:latin typeface="Arial MT"/>
                <a:cs typeface="Arial MT"/>
              </a:rPr>
              <a:t> </a:t>
            </a:r>
            <a:r>
              <a:rPr sz="1900" spc="-5">
                <a:latin typeface="Arial MT"/>
                <a:cs typeface="Arial MT"/>
              </a:rPr>
              <a:t>a</a:t>
            </a:r>
            <a:r>
              <a:rPr sz="1900" spc="5">
                <a:latin typeface="Arial MT"/>
                <a:cs typeface="Arial MT"/>
              </a:rPr>
              <a:t> </a:t>
            </a:r>
            <a:r>
              <a:rPr sz="1900" spc="-5">
                <a:latin typeface="Arial MT"/>
                <a:cs typeface="Arial MT"/>
              </a:rPr>
              <a:t>single</a:t>
            </a:r>
            <a:r>
              <a:rPr sz="1900" spc="45">
                <a:latin typeface="Arial MT"/>
                <a:cs typeface="Arial MT"/>
              </a:rPr>
              <a:t> </a:t>
            </a:r>
            <a:r>
              <a:rPr sz="1900" spc="-10">
                <a:latin typeface="Arial MT"/>
                <a:cs typeface="Arial MT"/>
              </a:rPr>
              <a:t>row-column</a:t>
            </a:r>
            <a:r>
              <a:rPr sz="1900" spc="50">
                <a:latin typeface="Arial MT"/>
                <a:cs typeface="Arial MT"/>
              </a:rPr>
              <a:t> </a:t>
            </a:r>
            <a:r>
              <a:rPr sz="1900" spc="-5">
                <a:latin typeface="Arial MT"/>
                <a:cs typeface="Arial MT"/>
              </a:rPr>
              <a:t>entry</a:t>
            </a:r>
            <a:r>
              <a:rPr sz="1900" spc="15">
                <a:latin typeface="Arial MT"/>
                <a:cs typeface="Arial MT"/>
              </a:rPr>
              <a:t> </a:t>
            </a:r>
            <a:r>
              <a:rPr sz="1900" spc="-5">
                <a:latin typeface="Arial MT"/>
                <a:cs typeface="Arial MT"/>
              </a:rPr>
              <a:t>that </a:t>
            </a:r>
            <a:r>
              <a:rPr sz="1900" spc="-509">
                <a:latin typeface="Arial MT"/>
                <a:cs typeface="Arial MT"/>
              </a:rPr>
              <a:t> </a:t>
            </a:r>
            <a:r>
              <a:rPr sz="1900" spc="-5">
                <a:latin typeface="Arial MT"/>
                <a:cs typeface="Arial MT"/>
              </a:rPr>
              <a:t>has</a:t>
            </a:r>
            <a:r>
              <a:rPr sz="1900" spc="10">
                <a:latin typeface="Arial MT"/>
                <a:cs typeface="Arial MT"/>
              </a:rPr>
              <a:t> </a:t>
            </a:r>
            <a:r>
              <a:rPr sz="1900" spc="-5">
                <a:latin typeface="Arial MT"/>
                <a:cs typeface="Arial MT"/>
              </a:rPr>
              <a:t>the</a:t>
            </a:r>
            <a:r>
              <a:rPr sz="1900" spc="20">
                <a:latin typeface="Arial MT"/>
                <a:cs typeface="Arial MT"/>
              </a:rPr>
              <a:t> </a:t>
            </a:r>
            <a:r>
              <a:rPr sz="1900" spc="-5">
                <a:latin typeface="Arial MT"/>
                <a:cs typeface="Arial MT"/>
              </a:rPr>
              <a:t>URL</a:t>
            </a:r>
            <a:r>
              <a:rPr sz="1900" spc="-50">
                <a:latin typeface="Arial MT"/>
                <a:cs typeface="Arial MT"/>
              </a:rPr>
              <a:t> </a:t>
            </a:r>
            <a:r>
              <a:rPr sz="1900" spc="-5">
                <a:latin typeface="Arial MT"/>
                <a:cs typeface="Arial MT"/>
              </a:rPr>
              <a:t>and</a:t>
            </a:r>
            <a:r>
              <a:rPr sz="1900" spc="25">
                <a:latin typeface="Arial MT"/>
                <a:cs typeface="Arial MT"/>
              </a:rPr>
              <a:t> </a:t>
            </a:r>
            <a:r>
              <a:rPr sz="1900" spc="-5">
                <a:latin typeface="Arial MT"/>
                <a:cs typeface="Arial MT"/>
              </a:rPr>
              <a:t>a</a:t>
            </a:r>
            <a:r>
              <a:rPr sz="1900" spc="5">
                <a:latin typeface="Arial MT"/>
                <a:cs typeface="Arial MT"/>
              </a:rPr>
              <a:t> </a:t>
            </a:r>
            <a:r>
              <a:rPr sz="1900" spc="-5">
                <a:latin typeface="Arial MT"/>
                <a:cs typeface="Arial MT"/>
              </a:rPr>
              <a:t>timestamp</a:t>
            </a:r>
            <a:r>
              <a:rPr sz="1900" spc="30">
                <a:latin typeface="Arial MT"/>
                <a:cs typeface="Arial MT"/>
              </a:rPr>
              <a:t> </a:t>
            </a:r>
            <a:r>
              <a:rPr sz="1900" spc="-5">
                <a:latin typeface="Arial MT"/>
                <a:cs typeface="Arial MT"/>
              </a:rPr>
              <a:t>as</a:t>
            </a:r>
            <a:r>
              <a:rPr sz="1900" spc="5">
                <a:latin typeface="Arial MT"/>
                <a:cs typeface="Arial MT"/>
              </a:rPr>
              <a:t> </a:t>
            </a:r>
            <a:r>
              <a:rPr sz="1900" spc="-5">
                <a:latin typeface="Arial MT"/>
                <a:cs typeface="Arial MT"/>
              </a:rPr>
              <a:t>the</a:t>
            </a:r>
            <a:r>
              <a:rPr sz="1900" spc="20">
                <a:latin typeface="Arial MT"/>
                <a:cs typeface="Arial MT"/>
              </a:rPr>
              <a:t> </a:t>
            </a:r>
            <a:r>
              <a:rPr sz="1900" spc="-5">
                <a:latin typeface="Arial MT"/>
                <a:cs typeface="Arial MT"/>
              </a:rPr>
              <a:t>row</a:t>
            </a:r>
            <a:r>
              <a:rPr sz="1900" spc="15">
                <a:latin typeface="Arial MT"/>
                <a:cs typeface="Arial MT"/>
              </a:rPr>
              <a:t> </a:t>
            </a:r>
            <a:r>
              <a:rPr sz="1900" spc="-5">
                <a:latin typeface="Arial MT"/>
                <a:cs typeface="Arial MT"/>
              </a:rPr>
              <a:t>ID.</a:t>
            </a:r>
            <a:r>
              <a:rPr sz="1900" spc="-30">
                <a:latin typeface="Arial MT"/>
                <a:cs typeface="Arial MT"/>
              </a:rPr>
              <a:t> </a:t>
            </a:r>
            <a:r>
              <a:rPr sz="1900" spc="-5">
                <a:latin typeface="Arial MT"/>
                <a:cs typeface="Arial MT"/>
              </a:rPr>
              <a:t>The</a:t>
            </a:r>
            <a:r>
              <a:rPr sz="1900" spc="20">
                <a:latin typeface="Arial MT"/>
                <a:cs typeface="Arial MT"/>
              </a:rPr>
              <a:t> </a:t>
            </a:r>
            <a:r>
              <a:rPr sz="1900" spc="-5">
                <a:latin typeface="Arial MT"/>
                <a:cs typeface="Arial MT"/>
              </a:rPr>
              <a:t>row </a:t>
            </a:r>
            <a:r>
              <a:rPr sz="1900">
                <a:latin typeface="Arial MT"/>
                <a:cs typeface="Arial MT"/>
              </a:rPr>
              <a:t> </a:t>
            </a:r>
            <a:r>
              <a:rPr sz="1900" spc="-5">
                <a:latin typeface="Arial MT"/>
                <a:cs typeface="Arial MT"/>
              </a:rPr>
              <a:t>IDs</a:t>
            </a:r>
            <a:r>
              <a:rPr sz="1900">
                <a:latin typeface="Arial MT"/>
                <a:cs typeface="Arial MT"/>
              </a:rPr>
              <a:t> are</a:t>
            </a:r>
            <a:r>
              <a:rPr sz="1900" spc="15">
                <a:latin typeface="Arial MT"/>
                <a:cs typeface="Arial MT"/>
              </a:rPr>
              <a:t> </a:t>
            </a:r>
            <a:r>
              <a:rPr sz="1900">
                <a:latin typeface="Arial MT"/>
                <a:cs typeface="Arial MT"/>
              </a:rPr>
              <a:t>constructed</a:t>
            </a:r>
            <a:r>
              <a:rPr sz="1900" spc="40">
                <a:latin typeface="Arial MT"/>
                <a:cs typeface="Arial MT"/>
              </a:rPr>
              <a:t> </a:t>
            </a:r>
            <a:r>
              <a:rPr sz="1900" spc="-5">
                <a:latin typeface="Arial MT"/>
                <a:cs typeface="Arial MT"/>
              </a:rPr>
              <a:t>so</a:t>
            </a:r>
            <a:r>
              <a:rPr sz="1900" spc="5">
                <a:latin typeface="Arial MT"/>
                <a:cs typeface="Arial MT"/>
              </a:rPr>
              <a:t> </a:t>
            </a:r>
            <a:r>
              <a:rPr sz="1900">
                <a:latin typeface="Arial MT"/>
                <a:cs typeface="Arial MT"/>
              </a:rPr>
              <a:t>that</a:t>
            </a:r>
            <a:r>
              <a:rPr sz="1900" spc="20">
                <a:latin typeface="Arial MT"/>
                <a:cs typeface="Arial MT"/>
              </a:rPr>
              <a:t> </a:t>
            </a:r>
            <a:r>
              <a:rPr sz="1900" spc="-5">
                <a:latin typeface="Arial MT"/>
                <a:cs typeface="Arial MT"/>
              </a:rPr>
              <a:t>all</a:t>
            </a:r>
            <a:r>
              <a:rPr sz="1900" spc="10">
                <a:latin typeface="Arial MT"/>
                <a:cs typeface="Arial MT"/>
              </a:rPr>
              <a:t> </a:t>
            </a:r>
            <a:r>
              <a:rPr sz="1900" spc="-5">
                <a:latin typeface="Arial MT"/>
                <a:cs typeface="Arial MT"/>
              </a:rPr>
              <a:t>page</a:t>
            </a:r>
            <a:r>
              <a:rPr sz="1900" spc="30">
                <a:latin typeface="Arial MT"/>
                <a:cs typeface="Arial MT"/>
              </a:rPr>
              <a:t> </a:t>
            </a:r>
            <a:r>
              <a:rPr sz="1900" spc="-5">
                <a:latin typeface="Arial MT"/>
                <a:cs typeface="Arial MT"/>
              </a:rPr>
              <a:t>hits</a:t>
            </a:r>
            <a:r>
              <a:rPr sz="1900" spc="5">
                <a:latin typeface="Arial MT"/>
                <a:cs typeface="Arial MT"/>
              </a:rPr>
              <a:t> </a:t>
            </a:r>
            <a:r>
              <a:rPr sz="1900" spc="-5">
                <a:latin typeface="Arial MT"/>
                <a:cs typeface="Arial MT"/>
              </a:rPr>
              <a:t>for</a:t>
            </a:r>
            <a:r>
              <a:rPr sz="1900" spc="10">
                <a:latin typeface="Arial MT"/>
                <a:cs typeface="Arial MT"/>
              </a:rPr>
              <a:t> </a:t>
            </a:r>
            <a:r>
              <a:rPr sz="1900" spc="-5">
                <a:latin typeface="Arial MT"/>
                <a:cs typeface="Arial MT"/>
              </a:rPr>
              <a:t>a</a:t>
            </a:r>
            <a:r>
              <a:rPr sz="1900" spc="15">
                <a:latin typeface="Arial MT"/>
                <a:cs typeface="Arial MT"/>
              </a:rPr>
              <a:t> </a:t>
            </a:r>
            <a:r>
              <a:rPr sz="1900" spc="-5">
                <a:latin typeface="Arial MT"/>
                <a:cs typeface="Arial MT"/>
              </a:rPr>
              <a:t>specific </a:t>
            </a:r>
            <a:r>
              <a:rPr sz="1900">
                <a:latin typeface="Arial MT"/>
                <a:cs typeface="Arial MT"/>
              </a:rPr>
              <a:t> </a:t>
            </a:r>
            <a:r>
              <a:rPr sz="1900" spc="-5">
                <a:latin typeface="Arial MT"/>
                <a:cs typeface="Arial MT"/>
              </a:rPr>
              <a:t>user</a:t>
            </a:r>
            <a:r>
              <a:rPr sz="1900" spc="15">
                <a:latin typeface="Arial MT"/>
                <a:cs typeface="Arial MT"/>
              </a:rPr>
              <a:t> </a:t>
            </a:r>
            <a:r>
              <a:rPr sz="1900" spc="-5">
                <a:latin typeface="Arial MT"/>
                <a:cs typeface="Arial MT"/>
              </a:rPr>
              <a:t>session</a:t>
            </a:r>
            <a:r>
              <a:rPr sz="1900" spc="25">
                <a:latin typeface="Arial MT"/>
                <a:cs typeface="Arial MT"/>
              </a:rPr>
              <a:t> </a:t>
            </a:r>
            <a:r>
              <a:rPr sz="1900" spc="-5">
                <a:latin typeface="Arial MT"/>
                <a:cs typeface="Arial MT"/>
              </a:rPr>
              <a:t>are</a:t>
            </a:r>
            <a:r>
              <a:rPr sz="1900" spc="15">
                <a:latin typeface="Arial MT"/>
                <a:cs typeface="Arial MT"/>
              </a:rPr>
              <a:t> </a:t>
            </a:r>
            <a:r>
              <a:rPr sz="1900" spc="-15">
                <a:latin typeface="Arial MT"/>
                <a:cs typeface="Arial MT"/>
              </a:rPr>
              <a:t>together.</a:t>
            </a:r>
            <a:endParaRPr sz="1900">
              <a:latin typeface="Arial MT"/>
              <a:cs typeface="Arial MT"/>
            </a:endParaRPr>
          </a:p>
          <a:p>
            <a:pPr marL="355600" marR="26034" indent="-342900">
              <a:lnSpc>
                <a:spcPct val="100000"/>
              </a:lnSpc>
              <a:spcBef>
                <a:spcPts val="1560"/>
              </a:spcBef>
              <a:buChar char="•"/>
              <a:tabLst>
                <a:tab pos="354965" algn="l"/>
                <a:tab pos="355600" algn="l"/>
              </a:tabLst>
            </a:pPr>
            <a:r>
              <a:rPr sz="1900" spc="-10">
                <a:latin typeface="Arial MT"/>
                <a:cs typeface="Arial MT"/>
              </a:rPr>
              <a:t>Viewing</a:t>
            </a:r>
            <a:r>
              <a:rPr sz="1900" spc="45">
                <a:latin typeface="Arial MT"/>
                <a:cs typeface="Arial MT"/>
              </a:rPr>
              <a:t> </a:t>
            </a:r>
            <a:r>
              <a:rPr sz="1900" spc="-5">
                <a:latin typeface="Arial MT"/>
                <a:cs typeface="Arial MT"/>
              </a:rPr>
              <a:t>a</a:t>
            </a:r>
            <a:r>
              <a:rPr sz="1900">
                <a:latin typeface="Arial MT"/>
                <a:cs typeface="Arial MT"/>
              </a:rPr>
              <a:t> </a:t>
            </a:r>
            <a:r>
              <a:rPr sz="1900" spc="-5">
                <a:latin typeface="Arial MT"/>
                <a:cs typeface="Arial MT"/>
              </a:rPr>
              <a:t>detailed</a:t>
            </a:r>
            <a:r>
              <a:rPr sz="1900" spc="35">
                <a:latin typeface="Arial MT"/>
                <a:cs typeface="Arial MT"/>
              </a:rPr>
              <a:t> </a:t>
            </a:r>
            <a:r>
              <a:rPr sz="1900" spc="-5">
                <a:latin typeface="Arial MT"/>
                <a:cs typeface="Arial MT"/>
              </a:rPr>
              <a:t>log</a:t>
            </a:r>
            <a:r>
              <a:rPr sz="1900" spc="30">
                <a:latin typeface="Arial MT"/>
                <a:cs typeface="Arial MT"/>
              </a:rPr>
              <a:t> </a:t>
            </a:r>
            <a:r>
              <a:rPr sz="1900" spc="-5">
                <a:latin typeface="Arial MT"/>
                <a:cs typeface="Arial MT"/>
              </a:rPr>
              <a:t>of all</a:t>
            </a:r>
            <a:r>
              <a:rPr sz="1900" spc="15">
                <a:latin typeface="Arial MT"/>
                <a:cs typeface="Arial MT"/>
              </a:rPr>
              <a:t> </a:t>
            </a:r>
            <a:r>
              <a:rPr sz="1900" spc="-5">
                <a:latin typeface="Arial MT"/>
                <a:cs typeface="Arial MT"/>
              </a:rPr>
              <a:t>the individual</a:t>
            </a:r>
            <a:r>
              <a:rPr sz="1900" spc="65">
                <a:latin typeface="Arial MT"/>
                <a:cs typeface="Arial MT"/>
              </a:rPr>
              <a:t> </a:t>
            </a:r>
            <a:r>
              <a:rPr sz="1900" spc="-5">
                <a:latin typeface="Arial MT"/>
                <a:cs typeface="Arial MT"/>
              </a:rPr>
              <a:t>hits on</a:t>
            </a:r>
            <a:r>
              <a:rPr sz="1900" spc="15">
                <a:latin typeface="Arial MT"/>
                <a:cs typeface="Arial MT"/>
              </a:rPr>
              <a:t> </a:t>
            </a:r>
            <a:r>
              <a:rPr sz="1900" spc="-5">
                <a:latin typeface="Arial MT"/>
                <a:cs typeface="Arial MT"/>
              </a:rPr>
              <a:t>your</a:t>
            </a:r>
            <a:r>
              <a:rPr sz="1900" spc="15">
                <a:latin typeface="Arial MT"/>
                <a:cs typeface="Arial MT"/>
              </a:rPr>
              <a:t> </a:t>
            </a:r>
            <a:r>
              <a:rPr sz="1900" spc="-5">
                <a:latin typeface="Arial MT"/>
                <a:cs typeface="Arial MT"/>
              </a:rPr>
              <a:t>site</a:t>
            </a:r>
            <a:r>
              <a:rPr sz="1900" spc="40">
                <a:latin typeface="Arial MT"/>
                <a:cs typeface="Arial MT"/>
              </a:rPr>
              <a:t> </a:t>
            </a:r>
            <a:r>
              <a:rPr sz="1900" spc="-5">
                <a:latin typeface="Arial MT"/>
                <a:cs typeface="Arial MT"/>
              </a:rPr>
              <a:t>would</a:t>
            </a:r>
            <a:r>
              <a:rPr sz="1900" spc="35">
                <a:latin typeface="Arial MT"/>
                <a:cs typeface="Arial MT"/>
              </a:rPr>
              <a:t> </a:t>
            </a:r>
            <a:r>
              <a:rPr sz="1900" spc="-5">
                <a:latin typeface="Arial MT"/>
                <a:cs typeface="Arial MT"/>
              </a:rPr>
              <a:t>be</a:t>
            </a:r>
            <a:r>
              <a:rPr sz="1900" spc="15">
                <a:latin typeface="Arial MT"/>
                <a:cs typeface="Arial MT"/>
              </a:rPr>
              <a:t> </a:t>
            </a:r>
            <a:r>
              <a:rPr sz="1900" spc="-5">
                <a:latin typeface="Arial MT"/>
                <a:cs typeface="Arial MT"/>
              </a:rPr>
              <a:t>a </a:t>
            </a:r>
            <a:r>
              <a:rPr sz="1900">
                <a:latin typeface="Arial MT"/>
                <a:cs typeface="Arial MT"/>
              </a:rPr>
              <a:t> </a:t>
            </a:r>
            <a:r>
              <a:rPr sz="1900" spc="-5">
                <a:latin typeface="Arial MT"/>
                <a:cs typeface="Arial MT"/>
              </a:rPr>
              <a:t>long</a:t>
            </a:r>
            <a:r>
              <a:rPr sz="1900" spc="35">
                <a:latin typeface="Arial MT"/>
                <a:cs typeface="Arial MT"/>
              </a:rPr>
              <a:t> </a:t>
            </a:r>
            <a:r>
              <a:rPr sz="1900" spc="-5">
                <a:latin typeface="Arial MT"/>
                <a:cs typeface="Arial MT"/>
              </a:rPr>
              <a:t>process.</a:t>
            </a:r>
            <a:r>
              <a:rPr sz="1900" spc="35">
                <a:latin typeface="Arial MT"/>
                <a:cs typeface="Arial MT"/>
              </a:rPr>
              <a:t> </a:t>
            </a:r>
            <a:r>
              <a:rPr sz="1900" spc="-5">
                <a:latin typeface="Arial MT"/>
                <a:cs typeface="Arial MT"/>
              </a:rPr>
              <a:t>Google</a:t>
            </a:r>
            <a:r>
              <a:rPr sz="1900" spc="-80">
                <a:latin typeface="Arial MT"/>
                <a:cs typeface="Arial MT"/>
              </a:rPr>
              <a:t> </a:t>
            </a:r>
            <a:r>
              <a:rPr sz="1900" spc="-5">
                <a:latin typeface="Arial MT"/>
                <a:cs typeface="Arial MT"/>
              </a:rPr>
              <a:t>Analytics</a:t>
            </a:r>
            <a:r>
              <a:rPr sz="1900" spc="40">
                <a:latin typeface="Arial MT"/>
                <a:cs typeface="Arial MT"/>
              </a:rPr>
              <a:t> </a:t>
            </a:r>
            <a:r>
              <a:rPr sz="1900" spc="-5">
                <a:latin typeface="Arial MT"/>
                <a:cs typeface="Arial MT"/>
              </a:rPr>
              <a:t>makes</a:t>
            </a:r>
            <a:r>
              <a:rPr sz="1900" spc="35">
                <a:latin typeface="Arial MT"/>
                <a:cs typeface="Arial MT"/>
              </a:rPr>
              <a:t> </a:t>
            </a:r>
            <a:r>
              <a:rPr sz="1900" spc="-5">
                <a:latin typeface="Arial MT"/>
                <a:cs typeface="Arial MT"/>
              </a:rPr>
              <a:t>it</a:t>
            </a:r>
            <a:r>
              <a:rPr sz="1900" spc="10">
                <a:latin typeface="Arial MT"/>
                <a:cs typeface="Arial MT"/>
              </a:rPr>
              <a:t> </a:t>
            </a:r>
            <a:r>
              <a:rPr sz="1900" spc="-5">
                <a:latin typeface="Arial MT"/>
                <a:cs typeface="Arial MT"/>
              </a:rPr>
              <a:t>simple</a:t>
            </a:r>
            <a:r>
              <a:rPr sz="1900" spc="35">
                <a:latin typeface="Arial MT"/>
                <a:cs typeface="Arial MT"/>
              </a:rPr>
              <a:t> </a:t>
            </a:r>
            <a:r>
              <a:rPr sz="1900" spc="-5">
                <a:latin typeface="Arial MT"/>
                <a:cs typeface="Arial MT"/>
              </a:rPr>
              <a:t>by</a:t>
            </a:r>
            <a:r>
              <a:rPr sz="1900" spc="-30">
                <a:latin typeface="Arial MT"/>
                <a:cs typeface="Arial MT"/>
              </a:rPr>
              <a:t> </a:t>
            </a:r>
            <a:r>
              <a:rPr sz="1900" spc="-5">
                <a:solidFill>
                  <a:srgbClr val="FF0000"/>
                </a:solidFill>
                <a:latin typeface="Arial MT"/>
                <a:cs typeface="Arial MT"/>
              </a:rPr>
              <a:t>summarizing</a:t>
            </a:r>
            <a:r>
              <a:rPr sz="1900" spc="60">
                <a:solidFill>
                  <a:srgbClr val="FF0000"/>
                </a:solidFill>
                <a:latin typeface="Arial MT"/>
                <a:cs typeface="Arial MT"/>
              </a:rPr>
              <a:t> </a:t>
            </a:r>
            <a:r>
              <a:rPr sz="1900" spc="-5">
                <a:solidFill>
                  <a:srgbClr val="FF0000"/>
                </a:solidFill>
                <a:latin typeface="Arial MT"/>
                <a:cs typeface="Arial MT"/>
              </a:rPr>
              <a:t>the</a:t>
            </a:r>
            <a:r>
              <a:rPr sz="1900" spc="20">
                <a:solidFill>
                  <a:srgbClr val="FF0000"/>
                </a:solidFill>
                <a:latin typeface="Arial MT"/>
                <a:cs typeface="Arial MT"/>
              </a:rPr>
              <a:t> </a:t>
            </a:r>
            <a:r>
              <a:rPr sz="1900" spc="-5">
                <a:solidFill>
                  <a:srgbClr val="FF0000"/>
                </a:solidFill>
                <a:latin typeface="Arial MT"/>
                <a:cs typeface="Arial MT"/>
              </a:rPr>
              <a:t>data </a:t>
            </a:r>
            <a:r>
              <a:rPr sz="1900" spc="-515">
                <a:solidFill>
                  <a:srgbClr val="FF0000"/>
                </a:solidFill>
                <a:latin typeface="Arial MT"/>
                <a:cs typeface="Arial MT"/>
              </a:rPr>
              <a:t> </a:t>
            </a:r>
            <a:r>
              <a:rPr sz="1900" spc="-5">
                <a:latin typeface="Arial MT"/>
                <a:cs typeface="Arial MT"/>
              </a:rPr>
              <a:t>at</a:t>
            </a:r>
            <a:r>
              <a:rPr sz="1900" spc="5">
                <a:latin typeface="Arial MT"/>
                <a:cs typeface="Arial MT"/>
              </a:rPr>
              <a:t> </a:t>
            </a:r>
            <a:r>
              <a:rPr sz="1900" spc="-5">
                <a:latin typeface="Arial MT"/>
                <a:cs typeface="Arial MT"/>
              </a:rPr>
              <a:t>regular</a:t>
            </a:r>
            <a:r>
              <a:rPr sz="1900" spc="50">
                <a:latin typeface="Arial MT"/>
                <a:cs typeface="Arial MT"/>
              </a:rPr>
              <a:t> </a:t>
            </a:r>
            <a:r>
              <a:rPr sz="1900" spc="-5">
                <a:latin typeface="Arial MT"/>
                <a:cs typeface="Arial MT"/>
              </a:rPr>
              <a:t>intervals</a:t>
            </a:r>
            <a:r>
              <a:rPr sz="1900" spc="35">
                <a:latin typeface="Arial MT"/>
                <a:cs typeface="Arial MT"/>
              </a:rPr>
              <a:t> </a:t>
            </a:r>
            <a:r>
              <a:rPr sz="1900" spc="-5">
                <a:latin typeface="Arial MT"/>
                <a:cs typeface="Arial MT"/>
              </a:rPr>
              <a:t>(such</a:t>
            </a:r>
            <a:r>
              <a:rPr sz="1900" spc="25">
                <a:latin typeface="Arial MT"/>
                <a:cs typeface="Arial MT"/>
              </a:rPr>
              <a:t> </a:t>
            </a:r>
            <a:r>
              <a:rPr sz="1900" spc="-5">
                <a:latin typeface="Arial MT"/>
                <a:cs typeface="Arial MT"/>
              </a:rPr>
              <a:t>as</a:t>
            </a:r>
            <a:r>
              <a:rPr sz="1900" spc="20">
                <a:latin typeface="Arial MT"/>
                <a:cs typeface="Arial MT"/>
              </a:rPr>
              <a:t> </a:t>
            </a:r>
            <a:r>
              <a:rPr sz="1900" spc="-5">
                <a:latin typeface="Arial MT"/>
                <a:cs typeface="Arial MT"/>
              </a:rPr>
              <a:t>once</a:t>
            </a:r>
            <a:r>
              <a:rPr sz="1900" spc="25">
                <a:latin typeface="Arial MT"/>
                <a:cs typeface="Arial MT"/>
              </a:rPr>
              <a:t> </a:t>
            </a:r>
            <a:r>
              <a:rPr sz="1900" spc="-5">
                <a:latin typeface="Arial MT"/>
                <a:cs typeface="Arial MT"/>
              </a:rPr>
              <a:t>a</a:t>
            </a:r>
            <a:r>
              <a:rPr sz="1900" spc="20">
                <a:latin typeface="Arial MT"/>
                <a:cs typeface="Arial MT"/>
              </a:rPr>
              <a:t> </a:t>
            </a:r>
            <a:r>
              <a:rPr sz="1900" spc="-5">
                <a:latin typeface="Arial MT"/>
                <a:cs typeface="Arial MT"/>
              </a:rPr>
              <a:t>day)</a:t>
            </a:r>
            <a:r>
              <a:rPr sz="1900" spc="30">
                <a:latin typeface="Arial MT"/>
                <a:cs typeface="Arial MT"/>
              </a:rPr>
              <a:t> </a:t>
            </a:r>
            <a:r>
              <a:rPr sz="1900" spc="-5">
                <a:latin typeface="Arial MT"/>
                <a:cs typeface="Arial MT"/>
              </a:rPr>
              <a:t>and</a:t>
            </a:r>
            <a:r>
              <a:rPr sz="1900" spc="20">
                <a:latin typeface="Arial MT"/>
                <a:cs typeface="Arial MT"/>
              </a:rPr>
              <a:t> </a:t>
            </a:r>
            <a:r>
              <a:rPr sz="1900" spc="-5">
                <a:latin typeface="Arial MT"/>
                <a:cs typeface="Arial MT"/>
              </a:rPr>
              <a:t>creating</a:t>
            </a:r>
            <a:r>
              <a:rPr sz="1900" spc="50">
                <a:latin typeface="Arial MT"/>
                <a:cs typeface="Arial MT"/>
              </a:rPr>
              <a:t> </a:t>
            </a:r>
            <a:r>
              <a:rPr sz="1900">
                <a:latin typeface="Arial MT"/>
                <a:cs typeface="Arial MT"/>
              </a:rPr>
              <a:t>reports</a:t>
            </a:r>
            <a:r>
              <a:rPr sz="1900" spc="25">
                <a:latin typeface="Arial MT"/>
                <a:cs typeface="Arial MT"/>
              </a:rPr>
              <a:t> </a:t>
            </a:r>
            <a:r>
              <a:rPr sz="1900" spc="-5">
                <a:latin typeface="Arial MT"/>
                <a:cs typeface="Arial MT"/>
              </a:rPr>
              <a:t>that</a:t>
            </a:r>
            <a:r>
              <a:rPr sz="1900" spc="5">
                <a:latin typeface="Arial MT"/>
                <a:cs typeface="Arial MT"/>
              </a:rPr>
              <a:t> </a:t>
            </a:r>
            <a:r>
              <a:rPr sz="1900" spc="-5">
                <a:latin typeface="Arial MT"/>
                <a:cs typeface="Arial MT"/>
              </a:rPr>
              <a:t>allow </a:t>
            </a:r>
            <a:r>
              <a:rPr sz="1900">
                <a:latin typeface="Arial MT"/>
                <a:cs typeface="Arial MT"/>
              </a:rPr>
              <a:t> </a:t>
            </a:r>
            <a:r>
              <a:rPr sz="1900" spc="-5">
                <a:latin typeface="Arial MT"/>
                <a:cs typeface="Arial MT"/>
              </a:rPr>
              <a:t>you</a:t>
            </a:r>
            <a:r>
              <a:rPr sz="1900" spc="20">
                <a:latin typeface="Arial MT"/>
                <a:cs typeface="Arial MT"/>
              </a:rPr>
              <a:t> </a:t>
            </a:r>
            <a:r>
              <a:rPr sz="1900" spc="-5">
                <a:latin typeface="Arial MT"/>
                <a:cs typeface="Arial MT"/>
              </a:rPr>
              <a:t>to</a:t>
            </a:r>
            <a:r>
              <a:rPr sz="1900" spc="5">
                <a:latin typeface="Arial MT"/>
                <a:cs typeface="Arial MT"/>
              </a:rPr>
              <a:t> </a:t>
            </a:r>
            <a:r>
              <a:rPr sz="1900" spc="-5">
                <a:latin typeface="Arial MT"/>
                <a:cs typeface="Arial MT"/>
              </a:rPr>
              <a:t>see</a:t>
            </a:r>
            <a:r>
              <a:rPr sz="1900" spc="20">
                <a:latin typeface="Arial MT"/>
                <a:cs typeface="Arial MT"/>
              </a:rPr>
              <a:t> </a:t>
            </a:r>
            <a:r>
              <a:rPr sz="1900" spc="-5">
                <a:latin typeface="Arial MT"/>
                <a:cs typeface="Arial MT"/>
              </a:rPr>
              <a:t>the</a:t>
            </a:r>
            <a:r>
              <a:rPr sz="1900" spc="5">
                <a:latin typeface="Arial MT"/>
                <a:cs typeface="Arial MT"/>
              </a:rPr>
              <a:t> </a:t>
            </a:r>
            <a:r>
              <a:rPr sz="1900" spc="-5">
                <a:latin typeface="Arial MT"/>
                <a:cs typeface="Arial MT"/>
              </a:rPr>
              <a:t>total</a:t>
            </a:r>
            <a:r>
              <a:rPr sz="1900">
                <a:latin typeface="Arial MT"/>
                <a:cs typeface="Arial MT"/>
              </a:rPr>
              <a:t> </a:t>
            </a:r>
            <a:r>
              <a:rPr sz="1900" spc="-5">
                <a:latin typeface="Arial MT"/>
                <a:cs typeface="Arial MT"/>
              </a:rPr>
              <a:t>number</a:t>
            </a:r>
            <a:r>
              <a:rPr sz="1900" spc="55">
                <a:latin typeface="Arial MT"/>
                <a:cs typeface="Arial MT"/>
              </a:rPr>
              <a:t> </a:t>
            </a:r>
            <a:r>
              <a:rPr sz="1900" spc="-5">
                <a:latin typeface="Arial MT"/>
                <a:cs typeface="Arial MT"/>
              </a:rPr>
              <a:t>of</a:t>
            </a:r>
            <a:r>
              <a:rPr sz="1900">
                <a:latin typeface="Arial MT"/>
                <a:cs typeface="Arial MT"/>
              </a:rPr>
              <a:t> </a:t>
            </a:r>
            <a:r>
              <a:rPr sz="1900" spc="-5">
                <a:latin typeface="Arial MT"/>
                <a:cs typeface="Arial MT"/>
              </a:rPr>
              <a:t>visits</a:t>
            </a:r>
            <a:r>
              <a:rPr sz="1900" spc="20">
                <a:latin typeface="Arial MT"/>
                <a:cs typeface="Arial MT"/>
              </a:rPr>
              <a:t> </a:t>
            </a:r>
            <a:r>
              <a:rPr sz="1900" spc="-5">
                <a:latin typeface="Arial MT"/>
                <a:cs typeface="Arial MT"/>
              </a:rPr>
              <a:t>and</a:t>
            </a:r>
            <a:r>
              <a:rPr sz="1900" spc="20">
                <a:latin typeface="Arial MT"/>
                <a:cs typeface="Arial MT"/>
              </a:rPr>
              <a:t> </a:t>
            </a:r>
            <a:r>
              <a:rPr sz="1900" spc="-5">
                <a:latin typeface="Arial MT"/>
                <a:cs typeface="Arial MT"/>
              </a:rPr>
              <a:t>most</a:t>
            </a:r>
            <a:r>
              <a:rPr sz="1900">
                <a:latin typeface="Arial MT"/>
                <a:cs typeface="Arial MT"/>
              </a:rPr>
              <a:t> </a:t>
            </a:r>
            <a:r>
              <a:rPr sz="1900" spc="-5">
                <a:latin typeface="Arial MT"/>
                <a:cs typeface="Arial MT"/>
              </a:rPr>
              <a:t>popular</a:t>
            </a:r>
            <a:r>
              <a:rPr sz="1900" spc="40">
                <a:latin typeface="Arial MT"/>
                <a:cs typeface="Arial MT"/>
              </a:rPr>
              <a:t> </a:t>
            </a:r>
            <a:r>
              <a:rPr sz="1900" spc="-5">
                <a:latin typeface="Arial MT"/>
                <a:cs typeface="Arial MT"/>
              </a:rPr>
              <a:t>pages</a:t>
            </a:r>
            <a:r>
              <a:rPr sz="1900" spc="35">
                <a:latin typeface="Arial MT"/>
                <a:cs typeface="Arial MT"/>
              </a:rPr>
              <a:t> </a:t>
            </a:r>
            <a:r>
              <a:rPr sz="1900" spc="-5">
                <a:latin typeface="Arial MT"/>
                <a:cs typeface="Arial MT"/>
              </a:rPr>
              <a:t>that</a:t>
            </a:r>
            <a:r>
              <a:rPr sz="1900" spc="5">
                <a:latin typeface="Arial MT"/>
                <a:cs typeface="Arial MT"/>
              </a:rPr>
              <a:t> </a:t>
            </a:r>
            <a:r>
              <a:rPr sz="1900" spc="-10">
                <a:latin typeface="Arial MT"/>
                <a:cs typeface="Arial MT"/>
              </a:rPr>
              <a:t>were </a:t>
            </a:r>
            <a:r>
              <a:rPr sz="1900" spc="-5">
                <a:latin typeface="Arial MT"/>
                <a:cs typeface="Arial MT"/>
              </a:rPr>
              <a:t> requested</a:t>
            </a:r>
            <a:r>
              <a:rPr sz="1900" spc="35">
                <a:latin typeface="Arial MT"/>
                <a:cs typeface="Arial MT"/>
              </a:rPr>
              <a:t> </a:t>
            </a:r>
            <a:r>
              <a:rPr sz="1900" spc="-5">
                <a:latin typeface="Arial MT"/>
                <a:cs typeface="Arial MT"/>
              </a:rPr>
              <a:t>on</a:t>
            </a:r>
            <a:r>
              <a:rPr sz="1900" spc="15">
                <a:latin typeface="Arial MT"/>
                <a:cs typeface="Arial MT"/>
              </a:rPr>
              <a:t> </a:t>
            </a:r>
            <a:r>
              <a:rPr sz="1900" spc="-5">
                <a:latin typeface="Arial MT"/>
                <a:cs typeface="Arial MT"/>
              </a:rPr>
              <a:t>any</a:t>
            </a:r>
            <a:r>
              <a:rPr sz="1900" spc="10">
                <a:latin typeface="Arial MT"/>
                <a:cs typeface="Arial MT"/>
              </a:rPr>
              <a:t> </a:t>
            </a:r>
            <a:r>
              <a:rPr sz="1900" spc="-5">
                <a:latin typeface="Arial MT"/>
                <a:cs typeface="Arial MT"/>
              </a:rPr>
              <a:t>given</a:t>
            </a:r>
            <a:r>
              <a:rPr sz="1900" spc="25">
                <a:latin typeface="Arial MT"/>
                <a:cs typeface="Arial MT"/>
              </a:rPr>
              <a:t> </a:t>
            </a:r>
            <a:r>
              <a:rPr sz="1900" spc="-45">
                <a:latin typeface="Arial MT"/>
                <a:cs typeface="Arial MT"/>
              </a:rPr>
              <a:t>day.</a:t>
            </a:r>
            <a:endParaRPr sz="1900">
              <a:latin typeface="Arial MT"/>
              <a:cs typeface="Arial MT"/>
            </a:endParaRPr>
          </a:p>
          <a:p>
            <a:pPr marL="355600" marR="5080" indent="-342900">
              <a:lnSpc>
                <a:spcPct val="100000"/>
              </a:lnSpc>
              <a:spcBef>
                <a:spcPts val="1060"/>
              </a:spcBef>
              <a:buChar char="•"/>
              <a:tabLst>
                <a:tab pos="354965" algn="l"/>
                <a:tab pos="355600" algn="l"/>
              </a:tabLst>
            </a:pPr>
            <a:r>
              <a:rPr sz="1900" spc="-5">
                <a:latin typeface="Arial MT"/>
                <a:cs typeface="Arial MT"/>
              </a:rPr>
              <a:t>As</a:t>
            </a:r>
            <a:r>
              <a:rPr sz="1900">
                <a:latin typeface="Arial MT"/>
                <a:cs typeface="Arial MT"/>
              </a:rPr>
              <a:t> </a:t>
            </a:r>
            <a:r>
              <a:rPr sz="1900" spc="-5">
                <a:latin typeface="Arial MT"/>
                <a:cs typeface="Arial MT"/>
              </a:rPr>
              <a:t>each</a:t>
            </a:r>
            <a:r>
              <a:rPr sz="1900" spc="30">
                <a:latin typeface="Arial MT"/>
                <a:cs typeface="Arial MT"/>
              </a:rPr>
              <a:t> </a:t>
            </a:r>
            <a:r>
              <a:rPr sz="1900" spc="-5">
                <a:latin typeface="Arial MT"/>
                <a:cs typeface="Arial MT"/>
              </a:rPr>
              <a:t>transaction</a:t>
            </a:r>
            <a:r>
              <a:rPr sz="1900" spc="50">
                <a:latin typeface="Arial MT"/>
                <a:cs typeface="Arial MT"/>
              </a:rPr>
              <a:t> </a:t>
            </a:r>
            <a:r>
              <a:rPr sz="1900" spc="-5">
                <a:latin typeface="Arial MT"/>
                <a:cs typeface="Arial MT"/>
              </a:rPr>
              <a:t>occurs,</a:t>
            </a:r>
            <a:r>
              <a:rPr sz="1900" spc="20">
                <a:latin typeface="Arial MT"/>
                <a:cs typeface="Arial MT"/>
              </a:rPr>
              <a:t> </a:t>
            </a:r>
            <a:r>
              <a:rPr sz="1900" spc="-5">
                <a:latin typeface="Arial MT"/>
                <a:cs typeface="Arial MT"/>
              </a:rPr>
              <a:t>new</a:t>
            </a:r>
            <a:r>
              <a:rPr sz="1900" spc="15">
                <a:latin typeface="Arial MT"/>
                <a:cs typeface="Arial MT"/>
              </a:rPr>
              <a:t> </a:t>
            </a:r>
            <a:r>
              <a:rPr sz="1900" spc="-5">
                <a:latin typeface="Arial MT"/>
                <a:cs typeface="Arial MT"/>
              </a:rPr>
              <a:t>hit</a:t>
            </a:r>
            <a:r>
              <a:rPr sz="1900" spc="20">
                <a:latin typeface="Arial MT"/>
                <a:cs typeface="Arial MT"/>
              </a:rPr>
              <a:t> </a:t>
            </a:r>
            <a:r>
              <a:rPr sz="1900" spc="-5">
                <a:latin typeface="Arial MT"/>
                <a:cs typeface="Arial MT"/>
              </a:rPr>
              <a:t>data</a:t>
            </a:r>
            <a:r>
              <a:rPr sz="1900" spc="25">
                <a:latin typeface="Arial MT"/>
                <a:cs typeface="Arial MT"/>
              </a:rPr>
              <a:t> </a:t>
            </a:r>
            <a:r>
              <a:rPr sz="1900" spc="-5">
                <a:latin typeface="Arial MT"/>
                <a:cs typeface="Arial MT"/>
              </a:rPr>
              <a:t>is</a:t>
            </a:r>
            <a:r>
              <a:rPr sz="1900" spc="-35">
                <a:latin typeface="Arial MT"/>
                <a:cs typeface="Arial MT"/>
              </a:rPr>
              <a:t> </a:t>
            </a:r>
            <a:r>
              <a:rPr sz="1900" spc="-5">
                <a:latin typeface="Arial MT"/>
                <a:cs typeface="Arial MT"/>
              </a:rPr>
              <a:t>immediately</a:t>
            </a:r>
            <a:r>
              <a:rPr sz="1900" spc="45">
                <a:latin typeface="Arial MT"/>
                <a:cs typeface="Arial MT"/>
              </a:rPr>
              <a:t> </a:t>
            </a:r>
            <a:r>
              <a:rPr sz="1900" spc="-5">
                <a:latin typeface="Arial MT"/>
                <a:cs typeface="Arial MT"/>
              </a:rPr>
              <a:t>added</a:t>
            </a:r>
            <a:r>
              <a:rPr sz="1900" spc="45">
                <a:latin typeface="Arial MT"/>
                <a:cs typeface="Arial MT"/>
              </a:rPr>
              <a:t> </a:t>
            </a:r>
            <a:r>
              <a:rPr sz="1900" spc="-5">
                <a:latin typeface="Arial MT"/>
                <a:cs typeface="Arial MT"/>
              </a:rPr>
              <a:t>to</a:t>
            </a:r>
            <a:r>
              <a:rPr sz="1900" spc="5">
                <a:latin typeface="Arial MT"/>
                <a:cs typeface="Arial MT"/>
              </a:rPr>
              <a:t> </a:t>
            </a:r>
            <a:r>
              <a:rPr sz="1900" spc="-5">
                <a:latin typeface="Arial MT"/>
                <a:cs typeface="Arial MT"/>
              </a:rPr>
              <a:t>the </a:t>
            </a:r>
            <a:r>
              <a:rPr sz="1900">
                <a:latin typeface="Arial MT"/>
                <a:cs typeface="Arial MT"/>
              </a:rPr>
              <a:t> </a:t>
            </a:r>
            <a:r>
              <a:rPr sz="1900" spc="-5">
                <a:latin typeface="Arial MT"/>
                <a:cs typeface="Arial MT"/>
              </a:rPr>
              <a:t>tables. The</a:t>
            </a:r>
            <a:r>
              <a:rPr sz="1900" spc="10">
                <a:latin typeface="Arial MT"/>
                <a:cs typeface="Arial MT"/>
              </a:rPr>
              <a:t> </a:t>
            </a:r>
            <a:r>
              <a:rPr sz="1900" spc="-5">
                <a:latin typeface="Arial MT"/>
                <a:cs typeface="Arial MT"/>
              </a:rPr>
              <a:t>data</a:t>
            </a:r>
            <a:r>
              <a:rPr sz="1900" spc="25">
                <a:latin typeface="Arial MT"/>
                <a:cs typeface="Arial MT"/>
              </a:rPr>
              <a:t> </a:t>
            </a:r>
            <a:r>
              <a:rPr sz="1900" spc="-5">
                <a:latin typeface="Arial MT"/>
                <a:cs typeface="Arial MT"/>
              </a:rPr>
              <a:t>in</a:t>
            </a:r>
            <a:r>
              <a:rPr sz="1900" spc="25">
                <a:latin typeface="Arial MT"/>
                <a:cs typeface="Arial MT"/>
              </a:rPr>
              <a:t> </a:t>
            </a:r>
            <a:r>
              <a:rPr sz="1900" spc="-5">
                <a:latin typeface="Arial MT"/>
                <a:cs typeface="Arial MT"/>
              </a:rPr>
              <a:t>Google</a:t>
            </a:r>
            <a:r>
              <a:rPr sz="1900" spc="-60">
                <a:latin typeface="Arial MT"/>
                <a:cs typeface="Arial MT"/>
              </a:rPr>
              <a:t> </a:t>
            </a:r>
            <a:r>
              <a:rPr sz="1900" spc="-5">
                <a:latin typeface="Arial MT"/>
                <a:cs typeface="Arial MT"/>
              </a:rPr>
              <a:t>Analytics,</a:t>
            </a:r>
            <a:r>
              <a:rPr sz="1900" spc="35">
                <a:latin typeface="Arial MT"/>
                <a:cs typeface="Arial MT"/>
              </a:rPr>
              <a:t> </a:t>
            </a:r>
            <a:r>
              <a:rPr sz="1900" spc="-5">
                <a:latin typeface="Arial MT"/>
                <a:cs typeface="Arial MT"/>
              </a:rPr>
              <a:t>like</a:t>
            </a:r>
            <a:r>
              <a:rPr sz="1900" spc="30">
                <a:latin typeface="Arial MT"/>
                <a:cs typeface="Arial MT"/>
              </a:rPr>
              <a:t> </a:t>
            </a:r>
            <a:r>
              <a:rPr sz="1900" spc="-5">
                <a:latin typeface="Arial MT"/>
                <a:cs typeface="Arial MT"/>
              </a:rPr>
              <a:t>other</a:t>
            </a:r>
            <a:r>
              <a:rPr sz="1900" spc="25">
                <a:latin typeface="Arial MT"/>
                <a:cs typeface="Arial MT"/>
              </a:rPr>
              <a:t> </a:t>
            </a:r>
            <a:r>
              <a:rPr sz="1900" spc="-5">
                <a:latin typeface="Arial MT"/>
                <a:cs typeface="Arial MT"/>
              </a:rPr>
              <a:t>logging-type</a:t>
            </a:r>
            <a:r>
              <a:rPr sz="1900" spc="65">
                <a:latin typeface="Arial MT"/>
                <a:cs typeface="Arial MT"/>
              </a:rPr>
              <a:t> </a:t>
            </a:r>
            <a:r>
              <a:rPr sz="1900" spc="-5">
                <a:latin typeface="Arial MT"/>
                <a:cs typeface="Arial MT"/>
              </a:rPr>
              <a:t>applications, </a:t>
            </a:r>
            <a:r>
              <a:rPr sz="1900" spc="-509">
                <a:latin typeface="Arial MT"/>
                <a:cs typeface="Arial MT"/>
              </a:rPr>
              <a:t> </a:t>
            </a:r>
            <a:r>
              <a:rPr sz="1900" spc="-5">
                <a:latin typeface="Arial MT"/>
                <a:cs typeface="Arial MT"/>
              </a:rPr>
              <a:t>is generally</a:t>
            </a:r>
            <a:r>
              <a:rPr sz="1900" spc="35">
                <a:latin typeface="Arial MT"/>
                <a:cs typeface="Arial MT"/>
              </a:rPr>
              <a:t> </a:t>
            </a:r>
            <a:r>
              <a:rPr sz="1900" spc="-5">
                <a:solidFill>
                  <a:srgbClr val="FF0000"/>
                </a:solidFill>
                <a:latin typeface="Arial MT"/>
                <a:cs typeface="Arial MT"/>
              </a:rPr>
              <a:t>written</a:t>
            </a:r>
            <a:r>
              <a:rPr sz="1900" spc="20">
                <a:solidFill>
                  <a:srgbClr val="FF0000"/>
                </a:solidFill>
                <a:latin typeface="Arial MT"/>
                <a:cs typeface="Arial MT"/>
              </a:rPr>
              <a:t> </a:t>
            </a:r>
            <a:r>
              <a:rPr sz="1900" spc="-5">
                <a:solidFill>
                  <a:srgbClr val="FF0000"/>
                </a:solidFill>
                <a:latin typeface="Arial MT"/>
                <a:cs typeface="Arial MT"/>
              </a:rPr>
              <a:t>once</a:t>
            </a:r>
            <a:r>
              <a:rPr sz="1900" spc="25">
                <a:solidFill>
                  <a:srgbClr val="FF0000"/>
                </a:solidFill>
                <a:latin typeface="Arial MT"/>
                <a:cs typeface="Arial MT"/>
              </a:rPr>
              <a:t> </a:t>
            </a:r>
            <a:r>
              <a:rPr sz="1900" spc="-5">
                <a:solidFill>
                  <a:srgbClr val="FF0000"/>
                </a:solidFill>
                <a:latin typeface="Arial MT"/>
                <a:cs typeface="Arial MT"/>
              </a:rPr>
              <a:t>and</a:t>
            </a:r>
            <a:r>
              <a:rPr sz="1900" spc="15">
                <a:solidFill>
                  <a:srgbClr val="FF0000"/>
                </a:solidFill>
                <a:latin typeface="Arial MT"/>
                <a:cs typeface="Arial MT"/>
              </a:rPr>
              <a:t> </a:t>
            </a:r>
            <a:r>
              <a:rPr sz="1900" spc="-5">
                <a:solidFill>
                  <a:srgbClr val="FF0000"/>
                </a:solidFill>
                <a:latin typeface="Arial MT"/>
                <a:cs typeface="Arial MT"/>
              </a:rPr>
              <a:t>never</a:t>
            </a:r>
            <a:r>
              <a:rPr sz="1900" spc="25">
                <a:solidFill>
                  <a:srgbClr val="FF0000"/>
                </a:solidFill>
                <a:latin typeface="Arial MT"/>
                <a:cs typeface="Arial MT"/>
              </a:rPr>
              <a:t> </a:t>
            </a:r>
            <a:r>
              <a:rPr sz="1900">
                <a:solidFill>
                  <a:srgbClr val="FF0000"/>
                </a:solidFill>
                <a:latin typeface="Arial MT"/>
                <a:cs typeface="Arial MT"/>
              </a:rPr>
              <a:t>updated</a:t>
            </a:r>
            <a:r>
              <a:rPr sz="1900">
                <a:latin typeface="Arial MT"/>
                <a:cs typeface="Arial MT"/>
              </a:rPr>
              <a:t>.</a:t>
            </a:r>
          </a:p>
        </p:txBody>
      </p:sp>
    </p:spTree>
    <p:extLst>
      <p:ext uri="{BB962C8B-B14F-4D97-AF65-F5344CB8AC3E}">
        <p14:creationId xmlns:p14="http://schemas.microsoft.com/office/powerpoint/2010/main" val="3236148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1215716"/>
          </a:xfrm>
          <a:prstGeom prst="rect">
            <a:avLst/>
          </a:prstGeom>
        </p:spPr>
        <p:txBody>
          <a:bodyPr vert="horz" wrap="square" lIns="0" tIns="228599" rIns="0" bIns="0" rtlCol="0">
            <a:spAutoFit/>
          </a:bodyPr>
          <a:lstStyle/>
          <a:p>
            <a:pPr marL="12700" marR="5080">
              <a:lnSpc>
                <a:spcPct val="100000"/>
              </a:lnSpc>
              <a:spcBef>
                <a:spcPts val="105"/>
              </a:spcBef>
            </a:pPr>
            <a:r>
              <a:rPr sz="3200" spc="-45"/>
              <a:t>Case </a:t>
            </a:r>
            <a:r>
              <a:rPr sz="3200" spc="-55"/>
              <a:t>study: </a:t>
            </a:r>
            <a:r>
              <a:rPr sz="3200" spc="-45"/>
              <a:t>Google </a:t>
            </a:r>
            <a:r>
              <a:rPr sz="3200" spc="-40"/>
              <a:t>Maps </a:t>
            </a:r>
            <a:r>
              <a:rPr sz="3200" spc="-45"/>
              <a:t>stores </a:t>
            </a:r>
            <a:r>
              <a:rPr sz="3200" spc="-40"/>
              <a:t> geographic</a:t>
            </a:r>
            <a:r>
              <a:rPr sz="3200" spc="-140"/>
              <a:t> </a:t>
            </a:r>
            <a:r>
              <a:rPr sz="3200" spc="-55"/>
              <a:t>information</a:t>
            </a:r>
            <a:r>
              <a:rPr sz="3200" spc="-125"/>
              <a:t> </a:t>
            </a:r>
            <a:r>
              <a:rPr sz="3200" spc="-30"/>
              <a:t>in</a:t>
            </a:r>
            <a:r>
              <a:rPr sz="3200" spc="-135"/>
              <a:t> </a:t>
            </a:r>
            <a:r>
              <a:rPr sz="3200" spc="-50"/>
              <a:t>Bigtable</a:t>
            </a:r>
            <a:endParaRPr sz="3200"/>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49</a:t>
            </a:r>
            <a:endParaRPr sz="2400">
              <a:latin typeface="Arial"/>
              <a:cs typeface="Arial"/>
            </a:endParaRPr>
          </a:p>
        </p:txBody>
      </p:sp>
      <p:pic>
        <p:nvPicPr>
          <p:cNvPr id="6" name="object 6"/>
          <p:cNvPicPr/>
          <p:nvPr/>
        </p:nvPicPr>
        <p:blipFill>
          <a:blip r:embed="rId2" cstate="print"/>
          <a:stretch>
            <a:fillRect/>
          </a:stretch>
        </p:blipFill>
        <p:spPr>
          <a:xfrm>
            <a:off x="8763009" y="1961785"/>
            <a:ext cx="3049007" cy="1848214"/>
          </a:xfrm>
          <a:prstGeom prst="rect">
            <a:avLst/>
          </a:prstGeom>
        </p:spPr>
      </p:pic>
      <p:sp>
        <p:nvSpPr>
          <p:cNvPr id="7" name="object 7"/>
          <p:cNvSpPr txBox="1"/>
          <p:nvPr/>
        </p:nvSpPr>
        <p:spPr>
          <a:xfrm>
            <a:off x="714587" y="1777950"/>
            <a:ext cx="10647679" cy="3450304"/>
          </a:xfrm>
          <a:prstGeom prst="rect">
            <a:avLst/>
          </a:prstGeom>
        </p:spPr>
        <p:txBody>
          <a:bodyPr vert="horz" wrap="square" lIns="0" tIns="13335" rIns="0" bIns="0" rtlCol="0">
            <a:spAutoFit/>
          </a:bodyPr>
          <a:lstStyle/>
          <a:p>
            <a:pPr marL="355600" marR="2301875" indent="-342900">
              <a:lnSpc>
                <a:spcPct val="100000"/>
              </a:lnSpc>
              <a:spcBef>
                <a:spcPts val="105"/>
              </a:spcBef>
              <a:buChar char="•"/>
              <a:tabLst>
                <a:tab pos="354965" algn="l"/>
                <a:tab pos="355600" algn="l"/>
              </a:tabLst>
            </a:pPr>
            <a:r>
              <a:rPr sz="2000">
                <a:latin typeface="Arial MT"/>
                <a:cs typeface="Arial MT"/>
              </a:rPr>
              <a:t>Geographic information systems (GIS), like </a:t>
            </a:r>
            <a:r>
              <a:rPr sz="2000" spc="5">
                <a:latin typeface="Arial MT"/>
                <a:cs typeface="Arial MT"/>
              </a:rPr>
              <a:t> </a:t>
            </a:r>
            <a:r>
              <a:rPr sz="2000">
                <a:latin typeface="Arial MT"/>
                <a:cs typeface="Arial MT"/>
              </a:rPr>
              <a:t>Google</a:t>
            </a:r>
            <a:r>
              <a:rPr sz="2000" spc="-25">
                <a:latin typeface="Arial MT"/>
                <a:cs typeface="Arial MT"/>
              </a:rPr>
              <a:t> </a:t>
            </a:r>
            <a:r>
              <a:rPr sz="2000">
                <a:latin typeface="Arial MT"/>
                <a:cs typeface="Arial MT"/>
              </a:rPr>
              <a:t>Maps,</a:t>
            </a:r>
            <a:r>
              <a:rPr sz="2000" spc="-50">
                <a:latin typeface="Arial MT"/>
                <a:cs typeface="Arial MT"/>
              </a:rPr>
              <a:t> </a:t>
            </a:r>
            <a:r>
              <a:rPr sz="2000">
                <a:latin typeface="Arial MT"/>
                <a:cs typeface="Arial MT"/>
              </a:rPr>
              <a:t>store</a:t>
            </a:r>
            <a:r>
              <a:rPr sz="2000" spc="-30">
                <a:latin typeface="Arial MT"/>
                <a:cs typeface="Arial MT"/>
              </a:rPr>
              <a:t> </a:t>
            </a:r>
            <a:r>
              <a:rPr sz="2000">
                <a:latin typeface="Arial MT"/>
                <a:cs typeface="Arial MT"/>
              </a:rPr>
              <a:t>geographic</a:t>
            </a:r>
            <a:r>
              <a:rPr sz="2000" spc="-25">
                <a:latin typeface="Arial MT"/>
                <a:cs typeface="Arial MT"/>
              </a:rPr>
              <a:t> </a:t>
            </a:r>
            <a:r>
              <a:rPr sz="2000">
                <a:latin typeface="Arial MT"/>
                <a:cs typeface="Arial MT"/>
              </a:rPr>
              <a:t>points</a:t>
            </a:r>
            <a:r>
              <a:rPr sz="2000" spc="-25">
                <a:latin typeface="Arial MT"/>
                <a:cs typeface="Arial MT"/>
              </a:rPr>
              <a:t> </a:t>
            </a:r>
            <a:r>
              <a:rPr sz="2000">
                <a:latin typeface="Arial MT"/>
                <a:cs typeface="Arial MT"/>
              </a:rPr>
              <a:t>on Earth </a:t>
            </a:r>
            <a:r>
              <a:rPr sz="2000" spc="-540">
                <a:latin typeface="Arial MT"/>
                <a:cs typeface="Arial MT"/>
              </a:rPr>
              <a:t> </a:t>
            </a:r>
            <a:r>
              <a:rPr sz="2000">
                <a:latin typeface="Arial MT"/>
                <a:cs typeface="Arial MT"/>
              </a:rPr>
              <a:t>by identifying each location using its longitude </a:t>
            </a:r>
            <a:r>
              <a:rPr sz="2000" spc="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latitude</a:t>
            </a:r>
            <a:r>
              <a:rPr sz="2000" spc="-5">
                <a:latin typeface="Arial MT"/>
                <a:cs typeface="Arial MT"/>
              </a:rPr>
              <a:t> </a:t>
            </a:r>
            <a:r>
              <a:rPr sz="2000">
                <a:latin typeface="Arial MT"/>
                <a:cs typeface="Arial MT"/>
              </a:rPr>
              <a:t>coordinates.</a:t>
            </a:r>
          </a:p>
          <a:p>
            <a:pPr marL="355600" marR="2434590" indent="-342900">
              <a:lnSpc>
                <a:spcPct val="100000"/>
              </a:lnSpc>
              <a:spcBef>
                <a:spcPts val="1085"/>
              </a:spcBef>
              <a:buChar char="•"/>
              <a:tabLst>
                <a:tab pos="354965" algn="l"/>
                <a:tab pos="355600" algn="l"/>
              </a:tabLst>
            </a:pPr>
            <a:r>
              <a:rPr sz="2000">
                <a:latin typeface="Arial MT"/>
                <a:cs typeface="Arial MT"/>
              </a:rPr>
              <a:t>The system allows users to travel around the </a:t>
            </a:r>
            <a:r>
              <a:rPr sz="2000" spc="5">
                <a:latin typeface="Arial MT"/>
                <a:cs typeface="Arial MT"/>
              </a:rPr>
              <a:t> </a:t>
            </a:r>
            <a:r>
              <a:rPr sz="2000">
                <a:latin typeface="Arial MT"/>
                <a:cs typeface="Arial MT"/>
              </a:rPr>
              <a:t>globe</a:t>
            </a:r>
            <a:r>
              <a:rPr sz="2000" spc="-10">
                <a:latin typeface="Arial MT"/>
                <a:cs typeface="Arial MT"/>
              </a:rPr>
              <a:t> </a:t>
            </a:r>
            <a:r>
              <a:rPr sz="2000">
                <a:latin typeface="Arial MT"/>
                <a:cs typeface="Arial MT"/>
              </a:rPr>
              <a:t>and</a:t>
            </a:r>
            <a:r>
              <a:rPr sz="2000" spc="-10">
                <a:latin typeface="Arial MT"/>
                <a:cs typeface="Arial MT"/>
              </a:rPr>
              <a:t> </a:t>
            </a:r>
            <a:r>
              <a:rPr sz="2000" spc="5">
                <a:latin typeface="Arial MT"/>
                <a:cs typeface="Arial MT"/>
              </a:rPr>
              <a:t>zoom</a:t>
            </a:r>
            <a:r>
              <a:rPr sz="2000" spc="-20">
                <a:latin typeface="Arial MT"/>
                <a:cs typeface="Arial MT"/>
              </a:rPr>
              <a:t> </a:t>
            </a:r>
            <a:r>
              <a:rPr sz="2000">
                <a:latin typeface="Arial MT"/>
                <a:cs typeface="Arial MT"/>
              </a:rPr>
              <a:t>into</a:t>
            </a:r>
            <a:r>
              <a:rPr sz="2000" spc="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out</a:t>
            </a:r>
            <a:r>
              <a:rPr sz="2000" spc="-15">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places</a:t>
            </a:r>
            <a:r>
              <a:rPr sz="2000" spc="-15">
                <a:latin typeface="Arial MT"/>
                <a:cs typeface="Arial MT"/>
              </a:rPr>
              <a:t> </a:t>
            </a:r>
            <a:r>
              <a:rPr sz="2000">
                <a:latin typeface="Arial MT"/>
                <a:cs typeface="Arial MT"/>
              </a:rPr>
              <a:t>using</a:t>
            </a:r>
            <a:r>
              <a:rPr sz="2000" spc="-10">
                <a:latin typeface="Arial MT"/>
                <a:cs typeface="Arial MT"/>
              </a:rPr>
              <a:t> </a:t>
            </a:r>
            <a:r>
              <a:rPr sz="2000">
                <a:latin typeface="Arial MT"/>
                <a:cs typeface="Arial MT"/>
              </a:rPr>
              <a:t>a </a:t>
            </a:r>
            <a:r>
              <a:rPr sz="2000" spc="-540">
                <a:latin typeface="Arial MT"/>
                <a:cs typeface="Arial MT"/>
              </a:rPr>
              <a:t> </a:t>
            </a:r>
            <a:r>
              <a:rPr sz="2000">
                <a:latin typeface="Arial MT"/>
                <a:cs typeface="Arial MT"/>
              </a:rPr>
              <a:t>3D-like</a:t>
            </a:r>
            <a:r>
              <a:rPr sz="2000" spc="-20">
                <a:latin typeface="Arial MT"/>
                <a:cs typeface="Arial MT"/>
              </a:rPr>
              <a:t> </a:t>
            </a:r>
            <a:r>
              <a:rPr sz="2000">
                <a:latin typeface="Arial MT"/>
                <a:cs typeface="Arial MT"/>
              </a:rPr>
              <a:t>graphical</a:t>
            </a:r>
            <a:r>
              <a:rPr sz="2000" spc="-30">
                <a:latin typeface="Arial MT"/>
                <a:cs typeface="Arial MT"/>
              </a:rPr>
              <a:t> </a:t>
            </a:r>
            <a:r>
              <a:rPr sz="2000">
                <a:latin typeface="Arial MT"/>
                <a:cs typeface="Arial MT"/>
              </a:rPr>
              <a:t>interface.</a:t>
            </a:r>
          </a:p>
          <a:p>
            <a:pPr>
              <a:lnSpc>
                <a:spcPct val="100000"/>
              </a:lnSpc>
              <a:buFont typeface="Arial MT"/>
              <a:buChar char="•"/>
            </a:pPr>
            <a:endParaRPr sz="2000">
              <a:latin typeface="Arial MT"/>
              <a:cs typeface="Arial MT"/>
            </a:endParaRPr>
          </a:p>
          <a:p>
            <a:pPr marL="299085" marR="5080" indent="-287020">
              <a:lnSpc>
                <a:spcPct val="100000"/>
              </a:lnSpc>
              <a:buChar char="•"/>
              <a:tabLst>
                <a:tab pos="299085" algn="l"/>
                <a:tab pos="299720" algn="l"/>
              </a:tabLst>
            </a:pPr>
            <a:r>
              <a:rPr sz="2000">
                <a:latin typeface="Arial MT"/>
                <a:cs typeface="Arial MT"/>
              </a:rPr>
              <a:t>When</a:t>
            </a:r>
            <a:r>
              <a:rPr sz="2000" spc="-25">
                <a:latin typeface="Arial MT"/>
                <a:cs typeface="Arial MT"/>
              </a:rPr>
              <a:t> </a:t>
            </a:r>
            <a:r>
              <a:rPr sz="2000">
                <a:latin typeface="Arial MT"/>
                <a:cs typeface="Arial MT"/>
              </a:rPr>
              <a:t>viewing </a:t>
            </a:r>
            <a:r>
              <a:rPr sz="2000" spc="-5">
                <a:latin typeface="Arial MT"/>
                <a:cs typeface="Arial MT"/>
              </a:rPr>
              <a:t>the</a:t>
            </a:r>
            <a:r>
              <a:rPr sz="2000" spc="-15">
                <a:latin typeface="Arial MT"/>
                <a:cs typeface="Arial MT"/>
              </a:rPr>
              <a:t> </a:t>
            </a:r>
            <a:r>
              <a:rPr sz="2000">
                <a:latin typeface="Arial MT"/>
                <a:cs typeface="Arial MT"/>
              </a:rPr>
              <a:t>satellite maps,</a:t>
            </a:r>
            <a:r>
              <a:rPr sz="2000" spc="-35">
                <a:latin typeface="Arial MT"/>
                <a:cs typeface="Arial MT"/>
              </a:rPr>
              <a:t> </a:t>
            </a:r>
            <a:r>
              <a:rPr sz="2000">
                <a:latin typeface="Arial MT"/>
                <a:cs typeface="Arial MT"/>
              </a:rPr>
              <a:t>you</a:t>
            </a:r>
            <a:r>
              <a:rPr sz="2000" spc="-20">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then</a:t>
            </a:r>
            <a:r>
              <a:rPr sz="2000" spc="-15">
                <a:latin typeface="Arial MT"/>
                <a:cs typeface="Arial MT"/>
              </a:rPr>
              <a:t> </a:t>
            </a:r>
            <a:r>
              <a:rPr sz="2000">
                <a:latin typeface="Arial MT"/>
                <a:cs typeface="Arial MT"/>
              </a:rPr>
              <a:t>choose</a:t>
            </a:r>
            <a:r>
              <a:rPr sz="2000" spc="-4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display</a:t>
            </a:r>
            <a:r>
              <a:rPr sz="2000" spc="-20">
                <a:latin typeface="Arial MT"/>
                <a:cs typeface="Arial MT"/>
              </a:rPr>
              <a:t> </a:t>
            </a:r>
            <a:r>
              <a:rPr sz="2000">
                <a:latin typeface="Arial MT"/>
                <a:cs typeface="Arial MT"/>
              </a:rPr>
              <a:t>the </a:t>
            </a:r>
            <a:r>
              <a:rPr sz="2000" spc="-540">
                <a:latin typeface="Arial MT"/>
                <a:cs typeface="Arial MT"/>
              </a:rPr>
              <a:t> </a:t>
            </a:r>
            <a:r>
              <a:rPr sz="2000">
                <a:latin typeface="Arial MT"/>
                <a:cs typeface="Arial MT"/>
              </a:rPr>
              <a:t>map</a:t>
            </a:r>
            <a:r>
              <a:rPr sz="2000" spc="-15">
                <a:latin typeface="Arial MT"/>
                <a:cs typeface="Arial MT"/>
              </a:rPr>
              <a:t> </a:t>
            </a:r>
            <a:r>
              <a:rPr sz="2000">
                <a:latin typeface="Arial MT"/>
                <a:cs typeface="Arial MT"/>
              </a:rPr>
              <a:t>layers</a:t>
            </a:r>
            <a:r>
              <a:rPr sz="2000" spc="-25">
                <a:latin typeface="Arial MT"/>
                <a:cs typeface="Arial MT"/>
              </a:rPr>
              <a:t> </a:t>
            </a:r>
            <a:r>
              <a:rPr sz="2000">
                <a:latin typeface="Arial MT"/>
                <a:cs typeface="Arial MT"/>
              </a:rPr>
              <a:t>or</a:t>
            </a:r>
            <a:r>
              <a:rPr sz="2000" spc="-15">
                <a:latin typeface="Arial MT"/>
                <a:cs typeface="Arial MT"/>
              </a:rPr>
              <a:t> </a:t>
            </a:r>
            <a:r>
              <a:rPr sz="2000">
                <a:latin typeface="Arial MT"/>
                <a:cs typeface="Arial MT"/>
              </a:rPr>
              <a:t>points</a:t>
            </a:r>
            <a:r>
              <a:rPr sz="2000" spc="-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interest</a:t>
            </a:r>
            <a:r>
              <a:rPr sz="2000" spc="-35">
                <a:latin typeface="Arial MT"/>
                <a:cs typeface="Arial MT"/>
              </a:rPr>
              <a:t> </a:t>
            </a:r>
            <a:r>
              <a:rPr sz="2000">
                <a:latin typeface="Arial MT"/>
                <a:cs typeface="Arial MT"/>
              </a:rPr>
              <a:t>within a</a:t>
            </a:r>
            <a:r>
              <a:rPr sz="2000" spc="-20">
                <a:latin typeface="Arial MT"/>
                <a:cs typeface="Arial MT"/>
              </a:rPr>
              <a:t> </a:t>
            </a:r>
            <a:r>
              <a:rPr sz="2000">
                <a:latin typeface="Arial MT"/>
                <a:cs typeface="Arial MT"/>
              </a:rPr>
              <a:t>specific</a:t>
            </a:r>
            <a:r>
              <a:rPr sz="2000" spc="-25">
                <a:latin typeface="Arial MT"/>
                <a:cs typeface="Arial MT"/>
              </a:rPr>
              <a:t> </a:t>
            </a:r>
            <a:r>
              <a:rPr sz="2000">
                <a:latin typeface="Arial MT"/>
                <a:cs typeface="Arial MT"/>
              </a:rPr>
              <a:t>region</a:t>
            </a:r>
            <a:r>
              <a:rPr sz="2000" spc="-1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a map.</a:t>
            </a:r>
          </a:p>
          <a:p>
            <a:pPr marL="355600" marR="469900" indent="-342900">
              <a:lnSpc>
                <a:spcPct val="100000"/>
              </a:lnSpc>
              <a:spcBef>
                <a:spcPts val="1680"/>
              </a:spcBef>
              <a:buChar char="•"/>
              <a:tabLst>
                <a:tab pos="354965" algn="l"/>
                <a:tab pos="355600" algn="l"/>
              </a:tabLst>
            </a:pPr>
            <a:r>
              <a:rPr sz="2000">
                <a:latin typeface="Arial MT"/>
                <a:cs typeface="Arial MT"/>
              </a:rPr>
              <a:t>GIS</a:t>
            </a:r>
            <a:r>
              <a:rPr sz="2000" spc="-15">
                <a:latin typeface="Arial MT"/>
                <a:cs typeface="Arial MT"/>
              </a:rPr>
              <a:t> </a:t>
            </a:r>
            <a:r>
              <a:rPr sz="2000">
                <a:latin typeface="Arial MT"/>
                <a:cs typeface="Arial MT"/>
              </a:rPr>
              <a:t>systems</a:t>
            </a:r>
            <a:r>
              <a:rPr sz="2000" spc="-15">
                <a:latin typeface="Arial MT"/>
                <a:cs typeface="Arial MT"/>
              </a:rPr>
              <a:t> </a:t>
            </a:r>
            <a:r>
              <a:rPr sz="2000">
                <a:latin typeface="Arial MT"/>
                <a:cs typeface="Arial MT"/>
              </a:rPr>
              <a:t>store</a:t>
            </a:r>
            <a:r>
              <a:rPr sz="2000" spc="-35">
                <a:latin typeface="Arial MT"/>
                <a:cs typeface="Arial MT"/>
              </a:rPr>
              <a:t> </a:t>
            </a:r>
            <a:r>
              <a:rPr sz="2000">
                <a:latin typeface="Arial MT"/>
                <a:cs typeface="Arial MT"/>
              </a:rPr>
              <a:t>items once</a:t>
            </a:r>
            <a:r>
              <a:rPr sz="2000" spc="-25">
                <a:latin typeface="Arial MT"/>
                <a:cs typeface="Arial MT"/>
              </a:rPr>
              <a:t> </a:t>
            </a:r>
            <a:r>
              <a:rPr sz="2000">
                <a:latin typeface="Arial MT"/>
                <a:cs typeface="Arial MT"/>
              </a:rPr>
              <a:t>and</a:t>
            </a:r>
            <a:r>
              <a:rPr sz="2000" spc="-5">
                <a:latin typeface="Arial MT"/>
                <a:cs typeface="Arial MT"/>
              </a:rPr>
              <a:t> </a:t>
            </a:r>
            <a:r>
              <a:rPr sz="2000">
                <a:latin typeface="Arial MT"/>
                <a:cs typeface="Arial MT"/>
              </a:rPr>
              <a:t>then provide</a:t>
            </a:r>
            <a:r>
              <a:rPr sz="2000" spc="-10">
                <a:latin typeface="Arial MT"/>
                <a:cs typeface="Arial MT"/>
              </a:rPr>
              <a:t> </a:t>
            </a:r>
            <a:r>
              <a:rPr sz="2000">
                <a:latin typeface="Arial MT"/>
                <a:cs typeface="Arial MT"/>
              </a:rPr>
              <a:t>multiple</a:t>
            </a:r>
            <a:r>
              <a:rPr sz="2000" spc="10">
                <a:latin typeface="Arial MT"/>
                <a:cs typeface="Arial MT"/>
              </a:rPr>
              <a:t> </a:t>
            </a:r>
            <a:r>
              <a:rPr sz="2000" spc="5">
                <a:latin typeface="Arial MT"/>
                <a:cs typeface="Arial MT"/>
              </a:rPr>
              <a:t>access </a:t>
            </a:r>
            <a:r>
              <a:rPr sz="2000" spc="-540">
                <a:latin typeface="Arial MT"/>
                <a:cs typeface="Arial MT"/>
              </a:rPr>
              <a:t> </a:t>
            </a:r>
            <a:r>
              <a:rPr sz="2000">
                <a:latin typeface="Arial MT"/>
                <a:cs typeface="Arial MT"/>
              </a:rPr>
              <a:t>paths</a:t>
            </a:r>
            <a:r>
              <a:rPr sz="2000" spc="-20">
                <a:latin typeface="Arial MT"/>
                <a:cs typeface="Arial MT"/>
              </a:rPr>
              <a:t> </a:t>
            </a:r>
            <a:r>
              <a:rPr sz="2000">
                <a:latin typeface="Arial MT"/>
                <a:cs typeface="Arial MT"/>
              </a:rPr>
              <a:t>(queries)</a:t>
            </a:r>
            <a:r>
              <a:rPr sz="2000" spc="-7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let</a:t>
            </a:r>
            <a:r>
              <a:rPr sz="2000" spc="-10">
                <a:latin typeface="Arial MT"/>
                <a:cs typeface="Arial MT"/>
              </a:rPr>
              <a:t> </a:t>
            </a:r>
            <a:r>
              <a:rPr sz="2000">
                <a:latin typeface="Arial MT"/>
                <a:cs typeface="Arial MT"/>
              </a:rPr>
              <a:t>you</a:t>
            </a:r>
            <a:r>
              <a:rPr sz="2000" spc="-20">
                <a:latin typeface="Arial MT"/>
                <a:cs typeface="Arial MT"/>
              </a:rPr>
              <a:t> </a:t>
            </a:r>
            <a:r>
              <a:rPr sz="2000" spc="-5">
                <a:latin typeface="Arial MT"/>
                <a:cs typeface="Arial MT"/>
              </a:rPr>
              <a:t>view</a:t>
            </a:r>
            <a:r>
              <a:rPr sz="2000" spc="5">
                <a:latin typeface="Arial MT"/>
                <a:cs typeface="Arial MT"/>
              </a:rPr>
              <a:t> </a:t>
            </a:r>
            <a:r>
              <a:rPr sz="2000" spc="-5">
                <a:latin typeface="Arial MT"/>
                <a:cs typeface="Arial MT"/>
              </a:rPr>
              <a:t>the</a:t>
            </a:r>
            <a:r>
              <a:rPr sz="2000" spc="-15">
                <a:latin typeface="Arial MT"/>
                <a:cs typeface="Arial MT"/>
              </a:rPr>
              <a:t> </a:t>
            </a:r>
            <a:r>
              <a:rPr sz="2000">
                <a:latin typeface="Arial MT"/>
                <a:cs typeface="Arial MT"/>
              </a:rPr>
              <a:t>data.</a:t>
            </a:r>
          </a:p>
        </p:txBody>
      </p:sp>
    </p:spTree>
    <p:extLst>
      <p:ext uri="{BB962C8B-B14F-4D97-AF65-F5344CB8AC3E}">
        <p14:creationId xmlns:p14="http://schemas.microsoft.com/office/powerpoint/2010/main" val="2180047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8" y="464946"/>
            <a:ext cx="9259145" cy="1001394"/>
          </a:xfrm>
          <a:prstGeom prst="rect">
            <a:avLst/>
          </a:prstGeom>
        </p:spPr>
        <p:txBody>
          <a:bodyPr vert="horz" wrap="square" lIns="0" tIns="13335" rIns="0" bIns="0" rtlCol="0">
            <a:spAutoFit/>
          </a:bodyPr>
          <a:lstStyle/>
          <a:p>
            <a:pPr marL="12700" marR="5080">
              <a:lnSpc>
                <a:spcPct val="100000"/>
              </a:lnSpc>
              <a:spcBef>
                <a:spcPts val="105"/>
              </a:spcBef>
            </a:pPr>
            <a:r>
              <a:rPr sz="3200" spc="-45"/>
              <a:t>Case </a:t>
            </a:r>
            <a:r>
              <a:rPr sz="3200" spc="-55"/>
              <a:t>study: </a:t>
            </a:r>
            <a:r>
              <a:rPr sz="3200" spc="-50"/>
              <a:t>using </a:t>
            </a:r>
            <a:r>
              <a:rPr sz="3200"/>
              <a:t>a </a:t>
            </a:r>
            <a:r>
              <a:rPr sz="3200" spc="-55"/>
              <a:t>column </a:t>
            </a:r>
            <a:r>
              <a:rPr sz="3200" spc="-50"/>
              <a:t> family</a:t>
            </a:r>
            <a:r>
              <a:rPr sz="3200" spc="-145"/>
              <a:t> </a:t>
            </a:r>
            <a:r>
              <a:rPr sz="3200" spc="-30"/>
              <a:t>to</a:t>
            </a:r>
            <a:r>
              <a:rPr sz="3200" spc="-140"/>
              <a:t> </a:t>
            </a:r>
            <a:r>
              <a:rPr sz="3200" spc="-35"/>
              <a:t>store</a:t>
            </a:r>
            <a:r>
              <a:rPr sz="3200" spc="-125"/>
              <a:t> </a:t>
            </a:r>
            <a:r>
              <a:rPr sz="3200" spc="-50"/>
              <a:t>user</a:t>
            </a:r>
            <a:r>
              <a:rPr sz="3200" spc="-125"/>
              <a:t> </a:t>
            </a:r>
            <a:r>
              <a:rPr sz="3200" spc="-55"/>
              <a:t>preferences</a:t>
            </a:r>
            <a:endParaRPr sz="3200"/>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50</a:t>
            </a:r>
            <a:endParaRPr sz="2400">
              <a:latin typeface="Arial"/>
              <a:cs typeface="Arial"/>
            </a:endParaRPr>
          </a:p>
        </p:txBody>
      </p:sp>
      <p:pic>
        <p:nvPicPr>
          <p:cNvPr id="6" name="object 6"/>
          <p:cNvPicPr/>
          <p:nvPr/>
        </p:nvPicPr>
        <p:blipFill>
          <a:blip r:embed="rId2" cstate="print"/>
          <a:stretch>
            <a:fillRect/>
          </a:stretch>
        </p:blipFill>
        <p:spPr>
          <a:xfrm>
            <a:off x="7579361" y="1447800"/>
            <a:ext cx="3797807" cy="1676400"/>
          </a:xfrm>
          <a:prstGeom prst="rect">
            <a:avLst/>
          </a:prstGeom>
        </p:spPr>
      </p:pic>
      <p:sp>
        <p:nvSpPr>
          <p:cNvPr id="7" name="object 7"/>
          <p:cNvSpPr txBox="1">
            <a:spLocks noGrp="1"/>
          </p:cNvSpPr>
          <p:nvPr>
            <p:ph type="body" idx="1"/>
          </p:nvPr>
        </p:nvSpPr>
        <p:spPr>
          <a:xfrm>
            <a:off x="1103312" y="2052918"/>
            <a:ext cx="8946541" cy="4740400"/>
          </a:xfrm>
          <a:prstGeom prst="rect">
            <a:avLst/>
          </a:prstGeom>
        </p:spPr>
        <p:txBody>
          <a:bodyPr vert="horz" wrap="square" lIns="0" tIns="13335" rIns="0" bIns="0" rtlCol="0">
            <a:spAutoFit/>
          </a:bodyPr>
          <a:lstStyle/>
          <a:p>
            <a:pPr marL="355600" marR="3637915" indent="-342900">
              <a:lnSpc>
                <a:spcPct val="100000"/>
              </a:lnSpc>
              <a:spcBef>
                <a:spcPts val="105"/>
              </a:spcBef>
              <a:buChar char="•"/>
              <a:tabLst>
                <a:tab pos="354965" algn="l"/>
                <a:tab pos="355600" algn="l"/>
              </a:tabLst>
            </a:pPr>
            <a:r>
              <a:t>Many websites allow users to store </a:t>
            </a:r>
            <a:r>
              <a:rPr spc="5"/>
              <a:t> </a:t>
            </a:r>
            <a:r>
              <a:rPr>
                <a:solidFill>
                  <a:srgbClr val="FF0000"/>
                </a:solidFill>
              </a:rPr>
              <a:t>preference</a:t>
            </a:r>
            <a:r>
              <a:rPr spc="-60">
                <a:solidFill>
                  <a:srgbClr val="FF0000"/>
                </a:solidFill>
              </a:rPr>
              <a:t> </a:t>
            </a:r>
            <a:r>
              <a:t>information</a:t>
            </a:r>
            <a:r>
              <a:rPr spc="-45"/>
              <a:t> </a:t>
            </a:r>
            <a:r>
              <a:t>as</a:t>
            </a:r>
            <a:r>
              <a:rPr spc="-15"/>
              <a:t> </a:t>
            </a:r>
            <a:r>
              <a:t>part</a:t>
            </a:r>
            <a:r>
              <a:rPr spc="-30"/>
              <a:t> </a:t>
            </a:r>
            <a:r>
              <a:t>of</a:t>
            </a:r>
            <a:r>
              <a:rPr spc="-20"/>
              <a:t> </a:t>
            </a:r>
            <a:r>
              <a:t>their </a:t>
            </a:r>
            <a:r>
              <a:rPr spc="-540"/>
              <a:t> </a:t>
            </a:r>
            <a:r>
              <a:t>profile.</a:t>
            </a:r>
          </a:p>
          <a:p>
            <a:pPr>
              <a:lnSpc>
                <a:spcPct val="100000"/>
              </a:lnSpc>
              <a:spcBef>
                <a:spcPts val="45"/>
              </a:spcBef>
              <a:buFont typeface="Arial MT"/>
              <a:buChar char="•"/>
            </a:pPr>
            <a:endParaRPr sz="2050"/>
          </a:p>
          <a:p>
            <a:pPr marL="355600" marR="177800" indent="-342900">
              <a:lnSpc>
                <a:spcPct val="100000"/>
              </a:lnSpc>
              <a:buChar char="•"/>
              <a:tabLst>
                <a:tab pos="354965" algn="l"/>
                <a:tab pos="355600" algn="l"/>
              </a:tabLst>
            </a:pPr>
            <a:r>
              <a:t>The unique feature of user preference </a:t>
            </a:r>
            <a:r>
              <a:rPr spc="-5"/>
              <a:t>files </a:t>
            </a:r>
            <a:r>
              <a:t>is that they have </a:t>
            </a:r>
            <a:r>
              <a:rPr>
                <a:solidFill>
                  <a:srgbClr val="FF0000"/>
                </a:solidFill>
              </a:rPr>
              <a:t>minimal </a:t>
            </a:r>
            <a:r>
              <a:rPr spc="-545">
                <a:solidFill>
                  <a:srgbClr val="FF0000"/>
                </a:solidFill>
              </a:rPr>
              <a:t> </a:t>
            </a:r>
            <a:r>
              <a:rPr>
                <a:solidFill>
                  <a:srgbClr val="FF0000"/>
                </a:solidFill>
              </a:rPr>
              <a:t>transactional requirements</a:t>
            </a:r>
            <a:r>
              <a:t>, and only </a:t>
            </a:r>
            <a:r>
              <a:rPr spc="-5"/>
              <a:t>the </a:t>
            </a:r>
            <a:r>
              <a:t>individual associated with </a:t>
            </a:r>
            <a:r>
              <a:rPr spc="5"/>
              <a:t> </a:t>
            </a:r>
            <a:r>
              <a:t>the</a:t>
            </a:r>
            <a:r>
              <a:rPr spc="-10"/>
              <a:t> </a:t>
            </a:r>
            <a:r>
              <a:t>account</a:t>
            </a:r>
            <a:r>
              <a:rPr spc="-50"/>
              <a:t> </a:t>
            </a:r>
            <a:r>
              <a:t>makes</a:t>
            </a:r>
            <a:r>
              <a:rPr spc="-15"/>
              <a:t> </a:t>
            </a:r>
            <a:r>
              <a:t>changes</a:t>
            </a:r>
            <a:r>
              <a:rPr spc="-30"/>
              <a:t> </a:t>
            </a:r>
            <a:r>
              <a:t>(ensuring</a:t>
            </a:r>
            <a:r>
              <a:rPr spc="-45"/>
              <a:t> </a:t>
            </a:r>
            <a:r>
              <a:rPr spc="-5"/>
              <a:t>an</a:t>
            </a:r>
            <a:r>
              <a:rPr spc="-125"/>
              <a:t> </a:t>
            </a:r>
            <a:r>
              <a:t>ACID</a:t>
            </a:r>
            <a:r>
              <a:rPr spc="5"/>
              <a:t> </a:t>
            </a:r>
            <a:r>
              <a:t>transaction</a:t>
            </a:r>
            <a:r>
              <a:rPr spc="-45"/>
              <a:t> </a:t>
            </a:r>
            <a:r>
              <a:rPr spc="-5"/>
              <a:t>isn’t</a:t>
            </a:r>
            <a:r>
              <a:t> very </a:t>
            </a:r>
            <a:r>
              <a:rPr spc="-540"/>
              <a:t> </a:t>
            </a:r>
            <a:r>
              <a:t>important).</a:t>
            </a:r>
          </a:p>
          <a:p>
            <a:pPr marL="355600" marR="5080" indent="-342900">
              <a:lnSpc>
                <a:spcPct val="100000"/>
              </a:lnSpc>
              <a:spcBef>
                <a:spcPts val="1085"/>
              </a:spcBef>
              <a:buChar char="•"/>
              <a:tabLst>
                <a:tab pos="354965" algn="l"/>
                <a:tab pos="355600" algn="l"/>
              </a:tabLst>
            </a:pPr>
            <a:r>
              <a:rPr spc="-10"/>
              <a:t>It’s </a:t>
            </a:r>
            <a:r>
              <a:t>important that these </a:t>
            </a:r>
            <a:r>
              <a:rPr spc="-5"/>
              <a:t>read-mostly </a:t>
            </a:r>
            <a:r>
              <a:t>events are </a:t>
            </a:r>
            <a:r>
              <a:rPr>
                <a:solidFill>
                  <a:srgbClr val="FF0000"/>
                </a:solidFill>
              </a:rPr>
              <a:t>fast </a:t>
            </a:r>
            <a:r>
              <a:t>and </a:t>
            </a:r>
            <a:r>
              <a:rPr>
                <a:solidFill>
                  <a:srgbClr val="FF0000"/>
                </a:solidFill>
              </a:rPr>
              <a:t>scalable </a:t>
            </a:r>
            <a:r>
              <a:t>so </a:t>
            </a:r>
            <a:r>
              <a:rPr spc="5"/>
              <a:t> </a:t>
            </a:r>
            <a:r>
              <a:t>that when a user logs in, you can access the preferences and </a:t>
            </a:r>
            <a:r>
              <a:rPr spc="5"/>
              <a:t> </a:t>
            </a:r>
            <a:r>
              <a:t>customize</a:t>
            </a:r>
            <a:r>
              <a:rPr spc="-25"/>
              <a:t> </a:t>
            </a:r>
            <a:r>
              <a:t>their screen</a:t>
            </a:r>
            <a:r>
              <a:rPr spc="-65"/>
              <a:t> </a:t>
            </a:r>
            <a:r>
              <a:t>regardless</a:t>
            </a:r>
            <a:r>
              <a:rPr spc="-30"/>
              <a:t> </a:t>
            </a:r>
            <a:r>
              <a:t>of the</a:t>
            </a:r>
            <a:r>
              <a:rPr spc="-5"/>
              <a:t> </a:t>
            </a:r>
            <a:r>
              <a:t>number</a:t>
            </a:r>
            <a:r>
              <a:rPr spc="-15"/>
              <a:t> </a:t>
            </a:r>
            <a:r>
              <a:t>of</a:t>
            </a:r>
            <a:r>
              <a:rPr spc="10"/>
              <a:t> </a:t>
            </a:r>
            <a:r>
              <a:t>concurrent</a:t>
            </a:r>
            <a:r>
              <a:rPr spc="-30"/>
              <a:t> </a:t>
            </a:r>
            <a:r>
              <a:t>system </a:t>
            </a:r>
            <a:r>
              <a:rPr spc="-540"/>
              <a:t> </a:t>
            </a:r>
            <a:r>
              <a:rPr spc="5"/>
              <a:t>users.</a:t>
            </a:r>
          </a:p>
          <a:p>
            <a:pPr marL="355600" marR="306705" indent="-342900">
              <a:lnSpc>
                <a:spcPct val="100000"/>
              </a:lnSpc>
              <a:spcBef>
                <a:spcPts val="1080"/>
              </a:spcBef>
              <a:buChar char="•"/>
              <a:tabLst>
                <a:tab pos="354965" algn="l"/>
                <a:tab pos="355600" algn="l"/>
              </a:tabLst>
            </a:pPr>
            <a:r>
              <a:t>Column</a:t>
            </a:r>
            <a:r>
              <a:rPr spc="-5"/>
              <a:t> </a:t>
            </a:r>
            <a:r>
              <a:t>family</a:t>
            </a:r>
            <a:r>
              <a:rPr spc="5"/>
              <a:t> </a:t>
            </a:r>
            <a:r>
              <a:t>systems</a:t>
            </a:r>
            <a:r>
              <a:rPr spc="-25"/>
              <a:t> </a:t>
            </a:r>
            <a:r>
              <a:t>can provide</a:t>
            </a:r>
            <a:r>
              <a:rPr spc="-5"/>
              <a:t> </a:t>
            </a:r>
            <a:r>
              <a:t>the</a:t>
            </a:r>
            <a:r>
              <a:rPr spc="-5"/>
              <a:t> </a:t>
            </a:r>
            <a:r>
              <a:t>ideal</a:t>
            </a:r>
            <a:r>
              <a:rPr spc="10"/>
              <a:t> </a:t>
            </a:r>
            <a:r>
              <a:t>match</a:t>
            </a:r>
            <a:r>
              <a:rPr spc="-20"/>
              <a:t> </a:t>
            </a:r>
            <a:r>
              <a:t>for</a:t>
            </a:r>
            <a:r>
              <a:rPr spc="-15"/>
              <a:t> </a:t>
            </a:r>
            <a:r>
              <a:t>storing</a:t>
            </a:r>
            <a:r>
              <a:rPr spc="-15"/>
              <a:t> </a:t>
            </a:r>
            <a:r>
              <a:t>user </a:t>
            </a:r>
            <a:r>
              <a:rPr spc="-540"/>
              <a:t> </a:t>
            </a:r>
            <a:r>
              <a:t>preferences</a:t>
            </a:r>
            <a:r>
              <a:rPr spc="-40"/>
              <a:t> </a:t>
            </a:r>
            <a:r>
              <a:t>when</a:t>
            </a:r>
            <a:r>
              <a:rPr spc="-35"/>
              <a:t> </a:t>
            </a:r>
            <a:r>
              <a:t>combined</a:t>
            </a:r>
            <a:r>
              <a:rPr spc="-20"/>
              <a:t> </a:t>
            </a:r>
            <a:r>
              <a:t>with</a:t>
            </a:r>
            <a:r>
              <a:rPr spc="-10"/>
              <a:t> </a:t>
            </a:r>
            <a:r>
              <a:t>an</a:t>
            </a:r>
            <a:r>
              <a:rPr spc="15"/>
              <a:t> </a:t>
            </a:r>
            <a:r>
              <a:t>external</a:t>
            </a:r>
            <a:r>
              <a:rPr spc="-25"/>
              <a:t> </a:t>
            </a:r>
            <a:r>
              <a:t>reporting</a:t>
            </a:r>
            <a:r>
              <a:rPr spc="-30"/>
              <a:t> </a:t>
            </a:r>
            <a:r>
              <a:rPr spc="-10"/>
              <a:t>system.</a:t>
            </a:r>
          </a:p>
        </p:txBody>
      </p:sp>
    </p:spTree>
    <p:extLst>
      <p:ext uri="{BB962C8B-B14F-4D97-AF65-F5344CB8AC3E}">
        <p14:creationId xmlns:p14="http://schemas.microsoft.com/office/powerpoint/2010/main" val="3424503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00991" y="0"/>
            <a:ext cx="191347" cy="6858000"/>
            <a:chOff x="9000743" y="0"/>
            <a:chExt cx="143510" cy="6858000"/>
          </a:xfrm>
        </p:grpSpPr>
        <p:sp>
          <p:nvSpPr>
            <p:cNvPr id="3" name="object 3"/>
            <p:cNvSpPr/>
            <p:nvPr/>
          </p:nvSpPr>
          <p:spPr>
            <a:xfrm>
              <a:off x="9000743" y="4846320"/>
              <a:ext cx="143510" cy="2011680"/>
            </a:xfrm>
            <a:custGeom>
              <a:avLst/>
              <a:gdLst/>
              <a:ahLst/>
              <a:cxnLst/>
              <a:rect l="l" t="t" r="r" b="b"/>
              <a:pathLst>
                <a:path w="143509" h="2011679">
                  <a:moveTo>
                    <a:pt x="143255" y="0"/>
                  </a:moveTo>
                  <a:lnTo>
                    <a:pt x="0" y="0"/>
                  </a:lnTo>
                  <a:lnTo>
                    <a:pt x="0" y="2011679"/>
                  </a:lnTo>
                  <a:lnTo>
                    <a:pt x="143255" y="2011679"/>
                  </a:lnTo>
                  <a:lnTo>
                    <a:pt x="143255" y="0"/>
                  </a:lnTo>
                  <a:close/>
                </a:path>
              </a:pathLst>
            </a:custGeom>
            <a:solidFill>
              <a:srgbClr val="D1282D"/>
            </a:solidFill>
          </p:spPr>
          <p:txBody>
            <a:bodyPr wrap="square" lIns="0" tIns="0" rIns="0" bIns="0" rtlCol="0"/>
            <a:lstStyle/>
            <a:p>
              <a:endParaRPr/>
            </a:p>
          </p:txBody>
        </p:sp>
        <p:sp>
          <p:nvSpPr>
            <p:cNvPr id="4" name="object 4"/>
            <p:cNvSpPr/>
            <p:nvPr/>
          </p:nvSpPr>
          <p:spPr>
            <a:xfrm>
              <a:off x="9000743" y="0"/>
              <a:ext cx="143510" cy="4846320"/>
            </a:xfrm>
            <a:custGeom>
              <a:avLst/>
              <a:gdLst/>
              <a:ahLst/>
              <a:cxnLst/>
              <a:rect l="l" t="t" r="r" b="b"/>
              <a:pathLst>
                <a:path w="143509" h="4846320">
                  <a:moveTo>
                    <a:pt x="143255" y="0"/>
                  </a:moveTo>
                  <a:lnTo>
                    <a:pt x="0" y="0"/>
                  </a:lnTo>
                  <a:lnTo>
                    <a:pt x="0" y="4846320"/>
                  </a:lnTo>
                  <a:lnTo>
                    <a:pt x="143255" y="4846320"/>
                  </a:lnTo>
                  <a:lnTo>
                    <a:pt x="14325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2274315" y="1450289"/>
            <a:ext cx="7051887" cy="757555"/>
          </a:xfrm>
          <a:prstGeom prst="rect">
            <a:avLst/>
          </a:prstGeom>
        </p:spPr>
        <p:txBody>
          <a:bodyPr vert="horz" wrap="square" lIns="0" tIns="12700" rIns="0" bIns="0" rtlCol="0">
            <a:spAutoFit/>
          </a:bodyPr>
          <a:lstStyle/>
          <a:p>
            <a:pPr marL="12700">
              <a:lnSpc>
                <a:spcPct val="100000"/>
              </a:lnSpc>
              <a:spcBef>
                <a:spcPts val="100"/>
              </a:spcBef>
            </a:pPr>
            <a:r>
              <a:rPr sz="4800" spc="-75">
                <a:solidFill>
                  <a:srgbClr val="000000"/>
                </a:solidFill>
              </a:rPr>
              <a:t>Document</a:t>
            </a:r>
            <a:r>
              <a:rPr sz="4800" spc="-245">
                <a:solidFill>
                  <a:srgbClr val="000000"/>
                </a:solidFill>
              </a:rPr>
              <a:t> </a:t>
            </a:r>
            <a:r>
              <a:rPr sz="4800" spc="-50">
                <a:solidFill>
                  <a:srgbClr val="000000"/>
                </a:solidFill>
              </a:rPr>
              <a:t>Store</a:t>
            </a:r>
            <a:endParaRPr sz="4800"/>
          </a:p>
        </p:txBody>
      </p:sp>
      <p:sp>
        <p:nvSpPr>
          <p:cNvPr id="6" name="object 6"/>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latin typeface="Arial"/>
                <a:cs typeface="Arial"/>
              </a:rPr>
              <a:t>51</a:t>
            </a:r>
            <a:endParaRPr sz="2400">
              <a:latin typeface="Arial"/>
              <a:cs typeface="Arial"/>
            </a:endParaRPr>
          </a:p>
        </p:txBody>
      </p:sp>
      <p:pic>
        <p:nvPicPr>
          <p:cNvPr id="7" name="object 7"/>
          <p:cNvPicPr/>
          <p:nvPr/>
        </p:nvPicPr>
        <p:blipFill>
          <a:blip r:embed="rId2" cstate="print"/>
          <a:stretch>
            <a:fillRect/>
          </a:stretch>
        </p:blipFill>
        <p:spPr>
          <a:xfrm>
            <a:off x="1826767" y="2741676"/>
            <a:ext cx="7878064" cy="3326892"/>
          </a:xfrm>
          <a:prstGeom prst="rect">
            <a:avLst/>
          </a:prstGeom>
        </p:spPr>
      </p:pic>
    </p:spTree>
    <p:extLst>
      <p:ext uri="{BB962C8B-B14F-4D97-AF65-F5344CB8AC3E}">
        <p14:creationId xmlns:p14="http://schemas.microsoft.com/office/powerpoint/2010/main" val="975391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5298439" cy="659155"/>
          </a:xfrm>
          <a:prstGeom prst="rect">
            <a:avLst/>
          </a:prstGeom>
        </p:spPr>
        <p:txBody>
          <a:bodyPr vert="horz" wrap="square" lIns="0" tIns="12700" rIns="0" bIns="0" rtlCol="0">
            <a:spAutoFit/>
          </a:bodyPr>
          <a:lstStyle/>
          <a:p>
            <a:pPr marL="12700">
              <a:lnSpc>
                <a:spcPct val="100000"/>
              </a:lnSpc>
              <a:spcBef>
                <a:spcPts val="100"/>
              </a:spcBef>
            </a:pPr>
            <a:r>
              <a:rPr spc="-60"/>
              <a:t>Document</a:t>
            </a:r>
            <a:r>
              <a:rPr spc="-165"/>
              <a:t> </a:t>
            </a:r>
            <a:r>
              <a:rPr spc="-40"/>
              <a:t>Store</a:t>
            </a:r>
          </a:p>
        </p:txBody>
      </p:sp>
      <p:sp>
        <p:nvSpPr>
          <p:cNvPr id="3" name="object 3"/>
          <p:cNvSpPr txBox="1"/>
          <p:nvPr/>
        </p:nvSpPr>
        <p:spPr>
          <a:xfrm>
            <a:off x="714587" y="1777950"/>
            <a:ext cx="9938173" cy="245003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The</a:t>
            </a:r>
            <a:r>
              <a:rPr sz="2000" spc="-15">
                <a:latin typeface="Arial MT"/>
                <a:cs typeface="Arial MT"/>
              </a:rPr>
              <a:t> </a:t>
            </a:r>
            <a:r>
              <a:rPr sz="2000">
                <a:latin typeface="Arial MT"/>
                <a:cs typeface="Arial MT"/>
              </a:rPr>
              <a:t>key-value</a:t>
            </a:r>
            <a:r>
              <a:rPr sz="2000" spc="-20">
                <a:latin typeface="Arial MT"/>
                <a:cs typeface="Arial MT"/>
              </a:rPr>
              <a:t> </a:t>
            </a:r>
            <a:r>
              <a:rPr sz="2000">
                <a:latin typeface="Arial MT"/>
                <a:cs typeface="Arial MT"/>
              </a:rPr>
              <a:t>store</a:t>
            </a:r>
            <a:r>
              <a:rPr sz="2000" spc="-4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Bigtable</a:t>
            </a:r>
            <a:r>
              <a:rPr sz="2000" spc="-10">
                <a:latin typeface="Arial MT"/>
                <a:cs typeface="Arial MT"/>
              </a:rPr>
              <a:t> </a:t>
            </a:r>
            <a:r>
              <a:rPr sz="2000">
                <a:latin typeface="Arial MT"/>
                <a:cs typeface="Arial MT"/>
              </a:rPr>
              <a:t>values</a:t>
            </a:r>
            <a:r>
              <a:rPr sz="2000" spc="-10">
                <a:latin typeface="Arial MT"/>
                <a:cs typeface="Arial MT"/>
              </a:rPr>
              <a:t> </a:t>
            </a:r>
            <a:r>
              <a:rPr sz="2000">
                <a:latin typeface="Arial MT"/>
                <a:cs typeface="Arial MT"/>
              </a:rPr>
              <a:t>lack</a:t>
            </a:r>
            <a:r>
              <a:rPr sz="2000" spc="-15">
                <a:latin typeface="Arial MT"/>
                <a:cs typeface="Arial MT"/>
              </a:rPr>
              <a:t> </a:t>
            </a:r>
            <a:r>
              <a:rPr sz="2000">
                <a:latin typeface="Arial MT"/>
                <a:cs typeface="Arial MT"/>
              </a:rPr>
              <a:t>a formal</a:t>
            </a:r>
            <a:r>
              <a:rPr sz="2000" spc="-30">
                <a:latin typeface="Arial MT"/>
                <a:cs typeface="Arial MT"/>
              </a:rPr>
              <a:t> </a:t>
            </a:r>
            <a:r>
              <a:rPr sz="2000">
                <a:latin typeface="Arial MT"/>
                <a:cs typeface="Arial MT"/>
              </a:rPr>
              <a:t>structure</a:t>
            </a:r>
          </a:p>
          <a:p>
            <a:pPr marL="355600">
              <a:lnSpc>
                <a:spcPct val="100000"/>
              </a:lnSpc>
              <a:spcBef>
                <a:spcPts val="5"/>
              </a:spcBef>
            </a:pPr>
            <a:r>
              <a:rPr sz="2000">
                <a:latin typeface="Arial MT"/>
                <a:cs typeface="Arial MT"/>
              </a:rPr>
              <a:t>and</a:t>
            </a:r>
            <a:r>
              <a:rPr sz="2000" spc="-15">
                <a:latin typeface="Arial MT"/>
                <a:cs typeface="Arial MT"/>
              </a:rPr>
              <a:t> </a:t>
            </a:r>
            <a:r>
              <a:rPr sz="2000">
                <a:latin typeface="Arial MT"/>
                <a:cs typeface="Arial MT"/>
              </a:rPr>
              <a:t>aren’t</a:t>
            </a:r>
            <a:r>
              <a:rPr sz="2000" spc="-35">
                <a:latin typeface="Arial MT"/>
                <a:cs typeface="Arial MT"/>
              </a:rPr>
              <a:t> </a:t>
            </a:r>
            <a:r>
              <a:rPr sz="2000" spc="-5">
                <a:latin typeface="Arial MT"/>
                <a:cs typeface="Arial MT"/>
              </a:rPr>
              <a:t>indexed</a:t>
            </a:r>
            <a:r>
              <a:rPr sz="2000">
                <a:latin typeface="Arial MT"/>
                <a:cs typeface="Arial MT"/>
              </a:rPr>
              <a:t> </a:t>
            </a:r>
            <a:r>
              <a:rPr sz="2000" spc="-5">
                <a:latin typeface="Arial MT"/>
                <a:cs typeface="Arial MT"/>
              </a:rPr>
              <a:t>or</a:t>
            </a:r>
            <a:r>
              <a:rPr sz="2000" spc="-25">
                <a:latin typeface="Arial MT"/>
                <a:cs typeface="Arial MT"/>
              </a:rPr>
              <a:t> </a:t>
            </a:r>
            <a:r>
              <a:rPr sz="2000">
                <a:latin typeface="Arial MT"/>
                <a:cs typeface="Arial MT"/>
              </a:rPr>
              <a:t>searchable.</a:t>
            </a:r>
          </a:p>
          <a:p>
            <a:pPr marL="355600" marR="100330" indent="-342900">
              <a:lnSpc>
                <a:spcPct val="100000"/>
              </a:lnSpc>
              <a:spcBef>
                <a:spcPts val="1080"/>
              </a:spcBef>
              <a:buChar char="•"/>
              <a:tabLst>
                <a:tab pos="354965" algn="l"/>
                <a:tab pos="355600" algn="l"/>
              </a:tabLst>
            </a:pPr>
            <a:r>
              <a:rPr sz="2000">
                <a:latin typeface="Arial MT"/>
                <a:cs typeface="Arial MT"/>
              </a:rPr>
              <a:t>Everything</a:t>
            </a:r>
            <a:r>
              <a:rPr sz="2000" spc="-30">
                <a:latin typeface="Arial MT"/>
                <a:cs typeface="Arial MT"/>
              </a:rPr>
              <a:t> </a:t>
            </a:r>
            <a:r>
              <a:rPr sz="2000">
                <a:latin typeface="Arial MT"/>
                <a:cs typeface="Arial MT"/>
              </a:rPr>
              <a:t>inside a</a:t>
            </a:r>
            <a:r>
              <a:rPr sz="2000" spc="-20">
                <a:latin typeface="Arial MT"/>
                <a:cs typeface="Arial MT"/>
              </a:rPr>
              <a:t> </a:t>
            </a:r>
            <a:r>
              <a:rPr sz="2000">
                <a:latin typeface="Arial MT"/>
                <a:cs typeface="Arial MT"/>
              </a:rPr>
              <a:t>document</a:t>
            </a:r>
            <a:r>
              <a:rPr sz="2000" spc="-45">
                <a:latin typeface="Arial MT"/>
                <a:cs typeface="Arial MT"/>
              </a:rPr>
              <a:t> </a:t>
            </a:r>
            <a:r>
              <a:rPr sz="2000">
                <a:latin typeface="Arial MT"/>
                <a:cs typeface="Arial MT"/>
              </a:rPr>
              <a:t>is</a:t>
            </a:r>
            <a:r>
              <a:rPr sz="2000" spc="5">
                <a:latin typeface="Arial MT"/>
                <a:cs typeface="Arial MT"/>
              </a:rPr>
              <a:t> </a:t>
            </a:r>
            <a:r>
              <a:rPr sz="2000">
                <a:latin typeface="Arial MT"/>
                <a:cs typeface="Arial MT"/>
              </a:rPr>
              <a:t>automatically</a:t>
            </a:r>
            <a:r>
              <a:rPr sz="2000" spc="-25">
                <a:latin typeface="Arial MT"/>
                <a:cs typeface="Arial MT"/>
              </a:rPr>
              <a:t> </a:t>
            </a:r>
            <a:r>
              <a:rPr sz="2000">
                <a:latin typeface="Arial MT"/>
                <a:cs typeface="Arial MT"/>
              </a:rPr>
              <a:t>indexed</a:t>
            </a:r>
            <a:r>
              <a:rPr sz="2000" spc="-10">
                <a:latin typeface="Arial MT"/>
                <a:cs typeface="Arial MT"/>
              </a:rPr>
              <a:t> </a:t>
            </a:r>
            <a:r>
              <a:rPr sz="2000">
                <a:latin typeface="Arial MT"/>
                <a:cs typeface="Arial MT"/>
              </a:rPr>
              <a:t>when</a:t>
            </a:r>
            <a:r>
              <a:rPr sz="2000" spc="-10">
                <a:latin typeface="Arial MT"/>
                <a:cs typeface="Arial MT"/>
              </a:rPr>
              <a:t> </a:t>
            </a:r>
            <a:r>
              <a:rPr sz="2000">
                <a:latin typeface="Arial MT"/>
                <a:cs typeface="Arial MT"/>
              </a:rPr>
              <a:t>a </a:t>
            </a:r>
            <a:r>
              <a:rPr sz="2000" spc="-540">
                <a:latin typeface="Arial MT"/>
                <a:cs typeface="Arial MT"/>
              </a:rPr>
              <a:t> </a:t>
            </a:r>
            <a:r>
              <a:rPr sz="2000">
                <a:latin typeface="Arial MT"/>
                <a:cs typeface="Arial MT"/>
              </a:rPr>
              <a:t>new</a:t>
            </a:r>
            <a:r>
              <a:rPr sz="2000" spc="-15">
                <a:latin typeface="Arial MT"/>
                <a:cs typeface="Arial MT"/>
              </a:rPr>
              <a:t> </a:t>
            </a:r>
            <a:r>
              <a:rPr sz="2000">
                <a:latin typeface="Arial MT"/>
                <a:cs typeface="Arial MT"/>
              </a:rPr>
              <a:t>document</a:t>
            </a:r>
            <a:r>
              <a:rPr sz="2000" spc="-40">
                <a:latin typeface="Arial MT"/>
                <a:cs typeface="Arial MT"/>
              </a:rPr>
              <a:t> </a:t>
            </a:r>
            <a:r>
              <a:rPr sz="2000">
                <a:latin typeface="Arial MT"/>
                <a:cs typeface="Arial MT"/>
              </a:rPr>
              <a:t>is</a:t>
            </a:r>
            <a:r>
              <a:rPr sz="2000" spc="5">
                <a:latin typeface="Arial MT"/>
                <a:cs typeface="Arial MT"/>
              </a:rPr>
              <a:t> </a:t>
            </a:r>
            <a:r>
              <a:rPr sz="2000" spc="-5">
                <a:latin typeface="Arial MT"/>
                <a:cs typeface="Arial MT"/>
              </a:rPr>
              <a:t>added.</a:t>
            </a:r>
            <a:endParaRPr sz="2000">
              <a:latin typeface="Arial MT"/>
              <a:cs typeface="Arial MT"/>
            </a:endParaRPr>
          </a:p>
          <a:p>
            <a:pPr marL="355600" marR="379730" indent="-342900">
              <a:lnSpc>
                <a:spcPct val="100000"/>
              </a:lnSpc>
              <a:spcBef>
                <a:spcPts val="1080"/>
              </a:spcBef>
              <a:buChar char="•"/>
              <a:tabLst>
                <a:tab pos="354965" algn="l"/>
                <a:tab pos="355600" algn="l"/>
              </a:tabLst>
            </a:pPr>
            <a:r>
              <a:rPr sz="2000">
                <a:latin typeface="Arial MT"/>
                <a:cs typeface="Arial MT"/>
              </a:rPr>
              <a:t>Document</a:t>
            </a:r>
            <a:r>
              <a:rPr sz="2000" spc="-40">
                <a:latin typeface="Arial MT"/>
                <a:cs typeface="Arial MT"/>
              </a:rPr>
              <a:t> </a:t>
            </a:r>
            <a:r>
              <a:rPr sz="2000">
                <a:latin typeface="Arial MT"/>
                <a:cs typeface="Arial MT"/>
              </a:rPr>
              <a:t>stores</a:t>
            </a:r>
            <a:r>
              <a:rPr sz="2000" spc="-30">
                <a:latin typeface="Arial MT"/>
                <a:cs typeface="Arial MT"/>
              </a:rPr>
              <a:t> </a:t>
            </a:r>
            <a:r>
              <a:rPr sz="2000">
                <a:latin typeface="Arial MT"/>
                <a:cs typeface="Arial MT"/>
              </a:rPr>
              <a:t>can</a:t>
            </a:r>
            <a:r>
              <a:rPr sz="2000" spc="-5">
                <a:latin typeface="Arial MT"/>
                <a:cs typeface="Arial MT"/>
              </a:rPr>
              <a:t> </a:t>
            </a:r>
            <a:r>
              <a:rPr sz="2000">
                <a:latin typeface="Arial MT"/>
                <a:cs typeface="Arial MT"/>
              </a:rPr>
              <a:t>tell</a:t>
            </a:r>
            <a:r>
              <a:rPr sz="2000" spc="-35">
                <a:latin typeface="Arial MT"/>
                <a:cs typeface="Arial MT"/>
              </a:rPr>
              <a:t> </a:t>
            </a:r>
            <a:r>
              <a:rPr sz="2000">
                <a:latin typeface="Arial MT"/>
                <a:cs typeface="Arial MT"/>
              </a:rPr>
              <a:t>not</a:t>
            </a:r>
            <a:r>
              <a:rPr sz="2000" spc="-15">
                <a:latin typeface="Arial MT"/>
                <a:cs typeface="Arial MT"/>
              </a:rPr>
              <a:t> </a:t>
            </a:r>
            <a:r>
              <a:rPr sz="2000">
                <a:latin typeface="Arial MT"/>
                <a:cs typeface="Arial MT"/>
              </a:rPr>
              <a:t>only</a:t>
            </a:r>
            <a:r>
              <a:rPr sz="2000" spc="-10">
                <a:latin typeface="Arial MT"/>
                <a:cs typeface="Arial MT"/>
              </a:rPr>
              <a:t> </a:t>
            </a:r>
            <a:r>
              <a:rPr sz="2000">
                <a:latin typeface="Arial MT"/>
                <a:cs typeface="Arial MT"/>
              </a:rPr>
              <a:t>that</a:t>
            </a:r>
            <a:r>
              <a:rPr sz="2000" spc="-20">
                <a:latin typeface="Arial MT"/>
                <a:cs typeface="Arial MT"/>
              </a:rPr>
              <a:t> </a:t>
            </a:r>
            <a:r>
              <a:rPr sz="2000">
                <a:latin typeface="Arial MT"/>
                <a:cs typeface="Arial MT"/>
              </a:rPr>
              <a:t>your</a:t>
            </a:r>
            <a:r>
              <a:rPr sz="2000" spc="-15">
                <a:latin typeface="Arial MT"/>
                <a:cs typeface="Arial MT"/>
              </a:rPr>
              <a:t> </a:t>
            </a:r>
            <a:r>
              <a:rPr sz="2000">
                <a:latin typeface="Arial MT"/>
                <a:cs typeface="Arial MT"/>
              </a:rPr>
              <a:t>search</a:t>
            </a:r>
            <a:r>
              <a:rPr sz="2000" spc="-30">
                <a:latin typeface="Arial MT"/>
                <a:cs typeface="Arial MT"/>
              </a:rPr>
              <a:t> </a:t>
            </a:r>
            <a:r>
              <a:rPr sz="2000">
                <a:latin typeface="Arial MT"/>
                <a:cs typeface="Arial MT"/>
              </a:rPr>
              <a:t>item</a:t>
            </a:r>
            <a:r>
              <a:rPr sz="2000" spc="-25">
                <a:latin typeface="Arial MT"/>
                <a:cs typeface="Arial MT"/>
              </a:rPr>
              <a:t> </a:t>
            </a:r>
            <a:r>
              <a:rPr sz="2000">
                <a:latin typeface="Arial MT"/>
                <a:cs typeface="Arial MT"/>
              </a:rPr>
              <a:t>is</a:t>
            </a:r>
            <a:r>
              <a:rPr sz="2000" spc="5">
                <a:latin typeface="Arial MT"/>
                <a:cs typeface="Arial MT"/>
              </a:rPr>
              <a:t> </a:t>
            </a:r>
            <a:r>
              <a:rPr sz="2000">
                <a:latin typeface="Arial MT"/>
                <a:cs typeface="Arial MT"/>
              </a:rPr>
              <a:t>in </a:t>
            </a:r>
            <a:r>
              <a:rPr sz="2000" spc="-540">
                <a:latin typeface="Arial MT"/>
                <a:cs typeface="Arial MT"/>
              </a:rPr>
              <a:t> </a:t>
            </a:r>
            <a:r>
              <a:rPr sz="2000">
                <a:latin typeface="Arial MT"/>
                <a:cs typeface="Arial MT"/>
              </a:rPr>
              <a:t>the document, but also the search </a:t>
            </a:r>
            <a:r>
              <a:rPr sz="2000" spc="-10">
                <a:latin typeface="Arial MT"/>
                <a:cs typeface="Arial MT"/>
              </a:rPr>
              <a:t>item’s </a:t>
            </a:r>
            <a:r>
              <a:rPr sz="2000">
                <a:latin typeface="Arial MT"/>
                <a:cs typeface="Arial MT"/>
              </a:rPr>
              <a:t>exact location by </a:t>
            </a:r>
            <a:r>
              <a:rPr sz="2000" spc="5">
                <a:latin typeface="Arial MT"/>
                <a:cs typeface="Arial MT"/>
              </a:rPr>
              <a:t> </a:t>
            </a:r>
            <a:r>
              <a:rPr sz="2000">
                <a:latin typeface="Arial MT"/>
                <a:cs typeface="Arial MT"/>
              </a:rPr>
              <a:t>using the </a:t>
            </a:r>
            <a:r>
              <a:rPr sz="2000" i="1">
                <a:latin typeface="Arial"/>
                <a:cs typeface="Arial"/>
              </a:rPr>
              <a:t>document path</a:t>
            </a:r>
            <a:r>
              <a:rPr sz="2000">
                <a:latin typeface="Arial MT"/>
                <a:cs typeface="Arial MT"/>
              </a:rPr>
              <a:t>, a </a:t>
            </a:r>
            <a:r>
              <a:rPr sz="2000" spc="-5">
                <a:latin typeface="Arial MT"/>
                <a:cs typeface="Arial MT"/>
              </a:rPr>
              <a:t>type </a:t>
            </a:r>
            <a:r>
              <a:rPr sz="2000">
                <a:latin typeface="Arial MT"/>
                <a:cs typeface="Arial MT"/>
              </a:rPr>
              <a:t>of </a:t>
            </a:r>
            <a:r>
              <a:rPr sz="2000" spc="-40">
                <a:latin typeface="Arial MT"/>
                <a:cs typeface="Arial MT"/>
              </a:rPr>
              <a:t>key, </a:t>
            </a:r>
            <a:r>
              <a:rPr sz="2000">
                <a:latin typeface="Arial MT"/>
                <a:cs typeface="Arial MT"/>
              </a:rPr>
              <a:t>to access the leaf </a:t>
            </a:r>
            <a:r>
              <a:rPr sz="2000" spc="5">
                <a:latin typeface="Arial MT"/>
                <a:cs typeface="Arial MT"/>
              </a:rPr>
              <a:t> </a:t>
            </a:r>
            <a:r>
              <a:rPr sz="2000">
                <a:latin typeface="Arial MT"/>
                <a:cs typeface="Arial MT"/>
              </a:rPr>
              <a:t>values</a:t>
            </a:r>
            <a:r>
              <a:rPr sz="2000" spc="-15">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a tree</a:t>
            </a:r>
            <a:r>
              <a:rPr sz="2000" spc="-55">
                <a:latin typeface="Arial MT"/>
                <a:cs typeface="Arial MT"/>
              </a:rPr>
              <a:t> </a:t>
            </a:r>
            <a:r>
              <a:rPr sz="2000">
                <a:latin typeface="Arial MT"/>
                <a:cs typeface="Arial MT"/>
              </a:rPr>
              <a:t>structure.</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52</a:t>
            </a:r>
            <a:endParaRPr sz="2400">
              <a:latin typeface="Arial"/>
              <a:cs typeface="Arial"/>
            </a:endParaRPr>
          </a:p>
        </p:txBody>
      </p:sp>
      <p:pic>
        <p:nvPicPr>
          <p:cNvPr id="5" name="object 5"/>
          <p:cNvPicPr/>
          <p:nvPr/>
        </p:nvPicPr>
        <p:blipFill>
          <a:blip r:embed="rId2" cstate="print"/>
          <a:stretch>
            <a:fillRect/>
          </a:stretch>
        </p:blipFill>
        <p:spPr>
          <a:xfrm>
            <a:off x="8331201" y="4572000"/>
            <a:ext cx="2515615" cy="1731010"/>
          </a:xfrm>
          <a:prstGeom prst="rect">
            <a:avLst/>
          </a:prstGeom>
        </p:spPr>
      </p:pic>
    </p:spTree>
    <p:extLst>
      <p:ext uri="{BB962C8B-B14F-4D97-AF65-F5344CB8AC3E}">
        <p14:creationId xmlns:p14="http://schemas.microsoft.com/office/powerpoint/2010/main" val="3667323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81487" y="3581672"/>
            <a:ext cx="8047831" cy="2967990"/>
          </a:xfrm>
          <a:prstGeom prst="rect">
            <a:avLst/>
          </a:prstGeom>
        </p:spPr>
      </p:pic>
      <p:sp>
        <p:nvSpPr>
          <p:cNvPr id="3" name="object 3"/>
          <p:cNvSpPr txBox="1">
            <a:spLocks noGrp="1"/>
          </p:cNvSpPr>
          <p:nvPr>
            <p:ph type="title"/>
          </p:nvPr>
        </p:nvSpPr>
        <p:spPr>
          <a:xfrm>
            <a:off x="714587" y="888619"/>
            <a:ext cx="7664027" cy="659155"/>
          </a:xfrm>
          <a:prstGeom prst="rect">
            <a:avLst/>
          </a:prstGeom>
        </p:spPr>
        <p:txBody>
          <a:bodyPr vert="horz" wrap="square" lIns="0" tIns="12700" rIns="0" bIns="0" rtlCol="0">
            <a:spAutoFit/>
          </a:bodyPr>
          <a:lstStyle/>
          <a:p>
            <a:pPr marL="12700">
              <a:lnSpc>
                <a:spcPct val="100000"/>
              </a:lnSpc>
              <a:spcBef>
                <a:spcPts val="100"/>
              </a:spcBef>
            </a:pPr>
            <a:r>
              <a:rPr spc="-60"/>
              <a:t>Document</a:t>
            </a:r>
            <a:r>
              <a:rPr spc="-130"/>
              <a:t> </a:t>
            </a:r>
            <a:r>
              <a:rPr spc="-40"/>
              <a:t>Store</a:t>
            </a:r>
            <a:r>
              <a:rPr spc="-150"/>
              <a:t> </a:t>
            </a:r>
            <a:r>
              <a:rPr spc="-55"/>
              <a:t>Basics</a:t>
            </a:r>
          </a:p>
        </p:txBody>
      </p:sp>
      <p:sp>
        <p:nvSpPr>
          <p:cNvPr id="4" name="object 4"/>
          <p:cNvSpPr txBox="1"/>
          <p:nvPr/>
        </p:nvSpPr>
        <p:spPr>
          <a:xfrm>
            <a:off x="714587" y="1640914"/>
            <a:ext cx="9629987" cy="1665199"/>
          </a:xfrm>
          <a:prstGeom prst="rect">
            <a:avLst/>
          </a:prstGeom>
        </p:spPr>
        <p:txBody>
          <a:bodyPr vert="horz" wrap="square" lIns="0" tIns="150495" rIns="0" bIns="0" rtlCol="0">
            <a:spAutoFit/>
          </a:bodyPr>
          <a:lstStyle/>
          <a:p>
            <a:pPr marL="355600" indent="-342900">
              <a:lnSpc>
                <a:spcPct val="100000"/>
              </a:lnSpc>
              <a:spcBef>
                <a:spcPts val="1185"/>
              </a:spcBef>
              <a:buChar char="•"/>
              <a:tabLst>
                <a:tab pos="354965" algn="l"/>
                <a:tab pos="355600" algn="l"/>
              </a:tabLst>
            </a:pPr>
            <a:r>
              <a:rPr sz="2000">
                <a:latin typeface="Arial MT"/>
                <a:cs typeface="Arial MT"/>
              </a:rPr>
              <a:t>Think</a:t>
            </a:r>
            <a:r>
              <a:rPr sz="2000" spc="-10">
                <a:latin typeface="Arial MT"/>
                <a:cs typeface="Arial MT"/>
              </a:rPr>
              <a:t> </a:t>
            </a:r>
            <a:r>
              <a:rPr sz="2000">
                <a:latin typeface="Arial MT"/>
                <a:cs typeface="Arial MT"/>
              </a:rPr>
              <a:t>of a</a:t>
            </a:r>
            <a:r>
              <a:rPr sz="2000" spc="-15">
                <a:latin typeface="Arial MT"/>
                <a:cs typeface="Arial MT"/>
              </a:rPr>
              <a:t> </a:t>
            </a:r>
            <a:r>
              <a:rPr sz="2000" spc="5">
                <a:latin typeface="Arial MT"/>
                <a:cs typeface="Arial MT"/>
              </a:rPr>
              <a:t>document</a:t>
            </a:r>
            <a:r>
              <a:rPr sz="2000" spc="-45">
                <a:latin typeface="Arial MT"/>
                <a:cs typeface="Arial MT"/>
              </a:rPr>
              <a:t> </a:t>
            </a:r>
            <a:r>
              <a:rPr sz="2000">
                <a:latin typeface="Arial MT"/>
                <a:cs typeface="Arial MT"/>
              </a:rPr>
              <a:t>store</a:t>
            </a:r>
            <a:r>
              <a:rPr sz="2000" spc="-20">
                <a:latin typeface="Arial MT"/>
                <a:cs typeface="Arial MT"/>
              </a:rPr>
              <a:t> </a:t>
            </a:r>
            <a:r>
              <a:rPr sz="2000">
                <a:latin typeface="Arial MT"/>
                <a:cs typeface="Arial MT"/>
              </a:rPr>
              <a:t>as</a:t>
            </a:r>
            <a:r>
              <a:rPr sz="2000" spc="-10">
                <a:latin typeface="Arial MT"/>
                <a:cs typeface="Arial MT"/>
              </a:rPr>
              <a:t> </a:t>
            </a:r>
            <a:r>
              <a:rPr sz="2000">
                <a:latin typeface="Arial MT"/>
                <a:cs typeface="Arial MT"/>
              </a:rPr>
              <a:t>a</a:t>
            </a:r>
            <a:r>
              <a:rPr sz="2000" spc="-70">
                <a:latin typeface="Arial MT"/>
                <a:cs typeface="Arial MT"/>
              </a:rPr>
              <a:t> </a:t>
            </a:r>
            <a:r>
              <a:rPr sz="2000">
                <a:solidFill>
                  <a:srgbClr val="FF0000"/>
                </a:solidFill>
                <a:latin typeface="Arial MT"/>
                <a:cs typeface="Arial MT"/>
              </a:rPr>
              <a:t>tree-like</a:t>
            </a:r>
            <a:r>
              <a:rPr sz="2000" spc="-25">
                <a:solidFill>
                  <a:srgbClr val="FF0000"/>
                </a:solidFill>
                <a:latin typeface="Arial MT"/>
                <a:cs typeface="Arial MT"/>
              </a:rPr>
              <a:t> </a:t>
            </a:r>
            <a:r>
              <a:rPr sz="2000">
                <a:latin typeface="Arial MT"/>
                <a:cs typeface="Arial MT"/>
              </a:rPr>
              <a:t>structure</a:t>
            </a:r>
          </a:p>
          <a:p>
            <a:pPr marL="355600" indent="-342900">
              <a:lnSpc>
                <a:spcPct val="100000"/>
              </a:lnSpc>
              <a:spcBef>
                <a:spcPts val="1080"/>
              </a:spcBef>
              <a:buChar char="•"/>
              <a:tabLst>
                <a:tab pos="354965" algn="l"/>
                <a:tab pos="355600" algn="l"/>
              </a:tabLst>
            </a:pPr>
            <a:r>
              <a:rPr sz="2000">
                <a:latin typeface="Arial MT"/>
                <a:cs typeface="Arial MT"/>
              </a:rPr>
              <a:t>Beneath</a:t>
            </a:r>
            <a:r>
              <a:rPr sz="2000" spc="-15">
                <a:latin typeface="Arial MT"/>
                <a:cs typeface="Arial MT"/>
              </a:rPr>
              <a:t> </a:t>
            </a:r>
            <a:r>
              <a:rPr sz="2000">
                <a:latin typeface="Arial MT"/>
                <a:cs typeface="Arial MT"/>
              </a:rPr>
              <a:t>the</a:t>
            </a:r>
            <a:r>
              <a:rPr sz="2000" spc="-5">
                <a:latin typeface="Arial MT"/>
                <a:cs typeface="Arial MT"/>
              </a:rPr>
              <a:t> </a:t>
            </a:r>
            <a:r>
              <a:rPr sz="2000">
                <a:latin typeface="Arial MT"/>
                <a:cs typeface="Arial MT"/>
              </a:rPr>
              <a:t>root</a:t>
            </a:r>
            <a:r>
              <a:rPr sz="2000" spc="-25">
                <a:latin typeface="Arial MT"/>
                <a:cs typeface="Arial MT"/>
              </a:rPr>
              <a:t> </a:t>
            </a:r>
            <a:r>
              <a:rPr sz="2000">
                <a:latin typeface="Arial MT"/>
                <a:cs typeface="Arial MT"/>
              </a:rPr>
              <a:t>element</a:t>
            </a:r>
            <a:r>
              <a:rPr sz="2000" spc="-20">
                <a:latin typeface="Arial MT"/>
                <a:cs typeface="Arial MT"/>
              </a:rPr>
              <a:t> </a:t>
            </a:r>
            <a:r>
              <a:rPr sz="2000">
                <a:latin typeface="Arial MT"/>
                <a:cs typeface="Arial MT"/>
              </a:rPr>
              <a:t>there</a:t>
            </a:r>
            <a:r>
              <a:rPr sz="2000" spc="-20">
                <a:latin typeface="Arial MT"/>
                <a:cs typeface="Arial MT"/>
              </a:rPr>
              <a:t> </a:t>
            </a:r>
            <a:r>
              <a:rPr sz="2000">
                <a:latin typeface="Arial MT"/>
                <a:cs typeface="Arial MT"/>
              </a:rPr>
              <a:t>is</a:t>
            </a:r>
            <a:r>
              <a:rPr sz="2000" spc="-60">
                <a:latin typeface="Arial MT"/>
                <a:cs typeface="Arial MT"/>
              </a:rPr>
              <a:t> </a:t>
            </a:r>
            <a:r>
              <a:rPr sz="2000">
                <a:solidFill>
                  <a:srgbClr val="FF0000"/>
                </a:solidFill>
                <a:latin typeface="Arial MT"/>
                <a:cs typeface="Arial MT"/>
              </a:rPr>
              <a:t>a sequence</a:t>
            </a:r>
            <a:r>
              <a:rPr sz="2000" spc="-35">
                <a:solidFill>
                  <a:srgbClr val="FF0000"/>
                </a:solidFill>
                <a:latin typeface="Arial MT"/>
                <a:cs typeface="Arial MT"/>
              </a:rPr>
              <a:t> </a:t>
            </a:r>
            <a:r>
              <a:rPr sz="2000">
                <a:solidFill>
                  <a:srgbClr val="FF0000"/>
                </a:solidFill>
                <a:latin typeface="Arial MT"/>
                <a:cs typeface="Arial MT"/>
              </a:rPr>
              <a:t>of</a:t>
            </a:r>
            <a:r>
              <a:rPr sz="2000" spc="-10">
                <a:solidFill>
                  <a:srgbClr val="FF0000"/>
                </a:solidFill>
                <a:latin typeface="Arial MT"/>
                <a:cs typeface="Arial MT"/>
              </a:rPr>
              <a:t> </a:t>
            </a:r>
            <a:r>
              <a:rPr sz="2000">
                <a:solidFill>
                  <a:srgbClr val="FF0000"/>
                </a:solidFill>
                <a:latin typeface="Arial MT"/>
                <a:cs typeface="Arial MT"/>
              </a:rPr>
              <a:t>branches</a:t>
            </a:r>
            <a:endParaRPr sz="2000">
              <a:latin typeface="Arial MT"/>
              <a:cs typeface="Arial MT"/>
            </a:endParaRPr>
          </a:p>
          <a:p>
            <a:pPr marL="355600" marR="5080" indent="-342900">
              <a:lnSpc>
                <a:spcPct val="100000"/>
              </a:lnSpc>
              <a:spcBef>
                <a:spcPts val="1080"/>
              </a:spcBef>
              <a:buChar char="•"/>
              <a:tabLst>
                <a:tab pos="354965" algn="l"/>
                <a:tab pos="355600" algn="l"/>
              </a:tabLst>
            </a:pPr>
            <a:r>
              <a:rPr sz="2000">
                <a:latin typeface="Arial MT"/>
                <a:cs typeface="Arial MT"/>
              </a:rPr>
              <a:t>Each </a:t>
            </a:r>
            <a:r>
              <a:rPr sz="2000" spc="5">
                <a:latin typeface="Arial MT"/>
                <a:cs typeface="Arial MT"/>
              </a:rPr>
              <a:t>branch </a:t>
            </a:r>
            <a:r>
              <a:rPr sz="2000">
                <a:latin typeface="Arial MT"/>
                <a:cs typeface="Arial MT"/>
              </a:rPr>
              <a:t>has a related </a:t>
            </a:r>
            <a:r>
              <a:rPr sz="2000">
                <a:solidFill>
                  <a:srgbClr val="FF0000"/>
                </a:solidFill>
                <a:latin typeface="Arial MT"/>
                <a:cs typeface="Arial MT"/>
              </a:rPr>
              <a:t>path </a:t>
            </a:r>
            <a:r>
              <a:rPr sz="2000">
                <a:latin typeface="Arial MT"/>
                <a:cs typeface="Arial MT"/>
              </a:rPr>
              <a:t>expression that shows you </a:t>
            </a:r>
            <a:r>
              <a:rPr sz="2000" spc="5">
                <a:latin typeface="Arial MT"/>
                <a:cs typeface="Arial MT"/>
              </a:rPr>
              <a:t> </a:t>
            </a:r>
            <a:r>
              <a:rPr sz="2000">
                <a:latin typeface="Arial MT"/>
                <a:cs typeface="Arial MT"/>
              </a:rPr>
              <a:t>how</a:t>
            </a:r>
            <a:r>
              <a:rPr sz="2000" spc="-10">
                <a:latin typeface="Arial MT"/>
                <a:cs typeface="Arial MT"/>
              </a:rPr>
              <a:t> </a:t>
            </a:r>
            <a:r>
              <a:rPr sz="2000">
                <a:latin typeface="Arial MT"/>
                <a:cs typeface="Arial MT"/>
              </a:rPr>
              <a:t>to</a:t>
            </a:r>
            <a:r>
              <a:rPr sz="2000" spc="-25">
                <a:latin typeface="Arial MT"/>
                <a:cs typeface="Arial MT"/>
              </a:rPr>
              <a:t> </a:t>
            </a:r>
            <a:r>
              <a:rPr sz="2000">
                <a:latin typeface="Arial MT"/>
                <a:cs typeface="Arial MT"/>
              </a:rPr>
              <a:t>navigate</a:t>
            </a:r>
            <a:r>
              <a:rPr sz="2000" spc="-10">
                <a:latin typeface="Arial MT"/>
                <a:cs typeface="Arial MT"/>
              </a:rPr>
              <a:t> </a:t>
            </a:r>
            <a:r>
              <a:rPr sz="2000">
                <a:latin typeface="Arial MT"/>
                <a:cs typeface="Arial MT"/>
              </a:rPr>
              <a:t>from</a:t>
            </a:r>
            <a:r>
              <a:rPr sz="2000" spc="-2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root</a:t>
            </a:r>
            <a:r>
              <a:rPr sz="2000" spc="-3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tree</a:t>
            </a:r>
            <a:r>
              <a:rPr sz="2000" spc="-1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any</a:t>
            </a:r>
            <a:r>
              <a:rPr sz="2000" spc="-10">
                <a:latin typeface="Arial MT"/>
                <a:cs typeface="Arial MT"/>
              </a:rPr>
              <a:t> </a:t>
            </a:r>
            <a:r>
              <a:rPr sz="2000">
                <a:latin typeface="Arial MT"/>
                <a:cs typeface="Arial MT"/>
              </a:rPr>
              <a:t>given</a:t>
            </a:r>
            <a:r>
              <a:rPr sz="2000" spc="-5">
                <a:latin typeface="Arial MT"/>
                <a:cs typeface="Arial MT"/>
              </a:rPr>
              <a:t> </a:t>
            </a:r>
            <a:r>
              <a:rPr sz="2000">
                <a:solidFill>
                  <a:srgbClr val="FF0000"/>
                </a:solidFill>
                <a:latin typeface="Arial MT"/>
                <a:cs typeface="Arial MT"/>
              </a:rPr>
              <a:t>branch</a:t>
            </a:r>
            <a:r>
              <a:rPr sz="2000">
                <a:latin typeface="Arial MT"/>
                <a:cs typeface="Arial MT"/>
              </a:rPr>
              <a:t>, </a:t>
            </a:r>
            <a:r>
              <a:rPr sz="2000" spc="-540">
                <a:latin typeface="Arial MT"/>
                <a:cs typeface="Arial MT"/>
              </a:rPr>
              <a:t> </a:t>
            </a:r>
            <a:r>
              <a:rPr sz="2000">
                <a:solidFill>
                  <a:srgbClr val="FF0000"/>
                </a:solidFill>
                <a:latin typeface="Arial MT"/>
                <a:cs typeface="Arial MT"/>
              </a:rPr>
              <a:t>sub-branch</a:t>
            </a:r>
            <a:r>
              <a:rPr sz="2000">
                <a:latin typeface="Arial MT"/>
                <a:cs typeface="Arial MT"/>
              </a:rPr>
              <a:t>,</a:t>
            </a:r>
            <a:r>
              <a:rPr sz="2000" spc="-50">
                <a:latin typeface="Arial MT"/>
                <a:cs typeface="Arial MT"/>
              </a:rPr>
              <a:t> </a:t>
            </a:r>
            <a:r>
              <a:rPr sz="2000">
                <a:latin typeface="Arial MT"/>
                <a:cs typeface="Arial MT"/>
              </a:rPr>
              <a:t>or</a:t>
            </a:r>
            <a:r>
              <a:rPr sz="2000" spc="-10">
                <a:latin typeface="Arial MT"/>
                <a:cs typeface="Arial MT"/>
              </a:rPr>
              <a:t> </a:t>
            </a:r>
            <a:r>
              <a:rPr sz="2000">
                <a:solidFill>
                  <a:srgbClr val="FF0000"/>
                </a:solidFill>
                <a:latin typeface="Arial MT"/>
                <a:cs typeface="Arial MT"/>
              </a:rPr>
              <a:t>value</a:t>
            </a:r>
            <a:r>
              <a:rPr sz="2000">
                <a:latin typeface="Arial MT"/>
                <a:cs typeface="Arial MT"/>
              </a:rPr>
              <a:t>.</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53</a:t>
            </a:r>
            <a:endParaRPr sz="2400">
              <a:latin typeface="Arial"/>
              <a:cs typeface="Arial"/>
            </a:endParaRPr>
          </a:p>
        </p:txBody>
      </p:sp>
    </p:spTree>
    <p:extLst>
      <p:ext uri="{BB962C8B-B14F-4D97-AF65-F5344CB8AC3E}">
        <p14:creationId xmlns:p14="http://schemas.microsoft.com/office/powerpoint/2010/main" val="654239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7123007" cy="659155"/>
          </a:xfrm>
          <a:prstGeom prst="rect">
            <a:avLst/>
          </a:prstGeom>
        </p:spPr>
        <p:txBody>
          <a:bodyPr vert="horz" wrap="square" lIns="0" tIns="12700" rIns="0" bIns="0" rtlCol="0">
            <a:spAutoFit/>
          </a:bodyPr>
          <a:lstStyle/>
          <a:p>
            <a:pPr marL="12700">
              <a:lnSpc>
                <a:spcPct val="100000"/>
              </a:lnSpc>
              <a:spcBef>
                <a:spcPts val="100"/>
              </a:spcBef>
            </a:pPr>
            <a:r>
              <a:rPr spc="-60"/>
              <a:t>Document</a:t>
            </a:r>
            <a:r>
              <a:rPr spc="-155"/>
              <a:t> </a:t>
            </a:r>
            <a:r>
              <a:rPr spc="-60"/>
              <a:t>collections</a:t>
            </a:r>
          </a:p>
        </p:txBody>
      </p:sp>
      <p:sp>
        <p:nvSpPr>
          <p:cNvPr id="3" name="object 3"/>
          <p:cNvSpPr txBox="1"/>
          <p:nvPr/>
        </p:nvSpPr>
        <p:spPr>
          <a:xfrm>
            <a:off x="714588" y="1777950"/>
            <a:ext cx="9894993" cy="2591094"/>
          </a:xfrm>
          <a:prstGeom prst="rect">
            <a:avLst/>
          </a:prstGeom>
        </p:spPr>
        <p:txBody>
          <a:bodyPr vert="horz" wrap="square" lIns="0" tIns="13335" rIns="0" bIns="0" rtlCol="0">
            <a:spAutoFit/>
          </a:bodyPr>
          <a:lstStyle/>
          <a:p>
            <a:pPr marL="355600" indent="-342900" algn="just">
              <a:lnSpc>
                <a:spcPct val="100000"/>
              </a:lnSpc>
              <a:spcBef>
                <a:spcPts val="105"/>
              </a:spcBef>
              <a:buChar char="•"/>
              <a:tabLst>
                <a:tab pos="355600" algn="l"/>
              </a:tabLst>
            </a:pPr>
            <a:r>
              <a:rPr sz="2000">
                <a:latin typeface="Arial MT"/>
                <a:cs typeface="Arial MT"/>
              </a:rPr>
              <a:t>Most</a:t>
            </a:r>
            <a:r>
              <a:rPr sz="2000" spc="-30">
                <a:latin typeface="Arial MT"/>
                <a:cs typeface="Arial MT"/>
              </a:rPr>
              <a:t> </a:t>
            </a:r>
            <a:r>
              <a:rPr sz="2000" spc="5">
                <a:latin typeface="Arial MT"/>
                <a:cs typeface="Arial MT"/>
              </a:rPr>
              <a:t>document</a:t>
            </a:r>
            <a:r>
              <a:rPr sz="2000" spc="-35">
                <a:latin typeface="Arial MT"/>
                <a:cs typeface="Arial MT"/>
              </a:rPr>
              <a:t> </a:t>
            </a:r>
            <a:r>
              <a:rPr sz="2000">
                <a:latin typeface="Arial MT"/>
                <a:cs typeface="Arial MT"/>
              </a:rPr>
              <a:t>stores</a:t>
            </a:r>
            <a:r>
              <a:rPr sz="2000" spc="-35">
                <a:latin typeface="Arial MT"/>
                <a:cs typeface="Arial MT"/>
              </a:rPr>
              <a:t> </a:t>
            </a:r>
            <a:r>
              <a:rPr sz="2000">
                <a:latin typeface="Arial MT"/>
                <a:cs typeface="Arial MT"/>
              </a:rPr>
              <a:t>group</a:t>
            </a:r>
            <a:r>
              <a:rPr sz="2000" spc="-15">
                <a:latin typeface="Arial MT"/>
                <a:cs typeface="Arial MT"/>
              </a:rPr>
              <a:t> </a:t>
            </a:r>
            <a:r>
              <a:rPr sz="2000" spc="5">
                <a:latin typeface="Arial MT"/>
                <a:cs typeface="Arial MT"/>
              </a:rPr>
              <a:t>documents</a:t>
            </a:r>
            <a:r>
              <a:rPr sz="2000" spc="-30">
                <a:latin typeface="Arial MT"/>
                <a:cs typeface="Arial MT"/>
              </a:rPr>
              <a:t> </a:t>
            </a:r>
            <a:r>
              <a:rPr sz="2000">
                <a:latin typeface="Arial MT"/>
                <a:cs typeface="Arial MT"/>
              </a:rPr>
              <a:t>together</a:t>
            </a:r>
            <a:r>
              <a:rPr sz="2000" spc="-35">
                <a:latin typeface="Arial MT"/>
                <a:cs typeface="Arial MT"/>
              </a:rPr>
              <a:t> </a:t>
            </a:r>
            <a:r>
              <a:rPr sz="2000">
                <a:latin typeface="Arial MT"/>
                <a:cs typeface="Arial MT"/>
              </a:rPr>
              <a:t>in</a:t>
            </a:r>
            <a:r>
              <a:rPr sz="2000" spc="-80">
                <a:latin typeface="Arial MT"/>
                <a:cs typeface="Arial MT"/>
              </a:rPr>
              <a:t> </a:t>
            </a:r>
            <a:r>
              <a:rPr sz="2000" i="1">
                <a:solidFill>
                  <a:srgbClr val="FF0000"/>
                </a:solidFill>
                <a:latin typeface="Arial"/>
                <a:cs typeface="Arial"/>
              </a:rPr>
              <a:t>collections</a:t>
            </a:r>
            <a:endParaRPr sz="2000">
              <a:latin typeface="Arial"/>
              <a:cs typeface="Arial"/>
            </a:endParaRPr>
          </a:p>
          <a:p>
            <a:pPr marL="355600" algn="just">
              <a:lnSpc>
                <a:spcPct val="100000"/>
              </a:lnSpc>
              <a:spcBef>
                <a:spcPts val="5"/>
              </a:spcBef>
            </a:pPr>
            <a:r>
              <a:rPr sz="2000">
                <a:latin typeface="Arial MT"/>
                <a:cs typeface="Arial MT"/>
              </a:rPr>
              <a:t>that</a:t>
            </a:r>
            <a:r>
              <a:rPr sz="2000" spc="-20">
                <a:latin typeface="Arial MT"/>
                <a:cs typeface="Arial MT"/>
              </a:rPr>
              <a:t> </a:t>
            </a:r>
            <a:r>
              <a:rPr sz="2000">
                <a:latin typeface="Arial MT"/>
                <a:cs typeface="Arial MT"/>
              </a:rPr>
              <a:t>look</a:t>
            </a:r>
            <a:r>
              <a:rPr sz="2000" spc="-10">
                <a:latin typeface="Arial MT"/>
                <a:cs typeface="Arial MT"/>
              </a:rPr>
              <a:t> </a:t>
            </a:r>
            <a:r>
              <a:rPr sz="2000">
                <a:latin typeface="Arial MT"/>
                <a:cs typeface="Arial MT"/>
              </a:rPr>
              <a:t>like</a:t>
            </a:r>
            <a:r>
              <a:rPr sz="2000" spc="-25">
                <a:latin typeface="Arial MT"/>
                <a:cs typeface="Arial MT"/>
              </a:rPr>
              <a:t> </a:t>
            </a:r>
            <a:r>
              <a:rPr sz="2000">
                <a:latin typeface="Arial MT"/>
                <a:cs typeface="Arial MT"/>
              </a:rPr>
              <a:t>a</a:t>
            </a:r>
            <a:r>
              <a:rPr sz="2000" spc="-15">
                <a:latin typeface="Arial MT"/>
                <a:cs typeface="Arial MT"/>
              </a:rPr>
              <a:t> </a:t>
            </a:r>
            <a:r>
              <a:rPr sz="2000">
                <a:solidFill>
                  <a:srgbClr val="FF0000"/>
                </a:solidFill>
                <a:latin typeface="Arial MT"/>
                <a:cs typeface="Arial MT"/>
              </a:rPr>
              <a:t>directory</a:t>
            </a:r>
            <a:r>
              <a:rPr sz="2000" spc="-35">
                <a:solidFill>
                  <a:srgbClr val="FF0000"/>
                </a:solidFill>
                <a:latin typeface="Arial MT"/>
                <a:cs typeface="Arial MT"/>
              </a:rPr>
              <a:t> </a:t>
            </a:r>
            <a:r>
              <a:rPr sz="2000">
                <a:solidFill>
                  <a:srgbClr val="FF0000"/>
                </a:solidFill>
                <a:latin typeface="Arial MT"/>
                <a:cs typeface="Arial MT"/>
              </a:rPr>
              <a:t>structure</a:t>
            </a:r>
            <a:r>
              <a:rPr sz="2000" spc="-40">
                <a:solidFill>
                  <a:srgbClr val="FF0000"/>
                </a:solidFill>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filesystem.</a:t>
            </a:r>
          </a:p>
          <a:p>
            <a:pPr marL="355600" marR="311150" indent="-342900" algn="just">
              <a:lnSpc>
                <a:spcPct val="100000"/>
              </a:lnSpc>
              <a:spcBef>
                <a:spcPts val="1080"/>
              </a:spcBef>
              <a:buChar char="•"/>
              <a:tabLst>
                <a:tab pos="355600" algn="l"/>
              </a:tabLst>
            </a:pPr>
            <a:r>
              <a:rPr sz="2000">
                <a:latin typeface="Arial MT"/>
                <a:cs typeface="Arial MT"/>
              </a:rPr>
              <a:t>Document</a:t>
            </a:r>
            <a:r>
              <a:rPr sz="2000" spc="-40">
                <a:latin typeface="Arial MT"/>
                <a:cs typeface="Arial MT"/>
              </a:rPr>
              <a:t> </a:t>
            </a:r>
            <a:r>
              <a:rPr sz="2000">
                <a:latin typeface="Arial MT"/>
                <a:cs typeface="Arial MT"/>
              </a:rPr>
              <a:t>collections</a:t>
            </a:r>
            <a:r>
              <a:rPr sz="2000" spc="-35">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be</a:t>
            </a:r>
            <a:r>
              <a:rPr sz="2000" spc="-10">
                <a:latin typeface="Arial MT"/>
                <a:cs typeface="Arial MT"/>
              </a:rPr>
              <a:t> </a:t>
            </a:r>
            <a:r>
              <a:rPr sz="2000">
                <a:latin typeface="Arial MT"/>
                <a:cs typeface="Arial MT"/>
              </a:rPr>
              <a:t>used</a:t>
            </a:r>
            <a:r>
              <a:rPr sz="2000" spc="-25">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many</a:t>
            </a:r>
            <a:r>
              <a:rPr sz="2000" spc="-5">
                <a:latin typeface="Arial MT"/>
                <a:cs typeface="Arial MT"/>
              </a:rPr>
              <a:t> </a:t>
            </a:r>
            <a:r>
              <a:rPr sz="2000">
                <a:latin typeface="Arial MT"/>
                <a:cs typeface="Arial MT"/>
              </a:rPr>
              <a:t>ways</a:t>
            </a:r>
            <a:r>
              <a:rPr sz="2000" spc="-15">
                <a:latin typeface="Arial MT"/>
                <a:cs typeface="Arial MT"/>
              </a:rPr>
              <a:t> </a:t>
            </a:r>
            <a:r>
              <a:rPr sz="2000">
                <a:latin typeface="Arial MT"/>
                <a:cs typeface="Arial MT"/>
              </a:rPr>
              <a:t>to</a:t>
            </a:r>
            <a:r>
              <a:rPr sz="2000" spc="-10">
                <a:latin typeface="Arial MT"/>
                <a:cs typeface="Arial MT"/>
              </a:rPr>
              <a:t> </a:t>
            </a:r>
            <a:r>
              <a:rPr sz="2000">
                <a:solidFill>
                  <a:srgbClr val="FF0000"/>
                </a:solidFill>
                <a:latin typeface="Arial MT"/>
                <a:cs typeface="Arial MT"/>
              </a:rPr>
              <a:t>manage </a:t>
            </a:r>
            <a:r>
              <a:rPr sz="2000" spc="-545">
                <a:solidFill>
                  <a:srgbClr val="FF0000"/>
                </a:solidFill>
                <a:latin typeface="Arial MT"/>
                <a:cs typeface="Arial MT"/>
              </a:rPr>
              <a:t> </a:t>
            </a:r>
            <a:r>
              <a:rPr sz="2000">
                <a:latin typeface="Arial MT"/>
                <a:cs typeface="Arial MT"/>
              </a:rPr>
              <a:t>large</a:t>
            </a:r>
            <a:r>
              <a:rPr sz="2000" spc="-15">
                <a:latin typeface="Arial MT"/>
                <a:cs typeface="Arial MT"/>
              </a:rPr>
              <a:t> </a:t>
            </a:r>
            <a:r>
              <a:rPr sz="2000">
                <a:latin typeface="Arial MT"/>
                <a:cs typeface="Arial MT"/>
              </a:rPr>
              <a:t>document</a:t>
            </a:r>
            <a:r>
              <a:rPr sz="2000" spc="-40">
                <a:latin typeface="Arial MT"/>
                <a:cs typeface="Arial MT"/>
              </a:rPr>
              <a:t> </a:t>
            </a:r>
            <a:r>
              <a:rPr sz="2000">
                <a:latin typeface="Arial MT"/>
                <a:cs typeface="Arial MT"/>
              </a:rPr>
              <a:t>stores.</a:t>
            </a:r>
          </a:p>
          <a:p>
            <a:pPr marL="355600" marR="423545" indent="-342900" algn="just">
              <a:lnSpc>
                <a:spcPct val="100000"/>
              </a:lnSpc>
              <a:spcBef>
                <a:spcPts val="1080"/>
              </a:spcBef>
              <a:buChar char="•"/>
              <a:tabLst>
                <a:tab pos="355600" algn="l"/>
              </a:tabLst>
            </a:pPr>
            <a:r>
              <a:rPr sz="2000">
                <a:latin typeface="Arial MT"/>
                <a:cs typeface="Arial MT"/>
              </a:rPr>
              <a:t>They can serve as ways to </a:t>
            </a:r>
            <a:r>
              <a:rPr sz="2000" u="heavy">
                <a:uFill>
                  <a:solidFill>
                    <a:srgbClr val="000000"/>
                  </a:solidFill>
                </a:uFill>
                <a:latin typeface="Arial MT"/>
                <a:cs typeface="Arial MT"/>
              </a:rPr>
              <a:t>navigate document hierarchies</a:t>
            </a:r>
            <a:r>
              <a:rPr sz="2000">
                <a:latin typeface="Arial MT"/>
                <a:cs typeface="Arial MT"/>
              </a:rPr>
              <a:t>, </a:t>
            </a:r>
            <a:r>
              <a:rPr sz="2000" spc="-545">
                <a:latin typeface="Arial MT"/>
                <a:cs typeface="Arial MT"/>
              </a:rPr>
              <a:t> </a:t>
            </a:r>
            <a:r>
              <a:rPr sz="2000" u="heavy">
                <a:uFill>
                  <a:solidFill>
                    <a:srgbClr val="000000"/>
                  </a:solidFill>
                </a:uFill>
                <a:latin typeface="Arial MT"/>
                <a:cs typeface="Arial MT"/>
              </a:rPr>
              <a:t>logically</a:t>
            </a:r>
            <a:r>
              <a:rPr sz="2000" u="heavy" spc="10">
                <a:uFill>
                  <a:solidFill>
                    <a:srgbClr val="000000"/>
                  </a:solidFill>
                </a:uFill>
                <a:latin typeface="Arial MT"/>
                <a:cs typeface="Arial MT"/>
              </a:rPr>
              <a:t> </a:t>
            </a:r>
            <a:r>
              <a:rPr sz="2000" u="heavy">
                <a:uFill>
                  <a:solidFill>
                    <a:srgbClr val="000000"/>
                  </a:solidFill>
                </a:uFill>
                <a:latin typeface="Arial MT"/>
                <a:cs typeface="Arial MT"/>
              </a:rPr>
              <a:t>group</a:t>
            </a:r>
            <a:r>
              <a:rPr sz="2000" u="heavy" spc="-15">
                <a:uFill>
                  <a:solidFill>
                    <a:srgbClr val="000000"/>
                  </a:solidFill>
                </a:uFill>
                <a:latin typeface="Arial MT"/>
                <a:cs typeface="Arial MT"/>
              </a:rPr>
              <a:t> </a:t>
            </a:r>
            <a:r>
              <a:rPr sz="2000" u="heavy">
                <a:uFill>
                  <a:solidFill>
                    <a:srgbClr val="000000"/>
                  </a:solidFill>
                </a:uFill>
                <a:latin typeface="Arial MT"/>
                <a:cs typeface="Arial MT"/>
              </a:rPr>
              <a:t>similar </a:t>
            </a:r>
            <a:r>
              <a:rPr sz="2000" u="heavy" spc="-5">
                <a:uFill>
                  <a:solidFill>
                    <a:srgbClr val="000000"/>
                  </a:solidFill>
                </a:uFill>
                <a:latin typeface="Arial MT"/>
                <a:cs typeface="Arial MT"/>
              </a:rPr>
              <a:t>documents</a:t>
            </a:r>
            <a:r>
              <a:rPr sz="2000" spc="-5">
                <a:latin typeface="Arial MT"/>
                <a:cs typeface="Arial MT"/>
              </a:rPr>
              <a:t>,</a:t>
            </a:r>
            <a:r>
              <a:rPr sz="2000" spc="-35">
                <a:latin typeface="Arial MT"/>
                <a:cs typeface="Arial MT"/>
              </a:rPr>
              <a:t> </a:t>
            </a:r>
            <a:r>
              <a:rPr sz="2000">
                <a:latin typeface="Arial MT"/>
                <a:cs typeface="Arial MT"/>
              </a:rPr>
              <a:t>and</a:t>
            </a:r>
            <a:r>
              <a:rPr sz="2000" spc="-5">
                <a:latin typeface="Arial MT"/>
                <a:cs typeface="Arial MT"/>
              </a:rPr>
              <a:t> </a:t>
            </a:r>
            <a:r>
              <a:rPr sz="2000" u="heavy">
                <a:uFill>
                  <a:solidFill>
                    <a:srgbClr val="000000"/>
                  </a:solidFill>
                </a:uFill>
                <a:latin typeface="Arial MT"/>
                <a:cs typeface="Arial MT"/>
              </a:rPr>
              <a:t>store</a:t>
            </a:r>
            <a:r>
              <a:rPr sz="2000" u="heavy" spc="-30">
                <a:uFill>
                  <a:solidFill>
                    <a:srgbClr val="000000"/>
                  </a:solidFill>
                </a:uFill>
                <a:latin typeface="Arial MT"/>
                <a:cs typeface="Arial MT"/>
              </a:rPr>
              <a:t> </a:t>
            </a:r>
            <a:r>
              <a:rPr sz="2000" u="heavy">
                <a:uFill>
                  <a:solidFill>
                    <a:srgbClr val="000000"/>
                  </a:solidFill>
                </a:uFill>
                <a:latin typeface="Arial MT"/>
                <a:cs typeface="Arial MT"/>
              </a:rPr>
              <a:t>business</a:t>
            </a:r>
            <a:r>
              <a:rPr sz="2000" u="heavy" spc="-20">
                <a:uFill>
                  <a:solidFill>
                    <a:srgbClr val="000000"/>
                  </a:solidFill>
                </a:uFill>
                <a:latin typeface="Arial MT"/>
                <a:cs typeface="Arial MT"/>
              </a:rPr>
              <a:t> </a:t>
            </a:r>
            <a:r>
              <a:rPr sz="2000" u="heavy">
                <a:uFill>
                  <a:solidFill>
                    <a:srgbClr val="000000"/>
                  </a:solidFill>
                </a:uFill>
                <a:latin typeface="Arial MT"/>
                <a:cs typeface="Arial MT"/>
              </a:rPr>
              <a:t>rules </a:t>
            </a:r>
            <a:r>
              <a:rPr sz="2000" spc="-545">
                <a:latin typeface="Arial MT"/>
                <a:cs typeface="Arial MT"/>
              </a:rPr>
              <a:t> </a:t>
            </a:r>
            <a:r>
              <a:rPr sz="2000" spc="5">
                <a:latin typeface="Arial MT"/>
                <a:cs typeface="Arial MT"/>
              </a:rPr>
              <a:t>such</a:t>
            </a:r>
            <a:r>
              <a:rPr sz="2000" spc="-25">
                <a:latin typeface="Arial MT"/>
                <a:cs typeface="Arial MT"/>
              </a:rPr>
              <a:t> </a:t>
            </a:r>
            <a:r>
              <a:rPr sz="2000">
                <a:latin typeface="Arial MT"/>
                <a:cs typeface="Arial MT"/>
              </a:rPr>
              <a:t>as</a:t>
            </a:r>
            <a:r>
              <a:rPr sz="2000" spc="-5">
                <a:latin typeface="Arial MT"/>
                <a:cs typeface="Arial MT"/>
              </a:rPr>
              <a:t> </a:t>
            </a:r>
            <a:r>
              <a:rPr sz="2000">
                <a:latin typeface="Arial MT"/>
                <a:cs typeface="Arial MT"/>
              </a:rPr>
              <a:t>permissions,</a:t>
            </a:r>
            <a:r>
              <a:rPr sz="2000" spc="-45">
                <a:latin typeface="Arial MT"/>
                <a:cs typeface="Arial MT"/>
              </a:rPr>
              <a:t> </a:t>
            </a:r>
            <a:r>
              <a:rPr sz="2000">
                <a:latin typeface="Arial MT"/>
                <a:cs typeface="Arial MT"/>
              </a:rPr>
              <a:t>indexes,</a:t>
            </a:r>
            <a:r>
              <a:rPr sz="2000" spc="-20">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triggers.</a:t>
            </a:r>
          </a:p>
          <a:p>
            <a:pPr marL="355600" marR="41910" indent="-342900" algn="just">
              <a:lnSpc>
                <a:spcPct val="100000"/>
              </a:lnSpc>
              <a:spcBef>
                <a:spcPts val="1080"/>
              </a:spcBef>
              <a:buChar char="•"/>
              <a:tabLst>
                <a:tab pos="355600" algn="l"/>
              </a:tabLst>
            </a:pPr>
            <a:r>
              <a:rPr sz="2000">
                <a:latin typeface="Arial MT"/>
                <a:cs typeface="Arial MT"/>
              </a:rPr>
              <a:t>Collections</a:t>
            </a:r>
            <a:r>
              <a:rPr sz="2000" spc="-15">
                <a:latin typeface="Arial MT"/>
                <a:cs typeface="Arial MT"/>
              </a:rPr>
              <a:t> </a:t>
            </a:r>
            <a:r>
              <a:rPr sz="2000">
                <a:latin typeface="Arial MT"/>
                <a:cs typeface="Arial MT"/>
              </a:rPr>
              <a:t>can</a:t>
            </a:r>
            <a:r>
              <a:rPr sz="2000" spc="-5">
                <a:latin typeface="Arial MT"/>
                <a:cs typeface="Arial MT"/>
              </a:rPr>
              <a:t> </a:t>
            </a:r>
            <a:r>
              <a:rPr sz="2000">
                <a:latin typeface="Arial MT"/>
                <a:cs typeface="Arial MT"/>
              </a:rPr>
              <a:t>contain</a:t>
            </a:r>
            <a:r>
              <a:rPr sz="2000" spc="-45">
                <a:latin typeface="Arial MT"/>
                <a:cs typeface="Arial MT"/>
              </a:rPr>
              <a:t> </a:t>
            </a:r>
            <a:r>
              <a:rPr sz="2000">
                <a:latin typeface="Arial MT"/>
                <a:cs typeface="Arial MT"/>
              </a:rPr>
              <a:t>other</a:t>
            </a:r>
            <a:r>
              <a:rPr sz="2000" spc="-20">
                <a:latin typeface="Arial MT"/>
                <a:cs typeface="Arial MT"/>
              </a:rPr>
              <a:t> </a:t>
            </a:r>
            <a:r>
              <a:rPr sz="2000">
                <a:latin typeface="Arial MT"/>
                <a:cs typeface="Arial MT"/>
              </a:rPr>
              <a:t>collections</a:t>
            </a:r>
            <a:r>
              <a:rPr sz="2000" spc="-20">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trees</a:t>
            </a:r>
            <a:r>
              <a:rPr sz="2000" spc="-20">
                <a:latin typeface="Arial MT"/>
                <a:cs typeface="Arial MT"/>
              </a:rPr>
              <a:t> </a:t>
            </a:r>
            <a:r>
              <a:rPr sz="2000">
                <a:latin typeface="Arial MT"/>
                <a:cs typeface="Arial MT"/>
              </a:rPr>
              <a:t>can</a:t>
            </a:r>
            <a:r>
              <a:rPr sz="2000" spc="-10">
                <a:latin typeface="Arial MT"/>
                <a:cs typeface="Arial MT"/>
              </a:rPr>
              <a:t> </a:t>
            </a:r>
            <a:r>
              <a:rPr sz="2000">
                <a:latin typeface="Arial MT"/>
                <a:cs typeface="Arial MT"/>
              </a:rPr>
              <a:t>contain </a:t>
            </a:r>
            <a:r>
              <a:rPr sz="2000" spc="-545">
                <a:latin typeface="Arial MT"/>
                <a:cs typeface="Arial MT"/>
              </a:rPr>
              <a:t> </a:t>
            </a:r>
            <a:r>
              <a:rPr sz="2000">
                <a:latin typeface="Arial MT"/>
                <a:cs typeface="Arial MT"/>
              </a:rPr>
              <a:t>subtrees.</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54</a:t>
            </a:r>
            <a:endParaRPr sz="2400">
              <a:latin typeface="Arial"/>
              <a:cs typeface="Arial"/>
            </a:endParaRPr>
          </a:p>
        </p:txBody>
      </p:sp>
      <p:pic>
        <p:nvPicPr>
          <p:cNvPr id="7" name="object 7"/>
          <p:cNvPicPr/>
          <p:nvPr/>
        </p:nvPicPr>
        <p:blipFill>
          <a:blip r:embed="rId2" cstate="print"/>
          <a:stretch>
            <a:fillRect/>
          </a:stretch>
        </p:blipFill>
        <p:spPr>
          <a:xfrm>
            <a:off x="8424671" y="4886329"/>
            <a:ext cx="2312415" cy="1724782"/>
          </a:xfrm>
          <a:prstGeom prst="rect">
            <a:avLst/>
          </a:prstGeom>
        </p:spPr>
      </p:pic>
    </p:spTree>
    <p:extLst>
      <p:ext uri="{BB962C8B-B14F-4D97-AF65-F5344CB8AC3E}">
        <p14:creationId xmlns:p14="http://schemas.microsoft.com/office/powerpoint/2010/main" val="212035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P Theorem - w3re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847" y="735835"/>
            <a:ext cx="639127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697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7499773" cy="659155"/>
          </a:xfrm>
          <a:prstGeom prst="rect">
            <a:avLst/>
          </a:prstGeom>
        </p:spPr>
        <p:txBody>
          <a:bodyPr vert="horz" wrap="square" lIns="0" tIns="12700" rIns="0" bIns="0" rtlCol="0">
            <a:spAutoFit/>
          </a:bodyPr>
          <a:lstStyle/>
          <a:p>
            <a:pPr marL="12700">
              <a:lnSpc>
                <a:spcPct val="100000"/>
              </a:lnSpc>
              <a:spcBef>
                <a:spcPts val="100"/>
              </a:spcBef>
            </a:pPr>
            <a:r>
              <a:rPr spc="-60"/>
              <a:t>Application</a:t>
            </a:r>
            <a:r>
              <a:rPr spc="-150"/>
              <a:t> </a:t>
            </a:r>
            <a:r>
              <a:rPr spc="-60"/>
              <a:t>collections</a:t>
            </a:r>
          </a:p>
        </p:txBody>
      </p:sp>
      <p:sp>
        <p:nvSpPr>
          <p:cNvPr id="3" name="object 3"/>
          <p:cNvSpPr txBox="1"/>
          <p:nvPr/>
        </p:nvSpPr>
        <p:spPr>
          <a:xfrm>
            <a:off x="714587" y="1721669"/>
            <a:ext cx="5349239" cy="2924519"/>
          </a:xfrm>
          <a:prstGeom prst="rect">
            <a:avLst/>
          </a:prstGeom>
        </p:spPr>
        <p:txBody>
          <a:bodyPr vert="horz" wrap="square" lIns="0" tIns="13335" rIns="0" bIns="0" rtlCol="0">
            <a:spAutoFit/>
          </a:bodyPr>
          <a:lstStyle/>
          <a:p>
            <a:pPr marL="355600" marR="31115" indent="-342900">
              <a:lnSpc>
                <a:spcPct val="150000"/>
              </a:lnSpc>
              <a:spcBef>
                <a:spcPts val="105"/>
              </a:spcBef>
              <a:buChar char="•"/>
              <a:tabLst>
                <a:tab pos="354965" algn="l"/>
                <a:tab pos="355600" algn="l"/>
              </a:tabLst>
            </a:pPr>
            <a:r>
              <a:rPr sz="2000" spc="5">
                <a:latin typeface="Arial MT"/>
                <a:cs typeface="Arial MT"/>
              </a:rPr>
              <a:t>Document </a:t>
            </a:r>
            <a:r>
              <a:rPr sz="2000">
                <a:latin typeface="Arial MT"/>
                <a:cs typeface="Arial MT"/>
              </a:rPr>
              <a:t>store collections can </a:t>
            </a:r>
            <a:r>
              <a:rPr sz="2000" spc="5">
                <a:latin typeface="Arial MT"/>
                <a:cs typeface="Arial MT"/>
              </a:rPr>
              <a:t> </a:t>
            </a:r>
            <a:r>
              <a:rPr sz="2000">
                <a:latin typeface="Arial MT"/>
                <a:cs typeface="Arial MT"/>
              </a:rPr>
              <a:t>contain many objects, including </a:t>
            </a:r>
            <a:r>
              <a:rPr sz="2000" spc="5">
                <a:latin typeface="Arial MT"/>
                <a:cs typeface="Arial MT"/>
              </a:rPr>
              <a:t> </a:t>
            </a:r>
            <a:r>
              <a:rPr sz="2000">
                <a:latin typeface="Arial MT"/>
                <a:cs typeface="Arial MT"/>
              </a:rPr>
              <a:t>other</a:t>
            </a:r>
            <a:r>
              <a:rPr sz="2000" spc="-45">
                <a:latin typeface="Arial MT"/>
                <a:cs typeface="Arial MT"/>
              </a:rPr>
              <a:t> </a:t>
            </a:r>
            <a:r>
              <a:rPr sz="2000">
                <a:latin typeface="Arial MT"/>
                <a:cs typeface="Arial MT"/>
              </a:rPr>
              <a:t>collections</a:t>
            </a:r>
            <a:r>
              <a:rPr sz="2000" spc="-35">
                <a:latin typeface="Arial MT"/>
                <a:cs typeface="Arial MT"/>
              </a:rPr>
              <a:t> </a:t>
            </a:r>
            <a:r>
              <a:rPr sz="2000">
                <a:latin typeface="Arial MT"/>
                <a:cs typeface="Arial MT"/>
              </a:rPr>
              <a:t>and</a:t>
            </a:r>
            <a:r>
              <a:rPr sz="2000" spc="-20">
                <a:latin typeface="Arial MT"/>
                <a:cs typeface="Arial MT"/>
              </a:rPr>
              <a:t> </a:t>
            </a:r>
            <a:r>
              <a:rPr sz="2000">
                <a:latin typeface="Arial MT"/>
                <a:cs typeface="Arial MT"/>
              </a:rPr>
              <a:t>application </a:t>
            </a:r>
            <a:r>
              <a:rPr sz="2000" spc="-540">
                <a:latin typeface="Arial MT"/>
                <a:cs typeface="Arial MT"/>
              </a:rPr>
              <a:t> </a:t>
            </a:r>
            <a:r>
              <a:rPr sz="2000" spc="5">
                <a:latin typeface="Arial MT"/>
                <a:cs typeface="Arial MT"/>
              </a:rPr>
              <a:t>packages.</a:t>
            </a:r>
            <a:endParaRPr sz="2000">
              <a:latin typeface="Arial MT"/>
              <a:cs typeface="Arial MT"/>
            </a:endParaRPr>
          </a:p>
          <a:p>
            <a:pPr marL="355600" marR="5080" indent="-342900">
              <a:lnSpc>
                <a:spcPct val="150000"/>
              </a:lnSpc>
              <a:spcBef>
                <a:spcPts val="1080"/>
              </a:spcBef>
              <a:buChar char="•"/>
              <a:tabLst>
                <a:tab pos="354965" algn="l"/>
                <a:tab pos="355600" algn="l"/>
              </a:tabLst>
            </a:pPr>
            <a:r>
              <a:rPr sz="2000">
                <a:latin typeface="Arial MT"/>
                <a:cs typeface="Arial MT"/>
              </a:rPr>
              <a:t>This</a:t>
            </a:r>
            <a:r>
              <a:rPr sz="2000" spc="-20">
                <a:latin typeface="Arial MT"/>
                <a:cs typeface="Arial MT"/>
              </a:rPr>
              <a:t> </a:t>
            </a:r>
            <a:r>
              <a:rPr sz="2000">
                <a:latin typeface="Arial MT"/>
                <a:cs typeface="Arial MT"/>
              </a:rPr>
              <a:t>is an</a:t>
            </a:r>
            <a:r>
              <a:rPr sz="2000" spc="-35">
                <a:latin typeface="Arial MT"/>
                <a:cs typeface="Arial MT"/>
              </a:rPr>
              <a:t> </a:t>
            </a:r>
            <a:r>
              <a:rPr sz="2000">
                <a:latin typeface="Arial MT"/>
                <a:cs typeface="Arial MT"/>
              </a:rPr>
              <a:t>example</a:t>
            </a:r>
            <a:r>
              <a:rPr sz="2000" spc="-2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a</a:t>
            </a:r>
            <a:r>
              <a:rPr sz="2000" spc="-20">
                <a:latin typeface="Arial MT"/>
                <a:cs typeface="Arial MT"/>
              </a:rPr>
              <a:t> </a:t>
            </a:r>
            <a:r>
              <a:rPr sz="2000">
                <a:latin typeface="Arial MT"/>
                <a:cs typeface="Arial MT"/>
              </a:rPr>
              <a:t>package </a:t>
            </a:r>
            <a:r>
              <a:rPr sz="2000" spc="-540">
                <a:latin typeface="Arial MT"/>
                <a:cs typeface="Arial MT"/>
              </a:rPr>
              <a:t> </a:t>
            </a:r>
            <a:r>
              <a:rPr sz="2000">
                <a:latin typeface="Arial MT"/>
                <a:cs typeface="Arial MT"/>
              </a:rPr>
              <a:t>repository </a:t>
            </a:r>
            <a:r>
              <a:rPr sz="2000" spc="-5">
                <a:latin typeface="Arial MT"/>
                <a:cs typeface="Arial MT"/>
              </a:rPr>
              <a:t>that’s </a:t>
            </a:r>
            <a:r>
              <a:rPr sz="2000">
                <a:latin typeface="Arial MT"/>
                <a:cs typeface="Arial MT"/>
              </a:rPr>
              <a:t>used to load </a:t>
            </a:r>
            <a:r>
              <a:rPr sz="2000" spc="5">
                <a:latin typeface="Arial MT"/>
                <a:cs typeface="Arial MT"/>
              </a:rPr>
              <a:t> </a:t>
            </a:r>
            <a:r>
              <a:rPr sz="2000">
                <a:latin typeface="Arial MT"/>
                <a:cs typeface="Arial MT"/>
              </a:rPr>
              <a:t>application packages into the </a:t>
            </a:r>
            <a:r>
              <a:rPr sz="2000" spc="5">
                <a:latin typeface="Arial MT"/>
                <a:cs typeface="Arial MT"/>
              </a:rPr>
              <a:t> </a:t>
            </a:r>
            <a:r>
              <a:rPr sz="2000">
                <a:latin typeface="Arial MT"/>
                <a:cs typeface="Arial MT"/>
              </a:rPr>
              <a:t>eXist</a:t>
            </a:r>
            <a:r>
              <a:rPr sz="2000" spc="-25">
                <a:latin typeface="Arial MT"/>
                <a:cs typeface="Arial MT"/>
              </a:rPr>
              <a:t> </a:t>
            </a:r>
            <a:r>
              <a:rPr sz="2000">
                <a:latin typeface="Arial MT"/>
                <a:cs typeface="Arial MT"/>
              </a:rPr>
              <a:t>native</a:t>
            </a:r>
            <a:r>
              <a:rPr sz="2000" spc="-20">
                <a:latin typeface="Arial MT"/>
                <a:cs typeface="Arial MT"/>
              </a:rPr>
              <a:t> </a:t>
            </a:r>
            <a:r>
              <a:rPr sz="2000">
                <a:latin typeface="Arial MT"/>
                <a:cs typeface="Arial MT"/>
              </a:rPr>
              <a:t>XML</a:t>
            </a:r>
            <a:r>
              <a:rPr sz="2000" spc="-75">
                <a:latin typeface="Arial MT"/>
                <a:cs typeface="Arial MT"/>
              </a:rPr>
              <a:t> </a:t>
            </a:r>
            <a:r>
              <a:rPr sz="2000">
                <a:latin typeface="Arial MT"/>
                <a:cs typeface="Arial MT"/>
              </a:rPr>
              <a:t>database.</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55</a:t>
            </a:r>
            <a:endParaRPr sz="2400">
              <a:latin typeface="Arial"/>
              <a:cs typeface="Arial"/>
            </a:endParaRPr>
          </a:p>
        </p:txBody>
      </p:sp>
      <p:pic>
        <p:nvPicPr>
          <p:cNvPr id="7" name="object 7"/>
          <p:cNvPicPr/>
          <p:nvPr/>
        </p:nvPicPr>
        <p:blipFill>
          <a:blip r:embed="rId2" cstate="print"/>
          <a:stretch>
            <a:fillRect/>
          </a:stretch>
        </p:blipFill>
        <p:spPr>
          <a:xfrm>
            <a:off x="6502400" y="1655064"/>
            <a:ext cx="4661407" cy="4346448"/>
          </a:xfrm>
          <a:prstGeom prst="rect">
            <a:avLst/>
          </a:prstGeom>
        </p:spPr>
      </p:pic>
    </p:spTree>
    <p:extLst>
      <p:ext uri="{BB962C8B-B14F-4D97-AF65-F5344CB8AC3E}">
        <p14:creationId xmlns:p14="http://schemas.microsoft.com/office/powerpoint/2010/main" val="3346770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69469" y="3687564"/>
            <a:ext cx="6154583" cy="3116343"/>
          </a:xfrm>
          <a:prstGeom prst="rect">
            <a:avLst/>
          </a:prstGeom>
        </p:spPr>
      </p:pic>
      <p:sp>
        <p:nvSpPr>
          <p:cNvPr id="3" name="object 3"/>
          <p:cNvSpPr txBox="1">
            <a:spLocks noGrp="1"/>
          </p:cNvSpPr>
          <p:nvPr>
            <p:ph type="title"/>
          </p:nvPr>
        </p:nvSpPr>
        <p:spPr>
          <a:xfrm>
            <a:off x="714587" y="888619"/>
            <a:ext cx="6907107" cy="659155"/>
          </a:xfrm>
          <a:prstGeom prst="rect">
            <a:avLst/>
          </a:prstGeom>
        </p:spPr>
        <p:txBody>
          <a:bodyPr vert="horz" wrap="square" lIns="0" tIns="12700" rIns="0" bIns="0" rtlCol="0">
            <a:spAutoFit/>
          </a:bodyPr>
          <a:lstStyle/>
          <a:p>
            <a:pPr marL="12700">
              <a:lnSpc>
                <a:spcPct val="100000"/>
              </a:lnSpc>
              <a:spcBef>
                <a:spcPts val="100"/>
              </a:spcBef>
            </a:pPr>
            <a:r>
              <a:rPr spc="-60"/>
              <a:t>Document</a:t>
            </a:r>
            <a:r>
              <a:rPr spc="-145"/>
              <a:t> </a:t>
            </a:r>
            <a:r>
              <a:rPr spc="-40"/>
              <a:t>store</a:t>
            </a:r>
            <a:r>
              <a:rPr spc="-150"/>
              <a:t> </a:t>
            </a:r>
            <a:r>
              <a:rPr spc="-45"/>
              <a:t>APIs</a:t>
            </a:r>
          </a:p>
        </p:txBody>
      </p:sp>
      <p:sp>
        <p:nvSpPr>
          <p:cNvPr id="4" name="object 4"/>
          <p:cNvSpPr txBox="1"/>
          <p:nvPr/>
        </p:nvSpPr>
        <p:spPr>
          <a:xfrm>
            <a:off x="714587" y="1777950"/>
            <a:ext cx="11096412" cy="213042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Each</a:t>
            </a:r>
            <a:r>
              <a:rPr sz="2000" spc="-10">
                <a:latin typeface="Arial MT"/>
                <a:cs typeface="Arial MT"/>
              </a:rPr>
              <a:t> </a:t>
            </a:r>
            <a:r>
              <a:rPr sz="2000" spc="5">
                <a:latin typeface="Arial MT"/>
                <a:cs typeface="Arial MT"/>
              </a:rPr>
              <a:t>document</a:t>
            </a:r>
            <a:r>
              <a:rPr sz="2000" spc="-35">
                <a:latin typeface="Arial MT"/>
                <a:cs typeface="Arial MT"/>
              </a:rPr>
              <a:t> </a:t>
            </a:r>
            <a:r>
              <a:rPr sz="2000">
                <a:latin typeface="Arial MT"/>
                <a:cs typeface="Arial MT"/>
              </a:rPr>
              <a:t>store</a:t>
            </a:r>
            <a:r>
              <a:rPr sz="2000" spc="-15">
                <a:latin typeface="Arial MT"/>
                <a:cs typeface="Arial MT"/>
              </a:rPr>
              <a:t> </a:t>
            </a:r>
            <a:r>
              <a:rPr sz="2000">
                <a:latin typeface="Arial MT"/>
                <a:cs typeface="Arial MT"/>
              </a:rPr>
              <a:t>has</a:t>
            </a:r>
            <a:r>
              <a:rPr sz="2000" spc="-15">
                <a:latin typeface="Arial MT"/>
                <a:cs typeface="Arial MT"/>
              </a:rPr>
              <a:t> </a:t>
            </a:r>
            <a:r>
              <a:rPr sz="2000">
                <a:latin typeface="Arial MT"/>
                <a:cs typeface="Arial MT"/>
              </a:rPr>
              <a:t>an</a:t>
            </a:r>
            <a:r>
              <a:rPr sz="2000" spc="-114">
                <a:latin typeface="Arial MT"/>
                <a:cs typeface="Arial MT"/>
              </a:rPr>
              <a:t> </a:t>
            </a:r>
            <a:r>
              <a:rPr sz="2000">
                <a:latin typeface="Arial MT"/>
                <a:cs typeface="Arial MT"/>
              </a:rPr>
              <a:t>API</a:t>
            </a:r>
            <a:r>
              <a:rPr sz="2000" spc="5">
                <a:latin typeface="Arial MT"/>
                <a:cs typeface="Arial MT"/>
              </a:rPr>
              <a:t> or</a:t>
            </a:r>
            <a:r>
              <a:rPr sz="2000" spc="-5">
                <a:latin typeface="Arial MT"/>
                <a:cs typeface="Arial MT"/>
              </a:rPr>
              <a:t> </a:t>
            </a:r>
            <a:r>
              <a:rPr sz="2000">
                <a:latin typeface="Arial MT"/>
                <a:cs typeface="Arial MT"/>
              </a:rPr>
              <a:t>query</a:t>
            </a:r>
            <a:r>
              <a:rPr sz="2000" spc="-25">
                <a:latin typeface="Arial MT"/>
                <a:cs typeface="Arial MT"/>
              </a:rPr>
              <a:t> </a:t>
            </a:r>
            <a:r>
              <a:rPr sz="2000">
                <a:latin typeface="Arial MT"/>
                <a:cs typeface="Arial MT"/>
              </a:rPr>
              <a:t>language</a:t>
            </a:r>
            <a:r>
              <a:rPr sz="2000" spc="-1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specifies</a:t>
            </a:r>
            <a:r>
              <a:rPr sz="2000" spc="-15">
                <a:latin typeface="Arial MT"/>
                <a:cs typeface="Arial MT"/>
              </a:rPr>
              <a:t> </a:t>
            </a:r>
            <a:r>
              <a:rPr sz="2000">
                <a:latin typeface="Arial MT"/>
                <a:cs typeface="Arial MT"/>
              </a:rPr>
              <a:t>the</a:t>
            </a:r>
          </a:p>
          <a:p>
            <a:pPr marL="355600">
              <a:lnSpc>
                <a:spcPct val="100000"/>
              </a:lnSpc>
              <a:spcBef>
                <a:spcPts val="5"/>
              </a:spcBef>
            </a:pPr>
            <a:r>
              <a:rPr sz="2000">
                <a:solidFill>
                  <a:srgbClr val="FF0000"/>
                </a:solidFill>
                <a:latin typeface="Arial MT"/>
                <a:cs typeface="Arial MT"/>
              </a:rPr>
              <a:t>path</a:t>
            </a:r>
            <a:r>
              <a:rPr sz="2000" spc="-25">
                <a:solidFill>
                  <a:srgbClr val="FF0000"/>
                </a:solidFill>
                <a:latin typeface="Arial MT"/>
                <a:cs typeface="Arial MT"/>
              </a:rPr>
              <a:t> </a:t>
            </a:r>
            <a:r>
              <a:rPr sz="2000">
                <a:latin typeface="Arial MT"/>
                <a:cs typeface="Arial MT"/>
              </a:rPr>
              <a:t>or</a:t>
            </a:r>
            <a:r>
              <a:rPr sz="2000" spc="-10">
                <a:latin typeface="Arial MT"/>
                <a:cs typeface="Arial MT"/>
              </a:rPr>
              <a:t> </a:t>
            </a:r>
            <a:r>
              <a:rPr sz="2000">
                <a:solidFill>
                  <a:srgbClr val="FF0000"/>
                </a:solidFill>
                <a:latin typeface="Arial MT"/>
                <a:cs typeface="Arial MT"/>
              </a:rPr>
              <a:t>path</a:t>
            </a:r>
            <a:r>
              <a:rPr sz="2000" spc="-35">
                <a:solidFill>
                  <a:srgbClr val="FF0000"/>
                </a:solidFill>
                <a:latin typeface="Arial MT"/>
                <a:cs typeface="Arial MT"/>
              </a:rPr>
              <a:t> </a:t>
            </a:r>
            <a:r>
              <a:rPr sz="2000">
                <a:solidFill>
                  <a:srgbClr val="FF0000"/>
                </a:solidFill>
                <a:latin typeface="Arial MT"/>
                <a:cs typeface="Arial MT"/>
              </a:rPr>
              <a:t>expression</a:t>
            </a:r>
            <a:r>
              <a:rPr sz="2000" spc="-35">
                <a:solidFill>
                  <a:srgbClr val="FF0000"/>
                </a:solidFill>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any</a:t>
            </a:r>
            <a:r>
              <a:rPr sz="2000" spc="-25">
                <a:latin typeface="Arial MT"/>
                <a:cs typeface="Arial MT"/>
              </a:rPr>
              <a:t> </a:t>
            </a:r>
            <a:r>
              <a:rPr sz="2000">
                <a:latin typeface="Arial MT"/>
                <a:cs typeface="Arial MT"/>
              </a:rPr>
              <a:t>node</a:t>
            </a:r>
            <a:r>
              <a:rPr sz="2000" spc="-15">
                <a:latin typeface="Arial MT"/>
                <a:cs typeface="Arial MT"/>
              </a:rPr>
              <a:t> </a:t>
            </a:r>
            <a:r>
              <a:rPr sz="2000">
                <a:latin typeface="Arial MT"/>
                <a:cs typeface="Arial MT"/>
              </a:rPr>
              <a:t>or</a:t>
            </a:r>
            <a:r>
              <a:rPr sz="2000" spc="-15">
                <a:latin typeface="Arial MT"/>
                <a:cs typeface="Arial MT"/>
              </a:rPr>
              <a:t> </a:t>
            </a:r>
            <a:r>
              <a:rPr sz="2000">
                <a:latin typeface="Arial MT"/>
                <a:cs typeface="Arial MT"/>
              </a:rPr>
              <a:t>group</a:t>
            </a:r>
            <a:r>
              <a:rPr sz="2000" spc="-30">
                <a:latin typeface="Arial MT"/>
                <a:cs typeface="Arial MT"/>
              </a:rPr>
              <a:t> </a:t>
            </a:r>
            <a:r>
              <a:rPr sz="2000">
                <a:latin typeface="Arial MT"/>
                <a:cs typeface="Arial MT"/>
              </a:rPr>
              <a:t>of</a:t>
            </a:r>
            <a:r>
              <a:rPr sz="2000" spc="-20">
                <a:latin typeface="Arial MT"/>
                <a:cs typeface="Arial MT"/>
              </a:rPr>
              <a:t> </a:t>
            </a:r>
            <a:r>
              <a:rPr sz="2000" spc="5">
                <a:latin typeface="Arial MT"/>
                <a:cs typeface="Arial MT"/>
              </a:rPr>
              <a:t>nodes.</a:t>
            </a:r>
            <a:endParaRPr sz="2000">
              <a:latin typeface="Arial MT"/>
              <a:cs typeface="Arial MT"/>
            </a:endParaRPr>
          </a:p>
          <a:p>
            <a:pPr marL="355600" marR="21590" indent="-342900">
              <a:lnSpc>
                <a:spcPct val="100000"/>
              </a:lnSpc>
              <a:spcBef>
                <a:spcPts val="1080"/>
              </a:spcBef>
              <a:buChar char="•"/>
              <a:tabLst>
                <a:tab pos="354965" algn="l"/>
                <a:tab pos="355600" algn="l"/>
              </a:tabLst>
            </a:pPr>
            <a:r>
              <a:rPr sz="2000" spc="-15">
                <a:latin typeface="Arial MT"/>
                <a:cs typeface="Arial MT"/>
              </a:rPr>
              <a:t>Generally,</a:t>
            </a:r>
            <a:r>
              <a:rPr sz="2000" spc="-30">
                <a:latin typeface="Arial MT"/>
                <a:cs typeface="Arial MT"/>
              </a:rPr>
              <a:t> </a:t>
            </a:r>
            <a:r>
              <a:rPr sz="2000">
                <a:latin typeface="Arial MT"/>
                <a:cs typeface="Arial MT"/>
              </a:rPr>
              <a:t>nodes</a:t>
            </a:r>
            <a:r>
              <a:rPr sz="2000" spc="-15">
                <a:latin typeface="Arial MT"/>
                <a:cs typeface="Arial MT"/>
              </a:rPr>
              <a:t> </a:t>
            </a:r>
            <a:r>
              <a:rPr sz="2000" spc="-5">
                <a:latin typeface="Arial MT"/>
                <a:cs typeface="Arial MT"/>
              </a:rPr>
              <a:t>don’t</a:t>
            </a:r>
            <a:r>
              <a:rPr sz="2000" spc="-15">
                <a:latin typeface="Arial MT"/>
                <a:cs typeface="Arial MT"/>
              </a:rPr>
              <a:t> </a:t>
            </a:r>
            <a:r>
              <a:rPr sz="2000">
                <a:latin typeface="Arial MT"/>
                <a:cs typeface="Arial MT"/>
              </a:rPr>
              <a:t>need</a:t>
            </a:r>
            <a:r>
              <a:rPr sz="2000" spc="-5">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have</a:t>
            </a:r>
            <a:r>
              <a:rPr sz="2000" spc="-65">
                <a:latin typeface="Arial MT"/>
                <a:cs typeface="Arial MT"/>
              </a:rPr>
              <a:t> </a:t>
            </a:r>
            <a:r>
              <a:rPr sz="2000">
                <a:latin typeface="Arial MT"/>
                <a:cs typeface="Arial MT"/>
              </a:rPr>
              <a:t>distinct</a:t>
            </a:r>
            <a:r>
              <a:rPr sz="2000" spc="-20">
                <a:latin typeface="Arial MT"/>
                <a:cs typeface="Arial MT"/>
              </a:rPr>
              <a:t> </a:t>
            </a:r>
            <a:r>
              <a:rPr sz="2000">
                <a:latin typeface="Arial MT"/>
                <a:cs typeface="Arial MT"/>
              </a:rPr>
              <a:t>names;</a:t>
            </a:r>
            <a:r>
              <a:rPr sz="2000" spc="-30">
                <a:latin typeface="Arial MT"/>
                <a:cs typeface="Arial MT"/>
              </a:rPr>
              <a:t> </a:t>
            </a:r>
            <a:r>
              <a:rPr sz="2000">
                <a:latin typeface="Arial MT"/>
                <a:cs typeface="Arial MT"/>
              </a:rPr>
              <a:t>instead,</a:t>
            </a:r>
            <a:r>
              <a:rPr sz="2000" spc="-35">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position </a:t>
            </a:r>
            <a:r>
              <a:rPr sz="2000" spc="-545">
                <a:latin typeface="Arial MT"/>
                <a:cs typeface="Arial MT"/>
              </a:rPr>
              <a:t> </a:t>
            </a:r>
            <a:r>
              <a:rPr sz="2000">
                <a:latin typeface="Arial MT"/>
                <a:cs typeface="Arial MT"/>
              </a:rPr>
              <a:t>number</a:t>
            </a:r>
            <a:r>
              <a:rPr sz="2000" spc="-35">
                <a:latin typeface="Arial MT"/>
                <a:cs typeface="Arial MT"/>
              </a:rPr>
              <a:t> </a:t>
            </a:r>
            <a:r>
              <a:rPr sz="2000">
                <a:latin typeface="Arial MT"/>
                <a:cs typeface="Arial MT"/>
              </a:rPr>
              <a:t>can</a:t>
            </a:r>
            <a:r>
              <a:rPr sz="2000" spc="-10">
                <a:latin typeface="Arial MT"/>
                <a:cs typeface="Arial MT"/>
              </a:rPr>
              <a:t> </a:t>
            </a:r>
            <a:r>
              <a:rPr sz="2000">
                <a:latin typeface="Arial MT"/>
                <a:cs typeface="Arial MT"/>
              </a:rPr>
              <a:t>be</a:t>
            </a:r>
            <a:r>
              <a:rPr sz="2000" spc="-10">
                <a:latin typeface="Arial MT"/>
                <a:cs typeface="Arial MT"/>
              </a:rPr>
              <a:t> </a:t>
            </a:r>
            <a:r>
              <a:rPr sz="2000">
                <a:latin typeface="Arial MT"/>
                <a:cs typeface="Arial MT"/>
              </a:rPr>
              <a:t>used</a:t>
            </a:r>
            <a:r>
              <a:rPr sz="2000" spc="-1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specify</a:t>
            </a:r>
            <a:r>
              <a:rPr sz="2000" spc="-25">
                <a:latin typeface="Arial MT"/>
                <a:cs typeface="Arial MT"/>
              </a:rPr>
              <a:t> </a:t>
            </a:r>
            <a:r>
              <a:rPr sz="2000">
                <a:latin typeface="Arial MT"/>
                <a:cs typeface="Arial MT"/>
              </a:rPr>
              <a:t>any</a:t>
            </a:r>
            <a:r>
              <a:rPr sz="2000" spc="-20">
                <a:latin typeface="Arial MT"/>
                <a:cs typeface="Arial MT"/>
              </a:rPr>
              <a:t> </a:t>
            </a:r>
            <a:r>
              <a:rPr sz="2000">
                <a:latin typeface="Arial MT"/>
                <a:cs typeface="Arial MT"/>
              </a:rPr>
              <a:t>given</a:t>
            </a:r>
            <a:r>
              <a:rPr sz="2000" spc="5">
                <a:latin typeface="Arial MT"/>
                <a:cs typeface="Arial MT"/>
              </a:rPr>
              <a:t> </a:t>
            </a:r>
            <a:r>
              <a:rPr sz="2000">
                <a:latin typeface="Arial MT"/>
                <a:cs typeface="Arial MT"/>
              </a:rPr>
              <a:t>node</a:t>
            </a:r>
            <a:r>
              <a:rPr sz="2000" spc="-10">
                <a:latin typeface="Arial MT"/>
                <a:cs typeface="Arial MT"/>
              </a:rPr>
              <a:t> </a:t>
            </a:r>
            <a:r>
              <a:rPr sz="2000">
                <a:latin typeface="Arial MT"/>
                <a:cs typeface="Arial MT"/>
              </a:rPr>
              <a:t>in</a:t>
            </a:r>
            <a:r>
              <a:rPr sz="2000" spc="-7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tree.</a:t>
            </a:r>
          </a:p>
          <a:p>
            <a:pPr marL="355600" marR="5080" indent="-342900">
              <a:lnSpc>
                <a:spcPct val="100000"/>
              </a:lnSpc>
              <a:spcBef>
                <a:spcPts val="1080"/>
              </a:spcBef>
              <a:buChar char="•"/>
              <a:tabLst>
                <a:tab pos="354965" algn="l"/>
                <a:tab pos="355600" algn="l"/>
              </a:tabLst>
            </a:pPr>
            <a:r>
              <a:rPr sz="2000">
                <a:latin typeface="Arial MT"/>
                <a:cs typeface="Arial MT"/>
              </a:rPr>
              <a:t>For</a:t>
            </a:r>
            <a:r>
              <a:rPr sz="2000" spc="-10">
                <a:latin typeface="Arial MT"/>
                <a:cs typeface="Arial MT"/>
              </a:rPr>
              <a:t> </a:t>
            </a:r>
            <a:r>
              <a:rPr sz="2000">
                <a:latin typeface="Arial MT"/>
                <a:cs typeface="Arial MT"/>
              </a:rPr>
              <a:t>example,</a:t>
            </a:r>
            <a:r>
              <a:rPr sz="2000" spc="-1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select</a:t>
            </a:r>
            <a:r>
              <a:rPr sz="2000" spc="-25">
                <a:latin typeface="Arial MT"/>
                <a:cs typeface="Arial MT"/>
              </a:rPr>
              <a:t> </a:t>
            </a:r>
            <a:r>
              <a:rPr sz="2000">
                <a:latin typeface="Arial MT"/>
                <a:cs typeface="Arial MT"/>
              </a:rPr>
              <a:t>the</a:t>
            </a:r>
            <a:r>
              <a:rPr sz="2000" spc="-5">
                <a:latin typeface="Arial MT"/>
                <a:cs typeface="Arial MT"/>
              </a:rPr>
              <a:t> </a:t>
            </a:r>
            <a:r>
              <a:rPr sz="2000">
                <a:latin typeface="Arial MT"/>
                <a:cs typeface="Arial MT"/>
              </a:rPr>
              <a:t>seventh</a:t>
            </a:r>
            <a:r>
              <a:rPr sz="2000" spc="-10">
                <a:latin typeface="Arial MT"/>
                <a:cs typeface="Arial MT"/>
              </a:rPr>
              <a:t> </a:t>
            </a:r>
            <a:r>
              <a:rPr sz="2000">
                <a:latin typeface="Arial MT"/>
                <a:cs typeface="Arial MT"/>
              </a:rPr>
              <a:t>person</a:t>
            </a:r>
            <a:r>
              <a:rPr sz="2000" spc="-30">
                <a:latin typeface="Arial MT"/>
                <a:cs typeface="Arial MT"/>
              </a:rPr>
              <a:t> </a:t>
            </a:r>
            <a:r>
              <a:rPr sz="2000">
                <a:latin typeface="Arial MT"/>
                <a:cs typeface="Arial MT"/>
              </a:rPr>
              <a:t>in a</a:t>
            </a:r>
            <a:r>
              <a:rPr sz="2000" spc="-5">
                <a:latin typeface="Arial MT"/>
                <a:cs typeface="Arial MT"/>
              </a:rPr>
              <a:t> </a:t>
            </a:r>
            <a:r>
              <a:rPr sz="2000">
                <a:latin typeface="Arial MT"/>
                <a:cs typeface="Arial MT"/>
              </a:rPr>
              <a:t>list</a:t>
            </a:r>
            <a:r>
              <a:rPr sz="2000" spc="5">
                <a:latin typeface="Arial MT"/>
                <a:cs typeface="Arial MT"/>
              </a:rPr>
              <a:t> </a:t>
            </a:r>
            <a:r>
              <a:rPr sz="2000">
                <a:latin typeface="Arial MT"/>
                <a:cs typeface="Arial MT"/>
              </a:rPr>
              <a:t>of people,</a:t>
            </a:r>
            <a:r>
              <a:rPr sz="2000" spc="-20">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might </a:t>
            </a:r>
            <a:r>
              <a:rPr sz="2000" spc="-540">
                <a:latin typeface="Arial MT"/>
                <a:cs typeface="Arial MT"/>
              </a:rPr>
              <a:t> </a:t>
            </a:r>
            <a:r>
              <a:rPr sz="2000">
                <a:latin typeface="Arial MT"/>
                <a:cs typeface="Arial MT"/>
              </a:rPr>
              <a:t>specify</a:t>
            </a:r>
            <a:r>
              <a:rPr sz="2000" spc="-30">
                <a:latin typeface="Arial MT"/>
                <a:cs typeface="Arial MT"/>
              </a:rPr>
              <a:t> </a:t>
            </a:r>
            <a:r>
              <a:rPr sz="2000">
                <a:latin typeface="Arial MT"/>
                <a:cs typeface="Arial MT"/>
              </a:rPr>
              <a:t>this</a:t>
            </a:r>
            <a:r>
              <a:rPr sz="2000" spc="-25">
                <a:latin typeface="Arial MT"/>
                <a:cs typeface="Arial MT"/>
              </a:rPr>
              <a:t> </a:t>
            </a:r>
            <a:r>
              <a:rPr sz="2000">
                <a:latin typeface="Arial MT"/>
                <a:cs typeface="Arial MT"/>
              </a:rPr>
              <a:t>query:</a:t>
            </a:r>
            <a:r>
              <a:rPr sz="2000" spc="-45">
                <a:latin typeface="Arial MT"/>
                <a:cs typeface="Arial MT"/>
              </a:rPr>
              <a:t> </a:t>
            </a:r>
            <a:r>
              <a:rPr sz="2000">
                <a:latin typeface="Arial MT"/>
                <a:cs typeface="Arial MT"/>
              </a:rPr>
              <a:t>Person[7].</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56</a:t>
            </a:r>
            <a:endParaRPr sz="2400">
              <a:latin typeface="Arial"/>
              <a:cs typeface="Arial"/>
            </a:endParaRPr>
          </a:p>
        </p:txBody>
      </p:sp>
      <p:sp>
        <p:nvSpPr>
          <p:cNvPr id="7" name="object 7"/>
          <p:cNvSpPr txBox="1"/>
          <p:nvPr/>
        </p:nvSpPr>
        <p:spPr>
          <a:xfrm>
            <a:off x="409787" y="5934558"/>
            <a:ext cx="8390467" cy="574675"/>
          </a:xfrm>
          <a:prstGeom prst="rect">
            <a:avLst/>
          </a:prstGeom>
        </p:spPr>
        <p:txBody>
          <a:bodyPr vert="horz" wrap="square" lIns="0" tIns="12700" rIns="0" bIns="0" rtlCol="0">
            <a:spAutoFit/>
          </a:bodyPr>
          <a:lstStyle/>
          <a:p>
            <a:pPr marL="12700">
              <a:lnSpc>
                <a:spcPct val="100000"/>
              </a:lnSpc>
              <a:spcBef>
                <a:spcPts val="100"/>
              </a:spcBef>
            </a:pPr>
            <a:r>
              <a:rPr sz="1800">
                <a:latin typeface="Arial MT"/>
                <a:cs typeface="Arial MT"/>
              </a:rPr>
              <a:t>The</a:t>
            </a:r>
            <a:r>
              <a:rPr sz="1800" spc="-25">
                <a:latin typeface="Arial MT"/>
                <a:cs typeface="Arial MT"/>
              </a:rPr>
              <a:t> </a:t>
            </a:r>
            <a:r>
              <a:rPr sz="1800" spc="-5">
                <a:latin typeface="Arial MT"/>
                <a:cs typeface="Arial MT"/>
              </a:rPr>
              <a:t>path </a:t>
            </a:r>
            <a:r>
              <a:rPr sz="1800">
                <a:latin typeface="Arial MT"/>
                <a:cs typeface="Arial MT"/>
              </a:rPr>
              <a:t>to</a:t>
            </a:r>
            <a:r>
              <a:rPr sz="1800" spc="-10">
                <a:latin typeface="Arial MT"/>
                <a:cs typeface="Arial MT"/>
              </a:rPr>
              <a:t> </a:t>
            </a:r>
            <a:r>
              <a:rPr sz="1800">
                <a:latin typeface="Arial MT"/>
                <a:cs typeface="Arial MT"/>
              </a:rPr>
              <a:t>the</a:t>
            </a:r>
            <a:r>
              <a:rPr sz="1800" spc="-15">
                <a:latin typeface="Arial MT"/>
                <a:cs typeface="Arial MT"/>
              </a:rPr>
              <a:t> </a:t>
            </a:r>
            <a:r>
              <a:rPr sz="1800" spc="-5">
                <a:latin typeface="Arial MT"/>
                <a:cs typeface="Arial MT"/>
              </a:rPr>
              <a:t>street</a:t>
            </a:r>
            <a:r>
              <a:rPr sz="1800" spc="-10">
                <a:latin typeface="Arial MT"/>
                <a:cs typeface="Arial MT"/>
              </a:rPr>
              <a:t> </a:t>
            </a:r>
            <a:r>
              <a:rPr sz="1800" spc="-5">
                <a:latin typeface="Arial MT"/>
                <a:cs typeface="Arial MT"/>
              </a:rPr>
              <a:t>name</a:t>
            </a:r>
            <a:r>
              <a:rPr sz="1800" spc="-20">
                <a:latin typeface="Arial MT"/>
                <a:cs typeface="Arial MT"/>
              </a:rPr>
              <a:t> </a:t>
            </a:r>
            <a:r>
              <a:rPr sz="1800">
                <a:latin typeface="Arial MT"/>
                <a:cs typeface="Arial MT"/>
              </a:rPr>
              <a:t>is</a:t>
            </a:r>
          </a:p>
          <a:p>
            <a:pPr marL="12700">
              <a:lnSpc>
                <a:spcPct val="100000"/>
              </a:lnSpc>
              <a:spcBef>
                <a:spcPts val="5"/>
              </a:spcBef>
            </a:pPr>
            <a:r>
              <a:rPr sz="1800" b="1" spc="-5">
                <a:latin typeface="Arial"/>
                <a:cs typeface="Arial"/>
              </a:rPr>
              <a:t>People/Person[id='123']/Address/Street/StreetName/text()</a:t>
            </a:r>
            <a:r>
              <a:rPr sz="1800" spc="-5">
                <a:latin typeface="Arial MT"/>
                <a:cs typeface="Arial MT"/>
              </a:rPr>
              <a:t>.</a:t>
            </a:r>
            <a:endParaRPr sz="1800">
              <a:latin typeface="Arial MT"/>
              <a:cs typeface="Arial MT"/>
            </a:endParaRPr>
          </a:p>
        </p:txBody>
      </p:sp>
    </p:spTree>
    <p:extLst>
      <p:ext uri="{BB962C8B-B14F-4D97-AF65-F5344CB8AC3E}">
        <p14:creationId xmlns:p14="http://schemas.microsoft.com/office/powerpoint/2010/main" val="4180186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339978"/>
            <a:ext cx="10268846" cy="659155"/>
          </a:xfrm>
          <a:prstGeom prst="rect">
            <a:avLst/>
          </a:prstGeom>
        </p:spPr>
        <p:txBody>
          <a:bodyPr vert="horz" wrap="square" lIns="0" tIns="12700" rIns="0" bIns="0" rtlCol="0">
            <a:spAutoFit/>
          </a:bodyPr>
          <a:lstStyle/>
          <a:p>
            <a:pPr marL="12700" marR="5080">
              <a:lnSpc>
                <a:spcPct val="100000"/>
              </a:lnSpc>
              <a:spcBef>
                <a:spcPts val="100"/>
              </a:spcBef>
            </a:pPr>
            <a:r>
              <a:rPr spc="-60"/>
              <a:t>Document </a:t>
            </a:r>
            <a:r>
              <a:rPr spc="-40"/>
              <a:t>store </a:t>
            </a:r>
            <a:r>
              <a:rPr spc="-35"/>
              <a:t> </a:t>
            </a:r>
            <a:r>
              <a:rPr spc="-60"/>
              <a:t>i</a:t>
            </a:r>
            <a:r>
              <a:rPr spc="-65"/>
              <a:t>mp</a:t>
            </a:r>
            <a:r>
              <a:rPr spc="-60"/>
              <a:t>l</a:t>
            </a:r>
            <a:r>
              <a:rPr spc="-65"/>
              <a:t>ement</a:t>
            </a:r>
            <a:r>
              <a:rPr spc="-125"/>
              <a:t>a</a:t>
            </a:r>
            <a:r>
              <a:rPr spc="-65"/>
              <a:t>t</a:t>
            </a:r>
            <a:r>
              <a:rPr spc="-60"/>
              <a:t>i</a:t>
            </a:r>
            <a:r>
              <a:rPr spc="-65"/>
              <a:t>on</a:t>
            </a:r>
            <a:r>
              <a:t>s</a:t>
            </a:r>
          </a:p>
        </p:txBody>
      </p:sp>
      <p:sp>
        <p:nvSpPr>
          <p:cNvPr id="3" name="object 3"/>
          <p:cNvSpPr txBox="1"/>
          <p:nvPr/>
        </p:nvSpPr>
        <p:spPr>
          <a:xfrm>
            <a:off x="714587" y="1032734"/>
            <a:ext cx="9784927" cy="1216359"/>
          </a:xfrm>
          <a:prstGeom prst="rect">
            <a:avLst/>
          </a:prstGeom>
        </p:spPr>
        <p:txBody>
          <a:bodyPr vert="horz" wrap="square" lIns="0" tIns="150495" rIns="0" bIns="0" rtlCol="0">
            <a:spAutoFit/>
          </a:bodyPr>
          <a:lstStyle/>
          <a:p>
            <a:pPr marL="355600" indent="-342900">
              <a:lnSpc>
                <a:spcPct val="100000"/>
              </a:lnSpc>
              <a:spcBef>
                <a:spcPts val="1185"/>
              </a:spcBef>
              <a:buChar char="•"/>
              <a:tabLst>
                <a:tab pos="354965" algn="l"/>
                <a:tab pos="355600" algn="l"/>
              </a:tabLst>
            </a:pPr>
            <a:r>
              <a:rPr sz="2000">
                <a:latin typeface="Arial MT"/>
                <a:cs typeface="Arial MT"/>
              </a:rPr>
              <a:t>A</a:t>
            </a:r>
            <a:r>
              <a:rPr sz="2000" spc="-114">
                <a:latin typeface="Arial MT"/>
                <a:cs typeface="Arial MT"/>
              </a:rPr>
              <a:t> </a:t>
            </a:r>
            <a:r>
              <a:rPr sz="2000">
                <a:latin typeface="Arial MT"/>
                <a:cs typeface="Arial MT"/>
              </a:rPr>
              <a:t>document</a:t>
            </a:r>
            <a:r>
              <a:rPr sz="2000" spc="-35">
                <a:latin typeface="Arial MT"/>
                <a:cs typeface="Arial MT"/>
              </a:rPr>
              <a:t> </a:t>
            </a:r>
            <a:r>
              <a:rPr sz="2000">
                <a:latin typeface="Arial MT"/>
                <a:cs typeface="Arial MT"/>
              </a:rPr>
              <a:t>store</a:t>
            </a:r>
            <a:r>
              <a:rPr sz="2000" spc="-55">
                <a:latin typeface="Arial MT"/>
                <a:cs typeface="Arial MT"/>
              </a:rPr>
              <a:t> </a:t>
            </a:r>
            <a:r>
              <a:rPr sz="2000">
                <a:latin typeface="Arial MT"/>
                <a:cs typeface="Arial MT"/>
              </a:rPr>
              <a:t>can</a:t>
            </a:r>
            <a:r>
              <a:rPr sz="2000" spc="-20">
                <a:latin typeface="Arial MT"/>
                <a:cs typeface="Arial MT"/>
              </a:rPr>
              <a:t> </a:t>
            </a:r>
            <a:r>
              <a:rPr sz="2000">
                <a:latin typeface="Arial MT"/>
                <a:cs typeface="Arial MT"/>
              </a:rPr>
              <a:t>come</a:t>
            </a:r>
            <a:r>
              <a:rPr sz="2000" spc="-15">
                <a:latin typeface="Arial MT"/>
                <a:cs typeface="Arial MT"/>
              </a:rPr>
              <a:t> </a:t>
            </a:r>
            <a:r>
              <a:rPr sz="2000">
                <a:latin typeface="Arial MT"/>
                <a:cs typeface="Arial MT"/>
              </a:rPr>
              <a:t>in many</a:t>
            </a:r>
            <a:r>
              <a:rPr sz="2000" spc="-25">
                <a:latin typeface="Arial MT"/>
                <a:cs typeface="Arial MT"/>
              </a:rPr>
              <a:t> </a:t>
            </a:r>
            <a:r>
              <a:rPr sz="2000">
                <a:latin typeface="Arial MT"/>
                <a:cs typeface="Arial MT"/>
              </a:rPr>
              <a:t>varieties.</a:t>
            </a:r>
          </a:p>
          <a:p>
            <a:pPr marL="355600" marR="5080" indent="-342900">
              <a:lnSpc>
                <a:spcPct val="100000"/>
              </a:lnSpc>
              <a:spcBef>
                <a:spcPts val="1080"/>
              </a:spcBef>
              <a:buChar char="•"/>
              <a:tabLst>
                <a:tab pos="354965" algn="l"/>
                <a:tab pos="355600" algn="l"/>
                <a:tab pos="1341755" algn="l"/>
              </a:tabLst>
            </a:pPr>
            <a:r>
              <a:rPr sz="2000">
                <a:latin typeface="Arial MT"/>
                <a:cs typeface="Arial MT"/>
              </a:rPr>
              <a:t>Simpler document structures </a:t>
            </a:r>
            <a:r>
              <a:rPr sz="2000" spc="5">
                <a:latin typeface="Arial MT"/>
                <a:cs typeface="Arial MT"/>
              </a:rPr>
              <a:t>are </a:t>
            </a:r>
            <a:r>
              <a:rPr sz="2000">
                <a:latin typeface="Arial MT"/>
                <a:cs typeface="Arial MT"/>
              </a:rPr>
              <a:t>often associated with </a:t>
            </a:r>
            <a:r>
              <a:rPr sz="2000" spc="5">
                <a:latin typeface="Arial MT"/>
                <a:cs typeface="Arial MT"/>
              </a:rPr>
              <a:t> </a:t>
            </a:r>
            <a:r>
              <a:rPr sz="2000">
                <a:latin typeface="Arial MT"/>
                <a:cs typeface="Arial MT"/>
              </a:rPr>
              <a:t>serialized</a:t>
            </a:r>
            <a:r>
              <a:rPr sz="2000" spc="-30">
                <a:latin typeface="Arial MT"/>
                <a:cs typeface="Arial MT"/>
              </a:rPr>
              <a:t> </a:t>
            </a:r>
            <a:r>
              <a:rPr sz="2000">
                <a:latin typeface="Arial MT"/>
                <a:cs typeface="Arial MT"/>
              </a:rPr>
              <a:t>objects</a:t>
            </a:r>
            <a:r>
              <a:rPr sz="2000" spc="-2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may</a:t>
            </a:r>
            <a:r>
              <a:rPr sz="2000" spc="-20">
                <a:latin typeface="Arial MT"/>
                <a:cs typeface="Arial MT"/>
              </a:rPr>
              <a:t> </a:t>
            </a:r>
            <a:r>
              <a:rPr sz="2000">
                <a:latin typeface="Arial MT"/>
                <a:cs typeface="Arial MT"/>
              </a:rPr>
              <a:t>use</a:t>
            </a:r>
            <a:r>
              <a:rPr sz="2000" spc="-15">
                <a:latin typeface="Arial MT"/>
                <a:cs typeface="Arial MT"/>
              </a:rPr>
              <a:t> </a:t>
            </a:r>
            <a:r>
              <a:rPr sz="2000">
                <a:latin typeface="Arial MT"/>
                <a:cs typeface="Arial MT"/>
              </a:rPr>
              <a:t>the</a:t>
            </a:r>
            <a:r>
              <a:rPr sz="2000" spc="-5">
                <a:latin typeface="Arial MT"/>
                <a:cs typeface="Arial MT"/>
              </a:rPr>
              <a:t> </a:t>
            </a:r>
            <a:r>
              <a:rPr sz="2000" i="1">
                <a:latin typeface="Arial"/>
                <a:cs typeface="Arial"/>
              </a:rPr>
              <a:t>JavaScript</a:t>
            </a:r>
            <a:r>
              <a:rPr sz="2000" i="1" spc="-40">
                <a:latin typeface="Arial"/>
                <a:cs typeface="Arial"/>
              </a:rPr>
              <a:t> </a:t>
            </a:r>
            <a:r>
              <a:rPr sz="2000" i="1">
                <a:latin typeface="Arial"/>
                <a:cs typeface="Arial"/>
              </a:rPr>
              <a:t>Object</a:t>
            </a:r>
            <a:r>
              <a:rPr sz="2000" i="1" spc="-30">
                <a:latin typeface="Arial"/>
                <a:cs typeface="Arial"/>
              </a:rPr>
              <a:t> </a:t>
            </a:r>
            <a:r>
              <a:rPr sz="2000" i="1">
                <a:latin typeface="Arial"/>
                <a:cs typeface="Arial"/>
              </a:rPr>
              <a:t>Notation </a:t>
            </a:r>
            <a:r>
              <a:rPr sz="2000" i="1" spc="-540">
                <a:latin typeface="Arial"/>
                <a:cs typeface="Arial"/>
              </a:rPr>
              <a:t> </a:t>
            </a:r>
            <a:r>
              <a:rPr sz="2000" i="1">
                <a:latin typeface="Arial"/>
                <a:cs typeface="Arial"/>
              </a:rPr>
              <a:t>(JSON)	</a:t>
            </a:r>
            <a:r>
              <a:rPr sz="2000">
                <a:latin typeface="Arial MT"/>
                <a:cs typeface="Arial MT"/>
              </a:rPr>
              <a:t>format.</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57</a:t>
            </a:r>
            <a:endParaRPr sz="2400">
              <a:latin typeface="Arial"/>
              <a:cs typeface="Arial"/>
            </a:endParaRPr>
          </a:p>
        </p:txBody>
      </p:sp>
      <p:pic>
        <p:nvPicPr>
          <p:cNvPr id="7" name="object 7"/>
          <p:cNvPicPr/>
          <p:nvPr/>
        </p:nvPicPr>
        <p:blipFill>
          <a:blip r:embed="rId2" cstate="print"/>
          <a:stretch>
            <a:fillRect/>
          </a:stretch>
        </p:blipFill>
        <p:spPr>
          <a:xfrm>
            <a:off x="7504178" y="4495800"/>
            <a:ext cx="3251200" cy="762000"/>
          </a:xfrm>
          <a:prstGeom prst="rect">
            <a:avLst/>
          </a:prstGeom>
        </p:spPr>
      </p:pic>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750" t="20310" r="28140" b="15659"/>
          <a:stretch/>
        </p:blipFill>
        <p:spPr bwMode="auto">
          <a:xfrm>
            <a:off x="805666" y="2381694"/>
            <a:ext cx="6475228" cy="4391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547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533400"/>
            <a:ext cx="1075372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026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750333"/>
          </a:xfrm>
          <a:prstGeom prst="rect">
            <a:avLst/>
          </a:prstGeom>
        </p:spPr>
        <p:txBody>
          <a:bodyPr vert="horz" wrap="square" lIns="0" tIns="102996" rIns="0" bIns="0" rtlCol="0">
            <a:spAutoFit/>
          </a:bodyPr>
          <a:lstStyle/>
          <a:p>
            <a:pPr marL="12700" marR="5080">
              <a:lnSpc>
                <a:spcPct val="100000"/>
              </a:lnSpc>
              <a:spcBef>
                <a:spcPts val="100"/>
              </a:spcBef>
            </a:pPr>
            <a:r>
              <a:rPr spc="-50"/>
              <a:t>Case</a:t>
            </a:r>
            <a:r>
              <a:rPr spc="-125"/>
              <a:t> </a:t>
            </a:r>
            <a:r>
              <a:rPr spc="-55"/>
              <a:t>study:</a:t>
            </a:r>
            <a:r>
              <a:rPr spc="-125"/>
              <a:t> </a:t>
            </a:r>
            <a:r>
              <a:rPr spc="-35"/>
              <a:t>ad</a:t>
            </a:r>
            <a:r>
              <a:rPr spc="-140"/>
              <a:t> </a:t>
            </a:r>
            <a:r>
              <a:rPr spc="-40"/>
              <a:t>server</a:t>
            </a:r>
            <a:r>
              <a:rPr spc="-110"/>
              <a:t> </a:t>
            </a:r>
            <a:r>
              <a:rPr spc="-50"/>
              <a:t>with </a:t>
            </a:r>
            <a:r>
              <a:rPr spc="-1185"/>
              <a:t> </a:t>
            </a:r>
            <a:r>
              <a:rPr spc="-60"/>
              <a:t>MongoDB</a:t>
            </a:r>
          </a:p>
        </p:txBody>
      </p:sp>
      <p:sp>
        <p:nvSpPr>
          <p:cNvPr id="3" name="object 3"/>
          <p:cNvSpPr txBox="1"/>
          <p:nvPr/>
        </p:nvSpPr>
        <p:spPr>
          <a:xfrm>
            <a:off x="714587" y="1777950"/>
            <a:ext cx="8784167" cy="2757806"/>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000">
                <a:latin typeface="Arial MT"/>
                <a:cs typeface="Arial MT"/>
              </a:rPr>
              <a:t>Do</a:t>
            </a:r>
            <a:r>
              <a:rPr sz="2000" spc="-10">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ever</a:t>
            </a:r>
            <a:r>
              <a:rPr sz="2000" spc="-10">
                <a:latin typeface="Arial MT"/>
                <a:cs typeface="Arial MT"/>
              </a:rPr>
              <a:t> </a:t>
            </a:r>
            <a:r>
              <a:rPr sz="2000">
                <a:latin typeface="Arial MT"/>
                <a:cs typeface="Arial MT"/>
              </a:rPr>
              <a:t>wonder</a:t>
            </a:r>
            <a:r>
              <a:rPr sz="2000" spc="-30">
                <a:latin typeface="Arial MT"/>
                <a:cs typeface="Arial MT"/>
              </a:rPr>
              <a:t> </a:t>
            </a:r>
            <a:r>
              <a:rPr sz="2000">
                <a:latin typeface="Arial MT"/>
                <a:cs typeface="Arial MT"/>
              </a:rPr>
              <a:t>how</a:t>
            </a:r>
            <a:r>
              <a:rPr sz="2000" spc="15">
                <a:latin typeface="Arial MT"/>
                <a:cs typeface="Arial MT"/>
              </a:rPr>
              <a:t> </a:t>
            </a:r>
            <a:r>
              <a:rPr sz="2000">
                <a:latin typeface="Arial MT"/>
                <a:cs typeface="Arial MT"/>
              </a:rPr>
              <a:t>those</a:t>
            </a:r>
            <a:r>
              <a:rPr sz="2000" spc="-20">
                <a:latin typeface="Arial MT"/>
                <a:cs typeface="Arial MT"/>
              </a:rPr>
              <a:t> </a:t>
            </a:r>
            <a:r>
              <a:rPr sz="2000">
                <a:latin typeface="Arial MT"/>
                <a:cs typeface="Arial MT"/>
              </a:rPr>
              <a:t>banner</a:t>
            </a:r>
            <a:r>
              <a:rPr sz="2000" spc="-25">
                <a:latin typeface="Arial MT"/>
                <a:cs typeface="Arial MT"/>
              </a:rPr>
              <a:t> </a:t>
            </a:r>
            <a:r>
              <a:rPr sz="2000">
                <a:latin typeface="Arial MT"/>
                <a:cs typeface="Arial MT"/>
              </a:rPr>
              <a:t>ads show</a:t>
            </a:r>
            <a:r>
              <a:rPr sz="2000" spc="-15">
                <a:latin typeface="Arial MT"/>
                <a:cs typeface="Arial MT"/>
              </a:rPr>
              <a:t> </a:t>
            </a:r>
            <a:r>
              <a:rPr sz="2000">
                <a:latin typeface="Arial MT"/>
                <a:cs typeface="Arial MT"/>
              </a:rPr>
              <a:t>up</a:t>
            </a:r>
            <a:r>
              <a:rPr sz="2000" spc="5">
                <a:latin typeface="Arial MT"/>
                <a:cs typeface="Arial MT"/>
              </a:rPr>
              <a:t> </a:t>
            </a:r>
            <a:r>
              <a:rPr sz="2000">
                <a:latin typeface="Arial MT"/>
                <a:cs typeface="Arial MT"/>
              </a:rPr>
              <a:t>on </a:t>
            </a:r>
            <a:r>
              <a:rPr sz="2000" spc="-540">
                <a:latin typeface="Arial MT"/>
                <a:cs typeface="Arial MT"/>
              </a:rPr>
              <a:t> </a:t>
            </a:r>
            <a:r>
              <a:rPr sz="2000">
                <a:latin typeface="Arial MT"/>
                <a:cs typeface="Arial MT"/>
              </a:rPr>
              <a:t>the web pages you </a:t>
            </a:r>
            <a:r>
              <a:rPr sz="2000" spc="5">
                <a:latin typeface="Arial MT"/>
                <a:cs typeface="Arial MT"/>
              </a:rPr>
              <a:t>browse </a:t>
            </a:r>
            <a:r>
              <a:rPr sz="2000">
                <a:latin typeface="Arial MT"/>
                <a:cs typeface="Arial MT"/>
              </a:rPr>
              <a:t>or how they really seem to </a:t>
            </a:r>
            <a:r>
              <a:rPr sz="2000" spc="5">
                <a:latin typeface="Arial MT"/>
                <a:cs typeface="Arial MT"/>
              </a:rPr>
              <a:t> </a:t>
            </a:r>
            <a:r>
              <a:rPr sz="2000">
                <a:latin typeface="Arial MT"/>
                <a:cs typeface="Arial MT"/>
              </a:rPr>
              <a:t>target</a:t>
            </a:r>
            <a:r>
              <a:rPr sz="2000" spc="-35">
                <a:latin typeface="Arial MT"/>
                <a:cs typeface="Arial MT"/>
              </a:rPr>
              <a:t> </a:t>
            </a:r>
            <a:r>
              <a:rPr sz="2000">
                <a:latin typeface="Arial MT"/>
                <a:cs typeface="Arial MT"/>
              </a:rPr>
              <a:t>the</a:t>
            </a:r>
            <a:r>
              <a:rPr sz="2000" spc="-10">
                <a:latin typeface="Arial MT"/>
                <a:cs typeface="Arial MT"/>
              </a:rPr>
              <a:t> </a:t>
            </a:r>
            <a:r>
              <a:rPr sz="2000">
                <a:latin typeface="Arial MT"/>
                <a:cs typeface="Arial MT"/>
              </a:rPr>
              <a:t>things</a:t>
            </a:r>
            <a:r>
              <a:rPr sz="2000" spc="-10">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like or</a:t>
            </a:r>
            <a:r>
              <a:rPr sz="2000" spc="-5">
                <a:latin typeface="Arial MT"/>
                <a:cs typeface="Arial MT"/>
              </a:rPr>
              <a:t> </a:t>
            </a:r>
            <a:r>
              <a:rPr sz="2000" spc="5">
                <a:latin typeface="Arial MT"/>
                <a:cs typeface="Arial MT"/>
              </a:rPr>
              <a:t>are</a:t>
            </a:r>
            <a:r>
              <a:rPr sz="2000" spc="-25">
                <a:latin typeface="Arial MT"/>
                <a:cs typeface="Arial MT"/>
              </a:rPr>
              <a:t> </a:t>
            </a:r>
            <a:r>
              <a:rPr sz="2000">
                <a:latin typeface="Arial MT"/>
                <a:cs typeface="Arial MT"/>
              </a:rPr>
              <a:t>interested</a:t>
            </a:r>
            <a:r>
              <a:rPr sz="2000" spc="-35">
                <a:latin typeface="Arial MT"/>
                <a:cs typeface="Arial MT"/>
              </a:rPr>
              <a:t> </a:t>
            </a:r>
            <a:r>
              <a:rPr sz="2000">
                <a:latin typeface="Arial MT"/>
                <a:cs typeface="Arial MT"/>
              </a:rPr>
              <a:t>in?</a:t>
            </a:r>
          </a:p>
          <a:p>
            <a:pPr marL="355600" marR="389890" indent="-342900">
              <a:lnSpc>
                <a:spcPct val="100000"/>
              </a:lnSpc>
              <a:spcBef>
                <a:spcPts val="1085"/>
              </a:spcBef>
              <a:buChar char="•"/>
              <a:tabLst>
                <a:tab pos="354965" algn="l"/>
                <a:tab pos="355600" algn="l"/>
              </a:tabLst>
            </a:pPr>
            <a:r>
              <a:rPr sz="2000" spc="-10">
                <a:latin typeface="Arial MT"/>
                <a:cs typeface="Arial MT"/>
              </a:rPr>
              <a:t>It’s</a:t>
            </a:r>
            <a:r>
              <a:rPr sz="2000" spc="-20">
                <a:latin typeface="Arial MT"/>
                <a:cs typeface="Arial MT"/>
              </a:rPr>
              <a:t> </a:t>
            </a:r>
            <a:r>
              <a:rPr sz="2000">
                <a:latin typeface="Arial MT"/>
                <a:cs typeface="Arial MT"/>
              </a:rPr>
              <a:t>not</a:t>
            </a:r>
            <a:r>
              <a:rPr sz="2000" spc="-20">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coincidence</a:t>
            </a:r>
            <a:r>
              <a:rPr sz="2000" spc="-45">
                <a:latin typeface="Arial MT"/>
                <a:cs typeface="Arial MT"/>
              </a:rPr>
              <a:t> </a:t>
            </a:r>
            <a:r>
              <a:rPr sz="2000">
                <a:latin typeface="Arial MT"/>
                <a:cs typeface="Arial MT"/>
              </a:rPr>
              <a:t>that</a:t>
            </a:r>
            <a:r>
              <a:rPr sz="2000" spc="-15">
                <a:latin typeface="Arial MT"/>
                <a:cs typeface="Arial MT"/>
              </a:rPr>
              <a:t> </a:t>
            </a:r>
            <a:r>
              <a:rPr sz="2000">
                <a:latin typeface="Arial MT"/>
                <a:cs typeface="Arial MT"/>
              </a:rPr>
              <a:t>they</a:t>
            </a:r>
            <a:r>
              <a:rPr sz="2000" spc="-25">
                <a:latin typeface="Arial MT"/>
                <a:cs typeface="Arial MT"/>
              </a:rPr>
              <a:t> </a:t>
            </a:r>
            <a:r>
              <a:rPr sz="2000">
                <a:latin typeface="Arial MT"/>
                <a:cs typeface="Arial MT"/>
              </a:rPr>
              <a:t>match</a:t>
            </a:r>
            <a:r>
              <a:rPr sz="2000" spc="-25">
                <a:latin typeface="Arial MT"/>
                <a:cs typeface="Arial MT"/>
              </a:rPr>
              <a:t> </a:t>
            </a:r>
            <a:r>
              <a:rPr sz="2000">
                <a:latin typeface="Arial MT"/>
                <a:cs typeface="Arial MT"/>
              </a:rPr>
              <a:t>your</a:t>
            </a:r>
            <a:r>
              <a:rPr sz="2000" spc="-20">
                <a:latin typeface="Arial MT"/>
                <a:cs typeface="Arial MT"/>
              </a:rPr>
              <a:t> </a:t>
            </a:r>
            <a:r>
              <a:rPr sz="2000">
                <a:latin typeface="Arial MT"/>
                <a:cs typeface="Arial MT"/>
              </a:rPr>
              <a:t>interests: </a:t>
            </a:r>
            <a:r>
              <a:rPr sz="2000" spc="-540">
                <a:latin typeface="Arial MT"/>
                <a:cs typeface="Arial MT"/>
              </a:rPr>
              <a:t> </a:t>
            </a:r>
            <a:r>
              <a:rPr sz="2000">
                <a:latin typeface="Arial MT"/>
                <a:cs typeface="Arial MT"/>
              </a:rPr>
              <a:t>they’re</a:t>
            </a:r>
            <a:r>
              <a:rPr sz="2000" spc="-15">
                <a:latin typeface="Arial MT"/>
                <a:cs typeface="Arial MT"/>
              </a:rPr>
              <a:t> </a:t>
            </a:r>
            <a:r>
              <a:rPr sz="2000">
                <a:latin typeface="Arial MT"/>
                <a:cs typeface="Arial MT"/>
              </a:rPr>
              <a:t>tailored</a:t>
            </a:r>
            <a:r>
              <a:rPr sz="2000" spc="-1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you.</a:t>
            </a:r>
          </a:p>
          <a:p>
            <a:pPr marL="355600" marR="87630" indent="-342900">
              <a:lnSpc>
                <a:spcPct val="100000"/>
              </a:lnSpc>
              <a:spcBef>
                <a:spcPts val="1080"/>
              </a:spcBef>
              <a:buChar char="•"/>
              <a:tabLst>
                <a:tab pos="354965" algn="l"/>
                <a:tab pos="355600" algn="l"/>
              </a:tabLst>
            </a:pPr>
            <a:r>
              <a:rPr sz="2000" spc="-10">
                <a:latin typeface="Arial MT"/>
                <a:cs typeface="Arial MT"/>
              </a:rPr>
              <a:t>It’s </a:t>
            </a:r>
            <a:r>
              <a:rPr sz="2000">
                <a:latin typeface="Arial MT"/>
                <a:cs typeface="Arial MT"/>
              </a:rPr>
              <a:t>done with ad serving. The original reason for </a:t>
            </a:r>
            <a:r>
              <a:rPr sz="2000" spc="5">
                <a:latin typeface="Arial MT"/>
                <a:cs typeface="Arial MT"/>
              </a:rPr>
              <a:t> </a:t>
            </a:r>
            <a:r>
              <a:rPr sz="2000">
                <a:latin typeface="Arial MT"/>
                <a:cs typeface="Arial MT"/>
              </a:rPr>
              <a:t>MongoDB, a popular NoSQL product, was to create a </a:t>
            </a:r>
            <a:r>
              <a:rPr sz="2000" spc="5">
                <a:latin typeface="Arial MT"/>
                <a:cs typeface="Arial MT"/>
              </a:rPr>
              <a:t> </a:t>
            </a:r>
            <a:r>
              <a:rPr sz="2000">
                <a:latin typeface="Arial MT"/>
                <a:cs typeface="Arial MT"/>
              </a:rPr>
              <a:t>service</a:t>
            </a:r>
            <a:r>
              <a:rPr sz="2000" spc="-20">
                <a:latin typeface="Arial MT"/>
                <a:cs typeface="Arial MT"/>
              </a:rPr>
              <a:t> </a:t>
            </a:r>
            <a:r>
              <a:rPr sz="2000">
                <a:latin typeface="Arial MT"/>
                <a:cs typeface="Arial MT"/>
              </a:rPr>
              <a:t>that</a:t>
            </a:r>
            <a:r>
              <a:rPr sz="2000" spc="-35">
                <a:latin typeface="Arial MT"/>
                <a:cs typeface="Arial MT"/>
              </a:rPr>
              <a:t> </a:t>
            </a:r>
            <a:r>
              <a:rPr sz="2000">
                <a:latin typeface="Arial MT"/>
                <a:cs typeface="Arial MT"/>
              </a:rPr>
              <a:t>would</a:t>
            </a:r>
            <a:r>
              <a:rPr sz="2000" spc="-15">
                <a:latin typeface="Arial MT"/>
                <a:cs typeface="Arial MT"/>
              </a:rPr>
              <a:t> </a:t>
            </a:r>
            <a:r>
              <a:rPr sz="2000">
                <a:latin typeface="Arial MT"/>
                <a:cs typeface="Arial MT"/>
              </a:rPr>
              <a:t>quickly</a:t>
            </a:r>
            <a:r>
              <a:rPr sz="2000" spc="-20">
                <a:latin typeface="Arial MT"/>
                <a:cs typeface="Arial MT"/>
              </a:rPr>
              <a:t> </a:t>
            </a:r>
            <a:r>
              <a:rPr sz="2000">
                <a:latin typeface="Arial MT"/>
                <a:cs typeface="Arial MT"/>
              </a:rPr>
              <a:t>send</a:t>
            </a:r>
            <a:r>
              <a:rPr sz="2000" spc="-15">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banner</a:t>
            </a:r>
            <a:r>
              <a:rPr sz="2000" spc="-25">
                <a:latin typeface="Arial MT"/>
                <a:cs typeface="Arial MT"/>
              </a:rPr>
              <a:t> </a:t>
            </a:r>
            <a:r>
              <a:rPr sz="2000">
                <a:latin typeface="Arial MT"/>
                <a:cs typeface="Arial MT"/>
              </a:rPr>
              <a:t>ad</a:t>
            </a:r>
            <a:r>
              <a:rPr sz="2000" spc="-1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an area </a:t>
            </a:r>
            <a:r>
              <a:rPr sz="2000" spc="-540">
                <a:latin typeface="Arial MT"/>
                <a:cs typeface="Arial MT"/>
              </a:rPr>
              <a:t> </a:t>
            </a:r>
            <a:r>
              <a:rPr sz="2000">
                <a:latin typeface="Arial MT"/>
                <a:cs typeface="Arial MT"/>
              </a:rPr>
              <a:t>on</a:t>
            </a:r>
            <a:r>
              <a:rPr sz="2000" spc="-10">
                <a:latin typeface="Arial MT"/>
                <a:cs typeface="Arial MT"/>
              </a:rPr>
              <a:t> </a:t>
            </a:r>
            <a:r>
              <a:rPr sz="2000">
                <a:latin typeface="Arial MT"/>
                <a:cs typeface="Arial MT"/>
              </a:rPr>
              <a:t>a web</a:t>
            </a:r>
            <a:r>
              <a:rPr sz="2000" spc="-10">
                <a:latin typeface="Arial MT"/>
                <a:cs typeface="Arial MT"/>
              </a:rPr>
              <a:t> </a:t>
            </a:r>
            <a:r>
              <a:rPr sz="2000">
                <a:latin typeface="Arial MT"/>
                <a:cs typeface="Arial MT"/>
              </a:rPr>
              <a:t>page</a:t>
            </a:r>
            <a:r>
              <a:rPr sz="2000" spc="-5">
                <a:latin typeface="Arial MT"/>
                <a:cs typeface="Arial MT"/>
              </a:rPr>
              <a:t> </a:t>
            </a:r>
            <a:r>
              <a:rPr sz="2000">
                <a:latin typeface="Arial MT"/>
                <a:cs typeface="Arial MT"/>
              </a:rPr>
              <a:t>for</a:t>
            </a:r>
            <a:r>
              <a:rPr sz="2000" spc="-20">
                <a:latin typeface="Arial MT"/>
                <a:cs typeface="Arial MT"/>
              </a:rPr>
              <a:t> </a:t>
            </a:r>
            <a:r>
              <a:rPr sz="2000">
                <a:latin typeface="Arial MT"/>
                <a:cs typeface="Arial MT"/>
              </a:rPr>
              <a:t>millions</a:t>
            </a:r>
            <a:r>
              <a:rPr sz="2000" spc="10">
                <a:latin typeface="Arial MT"/>
                <a:cs typeface="Arial MT"/>
              </a:rPr>
              <a:t> </a:t>
            </a:r>
            <a:r>
              <a:rPr sz="2000">
                <a:latin typeface="Arial MT"/>
                <a:cs typeface="Arial MT"/>
              </a:rPr>
              <a:t>of</a:t>
            </a:r>
            <a:r>
              <a:rPr sz="2000" spc="5">
                <a:latin typeface="Arial MT"/>
                <a:cs typeface="Arial MT"/>
              </a:rPr>
              <a:t> </a:t>
            </a:r>
            <a:r>
              <a:rPr sz="2000">
                <a:latin typeface="Arial MT"/>
                <a:cs typeface="Arial MT"/>
              </a:rPr>
              <a:t>users</a:t>
            </a:r>
            <a:r>
              <a:rPr sz="2000" spc="-85">
                <a:latin typeface="Arial MT"/>
                <a:cs typeface="Arial MT"/>
              </a:rPr>
              <a:t> </a:t>
            </a:r>
            <a:r>
              <a:rPr sz="2000">
                <a:latin typeface="Arial MT"/>
                <a:cs typeface="Arial MT"/>
              </a:rPr>
              <a:t>at</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same</a:t>
            </a:r>
            <a:r>
              <a:rPr sz="2000" spc="-25">
                <a:latin typeface="Arial MT"/>
                <a:cs typeface="Arial MT"/>
              </a:rPr>
              <a:t> </a:t>
            </a:r>
            <a:r>
              <a:rPr sz="2000" spc="-5">
                <a:latin typeface="Arial MT"/>
                <a:cs typeface="Arial MT"/>
              </a:rPr>
              <a:t>time.</a:t>
            </a:r>
            <a:endParaRPr sz="2000">
              <a:latin typeface="Arial MT"/>
              <a:cs typeface="Arial MT"/>
            </a:endParaRP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58</a:t>
            </a:r>
            <a:endParaRPr sz="2400">
              <a:latin typeface="Arial"/>
              <a:cs typeface="Arial"/>
            </a:endParaRPr>
          </a:p>
        </p:txBody>
      </p:sp>
      <p:pic>
        <p:nvPicPr>
          <p:cNvPr id="7" name="object 7"/>
          <p:cNvPicPr/>
          <p:nvPr/>
        </p:nvPicPr>
        <p:blipFill>
          <a:blip r:embed="rId2" cstate="print"/>
          <a:stretch>
            <a:fillRect/>
          </a:stretch>
        </p:blipFill>
        <p:spPr>
          <a:xfrm>
            <a:off x="8839200" y="1981200"/>
            <a:ext cx="3251200" cy="2438400"/>
          </a:xfrm>
          <a:prstGeom prst="rect">
            <a:avLst/>
          </a:prstGeom>
        </p:spPr>
      </p:pic>
    </p:spTree>
    <p:extLst>
      <p:ext uri="{BB962C8B-B14F-4D97-AF65-F5344CB8AC3E}">
        <p14:creationId xmlns:p14="http://schemas.microsoft.com/office/powerpoint/2010/main" val="189048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1181220"/>
          </a:xfrm>
          <a:prstGeom prst="rect">
            <a:avLst/>
          </a:prstGeom>
        </p:spPr>
        <p:txBody>
          <a:bodyPr vert="horz" wrap="square" lIns="0" tIns="102996" rIns="0" bIns="0" rtlCol="0">
            <a:spAutoFit/>
          </a:bodyPr>
          <a:lstStyle/>
          <a:p>
            <a:pPr marL="12700" marR="5080">
              <a:lnSpc>
                <a:spcPct val="100000"/>
              </a:lnSpc>
              <a:spcBef>
                <a:spcPts val="100"/>
              </a:spcBef>
            </a:pPr>
            <a:r>
              <a:rPr spc="-50"/>
              <a:t>Case</a:t>
            </a:r>
            <a:r>
              <a:rPr spc="-125"/>
              <a:t> </a:t>
            </a:r>
            <a:r>
              <a:rPr spc="-55"/>
              <a:t>study:</a:t>
            </a:r>
            <a:r>
              <a:rPr spc="-125"/>
              <a:t> </a:t>
            </a:r>
            <a:r>
              <a:rPr spc="-35"/>
              <a:t>ad</a:t>
            </a:r>
            <a:r>
              <a:rPr spc="-140"/>
              <a:t> </a:t>
            </a:r>
            <a:r>
              <a:rPr spc="-40"/>
              <a:t>server</a:t>
            </a:r>
            <a:r>
              <a:rPr spc="-110"/>
              <a:t> </a:t>
            </a:r>
            <a:r>
              <a:rPr spc="-50"/>
              <a:t>with </a:t>
            </a:r>
            <a:r>
              <a:rPr spc="-1185"/>
              <a:t> </a:t>
            </a:r>
            <a:r>
              <a:rPr spc="-65"/>
              <a:t>MongoD</a:t>
            </a:r>
            <a:r>
              <a:t>B</a:t>
            </a:r>
            <a:r>
              <a:rPr spc="-380"/>
              <a:t> </a:t>
            </a:r>
            <a:r>
              <a:rPr sz="2800" spc="-60"/>
              <a:t>(</a:t>
            </a:r>
            <a:r>
              <a:rPr sz="2800" spc="-70"/>
              <a:t>Cont</a:t>
            </a:r>
            <a:r>
              <a:rPr sz="2800" spc="-60"/>
              <a:t>.</a:t>
            </a:r>
            <a:r>
              <a:rPr sz="2800" spc="-5"/>
              <a:t>)</a:t>
            </a:r>
            <a:endParaRPr sz="2800"/>
          </a:p>
        </p:txBody>
      </p:sp>
      <p:sp>
        <p:nvSpPr>
          <p:cNvPr id="3" name="object 3"/>
          <p:cNvSpPr txBox="1"/>
          <p:nvPr/>
        </p:nvSpPr>
        <p:spPr>
          <a:xfrm>
            <a:off x="714587" y="1777950"/>
            <a:ext cx="10594340" cy="2591094"/>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000">
                <a:latin typeface="Arial MT"/>
                <a:cs typeface="Arial MT"/>
              </a:rPr>
              <a:t>The</a:t>
            </a:r>
            <a:r>
              <a:rPr sz="2000" spc="-5">
                <a:latin typeface="Arial MT"/>
                <a:cs typeface="Arial MT"/>
              </a:rPr>
              <a:t> </a:t>
            </a:r>
            <a:r>
              <a:rPr sz="2000">
                <a:latin typeface="Arial MT"/>
                <a:cs typeface="Arial MT"/>
              </a:rPr>
              <a:t>primary</a:t>
            </a:r>
            <a:r>
              <a:rPr sz="2000" spc="-25">
                <a:latin typeface="Arial MT"/>
                <a:cs typeface="Arial MT"/>
              </a:rPr>
              <a:t> </a:t>
            </a:r>
            <a:r>
              <a:rPr sz="2000" spc="5">
                <a:latin typeface="Arial MT"/>
                <a:cs typeface="Arial MT"/>
              </a:rPr>
              <a:t>purpose</a:t>
            </a:r>
            <a:r>
              <a:rPr sz="2000" spc="-30">
                <a:latin typeface="Arial MT"/>
                <a:cs typeface="Arial MT"/>
              </a:rPr>
              <a:t> </a:t>
            </a:r>
            <a:r>
              <a:rPr sz="2000">
                <a:latin typeface="Arial MT"/>
                <a:cs typeface="Arial MT"/>
              </a:rPr>
              <a:t>behind</a:t>
            </a:r>
            <a:r>
              <a:rPr sz="2000" spc="-5">
                <a:latin typeface="Arial MT"/>
                <a:cs typeface="Arial MT"/>
              </a:rPr>
              <a:t> </a:t>
            </a:r>
            <a:r>
              <a:rPr sz="2000">
                <a:latin typeface="Arial MT"/>
                <a:cs typeface="Arial MT"/>
              </a:rPr>
              <a:t>ad serving</a:t>
            </a:r>
            <a:r>
              <a:rPr sz="2000" spc="-5">
                <a:latin typeface="Arial MT"/>
                <a:cs typeface="Arial MT"/>
              </a:rPr>
              <a:t> </a:t>
            </a:r>
            <a:r>
              <a:rPr sz="2000">
                <a:latin typeface="Arial MT"/>
                <a:cs typeface="Arial MT"/>
              </a:rPr>
              <a:t>is</a:t>
            </a:r>
            <a:r>
              <a:rPr sz="2000" spc="-5">
                <a:latin typeface="Arial MT"/>
                <a:cs typeface="Arial MT"/>
              </a:rPr>
              <a:t> </a:t>
            </a:r>
            <a:r>
              <a:rPr sz="2000">
                <a:latin typeface="Arial MT"/>
                <a:cs typeface="Arial MT"/>
              </a:rPr>
              <a:t>to</a:t>
            </a:r>
            <a:r>
              <a:rPr sz="2000" spc="-70">
                <a:latin typeface="Arial MT"/>
                <a:cs typeface="Arial MT"/>
              </a:rPr>
              <a:t> </a:t>
            </a:r>
            <a:r>
              <a:rPr sz="2000">
                <a:solidFill>
                  <a:srgbClr val="FF0000"/>
                </a:solidFill>
                <a:latin typeface="Arial MT"/>
                <a:cs typeface="Arial MT"/>
              </a:rPr>
              <a:t>quickly</a:t>
            </a:r>
            <a:r>
              <a:rPr sz="2000" spc="-15">
                <a:solidFill>
                  <a:srgbClr val="FF0000"/>
                </a:solidFill>
                <a:latin typeface="Arial MT"/>
                <a:cs typeface="Arial MT"/>
              </a:rPr>
              <a:t> </a:t>
            </a:r>
            <a:r>
              <a:rPr sz="2000">
                <a:latin typeface="Arial MT"/>
                <a:cs typeface="Arial MT"/>
              </a:rPr>
              <a:t>select</a:t>
            </a:r>
            <a:r>
              <a:rPr sz="2000" spc="-30">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most </a:t>
            </a:r>
            <a:r>
              <a:rPr sz="2000" spc="-540">
                <a:latin typeface="Arial MT"/>
                <a:cs typeface="Arial MT"/>
              </a:rPr>
              <a:t> </a:t>
            </a:r>
            <a:r>
              <a:rPr sz="2000">
                <a:solidFill>
                  <a:srgbClr val="FF0000"/>
                </a:solidFill>
                <a:latin typeface="Arial MT"/>
                <a:cs typeface="Arial MT"/>
              </a:rPr>
              <a:t>appropriate </a:t>
            </a:r>
            <a:r>
              <a:rPr sz="2000">
                <a:latin typeface="Arial MT"/>
                <a:cs typeface="Arial MT"/>
              </a:rPr>
              <a:t>ad for a particular user and place it on the page in </a:t>
            </a:r>
            <a:r>
              <a:rPr sz="2000" spc="-5">
                <a:latin typeface="Arial MT"/>
                <a:cs typeface="Arial MT"/>
              </a:rPr>
              <a:t>the </a:t>
            </a:r>
            <a:r>
              <a:rPr sz="2000">
                <a:latin typeface="Arial MT"/>
                <a:cs typeface="Arial MT"/>
              </a:rPr>
              <a:t> time</a:t>
            </a:r>
            <a:r>
              <a:rPr sz="2000" spc="-20">
                <a:latin typeface="Arial MT"/>
                <a:cs typeface="Arial MT"/>
              </a:rPr>
              <a:t> </a:t>
            </a:r>
            <a:r>
              <a:rPr sz="2000">
                <a:latin typeface="Arial MT"/>
                <a:cs typeface="Arial MT"/>
              </a:rPr>
              <a:t>it takes</a:t>
            </a:r>
            <a:r>
              <a:rPr sz="2000" spc="-30">
                <a:latin typeface="Arial MT"/>
                <a:cs typeface="Arial MT"/>
              </a:rPr>
              <a:t> </a:t>
            </a:r>
            <a:r>
              <a:rPr sz="2000">
                <a:latin typeface="Arial MT"/>
                <a:cs typeface="Arial MT"/>
              </a:rPr>
              <a:t>a web</a:t>
            </a:r>
            <a:r>
              <a:rPr sz="2000" spc="-10">
                <a:latin typeface="Arial MT"/>
                <a:cs typeface="Arial MT"/>
              </a:rPr>
              <a:t> </a:t>
            </a:r>
            <a:r>
              <a:rPr sz="2000">
                <a:latin typeface="Arial MT"/>
                <a:cs typeface="Arial MT"/>
              </a:rPr>
              <a:t>page</a:t>
            </a:r>
            <a:r>
              <a:rPr sz="2000" spc="-10">
                <a:latin typeface="Arial MT"/>
                <a:cs typeface="Arial MT"/>
              </a:rPr>
              <a:t> </a:t>
            </a:r>
            <a:r>
              <a:rPr sz="2000">
                <a:latin typeface="Arial MT"/>
                <a:cs typeface="Arial MT"/>
              </a:rPr>
              <a:t>to</a:t>
            </a:r>
            <a:r>
              <a:rPr sz="2000" spc="-15">
                <a:latin typeface="Arial MT"/>
                <a:cs typeface="Arial MT"/>
              </a:rPr>
              <a:t> </a:t>
            </a:r>
            <a:r>
              <a:rPr sz="2000" spc="-10">
                <a:latin typeface="Arial MT"/>
                <a:cs typeface="Arial MT"/>
              </a:rPr>
              <a:t>load.</a:t>
            </a:r>
            <a:endParaRPr sz="2000">
              <a:latin typeface="Arial MT"/>
              <a:cs typeface="Arial MT"/>
            </a:endParaRPr>
          </a:p>
          <a:p>
            <a:pPr marL="355600" marR="38735" indent="-342900">
              <a:lnSpc>
                <a:spcPct val="100000"/>
              </a:lnSpc>
              <a:spcBef>
                <a:spcPts val="1085"/>
              </a:spcBef>
              <a:buChar char="•"/>
              <a:tabLst>
                <a:tab pos="354965" algn="l"/>
                <a:tab pos="355600" algn="l"/>
              </a:tabLst>
            </a:pPr>
            <a:r>
              <a:rPr sz="2000">
                <a:latin typeface="Arial MT"/>
                <a:cs typeface="Arial MT"/>
              </a:rPr>
              <a:t>They use</a:t>
            </a:r>
            <a:r>
              <a:rPr sz="2000" spc="-35">
                <a:latin typeface="Arial MT"/>
                <a:cs typeface="Arial MT"/>
              </a:rPr>
              <a:t> </a:t>
            </a:r>
            <a:r>
              <a:rPr sz="2000">
                <a:latin typeface="Arial MT"/>
                <a:cs typeface="Arial MT"/>
              </a:rPr>
              <a:t>complex</a:t>
            </a:r>
            <a:r>
              <a:rPr sz="2000" spc="-25">
                <a:latin typeface="Arial MT"/>
                <a:cs typeface="Arial MT"/>
              </a:rPr>
              <a:t> </a:t>
            </a:r>
            <a:r>
              <a:rPr sz="2000">
                <a:latin typeface="Arial MT"/>
                <a:cs typeface="Arial MT"/>
              </a:rPr>
              <a:t>business</a:t>
            </a:r>
            <a:r>
              <a:rPr sz="2000" spc="-20">
                <a:latin typeface="Arial MT"/>
                <a:cs typeface="Arial MT"/>
              </a:rPr>
              <a:t> </a:t>
            </a:r>
            <a:r>
              <a:rPr sz="2000">
                <a:latin typeface="Arial MT"/>
                <a:cs typeface="Arial MT"/>
              </a:rPr>
              <a:t>rules</a:t>
            </a:r>
            <a:r>
              <a:rPr sz="2000" spc="-25">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find</a:t>
            </a:r>
            <a:r>
              <a:rPr sz="2000" spc="-20">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most</a:t>
            </a:r>
            <a:r>
              <a:rPr sz="2000" spc="-25">
                <a:latin typeface="Arial MT"/>
                <a:cs typeface="Arial MT"/>
              </a:rPr>
              <a:t> </a:t>
            </a:r>
            <a:r>
              <a:rPr sz="2000">
                <a:latin typeface="Arial MT"/>
                <a:cs typeface="Arial MT"/>
              </a:rPr>
              <a:t>appropriate</a:t>
            </a:r>
            <a:r>
              <a:rPr sz="2000" spc="-50">
                <a:latin typeface="Arial MT"/>
                <a:cs typeface="Arial MT"/>
              </a:rPr>
              <a:t> </a:t>
            </a:r>
            <a:r>
              <a:rPr sz="2000">
                <a:latin typeface="Arial MT"/>
                <a:cs typeface="Arial MT"/>
              </a:rPr>
              <a:t>ad</a:t>
            </a:r>
            <a:r>
              <a:rPr sz="2000" spc="-15">
                <a:latin typeface="Arial MT"/>
                <a:cs typeface="Arial MT"/>
              </a:rPr>
              <a:t> </a:t>
            </a:r>
            <a:r>
              <a:rPr sz="2000">
                <a:latin typeface="Arial MT"/>
                <a:cs typeface="Arial MT"/>
              </a:rPr>
              <a:t>to </a:t>
            </a:r>
            <a:r>
              <a:rPr sz="2000" spc="-540">
                <a:latin typeface="Arial MT"/>
                <a:cs typeface="Arial MT"/>
              </a:rPr>
              <a:t> </a:t>
            </a:r>
            <a:r>
              <a:rPr sz="2000">
                <a:latin typeface="Arial MT"/>
                <a:cs typeface="Arial MT"/>
              </a:rPr>
              <a:t>send</a:t>
            </a:r>
            <a:r>
              <a:rPr sz="2000" spc="-30">
                <a:latin typeface="Arial MT"/>
                <a:cs typeface="Arial MT"/>
              </a:rPr>
              <a:t> </a:t>
            </a:r>
            <a:r>
              <a:rPr sz="2000">
                <a:latin typeface="Arial MT"/>
                <a:cs typeface="Arial MT"/>
              </a:rPr>
              <a:t>to a</a:t>
            </a:r>
            <a:r>
              <a:rPr sz="2000" spc="-15">
                <a:latin typeface="Arial MT"/>
                <a:cs typeface="Arial MT"/>
              </a:rPr>
              <a:t> </a:t>
            </a:r>
            <a:r>
              <a:rPr sz="2000">
                <a:latin typeface="Arial MT"/>
                <a:cs typeface="Arial MT"/>
              </a:rPr>
              <a:t>web</a:t>
            </a:r>
            <a:r>
              <a:rPr sz="2000" spc="-10">
                <a:latin typeface="Arial MT"/>
                <a:cs typeface="Arial MT"/>
              </a:rPr>
              <a:t> </a:t>
            </a:r>
            <a:r>
              <a:rPr sz="2000" spc="-5">
                <a:latin typeface="Arial MT"/>
                <a:cs typeface="Arial MT"/>
              </a:rPr>
              <a:t>page.</a:t>
            </a:r>
            <a:endParaRPr sz="2000">
              <a:latin typeface="Arial MT"/>
              <a:cs typeface="Arial MT"/>
            </a:endParaRPr>
          </a:p>
          <a:p>
            <a:pPr marL="355600" marR="932815" indent="-342900">
              <a:lnSpc>
                <a:spcPct val="100000"/>
              </a:lnSpc>
              <a:spcBef>
                <a:spcPts val="1080"/>
              </a:spcBef>
              <a:buFont typeface="Arial MT"/>
              <a:buChar char="•"/>
              <a:tabLst>
                <a:tab pos="411480" algn="l"/>
                <a:tab pos="412115" algn="l"/>
              </a:tabLst>
            </a:pPr>
            <a:r>
              <a:t>	</a:t>
            </a:r>
            <a:r>
              <a:rPr sz="2000">
                <a:latin typeface="Arial MT"/>
                <a:cs typeface="Arial MT"/>
              </a:rPr>
              <a:t>Ads</a:t>
            </a:r>
            <a:r>
              <a:rPr sz="2000" spc="-15">
                <a:latin typeface="Arial MT"/>
                <a:cs typeface="Arial MT"/>
              </a:rPr>
              <a:t> </a:t>
            </a:r>
            <a:r>
              <a:rPr sz="2000">
                <a:latin typeface="Arial MT"/>
                <a:cs typeface="Arial MT"/>
              </a:rPr>
              <a:t>are</a:t>
            </a:r>
            <a:r>
              <a:rPr sz="2000" spc="-25">
                <a:latin typeface="Arial MT"/>
                <a:cs typeface="Arial MT"/>
              </a:rPr>
              <a:t> </a:t>
            </a:r>
            <a:r>
              <a:rPr sz="2000">
                <a:latin typeface="Arial MT"/>
                <a:cs typeface="Arial MT"/>
              </a:rPr>
              <a:t>selected</a:t>
            </a:r>
            <a:r>
              <a:rPr sz="2000" spc="-25">
                <a:latin typeface="Arial MT"/>
                <a:cs typeface="Arial MT"/>
              </a:rPr>
              <a:t> </a:t>
            </a:r>
            <a:r>
              <a:rPr sz="2000">
                <a:latin typeface="Arial MT"/>
                <a:cs typeface="Arial MT"/>
              </a:rPr>
              <a:t>from</a:t>
            </a:r>
            <a:r>
              <a:rPr sz="2000" spc="-2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database</a:t>
            </a:r>
            <a:r>
              <a:rPr sz="2000" spc="-30">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ad</a:t>
            </a:r>
            <a:r>
              <a:rPr sz="2000" spc="10">
                <a:latin typeface="Arial MT"/>
                <a:cs typeface="Arial MT"/>
              </a:rPr>
              <a:t> </a:t>
            </a:r>
            <a:r>
              <a:rPr sz="2000">
                <a:latin typeface="Arial MT"/>
                <a:cs typeface="Arial MT"/>
              </a:rPr>
              <a:t>promotions</a:t>
            </a:r>
            <a:r>
              <a:rPr sz="2000" spc="-45">
                <a:latin typeface="Arial MT"/>
                <a:cs typeface="Arial MT"/>
              </a:rPr>
              <a:t> </a:t>
            </a:r>
            <a:r>
              <a:rPr sz="2000">
                <a:latin typeface="Arial MT"/>
                <a:cs typeface="Arial MT"/>
              </a:rPr>
              <a:t>of</a:t>
            </a:r>
            <a:r>
              <a:rPr sz="2000" spc="5">
                <a:latin typeface="Arial MT"/>
                <a:cs typeface="Arial MT"/>
              </a:rPr>
              <a:t> </a:t>
            </a:r>
            <a:r>
              <a:rPr sz="2000">
                <a:latin typeface="Arial MT"/>
                <a:cs typeface="Arial MT"/>
              </a:rPr>
              <a:t>paid </a:t>
            </a:r>
            <a:r>
              <a:rPr sz="2000" spc="-545">
                <a:latin typeface="Arial MT"/>
                <a:cs typeface="Arial MT"/>
              </a:rPr>
              <a:t> </a:t>
            </a:r>
            <a:r>
              <a:rPr sz="2000">
                <a:latin typeface="Arial MT"/>
                <a:cs typeface="Arial MT"/>
              </a:rPr>
              <a:t>advertisers</a:t>
            </a:r>
            <a:r>
              <a:rPr sz="2000" spc="-50">
                <a:latin typeface="Arial MT"/>
                <a:cs typeface="Arial MT"/>
              </a:rPr>
              <a:t> </a:t>
            </a:r>
            <a:r>
              <a:rPr sz="2000">
                <a:latin typeface="Arial MT"/>
                <a:cs typeface="Arial MT"/>
              </a:rPr>
              <a:t>that</a:t>
            </a:r>
            <a:r>
              <a:rPr sz="2000" spc="-15">
                <a:latin typeface="Arial MT"/>
                <a:cs typeface="Arial MT"/>
              </a:rPr>
              <a:t> </a:t>
            </a:r>
            <a:r>
              <a:rPr sz="2000">
                <a:latin typeface="Arial MT"/>
                <a:cs typeface="Arial MT"/>
              </a:rPr>
              <a:t>best</a:t>
            </a:r>
            <a:r>
              <a:rPr sz="2000" spc="-20">
                <a:latin typeface="Arial MT"/>
                <a:cs typeface="Arial MT"/>
              </a:rPr>
              <a:t> </a:t>
            </a:r>
            <a:r>
              <a:rPr sz="2000">
                <a:latin typeface="Arial MT"/>
                <a:cs typeface="Arial MT"/>
              </a:rPr>
              <a:t>match</a:t>
            </a:r>
            <a:r>
              <a:rPr sz="2000" spc="-20">
                <a:latin typeface="Arial MT"/>
                <a:cs typeface="Arial MT"/>
              </a:rPr>
              <a:t> </a:t>
            </a:r>
            <a:r>
              <a:rPr sz="2000">
                <a:latin typeface="Arial MT"/>
                <a:cs typeface="Arial MT"/>
              </a:rPr>
              <a:t>the</a:t>
            </a:r>
            <a:r>
              <a:rPr sz="2000" spc="-60">
                <a:latin typeface="Arial MT"/>
                <a:cs typeface="Arial MT"/>
              </a:rPr>
              <a:t> </a:t>
            </a:r>
            <a:r>
              <a:rPr sz="2000" spc="-5">
                <a:latin typeface="Arial MT"/>
                <a:cs typeface="Arial MT"/>
              </a:rPr>
              <a:t>person’s</a:t>
            </a:r>
            <a:r>
              <a:rPr sz="2000" spc="-35">
                <a:latin typeface="Arial MT"/>
                <a:cs typeface="Arial MT"/>
              </a:rPr>
              <a:t> </a:t>
            </a:r>
            <a:r>
              <a:rPr sz="2000" spc="-5">
                <a:latin typeface="Arial MT"/>
                <a:cs typeface="Arial MT"/>
              </a:rPr>
              <a:t>interest.</a:t>
            </a:r>
            <a:endParaRPr sz="2000">
              <a:latin typeface="Arial MT"/>
              <a:cs typeface="Arial MT"/>
            </a:endParaRPr>
          </a:p>
          <a:p>
            <a:pPr marL="355600" marR="445770" indent="-342900">
              <a:lnSpc>
                <a:spcPct val="100000"/>
              </a:lnSpc>
              <a:spcBef>
                <a:spcPts val="1080"/>
              </a:spcBef>
              <a:buChar char="•"/>
              <a:tabLst>
                <a:tab pos="354965" algn="l"/>
                <a:tab pos="355600" algn="l"/>
              </a:tabLst>
            </a:pPr>
            <a:r>
              <a:rPr sz="2000">
                <a:latin typeface="Arial MT"/>
                <a:cs typeface="Arial MT"/>
              </a:rPr>
              <a:t>There</a:t>
            </a:r>
            <a:r>
              <a:rPr sz="2000" spc="-35">
                <a:latin typeface="Arial MT"/>
                <a:cs typeface="Arial MT"/>
              </a:rPr>
              <a:t> </a:t>
            </a:r>
            <a:r>
              <a:rPr sz="2000">
                <a:latin typeface="Arial MT"/>
                <a:cs typeface="Arial MT"/>
              </a:rPr>
              <a:t>are</a:t>
            </a:r>
            <a:r>
              <a:rPr sz="2000" spc="-15">
                <a:latin typeface="Arial MT"/>
                <a:cs typeface="Arial MT"/>
              </a:rPr>
              <a:t> </a:t>
            </a:r>
            <a:r>
              <a:rPr sz="2000">
                <a:latin typeface="Arial MT"/>
                <a:cs typeface="Arial MT"/>
              </a:rPr>
              <a:t>millions of</a:t>
            </a:r>
            <a:r>
              <a:rPr sz="2000" spc="-20">
                <a:latin typeface="Arial MT"/>
                <a:cs typeface="Arial MT"/>
              </a:rPr>
              <a:t> </a:t>
            </a:r>
            <a:r>
              <a:rPr sz="2000">
                <a:latin typeface="Arial MT"/>
                <a:cs typeface="Arial MT"/>
              </a:rPr>
              <a:t>potential</a:t>
            </a:r>
            <a:r>
              <a:rPr sz="2000" spc="-20">
                <a:latin typeface="Arial MT"/>
                <a:cs typeface="Arial MT"/>
              </a:rPr>
              <a:t> </a:t>
            </a:r>
            <a:r>
              <a:rPr sz="2000">
                <a:latin typeface="Arial MT"/>
                <a:cs typeface="Arial MT"/>
              </a:rPr>
              <a:t>ads</a:t>
            </a:r>
            <a:r>
              <a:rPr sz="2000" spc="-1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could</a:t>
            </a:r>
            <a:r>
              <a:rPr sz="2000" spc="-10">
                <a:latin typeface="Arial MT"/>
                <a:cs typeface="Arial MT"/>
              </a:rPr>
              <a:t> </a:t>
            </a:r>
            <a:r>
              <a:rPr sz="2000">
                <a:latin typeface="Arial MT"/>
                <a:cs typeface="Arial MT"/>
              </a:rPr>
              <a:t>be</a:t>
            </a:r>
            <a:r>
              <a:rPr sz="2000" spc="-15">
                <a:latin typeface="Arial MT"/>
                <a:cs typeface="Arial MT"/>
              </a:rPr>
              <a:t> </a:t>
            </a:r>
            <a:r>
              <a:rPr sz="2000">
                <a:latin typeface="Arial MT"/>
                <a:cs typeface="Arial MT"/>
              </a:rPr>
              <a:t>matched</a:t>
            </a:r>
            <a:r>
              <a:rPr sz="2000" spc="-4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any </a:t>
            </a:r>
            <a:r>
              <a:rPr sz="2000" spc="-540">
                <a:latin typeface="Arial MT"/>
                <a:cs typeface="Arial MT"/>
              </a:rPr>
              <a:t> </a:t>
            </a:r>
            <a:r>
              <a:rPr sz="2000">
                <a:latin typeface="Arial MT"/>
                <a:cs typeface="Arial MT"/>
              </a:rPr>
              <a:t>one</a:t>
            </a:r>
            <a:r>
              <a:rPr sz="2000" spc="-10">
                <a:latin typeface="Arial MT"/>
                <a:cs typeface="Arial MT"/>
              </a:rPr>
              <a:t> </a:t>
            </a:r>
            <a:r>
              <a:rPr sz="2000" spc="-20">
                <a:latin typeface="Arial MT"/>
                <a:cs typeface="Arial MT"/>
              </a:rPr>
              <a:t>user.</a:t>
            </a:r>
            <a:r>
              <a:rPr sz="2000" spc="-155">
                <a:latin typeface="Arial MT"/>
                <a:cs typeface="Arial MT"/>
              </a:rPr>
              <a:t> </a:t>
            </a:r>
            <a:r>
              <a:rPr sz="2000">
                <a:latin typeface="Arial MT"/>
                <a:cs typeface="Arial MT"/>
              </a:rPr>
              <a:t>Ad</a:t>
            </a:r>
            <a:r>
              <a:rPr sz="2000" spc="-10">
                <a:latin typeface="Arial MT"/>
                <a:cs typeface="Arial MT"/>
              </a:rPr>
              <a:t> </a:t>
            </a:r>
            <a:r>
              <a:rPr sz="2000">
                <a:latin typeface="Arial MT"/>
                <a:cs typeface="Arial MT"/>
              </a:rPr>
              <a:t>servers</a:t>
            </a:r>
            <a:r>
              <a:rPr sz="2000" spc="-35">
                <a:latin typeface="Arial MT"/>
                <a:cs typeface="Arial MT"/>
              </a:rPr>
              <a:t> </a:t>
            </a:r>
            <a:r>
              <a:rPr sz="2000">
                <a:latin typeface="Arial MT"/>
                <a:cs typeface="Arial MT"/>
              </a:rPr>
              <a:t>can’t</a:t>
            </a:r>
            <a:r>
              <a:rPr sz="2000" spc="-25">
                <a:latin typeface="Arial MT"/>
                <a:cs typeface="Arial MT"/>
              </a:rPr>
              <a:t> </a:t>
            </a:r>
            <a:r>
              <a:rPr sz="2000">
                <a:latin typeface="Arial MT"/>
                <a:cs typeface="Arial MT"/>
              </a:rPr>
              <a:t>send</a:t>
            </a:r>
            <a:r>
              <a:rPr sz="2000" spc="-2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same</a:t>
            </a:r>
            <a:r>
              <a:rPr sz="2000" spc="-30">
                <a:latin typeface="Arial MT"/>
                <a:cs typeface="Arial MT"/>
              </a:rPr>
              <a:t> </a:t>
            </a:r>
            <a:r>
              <a:rPr sz="2000" spc="-5">
                <a:latin typeface="Arial MT"/>
                <a:cs typeface="Arial MT"/>
              </a:rPr>
              <a:t>ad</a:t>
            </a:r>
            <a:r>
              <a:rPr sz="2000">
                <a:latin typeface="Arial MT"/>
                <a:cs typeface="Arial MT"/>
              </a:rPr>
              <a:t> </a:t>
            </a:r>
            <a:r>
              <a:rPr sz="2000" spc="-5">
                <a:latin typeface="Arial MT"/>
                <a:cs typeface="Arial MT"/>
              </a:rPr>
              <a:t>repeatedly;</a:t>
            </a:r>
            <a:endParaRPr sz="2000">
              <a:latin typeface="Arial MT"/>
              <a:cs typeface="Arial MT"/>
            </a:endParaRP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59</a:t>
            </a:r>
            <a:endParaRPr sz="2400">
              <a:latin typeface="Arial"/>
              <a:cs typeface="Arial"/>
            </a:endParaRPr>
          </a:p>
        </p:txBody>
      </p:sp>
    </p:spTree>
    <p:extLst>
      <p:ext uri="{BB962C8B-B14F-4D97-AF65-F5344CB8AC3E}">
        <p14:creationId xmlns:p14="http://schemas.microsoft.com/office/powerpoint/2010/main" val="7200912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534889"/>
          </a:xfrm>
          <a:prstGeom prst="rect">
            <a:avLst/>
          </a:prstGeom>
        </p:spPr>
        <p:txBody>
          <a:bodyPr vert="horz" wrap="square" lIns="0" tIns="102996" rIns="0" bIns="0" rtlCol="0">
            <a:spAutoFit/>
          </a:bodyPr>
          <a:lstStyle/>
          <a:p>
            <a:pPr marL="12700" marR="5080">
              <a:lnSpc>
                <a:spcPct val="100000"/>
              </a:lnSpc>
              <a:spcBef>
                <a:spcPts val="100"/>
              </a:spcBef>
            </a:pPr>
            <a:r>
              <a:rPr sz="2800" spc="-50"/>
              <a:t>Case</a:t>
            </a:r>
            <a:r>
              <a:rPr sz="2800" spc="-125"/>
              <a:t> </a:t>
            </a:r>
            <a:r>
              <a:rPr sz="2800" spc="-55"/>
              <a:t>study:</a:t>
            </a:r>
            <a:r>
              <a:rPr sz="2800" spc="-125"/>
              <a:t> </a:t>
            </a:r>
            <a:r>
              <a:rPr sz="2800" spc="-35"/>
              <a:t>ad</a:t>
            </a:r>
            <a:r>
              <a:rPr sz="2800" spc="-140"/>
              <a:t> </a:t>
            </a:r>
            <a:r>
              <a:rPr sz="2800" spc="-40"/>
              <a:t>server</a:t>
            </a:r>
            <a:r>
              <a:rPr sz="2800" spc="-110"/>
              <a:t> </a:t>
            </a:r>
            <a:r>
              <a:rPr sz="2800" spc="-50"/>
              <a:t>with </a:t>
            </a:r>
            <a:r>
              <a:rPr sz="2800" spc="-1185"/>
              <a:t> </a:t>
            </a:r>
            <a:r>
              <a:rPr sz="2800" spc="-65"/>
              <a:t>MongoD</a:t>
            </a:r>
            <a:r>
              <a:rPr sz="2800"/>
              <a:t>B</a:t>
            </a:r>
            <a:r>
              <a:rPr sz="2800" spc="-380"/>
              <a:t> </a:t>
            </a:r>
            <a:r>
              <a:rPr sz="2800" spc="-60"/>
              <a:t>(</a:t>
            </a:r>
            <a:r>
              <a:rPr sz="2800" spc="-70"/>
              <a:t>Cont</a:t>
            </a:r>
            <a:r>
              <a:rPr sz="2800" spc="-60"/>
              <a:t>.</a:t>
            </a:r>
            <a:r>
              <a:rPr sz="2800" spc="-5"/>
              <a:t>)</a:t>
            </a:r>
            <a:endParaRPr sz="2800"/>
          </a:p>
        </p:txBody>
      </p:sp>
      <p:sp>
        <p:nvSpPr>
          <p:cNvPr id="3" name="object 3"/>
          <p:cNvSpPr txBox="1"/>
          <p:nvPr/>
        </p:nvSpPr>
        <p:spPr>
          <a:xfrm>
            <a:off x="714587" y="1345002"/>
            <a:ext cx="10478345" cy="5488362"/>
          </a:xfrm>
          <a:prstGeom prst="rect">
            <a:avLst/>
          </a:prstGeom>
        </p:spPr>
        <p:txBody>
          <a:bodyPr vert="horz" wrap="square" lIns="0" tIns="88900" rIns="0" bIns="0" rtlCol="0">
            <a:spAutoFit/>
          </a:bodyPr>
          <a:lstStyle/>
          <a:p>
            <a:pPr marL="12700">
              <a:lnSpc>
                <a:spcPct val="150000"/>
              </a:lnSpc>
              <a:spcBef>
                <a:spcPts val="700"/>
              </a:spcBef>
            </a:pPr>
            <a:r>
              <a:rPr sz="1900" spc="-5">
                <a:latin typeface="Arial MT"/>
                <a:cs typeface="Arial MT"/>
              </a:rPr>
              <a:t>MongoDB</a:t>
            </a:r>
            <a:r>
              <a:rPr sz="1900" spc="40">
                <a:latin typeface="Arial MT"/>
                <a:cs typeface="Arial MT"/>
              </a:rPr>
              <a:t> </a:t>
            </a:r>
            <a:r>
              <a:rPr sz="1900" spc="-5">
                <a:latin typeface="Arial MT"/>
                <a:cs typeface="Arial MT"/>
              </a:rPr>
              <a:t>can</a:t>
            </a:r>
            <a:r>
              <a:rPr sz="1900" spc="10">
                <a:latin typeface="Arial MT"/>
                <a:cs typeface="Arial MT"/>
              </a:rPr>
              <a:t> </a:t>
            </a:r>
            <a:r>
              <a:rPr sz="1900" spc="-5">
                <a:latin typeface="Arial MT"/>
                <a:cs typeface="Arial MT"/>
              </a:rPr>
              <a:t>be</a:t>
            </a:r>
            <a:r>
              <a:rPr sz="1900" spc="15">
                <a:latin typeface="Arial MT"/>
                <a:cs typeface="Arial MT"/>
              </a:rPr>
              <a:t> </a:t>
            </a:r>
            <a:r>
              <a:rPr sz="1900" spc="-5">
                <a:latin typeface="Arial MT"/>
                <a:cs typeface="Arial MT"/>
              </a:rPr>
              <a:t>used</a:t>
            </a:r>
            <a:r>
              <a:rPr sz="1900" spc="20">
                <a:latin typeface="Arial MT"/>
                <a:cs typeface="Arial MT"/>
              </a:rPr>
              <a:t> </a:t>
            </a:r>
            <a:r>
              <a:rPr sz="1900" spc="-5">
                <a:latin typeface="Arial MT"/>
                <a:cs typeface="Arial MT"/>
              </a:rPr>
              <a:t>in</a:t>
            </a:r>
            <a:r>
              <a:rPr sz="1900" spc="15">
                <a:latin typeface="Arial MT"/>
                <a:cs typeface="Arial MT"/>
              </a:rPr>
              <a:t> </a:t>
            </a:r>
            <a:r>
              <a:rPr sz="1900" spc="-5">
                <a:latin typeface="Arial MT"/>
                <a:cs typeface="Arial MT"/>
              </a:rPr>
              <a:t>some</a:t>
            </a:r>
            <a:r>
              <a:rPr sz="1900" spc="15">
                <a:latin typeface="Arial MT"/>
                <a:cs typeface="Arial MT"/>
              </a:rPr>
              <a:t> </a:t>
            </a:r>
            <a:r>
              <a:rPr sz="1900" spc="-5">
                <a:latin typeface="Arial MT"/>
                <a:cs typeface="Arial MT"/>
              </a:rPr>
              <a:t>of</a:t>
            </a:r>
            <a:r>
              <a:rPr sz="1900">
                <a:latin typeface="Arial MT"/>
                <a:cs typeface="Arial MT"/>
              </a:rPr>
              <a:t> </a:t>
            </a:r>
            <a:r>
              <a:rPr sz="1900" spc="-5">
                <a:latin typeface="Arial MT"/>
                <a:cs typeface="Arial MT"/>
              </a:rPr>
              <a:t>the</a:t>
            </a:r>
            <a:r>
              <a:rPr sz="1900" spc="10">
                <a:latin typeface="Arial MT"/>
                <a:cs typeface="Arial MT"/>
              </a:rPr>
              <a:t> </a:t>
            </a:r>
            <a:r>
              <a:rPr sz="1900" spc="-5">
                <a:latin typeface="Arial MT"/>
                <a:cs typeface="Arial MT"/>
              </a:rPr>
              <a:t>following</a:t>
            </a:r>
            <a:r>
              <a:rPr sz="1900" spc="65">
                <a:latin typeface="Arial MT"/>
                <a:cs typeface="Arial MT"/>
              </a:rPr>
              <a:t> </a:t>
            </a:r>
            <a:r>
              <a:rPr sz="1900" spc="-5">
                <a:latin typeface="Arial MT"/>
                <a:cs typeface="Arial MT"/>
              </a:rPr>
              <a:t>use</a:t>
            </a:r>
            <a:r>
              <a:rPr sz="1900" spc="10">
                <a:latin typeface="Arial MT"/>
                <a:cs typeface="Arial MT"/>
              </a:rPr>
              <a:t> </a:t>
            </a:r>
            <a:r>
              <a:rPr sz="1900" spc="-5">
                <a:latin typeface="Arial MT"/>
                <a:cs typeface="Arial MT"/>
              </a:rPr>
              <a:t>cases:</a:t>
            </a:r>
            <a:endParaRPr sz="1900">
              <a:latin typeface="Arial MT"/>
              <a:cs typeface="Arial MT"/>
            </a:endParaRPr>
          </a:p>
          <a:p>
            <a:pPr marL="355600" marR="207645" indent="-342900">
              <a:lnSpc>
                <a:spcPct val="150000"/>
              </a:lnSpc>
              <a:spcBef>
                <a:spcPts val="1060"/>
              </a:spcBef>
              <a:buFont typeface="Arial MT"/>
              <a:buChar char="•"/>
              <a:tabLst>
                <a:tab pos="354965" algn="l"/>
                <a:tab pos="355600" algn="l"/>
              </a:tabLst>
            </a:pPr>
            <a:r>
              <a:rPr sz="1900" i="1" spc="-5">
                <a:latin typeface="Arial"/>
                <a:cs typeface="Arial"/>
              </a:rPr>
              <a:t>Content</a:t>
            </a:r>
            <a:r>
              <a:rPr sz="1900" i="1" spc="30">
                <a:latin typeface="Arial"/>
                <a:cs typeface="Arial"/>
              </a:rPr>
              <a:t> </a:t>
            </a:r>
            <a:r>
              <a:rPr sz="1900" i="1" spc="-5">
                <a:latin typeface="Arial"/>
                <a:cs typeface="Arial"/>
              </a:rPr>
              <a:t>management</a:t>
            </a:r>
            <a:r>
              <a:rPr sz="1900" spc="-5">
                <a:latin typeface="Arial MT"/>
                <a:cs typeface="Arial MT"/>
              </a:rPr>
              <a:t>—Store</a:t>
            </a:r>
            <a:r>
              <a:rPr sz="1900" spc="55">
                <a:latin typeface="Arial MT"/>
                <a:cs typeface="Arial MT"/>
              </a:rPr>
              <a:t> </a:t>
            </a:r>
            <a:r>
              <a:rPr sz="1900" spc="-10">
                <a:latin typeface="Arial MT"/>
                <a:cs typeface="Arial MT"/>
              </a:rPr>
              <a:t>web</a:t>
            </a:r>
            <a:r>
              <a:rPr sz="1900" spc="45">
                <a:latin typeface="Arial MT"/>
                <a:cs typeface="Arial MT"/>
              </a:rPr>
              <a:t> </a:t>
            </a:r>
            <a:r>
              <a:rPr sz="1900" spc="-5">
                <a:latin typeface="Arial MT"/>
                <a:cs typeface="Arial MT"/>
              </a:rPr>
              <a:t>content</a:t>
            </a:r>
            <a:r>
              <a:rPr sz="1900" spc="20">
                <a:latin typeface="Arial MT"/>
                <a:cs typeface="Arial MT"/>
              </a:rPr>
              <a:t> </a:t>
            </a:r>
            <a:r>
              <a:rPr sz="1900" spc="-5">
                <a:latin typeface="Arial MT"/>
                <a:cs typeface="Arial MT"/>
              </a:rPr>
              <a:t>and</a:t>
            </a:r>
            <a:r>
              <a:rPr sz="1900" spc="35">
                <a:latin typeface="Arial MT"/>
                <a:cs typeface="Arial MT"/>
              </a:rPr>
              <a:t> </a:t>
            </a:r>
            <a:r>
              <a:rPr sz="1900" spc="-5">
                <a:latin typeface="Arial MT"/>
                <a:cs typeface="Arial MT"/>
              </a:rPr>
              <a:t>photos</a:t>
            </a:r>
            <a:r>
              <a:rPr sz="1900" spc="30">
                <a:latin typeface="Arial MT"/>
                <a:cs typeface="Arial MT"/>
              </a:rPr>
              <a:t> </a:t>
            </a:r>
            <a:r>
              <a:rPr sz="1900" spc="-5">
                <a:latin typeface="Arial MT"/>
                <a:cs typeface="Arial MT"/>
              </a:rPr>
              <a:t>and</a:t>
            </a:r>
            <a:r>
              <a:rPr sz="1900" spc="20">
                <a:latin typeface="Arial MT"/>
                <a:cs typeface="Arial MT"/>
              </a:rPr>
              <a:t> </a:t>
            </a:r>
            <a:r>
              <a:rPr sz="1900" spc="-5">
                <a:latin typeface="Arial MT"/>
                <a:cs typeface="Arial MT"/>
              </a:rPr>
              <a:t>use</a:t>
            </a:r>
            <a:r>
              <a:rPr sz="1900" spc="20">
                <a:latin typeface="Arial MT"/>
                <a:cs typeface="Arial MT"/>
              </a:rPr>
              <a:t> </a:t>
            </a:r>
            <a:r>
              <a:rPr sz="1900" spc="-5">
                <a:latin typeface="Arial MT"/>
                <a:cs typeface="Arial MT"/>
              </a:rPr>
              <a:t>tools </a:t>
            </a:r>
            <a:r>
              <a:rPr sz="1900" spc="-509">
                <a:latin typeface="Arial MT"/>
                <a:cs typeface="Arial MT"/>
              </a:rPr>
              <a:t> </a:t>
            </a:r>
            <a:r>
              <a:rPr sz="1900" spc="-5">
                <a:latin typeface="Arial MT"/>
                <a:cs typeface="Arial MT"/>
              </a:rPr>
              <a:t>such</a:t>
            </a:r>
            <a:r>
              <a:rPr sz="1900" spc="15">
                <a:latin typeface="Arial MT"/>
                <a:cs typeface="Arial MT"/>
              </a:rPr>
              <a:t> </a:t>
            </a:r>
            <a:r>
              <a:rPr sz="1900" spc="-5">
                <a:latin typeface="Arial MT"/>
                <a:cs typeface="Arial MT"/>
              </a:rPr>
              <a:t>as</a:t>
            </a:r>
            <a:r>
              <a:rPr sz="1900" spc="15">
                <a:latin typeface="Arial MT"/>
                <a:cs typeface="Arial MT"/>
              </a:rPr>
              <a:t> </a:t>
            </a:r>
            <a:r>
              <a:rPr sz="1900" spc="-5">
                <a:latin typeface="Arial MT"/>
                <a:cs typeface="Arial MT"/>
              </a:rPr>
              <a:t>geolocation</a:t>
            </a:r>
            <a:r>
              <a:rPr sz="1900" spc="50">
                <a:latin typeface="Arial MT"/>
                <a:cs typeface="Arial MT"/>
              </a:rPr>
              <a:t> </a:t>
            </a:r>
            <a:r>
              <a:rPr sz="1900" spc="-5">
                <a:latin typeface="Arial MT"/>
                <a:cs typeface="Arial MT"/>
              </a:rPr>
              <a:t>indexes</a:t>
            </a:r>
            <a:r>
              <a:rPr sz="1900" spc="20">
                <a:latin typeface="Arial MT"/>
                <a:cs typeface="Arial MT"/>
              </a:rPr>
              <a:t> </a:t>
            </a:r>
            <a:r>
              <a:rPr sz="1900" spc="-5">
                <a:latin typeface="Arial MT"/>
                <a:cs typeface="Arial MT"/>
              </a:rPr>
              <a:t>to find</a:t>
            </a:r>
            <a:r>
              <a:rPr sz="1900" spc="15">
                <a:latin typeface="Arial MT"/>
                <a:cs typeface="Arial MT"/>
              </a:rPr>
              <a:t> </a:t>
            </a:r>
            <a:r>
              <a:rPr sz="1900" spc="-5">
                <a:latin typeface="Arial MT"/>
                <a:cs typeface="Arial MT"/>
              </a:rPr>
              <a:t>items.</a:t>
            </a:r>
            <a:endParaRPr sz="1900">
              <a:latin typeface="Arial MT"/>
              <a:cs typeface="Arial MT"/>
            </a:endParaRPr>
          </a:p>
          <a:p>
            <a:pPr marL="355600" marR="177165" indent="-342900" algn="just">
              <a:lnSpc>
                <a:spcPct val="150000"/>
              </a:lnSpc>
              <a:spcBef>
                <a:spcPts val="1045"/>
              </a:spcBef>
              <a:buFont typeface="Arial MT"/>
              <a:buChar char="•"/>
              <a:tabLst>
                <a:tab pos="355600" algn="l"/>
              </a:tabLst>
            </a:pPr>
            <a:r>
              <a:rPr sz="1900" i="1" spc="-5">
                <a:latin typeface="Arial"/>
                <a:cs typeface="Arial"/>
              </a:rPr>
              <a:t>Real-time operational intelligence</a:t>
            </a:r>
            <a:r>
              <a:rPr sz="1900" spc="-5">
                <a:latin typeface="Arial MT"/>
                <a:cs typeface="Arial MT"/>
              </a:rPr>
              <a:t>—Ad targeting, real-time sentiment </a:t>
            </a:r>
            <a:r>
              <a:rPr sz="1900" spc="-515">
                <a:latin typeface="Arial MT"/>
                <a:cs typeface="Arial MT"/>
              </a:rPr>
              <a:t> </a:t>
            </a:r>
            <a:r>
              <a:rPr sz="1900" spc="-5">
                <a:latin typeface="Arial MT"/>
                <a:cs typeface="Arial MT"/>
              </a:rPr>
              <a:t>analysis, customized customer-facing dashboards, and social media </a:t>
            </a:r>
            <a:r>
              <a:rPr sz="1900" spc="-515">
                <a:latin typeface="Arial MT"/>
                <a:cs typeface="Arial MT"/>
              </a:rPr>
              <a:t> </a:t>
            </a:r>
            <a:r>
              <a:rPr sz="1900" spc="-5">
                <a:latin typeface="Arial MT"/>
                <a:cs typeface="Arial MT"/>
              </a:rPr>
              <a:t>monitoring.</a:t>
            </a:r>
            <a:endParaRPr sz="1900">
              <a:latin typeface="Arial MT"/>
              <a:cs typeface="Arial MT"/>
            </a:endParaRPr>
          </a:p>
          <a:p>
            <a:pPr marL="355600" indent="-342900" algn="just">
              <a:lnSpc>
                <a:spcPct val="150000"/>
              </a:lnSpc>
              <a:spcBef>
                <a:spcPts val="625"/>
              </a:spcBef>
              <a:buFont typeface="Arial MT"/>
              <a:buChar char="•"/>
              <a:tabLst>
                <a:tab pos="355600" algn="l"/>
              </a:tabLst>
            </a:pPr>
            <a:r>
              <a:rPr sz="1900" i="1" spc="-5">
                <a:latin typeface="Arial"/>
                <a:cs typeface="Arial"/>
              </a:rPr>
              <a:t>Product</a:t>
            </a:r>
            <a:r>
              <a:rPr sz="1900" i="1" spc="25">
                <a:latin typeface="Arial"/>
                <a:cs typeface="Arial"/>
              </a:rPr>
              <a:t> </a:t>
            </a:r>
            <a:r>
              <a:rPr sz="1900" i="1" spc="-5">
                <a:latin typeface="Arial"/>
                <a:cs typeface="Arial"/>
              </a:rPr>
              <a:t>data</a:t>
            </a:r>
            <a:r>
              <a:rPr sz="1900" i="1" spc="20">
                <a:latin typeface="Arial"/>
                <a:cs typeface="Arial"/>
              </a:rPr>
              <a:t> </a:t>
            </a:r>
            <a:r>
              <a:rPr sz="1900" i="1" spc="-5">
                <a:latin typeface="Arial"/>
                <a:cs typeface="Arial"/>
              </a:rPr>
              <a:t>management</a:t>
            </a:r>
            <a:r>
              <a:rPr sz="1900" spc="-5">
                <a:latin typeface="Arial MT"/>
                <a:cs typeface="Arial MT"/>
              </a:rPr>
              <a:t>—Store</a:t>
            </a:r>
            <a:r>
              <a:rPr sz="1900" spc="70">
                <a:latin typeface="Arial MT"/>
                <a:cs typeface="Arial MT"/>
              </a:rPr>
              <a:t> </a:t>
            </a:r>
            <a:r>
              <a:rPr sz="1900" spc="-5">
                <a:latin typeface="Arial MT"/>
                <a:cs typeface="Arial MT"/>
              </a:rPr>
              <a:t>and</a:t>
            </a:r>
            <a:r>
              <a:rPr sz="1900" spc="35">
                <a:latin typeface="Arial MT"/>
                <a:cs typeface="Arial MT"/>
              </a:rPr>
              <a:t> </a:t>
            </a:r>
            <a:r>
              <a:rPr sz="1900" spc="-5">
                <a:latin typeface="Arial MT"/>
                <a:cs typeface="Arial MT"/>
              </a:rPr>
              <a:t>query</a:t>
            </a:r>
            <a:r>
              <a:rPr sz="1900" spc="25">
                <a:latin typeface="Arial MT"/>
                <a:cs typeface="Arial MT"/>
              </a:rPr>
              <a:t> </a:t>
            </a:r>
            <a:r>
              <a:rPr sz="1900" spc="-5">
                <a:latin typeface="Arial MT"/>
                <a:cs typeface="Arial MT"/>
              </a:rPr>
              <a:t>complex</a:t>
            </a:r>
            <a:r>
              <a:rPr sz="1900" spc="40">
                <a:latin typeface="Arial MT"/>
                <a:cs typeface="Arial MT"/>
              </a:rPr>
              <a:t> </a:t>
            </a:r>
            <a:r>
              <a:rPr sz="1900" spc="-5">
                <a:latin typeface="Arial MT"/>
                <a:cs typeface="Arial MT"/>
              </a:rPr>
              <a:t>and</a:t>
            </a:r>
            <a:r>
              <a:rPr sz="1900" spc="20">
                <a:latin typeface="Arial MT"/>
                <a:cs typeface="Arial MT"/>
              </a:rPr>
              <a:t> </a:t>
            </a:r>
            <a:r>
              <a:rPr sz="1900" spc="-5">
                <a:latin typeface="Arial MT"/>
                <a:cs typeface="Arial MT"/>
              </a:rPr>
              <a:t>highly</a:t>
            </a:r>
            <a:endParaRPr sz="1900">
              <a:latin typeface="Arial MT"/>
              <a:cs typeface="Arial MT"/>
            </a:endParaRPr>
          </a:p>
          <a:p>
            <a:pPr marL="355600" algn="just">
              <a:lnSpc>
                <a:spcPct val="150000"/>
              </a:lnSpc>
            </a:pPr>
            <a:r>
              <a:rPr sz="1900" spc="-5">
                <a:latin typeface="Arial MT"/>
                <a:cs typeface="Arial MT"/>
              </a:rPr>
              <a:t>variable</a:t>
            </a:r>
            <a:r>
              <a:rPr sz="1900" spc="20">
                <a:latin typeface="Arial MT"/>
                <a:cs typeface="Arial MT"/>
              </a:rPr>
              <a:t> </a:t>
            </a:r>
            <a:r>
              <a:rPr sz="1900" spc="-5">
                <a:latin typeface="Arial MT"/>
                <a:cs typeface="Arial MT"/>
              </a:rPr>
              <a:t>product</a:t>
            </a:r>
            <a:r>
              <a:rPr sz="1900" spc="15">
                <a:latin typeface="Arial MT"/>
                <a:cs typeface="Arial MT"/>
              </a:rPr>
              <a:t> </a:t>
            </a:r>
            <a:r>
              <a:rPr sz="1900" spc="-5">
                <a:latin typeface="Arial MT"/>
                <a:cs typeface="Arial MT"/>
              </a:rPr>
              <a:t>data.</a:t>
            </a:r>
            <a:endParaRPr sz="1900">
              <a:latin typeface="Arial MT"/>
              <a:cs typeface="Arial MT"/>
            </a:endParaRPr>
          </a:p>
          <a:p>
            <a:pPr marL="355600" marR="5080" indent="-342900">
              <a:lnSpc>
                <a:spcPct val="150000"/>
              </a:lnSpc>
              <a:spcBef>
                <a:spcPts val="1055"/>
              </a:spcBef>
              <a:buFont typeface="Arial MT"/>
              <a:buChar char="•"/>
              <a:tabLst>
                <a:tab pos="354965" algn="l"/>
                <a:tab pos="355600" algn="l"/>
              </a:tabLst>
            </a:pPr>
            <a:r>
              <a:rPr sz="1900" i="1" spc="-5">
                <a:latin typeface="Arial"/>
                <a:cs typeface="Arial"/>
              </a:rPr>
              <a:t>User</a:t>
            </a:r>
            <a:r>
              <a:rPr sz="1900" i="1" spc="25">
                <a:latin typeface="Arial"/>
                <a:cs typeface="Arial"/>
              </a:rPr>
              <a:t> </a:t>
            </a:r>
            <a:r>
              <a:rPr sz="1900" i="1" spc="-5">
                <a:latin typeface="Arial"/>
                <a:cs typeface="Arial"/>
              </a:rPr>
              <a:t>data</a:t>
            </a:r>
            <a:r>
              <a:rPr sz="1900" i="1" spc="30">
                <a:latin typeface="Arial"/>
                <a:cs typeface="Arial"/>
              </a:rPr>
              <a:t> </a:t>
            </a:r>
            <a:r>
              <a:rPr sz="1900" i="1" spc="-5">
                <a:latin typeface="Arial"/>
                <a:cs typeface="Arial"/>
              </a:rPr>
              <a:t>management</a:t>
            </a:r>
            <a:r>
              <a:rPr sz="1900" spc="-5">
                <a:latin typeface="Arial MT"/>
                <a:cs typeface="Arial MT"/>
              </a:rPr>
              <a:t>—Store</a:t>
            </a:r>
            <a:r>
              <a:rPr sz="1900" spc="70">
                <a:latin typeface="Arial MT"/>
                <a:cs typeface="Arial MT"/>
              </a:rPr>
              <a:t> </a:t>
            </a:r>
            <a:r>
              <a:rPr sz="1900" spc="-5">
                <a:latin typeface="Arial MT"/>
                <a:cs typeface="Arial MT"/>
              </a:rPr>
              <a:t>and</a:t>
            </a:r>
            <a:r>
              <a:rPr sz="1900" spc="25">
                <a:latin typeface="Arial MT"/>
                <a:cs typeface="Arial MT"/>
              </a:rPr>
              <a:t> </a:t>
            </a:r>
            <a:r>
              <a:rPr sz="1900" spc="-5">
                <a:latin typeface="Arial MT"/>
                <a:cs typeface="Arial MT"/>
              </a:rPr>
              <a:t>query</a:t>
            </a:r>
            <a:r>
              <a:rPr sz="1900" spc="35">
                <a:latin typeface="Arial MT"/>
                <a:cs typeface="Arial MT"/>
              </a:rPr>
              <a:t> </a:t>
            </a:r>
            <a:r>
              <a:rPr sz="1900" spc="-5">
                <a:latin typeface="Arial MT"/>
                <a:cs typeface="Arial MT"/>
              </a:rPr>
              <a:t>user-specific</a:t>
            </a:r>
            <a:r>
              <a:rPr sz="1900" spc="50">
                <a:latin typeface="Arial MT"/>
                <a:cs typeface="Arial MT"/>
              </a:rPr>
              <a:t> </a:t>
            </a:r>
            <a:r>
              <a:rPr sz="1900" spc="-5">
                <a:latin typeface="Arial MT"/>
                <a:cs typeface="Arial MT"/>
              </a:rPr>
              <a:t>data</a:t>
            </a:r>
            <a:r>
              <a:rPr sz="1900" spc="25">
                <a:latin typeface="Arial MT"/>
                <a:cs typeface="Arial MT"/>
              </a:rPr>
              <a:t> </a:t>
            </a:r>
            <a:r>
              <a:rPr sz="1900" spc="-5">
                <a:latin typeface="Arial MT"/>
                <a:cs typeface="Arial MT"/>
              </a:rPr>
              <a:t>on</a:t>
            </a:r>
            <a:r>
              <a:rPr sz="1900" spc="20">
                <a:latin typeface="Arial MT"/>
                <a:cs typeface="Arial MT"/>
              </a:rPr>
              <a:t> </a:t>
            </a:r>
            <a:r>
              <a:rPr sz="1900" spc="-5">
                <a:latin typeface="Arial MT"/>
                <a:cs typeface="Arial MT"/>
              </a:rPr>
              <a:t>highly </a:t>
            </a:r>
            <a:r>
              <a:rPr sz="1900" spc="-509">
                <a:latin typeface="Arial MT"/>
                <a:cs typeface="Arial MT"/>
              </a:rPr>
              <a:t> </a:t>
            </a:r>
            <a:r>
              <a:rPr sz="1900" spc="-5">
                <a:latin typeface="Arial MT"/>
                <a:cs typeface="Arial MT"/>
              </a:rPr>
              <a:t>scalable</a:t>
            </a:r>
            <a:r>
              <a:rPr sz="1900" spc="35">
                <a:latin typeface="Arial MT"/>
                <a:cs typeface="Arial MT"/>
              </a:rPr>
              <a:t> </a:t>
            </a:r>
            <a:r>
              <a:rPr sz="1900" spc="-10">
                <a:latin typeface="Arial MT"/>
                <a:cs typeface="Arial MT"/>
              </a:rPr>
              <a:t>web</a:t>
            </a:r>
            <a:r>
              <a:rPr sz="1900" spc="30">
                <a:latin typeface="Arial MT"/>
                <a:cs typeface="Arial MT"/>
              </a:rPr>
              <a:t> </a:t>
            </a:r>
            <a:r>
              <a:rPr sz="1900" spc="-5">
                <a:latin typeface="Arial MT"/>
                <a:cs typeface="Arial MT"/>
              </a:rPr>
              <a:t>applications.</a:t>
            </a:r>
            <a:r>
              <a:rPr sz="1900" spc="60">
                <a:latin typeface="Arial MT"/>
                <a:cs typeface="Arial MT"/>
              </a:rPr>
              <a:t> </a:t>
            </a:r>
            <a:r>
              <a:rPr sz="1900" spc="-5">
                <a:latin typeface="Arial MT"/>
                <a:cs typeface="Arial MT"/>
              </a:rPr>
              <a:t>Used</a:t>
            </a:r>
            <a:r>
              <a:rPr sz="1900" spc="15">
                <a:latin typeface="Arial MT"/>
                <a:cs typeface="Arial MT"/>
              </a:rPr>
              <a:t> </a:t>
            </a:r>
            <a:r>
              <a:rPr sz="1900" spc="-5">
                <a:latin typeface="Arial MT"/>
                <a:cs typeface="Arial MT"/>
              </a:rPr>
              <a:t>by</a:t>
            </a:r>
            <a:r>
              <a:rPr sz="1900" spc="20">
                <a:latin typeface="Arial MT"/>
                <a:cs typeface="Arial MT"/>
              </a:rPr>
              <a:t> </a:t>
            </a:r>
            <a:r>
              <a:rPr sz="1900" spc="-5">
                <a:latin typeface="Arial MT"/>
                <a:cs typeface="Arial MT"/>
              </a:rPr>
              <a:t>video</a:t>
            </a:r>
            <a:r>
              <a:rPr sz="1900" spc="30">
                <a:latin typeface="Arial MT"/>
                <a:cs typeface="Arial MT"/>
              </a:rPr>
              <a:t> </a:t>
            </a:r>
            <a:r>
              <a:rPr sz="1900" spc="-5">
                <a:latin typeface="Arial MT"/>
                <a:cs typeface="Arial MT"/>
              </a:rPr>
              <a:t>games</a:t>
            </a:r>
            <a:r>
              <a:rPr sz="1900" spc="15">
                <a:latin typeface="Arial MT"/>
                <a:cs typeface="Arial MT"/>
              </a:rPr>
              <a:t> </a:t>
            </a:r>
            <a:r>
              <a:rPr sz="1900" spc="-5">
                <a:latin typeface="Arial MT"/>
                <a:cs typeface="Arial MT"/>
              </a:rPr>
              <a:t>and</a:t>
            </a:r>
            <a:r>
              <a:rPr sz="1900" spc="30">
                <a:latin typeface="Arial MT"/>
                <a:cs typeface="Arial MT"/>
              </a:rPr>
              <a:t> </a:t>
            </a:r>
            <a:r>
              <a:rPr sz="1900" spc="-5">
                <a:latin typeface="Arial MT"/>
                <a:cs typeface="Arial MT"/>
              </a:rPr>
              <a:t>social</a:t>
            </a:r>
            <a:r>
              <a:rPr sz="1900" spc="25">
                <a:latin typeface="Arial MT"/>
                <a:cs typeface="Arial MT"/>
              </a:rPr>
              <a:t> </a:t>
            </a:r>
            <a:r>
              <a:rPr sz="1900" spc="-5">
                <a:latin typeface="Arial MT"/>
                <a:cs typeface="Arial MT"/>
              </a:rPr>
              <a:t>network </a:t>
            </a:r>
            <a:r>
              <a:rPr sz="1900">
                <a:latin typeface="Arial MT"/>
                <a:cs typeface="Arial MT"/>
              </a:rPr>
              <a:t> </a:t>
            </a:r>
            <a:r>
              <a:rPr sz="1900" spc="-5">
                <a:latin typeface="Arial MT"/>
                <a:cs typeface="Arial MT"/>
              </a:rPr>
              <a:t>applications.</a:t>
            </a:r>
            <a:endParaRPr sz="1900">
              <a:latin typeface="Arial MT"/>
              <a:cs typeface="Arial MT"/>
            </a:endParaRPr>
          </a:p>
          <a:p>
            <a:pPr marL="355600" marR="19050" indent="-342900" algn="just">
              <a:lnSpc>
                <a:spcPct val="150000"/>
              </a:lnSpc>
              <a:spcBef>
                <a:spcPts val="1055"/>
              </a:spcBef>
              <a:buFont typeface="Arial MT"/>
              <a:buChar char="•"/>
              <a:tabLst>
                <a:tab pos="355600" algn="l"/>
              </a:tabLst>
            </a:pPr>
            <a:r>
              <a:rPr sz="1900" i="1" spc="-5">
                <a:latin typeface="Arial"/>
                <a:cs typeface="Arial"/>
              </a:rPr>
              <a:t>High-volume data feeds</a:t>
            </a:r>
            <a:r>
              <a:rPr sz="1900" spc="-5">
                <a:latin typeface="Arial MT"/>
                <a:cs typeface="Arial MT"/>
              </a:rPr>
              <a:t>—Store large amounts of </a:t>
            </a:r>
            <a:r>
              <a:rPr sz="1900">
                <a:latin typeface="Arial MT"/>
                <a:cs typeface="Arial MT"/>
              </a:rPr>
              <a:t>real-time </a:t>
            </a:r>
            <a:r>
              <a:rPr sz="1900" spc="-5">
                <a:latin typeface="Arial MT"/>
                <a:cs typeface="Arial MT"/>
              </a:rPr>
              <a:t>data into a </a:t>
            </a:r>
            <a:r>
              <a:rPr sz="1900">
                <a:latin typeface="Arial MT"/>
                <a:cs typeface="Arial MT"/>
              </a:rPr>
              <a:t> </a:t>
            </a:r>
            <a:r>
              <a:rPr sz="1900" spc="-5">
                <a:latin typeface="Arial MT"/>
                <a:cs typeface="Arial MT"/>
              </a:rPr>
              <a:t>central database </a:t>
            </a:r>
            <a:r>
              <a:rPr sz="1900">
                <a:latin typeface="Arial MT"/>
                <a:cs typeface="Arial MT"/>
              </a:rPr>
              <a:t>for </a:t>
            </a:r>
            <a:r>
              <a:rPr sz="1900" spc="-5">
                <a:latin typeface="Arial MT"/>
                <a:cs typeface="Arial MT"/>
              </a:rPr>
              <a:t>analysis characterized by asynchronous writes to </a:t>
            </a:r>
            <a:r>
              <a:rPr sz="1900" spc="-515">
                <a:latin typeface="Arial MT"/>
                <a:cs typeface="Arial MT"/>
              </a:rPr>
              <a:t> </a:t>
            </a:r>
            <a:r>
              <a:rPr sz="1900" spc="-5">
                <a:latin typeface="Arial MT"/>
                <a:cs typeface="Arial MT"/>
              </a:rPr>
              <a:t>RAM.</a:t>
            </a:r>
            <a:endParaRPr sz="1900">
              <a:latin typeface="Arial MT"/>
              <a:cs typeface="Arial MT"/>
            </a:endParaRP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60</a:t>
            </a:r>
            <a:endParaRPr sz="2400">
              <a:latin typeface="Arial"/>
              <a:cs typeface="Arial"/>
            </a:endParaRPr>
          </a:p>
        </p:txBody>
      </p:sp>
    </p:spTree>
    <p:extLst>
      <p:ext uri="{BB962C8B-B14F-4D97-AF65-F5344CB8AC3E}">
        <p14:creationId xmlns:p14="http://schemas.microsoft.com/office/powerpoint/2010/main" val="1887700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546" y="2684929"/>
            <a:ext cx="9404723" cy="1400530"/>
          </a:xfrm>
        </p:spPr>
        <p:txBody>
          <a:bodyPr/>
          <a:lstStyle/>
          <a:p>
            <a:pPr algn="ctr"/>
            <a:r>
              <a:rPr lang="en-US"/>
              <a:t>Thank you</a:t>
            </a:r>
          </a:p>
        </p:txBody>
      </p:sp>
    </p:spTree>
    <p:extLst>
      <p:ext uri="{BB962C8B-B14F-4D97-AF65-F5344CB8AC3E}">
        <p14:creationId xmlns:p14="http://schemas.microsoft.com/office/powerpoint/2010/main" val="16951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750333"/>
          </a:xfrm>
          <a:prstGeom prst="rect">
            <a:avLst/>
          </a:prstGeom>
        </p:spPr>
        <p:txBody>
          <a:bodyPr vert="horz" wrap="square" lIns="0" tIns="102996" rIns="0" bIns="0" rtlCol="0">
            <a:spAutoFit/>
          </a:bodyPr>
          <a:lstStyle/>
          <a:p>
            <a:pPr marL="12700" marR="5080">
              <a:lnSpc>
                <a:spcPct val="100000"/>
              </a:lnSpc>
              <a:spcBef>
                <a:spcPts val="100"/>
              </a:spcBef>
            </a:pPr>
            <a:r>
              <a:rPr spc="-50"/>
              <a:t>NoSQL</a:t>
            </a:r>
            <a:r>
              <a:rPr spc="-160"/>
              <a:t> </a:t>
            </a:r>
            <a:r>
              <a:rPr spc="-65"/>
              <a:t>data</a:t>
            </a:r>
            <a:r>
              <a:rPr spc="-155"/>
              <a:t> </a:t>
            </a:r>
            <a:r>
              <a:rPr spc="-55"/>
              <a:t>architecture </a:t>
            </a:r>
            <a:r>
              <a:rPr spc="-1185"/>
              <a:t> </a:t>
            </a:r>
            <a:r>
              <a:rPr spc="-45"/>
              <a:t>patterns</a:t>
            </a:r>
          </a:p>
        </p:txBody>
      </p:sp>
      <p:sp>
        <p:nvSpPr>
          <p:cNvPr id="3" name="object 3"/>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3</a:t>
            </a:r>
            <a:endParaRPr sz="2400">
              <a:latin typeface="Arial"/>
              <a:cs typeface="Aria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486580"/>
            <a:ext cx="11201400"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706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00991" y="0"/>
            <a:ext cx="191347" cy="6858000"/>
            <a:chOff x="9000743" y="0"/>
            <a:chExt cx="143510" cy="6858000"/>
          </a:xfrm>
        </p:grpSpPr>
        <p:sp>
          <p:nvSpPr>
            <p:cNvPr id="3" name="object 3"/>
            <p:cNvSpPr/>
            <p:nvPr/>
          </p:nvSpPr>
          <p:spPr>
            <a:xfrm>
              <a:off x="9000743" y="4846320"/>
              <a:ext cx="143510" cy="2011680"/>
            </a:xfrm>
            <a:custGeom>
              <a:avLst/>
              <a:gdLst/>
              <a:ahLst/>
              <a:cxnLst/>
              <a:rect l="l" t="t" r="r" b="b"/>
              <a:pathLst>
                <a:path w="143509" h="2011679">
                  <a:moveTo>
                    <a:pt x="143255" y="0"/>
                  </a:moveTo>
                  <a:lnTo>
                    <a:pt x="0" y="0"/>
                  </a:lnTo>
                  <a:lnTo>
                    <a:pt x="0" y="2011679"/>
                  </a:lnTo>
                  <a:lnTo>
                    <a:pt x="143255" y="2011679"/>
                  </a:lnTo>
                  <a:lnTo>
                    <a:pt x="143255" y="0"/>
                  </a:lnTo>
                  <a:close/>
                </a:path>
              </a:pathLst>
            </a:custGeom>
            <a:solidFill>
              <a:srgbClr val="D1282D"/>
            </a:solidFill>
          </p:spPr>
          <p:txBody>
            <a:bodyPr wrap="square" lIns="0" tIns="0" rIns="0" bIns="0" rtlCol="0"/>
            <a:lstStyle/>
            <a:p>
              <a:endParaRPr/>
            </a:p>
          </p:txBody>
        </p:sp>
        <p:sp>
          <p:nvSpPr>
            <p:cNvPr id="4" name="object 4"/>
            <p:cNvSpPr/>
            <p:nvPr/>
          </p:nvSpPr>
          <p:spPr>
            <a:xfrm>
              <a:off x="9000743" y="0"/>
              <a:ext cx="143510" cy="4846320"/>
            </a:xfrm>
            <a:custGeom>
              <a:avLst/>
              <a:gdLst/>
              <a:ahLst/>
              <a:cxnLst/>
              <a:rect l="l" t="t" r="r" b="b"/>
              <a:pathLst>
                <a:path w="143509" h="4846320">
                  <a:moveTo>
                    <a:pt x="143255" y="0"/>
                  </a:moveTo>
                  <a:lnTo>
                    <a:pt x="0" y="0"/>
                  </a:lnTo>
                  <a:lnTo>
                    <a:pt x="0" y="4846320"/>
                  </a:lnTo>
                  <a:lnTo>
                    <a:pt x="143255" y="4846320"/>
                  </a:lnTo>
                  <a:lnTo>
                    <a:pt x="14325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1865885" y="986993"/>
            <a:ext cx="7864687" cy="848994"/>
          </a:xfrm>
          <a:prstGeom prst="rect">
            <a:avLst/>
          </a:prstGeom>
        </p:spPr>
        <p:txBody>
          <a:bodyPr vert="horz" wrap="square" lIns="0" tIns="12700" rIns="0" bIns="0" rtlCol="0">
            <a:spAutoFit/>
          </a:bodyPr>
          <a:lstStyle/>
          <a:p>
            <a:pPr marL="12700">
              <a:lnSpc>
                <a:spcPct val="100000"/>
              </a:lnSpc>
              <a:spcBef>
                <a:spcPts val="100"/>
              </a:spcBef>
            </a:pPr>
            <a:r>
              <a:rPr sz="5400" spc="-125">
                <a:solidFill>
                  <a:srgbClr val="000000"/>
                </a:solidFill>
              </a:rPr>
              <a:t>Key-Value</a:t>
            </a:r>
            <a:r>
              <a:rPr sz="5400" spc="-190">
                <a:solidFill>
                  <a:srgbClr val="000000"/>
                </a:solidFill>
              </a:rPr>
              <a:t> </a:t>
            </a:r>
            <a:r>
              <a:rPr sz="5400" spc="-55">
                <a:solidFill>
                  <a:srgbClr val="000000"/>
                </a:solidFill>
              </a:rPr>
              <a:t>Store</a:t>
            </a:r>
            <a:endParaRPr sz="5400"/>
          </a:p>
        </p:txBody>
      </p:sp>
      <p:sp>
        <p:nvSpPr>
          <p:cNvPr id="6" name="object 6"/>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latin typeface="Arial"/>
                <a:cs typeface="Arial"/>
              </a:rPr>
              <a:t>4</a:t>
            </a:r>
            <a:endParaRPr sz="2400">
              <a:latin typeface="Arial"/>
              <a:cs typeface="Arial"/>
            </a:endParaRPr>
          </a:p>
        </p:txBody>
      </p:sp>
      <p:pic>
        <p:nvPicPr>
          <p:cNvPr id="7" name="object 7"/>
          <p:cNvPicPr/>
          <p:nvPr/>
        </p:nvPicPr>
        <p:blipFill>
          <a:blip r:embed="rId2" cstate="print"/>
          <a:stretch>
            <a:fillRect/>
          </a:stretch>
        </p:blipFill>
        <p:spPr>
          <a:xfrm>
            <a:off x="3149600" y="2438400"/>
            <a:ext cx="5155184" cy="3886200"/>
          </a:xfrm>
          <a:prstGeom prst="rect">
            <a:avLst/>
          </a:prstGeom>
        </p:spPr>
      </p:pic>
    </p:spTree>
    <p:extLst>
      <p:ext uri="{BB962C8B-B14F-4D97-AF65-F5344CB8AC3E}">
        <p14:creationId xmlns:p14="http://schemas.microsoft.com/office/powerpoint/2010/main" val="21368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54400" y="4085843"/>
            <a:ext cx="6045200" cy="2743576"/>
          </a:xfrm>
          <a:prstGeom prst="rect">
            <a:avLst/>
          </a:prstGeom>
        </p:spPr>
      </p:pic>
      <p:sp>
        <p:nvSpPr>
          <p:cNvPr id="3" name="object 3"/>
          <p:cNvSpPr txBox="1">
            <a:spLocks noGrp="1"/>
          </p:cNvSpPr>
          <p:nvPr>
            <p:ph type="title"/>
          </p:nvPr>
        </p:nvSpPr>
        <p:spPr>
          <a:xfrm>
            <a:off x="714587" y="888619"/>
            <a:ext cx="5456767" cy="659155"/>
          </a:xfrm>
          <a:prstGeom prst="rect">
            <a:avLst/>
          </a:prstGeom>
        </p:spPr>
        <p:txBody>
          <a:bodyPr vert="horz" wrap="square" lIns="0" tIns="12700" rIns="0" bIns="0" rtlCol="0">
            <a:spAutoFit/>
          </a:bodyPr>
          <a:lstStyle/>
          <a:p>
            <a:pPr marL="12700">
              <a:lnSpc>
                <a:spcPct val="100000"/>
              </a:lnSpc>
              <a:spcBef>
                <a:spcPts val="100"/>
              </a:spcBef>
            </a:pPr>
            <a:r>
              <a:rPr spc="-70"/>
              <a:t>Key-value</a:t>
            </a:r>
            <a:r>
              <a:rPr spc="-195"/>
              <a:t> </a:t>
            </a:r>
            <a:r>
              <a:rPr spc="-45"/>
              <a:t>stores</a:t>
            </a:r>
          </a:p>
        </p:txBody>
      </p:sp>
      <p:sp>
        <p:nvSpPr>
          <p:cNvPr id="4" name="object 4"/>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5</a:t>
            </a:r>
            <a:endParaRPr sz="2400">
              <a:latin typeface="Arial"/>
              <a:cs typeface="Arial"/>
            </a:endParaRPr>
          </a:p>
        </p:txBody>
      </p:sp>
      <p:sp>
        <p:nvSpPr>
          <p:cNvPr id="6" name="object 6"/>
          <p:cNvSpPr txBox="1"/>
          <p:nvPr/>
        </p:nvSpPr>
        <p:spPr>
          <a:xfrm>
            <a:off x="714587" y="1777950"/>
            <a:ext cx="10586720" cy="2142253"/>
          </a:xfrm>
          <a:prstGeom prst="rect">
            <a:avLst/>
          </a:prstGeom>
        </p:spPr>
        <p:txBody>
          <a:bodyPr vert="horz" wrap="square" lIns="0" tIns="13335" rIns="0" bIns="0" rtlCol="0">
            <a:spAutoFit/>
          </a:bodyPr>
          <a:lstStyle/>
          <a:p>
            <a:pPr marL="355600" marR="140970" indent="-342900" algn="just">
              <a:lnSpc>
                <a:spcPct val="100000"/>
              </a:lnSpc>
              <a:spcBef>
                <a:spcPts val="105"/>
              </a:spcBef>
              <a:buChar char="•"/>
              <a:tabLst>
                <a:tab pos="355600" algn="l"/>
              </a:tabLst>
            </a:pPr>
            <a:r>
              <a:rPr sz="2000">
                <a:latin typeface="Arial MT"/>
                <a:cs typeface="Arial MT"/>
              </a:rPr>
              <a:t>A</a:t>
            </a:r>
            <a:r>
              <a:rPr sz="2000" spc="-114">
                <a:latin typeface="Arial MT"/>
                <a:cs typeface="Arial MT"/>
              </a:rPr>
              <a:t> </a:t>
            </a:r>
            <a:r>
              <a:rPr sz="2000" i="1">
                <a:latin typeface="Arial"/>
                <a:cs typeface="Arial"/>
              </a:rPr>
              <a:t>key-value</a:t>
            </a:r>
            <a:r>
              <a:rPr sz="2000" i="1" spc="-45">
                <a:latin typeface="Arial"/>
                <a:cs typeface="Arial"/>
              </a:rPr>
              <a:t> </a:t>
            </a:r>
            <a:r>
              <a:rPr sz="2000" i="1">
                <a:latin typeface="Arial"/>
                <a:cs typeface="Arial"/>
              </a:rPr>
              <a:t>store</a:t>
            </a:r>
            <a:r>
              <a:rPr sz="2000" i="1" spc="-20">
                <a:latin typeface="Arial"/>
                <a:cs typeface="Arial"/>
              </a:rPr>
              <a:t> </a:t>
            </a:r>
            <a:r>
              <a:rPr sz="2000">
                <a:latin typeface="Arial MT"/>
                <a:cs typeface="Arial MT"/>
              </a:rPr>
              <a:t>is</a:t>
            </a:r>
            <a:r>
              <a:rPr sz="2000" spc="10">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simple</a:t>
            </a:r>
            <a:r>
              <a:rPr sz="2000" spc="-25">
                <a:latin typeface="Arial MT"/>
                <a:cs typeface="Arial MT"/>
              </a:rPr>
              <a:t> </a:t>
            </a:r>
            <a:r>
              <a:rPr sz="2000">
                <a:latin typeface="Arial MT"/>
                <a:cs typeface="Arial MT"/>
              </a:rPr>
              <a:t>database</a:t>
            </a:r>
            <a:r>
              <a:rPr sz="2000" spc="-15">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when</a:t>
            </a:r>
            <a:r>
              <a:rPr sz="2000" spc="-20">
                <a:latin typeface="Arial MT"/>
                <a:cs typeface="Arial MT"/>
              </a:rPr>
              <a:t> </a:t>
            </a:r>
            <a:r>
              <a:rPr sz="2000">
                <a:latin typeface="Arial MT"/>
                <a:cs typeface="Arial MT"/>
              </a:rPr>
              <a:t>presented</a:t>
            </a:r>
            <a:r>
              <a:rPr sz="2000" spc="-35">
                <a:latin typeface="Arial MT"/>
                <a:cs typeface="Arial MT"/>
              </a:rPr>
              <a:t> </a:t>
            </a:r>
            <a:r>
              <a:rPr sz="2000">
                <a:latin typeface="Arial MT"/>
                <a:cs typeface="Arial MT"/>
              </a:rPr>
              <a:t>with</a:t>
            </a:r>
            <a:r>
              <a:rPr sz="2000" spc="-5">
                <a:latin typeface="Arial MT"/>
                <a:cs typeface="Arial MT"/>
              </a:rPr>
              <a:t> </a:t>
            </a:r>
            <a:r>
              <a:rPr sz="2000">
                <a:latin typeface="Arial MT"/>
                <a:cs typeface="Arial MT"/>
              </a:rPr>
              <a:t>a </a:t>
            </a:r>
            <a:r>
              <a:rPr sz="2000" spc="-545">
                <a:latin typeface="Arial MT"/>
                <a:cs typeface="Arial MT"/>
              </a:rPr>
              <a:t> </a:t>
            </a:r>
            <a:r>
              <a:rPr sz="2000">
                <a:latin typeface="Arial MT"/>
                <a:cs typeface="Arial MT"/>
              </a:rPr>
              <a:t>simple</a:t>
            </a:r>
            <a:r>
              <a:rPr sz="2000" spc="-10">
                <a:latin typeface="Arial MT"/>
                <a:cs typeface="Arial MT"/>
              </a:rPr>
              <a:t> </a:t>
            </a:r>
            <a:r>
              <a:rPr sz="2000">
                <a:latin typeface="Arial MT"/>
                <a:cs typeface="Arial MT"/>
              </a:rPr>
              <a:t>string</a:t>
            </a:r>
            <a:r>
              <a:rPr sz="2000" spc="-25">
                <a:latin typeface="Arial MT"/>
                <a:cs typeface="Arial MT"/>
              </a:rPr>
              <a:t> </a:t>
            </a:r>
            <a:r>
              <a:rPr sz="2000">
                <a:latin typeface="Arial MT"/>
                <a:cs typeface="Arial MT"/>
              </a:rPr>
              <a:t>(the</a:t>
            </a:r>
            <a:r>
              <a:rPr sz="2000" spc="-10">
                <a:latin typeface="Arial MT"/>
                <a:cs typeface="Arial MT"/>
              </a:rPr>
              <a:t> </a:t>
            </a:r>
            <a:r>
              <a:rPr sz="2000" spc="-5">
                <a:latin typeface="Arial MT"/>
                <a:cs typeface="Arial MT"/>
              </a:rPr>
              <a:t>key)</a:t>
            </a:r>
            <a:r>
              <a:rPr sz="2000" spc="-20">
                <a:latin typeface="Arial MT"/>
                <a:cs typeface="Arial MT"/>
              </a:rPr>
              <a:t> </a:t>
            </a:r>
            <a:r>
              <a:rPr sz="2000">
                <a:latin typeface="Arial MT"/>
                <a:cs typeface="Arial MT"/>
              </a:rPr>
              <a:t>returns</a:t>
            </a:r>
            <a:r>
              <a:rPr sz="2000" spc="-30">
                <a:latin typeface="Arial MT"/>
                <a:cs typeface="Arial MT"/>
              </a:rPr>
              <a:t> </a:t>
            </a:r>
            <a:r>
              <a:rPr sz="2000">
                <a:latin typeface="Arial MT"/>
                <a:cs typeface="Arial MT"/>
              </a:rPr>
              <a:t>an</a:t>
            </a:r>
            <a:r>
              <a:rPr sz="2000" spc="-15">
                <a:latin typeface="Arial MT"/>
                <a:cs typeface="Arial MT"/>
              </a:rPr>
              <a:t> </a:t>
            </a:r>
            <a:r>
              <a:rPr sz="2000">
                <a:latin typeface="Arial MT"/>
                <a:cs typeface="Arial MT"/>
              </a:rPr>
              <a:t>arbitrary</a:t>
            </a:r>
            <a:r>
              <a:rPr sz="2000" spc="-45">
                <a:latin typeface="Arial MT"/>
                <a:cs typeface="Arial MT"/>
              </a:rPr>
              <a:t> </a:t>
            </a:r>
            <a:r>
              <a:rPr sz="2000">
                <a:latin typeface="Arial MT"/>
                <a:cs typeface="Arial MT"/>
              </a:rPr>
              <a:t>large</a:t>
            </a:r>
            <a:r>
              <a:rPr sz="2000" spc="-15">
                <a:latin typeface="Arial MT"/>
                <a:cs typeface="Arial MT"/>
              </a:rPr>
              <a:t> </a:t>
            </a:r>
            <a:r>
              <a:rPr sz="2000">
                <a:latin typeface="Arial MT"/>
                <a:cs typeface="Arial MT"/>
              </a:rPr>
              <a:t>BLOB</a:t>
            </a:r>
            <a:r>
              <a:rPr sz="2000" spc="-25">
                <a:latin typeface="Arial MT"/>
                <a:cs typeface="Arial MT"/>
              </a:rPr>
              <a:t> </a:t>
            </a:r>
            <a:r>
              <a:rPr sz="2000">
                <a:latin typeface="Arial MT"/>
                <a:cs typeface="Arial MT"/>
              </a:rPr>
              <a:t>of</a:t>
            </a:r>
            <a:r>
              <a:rPr sz="2000" spc="-5">
                <a:latin typeface="Arial MT"/>
                <a:cs typeface="Arial MT"/>
              </a:rPr>
              <a:t> </a:t>
            </a:r>
            <a:r>
              <a:rPr sz="2000">
                <a:latin typeface="Arial MT"/>
                <a:cs typeface="Arial MT"/>
              </a:rPr>
              <a:t>data</a:t>
            </a:r>
            <a:r>
              <a:rPr sz="2000" spc="-30">
                <a:latin typeface="Arial MT"/>
                <a:cs typeface="Arial MT"/>
              </a:rPr>
              <a:t> </a:t>
            </a:r>
            <a:r>
              <a:rPr sz="2000">
                <a:latin typeface="Arial MT"/>
                <a:cs typeface="Arial MT"/>
              </a:rPr>
              <a:t>(the </a:t>
            </a:r>
            <a:r>
              <a:rPr sz="2000" spc="-545">
                <a:latin typeface="Arial MT"/>
                <a:cs typeface="Arial MT"/>
              </a:rPr>
              <a:t> </a:t>
            </a:r>
            <a:r>
              <a:rPr sz="2000">
                <a:latin typeface="Arial MT"/>
                <a:cs typeface="Arial MT"/>
              </a:rPr>
              <a:t>value).</a:t>
            </a:r>
          </a:p>
          <a:p>
            <a:pPr marL="355600" marR="33020" indent="-342900" algn="just">
              <a:lnSpc>
                <a:spcPct val="100000"/>
              </a:lnSpc>
              <a:spcBef>
                <a:spcPts val="1085"/>
              </a:spcBef>
              <a:buChar char="•"/>
              <a:tabLst>
                <a:tab pos="355600" algn="l"/>
              </a:tabLst>
            </a:pPr>
            <a:r>
              <a:rPr sz="2000">
                <a:latin typeface="Arial MT"/>
                <a:cs typeface="Arial MT"/>
              </a:rPr>
              <a:t>A</a:t>
            </a:r>
            <a:r>
              <a:rPr sz="2000" spc="-110">
                <a:latin typeface="Arial MT"/>
                <a:cs typeface="Arial MT"/>
              </a:rPr>
              <a:t> </a:t>
            </a:r>
            <a:r>
              <a:rPr sz="2000">
                <a:latin typeface="Arial MT"/>
                <a:cs typeface="Arial MT"/>
              </a:rPr>
              <a:t>key-value</a:t>
            </a:r>
            <a:r>
              <a:rPr sz="2000" spc="-30">
                <a:latin typeface="Arial MT"/>
                <a:cs typeface="Arial MT"/>
              </a:rPr>
              <a:t> </a:t>
            </a:r>
            <a:r>
              <a:rPr sz="2000">
                <a:latin typeface="Arial MT"/>
                <a:cs typeface="Arial MT"/>
              </a:rPr>
              <a:t>store</a:t>
            </a:r>
            <a:r>
              <a:rPr sz="2000" spc="-30">
                <a:latin typeface="Arial MT"/>
                <a:cs typeface="Arial MT"/>
              </a:rPr>
              <a:t> </a:t>
            </a:r>
            <a:r>
              <a:rPr sz="2000">
                <a:latin typeface="Arial MT"/>
                <a:cs typeface="Arial MT"/>
              </a:rPr>
              <a:t>is like a</a:t>
            </a:r>
            <a:r>
              <a:rPr sz="2000" spc="-15">
                <a:latin typeface="Arial MT"/>
                <a:cs typeface="Arial MT"/>
              </a:rPr>
              <a:t> dictionary.</a:t>
            </a:r>
            <a:r>
              <a:rPr sz="2000" spc="-145">
                <a:latin typeface="Arial MT"/>
                <a:cs typeface="Arial MT"/>
              </a:rPr>
              <a:t> </a:t>
            </a:r>
            <a:r>
              <a:rPr sz="2000">
                <a:latin typeface="Arial MT"/>
                <a:cs typeface="Arial MT"/>
              </a:rPr>
              <a:t>A</a:t>
            </a:r>
            <a:r>
              <a:rPr sz="2000" spc="-114">
                <a:latin typeface="Arial MT"/>
                <a:cs typeface="Arial MT"/>
              </a:rPr>
              <a:t> </a:t>
            </a:r>
            <a:r>
              <a:rPr sz="2000">
                <a:latin typeface="Arial MT"/>
                <a:cs typeface="Arial MT"/>
              </a:rPr>
              <a:t>dictionary</a:t>
            </a:r>
            <a:r>
              <a:rPr sz="2000" spc="-30">
                <a:latin typeface="Arial MT"/>
                <a:cs typeface="Arial MT"/>
              </a:rPr>
              <a:t> </a:t>
            </a:r>
            <a:r>
              <a:rPr sz="2000">
                <a:latin typeface="Arial MT"/>
                <a:cs typeface="Arial MT"/>
              </a:rPr>
              <a:t>has</a:t>
            </a:r>
            <a:r>
              <a:rPr sz="2000" spc="-10">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list of</a:t>
            </a:r>
            <a:r>
              <a:rPr sz="2000" spc="-10">
                <a:latin typeface="Arial MT"/>
                <a:cs typeface="Arial MT"/>
              </a:rPr>
              <a:t> </a:t>
            </a:r>
            <a:r>
              <a:rPr sz="2000">
                <a:latin typeface="Arial MT"/>
                <a:cs typeface="Arial MT"/>
              </a:rPr>
              <a:t>words </a:t>
            </a:r>
            <a:r>
              <a:rPr sz="2000" spc="-54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each</a:t>
            </a:r>
            <a:r>
              <a:rPr sz="2000" spc="-35">
                <a:latin typeface="Arial MT"/>
                <a:cs typeface="Arial MT"/>
              </a:rPr>
              <a:t> </a:t>
            </a:r>
            <a:r>
              <a:rPr sz="2000">
                <a:latin typeface="Arial MT"/>
                <a:cs typeface="Arial MT"/>
              </a:rPr>
              <a:t>word</a:t>
            </a:r>
            <a:r>
              <a:rPr sz="2000" spc="-15">
                <a:latin typeface="Arial MT"/>
                <a:cs typeface="Arial MT"/>
              </a:rPr>
              <a:t> </a:t>
            </a:r>
            <a:r>
              <a:rPr sz="2000">
                <a:latin typeface="Arial MT"/>
                <a:cs typeface="Arial MT"/>
              </a:rPr>
              <a:t>has</a:t>
            </a:r>
            <a:r>
              <a:rPr sz="2000" spc="-10">
                <a:latin typeface="Arial MT"/>
                <a:cs typeface="Arial MT"/>
              </a:rPr>
              <a:t> </a:t>
            </a:r>
            <a:r>
              <a:rPr sz="2000">
                <a:latin typeface="Arial MT"/>
                <a:cs typeface="Arial MT"/>
              </a:rPr>
              <a:t>one</a:t>
            </a:r>
            <a:r>
              <a:rPr sz="2000" spc="-15">
                <a:latin typeface="Arial MT"/>
                <a:cs typeface="Arial MT"/>
              </a:rPr>
              <a:t> </a:t>
            </a:r>
            <a:r>
              <a:rPr sz="2000">
                <a:latin typeface="Arial MT"/>
                <a:cs typeface="Arial MT"/>
              </a:rPr>
              <a:t>or</a:t>
            </a:r>
            <a:r>
              <a:rPr sz="2000" spc="-15">
                <a:latin typeface="Arial MT"/>
                <a:cs typeface="Arial MT"/>
              </a:rPr>
              <a:t> </a:t>
            </a:r>
            <a:r>
              <a:rPr sz="2000">
                <a:latin typeface="Arial MT"/>
                <a:cs typeface="Arial MT"/>
              </a:rPr>
              <a:t>more</a:t>
            </a:r>
            <a:r>
              <a:rPr sz="2000" spc="-20">
                <a:latin typeface="Arial MT"/>
                <a:cs typeface="Arial MT"/>
              </a:rPr>
              <a:t> </a:t>
            </a:r>
            <a:r>
              <a:rPr sz="2000">
                <a:latin typeface="Arial MT"/>
                <a:cs typeface="Arial MT"/>
              </a:rPr>
              <a:t>definitions.</a:t>
            </a:r>
          </a:p>
          <a:p>
            <a:pPr marL="355600" marR="5080" indent="-342900" algn="just">
              <a:lnSpc>
                <a:spcPct val="100000"/>
              </a:lnSpc>
              <a:spcBef>
                <a:spcPts val="1080"/>
              </a:spcBef>
              <a:buChar char="•"/>
              <a:tabLst>
                <a:tab pos="355600" algn="l"/>
              </a:tabLst>
            </a:pPr>
            <a:r>
              <a:rPr sz="2000">
                <a:latin typeface="Arial MT"/>
                <a:cs typeface="Arial MT"/>
              </a:rPr>
              <a:t>Like</a:t>
            </a:r>
            <a:r>
              <a:rPr sz="2000" spc="-5">
                <a:latin typeface="Arial MT"/>
                <a:cs typeface="Arial MT"/>
              </a:rPr>
              <a:t> </a:t>
            </a:r>
            <a:r>
              <a:rPr sz="2000">
                <a:latin typeface="Arial MT"/>
                <a:cs typeface="Arial MT"/>
              </a:rPr>
              <a:t>the</a:t>
            </a:r>
            <a:r>
              <a:rPr sz="2000" spc="-5">
                <a:latin typeface="Arial MT"/>
                <a:cs typeface="Arial MT"/>
              </a:rPr>
              <a:t> </a:t>
            </a:r>
            <a:r>
              <a:rPr sz="2000" spc="-15">
                <a:latin typeface="Arial MT"/>
                <a:cs typeface="Arial MT"/>
              </a:rPr>
              <a:t>dictionary,</a:t>
            </a:r>
            <a:r>
              <a:rPr sz="2000" spc="-25">
                <a:latin typeface="Arial MT"/>
                <a:cs typeface="Arial MT"/>
              </a:rPr>
              <a:t> </a:t>
            </a:r>
            <a:r>
              <a:rPr sz="2000">
                <a:latin typeface="Arial MT"/>
                <a:cs typeface="Arial MT"/>
              </a:rPr>
              <a:t>a</a:t>
            </a:r>
            <a:r>
              <a:rPr sz="2000" spc="5">
                <a:latin typeface="Arial MT"/>
                <a:cs typeface="Arial MT"/>
              </a:rPr>
              <a:t> </a:t>
            </a:r>
            <a:r>
              <a:rPr sz="2000" spc="-5">
                <a:latin typeface="Arial MT"/>
                <a:cs typeface="Arial MT"/>
              </a:rPr>
              <a:t>key-value</a:t>
            </a:r>
            <a:r>
              <a:rPr sz="2000" spc="-25">
                <a:latin typeface="Arial MT"/>
                <a:cs typeface="Arial MT"/>
              </a:rPr>
              <a:t> </a:t>
            </a:r>
            <a:r>
              <a:rPr sz="2000">
                <a:latin typeface="Arial MT"/>
                <a:cs typeface="Arial MT"/>
              </a:rPr>
              <a:t>store</a:t>
            </a:r>
            <a:r>
              <a:rPr sz="2000" spc="-25">
                <a:latin typeface="Arial MT"/>
                <a:cs typeface="Arial MT"/>
              </a:rPr>
              <a:t> </a:t>
            </a:r>
            <a:r>
              <a:rPr sz="2000">
                <a:latin typeface="Arial MT"/>
                <a:cs typeface="Arial MT"/>
              </a:rPr>
              <a:t>is</a:t>
            </a:r>
            <a:r>
              <a:rPr sz="2000" spc="-10">
                <a:latin typeface="Arial MT"/>
                <a:cs typeface="Arial MT"/>
              </a:rPr>
              <a:t> </a:t>
            </a:r>
            <a:r>
              <a:rPr sz="2000">
                <a:latin typeface="Arial MT"/>
                <a:cs typeface="Arial MT"/>
              </a:rPr>
              <a:t>also</a:t>
            </a:r>
            <a:r>
              <a:rPr sz="2000" spc="-10">
                <a:latin typeface="Arial MT"/>
                <a:cs typeface="Arial MT"/>
              </a:rPr>
              <a:t> </a:t>
            </a:r>
            <a:r>
              <a:rPr sz="2000">
                <a:latin typeface="Arial MT"/>
                <a:cs typeface="Arial MT"/>
              </a:rPr>
              <a:t>indexed</a:t>
            </a:r>
            <a:r>
              <a:rPr sz="2000" spc="5">
                <a:latin typeface="Arial MT"/>
                <a:cs typeface="Arial MT"/>
              </a:rPr>
              <a:t> </a:t>
            </a:r>
            <a:r>
              <a:rPr sz="2000">
                <a:latin typeface="Arial MT"/>
                <a:cs typeface="Arial MT"/>
              </a:rPr>
              <a:t>by</a:t>
            </a:r>
            <a:r>
              <a:rPr sz="2000" spc="-20">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key; the </a:t>
            </a:r>
            <a:r>
              <a:rPr sz="2000" spc="-545">
                <a:latin typeface="Arial MT"/>
                <a:cs typeface="Arial MT"/>
              </a:rPr>
              <a:t> </a:t>
            </a:r>
            <a:r>
              <a:rPr sz="2000">
                <a:latin typeface="Arial MT"/>
                <a:cs typeface="Arial MT"/>
              </a:rPr>
              <a:t>key</a:t>
            </a:r>
            <a:r>
              <a:rPr sz="2000" spc="-25">
                <a:latin typeface="Arial MT"/>
                <a:cs typeface="Arial MT"/>
              </a:rPr>
              <a:t> </a:t>
            </a:r>
            <a:r>
              <a:rPr sz="2000">
                <a:latin typeface="Arial MT"/>
                <a:cs typeface="Arial MT"/>
              </a:rPr>
              <a:t>points</a:t>
            </a:r>
            <a:r>
              <a:rPr sz="2000" spc="-15">
                <a:latin typeface="Arial MT"/>
                <a:cs typeface="Arial MT"/>
              </a:rPr>
              <a:t> </a:t>
            </a:r>
            <a:r>
              <a:rPr sz="2000">
                <a:latin typeface="Arial MT"/>
                <a:cs typeface="Arial MT"/>
              </a:rPr>
              <a:t>directly</a:t>
            </a:r>
            <a:r>
              <a:rPr sz="2000" spc="-2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value.</a:t>
            </a:r>
          </a:p>
        </p:txBody>
      </p:sp>
    </p:spTree>
    <p:extLst>
      <p:ext uri="{BB962C8B-B14F-4D97-AF65-F5344CB8AC3E}">
        <p14:creationId xmlns:p14="http://schemas.microsoft.com/office/powerpoint/2010/main" val="31136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888619"/>
            <a:ext cx="2943013" cy="574040"/>
          </a:xfrm>
          <a:prstGeom prst="rect">
            <a:avLst/>
          </a:prstGeom>
        </p:spPr>
        <p:txBody>
          <a:bodyPr vert="horz" wrap="square" lIns="0" tIns="12700" rIns="0" bIns="0" rtlCol="0">
            <a:spAutoFit/>
          </a:bodyPr>
          <a:lstStyle/>
          <a:p>
            <a:pPr marL="12700">
              <a:lnSpc>
                <a:spcPct val="100000"/>
              </a:lnSpc>
              <a:spcBef>
                <a:spcPts val="100"/>
              </a:spcBef>
            </a:pPr>
            <a:r>
              <a:rPr sz="3600" spc="-60">
                <a:solidFill>
                  <a:srgbClr val="D1282D"/>
                </a:solidFill>
                <a:latin typeface="Arial Black"/>
                <a:cs typeface="Arial Black"/>
              </a:rPr>
              <a:t>Question</a:t>
            </a:r>
            <a:endParaRPr sz="3600">
              <a:latin typeface="Arial Black"/>
              <a:cs typeface="Arial Black"/>
            </a:endParaRPr>
          </a:p>
        </p:txBody>
      </p:sp>
      <p:sp>
        <p:nvSpPr>
          <p:cNvPr id="3" name="object 3"/>
          <p:cNvSpPr txBox="1"/>
          <p:nvPr/>
        </p:nvSpPr>
        <p:spPr>
          <a:xfrm>
            <a:off x="3569207" y="3086557"/>
            <a:ext cx="6682740" cy="1002030"/>
          </a:xfrm>
          <a:prstGeom prst="rect">
            <a:avLst/>
          </a:prstGeom>
        </p:spPr>
        <p:txBody>
          <a:bodyPr vert="horz" wrap="square" lIns="0" tIns="13335" rIns="0" bIns="0" rtlCol="0">
            <a:spAutoFit/>
          </a:bodyPr>
          <a:lstStyle/>
          <a:p>
            <a:pPr marL="745490" marR="5080" indent="-733425">
              <a:lnSpc>
                <a:spcPct val="100000"/>
              </a:lnSpc>
              <a:spcBef>
                <a:spcPts val="105"/>
              </a:spcBef>
            </a:pPr>
            <a:r>
              <a:rPr sz="3200" b="1">
                <a:latin typeface="Arial"/>
                <a:cs typeface="Arial"/>
              </a:rPr>
              <a:t>Do</a:t>
            </a:r>
            <a:r>
              <a:rPr sz="3200" b="1" spc="-30">
                <a:latin typeface="Arial"/>
                <a:cs typeface="Arial"/>
              </a:rPr>
              <a:t> </a:t>
            </a:r>
            <a:r>
              <a:rPr sz="3200" b="1">
                <a:latin typeface="Arial"/>
                <a:cs typeface="Arial"/>
              </a:rPr>
              <a:t>we</a:t>
            </a:r>
            <a:r>
              <a:rPr sz="3200" b="1" spc="-30">
                <a:latin typeface="Arial"/>
                <a:cs typeface="Arial"/>
              </a:rPr>
              <a:t> </a:t>
            </a:r>
            <a:r>
              <a:rPr sz="3200" b="1">
                <a:latin typeface="Arial"/>
                <a:cs typeface="Arial"/>
              </a:rPr>
              <a:t>really</a:t>
            </a:r>
            <a:r>
              <a:rPr sz="3200" b="1" spc="-30">
                <a:latin typeface="Arial"/>
                <a:cs typeface="Arial"/>
              </a:rPr>
              <a:t> </a:t>
            </a:r>
            <a:r>
              <a:rPr sz="3200" b="1" spc="-5">
                <a:latin typeface="Arial"/>
                <a:cs typeface="Arial"/>
              </a:rPr>
              <a:t>need</a:t>
            </a:r>
            <a:r>
              <a:rPr sz="3200" b="1" spc="-35">
                <a:latin typeface="Arial"/>
                <a:cs typeface="Arial"/>
              </a:rPr>
              <a:t> </a:t>
            </a:r>
            <a:r>
              <a:rPr sz="3200" b="1">
                <a:latin typeface="Arial"/>
                <a:cs typeface="Arial"/>
              </a:rPr>
              <a:t>a</a:t>
            </a:r>
            <a:r>
              <a:rPr sz="3200" b="1" spc="-25">
                <a:latin typeface="Arial"/>
                <a:cs typeface="Arial"/>
              </a:rPr>
              <a:t> </a:t>
            </a:r>
            <a:r>
              <a:rPr sz="3200" b="1">
                <a:latin typeface="Arial"/>
                <a:cs typeface="Arial"/>
              </a:rPr>
              <a:t>query </a:t>
            </a:r>
            <a:r>
              <a:rPr sz="3200" b="1" spc="-869">
                <a:latin typeface="Arial"/>
                <a:cs typeface="Arial"/>
              </a:rPr>
              <a:t> </a:t>
            </a:r>
            <a:r>
              <a:rPr sz="3200" b="1" spc="-5">
                <a:latin typeface="Arial"/>
                <a:cs typeface="Arial"/>
              </a:rPr>
              <a:t>language</a:t>
            </a:r>
            <a:r>
              <a:rPr sz="3200" b="1" spc="-45">
                <a:latin typeface="Arial"/>
                <a:cs typeface="Arial"/>
              </a:rPr>
              <a:t> </a:t>
            </a:r>
            <a:r>
              <a:rPr sz="3200" b="1">
                <a:latin typeface="Arial"/>
                <a:cs typeface="Arial"/>
              </a:rPr>
              <a:t>for</a:t>
            </a:r>
            <a:r>
              <a:rPr sz="3200" b="1" spc="-20">
                <a:latin typeface="Arial"/>
                <a:cs typeface="Arial"/>
              </a:rPr>
              <a:t> </a:t>
            </a:r>
            <a:r>
              <a:rPr sz="3200" b="1">
                <a:latin typeface="Arial"/>
                <a:cs typeface="Arial"/>
              </a:rPr>
              <a:t>this?</a:t>
            </a:r>
            <a:endParaRPr sz="3200">
              <a:latin typeface="Arial"/>
              <a:cs typeface="Arial"/>
            </a:endParaRPr>
          </a:p>
        </p:txBody>
      </p:sp>
      <p:sp>
        <p:nvSpPr>
          <p:cNvPr id="4" name="object 4"/>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6</a:t>
            </a:r>
            <a:endParaRPr sz="2400">
              <a:latin typeface="Arial"/>
              <a:cs typeface="Arial"/>
            </a:endParaRPr>
          </a:p>
        </p:txBody>
      </p:sp>
      <p:pic>
        <p:nvPicPr>
          <p:cNvPr id="5" name="object 5"/>
          <p:cNvPicPr/>
          <p:nvPr/>
        </p:nvPicPr>
        <p:blipFill>
          <a:blip r:embed="rId2" cstate="print"/>
          <a:stretch>
            <a:fillRect/>
          </a:stretch>
        </p:blipFill>
        <p:spPr>
          <a:xfrm>
            <a:off x="508000" y="1850135"/>
            <a:ext cx="2527808" cy="3124200"/>
          </a:xfrm>
          <a:prstGeom prst="rect">
            <a:avLst/>
          </a:prstGeom>
        </p:spPr>
      </p:pic>
      <p:sp>
        <p:nvSpPr>
          <p:cNvPr id="6" name="TextBox 5">
            <a:extLst>
              <a:ext uri="{FF2B5EF4-FFF2-40B4-BE49-F238E27FC236}">
                <a16:creationId xmlns:a16="http://schemas.microsoft.com/office/drawing/2014/main" id="{11359323-BF1E-41C6-998B-FF1D20AF320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409068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9" ma:contentTypeDescription="Create a new document." ma:contentTypeScope="" ma:versionID="bb7534a7aa99b8f30ff0f45faaeddfca">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a2728a0ab8cc7549eba2e8f10c988538"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Size"/>
                <xsd:element ref="ns2:Updat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Size" ma:index="23" ma:displayName="Size" ma:format="Dropdown" ma:internalName="Size">
      <xsd:simpleType>
        <xsd:restriction base="dms:Text">
          <xsd:maxLength value="255"/>
        </xsd:restriction>
      </xsd:simpleType>
    </xsd:element>
    <xsd:element name="UpdatedBy" ma:index="24" nillable="true" ma:displayName="Updated By" ma:format="Dropdown" ma:list="UserInfo" ma:SharePointGroup="0" ma:internalName="Updat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07f9c4a-995e-4db6-9467-dbc957b4dbb6}" ma:internalName="TaxCatchAll" ma:showField="CatchAllData" ma:web="a14683dc-acff-4aa3-9ceb-a35f8ebed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12f77d6-7435-44c9-91b9-005915f196b3">
      <Terms xmlns="http://schemas.microsoft.com/office/infopath/2007/PartnerControls"/>
    </lcf76f155ced4ddcb4097134ff3c332f>
    <TaxCatchAll xmlns="a14683dc-acff-4aa3-9ceb-a35f8ebed1f0" xsi:nil="true"/>
    <Size xmlns="d12f77d6-7435-44c9-91b9-005915f196b3"/>
    <UpdatedBy xmlns="d12f77d6-7435-44c9-91b9-005915f196b3">
      <UserInfo>
        <DisplayName/>
        <AccountId xsi:nil="true"/>
        <AccountType/>
      </UserInfo>
    </UpdatedBy>
  </documentManagement>
</p:properties>
</file>

<file path=customXml/itemProps1.xml><?xml version="1.0" encoding="utf-8"?>
<ds:datastoreItem xmlns:ds="http://schemas.openxmlformats.org/officeDocument/2006/customXml" ds:itemID="{EA737EB8-1F58-4618-9418-262884BAC379}">
  <ds:schemaRefs>
    <ds:schemaRef ds:uri="http://schemas.microsoft.com/sharepoint/v3/contenttype/forms"/>
  </ds:schemaRefs>
</ds:datastoreItem>
</file>

<file path=customXml/itemProps2.xml><?xml version="1.0" encoding="utf-8"?>
<ds:datastoreItem xmlns:ds="http://schemas.openxmlformats.org/officeDocument/2006/customXml" ds:itemID="{E220D6AA-4561-428F-98A3-C0C60345F0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2f77d6-7435-44c9-91b9-005915f196b3"/>
    <ds:schemaRef ds:uri="a14683dc-acff-4aa3-9ceb-a35f8ebed1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FC5B3B-A807-4F33-B596-9FC7CA8DD3FE}">
  <ds:schemaRefs>
    <ds:schemaRef ds:uri="http://schemas.microsoft.com/office/2006/metadata/properties"/>
    <ds:schemaRef ds:uri="http://schemas.microsoft.com/office/infopath/2007/PartnerControls"/>
    <ds:schemaRef ds:uri="d12f77d6-7435-44c9-91b9-005915f196b3"/>
    <ds:schemaRef ds:uri="a14683dc-acff-4aa3-9ceb-a35f8ebed1f0"/>
  </ds:schemaRefs>
</ds:datastoreItem>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57</Slides>
  <Notes>0</Notes>
  <HiddenSlides>3</HiddenSlide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Ion</vt:lpstr>
      <vt:lpstr>Lecture 20 :  CSE2004 – DBMS</vt:lpstr>
      <vt:lpstr>PowerPoint Presentation</vt:lpstr>
      <vt:lpstr>Outline</vt:lpstr>
      <vt:lpstr>PowerPoint Presentation</vt:lpstr>
      <vt:lpstr>PowerPoint Presentation</vt:lpstr>
      <vt:lpstr>NoSQL data architecture  patterns</vt:lpstr>
      <vt:lpstr>Key-Value Store</vt:lpstr>
      <vt:lpstr>Key-value stores</vt:lpstr>
      <vt:lpstr>PowerPoint Presentation</vt:lpstr>
      <vt:lpstr>Key-value stores (Cont.)</vt:lpstr>
      <vt:lpstr>PowerPoint Presentation</vt:lpstr>
      <vt:lpstr>Example</vt:lpstr>
      <vt:lpstr>Using a key-value store</vt:lpstr>
      <vt:lpstr>Using a key-value store</vt:lpstr>
      <vt:lpstr>Traditional relation model  vs. key-value store</vt:lpstr>
      <vt:lpstr>Use cases</vt:lpstr>
      <vt:lpstr>Graph Store</vt:lpstr>
      <vt:lpstr>Overview</vt:lpstr>
      <vt:lpstr>Overview (Cont.)</vt:lpstr>
      <vt:lpstr>Graph Stores</vt:lpstr>
      <vt:lpstr>A Graph Example</vt:lpstr>
      <vt:lpstr>Linking external data  with the RDF standard</vt:lpstr>
      <vt:lpstr>Linking external data with  the RDF standard (Cont.)</vt:lpstr>
      <vt:lpstr>PowerPoint Presentation</vt:lpstr>
      <vt:lpstr>PowerPoint Presentation</vt:lpstr>
      <vt:lpstr>Use cases for graph stores</vt:lpstr>
      <vt:lpstr>Link analysis</vt:lpstr>
      <vt:lpstr>Link analysis (Cont.)</vt:lpstr>
      <vt:lpstr>Link analysis (Cont.)</vt:lpstr>
      <vt:lpstr>Link analysis (Cont.)</vt:lpstr>
      <vt:lpstr>Rules and inference (Cont.)</vt:lpstr>
      <vt:lpstr>Integrating linked data</vt:lpstr>
      <vt:lpstr>Integrating linked data</vt:lpstr>
      <vt:lpstr>Column family  (Bigtable) stores</vt:lpstr>
      <vt:lpstr>Overview</vt:lpstr>
      <vt:lpstr>Column family basics</vt:lpstr>
      <vt:lpstr>Understanding  column family keys</vt:lpstr>
      <vt:lpstr>Understanding column family keys (Cont.)</vt:lpstr>
      <vt:lpstr>Benefits of column  family systems</vt:lpstr>
      <vt:lpstr>Higher Scalability</vt:lpstr>
      <vt:lpstr>Higher Availability</vt:lpstr>
      <vt:lpstr>Easy to Add New Data</vt:lpstr>
      <vt:lpstr>Case study: storing analytical  information in Bigtable</vt:lpstr>
      <vt:lpstr>Case study: Google Maps stores  geographic information in Bigtable</vt:lpstr>
      <vt:lpstr>Case study: using a column  family to store user preferences</vt:lpstr>
      <vt:lpstr>Document Store</vt:lpstr>
      <vt:lpstr>Document Store</vt:lpstr>
      <vt:lpstr>Document Store Basics</vt:lpstr>
      <vt:lpstr>Document collections</vt:lpstr>
      <vt:lpstr>Application collections</vt:lpstr>
      <vt:lpstr>Document store APIs</vt:lpstr>
      <vt:lpstr>Document store  implementations</vt:lpstr>
      <vt:lpstr>PowerPoint Presentation</vt:lpstr>
      <vt:lpstr>Case study: ad server with  MongoDB</vt:lpstr>
      <vt:lpstr>Case study: ad server with  MongoDB (Cont.)</vt:lpstr>
      <vt:lpstr>Case study: ad server with  MongoDB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 CSE3002 – Internet and Web Programming</dc:title>
  <dc:creator>Dell</dc:creator>
  <cp:revision>5</cp:revision>
  <dcterms:created xsi:type="dcterms:W3CDTF">2020-07-14T02:25:48Z</dcterms:created>
  <dcterms:modified xsi:type="dcterms:W3CDTF">2023-04-16T14:08:26Z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y fmtid="{D5CDD505-2E9C-101B-9397-08002B2CF9AE}" pid="3" name="MediaServiceImageTags">
    <vt:lpwstr/>
  </property>
</Properties>
</file>