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docProps/app.xml" ContentType="application/vnd.openxmlformats-officedocument.extended-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3"/>
  </p:sldMasterIdLst>
  <p:notesMasterIdLst>
    <p:notesMasterId r:id="rId22"/>
  </p:notesMasterIdLst>
  <p:sldIdLst>
    <p:sldId id="256" r:id="rId4"/>
    <p:sldId id="296" r:id="rId5"/>
    <p:sldId id="294" r:id="rId6"/>
    <p:sldId id="295" r:id="rId7"/>
    <p:sldId id="257" r:id="rId8"/>
    <p:sldId id="259" r:id="rId9"/>
    <p:sldId id="280" r:id="rId10"/>
    <p:sldId id="281" r:id="rId11"/>
    <p:sldId id="282" r:id="rId12"/>
    <p:sldId id="261" r:id="rId13"/>
    <p:sldId id="278" r:id="rId14"/>
    <p:sldId id="262" r:id="rId15"/>
    <p:sldId id="263" r:id="rId16"/>
    <p:sldId id="265" r:id="rId17"/>
    <p:sldId id="283" r:id="rId18"/>
    <p:sldId id="286" r:id="rId19"/>
    <p:sldId id="292" r:id="rId20"/>
    <p:sldId id="293" r:id="rId21"/>
  </p:sldIdLst>
  <p:sldSz cx="9144000" cy="6858000" type="screen4x3"/>
  <p:notesSz cx="6858000" cy="9144000"/>
  <p:defaultTextStyle>
    <a:defPPr>
      <a:defRPr lang="ar-SA"/>
    </a:defPPr>
    <a:lvl1pPr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B0D"/>
    <a:srgbClr val="CC99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06" autoAdjust="0"/>
    <p:restoredTop sz="62167" autoAdjust="0"/>
  </p:normalViewPr>
  <p:slideViewPr>
    <p:cSldViewPr>
      <p:cViewPr>
        <p:scale>
          <a:sx n="76" d="100"/>
          <a:sy n="76" d="100"/>
        </p:scale>
        <p:origin x="-100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F2555FA-09EE-4D69-80F6-69BAD3D3B05B}"/>
              </a:ext>
            </a:extLst>
          </p:cNvPr>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16387" name="Rectangle 3">
            <a:extLst>
              <a:ext uri="{FF2B5EF4-FFF2-40B4-BE49-F238E27FC236}">
                <a16:creationId xmlns:a16="http://schemas.microsoft.com/office/drawing/2014/main" id="{2B635E6D-21D7-4AD0-8243-9FB4A6171352}"/>
              </a:ext>
            </a:extLst>
          </p:cNvPr>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cs typeface="Arial" charset="0"/>
              </a:defRPr>
            </a:lvl1pPr>
          </a:lstStyle>
          <a:p>
            <a:pPr>
              <a:defRPr/>
            </a:pPr>
            <a:endParaRPr lang="en-US"/>
          </a:p>
        </p:txBody>
      </p:sp>
      <p:sp>
        <p:nvSpPr>
          <p:cNvPr id="20484" name="Rectangle 4">
            <a:extLst>
              <a:ext uri="{FF2B5EF4-FFF2-40B4-BE49-F238E27FC236}">
                <a16:creationId xmlns:a16="http://schemas.microsoft.com/office/drawing/2014/main" id="{994E0C30-1019-472E-8426-65FFE5ECCFDD}"/>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a:extLst>
              <a:ext uri="{FF2B5EF4-FFF2-40B4-BE49-F238E27FC236}">
                <a16:creationId xmlns:a16="http://schemas.microsoft.com/office/drawing/2014/main" id="{8B3471CB-A30D-4438-86B1-C0CAFBD339B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a:extLst>
              <a:ext uri="{FF2B5EF4-FFF2-40B4-BE49-F238E27FC236}">
                <a16:creationId xmlns:a16="http://schemas.microsoft.com/office/drawing/2014/main" id="{8DD45AB0-F5C0-4ABA-BA49-1CA78CDD4A19}"/>
              </a:ext>
            </a:extLst>
          </p:cNvPr>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16391" name="Rectangle 7">
            <a:extLst>
              <a:ext uri="{FF2B5EF4-FFF2-40B4-BE49-F238E27FC236}">
                <a16:creationId xmlns:a16="http://schemas.microsoft.com/office/drawing/2014/main" id="{C3068A12-B214-4F0D-BBA7-F3792E8AAA7B}"/>
              </a:ext>
            </a:extLst>
          </p:cNvPr>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fld id="{285FDEF0-5F6E-489B-A893-0E093F7AADF8}" type="slidenum">
              <a:rPr lang="ar-SA" altLang="en-US"/>
              <a:pPr/>
              <a:t>‹#›</a:t>
            </a:fld>
            <a:endParaRPr lang="en-US" alt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charset="0"/>
        <a:ea typeface="+mn-ea"/>
        <a:cs typeface="Arial" charset="0"/>
      </a:defRPr>
    </a:lvl1pPr>
    <a:lvl2pPr marL="457200" algn="r" rtl="1" eaLnBrk="0" fontAlgn="base" hangingPunct="0">
      <a:spcBef>
        <a:spcPct val="30000"/>
      </a:spcBef>
      <a:spcAft>
        <a:spcPct val="0"/>
      </a:spcAft>
      <a:defRPr sz="1200" kern="1200">
        <a:solidFill>
          <a:schemeClr val="tx1"/>
        </a:solidFill>
        <a:latin typeface="Arial" charset="0"/>
        <a:ea typeface="+mn-ea"/>
        <a:cs typeface="Arial" charset="0"/>
      </a:defRPr>
    </a:lvl2pPr>
    <a:lvl3pPr marL="914400" algn="r" rtl="1" eaLnBrk="0" fontAlgn="base" hangingPunct="0">
      <a:spcBef>
        <a:spcPct val="30000"/>
      </a:spcBef>
      <a:spcAft>
        <a:spcPct val="0"/>
      </a:spcAft>
      <a:defRPr sz="1200" kern="1200">
        <a:solidFill>
          <a:schemeClr val="tx1"/>
        </a:solidFill>
        <a:latin typeface="Arial" charset="0"/>
        <a:ea typeface="+mn-ea"/>
        <a:cs typeface="Arial" charset="0"/>
      </a:defRPr>
    </a:lvl3pPr>
    <a:lvl4pPr marL="1371600" algn="r" rtl="1" eaLnBrk="0" fontAlgn="base" hangingPunct="0">
      <a:spcBef>
        <a:spcPct val="30000"/>
      </a:spcBef>
      <a:spcAft>
        <a:spcPct val="0"/>
      </a:spcAft>
      <a:defRPr sz="1200" kern="1200">
        <a:solidFill>
          <a:schemeClr val="tx1"/>
        </a:solidFill>
        <a:latin typeface="Arial" charset="0"/>
        <a:ea typeface="+mn-ea"/>
        <a:cs typeface="Arial" charset="0"/>
      </a:defRPr>
    </a:lvl4pPr>
    <a:lvl5pPr marL="1828800" algn="r" rtl="1"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9AA3E0E0-0279-4F31-A237-61D69A58E1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1D4430-7690-4D15-A408-6A3C7C5B579D}" type="slidenum">
              <a:rPr lang="ar-SA" altLang="en-US"/>
              <a:pPr eaLnBrk="1" hangingPunct="1"/>
              <a:t>1</a:t>
            </a:fld>
            <a:endParaRPr lang="en-US" altLang="en-US"/>
          </a:p>
        </p:txBody>
      </p:sp>
      <p:sp>
        <p:nvSpPr>
          <p:cNvPr id="21507" name="Rectangle 2">
            <a:extLst>
              <a:ext uri="{FF2B5EF4-FFF2-40B4-BE49-F238E27FC236}">
                <a16:creationId xmlns:a16="http://schemas.microsoft.com/office/drawing/2014/main" id="{35FEC59F-0341-4A79-87BB-679EDC40B93E}"/>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BC819684-7873-4BD5-8EAB-B47895862E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D81F0EE-20AA-4C80-826B-B21B5FE469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42DB2A6-F846-4EB8-A541-58A867A73F15}" type="slidenum">
              <a:rPr lang="ar-SA" altLang="en-US"/>
              <a:pPr eaLnBrk="1" hangingPunct="1"/>
              <a:t>5</a:t>
            </a:fld>
            <a:endParaRPr lang="en-US" altLang="en-US"/>
          </a:p>
        </p:txBody>
      </p:sp>
      <p:sp>
        <p:nvSpPr>
          <p:cNvPr id="22531" name="Rectangle 2">
            <a:extLst>
              <a:ext uri="{FF2B5EF4-FFF2-40B4-BE49-F238E27FC236}">
                <a16:creationId xmlns:a16="http://schemas.microsoft.com/office/drawing/2014/main" id="{AB0D72E1-66E6-4044-985F-60824813DC03}"/>
              </a:ext>
            </a:extLst>
          </p:cNvPr>
          <p:cNvSpPr>
            <a:spLocks noRot="1" noChangeArrowheads="1" noTextEdit="1"/>
          </p:cNvSpPr>
          <p:nvPr>
            <p:ph type="sldImg"/>
          </p:nvPr>
        </p:nvSpPr>
        <p:spPr>
          <a:ln/>
        </p:spPr>
      </p:sp>
      <p:sp>
        <p:nvSpPr>
          <p:cNvPr id="22532" name="Rectangle 3">
            <a:extLst>
              <a:ext uri="{FF2B5EF4-FFF2-40B4-BE49-F238E27FC236}">
                <a16:creationId xmlns:a16="http://schemas.microsoft.com/office/drawing/2014/main" id="{0B33D831-6D06-45DE-A1B2-5B24A85CBE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6F52618D-5800-400A-85FC-503780A883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00DCD9-7D9A-4609-A263-515FE0032D09}" type="slidenum">
              <a:rPr lang="ar-SA" altLang="en-US"/>
              <a:pPr eaLnBrk="1" hangingPunct="1"/>
              <a:t>6</a:t>
            </a:fld>
            <a:endParaRPr lang="en-US" altLang="en-US"/>
          </a:p>
        </p:txBody>
      </p:sp>
      <p:sp>
        <p:nvSpPr>
          <p:cNvPr id="23555" name="Rectangle 2">
            <a:extLst>
              <a:ext uri="{FF2B5EF4-FFF2-40B4-BE49-F238E27FC236}">
                <a16:creationId xmlns:a16="http://schemas.microsoft.com/office/drawing/2014/main" id="{04D6999A-C7A9-4138-B71B-ACA9E8D3D0B0}"/>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667BEA05-A482-4792-BFAA-3D316ED559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64AD743-9D50-4A37-B4A7-D793274E7A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2D40A5-2088-44DF-9B77-F8C63B958CF8}" type="slidenum">
              <a:rPr lang="ar-SA" altLang="en-US"/>
              <a:pPr eaLnBrk="1" hangingPunct="1"/>
              <a:t>10</a:t>
            </a:fld>
            <a:endParaRPr lang="en-US" altLang="en-US"/>
          </a:p>
        </p:txBody>
      </p:sp>
      <p:sp>
        <p:nvSpPr>
          <p:cNvPr id="24579" name="Rectangle 2">
            <a:extLst>
              <a:ext uri="{FF2B5EF4-FFF2-40B4-BE49-F238E27FC236}">
                <a16:creationId xmlns:a16="http://schemas.microsoft.com/office/drawing/2014/main" id="{5205B107-9E36-409B-8CDE-FDE181D4D9AE}"/>
              </a:ext>
            </a:extLst>
          </p:cNvPr>
          <p:cNvSpPr>
            <a:spLocks noRot="1" noChangeArrowheads="1" noTextEdit="1"/>
          </p:cNvSpPr>
          <p:nvPr>
            <p:ph type="sldImg"/>
          </p:nvPr>
        </p:nvSpPr>
        <p:spPr>
          <a:ln/>
        </p:spPr>
      </p:sp>
      <p:sp>
        <p:nvSpPr>
          <p:cNvPr id="24580" name="Rectangle 3">
            <a:extLst>
              <a:ext uri="{FF2B5EF4-FFF2-40B4-BE49-F238E27FC236}">
                <a16:creationId xmlns:a16="http://schemas.microsoft.com/office/drawing/2014/main" id="{C6F72ECD-2B62-47EA-A123-996EBD7459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7D9EFDBA-0368-495E-8E0A-1979FBA80C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1600F7-43A9-4059-A8B1-A8336E9F5BAB}" type="slidenum">
              <a:rPr lang="ar-SA" altLang="en-US"/>
              <a:pPr eaLnBrk="1" hangingPunct="1"/>
              <a:t>12</a:t>
            </a:fld>
            <a:endParaRPr lang="en-US" altLang="en-US"/>
          </a:p>
        </p:txBody>
      </p:sp>
      <p:sp>
        <p:nvSpPr>
          <p:cNvPr id="25603" name="Rectangle 2">
            <a:extLst>
              <a:ext uri="{FF2B5EF4-FFF2-40B4-BE49-F238E27FC236}">
                <a16:creationId xmlns:a16="http://schemas.microsoft.com/office/drawing/2014/main" id="{C32621EB-9BFD-4F25-B33F-CF71AB4C8FA1}"/>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E49F36B1-A4FA-4B69-A39D-60E3C859C1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77024E43-EA84-41E2-A8FC-A90FA0647B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2DC8ED-A4DE-446E-A462-3E184D447345}" type="slidenum">
              <a:rPr lang="ar-SA" altLang="en-US"/>
              <a:pPr eaLnBrk="1" hangingPunct="1"/>
              <a:t>13</a:t>
            </a:fld>
            <a:endParaRPr lang="en-US" altLang="en-US"/>
          </a:p>
        </p:txBody>
      </p:sp>
      <p:sp>
        <p:nvSpPr>
          <p:cNvPr id="26627" name="Rectangle 2">
            <a:extLst>
              <a:ext uri="{FF2B5EF4-FFF2-40B4-BE49-F238E27FC236}">
                <a16:creationId xmlns:a16="http://schemas.microsoft.com/office/drawing/2014/main" id="{A9B58120-294A-4EEF-9D2C-21D9F599D8DF}"/>
              </a:ext>
            </a:extLst>
          </p:cNvPr>
          <p:cNvSpPr>
            <a:spLocks noRot="1" noChangeArrowheads="1" noTextEdit="1"/>
          </p:cNvSpPr>
          <p:nvPr>
            <p:ph type="sldImg"/>
          </p:nvPr>
        </p:nvSpPr>
        <p:spPr>
          <a:ln/>
        </p:spPr>
      </p:sp>
      <p:sp>
        <p:nvSpPr>
          <p:cNvPr id="26628" name="Rectangle 3">
            <a:extLst>
              <a:ext uri="{FF2B5EF4-FFF2-40B4-BE49-F238E27FC236}">
                <a16:creationId xmlns:a16="http://schemas.microsoft.com/office/drawing/2014/main" id="{DCB1DE9B-AB78-4D31-9D37-519CA5BD39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3A4D66F-4EB5-404D-812A-8985F919F0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79EA4D-54B8-41CE-8E8C-C6638E864C51}" type="slidenum">
              <a:rPr lang="ar-SA" altLang="en-US"/>
              <a:pPr eaLnBrk="1" hangingPunct="1"/>
              <a:t>14</a:t>
            </a:fld>
            <a:endParaRPr lang="en-US" altLang="en-US"/>
          </a:p>
        </p:txBody>
      </p:sp>
      <p:sp>
        <p:nvSpPr>
          <p:cNvPr id="27651" name="Rectangle 2">
            <a:extLst>
              <a:ext uri="{FF2B5EF4-FFF2-40B4-BE49-F238E27FC236}">
                <a16:creationId xmlns:a16="http://schemas.microsoft.com/office/drawing/2014/main" id="{69183536-C548-43E8-A9CD-E31FB3162B7D}"/>
              </a:ext>
            </a:extLst>
          </p:cNvPr>
          <p:cNvSpPr>
            <a:spLocks noRot="1" noChangeArrowheads="1" noTextEdit="1"/>
          </p:cNvSpPr>
          <p:nvPr>
            <p:ph type="sldImg"/>
          </p:nvPr>
        </p:nvSpPr>
        <p:spPr>
          <a:ln/>
        </p:spPr>
      </p:sp>
      <p:sp>
        <p:nvSpPr>
          <p:cNvPr id="27652" name="Rectangle 3">
            <a:extLst>
              <a:ext uri="{FF2B5EF4-FFF2-40B4-BE49-F238E27FC236}">
                <a16:creationId xmlns:a16="http://schemas.microsoft.com/office/drawing/2014/main" id="{17436A0D-9A19-4FAC-84EC-57E58C7014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489AD-B0B7-4F1C-9B7B-F39BACC8C9DD}"/>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A15A6C09-6616-432A-91FE-AE6DFE09C6B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D259643-8507-4E8E-BBFB-B92DAB0F554B}"/>
              </a:ext>
            </a:extLst>
          </p:cNvPr>
          <p:cNvSpPr>
            <a:spLocks noGrp="1"/>
          </p:cNvSpPr>
          <p:nvPr>
            <p:ph type="sldNum" sz="quarter" idx="12"/>
          </p:nvPr>
        </p:nvSpPr>
        <p:spPr/>
        <p:txBody>
          <a:bodyPr/>
          <a:lstStyle>
            <a:lvl1pPr>
              <a:defRPr/>
            </a:lvl1pPr>
          </a:lstStyle>
          <a:p>
            <a:fld id="{E09784EF-C4CF-4E28-BE80-864F488E3DAD}" type="slidenum">
              <a:rPr lang="ar-SA" altLang="en-US"/>
              <a:pPr/>
              <a:t>‹#›</a:t>
            </a:fld>
            <a:endParaRPr lang="en-US" altLang="en-US"/>
          </a:p>
        </p:txBody>
      </p:sp>
    </p:spTree>
    <p:extLst>
      <p:ext uri="{BB962C8B-B14F-4D97-AF65-F5344CB8AC3E}">
        <p14:creationId xmlns:p14="http://schemas.microsoft.com/office/powerpoint/2010/main" val="171580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3A44C-6721-4719-A00F-BC94BF03E7C9}"/>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7E85A021-4A0B-4AE4-A81A-2BD38055631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363598D-E062-4DAF-9B14-194870347E13}"/>
              </a:ext>
            </a:extLst>
          </p:cNvPr>
          <p:cNvSpPr>
            <a:spLocks noGrp="1"/>
          </p:cNvSpPr>
          <p:nvPr>
            <p:ph type="sldNum" sz="quarter" idx="12"/>
          </p:nvPr>
        </p:nvSpPr>
        <p:spPr/>
        <p:txBody>
          <a:bodyPr/>
          <a:lstStyle>
            <a:lvl1pPr>
              <a:defRPr/>
            </a:lvl1pPr>
          </a:lstStyle>
          <a:p>
            <a:fld id="{B48E760C-FF35-4FD3-8CC5-96B4CA85E644}" type="slidenum">
              <a:rPr lang="ar-SA" altLang="en-US"/>
              <a:pPr/>
              <a:t>‹#›</a:t>
            </a:fld>
            <a:endParaRPr lang="en-US" altLang="en-US"/>
          </a:p>
        </p:txBody>
      </p:sp>
    </p:spTree>
    <p:extLst>
      <p:ext uri="{BB962C8B-B14F-4D97-AF65-F5344CB8AC3E}">
        <p14:creationId xmlns:p14="http://schemas.microsoft.com/office/powerpoint/2010/main" val="353666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18C01D-7937-4002-81F6-56C4FE539DB1}"/>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38D3B7EC-C129-4971-988F-D65CA143F95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EF84843-9C2B-413E-BD85-CEF1FA4A0BC9}"/>
              </a:ext>
            </a:extLst>
          </p:cNvPr>
          <p:cNvSpPr>
            <a:spLocks noGrp="1"/>
          </p:cNvSpPr>
          <p:nvPr>
            <p:ph type="sldNum" sz="quarter" idx="12"/>
          </p:nvPr>
        </p:nvSpPr>
        <p:spPr/>
        <p:txBody>
          <a:bodyPr/>
          <a:lstStyle>
            <a:lvl1pPr>
              <a:defRPr/>
            </a:lvl1pPr>
          </a:lstStyle>
          <a:p>
            <a:fld id="{90305CFF-8556-440B-AEB6-9564A2DC3F64}" type="slidenum">
              <a:rPr lang="ar-SA" altLang="en-US"/>
              <a:pPr/>
              <a:t>‹#›</a:t>
            </a:fld>
            <a:endParaRPr lang="en-US" altLang="en-US"/>
          </a:p>
        </p:txBody>
      </p:sp>
    </p:spTree>
    <p:extLst>
      <p:ext uri="{BB962C8B-B14F-4D97-AF65-F5344CB8AC3E}">
        <p14:creationId xmlns:p14="http://schemas.microsoft.com/office/powerpoint/2010/main" val="229008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70CF04-FD77-4A15-8157-C61FDBC4814E}"/>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71272C1E-9725-4A0E-83C3-283FBDAFEDA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8B701FF-5254-4ED1-8213-6582659C05AB}"/>
              </a:ext>
            </a:extLst>
          </p:cNvPr>
          <p:cNvSpPr>
            <a:spLocks noGrp="1"/>
          </p:cNvSpPr>
          <p:nvPr>
            <p:ph type="sldNum" sz="quarter" idx="12"/>
          </p:nvPr>
        </p:nvSpPr>
        <p:spPr/>
        <p:txBody>
          <a:bodyPr/>
          <a:lstStyle>
            <a:lvl1pPr>
              <a:defRPr/>
            </a:lvl1pPr>
          </a:lstStyle>
          <a:p>
            <a:fld id="{23599F6E-8B24-4466-A403-72D4D0E97C33}" type="slidenum">
              <a:rPr lang="ar-SA" altLang="en-US"/>
              <a:pPr/>
              <a:t>‹#›</a:t>
            </a:fld>
            <a:endParaRPr lang="en-US" altLang="en-US"/>
          </a:p>
        </p:txBody>
      </p:sp>
    </p:spTree>
    <p:extLst>
      <p:ext uri="{BB962C8B-B14F-4D97-AF65-F5344CB8AC3E}">
        <p14:creationId xmlns:p14="http://schemas.microsoft.com/office/powerpoint/2010/main" val="3802635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13C31C-6717-4B55-810B-31F9AADDDC0B}"/>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BE30DAFA-525A-420E-B701-0D3CF6BD11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7BB5D46-05EA-43A8-BB7E-03E8393501E0}"/>
              </a:ext>
            </a:extLst>
          </p:cNvPr>
          <p:cNvSpPr>
            <a:spLocks noGrp="1"/>
          </p:cNvSpPr>
          <p:nvPr>
            <p:ph type="sldNum" sz="quarter" idx="12"/>
          </p:nvPr>
        </p:nvSpPr>
        <p:spPr/>
        <p:txBody>
          <a:bodyPr/>
          <a:lstStyle>
            <a:lvl1pPr>
              <a:defRPr/>
            </a:lvl1pPr>
          </a:lstStyle>
          <a:p>
            <a:fld id="{EFBCEEED-5118-4303-A991-98D86EA5FCC9}" type="slidenum">
              <a:rPr lang="ar-SA" altLang="en-US"/>
              <a:pPr/>
              <a:t>‹#›</a:t>
            </a:fld>
            <a:endParaRPr lang="en-US" altLang="en-US"/>
          </a:p>
        </p:txBody>
      </p:sp>
    </p:spTree>
    <p:extLst>
      <p:ext uri="{BB962C8B-B14F-4D97-AF65-F5344CB8AC3E}">
        <p14:creationId xmlns:p14="http://schemas.microsoft.com/office/powerpoint/2010/main" val="833898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D561F790-89CD-45C8-8542-A677545CBFB1}"/>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6" name="Footer Placeholder 4">
            <a:extLst>
              <a:ext uri="{FF2B5EF4-FFF2-40B4-BE49-F238E27FC236}">
                <a16:creationId xmlns:a16="http://schemas.microsoft.com/office/drawing/2014/main" id="{7962C733-2897-4A8B-BA62-D19EAF8BC1F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258E13C-2FEF-4B28-9776-253D8AB3B324}"/>
              </a:ext>
            </a:extLst>
          </p:cNvPr>
          <p:cNvSpPr>
            <a:spLocks noGrp="1"/>
          </p:cNvSpPr>
          <p:nvPr>
            <p:ph type="sldNum" sz="quarter" idx="12"/>
          </p:nvPr>
        </p:nvSpPr>
        <p:spPr/>
        <p:txBody>
          <a:bodyPr/>
          <a:lstStyle>
            <a:lvl1pPr>
              <a:defRPr/>
            </a:lvl1pPr>
          </a:lstStyle>
          <a:p>
            <a:fld id="{9D87954A-DE4A-4FA4-B8A2-B67C14ABC377}" type="slidenum">
              <a:rPr lang="ar-SA" altLang="en-US"/>
              <a:pPr/>
              <a:t>‹#›</a:t>
            </a:fld>
            <a:endParaRPr lang="en-US" altLang="en-US"/>
          </a:p>
        </p:txBody>
      </p:sp>
    </p:spTree>
    <p:extLst>
      <p:ext uri="{BB962C8B-B14F-4D97-AF65-F5344CB8AC3E}">
        <p14:creationId xmlns:p14="http://schemas.microsoft.com/office/powerpoint/2010/main" val="2840117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40A9CB5C-9F41-4B01-9903-B765BB15A675}"/>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8" name="Footer Placeholder 4">
            <a:extLst>
              <a:ext uri="{FF2B5EF4-FFF2-40B4-BE49-F238E27FC236}">
                <a16:creationId xmlns:a16="http://schemas.microsoft.com/office/drawing/2014/main" id="{168A6661-32B0-47A4-B4AA-BD8A20E271F1}"/>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CC3EC5C-1797-4A37-9407-6001C3549A2F}"/>
              </a:ext>
            </a:extLst>
          </p:cNvPr>
          <p:cNvSpPr>
            <a:spLocks noGrp="1"/>
          </p:cNvSpPr>
          <p:nvPr>
            <p:ph type="sldNum" sz="quarter" idx="12"/>
          </p:nvPr>
        </p:nvSpPr>
        <p:spPr/>
        <p:txBody>
          <a:bodyPr/>
          <a:lstStyle>
            <a:lvl1pPr>
              <a:defRPr/>
            </a:lvl1pPr>
          </a:lstStyle>
          <a:p>
            <a:fld id="{3911CF4A-DC7F-4068-BC64-C9D2B2B06553}" type="slidenum">
              <a:rPr lang="ar-SA" altLang="en-US"/>
              <a:pPr/>
              <a:t>‹#›</a:t>
            </a:fld>
            <a:endParaRPr lang="en-US" altLang="en-US"/>
          </a:p>
        </p:txBody>
      </p:sp>
    </p:spTree>
    <p:extLst>
      <p:ext uri="{BB962C8B-B14F-4D97-AF65-F5344CB8AC3E}">
        <p14:creationId xmlns:p14="http://schemas.microsoft.com/office/powerpoint/2010/main" val="305816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7AEC0561-425B-41E7-9A89-0081A5F6B93C}"/>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4" name="Footer Placeholder 4">
            <a:extLst>
              <a:ext uri="{FF2B5EF4-FFF2-40B4-BE49-F238E27FC236}">
                <a16:creationId xmlns:a16="http://schemas.microsoft.com/office/drawing/2014/main" id="{937E154E-1A1A-4D50-AEF3-8931FEED77B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7EDBAC98-A674-4C3B-BA4B-5910451EE9B1}"/>
              </a:ext>
            </a:extLst>
          </p:cNvPr>
          <p:cNvSpPr>
            <a:spLocks noGrp="1"/>
          </p:cNvSpPr>
          <p:nvPr>
            <p:ph type="sldNum" sz="quarter" idx="12"/>
          </p:nvPr>
        </p:nvSpPr>
        <p:spPr/>
        <p:txBody>
          <a:bodyPr/>
          <a:lstStyle>
            <a:lvl1pPr>
              <a:defRPr/>
            </a:lvl1pPr>
          </a:lstStyle>
          <a:p>
            <a:fld id="{1899B827-01E0-4D30-B498-CDAE23829823}" type="slidenum">
              <a:rPr lang="ar-SA" altLang="en-US"/>
              <a:pPr/>
              <a:t>‹#›</a:t>
            </a:fld>
            <a:endParaRPr lang="en-US" altLang="en-US"/>
          </a:p>
        </p:txBody>
      </p:sp>
    </p:spTree>
    <p:extLst>
      <p:ext uri="{BB962C8B-B14F-4D97-AF65-F5344CB8AC3E}">
        <p14:creationId xmlns:p14="http://schemas.microsoft.com/office/powerpoint/2010/main" val="196537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2753D91-4917-4EC5-8EB9-F5499880ECBA}"/>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3" name="Footer Placeholder 4">
            <a:extLst>
              <a:ext uri="{FF2B5EF4-FFF2-40B4-BE49-F238E27FC236}">
                <a16:creationId xmlns:a16="http://schemas.microsoft.com/office/drawing/2014/main" id="{13ABB45A-77DC-44AF-87B8-FBA198C718B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ABEEFB7-8C07-4819-B20D-9509CF088905}"/>
              </a:ext>
            </a:extLst>
          </p:cNvPr>
          <p:cNvSpPr>
            <a:spLocks noGrp="1"/>
          </p:cNvSpPr>
          <p:nvPr>
            <p:ph type="sldNum" sz="quarter" idx="12"/>
          </p:nvPr>
        </p:nvSpPr>
        <p:spPr/>
        <p:txBody>
          <a:bodyPr/>
          <a:lstStyle>
            <a:lvl1pPr>
              <a:defRPr/>
            </a:lvl1pPr>
          </a:lstStyle>
          <a:p>
            <a:fld id="{924D4426-11AD-4B52-80E6-E0C8CBC269A6}" type="slidenum">
              <a:rPr lang="ar-SA" altLang="en-US"/>
              <a:pPr/>
              <a:t>‹#›</a:t>
            </a:fld>
            <a:endParaRPr lang="en-US" altLang="en-US"/>
          </a:p>
        </p:txBody>
      </p:sp>
    </p:spTree>
    <p:extLst>
      <p:ext uri="{BB962C8B-B14F-4D97-AF65-F5344CB8AC3E}">
        <p14:creationId xmlns:p14="http://schemas.microsoft.com/office/powerpoint/2010/main" val="406962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D84C6B7-41B9-4FA4-8FA0-F90EF17C7E48}"/>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6" name="Footer Placeholder 4">
            <a:extLst>
              <a:ext uri="{FF2B5EF4-FFF2-40B4-BE49-F238E27FC236}">
                <a16:creationId xmlns:a16="http://schemas.microsoft.com/office/drawing/2014/main" id="{29653E51-75A7-4787-9EE5-E97755096FA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720E7AE-0F25-4A67-B38F-4A8AF4DCFBDB}"/>
              </a:ext>
            </a:extLst>
          </p:cNvPr>
          <p:cNvSpPr>
            <a:spLocks noGrp="1"/>
          </p:cNvSpPr>
          <p:nvPr>
            <p:ph type="sldNum" sz="quarter" idx="12"/>
          </p:nvPr>
        </p:nvSpPr>
        <p:spPr/>
        <p:txBody>
          <a:bodyPr/>
          <a:lstStyle>
            <a:lvl1pPr>
              <a:defRPr/>
            </a:lvl1pPr>
          </a:lstStyle>
          <a:p>
            <a:fld id="{18152587-8BA1-4C96-999A-A6072FF3E5FD}" type="slidenum">
              <a:rPr lang="ar-SA" altLang="en-US"/>
              <a:pPr/>
              <a:t>‹#›</a:t>
            </a:fld>
            <a:endParaRPr lang="en-US" altLang="en-US"/>
          </a:p>
        </p:txBody>
      </p:sp>
    </p:spTree>
    <p:extLst>
      <p:ext uri="{BB962C8B-B14F-4D97-AF65-F5344CB8AC3E}">
        <p14:creationId xmlns:p14="http://schemas.microsoft.com/office/powerpoint/2010/main" val="129078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8607D47-CCC0-483D-B8C5-5ED8B0160C00}"/>
              </a:ext>
            </a:extLst>
          </p:cNvPr>
          <p:cNvSpPr>
            <a:spLocks noGrp="1"/>
          </p:cNvSpPr>
          <p:nvPr>
            <p:ph type="dt" sz="half" idx="10"/>
          </p:nvPr>
        </p:nvSpPr>
        <p:spPr/>
        <p:txBody>
          <a:bodyPr/>
          <a:lstStyle>
            <a:lvl1pPr>
              <a:defRPr/>
            </a:lvl1pPr>
          </a:lstStyle>
          <a:p>
            <a:pPr>
              <a:defRPr/>
            </a:pPr>
            <a:r>
              <a:rPr lang="en-US"/>
              <a:t>Built-in Functions</a:t>
            </a:r>
            <a:endParaRPr lang="en-US" dirty="0"/>
          </a:p>
        </p:txBody>
      </p:sp>
      <p:sp>
        <p:nvSpPr>
          <p:cNvPr id="6" name="Footer Placeholder 4">
            <a:extLst>
              <a:ext uri="{FF2B5EF4-FFF2-40B4-BE49-F238E27FC236}">
                <a16:creationId xmlns:a16="http://schemas.microsoft.com/office/drawing/2014/main" id="{FF247BDF-A4EB-44BF-BA1D-9A0C6096F1A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DCA400A-6206-4ADD-8DE5-86B6B13FD6E9}"/>
              </a:ext>
            </a:extLst>
          </p:cNvPr>
          <p:cNvSpPr>
            <a:spLocks noGrp="1"/>
          </p:cNvSpPr>
          <p:nvPr>
            <p:ph type="sldNum" sz="quarter" idx="12"/>
          </p:nvPr>
        </p:nvSpPr>
        <p:spPr/>
        <p:txBody>
          <a:bodyPr/>
          <a:lstStyle>
            <a:lvl1pPr>
              <a:defRPr/>
            </a:lvl1pPr>
          </a:lstStyle>
          <a:p>
            <a:fld id="{CB183242-89DB-4ADD-B42D-557C4348EBCE}" type="slidenum">
              <a:rPr lang="ar-SA" altLang="en-US"/>
              <a:pPr/>
              <a:t>‹#›</a:t>
            </a:fld>
            <a:endParaRPr lang="en-US" altLang="en-US"/>
          </a:p>
        </p:txBody>
      </p:sp>
    </p:spTree>
    <p:extLst>
      <p:ext uri="{BB962C8B-B14F-4D97-AF65-F5344CB8AC3E}">
        <p14:creationId xmlns:p14="http://schemas.microsoft.com/office/powerpoint/2010/main" val="163181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365A50E-48DE-4052-82C1-D67B4730DC5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F13C7403-727A-4F73-8ADC-19980690B64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D0C339F2-3926-444E-94BB-F98E7277A62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cs typeface="Arial" charset="0"/>
              </a:defRPr>
            </a:lvl1pPr>
          </a:lstStyle>
          <a:p>
            <a:pPr>
              <a:defRPr/>
            </a:pPr>
            <a:r>
              <a:rPr lang="en-US"/>
              <a:t>Built-in Functions</a:t>
            </a:r>
            <a:endParaRPr lang="en-US" dirty="0"/>
          </a:p>
        </p:txBody>
      </p:sp>
      <p:sp>
        <p:nvSpPr>
          <p:cNvPr id="5" name="Footer Placeholder 4">
            <a:extLst>
              <a:ext uri="{FF2B5EF4-FFF2-40B4-BE49-F238E27FC236}">
                <a16:creationId xmlns:a16="http://schemas.microsoft.com/office/drawing/2014/main" id="{086D345F-BF5C-40D1-A25D-2E0DA4815D5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14376FE1-97CA-4192-80C6-89D84719DC4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CD800081-E35B-427B-AB5F-EC2C29CD6609}" type="slidenum">
              <a:rPr lang="ar-SA"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2pPr>
      <a:lvl3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3pPr>
      <a:lvl4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4pPr>
      <a:lvl5pPr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5pPr>
      <a:lvl6pPr marL="4572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6pPr>
      <a:lvl7pPr marL="9144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7pPr>
      <a:lvl8pPr marL="13716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8pPr>
      <a:lvl9pPr marL="1828800" algn="ctr" rtl="0" fontAlgn="base">
        <a:spcBef>
          <a:spcPct val="0"/>
        </a:spcBef>
        <a:spcAft>
          <a:spcPct val="0"/>
        </a:spcAft>
        <a:defRPr sz="4400">
          <a:solidFill>
            <a:schemeClr val="tx1"/>
          </a:solidFill>
          <a:latin typeface="Calibri" panose="020F0502020204030204" pitchFamily="34" charset="0"/>
          <a:cs typeface="Times New Roman" panose="02020603050405020304" pitchFamily="18"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26319BD-5FDC-4E14-9FBA-7FF444FD3FB0}"/>
              </a:ext>
            </a:extLst>
          </p:cNvPr>
          <p:cNvSpPr>
            <a:spLocks noGrp="1" noChangeArrowheads="1"/>
          </p:cNvSpPr>
          <p:nvPr>
            <p:ph type="ctrTitle"/>
          </p:nvPr>
        </p:nvSpPr>
        <p:spPr>
          <a:xfrm>
            <a:off x="609600" y="766763"/>
            <a:ext cx="7924800" cy="3886200"/>
          </a:xfrm>
        </p:spPr>
        <p:txBody>
          <a:bodyPr rtlCol="0">
            <a:noAutofit/>
          </a:bodyPr>
          <a:lstStyle/>
          <a:p>
            <a:pPr fontAlgn="auto">
              <a:lnSpc>
                <a:spcPct val="150000"/>
              </a:lnSpc>
              <a:spcAft>
                <a:spcPts val="0"/>
              </a:spcAft>
              <a:defRPr/>
            </a:pPr>
            <a:r>
              <a:rPr lang="en-US" sz="4300" dirty="0">
                <a:effectLst>
                  <a:outerShdw blurRad="38100" dist="38100" dir="2700000" algn="tl">
                    <a:srgbClr val="000000">
                      <a:alpha val="43137"/>
                    </a:srgbClr>
                  </a:outerShdw>
                </a:effectLst>
              </a:rPr>
              <a:t>Oracle SQL </a:t>
            </a:r>
            <a:br>
              <a:rPr lang="en-US" sz="4300" dirty="0">
                <a:effectLst>
                  <a:outerShdw blurRad="38100" dist="38100" dir="2700000" algn="tl">
                    <a:srgbClr val="000000">
                      <a:alpha val="43137"/>
                    </a:srgbClr>
                  </a:outerShdw>
                </a:effectLst>
              </a:rPr>
            </a:br>
            <a:r>
              <a:rPr lang="en-US" sz="4300" dirty="0">
                <a:effectLst>
                  <a:outerShdw blurRad="38100" dist="38100" dir="2700000" algn="tl">
                    <a:srgbClr val="000000">
                      <a:alpha val="43137"/>
                    </a:srgbClr>
                  </a:outerShdw>
                </a:effectLst>
              </a:rPr>
              <a:t>Built-in Functions</a:t>
            </a:r>
          </a:p>
        </p:txBody>
      </p:sp>
      <p:sp>
        <p:nvSpPr>
          <p:cNvPr id="8195" name="Subtitle 2">
            <a:extLst>
              <a:ext uri="{FF2B5EF4-FFF2-40B4-BE49-F238E27FC236}">
                <a16:creationId xmlns:a16="http://schemas.microsoft.com/office/drawing/2014/main" id="{3D1A1068-F224-4772-9433-3D32264DF2F4}"/>
              </a:ext>
            </a:extLst>
          </p:cNvPr>
          <p:cNvSpPr>
            <a:spLocks noGrp="1"/>
          </p:cNvSpPr>
          <p:nvPr>
            <p:ph type="subTitle" idx="1"/>
          </p:nvPr>
        </p:nvSpPr>
        <p:spPr>
          <a:xfrm>
            <a:off x="179388" y="4800600"/>
            <a:ext cx="8785225" cy="1600200"/>
          </a:xfrm>
        </p:spPr>
        <p:txBody>
          <a:bodyPr rtlCol="0">
            <a:normAutofit/>
          </a:bodyPr>
          <a:lstStyle/>
          <a:p>
            <a:pPr fontAlgn="auto">
              <a:spcAft>
                <a:spcPts val="0"/>
              </a:spcAft>
              <a:defRPr/>
            </a:pPr>
            <a:endParaRPr lang="en-US" sz="2300" dirty="0">
              <a:cs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241BD08-B32F-4974-AFF8-B40974147A2F}"/>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GB" b="1">
                <a:solidFill>
                  <a:schemeClr val="accent2"/>
                </a:solidFill>
                <a:cs typeface="Tahoma" pitchFamily="34" charset="0"/>
              </a:rPr>
              <a:t>UPPER, LOWER &amp; INITCAP</a:t>
            </a:r>
            <a:endParaRPr lang="en-US">
              <a:cs typeface="Tahoma" pitchFamily="34" charset="0"/>
            </a:endParaRPr>
          </a:p>
        </p:txBody>
      </p:sp>
      <p:sp>
        <p:nvSpPr>
          <p:cNvPr id="13315" name="Rectangle 3">
            <a:extLst>
              <a:ext uri="{FF2B5EF4-FFF2-40B4-BE49-F238E27FC236}">
                <a16:creationId xmlns:a16="http://schemas.microsoft.com/office/drawing/2014/main" id="{854D687C-7D92-40CB-8C84-1BE900329BB9}"/>
              </a:ext>
            </a:extLst>
          </p:cNvPr>
          <p:cNvSpPr>
            <a:spLocks noGrp="1" noChangeArrowheads="1"/>
          </p:cNvSpPr>
          <p:nvPr>
            <p:ph idx="1"/>
          </p:nvPr>
        </p:nvSpPr>
        <p:spPr/>
        <p:txBody>
          <a:bodyPr rtlCol="0">
            <a:noAutofit/>
          </a:bodyPr>
          <a:lstStyle/>
          <a:p>
            <a:pPr marL="274320" indent="-274320" fontAlgn="auto">
              <a:spcAft>
                <a:spcPts val="0"/>
              </a:spcAft>
              <a:buFont typeface="Wingdings 2" pitchFamily="18" charset="2"/>
              <a:buNone/>
              <a:defRPr/>
            </a:pPr>
            <a:endParaRPr lang="en-GB" sz="2200" dirty="0">
              <a:solidFill>
                <a:schemeClr val="tx1">
                  <a:lumMod val="75000"/>
                  <a:lumOff val="25000"/>
                </a:schemeClr>
              </a:solidFill>
            </a:endParaRPr>
          </a:p>
          <a:p>
            <a:pPr marL="274320" indent="-274320" fontAlgn="auto">
              <a:spcAft>
                <a:spcPts val="0"/>
              </a:spcAft>
              <a:buFont typeface="Wingdings 2" pitchFamily="18" charset="2"/>
              <a:buNone/>
              <a:defRPr/>
            </a:pPr>
            <a:r>
              <a:rPr lang="en-GB" sz="2200" dirty="0">
                <a:solidFill>
                  <a:schemeClr val="tx1">
                    <a:lumMod val="75000"/>
                    <a:lumOff val="25000"/>
                  </a:schemeClr>
                </a:solidFill>
              </a:rPr>
              <a:t>These three functions change the case of the text you give them.</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 typeface="Wingdings 2" pitchFamily="18" charset="2"/>
              <a:buNone/>
              <a:defRPr/>
            </a:pPr>
            <a:endParaRPr lang="en-US" sz="1800" b="1" dirty="0">
              <a:solidFill>
                <a:schemeClr val="tx1">
                  <a:lumMod val="75000"/>
                  <a:lumOff val="25000"/>
                </a:schemeClr>
              </a:solidFill>
              <a:effectLst>
                <a:outerShdw blurRad="38100" dist="38100" dir="2700000" algn="tl">
                  <a:srgbClr val="000000">
                    <a:alpha val="43137"/>
                  </a:srgbClr>
                </a:outerShdw>
              </a:effectLst>
            </a:endParaRPr>
          </a:p>
          <a:p>
            <a:pPr marL="274320" indent="-274320" fontAlgn="auto">
              <a:spcAft>
                <a:spcPts val="0"/>
              </a:spcAft>
              <a:buFont typeface="Wingdings 2" pitchFamily="18" charset="2"/>
              <a:buNone/>
              <a:defRPr/>
            </a:pPr>
            <a:r>
              <a:rPr lang="en-GB" sz="2000" dirty="0">
                <a:solidFill>
                  <a:schemeClr val="hlink"/>
                </a:solidFill>
              </a:rPr>
              <a:t>  Select </a:t>
            </a:r>
            <a:r>
              <a:rPr lang="en-GB" sz="2000" b="1" dirty="0">
                <a:solidFill>
                  <a:schemeClr val="hlink"/>
                </a:solidFill>
              </a:rPr>
              <a:t>UPPER(</a:t>
            </a:r>
            <a:r>
              <a:rPr lang="en-GB" sz="2000" dirty="0" err="1">
                <a:solidFill>
                  <a:schemeClr val="hlink"/>
                </a:solidFill>
              </a:rPr>
              <a:t>product_name</a:t>
            </a:r>
            <a:r>
              <a:rPr lang="en-GB" sz="2000" b="1" dirty="0">
                <a:solidFill>
                  <a:schemeClr val="hlink"/>
                </a:solidFill>
              </a:rPr>
              <a:t>)</a:t>
            </a:r>
          </a:p>
          <a:p>
            <a:pPr marL="274320" indent="-274320" fontAlgn="auto">
              <a:spcAft>
                <a:spcPts val="0"/>
              </a:spcAft>
              <a:buFont typeface="Wingdings 2" pitchFamily="18" charset="2"/>
              <a:buNone/>
              <a:defRPr/>
            </a:pPr>
            <a:r>
              <a:rPr lang="en-GB" sz="2000" dirty="0">
                <a:solidFill>
                  <a:schemeClr val="hlink"/>
                </a:solidFill>
              </a:rPr>
              <a:t>          From product;</a:t>
            </a: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000" b="1" dirty="0">
                <a:solidFill>
                  <a:schemeClr val="tx1">
                    <a:lumMod val="75000"/>
                    <a:lumOff val="25000"/>
                  </a:schemeClr>
                </a:solidFill>
                <a:effectLst>
                  <a:outerShdw blurRad="38100" dist="38100" dir="2700000" algn="tl">
                    <a:srgbClr val="000000">
                      <a:alpha val="43137"/>
                    </a:srgbClr>
                  </a:outerShdw>
                </a:effectLst>
              </a:rPr>
              <a:t>Example:</a:t>
            </a:r>
            <a:endParaRPr lang="en-GB" sz="2000" dirty="0">
              <a:solidFill>
                <a:schemeClr val="hlink"/>
              </a:solidFill>
            </a:endParaRPr>
          </a:p>
          <a:p>
            <a:pPr marL="274320" indent="-274320" fontAlgn="auto">
              <a:lnSpc>
                <a:spcPct val="80000"/>
              </a:lnSpc>
              <a:spcAft>
                <a:spcPts val="0"/>
              </a:spcAft>
              <a:buFont typeface="Wingdings 2" pitchFamily="18" charset="2"/>
              <a:buNone/>
              <a:defRPr/>
            </a:pPr>
            <a:endParaRPr lang="en-GB" sz="1800" dirty="0">
              <a:solidFill>
                <a:schemeClr val="hlink"/>
              </a:solidFill>
            </a:endParaRPr>
          </a:p>
          <a:p>
            <a:pPr marL="274320" indent="-274320" fontAlgn="auto">
              <a:spcAft>
                <a:spcPts val="0"/>
              </a:spcAft>
              <a:buFont typeface="Wingdings 2" pitchFamily="18" charset="2"/>
              <a:buNone/>
              <a:defRPr/>
            </a:pPr>
            <a:r>
              <a:rPr lang="en-GB" sz="2000" dirty="0">
                <a:solidFill>
                  <a:schemeClr val="hlink"/>
                </a:solidFill>
              </a:rPr>
              <a:t>   Select </a:t>
            </a:r>
            <a:r>
              <a:rPr lang="en-GB" sz="2000" b="1" dirty="0">
                <a:solidFill>
                  <a:schemeClr val="hlink"/>
                </a:solidFill>
              </a:rPr>
              <a:t>LOWER(</a:t>
            </a:r>
            <a:r>
              <a:rPr lang="en-GB" sz="2000" dirty="0" err="1">
                <a:solidFill>
                  <a:schemeClr val="hlink"/>
                </a:solidFill>
              </a:rPr>
              <a:t>product_name</a:t>
            </a:r>
            <a:r>
              <a:rPr lang="en-GB" sz="2000" b="1" dirty="0">
                <a:solidFill>
                  <a:schemeClr val="hlink"/>
                </a:solidFill>
              </a:rPr>
              <a:t>)</a:t>
            </a:r>
            <a:r>
              <a:rPr lang="en-GB" sz="2000" dirty="0">
                <a:solidFill>
                  <a:schemeClr val="hlink"/>
                </a:solidFill>
              </a:rPr>
              <a:t> </a:t>
            </a:r>
          </a:p>
          <a:p>
            <a:pPr marL="274320" indent="-274320" fontAlgn="auto">
              <a:spcAft>
                <a:spcPts val="0"/>
              </a:spcAft>
              <a:buFont typeface="Wingdings 2" pitchFamily="18" charset="2"/>
              <a:buNone/>
              <a:defRPr/>
            </a:pPr>
            <a:r>
              <a:rPr lang="en-GB" sz="2000" dirty="0">
                <a:solidFill>
                  <a:schemeClr val="hlink"/>
                </a:solidFill>
              </a:rPr>
              <a:t>                  From product;</a:t>
            </a:r>
            <a:endParaRPr lang="en-US" sz="2000" dirty="0">
              <a:solidFill>
                <a:schemeClr val="hlink"/>
              </a:solidFill>
            </a:endParaRPr>
          </a:p>
          <a:p>
            <a:pPr marL="274320" indent="-274320" fontAlgn="auto">
              <a:lnSpc>
                <a:spcPct val="80000"/>
              </a:lnSpc>
              <a:spcAft>
                <a:spcPts val="0"/>
              </a:spcAft>
              <a:buFont typeface="Wingdings 2" pitchFamily="18" charset="2"/>
              <a:buNone/>
              <a:defRPr/>
            </a:pPr>
            <a:endParaRPr lang="en-US" sz="2000" dirty="0">
              <a:solidFill>
                <a:schemeClr val="hlink"/>
              </a:solidFill>
            </a:endParaRPr>
          </a:p>
          <a:p>
            <a:pPr marL="274320" indent="-274320" fontAlgn="auto">
              <a:lnSpc>
                <a:spcPct val="80000"/>
              </a:lnSpc>
              <a:spcAft>
                <a:spcPts val="0"/>
              </a:spcAft>
              <a:buFont typeface="Wingdings 2" pitchFamily="18" charset="2"/>
              <a:buNone/>
              <a:defRPr/>
            </a:pPr>
            <a:endParaRPr lang="en-US" sz="2200" b="1" dirty="0">
              <a:solidFill>
                <a:schemeClr val="tx1">
                  <a:lumMod val="75000"/>
                  <a:lumOff val="25000"/>
                </a:schemeClr>
              </a:solidFill>
              <a:effectLst>
                <a:outerShdw blurRad="38100" dist="38100" dir="2700000" algn="tl">
                  <a:srgbClr val="000000">
                    <a:alpha val="43137"/>
                  </a:srgbClr>
                </a:outerShdw>
              </a:effectLst>
            </a:endParaRPr>
          </a:p>
          <a:p>
            <a:pPr marL="548640" lvl="1" fontAlgn="auto">
              <a:spcBef>
                <a:spcPts val="0"/>
              </a:spcBef>
              <a:spcAft>
                <a:spcPts val="0"/>
              </a:spcAft>
              <a:buFont typeface="Wingdings 2" pitchFamily="18" charset="2"/>
              <a:buNone/>
              <a:defRPr/>
            </a:pPr>
            <a:endParaRPr lang="en-GB" sz="1100" dirty="0">
              <a:solidFill>
                <a:schemeClr val="hlink"/>
              </a:solidFill>
            </a:endParaRPr>
          </a:p>
          <a:p>
            <a:pPr marL="274320" indent="-274320" fontAlgn="auto">
              <a:spcAft>
                <a:spcPts val="0"/>
              </a:spcAft>
              <a:buFont typeface="Wingdings 2" pitchFamily="18" charset="2"/>
              <a:buNone/>
              <a:defRPr/>
            </a:pPr>
            <a:endParaRPr lang="en-GB" sz="3600" b="1" dirty="0">
              <a:solidFill>
                <a:schemeClr val="tx1">
                  <a:lumMod val="75000"/>
                  <a:lumOff val="25000"/>
                </a:schemeClr>
              </a:solidFill>
            </a:endParaRPr>
          </a:p>
          <a:p>
            <a:pPr marL="274320" indent="-274320" fontAlgn="auto">
              <a:spcAft>
                <a:spcPts val="0"/>
              </a:spcAft>
              <a:buFontTx/>
              <a:buNone/>
              <a:defRPr/>
            </a:pPr>
            <a:r>
              <a:rPr lang="en-GB" dirty="0">
                <a:solidFill>
                  <a:schemeClr val="hlink"/>
                </a:solidFill>
              </a:rPr>
              <a:t> </a:t>
            </a:r>
            <a:endParaRPr lang="en-US" dirty="0">
              <a:solidFill>
                <a:schemeClr val="hlink"/>
              </a:solidFill>
            </a:endParaRPr>
          </a:p>
          <a:p>
            <a:pPr marL="274320" indent="-274320" fontAlgn="auto">
              <a:spcAft>
                <a:spcPts val="0"/>
              </a:spcAft>
              <a:buFontTx/>
              <a:buNone/>
              <a:defRPr/>
            </a:pPr>
            <a:endParaRPr lang="en-US" dirty="0">
              <a:solidFill>
                <a:schemeClr val="hlink"/>
              </a:solidFill>
            </a:endParaRPr>
          </a:p>
        </p:txBody>
      </p:sp>
      <p:sp>
        <p:nvSpPr>
          <p:cNvPr id="6" name="Rectangle 3">
            <a:extLst>
              <a:ext uri="{FF2B5EF4-FFF2-40B4-BE49-F238E27FC236}">
                <a16:creationId xmlns:a16="http://schemas.microsoft.com/office/drawing/2014/main" id="{A92E20C3-0873-49AE-82D2-829F18E5D74C}"/>
              </a:ext>
            </a:extLst>
          </p:cNvPr>
          <p:cNvSpPr txBox="1">
            <a:spLocks noChangeArrowheads="1"/>
          </p:cNvSpPr>
          <p:nvPr/>
        </p:nvSpPr>
        <p:spPr>
          <a:xfrm>
            <a:off x="5003800" y="3068638"/>
            <a:ext cx="3168650" cy="158432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GB" sz="1600" cap="all" dirty="0">
                <a:solidFill>
                  <a:srgbClr val="333399"/>
                </a:solidFill>
                <a:latin typeface="+mn-lt"/>
                <a:cs typeface="+mn-cs"/>
              </a:rPr>
              <a:t>UPPER(</a:t>
            </a:r>
            <a:r>
              <a:rPr lang="en-GB" sz="1600" cap="all" dirty="0" err="1">
                <a:solidFill>
                  <a:srgbClr val="333399"/>
                </a:solidFill>
                <a:latin typeface="+mn-lt"/>
                <a:cs typeface="+mn-cs"/>
              </a:rPr>
              <a:t>product_name</a:t>
            </a:r>
            <a:r>
              <a:rPr lang="en-GB" sz="1600" cap="all" dirty="0">
                <a:solidFill>
                  <a:srgbClr val="333399"/>
                </a:solidFill>
                <a:latin typeface="+mn-lt"/>
                <a:cs typeface="+mn-cs"/>
              </a:rPr>
              <a:t>)</a:t>
            </a:r>
            <a:endParaRPr lang="en-US" sz="1600" cap="all" dirty="0">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  --------------------------------------------------------</a:t>
            </a:r>
          </a:p>
          <a:p>
            <a:pPr marL="548640" lvl="1" indent="-228600" algn="l" rtl="0" fontAlgn="auto">
              <a:lnSpc>
                <a:spcPct val="80000"/>
              </a:lnSpc>
              <a:spcBef>
                <a:spcPct val="20000"/>
              </a:spcBef>
              <a:spcAft>
                <a:spcPts val="0"/>
              </a:spcAft>
              <a:buClr>
                <a:schemeClr val="accent2"/>
              </a:buClr>
              <a:buSzPct val="85000"/>
              <a:defRPr/>
            </a:pPr>
            <a:r>
              <a:rPr lang="en-GB" dirty="0">
                <a:solidFill>
                  <a:srgbClr val="333399"/>
                </a:solidFill>
                <a:latin typeface="+mn-lt"/>
                <a:cs typeface="+mn-cs"/>
              </a:rPr>
              <a:t>   </a:t>
            </a:r>
            <a:r>
              <a:rPr lang="en-GB" sz="1600" dirty="0">
                <a:solidFill>
                  <a:srgbClr val="333399"/>
                </a:solidFill>
                <a:latin typeface="+mn-lt"/>
                <a:cs typeface="+mn-cs"/>
              </a:rPr>
              <a:t>ROCO PENCIL                                              </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FABER PEN</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ROCO PAD</a:t>
            </a:r>
          </a:p>
          <a:p>
            <a:pPr marL="548640" lvl="1" indent="-228600" algn="l" rtl="0" fontAlgn="auto">
              <a:lnSpc>
                <a:spcPct val="80000"/>
              </a:lnSpc>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p:txBody>
      </p:sp>
      <p:sp>
        <p:nvSpPr>
          <p:cNvPr id="8" name="Rectangle 3">
            <a:extLst>
              <a:ext uri="{FF2B5EF4-FFF2-40B4-BE49-F238E27FC236}">
                <a16:creationId xmlns:a16="http://schemas.microsoft.com/office/drawing/2014/main" id="{C6AE2374-6938-483A-A08E-47E69EF38B64}"/>
              </a:ext>
            </a:extLst>
          </p:cNvPr>
          <p:cNvSpPr txBox="1">
            <a:spLocks noChangeArrowheads="1"/>
          </p:cNvSpPr>
          <p:nvPr/>
        </p:nvSpPr>
        <p:spPr>
          <a:xfrm>
            <a:off x="5005388" y="4941888"/>
            <a:ext cx="3167062" cy="1582737"/>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GB" sz="1600" cap="all" dirty="0">
                <a:solidFill>
                  <a:srgbClr val="333399"/>
                </a:solidFill>
                <a:latin typeface="+mn-lt"/>
                <a:cs typeface="+mn-cs"/>
              </a:rPr>
              <a:t>LOWER(</a:t>
            </a:r>
            <a:r>
              <a:rPr lang="en-GB" sz="1600" cap="all" dirty="0" err="1">
                <a:solidFill>
                  <a:srgbClr val="333399"/>
                </a:solidFill>
                <a:latin typeface="+mn-lt"/>
                <a:cs typeface="+mn-cs"/>
              </a:rPr>
              <a:t>product_name</a:t>
            </a:r>
            <a:r>
              <a:rPr lang="en-GB" sz="1600" cap="all" dirty="0">
                <a:solidFill>
                  <a:srgbClr val="333399"/>
                </a:solidFill>
                <a:latin typeface="+mn-lt"/>
                <a:cs typeface="+mn-cs"/>
              </a:rPr>
              <a:t>)</a:t>
            </a:r>
            <a:endParaRPr lang="en-US" sz="1600" cap="all" dirty="0">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  --------------------------------------------------------</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faber</a:t>
            </a:r>
            <a:r>
              <a:rPr lang="en-GB" sz="1600" dirty="0">
                <a:solidFill>
                  <a:srgbClr val="333399"/>
                </a:solidFill>
                <a:latin typeface="+mn-lt"/>
                <a:cs typeface="+mn-cs"/>
              </a:rPr>
              <a:t> pen</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a:t>
            </a:r>
          </a:p>
          <a:p>
            <a:pPr marL="548640" lvl="1" indent="-228600" algn="l" rtl="0" fontAlgn="auto">
              <a:lnSpc>
                <a:spcPct val="80000"/>
              </a:lnSpc>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15">
                                            <p:txEl>
                                              <p:pRg st="12" end="1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41BB6CA-A007-4A7F-94E9-18BEA6F7E21A}"/>
              </a:ext>
            </a:extLst>
          </p:cNvPr>
          <p:cNvSpPr>
            <a:spLocks noGrp="1" noChangeArrowheads="1"/>
          </p:cNvSpPr>
          <p:nvPr>
            <p:ph type="title"/>
          </p:nvPr>
        </p:nvSpPr>
        <p:spPr/>
        <p:txBody>
          <a:bodyPr rtlCol="0">
            <a:normAutofit fontScale="90000"/>
          </a:bodyPr>
          <a:lstStyle/>
          <a:p>
            <a:pPr fontAlgn="auto">
              <a:spcAft>
                <a:spcPts val="0"/>
              </a:spcAft>
              <a:defRPr/>
            </a:pPr>
            <a:r>
              <a:rPr lang="en-GB" sz="2000">
                <a:solidFill>
                  <a:schemeClr val="hlink"/>
                </a:solidFill>
                <a:cs typeface="Tahoma" pitchFamily="34" charset="0"/>
              </a:rPr>
              <a:t> </a:t>
            </a:r>
            <a:r>
              <a:rPr lang="en-GB" sz="4000">
                <a:solidFill>
                  <a:schemeClr val="hlink"/>
                </a:solidFill>
                <a:cs typeface="Tahoma" pitchFamily="34" charset="0"/>
              </a:rPr>
              <a:t> </a:t>
            </a:r>
            <a:br>
              <a:rPr lang="en-US" sz="4000">
                <a:solidFill>
                  <a:schemeClr val="hlink"/>
                </a:solidFill>
                <a:cs typeface="Tahoma" pitchFamily="34" charset="0"/>
              </a:rPr>
            </a:br>
            <a:br>
              <a:rPr lang="en-US" sz="4000">
                <a:solidFill>
                  <a:schemeClr val="hlink"/>
                </a:solidFill>
                <a:cs typeface="Tahoma" pitchFamily="34" charset="0"/>
              </a:rPr>
            </a:br>
            <a:endParaRPr lang="en-US" sz="4000">
              <a:solidFill>
                <a:schemeClr val="hlink"/>
              </a:solidFill>
              <a:cs typeface="Tahoma" pitchFamily="34" charset="0"/>
            </a:endParaRPr>
          </a:p>
        </p:txBody>
      </p:sp>
      <p:sp>
        <p:nvSpPr>
          <p:cNvPr id="15363" name="Rectangle 3">
            <a:extLst>
              <a:ext uri="{FF2B5EF4-FFF2-40B4-BE49-F238E27FC236}">
                <a16:creationId xmlns:a16="http://schemas.microsoft.com/office/drawing/2014/main" id="{41B696A9-9853-4603-96ED-7C99F004E68E}"/>
              </a:ext>
            </a:extLst>
          </p:cNvPr>
          <p:cNvSpPr>
            <a:spLocks noGrp="1" noChangeArrowheads="1"/>
          </p:cNvSpPr>
          <p:nvPr>
            <p:ph idx="1"/>
          </p:nvPr>
        </p:nvSpPr>
        <p:spPr/>
        <p:txBody>
          <a:bodyPr rtlCol="0">
            <a:normAutofit/>
          </a:bodyPr>
          <a:lstStyle/>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 typeface="Wingdings 2" pitchFamily="18" charset="2"/>
              <a:buNone/>
              <a:defRPr/>
            </a:pPr>
            <a:endParaRPr lang="en-US" sz="2000" b="1" dirty="0">
              <a:solidFill>
                <a:schemeClr val="tx1">
                  <a:lumMod val="75000"/>
                  <a:lumOff val="25000"/>
                </a:schemeClr>
              </a:solidFill>
              <a:effectLst>
                <a:outerShdw blurRad="38100" dist="38100" dir="2700000" algn="tl">
                  <a:srgbClr val="000000">
                    <a:alpha val="43137"/>
                  </a:srgbClr>
                </a:outerShdw>
              </a:effectLst>
            </a:endParaRPr>
          </a:p>
          <a:p>
            <a:pPr marL="274320" indent="-274320" fontAlgn="auto">
              <a:spcAft>
                <a:spcPts val="0"/>
              </a:spcAft>
              <a:buFontTx/>
              <a:buNone/>
              <a:defRPr/>
            </a:pPr>
            <a:r>
              <a:rPr lang="en-GB" sz="2000" dirty="0">
                <a:solidFill>
                  <a:schemeClr val="hlink"/>
                </a:solidFill>
              </a:rPr>
              <a:t> Select </a:t>
            </a:r>
            <a:r>
              <a:rPr lang="en-GB" sz="2000" b="1" dirty="0">
                <a:solidFill>
                  <a:schemeClr val="hlink"/>
                </a:solidFill>
              </a:rPr>
              <a:t>INITCAP(</a:t>
            </a:r>
            <a:r>
              <a:rPr lang="en-GB" sz="2000" dirty="0" err="1">
                <a:solidFill>
                  <a:schemeClr val="hlink"/>
                </a:solidFill>
              </a:rPr>
              <a:t>product_name</a:t>
            </a:r>
            <a:r>
              <a:rPr lang="en-GB" sz="2000" b="1" dirty="0">
                <a:solidFill>
                  <a:schemeClr val="hlink"/>
                </a:solidFill>
              </a:rPr>
              <a:t>)</a:t>
            </a:r>
          </a:p>
          <a:p>
            <a:pPr marL="274320" indent="-274320" fontAlgn="auto">
              <a:spcAft>
                <a:spcPts val="0"/>
              </a:spcAft>
              <a:buFontTx/>
              <a:buNone/>
              <a:defRPr/>
            </a:pPr>
            <a:r>
              <a:rPr lang="en-GB" sz="2000" dirty="0">
                <a:solidFill>
                  <a:schemeClr val="hlink"/>
                </a:solidFill>
              </a:rPr>
              <a:t>      From product;</a:t>
            </a:r>
            <a:endParaRPr lang="en-US" sz="2000" dirty="0">
              <a:solidFill>
                <a:schemeClr val="hlink"/>
              </a:solidFill>
            </a:endParaRPr>
          </a:p>
          <a:p>
            <a:pPr marL="274320" indent="-274320" fontAlgn="auto">
              <a:lnSpc>
                <a:spcPct val="80000"/>
              </a:lnSpc>
              <a:spcAft>
                <a:spcPts val="0"/>
              </a:spcAft>
              <a:buFontTx/>
              <a:buNone/>
              <a:defRPr/>
            </a:pPr>
            <a:endParaRPr lang="en-US" dirty="0">
              <a:solidFill>
                <a:schemeClr val="hlink"/>
              </a:solidFill>
            </a:endParaRPr>
          </a:p>
          <a:p>
            <a:pPr marL="274320" indent="-274320" fontAlgn="auto">
              <a:lnSpc>
                <a:spcPct val="80000"/>
              </a:lnSpc>
              <a:spcAft>
                <a:spcPts val="0"/>
              </a:spcAft>
              <a:buFontTx/>
              <a:buNone/>
              <a:defRPr/>
            </a:pPr>
            <a:r>
              <a:rPr lang="en-US" dirty="0">
                <a:solidFill>
                  <a:schemeClr val="hlink"/>
                </a:solidFill>
              </a:rPr>
              <a:t> </a:t>
            </a:r>
            <a:endParaRPr lang="en-US" sz="2400" dirty="0">
              <a:solidFill>
                <a:schemeClr val="tx1">
                  <a:lumMod val="75000"/>
                  <a:lumOff val="25000"/>
                </a:schemeClr>
              </a:solidFill>
            </a:endParaRPr>
          </a:p>
        </p:txBody>
      </p:sp>
      <p:sp>
        <p:nvSpPr>
          <p:cNvPr id="9" name="Rectangle 2">
            <a:extLst>
              <a:ext uri="{FF2B5EF4-FFF2-40B4-BE49-F238E27FC236}">
                <a16:creationId xmlns:a16="http://schemas.microsoft.com/office/drawing/2014/main" id="{179273A6-0FEE-4113-B39D-5FAD7E3C6400}"/>
              </a:ext>
            </a:extLst>
          </p:cNvPr>
          <p:cNvSpPr txBox="1">
            <a:spLocks noChangeArrowheads="1"/>
          </p:cNvSpPr>
          <p:nvPr/>
        </p:nvSpPr>
        <p:spPr>
          <a:xfrm>
            <a:off x="301625" y="274638"/>
            <a:ext cx="8534400" cy="1143000"/>
          </a:xfrm>
          <a:prstGeom prst="rect">
            <a:avLst/>
          </a:prstGeom>
        </p:spPr>
        <p:txBody>
          <a:bodyPr anchor="ctr"/>
          <a:lstStyle/>
          <a:p>
            <a:pPr algn="ctr" rtl="0" fontAlgn="auto">
              <a:spcAft>
                <a:spcPts val="0"/>
              </a:spcAft>
              <a:defRPr/>
            </a:pPr>
            <a:r>
              <a:rPr lang="en-GB" sz="3400" dirty="0">
                <a:solidFill>
                  <a:srgbClr val="FFFFFF"/>
                </a:solidFill>
                <a:latin typeface="+mj-lt"/>
                <a:ea typeface="+mj-ea"/>
                <a:cs typeface="+mj-cs"/>
              </a:rPr>
              <a:t>Text Functions</a:t>
            </a:r>
            <a:br>
              <a:rPr lang="en-GB" sz="3400" dirty="0">
                <a:solidFill>
                  <a:srgbClr val="FFFFFF"/>
                </a:solidFill>
                <a:latin typeface="+mj-lt"/>
                <a:ea typeface="+mj-ea"/>
                <a:cs typeface="+mj-cs"/>
              </a:rPr>
            </a:br>
            <a:r>
              <a:rPr lang="en-GB" sz="3400" b="1" dirty="0">
                <a:solidFill>
                  <a:schemeClr val="accent2"/>
                </a:solidFill>
                <a:latin typeface="+mj-lt"/>
                <a:ea typeface="+mj-ea"/>
                <a:cs typeface="+mj-cs"/>
              </a:rPr>
              <a:t>UPPER, LOWER &amp; INITCAP</a:t>
            </a:r>
            <a:endParaRPr lang="en-US" sz="3400" dirty="0">
              <a:solidFill>
                <a:srgbClr val="FFFFFF"/>
              </a:solidFill>
              <a:latin typeface="+mj-lt"/>
              <a:ea typeface="+mj-ea"/>
              <a:cs typeface="+mj-cs"/>
            </a:endParaRPr>
          </a:p>
        </p:txBody>
      </p:sp>
      <p:sp>
        <p:nvSpPr>
          <p:cNvPr id="10" name="Rectangle 3">
            <a:extLst>
              <a:ext uri="{FF2B5EF4-FFF2-40B4-BE49-F238E27FC236}">
                <a16:creationId xmlns:a16="http://schemas.microsoft.com/office/drawing/2014/main" id="{5A6D1E75-EF8E-4216-8E26-D4401D6585C1}"/>
              </a:ext>
            </a:extLst>
          </p:cNvPr>
          <p:cNvSpPr txBox="1">
            <a:spLocks noChangeArrowheads="1"/>
          </p:cNvSpPr>
          <p:nvPr/>
        </p:nvSpPr>
        <p:spPr>
          <a:xfrm>
            <a:off x="684213" y="4005263"/>
            <a:ext cx="3167062" cy="136842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cap="all" dirty="0">
                <a:solidFill>
                  <a:srgbClr val="333399"/>
                </a:solidFill>
                <a:latin typeface="+mn-lt"/>
                <a:cs typeface="+mn-cs"/>
              </a:rPr>
              <a:t>INITCAP(</a:t>
            </a:r>
            <a:r>
              <a:rPr lang="en-US" sz="1600" cap="all" dirty="0" err="1">
                <a:solidFill>
                  <a:srgbClr val="333399"/>
                </a:solidFill>
                <a:latin typeface="+mn-lt"/>
                <a:cs typeface="+mn-cs"/>
              </a:rPr>
              <a:t>product_name</a:t>
            </a:r>
            <a:r>
              <a:rPr lang="en-US" sz="1600" cap="all"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a:t>
            </a:r>
          </a:p>
          <a:p>
            <a:pPr marL="548640" lvl="1" indent="-228600" algn="l" rtl="0" fontAlgn="auto">
              <a:lnSpc>
                <a:spcPct val="80000"/>
              </a:lnSpc>
              <a:spcBef>
                <a:spcPct val="20000"/>
              </a:spcBef>
              <a:spcAft>
                <a:spcPts val="0"/>
              </a:spcAft>
              <a:buClr>
                <a:schemeClr val="accent2"/>
              </a:buClr>
              <a:buSzPct val="85000"/>
              <a:defRPr/>
            </a:pPr>
            <a:r>
              <a:rPr lang="en-GB" sz="1600" dirty="0">
                <a:solidFill>
                  <a:srgbClr val="333399"/>
                </a:solidFill>
                <a:latin typeface="+mn-lt"/>
                <a:cs typeface="+mn-cs"/>
              </a:rPr>
              <a:t>       Faber Pen                                                                 </a:t>
            </a:r>
            <a:br>
              <a:rPr lang="en-GB" sz="1600" dirty="0">
                <a:solidFill>
                  <a:srgbClr val="333399"/>
                </a:solidFill>
                <a:latin typeface="+mn-lt"/>
                <a:cs typeface="+mn-cs"/>
              </a:rPr>
            </a:b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a:t>
            </a:r>
            <a:endParaRPr lang="en-US" sz="1600" dirty="0" err="1">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buFont typeface="Wingdings 2" pitchFamily="18" charset="2"/>
              <a:buChar char=""/>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4185425A-F3A3-46CB-84BA-4D94E3C5BC4C}"/>
              </a:ext>
            </a:extLst>
          </p:cNvPr>
          <p:cNvSpPr>
            <a:spLocks noGrp="1" noChangeArrowheads="1"/>
          </p:cNvSpPr>
          <p:nvPr>
            <p:ph idx="1"/>
          </p:nvPr>
        </p:nvSpPr>
        <p:spPr/>
        <p:txBody>
          <a:bodyPr rtlCol="0">
            <a:normAutofit/>
          </a:bodyPr>
          <a:lstStyle/>
          <a:p>
            <a:pPr marL="274320" indent="-274320" fontAlgn="auto">
              <a:lnSpc>
                <a:spcPct val="80000"/>
              </a:lnSpc>
              <a:spcAft>
                <a:spcPts val="0"/>
              </a:spcAft>
              <a:buFontTx/>
              <a:buNone/>
              <a:defRPr/>
            </a:pPr>
            <a:endParaRPr lang="en-GB" sz="2200" dirty="0">
              <a:solidFill>
                <a:schemeClr val="tx1">
                  <a:lumMod val="75000"/>
                  <a:lumOff val="25000"/>
                </a:schemeClr>
              </a:solidFill>
            </a:endParaRPr>
          </a:p>
          <a:p>
            <a:pPr marL="274320" indent="-274320" fontAlgn="auto">
              <a:lnSpc>
                <a:spcPct val="80000"/>
              </a:lnSpc>
              <a:spcAft>
                <a:spcPts val="0"/>
              </a:spcAft>
              <a:buFontTx/>
              <a:buNone/>
              <a:defRPr/>
            </a:pPr>
            <a:r>
              <a:rPr lang="en-GB" sz="2200" dirty="0">
                <a:solidFill>
                  <a:schemeClr val="tx1">
                    <a:lumMod val="75000"/>
                    <a:lumOff val="25000"/>
                  </a:schemeClr>
                </a:solidFill>
              </a:rPr>
              <a:t>To determine the lengths of the data stored in a database column.</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Tx/>
              <a:buNone/>
              <a:defRPr/>
            </a:pPr>
            <a:endParaRPr lang="en-GB" sz="1800" b="1" dirty="0">
              <a:solidFill>
                <a:schemeClr val="tx1">
                  <a:lumMod val="75000"/>
                  <a:lumOff val="25000"/>
                </a:schemeClr>
              </a:solidFill>
            </a:endParaRPr>
          </a:p>
          <a:p>
            <a:pPr marL="274320" indent="-274320" fontAlgn="auto">
              <a:spcAft>
                <a:spcPts val="0"/>
              </a:spcAft>
              <a:buFontTx/>
              <a:buNone/>
              <a:defRPr/>
            </a:pPr>
            <a:r>
              <a:rPr lang="en-GB" sz="2000" dirty="0">
                <a:solidFill>
                  <a:schemeClr val="hlink"/>
                </a:solidFill>
              </a:rPr>
              <a:t> Select  </a:t>
            </a:r>
            <a:r>
              <a:rPr lang="en-GB" sz="2000" dirty="0" err="1">
                <a:solidFill>
                  <a:schemeClr val="hlink"/>
                </a:solidFill>
              </a:rPr>
              <a:t>product_name</a:t>
            </a:r>
            <a:r>
              <a:rPr lang="en-GB" sz="2000" dirty="0">
                <a:solidFill>
                  <a:schemeClr val="hlink"/>
                </a:solidFill>
              </a:rPr>
              <a:t>, </a:t>
            </a:r>
            <a:r>
              <a:rPr lang="en-GB" sz="2000" b="1" dirty="0">
                <a:solidFill>
                  <a:schemeClr val="hlink"/>
                </a:solidFill>
              </a:rPr>
              <a:t>LENGTH(</a:t>
            </a:r>
            <a:r>
              <a:rPr lang="en-GB" sz="2000" dirty="0" err="1">
                <a:solidFill>
                  <a:schemeClr val="hlink"/>
                </a:solidFill>
              </a:rPr>
              <a:t>product_name</a:t>
            </a:r>
            <a:r>
              <a:rPr lang="en-GB" sz="2000" b="1" dirty="0">
                <a:solidFill>
                  <a:schemeClr val="hlink"/>
                </a:solidFill>
              </a:rPr>
              <a:t>) </a:t>
            </a:r>
            <a:r>
              <a:rPr lang="en-GB" sz="2000" dirty="0">
                <a:solidFill>
                  <a:schemeClr val="hlink"/>
                </a:solidFill>
              </a:rPr>
              <a:t> AS </a:t>
            </a:r>
            <a:r>
              <a:rPr lang="en-GB" sz="2000" dirty="0" err="1">
                <a:solidFill>
                  <a:schemeClr val="hlink"/>
                </a:solidFill>
              </a:rPr>
              <a:t>Name_Length</a:t>
            </a:r>
            <a:r>
              <a:rPr lang="en-GB" sz="2000" dirty="0">
                <a:solidFill>
                  <a:schemeClr val="hlink"/>
                </a:solidFill>
              </a:rPr>
              <a:t> </a:t>
            </a:r>
          </a:p>
          <a:p>
            <a:pPr marL="274320" indent="-274320" fontAlgn="auto">
              <a:spcAft>
                <a:spcPts val="0"/>
              </a:spcAft>
              <a:buFontTx/>
              <a:buNone/>
              <a:defRPr/>
            </a:pPr>
            <a:r>
              <a:rPr lang="en-GB" sz="2000" dirty="0">
                <a:solidFill>
                  <a:schemeClr val="hlink"/>
                </a:solidFill>
              </a:rPr>
              <a:t>      From Product</a:t>
            </a:r>
          </a:p>
          <a:p>
            <a:pPr marL="274320" indent="-274320" fontAlgn="auto">
              <a:spcAft>
                <a:spcPts val="0"/>
              </a:spcAft>
              <a:buFontTx/>
              <a:buNone/>
              <a:defRPr/>
            </a:pPr>
            <a:r>
              <a:rPr lang="en-GB" sz="2000" dirty="0">
                <a:solidFill>
                  <a:schemeClr val="hlink"/>
                </a:solidFill>
              </a:rPr>
              <a:t>          where </a:t>
            </a:r>
            <a:r>
              <a:rPr lang="en-GB" sz="2000" b="1" dirty="0">
                <a:solidFill>
                  <a:schemeClr val="hlink"/>
                </a:solidFill>
              </a:rPr>
              <a:t>LENGTH(</a:t>
            </a:r>
            <a:r>
              <a:rPr lang="en-GB" sz="2000" dirty="0" err="1">
                <a:solidFill>
                  <a:schemeClr val="hlink"/>
                </a:solidFill>
              </a:rPr>
              <a:t>product_name</a:t>
            </a:r>
            <a:r>
              <a:rPr lang="en-GB" sz="2000" b="1" dirty="0">
                <a:solidFill>
                  <a:schemeClr val="hlink"/>
                </a:solidFill>
              </a:rPr>
              <a:t>)</a:t>
            </a:r>
            <a:r>
              <a:rPr lang="en-GB" sz="2000" dirty="0">
                <a:solidFill>
                  <a:schemeClr val="hlink"/>
                </a:solidFill>
              </a:rPr>
              <a:t>&gt;8;</a:t>
            </a:r>
            <a:endParaRPr lang="en-US" sz="2000" dirty="0">
              <a:solidFill>
                <a:schemeClr val="hlink"/>
              </a:solidFill>
            </a:endParaRPr>
          </a:p>
          <a:p>
            <a:pPr marL="274320" indent="-274320" fontAlgn="auto">
              <a:lnSpc>
                <a:spcPct val="80000"/>
              </a:lnSpc>
              <a:spcAft>
                <a:spcPts val="0"/>
              </a:spcAft>
              <a:buFontTx/>
              <a:buNone/>
              <a:defRPr/>
            </a:pPr>
            <a:endParaRPr lang="en-GB" sz="2000" dirty="0">
              <a:solidFill>
                <a:schemeClr val="hlink"/>
              </a:solidFill>
            </a:endParaRPr>
          </a:p>
        </p:txBody>
      </p:sp>
      <p:sp>
        <p:nvSpPr>
          <p:cNvPr id="6" name="Rectangle 2">
            <a:extLst>
              <a:ext uri="{FF2B5EF4-FFF2-40B4-BE49-F238E27FC236}">
                <a16:creationId xmlns:a16="http://schemas.microsoft.com/office/drawing/2014/main" id="{B850908D-E091-4E63-AFE9-476A9E0CA5FD}"/>
              </a:ext>
            </a:extLst>
          </p:cNvPr>
          <p:cNvSpPr txBox="1">
            <a:spLocks noChangeArrowheads="1"/>
          </p:cNvSpPr>
          <p:nvPr/>
        </p:nvSpPr>
        <p:spPr>
          <a:xfrm>
            <a:off x="301625" y="274638"/>
            <a:ext cx="8534400" cy="1143000"/>
          </a:xfrm>
          <a:prstGeom prst="rect">
            <a:avLst/>
          </a:prstGeom>
        </p:spPr>
        <p:txBody>
          <a:bodyPr anchor="ctr"/>
          <a:lstStyle/>
          <a:p>
            <a:pPr algn="ctr" rtl="0" fontAlgn="auto">
              <a:spcAft>
                <a:spcPts val="0"/>
              </a:spcAft>
              <a:defRPr/>
            </a:pPr>
            <a:r>
              <a:rPr lang="en-GB" sz="3400" dirty="0">
                <a:solidFill>
                  <a:srgbClr val="FFFFFF"/>
                </a:solidFill>
                <a:latin typeface="+mj-lt"/>
                <a:ea typeface="+mj-ea"/>
                <a:cs typeface="+mj-cs"/>
              </a:rPr>
              <a:t>Text Functions</a:t>
            </a:r>
            <a:br>
              <a:rPr lang="en-GB" sz="3400" dirty="0">
                <a:solidFill>
                  <a:srgbClr val="FFFFFF"/>
                </a:solidFill>
                <a:latin typeface="+mj-lt"/>
                <a:ea typeface="+mj-ea"/>
                <a:cs typeface="+mj-cs"/>
              </a:rPr>
            </a:br>
            <a:r>
              <a:rPr lang="en-GB" sz="3400" b="1" dirty="0">
                <a:solidFill>
                  <a:schemeClr val="accent2"/>
                </a:solidFill>
                <a:latin typeface="+mj-lt"/>
                <a:ea typeface="+mj-ea"/>
                <a:cs typeface="+mj-cs"/>
              </a:rPr>
              <a:t>LENGTH</a:t>
            </a:r>
          </a:p>
        </p:txBody>
      </p:sp>
      <p:sp>
        <p:nvSpPr>
          <p:cNvPr id="7" name="Rectangle 3">
            <a:extLst>
              <a:ext uri="{FF2B5EF4-FFF2-40B4-BE49-F238E27FC236}">
                <a16:creationId xmlns:a16="http://schemas.microsoft.com/office/drawing/2014/main" id="{A649771A-63ED-446A-92CA-31E8D3CD5CDF}"/>
              </a:ext>
            </a:extLst>
          </p:cNvPr>
          <p:cNvSpPr txBox="1">
            <a:spLocks noChangeArrowheads="1"/>
          </p:cNvSpPr>
          <p:nvPr/>
        </p:nvSpPr>
        <p:spPr>
          <a:xfrm>
            <a:off x="2105025" y="5056188"/>
            <a:ext cx="5059363" cy="1612900"/>
          </a:xfrm>
          <a:prstGeom prst="rect">
            <a:avLst/>
          </a:prstGeom>
        </p:spPr>
        <p:txBody>
          <a:bodyPr/>
          <a:lstStyle/>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cap="all" dirty="0" err="1">
                <a:solidFill>
                  <a:srgbClr val="333399"/>
                </a:solidFill>
                <a:latin typeface="+mn-lt"/>
                <a:cs typeface="+mn-cs"/>
              </a:rPr>
              <a:t>product_name</a:t>
            </a:r>
            <a:r>
              <a:rPr lang="en-GB" sz="1600" cap="all" dirty="0">
                <a:solidFill>
                  <a:srgbClr val="333399"/>
                </a:solidFill>
                <a:latin typeface="+mn-lt"/>
                <a:cs typeface="+mn-cs"/>
              </a:rPr>
              <a:t>         </a:t>
            </a:r>
            <a:r>
              <a:rPr lang="en-GB" sz="1600" cap="all" dirty="0" err="1">
                <a:solidFill>
                  <a:srgbClr val="333399"/>
                </a:solidFill>
                <a:latin typeface="+mn-lt"/>
                <a:cs typeface="+mn-cs"/>
              </a:rPr>
              <a:t>NAME_Length</a:t>
            </a:r>
            <a:r>
              <a:rPr lang="en-GB" sz="1600" dirty="0">
                <a:solidFill>
                  <a:srgbClr val="333399"/>
                </a:solidFill>
                <a:latin typeface="+mn-lt"/>
                <a:cs typeface="+mn-cs"/>
              </a:rPr>
              <a:t>       </a:t>
            </a:r>
          </a:p>
          <a:p>
            <a:pPr marL="548640" lvl="1" indent="-228600" algn="l" rtl="0" fontAlgn="auto">
              <a:spcBef>
                <a:spcPct val="20000"/>
              </a:spcBef>
              <a:spcAft>
                <a:spcPts val="0"/>
              </a:spcAft>
              <a:buClr>
                <a:schemeClr val="accent2"/>
              </a:buClr>
              <a:buSzPct val="85000"/>
              <a:defRPr/>
            </a:pPr>
            <a:r>
              <a:rPr lang="en-GB" sz="1200" dirty="0">
                <a:solidFill>
                  <a:srgbClr val="333399"/>
                </a:solidFill>
                <a:latin typeface="+mn-lt"/>
                <a:cs typeface="+mn-cs"/>
              </a:rPr>
              <a:t>---------------------------------------------------------------------------------</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FABER Pen                          9    </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11                         </a:t>
            </a:r>
          </a:p>
          <a:p>
            <a:pPr marL="548640" lvl="1" indent="-228600" algn="l" rtl="0" fontAlgn="auto">
              <a:spcBef>
                <a:spcPct val="20000"/>
              </a:spcBef>
              <a:spcAft>
                <a:spcPts val="0"/>
              </a:spcAft>
              <a:buClr>
                <a:schemeClr val="accent2"/>
              </a:buClr>
              <a:buSzPct val="85000"/>
              <a:defRPr/>
            </a:pPr>
            <a:r>
              <a:rPr lang="en-GB" dirty="0">
                <a:solidFill>
                  <a:srgbClr val="333399"/>
                </a:solidFill>
                <a:latin typeface="+mn-lt"/>
                <a:cs typeface="+mn-cs"/>
              </a:rPr>
              <a:t>                              </a:t>
            </a:r>
          </a:p>
          <a:p>
            <a:pPr marL="548640" lvl="1" indent="-228600" algn="l" rtl="0" fontAlgn="auto">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spcBef>
                <a:spcPct val="20000"/>
              </a:spcBef>
              <a:spcAft>
                <a:spcPts val="0"/>
              </a:spcAft>
              <a:buClr>
                <a:schemeClr val="accent2"/>
              </a:buClr>
              <a:buSzPct val="85000"/>
              <a:defRPr/>
            </a:pPr>
            <a:r>
              <a:rPr lang="en-GB" dirty="0">
                <a:solidFill>
                  <a:srgbClr val="333399"/>
                </a:solidFill>
                <a:latin typeface="+mn-lt"/>
                <a:cs typeface="+mn-cs"/>
              </a:rPr>
              <a:t> </a:t>
            </a:r>
            <a:endParaRPr lang="en-US" dirty="0">
              <a:solidFill>
                <a:srgbClr val="333399"/>
              </a:solidFill>
              <a:latin typeface="+mn-lt"/>
              <a:cs typeface="+mn-cs"/>
            </a:endParaRPr>
          </a:p>
          <a:p>
            <a:pPr marL="274320" indent="-274320" algn="l" rtl="0" fontAlgn="auto">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a:extLst>
              <a:ext uri="{FF2B5EF4-FFF2-40B4-BE49-F238E27FC236}">
                <a16:creationId xmlns:a16="http://schemas.microsoft.com/office/drawing/2014/main" id="{EA459668-4DA6-4AC2-875B-E43B5DCEA67E}"/>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b="1">
                <a:solidFill>
                  <a:schemeClr val="accent2"/>
                </a:solidFill>
                <a:cs typeface="Tahoma" pitchFamily="34" charset="0"/>
              </a:rPr>
            </a:br>
            <a:r>
              <a:rPr lang="en-GB" b="1">
                <a:solidFill>
                  <a:schemeClr val="accent2"/>
                </a:solidFill>
                <a:cs typeface="Tahoma" pitchFamily="34" charset="0"/>
              </a:rPr>
              <a:t>SUBSTR</a:t>
            </a:r>
            <a:endParaRPr lang="en-US" b="1">
              <a:solidFill>
                <a:schemeClr val="accent2"/>
              </a:solidFill>
              <a:cs typeface="Tahoma" pitchFamily="34" charset="0"/>
            </a:endParaRPr>
          </a:p>
        </p:txBody>
      </p:sp>
      <p:sp>
        <p:nvSpPr>
          <p:cNvPr id="20483" name="Rectangle 3">
            <a:extLst>
              <a:ext uri="{FF2B5EF4-FFF2-40B4-BE49-F238E27FC236}">
                <a16:creationId xmlns:a16="http://schemas.microsoft.com/office/drawing/2014/main" id="{0675D3C5-43D4-4CB4-97DC-1B6542B62023}"/>
              </a:ext>
            </a:extLst>
          </p:cNvPr>
          <p:cNvSpPr>
            <a:spLocks noGrp="1" noChangeArrowheads="1"/>
          </p:cNvSpPr>
          <p:nvPr>
            <p:ph idx="1"/>
          </p:nvPr>
        </p:nvSpPr>
        <p:spPr/>
        <p:txBody>
          <a:bodyPr rtlCol="0">
            <a:normAutofit/>
          </a:bodyPr>
          <a:lstStyle/>
          <a:p>
            <a:pPr marL="274320" indent="-274320" fontAlgn="auto">
              <a:lnSpc>
                <a:spcPct val="80000"/>
              </a:lnSpc>
              <a:spcAft>
                <a:spcPts val="0"/>
              </a:spcAft>
              <a:buFont typeface="Wingdings 2" pitchFamily="18" charset="2"/>
              <a:buNone/>
              <a:defRPr/>
            </a:pPr>
            <a:endParaRPr lang="en-GB" sz="2400" dirty="0">
              <a:solidFill>
                <a:schemeClr val="hlink"/>
              </a:solidFill>
            </a:endParaRPr>
          </a:p>
          <a:p>
            <a:pPr marL="274320" indent="-274320" fontAlgn="auto">
              <a:lnSpc>
                <a:spcPct val="80000"/>
              </a:lnSpc>
              <a:spcAft>
                <a:spcPts val="0"/>
              </a:spcAft>
              <a:buFont typeface="Wingdings 2" pitchFamily="18" charset="2"/>
              <a:buNone/>
              <a:defRPr/>
            </a:pPr>
            <a:r>
              <a:rPr lang="en-GB" sz="2400" dirty="0">
                <a:cs typeface="Arial" charset="0"/>
              </a:rPr>
              <a:t>To separate multiple bits of data into discrete segments. </a:t>
            </a:r>
          </a:p>
          <a:p>
            <a:pPr marL="274320" indent="-274320" fontAlgn="auto">
              <a:lnSpc>
                <a:spcPct val="80000"/>
              </a:lnSpc>
              <a:spcAft>
                <a:spcPts val="0"/>
              </a:spcAft>
              <a:buFont typeface="Wingdings 2" pitchFamily="18" charset="2"/>
              <a:buNone/>
              <a:defRPr/>
            </a:pPr>
            <a:endParaRPr lang="en-GB" sz="24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endParaRPr lang="en-GB" sz="24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274320" indent="-274320" fontAlgn="auto">
              <a:lnSpc>
                <a:spcPct val="80000"/>
              </a:lnSpc>
              <a:spcAft>
                <a:spcPts val="0"/>
              </a:spcAft>
              <a:buFontTx/>
              <a:buNone/>
              <a:defRPr/>
            </a:pPr>
            <a:endParaRPr lang="en-GB" sz="1800" b="1" dirty="0">
              <a:solidFill>
                <a:schemeClr val="tx1">
                  <a:lumMod val="75000"/>
                  <a:lumOff val="25000"/>
                </a:schemeClr>
              </a:solidFill>
            </a:endParaRPr>
          </a:p>
          <a:p>
            <a:pPr marL="0" indent="0" fontAlgn="auto">
              <a:spcAft>
                <a:spcPts val="0"/>
              </a:spcAft>
              <a:buFontTx/>
              <a:buNone/>
              <a:defRPr/>
            </a:pPr>
            <a:r>
              <a:rPr lang="en-US" sz="1800" dirty="0">
                <a:solidFill>
                  <a:schemeClr val="hlink"/>
                </a:solidFill>
                <a:cs typeface="Arial" charset="0"/>
              </a:rPr>
              <a:t>Select  </a:t>
            </a:r>
            <a:r>
              <a:rPr lang="en-US" sz="1800" b="1" dirty="0">
                <a:solidFill>
                  <a:schemeClr val="hlink"/>
                </a:solidFill>
                <a:cs typeface="Arial" charset="0"/>
              </a:rPr>
              <a:t>SUBSTR(</a:t>
            </a:r>
            <a:r>
              <a:rPr lang="en-US" sz="1800" dirty="0">
                <a:solidFill>
                  <a:schemeClr val="hlink"/>
                </a:solidFill>
                <a:cs typeface="Arial" charset="0"/>
              </a:rPr>
              <a:t>item_id,1,2</a:t>
            </a:r>
            <a:r>
              <a:rPr lang="en-US" sz="1800" b="1" dirty="0">
                <a:solidFill>
                  <a:schemeClr val="hlink"/>
                </a:solidFill>
                <a:cs typeface="Arial" charset="0"/>
              </a:rPr>
              <a:t>) </a:t>
            </a:r>
            <a:r>
              <a:rPr lang="en-US" sz="1800" dirty="0">
                <a:solidFill>
                  <a:schemeClr val="hlink"/>
                </a:solidFill>
                <a:cs typeface="Arial" charset="0"/>
              </a:rPr>
              <a:t>Location, </a:t>
            </a:r>
            <a:r>
              <a:rPr lang="en-US" sz="1800" b="1" dirty="0">
                <a:solidFill>
                  <a:schemeClr val="hlink"/>
                </a:solidFill>
                <a:cs typeface="Arial" charset="0"/>
              </a:rPr>
              <a:t>SUBSTR(</a:t>
            </a:r>
            <a:r>
              <a:rPr lang="en-US" sz="1800" dirty="0">
                <a:solidFill>
                  <a:schemeClr val="hlink"/>
                </a:solidFill>
                <a:cs typeface="Arial" charset="0"/>
              </a:rPr>
              <a:t>item_id,4,3</a:t>
            </a:r>
            <a:r>
              <a:rPr lang="en-US" sz="1800" b="1" dirty="0">
                <a:solidFill>
                  <a:schemeClr val="hlink"/>
                </a:solidFill>
                <a:cs typeface="Arial" charset="0"/>
              </a:rPr>
              <a:t>)</a:t>
            </a:r>
            <a:r>
              <a:rPr lang="en-US" sz="1800" dirty="0">
                <a:solidFill>
                  <a:schemeClr val="hlink"/>
                </a:solidFill>
                <a:cs typeface="Arial" charset="0"/>
              </a:rPr>
              <a:t> Number, </a:t>
            </a:r>
            <a:r>
              <a:rPr lang="en-US" sz="1800" dirty="0" err="1">
                <a:solidFill>
                  <a:schemeClr val="hlink"/>
                </a:solidFill>
                <a:cs typeface="Arial" charset="0"/>
              </a:rPr>
              <a:t>Item_desc</a:t>
            </a:r>
            <a:r>
              <a:rPr lang="en-US" sz="1800" dirty="0">
                <a:solidFill>
                  <a:schemeClr val="hlink"/>
                </a:solidFill>
                <a:cs typeface="Arial" charset="0"/>
              </a:rPr>
              <a:t> </a:t>
            </a:r>
          </a:p>
          <a:p>
            <a:pPr fontAlgn="auto">
              <a:spcAft>
                <a:spcPts val="0"/>
              </a:spcAft>
              <a:buFontTx/>
              <a:buNone/>
              <a:defRPr/>
            </a:pPr>
            <a:r>
              <a:rPr lang="en-US" sz="1800" dirty="0">
                <a:solidFill>
                  <a:schemeClr val="hlink"/>
                </a:solidFill>
                <a:cs typeface="Arial" charset="0"/>
              </a:rPr>
              <a:t>       From item;</a:t>
            </a:r>
          </a:p>
          <a:p>
            <a:pPr fontAlgn="auto">
              <a:spcAft>
                <a:spcPts val="0"/>
              </a:spcAft>
              <a:buFontTx/>
              <a:buNone/>
              <a:defRPr/>
            </a:pPr>
            <a:endParaRPr lang="en-US" sz="1800" dirty="0">
              <a:solidFill>
                <a:schemeClr val="hlink"/>
              </a:solidFill>
              <a:cs typeface="Arial" charset="0"/>
            </a:endParaRPr>
          </a:p>
        </p:txBody>
      </p:sp>
      <p:sp>
        <p:nvSpPr>
          <p:cNvPr id="6" name="Rectangle 3">
            <a:extLst>
              <a:ext uri="{FF2B5EF4-FFF2-40B4-BE49-F238E27FC236}">
                <a16:creationId xmlns:a16="http://schemas.microsoft.com/office/drawing/2014/main" id="{257F23DF-75DB-47A5-9523-416644731520}"/>
              </a:ext>
            </a:extLst>
          </p:cNvPr>
          <p:cNvSpPr txBox="1">
            <a:spLocks noChangeArrowheads="1"/>
          </p:cNvSpPr>
          <p:nvPr/>
        </p:nvSpPr>
        <p:spPr bwMode="auto">
          <a:xfrm>
            <a:off x="1331913" y="4913313"/>
            <a:ext cx="5040312" cy="1323975"/>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dirty="0">
                <a:solidFill>
                  <a:srgbClr val="333399"/>
                </a:solidFill>
                <a:latin typeface="+mn-lt"/>
                <a:cs typeface="Arial" charset="0"/>
              </a:rPr>
              <a:t>  </a:t>
            </a:r>
            <a:r>
              <a:rPr lang="en-US" sz="1600" cap="all" dirty="0">
                <a:solidFill>
                  <a:srgbClr val="333399"/>
                </a:solidFill>
                <a:latin typeface="+mn-lt"/>
                <a:cs typeface="Arial" charset="0"/>
              </a:rPr>
              <a:t>Location           Number           </a:t>
            </a:r>
            <a:r>
              <a:rPr lang="en-US" sz="1600" cap="all" dirty="0" err="1">
                <a:solidFill>
                  <a:srgbClr val="333399"/>
                </a:solidFill>
                <a:latin typeface="+mn-lt"/>
                <a:cs typeface="Arial" charset="0"/>
              </a:rPr>
              <a:t>Item_desc</a:t>
            </a:r>
            <a:endParaRPr lang="en-US" sz="1600" cap="all"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LA	                  101	           Box, Small</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NY	                  102	           Bottle, Large</a:t>
            </a:r>
          </a:p>
          <a:p>
            <a:pPr marL="273050" indent="-273050" algn="l" rtl="0">
              <a:lnSpc>
                <a:spcPct val="80000"/>
              </a:lnSpc>
              <a:spcBef>
                <a:spcPct val="20000"/>
              </a:spcBef>
              <a:buClr>
                <a:schemeClr val="accent2"/>
              </a:buClr>
              <a:buSzPct val="85000"/>
              <a:defRPr/>
            </a:pPr>
            <a:endParaRPr lang="en-GB"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a:extLst>
              <a:ext uri="{FF2B5EF4-FFF2-40B4-BE49-F238E27FC236}">
                <a16:creationId xmlns:a16="http://schemas.microsoft.com/office/drawing/2014/main" id="{1DE1EF82-7A3B-4294-ACE4-F34F5B4982C6}"/>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US" b="1">
                <a:solidFill>
                  <a:schemeClr val="accent2"/>
                </a:solidFill>
                <a:cs typeface="Arial" charset="0"/>
              </a:rPr>
              <a:t>INSTR</a:t>
            </a:r>
            <a:endParaRPr lang="en-US">
              <a:cs typeface="Tahoma" pitchFamily="34" charset="0"/>
            </a:endParaRPr>
          </a:p>
        </p:txBody>
      </p:sp>
      <p:sp>
        <p:nvSpPr>
          <p:cNvPr id="21507" name="Rectangle 3">
            <a:extLst>
              <a:ext uri="{FF2B5EF4-FFF2-40B4-BE49-F238E27FC236}">
                <a16:creationId xmlns:a16="http://schemas.microsoft.com/office/drawing/2014/main" id="{574E945D-FF8F-40CD-A170-98CAF793980A}"/>
              </a:ext>
            </a:extLst>
          </p:cNvPr>
          <p:cNvSpPr>
            <a:spLocks noGrp="1" noChangeArrowheads="1"/>
          </p:cNvSpPr>
          <p:nvPr>
            <p:ph idx="1"/>
          </p:nvPr>
        </p:nvSpPr>
        <p:spPr/>
        <p:txBody>
          <a:bodyPr rtlCol="0">
            <a:normAutofit/>
          </a:bodyPr>
          <a:lstStyle/>
          <a:p>
            <a:pPr fontAlgn="auto">
              <a:spcAft>
                <a:spcPts val="0"/>
              </a:spcAft>
              <a:buFont typeface="Wingdings 2" pitchFamily="18" charset="2"/>
              <a:buNone/>
              <a:defRPr/>
            </a:pPr>
            <a:endParaRPr lang="en-US" sz="1600" dirty="0">
              <a:cs typeface="Arial" charset="0"/>
            </a:endParaRPr>
          </a:p>
          <a:p>
            <a:pPr marL="0" indent="0" algn="just" fontAlgn="auto">
              <a:spcAft>
                <a:spcPts val="0"/>
              </a:spcAft>
              <a:buFont typeface="Wingdings 2" pitchFamily="18" charset="2"/>
              <a:buNone/>
              <a:defRPr/>
            </a:pPr>
            <a:r>
              <a:rPr lang="en-US" sz="2000" dirty="0">
                <a:cs typeface="Arial" charset="0"/>
              </a:rPr>
              <a:t>Useful  when you have substrings vary in length. This mean not only is the length of the first substring is unknown, but the starting position of the second substring can also vary.</a:t>
            </a: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0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300" dirty="0">
              <a:cs typeface="Arial" charset="0"/>
            </a:endParaRPr>
          </a:p>
          <a:p>
            <a:pPr fontAlgn="auto">
              <a:spcAft>
                <a:spcPts val="0"/>
              </a:spcAft>
              <a:buFontTx/>
              <a:buNone/>
              <a:defRPr/>
            </a:pPr>
            <a:r>
              <a:rPr lang="en-US" sz="2000" dirty="0">
                <a:solidFill>
                  <a:schemeClr val="hlink"/>
                </a:solidFill>
                <a:cs typeface="Arial" charset="0"/>
              </a:rPr>
              <a:t>Select  </a:t>
            </a:r>
            <a:r>
              <a:rPr lang="en-US" sz="2000" dirty="0" err="1">
                <a:solidFill>
                  <a:schemeClr val="hlink"/>
                </a:solidFill>
                <a:cs typeface="Arial" charset="0"/>
              </a:rPr>
              <a:t>item_desc</a:t>
            </a:r>
            <a:r>
              <a:rPr lang="en-US" sz="2000" dirty="0">
                <a:solidFill>
                  <a:schemeClr val="hlink"/>
                </a:solidFill>
                <a:cs typeface="Arial" charset="0"/>
              </a:rPr>
              <a:t>, </a:t>
            </a:r>
            <a:r>
              <a:rPr lang="en-US" sz="2000" b="1" dirty="0">
                <a:solidFill>
                  <a:schemeClr val="hlink"/>
                </a:solidFill>
                <a:cs typeface="Arial" charset="0"/>
              </a:rPr>
              <a:t>INSTR(</a:t>
            </a:r>
            <a:r>
              <a:rPr lang="en-US" sz="2000" dirty="0" err="1">
                <a:solidFill>
                  <a:schemeClr val="hlink"/>
                </a:solidFill>
                <a:cs typeface="Arial" charset="0"/>
              </a:rPr>
              <a:t>item_desc</a:t>
            </a:r>
            <a:r>
              <a:rPr lang="en-US" sz="2000" dirty="0">
                <a:solidFill>
                  <a:schemeClr val="hlink"/>
                </a:solidFill>
                <a:cs typeface="Arial" charset="0"/>
              </a:rPr>
              <a:t>, ’,’ , 1</a:t>
            </a:r>
            <a:r>
              <a:rPr lang="en-US" sz="2000" b="1" dirty="0">
                <a:solidFill>
                  <a:schemeClr val="hlink"/>
                </a:solidFill>
                <a:cs typeface="Arial" charset="0"/>
              </a:rPr>
              <a:t>)</a:t>
            </a:r>
          </a:p>
          <a:p>
            <a:pPr fontAlgn="auto">
              <a:spcAft>
                <a:spcPts val="0"/>
              </a:spcAft>
              <a:buFontTx/>
              <a:buNone/>
              <a:defRPr/>
            </a:pPr>
            <a:r>
              <a:rPr lang="en-US" sz="2000" dirty="0">
                <a:solidFill>
                  <a:schemeClr val="hlink"/>
                </a:solidFill>
                <a:cs typeface="Arial" charset="0"/>
              </a:rPr>
              <a:t>     From item;</a:t>
            </a:r>
          </a:p>
        </p:txBody>
      </p:sp>
      <p:sp>
        <p:nvSpPr>
          <p:cNvPr id="6" name="Rectangle 3">
            <a:extLst>
              <a:ext uri="{FF2B5EF4-FFF2-40B4-BE49-F238E27FC236}">
                <a16:creationId xmlns:a16="http://schemas.microsoft.com/office/drawing/2014/main" id="{F98BABBE-2161-4BDD-90F2-90306A99CB3E}"/>
              </a:ext>
            </a:extLst>
          </p:cNvPr>
          <p:cNvSpPr txBox="1">
            <a:spLocks noChangeArrowheads="1"/>
          </p:cNvSpPr>
          <p:nvPr/>
        </p:nvSpPr>
        <p:spPr bwMode="auto">
          <a:xfrm>
            <a:off x="1476375" y="5157788"/>
            <a:ext cx="4895850" cy="1366837"/>
          </a:xfrm>
          <a:prstGeom prst="rect">
            <a:avLst/>
          </a:prstGeom>
          <a:noFill/>
          <a:ln w="9525">
            <a:noFill/>
            <a:miter lim="800000"/>
            <a:headEnd/>
            <a:tailEnd/>
          </a:ln>
        </p:spPr>
        <p:txBody>
          <a:bodyPr/>
          <a:lstStyle/>
          <a:p>
            <a:pPr marL="273050" indent="-273050" algn="l" rtl="0">
              <a:lnSpc>
                <a:spcPct val="90000"/>
              </a:lnSpc>
              <a:spcBef>
                <a:spcPct val="20000"/>
              </a:spcBef>
              <a:buClr>
                <a:schemeClr val="accent2"/>
              </a:buClr>
              <a:buSzPct val="85000"/>
              <a:defRPr/>
            </a:pPr>
            <a:r>
              <a:rPr lang="en-US" dirty="0">
                <a:solidFill>
                  <a:srgbClr val="333399"/>
                </a:solidFill>
                <a:latin typeface="+mn-lt"/>
                <a:cs typeface="Arial" charset="0"/>
              </a:rPr>
              <a:t>    </a:t>
            </a:r>
            <a:r>
              <a:rPr lang="en-US" sz="1600" cap="all" dirty="0" err="1">
                <a:solidFill>
                  <a:srgbClr val="333399"/>
                </a:solidFill>
                <a:latin typeface="+mn-lt"/>
                <a:cs typeface="Arial" charset="0"/>
              </a:rPr>
              <a:t>item_desc</a:t>
            </a:r>
            <a:r>
              <a:rPr lang="en-US" sz="1600" cap="all" dirty="0">
                <a:solidFill>
                  <a:srgbClr val="333399"/>
                </a:solidFill>
                <a:latin typeface="+mn-lt"/>
                <a:cs typeface="Arial" charset="0"/>
              </a:rPr>
              <a:t>	   INSTR(</a:t>
            </a:r>
            <a:r>
              <a:rPr lang="en-US" sz="1600" cap="all" dirty="0" err="1">
                <a:solidFill>
                  <a:srgbClr val="333399"/>
                </a:solidFill>
                <a:latin typeface="+mn-lt"/>
                <a:cs typeface="Arial" charset="0"/>
              </a:rPr>
              <a:t>item_desc</a:t>
            </a:r>
            <a:r>
              <a:rPr lang="en-US" sz="1600" cap="all" dirty="0">
                <a:solidFill>
                  <a:srgbClr val="333399"/>
                </a:solidFill>
                <a:latin typeface="+mn-lt"/>
                <a:cs typeface="Arial" charset="0"/>
              </a:rPr>
              <a:t>, ’,’ , 1)</a:t>
            </a:r>
          </a:p>
          <a:p>
            <a:pPr marL="273050" indent="-273050" algn="l" rtl="0">
              <a:lnSpc>
                <a:spcPct val="9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90000"/>
              </a:lnSpc>
              <a:spcBef>
                <a:spcPct val="20000"/>
              </a:spcBef>
              <a:buClr>
                <a:schemeClr val="accent2"/>
              </a:buClr>
              <a:buSzPct val="85000"/>
              <a:defRPr/>
            </a:pPr>
            <a:r>
              <a:rPr lang="en-US" sz="1600" dirty="0">
                <a:solidFill>
                  <a:srgbClr val="333399"/>
                </a:solidFill>
                <a:latin typeface="+mn-lt"/>
                <a:cs typeface="Arial" charset="0"/>
              </a:rPr>
              <a:t>   Box, Small		4</a:t>
            </a:r>
          </a:p>
          <a:p>
            <a:pPr marL="273050" indent="-273050" algn="l" rtl="0">
              <a:lnSpc>
                <a:spcPct val="90000"/>
              </a:lnSpc>
              <a:spcBef>
                <a:spcPct val="20000"/>
              </a:spcBef>
              <a:buClr>
                <a:schemeClr val="accent2"/>
              </a:buClr>
              <a:buSzPct val="85000"/>
              <a:defRPr/>
            </a:pPr>
            <a:r>
              <a:rPr lang="en-US" sz="1600" dirty="0">
                <a:solidFill>
                  <a:srgbClr val="333399"/>
                </a:solidFill>
                <a:latin typeface="+mn-lt"/>
                <a:cs typeface="Arial" charset="0"/>
              </a:rPr>
              <a:t>   Bottle, Large		7</a:t>
            </a:r>
          </a:p>
          <a:p>
            <a:pPr marL="273050" indent="-273050" algn="l" rtl="0">
              <a:lnSpc>
                <a:spcPct val="90000"/>
              </a:lnSpc>
              <a:spcBef>
                <a:spcPct val="20000"/>
              </a:spcBef>
              <a:buClr>
                <a:schemeClr val="accent2"/>
              </a:buClr>
              <a:buSzPct val="85000"/>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a:extLst>
              <a:ext uri="{FF2B5EF4-FFF2-40B4-BE49-F238E27FC236}">
                <a16:creationId xmlns:a16="http://schemas.microsoft.com/office/drawing/2014/main" id="{41BEC622-D202-4794-AB76-66E4F6CDA106}"/>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US" b="1">
                <a:solidFill>
                  <a:schemeClr val="accent2"/>
                </a:solidFill>
                <a:cs typeface="Arial" charset="0"/>
              </a:rPr>
              <a:t>REPLACE</a:t>
            </a:r>
            <a:endParaRPr lang="en-US">
              <a:cs typeface="Tahoma" pitchFamily="34" charset="0"/>
            </a:endParaRPr>
          </a:p>
        </p:txBody>
      </p:sp>
      <p:sp>
        <p:nvSpPr>
          <p:cNvPr id="23555" name="Rectangle 9">
            <a:extLst>
              <a:ext uri="{FF2B5EF4-FFF2-40B4-BE49-F238E27FC236}">
                <a16:creationId xmlns:a16="http://schemas.microsoft.com/office/drawing/2014/main" id="{5A5F5179-0134-40D2-B5B0-D171C66186DB}"/>
              </a:ext>
            </a:extLst>
          </p:cNvPr>
          <p:cNvSpPr>
            <a:spLocks noGrp="1" noChangeArrowheads="1"/>
          </p:cNvSpPr>
          <p:nvPr>
            <p:ph idx="1"/>
          </p:nvPr>
        </p:nvSpPr>
        <p:spPr/>
        <p:txBody>
          <a:bodyPr rtlCol="0">
            <a:normAutofit/>
          </a:bodyPr>
          <a:lstStyle/>
          <a:p>
            <a:pPr fontAlgn="auto">
              <a:lnSpc>
                <a:spcPct val="80000"/>
              </a:lnSpc>
              <a:spcAft>
                <a:spcPts val="0"/>
              </a:spcAft>
              <a:buFont typeface="Wingdings 2" pitchFamily="18" charset="2"/>
              <a:buNone/>
              <a:defRPr/>
            </a:pPr>
            <a:endParaRPr lang="en-US" sz="2000" b="1" dirty="0">
              <a:solidFill>
                <a:schemeClr val="accent2"/>
              </a:solidFill>
              <a:cs typeface="Arial" charset="0"/>
            </a:endParaRPr>
          </a:p>
          <a:p>
            <a:pPr fontAlgn="auto">
              <a:spcAft>
                <a:spcPts val="0"/>
              </a:spcAft>
              <a:buFont typeface="Wingdings 2" pitchFamily="18" charset="2"/>
              <a:buNone/>
              <a:defRPr/>
            </a:pPr>
            <a:r>
              <a:rPr lang="en-US" sz="2000" b="1" dirty="0">
                <a:solidFill>
                  <a:srgbClr val="00B050"/>
                </a:solidFill>
                <a:cs typeface="Arial" charset="0"/>
              </a:rPr>
              <a:t>Replace(char, str1, str2)</a:t>
            </a:r>
          </a:p>
          <a:p>
            <a:pPr fontAlgn="auto">
              <a:spcAft>
                <a:spcPts val="0"/>
              </a:spcAft>
              <a:buFontTx/>
              <a:buNone/>
              <a:defRPr/>
            </a:pPr>
            <a:r>
              <a:rPr lang="en-US" sz="2200" dirty="0">
                <a:cs typeface="Arial" charset="0"/>
              </a:rPr>
              <a:t>  Every occurrence of </a:t>
            </a:r>
            <a:r>
              <a:rPr lang="en-US" sz="2200" b="1" dirty="0">
                <a:cs typeface="Arial" charset="0"/>
              </a:rPr>
              <a:t>str1</a:t>
            </a:r>
            <a:r>
              <a:rPr lang="en-US" sz="2200" dirty="0">
                <a:cs typeface="Arial" charset="0"/>
              </a:rPr>
              <a:t> in char is replaced by </a:t>
            </a:r>
            <a:r>
              <a:rPr lang="en-US" sz="2200" b="1" dirty="0">
                <a:cs typeface="Arial" charset="0"/>
              </a:rPr>
              <a:t>str2</a:t>
            </a:r>
            <a:r>
              <a:rPr lang="en-US" sz="2200" dirty="0">
                <a:cs typeface="Arial" charset="0"/>
              </a:rPr>
              <a:t>.</a:t>
            </a:r>
          </a:p>
          <a:p>
            <a:pPr fontAlgn="auto">
              <a:lnSpc>
                <a:spcPct val="80000"/>
              </a:lnSpc>
              <a:spcAft>
                <a:spcPts val="0"/>
              </a:spcAft>
              <a:buFontTx/>
              <a:buNone/>
              <a:defRPr/>
            </a:pPr>
            <a:endParaRPr lang="en-US" sz="1600" b="1" dirty="0">
              <a:cs typeface="Arial" charset="0"/>
            </a:endParaRPr>
          </a:p>
          <a:p>
            <a:pPr marL="274320" indent="-274320" fontAlgn="auto">
              <a:lnSpc>
                <a:spcPct val="80000"/>
              </a:lnSpc>
              <a:spcAft>
                <a:spcPts val="0"/>
              </a:spcAft>
              <a:buFont typeface="Wingdings 2" pitchFamily="18" charset="2"/>
              <a:buNone/>
              <a:defRPr/>
            </a:pPr>
            <a:endParaRPr lang="en-GB" sz="20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0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300" dirty="0">
              <a:cs typeface="Arial" charset="0"/>
            </a:endParaRPr>
          </a:p>
          <a:p>
            <a:pPr fontAlgn="auto">
              <a:spcAft>
                <a:spcPts val="0"/>
              </a:spcAft>
              <a:buFontTx/>
              <a:buNone/>
              <a:defRPr/>
            </a:pPr>
            <a:r>
              <a:rPr lang="en-US" sz="2000" dirty="0">
                <a:solidFill>
                  <a:schemeClr val="hlink"/>
                </a:solidFill>
                <a:cs typeface="Arial" charset="0"/>
              </a:rPr>
              <a:t>Select </a:t>
            </a:r>
            <a:r>
              <a:rPr lang="en-US" sz="2000" b="1" dirty="0">
                <a:solidFill>
                  <a:schemeClr val="hlink"/>
                </a:solidFill>
                <a:cs typeface="Arial" charset="0"/>
              </a:rPr>
              <a:t>Replace(</a:t>
            </a:r>
            <a:r>
              <a:rPr lang="en-US" sz="2000" dirty="0" err="1">
                <a:solidFill>
                  <a:schemeClr val="hlink"/>
                </a:solidFill>
                <a:cs typeface="Arial" charset="0"/>
              </a:rPr>
              <a:t>name,'Jamil','Sara</a:t>
            </a:r>
            <a:r>
              <a:rPr lang="en-US" sz="2000" dirty="0">
                <a:solidFill>
                  <a:schemeClr val="hlink"/>
                </a:solidFill>
                <a:cs typeface="Arial" charset="0"/>
              </a:rPr>
              <a:t>'</a:t>
            </a:r>
            <a:r>
              <a:rPr lang="en-US" sz="2000" b="1" dirty="0">
                <a:solidFill>
                  <a:schemeClr val="hlink"/>
                </a:solidFill>
                <a:cs typeface="Arial" charset="0"/>
              </a:rPr>
              <a:t>)</a:t>
            </a:r>
          </a:p>
          <a:p>
            <a:pPr fontAlgn="auto">
              <a:spcAft>
                <a:spcPts val="0"/>
              </a:spcAft>
              <a:buFontTx/>
              <a:buNone/>
              <a:defRPr/>
            </a:pPr>
            <a:r>
              <a:rPr lang="en-US" sz="2000" dirty="0">
                <a:solidFill>
                  <a:schemeClr val="hlink"/>
                </a:solidFill>
                <a:cs typeface="Arial" charset="0"/>
              </a:rPr>
              <a:t>       From employee;</a:t>
            </a:r>
          </a:p>
          <a:p>
            <a:pPr fontAlgn="auto">
              <a:lnSpc>
                <a:spcPct val="80000"/>
              </a:lnSpc>
              <a:spcAft>
                <a:spcPts val="0"/>
              </a:spcAft>
              <a:buFontTx/>
              <a:buNone/>
              <a:defRPr/>
            </a:pPr>
            <a:endParaRPr lang="en-US" sz="2000" dirty="0">
              <a:solidFill>
                <a:schemeClr val="hlink"/>
              </a:solidFill>
              <a:cs typeface="Arial" charset="0"/>
            </a:endParaRPr>
          </a:p>
        </p:txBody>
      </p:sp>
      <p:sp>
        <p:nvSpPr>
          <p:cNvPr id="6" name="Rectangle 9">
            <a:extLst>
              <a:ext uri="{FF2B5EF4-FFF2-40B4-BE49-F238E27FC236}">
                <a16:creationId xmlns:a16="http://schemas.microsoft.com/office/drawing/2014/main" id="{A6D0F2D6-6875-4B07-AD1C-DA24F0B84217}"/>
              </a:ext>
            </a:extLst>
          </p:cNvPr>
          <p:cNvSpPr txBox="1">
            <a:spLocks noChangeArrowheads="1"/>
          </p:cNvSpPr>
          <p:nvPr/>
        </p:nvSpPr>
        <p:spPr bwMode="auto">
          <a:xfrm>
            <a:off x="5148263" y="3789363"/>
            <a:ext cx="3816350" cy="2735262"/>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REPLACE(NAME,'JAMIL','SARA')</a:t>
            </a: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b="1" dirty="0">
                <a:solidFill>
                  <a:srgbClr val="333399"/>
                </a:solidFill>
                <a:latin typeface="+mn-lt"/>
                <a:cs typeface="Arial" charset="0"/>
              </a:rPr>
              <a:t>Sara</a:t>
            </a:r>
            <a:r>
              <a:rPr lang="en-US" sz="1600" dirty="0">
                <a:solidFill>
                  <a:srgbClr val="333399"/>
                </a:solidFill>
                <a:latin typeface="+mn-lt"/>
                <a:cs typeface="Arial" charset="0"/>
              </a:rPr>
              <a:t> </a:t>
            </a:r>
            <a:r>
              <a:rPr lang="en-US" sz="1600" dirty="0" err="1">
                <a:solidFill>
                  <a:srgbClr val="333399"/>
                </a:solidFill>
                <a:latin typeface="+mn-lt"/>
                <a:cs typeface="Arial" charset="0"/>
              </a:rPr>
              <a:t>N.Samir</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Amani</a:t>
            </a:r>
            <a:r>
              <a:rPr lang="en-US" sz="1600" dirty="0">
                <a:solidFill>
                  <a:srgbClr val="333399"/>
                </a:solidFill>
                <a:latin typeface="+mn-lt"/>
                <a:cs typeface="Arial" charset="0"/>
              </a:rPr>
              <a:t> </a:t>
            </a:r>
            <a:r>
              <a:rPr lang="en-US" sz="1600" dirty="0" err="1">
                <a:solidFill>
                  <a:srgbClr val="333399"/>
                </a:solidFill>
                <a:latin typeface="+mn-lt"/>
                <a:cs typeface="Arial" charset="0"/>
              </a:rPr>
              <a:t>F.Zaki</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Jihan</a:t>
            </a:r>
            <a:r>
              <a:rPr lang="en-US" sz="1600" dirty="0">
                <a:solidFill>
                  <a:srgbClr val="333399"/>
                </a:solidFill>
                <a:latin typeface="+mn-lt"/>
                <a:cs typeface="Arial" charset="0"/>
              </a:rPr>
              <a:t> </a:t>
            </a:r>
            <a:r>
              <a:rPr lang="en-US" sz="1600" dirty="0" err="1">
                <a:solidFill>
                  <a:srgbClr val="333399"/>
                </a:solidFill>
                <a:latin typeface="+mn-lt"/>
                <a:cs typeface="Arial" charset="0"/>
              </a:rPr>
              <a:t>H.Walid</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Ramy</a:t>
            </a:r>
            <a:r>
              <a:rPr lang="en-US" sz="1600" dirty="0">
                <a:solidFill>
                  <a:srgbClr val="333399"/>
                </a:solidFill>
                <a:latin typeface="+mn-lt"/>
                <a:cs typeface="Arial" charset="0"/>
              </a:rPr>
              <a:t> </a:t>
            </a:r>
            <a:r>
              <a:rPr lang="en-US" sz="1600" dirty="0" err="1">
                <a:solidFill>
                  <a:srgbClr val="333399"/>
                </a:solidFill>
                <a:latin typeface="+mn-lt"/>
                <a:cs typeface="Arial" charset="0"/>
              </a:rPr>
              <a:t>S.Nabil</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Joyce </a:t>
            </a:r>
            <a:r>
              <a:rPr lang="en-US" sz="1600" dirty="0" err="1">
                <a:solidFill>
                  <a:srgbClr val="333399"/>
                </a:solidFill>
                <a:latin typeface="+mn-lt"/>
                <a:cs typeface="Arial" charset="0"/>
              </a:rPr>
              <a:t>A.Eman</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Ahmad </a:t>
            </a:r>
            <a:r>
              <a:rPr lang="en-US" sz="1600" dirty="0" err="1">
                <a:solidFill>
                  <a:srgbClr val="333399"/>
                </a:solidFill>
                <a:latin typeface="+mn-lt"/>
                <a:cs typeface="Arial" charset="0"/>
              </a:rPr>
              <a:t>V.Jabbar</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James </a:t>
            </a:r>
            <a:r>
              <a:rPr lang="en-US" sz="1600" dirty="0" err="1">
                <a:solidFill>
                  <a:srgbClr val="333399"/>
                </a:solidFill>
                <a:latin typeface="+mn-lt"/>
                <a:cs typeface="Arial" charset="0"/>
              </a:rPr>
              <a:t>B.Baher</a:t>
            </a: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7 rows selected.</a:t>
            </a:r>
          </a:p>
          <a:p>
            <a:pPr marL="273050" indent="-273050" algn="l" rtl="0">
              <a:lnSpc>
                <a:spcPct val="80000"/>
              </a:lnSpc>
              <a:spcBef>
                <a:spcPct val="20000"/>
              </a:spcBef>
              <a:buClr>
                <a:schemeClr val="accent2"/>
              </a:buClr>
              <a:buSzPct val="85000"/>
              <a:buFont typeface="Wingdings 2" pitchFamily="18" charset="2"/>
              <a:buChar char=""/>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FC55691C-2D58-41AF-820C-1482A6587BAB}"/>
              </a:ext>
            </a:extLst>
          </p:cNvPr>
          <p:cNvSpPr>
            <a:spLocks noGrp="1" noChangeArrowheads="1"/>
          </p:cNvSpPr>
          <p:nvPr>
            <p:ph type="title"/>
          </p:nvPr>
        </p:nvSpPr>
        <p:spPr/>
        <p:txBody>
          <a:bodyPr rtlCol="0">
            <a:normAutofit fontScale="90000"/>
          </a:bodyPr>
          <a:lstStyle/>
          <a:p>
            <a:pPr fontAlgn="auto">
              <a:spcAft>
                <a:spcPts val="0"/>
              </a:spcAft>
              <a:defRPr/>
            </a:pPr>
            <a:r>
              <a:rPr lang="en-GB">
                <a:cs typeface="Tahoma" pitchFamily="34" charset="0"/>
              </a:rPr>
              <a:t>Text Functions</a:t>
            </a:r>
            <a:br>
              <a:rPr lang="en-GB">
                <a:cs typeface="Tahoma" pitchFamily="34" charset="0"/>
              </a:rPr>
            </a:br>
            <a:r>
              <a:rPr lang="en-US" b="1">
                <a:solidFill>
                  <a:schemeClr val="accent2"/>
                </a:solidFill>
                <a:cs typeface="Arial" charset="0"/>
              </a:rPr>
              <a:t> Concatenation operator ||</a:t>
            </a:r>
            <a:endParaRPr lang="en-US">
              <a:cs typeface="Tahoma" pitchFamily="34" charset="0"/>
            </a:endParaRPr>
          </a:p>
        </p:txBody>
      </p:sp>
      <p:sp>
        <p:nvSpPr>
          <p:cNvPr id="24579" name="Rectangle 3">
            <a:extLst>
              <a:ext uri="{FF2B5EF4-FFF2-40B4-BE49-F238E27FC236}">
                <a16:creationId xmlns:a16="http://schemas.microsoft.com/office/drawing/2014/main" id="{35A6726E-9057-4CB2-92ED-B837BDE69EC9}"/>
              </a:ext>
            </a:extLst>
          </p:cNvPr>
          <p:cNvSpPr>
            <a:spLocks noGrp="1" noChangeArrowheads="1"/>
          </p:cNvSpPr>
          <p:nvPr>
            <p:ph idx="1"/>
          </p:nvPr>
        </p:nvSpPr>
        <p:spPr/>
        <p:txBody>
          <a:bodyPr rtlCol="0">
            <a:normAutofit/>
          </a:bodyPr>
          <a:lstStyle/>
          <a:p>
            <a:pPr fontAlgn="auto">
              <a:lnSpc>
                <a:spcPct val="80000"/>
              </a:lnSpc>
              <a:spcAft>
                <a:spcPts val="0"/>
              </a:spcAft>
              <a:buFont typeface="Wingdings 2" pitchFamily="18" charset="2"/>
              <a:buNone/>
              <a:defRPr/>
            </a:pPr>
            <a:endParaRPr lang="en-US" sz="2000" b="1" dirty="0">
              <a:solidFill>
                <a:schemeClr val="accent2"/>
              </a:solidFill>
              <a:cs typeface="Arial" charset="0"/>
            </a:endParaRPr>
          </a:p>
          <a:p>
            <a:pPr marL="0" indent="0" algn="just" fontAlgn="auto">
              <a:spcAft>
                <a:spcPts val="0"/>
              </a:spcAft>
              <a:buFontTx/>
              <a:buNone/>
              <a:defRPr/>
            </a:pPr>
            <a:r>
              <a:rPr lang="en-US" sz="2200" dirty="0">
                <a:cs typeface="Arial" charset="0"/>
              </a:rPr>
              <a:t>To concatenate column names with other column names or with literal characters.</a:t>
            </a:r>
          </a:p>
          <a:p>
            <a:pPr fontAlgn="auto">
              <a:lnSpc>
                <a:spcPct val="80000"/>
              </a:lnSpc>
              <a:spcAft>
                <a:spcPts val="0"/>
              </a:spcAft>
              <a:buFontTx/>
              <a:buNone/>
              <a:defRPr/>
            </a:pPr>
            <a:endParaRPr lang="en-US" sz="1800" b="1" dirty="0">
              <a:cs typeface="Arial" charset="0"/>
            </a:endParaRPr>
          </a:p>
          <a:p>
            <a:pPr marL="274320" indent="-274320" fontAlgn="auto">
              <a:lnSpc>
                <a:spcPct val="80000"/>
              </a:lnSpc>
              <a:spcAft>
                <a:spcPts val="0"/>
              </a:spcAft>
              <a:buFont typeface="Wingdings 2" pitchFamily="18" charset="2"/>
              <a:buNone/>
              <a:defRPr/>
            </a:pPr>
            <a:endParaRPr lang="en-GB" sz="2400"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4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600" dirty="0">
              <a:cs typeface="Arial" charset="0"/>
            </a:endParaRPr>
          </a:p>
          <a:p>
            <a:pPr fontAlgn="auto">
              <a:spcAft>
                <a:spcPts val="0"/>
              </a:spcAft>
              <a:buFontTx/>
              <a:buNone/>
              <a:defRPr/>
            </a:pPr>
            <a:r>
              <a:rPr lang="en-US" sz="2000" dirty="0">
                <a:solidFill>
                  <a:schemeClr val="hlink"/>
                </a:solidFill>
                <a:cs typeface="Arial" charset="0"/>
              </a:rPr>
              <a:t>Select </a:t>
            </a:r>
            <a:r>
              <a:rPr lang="en-US" sz="2000" dirty="0">
                <a:solidFill>
                  <a:srgbClr val="CF3B0D"/>
                </a:solidFill>
                <a:cs typeface="Arial" charset="0"/>
              </a:rPr>
              <a:t>name </a:t>
            </a:r>
            <a:r>
              <a:rPr lang="en-US" sz="2000" b="1" dirty="0">
                <a:solidFill>
                  <a:srgbClr val="CF3B0D"/>
                </a:solidFill>
                <a:cs typeface="Arial" charset="0"/>
              </a:rPr>
              <a:t>||</a:t>
            </a:r>
            <a:r>
              <a:rPr lang="en-US" sz="2000" dirty="0">
                <a:solidFill>
                  <a:srgbClr val="CF3B0D"/>
                </a:solidFill>
                <a:cs typeface="Arial" charset="0"/>
              </a:rPr>
              <a:t> ‘ has an id of ‘ </a:t>
            </a:r>
            <a:r>
              <a:rPr lang="en-US" sz="2000" b="1" dirty="0">
                <a:solidFill>
                  <a:srgbClr val="CF3B0D"/>
                </a:solidFill>
                <a:cs typeface="Arial" charset="0"/>
              </a:rPr>
              <a:t>|| </a:t>
            </a:r>
            <a:r>
              <a:rPr lang="en-US" sz="2000" dirty="0" err="1">
                <a:solidFill>
                  <a:srgbClr val="CF3B0D"/>
                </a:solidFill>
                <a:cs typeface="Arial" charset="0"/>
              </a:rPr>
              <a:t>ssn</a:t>
            </a:r>
            <a:endParaRPr lang="en-US" sz="2000" dirty="0">
              <a:solidFill>
                <a:srgbClr val="CF3B0D"/>
              </a:solidFill>
              <a:cs typeface="Arial" charset="0"/>
            </a:endParaRPr>
          </a:p>
          <a:p>
            <a:pPr fontAlgn="auto">
              <a:spcAft>
                <a:spcPts val="0"/>
              </a:spcAft>
              <a:buFontTx/>
              <a:buNone/>
              <a:defRPr/>
            </a:pPr>
            <a:r>
              <a:rPr lang="en-US" sz="2000" dirty="0">
                <a:solidFill>
                  <a:srgbClr val="CF3B0D"/>
                </a:solidFill>
                <a:cs typeface="Arial" charset="0"/>
              </a:rPr>
              <a:t>       From </a:t>
            </a:r>
            <a:r>
              <a:rPr lang="en-US" sz="2000" dirty="0">
                <a:solidFill>
                  <a:schemeClr val="hlink"/>
                </a:solidFill>
                <a:cs typeface="Arial" charset="0"/>
              </a:rPr>
              <a:t>employee;</a:t>
            </a:r>
          </a:p>
          <a:p>
            <a:pPr fontAlgn="auto">
              <a:lnSpc>
                <a:spcPct val="80000"/>
              </a:lnSpc>
              <a:spcAft>
                <a:spcPts val="0"/>
              </a:spcAft>
              <a:buFontTx/>
              <a:buNone/>
              <a:defRPr/>
            </a:pPr>
            <a:endParaRPr lang="en-US" sz="2000" dirty="0">
              <a:solidFill>
                <a:schemeClr val="hlink"/>
              </a:solidFill>
              <a:cs typeface="Arial" charset="0"/>
            </a:endParaRPr>
          </a:p>
        </p:txBody>
      </p:sp>
      <p:sp>
        <p:nvSpPr>
          <p:cNvPr id="6" name="Rectangle 3">
            <a:extLst>
              <a:ext uri="{FF2B5EF4-FFF2-40B4-BE49-F238E27FC236}">
                <a16:creationId xmlns:a16="http://schemas.microsoft.com/office/drawing/2014/main" id="{D3A3D27F-984E-4962-B1CF-0ED53BEA4907}"/>
              </a:ext>
            </a:extLst>
          </p:cNvPr>
          <p:cNvSpPr txBox="1">
            <a:spLocks noChangeArrowheads="1"/>
          </p:cNvSpPr>
          <p:nvPr/>
        </p:nvSpPr>
        <p:spPr bwMode="auto">
          <a:xfrm>
            <a:off x="4751388" y="3789363"/>
            <a:ext cx="4357687" cy="2808287"/>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NAME||’HAS AN ID OF'||SSN</a:t>
            </a: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Jamil</a:t>
            </a:r>
            <a:r>
              <a:rPr lang="en-US" sz="1600" dirty="0">
                <a:solidFill>
                  <a:srgbClr val="333399"/>
                </a:solidFill>
                <a:latin typeface="+mn-lt"/>
                <a:cs typeface="Arial" charset="0"/>
              </a:rPr>
              <a:t> </a:t>
            </a:r>
            <a:r>
              <a:rPr lang="en-US" sz="1600" dirty="0" err="1">
                <a:solidFill>
                  <a:srgbClr val="333399"/>
                </a:solidFill>
                <a:latin typeface="+mn-lt"/>
                <a:cs typeface="Arial" charset="0"/>
              </a:rPr>
              <a:t>N.Samir</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123456789</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Amani</a:t>
            </a:r>
            <a:r>
              <a:rPr lang="en-US" sz="1600" dirty="0">
                <a:solidFill>
                  <a:srgbClr val="333399"/>
                </a:solidFill>
                <a:latin typeface="+mn-lt"/>
                <a:cs typeface="Arial" charset="0"/>
              </a:rPr>
              <a:t> </a:t>
            </a:r>
            <a:r>
              <a:rPr lang="en-US" sz="1600" dirty="0" err="1">
                <a:solidFill>
                  <a:srgbClr val="333399"/>
                </a:solidFill>
                <a:latin typeface="+mn-lt"/>
                <a:cs typeface="Arial" charset="0"/>
              </a:rPr>
              <a:t>F.Zaki</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999887777</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Jihan</a:t>
            </a:r>
            <a:r>
              <a:rPr lang="en-US" sz="1600" dirty="0">
                <a:solidFill>
                  <a:srgbClr val="333399"/>
                </a:solidFill>
                <a:latin typeface="+mn-lt"/>
                <a:cs typeface="Arial" charset="0"/>
              </a:rPr>
              <a:t> </a:t>
            </a:r>
            <a:r>
              <a:rPr lang="en-US" sz="1600" dirty="0" err="1">
                <a:solidFill>
                  <a:srgbClr val="333399"/>
                </a:solidFill>
                <a:latin typeface="+mn-lt"/>
                <a:cs typeface="Arial" charset="0"/>
              </a:rPr>
              <a:t>H.Walid</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987654321</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Ramy</a:t>
            </a:r>
            <a:r>
              <a:rPr lang="en-US" sz="1600" dirty="0">
                <a:solidFill>
                  <a:srgbClr val="333399"/>
                </a:solidFill>
                <a:latin typeface="+mn-lt"/>
                <a:cs typeface="Arial" charset="0"/>
              </a:rPr>
              <a:t> </a:t>
            </a:r>
            <a:r>
              <a:rPr lang="en-US" sz="1600" dirty="0" err="1">
                <a:solidFill>
                  <a:srgbClr val="333399"/>
                </a:solidFill>
                <a:latin typeface="+mn-lt"/>
                <a:cs typeface="Arial" charset="0"/>
              </a:rPr>
              <a:t>S.Nabil</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666884444</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Joyce </a:t>
            </a:r>
            <a:r>
              <a:rPr lang="en-US" sz="1600" dirty="0" err="1">
                <a:solidFill>
                  <a:srgbClr val="333399"/>
                </a:solidFill>
                <a:latin typeface="+mn-lt"/>
                <a:cs typeface="Arial" charset="0"/>
              </a:rPr>
              <a:t>A.Eman</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453453453</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Ahmad </a:t>
            </a:r>
            <a:r>
              <a:rPr lang="en-US" sz="1600" dirty="0" err="1">
                <a:solidFill>
                  <a:srgbClr val="333399"/>
                </a:solidFill>
                <a:latin typeface="+mn-lt"/>
                <a:cs typeface="Arial" charset="0"/>
              </a:rPr>
              <a:t>V.Jabbar</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987987987</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James </a:t>
            </a:r>
            <a:r>
              <a:rPr lang="en-US" sz="1600" dirty="0" err="1">
                <a:solidFill>
                  <a:srgbClr val="333399"/>
                </a:solidFill>
                <a:latin typeface="+mn-lt"/>
                <a:cs typeface="Arial" charset="0"/>
              </a:rPr>
              <a:t>B.Baher</a:t>
            </a:r>
            <a:r>
              <a:rPr lang="en-US" sz="1600" dirty="0">
                <a:solidFill>
                  <a:srgbClr val="333399"/>
                </a:solidFill>
                <a:latin typeface="+mn-lt"/>
                <a:cs typeface="Arial" charset="0"/>
              </a:rPr>
              <a:t> </a:t>
            </a:r>
            <a:r>
              <a:rPr lang="en-US" sz="1600" b="1" dirty="0">
                <a:solidFill>
                  <a:srgbClr val="333399"/>
                </a:solidFill>
                <a:latin typeface="+mn-lt"/>
                <a:cs typeface="Arial" charset="0"/>
              </a:rPr>
              <a:t>has an id of </a:t>
            </a:r>
            <a:r>
              <a:rPr lang="en-US" sz="1600" dirty="0">
                <a:solidFill>
                  <a:srgbClr val="333399"/>
                </a:solidFill>
                <a:latin typeface="+mn-lt"/>
                <a:cs typeface="Arial" charset="0"/>
              </a:rPr>
              <a:t>888665555</a:t>
            </a:r>
          </a:p>
          <a:p>
            <a:pPr marL="273050" indent="-273050" algn="l" rtl="0">
              <a:lnSpc>
                <a:spcPct val="80000"/>
              </a:lnSpc>
              <a:spcBef>
                <a:spcPct val="20000"/>
              </a:spcBef>
              <a:buClr>
                <a:schemeClr val="accent2"/>
              </a:buClr>
              <a:buSzPct val="85000"/>
              <a:defRPr/>
            </a:pP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7 rows selected.</a:t>
            </a:r>
          </a:p>
          <a:p>
            <a:pPr marL="273050" indent="-273050" algn="l" rtl="0">
              <a:lnSpc>
                <a:spcPct val="80000"/>
              </a:lnSpc>
              <a:spcBef>
                <a:spcPct val="20000"/>
              </a:spcBef>
              <a:buClr>
                <a:schemeClr val="accent2"/>
              </a:buClr>
              <a:buSzPct val="85000"/>
              <a:buFont typeface="Wingdings 2" pitchFamily="18" charset="2"/>
              <a:buChar char=""/>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E7B89B1-92BF-46DC-A145-B6782DCAA352}"/>
              </a:ext>
            </a:extLst>
          </p:cNvPr>
          <p:cNvSpPr>
            <a:spLocks noGrp="1" noChangeArrowheads="1"/>
          </p:cNvSpPr>
          <p:nvPr>
            <p:ph type="title"/>
          </p:nvPr>
        </p:nvSpPr>
        <p:spPr/>
        <p:txBody>
          <a:bodyPr/>
          <a:lstStyle/>
          <a:p>
            <a:r>
              <a:rPr lang="en-US" altLang="en-US">
                <a:cs typeface="Tahoma" panose="020B0604030504040204" pitchFamily="34" charset="0"/>
              </a:rPr>
              <a:t>Null values</a:t>
            </a:r>
          </a:p>
        </p:txBody>
      </p:sp>
      <p:sp>
        <p:nvSpPr>
          <p:cNvPr id="18435" name="Rectangle 3">
            <a:extLst>
              <a:ext uri="{FF2B5EF4-FFF2-40B4-BE49-F238E27FC236}">
                <a16:creationId xmlns:a16="http://schemas.microsoft.com/office/drawing/2014/main" id="{380175B9-BC08-49AF-BC8B-C42EA8BEFF95}"/>
              </a:ext>
            </a:extLst>
          </p:cNvPr>
          <p:cNvSpPr>
            <a:spLocks noGrp="1" noChangeArrowheads="1"/>
          </p:cNvSpPr>
          <p:nvPr>
            <p:ph idx="1"/>
          </p:nvPr>
        </p:nvSpPr>
        <p:spPr/>
        <p:txBody>
          <a:bodyPr/>
          <a:lstStyle/>
          <a:p>
            <a:endParaRPr lang="en-US" altLang="en-US">
              <a:cs typeface="Arial" panose="020B0604020202020204" pitchFamily="34" charset="0"/>
            </a:endParaRPr>
          </a:p>
          <a:p>
            <a:pPr algn="just"/>
            <a:r>
              <a:rPr lang="en-US" altLang="en-US" sz="2200">
                <a:cs typeface="Arial" panose="020B0604020202020204" pitchFamily="34" charset="0"/>
              </a:rPr>
              <a:t>Some columns may contain Null values.</a:t>
            </a:r>
          </a:p>
          <a:p>
            <a:pPr algn="just"/>
            <a:endParaRPr lang="en-US" altLang="en-US" sz="1600">
              <a:cs typeface="Arial" panose="020B0604020202020204" pitchFamily="34" charset="0"/>
            </a:endParaRPr>
          </a:p>
          <a:p>
            <a:pPr algn="just"/>
            <a:endParaRPr lang="en-US" altLang="en-US" sz="1600">
              <a:cs typeface="Arial" panose="020B0604020202020204" pitchFamily="34" charset="0"/>
            </a:endParaRPr>
          </a:p>
          <a:p>
            <a:pPr algn="just"/>
            <a:r>
              <a:rPr lang="en-US" altLang="en-US" sz="2200">
                <a:cs typeface="Arial" panose="020B0604020202020204" pitchFamily="34" charset="0"/>
              </a:rPr>
              <a:t>You can use the </a:t>
            </a:r>
            <a:r>
              <a:rPr lang="en-US" altLang="en-US" sz="2200" b="1">
                <a:cs typeface="Arial" panose="020B0604020202020204" pitchFamily="34" charset="0"/>
              </a:rPr>
              <a:t>NVL function </a:t>
            </a:r>
            <a:r>
              <a:rPr lang="en-US" altLang="en-US" sz="2200">
                <a:cs typeface="Arial" panose="020B0604020202020204" pitchFamily="34" charset="0"/>
              </a:rPr>
              <a:t>to display actual values instead of null values in a query result.</a:t>
            </a:r>
          </a:p>
          <a:p>
            <a:pPr algn="just">
              <a:buFontTx/>
              <a:buNone/>
            </a:pPr>
            <a:endParaRPr lang="en-US" altLang="en-US" sz="1300" b="1">
              <a:solidFill>
                <a:schemeClr val="accent2"/>
              </a:solidFill>
              <a:cs typeface="Arial" panose="020B0604020202020204" pitchFamily="34" charset="0"/>
            </a:endParaRPr>
          </a:p>
          <a:p>
            <a:pPr algn="ctr">
              <a:buFontTx/>
              <a:buNone/>
            </a:pPr>
            <a:r>
              <a:rPr lang="en-US" altLang="en-US" sz="2200" b="1">
                <a:solidFill>
                  <a:srgbClr val="CF3B0D"/>
                </a:solidFill>
                <a:cs typeface="Arial" panose="020B0604020202020204" pitchFamily="34" charset="0"/>
              </a:rPr>
              <a:t>NVL(column|expression, replacement_value)</a:t>
            </a:r>
          </a:p>
          <a:p>
            <a:pPr algn="just">
              <a:buFontTx/>
              <a:buNone/>
            </a:pPr>
            <a:endParaRPr lang="en-US" altLang="en-US" sz="1600" b="1">
              <a:solidFill>
                <a:schemeClr val="accent2"/>
              </a:solidFill>
              <a:cs typeface="Arial" panose="020B0604020202020204" pitchFamily="34" charset="0"/>
            </a:endParaRPr>
          </a:p>
          <a:p>
            <a:pPr algn="just">
              <a:buFontTx/>
              <a:buNone/>
            </a:pPr>
            <a:endParaRPr lang="en-US" altLang="en-US" sz="1600" b="1">
              <a:solidFill>
                <a:schemeClr val="accent2"/>
              </a:solidFill>
              <a:cs typeface="Arial" panose="020B0604020202020204" pitchFamily="34" charset="0"/>
            </a:endParaRPr>
          </a:p>
          <a:p>
            <a:pPr algn="just"/>
            <a:r>
              <a:rPr lang="en-US" altLang="en-US" sz="2200" b="1">
                <a:cs typeface="Arial" panose="020B0604020202020204" pitchFamily="34" charset="0"/>
              </a:rPr>
              <a:t>Replacement_value</a:t>
            </a:r>
            <a:r>
              <a:rPr lang="en-US" altLang="en-US" sz="2200">
                <a:cs typeface="Arial" panose="020B0604020202020204" pitchFamily="34" charset="0"/>
              </a:rPr>
              <a:t> must be of the same data type of the column (if not use data conversion functions).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1C52371C-BE1F-46F6-8A35-A4882B486AC7}"/>
              </a:ext>
            </a:extLst>
          </p:cNvPr>
          <p:cNvSpPr>
            <a:spLocks noGrp="1" noChangeArrowheads="1"/>
          </p:cNvSpPr>
          <p:nvPr>
            <p:ph type="title"/>
          </p:nvPr>
        </p:nvSpPr>
        <p:spPr>
          <a:noFill/>
        </p:spPr>
        <p:txBody>
          <a:bodyPr/>
          <a:lstStyle/>
          <a:p>
            <a:r>
              <a:rPr lang="en-US" altLang="en-US">
                <a:cs typeface="Tahoma" panose="020B0604030504040204" pitchFamily="34" charset="0"/>
              </a:rPr>
              <a:t>Null values</a:t>
            </a:r>
          </a:p>
        </p:txBody>
      </p:sp>
      <p:sp>
        <p:nvSpPr>
          <p:cNvPr id="28675" name="Rectangle 3">
            <a:extLst>
              <a:ext uri="{FF2B5EF4-FFF2-40B4-BE49-F238E27FC236}">
                <a16:creationId xmlns:a16="http://schemas.microsoft.com/office/drawing/2014/main" id="{03FB7633-E2AC-41C1-BA51-977016867FC8}"/>
              </a:ext>
            </a:extLst>
          </p:cNvPr>
          <p:cNvSpPr>
            <a:spLocks noGrp="1" noChangeArrowheads="1"/>
          </p:cNvSpPr>
          <p:nvPr>
            <p:ph idx="1"/>
          </p:nvPr>
        </p:nvSpPr>
        <p:spPr/>
        <p:txBody>
          <a:bodyPr rtlCol="0">
            <a:normAutofit/>
          </a:bodyPr>
          <a:lstStyle/>
          <a:p>
            <a:pPr fontAlgn="auto">
              <a:lnSpc>
                <a:spcPct val="80000"/>
              </a:lnSpc>
              <a:spcAft>
                <a:spcPts val="0"/>
              </a:spcAft>
              <a:buFontTx/>
              <a:buNone/>
              <a:defRPr/>
            </a:pPr>
            <a:endParaRPr lang="en-US" sz="2000" b="1" dirty="0">
              <a:cs typeface="Arial" charset="0"/>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fontAlgn="auto">
              <a:lnSpc>
                <a:spcPct val="90000"/>
              </a:lnSpc>
              <a:spcAft>
                <a:spcPts val="0"/>
              </a:spcAft>
              <a:buFontTx/>
              <a:buNone/>
              <a:defRPr/>
            </a:pPr>
            <a:endParaRPr lang="en-US" sz="1800" dirty="0">
              <a:cs typeface="Arial" charset="0"/>
            </a:endParaRPr>
          </a:p>
          <a:p>
            <a:pPr fontAlgn="auto">
              <a:spcAft>
                <a:spcPts val="0"/>
              </a:spcAft>
              <a:buFontTx/>
              <a:buNone/>
              <a:defRPr/>
            </a:pPr>
            <a:r>
              <a:rPr lang="en-US" sz="2000" dirty="0">
                <a:solidFill>
                  <a:schemeClr val="hlink"/>
                </a:solidFill>
                <a:cs typeface="Arial" charset="0"/>
              </a:rPr>
              <a:t>Select name, </a:t>
            </a:r>
            <a:r>
              <a:rPr lang="en-US" sz="2000" b="1" dirty="0">
                <a:solidFill>
                  <a:schemeClr val="hlink"/>
                </a:solidFill>
                <a:cs typeface="Arial" charset="0"/>
              </a:rPr>
              <a:t>NVL(</a:t>
            </a:r>
            <a:r>
              <a:rPr lang="en-US" sz="2000" dirty="0">
                <a:solidFill>
                  <a:schemeClr val="hlink"/>
                </a:solidFill>
                <a:cs typeface="Arial" charset="0"/>
              </a:rPr>
              <a:t>SUPERSSN, ‘333445555‘</a:t>
            </a:r>
            <a:r>
              <a:rPr lang="en-US" sz="2000" b="1" dirty="0">
                <a:solidFill>
                  <a:schemeClr val="hlink"/>
                </a:solidFill>
                <a:cs typeface="Arial" charset="0"/>
              </a:rPr>
              <a:t>)</a:t>
            </a:r>
          </a:p>
          <a:p>
            <a:pPr fontAlgn="auto">
              <a:spcAft>
                <a:spcPts val="0"/>
              </a:spcAft>
              <a:buFontTx/>
              <a:buNone/>
              <a:defRPr/>
            </a:pPr>
            <a:r>
              <a:rPr lang="en-US" sz="2000" dirty="0">
                <a:solidFill>
                  <a:schemeClr val="hlink"/>
                </a:solidFill>
                <a:cs typeface="Arial" charset="0"/>
              </a:rPr>
              <a:t>       From employee;</a:t>
            </a:r>
          </a:p>
          <a:p>
            <a:pPr fontAlgn="auto">
              <a:lnSpc>
                <a:spcPct val="80000"/>
              </a:lnSpc>
              <a:spcAft>
                <a:spcPts val="0"/>
              </a:spcAft>
              <a:buFontTx/>
              <a:buNone/>
              <a:defRPr/>
            </a:pPr>
            <a:endParaRPr lang="en-US" sz="2000" dirty="0">
              <a:solidFill>
                <a:schemeClr val="hlink"/>
              </a:solidFill>
              <a:cs typeface="Arial" charset="0"/>
            </a:endParaRPr>
          </a:p>
          <a:p>
            <a:pPr fontAlgn="auto">
              <a:lnSpc>
                <a:spcPct val="80000"/>
              </a:lnSpc>
              <a:spcAft>
                <a:spcPts val="0"/>
              </a:spcAft>
              <a:buFontTx/>
              <a:buNone/>
              <a:defRPr/>
            </a:pPr>
            <a:endParaRPr lang="en-US" sz="1800" dirty="0">
              <a:solidFill>
                <a:schemeClr val="accent2"/>
              </a:solidFill>
              <a:cs typeface="Arial" charset="0"/>
            </a:endParaRPr>
          </a:p>
        </p:txBody>
      </p:sp>
      <p:sp>
        <p:nvSpPr>
          <p:cNvPr id="6" name="Rectangle 3">
            <a:extLst>
              <a:ext uri="{FF2B5EF4-FFF2-40B4-BE49-F238E27FC236}">
                <a16:creationId xmlns:a16="http://schemas.microsoft.com/office/drawing/2014/main" id="{4F651601-9352-4A6F-82BE-5051D1B7C9B5}"/>
              </a:ext>
            </a:extLst>
          </p:cNvPr>
          <p:cNvSpPr txBox="1">
            <a:spLocks noChangeArrowheads="1"/>
          </p:cNvSpPr>
          <p:nvPr/>
        </p:nvSpPr>
        <p:spPr bwMode="auto">
          <a:xfrm>
            <a:off x="900113" y="3716338"/>
            <a:ext cx="5435600" cy="2808287"/>
          </a:xfrm>
          <a:prstGeom prst="rect">
            <a:avLst/>
          </a:prstGeom>
          <a:noFill/>
          <a:ln w="9525">
            <a:noFill/>
            <a:miter lim="800000"/>
            <a:headEnd/>
            <a:tailEnd/>
          </a:ln>
        </p:spPr>
        <p:txBody>
          <a:bodyPr/>
          <a:lstStyle/>
          <a:p>
            <a:pPr marL="273050" indent="-273050" algn="l" rtl="0">
              <a:lnSpc>
                <a:spcPct val="80000"/>
              </a:lnSpc>
              <a:spcBef>
                <a:spcPct val="20000"/>
              </a:spcBef>
              <a:buClr>
                <a:schemeClr val="accent2"/>
              </a:buClr>
              <a:buSzPct val="85000"/>
              <a:defRPr/>
            </a:pPr>
            <a:r>
              <a:rPr lang="en-US" dirty="0">
                <a:solidFill>
                  <a:srgbClr val="333399"/>
                </a:solidFill>
                <a:latin typeface="+mn-lt"/>
                <a:cs typeface="Arial" charset="0"/>
              </a:rPr>
              <a:t>  </a:t>
            </a:r>
            <a:r>
              <a:rPr lang="en-US" sz="1600" dirty="0">
                <a:solidFill>
                  <a:srgbClr val="333399"/>
                </a:solidFill>
                <a:latin typeface="+mn-lt"/>
                <a:cs typeface="Arial" charset="0"/>
              </a:rPr>
              <a:t>NAME                 NVL(SUPERSSN, ‘333445555’)</a:t>
            </a:r>
          </a:p>
          <a:p>
            <a:pPr marL="273050" indent="-273050" algn="l" rtl="0">
              <a:lnSpc>
                <a:spcPct val="80000"/>
              </a:lnSpc>
              <a:spcBef>
                <a:spcPct val="20000"/>
              </a:spcBef>
              <a:buClr>
                <a:schemeClr val="accent2"/>
              </a:buClr>
              <a:buSzPct val="85000"/>
              <a:defRPr/>
            </a:pPr>
            <a:r>
              <a:rPr lang="en-US" sz="1200" dirty="0">
                <a:solidFill>
                  <a:srgbClr val="333399"/>
                </a:solidFill>
                <a:latin typeface="+mn-lt"/>
                <a:cs typeface="Arial" charset="0"/>
              </a:rPr>
              <a:t>-------------------------------------------------------------------------------------------------</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Jamil</a:t>
            </a:r>
            <a:r>
              <a:rPr lang="en-US" sz="1600" dirty="0">
                <a:solidFill>
                  <a:srgbClr val="333399"/>
                </a:solidFill>
                <a:latin typeface="+mn-lt"/>
                <a:cs typeface="Arial" charset="0"/>
              </a:rPr>
              <a:t> </a:t>
            </a:r>
            <a:r>
              <a:rPr lang="en-US" sz="1600" dirty="0" err="1">
                <a:solidFill>
                  <a:srgbClr val="333399"/>
                </a:solidFill>
                <a:latin typeface="+mn-lt"/>
                <a:cs typeface="Arial" charset="0"/>
              </a:rPr>
              <a:t>N.Samir</a:t>
            </a:r>
            <a:r>
              <a:rPr lang="en-US" sz="1600" dirty="0">
                <a:solidFill>
                  <a:srgbClr val="333399"/>
                </a:solidFill>
                <a:latin typeface="+mn-lt"/>
                <a:cs typeface="Arial" charset="0"/>
              </a:rPr>
              <a:t>            333445555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Amani</a:t>
            </a:r>
            <a:r>
              <a:rPr lang="en-US" sz="1600" dirty="0">
                <a:solidFill>
                  <a:srgbClr val="333399"/>
                </a:solidFill>
                <a:latin typeface="+mn-lt"/>
                <a:cs typeface="Arial" charset="0"/>
              </a:rPr>
              <a:t> </a:t>
            </a:r>
            <a:r>
              <a:rPr lang="en-US" sz="1600" dirty="0" err="1">
                <a:solidFill>
                  <a:srgbClr val="333399"/>
                </a:solidFill>
                <a:latin typeface="+mn-lt"/>
                <a:cs typeface="Arial" charset="0"/>
              </a:rPr>
              <a:t>F.Zaki</a:t>
            </a:r>
            <a:r>
              <a:rPr lang="en-US" sz="1600" dirty="0">
                <a:solidFill>
                  <a:srgbClr val="333399"/>
                </a:solidFill>
                <a:latin typeface="+mn-lt"/>
                <a:cs typeface="Arial" charset="0"/>
              </a:rPr>
              <a:t>              987654321</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Jihan</a:t>
            </a:r>
            <a:r>
              <a:rPr lang="en-US" sz="1600" dirty="0">
                <a:solidFill>
                  <a:srgbClr val="333399"/>
                </a:solidFill>
                <a:latin typeface="+mn-lt"/>
                <a:cs typeface="Arial" charset="0"/>
              </a:rPr>
              <a:t> </a:t>
            </a:r>
            <a:r>
              <a:rPr lang="en-US" sz="1600" dirty="0" err="1">
                <a:solidFill>
                  <a:srgbClr val="333399"/>
                </a:solidFill>
                <a:latin typeface="+mn-lt"/>
                <a:cs typeface="Arial" charset="0"/>
              </a:rPr>
              <a:t>H.Walid</a:t>
            </a:r>
            <a:r>
              <a:rPr lang="en-US" sz="1600" dirty="0">
                <a:solidFill>
                  <a:srgbClr val="333399"/>
                </a:solidFill>
                <a:latin typeface="+mn-lt"/>
                <a:cs typeface="Arial" charset="0"/>
              </a:rPr>
              <a:t>             888665555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t>
            </a:r>
            <a:r>
              <a:rPr lang="en-US" sz="1600" dirty="0" err="1">
                <a:solidFill>
                  <a:srgbClr val="333399"/>
                </a:solidFill>
                <a:latin typeface="+mn-lt"/>
                <a:cs typeface="Arial" charset="0"/>
              </a:rPr>
              <a:t>Ramy</a:t>
            </a:r>
            <a:r>
              <a:rPr lang="en-US" sz="1600" dirty="0">
                <a:solidFill>
                  <a:srgbClr val="333399"/>
                </a:solidFill>
                <a:latin typeface="+mn-lt"/>
                <a:cs typeface="Arial" charset="0"/>
              </a:rPr>
              <a:t> </a:t>
            </a:r>
            <a:r>
              <a:rPr lang="en-US" sz="1600" dirty="0" err="1">
                <a:solidFill>
                  <a:srgbClr val="333399"/>
                </a:solidFill>
                <a:latin typeface="+mn-lt"/>
                <a:cs typeface="Arial" charset="0"/>
              </a:rPr>
              <a:t>S.Nabil</a:t>
            </a:r>
            <a:r>
              <a:rPr lang="en-US" sz="1600" dirty="0">
                <a:solidFill>
                  <a:srgbClr val="333399"/>
                </a:solidFill>
                <a:latin typeface="+mn-lt"/>
                <a:cs typeface="Arial" charset="0"/>
              </a:rPr>
              <a:t>             333445555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Joyce </a:t>
            </a:r>
            <a:r>
              <a:rPr lang="en-US" sz="1600" dirty="0" err="1">
                <a:solidFill>
                  <a:srgbClr val="333399"/>
                </a:solidFill>
                <a:latin typeface="+mn-lt"/>
                <a:cs typeface="Arial" charset="0"/>
              </a:rPr>
              <a:t>A.Eman</a:t>
            </a:r>
            <a:r>
              <a:rPr lang="en-US" sz="1600" dirty="0">
                <a:solidFill>
                  <a:srgbClr val="333399"/>
                </a:solidFill>
                <a:latin typeface="+mn-lt"/>
                <a:cs typeface="Arial" charset="0"/>
              </a:rPr>
              <a:t>            333445555</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Ahmad </a:t>
            </a:r>
            <a:r>
              <a:rPr lang="en-US" sz="1600" dirty="0" err="1">
                <a:solidFill>
                  <a:srgbClr val="333399"/>
                </a:solidFill>
                <a:latin typeface="+mn-lt"/>
                <a:cs typeface="Arial" charset="0"/>
              </a:rPr>
              <a:t>V.Jabbar</a:t>
            </a:r>
            <a:r>
              <a:rPr lang="en-US" sz="1600" dirty="0">
                <a:solidFill>
                  <a:srgbClr val="333399"/>
                </a:solidFill>
                <a:latin typeface="+mn-lt"/>
                <a:cs typeface="Arial" charset="0"/>
              </a:rPr>
              <a:t>         987654321</a:t>
            </a: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  James </a:t>
            </a:r>
            <a:r>
              <a:rPr lang="en-US" sz="1600" dirty="0" err="1">
                <a:solidFill>
                  <a:srgbClr val="333399"/>
                </a:solidFill>
                <a:latin typeface="+mn-lt"/>
                <a:cs typeface="Arial" charset="0"/>
              </a:rPr>
              <a:t>B.Baher</a:t>
            </a:r>
            <a:r>
              <a:rPr lang="en-US" sz="1600" dirty="0">
                <a:solidFill>
                  <a:srgbClr val="333399"/>
                </a:solidFill>
                <a:latin typeface="+mn-lt"/>
                <a:cs typeface="Arial" charset="0"/>
              </a:rPr>
              <a:t>          </a:t>
            </a:r>
            <a:r>
              <a:rPr lang="en-US" sz="1600" b="1" dirty="0">
                <a:solidFill>
                  <a:srgbClr val="333399"/>
                </a:solidFill>
                <a:latin typeface="+mn-lt"/>
                <a:cs typeface="Arial" charset="0"/>
              </a:rPr>
              <a:t>333445555</a:t>
            </a:r>
          </a:p>
          <a:p>
            <a:pPr marL="273050" indent="-273050" algn="l" rtl="0">
              <a:lnSpc>
                <a:spcPct val="80000"/>
              </a:lnSpc>
              <a:spcBef>
                <a:spcPct val="20000"/>
              </a:spcBef>
              <a:buClr>
                <a:schemeClr val="accent2"/>
              </a:buClr>
              <a:buSzPct val="85000"/>
              <a:defRPr/>
            </a:pPr>
            <a:endParaRPr lang="en-US" sz="1600" dirty="0">
              <a:solidFill>
                <a:srgbClr val="333399"/>
              </a:solidFill>
              <a:latin typeface="+mn-lt"/>
              <a:cs typeface="Arial" charset="0"/>
            </a:endParaRPr>
          </a:p>
          <a:p>
            <a:pPr marL="273050" indent="-273050" algn="l" rtl="0">
              <a:lnSpc>
                <a:spcPct val="80000"/>
              </a:lnSpc>
              <a:spcBef>
                <a:spcPct val="20000"/>
              </a:spcBef>
              <a:buClr>
                <a:schemeClr val="accent2"/>
              </a:buClr>
              <a:buSzPct val="85000"/>
              <a:defRPr/>
            </a:pPr>
            <a:r>
              <a:rPr lang="en-US" sz="1600" dirty="0">
                <a:solidFill>
                  <a:srgbClr val="333399"/>
                </a:solidFill>
                <a:latin typeface="+mn-lt"/>
                <a:cs typeface="Arial" charset="0"/>
              </a:rPr>
              <a:t>7 rows selected.</a:t>
            </a:r>
          </a:p>
          <a:p>
            <a:pPr marL="273050" indent="-273050" algn="l" rtl="0">
              <a:lnSpc>
                <a:spcPct val="80000"/>
              </a:lnSpc>
              <a:spcBef>
                <a:spcPct val="20000"/>
              </a:spcBef>
              <a:buClr>
                <a:schemeClr val="accent2"/>
              </a:buClr>
              <a:buSzPct val="85000"/>
              <a:defRPr/>
            </a:pPr>
            <a:endParaRPr lang="en-US" dirty="0">
              <a:solidFill>
                <a:srgbClr val="333399"/>
              </a:solidFill>
              <a:latin typeface="+mn-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4806C392-7A7B-4B84-8EC9-D3C3E8FEF13B}"/>
              </a:ext>
            </a:extLst>
          </p:cNvPr>
          <p:cNvSpPr>
            <a:spLocks noGrp="1"/>
          </p:cNvSpPr>
          <p:nvPr>
            <p:ph type="title"/>
          </p:nvPr>
        </p:nvSpPr>
        <p:spPr/>
        <p:txBody>
          <a:bodyPr/>
          <a:lstStyle/>
          <a:p>
            <a:r>
              <a:rPr lang="en-US" altLang="en-US">
                <a:cs typeface="Times New Roman" panose="02020603050405020304" pitchFamily="18" charset="0"/>
              </a:rPr>
              <a:t>DUAL TABLE</a:t>
            </a:r>
            <a:endParaRPr lang="en-IN" altLang="en-US">
              <a:cs typeface="Times New Roman" panose="02020603050405020304" pitchFamily="18" charset="0"/>
            </a:endParaRPr>
          </a:p>
        </p:txBody>
      </p:sp>
      <p:sp>
        <p:nvSpPr>
          <p:cNvPr id="3" name="Content Placeholder 2">
            <a:extLst>
              <a:ext uri="{FF2B5EF4-FFF2-40B4-BE49-F238E27FC236}">
                <a16:creationId xmlns:a16="http://schemas.microsoft.com/office/drawing/2014/main" id="{49766207-A28B-480F-9DFB-6208E99EBD7F}"/>
              </a:ext>
            </a:extLst>
          </p:cNvPr>
          <p:cNvSpPr>
            <a:spLocks noGrp="1"/>
          </p:cNvSpPr>
          <p:nvPr>
            <p:ph idx="1"/>
          </p:nvPr>
        </p:nvSpPr>
        <p:spPr/>
        <p:txBody>
          <a:bodyPr rtlCol="0">
            <a:normAutofit fontScale="70000" lnSpcReduction="20000"/>
          </a:bodyPr>
          <a:lstStyle/>
          <a:p>
            <a:pPr fontAlgn="auto">
              <a:spcAft>
                <a:spcPts val="0"/>
              </a:spcAft>
              <a:defRPr/>
            </a:pPr>
            <a:r>
              <a:rPr lang="en-US" dirty="0"/>
              <a:t>There may be a situation where we want to query something that is not from a table. For example, getting the current date or querying a simple arithmetic expression like 2+2.</a:t>
            </a:r>
            <a:endParaRPr lang="en-US" b="1" dirty="0"/>
          </a:p>
          <a:p>
            <a:pPr fontAlgn="auto">
              <a:spcAft>
                <a:spcPts val="0"/>
              </a:spcAft>
              <a:defRPr/>
            </a:pPr>
            <a:r>
              <a:rPr lang="en-US" b="1" dirty="0"/>
              <a:t>DUAL :</a:t>
            </a:r>
            <a:br>
              <a:rPr lang="en-US" dirty="0"/>
            </a:br>
            <a:r>
              <a:rPr lang="en-US" dirty="0"/>
              <a:t>It is a table that is automatically created by Oracle Database along with the data dictionary. DUAL is in the schema of the user SYS but is accessible by the name DUAL to all users. It has one column, DUMMY, defined to be VARCHAR2(1), and contains one row with a value X.</a:t>
            </a:r>
          </a:p>
          <a:p>
            <a:pPr marL="800100" lvl="2" indent="0" fontAlgn="auto">
              <a:spcAft>
                <a:spcPts val="0"/>
              </a:spcAft>
              <a:buFont typeface="Arial" panose="020B0604020202020204" pitchFamily="34" charset="0"/>
              <a:buNone/>
              <a:defRPr/>
            </a:pPr>
            <a:r>
              <a:rPr lang="en-US" dirty="0"/>
              <a:t>SQL&gt; SELECT * FROM DUAL;</a:t>
            </a:r>
          </a:p>
          <a:p>
            <a:pPr marL="800100" lvl="2" indent="0" fontAlgn="auto">
              <a:spcAft>
                <a:spcPts val="0"/>
              </a:spcAft>
              <a:buFont typeface="Arial" panose="020B0604020202020204" pitchFamily="34" charset="0"/>
              <a:buNone/>
              <a:defRPr/>
            </a:pPr>
            <a:endParaRPr lang="en-US" dirty="0"/>
          </a:p>
          <a:p>
            <a:pPr marL="800100" lvl="2" indent="0" fontAlgn="auto">
              <a:spcAft>
                <a:spcPts val="0"/>
              </a:spcAft>
              <a:buFont typeface="Arial" panose="020B0604020202020204" pitchFamily="34" charset="0"/>
              <a:buNone/>
              <a:defRPr/>
            </a:pPr>
            <a:r>
              <a:rPr lang="en-US" dirty="0"/>
              <a:t>D</a:t>
            </a:r>
          </a:p>
          <a:p>
            <a:pPr marL="800100" lvl="2" indent="0" fontAlgn="auto">
              <a:spcAft>
                <a:spcPts val="0"/>
              </a:spcAft>
              <a:buFont typeface="Arial" panose="020B0604020202020204" pitchFamily="34" charset="0"/>
              <a:buNone/>
              <a:defRPr/>
            </a:pPr>
            <a:r>
              <a:rPr lang="en-US" dirty="0"/>
              <a:t>-</a:t>
            </a:r>
          </a:p>
          <a:p>
            <a:pPr marL="800100" lvl="2" indent="0" fontAlgn="auto">
              <a:spcAft>
                <a:spcPts val="0"/>
              </a:spcAft>
              <a:buFont typeface="Arial" panose="020B0604020202020204" pitchFamily="34" charset="0"/>
              <a:buNone/>
              <a:defRPr/>
            </a:pPr>
            <a:r>
              <a:rPr lang="en-US" dirty="0"/>
              <a:t>X</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8C75884-6175-4E2D-8695-4FF619B7F840}"/>
              </a:ext>
            </a:extLst>
          </p:cNvPr>
          <p:cNvSpPr>
            <a:spLocks noGrp="1" noChangeArrowheads="1"/>
          </p:cNvSpPr>
          <p:nvPr>
            <p:ph type="title"/>
          </p:nvPr>
        </p:nvSpPr>
        <p:spPr/>
        <p:txBody>
          <a:bodyPr/>
          <a:lstStyle/>
          <a:p>
            <a:r>
              <a:rPr lang="en-US" altLang="en-US">
                <a:cs typeface="Tahoma" panose="020B0604030504040204" pitchFamily="34" charset="0"/>
              </a:rPr>
              <a:t>Date Functions</a:t>
            </a:r>
          </a:p>
        </p:txBody>
      </p:sp>
      <p:graphicFrame>
        <p:nvGraphicFramePr>
          <p:cNvPr id="6" name="Content Placeholder 5">
            <a:extLst>
              <a:ext uri="{FF2B5EF4-FFF2-40B4-BE49-F238E27FC236}">
                <a16:creationId xmlns:a16="http://schemas.microsoft.com/office/drawing/2014/main" id="{27E79FF2-3332-4F51-B335-77F26A35E696}"/>
              </a:ext>
            </a:extLst>
          </p:cNvPr>
          <p:cNvGraphicFramePr>
            <a:graphicFrameLocks noGrp="1"/>
          </p:cNvGraphicFramePr>
          <p:nvPr>
            <p:ph idx="1"/>
          </p:nvPr>
        </p:nvGraphicFramePr>
        <p:xfrm>
          <a:off x="304800" y="2060575"/>
          <a:ext cx="8534400" cy="4025900"/>
        </p:xfrm>
        <a:graphic>
          <a:graphicData uri="http://schemas.openxmlformats.org/drawingml/2006/table">
            <a:tbl>
              <a:tblPr firstRow="1" bandRow="1">
                <a:tableStyleId>{F5AB1C69-6EDB-4FF4-983F-18BD219EF322}</a:tableStyleId>
              </a:tblPr>
              <a:tblGrid>
                <a:gridCol w="2539008">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691136">
                  <a:extLst>
                    <a:ext uri="{9D8B030D-6E8A-4147-A177-3AD203B41FA5}">
                      <a16:colId xmlns:a16="http://schemas.microsoft.com/office/drawing/2014/main" val="20002"/>
                    </a:ext>
                  </a:extLst>
                </a:gridCol>
              </a:tblGrid>
              <a:tr h="487259">
                <a:tc>
                  <a:txBody>
                    <a:bodyPr/>
                    <a:lstStyle/>
                    <a:p>
                      <a:pPr algn="ctr"/>
                      <a:r>
                        <a:rPr lang="en-US" sz="2000" dirty="0"/>
                        <a:t>Function</a:t>
                      </a:r>
                    </a:p>
                  </a:txBody>
                  <a:tcPr marT="45731" marB="45731"/>
                </a:tc>
                <a:tc>
                  <a:txBody>
                    <a:bodyPr/>
                    <a:lstStyle/>
                    <a:p>
                      <a:pPr algn="ctr"/>
                      <a:r>
                        <a:rPr lang="en-US" sz="2000" dirty="0"/>
                        <a:t>Description</a:t>
                      </a:r>
                    </a:p>
                  </a:txBody>
                  <a:tcPr marT="45731" marB="45731"/>
                </a:tc>
                <a:tc>
                  <a:txBody>
                    <a:bodyPr/>
                    <a:lstStyle/>
                    <a:p>
                      <a:pPr algn="ctr"/>
                      <a:r>
                        <a:rPr lang="en-US" sz="2000" dirty="0"/>
                        <a:t>Syntax</a:t>
                      </a:r>
                    </a:p>
                  </a:txBody>
                  <a:tcPr marT="45731" marB="45731"/>
                </a:tc>
                <a:extLst>
                  <a:ext uri="{0D108BD9-81ED-4DB2-BD59-A6C34878D82A}">
                    <a16:rowId xmlns:a16="http://schemas.microsoft.com/office/drawing/2014/main" val="10000"/>
                  </a:ext>
                </a:extLst>
              </a:tr>
              <a:tr h="1124444">
                <a:tc>
                  <a:txBody>
                    <a:bodyPr/>
                    <a:lstStyle/>
                    <a:p>
                      <a:pPr algn="ctr"/>
                      <a:r>
                        <a:rPr lang="en-US" sz="1800" b="1" dirty="0" err="1">
                          <a:solidFill>
                            <a:srgbClr val="CF3B0D"/>
                          </a:solidFill>
                          <a:cs typeface="Arial" charset="0"/>
                        </a:rPr>
                        <a:t>Sysdate</a:t>
                      </a:r>
                      <a:endParaRPr lang="en-US" sz="1800" dirty="0">
                        <a:solidFill>
                          <a:srgbClr val="CF3B0D"/>
                        </a:solidFill>
                      </a:endParaRPr>
                    </a:p>
                  </a:txBody>
                  <a:tcPr marT="45731" marB="45731" anchor="ctr"/>
                </a:tc>
                <a:tc>
                  <a:txBody>
                    <a:bodyPr/>
                    <a:lstStyle/>
                    <a:p>
                      <a:r>
                        <a:rPr lang="en-US" sz="1800" dirty="0">
                          <a:solidFill>
                            <a:schemeClr val="tx1">
                              <a:lumMod val="75000"/>
                              <a:lumOff val="25000"/>
                            </a:schemeClr>
                          </a:solidFill>
                          <a:cs typeface="Arial" charset="0"/>
                        </a:rPr>
                        <a:t>Get</a:t>
                      </a:r>
                      <a:r>
                        <a:rPr lang="en-US" sz="1800" baseline="0" dirty="0">
                          <a:solidFill>
                            <a:schemeClr val="tx1">
                              <a:lumMod val="75000"/>
                              <a:lumOff val="25000"/>
                            </a:schemeClr>
                          </a:solidFill>
                          <a:cs typeface="Arial" charset="0"/>
                        </a:rPr>
                        <a:t> </a:t>
                      </a:r>
                      <a:r>
                        <a:rPr lang="en-US" sz="1800" dirty="0">
                          <a:solidFill>
                            <a:schemeClr val="tx1">
                              <a:lumMod val="75000"/>
                              <a:lumOff val="25000"/>
                            </a:schemeClr>
                          </a:solidFill>
                          <a:cs typeface="Arial" charset="0"/>
                        </a:rPr>
                        <a:t>current system date and time.</a:t>
                      </a:r>
                      <a:endParaRPr lang="en-US" sz="1800" dirty="0">
                        <a:solidFill>
                          <a:schemeClr val="tx1">
                            <a:lumMod val="75000"/>
                            <a:lumOff val="25000"/>
                          </a:schemeClr>
                        </a:solidFill>
                      </a:endParaRPr>
                    </a:p>
                  </a:txBody>
                  <a:tcPr marT="45731" marB="45731" anchor="ctr"/>
                </a:tc>
                <a:tc>
                  <a:txBody>
                    <a:bodyPr/>
                    <a:lstStyle/>
                    <a:p>
                      <a:pPr>
                        <a:buFontTx/>
                        <a:buNone/>
                      </a:pPr>
                      <a:r>
                        <a:rPr lang="en-GB" sz="1700" dirty="0">
                          <a:solidFill>
                            <a:schemeClr val="tx1">
                              <a:lumMod val="75000"/>
                              <a:lumOff val="25000"/>
                            </a:schemeClr>
                          </a:solidFill>
                          <a:cs typeface="Arial" charset="0"/>
                        </a:rPr>
                        <a:t>INSERT INTO  employee VALUES</a:t>
                      </a:r>
                    </a:p>
                    <a:p>
                      <a:pPr>
                        <a:buFontTx/>
                        <a:buNone/>
                      </a:pPr>
                      <a:r>
                        <a:rPr lang="en-GB" sz="1700" dirty="0">
                          <a:solidFill>
                            <a:schemeClr val="tx1">
                              <a:lumMod val="75000"/>
                              <a:lumOff val="25000"/>
                            </a:schemeClr>
                          </a:solidFill>
                          <a:cs typeface="Arial" charset="0"/>
                        </a:rPr>
                        <a:t>(…………, </a:t>
                      </a:r>
                      <a:r>
                        <a:rPr lang="en-GB" sz="1700" dirty="0" err="1">
                          <a:solidFill>
                            <a:schemeClr val="tx1">
                              <a:lumMod val="75000"/>
                              <a:lumOff val="25000"/>
                            </a:schemeClr>
                          </a:solidFill>
                          <a:cs typeface="Arial" charset="0"/>
                        </a:rPr>
                        <a:t>trunc</a:t>
                      </a:r>
                      <a:r>
                        <a:rPr lang="en-GB" sz="1700" dirty="0">
                          <a:solidFill>
                            <a:schemeClr val="tx1">
                              <a:lumMod val="75000"/>
                              <a:lumOff val="25000"/>
                            </a:schemeClr>
                          </a:solidFill>
                          <a:cs typeface="Arial" charset="0"/>
                        </a:rPr>
                        <a:t>(</a:t>
                      </a:r>
                      <a:r>
                        <a:rPr lang="en-GB" sz="1700" dirty="0" err="1">
                          <a:solidFill>
                            <a:srgbClr val="CF3B0D"/>
                          </a:solidFill>
                          <a:cs typeface="Arial" charset="0"/>
                        </a:rPr>
                        <a:t>sysdate</a:t>
                      </a:r>
                      <a:r>
                        <a:rPr lang="en-GB" sz="1700" dirty="0">
                          <a:solidFill>
                            <a:schemeClr val="tx1">
                              <a:lumMod val="75000"/>
                              <a:lumOff val="25000"/>
                            </a:schemeClr>
                          </a:solidFill>
                          <a:cs typeface="Arial" charset="0"/>
                        </a:rPr>
                        <a:t>),……….);</a:t>
                      </a:r>
                      <a:endParaRPr lang="en-US" sz="1700" dirty="0">
                        <a:solidFill>
                          <a:schemeClr val="tx1">
                            <a:lumMod val="75000"/>
                            <a:lumOff val="25000"/>
                          </a:schemeClr>
                        </a:solidFill>
                        <a:cs typeface="Arial" charset="0"/>
                      </a:endParaRPr>
                    </a:p>
                  </a:txBody>
                  <a:tcPr marT="45731" marB="45731" anchor="ctr"/>
                </a:tc>
                <a:extLst>
                  <a:ext uri="{0D108BD9-81ED-4DB2-BD59-A6C34878D82A}">
                    <a16:rowId xmlns:a16="http://schemas.microsoft.com/office/drawing/2014/main" val="10001"/>
                  </a:ext>
                </a:extLst>
              </a:tr>
              <a:tr h="952420">
                <a:tc>
                  <a:txBody>
                    <a:bodyPr/>
                    <a:lstStyle/>
                    <a:p>
                      <a:pPr algn="ctr"/>
                      <a:r>
                        <a:rPr lang="en-US" sz="1800" b="1" dirty="0" err="1">
                          <a:solidFill>
                            <a:srgbClr val="CF3B0D"/>
                          </a:solidFill>
                          <a:cs typeface="Arial" charset="0"/>
                        </a:rPr>
                        <a:t>Add_months</a:t>
                      </a:r>
                      <a:r>
                        <a:rPr lang="en-US" sz="1800" b="1" dirty="0">
                          <a:solidFill>
                            <a:srgbClr val="CF3B0D"/>
                          </a:solidFill>
                          <a:cs typeface="Arial" charset="0"/>
                        </a:rPr>
                        <a:t>(</a:t>
                      </a:r>
                      <a:r>
                        <a:rPr lang="en-US" sz="1800" b="0" dirty="0">
                          <a:solidFill>
                            <a:schemeClr val="tx1">
                              <a:lumMod val="75000"/>
                              <a:lumOff val="25000"/>
                            </a:schemeClr>
                          </a:solidFill>
                          <a:cs typeface="Arial" charset="0"/>
                        </a:rPr>
                        <a:t>d</a:t>
                      </a:r>
                      <a:r>
                        <a:rPr lang="en-US" sz="1800" b="1" dirty="0">
                          <a:solidFill>
                            <a:srgbClr val="CF3B0D"/>
                          </a:solidFill>
                          <a:cs typeface="Arial" charset="0"/>
                        </a:rPr>
                        <a:t>,</a:t>
                      </a:r>
                      <a:r>
                        <a:rPr lang="en-US" sz="1800" b="1" dirty="0">
                          <a:solidFill>
                            <a:schemeClr val="accent2"/>
                          </a:solidFill>
                          <a:cs typeface="Arial" charset="0"/>
                        </a:rPr>
                        <a:t> </a:t>
                      </a:r>
                      <a:r>
                        <a:rPr lang="en-US" sz="1800" b="0" dirty="0">
                          <a:solidFill>
                            <a:schemeClr val="tx1">
                              <a:lumMod val="75000"/>
                              <a:lumOff val="25000"/>
                            </a:schemeClr>
                          </a:solidFill>
                          <a:cs typeface="Arial" charset="0"/>
                        </a:rPr>
                        <a:t>n</a:t>
                      </a:r>
                      <a:r>
                        <a:rPr lang="en-US" sz="1800" b="1" dirty="0">
                          <a:solidFill>
                            <a:srgbClr val="CF3B0D"/>
                          </a:solidFill>
                          <a:cs typeface="Arial" charset="0"/>
                        </a:rPr>
                        <a:t>)</a:t>
                      </a:r>
                      <a:endParaRPr lang="en-US" sz="1800" dirty="0">
                        <a:solidFill>
                          <a:srgbClr val="CF3B0D"/>
                        </a:solidFill>
                      </a:endParaRPr>
                    </a:p>
                  </a:txBody>
                  <a:tcPr marT="45731" marB="45731" anchor="ctr"/>
                </a:tc>
                <a:tc>
                  <a:txBody>
                    <a:bodyPr/>
                    <a:lstStyle/>
                    <a:p>
                      <a:r>
                        <a:rPr lang="en-US" sz="1800" dirty="0">
                          <a:solidFill>
                            <a:schemeClr val="tx1">
                              <a:lumMod val="75000"/>
                              <a:lumOff val="25000"/>
                            </a:schemeClr>
                          </a:solidFill>
                          <a:cs typeface="Arial" charset="0"/>
                        </a:rPr>
                        <a:t>Adds </a:t>
                      </a:r>
                      <a:r>
                        <a:rPr lang="en-US" sz="1800" b="1" dirty="0">
                          <a:solidFill>
                            <a:schemeClr val="tx1">
                              <a:lumMod val="75000"/>
                              <a:lumOff val="25000"/>
                            </a:schemeClr>
                          </a:solidFill>
                          <a:cs typeface="Arial" charset="0"/>
                        </a:rPr>
                        <a:t>n</a:t>
                      </a:r>
                      <a:r>
                        <a:rPr lang="en-US" sz="1800" dirty="0">
                          <a:solidFill>
                            <a:schemeClr val="tx1">
                              <a:lumMod val="75000"/>
                              <a:lumOff val="25000"/>
                            </a:schemeClr>
                          </a:solidFill>
                          <a:cs typeface="Arial" charset="0"/>
                        </a:rPr>
                        <a:t> months to date </a:t>
                      </a:r>
                      <a:r>
                        <a:rPr lang="en-US" sz="1800" b="1" dirty="0">
                          <a:solidFill>
                            <a:schemeClr val="tx1">
                              <a:lumMod val="75000"/>
                              <a:lumOff val="25000"/>
                            </a:schemeClr>
                          </a:solidFill>
                          <a:cs typeface="Arial" charset="0"/>
                        </a:rPr>
                        <a:t>d</a:t>
                      </a:r>
                      <a:r>
                        <a:rPr lang="en-US" sz="1800" dirty="0">
                          <a:solidFill>
                            <a:schemeClr val="tx1">
                              <a:lumMod val="75000"/>
                              <a:lumOff val="25000"/>
                            </a:schemeClr>
                          </a:solidFill>
                          <a:cs typeface="Arial" charset="0"/>
                        </a:rPr>
                        <a:t>.</a:t>
                      </a:r>
                      <a:endParaRPr lang="en-US" sz="1800" dirty="0">
                        <a:solidFill>
                          <a:schemeClr val="tx1">
                            <a:lumMod val="75000"/>
                            <a:lumOff val="25000"/>
                          </a:schemeClr>
                        </a:solidFill>
                      </a:endParaRPr>
                    </a:p>
                  </a:txBody>
                  <a:tcPr marT="45731" marB="45731" anchor="ctr"/>
                </a:tc>
                <a:tc>
                  <a:txBody>
                    <a:bodyPr/>
                    <a:lstStyle/>
                    <a:p>
                      <a:r>
                        <a:rPr lang="en-GB" sz="1700" dirty="0">
                          <a:solidFill>
                            <a:srgbClr val="CF3B0D"/>
                          </a:solidFill>
                          <a:cs typeface="Arial" charset="0"/>
                        </a:rPr>
                        <a:t>ADD_MONTHS(</a:t>
                      </a:r>
                      <a:r>
                        <a:rPr lang="en-GB" sz="1700" dirty="0" err="1">
                          <a:solidFill>
                            <a:schemeClr val="tx1">
                              <a:lumMod val="75000"/>
                              <a:lumOff val="25000"/>
                            </a:schemeClr>
                          </a:solidFill>
                          <a:cs typeface="Arial" charset="0"/>
                        </a:rPr>
                        <a:t>starting_date</a:t>
                      </a:r>
                      <a:r>
                        <a:rPr lang="en-GB" sz="1700" dirty="0">
                          <a:solidFill>
                            <a:srgbClr val="CF3B0D"/>
                          </a:solidFill>
                          <a:cs typeface="Arial" charset="0"/>
                        </a:rPr>
                        <a:t>,</a:t>
                      </a:r>
                      <a:r>
                        <a:rPr lang="en-GB" sz="1700" dirty="0">
                          <a:solidFill>
                            <a:schemeClr val="tx1">
                              <a:lumMod val="75000"/>
                              <a:lumOff val="25000"/>
                            </a:schemeClr>
                          </a:solidFill>
                          <a:cs typeface="Arial" charset="0"/>
                        </a:rPr>
                        <a:t> </a:t>
                      </a:r>
                      <a:r>
                        <a:rPr lang="en-GB" sz="1700" dirty="0" err="1">
                          <a:solidFill>
                            <a:schemeClr val="tx1">
                              <a:lumMod val="75000"/>
                              <a:lumOff val="25000"/>
                            </a:schemeClr>
                          </a:solidFill>
                          <a:cs typeface="Arial" charset="0"/>
                        </a:rPr>
                        <a:t>number_of_months</a:t>
                      </a:r>
                      <a:r>
                        <a:rPr lang="en-GB" sz="1700" dirty="0">
                          <a:solidFill>
                            <a:srgbClr val="CF3B0D"/>
                          </a:solidFill>
                          <a:cs typeface="Arial" charset="0"/>
                        </a:rPr>
                        <a:t>)</a:t>
                      </a:r>
                      <a:endParaRPr lang="en-US" sz="1700" dirty="0">
                        <a:solidFill>
                          <a:srgbClr val="CF3B0D"/>
                        </a:solidFill>
                      </a:endParaRPr>
                    </a:p>
                  </a:txBody>
                  <a:tcPr marT="45731" marB="45731" anchor="ctr"/>
                </a:tc>
                <a:extLst>
                  <a:ext uri="{0D108BD9-81ED-4DB2-BD59-A6C34878D82A}">
                    <a16:rowId xmlns:a16="http://schemas.microsoft.com/office/drawing/2014/main" val="10002"/>
                  </a:ext>
                </a:extLst>
              </a:tr>
              <a:tr h="1461777">
                <a:tc>
                  <a:txBody>
                    <a:bodyPr/>
                    <a:lstStyle/>
                    <a:p>
                      <a:pPr algn="ctr"/>
                      <a:r>
                        <a:rPr lang="en-US" sz="1800" b="1" dirty="0" err="1">
                          <a:solidFill>
                            <a:srgbClr val="CF3B0D"/>
                          </a:solidFill>
                          <a:cs typeface="Arial" charset="0"/>
                        </a:rPr>
                        <a:t>Months_between</a:t>
                      </a:r>
                      <a:r>
                        <a:rPr lang="en-US" sz="1800" b="1" dirty="0">
                          <a:solidFill>
                            <a:srgbClr val="CF3B0D"/>
                          </a:solidFill>
                          <a:cs typeface="Arial" charset="0"/>
                        </a:rPr>
                        <a:t>(</a:t>
                      </a:r>
                      <a:r>
                        <a:rPr lang="en-US" sz="1800" b="0" dirty="0">
                          <a:solidFill>
                            <a:schemeClr val="tx1">
                              <a:lumMod val="75000"/>
                              <a:lumOff val="25000"/>
                            </a:schemeClr>
                          </a:solidFill>
                          <a:cs typeface="Arial" charset="0"/>
                        </a:rPr>
                        <a:t>f</a:t>
                      </a:r>
                      <a:r>
                        <a:rPr lang="en-US" sz="1800" b="1" dirty="0">
                          <a:solidFill>
                            <a:srgbClr val="CF3B0D"/>
                          </a:solidFill>
                          <a:cs typeface="Arial" charset="0"/>
                        </a:rPr>
                        <a:t>,</a:t>
                      </a:r>
                      <a:r>
                        <a:rPr lang="en-US" sz="1800" b="1" dirty="0">
                          <a:solidFill>
                            <a:schemeClr val="accent2"/>
                          </a:solidFill>
                          <a:cs typeface="Arial" charset="0"/>
                        </a:rPr>
                        <a:t> </a:t>
                      </a:r>
                      <a:r>
                        <a:rPr lang="en-US" sz="1800" b="0" dirty="0">
                          <a:solidFill>
                            <a:schemeClr val="tx1">
                              <a:lumMod val="75000"/>
                              <a:lumOff val="25000"/>
                            </a:schemeClr>
                          </a:solidFill>
                          <a:cs typeface="Arial" charset="0"/>
                        </a:rPr>
                        <a:t>s</a:t>
                      </a:r>
                      <a:r>
                        <a:rPr lang="en-US" sz="1800" b="1" dirty="0">
                          <a:solidFill>
                            <a:srgbClr val="CF3B0D"/>
                          </a:solidFill>
                          <a:cs typeface="Arial" charset="0"/>
                        </a:rPr>
                        <a:t>)</a:t>
                      </a:r>
                      <a:endParaRPr lang="en-US" sz="1800" dirty="0">
                        <a:solidFill>
                          <a:srgbClr val="CF3B0D"/>
                        </a:solidFill>
                      </a:endParaRPr>
                    </a:p>
                  </a:txBody>
                  <a:tcPr marT="45731" marB="45731" anchor="ctr"/>
                </a:tc>
                <a:tc>
                  <a:txBody>
                    <a:bodyPr/>
                    <a:lstStyle/>
                    <a:p>
                      <a:r>
                        <a:rPr lang="en-US" sz="1800" dirty="0">
                          <a:solidFill>
                            <a:schemeClr val="tx1">
                              <a:lumMod val="75000"/>
                              <a:lumOff val="25000"/>
                            </a:schemeClr>
                          </a:solidFill>
                          <a:cs typeface="Arial" charset="0"/>
                        </a:rPr>
                        <a:t>Difference in months between date </a:t>
                      </a:r>
                      <a:r>
                        <a:rPr lang="en-US" sz="1800" b="1" dirty="0">
                          <a:solidFill>
                            <a:schemeClr val="tx1">
                              <a:lumMod val="75000"/>
                              <a:lumOff val="25000"/>
                            </a:schemeClr>
                          </a:solidFill>
                          <a:cs typeface="Arial" charset="0"/>
                        </a:rPr>
                        <a:t>f</a:t>
                      </a:r>
                      <a:r>
                        <a:rPr lang="en-US" sz="1800" dirty="0">
                          <a:solidFill>
                            <a:schemeClr val="tx1">
                              <a:lumMod val="75000"/>
                              <a:lumOff val="25000"/>
                            </a:schemeClr>
                          </a:solidFill>
                          <a:cs typeface="Arial" charset="0"/>
                        </a:rPr>
                        <a:t> and date </a:t>
                      </a:r>
                      <a:r>
                        <a:rPr lang="en-US" sz="1800" b="1" dirty="0">
                          <a:solidFill>
                            <a:schemeClr val="tx1">
                              <a:lumMod val="75000"/>
                              <a:lumOff val="25000"/>
                            </a:schemeClr>
                          </a:solidFill>
                          <a:cs typeface="Arial" charset="0"/>
                        </a:rPr>
                        <a:t>s</a:t>
                      </a:r>
                      <a:r>
                        <a:rPr lang="en-US" sz="1800" dirty="0">
                          <a:solidFill>
                            <a:schemeClr val="tx1">
                              <a:lumMod val="75000"/>
                              <a:lumOff val="25000"/>
                            </a:schemeClr>
                          </a:solidFill>
                          <a:cs typeface="Arial" charset="0"/>
                        </a:rPr>
                        <a:t>.</a:t>
                      </a:r>
                      <a:endParaRPr lang="en-US" sz="1800" dirty="0">
                        <a:solidFill>
                          <a:schemeClr val="tx1">
                            <a:lumMod val="75000"/>
                            <a:lumOff val="25000"/>
                          </a:schemeClr>
                        </a:solidFill>
                      </a:endParaRPr>
                    </a:p>
                  </a:txBody>
                  <a:tcPr marT="45731" marB="45731" anchor="ctr"/>
                </a:tc>
                <a:tc>
                  <a:txBody>
                    <a:bodyPr/>
                    <a:lstStyle/>
                    <a:p>
                      <a:r>
                        <a:rPr lang="en-GB" sz="1700" dirty="0">
                          <a:solidFill>
                            <a:srgbClr val="CF3B0D"/>
                          </a:solidFill>
                          <a:cs typeface="Arial" charset="0"/>
                        </a:rPr>
                        <a:t>MONTHS_BETWEEN(</a:t>
                      </a:r>
                      <a:r>
                        <a:rPr lang="en-GB" sz="1700" dirty="0" err="1">
                          <a:solidFill>
                            <a:schemeClr val="tx1">
                              <a:lumMod val="75000"/>
                              <a:lumOff val="25000"/>
                            </a:schemeClr>
                          </a:solidFill>
                          <a:cs typeface="Arial" charset="0"/>
                        </a:rPr>
                        <a:t>later_date</a:t>
                      </a:r>
                      <a:r>
                        <a:rPr lang="en-GB" sz="1700" dirty="0">
                          <a:solidFill>
                            <a:srgbClr val="CF3B0D"/>
                          </a:solidFill>
                          <a:cs typeface="Arial" charset="0"/>
                        </a:rPr>
                        <a:t>,</a:t>
                      </a:r>
                      <a:r>
                        <a:rPr lang="en-GB" sz="1700" dirty="0">
                          <a:solidFill>
                            <a:schemeClr val="bg2"/>
                          </a:solidFill>
                          <a:cs typeface="Arial" charset="0"/>
                        </a:rPr>
                        <a:t> </a:t>
                      </a:r>
                      <a:r>
                        <a:rPr lang="en-GB" sz="1700" dirty="0" err="1">
                          <a:solidFill>
                            <a:schemeClr val="tx1">
                              <a:lumMod val="75000"/>
                              <a:lumOff val="25000"/>
                            </a:schemeClr>
                          </a:solidFill>
                          <a:cs typeface="Arial" charset="0"/>
                        </a:rPr>
                        <a:t>earlier_date</a:t>
                      </a:r>
                      <a:r>
                        <a:rPr lang="en-GB" sz="1700" dirty="0">
                          <a:solidFill>
                            <a:srgbClr val="CF3B0D"/>
                          </a:solidFill>
                          <a:cs typeface="Arial" charset="0"/>
                        </a:rPr>
                        <a:t>)</a:t>
                      </a:r>
                      <a:endParaRPr lang="en-US" sz="1700" dirty="0">
                        <a:solidFill>
                          <a:srgbClr val="CF3B0D"/>
                        </a:solidFill>
                      </a:endParaRPr>
                    </a:p>
                  </a:txBody>
                  <a:tcPr marT="45731" marB="45731"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73FE55A-8F19-4419-BA08-7FAD0FA6BE70}"/>
              </a:ext>
            </a:extLst>
          </p:cNvPr>
          <p:cNvSpPr>
            <a:spLocks noGrp="1" noChangeArrowheads="1"/>
          </p:cNvSpPr>
          <p:nvPr>
            <p:ph type="title"/>
          </p:nvPr>
        </p:nvSpPr>
        <p:spPr/>
        <p:txBody>
          <a:bodyPr/>
          <a:lstStyle/>
          <a:p>
            <a:r>
              <a:rPr lang="en-US" altLang="en-US">
                <a:cs typeface="Tahoma" panose="020B0604030504040204" pitchFamily="34" charset="0"/>
              </a:rPr>
              <a:t>Data Conversion Functions</a:t>
            </a:r>
          </a:p>
        </p:txBody>
      </p:sp>
      <p:graphicFrame>
        <p:nvGraphicFramePr>
          <p:cNvPr id="7" name="Content Placeholder 5">
            <a:extLst>
              <a:ext uri="{FF2B5EF4-FFF2-40B4-BE49-F238E27FC236}">
                <a16:creationId xmlns:a16="http://schemas.microsoft.com/office/drawing/2014/main" id="{66576853-E34B-4FF8-B2D9-125DDE63FEDA}"/>
              </a:ext>
            </a:extLst>
          </p:cNvPr>
          <p:cNvGraphicFramePr>
            <a:graphicFrameLocks noGrp="1"/>
          </p:cNvGraphicFramePr>
          <p:nvPr>
            <p:ph idx="1"/>
          </p:nvPr>
        </p:nvGraphicFramePr>
        <p:xfrm>
          <a:off x="304800" y="2068513"/>
          <a:ext cx="8515350" cy="4024312"/>
        </p:xfrm>
        <a:graphic>
          <a:graphicData uri="http://schemas.openxmlformats.org/drawingml/2006/table">
            <a:tbl>
              <a:tblPr firstRow="1" bandRow="1">
                <a:tableStyleId>{F5AB1C69-6EDB-4FF4-983F-18BD219EF322}</a:tableStyleId>
              </a:tblPr>
              <a:tblGrid>
                <a:gridCol w="4339044">
                  <a:extLst>
                    <a:ext uri="{9D8B030D-6E8A-4147-A177-3AD203B41FA5}">
                      <a16:colId xmlns:a16="http://schemas.microsoft.com/office/drawing/2014/main" val="20000"/>
                    </a:ext>
                  </a:extLst>
                </a:gridCol>
                <a:gridCol w="4176306">
                  <a:extLst>
                    <a:ext uri="{9D8B030D-6E8A-4147-A177-3AD203B41FA5}">
                      <a16:colId xmlns:a16="http://schemas.microsoft.com/office/drawing/2014/main" val="20001"/>
                    </a:ext>
                  </a:extLst>
                </a:gridCol>
              </a:tblGrid>
              <a:tr h="487067">
                <a:tc>
                  <a:txBody>
                    <a:bodyPr/>
                    <a:lstStyle/>
                    <a:p>
                      <a:pPr algn="ctr"/>
                      <a:r>
                        <a:rPr lang="en-US" sz="2000" dirty="0"/>
                        <a:t>Function</a:t>
                      </a:r>
                    </a:p>
                  </a:txBody>
                  <a:tcPr marL="91437" marR="91437" marT="45713" marB="45713"/>
                </a:tc>
                <a:tc>
                  <a:txBody>
                    <a:bodyPr/>
                    <a:lstStyle/>
                    <a:p>
                      <a:pPr algn="ctr"/>
                      <a:r>
                        <a:rPr lang="en-US" sz="2000" dirty="0"/>
                        <a:t>Description</a:t>
                      </a:r>
                    </a:p>
                  </a:txBody>
                  <a:tcPr marL="91437" marR="91437" marT="45713" marB="45713"/>
                </a:tc>
                <a:extLst>
                  <a:ext uri="{0D108BD9-81ED-4DB2-BD59-A6C34878D82A}">
                    <a16:rowId xmlns:a16="http://schemas.microsoft.com/office/drawing/2014/main" val="10000"/>
                  </a:ext>
                </a:extLst>
              </a:tr>
              <a:tr h="1124000">
                <a:tc>
                  <a:txBody>
                    <a:bodyPr/>
                    <a:lstStyle/>
                    <a:p>
                      <a:pPr algn="ctr"/>
                      <a:r>
                        <a:rPr lang="en-US" sz="1800" b="1" dirty="0" err="1">
                          <a:solidFill>
                            <a:srgbClr val="CF3B0D"/>
                          </a:solidFill>
                          <a:cs typeface="Arial" charset="0"/>
                        </a:rPr>
                        <a:t>To_char</a:t>
                      </a:r>
                      <a:r>
                        <a:rPr lang="en-US" sz="1800" b="1" dirty="0">
                          <a:solidFill>
                            <a:srgbClr val="CF3B0D"/>
                          </a:solidFill>
                          <a:cs typeface="Arial" charset="0"/>
                        </a:rPr>
                        <a:t>(</a:t>
                      </a:r>
                      <a:r>
                        <a:rPr lang="en-US" sz="1800" b="0" dirty="0" err="1">
                          <a:solidFill>
                            <a:schemeClr val="tx1">
                              <a:lumMod val="75000"/>
                              <a:lumOff val="25000"/>
                            </a:schemeClr>
                          </a:solidFill>
                          <a:cs typeface="Arial" charset="0"/>
                        </a:rPr>
                        <a:t>input_value</a:t>
                      </a:r>
                      <a:r>
                        <a:rPr lang="en-US" sz="1800" b="1" dirty="0">
                          <a:solidFill>
                            <a:srgbClr val="CF3B0D"/>
                          </a:solidFill>
                          <a:cs typeface="Arial" charset="0"/>
                        </a:rPr>
                        <a:t>, </a:t>
                      </a:r>
                      <a:r>
                        <a:rPr lang="en-US" sz="1800" b="0" dirty="0" err="1">
                          <a:solidFill>
                            <a:schemeClr val="tx1">
                              <a:lumMod val="75000"/>
                              <a:lumOff val="25000"/>
                            </a:schemeClr>
                          </a:solidFill>
                          <a:cs typeface="Arial" charset="0"/>
                        </a:rPr>
                        <a:t>format_code</a:t>
                      </a:r>
                      <a:r>
                        <a:rPr lang="en-US" sz="1800" b="1" dirty="0">
                          <a:solidFill>
                            <a:srgbClr val="CF3B0D"/>
                          </a:solidFill>
                          <a:cs typeface="Arial" charset="0"/>
                        </a:rPr>
                        <a:t>)</a:t>
                      </a:r>
                      <a:endParaRPr lang="en-US" sz="1800" dirty="0">
                        <a:solidFill>
                          <a:srgbClr val="CF3B0D"/>
                        </a:solidFill>
                      </a:endParaRPr>
                    </a:p>
                  </a:txBody>
                  <a:tcPr marL="91437" marR="91437" marT="45713" marB="45713" anchor="ctr"/>
                </a:tc>
                <a:tc>
                  <a:txBody>
                    <a:bodyPr/>
                    <a:lstStyle/>
                    <a:p>
                      <a:pPr>
                        <a:lnSpc>
                          <a:spcPct val="90000"/>
                        </a:lnSpc>
                        <a:buFontTx/>
                        <a:buNone/>
                      </a:pPr>
                      <a:r>
                        <a:rPr lang="en-US" sz="1800" dirty="0">
                          <a:solidFill>
                            <a:schemeClr val="tx1">
                              <a:lumMod val="75000"/>
                              <a:lumOff val="25000"/>
                            </a:schemeClr>
                          </a:solidFill>
                          <a:cs typeface="Arial" charset="0"/>
                        </a:rPr>
                        <a:t>Converts any data type to character data type.</a:t>
                      </a:r>
                    </a:p>
                  </a:txBody>
                  <a:tcPr marL="91437" marR="91437" marT="45713" marB="45713" anchor="ctr"/>
                </a:tc>
                <a:extLst>
                  <a:ext uri="{0D108BD9-81ED-4DB2-BD59-A6C34878D82A}">
                    <a16:rowId xmlns:a16="http://schemas.microsoft.com/office/drawing/2014/main" val="10001"/>
                  </a:ext>
                </a:extLst>
              </a:tr>
              <a:tr h="952044">
                <a:tc>
                  <a:txBody>
                    <a:bodyPr/>
                    <a:lstStyle/>
                    <a:p>
                      <a:pPr algn="ctr">
                        <a:lnSpc>
                          <a:spcPct val="90000"/>
                        </a:lnSpc>
                      </a:pPr>
                      <a:r>
                        <a:rPr lang="en-US" sz="1800" b="1" dirty="0" err="1">
                          <a:solidFill>
                            <a:srgbClr val="CF3B0D"/>
                          </a:solidFill>
                          <a:cs typeface="Arial" charset="0"/>
                        </a:rPr>
                        <a:t>To_number</a:t>
                      </a:r>
                      <a:r>
                        <a:rPr lang="en-US" sz="1800" b="1" dirty="0">
                          <a:solidFill>
                            <a:srgbClr val="CF3B0D"/>
                          </a:solidFill>
                          <a:cs typeface="Arial" charset="0"/>
                        </a:rPr>
                        <a:t>(</a:t>
                      </a:r>
                      <a:r>
                        <a:rPr lang="en-US" sz="1800" b="0" kern="1200" dirty="0" err="1">
                          <a:solidFill>
                            <a:schemeClr val="tx1">
                              <a:lumMod val="75000"/>
                              <a:lumOff val="25000"/>
                            </a:schemeClr>
                          </a:solidFill>
                          <a:latin typeface="+mn-lt"/>
                          <a:ea typeface="+mn-ea"/>
                          <a:cs typeface="Arial" charset="0"/>
                        </a:rPr>
                        <a:t>input_value</a:t>
                      </a:r>
                      <a:r>
                        <a:rPr lang="en-US" sz="1800" b="1" dirty="0">
                          <a:solidFill>
                            <a:schemeClr val="accent2"/>
                          </a:solidFill>
                          <a:cs typeface="Arial" charset="0"/>
                        </a:rPr>
                        <a:t>, </a:t>
                      </a:r>
                      <a:r>
                        <a:rPr lang="en-US" sz="1800" b="0" kern="1200" dirty="0" err="1">
                          <a:solidFill>
                            <a:schemeClr val="tx1">
                              <a:lumMod val="75000"/>
                              <a:lumOff val="25000"/>
                            </a:schemeClr>
                          </a:solidFill>
                          <a:latin typeface="+mn-lt"/>
                          <a:ea typeface="+mn-ea"/>
                          <a:cs typeface="Arial" charset="0"/>
                        </a:rPr>
                        <a:t>format_code</a:t>
                      </a:r>
                      <a:r>
                        <a:rPr lang="en-US" sz="1800" b="1" dirty="0">
                          <a:solidFill>
                            <a:schemeClr val="accent2"/>
                          </a:solidFill>
                          <a:cs typeface="Arial" charset="0"/>
                        </a:rPr>
                        <a:t>)</a:t>
                      </a:r>
                      <a:r>
                        <a:rPr lang="en-US" sz="1800" i="1" dirty="0">
                          <a:cs typeface="Arial" charset="0"/>
                        </a:rPr>
                        <a:t> </a:t>
                      </a:r>
                    </a:p>
                  </a:txBody>
                  <a:tcPr marL="91437" marR="91437" marT="45713" marB="45713" anchor="ctr"/>
                </a:tc>
                <a:tc>
                  <a:txBody>
                    <a:bodyPr/>
                    <a:lstStyle/>
                    <a:p>
                      <a:pPr>
                        <a:lnSpc>
                          <a:spcPct val="90000"/>
                        </a:lnSpc>
                        <a:buFontTx/>
                        <a:buNone/>
                      </a:pPr>
                      <a:r>
                        <a:rPr lang="en-US" sz="1800" dirty="0">
                          <a:solidFill>
                            <a:schemeClr val="tx1">
                              <a:lumMod val="75000"/>
                              <a:lumOff val="25000"/>
                            </a:schemeClr>
                          </a:solidFill>
                          <a:cs typeface="Arial" charset="0"/>
                        </a:rPr>
                        <a:t>Converts a valid set of numeric character data to number data type.</a:t>
                      </a:r>
                    </a:p>
                  </a:txBody>
                  <a:tcPr marL="91437" marR="91437" marT="45713" marB="45713" anchor="ctr"/>
                </a:tc>
                <a:extLst>
                  <a:ext uri="{0D108BD9-81ED-4DB2-BD59-A6C34878D82A}">
                    <a16:rowId xmlns:a16="http://schemas.microsoft.com/office/drawing/2014/main" val="10002"/>
                  </a:ext>
                </a:extLst>
              </a:tr>
              <a:tr h="1461201">
                <a:tc>
                  <a:txBody>
                    <a:bodyPr/>
                    <a:lstStyle/>
                    <a:p>
                      <a:pPr algn="ctr">
                        <a:lnSpc>
                          <a:spcPct val="90000"/>
                        </a:lnSpc>
                      </a:pPr>
                      <a:r>
                        <a:rPr lang="en-US" sz="1800" b="1" dirty="0" err="1">
                          <a:solidFill>
                            <a:srgbClr val="CF3B0D"/>
                          </a:solidFill>
                          <a:cs typeface="Arial" charset="0"/>
                        </a:rPr>
                        <a:t>To_date</a:t>
                      </a:r>
                      <a:r>
                        <a:rPr lang="en-US" sz="1800" b="1" dirty="0">
                          <a:solidFill>
                            <a:srgbClr val="CF3B0D"/>
                          </a:solidFill>
                          <a:cs typeface="Arial" charset="0"/>
                        </a:rPr>
                        <a:t>(</a:t>
                      </a:r>
                      <a:r>
                        <a:rPr lang="en-US" sz="1800" b="0" kern="1200" dirty="0" err="1">
                          <a:solidFill>
                            <a:schemeClr val="tx1">
                              <a:lumMod val="75000"/>
                              <a:lumOff val="25000"/>
                            </a:schemeClr>
                          </a:solidFill>
                          <a:latin typeface="+mn-lt"/>
                          <a:ea typeface="+mn-ea"/>
                          <a:cs typeface="Arial" charset="0"/>
                        </a:rPr>
                        <a:t>input_value</a:t>
                      </a:r>
                      <a:r>
                        <a:rPr lang="en-US" sz="1800" b="1" dirty="0">
                          <a:solidFill>
                            <a:srgbClr val="CF3B0D"/>
                          </a:solidFill>
                          <a:cs typeface="Arial" charset="0"/>
                        </a:rPr>
                        <a:t>,</a:t>
                      </a:r>
                      <a:r>
                        <a:rPr lang="en-US" sz="1800" b="1" dirty="0">
                          <a:solidFill>
                            <a:schemeClr val="accent2"/>
                          </a:solidFill>
                          <a:cs typeface="Arial" charset="0"/>
                        </a:rPr>
                        <a:t> </a:t>
                      </a:r>
                      <a:r>
                        <a:rPr lang="en-US" sz="1800" b="0" kern="1200" dirty="0" err="1">
                          <a:solidFill>
                            <a:schemeClr val="tx1">
                              <a:lumMod val="75000"/>
                              <a:lumOff val="25000"/>
                            </a:schemeClr>
                          </a:solidFill>
                          <a:latin typeface="+mn-lt"/>
                          <a:ea typeface="+mn-ea"/>
                          <a:cs typeface="Arial" charset="0"/>
                        </a:rPr>
                        <a:t>format_code</a:t>
                      </a:r>
                      <a:r>
                        <a:rPr lang="en-US" sz="1800" b="1" dirty="0">
                          <a:solidFill>
                            <a:srgbClr val="CF3B0D"/>
                          </a:solidFill>
                          <a:cs typeface="Arial" charset="0"/>
                        </a:rPr>
                        <a:t>)</a:t>
                      </a:r>
                    </a:p>
                  </a:txBody>
                  <a:tcPr marL="91437" marR="91437" marT="45713" marB="45713" anchor="ctr"/>
                </a:tc>
                <a:tc>
                  <a:txBody>
                    <a:bodyPr/>
                    <a:lstStyle/>
                    <a:p>
                      <a:pPr>
                        <a:lnSpc>
                          <a:spcPct val="90000"/>
                        </a:lnSpc>
                        <a:buFontTx/>
                        <a:buNone/>
                      </a:pPr>
                      <a:r>
                        <a:rPr lang="en-US" sz="1800" dirty="0">
                          <a:solidFill>
                            <a:schemeClr val="tx1">
                              <a:lumMod val="75000"/>
                              <a:lumOff val="25000"/>
                            </a:schemeClr>
                          </a:solidFill>
                          <a:cs typeface="Arial" charset="0"/>
                        </a:rPr>
                        <a:t>Converts character data of the proper format to date data type.</a:t>
                      </a:r>
                    </a:p>
                  </a:txBody>
                  <a:tcPr marL="91437" marR="91437" marT="45713" marB="45713"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646A79C-4C87-49FE-9155-29BF44F56688}"/>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GB" b="1">
                <a:solidFill>
                  <a:schemeClr val="accent2"/>
                </a:solidFill>
                <a:cs typeface="Tahoma" pitchFamily="34" charset="0"/>
              </a:rPr>
              <a:t>ROUND</a:t>
            </a:r>
            <a:endParaRPr lang="en-US">
              <a:cs typeface="Tahoma" pitchFamily="34" charset="0"/>
            </a:endParaRPr>
          </a:p>
        </p:txBody>
      </p:sp>
      <p:sp>
        <p:nvSpPr>
          <p:cNvPr id="6147" name="Rectangle 3">
            <a:extLst>
              <a:ext uri="{FF2B5EF4-FFF2-40B4-BE49-F238E27FC236}">
                <a16:creationId xmlns:a16="http://schemas.microsoft.com/office/drawing/2014/main" id="{EAA3E732-E5EE-47B5-B556-36AD66E8FCFA}"/>
              </a:ext>
            </a:extLst>
          </p:cNvPr>
          <p:cNvSpPr>
            <a:spLocks noGrp="1" noChangeArrowheads="1"/>
          </p:cNvSpPr>
          <p:nvPr>
            <p:ph idx="1"/>
          </p:nvPr>
        </p:nvSpPr>
        <p:spPr/>
        <p:txBody>
          <a:bodyPr rtlCol="0">
            <a:normAutofit/>
          </a:bodyPr>
          <a:lstStyle/>
          <a:p>
            <a:pPr marL="274320" indent="-274320" fontAlgn="auto">
              <a:lnSpc>
                <a:spcPct val="80000"/>
              </a:lnSpc>
              <a:spcAft>
                <a:spcPts val="0"/>
              </a:spcAft>
              <a:buFontTx/>
              <a:buNone/>
              <a:defRPr/>
            </a:pPr>
            <a:endParaRPr lang="en-GB" sz="2200" dirty="0">
              <a:solidFill>
                <a:schemeClr val="tx1">
                  <a:lumMod val="75000"/>
                  <a:lumOff val="25000"/>
                </a:schemeClr>
              </a:solidFill>
            </a:endParaRPr>
          </a:p>
          <a:p>
            <a:pPr marL="274320" indent="-274320" fontAlgn="auto">
              <a:spcAft>
                <a:spcPts val="0"/>
              </a:spcAft>
              <a:buFontTx/>
              <a:buNone/>
              <a:defRPr/>
            </a:pPr>
            <a:r>
              <a:rPr lang="en-GB" sz="2200" dirty="0">
                <a:solidFill>
                  <a:schemeClr val="tx1">
                    <a:lumMod val="75000"/>
                    <a:lumOff val="25000"/>
                  </a:schemeClr>
                </a:solidFill>
              </a:rPr>
              <a:t>The ROUND function rounds the value you want to modify.</a:t>
            </a:r>
          </a:p>
          <a:p>
            <a:pPr marL="274320" indent="-274320" fontAlgn="auto">
              <a:spcAft>
                <a:spcPts val="0"/>
              </a:spcAft>
              <a:buFontTx/>
              <a:buNone/>
              <a:defRPr/>
            </a:pPr>
            <a:endParaRPr lang="en-GB" b="1" dirty="0">
              <a:solidFill>
                <a:schemeClr val="tx1">
                  <a:lumMod val="75000"/>
                  <a:lumOff val="25000"/>
                </a:schemeClr>
              </a:solidFill>
            </a:endParaRPr>
          </a:p>
          <a:p>
            <a:pPr marL="274320" indent="-274320" fontAlgn="auto">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Aft>
                <a:spcPts val="0"/>
              </a:spcAft>
              <a:buFontTx/>
              <a:buNone/>
              <a:defRPr/>
            </a:pPr>
            <a:r>
              <a:rPr lang="en-GB" sz="1600" dirty="0">
                <a:solidFill>
                  <a:schemeClr val="hlink"/>
                </a:solidFill>
              </a:rPr>
              <a:t> </a:t>
            </a:r>
          </a:p>
          <a:p>
            <a:pPr marL="548640" lvl="1" fontAlgn="auto">
              <a:spcAft>
                <a:spcPts val="0"/>
              </a:spcAft>
              <a:buFontTx/>
              <a:buNone/>
              <a:defRPr/>
            </a:pPr>
            <a:r>
              <a:rPr lang="en-GB" sz="2000" dirty="0">
                <a:solidFill>
                  <a:schemeClr val="hlink"/>
                </a:solidFill>
              </a:rPr>
              <a:t>Select  </a:t>
            </a:r>
            <a:r>
              <a:rPr lang="en-GB" sz="2000" dirty="0" err="1">
                <a:solidFill>
                  <a:schemeClr val="hlink"/>
                </a:solidFill>
              </a:rPr>
              <a:t>product_name</a:t>
            </a:r>
            <a:r>
              <a:rPr lang="en-GB" sz="2000" dirty="0">
                <a:solidFill>
                  <a:schemeClr val="hlink"/>
                </a:solidFill>
              </a:rPr>
              <a:t>, </a:t>
            </a:r>
            <a:r>
              <a:rPr lang="en-GB" sz="2000" dirty="0" err="1">
                <a:solidFill>
                  <a:schemeClr val="hlink"/>
                </a:solidFill>
              </a:rPr>
              <a:t>product_price</a:t>
            </a:r>
            <a:r>
              <a:rPr lang="en-GB" sz="2000" dirty="0">
                <a:solidFill>
                  <a:schemeClr val="hlink"/>
                </a:solidFill>
              </a:rPr>
              <a:t>, </a:t>
            </a:r>
            <a:r>
              <a:rPr lang="en-GB" sz="2000" b="1" dirty="0">
                <a:solidFill>
                  <a:schemeClr val="hlink"/>
                </a:solidFill>
              </a:rPr>
              <a:t>ROUND(</a:t>
            </a:r>
            <a:r>
              <a:rPr lang="en-GB" sz="2000" dirty="0">
                <a:solidFill>
                  <a:schemeClr val="hlink"/>
                </a:solidFill>
              </a:rPr>
              <a:t>product_price,0</a:t>
            </a:r>
            <a:r>
              <a:rPr lang="en-GB" sz="2000" b="1" dirty="0">
                <a:solidFill>
                  <a:schemeClr val="hlink"/>
                </a:solidFill>
              </a:rPr>
              <a:t>)</a:t>
            </a:r>
            <a:br>
              <a:rPr lang="en-GB" sz="2000" dirty="0">
                <a:solidFill>
                  <a:schemeClr val="hlink"/>
                </a:solidFill>
              </a:rPr>
            </a:br>
            <a:r>
              <a:rPr lang="en-GB" sz="2000" dirty="0">
                <a:solidFill>
                  <a:schemeClr val="hlink"/>
                </a:solidFill>
              </a:rPr>
              <a:t>  From product;</a:t>
            </a:r>
            <a:endParaRPr lang="en-GB" sz="2000" b="1" i="1" dirty="0">
              <a:solidFill>
                <a:schemeClr val="bg2"/>
              </a:solidFill>
            </a:endParaRPr>
          </a:p>
          <a:p>
            <a:pPr marL="274320" indent="-274320" fontAlgn="auto">
              <a:lnSpc>
                <a:spcPct val="80000"/>
              </a:lnSpc>
              <a:spcAft>
                <a:spcPts val="0"/>
              </a:spcAft>
              <a:buFontTx/>
              <a:buNone/>
              <a:defRPr/>
            </a:pPr>
            <a:endParaRPr lang="en-GB" sz="2400" b="1" i="1" dirty="0">
              <a:solidFill>
                <a:schemeClr val="bg2"/>
              </a:solidFill>
            </a:endParaRPr>
          </a:p>
        </p:txBody>
      </p:sp>
      <p:sp>
        <p:nvSpPr>
          <p:cNvPr id="6" name="Rectangle 3">
            <a:extLst>
              <a:ext uri="{FF2B5EF4-FFF2-40B4-BE49-F238E27FC236}">
                <a16:creationId xmlns:a16="http://schemas.microsoft.com/office/drawing/2014/main" id="{7C903F67-F223-4D3E-B2EF-EE85F6C79E10}"/>
              </a:ext>
            </a:extLst>
          </p:cNvPr>
          <p:cNvSpPr txBox="1">
            <a:spLocks noChangeArrowheads="1"/>
          </p:cNvSpPr>
          <p:nvPr/>
        </p:nvSpPr>
        <p:spPr>
          <a:xfrm>
            <a:off x="684213" y="4437063"/>
            <a:ext cx="7777162" cy="2160587"/>
          </a:xfrm>
          <a:prstGeom prst="rect">
            <a:avLst/>
          </a:prstGeom>
        </p:spPr>
        <p:txBody>
          <a:bodyPr>
            <a:normAutofit/>
          </a:bodyPr>
          <a:lstStyle/>
          <a:p>
            <a:pPr marL="548640" lvl="1" indent="-228600" algn="l" rtl="0" fontAlgn="auto">
              <a:spcBef>
                <a:spcPct val="20000"/>
              </a:spcBef>
              <a:spcAft>
                <a:spcPts val="0"/>
              </a:spcAft>
              <a:buClr>
                <a:schemeClr val="accent2"/>
              </a:buClr>
              <a:buSzPct val="85000"/>
              <a:defRPr/>
            </a:pPr>
            <a:endParaRPr lang="en-GB" dirty="0">
              <a:solidFill>
                <a:srgbClr val="333399"/>
              </a:solidFill>
              <a:latin typeface="+mn-lt"/>
              <a:cs typeface="+mn-cs"/>
            </a:endParaRPr>
          </a:p>
          <a:p>
            <a:pPr marL="548640" lvl="1" indent="-228600" algn="l" rtl="0" fontAlgn="auto">
              <a:spcBef>
                <a:spcPct val="20000"/>
              </a:spcBef>
              <a:spcAft>
                <a:spcPts val="0"/>
              </a:spcAft>
              <a:buClr>
                <a:schemeClr val="accent2"/>
              </a:buClr>
              <a:buSzPct val="85000"/>
              <a:defRPr/>
            </a:pPr>
            <a:r>
              <a:rPr lang="en-GB" sz="1600" cap="all" dirty="0" err="1">
                <a:solidFill>
                  <a:srgbClr val="333399"/>
                </a:solidFill>
                <a:latin typeface="+mn-lt"/>
                <a:cs typeface="+mn-cs"/>
              </a:rPr>
              <a:t>product_name</a:t>
            </a:r>
            <a:r>
              <a:rPr lang="en-GB" sz="1600" cap="all" dirty="0">
                <a:solidFill>
                  <a:srgbClr val="333399"/>
                </a:solidFill>
                <a:latin typeface="+mn-lt"/>
                <a:cs typeface="+mn-cs"/>
              </a:rPr>
              <a:t>      </a:t>
            </a:r>
            <a:r>
              <a:rPr lang="en-GB" sz="1600" cap="all" dirty="0" err="1">
                <a:solidFill>
                  <a:srgbClr val="333399"/>
                </a:solidFill>
                <a:latin typeface="+mn-lt"/>
                <a:cs typeface="+mn-cs"/>
              </a:rPr>
              <a:t>product_price</a:t>
            </a:r>
            <a:r>
              <a:rPr lang="en-GB" sz="1600" cap="all" dirty="0">
                <a:solidFill>
                  <a:srgbClr val="333399"/>
                </a:solidFill>
                <a:latin typeface="+mn-lt"/>
                <a:cs typeface="+mn-cs"/>
              </a:rPr>
              <a:t>     ROUND(product_price,0)</a:t>
            </a:r>
          </a:p>
          <a:p>
            <a:pPr marL="547688" lvl="1" indent="-369888" algn="l" rtl="0" fontAlgn="auto">
              <a:spcBef>
                <a:spcPct val="20000"/>
              </a:spcBef>
              <a:spcAft>
                <a:spcPts val="0"/>
              </a:spcAft>
              <a:buClr>
                <a:schemeClr val="accent2"/>
              </a:buClr>
              <a:buSzPct val="85000"/>
              <a:defRPr/>
            </a:pPr>
            <a:r>
              <a:rPr lang="en-GB" sz="1200" dirty="0">
                <a:solidFill>
                  <a:srgbClr val="333399"/>
                </a:solidFill>
                <a:latin typeface="+mn-lt"/>
                <a:cs typeface="+mn-cs"/>
              </a:rPr>
              <a:t>----------------------------------------------------------------------------------------------------------------------------------------------</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3.95                           4</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FABER Pen                         5                                5</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                            2.2                             2</a:t>
            </a:r>
            <a:endParaRPr lang="en-US" sz="1600"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FFF9E6D1-2627-4A13-B017-AB6D2BFA644F}"/>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GB" b="1">
                <a:solidFill>
                  <a:schemeClr val="accent2"/>
                </a:solidFill>
                <a:cs typeface="Tahoma" pitchFamily="34" charset="0"/>
              </a:rPr>
              <a:t>TRUNC</a:t>
            </a:r>
            <a:endParaRPr lang="en-US">
              <a:cs typeface="Tahoma" pitchFamily="34" charset="0"/>
            </a:endParaRPr>
          </a:p>
        </p:txBody>
      </p:sp>
      <p:sp>
        <p:nvSpPr>
          <p:cNvPr id="8194" name="Rectangle 3">
            <a:extLst>
              <a:ext uri="{FF2B5EF4-FFF2-40B4-BE49-F238E27FC236}">
                <a16:creationId xmlns:a16="http://schemas.microsoft.com/office/drawing/2014/main" id="{00444C03-3E4B-4D24-B054-1F570A1E038C}"/>
              </a:ext>
            </a:extLst>
          </p:cNvPr>
          <p:cNvSpPr>
            <a:spLocks noGrp="1" noChangeArrowheads="1"/>
          </p:cNvSpPr>
          <p:nvPr>
            <p:ph idx="1"/>
          </p:nvPr>
        </p:nvSpPr>
        <p:spPr/>
        <p:txBody>
          <a:bodyPr rtlCol="0">
            <a:normAutofit/>
          </a:bodyPr>
          <a:lstStyle/>
          <a:p>
            <a:pPr marL="274320" indent="-274320" fontAlgn="auto">
              <a:lnSpc>
                <a:spcPct val="90000"/>
              </a:lnSpc>
              <a:spcAft>
                <a:spcPts val="0"/>
              </a:spcAft>
              <a:buFontTx/>
              <a:buNone/>
              <a:defRPr/>
            </a:pPr>
            <a:endParaRPr lang="en-GB" sz="2200" dirty="0">
              <a:solidFill>
                <a:schemeClr val="tx1">
                  <a:lumMod val="75000"/>
                  <a:lumOff val="25000"/>
                </a:schemeClr>
              </a:solidFill>
            </a:endParaRPr>
          </a:p>
          <a:p>
            <a:pPr marL="274320" indent="-274320" fontAlgn="auto">
              <a:spcAft>
                <a:spcPts val="0"/>
              </a:spcAft>
              <a:buFontTx/>
              <a:buNone/>
              <a:defRPr/>
            </a:pPr>
            <a:r>
              <a:rPr lang="en-GB" sz="2200" dirty="0">
                <a:solidFill>
                  <a:schemeClr val="tx1">
                    <a:lumMod val="75000"/>
                    <a:lumOff val="25000"/>
                  </a:schemeClr>
                </a:solidFill>
              </a:rPr>
              <a:t>The TRUNC function truncates precision from a number.</a:t>
            </a:r>
          </a:p>
          <a:p>
            <a:pPr marL="274320" indent="-274320" fontAlgn="auto">
              <a:spcAft>
                <a:spcPts val="0"/>
              </a:spcAft>
              <a:buFont typeface="Wingdings 2" pitchFamily="18" charset="2"/>
              <a:buNone/>
              <a:defRPr/>
            </a:pPr>
            <a:endParaRPr lang="en-GB" b="1" dirty="0">
              <a:solidFill>
                <a:schemeClr val="tx1">
                  <a:lumMod val="75000"/>
                  <a:lumOff val="25000"/>
                </a:schemeClr>
              </a:solidFill>
            </a:endParaRPr>
          </a:p>
          <a:p>
            <a:pPr marL="274320" indent="-274320" fontAlgn="auto">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Tx/>
              <a:buNone/>
              <a:defRPr/>
            </a:pPr>
            <a:endParaRPr lang="en-GB" sz="1600" dirty="0">
              <a:solidFill>
                <a:schemeClr val="hlink"/>
              </a:solidFill>
            </a:endParaRPr>
          </a:p>
          <a:p>
            <a:pPr marL="548640" lvl="1" fontAlgn="auto">
              <a:spcBef>
                <a:spcPts val="0"/>
              </a:spcBef>
              <a:spcAft>
                <a:spcPts val="0"/>
              </a:spcAft>
              <a:buFontTx/>
              <a:buNone/>
              <a:defRPr/>
            </a:pPr>
            <a:r>
              <a:rPr lang="en-GB" sz="2000" dirty="0">
                <a:solidFill>
                  <a:schemeClr val="hlink"/>
                </a:solidFill>
              </a:rPr>
              <a:t>Select  </a:t>
            </a:r>
            <a:r>
              <a:rPr lang="en-GB" sz="2000" dirty="0" err="1">
                <a:solidFill>
                  <a:schemeClr val="hlink"/>
                </a:solidFill>
              </a:rPr>
              <a:t>product_name</a:t>
            </a:r>
            <a:r>
              <a:rPr lang="en-GB" sz="2000" dirty="0">
                <a:solidFill>
                  <a:schemeClr val="hlink"/>
                </a:solidFill>
              </a:rPr>
              <a:t>, </a:t>
            </a:r>
            <a:r>
              <a:rPr lang="en-GB" sz="2000" dirty="0" err="1">
                <a:solidFill>
                  <a:schemeClr val="hlink"/>
                </a:solidFill>
              </a:rPr>
              <a:t>product_price</a:t>
            </a:r>
            <a:r>
              <a:rPr lang="en-GB" sz="2000" dirty="0">
                <a:solidFill>
                  <a:schemeClr val="hlink"/>
                </a:solidFill>
              </a:rPr>
              <a:t>, </a:t>
            </a:r>
            <a:r>
              <a:rPr lang="en-GB" sz="2000" b="1" dirty="0">
                <a:solidFill>
                  <a:schemeClr val="hlink"/>
                </a:solidFill>
              </a:rPr>
              <a:t>TRUNC(</a:t>
            </a:r>
            <a:r>
              <a:rPr lang="en-GB" sz="2000" dirty="0">
                <a:solidFill>
                  <a:schemeClr val="hlink"/>
                </a:solidFill>
              </a:rPr>
              <a:t>product_price,0</a:t>
            </a:r>
            <a:r>
              <a:rPr lang="en-GB" sz="2000" b="1" dirty="0">
                <a:solidFill>
                  <a:schemeClr val="hlink"/>
                </a:solidFill>
              </a:rPr>
              <a:t>)</a:t>
            </a:r>
            <a:br>
              <a:rPr lang="en-GB" sz="2000" dirty="0">
                <a:solidFill>
                  <a:schemeClr val="hlink"/>
                </a:solidFill>
              </a:rPr>
            </a:br>
            <a:r>
              <a:rPr lang="en-GB" sz="2000" dirty="0">
                <a:solidFill>
                  <a:schemeClr val="hlink"/>
                </a:solidFill>
              </a:rPr>
              <a:t>   From product;</a:t>
            </a:r>
            <a:endParaRPr lang="en-GB" sz="2000" b="1" dirty="0">
              <a:solidFill>
                <a:schemeClr val="tx1">
                  <a:lumMod val="75000"/>
                  <a:lumOff val="25000"/>
                </a:schemeClr>
              </a:solidFill>
            </a:endParaRPr>
          </a:p>
          <a:p>
            <a:pPr marL="274320" indent="-274320" fontAlgn="auto">
              <a:lnSpc>
                <a:spcPct val="90000"/>
              </a:lnSpc>
              <a:spcAft>
                <a:spcPts val="0"/>
              </a:spcAft>
              <a:buFontTx/>
              <a:buNone/>
              <a:defRPr/>
            </a:pPr>
            <a:endParaRPr lang="en-US" sz="2000" dirty="0">
              <a:solidFill>
                <a:schemeClr val="tx1">
                  <a:lumMod val="75000"/>
                  <a:lumOff val="25000"/>
                </a:schemeClr>
              </a:solidFill>
            </a:endParaRPr>
          </a:p>
        </p:txBody>
      </p:sp>
      <p:sp>
        <p:nvSpPr>
          <p:cNvPr id="6" name="Rectangle 3">
            <a:extLst>
              <a:ext uri="{FF2B5EF4-FFF2-40B4-BE49-F238E27FC236}">
                <a16:creationId xmlns:a16="http://schemas.microsoft.com/office/drawing/2014/main" id="{3A636B39-7C34-478D-B2FB-C69D53F35653}"/>
              </a:ext>
            </a:extLst>
          </p:cNvPr>
          <p:cNvSpPr txBox="1">
            <a:spLocks noChangeArrowheads="1"/>
          </p:cNvSpPr>
          <p:nvPr/>
        </p:nvSpPr>
        <p:spPr>
          <a:xfrm>
            <a:off x="827088" y="4725988"/>
            <a:ext cx="7561262" cy="1798637"/>
          </a:xfrm>
          <a:prstGeom prst="rect">
            <a:avLst/>
          </a:prstGeom>
        </p:spPr>
        <p:txBody>
          <a:bodyPr>
            <a:normAutofit/>
          </a:bodyPr>
          <a:lstStyle/>
          <a:p>
            <a:pPr marL="228600" lvl="1" indent="90488" algn="l" rtl="0" fontAlgn="auto">
              <a:spcBef>
                <a:spcPct val="20000"/>
              </a:spcBef>
              <a:spcAft>
                <a:spcPts val="0"/>
              </a:spcAft>
              <a:buClr>
                <a:schemeClr val="accent2"/>
              </a:buClr>
              <a:buSzPct val="85000"/>
              <a:defRPr/>
            </a:pPr>
            <a:r>
              <a:rPr lang="en-GB" sz="1600" cap="all" dirty="0">
                <a:solidFill>
                  <a:srgbClr val="333399"/>
                </a:solidFill>
                <a:latin typeface="+mn-lt"/>
                <a:cs typeface="+mn-cs"/>
              </a:rPr>
              <a:t> </a:t>
            </a:r>
            <a:r>
              <a:rPr lang="en-GB" sz="1600" cap="all" dirty="0" err="1">
                <a:solidFill>
                  <a:srgbClr val="333399"/>
                </a:solidFill>
                <a:latin typeface="+mn-lt"/>
                <a:cs typeface="+mn-cs"/>
              </a:rPr>
              <a:t>product_name</a:t>
            </a:r>
            <a:r>
              <a:rPr lang="en-GB" sz="1600" cap="all" dirty="0">
                <a:solidFill>
                  <a:srgbClr val="333399"/>
                </a:solidFill>
                <a:latin typeface="+mn-lt"/>
                <a:cs typeface="+mn-cs"/>
              </a:rPr>
              <a:t>     </a:t>
            </a:r>
            <a:r>
              <a:rPr lang="en-GB" sz="1600" cap="all" dirty="0" err="1">
                <a:solidFill>
                  <a:srgbClr val="333399"/>
                </a:solidFill>
                <a:latin typeface="+mn-lt"/>
                <a:cs typeface="+mn-cs"/>
              </a:rPr>
              <a:t>product_price</a:t>
            </a:r>
            <a:r>
              <a:rPr lang="en-GB" sz="1600" cap="all" dirty="0">
                <a:solidFill>
                  <a:srgbClr val="333399"/>
                </a:solidFill>
                <a:latin typeface="+mn-lt"/>
                <a:cs typeface="+mn-cs"/>
              </a:rPr>
              <a:t>       TRUNC(product_price,0)</a:t>
            </a:r>
            <a:br>
              <a:rPr lang="en-GB" dirty="0">
                <a:solidFill>
                  <a:srgbClr val="333399"/>
                </a:solidFill>
                <a:latin typeface="+mn-lt"/>
                <a:cs typeface="+mn-cs"/>
              </a:rPr>
            </a:br>
            <a:r>
              <a:rPr lang="en-GB" sz="1200" dirty="0">
                <a:solidFill>
                  <a:srgbClr val="333399"/>
                </a:solidFill>
                <a:latin typeface="+mn-lt"/>
                <a:cs typeface="+mn-cs"/>
              </a:rPr>
              <a:t>--------------------------------------------------------------------------------------------------------------------------------------------</a:t>
            </a:r>
          </a:p>
          <a:p>
            <a:pPr marL="548640" lvl="1" indent="-228600" algn="l" rtl="0" fontAlgn="auto">
              <a:spcBef>
                <a:spcPct val="20000"/>
              </a:spcBef>
              <a:spcAft>
                <a:spcPts val="0"/>
              </a:spcAft>
              <a:buClr>
                <a:schemeClr val="accent2"/>
              </a:buClr>
              <a:buSzPct val="85000"/>
              <a:defRPr/>
            </a:pPr>
            <a:r>
              <a:rPr lang="en-GB"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Pencil                       3.95                           3</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FABER Pen                       5                                5</a:t>
            </a:r>
          </a:p>
          <a:p>
            <a:pPr marL="548640" lvl="1" indent="-228600" algn="l" rtl="0" fontAlgn="auto">
              <a:spcBef>
                <a:spcPct val="20000"/>
              </a:spcBef>
              <a:spcAft>
                <a:spcPts val="0"/>
              </a:spcAft>
              <a:buClr>
                <a:schemeClr val="accent2"/>
              </a:buClr>
              <a:buSzPct val="85000"/>
              <a:defRPr/>
            </a:pPr>
            <a:r>
              <a:rPr lang="en-GB" sz="1600" dirty="0">
                <a:solidFill>
                  <a:srgbClr val="333399"/>
                </a:solidFill>
                <a:latin typeface="+mn-lt"/>
                <a:cs typeface="+mn-cs"/>
              </a:rPr>
              <a:t>  </a:t>
            </a:r>
            <a:r>
              <a:rPr lang="en-GB" sz="1600" dirty="0" err="1">
                <a:solidFill>
                  <a:srgbClr val="333399"/>
                </a:solidFill>
                <a:latin typeface="+mn-lt"/>
                <a:cs typeface="+mn-cs"/>
              </a:rPr>
              <a:t>Roco</a:t>
            </a:r>
            <a:r>
              <a:rPr lang="en-GB" sz="1600" dirty="0">
                <a:solidFill>
                  <a:srgbClr val="333399"/>
                </a:solidFill>
                <a:latin typeface="+mn-lt"/>
                <a:cs typeface="+mn-cs"/>
              </a:rPr>
              <a:t> Pad                          2.2                             2</a:t>
            </a:r>
            <a:endParaRPr lang="en-US" sz="1600" dirty="0">
              <a:solidFill>
                <a:srgbClr val="333399"/>
              </a:solidFill>
              <a:latin typeface="+mn-lt"/>
              <a:cs typeface="+mn-cs"/>
            </a:endParaRPr>
          </a:p>
          <a:p>
            <a:pPr marL="274320" indent="-274320" algn="l" rtl="0" fontAlgn="auto">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51F45D2-C623-410E-A0B0-36AB72E2C6CC}"/>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US" b="1">
                <a:solidFill>
                  <a:schemeClr val="accent2"/>
                </a:solidFill>
                <a:cs typeface="Tahoma" pitchFamily="34" charset="0"/>
              </a:rPr>
              <a:t>MOD</a:t>
            </a:r>
            <a:endParaRPr lang="en-US">
              <a:cs typeface="Tahoma" pitchFamily="34" charset="0"/>
            </a:endParaRPr>
          </a:p>
        </p:txBody>
      </p:sp>
      <p:sp>
        <p:nvSpPr>
          <p:cNvPr id="10243" name="Rectangle 3">
            <a:extLst>
              <a:ext uri="{FF2B5EF4-FFF2-40B4-BE49-F238E27FC236}">
                <a16:creationId xmlns:a16="http://schemas.microsoft.com/office/drawing/2014/main" id="{A568C19F-4099-453A-8AA5-B1A142BB1981}"/>
              </a:ext>
            </a:extLst>
          </p:cNvPr>
          <p:cNvSpPr>
            <a:spLocks noGrp="1" noChangeArrowheads="1"/>
          </p:cNvSpPr>
          <p:nvPr>
            <p:ph idx="1"/>
          </p:nvPr>
        </p:nvSpPr>
        <p:spPr/>
        <p:txBody>
          <a:bodyPr rtlCol="0">
            <a:normAutofit/>
          </a:bodyPr>
          <a:lstStyle/>
          <a:p>
            <a:pPr marL="274320" indent="-274320" fontAlgn="auto">
              <a:lnSpc>
                <a:spcPct val="80000"/>
              </a:lnSpc>
              <a:spcAft>
                <a:spcPts val="0"/>
              </a:spcAft>
              <a:buFontTx/>
              <a:buNone/>
              <a:defRPr/>
            </a:pPr>
            <a:endParaRPr lang="en-US" b="1" dirty="0">
              <a:solidFill>
                <a:schemeClr val="accent2"/>
              </a:solidFill>
            </a:endParaRPr>
          </a:p>
          <a:p>
            <a:pPr marL="274320" indent="-274320" fontAlgn="auto">
              <a:lnSpc>
                <a:spcPct val="80000"/>
              </a:lnSpc>
              <a:spcAft>
                <a:spcPts val="0"/>
              </a:spcAft>
              <a:buFont typeface="Wingdings 2" pitchFamily="18" charset="2"/>
              <a:buNone/>
              <a:defRPr/>
            </a:pPr>
            <a:r>
              <a:rPr lang="en-US" sz="2200" b="1" dirty="0">
                <a:solidFill>
                  <a:schemeClr val="accent1">
                    <a:lumMod val="75000"/>
                  </a:schemeClr>
                </a:solidFill>
              </a:rPr>
              <a:t> </a:t>
            </a:r>
            <a:r>
              <a:rPr lang="en-US" sz="2200" b="1" dirty="0">
                <a:solidFill>
                  <a:srgbClr val="00B050"/>
                </a:solidFill>
              </a:rPr>
              <a:t>mod(</a:t>
            </a:r>
            <a:r>
              <a:rPr lang="en-US" sz="2200" b="1" dirty="0" err="1">
                <a:solidFill>
                  <a:srgbClr val="00B050"/>
                </a:solidFill>
              </a:rPr>
              <a:t>m,n</a:t>
            </a:r>
            <a:r>
              <a:rPr lang="en-US" sz="2200" b="1" dirty="0">
                <a:solidFill>
                  <a:srgbClr val="00B050"/>
                </a:solidFill>
              </a:rPr>
              <a:t>)</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 typeface="Wingdings 2" pitchFamily="18" charset="2"/>
              <a:buNone/>
              <a:defRPr/>
            </a:pPr>
            <a:endParaRPr lang="en-GB" sz="1600" dirty="0">
              <a:solidFill>
                <a:schemeClr val="hlink"/>
              </a:solidFill>
            </a:endParaRPr>
          </a:p>
          <a:p>
            <a:pPr marL="274320" indent="-274320" fontAlgn="auto">
              <a:spcAft>
                <a:spcPts val="0"/>
              </a:spcAft>
              <a:buFontTx/>
              <a:buNone/>
              <a:defRPr/>
            </a:pPr>
            <a:r>
              <a:rPr lang="en-US" sz="2000" dirty="0">
                <a:solidFill>
                  <a:schemeClr val="hlink"/>
                </a:solidFill>
              </a:rPr>
              <a:t>   Select </a:t>
            </a:r>
            <a:r>
              <a:rPr lang="en-US" sz="2000" b="1" dirty="0">
                <a:solidFill>
                  <a:schemeClr val="hlink"/>
                </a:solidFill>
              </a:rPr>
              <a:t>mod(</a:t>
            </a:r>
            <a:r>
              <a:rPr lang="en-US" sz="2000" dirty="0">
                <a:solidFill>
                  <a:schemeClr val="hlink"/>
                </a:solidFill>
              </a:rPr>
              <a:t>salary,3</a:t>
            </a:r>
            <a:r>
              <a:rPr lang="en-US" sz="2000" b="1" dirty="0">
                <a:solidFill>
                  <a:schemeClr val="hlink"/>
                </a:solidFill>
              </a:rPr>
              <a:t>)</a:t>
            </a:r>
            <a:r>
              <a:rPr lang="en-US" sz="2000" dirty="0">
                <a:solidFill>
                  <a:schemeClr val="hlink"/>
                </a:solidFill>
              </a:rPr>
              <a:t> </a:t>
            </a:r>
          </a:p>
          <a:p>
            <a:pPr marL="274320" indent="-274320" fontAlgn="auto">
              <a:spcAft>
                <a:spcPts val="0"/>
              </a:spcAft>
              <a:buFontTx/>
              <a:buNone/>
              <a:defRPr/>
            </a:pPr>
            <a:r>
              <a:rPr lang="en-US" sz="2000" dirty="0">
                <a:solidFill>
                  <a:schemeClr val="hlink"/>
                </a:solidFill>
              </a:rPr>
              <a:t>      From employee</a:t>
            </a:r>
          </a:p>
          <a:p>
            <a:pPr marL="274320" indent="-274320" fontAlgn="auto">
              <a:spcAft>
                <a:spcPts val="0"/>
              </a:spcAft>
              <a:buFontTx/>
              <a:buNone/>
              <a:defRPr/>
            </a:pPr>
            <a:r>
              <a:rPr lang="en-US" sz="2000" dirty="0">
                <a:solidFill>
                  <a:schemeClr val="hlink"/>
                </a:solidFill>
              </a:rPr>
              <a:t>         where </a:t>
            </a:r>
            <a:r>
              <a:rPr lang="en-US" sz="2000" dirty="0" err="1">
                <a:solidFill>
                  <a:schemeClr val="hlink"/>
                </a:solidFill>
              </a:rPr>
              <a:t>ssn</a:t>
            </a:r>
            <a:r>
              <a:rPr lang="en-US" sz="2000" dirty="0">
                <a:solidFill>
                  <a:schemeClr val="hlink"/>
                </a:solidFill>
              </a:rPr>
              <a:t>=123456789;</a:t>
            </a:r>
          </a:p>
          <a:p>
            <a:pPr marL="274320" indent="-274320" fontAlgn="auto">
              <a:lnSpc>
                <a:spcPct val="80000"/>
              </a:lnSpc>
              <a:spcAft>
                <a:spcPts val="0"/>
              </a:spcAft>
              <a:buFontTx/>
              <a:buNone/>
              <a:defRPr/>
            </a:pPr>
            <a:endParaRPr lang="en-US" dirty="0">
              <a:solidFill>
                <a:schemeClr val="hlink"/>
              </a:solidFill>
            </a:endParaRPr>
          </a:p>
        </p:txBody>
      </p:sp>
      <p:sp>
        <p:nvSpPr>
          <p:cNvPr id="6" name="Rectangle 3">
            <a:extLst>
              <a:ext uri="{FF2B5EF4-FFF2-40B4-BE49-F238E27FC236}">
                <a16:creationId xmlns:a16="http://schemas.microsoft.com/office/drawing/2014/main" id="{CD61ECFE-F113-4690-BF11-CC83B36E2CD0}"/>
              </a:ext>
            </a:extLst>
          </p:cNvPr>
          <p:cNvSpPr txBox="1">
            <a:spLocks noChangeArrowheads="1"/>
          </p:cNvSpPr>
          <p:nvPr/>
        </p:nvSpPr>
        <p:spPr>
          <a:xfrm>
            <a:off x="900113" y="5084763"/>
            <a:ext cx="2376487" cy="93662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buFont typeface="Wingdings 2" pitchFamily="18" charset="2"/>
              <a:buNone/>
              <a:defRPr/>
            </a:pPr>
            <a:r>
              <a:rPr lang="en-US" cap="all" dirty="0">
                <a:solidFill>
                  <a:srgbClr val="333399"/>
                </a:solidFill>
                <a:latin typeface="+mn-lt"/>
                <a:cs typeface="+mn-cs"/>
              </a:rPr>
              <a:t> </a:t>
            </a:r>
            <a:r>
              <a:rPr lang="en-US" sz="1600" cap="all" dirty="0">
                <a:solidFill>
                  <a:srgbClr val="333399"/>
                </a:solidFill>
                <a:latin typeface="+mn-lt"/>
                <a:cs typeface="+mn-cs"/>
              </a:rPr>
              <a:t>  MOD(SALARY,3)</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dirty="0">
                <a:solidFill>
                  <a:srgbClr val="333399"/>
                </a:solidFill>
                <a:latin typeface="+mn-lt"/>
                <a:cs typeface="+mn-cs"/>
              </a:rPr>
              <a:t>0 </a:t>
            </a:r>
            <a:r>
              <a:rPr lang="en-US" dirty="0">
                <a:solidFill>
                  <a:srgbClr val="333399"/>
                </a:solidFill>
                <a:latin typeface="+mn-lt"/>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686B7C3-5A42-4541-BDB8-44930CEBC63E}"/>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US" b="1">
                <a:solidFill>
                  <a:schemeClr val="accent2"/>
                </a:solidFill>
                <a:cs typeface="Tahoma" pitchFamily="34" charset="0"/>
              </a:rPr>
              <a:t>POWER</a:t>
            </a:r>
            <a:endParaRPr lang="en-US">
              <a:cs typeface="Tahoma" pitchFamily="34" charset="0"/>
            </a:endParaRPr>
          </a:p>
        </p:txBody>
      </p:sp>
      <p:sp>
        <p:nvSpPr>
          <p:cNvPr id="11267" name="Rectangle 3">
            <a:extLst>
              <a:ext uri="{FF2B5EF4-FFF2-40B4-BE49-F238E27FC236}">
                <a16:creationId xmlns:a16="http://schemas.microsoft.com/office/drawing/2014/main" id="{FCF739BE-7A7E-488E-8759-471805C42AE1}"/>
              </a:ext>
            </a:extLst>
          </p:cNvPr>
          <p:cNvSpPr>
            <a:spLocks noGrp="1" noChangeArrowheads="1"/>
          </p:cNvSpPr>
          <p:nvPr>
            <p:ph idx="1"/>
          </p:nvPr>
        </p:nvSpPr>
        <p:spPr/>
        <p:txBody>
          <a:bodyPr rtlCol="0">
            <a:normAutofit/>
          </a:bodyPr>
          <a:lstStyle/>
          <a:p>
            <a:pPr marL="274320" indent="-274320" fontAlgn="auto">
              <a:lnSpc>
                <a:spcPct val="80000"/>
              </a:lnSpc>
              <a:spcAft>
                <a:spcPts val="0"/>
              </a:spcAft>
              <a:buFont typeface="Wingdings 2" pitchFamily="18" charset="2"/>
              <a:buNone/>
              <a:defRPr/>
            </a:pPr>
            <a:endParaRPr lang="en-US" sz="2200" b="1" dirty="0">
              <a:solidFill>
                <a:schemeClr val="tx1">
                  <a:lumMod val="75000"/>
                  <a:lumOff val="25000"/>
                </a:schemeClr>
              </a:solidFill>
            </a:endParaRPr>
          </a:p>
          <a:p>
            <a:pPr marL="274320" indent="-274320" fontAlgn="auto">
              <a:spcAft>
                <a:spcPts val="0"/>
              </a:spcAft>
              <a:buFont typeface="Wingdings 2" pitchFamily="18" charset="2"/>
              <a:buNone/>
              <a:defRPr/>
            </a:pPr>
            <a:r>
              <a:rPr lang="en-US" sz="2200" b="1" dirty="0">
                <a:solidFill>
                  <a:srgbClr val="00B050"/>
                </a:solidFill>
              </a:rPr>
              <a:t> power(</a:t>
            </a:r>
            <a:r>
              <a:rPr lang="en-US" sz="2200" b="1" dirty="0" err="1">
                <a:solidFill>
                  <a:srgbClr val="00B050"/>
                </a:solidFill>
              </a:rPr>
              <a:t>m,n</a:t>
            </a:r>
            <a:r>
              <a:rPr lang="en-US" sz="2200" b="1" dirty="0">
                <a:solidFill>
                  <a:srgbClr val="00B050"/>
                </a:solidFill>
              </a:rPr>
              <a:t>)	</a:t>
            </a:r>
          </a:p>
          <a:p>
            <a:pPr marL="274320" indent="-274320" fontAlgn="auto">
              <a:spcAft>
                <a:spcPts val="0"/>
              </a:spcAft>
              <a:buFontTx/>
              <a:buNone/>
              <a:defRPr/>
            </a:pPr>
            <a:r>
              <a:rPr lang="en-US" sz="2200" dirty="0">
                <a:solidFill>
                  <a:schemeClr val="tx1">
                    <a:lumMod val="75000"/>
                    <a:lumOff val="25000"/>
                  </a:schemeClr>
                </a:solidFill>
              </a:rPr>
              <a:t>    number </a:t>
            </a:r>
            <a:r>
              <a:rPr lang="en-US" sz="2200" b="1" dirty="0">
                <a:solidFill>
                  <a:schemeClr val="tx1">
                    <a:lumMod val="75000"/>
                    <a:lumOff val="25000"/>
                  </a:schemeClr>
                </a:solidFill>
              </a:rPr>
              <a:t>m</a:t>
            </a:r>
            <a:r>
              <a:rPr lang="en-US" sz="2200" dirty="0">
                <a:solidFill>
                  <a:schemeClr val="tx1">
                    <a:lumMod val="75000"/>
                    <a:lumOff val="25000"/>
                  </a:schemeClr>
                </a:solidFill>
              </a:rPr>
              <a:t> raised to the power of </a:t>
            </a:r>
            <a:r>
              <a:rPr lang="en-US" sz="2200" b="1" dirty="0">
                <a:solidFill>
                  <a:schemeClr val="tx1">
                    <a:lumMod val="75000"/>
                    <a:lumOff val="25000"/>
                  </a:schemeClr>
                </a:solidFill>
              </a:rPr>
              <a:t>n</a:t>
            </a:r>
            <a:r>
              <a:rPr lang="en-US" sz="2200" dirty="0">
                <a:solidFill>
                  <a:schemeClr val="tx1">
                    <a:lumMod val="75000"/>
                    <a:lumOff val="25000"/>
                  </a:schemeClr>
                </a:solidFill>
              </a:rPr>
              <a:t>.</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 typeface="Wingdings 2" pitchFamily="18" charset="2"/>
              <a:buNone/>
              <a:defRPr/>
            </a:pPr>
            <a:endParaRPr lang="en-GB" sz="1600" dirty="0">
              <a:solidFill>
                <a:schemeClr val="hlink"/>
              </a:solidFill>
            </a:endParaRPr>
          </a:p>
          <a:p>
            <a:pPr marL="274320" indent="-274320" fontAlgn="auto">
              <a:spcAft>
                <a:spcPts val="0"/>
              </a:spcAft>
              <a:buFontTx/>
              <a:buNone/>
              <a:defRPr/>
            </a:pPr>
            <a:r>
              <a:rPr lang="en-US" sz="2000" dirty="0">
                <a:solidFill>
                  <a:schemeClr val="tx1">
                    <a:lumMod val="75000"/>
                    <a:lumOff val="25000"/>
                  </a:schemeClr>
                </a:solidFill>
              </a:rPr>
              <a:t> </a:t>
            </a:r>
            <a:r>
              <a:rPr lang="en-US" sz="2000" dirty="0">
                <a:solidFill>
                  <a:schemeClr val="hlink"/>
                </a:solidFill>
              </a:rPr>
              <a:t>Select </a:t>
            </a:r>
            <a:r>
              <a:rPr lang="en-US" sz="2000" b="1" dirty="0">
                <a:solidFill>
                  <a:schemeClr val="hlink"/>
                </a:solidFill>
              </a:rPr>
              <a:t>power(</a:t>
            </a:r>
            <a:r>
              <a:rPr lang="en-US" sz="2000" dirty="0">
                <a:solidFill>
                  <a:schemeClr val="hlink"/>
                </a:solidFill>
              </a:rPr>
              <a:t>salary,2</a:t>
            </a:r>
            <a:r>
              <a:rPr lang="en-US" sz="2000" b="1" dirty="0">
                <a:solidFill>
                  <a:schemeClr val="hlink"/>
                </a:solidFill>
              </a:rPr>
              <a:t>) </a:t>
            </a:r>
          </a:p>
          <a:p>
            <a:pPr marL="274320" indent="-274320" fontAlgn="auto">
              <a:spcAft>
                <a:spcPts val="0"/>
              </a:spcAft>
              <a:buFontTx/>
              <a:buNone/>
              <a:defRPr/>
            </a:pPr>
            <a:r>
              <a:rPr lang="en-US" sz="2000" dirty="0">
                <a:solidFill>
                  <a:schemeClr val="hlink"/>
                </a:solidFill>
              </a:rPr>
              <a:t>      From employee</a:t>
            </a:r>
          </a:p>
          <a:p>
            <a:pPr marL="274320" indent="-274320" fontAlgn="auto">
              <a:spcAft>
                <a:spcPts val="0"/>
              </a:spcAft>
              <a:buFontTx/>
              <a:buNone/>
              <a:defRPr/>
            </a:pPr>
            <a:r>
              <a:rPr lang="en-US" sz="2000" dirty="0">
                <a:solidFill>
                  <a:schemeClr val="hlink"/>
                </a:solidFill>
              </a:rPr>
              <a:t>           where </a:t>
            </a:r>
            <a:r>
              <a:rPr lang="en-US" sz="2000" dirty="0" err="1">
                <a:solidFill>
                  <a:schemeClr val="hlink"/>
                </a:solidFill>
              </a:rPr>
              <a:t>ssn</a:t>
            </a:r>
            <a:r>
              <a:rPr lang="en-US" sz="2000" dirty="0">
                <a:solidFill>
                  <a:schemeClr val="hlink"/>
                </a:solidFill>
              </a:rPr>
              <a:t>=123456789;</a:t>
            </a:r>
          </a:p>
        </p:txBody>
      </p:sp>
      <p:sp>
        <p:nvSpPr>
          <p:cNvPr id="6" name="Rectangle 3">
            <a:extLst>
              <a:ext uri="{FF2B5EF4-FFF2-40B4-BE49-F238E27FC236}">
                <a16:creationId xmlns:a16="http://schemas.microsoft.com/office/drawing/2014/main" id="{761D067B-C786-4E91-B94A-183693C62B32}"/>
              </a:ext>
            </a:extLst>
          </p:cNvPr>
          <p:cNvSpPr txBox="1">
            <a:spLocks noChangeArrowheads="1"/>
          </p:cNvSpPr>
          <p:nvPr/>
        </p:nvSpPr>
        <p:spPr>
          <a:xfrm>
            <a:off x="900113" y="5084763"/>
            <a:ext cx="2790825" cy="1298575"/>
          </a:xfrm>
          <a:prstGeom prst="rect">
            <a:avLst/>
          </a:prstGeom>
        </p:spPr>
        <p:txBody>
          <a:bodyPr>
            <a:normAutofit/>
          </a:bodyPr>
          <a:lstStyle/>
          <a:p>
            <a:pPr marL="274320" indent="-27432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dirty="0">
                <a:solidFill>
                  <a:srgbClr val="333399"/>
                </a:solidFill>
                <a:latin typeface="+mn-lt"/>
                <a:cs typeface="+mn-cs"/>
              </a:rPr>
              <a:t>POWER(SALARY,2)</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dirty="0">
                <a:solidFill>
                  <a:srgbClr val="333399"/>
                </a:solidFill>
                <a:latin typeface="+mn-lt"/>
                <a:cs typeface="+mn-cs"/>
              </a:rPr>
              <a:t>      </a:t>
            </a:r>
            <a:r>
              <a:rPr lang="en-US" sz="1600" dirty="0">
                <a:solidFill>
                  <a:srgbClr val="333399"/>
                </a:solidFill>
                <a:latin typeface="+mn-lt"/>
                <a:cs typeface="+mn-cs"/>
              </a:rPr>
              <a:t>900000000</a:t>
            </a:r>
          </a:p>
          <a:p>
            <a:pPr marL="274320" indent="-274320" algn="l" rtl="0" fontAlgn="auto">
              <a:lnSpc>
                <a:spcPct val="80000"/>
              </a:lnSpc>
              <a:spcBef>
                <a:spcPct val="20000"/>
              </a:spcBef>
              <a:spcAft>
                <a:spcPts val="0"/>
              </a:spcAft>
              <a:buClr>
                <a:schemeClr val="accent2"/>
              </a:buClr>
              <a:buSzPct val="85000"/>
              <a:buFont typeface="Wingdings 2" pitchFamily="18" charset="2"/>
              <a:buChar char=""/>
              <a:defRPr/>
            </a:pPr>
            <a:endParaRPr lang="en-US" sz="2400" dirty="0">
              <a:solidFill>
                <a:schemeClr val="tx1">
                  <a:lumMod val="75000"/>
                  <a:lumOff val="25000"/>
                </a:schemeClr>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8DD2D215-53E5-42F4-A426-61AD73B3DF41}"/>
              </a:ext>
            </a:extLst>
          </p:cNvPr>
          <p:cNvSpPr>
            <a:spLocks noGrp="1" noChangeArrowheads="1"/>
          </p:cNvSpPr>
          <p:nvPr>
            <p:ph type="title"/>
          </p:nvPr>
        </p:nvSpPr>
        <p:spPr/>
        <p:txBody>
          <a:bodyPr rtlCol="0">
            <a:normAutofit fontScale="90000"/>
          </a:bodyPr>
          <a:lstStyle/>
          <a:p>
            <a:pPr fontAlgn="auto">
              <a:spcAft>
                <a:spcPts val="0"/>
              </a:spcAft>
              <a:defRPr/>
            </a:pPr>
            <a:r>
              <a:rPr lang="en-US">
                <a:cs typeface="Tahoma" pitchFamily="34" charset="0"/>
              </a:rPr>
              <a:t>Number Functions</a:t>
            </a:r>
            <a:br>
              <a:rPr lang="en-US">
                <a:cs typeface="Tahoma" pitchFamily="34" charset="0"/>
              </a:rPr>
            </a:br>
            <a:r>
              <a:rPr lang="en-US" b="1">
                <a:solidFill>
                  <a:schemeClr val="accent2"/>
                </a:solidFill>
                <a:cs typeface="Tahoma" pitchFamily="34" charset="0"/>
              </a:rPr>
              <a:t>SIGN &amp; SQRT</a:t>
            </a:r>
            <a:endParaRPr lang="en-US">
              <a:cs typeface="Tahoma" pitchFamily="34" charset="0"/>
            </a:endParaRPr>
          </a:p>
        </p:txBody>
      </p:sp>
      <p:sp>
        <p:nvSpPr>
          <p:cNvPr id="12291" name="Rectangle 3">
            <a:extLst>
              <a:ext uri="{FF2B5EF4-FFF2-40B4-BE49-F238E27FC236}">
                <a16:creationId xmlns:a16="http://schemas.microsoft.com/office/drawing/2014/main" id="{00978EF6-C732-4ABA-8CCF-2F8999296FCC}"/>
              </a:ext>
            </a:extLst>
          </p:cNvPr>
          <p:cNvSpPr>
            <a:spLocks noGrp="1" noChangeArrowheads="1"/>
          </p:cNvSpPr>
          <p:nvPr>
            <p:ph idx="1"/>
          </p:nvPr>
        </p:nvSpPr>
        <p:spPr/>
        <p:txBody>
          <a:bodyPr rtlCol="0">
            <a:noAutofit/>
          </a:bodyPr>
          <a:lstStyle/>
          <a:p>
            <a:pPr marL="274320" indent="-274320" fontAlgn="auto">
              <a:lnSpc>
                <a:spcPct val="80000"/>
              </a:lnSpc>
              <a:spcAft>
                <a:spcPts val="0"/>
              </a:spcAft>
              <a:buFont typeface="Wingdings 2" pitchFamily="18" charset="2"/>
              <a:buNone/>
              <a:defRPr/>
            </a:pPr>
            <a:r>
              <a:rPr lang="en-US" sz="2200" b="1" dirty="0">
                <a:solidFill>
                  <a:srgbClr val="00B050"/>
                </a:solidFill>
              </a:rPr>
              <a:t> </a:t>
            </a:r>
          </a:p>
          <a:p>
            <a:pPr marL="274320" indent="-274320" fontAlgn="auto">
              <a:lnSpc>
                <a:spcPct val="80000"/>
              </a:lnSpc>
              <a:spcAft>
                <a:spcPts val="0"/>
              </a:spcAft>
              <a:buFont typeface="Wingdings 2" pitchFamily="18" charset="2"/>
              <a:buNone/>
              <a:defRPr/>
            </a:pPr>
            <a:r>
              <a:rPr lang="en-US" sz="2200" b="1" dirty="0">
                <a:solidFill>
                  <a:srgbClr val="00B050"/>
                </a:solidFill>
              </a:rPr>
              <a:t> sign(n)</a:t>
            </a:r>
            <a:r>
              <a:rPr lang="en-US" sz="2200" i="1" dirty="0">
                <a:solidFill>
                  <a:schemeClr val="tx1">
                    <a:lumMod val="75000"/>
                    <a:lumOff val="25000"/>
                  </a:schemeClr>
                </a:solidFill>
              </a:rPr>
              <a:t>	</a:t>
            </a:r>
            <a:r>
              <a:rPr lang="en-US" sz="2200" dirty="0">
                <a:solidFill>
                  <a:schemeClr val="tx1">
                    <a:lumMod val="75000"/>
                    <a:lumOff val="25000"/>
                  </a:schemeClr>
                </a:solidFill>
              </a:rPr>
              <a:t>	</a:t>
            </a:r>
          </a:p>
          <a:p>
            <a:pPr marL="274320" indent="-274320" fontAlgn="auto">
              <a:lnSpc>
                <a:spcPct val="80000"/>
              </a:lnSpc>
              <a:spcAft>
                <a:spcPts val="0"/>
              </a:spcAft>
              <a:buFontTx/>
              <a:buNone/>
              <a:defRPr/>
            </a:pPr>
            <a:r>
              <a:rPr lang="en-US" sz="2100" dirty="0">
                <a:solidFill>
                  <a:schemeClr val="tx1">
                    <a:lumMod val="75000"/>
                    <a:lumOff val="25000"/>
                  </a:schemeClr>
                </a:solidFill>
              </a:rPr>
              <a:t>    if n=0 returns 0</a:t>
            </a:r>
          </a:p>
          <a:p>
            <a:pPr marL="274320" indent="-274320" fontAlgn="auto">
              <a:lnSpc>
                <a:spcPct val="80000"/>
              </a:lnSpc>
              <a:spcAft>
                <a:spcPts val="0"/>
              </a:spcAft>
              <a:buFontTx/>
              <a:buNone/>
              <a:defRPr/>
            </a:pPr>
            <a:r>
              <a:rPr lang="en-US" sz="2100" dirty="0">
                <a:solidFill>
                  <a:schemeClr val="tx1">
                    <a:lumMod val="75000"/>
                    <a:lumOff val="25000"/>
                  </a:schemeClr>
                </a:solidFill>
              </a:rPr>
              <a:t>    if n&gt;0 returns 1</a:t>
            </a:r>
          </a:p>
          <a:p>
            <a:pPr marL="274320" indent="-274320" fontAlgn="auto">
              <a:lnSpc>
                <a:spcPct val="80000"/>
              </a:lnSpc>
              <a:spcAft>
                <a:spcPts val="0"/>
              </a:spcAft>
              <a:buFontTx/>
              <a:buNone/>
              <a:defRPr/>
            </a:pPr>
            <a:r>
              <a:rPr lang="en-US" sz="2100" dirty="0">
                <a:solidFill>
                  <a:schemeClr val="tx1">
                    <a:lumMod val="75000"/>
                    <a:lumOff val="25000"/>
                  </a:schemeClr>
                </a:solidFill>
              </a:rPr>
              <a:t>    if n&lt;0 returns -1</a:t>
            </a:r>
          </a:p>
          <a:p>
            <a:pPr marL="274320" indent="-274320" fontAlgn="auto">
              <a:lnSpc>
                <a:spcPct val="80000"/>
              </a:lnSpc>
              <a:spcAft>
                <a:spcPts val="0"/>
              </a:spcAft>
              <a:buFontTx/>
              <a:buNone/>
              <a:defRPr/>
            </a:pPr>
            <a:endParaRPr lang="en-US" sz="2200"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rgbClr val="00B050"/>
                </a:solidFill>
              </a:rPr>
              <a:t> </a:t>
            </a:r>
            <a:r>
              <a:rPr lang="en-US" sz="2200" b="1" dirty="0" err="1">
                <a:solidFill>
                  <a:srgbClr val="00B050"/>
                </a:solidFill>
              </a:rPr>
              <a:t>sqrt</a:t>
            </a:r>
            <a:r>
              <a:rPr lang="en-US" sz="2200" b="1" dirty="0">
                <a:solidFill>
                  <a:srgbClr val="00B050"/>
                </a:solidFill>
              </a:rPr>
              <a:t>(n)</a:t>
            </a:r>
            <a:r>
              <a:rPr lang="en-US" sz="2200" dirty="0">
                <a:solidFill>
                  <a:schemeClr val="tx1">
                    <a:lumMod val="75000"/>
                    <a:lumOff val="25000"/>
                  </a:schemeClr>
                </a:solidFill>
              </a:rPr>
              <a:t>	</a:t>
            </a:r>
          </a:p>
          <a:p>
            <a:pPr marL="274320" indent="-274320" fontAlgn="auto">
              <a:lnSpc>
                <a:spcPct val="80000"/>
              </a:lnSpc>
              <a:spcAft>
                <a:spcPts val="0"/>
              </a:spcAft>
              <a:buFontTx/>
              <a:buNone/>
              <a:defRPr/>
            </a:pPr>
            <a:r>
              <a:rPr lang="en-US" sz="2100" dirty="0">
                <a:solidFill>
                  <a:schemeClr val="tx1">
                    <a:lumMod val="75000"/>
                    <a:lumOff val="25000"/>
                  </a:schemeClr>
                </a:solidFill>
              </a:rPr>
              <a:t>   returns square root of n.</a:t>
            </a:r>
          </a:p>
          <a:p>
            <a:pPr marL="274320" indent="-274320" fontAlgn="auto">
              <a:lnSpc>
                <a:spcPct val="80000"/>
              </a:lnSpc>
              <a:spcAft>
                <a:spcPts val="0"/>
              </a:spcAft>
              <a:buFont typeface="Wingdings 2" pitchFamily="18" charset="2"/>
              <a:buNone/>
              <a:defRPr/>
            </a:pPr>
            <a:endParaRPr lang="en-GB" b="1" dirty="0">
              <a:solidFill>
                <a:schemeClr val="tx1">
                  <a:lumMod val="75000"/>
                  <a:lumOff val="25000"/>
                </a:schemeClr>
              </a:solidFill>
            </a:endParaRPr>
          </a:p>
          <a:p>
            <a:pPr marL="274320" indent="-274320" fontAlgn="auto">
              <a:lnSpc>
                <a:spcPct val="80000"/>
              </a:lnSpc>
              <a:spcAft>
                <a:spcPts val="0"/>
              </a:spcAft>
              <a:buFont typeface="Wingdings 2" pitchFamily="18" charset="2"/>
              <a:buNone/>
              <a:defRPr/>
            </a:pPr>
            <a:r>
              <a:rPr lang="en-US" sz="2200" b="1" dirty="0">
                <a:solidFill>
                  <a:schemeClr val="tx1">
                    <a:lumMod val="75000"/>
                    <a:lumOff val="25000"/>
                  </a:schemeClr>
                </a:solidFill>
                <a:effectLst>
                  <a:outerShdw blurRad="38100" dist="38100" dir="2700000" algn="tl">
                    <a:srgbClr val="000000">
                      <a:alpha val="43137"/>
                    </a:srgbClr>
                  </a:outerShdw>
                </a:effectLst>
              </a:rPr>
              <a:t>Example:</a:t>
            </a:r>
          </a:p>
          <a:p>
            <a:pPr marL="548640" lvl="1" fontAlgn="auto">
              <a:spcBef>
                <a:spcPts val="0"/>
              </a:spcBef>
              <a:spcAft>
                <a:spcPts val="0"/>
              </a:spcAft>
              <a:buFont typeface="Wingdings 2" pitchFamily="18" charset="2"/>
              <a:buNone/>
              <a:defRPr/>
            </a:pPr>
            <a:endParaRPr lang="en-GB" sz="1100" dirty="0">
              <a:solidFill>
                <a:schemeClr val="hlink"/>
              </a:solidFill>
            </a:endParaRPr>
          </a:p>
          <a:p>
            <a:pPr marL="274320" indent="-274320" fontAlgn="auto">
              <a:spcAft>
                <a:spcPts val="0"/>
              </a:spcAft>
              <a:buFontTx/>
              <a:buNone/>
              <a:defRPr/>
            </a:pPr>
            <a:r>
              <a:rPr lang="en-US" sz="2400" dirty="0">
                <a:solidFill>
                  <a:schemeClr val="hlink"/>
                </a:solidFill>
              </a:rPr>
              <a:t> </a:t>
            </a:r>
            <a:r>
              <a:rPr lang="en-US" sz="2000" dirty="0">
                <a:solidFill>
                  <a:schemeClr val="hlink"/>
                </a:solidFill>
              </a:rPr>
              <a:t>Select </a:t>
            </a:r>
            <a:r>
              <a:rPr lang="en-US" sz="2000" b="1" dirty="0" err="1">
                <a:solidFill>
                  <a:schemeClr val="hlink"/>
                </a:solidFill>
              </a:rPr>
              <a:t>sqrt</a:t>
            </a:r>
            <a:r>
              <a:rPr lang="en-US" sz="2000" b="1" dirty="0">
                <a:solidFill>
                  <a:schemeClr val="hlink"/>
                </a:solidFill>
              </a:rPr>
              <a:t>(</a:t>
            </a:r>
            <a:r>
              <a:rPr lang="en-US" sz="2000" dirty="0">
                <a:solidFill>
                  <a:schemeClr val="hlink"/>
                </a:solidFill>
              </a:rPr>
              <a:t>salary</a:t>
            </a:r>
            <a:r>
              <a:rPr lang="en-US" sz="2000" b="1" dirty="0">
                <a:solidFill>
                  <a:schemeClr val="hlink"/>
                </a:solidFill>
              </a:rPr>
              <a:t>)</a:t>
            </a:r>
            <a:r>
              <a:rPr lang="en-US" sz="2000" dirty="0">
                <a:solidFill>
                  <a:schemeClr val="hlink"/>
                </a:solidFill>
              </a:rPr>
              <a:t> </a:t>
            </a:r>
          </a:p>
          <a:p>
            <a:pPr marL="274320" indent="-274320" fontAlgn="auto">
              <a:spcAft>
                <a:spcPts val="0"/>
              </a:spcAft>
              <a:buFontTx/>
              <a:buNone/>
              <a:defRPr/>
            </a:pPr>
            <a:r>
              <a:rPr lang="en-US" sz="2000" dirty="0">
                <a:solidFill>
                  <a:schemeClr val="hlink"/>
                </a:solidFill>
              </a:rPr>
              <a:t>       From employee</a:t>
            </a:r>
          </a:p>
          <a:p>
            <a:pPr marL="274320" indent="-274320" fontAlgn="auto">
              <a:spcAft>
                <a:spcPts val="0"/>
              </a:spcAft>
              <a:buFontTx/>
              <a:buNone/>
              <a:defRPr/>
            </a:pPr>
            <a:r>
              <a:rPr lang="en-US" sz="2000" dirty="0">
                <a:solidFill>
                  <a:schemeClr val="hlink"/>
                </a:solidFill>
              </a:rPr>
              <a:t>               where </a:t>
            </a:r>
            <a:r>
              <a:rPr lang="en-US" sz="2000" dirty="0" err="1">
                <a:solidFill>
                  <a:schemeClr val="hlink"/>
                </a:solidFill>
              </a:rPr>
              <a:t>ssn</a:t>
            </a:r>
            <a:r>
              <a:rPr lang="en-US" sz="2000" dirty="0">
                <a:solidFill>
                  <a:schemeClr val="hlink"/>
                </a:solidFill>
              </a:rPr>
              <a:t>=123456789;</a:t>
            </a:r>
          </a:p>
        </p:txBody>
      </p:sp>
      <p:sp>
        <p:nvSpPr>
          <p:cNvPr id="6" name="Rectangle 3">
            <a:extLst>
              <a:ext uri="{FF2B5EF4-FFF2-40B4-BE49-F238E27FC236}">
                <a16:creationId xmlns:a16="http://schemas.microsoft.com/office/drawing/2014/main" id="{76984A4F-1C72-4F77-8ED6-126540C4D078}"/>
              </a:ext>
            </a:extLst>
          </p:cNvPr>
          <p:cNvSpPr txBox="1">
            <a:spLocks noChangeArrowheads="1"/>
          </p:cNvSpPr>
          <p:nvPr/>
        </p:nvSpPr>
        <p:spPr>
          <a:xfrm>
            <a:off x="5724525" y="5445125"/>
            <a:ext cx="2663825" cy="1079500"/>
          </a:xfrm>
          <a:prstGeom prst="rect">
            <a:avLst/>
          </a:prstGeom>
        </p:spPr>
        <p:txBody>
          <a:bodyPr/>
          <a:lstStyle/>
          <a:p>
            <a:pPr marL="274320" indent="-274320" algn="l" rtl="0" fontAlgn="auto">
              <a:lnSpc>
                <a:spcPct val="80000"/>
              </a:lnSpc>
              <a:spcBef>
                <a:spcPct val="20000"/>
              </a:spcBef>
              <a:spcAft>
                <a:spcPts val="0"/>
              </a:spcAft>
              <a:buClr>
                <a:schemeClr val="accent2"/>
              </a:buClr>
              <a:buSzPct val="85000"/>
              <a:buFont typeface="Wingdings 2" pitchFamily="18" charset="2"/>
              <a:buNone/>
              <a:defRPr/>
            </a:pPr>
            <a:r>
              <a:rPr lang="en-US" dirty="0">
                <a:solidFill>
                  <a:srgbClr val="333399"/>
                </a:solidFill>
                <a:latin typeface="+mn-lt"/>
                <a:cs typeface="+mn-cs"/>
              </a:rPr>
              <a:t>  </a:t>
            </a:r>
            <a:r>
              <a:rPr lang="en-US" sz="1600" dirty="0">
                <a:solidFill>
                  <a:srgbClr val="333399"/>
                </a:solidFill>
                <a:latin typeface="+mn-lt"/>
                <a:cs typeface="+mn-cs"/>
              </a:rPr>
              <a:t>SQRT(SALARY)</a:t>
            </a:r>
          </a:p>
          <a:p>
            <a:pPr marL="274320" indent="-274320" algn="l" rtl="0" fontAlgn="auto">
              <a:lnSpc>
                <a:spcPct val="80000"/>
              </a:lnSpc>
              <a:spcBef>
                <a:spcPct val="20000"/>
              </a:spcBef>
              <a:spcAft>
                <a:spcPts val="0"/>
              </a:spcAft>
              <a:buClr>
                <a:schemeClr val="accent2"/>
              </a:buClr>
              <a:buSzPct val="85000"/>
              <a:defRPr/>
            </a:pPr>
            <a:r>
              <a:rPr lang="en-US" sz="1200" dirty="0">
                <a:solidFill>
                  <a:srgbClr val="333399"/>
                </a:solidFill>
                <a:latin typeface="+mn-lt"/>
                <a:cs typeface="+mn-cs"/>
              </a:rPr>
              <a:t>--------------------------------------</a:t>
            </a:r>
          </a:p>
          <a:p>
            <a:pPr marL="274320" indent="-274320" algn="l" rtl="0" fontAlgn="auto">
              <a:lnSpc>
                <a:spcPct val="80000"/>
              </a:lnSpc>
              <a:spcBef>
                <a:spcPct val="20000"/>
              </a:spcBef>
              <a:spcAft>
                <a:spcPts val="0"/>
              </a:spcAft>
              <a:buClr>
                <a:schemeClr val="accent2"/>
              </a:buClr>
              <a:buSzPct val="85000"/>
              <a:defRPr/>
            </a:pPr>
            <a:r>
              <a:rPr lang="en-US" sz="1600" dirty="0">
                <a:solidFill>
                  <a:srgbClr val="333399"/>
                </a:solidFill>
                <a:latin typeface="+mn-lt"/>
                <a:cs typeface="+mn-cs"/>
              </a:rPr>
              <a:t>      173.20508</a:t>
            </a:r>
          </a:p>
          <a:p>
            <a:pPr marL="274320" indent="-274320" algn="l" rtl="0" fontAlgn="auto">
              <a:lnSpc>
                <a:spcPct val="80000"/>
              </a:lnSpc>
              <a:spcBef>
                <a:spcPct val="20000"/>
              </a:spcBef>
              <a:spcAft>
                <a:spcPts val="0"/>
              </a:spcAft>
              <a:buClr>
                <a:schemeClr val="accent2"/>
              </a:buClr>
              <a:buSzPct val="85000"/>
              <a:defRPr/>
            </a:pPr>
            <a:endParaRPr lang="en-US" dirty="0">
              <a:solidFill>
                <a:srgbClr val="333399"/>
              </a:solidFill>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9" ma:contentTypeDescription="Create a new document." ma:contentTypeScope="" ma:versionID="bb7534a7aa99b8f30ff0f45faaeddfca">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a2728a0ab8cc7549eba2e8f10c988538"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TaxCatchAll xmlns="a14683dc-acff-4aa3-9ceb-a35f8ebed1f0" xsi:nil="true"/>
    <Size xmlns="d12f77d6-7435-44c9-91b9-005915f196b3"/>
    <UpdatedBy xmlns="d12f77d6-7435-44c9-91b9-005915f196b3">
      <UserInfo>
        <DisplayName/>
        <AccountId xsi:nil="true"/>
        <AccountType/>
      </UserInfo>
    </UpdatedBy>
  </documentManagement>
</p:properties>
</file>

<file path=customXml/itemProps1.xml><?xml version="1.0" encoding="utf-8"?>
<ds:datastoreItem xmlns:ds="http://schemas.openxmlformats.org/officeDocument/2006/customXml" ds:itemID="{5F4D796B-398E-4608-95E5-1F071DE2FAE1}">
  <ds:schemaRefs>
    <ds:schemaRef ds:uri="http://schemas.microsoft.com/sharepoint/v3/contenttype/forms"/>
  </ds:schemaRefs>
</ds:datastoreItem>
</file>

<file path=customXml/itemProps2.xml><?xml version="1.0" encoding="utf-8"?>
<ds:datastoreItem xmlns:ds="http://schemas.openxmlformats.org/officeDocument/2006/customXml" ds:itemID="{F8013E67-F87F-4999-91E7-57FEE0580D3B}"/>
</file>

<file path=customXml/itemProps3.xml><?xml version="1.0" encoding="utf-8"?>
<ds:datastoreItem xmlns:ds="http://schemas.openxmlformats.org/officeDocument/2006/customXml" ds:itemID="{3F99878E-5811-4AF9-B612-A917DDE07B06}"/>
</file>

<file path=docProps/app.xml><?xml version="1.0" encoding="utf-8"?>
<Properties xmlns="http://schemas.openxmlformats.org/officeDocument/2006/extended-properties" xmlns:vt="http://schemas.openxmlformats.org/officeDocument/2006/docPropsVTypes">
  <Template/>
  <TotalTime>1419</TotalTime>
  <Words>766</Words>
  <Application>Microsoft Office PowerPoint</Application>
  <PresentationFormat>On-screen Show (4:3)</PresentationFormat>
  <Paragraphs>260</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Oracle SQL  Built-in Functions</vt:lpstr>
      <vt:lpstr>DUAL TABLE</vt:lpstr>
      <vt:lpstr>Date Functions</vt:lpstr>
      <vt:lpstr>Data Conversion Functions</vt:lpstr>
      <vt:lpstr>Number Functions ROUND</vt:lpstr>
      <vt:lpstr>Number Functions TRUNC</vt:lpstr>
      <vt:lpstr>Number Functions MOD</vt:lpstr>
      <vt:lpstr>Number Functions POWER</vt:lpstr>
      <vt:lpstr>Number Functions SIGN &amp; SQRT</vt:lpstr>
      <vt:lpstr>Text Functions UPPER, LOWER &amp; INITCAP</vt:lpstr>
      <vt:lpstr>    </vt:lpstr>
      <vt:lpstr>PowerPoint Presentation</vt:lpstr>
      <vt:lpstr>Text Functions SUBSTR</vt:lpstr>
      <vt:lpstr>Text Functions INSTR</vt:lpstr>
      <vt:lpstr>Text Functions REPLACE</vt:lpstr>
      <vt:lpstr>Text Functions  Concatenation operator ||</vt:lpstr>
      <vt:lpstr>Null values</vt:lpstr>
      <vt:lpstr>Null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SQL Built-in Functions</dc:title>
  <dc:creator>EAQ</dc:creator>
  <cp:lastModifiedBy>Admin</cp:lastModifiedBy>
  <cp:revision>249</cp:revision>
  <dcterms:created xsi:type="dcterms:W3CDTF">2000-09-11T07:24:25Z</dcterms:created>
  <dcterms:modified xsi:type="dcterms:W3CDTF">2021-05-12T09:28:14Z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ies>
</file>