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3"/>
  </p:sldMasterIdLst>
  <p:notesMasterIdLst>
    <p:notesMasterId r:id="rId22"/>
  </p:notesMasterIdLst>
  <p:sldIdLst>
    <p:sldId id="256" r:id="rId4"/>
    <p:sldId id="296" r:id="rId5"/>
    <p:sldId id="294" r:id="rId6"/>
    <p:sldId id="295" r:id="rId7"/>
    <p:sldId id="257" r:id="rId8"/>
    <p:sldId id="259" r:id="rId9"/>
    <p:sldId id="280" r:id="rId10"/>
    <p:sldId id="281" r:id="rId11"/>
    <p:sldId id="282" r:id="rId12"/>
    <p:sldId id="261" r:id="rId13"/>
    <p:sldId id="278" r:id="rId14"/>
    <p:sldId id="262" r:id="rId15"/>
    <p:sldId id="263" r:id="rId16"/>
    <p:sldId id="265" r:id="rId17"/>
    <p:sldId id="283" r:id="rId18"/>
    <p:sldId id="286" r:id="rId19"/>
    <p:sldId id="292" r:id="rId20"/>
    <p:sldId id="293" r:id="rId21"/>
  </p:sldIdLst>
  <p:sldSz cx="9144000" cy="6858000" type="screen4x3"/>
  <p:notesSz cx="6858000" cy="9144000"/>
  <p:defaultTex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B0D"/>
    <a:srgbClr val="CC99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62167" autoAdjust="0"/>
  </p:normalViewPr>
  <p:slideViewPr>
    <p:cSldViewPr>
      <p:cViewPr>
        <p:scale>
          <a:sx n="76" d="100"/>
          <a:sy n="76" d="100"/>
        </p:scale>
        <p:origin x="-10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FDCCFF8-D011-4F21-BF0B-8B225E87418B}"/>
              </a:ext>
            </a:extLst>
          </p:cNvPr>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16387" name="Rectangle 3">
            <a:extLst>
              <a:ext uri="{FF2B5EF4-FFF2-40B4-BE49-F238E27FC236}">
                <a16:creationId xmlns:a16="http://schemas.microsoft.com/office/drawing/2014/main" id="{0AD3526D-4F01-439B-8283-8CEFD214A9FC}"/>
              </a:ext>
            </a:extLst>
          </p:cNvPr>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cs typeface="Arial" charset="0"/>
              </a:defRPr>
            </a:lvl1pPr>
          </a:lstStyle>
          <a:p>
            <a:pPr>
              <a:defRPr/>
            </a:pPr>
            <a:endParaRPr lang="en-US"/>
          </a:p>
        </p:txBody>
      </p:sp>
      <p:sp>
        <p:nvSpPr>
          <p:cNvPr id="20484" name="Rectangle 4">
            <a:extLst>
              <a:ext uri="{FF2B5EF4-FFF2-40B4-BE49-F238E27FC236}">
                <a16:creationId xmlns:a16="http://schemas.microsoft.com/office/drawing/2014/main" id="{92711639-11F8-4A68-8AA1-1C1738A4E8A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DCE47161-260C-446B-88AC-FFFDF622A08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a:extLst>
              <a:ext uri="{FF2B5EF4-FFF2-40B4-BE49-F238E27FC236}">
                <a16:creationId xmlns:a16="http://schemas.microsoft.com/office/drawing/2014/main" id="{4C310B0D-9D8D-4B24-9419-E817B66D7D60}"/>
              </a:ext>
            </a:extLst>
          </p:cNvPr>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16391" name="Rectangle 7">
            <a:extLst>
              <a:ext uri="{FF2B5EF4-FFF2-40B4-BE49-F238E27FC236}">
                <a16:creationId xmlns:a16="http://schemas.microsoft.com/office/drawing/2014/main" id="{5657092B-895E-4A26-9E6A-C9489F60AA0F}"/>
              </a:ext>
            </a:extLst>
          </p:cNvPr>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fld id="{F9F94F37-F2F4-4F3F-BD83-481D16EE27DC}" type="slidenum">
              <a:rPr lang="ar-SA" altLang="en-US"/>
              <a:pPr/>
              <a:t>‹#›</a:t>
            </a:fld>
            <a:endParaRPr lang="en-US" alt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EA31ED30-B125-46CC-8C6A-363C342A7D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0FA5D8-FF57-404B-8AEF-D171119161DE}" type="slidenum">
              <a:rPr lang="ar-SA" altLang="en-US"/>
              <a:pPr eaLnBrk="1" hangingPunct="1"/>
              <a:t>1</a:t>
            </a:fld>
            <a:endParaRPr lang="en-US" altLang="en-US"/>
          </a:p>
        </p:txBody>
      </p:sp>
      <p:sp>
        <p:nvSpPr>
          <p:cNvPr id="21507" name="Rectangle 2">
            <a:extLst>
              <a:ext uri="{FF2B5EF4-FFF2-40B4-BE49-F238E27FC236}">
                <a16:creationId xmlns:a16="http://schemas.microsoft.com/office/drawing/2014/main" id="{A454495F-FC44-4440-B602-5FF5EC0CD570}"/>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3F17DF8D-5A74-4D6C-9750-8E36709B57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272AED07-948C-47DB-B0BA-CCF4D44B0E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285778-5C4D-4032-AD51-7E5BB69CAE4E}" type="slidenum">
              <a:rPr lang="ar-SA" altLang="en-US"/>
              <a:pPr eaLnBrk="1" hangingPunct="1"/>
              <a:t>5</a:t>
            </a:fld>
            <a:endParaRPr lang="en-US" altLang="en-US"/>
          </a:p>
        </p:txBody>
      </p:sp>
      <p:sp>
        <p:nvSpPr>
          <p:cNvPr id="22531" name="Rectangle 2">
            <a:extLst>
              <a:ext uri="{FF2B5EF4-FFF2-40B4-BE49-F238E27FC236}">
                <a16:creationId xmlns:a16="http://schemas.microsoft.com/office/drawing/2014/main" id="{E81A9A3C-2C93-4A95-B354-86405000215F}"/>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D18BD959-EC36-4A18-BAC9-D008C06F89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BE4DE0F-4117-437D-9921-DC72C087A8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C569AB-00D1-44E7-83DB-22309867A76F}" type="slidenum">
              <a:rPr lang="ar-SA" altLang="en-US"/>
              <a:pPr eaLnBrk="1" hangingPunct="1"/>
              <a:t>6</a:t>
            </a:fld>
            <a:endParaRPr lang="en-US" altLang="en-US"/>
          </a:p>
        </p:txBody>
      </p:sp>
      <p:sp>
        <p:nvSpPr>
          <p:cNvPr id="23555" name="Rectangle 2">
            <a:extLst>
              <a:ext uri="{FF2B5EF4-FFF2-40B4-BE49-F238E27FC236}">
                <a16:creationId xmlns:a16="http://schemas.microsoft.com/office/drawing/2014/main" id="{28676A36-ACCC-484E-9635-382726E96B93}"/>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6A54532C-53BB-41A5-B0D8-2802A69850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36DC8EE-D4C2-4932-B252-DA5437956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393026-BC0D-4C78-B1E3-3627BE65F3BC}" type="slidenum">
              <a:rPr lang="ar-SA" altLang="en-US"/>
              <a:pPr eaLnBrk="1" hangingPunct="1"/>
              <a:t>10</a:t>
            </a:fld>
            <a:endParaRPr lang="en-US" altLang="en-US"/>
          </a:p>
        </p:txBody>
      </p:sp>
      <p:sp>
        <p:nvSpPr>
          <p:cNvPr id="24579" name="Rectangle 2">
            <a:extLst>
              <a:ext uri="{FF2B5EF4-FFF2-40B4-BE49-F238E27FC236}">
                <a16:creationId xmlns:a16="http://schemas.microsoft.com/office/drawing/2014/main" id="{8BBD0A09-E4AF-4B6E-85B6-045B6D049C9B}"/>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D02D6D32-DD6A-4675-99C3-A9449555A9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4E372F3-1362-4EE7-A1C2-391C99318A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CB4D06-0506-4139-9723-5CB66850B3F9}" type="slidenum">
              <a:rPr lang="ar-SA" altLang="en-US"/>
              <a:pPr eaLnBrk="1" hangingPunct="1"/>
              <a:t>12</a:t>
            </a:fld>
            <a:endParaRPr lang="en-US" altLang="en-US"/>
          </a:p>
        </p:txBody>
      </p:sp>
      <p:sp>
        <p:nvSpPr>
          <p:cNvPr id="25603" name="Rectangle 2">
            <a:extLst>
              <a:ext uri="{FF2B5EF4-FFF2-40B4-BE49-F238E27FC236}">
                <a16:creationId xmlns:a16="http://schemas.microsoft.com/office/drawing/2014/main" id="{8B159247-8471-4947-BCE0-2586332CB535}"/>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A11AD964-336B-445D-A737-DC7DB7FA0E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E5EF2C0-F098-4DA5-BEE1-856081FA33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713A80-33E3-466A-A1E2-C9B2E5C3A60B}" type="slidenum">
              <a:rPr lang="ar-SA" altLang="en-US"/>
              <a:pPr eaLnBrk="1" hangingPunct="1"/>
              <a:t>13</a:t>
            </a:fld>
            <a:endParaRPr lang="en-US" altLang="en-US"/>
          </a:p>
        </p:txBody>
      </p:sp>
      <p:sp>
        <p:nvSpPr>
          <p:cNvPr id="26627" name="Rectangle 2">
            <a:extLst>
              <a:ext uri="{FF2B5EF4-FFF2-40B4-BE49-F238E27FC236}">
                <a16:creationId xmlns:a16="http://schemas.microsoft.com/office/drawing/2014/main" id="{7E297AA9-FDDD-4D36-ABA7-0A833064C4FF}"/>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D94C3F88-F30B-4817-A928-CF6D48E91A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B3F74D1-72C1-48C6-9242-24C446F66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769E34-491B-4F5F-8231-252C4C27259E}" type="slidenum">
              <a:rPr lang="ar-SA" altLang="en-US"/>
              <a:pPr eaLnBrk="1" hangingPunct="1"/>
              <a:t>14</a:t>
            </a:fld>
            <a:endParaRPr lang="en-US" altLang="en-US"/>
          </a:p>
        </p:txBody>
      </p:sp>
      <p:sp>
        <p:nvSpPr>
          <p:cNvPr id="27651" name="Rectangle 2">
            <a:extLst>
              <a:ext uri="{FF2B5EF4-FFF2-40B4-BE49-F238E27FC236}">
                <a16:creationId xmlns:a16="http://schemas.microsoft.com/office/drawing/2014/main" id="{C38D98F4-E23D-4BCD-88D9-381180EBAC09}"/>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7840A7FC-1455-4265-AB05-F58488B05D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E8E119-3682-4BAC-B7A4-0FCE7B16E8E4}"/>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CECCD3BF-739A-46E4-BB7D-5C7EF49DE7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01A63C5-DB93-4F85-B250-E0B877A1BDDA}"/>
              </a:ext>
            </a:extLst>
          </p:cNvPr>
          <p:cNvSpPr>
            <a:spLocks noGrp="1"/>
          </p:cNvSpPr>
          <p:nvPr>
            <p:ph type="sldNum" sz="quarter" idx="12"/>
          </p:nvPr>
        </p:nvSpPr>
        <p:spPr/>
        <p:txBody>
          <a:bodyPr/>
          <a:lstStyle>
            <a:lvl1pPr>
              <a:defRPr/>
            </a:lvl1pPr>
          </a:lstStyle>
          <a:p>
            <a:fld id="{14A43227-786B-451F-8E0A-A312295F4CC5}" type="slidenum">
              <a:rPr lang="ar-SA" altLang="en-US"/>
              <a:pPr/>
              <a:t>‹#›</a:t>
            </a:fld>
            <a:endParaRPr lang="en-US" altLang="en-US"/>
          </a:p>
        </p:txBody>
      </p:sp>
    </p:spTree>
    <p:extLst>
      <p:ext uri="{BB962C8B-B14F-4D97-AF65-F5344CB8AC3E}">
        <p14:creationId xmlns:p14="http://schemas.microsoft.com/office/powerpoint/2010/main" val="184583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7E394D-AFF7-4C59-AE29-6E14CCC057A6}"/>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DE0144FD-85F1-4CAA-849E-C1DD117F04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BC3DBDE-99A8-4357-B4DB-7686C49478ED}"/>
              </a:ext>
            </a:extLst>
          </p:cNvPr>
          <p:cNvSpPr>
            <a:spLocks noGrp="1"/>
          </p:cNvSpPr>
          <p:nvPr>
            <p:ph type="sldNum" sz="quarter" idx="12"/>
          </p:nvPr>
        </p:nvSpPr>
        <p:spPr/>
        <p:txBody>
          <a:bodyPr/>
          <a:lstStyle>
            <a:lvl1pPr>
              <a:defRPr/>
            </a:lvl1pPr>
          </a:lstStyle>
          <a:p>
            <a:fld id="{642867BD-582F-470D-BDA1-91C39BE97D33}" type="slidenum">
              <a:rPr lang="ar-SA" altLang="en-US"/>
              <a:pPr/>
              <a:t>‹#›</a:t>
            </a:fld>
            <a:endParaRPr lang="en-US" altLang="en-US"/>
          </a:p>
        </p:txBody>
      </p:sp>
    </p:spTree>
    <p:extLst>
      <p:ext uri="{BB962C8B-B14F-4D97-AF65-F5344CB8AC3E}">
        <p14:creationId xmlns:p14="http://schemas.microsoft.com/office/powerpoint/2010/main" val="1937559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08FA1-C812-4CF9-B5DC-25AFC8EE8C5F}"/>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6F59E917-A905-4C66-86A2-EBC593EF6BE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BE1E9E-02DC-419E-A930-A72ECFD58970}"/>
              </a:ext>
            </a:extLst>
          </p:cNvPr>
          <p:cNvSpPr>
            <a:spLocks noGrp="1"/>
          </p:cNvSpPr>
          <p:nvPr>
            <p:ph type="sldNum" sz="quarter" idx="12"/>
          </p:nvPr>
        </p:nvSpPr>
        <p:spPr/>
        <p:txBody>
          <a:bodyPr/>
          <a:lstStyle>
            <a:lvl1pPr>
              <a:defRPr/>
            </a:lvl1pPr>
          </a:lstStyle>
          <a:p>
            <a:fld id="{5FC71D1A-D591-4FCA-A5FC-511FD4C5C668}" type="slidenum">
              <a:rPr lang="ar-SA" altLang="en-US"/>
              <a:pPr/>
              <a:t>‹#›</a:t>
            </a:fld>
            <a:endParaRPr lang="en-US" altLang="en-US"/>
          </a:p>
        </p:txBody>
      </p:sp>
    </p:spTree>
    <p:extLst>
      <p:ext uri="{BB962C8B-B14F-4D97-AF65-F5344CB8AC3E}">
        <p14:creationId xmlns:p14="http://schemas.microsoft.com/office/powerpoint/2010/main" val="117822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5DD46-F562-4E2E-9298-A494D32E5272}"/>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0BDB4183-B822-41E3-8A5C-7D858035DF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8D23BFB-5915-45E4-A746-EE62B3E432EE}"/>
              </a:ext>
            </a:extLst>
          </p:cNvPr>
          <p:cNvSpPr>
            <a:spLocks noGrp="1"/>
          </p:cNvSpPr>
          <p:nvPr>
            <p:ph type="sldNum" sz="quarter" idx="12"/>
          </p:nvPr>
        </p:nvSpPr>
        <p:spPr/>
        <p:txBody>
          <a:bodyPr/>
          <a:lstStyle>
            <a:lvl1pPr>
              <a:defRPr/>
            </a:lvl1pPr>
          </a:lstStyle>
          <a:p>
            <a:fld id="{86FF5AD0-425D-4FE7-9483-709FF2405485}" type="slidenum">
              <a:rPr lang="ar-SA" altLang="en-US"/>
              <a:pPr/>
              <a:t>‹#›</a:t>
            </a:fld>
            <a:endParaRPr lang="en-US" altLang="en-US"/>
          </a:p>
        </p:txBody>
      </p:sp>
    </p:spTree>
    <p:extLst>
      <p:ext uri="{BB962C8B-B14F-4D97-AF65-F5344CB8AC3E}">
        <p14:creationId xmlns:p14="http://schemas.microsoft.com/office/powerpoint/2010/main" val="103267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81D993-BBA2-4CB0-8C27-FDDDFC3C47E0}"/>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7E44F5E3-9D02-4D43-9A7F-CAAC68DF2E5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C2D090B-B3AB-4F60-BF39-2A3074608E34}"/>
              </a:ext>
            </a:extLst>
          </p:cNvPr>
          <p:cNvSpPr>
            <a:spLocks noGrp="1"/>
          </p:cNvSpPr>
          <p:nvPr>
            <p:ph type="sldNum" sz="quarter" idx="12"/>
          </p:nvPr>
        </p:nvSpPr>
        <p:spPr/>
        <p:txBody>
          <a:bodyPr/>
          <a:lstStyle>
            <a:lvl1pPr>
              <a:defRPr/>
            </a:lvl1pPr>
          </a:lstStyle>
          <a:p>
            <a:fld id="{74F8A7DF-390A-4F41-B1F9-68FE50A24EBC}" type="slidenum">
              <a:rPr lang="ar-SA" altLang="en-US"/>
              <a:pPr/>
              <a:t>‹#›</a:t>
            </a:fld>
            <a:endParaRPr lang="en-US" altLang="en-US"/>
          </a:p>
        </p:txBody>
      </p:sp>
    </p:spTree>
    <p:extLst>
      <p:ext uri="{BB962C8B-B14F-4D97-AF65-F5344CB8AC3E}">
        <p14:creationId xmlns:p14="http://schemas.microsoft.com/office/powerpoint/2010/main" val="419150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67223CA3-796C-4855-BCE8-0142C7BB4AAC}"/>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7ACCBAD1-243A-4486-BC19-36C48EEB817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9A150BB-C76B-48A7-8166-0EFDCDC8C23F}"/>
              </a:ext>
            </a:extLst>
          </p:cNvPr>
          <p:cNvSpPr>
            <a:spLocks noGrp="1"/>
          </p:cNvSpPr>
          <p:nvPr>
            <p:ph type="sldNum" sz="quarter" idx="12"/>
          </p:nvPr>
        </p:nvSpPr>
        <p:spPr/>
        <p:txBody>
          <a:bodyPr/>
          <a:lstStyle>
            <a:lvl1pPr>
              <a:defRPr/>
            </a:lvl1pPr>
          </a:lstStyle>
          <a:p>
            <a:fld id="{36BC7A4B-7ECE-4BB2-B25D-9B314E6E4040}" type="slidenum">
              <a:rPr lang="ar-SA" altLang="en-US"/>
              <a:pPr/>
              <a:t>‹#›</a:t>
            </a:fld>
            <a:endParaRPr lang="en-US" altLang="en-US"/>
          </a:p>
        </p:txBody>
      </p:sp>
    </p:spTree>
    <p:extLst>
      <p:ext uri="{BB962C8B-B14F-4D97-AF65-F5344CB8AC3E}">
        <p14:creationId xmlns:p14="http://schemas.microsoft.com/office/powerpoint/2010/main" val="712902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FFD5262D-C0AB-4CB1-8797-5A345AF09EF8}"/>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8" name="Footer Placeholder 4">
            <a:extLst>
              <a:ext uri="{FF2B5EF4-FFF2-40B4-BE49-F238E27FC236}">
                <a16:creationId xmlns:a16="http://schemas.microsoft.com/office/drawing/2014/main" id="{62331486-D967-4447-A8AA-CC6AF38D444D}"/>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1F11B62-F9EA-4376-B960-291B9CC0A70F}"/>
              </a:ext>
            </a:extLst>
          </p:cNvPr>
          <p:cNvSpPr>
            <a:spLocks noGrp="1"/>
          </p:cNvSpPr>
          <p:nvPr>
            <p:ph type="sldNum" sz="quarter" idx="12"/>
          </p:nvPr>
        </p:nvSpPr>
        <p:spPr/>
        <p:txBody>
          <a:bodyPr/>
          <a:lstStyle>
            <a:lvl1pPr>
              <a:defRPr/>
            </a:lvl1pPr>
          </a:lstStyle>
          <a:p>
            <a:fld id="{5FCF0072-717C-4F8E-B9F1-B41B06548592}" type="slidenum">
              <a:rPr lang="ar-SA" altLang="en-US"/>
              <a:pPr/>
              <a:t>‹#›</a:t>
            </a:fld>
            <a:endParaRPr lang="en-US" altLang="en-US"/>
          </a:p>
        </p:txBody>
      </p:sp>
    </p:spTree>
    <p:extLst>
      <p:ext uri="{BB962C8B-B14F-4D97-AF65-F5344CB8AC3E}">
        <p14:creationId xmlns:p14="http://schemas.microsoft.com/office/powerpoint/2010/main" val="6062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664448C2-4327-495E-AA31-C46A34D91676}"/>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4" name="Footer Placeholder 4">
            <a:extLst>
              <a:ext uri="{FF2B5EF4-FFF2-40B4-BE49-F238E27FC236}">
                <a16:creationId xmlns:a16="http://schemas.microsoft.com/office/drawing/2014/main" id="{B3EF16D7-DEDF-48EB-A260-411CF4CF44C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2071EF2-B644-400D-93B5-118ABEF71CEC}"/>
              </a:ext>
            </a:extLst>
          </p:cNvPr>
          <p:cNvSpPr>
            <a:spLocks noGrp="1"/>
          </p:cNvSpPr>
          <p:nvPr>
            <p:ph type="sldNum" sz="quarter" idx="12"/>
          </p:nvPr>
        </p:nvSpPr>
        <p:spPr/>
        <p:txBody>
          <a:bodyPr/>
          <a:lstStyle>
            <a:lvl1pPr>
              <a:defRPr/>
            </a:lvl1pPr>
          </a:lstStyle>
          <a:p>
            <a:fld id="{332879C9-6261-4FD4-AE92-B44BE01944A2}" type="slidenum">
              <a:rPr lang="ar-SA" altLang="en-US"/>
              <a:pPr/>
              <a:t>‹#›</a:t>
            </a:fld>
            <a:endParaRPr lang="en-US" altLang="en-US"/>
          </a:p>
        </p:txBody>
      </p:sp>
    </p:spTree>
    <p:extLst>
      <p:ext uri="{BB962C8B-B14F-4D97-AF65-F5344CB8AC3E}">
        <p14:creationId xmlns:p14="http://schemas.microsoft.com/office/powerpoint/2010/main" val="160471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AE0C78C-E56F-4D72-8712-14C139AFC2F4}"/>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3" name="Footer Placeholder 4">
            <a:extLst>
              <a:ext uri="{FF2B5EF4-FFF2-40B4-BE49-F238E27FC236}">
                <a16:creationId xmlns:a16="http://schemas.microsoft.com/office/drawing/2014/main" id="{B35DC33A-C388-4B76-96E3-92AE5EB68F3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0820CD1-3387-4991-A342-D0832D59BDA7}"/>
              </a:ext>
            </a:extLst>
          </p:cNvPr>
          <p:cNvSpPr>
            <a:spLocks noGrp="1"/>
          </p:cNvSpPr>
          <p:nvPr>
            <p:ph type="sldNum" sz="quarter" idx="12"/>
          </p:nvPr>
        </p:nvSpPr>
        <p:spPr/>
        <p:txBody>
          <a:bodyPr/>
          <a:lstStyle>
            <a:lvl1pPr>
              <a:defRPr/>
            </a:lvl1pPr>
          </a:lstStyle>
          <a:p>
            <a:fld id="{627975A9-CB30-47F2-B28C-759874313C76}" type="slidenum">
              <a:rPr lang="ar-SA" altLang="en-US"/>
              <a:pPr/>
              <a:t>‹#›</a:t>
            </a:fld>
            <a:endParaRPr lang="en-US" altLang="en-US"/>
          </a:p>
        </p:txBody>
      </p:sp>
    </p:spTree>
    <p:extLst>
      <p:ext uri="{BB962C8B-B14F-4D97-AF65-F5344CB8AC3E}">
        <p14:creationId xmlns:p14="http://schemas.microsoft.com/office/powerpoint/2010/main" val="656115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4211D2A-DC7F-4EE3-8B98-C6CCB3D41423}"/>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BB6CA8DB-A5D9-4533-AF8B-80F2CE53A3A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6B91C78-61F5-4A79-8A61-DF92C481FAB3}"/>
              </a:ext>
            </a:extLst>
          </p:cNvPr>
          <p:cNvSpPr>
            <a:spLocks noGrp="1"/>
          </p:cNvSpPr>
          <p:nvPr>
            <p:ph type="sldNum" sz="quarter" idx="12"/>
          </p:nvPr>
        </p:nvSpPr>
        <p:spPr/>
        <p:txBody>
          <a:bodyPr/>
          <a:lstStyle>
            <a:lvl1pPr>
              <a:defRPr/>
            </a:lvl1pPr>
          </a:lstStyle>
          <a:p>
            <a:fld id="{FEB38FAB-2A8C-417E-968E-CA4A33CEEEE5}" type="slidenum">
              <a:rPr lang="ar-SA" altLang="en-US"/>
              <a:pPr/>
              <a:t>‹#›</a:t>
            </a:fld>
            <a:endParaRPr lang="en-US" altLang="en-US"/>
          </a:p>
        </p:txBody>
      </p:sp>
    </p:spTree>
    <p:extLst>
      <p:ext uri="{BB962C8B-B14F-4D97-AF65-F5344CB8AC3E}">
        <p14:creationId xmlns:p14="http://schemas.microsoft.com/office/powerpoint/2010/main" val="2174595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559C80D-659B-4DB9-9D53-49A453B7A904}"/>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1DA4186B-E959-413B-9F98-8DFF2CBF50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2D53F15-CAAF-40E3-86D8-F15ECFF2AE66}"/>
              </a:ext>
            </a:extLst>
          </p:cNvPr>
          <p:cNvSpPr>
            <a:spLocks noGrp="1"/>
          </p:cNvSpPr>
          <p:nvPr>
            <p:ph type="sldNum" sz="quarter" idx="12"/>
          </p:nvPr>
        </p:nvSpPr>
        <p:spPr/>
        <p:txBody>
          <a:bodyPr/>
          <a:lstStyle>
            <a:lvl1pPr>
              <a:defRPr/>
            </a:lvl1pPr>
          </a:lstStyle>
          <a:p>
            <a:fld id="{0B86D0EE-130D-44DF-A005-2A21B4F6686B}" type="slidenum">
              <a:rPr lang="ar-SA" altLang="en-US"/>
              <a:pPr/>
              <a:t>‹#›</a:t>
            </a:fld>
            <a:endParaRPr lang="en-US" altLang="en-US"/>
          </a:p>
        </p:txBody>
      </p:sp>
    </p:spTree>
    <p:extLst>
      <p:ext uri="{BB962C8B-B14F-4D97-AF65-F5344CB8AC3E}">
        <p14:creationId xmlns:p14="http://schemas.microsoft.com/office/powerpoint/2010/main" val="421159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482493E-3F70-449A-BB98-003135A4A71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8B8ADF2D-FDBB-4C5E-9380-BBFE4F97D3C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8098FCF4-16E9-45BA-A4D8-BB454373D4B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ED46CDC1-41FB-433E-9A4D-4034346A2BF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4699B6C4-64D2-47B1-B990-10A27DF5493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F03BA1E8-BC08-426E-8215-C939C0CE7120}" type="slidenum">
              <a:rPr lang="ar-SA"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2pPr>
      <a:lvl3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3pPr>
      <a:lvl4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4pPr>
      <a:lvl5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5pPr>
      <a:lvl6pPr marL="4572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6pPr>
      <a:lvl7pPr marL="9144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2EC4451-6F5B-4D96-A868-C8CF2A98E2EC}"/>
              </a:ext>
            </a:extLst>
          </p:cNvPr>
          <p:cNvSpPr>
            <a:spLocks noGrp="1" noChangeArrowheads="1"/>
          </p:cNvSpPr>
          <p:nvPr>
            <p:ph type="ctrTitle"/>
          </p:nvPr>
        </p:nvSpPr>
        <p:spPr>
          <a:xfrm>
            <a:off x="609600" y="766763"/>
            <a:ext cx="7924800" cy="3886200"/>
          </a:xfrm>
        </p:spPr>
        <p:txBody>
          <a:bodyPr rtlCol="0">
            <a:noAutofit/>
          </a:bodyPr>
          <a:lstStyle/>
          <a:p>
            <a:pPr fontAlgn="auto">
              <a:lnSpc>
                <a:spcPct val="150000"/>
              </a:lnSpc>
              <a:spcAft>
                <a:spcPts val="0"/>
              </a:spcAft>
              <a:defRPr/>
            </a:pPr>
            <a:r>
              <a:rPr lang="en-US" sz="4300" dirty="0">
                <a:effectLst>
                  <a:outerShdw blurRad="38100" dist="38100" dir="2700000" algn="tl">
                    <a:srgbClr val="000000">
                      <a:alpha val="43137"/>
                    </a:srgbClr>
                  </a:outerShdw>
                </a:effectLst>
              </a:rPr>
              <a:t>Oracle SQL </a:t>
            </a:r>
            <a:br>
              <a:rPr lang="en-US" sz="4300" dirty="0">
                <a:effectLst>
                  <a:outerShdw blurRad="38100" dist="38100" dir="2700000" algn="tl">
                    <a:srgbClr val="000000">
                      <a:alpha val="43137"/>
                    </a:srgbClr>
                  </a:outerShdw>
                </a:effectLst>
              </a:rPr>
            </a:br>
            <a:r>
              <a:rPr lang="en-US" sz="4300" dirty="0">
                <a:effectLst>
                  <a:outerShdw blurRad="38100" dist="38100" dir="2700000" algn="tl">
                    <a:srgbClr val="000000">
                      <a:alpha val="43137"/>
                    </a:srgbClr>
                  </a:outerShdw>
                </a:effectLst>
              </a:rPr>
              <a:t>Built-in Functions</a:t>
            </a:r>
          </a:p>
        </p:txBody>
      </p:sp>
      <p:sp>
        <p:nvSpPr>
          <p:cNvPr id="8195" name="Subtitle 2">
            <a:extLst>
              <a:ext uri="{FF2B5EF4-FFF2-40B4-BE49-F238E27FC236}">
                <a16:creationId xmlns:a16="http://schemas.microsoft.com/office/drawing/2014/main" id="{3AC7C994-F05B-4B78-8B82-545403075A5C}"/>
              </a:ext>
            </a:extLst>
          </p:cNvPr>
          <p:cNvSpPr>
            <a:spLocks noGrp="1"/>
          </p:cNvSpPr>
          <p:nvPr>
            <p:ph type="subTitle" idx="1"/>
          </p:nvPr>
        </p:nvSpPr>
        <p:spPr>
          <a:xfrm>
            <a:off x="179388" y="4800600"/>
            <a:ext cx="8785225" cy="1600200"/>
          </a:xfrm>
        </p:spPr>
        <p:txBody>
          <a:bodyPr rtlCol="0">
            <a:normAutofit/>
          </a:bodyPr>
          <a:lstStyle/>
          <a:p>
            <a:pPr fontAlgn="auto">
              <a:spcAft>
                <a:spcPts val="0"/>
              </a:spcAft>
              <a:defRPr/>
            </a:pPr>
            <a:endParaRPr lang="en-US" sz="2300" dirty="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A49CD86-388C-4863-A625-D7F28D9EFC2A}"/>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GB" b="1">
                <a:solidFill>
                  <a:schemeClr val="accent2"/>
                </a:solidFill>
                <a:cs typeface="Tahoma" pitchFamily="34" charset="0"/>
              </a:rPr>
              <a:t>UPPER, LOWER &amp; INITCAP</a:t>
            </a:r>
            <a:endParaRPr lang="en-US">
              <a:cs typeface="Tahoma" pitchFamily="34" charset="0"/>
            </a:endParaRPr>
          </a:p>
        </p:txBody>
      </p:sp>
      <p:sp>
        <p:nvSpPr>
          <p:cNvPr id="13315" name="Rectangle 3">
            <a:extLst>
              <a:ext uri="{FF2B5EF4-FFF2-40B4-BE49-F238E27FC236}">
                <a16:creationId xmlns:a16="http://schemas.microsoft.com/office/drawing/2014/main" id="{BE420884-8F54-4F53-8B63-49B62C88A79C}"/>
              </a:ext>
            </a:extLst>
          </p:cNvPr>
          <p:cNvSpPr>
            <a:spLocks noGrp="1" noChangeArrowheads="1"/>
          </p:cNvSpPr>
          <p:nvPr>
            <p:ph idx="1"/>
          </p:nvPr>
        </p:nvSpPr>
        <p:spPr/>
        <p:txBody>
          <a:bodyPr rtlCol="0">
            <a:noAutofit/>
          </a:bodyPr>
          <a:lstStyle/>
          <a:p>
            <a:pPr marL="274320" indent="-274320" fontAlgn="auto">
              <a:spcAft>
                <a:spcPts val="0"/>
              </a:spcAft>
              <a:buFont typeface="Wingdings 2" pitchFamily="18" charset="2"/>
              <a:buNone/>
              <a:defRPr/>
            </a:pPr>
            <a:endParaRPr lang="en-GB" sz="2200" dirty="0">
              <a:solidFill>
                <a:schemeClr val="tx1">
                  <a:lumMod val="75000"/>
                  <a:lumOff val="25000"/>
                </a:schemeClr>
              </a:solidFill>
            </a:endParaRPr>
          </a:p>
          <a:p>
            <a:pPr marL="274320" indent="-274320" fontAlgn="auto">
              <a:spcAft>
                <a:spcPts val="0"/>
              </a:spcAft>
              <a:buFont typeface="Wingdings 2" pitchFamily="18" charset="2"/>
              <a:buNone/>
              <a:defRPr/>
            </a:pPr>
            <a:r>
              <a:rPr lang="en-GB" sz="2200" dirty="0">
                <a:solidFill>
                  <a:schemeClr val="tx1">
                    <a:lumMod val="75000"/>
                    <a:lumOff val="25000"/>
                  </a:schemeClr>
                </a:solidFill>
              </a:rPr>
              <a:t>These three functions change the case of the text you give them.</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 typeface="Wingdings 2" pitchFamily="18" charset="2"/>
              <a:buNone/>
              <a:defRPr/>
            </a:pPr>
            <a:endParaRPr lang="en-US" sz="1800" b="1" dirty="0">
              <a:solidFill>
                <a:schemeClr val="tx1">
                  <a:lumMod val="75000"/>
                  <a:lumOff val="25000"/>
                </a:schemeClr>
              </a:solidFill>
              <a:effectLst>
                <a:outerShdw blurRad="38100" dist="38100" dir="2700000" algn="tl">
                  <a:srgbClr val="000000">
                    <a:alpha val="43137"/>
                  </a:srgbClr>
                </a:outerShdw>
              </a:effectLst>
            </a:endParaRPr>
          </a:p>
          <a:p>
            <a:pPr marL="274320" indent="-274320" fontAlgn="auto">
              <a:spcAft>
                <a:spcPts val="0"/>
              </a:spcAft>
              <a:buFont typeface="Wingdings 2" pitchFamily="18" charset="2"/>
              <a:buNone/>
              <a:defRPr/>
            </a:pPr>
            <a:r>
              <a:rPr lang="en-GB" sz="2000" dirty="0">
                <a:solidFill>
                  <a:schemeClr val="hlink"/>
                </a:solidFill>
              </a:rPr>
              <a:t>  Select </a:t>
            </a:r>
            <a:r>
              <a:rPr lang="en-GB" sz="2000" b="1" dirty="0">
                <a:solidFill>
                  <a:schemeClr val="hlink"/>
                </a:solidFill>
              </a:rPr>
              <a:t>UPPER(</a:t>
            </a:r>
            <a:r>
              <a:rPr lang="en-GB" sz="2000" dirty="0" err="1">
                <a:solidFill>
                  <a:schemeClr val="hlink"/>
                </a:solidFill>
              </a:rPr>
              <a:t>product_name</a:t>
            </a:r>
            <a:r>
              <a:rPr lang="en-GB" sz="2000" b="1" dirty="0">
                <a:solidFill>
                  <a:schemeClr val="hlink"/>
                </a:solidFill>
              </a:rPr>
              <a:t>)</a:t>
            </a:r>
          </a:p>
          <a:p>
            <a:pPr marL="274320" indent="-274320" fontAlgn="auto">
              <a:spcAft>
                <a:spcPts val="0"/>
              </a:spcAft>
              <a:buFont typeface="Wingdings 2" pitchFamily="18" charset="2"/>
              <a:buNone/>
              <a:defRPr/>
            </a:pPr>
            <a:r>
              <a:rPr lang="en-GB" sz="2000" dirty="0">
                <a:solidFill>
                  <a:schemeClr val="hlink"/>
                </a:solidFill>
              </a:rPr>
              <a:t>          From product;</a:t>
            </a: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endParaRPr lang="en-GB" sz="2000" dirty="0">
              <a:solidFill>
                <a:schemeClr val="hlink"/>
              </a:solidFill>
            </a:endParaRPr>
          </a:p>
          <a:p>
            <a:pPr marL="274320" indent="-274320" fontAlgn="auto">
              <a:lnSpc>
                <a:spcPct val="80000"/>
              </a:lnSpc>
              <a:spcAft>
                <a:spcPts val="0"/>
              </a:spcAft>
              <a:buFont typeface="Wingdings 2" pitchFamily="18" charset="2"/>
              <a:buNone/>
              <a:defRPr/>
            </a:pPr>
            <a:endParaRPr lang="en-GB" sz="1800" dirty="0">
              <a:solidFill>
                <a:schemeClr val="hlink"/>
              </a:solidFill>
            </a:endParaRPr>
          </a:p>
          <a:p>
            <a:pPr marL="274320" indent="-274320" fontAlgn="auto">
              <a:spcAft>
                <a:spcPts val="0"/>
              </a:spcAft>
              <a:buFont typeface="Wingdings 2" pitchFamily="18" charset="2"/>
              <a:buNone/>
              <a:defRPr/>
            </a:pPr>
            <a:r>
              <a:rPr lang="en-GB" sz="2000" dirty="0">
                <a:solidFill>
                  <a:schemeClr val="hlink"/>
                </a:solidFill>
              </a:rPr>
              <a:t>   Select </a:t>
            </a:r>
            <a:r>
              <a:rPr lang="en-GB" sz="2000" b="1" dirty="0">
                <a:solidFill>
                  <a:schemeClr val="hlink"/>
                </a:solidFill>
              </a:rPr>
              <a:t>LOWER(</a:t>
            </a:r>
            <a:r>
              <a:rPr lang="en-GB" sz="2000" dirty="0" err="1">
                <a:solidFill>
                  <a:schemeClr val="hlink"/>
                </a:solidFill>
              </a:rPr>
              <a:t>product_name</a:t>
            </a:r>
            <a:r>
              <a:rPr lang="en-GB" sz="2000" b="1" dirty="0">
                <a:solidFill>
                  <a:schemeClr val="hlink"/>
                </a:solidFill>
              </a:rPr>
              <a:t>)</a:t>
            </a:r>
            <a:r>
              <a:rPr lang="en-GB" sz="2000" dirty="0">
                <a:solidFill>
                  <a:schemeClr val="hlink"/>
                </a:solidFill>
              </a:rPr>
              <a:t> </a:t>
            </a:r>
          </a:p>
          <a:p>
            <a:pPr marL="274320" indent="-274320" fontAlgn="auto">
              <a:spcAft>
                <a:spcPts val="0"/>
              </a:spcAft>
              <a:buFont typeface="Wingdings 2" pitchFamily="18" charset="2"/>
              <a:buNone/>
              <a:defRPr/>
            </a:pPr>
            <a:r>
              <a:rPr lang="en-GB" sz="2000" dirty="0">
                <a:solidFill>
                  <a:schemeClr val="hlink"/>
                </a:solidFill>
              </a:rPr>
              <a:t>                  From product;</a:t>
            </a:r>
            <a:endParaRPr lang="en-US" sz="2000" dirty="0">
              <a:solidFill>
                <a:schemeClr val="hlink"/>
              </a:solidFill>
            </a:endParaRPr>
          </a:p>
          <a:p>
            <a:pPr marL="274320" indent="-274320" fontAlgn="auto">
              <a:lnSpc>
                <a:spcPct val="80000"/>
              </a:lnSpc>
              <a:spcAft>
                <a:spcPts val="0"/>
              </a:spcAft>
              <a:buFont typeface="Wingdings 2" pitchFamily="18" charset="2"/>
              <a:buNone/>
              <a:defRPr/>
            </a:pPr>
            <a:endParaRPr lang="en-US" sz="2000" dirty="0">
              <a:solidFill>
                <a:schemeClr val="hlink"/>
              </a:solidFill>
            </a:endParaRPr>
          </a:p>
          <a:p>
            <a:pPr marL="274320" indent="-274320" fontAlgn="auto">
              <a:lnSpc>
                <a:spcPct val="80000"/>
              </a:lnSpc>
              <a:spcAft>
                <a:spcPts val="0"/>
              </a:spcAft>
              <a:buFont typeface="Wingdings 2" pitchFamily="18" charset="2"/>
              <a:buNone/>
              <a:defRPr/>
            </a:pPr>
            <a:endParaRPr lang="en-US" sz="2200" b="1" dirty="0">
              <a:solidFill>
                <a:schemeClr val="tx1">
                  <a:lumMod val="75000"/>
                  <a:lumOff val="25000"/>
                </a:schemeClr>
              </a:solidFill>
              <a:effectLst>
                <a:outerShdw blurRad="38100" dist="38100" dir="2700000" algn="tl">
                  <a:srgbClr val="000000">
                    <a:alpha val="43137"/>
                  </a:srgbClr>
                </a:outerShdw>
              </a:effectLst>
            </a:endParaRPr>
          </a:p>
          <a:p>
            <a:pPr marL="548640" lvl="1" fontAlgn="auto">
              <a:spcBef>
                <a:spcPts val="0"/>
              </a:spcBef>
              <a:spcAft>
                <a:spcPts val="0"/>
              </a:spcAft>
              <a:buFont typeface="Wingdings 2" pitchFamily="18" charset="2"/>
              <a:buNone/>
              <a:defRPr/>
            </a:pPr>
            <a:endParaRPr lang="en-GB" sz="1100" dirty="0">
              <a:solidFill>
                <a:schemeClr val="hlink"/>
              </a:solidFill>
            </a:endParaRPr>
          </a:p>
          <a:p>
            <a:pPr marL="274320" indent="-274320" fontAlgn="auto">
              <a:spcAft>
                <a:spcPts val="0"/>
              </a:spcAft>
              <a:buFont typeface="Wingdings 2" pitchFamily="18" charset="2"/>
              <a:buNone/>
              <a:defRPr/>
            </a:pPr>
            <a:endParaRPr lang="en-GB" sz="3600" b="1" dirty="0">
              <a:solidFill>
                <a:schemeClr val="tx1">
                  <a:lumMod val="75000"/>
                  <a:lumOff val="25000"/>
                </a:schemeClr>
              </a:solidFill>
            </a:endParaRPr>
          </a:p>
          <a:p>
            <a:pPr marL="274320" indent="-274320" fontAlgn="auto">
              <a:spcAft>
                <a:spcPts val="0"/>
              </a:spcAft>
              <a:buFontTx/>
              <a:buNone/>
              <a:defRPr/>
            </a:pPr>
            <a:r>
              <a:rPr lang="en-GB" dirty="0">
                <a:solidFill>
                  <a:schemeClr val="hlink"/>
                </a:solidFill>
              </a:rPr>
              <a:t> </a:t>
            </a:r>
            <a:endParaRPr lang="en-US" dirty="0">
              <a:solidFill>
                <a:schemeClr val="hlink"/>
              </a:solidFill>
            </a:endParaRPr>
          </a:p>
          <a:p>
            <a:pPr marL="274320" indent="-274320" fontAlgn="auto">
              <a:spcAft>
                <a:spcPts val="0"/>
              </a:spcAft>
              <a:buFontTx/>
              <a:buNone/>
              <a:defRPr/>
            </a:pPr>
            <a:endParaRPr lang="en-US" dirty="0">
              <a:solidFill>
                <a:schemeClr val="hlink"/>
              </a:solidFill>
            </a:endParaRPr>
          </a:p>
        </p:txBody>
      </p:sp>
      <p:sp>
        <p:nvSpPr>
          <p:cNvPr id="6" name="Rectangle 3">
            <a:extLst>
              <a:ext uri="{FF2B5EF4-FFF2-40B4-BE49-F238E27FC236}">
                <a16:creationId xmlns:a16="http://schemas.microsoft.com/office/drawing/2014/main" id="{23CA08CB-F61E-4716-8D7E-92C816B983C7}"/>
              </a:ext>
            </a:extLst>
          </p:cNvPr>
          <p:cNvSpPr txBox="1">
            <a:spLocks noChangeArrowheads="1"/>
          </p:cNvSpPr>
          <p:nvPr/>
        </p:nvSpPr>
        <p:spPr>
          <a:xfrm>
            <a:off x="5003800" y="3068638"/>
            <a:ext cx="3168650" cy="15843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GB" sz="1600" cap="all" dirty="0">
                <a:solidFill>
                  <a:srgbClr val="333399"/>
                </a:solidFill>
                <a:latin typeface="+mn-lt"/>
                <a:cs typeface="+mn-cs"/>
              </a:rPr>
              <a:t>UPPER(</a:t>
            </a:r>
            <a:r>
              <a:rPr lang="en-GB" sz="1600" cap="all" dirty="0" err="1">
                <a:solidFill>
                  <a:srgbClr val="333399"/>
                </a:solidFill>
                <a:latin typeface="+mn-lt"/>
                <a:cs typeface="+mn-cs"/>
              </a:rPr>
              <a:t>product_name</a:t>
            </a:r>
            <a:r>
              <a:rPr lang="en-GB" sz="1600" cap="all" dirty="0">
                <a:solidFill>
                  <a:srgbClr val="333399"/>
                </a:solidFill>
                <a:latin typeface="+mn-lt"/>
                <a:cs typeface="+mn-cs"/>
              </a:rPr>
              <a:t>)</a:t>
            </a:r>
            <a:endParaRPr lang="en-US" sz="1600" cap="all"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  --------------------------------------------------------</a:t>
            </a:r>
          </a:p>
          <a:p>
            <a:pPr marL="548640" lvl="1" indent="-228600" algn="l" rtl="0" fontAlgn="auto">
              <a:lnSpc>
                <a:spcPct val="80000"/>
              </a:lnSpc>
              <a:spcBef>
                <a:spcPct val="20000"/>
              </a:spcBef>
              <a:spcAft>
                <a:spcPts val="0"/>
              </a:spcAft>
              <a:buClr>
                <a:schemeClr val="accent2"/>
              </a:buClr>
              <a:buSzPct val="85000"/>
              <a:defRPr/>
            </a:pPr>
            <a:r>
              <a:rPr lang="en-GB" dirty="0">
                <a:solidFill>
                  <a:srgbClr val="333399"/>
                </a:solidFill>
                <a:latin typeface="+mn-lt"/>
                <a:cs typeface="+mn-cs"/>
              </a:rPr>
              <a:t>   </a:t>
            </a:r>
            <a:r>
              <a:rPr lang="en-GB" sz="1600" dirty="0">
                <a:solidFill>
                  <a:srgbClr val="333399"/>
                </a:solidFill>
                <a:latin typeface="+mn-lt"/>
                <a:cs typeface="+mn-cs"/>
              </a:rPr>
              <a:t>ROCO PENCIL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FABER PEN</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ROCO PAD</a:t>
            </a:r>
          </a:p>
          <a:p>
            <a:pPr marL="548640" lvl="1" indent="-228600" algn="l" rtl="0" fontAlgn="auto">
              <a:lnSpc>
                <a:spcPct val="80000"/>
              </a:lnSpc>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
        <p:nvSpPr>
          <p:cNvPr id="8" name="Rectangle 3">
            <a:extLst>
              <a:ext uri="{FF2B5EF4-FFF2-40B4-BE49-F238E27FC236}">
                <a16:creationId xmlns:a16="http://schemas.microsoft.com/office/drawing/2014/main" id="{624765B1-CB2B-4F40-9D17-6D76B10B1015}"/>
              </a:ext>
            </a:extLst>
          </p:cNvPr>
          <p:cNvSpPr txBox="1">
            <a:spLocks noChangeArrowheads="1"/>
          </p:cNvSpPr>
          <p:nvPr/>
        </p:nvSpPr>
        <p:spPr>
          <a:xfrm>
            <a:off x="5005388" y="4941888"/>
            <a:ext cx="3167062" cy="1582737"/>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GB" sz="1600" cap="all" dirty="0">
                <a:solidFill>
                  <a:srgbClr val="333399"/>
                </a:solidFill>
                <a:latin typeface="+mn-lt"/>
                <a:cs typeface="+mn-cs"/>
              </a:rPr>
              <a:t>LOWER(</a:t>
            </a:r>
            <a:r>
              <a:rPr lang="en-GB" sz="1600" cap="all" dirty="0" err="1">
                <a:solidFill>
                  <a:srgbClr val="333399"/>
                </a:solidFill>
                <a:latin typeface="+mn-lt"/>
                <a:cs typeface="+mn-cs"/>
              </a:rPr>
              <a:t>product_name</a:t>
            </a:r>
            <a:r>
              <a:rPr lang="en-GB" sz="1600" cap="all" dirty="0">
                <a:solidFill>
                  <a:srgbClr val="333399"/>
                </a:solidFill>
                <a:latin typeface="+mn-lt"/>
                <a:cs typeface="+mn-cs"/>
              </a:rPr>
              <a:t>)</a:t>
            </a:r>
            <a:endParaRPr lang="en-US" sz="1600" cap="all"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faber</a:t>
            </a:r>
            <a:r>
              <a:rPr lang="en-GB" sz="1600" dirty="0">
                <a:solidFill>
                  <a:srgbClr val="333399"/>
                </a:solidFill>
                <a:latin typeface="+mn-lt"/>
                <a:cs typeface="+mn-cs"/>
              </a:rPr>
              <a:t> pen</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a:t>
            </a:r>
          </a:p>
          <a:p>
            <a:pPr marL="548640" lvl="1" indent="-228600" algn="l" rtl="0" fontAlgn="auto">
              <a:lnSpc>
                <a:spcPct val="80000"/>
              </a:lnSpc>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73050DA-895C-4A81-80AF-7B2296B89952}"/>
              </a:ext>
            </a:extLst>
          </p:cNvPr>
          <p:cNvSpPr>
            <a:spLocks noGrp="1" noChangeArrowheads="1"/>
          </p:cNvSpPr>
          <p:nvPr>
            <p:ph type="title"/>
          </p:nvPr>
        </p:nvSpPr>
        <p:spPr/>
        <p:txBody>
          <a:bodyPr rtlCol="0">
            <a:normAutofit fontScale="90000"/>
          </a:bodyPr>
          <a:lstStyle/>
          <a:p>
            <a:pPr fontAlgn="auto">
              <a:spcAft>
                <a:spcPts val="0"/>
              </a:spcAft>
              <a:defRPr/>
            </a:pPr>
            <a:r>
              <a:rPr lang="en-GB" sz="2000">
                <a:solidFill>
                  <a:schemeClr val="hlink"/>
                </a:solidFill>
                <a:cs typeface="Tahoma" pitchFamily="34" charset="0"/>
              </a:rPr>
              <a:t> </a:t>
            </a:r>
            <a:r>
              <a:rPr lang="en-GB" sz="4000">
                <a:solidFill>
                  <a:schemeClr val="hlink"/>
                </a:solidFill>
                <a:cs typeface="Tahoma" pitchFamily="34" charset="0"/>
              </a:rPr>
              <a:t> </a:t>
            </a:r>
            <a:br>
              <a:rPr lang="en-US" sz="4000">
                <a:solidFill>
                  <a:schemeClr val="hlink"/>
                </a:solidFill>
                <a:cs typeface="Tahoma" pitchFamily="34" charset="0"/>
              </a:rPr>
            </a:br>
            <a:br>
              <a:rPr lang="en-US" sz="4000">
                <a:solidFill>
                  <a:schemeClr val="hlink"/>
                </a:solidFill>
                <a:cs typeface="Tahoma" pitchFamily="34" charset="0"/>
              </a:rPr>
            </a:br>
            <a:endParaRPr lang="en-US" sz="4000">
              <a:solidFill>
                <a:schemeClr val="hlink"/>
              </a:solidFill>
              <a:cs typeface="Tahoma" pitchFamily="34" charset="0"/>
            </a:endParaRPr>
          </a:p>
        </p:txBody>
      </p:sp>
      <p:sp>
        <p:nvSpPr>
          <p:cNvPr id="15363" name="Rectangle 3">
            <a:extLst>
              <a:ext uri="{FF2B5EF4-FFF2-40B4-BE49-F238E27FC236}">
                <a16:creationId xmlns:a16="http://schemas.microsoft.com/office/drawing/2014/main" id="{5975776B-A5F6-4139-9F49-7DD89A6E6019}"/>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 typeface="Wingdings 2" pitchFamily="18" charset="2"/>
              <a:buNone/>
              <a:defRPr/>
            </a:pPr>
            <a:endParaRPr lang="en-US" sz="2000" b="1" dirty="0">
              <a:solidFill>
                <a:schemeClr val="tx1">
                  <a:lumMod val="75000"/>
                  <a:lumOff val="25000"/>
                </a:schemeClr>
              </a:solidFill>
              <a:effectLst>
                <a:outerShdw blurRad="38100" dist="38100" dir="2700000" algn="tl">
                  <a:srgbClr val="000000">
                    <a:alpha val="43137"/>
                  </a:srgbClr>
                </a:outerShdw>
              </a:effectLst>
            </a:endParaRPr>
          </a:p>
          <a:p>
            <a:pPr marL="274320" indent="-274320" fontAlgn="auto">
              <a:spcAft>
                <a:spcPts val="0"/>
              </a:spcAft>
              <a:buFontTx/>
              <a:buNone/>
              <a:defRPr/>
            </a:pPr>
            <a:r>
              <a:rPr lang="en-GB" sz="2000" dirty="0">
                <a:solidFill>
                  <a:schemeClr val="hlink"/>
                </a:solidFill>
              </a:rPr>
              <a:t> Select </a:t>
            </a:r>
            <a:r>
              <a:rPr lang="en-GB" sz="2000" b="1" dirty="0">
                <a:solidFill>
                  <a:schemeClr val="hlink"/>
                </a:solidFill>
              </a:rPr>
              <a:t>INITCAP(</a:t>
            </a:r>
            <a:r>
              <a:rPr lang="en-GB" sz="2000" dirty="0" err="1">
                <a:solidFill>
                  <a:schemeClr val="hlink"/>
                </a:solidFill>
              </a:rPr>
              <a:t>product_name</a:t>
            </a:r>
            <a:r>
              <a:rPr lang="en-GB" sz="2000" b="1" dirty="0">
                <a:solidFill>
                  <a:schemeClr val="hlink"/>
                </a:solidFill>
              </a:rPr>
              <a:t>)</a:t>
            </a:r>
          </a:p>
          <a:p>
            <a:pPr marL="274320" indent="-274320" fontAlgn="auto">
              <a:spcAft>
                <a:spcPts val="0"/>
              </a:spcAft>
              <a:buFontTx/>
              <a:buNone/>
              <a:defRPr/>
            </a:pPr>
            <a:r>
              <a:rPr lang="en-GB" sz="2000" dirty="0">
                <a:solidFill>
                  <a:schemeClr val="hlink"/>
                </a:solidFill>
              </a:rPr>
              <a:t>      From product;</a:t>
            </a:r>
            <a:endParaRPr lang="en-US" sz="2000" dirty="0">
              <a:solidFill>
                <a:schemeClr val="hlink"/>
              </a:solidFill>
            </a:endParaRPr>
          </a:p>
          <a:p>
            <a:pPr marL="274320" indent="-274320" fontAlgn="auto">
              <a:lnSpc>
                <a:spcPct val="80000"/>
              </a:lnSpc>
              <a:spcAft>
                <a:spcPts val="0"/>
              </a:spcAft>
              <a:buFontTx/>
              <a:buNone/>
              <a:defRPr/>
            </a:pPr>
            <a:endParaRPr lang="en-US" dirty="0">
              <a:solidFill>
                <a:schemeClr val="hlink"/>
              </a:solidFill>
            </a:endParaRPr>
          </a:p>
          <a:p>
            <a:pPr marL="274320" indent="-274320" fontAlgn="auto">
              <a:lnSpc>
                <a:spcPct val="80000"/>
              </a:lnSpc>
              <a:spcAft>
                <a:spcPts val="0"/>
              </a:spcAft>
              <a:buFontTx/>
              <a:buNone/>
              <a:defRPr/>
            </a:pPr>
            <a:r>
              <a:rPr lang="en-US" dirty="0">
                <a:solidFill>
                  <a:schemeClr val="hlink"/>
                </a:solidFill>
              </a:rPr>
              <a:t> </a:t>
            </a:r>
            <a:endParaRPr lang="en-US" sz="2400" dirty="0">
              <a:solidFill>
                <a:schemeClr val="tx1">
                  <a:lumMod val="75000"/>
                  <a:lumOff val="25000"/>
                </a:schemeClr>
              </a:solidFill>
            </a:endParaRPr>
          </a:p>
        </p:txBody>
      </p:sp>
      <p:sp>
        <p:nvSpPr>
          <p:cNvPr id="9" name="Rectangle 2">
            <a:extLst>
              <a:ext uri="{FF2B5EF4-FFF2-40B4-BE49-F238E27FC236}">
                <a16:creationId xmlns:a16="http://schemas.microsoft.com/office/drawing/2014/main" id="{67B56A3B-95D4-4EFE-87FC-65EB16CBBF2E}"/>
              </a:ext>
            </a:extLst>
          </p:cNvPr>
          <p:cNvSpPr txBox="1">
            <a:spLocks noChangeArrowheads="1"/>
          </p:cNvSpPr>
          <p:nvPr/>
        </p:nvSpPr>
        <p:spPr>
          <a:xfrm>
            <a:off x="301625" y="274638"/>
            <a:ext cx="8534400" cy="1143000"/>
          </a:xfrm>
          <a:prstGeom prst="rect">
            <a:avLst/>
          </a:prstGeom>
        </p:spPr>
        <p:txBody>
          <a:bodyPr anchor="ctr"/>
          <a:lstStyle/>
          <a:p>
            <a:pPr algn="ctr" rtl="0" fontAlgn="auto">
              <a:spcAft>
                <a:spcPts val="0"/>
              </a:spcAft>
              <a:defRPr/>
            </a:pPr>
            <a:r>
              <a:rPr lang="en-GB" sz="3400" dirty="0">
                <a:solidFill>
                  <a:srgbClr val="FFFFFF"/>
                </a:solidFill>
                <a:latin typeface="+mj-lt"/>
                <a:ea typeface="+mj-ea"/>
                <a:cs typeface="+mj-cs"/>
              </a:rPr>
              <a:t>Text Functions</a:t>
            </a:r>
            <a:br>
              <a:rPr lang="en-GB" sz="3400" dirty="0">
                <a:solidFill>
                  <a:srgbClr val="FFFFFF"/>
                </a:solidFill>
                <a:latin typeface="+mj-lt"/>
                <a:ea typeface="+mj-ea"/>
                <a:cs typeface="+mj-cs"/>
              </a:rPr>
            </a:br>
            <a:r>
              <a:rPr lang="en-GB" sz="3400" b="1" dirty="0">
                <a:solidFill>
                  <a:schemeClr val="accent2"/>
                </a:solidFill>
                <a:latin typeface="+mj-lt"/>
                <a:ea typeface="+mj-ea"/>
                <a:cs typeface="+mj-cs"/>
              </a:rPr>
              <a:t>UPPER, LOWER &amp; INITCAP</a:t>
            </a:r>
            <a:endParaRPr lang="en-US" sz="3400" dirty="0">
              <a:solidFill>
                <a:srgbClr val="FFFFFF"/>
              </a:solidFill>
              <a:latin typeface="+mj-lt"/>
              <a:ea typeface="+mj-ea"/>
              <a:cs typeface="+mj-cs"/>
            </a:endParaRPr>
          </a:p>
        </p:txBody>
      </p:sp>
      <p:sp>
        <p:nvSpPr>
          <p:cNvPr id="10" name="Rectangle 3">
            <a:extLst>
              <a:ext uri="{FF2B5EF4-FFF2-40B4-BE49-F238E27FC236}">
                <a16:creationId xmlns:a16="http://schemas.microsoft.com/office/drawing/2014/main" id="{6ADC001F-C1A8-4E9F-8EE5-8AFA83E89408}"/>
              </a:ext>
            </a:extLst>
          </p:cNvPr>
          <p:cNvSpPr txBox="1">
            <a:spLocks noChangeArrowheads="1"/>
          </p:cNvSpPr>
          <p:nvPr/>
        </p:nvSpPr>
        <p:spPr>
          <a:xfrm>
            <a:off x="684213" y="4005263"/>
            <a:ext cx="3167062" cy="13684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cap="all" dirty="0">
                <a:solidFill>
                  <a:srgbClr val="333399"/>
                </a:solidFill>
                <a:latin typeface="+mn-lt"/>
                <a:cs typeface="+mn-cs"/>
              </a:rPr>
              <a:t>INITCAP(</a:t>
            </a:r>
            <a:r>
              <a:rPr lang="en-US" sz="1600" cap="all" dirty="0" err="1">
                <a:solidFill>
                  <a:srgbClr val="333399"/>
                </a:solidFill>
                <a:latin typeface="+mn-lt"/>
                <a:cs typeface="+mn-cs"/>
              </a:rPr>
              <a:t>product_name</a:t>
            </a:r>
            <a:r>
              <a:rPr lang="en-US" sz="1600" cap="all"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Faber Pen                                                                 </a:t>
            </a:r>
            <a:br>
              <a:rPr lang="en-GB" sz="1600" dirty="0">
                <a:solidFill>
                  <a:srgbClr val="333399"/>
                </a:solidFill>
                <a:latin typeface="+mn-lt"/>
                <a:cs typeface="+mn-cs"/>
              </a:rPr>
            </a:b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a:t>
            </a:r>
            <a:endParaRPr lang="en-US" sz="1600" dirty="0" err="1">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buFont typeface="Wingdings 2" pitchFamily="18" charset="2"/>
              <a:buChar char=""/>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F8CF3606-E757-4CCC-9DA5-308400A42DD0}"/>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GB" sz="2200" dirty="0">
              <a:solidFill>
                <a:schemeClr val="tx1">
                  <a:lumMod val="75000"/>
                  <a:lumOff val="25000"/>
                </a:schemeClr>
              </a:solidFill>
            </a:endParaRPr>
          </a:p>
          <a:p>
            <a:pPr marL="274320" indent="-274320" fontAlgn="auto">
              <a:lnSpc>
                <a:spcPct val="80000"/>
              </a:lnSpc>
              <a:spcAft>
                <a:spcPts val="0"/>
              </a:spcAft>
              <a:buFontTx/>
              <a:buNone/>
              <a:defRPr/>
            </a:pPr>
            <a:r>
              <a:rPr lang="en-GB" sz="2200" dirty="0">
                <a:solidFill>
                  <a:schemeClr val="tx1">
                    <a:lumMod val="75000"/>
                    <a:lumOff val="25000"/>
                  </a:schemeClr>
                </a:solidFill>
              </a:rPr>
              <a:t>To determine the lengths of the data stored in a database column.</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Tx/>
              <a:buNone/>
              <a:defRPr/>
            </a:pPr>
            <a:endParaRPr lang="en-GB" sz="1800" b="1" dirty="0">
              <a:solidFill>
                <a:schemeClr val="tx1">
                  <a:lumMod val="75000"/>
                  <a:lumOff val="25000"/>
                </a:schemeClr>
              </a:solidFill>
            </a:endParaRPr>
          </a:p>
          <a:p>
            <a:pPr marL="274320" indent="-274320" fontAlgn="auto">
              <a:spcAft>
                <a:spcPts val="0"/>
              </a:spcAft>
              <a:buFontTx/>
              <a:buNone/>
              <a:defRPr/>
            </a:pPr>
            <a:r>
              <a:rPr lang="en-GB" sz="2000" dirty="0">
                <a:solidFill>
                  <a:schemeClr val="hlink"/>
                </a:solidFill>
              </a:rPr>
              <a:t> Select  </a:t>
            </a:r>
            <a:r>
              <a:rPr lang="en-GB" sz="2000" dirty="0" err="1">
                <a:solidFill>
                  <a:schemeClr val="hlink"/>
                </a:solidFill>
              </a:rPr>
              <a:t>product_name</a:t>
            </a:r>
            <a:r>
              <a:rPr lang="en-GB" sz="2000" dirty="0">
                <a:solidFill>
                  <a:schemeClr val="hlink"/>
                </a:solidFill>
              </a:rPr>
              <a:t>, </a:t>
            </a:r>
            <a:r>
              <a:rPr lang="en-GB" sz="2000" b="1" dirty="0">
                <a:solidFill>
                  <a:schemeClr val="hlink"/>
                </a:solidFill>
              </a:rPr>
              <a:t>LENGTH(</a:t>
            </a:r>
            <a:r>
              <a:rPr lang="en-GB" sz="2000" dirty="0" err="1">
                <a:solidFill>
                  <a:schemeClr val="hlink"/>
                </a:solidFill>
              </a:rPr>
              <a:t>product_name</a:t>
            </a:r>
            <a:r>
              <a:rPr lang="en-GB" sz="2000" b="1" dirty="0">
                <a:solidFill>
                  <a:schemeClr val="hlink"/>
                </a:solidFill>
              </a:rPr>
              <a:t>) </a:t>
            </a:r>
            <a:r>
              <a:rPr lang="en-GB" sz="2000" dirty="0">
                <a:solidFill>
                  <a:schemeClr val="hlink"/>
                </a:solidFill>
              </a:rPr>
              <a:t> AS </a:t>
            </a:r>
            <a:r>
              <a:rPr lang="en-GB" sz="2000" dirty="0" err="1">
                <a:solidFill>
                  <a:schemeClr val="hlink"/>
                </a:solidFill>
              </a:rPr>
              <a:t>Name_Length</a:t>
            </a:r>
            <a:r>
              <a:rPr lang="en-GB" sz="2000" dirty="0">
                <a:solidFill>
                  <a:schemeClr val="hlink"/>
                </a:solidFill>
              </a:rPr>
              <a:t> </a:t>
            </a:r>
          </a:p>
          <a:p>
            <a:pPr marL="274320" indent="-274320" fontAlgn="auto">
              <a:spcAft>
                <a:spcPts val="0"/>
              </a:spcAft>
              <a:buFontTx/>
              <a:buNone/>
              <a:defRPr/>
            </a:pPr>
            <a:r>
              <a:rPr lang="en-GB" sz="2000" dirty="0">
                <a:solidFill>
                  <a:schemeClr val="hlink"/>
                </a:solidFill>
              </a:rPr>
              <a:t>      From Product</a:t>
            </a:r>
          </a:p>
          <a:p>
            <a:pPr marL="274320" indent="-274320" fontAlgn="auto">
              <a:spcAft>
                <a:spcPts val="0"/>
              </a:spcAft>
              <a:buFontTx/>
              <a:buNone/>
              <a:defRPr/>
            </a:pPr>
            <a:r>
              <a:rPr lang="en-GB" sz="2000" dirty="0">
                <a:solidFill>
                  <a:schemeClr val="hlink"/>
                </a:solidFill>
              </a:rPr>
              <a:t>          where </a:t>
            </a:r>
            <a:r>
              <a:rPr lang="en-GB" sz="2000" b="1" dirty="0">
                <a:solidFill>
                  <a:schemeClr val="hlink"/>
                </a:solidFill>
              </a:rPr>
              <a:t>LENGTH(</a:t>
            </a:r>
            <a:r>
              <a:rPr lang="en-GB" sz="2000" dirty="0" err="1">
                <a:solidFill>
                  <a:schemeClr val="hlink"/>
                </a:solidFill>
              </a:rPr>
              <a:t>product_name</a:t>
            </a:r>
            <a:r>
              <a:rPr lang="en-GB" sz="2000" b="1" dirty="0">
                <a:solidFill>
                  <a:schemeClr val="hlink"/>
                </a:solidFill>
              </a:rPr>
              <a:t>)</a:t>
            </a:r>
            <a:r>
              <a:rPr lang="en-GB" sz="2000" dirty="0">
                <a:solidFill>
                  <a:schemeClr val="hlink"/>
                </a:solidFill>
              </a:rPr>
              <a:t>&gt;8;</a:t>
            </a:r>
            <a:endParaRPr lang="en-US" sz="2000" dirty="0">
              <a:solidFill>
                <a:schemeClr val="hlink"/>
              </a:solidFill>
            </a:endParaRPr>
          </a:p>
          <a:p>
            <a:pPr marL="274320" indent="-274320" fontAlgn="auto">
              <a:lnSpc>
                <a:spcPct val="80000"/>
              </a:lnSpc>
              <a:spcAft>
                <a:spcPts val="0"/>
              </a:spcAft>
              <a:buFontTx/>
              <a:buNone/>
              <a:defRPr/>
            </a:pPr>
            <a:endParaRPr lang="en-GB" sz="2000" dirty="0">
              <a:solidFill>
                <a:schemeClr val="hlink"/>
              </a:solidFill>
            </a:endParaRPr>
          </a:p>
        </p:txBody>
      </p:sp>
      <p:sp>
        <p:nvSpPr>
          <p:cNvPr id="6" name="Rectangle 2">
            <a:extLst>
              <a:ext uri="{FF2B5EF4-FFF2-40B4-BE49-F238E27FC236}">
                <a16:creationId xmlns:a16="http://schemas.microsoft.com/office/drawing/2014/main" id="{5CD94D14-5A43-4EEC-9EE4-31930C109971}"/>
              </a:ext>
            </a:extLst>
          </p:cNvPr>
          <p:cNvSpPr txBox="1">
            <a:spLocks noChangeArrowheads="1"/>
          </p:cNvSpPr>
          <p:nvPr/>
        </p:nvSpPr>
        <p:spPr>
          <a:xfrm>
            <a:off x="301625" y="274638"/>
            <a:ext cx="8534400" cy="1143000"/>
          </a:xfrm>
          <a:prstGeom prst="rect">
            <a:avLst/>
          </a:prstGeom>
        </p:spPr>
        <p:txBody>
          <a:bodyPr anchor="ctr"/>
          <a:lstStyle/>
          <a:p>
            <a:pPr algn="ctr" rtl="0" fontAlgn="auto">
              <a:spcAft>
                <a:spcPts val="0"/>
              </a:spcAft>
              <a:defRPr/>
            </a:pPr>
            <a:r>
              <a:rPr lang="en-GB" sz="3400" dirty="0">
                <a:solidFill>
                  <a:srgbClr val="FFFFFF"/>
                </a:solidFill>
                <a:latin typeface="+mj-lt"/>
                <a:ea typeface="+mj-ea"/>
                <a:cs typeface="+mj-cs"/>
              </a:rPr>
              <a:t>Text Functions</a:t>
            </a:r>
            <a:br>
              <a:rPr lang="en-GB" sz="3400" dirty="0">
                <a:solidFill>
                  <a:srgbClr val="FFFFFF"/>
                </a:solidFill>
                <a:latin typeface="+mj-lt"/>
                <a:ea typeface="+mj-ea"/>
                <a:cs typeface="+mj-cs"/>
              </a:rPr>
            </a:br>
            <a:r>
              <a:rPr lang="en-GB" sz="3400" b="1" dirty="0">
                <a:solidFill>
                  <a:schemeClr val="accent2"/>
                </a:solidFill>
                <a:latin typeface="+mj-lt"/>
                <a:ea typeface="+mj-ea"/>
                <a:cs typeface="+mj-cs"/>
              </a:rPr>
              <a:t>LENGTH</a:t>
            </a:r>
          </a:p>
        </p:txBody>
      </p:sp>
      <p:sp>
        <p:nvSpPr>
          <p:cNvPr id="7" name="Rectangle 3">
            <a:extLst>
              <a:ext uri="{FF2B5EF4-FFF2-40B4-BE49-F238E27FC236}">
                <a16:creationId xmlns:a16="http://schemas.microsoft.com/office/drawing/2014/main" id="{10FE453D-EB19-4D33-9514-6AB5340FF289}"/>
              </a:ext>
            </a:extLst>
          </p:cNvPr>
          <p:cNvSpPr txBox="1">
            <a:spLocks noChangeArrowheads="1"/>
          </p:cNvSpPr>
          <p:nvPr/>
        </p:nvSpPr>
        <p:spPr>
          <a:xfrm>
            <a:off x="2105025" y="5056188"/>
            <a:ext cx="5059363" cy="1612900"/>
          </a:xfrm>
          <a:prstGeom prst="rect">
            <a:avLst/>
          </a:prstGeom>
        </p:spPr>
        <p:txBody>
          <a:bodyPr/>
          <a:lstStyle/>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NAME_Length</a:t>
            </a:r>
            <a:r>
              <a:rPr lang="en-GB" sz="1600" dirty="0">
                <a:solidFill>
                  <a:srgbClr val="333399"/>
                </a:solidFill>
                <a:latin typeface="+mn-lt"/>
                <a:cs typeface="+mn-cs"/>
              </a:rPr>
              <a:t>       </a:t>
            </a:r>
          </a:p>
          <a:p>
            <a:pPr marL="548640" lvl="1" indent="-228600" algn="l" rtl="0" fontAlgn="auto">
              <a:spcBef>
                <a:spcPct val="20000"/>
              </a:spcBef>
              <a:spcAft>
                <a:spcPts val="0"/>
              </a:spcAft>
              <a:buClr>
                <a:schemeClr val="accent2"/>
              </a:buClr>
              <a:buSzPct val="85000"/>
              <a:defRPr/>
            </a:pP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9    </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11                         </a:t>
            </a: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p>
          <a:p>
            <a:pPr marL="548640" lvl="1" indent="-228600" algn="l" rtl="0" fontAlgn="auto">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endParaRPr lang="en-US" dirty="0">
              <a:solidFill>
                <a:srgbClr val="333399"/>
              </a:solidFill>
              <a:latin typeface="+mn-lt"/>
              <a:cs typeface="+mn-cs"/>
            </a:endParaRPr>
          </a:p>
          <a:p>
            <a:pPr marL="274320" indent="-274320" algn="l" rtl="0" fontAlgn="auto">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59381E2E-4BDC-4F3C-BF08-ED1B3EF2682B}"/>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b="1">
                <a:solidFill>
                  <a:schemeClr val="accent2"/>
                </a:solidFill>
                <a:cs typeface="Tahoma" pitchFamily="34" charset="0"/>
              </a:rPr>
            </a:br>
            <a:r>
              <a:rPr lang="en-GB" b="1">
                <a:solidFill>
                  <a:schemeClr val="accent2"/>
                </a:solidFill>
                <a:cs typeface="Tahoma" pitchFamily="34" charset="0"/>
              </a:rPr>
              <a:t>SUBSTR</a:t>
            </a:r>
            <a:endParaRPr lang="en-US" b="1">
              <a:solidFill>
                <a:schemeClr val="accent2"/>
              </a:solidFill>
              <a:cs typeface="Tahoma" pitchFamily="34" charset="0"/>
            </a:endParaRPr>
          </a:p>
        </p:txBody>
      </p:sp>
      <p:sp>
        <p:nvSpPr>
          <p:cNvPr id="20483" name="Rectangle 3">
            <a:extLst>
              <a:ext uri="{FF2B5EF4-FFF2-40B4-BE49-F238E27FC236}">
                <a16:creationId xmlns:a16="http://schemas.microsoft.com/office/drawing/2014/main" id="{BCC56E08-5098-478E-9446-E9F1F0A7CCA3}"/>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GB" sz="2400" dirty="0">
              <a:solidFill>
                <a:schemeClr val="hlink"/>
              </a:solidFill>
            </a:endParaRPr>
          </a:p>
          <a:p>
            <a:pPr marL="274320" indent="-274320" fontAlgn="auto">
              <a:lnSpc>
                <a:spcPct val="80000"/>
              </a:lnSpc>
              <a:spcAft>
                <a:spcPts val="0"/>
              </a:spcAft>
              <a:buFont typeface="Wingdings 2" pitchFamily="18" charset="2"/>
              <a:buNone/>
              <a:defRPr/>
            </a:pPr>
            <a:r>
              <a:rPr lang="en-GB" sz="2400" dirty="0">
                <a:cs typeface="Arial" charset="0"/>
              </a:rPr>
              <a:t>To separate multiple bits of data into discrete segments. </a:t>
            </a: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Tx/>
              <a:buNone/>
              <a:defRPr/>
            </a:pPr>
            <a:endParaRPr lang="en-GB" sz="1800" b="1" dirty="0">
              <a:solidFill>
                <a:schemeClr val="tx1">
                  <a:lumMod val="75000"/>
                  <a:lumOff val="25000"/>
                </a:schemeClr>
              </a:solidFill>
            </a:endParaRPr>
          </a:p>
          <a:p>
            <a:pPr marL="0" indent="0" fontAlgn="auto">
              <a:spcAft>
                <a:spcPts val="0"/>
              </a:spcAft>
              <a:buFontTx/>
              <a:buNone/>
              <a:defRPr/>
            </a:pPr>
            <a:r>
              <a:rPr lang="en-US" sz="1800" dirty="0">
                <a:solidFill>
                  <a:schemeClr val="hlink"/>
                </a:solidFill>
                <a:cs typeface="Arial" charset="0"/>
              </a:rPr>
              <a:t>Select  </a:t>
            </a:r>
            <a:r>
              <a:rPr lang="en-US" sz="1800" b="1" dirty="0">
                <a:solidFill>
                  <a:schemeClr val="hlink"/>
                </a:solidFill>
                <a:cs typeface="Arial" charset="0"/>
              </a:rPr>
              <a:t>SUBSTR(</a:t>
            </a:r>
            <a:r>
              <a:rPr lang="en-US" sz="1800" dirty="0">
                <a:solidFill>
                  <a:schemeClr val="hlink"/>
                </a:solidFill>
                <a:cs typeface="Arial" charset="0"/>
              </a:rPr>
              <a:t>item_id,1,2</a:t>
            </a:r>
            <a:r>
              <a:rPr lang="en-US" sz="1800" b="1" dirty="0">
                <a:solidFill>
                  <a:schemeClr val="hlink"/>
                </a:solidFill>
                <a:cs typeface="Arial" charset="0"/>
              </a:rPr>
              <a:t>) </a:t>
            </a:r>
            <a:r>
              <a:rPr lang="en-US" sz="1800" dirty="0">
                <a:solidFill>
                  <a:schemeClr val="hlink"/>
                </a:solidFill>
                <a:cs typeface="Arial" charset="0"/>
              </a:rPr>
              <a:t>Location, </a:t>
            </a:r>
            <a:r>
              <a:rPr lang="en-US" sz="1800" b="1" dirty="0">
                <a:solidFill>
                  <a:schemeClr val="hlink"/>
                </a:solidFill>
                <a:cs typeface="Arial" charset="0"/>
              </a:rPr>
              <a:t>SUBSTR(</a:t>
            </a:r>
            <a:r>
              <a:rPr lang="en-US" sz="1800" dirty="0">
                <a:solidFill>
                  <a:schemeClr val="hlink"/>
                </a:solidFill>
                <a:cs typeface="Arial" charset="0"/>
              </a:rPr>
              <a:t>item_id,4,3</a:t>
            </a:r>
            <a:r>
              <a:rPr lang="en-US" sz="1800" b="1" dirty="0">
                <a:solidFill>
                  <a:schemeClr val="hlink"/>
                </a:solidFill>
                <a:cs typeface="Arial" charset="0"/>
              </a:rPr>
              <a:t>)</a:t>
            </a:r>
            <a:r>
              <a:rPr lang="en-US" sz="1800" dirty="0">
                <a:solidFill>
                  <a:schemeClr val="hlink"/>
                </a:solidFill>
                <a:cs typeface="Arial" charset="0"/>
              </a:rPr>
              <a:t> Number, </a:t>
            </a:r>
            <a:r>
              <a:rPr lang="en-US" sz="1800" dirty="0" err="1">
                <a:solidFill>
                  <a:schemeClr val="hlink"/>
                </a:solidFill>
                <a:cs typeface="Arial" charset="0"/>
              </a:rPr>
              <a:t>Item_desc</a:t>
            </a:r>
            <a:r>
              <a:rPr lang="en-US" sz="1800" dirty="0">
                <a:solidFill>
                  <a:schemeClr val="hlink"/>
                </a:solidFill>
                <a:cs typeface="Arial" charset="0"/>
              </a:rPr>
              <a:t> </a:t>
            </a:r>
          </a:p>
          <a:p>
            <a:pPr fontAlgn="auto">
              <a:spcAft>
                <a:spcPts val="0"/>
              </a:spcAft>
              <a:buFontTx/>
              <a:buNone/>
              <a:defRPr/>
            </a:pPr>
            <a:r>
              <a:rPr lang="en-US" sz="1800" dirty="0">
                <a:solidFill>
                  <a:schemeClr val="hlink"/>
                </a:solidFill>
                <a:cs typeface="Arial" charset="0"/>
              </a:rPr>
              <a:t>       From item;</a:t>
            </a:r>
          </a:p>
          <a:p>
            <a:pPr fontAlgn="auto">
              <a:spcAft>
                <a:spcPts val="0"/>
              </a:spcAft>
              <a:buFontTx/>
              <a:buNone/>
              <a:defRPr/>
            </a:pPr>
            <a:endParaRPr lang="en-US" sz="1800" dirty="0">
              <a:solidFill>
                <a:schemeClr val="hlink"/>
              </a:solidFill>
              <a:cs typeface="Arial" charset="0"/>
            </a:endParaRPr>
          </a:p>
        </p:txBody>
      </p:sp>
      <p:sp>
        <p:nvSpPr>
          <p:cNvPr id="6" name="Rectangle 3">
            <a:extLst>
              <a:ext uri="{FF2B5EF4-FFF2-40B4-BE49-F238E27FC236}">
                <a16:creationId xmlns:a16="http://schemas.microsoft.com/office/drawing/2014/main" id="{7E4FCC20-D612-42C7-A68F-1A1FF5B550F3}"/>
              </a:ext>
            </a:extLst>
          </p:cNvPr>
          <p:cNvSpPr txBox="1">
            <a:spLocks noChangeArrowheads="1"/>
          </p:cNvSpPr>
          <p:nvPr/>
        </p:nvSpPr>
        <p:spPr bwMode="auto">
          <a:xfrm>
            <a:off x="1331913" y="4913313"/>
            <a:ext cx="5040312" cy="1323975"/>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dirty="0">
                <a:solidFill>
                  <a:srgbClr val="333399"/>
                </a:solidFill>
                <a:latin typeface="+mn-lt"/>
                <a:cs typeface="Arial" charset="0"/>
              </a:rPr>
              <a:t>  </a:t>
            </a:r>
            <a:r>
              <a:rPr lang="en-US" sz="1600" cap="all" dirty="0">
                <a:solidFill>
                  <a:srgbClr val="333399"/>
                </a:solidFill>
                <a:latin typeface="+mn-lt"/>
                <a:cs typeface="Arial" charset="0"/>
              </a:rPr>
              <a:t>Location           Number           </a:t>
            </a:r>
            <a:r>
              <a:rPr lang="en-US" sz="1600" cap="all" dirty="0" err="1">
                <a:solidFill>
                  <a:srgbClr val="333399"/>
                </a:solidFill>
                <a:latin typeface="+mn-lt"/>
                <a:cs typeface="Arial" charset="0"/>
              </a:rPr>
              <a:t>Item_desc</a:t>
            </a:r>
            <a:endParaRPr lang="en-US" sz="1600" cap="all"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LA	                  101	           Box, Small</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NY	                  102	           Bottle, Large</a:t>
            </a:r>
          </a:p>
          <a:p>
            <a:pPr marL="273050" indent="-273050" algn="l" rtl="0">
              <a:lnSpc>
                <a:spcPct val="80000"/>
              </a:lnSpc>
              <a:spcBef>
                <a:spcPct val="20000"/>
              </a:spcBef>
              <a:buClr>
                <a:schemeClr val="accent2"/>
              </a:buClr>
              <a:buSzPct val="85000"/>
              <a:defRPr/>
            </a:pPr>
            <a:endParaRPr lang="en-GB"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DD703362-6945-4118-8E96-EF9BE3A9A80B}"/>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INSTR</a:t>
            </a:r>
            <a:endParaRPr lang="en-US">
              <a:cs typeface="Tahoma" pitchFamily="34" charset="0"/>
            </a:endParaRPr>
          </a:p>
        </p:txBody>
      </p:sp>
      <p:sp>
        <p:nvSpPr>
          <p:cNvPr id="21507" name="Rectangle 3">
            <a:extLst>
              <a:ext uri="{FF2B5EF4-FFF2-40B4-BE49-F238E27FC236}">
                <a16:creationId xmlns:a16="http://schemas.microsoft.com/office/drawing/2014/main" id="{2CBA1C3D-AE19-44F1-81F2-F7D9E0D61C7F}"/>
              </a:ext>
            </a:extLst>
          </p:cNvPr>
          <p:cNvSpPr>
            <a:spLocks noGrp="1" noChangeArrowheads="1"/>
          </p:cNvSpPr>
          <p:nvPr>
            <p:ph idx="1"/>
          </p:nvPr>
        </p:nvSpPr>
        <p:spPr/>
        <p:txBody>
          <a:bodyPr rtlCol="0">
            <a:normAutofit/>
          </a:bodyPr>
          <a:lstStyle/>
          <a:p>
            <a:pPr fontAlgn="auto">
              <a:spcAft>
                <a:spcPts val="0"/>
              </a:spcAft>
              <a:buFont typeface="Wingdings 2" pitchFamily="18" charset="2"/>
              <a:buNone/>
              <a:defRPr/>
            </a:pPr>
            <a:endParaRPr lang="en-US" sz="1600" dirty="0">
              <a:cs typeface="Arial" charset="0"/>
            </a:endParaRPr>
          </a:p>
          <a:p>
            <a:pPr marL="0" indent="0" algn="just" fontAlgn="auto">
              <a:spcAft>
                <a:spcPts val="0"/>
              </a:spcAft>
              <a:buFont typeface="Wingdings 2" pitchFamily="18" charset="2"/>
              <a:buNone/>
              <a:defRPr/>
            </a:pPr>
            <a:r>
              <a:rPr lang="en-US" sz="2000" dirty="0">
                <a:cs typeface="Arial" charset="0"/>
              </a:rPr>
              <a:t>Useful  when you have substrings vary in length. This mean not only is the length of the first substring is unknown, but the starting position of the second substring can also vary.</a:t>
            </a: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300" dirty="0">
              <a:cs typeface="Arial" charset="0"/>
            </a:endParaRPr>
          </a:p>
          <a:p>
            <a:pPr fontAlgn="auto">
              <a:spcAft>
                <a:spcPts val="0"/>
              </a:spcAft>
              <a:buFontTx/>
              <a:buNone/>
              <a:defRPr/>
            </a:pPr>
            <a:r>
              <a:rPr lang="en-US" sz="2000" dirty="0">
                <a:solidFill>
                  <a:schemeClr val="hlink"/>
                </a:solidFill>
                <a:cs typeface="Arial" charset="0"/>
              </a:rPr>
              <a:t>Select  </a:t>
            </a:r>
            <a:r>
              <a:rPr lang="en-US" sz="2000" dirty="0" err="1">
                <a:solidFill>
                  <a:schemeClr val="hlink"/>
                </a:solidFill>
                <a:cs typeface="Arial" charset="0"/>
              </a:rPr>
              <a:t>item_desc</a:t>
            </a:r>
            <a:r>
              <a:rPr lang="en-US" sz="2000" dirty="0">
                <a:solidFill>
                  <a:schemeClr val="hlink"/>
                </a:solidFill>
                <a:cs typeface="Arial" charset="0"/>
              </a:rPr>
              <a:t>, </a:t>
            </a:r>
            <a:r>
              <a:rPr lang="en-US" sz="2000" b="1" dirty="0">
                <a:solidFill>
                  <a:schemeClr val="hlink"/>
                </a:solidFill>
                <a:cs typeface="Arial" charset="0"/>
              </a:rPr>
              <a:t>INSTR(</a:t>
            </a:r>
            <a:r>
              <a:rPr lang="en-US" sz="2000" dirty="0" err="1">
                <a:solidFill>
                  <a:schemeClr val="hlink"/>
                </a:solidFill>
                <a:cs typeface="Arial" charset="0"/>
              </a:rPr>
              <a:t>item_desc</a:t>
            </a:r>
            <a:r>
              <a:rPr lang="en-US" sz="2000" dirty="0">
                <a:solidFill>
                  <a:schemeClr val="hlink"/>
                </a:solidFill>
                <a:cs typeface="Arial" charset="0"/>
              </a:rPr>
              <a:t>, ’,’ , 1</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item;</a:t>
            </a:r>
          </a:p>
        </p:txBody>
      </p:sp>
      <p:sp>
        <p:nvSpPr>
          <p:cNvPr id="6" name="Rectangle 3">
            <a:extLst>
              <a:ext uri="{FF2B5EF4-FFF2-40B4-BE49-F238E27FC236}">
                <a16:creationId xmlns:a16="http://schemas.microsoft.com/office/drawing/2014/main" id="{C94AE640-6CA3-4E35-BADD-68F41D2A2C04}"/>
              </a:ext>
            </a:extLst>
          </p:cNvPr>
          <p:cNvSpPr txBox="1">
            <a:spLocks noChangeArrowheads="1"/>
          </p:cNvSpPr>
          <p:nvPr/>
        </p:nvSpPr>
        <p:spPr bwMode="auto">
          <a:xfrm>
            <a:off x="1476375" y="5157788"/>
            <a:ext cx="4895850" cy="1366837"/>
          </a:xfrm>
          <a:prstGeom prst="rect">
            <a:avLst/>
          </a:prstGeom>
          <a:noFill/>
          <a:ln w="9525">
            <a:noFill/>
            <a:miter lim="800000"/>
            <a:headEnd/>
            <a:tailEnd/>
          </a:ln>
        </p:spPr>
        <p:txBody>
          <a:bodyPr/>
          <a:lstStyle/>
          <a:p>
            <a:pPr marL="273050" indent="-273050" algn="l" rtl="0">
              <a:lnSpc>
                <a:spcPct val="90000"/>
              </a:lnSpc>
              <a:spcBef>
                <a:spcPct val="20000"/>
              </a:spcBef>
              <a:buClr>
                <a:schemeClr val="accent2"/>
              </a:buClr>
              <a:buSzPct val="85000"/>
              <a:defRPr/>
            </a:pPr>
            <a:r>
              <a:rPr lang="en-US" dirty="0">
                <a:solidFill>
                  <a:srgbClr val="333399"/>
                </a:solidFill>
                <a:latin typeface="+mn-lt"/>
                <a:cs typeface="Arial" charset="0"/>
              </a:rPr>
              <a:t>    </a:t>
            </a:r>
            <a:r>
              <a:rPr lang="en-US" sz="1600" cap="all" dirty="0" err="1">
                <a:solidFill>
                  <a:srgbClr val="333399"/>
                </a:solidFill>
                <a:latin typeface="+mn-lt"/>
                <a:cs typeface="Arial" charset="0"/>
              </a:rPr>
              <a:t>item_desc</a:t>
            </a:r>
            <a:r>
              <a:rPr lang="en-US" sz="1600" cap="all" dirty="0">
                <a:solidFill>
                  <a:srgbClr val="333399"/>
                </a:solidFill>
                <a:latin typeface="+mn-lt"/>
                <a:cs typeface="Arial" charset="0"/>
              </a:rPr>
              <a:t>	   INSTR(</a:t>
            </a:r>
            <a:r>
              <a:rPr lang="en-US" sz="1600" cap="all" dirty="0" err="1">
                <a:solidFill>
                  <a:srgbClr val="333399"/>
                </a:solidFill>
                <a:latin typeface="+mn-lt"/>
                <a:cs typeface="Arial" charset="0"/>
              </a:rPr>
              <a:t>item_desc</a:t>
            </a:r>
            <a:r>
              <a:rPr lang="en-US" sz="1600" cap="all" dirty="0">
                <a:solidFill>
                  <a:srgbClr val="333399"/>
                </a:solidFill>
                <a:latin typeface="+mn-lt"/>
                <a:cs typeface="Arial" charset="0"/>
              </a:rPr>
              <a:t>, ’,’ , 1)</a:t>
            </a:r>
          </a:p>
          <a:p>
            <a:pPr marL="273050" indent="-273050" algn="l" rtl="0">
              <a:lnSpc>
                <a:spcPct val="9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90000"/>
              </a:lnSpc>
              <a:spcBef>
                <a:spcPct val="20000"/>
              </a:spcBef>
              <a:buClr>
                <a:schemeClr val="accent2"/>
              </a:buClr>
              <a:buSzPct val="85000"/>
              <a:defRPr/>
            </a:pPr>
            <a:r>
              <a:rPr lang="en-US" sz="1600" dirty="0">
                <a:solidFill>
                  <a:srgbClr val="333399"/>
                </a:solidFill>
                <a:latin typeface="+mn-lt"/>
                <a:cs typeface="Arial" charset="0"/>
              </a:rPr>
              <a:t>   Box, Small		4</a:t>
            </a:r>
          </a:p>
          <a:p>
            <a:pPr marL="273050" indent="-273050" algn="l" rtl="0">
              <a:lnSpc>
                <a:spcPct val="90000"/>
              </a:lnSpc>
              <a:spcBef>
                <a:spcPct val="20000"/>
              </a:spcBef>
              <a:buClr>
                <a:schemeClr val="accent2"/>
              </a:buClr>
              <a:buSzPct val="85000"/>
              <a:defRPr/>
            </a:pPr>
            <a:r>
              <a:rPr lang="en-US" sz="1600" dirty="0">
                <a:solidFill>
                  <a:srgbClr val="333399"/>
                </a:solidFill>
                <a:latin typeface="+mn-lt"/>
                <a:cs typeface="Arial" charset="0"/>
              </a:rPr>
              <a:t>   Bottle, Large		7</a:t>
            </a:r>
          </a:p>
          <a:p>
            <a:pPr marL="273050" indent="-273050" algn="l" rtl="0">
              <a:lnSpc>
                <a:spcPct val="90000"/>
              </a:lnSpc>
              <a:spcBef>
                <a:spcPct val="20000"/>
              </a:spcBef>
              <a:buClr>
                <a:schemeClr val="accent2"/>
              </a:buClr>
              <a:buSzPct val="85000"/>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a:extLst>
              <a:ext uri="{FF2B5EF4-FFF2-40B4-BE49-F238E27FC236}">
                <a16:creationId xmlns:a16="http://schemas.microsoft.com/office/drawing/2014/main" id="{E5E274F3-D029-4C4A-BE8E-26C261306780}"/>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REPLACE</a:t>
            </a:r>
            <a:endParaRPr lang="en-US">
              <a:cs typeface="Tahoma" pitchFamily="34" charset="0"/>
            </a:endParaRPr>
          </a:p>
        </p:txBody>
      </p:sp>
      <p:sp>
        <p:nvSpPr>
          <p:cNvPr id="23555" name="Rectangle 9">
            <a:extLst>
              <a:ext uri="{FF2B5EF4-FFF2-40B4-BE49-F238E27FC236}">
                <a16:creationId xmlns:a16="http://schemas.microsoft.com/office/drawing/2014/main" id="{88962E67-875B-408B-A4D0-5064D4FA69FD}"/>
              </a:ext>
            </a:extLst>
          </p:cNvPr>
          <p:cNvSpPr>
            <a:spLocks noGrp="1" noChangeArrowheads="1"/>
          </p:cNvSpPr>
          <p:nvPr>
            <p:ph idx="1"/>
          </p:nvPr>
        </p:nvSpPr>
        <p:spPr/>
        <p:txBody>
          <a:bodyPr rtlCol="0">
            <a:normAutofit/>
          </a:bodyPr>
          <a:lstStyle/>
          <a:p>
            <a:pPr fontAlgn="auto">
              <a:lnSpc>
                <a:spcPct val="80000"/>
              </a:lnSpc>
              <a:spcAft>
                <a:spcPts val="0"/>
              </a:spcAft>
              <a:buFont typeface="Wingdings 2" pitchFamily="18" charset="2"/>
              <a:buNone/>
              <a:defRPr/>
            </a:pPr>
            <a:endParaRPr lang="en-US" sz="2000" b="1" dirty="0">
              <a:solidFill>
                <a:schemeClr val="accent2"/>
              </a:solidFill>
              <a:cs typeface="Arial" charset="0"/>
            </a:endParaRPr>
          </a:p>
          <a:p>
            <a:pPr fontAlgn="auto">
              <a:spcAft>
                <a:spcPts val="0"/>
              </a:spcAft>
              <a:buFont typeface="Wingdings 2" pitchFamily="18" charset="2"/>
              <a:buNone/>
              <a:defRPr/>
            </a:pPr>
            <a:r>
              <a:rPr lang="en-US" sz="2000" b="1" dirty="0">
                <a:solidFill>
                  <a:srgbClr val="00B050"/>
                </a:solidFill>
                <a:cs typeface="Arial" charset="0"/>
              </a:rPr>
              <a:t>Replace(char, str1, str2)</a:t>
            </a:r>
          </a:p>
          <a:p>
            <a:pPr fontAlgn="auto">
              <a:spcAft>
                <a:spcPts val="0"/>
              </a:spcAft>
              <a:buFontTx/>
              <a:buNone/>
              <a:defRPr/>
            </a:pPr>
            <a:r>
              <a:rPr lang="en-US" sz="2200" dirty="0">
                <a:cs typeface="Arial" charset="0"/>
              </a:rPr>
              <a:t>  Every occurrence of </a:t>
            </a:r>
            <a:r>
              <a:rPr lang="en-US" sz="2200" b="1" dirty="0">
                <a:cs typeface="Arial" charset="0"/>
              </a:rPr>
              <a:t>str1</a:t>
            </a:r>
            <a:r>
              <a:rPr lang="en-US" sz="2200" dirty="0">
                <a:cs typeface="Arial" charset="0"/>
              </a:rPr>
              <a:t> in char is replaced by </a:t>
            </a:r>
            <a:r>
              <a:rPr lang="en-US" sz="2200" b="1" dirty="0">
                <a:cs typeface="Arial" charset="0"/>
              </a:rPr>
              <a:t>str2</a:t>
            </a:r>
            <a:r>
              <a:rPr lang="en-US" sz="2200" dirty="0">
                <a:cs typeface="Arial" charset="0"/>
              </a:rPr>
              <a:t>.</a:t>
            </a:r>
          </a:p>
          <a:p>
            <a:pPr fontAlgn="auto">
              <a:lnSpc>
                <a:spcPct val="80000"/>
              </a:lnSpc>
              <a:spcAft>
                <a:spcPts val="0"/>
              </a:spcAft>
              <a:buFontTx/>
              <a:buNone/>
              <a:defRPr/>
            </a:pPr>
            <a:endParaRPr lang="en-US" sz="1600" b="1" dirty="0">
              <a:cs typeface="Arial" charset="0"/>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300" dirty="0">
              <a:cs typeface="Arial" charset="0"/>
            </a:endParaRPr>
          </a:p>
          <a:p>
            <a:pPr fontAlgn="auto">
              <a:spcAft>
                <a:spcPts val="0"/>
              </a:spcAft>
              <a:buFontTx/>
              <a:buNone/>
              <a:defRPr/>
            </a:pPr>
            <a:r>
              <a:rPr lang="en-US" sz="2000" dirty="0">
                <a:solidFill>
                  <a:schemeClr val="hlink"/>
                </a:solidFill>
                <a:cs typeface="Arial" charset="0"/>
              </a:rPr>
              <a:t>Select </a:t>
            </a:r>
            <a:r>
              <a:rPr lang="en-US" sz="2000" b="1" dirty="0">
                <a:solidFill>
                  <a:schemeClr val="hlink"/>
                </a:solidFill>
                <a:cs typeface="Arial" charset="0"/>
              </a:rPr>
              <a:t>Replace(</a:t>
            </a:r>
            <a:r>
              <a:rPr lang="en-US" sz="2000" dirty="0" err="1">
                <a:solidFill>
                  <a:schemeClr val="hlink"/>
                </a:solidFill>
                <a:cs typeface="Arial" charset="0"/>
              </a:rPr>
              <a:t>name,'Jamil','Sara</a:t>
            </a:r>
            <a:r>
              <a:rPr lang="en-US" sz="2000" dirty="0">
                <a:solidFill>
                  <a:schemeClr val="hlink"/>
                </a:solidFill>
                <a:cs typeface="Arial" charset="0"/>
              </a:rPr>
              <a:t>'</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employee;</a:t>
            </a:r>
          </a:p>
          <a:p>
            <a:pPr fontAlgn="auto">
              <a:lnSpc>
                <a:spcPct val="80000"/>
              </a:lnSpc>
              <a:spcAft>
                <a:spcPts val="0"/>
              </a:spcAft>
              <a:buFontTx/>
              <a:buNone/>
              <a:defRPr/>
            </a:pPr>
            <a:endParaRPr lang="en-US" sz="2000" dirty="0">
              <a:solidFill>
                <a:schemeClr val="hlink"/>
              </a:solidFill>
              <a:cs typeface="Arial" charset="0"/>
            </a:endParaRPr>
          </a:p>
        </p:txBody>
      </p:sp>
      <p:sp>
        <p:nvSpPr>
          <p:cNvPr id="6" name="Rectangle 9">
            <a:extLst>
              <a:ext uri="{FF2B5EF4-FFF2-40B4-BE49-F238E27FC236}">
                <a16:creationId xmlns:a16="http://schemas.microsoft.com/office/drawing/2014/main" id="{7CE03627-0D91-4AC1-BE90-98A2F629DD29}"/>
              </a:ext>
            </a:extLst>
          </p:cNvPr>
          <p:cNvSpPr txBox="1">
            <a:spLocks noChangeArrowheads="1"/>
          </p:cNvSpPr>
          <p:nvPr/>
        </p:nvSpPr>
        <p:spPr bwMode="auto">
          <a:xfrm>
            <a:off x="5148263" y="3789363"/>
            <a:ext cx="3816350" cy="2735262"/>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REPLACE(NAME,'JAMIL','SARA')</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b="1" dirty="0">
                <a:solidFill>
                  <a:srgbClr val="333399"/>
                </a:solidFill>
                <a:latin typeface="+mn-lt"/>
                <a:cs typeface="Arial" charset="0"/>
              </a:rPr>
              <a:t>Sara</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buFont typeface="Wingdings 2" pitchFamily="18" charset="2"/>
              <a:buChar char=""/>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D0D09628-5107-4E5B-B45B-D591B2669917}"/>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 Concatenation operator ||</a:t>
            </a:r>
            <a:endParaRPr lang="en-US">
              <a:cs typeface="Tahoma" pitchFamily="34" charset="0"/>
            </a:endParaRPr>
          </a:p>
        </p:txBody>
      </p:sp>
      <p:sp>
        <p:nvSpPr>
          <p:cNvPr id="24579" name="Rectangle 3">
            <a:extLst>
              <a:ext uri="{FF2B5EF4-FFF2-40B4-BE49-F238E27FC236}">
                <a16:creationId xmlns:a16="http://schemas.microsoft.com/office/drawing/2014/main" id="{C5622184-D8F6-424F-B310-3825ED2F9C85}"/>
              </a:ext>
            </a:extLst>
          </p:cNvPr>
          <p:cNvSpPr>
            <a:spLocks noGrp="1" noChangeArrowheads="1"/>
          </p:cNvSpPr>
          <p:nvPr>
            <p:ph idx="1"/>
          </p:nvPr>
        </p:nvSpPr>
        <p:spPr/>
        <p:txBody>
          <a:bodyPr rtlCol="0">
            <a:normAutofit/>
          </a:bodyPr>
          <a:lstStyle/>
          <a:p>
            <a:pPr fontAlgn="auto">
              <a:lnSpc>
                <a:spcPct val="80000"/>
              </a:lnSpc>
              <a:spcAft>
                <a:spcPts val="0"/>
              </a:spcAft>
              <a:buFont typeface="Wingdings 2" pitchFamily="18" charset="2"/>
              <a:buNone/>
              <a:defRPr/>
            </a:pPr>
            <a:endParaRPr lang="en-US" sz="2000" b="1" dirty="0">
              <a:solidFill>
                <a:schemeClr val="accent2"/>
              </a:solidFill>
              <a:cs typeface="Arial" charset="0"/>
            </a:endParaRPr>
          </a:p>
          <a:p>
            <a:pPr marL="0" indent="0" algn="just" fontAlgn="auto">
              <a:spcAft>
                <a:spcPts val="0"/>
              </a:spcAft>
              <a:buFontTx/>
              <a:buNone/>
              <a:defRPr/>
            </a:pPr>
            <a:r>
              <a:rPr lang="en-US" sz="2200" dirty="0">
                <a:cs typeface="Arial" charset="0"/>
              </a:rPr>
              <a:t>To concatenate column names with other column names or with literal characters.</a:t>
            </a:r>
          </a:p>
          <a:p>
            <a:pPr fontAlgn="auto">
              <a:lnSpc>
                <a:spcPct val="80000"/>
              </a:lnSpc>
              <a:spcAft>
                <a:spcPts val="0"/>
              </a:spcAft>
              <a:buFontTx/>
              <a:buNone/>
              <a:defRPr/>
            </a:pPr>
            <a:endParaRPr lang="en-US" sz="1800" b="1" dirty="0">
              <a:cs typeface="Arial" charset="0"/>
            </a:endParaRP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4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600" dirty="0">
              <a:cs typeface="Arial" charset="0"/>
            </a:endParaRPr>
          </a:p>
          <a:p>
            <a:pPr fontAlgn="auto">
              <a:spcAft>
                <a:spcPts val="0"/>
              </a:spcAft>
              <a:buFontTx/>
              <a:buNone/>
              <a:defRPr/>
            </a:pPr>
            <a:r>
              <a:rPr lang="en-US" sz="2000" dirty="0">
                <a:solidFill>
                  <a:schemeClr val="hlink"/>
                </a:solidFill>
                <a:cs typeface="Arial" charset="0"/>
              </a:rPr>
              <a:t>Select </a:t>
            </a:r>
            <a:r>
              <a:rPr lang="en-US" sz="2000" dirty="0">
                <a:solidFill>
                  <a:srgbClr val="CF3B0D"/>
                </a:solidFill>
                <a:cs typeface="Arial" charset="0"/>
              </a:rPr>
              <a:t>name </a:t>
            </a:r>
            <a:r>
              <a:rPr lang="en-US" sz="2000" b="1" dirty="0">
                <a:solidFill>
                  <a:srgbClr val="CF3B0D"/>
                </a:solidFill>
                <a:cs typeface="Arial" charset="0"/>
              </a:rPr>
              <a:t>||</a:t>
            </a:r>
            <a:r>
              <a:rPr lang="en-US" sz="2000" dirty="0">
                <a:solidFill>
                  <a:srgbClr val="CF3B0D"/>
                </a:solidFill>
                <a:cs typeface="Arial" charset="0"/>
              </a:rPr>
              <a:t> ‘ has an id of ‘ </a:t>
            </a:r>
            <a:r>
              <a:rPr lang="en-US" sz="2000" b="1" dirty="0">
                <a:solidFill>
                  <a:srgbClr val="CF3B0D"/>
                </a:solidFill>
                <a:cs typeface="Arial" charset="0"/>
              </a:rPr>
              <a:t>|| </a:t>
            </a:r>
            <a:r>
              <a:rPr lang="en-US" sz="2000" dirty="0" err="1">
                <a:solidFill>
                  <a:srgbClr val="CF3B0D"/>
                </a:solidFill>
                <a:cs typeface="Arial" charset="0"/>
              </a:rPr>
              <a:t>ssn</a:t>
            </a:r>
            <a:endParaRPr lang="en-US" sz="2000" dirty="0">
              <a:solidFill>
                <a:srgbClr val="CF3B0D"/>
              </a:solidFill>
              <a:cs typeface="Arial" charset="0"/>
            </a:endParaRPr>
          </a:p>
          <a:p>
            <a:pPr fontAlgn="auto">
              <a:spcAft>
                <a:spcPts val="0"/>
              </a:spcAft>
              <a:buFontTx/>
              <a:buNone/>
              <a:defRPr/>
            </a:pPr>
            <a:r>
              <a:rPr lang="en-US" sz="2000" dirty="0">
                <a:solidFill>
                  <a:srgbClr val="CF3B0D"/>
                </a:solidFill>
                <a:cs typeface="Arial" charset="0"/>
              </a:rPr>
              <a:t>       From </a:t>
            </a:r>
            <a:r>
              <a:rPr lang="en-US" sz="2000" dirty="0">
                <a:solidFill>
                  <a:schemeClr val="hlink"/>
                </a:solidFill>
                <a:cs typeface="Arial" charset="0"/>
              </a:rPr>
              <a:t>employee;</a:t>
            </a:r>
          </a:p>
          <a:p>
            <a:pPr fontAlgn="auto">
              <a:lnSpc>
                <a:spcPct val="80000"/>
              </a:lnSpc>
              <a:spcAft>
                <a:spcPts val="0"/>
              </a:spcAft>
              <a:buFontTx/>
              <a:buNone/>
              <a:defRPr/>
            </a:pPr>
            <a:endParaRPr lang="en-US" sz="2000" dirty="0">
              <a:solidFill>
                <a:schemeClr val="hlink"/>
              </a:solidFill>
              <a:cs typeface="Arial" charset="0"/>
            </a:endParaRPr>
          </a:p>
        </p:txBody>
      </p:sp>
      <p:sp>
        <p:nvSpPr>
          <p:cNvPr id="6" name="Rectangle 3">
            <a:extLst>
              <a:ext uri="{FF2B5EF4-FFF2-40B4-BE49-F238E27FC236}">
                <a16:creationId xmlns:a16="http://schemas.microsoft.com/office/drawing/2014/main" id="{46ABA197-C4DB-4C04-B19F-B07DDCD00679}"/>
              </a:ext>
            </a:extLst>
          </p:cNvPr>
          <p:cNvSpPr txBox="1">
            <a:spLocks noChangeArrowheads="1"/>
          </p:cNvSpPr>
          <p:nvPr/>
        </p:nvSpPr>
        <p:spPr bwMode="auto">
          <a:xfrm>
            <a:off x="4751388" y="3789363"/>
            <a:ext cx="4357687" cy="2808287"/>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NAME||’HAS AN ID OF'||SSN</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Jamil</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123456789</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999887777</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666884444</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453453453</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987987987</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888665555</a:t>
            </a: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buFont typeface="Wingdings 2" pitchFamily="18" charset="2"/>
              <a:buChar char=""/>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C8B586A-253C-4B8B-8856-5FE813E747A2}"/>
              </a:ext>
            </a:extLst>
          </p:cNvPr>
          <p:cNvSpPr>
            <a:spLocks noGrp="1" noChangeArrowheads="1"/>
          </p:cNvSpPr>
          <p:nvPr>
            <p:ph type="title"/>
          </p:nvPr>
        </p:nvSpPr>
        <p:spPr/>
        <p:txBody>
          <a:bodyPr/>
          <a:lstStyle/>
          <a:p>
            <a:r>
              <a:rPr lang="en-US" altLang="en-US">
                <a:cs typeface="Tahoma" panose="020B0604030504040204" pitchFamily="34" charset="0"/>
              </a:rPr>
              <a:t>Null values</a:t>
            </a:r>
          </a:p>
        </p:txBody>
      </p:sp>
      <p:sp>
        <p:nvSpPr>
          <p:cNvPr id="18435" name="Rectangle 3">
            <a:extLst>
              <a:ext uri="{FF2B5EF4-FFF2-40B4-BE49-F238E27FC236}">
                <a16:creationId xmlns:a16="http://schemas.microsoft.com/office/drawing/2014/main" id="{53D28EC1-3462-4E36-96AB-A712D4AB0C9C}"/>
              </a:ext>
            </a:extLst>
          </p:cNvPr>
          <p:cNvSpPr>
            <a:spLocks noGrp="1" noChangeArrowheads="1"/>
          </p:cNvSpPr>
          <p:nvPr>
            <p:ph idx="1"/>
          </p:nvPr>
        </p:nvSpPr>
        <p:spPr/>
        <p:txBody>
          <a:bodyPr/>
          <a:lstStyle/>
          <a:p>
            <a:endParaRPr lang="en-US" altLang="en-US">
              <a:cs typeface="Arial" panose="020B0604020202020204" pitchFamily="34" charset="0"/>
            </a:endParaRPr>
          </a:p>
          <a:p>
            <a:pPr algn="just"/>
            <a:r>
              <a:rPr lang="en-US" altLang="en-US" sz="2200">
                <a:cs typeface="Arial" panose="020B0604020202020204" pitchFamily="34" charset="0"/>
              </a:rPr>
              <a:t>Some columns may contain Null values.</a:t>
            </a:r>
          </a:p>
          <a:p>
            <a:pPr algn="just"/>
            <a:endParaRPr lang="en-US" altLang="en-US" sz="1600">
              <a:cs typeface="Arial" panose="020B0604020202020204" pitchFamily="34" charset="0"/>
            </a:endParaRPr>
          </a:p>
          <a:p>
            <a:pPr algn="just"/>
            <a:endParaRPr lang="en-US" altLang="en-US" sz="1600">
              <a:cs typeface="Arial" panose="020B0604020202020204" pitchFamily="34" charset="0"/>
            </a:endParaRPr>
          </a:p>
          <a:p>
            <a:pPr algn="just"/>
            <a:r>
              <a:rPr lang="en-US" altLang="en-US" sz="2200">
                <a:cs typeface="Arial" panose="020B0604020202020204" pitchFamily="34" charset="0"/>
              </a:rPr>
              <a:t>You can use the </a:t>
            </a:r>
            <a:r>
              <a:rPr lang="en-US" altLang="en-US" sz="2200" b="1">
                <a:cs typeface="Arial" panose="020B0604020202020204" pitchFamily="34" charset="0"/>
              </a:rPr>
              <a:t>NVL function </a:t>
            </a:r>
            <a:r>
              <a:rPr lang="en-US" altLang="en-US" sz="2200">
                <a:cs typeface="Arial" panose="020B0604020202020204" pitchFamily="34" charset="0"/>
              </a:rPr>
              <a:t>to display actual values instead of null values in a query result.</a:t>
            </a:r>
          </a:p>
          <a:p>
            <a:pPr algn="just">
              <a:buFontTx/>
              <a:buNone/>
            </a:pPr>
            <a:endParaRPr lang="en-US" altLang="en-US" sz="1300" b="1">
              <a:solidFill>
                <a:schemeClr val="accent2"/>
              </a:solidFill>
              <a:cs typeface="Arial" panose="020B0604020202020204" pitchFamily="34" charset="0"/>
            </a:endParaRPr>
          </a:p>
          <a:p>
            <a:pPr algn="ctr">
              <a:buFontTx/>
              <a:buNone/>
            </a:pPr>
            <a:r>
              <a:rPr lang="en-US" altLang="en-US" sz="2200" b="1">
                <a:solidFill>
                  <a:srgbClr val="CF3B0D"/>
                </a:solidFill>
                <a:cs typeface="Arial" panose="020B0604020202020204" pitchFamily="34" charset="0"/>
              </a:rPr>
              <a:t>NVL(column|expression, replacement_value)</a:t>
            </a:r>
          </a:p>
          <a:p>
            <a:pPr algn="just">
              <a:buFontTx/>
              <a:buNone/>
            </a:pPr>
            <a:endParaRPr lang="en-US" altLang="en-US" sz="1600" b="1">
              <a:solidFill>
                <a:schemeClr val="accent2"/>
              </a:solidFill>
              <a:cs typeface="Arial" panose="020B0604020202020204" pitchFamily="34" charset="0"/>
            </a:endParaRPr>
          </a:p>
          <a:p>
            <a:pPr algn="just">
              <a:buFontTx/>
              <a:buNone/>
            </a:pPr>
            <a:endParaRPr lang="en-US" altLang="en-US" sz="1600" b="1">
              <a:solidFill>
                <a:schemeClr val="accent2"/>
              </a:solidFill>
              <a:cs typeface="Arial" panose="020B0604020202020204" pitchFamily="34" charset="0"/>
            </a:endParaRPr>
          </a:p>
          <a:p>
            <a:pPr algn="just"/>
            <a:r>
              <a:rPr lang="en-US" altLang="en-US" sz="2200" b="1">
                <a:cs typeface="Arial" panose="020B0604020202020204" pitchFamily="34" charset="0"/>
              </a:rPr>
              <a:t>Replacement_value</a:t>
            </a:r>
            <a:r>
              <a:rPr lang="en-US" altLang="en-US" sz="2200">
                <a:cs typeface="Arial" panose="020B0604020202020204" pitchFamily="34" charset="0"/>
              </a:rPr>
              <a:t> must be of the same data type of the column (if not use data conversion functions).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E0CBB7B6-D117-4BA1-855C-DF41BCABED90}"/>
              </a:ext>
            </a:extLst>
          </p:cNvPr>
          <p:cNvSpPr>
            <a:spLocks noGrp="1" noChangeArrowheads="1"/>
          </p:cNvSpPr>
          <p:nvPr>
            <p:ph type="title"/>
          </p:nvPr>
        </p:nvSpPr>
        <p:spPr>
          <a:noFill/>
        </p:spPr>
        <p:txBody>
          <a:bodyPr/>
          <a:lstStyle/>
          <a:p>
            <a:r>
              <a:rPr lang="en-US" altLang="en-US">
                <a:cs typeface="Tahoma" panose="020B0604030504040204" pitchFamily="34" charset="0"/>
              </a:rPr>
              <a:t>Null values</a:t>
            </a:r>
          </a:p>
        </p:txBody>
      </p:sp>
      <p:sp>
        <p:nvSpPr>
          <p:cNvPr id="28675" name="Rectangle 3">
            <a:extLst>
              <a:ext uri="{FF2B5EF4-FFF2-40B4-BE49-F238E27FC236}">
                <a16:creationId xmlns:a16="http://schemas.microsoft.com/office/drawing/2014/main" id="{72204ABE-0D99-4983-B8F7-6F1374181340}"/>
              </a:ext>
            </a:extLst>
          </p:cNvPr>
          <p:cNvSpPr>
            <a:spLocks noGrp="1" noChangeArrowheads="1"/>
          </p:cNvSpPr>
          <p:nvPr>
            <p:ph idx="1"/>
          </p:nvPr>
        </p:nvSpPr>
        <p:spPr/>
        <p:txBody>
          <a:bodyPr rtlCol="0">
            <a:normAutofit/>
          </a:bodyPr>
          <a:lstStyle/>
          <a:p>
            <a:pPr fontAlgn="auto">
              <a:lnSpc>
                <a:spcPct val="80000"/>
              </a:lnSpc>
              <a:spcAft>
                <a:spcPts val="0"/>
              </a:spcAft>
              <a:buFontTx/>
              <a:buNone/>
              <a:defRPr/>
            </a:pPr>
            <a:endParaRPr lang="en-US" sz="2000" b="1" dirty="0">
              <a:cs typeface="Arial" charset="0"/>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800" dirty="0">
              <a:cs typeface="Arial" charset="0"/>
            </a:endParaRPr>
          </a:p>
          <a:p>
            <a:pPr fontAlgn="auto">
              <a:spcAft>
                <a:spcPts val="0"/>
              </a:spcAft>
              <a:buFontTx/>
              <a:buNone/>
              <a:defRPr/>
            </a:pPr>
            <a:r>
              <a:rPr lang="en-US" sz="2000" dirty="0">
                <a:solidFill>
                  <a:schemeClr val="hlink"/>
                </a:solidFill>
                <a:cs typeface="Arial" charset="0"/>
              </a:rPr>
              <a:t>Select name, </a:t>
            </a:r>
            <a:r>
              <a:rPr lang="en-US" sz="2000" b="1" dirty="0">
                <a:solidFill>
                  <a:schemeClr val="hlink"/>
                </a:solidFill>
                <a:cs typeface="Arial" charset="0"/>
              </a:rPr>
              <a:t>NVL(</a:t>
            </a:r>
            <a:r>
              <a:rPr lang="en-US" sz="2000" dirty="0">
                <a:solidFill>
                  <a:schemeClr val="hlink"/>
                </a:solidFill>
                <a:cs typeface="Arial" charset="0"/>
              </a:rPr>
              <a:t>SUPERSSN, ‘333445555‘</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employee;</a:t>
            </a:r>
          </a:p>
          <a:p>
            <a:pPr fontAlgn="auto">
              <a:lnSpc>
                <a:spcPct val="80000"/>
              </a:lnSpc>
              <a:spcAft>
                <a:spcPts val="0"/>
              </a:spcAft>
              <a:buFontTx/>
              <a:buNone/>
              <a:defRPr/>
            </a:pPr>
            <a:endParaRPr lang="en-US" sz="2000" dirty="0">
              <a:solidFill>
                <a:schemeClr val="hlink"/>
              </a:solidFill>
              <a:cs typeface="Arial" charset="0"/>
            </a:endParaRPr>
          </a:p>
          <a:p>
            <a:pPr fontAlgn="auto">
              <a:lnSpc>
                <a:spcPct val="80000"/>
              </a:lnSpc>
              <a:spcAft>
                <a:spcPts val="0"/>
              </a:spcAft>
              <a:buFontTx/>
              <a:buNone/>
              <a:defRPr/>
            </a:pPr>
            <a:endParaRPr lang="en-US" sz="1800" dirty="0">
              <a:solidFill>
                <a:schemeClr val="accent2"/>
              </a:solidFill>
              <a:cs typeface="Arial" charset="0"/>
            </a:endParaRPr>
          </a:p>
        </p:txBody>
      </p:sp>
      <p:sp>
        <p:nvSpPr>
          <p:cNvPr id="6" name="Rectangle 3">
            <a:extLst>
              <a:ext uri="{FF2B5EF4-FFF2-40B4-BE49-F238E27FC236}">
                <a16:creationId xmlns:a16="http://schemas.microsoft.com/office/drawing/2014/main" id="{91A2308A-2942-41C4-A107-C4014C6E034A}"/>
              </a:ext>
            </a:extLst>
          </p:cNvPr>
          <p:cNvSpPr txBox="1">
            <a:spLocks noChangeArrowheads="1"/>
          </p:cNvSpPr>
          <p:nvPr/>
        </p:nvSpPr>
        <p:spPr bwMode="auto">
          <a:xfrm>
            <a:off x="900113" y="3716338"/>
            <a:ext cx="5435600" cy="2808287"/>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dirty="0">
                <a:solidFill>
                  <a:srgbClr val="333399"/>
                </a:solidFill>
                <a:latin typeface="+mn-lt"/>
                <a:cs typeface="Arial" charset="0"/>
              </a:rPr>
              <a:t>  </a:t>
            </a:r>
            <a:r>
              <a:rPr lang="en-US" sz="1600" dirty="0">
                <a:solidFill>
                  <a:srgbClr val="333399"/>
                </a:solidFill>
                <a:latin typeface="+mn-lt"/>
                <a:cs typeface="Arial" charset="0"/>
              </a:rPr>
              <a:t>NAME                 NVL(SUPERSSN, ‘333445555’)</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Jamil</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r>
              <a:rPr lang="en-US" sz="1600" dirty="0">
                <a:solidFill>
                  <a:srgbClr val="333399"/>
                </a:solidFill>
                <a:latin typeface="+mn-lt"/>
                <a:cs typeface="Arial" charset="0"/>
              </a:rPr>
              <a:t>              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r>
              <a:rPr lang="en-US" sz="1600" dirty="0">
                <a:solidFill>
                  <a:srgbClr val="333399"/>
                </a:solidFill>
                <a:latin typeface="+mn-lt"/>
                <a:cs typeface="Arial" charset="0"/>
              </a:rPr>
              <a:t>             888665555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r>
              <a:rPr lang="en-US" sz="1600" dirty="0">
                <a:solidFill>
                  <a:srgbClr val="333399"/>
                </a:solidFill>
                <a:latin typeface="+mn-lt"/>
                <a:cs typeface="Arial" charset="0"/>
              </a:rPr>
              <a:t>         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r>
              <a:rPr lang="en-US" sz="1600" dirty="0">
                <a:solidFill>
                  <a:srgbClr val="333399"/>
                </a:solidFill>
                <a:latin typeface="+mn-lt"/>
                <a:cs typeface="Arial" charset="0"/>
              </a:rPr>
              <a:t>          </a:t>
            </a:r>
            <a:r>
              <a:rPr lang="en-US" sz="1600" b="1" dirty="0">
                <a:solidFill>
                  <a:srgbClr val="333399"/>
                </a:solidFill>
                <a:latin typeface="+mn-lt"/>
                <a:cs typeface="Arial" charset="0"/>
              </a:rPr>
              <a:t>333445555</a:t>
            </a: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A53E395-B07A-4BBC-91D9-F95D070F9C15}"/>
              </a:ext>
            </a:extLst>
          </p:cNvPr>
          <p:cNvSpPr>
            <a:spLocks noGrp="1"/>
          </p:cNvSpPr>
          <p:nvPr>
            <p:ph type="title"/>
          </p:nvPr>
        </p:nvSpPr>
        <p:spPr/>
        <p:txBody>
          <a:bodyPr/>
          <a:lstStyle/>
          <a:p>
            <a:r>
              <a:rPr lang="en-US" altLang="en-US">
                <a:cs typeface="Times New Roman" panose="02020603050405020304" pitchFamily="18" charset="0"/>
              </a:rPr>
              <a:t>DUAL TABLE</a:t>
            </a:r>
            <a:endParaRPr lang="en-IN" altLang="en-US">
              <a:cs typeface="Times New Roman" panose="02020603050405020304" pitchFamily="18" charset="0"/>
            </a:endParaRPr>
          </a:p>
        </p:txBody>
      </p:sp>
      <p:sp>
        <p:nvSpPr>
          <p:cNvPr id="3" name="Content Placeholder 2">
            <a:extLst>
              <a:ext uri="{FF2B5EF4-FFF2-40B4-BE49-F238E27FC236}">
                <a16:creationId xmlns:a16="http://schemas.microsoft.com/office/drawing/2014/main" id="{9DEC4AEB-79B2-4802-AAD7-9096E10C5301}"/>
              </a:ext>
            </a:extLst>
          </p:cNvPr>
          <p:cNvSpPr>
            <a:spLocks noGrp="1"/>
          </p:cNvSpPr>
          <p:nvPr>
            <p:ph idx="1"/>
          </p:nvPr>
        </p:nvSpPr>
        <p:spPr/>
        <p:txBody>
          <a:bodyPr rtlCol="0">
            <a:normAutofit fontScale="70000" lnSpcReduction="20000"/>
          </a:bodyPr>
          <a:lstStyle/>
          <a:p>
            <a:pPr fontAlgn="auto">
              <a:spcAft>
                <a:spcPts val="0"/>
              </a:spcAft>
              <a:defRPr/>
            </a:pPr>
            <a:r>
              <a:rPr lang="en-US" dirty="0"/>
              <a:t>There may be a situation where we want to query something that is not from a table. For example, getting the current date or querying a simple arithmetic expression like 2+2.</a:t>
            </a:r>
            <a:endParaRPr lang="en-US" b="1" dirty="0"/>
          </a:p>
          <a:p>
            <a:pPr fontAlgn="auto">
              <a:spcAft>
                <a:spcPts val="0"/>
              </a:spcAft>
              <a:defRPr/>
            </a:pPr>
            <a:r>
              <a:rPr lang="en-US" b="1" dirty="0"/>
              <a:t>DUAL :</a:t>
            </a:r>
            <a:br>
              <a:rPr lang="en-US" dirty="0"/>
            </a:br>
            <a:r>
              <a:rPr lang="en-US" dirty="0"/>
              <a:t>It is a table that is automatically created by Oracle Database along with the data dictionary. DUAL is in the schema of the user SYS but is accessible by the name DUAL to all users. It has one column, DUMMY, defined to be VARCHAR2(1), and contains one row with a value X.</a:t>
            </a:r>
          </a:p>
          <a:p>
            <a:pPr marL="800100" lvl="2" indent="0" fontAlgn="auto">
              <a:spcAft>
                <a:spcPts val="0"/>
              </a:spcAft>
              <a:buFont typeface="Arial" panose="020B0604020202020204" pitchFamily="34" charset="0"/>
              <a:buNone/>
              <a:defRPr/>
            </a:pPr>
            <a:r>
              <a:rPr lang="en-US" dirty="0"/>
              <a:t>SQL&gt; SELECT * FROM DUAL;</a:t>
            </a:r>
          </a:p>
          <a:p>
            <a:pPr marL="800100" lvl="2" indent="0" fontAlgn="auto">
              <a:spcAft>
                <a:spcPts val="0"/>
              </a:spcAft>
              <a:buFont typeface="Arial" panose="020B0604020202020204" pitchFamily="34" charset="0"/>
              <a:buNone/>
              <a:defRPr/>
            </a:pPr>
            <a:endParaRPr lang="en-US" dirty="0"/>
          </a:p>
          <a:p>
            <a:pPr marL="800100" lvl="2" indent="0" fontAlgn="auto">
              <a:spcAft>
                <a:spcPts val="0"/>
              </a:spcAft>
              <a:buFont typeface="Arial" panose="020B0604020202020204" pitchFamily="34" charset="0"/>
              <a:buNone/>
              <a:defRPr/>
            </a:pPr>
            <a:r>
              <a:rPr lang="en-US" dirty="0"/>
              <a:t>D</a:t>
            </a:r>
          </a:p>
          <a:p>
            <a:pPr marL="800100" lvl="2" indent="0" fontAlgn="auto">
              <a:spcAft>
                <a:spcPts val="0"/>
              </a:spcAft>
              <a:buFont typeface="Arial" panose="020B0604020202020204" pitchFamily="34" charset="0"/>
              <a:buNone/>
              <a:defRPr/>
            </a:pPr>
            <a:r>
              <a:rPr lang="en-US" dirty="0"/>
              <a:t>-</a:t>
            </a:r>
          </a:p>
          <a:p>
            <a:pPr marL="800100" lvl="2" indent="0" fontAlgn="auto">
              <a:spcAft>
                <a:spcPts val="0"/>
              </a:spcAft>
              <a:buFont typeface="Arial" panose="020B0604020202020204" pitchFamily="34" charset="0"/>
              <a:buNone/>
              <a:defRPr/>
            </a:pPr>
            <a:r>
              <a:rPr lang="en-US" dirty="0"/>
              <a:t>X</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86B3D32-40E7-4A88-BE36-B2EE1163A780}"/>
              </a:ext>
            </a:extLst>
          </p:cNvPr>
          <p:cNvSpPr>
            <a:spLocks noGrp="1" noChangeArrowheads="1"/>
          </p:cNvSpPr>
          <p:nvPr>
            <p:ph type="title"/>
          </p:nvPr>
        </p:nvSpPr>
        <p:spPr/>
        <p:txBody>
          <a:bodyPr/>
          <a:lstStyle/>
          <a:p>
            <a:r>
              <a:rPr lang="en-US" altLang="en-US">
                <a:cs typeface="Tahoma" panose="020B0604030504040204" pitchFamily="34" charset="0"/>
              </a:rPr>
              <a:t>Date Functions</a:t>
            </a:r>
          </a:p>
        </p:txBody>
      </p:sp>
      <p:graphicFrame>
        <p:nvGraphicFramePr>
          <p:cNvPr id="6" name="Content Placeholder 5">
            <a:extLst>
              <a:ext uri="{FF2B5EF4-FFF2-40B4-BE49-F238E27FC236}">
                <a16:creationId xmlns:a16="http://schemas.microsoft.com/office/drawing/2014/main" id="{BB2527A0-FBB9-44EB-A6BD-C40337E999DF}"/>
              </a:ext>
            </a:extLst>
          </p:cNvPr>
          <p:cNvGraphicFramePr>
            <a:graphicFrameLocks noGrp="1"/>
          </p:cNvGraphicFramePr>
          <p:nvPr>
            <p:ph idx="1"/>
          </p:nvPr>
        </p:nvGraphicFramePr>
        <p:xfrm>
          <a:off x="304800" y="2060575"/>
          <a:ext cx="8534400" cy="4025900"/>
        </p:xfrm>
        <a:graphic>
          <a:graphicData uri="http://schemas.openxmlformats.org/drawingml/2006/table">
            <a:tbl>
              <a:tblPr firstRow="1" bandRow="1">
                <a:tableStyleId>{F5AB1C69-6EDB-4FF4-983F-18BD219EF322}</a:tableStyleId>
              </a:tblPr>
              <a:tblGrid>
                <a:gridCol w="2539008">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691136">
                  <a:extLst>
                    <a:ext uri="{9D8B030D-6E8A-4147-A177-3AD203B41FA5}">
                      <a16:colId xmlns:a16="http://schemas.microsoft.com/office/drawing/2014/main" val="20002"/>
                    </a:ext>
                  </a:extLst>
                </a:gridCol>
              </a:tblGrid>
              <a:tr h="487259">
                <a:tc>
                  <a:txBody>
                    <a:bodyPr/>
                    <a:lstStyle/>
                    <a:p>
                      <a:pPr algn="ctr"/>
                      <a:r>
                        <a:rPr lang="en-US" sz="2000" dirty="0"/>
                        <a:t>Function</a:t>
                      </a:r>
                    </a:p>
                  </a:txBody>
                  <a:tcPr marT="45731" marB="45731"/>
                </a:tc>
                <a:tc>
                  <a:txBody>
                    <a:bodyPr/>
                    <a:lstStyle/>
                    <a:p>
                      <a:pPr algn="ctr"/>
                      <a:r>
                        <a:rPr lang="en-US" sz="2000" dirty="0"/>
                        <a:t>Description</a:t>
                      </a:r>
                    </a:p>
                  </a:txBody>
                  <a:tcPr marT="45731" marB="45731"/>
                </a:tc>
                <a:tc>
                  <a:txBody>
                    <a:bodyPr/>
                    <a:lstStyle/>
                    <a:p>
                      <a:pPr algn="ctr"/>
                      <a:r>
                        <a:rPr lang="en-US" sz="2000" dirty="0"/>
                        <a:t>Syntax</a:t>
                      </a:r>
                    </a:p>
                  </a:txBody>
                  <a:tcPr marT="45731" marB="45731"/>
                </a:tc>
                <a:extLst>
                  <a:ext uri="{0D108BD9-81ED-4DB2-BD59-A6C34878D82A}">
                    <a16:rowId xmlns:a16="http://schemas.microsoft.com/office/drawing/2014/main" val="10000"/>
                  </a:ext>
                </a:extLst>
              </a:tr>
              <a:tr h="1124444">
                <a:tc>
                  <a:txBody>
                    <a:bodyPr/>
                    <a:lstStyle/>
                    <a:p>
                      <a:pPr algn="ctr"/>
                      <a:r>
                        <a:rPr lang="en-US" sz="1800" b="1" dirty="0" err="1">
                          <a:solidFill>
                            <a:srgbClr val="CF3B0D"/>
                          </a:solidFill>
                          <a:cs typeface="Arial" charset="0"/>
                        </a:rPr>
                        <a:t>Sysdate</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Get</a:t>
                      </a:r>
                      <a:r>
                        <a:rPr lang="en-US" sz="1800" baseline="0" dirty="0">
                          <a:solidFill>
                            <a:schemeClr val="tx1">
                              <a:lumMod val="75000"/>
                              <a:lumOff val="25000"/>
                            </a:schemeClr>
                          </a:solidFill>
                          <a:cs typeface="Arial" charset="0"/>
                        </a:rPr>
                        <a:t> </a:t>
                      </a:r>
                      <a:r>
                        <a:rPr lang="en-US" sz="1800" dirty="0">
                          <a:solidFill>
                            <a:schemeClr val="tx1">
                              <a:lumMod val="75000"/>
                              <a:lumOff val="25000"/>
                            </a:schemeClr>
                          </a:solidFill>
                          <a:cs typeface="Arial" charset="0"/>
                        </a:rPr>
                        <a:t>current system date and time.</a:t>
                      </a:r>
                      <a:endParaRPr lang="en-US" sz="1800" dirty="0">
                        <a:solidFill>
                          <a:schemeClr val="tx1">
                            <a:lumMod val="75000"/>
                            <a:lumOff val="25000"/>
                          </a:schemeClr>
                        </a:solidFill>
                      </a:endParaRPr>
                    </a:p>
                  </a:txBody>
                  <a:tcPr marT="45731" marB="45731" anchor="ctr"/>
                </a:tc>
                <a:tc>
                  <a:txBody>
                    <a:bodyPr/>
                    <a:lstStyle/>
                    <a:p>
                      <a:pPr>
                        <a:buFontTx/>
                        <a:buNone/>
                      </a:pPr>
                      <a:r>
                        <a:rPr lang="en-GB" sz="1700" dirty="0">
                          <a:solidFill>
                            <a:schemeClr val="tx1">
                              <a:lumMod val="75000"/>
                              <a:lumOff val="25000"/>
                            </a:schemeClr>
                          </a:solidFill>
                          <a:cs typeface="Arial" charset="0"/>
                        </a:rPr>
                        <a:t>INSERT INTO  employee VALUES</a:t>
                      </a:r>
                    </a:p>
                    <a:p>
                      <a:pPr>
                        <a:buFontTx/>
                        <a:buNone/>
                      </a:pPr>
                      <a:r>
                        <a:rPr lang="en-GB" sz="1700" dirty="0">
                          <a:solidFill>
                            <a:schemeClr val="tx1">
                              <a:lumMod val="75000"/>
                              <a:lumOff val="25000"/>
                            </a:schemeClr>
                          </a:solidFill>
                          <a:cs typeface="Arial" charset="0"/>
                        </a:rPr>
                        <a:t>(…………, </a:t>
                      </a:r>
                      <a:r>
                        <a:rPr lang="en-GB" sz="1700" dirty="0" err="1">
                          <a:solidFill>
                            <a:schemeClr val="tx1">
                              <a:lumMod val="75000"/>
                              <a:lumOff val="25000"/>
                            </a:schemeClr>
                          </a:solidFill>
                          <a:cs typeface="Arial" charset="0"/>
                        </a:rPr>
                        <a:t>trunc</a:t>
                      </a:r>
                      <a:r>
                        <a:rPr lang="en-GB" sz="1700" dirty="0">
                          <a:solidFill>
                            <a:schemeClr val="tx1">
                              <a:lumMod val="75000"/>
                              <a:lumOff val="25000"/>
                            </a:schemeClr>
                          </a:solidFill>
                          <a:cs typeface="Arial" charset="0"/>
                        </a:rPr>
                        <a:t>(</a:t>
                      </a:r>
                      <a:r>
                        <a:rPr lang="en-GB" sz="1700" dirty="0" err="1">
                          <a:solidFill>
                            <a:srgbClr val="CF3B0D"/>
                          </a:solidFill>
                          <a:cs typeface="Arial" charset="0"/>
                        </a:rPr>
                        <a:t>sysdate</a:t>
                      </a:r>
                      <a:r>
                        <a:rPr lang="en-GB" sz="1700" dirty="0">
                          <a:solidFill>
                            <a:schemeClr val="tx1">
                              <a:lumMod val="75000"/>
                              <a:lumOff val="25000"/>
                            </a:schemeClr>
                          </a:solidFill>
                          <a:cs typeface="Arial" charset="0"/>
                        </a:rPr>
                        <a:t>),……….);</a:t>
                      </a:r>
                      <a:endParaRPr lang="en-US" sz="1700" dirty="0">
                        <a:solidFill>
                          <a:schemeClr val="tx1">
                            <a:lumMod val="75000"/>
                            <a:lumOff val="25000"/>
                          </a:schemeClr>
                        </a:solidFill>
                        <a:cs typeface="Arial" charset="0"/>
                      </a:endParaRPr>
                    </a:p>
                  </a:txBody>
                  <a:tcPr marT="45731" marB="45731" anchor="ctr"/>
                </a:tc>
                <a:extLst>
                  <a:ext uri="{0D108BD9-81ED-4DB2-BD59-A6C34878D82A}">
                    <a16:rowId xmlns:a16="http://schemas.microsoft.com/office/drawing/2014/main" val="10001"/>
                  </a:ext>
                </a:extLst>
              </a:tr>
              <a:tr h="952420">
                <a:tc>
                  <a:txBody>
                    <a:bodyPr/>
                    <a:lstStyle/>
                    <a:p>
                      <a:pPr algn="ctr"/>
                      <a:r>
                        <a:rPr lang="en-US" sz="1800" b="1" dirty="0" err="1">
                          <a:solidFill>
                            <a:srgbClr val="CF3B0D"/>
                          </a:solidFill>
                          <a:cs typeface="Arial" charset="0"/>
                        </a:rPr>
                        <a:t>Add_months</a:t>
                      </a:r>
                      <a:r>
                        <a:rPr lang="en-US" sz="1800" b="1" dirty="0">
                          <a:solidFill>
                            <a:srgbClr val="CF3B0D"/>
                          </a:solidFill>
                          <a:cs typeface="Arial" charset="0"/>
                        </a:rPr>
                        <a:t>(</a:t>
                      </a:r>
                      <a:r>
                        <a:rPr lang="en-US" sz="1800" b="0" dirty="0">
                          <a:solidFill>
                            <a:schemeClr val="tx1">
                              <a:lumMod val="75000"/>
                              <a:lumOff val="25000"/>
                            </a:schemeClr>
                          </a:solidFill>
                          <a:cs typeface="Arial" charset="0"/>
                        </a:rPr>
                        <a:t>d</a:t>
                      </a:r>
                      <a:r>
                        <a:rPr lang="en-US" sz="1800" b="1" dirty="0">
                          <a:solidFill>
                            <a:srgbClr val="CF3B0D"/>
                          </a:solidFill>
                          <a:cs typeface="Arial" charset="0"/>
                        </a:rPr>
                        <a:t>,</a:t>
                      </a:r>
                      <a:r>
                        <a:rPr lang="en-US" sz="1800" b="1" dirty="0">
                          <a:solidFill>
                            <a:schemeClr val="accent2"/>
                          </a:solidFill>
                          <a:cs typeface="Arial" charset="0"/>
                        </a:rPr>
                        <a:t> </a:t>
                      </a:r>
                      <a:r>
                        <a:rPr lang="en-US" sz="1800" b="0" dirty="0">
                          <a:solidFill>
                            <a:schemeClr val="tx1">
                              <a:lumMod val="75000"/>
                              <a:lumOff val="25000"/>
                            </a:schemeClr>
                          </a:solidFill>
                          <a:cs typeface="Arial" charset="0"/>
                        </a:rPr>
                        <a:t>n</a:t>
                      </a:r>
                      <a:r>
                        <a:rPr lang="en-US" sz="1800" b="1" dirty="0">
                          <a:solidFill>
                            <a:srgbClr val="CF3B0D"/>
                          </a:solidFill>
                          <a:cs typeface="Arial" charset="0"/>
                        </a:rPr>
                        <a:t>)</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Adds </a:t>
                      </a:r>
                      <a:r>
                        <a:rPr lang="en-US" sz="1800" b="1" dirty="0">
                          <a:solidFill>
                            <a:schemeClr val="tx1">
                              <a:lumMod val="75000"/>
                              <a:lumOff val="25000"/>
                            </a:schemeClr>
                          </a:solidFill>
                          <a:cs typeface="Arial" charset="0"/>
                        </a:rPr>
                        <a:t>n</a:t>
                      </a:r>
                      <a:r>
                        <a:rPr lang="en-US" sz="1800" dirty="0">
                          <a:solidFill>
                            <a:schemeClr val="tx1">
                              <a:lumMod val="75000"/>
                              <a:lumOff val="25000"/>
                            </a:schemeClr>
                          </a:solidFill>
                          <a:cs typeface="Arial" charset="0"/>
                        </a:rPr>
                        <a:t> months to date </a:t>
                      </a:r>
                      <a:r>
                        <a:rPr lang="en-US" sz="1800" b="1" dirty="0">
                          <a:solidFill>
                            <a:schemeClr val="tx1">
                              <a:lumMod val="75000"/>
                              <a:lumOff val="25000"/>
                            </a:schemeClr>
                          </a:solidFill>
                          <a:cs typeface="Arial" charset="0"/>
                        </a:rPr>
                        <a:t>d</a:t>
                      </a:r>
                      <a:r>
                        <a:rPr lang="en-US" sz="1800" dirty="0">
                          <a:solidFill>
                            <a:schemeClr val="tx1">
                              <a:lumMod val="75000"/>
                              <a:lumOff val="25000"/>
                            </a:schemeClr>
                          </a:solidFill>
                          <a:cs typeface="Arial" charset="0"/>
                        </a:rPr>
                        <a:t>.</a:t>
                      </a:r>
                      <a:endParaRPr lang="en-US" sz="1800" dirty="0">
                        <a:solidFill>
                          <a:schemeClr val="tx1">
                            <a:lumMod val="75000"/>
                            <a:lumOff val="25000"/>
                          </a:schemeClr>
                        </a:solidFill>
                      </a:endParaRPr>
                    </a:p>
                  </a:txBody>
                  <a:tcPr marT="45731" marB="45731" anchor="ctr"/>
                </a:tc>
                <a:tc>
                  <a:txBody>
                    <a:bodyPr/>
                    <a:lstStyle/>
                    <a:p>
                      <a:r>
                        <a:rPr lang="en-GB" sz="1700" dirty="0">
                          <a:solidFill>
                            <a:srgbClr val="CF3B0D"/>
                          </a:solidFill>
                          <a:cs typeface="Arial" charset="0"/>
                        </a:rPr>
                        <a:t>ADD_MONTHS(</a:t>
                      </a:r>
                      <a:r>
                        <a:rPr lang="en-GB" sz="1700" dirty="0" err="1">
                          <a:solidFill>
                            <a:schemeClr val="tx1">
                              <a:lumMod val="75000"/>
                              <a:lumOff val="25000"/>
                            </a:schemeClr>
                          </a:solidFill>
                          <a:cs typeface="Arial" charset="0"/>
                        </a:rPr>
                        <a:t>starting_date</a:t>
                      </a:r>
                      <a:r>
                        <a:rPr lang="en-GB" sz="1700" dirty="0">
                          <a:solidFill>
                            <a:srgbClr val="CF3B0D"/>
                          </a:solidFill>
                          <a:cs typeface="Arial" charset="0"/>
                        </a:rPr>
                        <a:t>,</a:t>
                      </a:r>
                      <a:r>
                        <a:rPr lang="en-GB" sz="1700" dirty="0">
                          <a:solidFill>
                            <a:schemeClr val="tx1">
                              <a:lumMod val="75000"/>
                              <a:lumOff val="25000"/>
                            </a:schemeClr>
                          </a:solidFill>
                          <a:cs typeface="Arial" charset="0"/>
                        </a:rPr>
                        <a:t> </a:t>
                      </a:r>
                      <a:r>
                        <a:rPr lang="en-GB" sz="1700" dirty="0" err="1">
                          <a:solidFill>
                            <a:schemeClr val="tx1">
                              <a:lumMod val="75000"/>
                              <a:lumOff val="25000"/>
                            </a:schemeClr>
                          </a:solidFill>
                          <a:cs typeface="Arial" charset="0"/>
                        </a:rPr>
                        <a:t>number_of_months</a:t>
                      </a:r>
                      <a:r>
                        <a:rPr lang="en-GB" sz="1700" dirty="0">
                          <a:solidFill>
                            <a:srgbClr val="CF3B0D"/>
                          </a:solidFill>
                          <a:cs typeface="Arial" charset="0"/>
                        </a:rPr>
                        <a:t>)</a:t>
                      </a:r>
                      <a:endParaRPr lang="en-US" sz="1700" dirty="0">
                        <a:solidFill>
                          <a:srgbClr val="CF3B0D"/>
                        </a:solidFill>
                      </a:endParaRPr>
                    </a:p>
                  </a:txBody>
                  <a:tcPr marT="45731" marB="45731" anchor="ctr"/>
                </a:tc>
                <a:extLst>
                  <a:ext uri="{0D108BD9-81ED-4DB2-BD59-A6C34878D82A}">
                    <a16:rowId xmlns:a16="http://schemas.microsoft.com/office/drawing/2014/main" val="10002"/>
                  </a:ext>
                </a:extLst>
              </a:tr>
              <a:tr h="1461777">
                <a:tc>
                  <a:txBody>
                    <a:bodyPr/>
                    <a:lstStyle/>
                    <a:p>
                      <a:pPr algn="ctr"/>
                      <a:r>
                        <a:rPr lang="en-US" sz="1800" b="1" dirty="0" err="1">
                          <a:solidFill>
                            <a:srgbClr val="CF3B0D"/>
                          </a:solidFill>
                          <a:cs typeface="Arial" charset="0"/>
                        </a:rPr>
                        <a:t>Months_between</a:t>
                      </a:r>
                      <a:r>
                        <a:rPr lang="en-US" sz="1800" b="1" dirty="0">
                          <a:solidFill>
                            <a:srgbClr val="CF3B0D"/>
                          </a:solidFill>
                          <a:cs typeface="Arial" charset="0"/>
                        </a:rPr>
                        <a:t>(</a:t>
                      </a:r>
                      <a:r>
                        <a:rPr lang="en-US" sz="1800" b="0" dirty="0">
                          <a:solidFill>
                            <a:schemeClr val="tx1">
                              <a:lumMod val="75000"/>
                              <a:lumOff val="25000"/>
                            </a:schemeClr>
                          </a:solidFill>
                          <a:cs typeface="Arial" charset="0"/>
                        </a:rPr>
                        <a:t>f</a:t>
                      </a:r>
                      <a:r>
                        <a:rPr lang="en-US" sz="1800" b="1" dirty="0">
                          <a:solidFill>
                            <a:srgbClr val="CF3B0D"/>
                          </a:solidFill>
                          <a:cs typeface="Arial" charset="0"/>
                        </a:rPr>
                        <a:t>,</a:t>
                      </a:r>
                      <a:r>
                        <a:rPr lang="en-US" sz="1800" b="1" dirty="0">
                          <a:solidFill>
                            <a:schemeClr val="accent2"/>
                          </a:solidFill>
                          <a:cs typeface="Arial" charset="0"/>
                        </a:rPr>
                        <a:t> </a:t>
                      </a:r>
                      <a:r>
                        <a:rPr lang="en-US" sz="1800" b="0" dirty="0">
                          <a:solidFill>
                            <a:schemeClr val="tx1">
                              <a:lumMod val="75000"/>
                              <a:lumOff val="25000"/>
                            </a:schemeClr>
                          </a:solidFill>
                          <a:cs typeface="Arial" charset="0"/>
                        </a:rPr>
                        <a:t>s</a:t>
                      </a:r>
                      <a:r>
                        <a:rPr lang="en-US" sz="1800" b="1" dirty="0">
                          <a:solidFill>
                            <a:srgbClr val="CF3B0D"/>
                          </a:solidFill>
                          <a:cs typeface="Arial" charset="0"/>
                        </a:rPr>
                        <a:t>)</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Difference in months between date </a:t>
                      </a:r>
                      <a:r>
                        <a:rPr lang="en-US" sz="1800" b="1" dirty="0">
                          <a:solidFill>
                            <a:schemeClr val="tx1">
                              <a:lumMod val="75000"/>
                              <a:lumOff val="25000"/>
                            </a:schemeClr>
                          </a:solidFill>
                          <a:cs typeface="Arial" charset="0"/>
                        </a:rPr>
                        <a:t>f</a:t>
                      </a:r>
                      <a:r>
                        <a:rPr lang="en-US" sz="1800" dirty="0">
                          <a:solidFill>
                            <a:schemeClr val="tx1">
                              <a:lumMod val="75000"/>
                              <a:lumOff val="25000"/>
                            </a:schemeClr>
                          </a:solidFill>
                          <a:cs typeface="Arial" charset="0"/>
                        </a:rPr>
                        <a:t> and date </a:t>
                      </a:r>
                      <a:r>
                        <a:rPr lang="en-US" sz="1800" b="1" dirty="0">
                          <a:solidFill>
                            <a:schemeClr val="tx1">
                              <a:lumMod val="75000"/>
                              <a:lumOff val="25000"/>
                            </a:schemeClr>
                          </a:solidFill>
                          <a:cs typeface="Arial" charset="0"/>
                        </a:rPr>
                        <a:t>s</a:t>
                      </a:r>
                      <a:r>
                        <a:rPr lang="en-US" sz="1800" dirty="0">
                          <a:solidFill>
                            <a:schemeClr val="tx1">
                              <a:lumMod val="75000"/>
                              <a:lumOff val="25000"/>
                            </a:schemeClr>
                          </a:solidFill>
                          <a:cs typeface="Arial" charset="0"/>
                        </a:rPr>
                        <a:t>.</a:t>
                      </a:r>
                      <a:endParaRPr lang="en-US" sz="1800" dirty="0">
                        <a:solidFill>
                          <a:schemeClr val="tx1">
                            <a:lumMod val="75000"/>
                            <a:lumOff val="25000"/>
                          </a:schemeClr>
                        </a:solidFill>
                      </a:endParaRPr>
                    </a:p>
                  </a:txBody>
                  <a:tcPr marT="45731" marB="45731" anchor="ctr"/>
                </a:tc>
                <a:tc>
                  <a:txBody>
                    <a:bodyPr/>
                    <a:lstStyle/>
                    <a:p>
                      <a:r>
                        <a:rPr lang="en-GB" sz="1700" dirty="0">
                          <a:solidFill>
                            <a:srgbClr val="CF3B0D"/>
                          </a:solidFill>
                          <a:cs typeface="Arial" charset="0"/>
                        </a:rPr>
                        <a:t>MONTHS_BETWEEN(</a:t>
                      </a:r>
                      <a:r>
                        <a:rPr lang="en-GB" sz="1700" dirty="0" err="1">
                          <a:solidFill>
                            <a:schemeClr val="tx1">
                              <a:lumMod val="75000"/>
                              <a:lumOff val="25000"/>
                            </a:schemeClr>
                          </a:solidFill>
                          <a:cs typeface="Arial" charset="0"/>
                        </a:rPr>
                        <a:t>later_date</a:t>
                      </a:r>
                      <a:r>
                        <a:rPr lang="en-GB" sz="1700" dirty="0">
                          <a:solidFill>
                            <a:srgbClr val="CF3B0D"/>
                          </a:solidFill>
                          <a:cs typeface="Arial" charset="0"/>
                        </a:rPr>
                        <a:t>,</a:t>
                      </a:r>
                      <a:r>
                        <a:rPr lang="en-GB" sz="1700" dirty="0">
                          <a:solidFill>
                            <a:schemeClr val="bg2"/>
                          </a:solidFill>
                          <a:cs typeface="Arial" charset="0"/>
                        </a:rPr>
                        <a:t> </a:t>
                      </a:r>
                      <a:r>
                        <a:rPr lang="en-GB" sz="1700" dirty="0" err="1">
                          <a:solidFill>
                            <a:schemeClr val="tx1">
                              <a:lumMod val="75000"/>
                              <a:lumOff val="25000"/>
                            </a:schemeClr>
                          </a:solidFill>
                          <a:cs typeface="Arial" charset="0"/>
                        </a:rPr>
                        <a:t>earlier_date</a:t>
                      </a:r>
                      <a:r>
                        <a:rPr lang="en-GB" sz="1700" dirty="0">
                          <a:solidFill>
                            <a:srgbClr val="CF3B0D"/>
                          </a:solidFill>
                          <a:cs typeface="Arial" charset="0"/>
                        </a:rPr>
                        <a:t>)</a:t>
                      </a:r>
                      <a:endParaRPr lang="en-US" sz="1700" dirty="0">
                        <a:solidFill>
                          <a:srgbClr val="CF3B0D"/>
                        </a:solidFill>
                      </a:endParaRPr>
                    </a:p>
                  </a:txBody>
                  <a:tcPr marT="45731" marB="45731"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61CD4F8-FF3E-4685-A579-77075D8E38F3}"/>
              </a:ext>
            </a:extLst>
          </p:cNvPr>
          <p:cNvSpPr>
            <a:spLocks noGrp="1" noChangeArrowheads="1"/>
          </p:cNvSpPr>
          <p:nvPr>
            <p:ph type="title"/>
          </p:nvPr>
        </p:nvSpPr>
        <p:spPr/>
        <p:txBody>
          <a:bodyPr/>
          <a:lstStyle/>
          <a:p>
            <a:r>
              <a:rPr lang="en-US" altLang="en-US">
                <a:cs typeface="Tahoma" panose="020B0604030504040204" pitchFamily="34" charset="0"/>
              </a:rPr>
              <a:t>Data Conversion Functions</a:t>
            </a:r>
          </a:p>
        </p:txBody>
      </p:sp>
      <p:graphicFrame>
        <p:nvGraphicFramePr>
          <p:cNvPr id="7" name="Content Placeholder 5">
            <a:extLst>
              <a:ext uri="{FF2B5EF4-FFF2-40B4-BE49-F238E27FC236}">
                <a16:creationId xmlns:a16="http://schemas.microsoft.com/office/drawing/2014/main" id="{F789A527-FDF1-4E96-B65B-40D957A075DD}"/>
              </a:ext>
            </a:extLst>
          </p:cNvPr>
          <p:cNvGraphicFramePr>
            <a:graphicFrameLocks noGrp="1"/>
          </p:cNvGraphicFramePr>
          <p:nvPr>
            <p:ph idx="1"/>
          </p:nvPr>
        </p:nvGraphicFramePr>
        <p:xfrm>
          <a:off x="304800" y="2068513"/>
          <a:ext cx="8515350" cy="4024312"/>
        </p:xfrm>
        <a:graphic>
          <a:graphicData uri="http://schemas.openxmlformats.org/drawingml/2006/table">
            <a:tbl>
              <a:tblPr firstRow="1" bandRow="1">
                <a:tableStyleId>{F5AB1C69-6EDB-4FF4-983F-18BD219EF322}</a:tableStyleId>
              </a:tblPr>
              <a:tblGrid>
                <a:gridCol w="4339044">
                  <a:extLst>
                    <a:ext uri="{9D8B030D-6E8A-4147-A177-3AD203B41FA5}">
                      <a16:colId xmlns:a16="http://schemas.microsoft.com/office/drawing/2014/main" val="20000"/>
                    </a:ext>
                  </a:extLst>
                </a:gridCol>
                <a:gridCol w="4176306">
                  <a:extLst>
                    <a:ext uri="{9D8B030D-6E8A-4147-A177-3AD203B41FA5}">
                      <a16:colId xmlns:a16="http://schemas.microsoft.com/office/drawing/2014/main" val="20001"/>
                    </a:ext>
                  </a:extLst>
                </a:gridCol>
              </a:tblGrid>
              <a:tr h="487067">
                <a:tc>
                  <a:txBody>
                    <a:bodyPr/>
                    <a:lstStyle/>
                    <a:p>
                      <a:pPr algn="ctr"/>
                      <a:r>
                        <a:rPr lang="en-US" sz="2000" dirty="0"/>
                        <a:t>Function</a:t>
                      </a:r>
                    </a:p>
                  </a:txBody>
                  <a:tcPr marL="91437" marR="91437" marT="45713" marB="45713"/>
                </a:tc>
                <a:tc>
                  <a:txBody>
                    <a:bodyPr/>
                    <a:lstStyle/>
                    <a:p>
                      <a:pPr algn="ctr"/>
                      <a:r>
                        <a:rPr lang="en-US" sz="2000" dirty="0"/>
                        <a:t>Description</a:t>
                      </a:r>
                    </a:p>
                  </a:txBody>
                  <a:tcPr marL="91437" marR="91437" marT="45713" marB="45713"/>
                </a:tc>
                <a:extLst>
                  <a:ext uri="{0D108BD9-81ED-4DB2-BD59-A6C34878D82A}">
                    <a16:rowId xmlns:a16="http://schemas.microsoft.com/office/drawing/2014/main" val="10000"/>
                  </a:ext>
                </a:extLst>
              </a:tr>
              <a:tr h="1124000">
                <a:tc>
                  <a:txBody>
                    <a:bodyPr/>
                    <a:lstStyle/>
                    <a:p>
                      <a:pPr algn="ctr"/>
                      <a:r>
                        <a:rPr lang="en-US" sz="1800" b="1" dirty="0" err="1">
                          <a:solidFill>
                            <a:srgbClr val="CF3B0D"/>
                          </a:solidFill>
                          <a:cs typeface="Arial" charset="0"/>
                        </a:rPr>
                        <a:t>To_char</a:t>
                      </a:r>
                      <a:r>
                        <a:rPr lang="en-US" sz="1800" b="1" dirty="0">
                          <a:solidFill>
                            <a:srgbClr val="CF3B0D"/>
                          </a:solidFill>
                          <a:cs typeface="Arial" charset="0"/>
                        </a:rPr>
                        <a:t>(</a:t>
                      </a:r>
                      <a:r>
                        <a:rPr lang="en-US" sz="1800" b="0" dirty="0" err="1">
                          <a:solidFill>
                            <a:schemeClr val="tx1">
                              <a:lumMod val="75000"/>
                              <a:lumOff val="25000"/>
                            </a:schemeClr>
                          </a:solidFill>
                          <a:cs typeface="Arial" charset="0"/>
                        </a:rPr>
                        <a:t>input_value</a:t>
                      </a:r>
                      <a:r>
                        <a:rPr lang="en-US" sz="1800" b="1" dirty="0">
                          <a:solidFill>
                            <a:srgbClr val="CF3B0D"/>
                          </a:solidFill>
                          <a:cs typeface="Arial" charset="0"/>
                        </a:rPr>
                        <a:t>, </a:t>
                      </a:r>
                      <a:r>
                        <a:rPr lang="en-US" sz="1800" b="0" dirty="0" err="1">
                          <a:solidFill>
                            <a:schemeClr val="tx1">
                              <a:lumMod val="75000"/>
                              <a:lumOff val="25000"/>
                            </a:schemeClr>
                          </a:solidFill>
                          <a:cs typeface="Arial" charset="0"/>
                        </a:rPr>
                        <a:t>format_code</a:t>
                      </a:r>
                      <a:r>
                        <a:rPr lang="en-US" sz="1800" b="1" dirty="0">
                          <a:solidFill>
                            <a:srgbClr val="CF3B0D"/>
                          </a:solidFill>
                          <a:cs typeface="Arial" charset="0"/>
                        </a:rPr>
                        <a:t>)</a:t>
                      </a:r>
                      <a:endParaRPr lang="en-US" sz="1800" dirty="0">
                        <a:solidFill>
                          <a:srgbClr val="CF3B0D"/>
                        </a:solidFill>
                      </a:endParaRP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any data type to character data type.</a:t>
                      </a:r>
                    </a:p>
                  </a:txBody>
                  <a:tcPr marL="91437" marR="91437" marT="45713" marB="45713" anchor="ctr"/>
                </a:tc>
                <a:extLst>
                  <a:ext uri="{0D108BD9-81ED-4DB2-BD59-A6C34878D82A}">
                    <a16:rowId xmlns:a16="http://schemas.microsoft.com/office/drawing/2014/main" val="10001"/>
                  </a:ext>
                </a:extLst>
              </a:tr>
              <a:tr h="952044">
                <a:tc>
                  <a:txBody>
                    <a:bodyPr/>
                    <a:lstStyle/>
                    <a:p>
                      <a:pPr algn="ctr">
                        <a:lnSpc>
                          <a:spcPct val="90000"/>
                        </a:lnSpc>
                      </a:pPr>
                      <a:r>
                        <a:rPr lang="en-US" sz="1800" b="1" dirty="0" err="1">
                          <a:solidFill>
                            <a:srgbClr val="CF3B0D"/>
                          </a:solidFill>
                          <a:cs typeface="Arial" charset="0"/>
                        </a:rPr>
                        <a:t>To_number</a:t>
                      </a:r>
                      <a:r>
                        <a:rPr lang="en-US" sz="1800" b="1" dirty="0">
                          <a:solidFill>
                            <a:srgbClr val="CF3B0D"/>
                          </a:solidFill>
                          <a:cs typeface="Arial" charset="0"/>
                        </a:rPr>
                        <a:t>(</a:t>
                      </a:r>
                      <a:r>
                        <a:rPr lang="en-US" sz="1800" b="0" kern="1200" dirty="0" err="1">
                          <a:solidFill>
                            <a:schemeClr val="tx1">
                              <a:lumMod val="75000"/>
                              <a:lumOff val="25000"/>
                            </a:schemeClr>
                          </a:solidFill>
                          <a:latin typeface="+mn-lt"/>
                          <a:ea typeface="+mn-ea"/>
                          <a:cs typeface="Arial" charset="0"/>
                        </a:rPr>
                        <a:t>input_value</a:t>
                      </a:r>
                      <a:r>
                        <a:rPr lang="en-US" sz="1800" b="1" dirty="0">
                          <a:solidFill>
                            <a:schemeClr val="accent2"/>
                          </a:solidFill>
                          <a:cs typeface="Arial" charset="0"/>
                        </a:rPr>
                        <a:t>, </a:t>
                      </a:r>
                      <a:r>
                        <a:rPr lang="en-US" sz="1800" b="0" kern="1200" dirty="0" err="1">
                          <a:solidFill>
                            <a:schemeClr val="tx1">
                              <a:lumMod val="75000"/>
                              <a:lumOff val="25000"/>
                            </a:schemeClr>
                          </a:solidFill>
                          <a:latin typeface="+mn-lt"/>
                          <a:ea typeface="+mn-ea"/>
                          <a:cs typeface="Arial" charset="0"/>
                        </a:rPr>
                        <a:t>format_code</a:t>
                      </a:r>
                      <a:r>
                        <a:rPr lang="en-US" sz="1800" b="1" dirty="0">
                          <a:solidFill>
                            <a:schemeClr val="accent2"/>
                          </a:solidFill>
                          <a:cs typeface="Arial" charset="0"/>
                        </a:rPr>
                        <a:t>)</a:t>
                      </a:r>
                      <a:r>
                        <a:rPr lang="en-US" sz="1800" i="1" dirty="0">
                          <a:cs typeface="Arial" charset="0"/>
                        </a:rPr>
                        <a:t> </a:t>
                      </a: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a valid set of numeric character data to number data type.</a:t>
                      </a:r>
                    </a:p>
                  </a:txBody>
                  <a:tcPr marL="91437" marR="91437" marT="45713" marB="45713" anchor="ctr"/>
                </a:tc>
                <a:extLst>
                  <a:ext uri="{0D108BD9-81ED-4DB2-BD59-A6C34878D82A}">
                    <a16:rowId xmlns:a16="http://schemas.microsoft.com/office/drawing/2014/main" val="10002"/>
                  </a:ext>
                </a:extLst>
              </a:tr>
              <a:tr h="1461201">
                <a:tc>
                  <a:txBody>
                    <a:bodyPr/>
                    <a:lstStyle/>
                    <a:p>
                      <a:pPr algn="ctr">
                        <a:lnSpc>
                          <a:spcPct val="90000"/>
                        </a:lnSpc>
                      </a:pPr>
                      <a:r>
                        <a:rPr lang="en-US" sz="1800" b="1" dirty="0" err="1">
                          <a:solidFill>
                            <a:srgbClr val="CF3B0D"/>
                          </a:solidFill>
                          <a:cs typeface="Arial" charset="0"/>
                        </a:rPr>
                        <a:t>To_date</a:t>
                      </a:r>
                      <a:r>
                        <a:rPr lang="en-US" sz="1800" b="1" dirty="0">
                          <a:solidFill>
                            <a:srgbClr val="CF3B0D"/>
                          </a:solidFill>
                          <a:cs typeface="Arial" charset="0"/>
                        </a:rPr>
                        <a:t>(</a:t>
                      </a:r>
                      <a:r>
                        <a:rPr lang="en-US" sz="1800" b="0" kern="1200" dirty="0" err="1">
                          <a:solidFill>
                            <a:schemeClr val="tx1">
                              <a:lumMod val="75000"/>
                              <a:lumOff val="25000"/>
                            </a:schemeClr>
                          </a:solidFill>
                          <a:latin typeface="+mn-lt"/>
                          <a:ea typeface="+mn-ea"/>
                          <a:cs typeface="Arial" charset="0"/>
                        </a:rPr>
                        <a:t>input_value</a:t>
                      </a:r>
                      <a:r>
                        <a:rPr lang="en-US" sz="1800" b="1" dirty="0">
                          <a:solidFill>
                            <a:srgbClr val="CF3B0D"/>
                          </a:solidFill>
                          <a:cs typeface="Arial" charset="0"/>
                        </a:rPr>
                        <a:t>,</a:t>
                      </a:r>
                      <a:r>
                        <a:rPr lang="en-US" sz="1800" b="1" dirty="0">
                          <a:solidFill>
                            <a:schemeClr val="accent2"/>
                          </a:solidFill>
                          <a:cs typeface="Arial" charset="0"/>
                        </a:rPr>
                        <a:t> </a:t>
                      </a:r>
                      <a:r>
                        <a:rPr lang="en-US" sz="1800" b="0" kern="1200" dirty="0" err="1">
                          <a:solidFill>
                            <a:schemeClr val="tx1">
                              <a:lumMod val="75000"/>
                              <a:lumOff val="25000"/>
                            </a:schemeClr>
                          </a:solidFill>
                          <a:latin typeface="+mn-lt"/>
                          <a:ea typeface="+mn-ea"/>
                          <a:cs typeface="Arial" charset="0"/>
                        </a:rPr>
                        <a:t>format_code</a:t>
                      </a:r>
                      <a:r>
                        <a:rPr lang="en-US" sz="1800" b="1" dirty="0">
                          <a:solidFill>
                            <a:srgbClr val="CF3B0D"/>
                          </a:solidFill>
                          <a:cs typeface="Arial" charset="0"/>
                        </a:rPr>
                        <a:t>)</a:t>
                      </a: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character data of the proper format to date data type.</a:t>
                      </a:r>
                    </a:p>
                  </a:txBody>
                  <a:tcPr marL="91437" marR="91437" marT="45713" marB="45713"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C2997DF-D9B5-4AD6-9D37-200796C3F649}"/>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GB" b="1">
                <a:solidFill>
                  <a:schemeClr val="accent2"/>
                </a:solidFill>
                <a:cs typeface="Tahoma" pitchFamily="34" charset="0"/>
              </a:rPr>
              <a:t>ROUND</a:t>
            </a:r>
            <a:endParaRPr lang="en-US">
              <a:cs typeface="Tahoma" pitchFamily="34" charset="0"/>
            </a:endParaRPr>
          </a:p>
        </p:txBody>
      </p:sp>
      <p:sp>
        <p:nvSpPr>
          <p:cNvPr id="6147" name="Rectangle 3">
            <a:extLst>
              <a:ext uri="{FF2B5EF4-FFF2-40B4-BE49-F238E27FC236}">
                <a16:creationId xmlns:a16="http://schemas.microsoft.com/office/drawing/2014/main" id="{D8D9023A-960D-4643-B5CC-0EE5715CCE0E}"/>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GB" sz="2200" dirty="0">
              <a:solidFill>
                <a:schemeClr val="tx1">
                  <a:lumMod val="75000"/>
                  <a:lumOff val="25000"/>
                </a:schemeClr>
              </a:solidFill>
            </a:endParaRPr>
          </a:p>
          <a:p>
            <a:pPr marL="274320" indent="-274320" fontAlgn="auto">
              <a:spcAft>
                <a:spcPts val="0"/>
              </a:spcAft>
              <a:buFontTx/>
              <a:buNone/>
              <a:defRPr/>
            </a:pPr>
            <a:r>
              <a:rPr lang="en-GB" sz="2200" dirty="0">
                <a:solidFill>
                  <a:schemeClr val="tx1">
                    <a:lumMod val="75000"/>
                    <a:lumOff val="25000"/>
                  </a:schemeClr>
                </a:solidFill>
              </a:rPr>
              <a:t>The ROUND function rounds the value you want to modify.</a:t>
            </a:r>
          </a:p>
          <a:p>
            <a:pPr marL="274320" indent="-274320" fontAlgn="auto">
              <a:spcAft>
                <a:spcPts val="0"/>
              </a:spcAft>
              <a:buFontTx/>
              <a:buNone/>
              <a:defRPr/>
            </a:pPr>
            <a:endParaRPr lang="en-GB"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Aft>
                <a:spcPts val="0"/>
              </a:spcAft>
              <a:buFontTx/>
              <a:buNone/>
              <a:defRPr/>
            </a:pPr>
            <a:r>
              <a:rPr lang="en-GB" sz="1600" dirty="0">
                <a:solidFill>
                  <a:schemeClr val="hlink"/>
                </a:solidFill>
              </a:rPr>
              <a:t> </a:t>
            </a:r>
          </a:p>
          <a:p>
            <a:pPr marL="548640" lvl="1" fontAlgn="auto">
              <a:spcAft>
                <a:spcPts val="0"/>
              </a:spcAft>
              <a:buFontTx/>
              <a:buNone/>
              <a:defRPr/>
            </a:pPr>
            <a:r>
              <a:rPr lang="en-GB" sz="2000" dirty="0">
                <a:solidFill>
                  <a:schemeClr val="hlink"/>
                </a:solidFill>
              </a:rPr>
              <a:t>Select  </a:t>
            </a:r>
            <a:r>
              <a:rPr lang="en-GB" sz="2000" dirty="0" err="1">
                <a:solidFill>
                  <a:schemeClr val="hlink"/>
                </a:solidFill>
              </a:rPr>
              <a:t>product_name</a:t>
            </a:r>
            <a:r>
              <a:rPr lang="en-GB" sz="2000" dirty="0">
                <a:solidFill>
                  <a:schemeClr val="hlink"/>
                </a:solidFill>
              </a:rPr>
              <a:t>, </a:t>
            </a:r>
            <a:r>
              <a:rPr lang="en-GB" sz="2000" dirty="0" err="1">
                <a:solidFill>
                  <a:schemeClr val="hlink"/>
                </a:solidFill>
              </a:rPr>
              <a:t>product_price</a:t>
            </a:r>
            <a:r>
              <a:rPr lang="en-GB" sz="2000" dirty="0">
                <a:solidFill>
                  <a:schemeClr val="hlink"/>
                </a:solidFill>
              </a:rPr>
              <a:t>, </a:t>
            </a:r>
            <a:r>
              <a:rPr lang="en-GB" sz="2000" b="1" dirty="0">
                <a:solidFill>
                  <a:schemeClr val="hlink"/>
                </a:solidFill>
              </a:rPr>
              <a:t>ROUND(</a:t>
            </a:r>
            <a:r>
              <a:rPr lang="en-GB" sz="2000" dirty="0">
                <a:solidFill>
                  <a:schemeClr val="hlink"/>
                </a:solidFill>
              </a:rPr>
              <a:t>product_price,0</a:t>
            </a:r>
            <a:r>
              <a:rPr lang="en-GB" sz="2000" b="1" dirty="0">
                <a:solidFill>
                  <a:schemeClr val="hlink"/>
                </a:solidFill>
              </a:rPr>
              <a:t>)</a:t>
            </a:r>
            <a:br>
              <a:rPr lang="en-GB" sz="2000" dirty="0">
                <a:solidFill>
                  <a:schemeClr val="hlink"/>
                </a:solidFill>
              </a:rPr>
            </a:br>
            <a:r>
              <a:rPr lang="en-GB" sz="2000" dirty="0">
                <a:solidFill>
                  <a:schemeClr val="hlink"/>
                </a:solidFill>
              </a:rPr>
              <a:t>  From product;</a:t>
            </a:r>
            <a:endParaRPr lang="en-GB" sz="2000" b="1" i="1" dirty="0">
              <a:solidFill>
                <a:schemeClr val="bg2"/>
              </a:solidFill>
            </a:endParaRPr>
          </a:p>
          <a:p>
            <a:pPr marL="274320" indent="-274320" fontAlgn="auto">
              <a:lnSpc>
                <a:spcPct val="80000"/>
              </a:lnSpc>
              <a:spcAft>
                <a:spcPts val="0"/>
              </a:spcAft>
              <a:buFontTx/>
              <a:buNone/>
              <a:defRPr/>
            </a:pPr>
            <a:endParaRPr lang="en-GB" sz="2400" b="1" i="1" dirty="0">
              <a:solidFill>
                <a:schemeClr val="bg2"/>
              </a:solidFill>
            </a:endParaRPr>
          </a:p>
        </p:txBody>
      </p:sp>
      <p:sp>
        <p:nvSpPr>
          <p:cNvPr id="6" name="Rectangle 3">
            <a:extLst>
              <a:ext uri="{FF2B5EF4-FFF2-40B4-BE49-F238E27FC236}">
                <a16:creationId xmlns:a16="http://schemas.microsoft.com/office/drawing/2014/main" id="{5DDAA90D-EE6B-4ACD-8875-476DE32BD183}"/>
              </a:ext>
            </a:extLst>
          </p:cNvPr>
          <p:cNvSpPr txBox="1">
            <a:spLocks noChangeArrowheads="1"/>
          </p:cNvSpPr>
          <p:nvPr/>
        </p:nvSpPr>
        <p:spPr>
          <a:xfrm>
            <a:off x="684213" y="4437063"/>
            <a:ext cx="7777162" cy="2160587"/>
          </a:xfrm>
          <a:prstGeom prst="rect">
            <a:avLst/>
          </a:prstGeom>
        </p:spPr>
        <p:txBody>
          <a:bodyPr>
            <a:normAutofit/>
          </a:bodyPr>
          <a:lstStyle/>
          <a:p>
            <a:pPr marL="548640" lvl="1" indent="-228600" algn="l" rtl="0" fontAlgn="auto">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spcBef>
                <a:spcPct val="20000"/>
              </a:spcBef>
              <a:spcAft>
                <a:spcPts val="0"/>
              </a:spcAft>
              <a:buClr>
                <a:schemeClr val="accent2"/>
              </a:buClr>
              <a:buSzPct val="85000"/>
              <a:defRPr/>
            </a:pP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product_price</a:t>
            </a:r>
            <a:r>
              <a:rPr lang="en-GB" sz="1600" cap="all" dirty="0">
                <a:solidFill>
                  <a:srgbClr val="333399"/>
                </a:solidFill>
                <a:latin typeface="+mn-lt"/>
                <a:cs typeface="+mn-cs"/>
              </a:rPr>
              <a:t>     ROUND(product_price,0)</a:t>
            </a:r>
          </a:p>
          <a:p>
            <a:pPr marL="547688" lvl="1" indent="-369888" algn="l" rtl="0" fontAlgn="auto">
              <a:spcBef>
                <a:spcPct val="20000"/>
              </a:spcBef>
              <a:spcAft>
                <a:spcPts val="0"/>
              </a:spcAft>
              <a:buClr>
                <a:schemeClr val="accent2"/>
              </a:buClr>
              <a:buSzPct val="85000"/>
              <a:defRPr/>
            </a:pP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3.95                           4</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5                                5</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                            2.2                             2</a:t>
            </a:r>
            <a:endParaRPr lang="en-US" sz="1600"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9C203660-DAAC-4370-8DB3-3DBC256F6161}"/>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GB" b="1">
                <a:solidFill>
                  <a:schemeClr val="accent2"/>
                </a:solidFill>
                <a:cs typeface="Tahoma" pitchFamily="34" charset="0"/>
              </a:rPr>
              <a:t>TRUNC</a:t>
            </a:r>
            <a:endParaRPr lang="en-US">
              <a:cs typeface="Tahoma" pitchFamily="34" charset="0"/>
            </a:endParaRPr>
          </a:p>
        </p:txBody>
      </p:sp>
      <p:sp>
        <p:nvSpPr>
          <p:cNvPr id="8194" name="Rectangle 3">
            <a:extLst>
              <a:ext uri="{FF2B5EF4-FFF2-40B4-BE49-F238E27FC236}">
                <a16:creationId xmlns:a16="http://schemas.microsoft.com/office/drawing/2014/main" id="{83FC1E20-8629-4CEC-B27D-A621808417D0}"/>
              </a:ext>
            </a:extLst>
          </p:cNvPr>
          <p:cNvSpPr>
            <a:spLocks noGrp="1" noChangeArrowheads="1"/>
          </p:cNvSpPr>
          <p:nvPr>
            <p:ph idx="1"/>
          </p:nvPr>
        </p:nvSpPr>
        <p:spPr/>
        <p:txBody>
          <a:bodyPr rtlCol="0">
            <a:normAutofit/>
          </a:bodyPr>
          <a:lstStyle/>
          <a:p>
            <a:pPr marL="274320" indent="-274320" fontAlgn="auto">
              <a:lnSpc>
                <a:spcPct val="90000"/>
              </a:lnSpc>
              <a:spcAft>
                <a:spcPts val="0"/>
              </a:spcAft>
              <a:buFontTx/>
              <a:buNone/>
              <a:defRPr/>
            </a:pPr>
            <a:endParaRPr lang="en-GB" sz="2200" dirty="0">
              <a:solidFill>
                <a:schemeClr val="tx1">
                  <a:lumMod val="75000"/>
                  <a:lumOff val="25000"/>
                </a:schemeClr>
              </a:solidFill>
            </a:endParaRPr>
          </a:p>
          <a:p>
            <a:pPr marL="274320" indent="-274320" fontAlgn="auto">
              <a:spcAft>
                <a:spcPts val="0"/>
              </a:spcAft>
              <a:buFontTx/>
              <a:buNone/>
              <a:defRPr/>
            </a:pPr>
            <a:r>
              <a:rPr lang="en-GB" sz="2200" dirty="0">
                <a:solidFill>
                  <a:schemeClr val="tx1">
                    <a:lumMod val="75000"/>
                    <a:lumOff val="25000"/>
                  </a:schemeClr>
                </a:solidFill>
              </a:rPr>
              <a:t>The TRUNC function truncates precision from a number.</a:t>
            </a:r>
          </a:p>
          <a:p>
            <a:pPr marL="274320" indent="-274320" fontAlgn="auto">
              <a:spcAft>
                <a:spcPts val="0"/>
              </a:spcAft>
              <a:buFont typeface="Wingdings 2" pitchFamily="18" charset="2"/>
              <a:buNone/>
              <a:defRPr/>
            </a:pPr>
            <a:endParaRPr lang="en-GB"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Tx/>
              <a:buNone/>
              <a:defRPr/>
            </a:pPr>
            <a:endParaRPr lang="en-GB" sz="1600" dirty="0">
              <a:solidFill>
                <a:schemeClr val="hlink"/>
              </a:solidFill>
            </a:endParaRPr>
          </a:p>
          <a:p>
            <a:pPr marL="548640" lvl="1" fontAlgn="auto">
              <a:spcBef>
                <a:spcPts val="0"/>
              </a:spcBef>
              <a:spcAft>
                <a:spcPts val="0"/>
              </a:spcAft>
              <a:buFontTx/>
              <a:buNone/>
              <a:defRPr/>
            </a:pPr>
            <a:r>
              <a:rPr lang="en-GB" sz="2000" dirty="0">
                <a:solidFill>
                  <a:schemeClr val="hlink"/>
                </a:solidFill>
              </a:rPr>
              <a:t>Select  </a:t>
            </a:r>
            <a:r>
              <a:rPr lang="en-GB" sz="2000" dirty="0" err="1">
                <a:solidFill>
                  <a:schemeClr val="hlink"/>
                </a:solidFill>
              </a:rPr>
              <a:t>product_name</a:t>
            </a:r>
            <a:r>
              <a:rPr lang="en-GB" sz="2000" dirty="0">
                <a:solidFill>
                  <a:schemeClr val="hlink"/>
                </a:solidFill>
              </a:rPr>
              <a:t>, </a:t>
            </a:r>
            <a:r>
              <a:rPr lang="en-GB" sz="2000" dirty="0" err="1">
                <a:solidFill>
                  <a:schemeClr val="hlink"/>
                </a:solidFill>
              </a:rPr>
              <a:t>product_price</a:t>
            </a:r>
            <a:r>
              <a:rPr lang="en-GB" sz="2000" dirty="0">
                <a:solidFill>
                  <a:schemeClr val="hlink"/>
                </a:solidFill>
              </a:rPr>
              <a:t>, </a:t>
            </a:r>
            <a:r>
              <a:rPr lang="en-GB" sz="2000" b="1" dirty="0">
                <a:solidFill>
                  <a:schemeClr val="hlink"/>
                </a:solidFill>
              </a:rPr>
              <a:t>TRUNC(</a:t>
            </a:r>
            <a:r>
              <a:rPr lang="en-GB" sz="2000" dirty="0">
                <a:solidFill>
                  <a:schemeClr val="hlink"/>
                </a:solidFill>
              </a:rPr>
              <a:t>product_price,0</a:t>
            </a:r>
            <a:r>
              <a:rPr lang="en-GB" sz="2000" b="1" dirty="0">
                <a:solidFill>
                  <a:schemeClr val="hlink"/>
                </a:solidFill>
              </a:rPr>
              <a:t>)</a:t>
            </a:r>
            <a:br>
              <a:rPr lang="en-GB" sz="2000" dirty="0">
                <a:solidFill>
                  <a:schemeClr val="hlink"/>
                </a:solidFill>
              </a:rPr>
            </a:br>
            <a:r>
              <a:rPr lang="en-GB" sz="2000" dirty="0">
                <a:solidFill>
                  <a:schemeClr val="hlink"/>
                </a:solidFill>
              </a:rPr>
              <a:t>   From product;</a:t>
            </a:r>
            <a:endParaRPr lang="en-GB" sz="2000" b="1" dirty="0">
              <a:solidFill>
                <a:schemeClr val="tx1">
                  <a:lumMod val="75000"/>
                  <a:lumOff val="25000"/>
                </a:schemeClr>
              </a:solidFill>
            </a:endParaRPr>
          </a:p>
          <a:p>
            <a:pPr marL="274320" indent="-274320" fontAlgn="auto">
              <a:lnSpc>
                <a:spcPct val="90000"/>
              </a:lnSpc>
              <a:spcAft>
                <a:spcPts val="0"/>
              </a:spcAft>
              <a:buFontTx/>
              <a:buNone/>
              <a:defRPr/>
            </a:pPr>
            <a:endParaRPr lang="en-US" sz="2000" dirty="0">
              <a:solidFill>
                <a:schemeClr val="tx1">
                  <a:lumMod val="75000"/>
                  <a:lumOff val="25000"/>
                </a:schemeClr>
              </a:solidFill>
            </a:endParaRPr>
          </a:p>
        </p:txBody>
      </p:sp>
      <p:sp>
        <p:nvSpPr>
          <p:cNvPr id="6" name="Rectangle 3">
            <a:extLst>
              <a:ext uri="{FF2B5EF4-FFF2-40B4-BE49-F238E27FC236}">
                <a16:creationId xmlns:a16="http://schemas.microsoft.com/office/drawing/2014/main" id="{30662496-CDA3-48BA-8EE3-E0F1723AF1FF}"/>
              </a:ext>
            </a:extLst>
          </p:cNvPr>
          <p:cNvSpPr txBox="1">
            <a:spLocks noChangeArrowheads="1"/>
          </p:cNvSpPr>
          <p:nvPr/>
        </p:nvSpPr>
        <p:spPr>
          <a:xfrm>
            <a:off x="827088" y="4725988"/>
            <a:ext cx="7561262" cy="1798637"/>
          </a:xfrm>
          <a:prstGeom prst="rect">
            <a:avLst/>
          </a:prstGeom>
        </p:spPr>
        <p:txBody>
          <a:bodyPr>
            <a:normAutofit/>
          </a:bodyPr>
          <a:lstStyle/>
          <a:p>
            <a:pPr marL="228600" lvl="1" indent="90488" algn="l" rtl="0" fontAlgn="auto">
              <a:spcBef>
                <a:spcPct val="20000"/>
              </a:spcBef>
              <a:spcAft>
                <a:spcPts val="0"/>
              </a:spcAft>
              <a:buClr>
                <a:schemeClr val="accent2"/>
              </a:buClr>
              <a:buSzPct val="85000"/>
              <a:defRPr/>
            </a:pPr>
            <a:r>
              <a:rPr lang="en-GB" sz="1600" cap="all" dirty="0">
                <a:solidFill>
                  <a:srgbClr val="333399"/>
                </a:solidFill>
                <a:latin typeface="+mn-lt"/>
                <a:cs typeface="+mn-cs"/>
              </a:rPr>
              <a:t> </a:t>
            </a: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product_price</a:t>
            </a:r>
            <a:r>
              <a:rPr lang="en-GB" sz="1600" cap="all" dirty="0">
                <a:solidFill>
                  <a:srgbClr val="333399"/>
                </a:solidFill>
                <a:latin typeface="+mn-lt"/>
                <a:cs typeface="+mn-cs"/>
              </a:rPr>
              <a:t>       TRUNC(product_price,0)</a:t>
            </a:r>
            <a:br>
              <a:rPr lang="en-GB" dirty="0">
                <a:solidFill>
                  <a:srgbClr val="333399"/>
                </a:solidFill>
                <a:latin typeface="+mn-lt"/>
                <a:cs typeface="+mn-cs"/>
              </a:rPr>
            </a:b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3.95                           3</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5                                5</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                          2.2                             2</a:t>
            </a:r>
            <a:endParaRPr lang="en-US" sz="1600" dirty="0">
              <a:solidFill>
                <a:srgbClr val="333399"/>
              </a:solidFill>
              <a:latin typeface="+mn-lt"/>
              <a:cs typeface="+mn-cs"/>
            </a:endParaRPr>
          </a:p>
          <a:p>
            <a:pPr marL="274320" indent="-274320" algn="l" rtl="0" fontAlgn="auto">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AC73DBD-C13F-4F48-B5DD-9EF5D5A7821E}"/>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MOD</a:t>
            </a:r>
            <a:endParaRPr lang="en-US">
              <a:cs typeface="Tahoma" pitchFamily="34" charset="0"/>
            </a:endParaRPr>
          </a:p>
        </p:txBody>
      </p:sp>
      <p:sp>
        <p:nvSpPr>
          <p:cNvPr id="10243" name="Rectangle 3">
            <a:extLst>
              <a:ext uri="{FF2B5EF4-FFF2-40B4-BE49-F238E27FC236}">
                <a16:creationId xmlns:a16="http://schemas.microsoft.com/office/drawing/2014/main" id="{7D5FF565-8975-41B7-A36A-F5854BD09F93}"/>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US" b="1" dirty="0">
              <a:solidFill>
                <a:schemeClr val="accent2"/>
              </a:solidFill>
            </a:endParaRPr>
          </a:p>
          <a:p>
            <a:pPr marL="274320" indent="-274320" fontAlgn="auto">
              <a:lnSpc>
                <a:spcPct val="80000"/>
              </a:lnSpc>
              <a:spcAft>
                <a:spcPts val="0"/>
              </a:spcAft>
              <a:buFont typeface="Wingdings 2" pitchFamily="18" charset="2"/>
              <a:buNone/>
              <a:defRPr/>
            </a:pPr>
            <a:r>
              <a:rPr lang="en-US" sz="2200" b="1" dirty="0">
                <a:solidFill>
                  <a:schemeClr val="accent1">
                    <a:lumMod val="75000"/>
                  </a:schemeClr>
                </a:solidFill>
              </a:rPr>
              <a:t> </a:t>
            </a:r>
            <a:r>
              <a:rPr lang="en-US" sz="2200" b="1" dirty="0">
                <a:solidFill>
                  <a:srgbClr val="00B050"/>
                </a:solidFill>
              </a:rPr>
              <a:t>mod(</a:t>
            </a:r>
            <a:r>
              <a:rPr lang="en-US" sz="2200" b="1" dirty="0" err="1">
                <a:solidFill>
                  <a:srgbClr val="00B050"/>
                </a:solidFill>
              </a:rPr>
              <a:t>m,n</a:t>
            </a:r>
            <a:r>
              <a:rPr lang="en-US" sz="2200" b="1" dirty="0">
                <a:solidFill>
                  <a:srgbClr val="00B050"/>
                </a:solidFill>
              </a:rPr>
              <a:t>)</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600" dirty="0">
              <a:solidFill>
                <a:schemeClr val="hlink"/>
              </a:solidFill>
            </a:endParaRPr>
          </a:p>
          <a:p>
            <a:pPr marL="274320" indent="-274320" fontAlgn="auto">
              <a:spcAft>
                <a:spcPts val="0"/>
              </a:spcAft>
              <a:buFontTx/>
              <a:buNone/>
              <a:defRPr/>
            </a:pPr>
            <a:r>
              <a:rPr lang="en-US" sz="2000" dirty="0">
                <a:solidFill>
                  <a:schemeClr val="hlink"/>
                </a:solidFill>
              </a:rPr>
              <a:t>   Select </a:t>
            </a:r>
            <a:r>
              <a:rPr lang="en-US" sz="2000" b="1" dirty="0">
                <a:solidFill>
                  <a:schemeClr val="hlink"/>
                </a:solidFill>
              </a:rPr>
              <a:t>mod(</a:t>
            </a:r>
            <a:r>
              <a:rPr lang="en-US" sz="2000" dirty="0">
                <a:solidFill>
                  <a:schemeClr val="hlink"/>
                </a:solidFill>
              </a:rPr>
              <a:t>salary,3</a:t>
            </a:r>
            <a:r>
              <a:rPr lang="en-US" sz="2000" b="1" dirty="0">
                <a:solidFill>
                  <a:schemeClr val="hlink"/>
                </a:solidFill>
              </a:rPr>
              <a:t>)</a:t>
            </a:r>
            <a:r>
              <a:rPr lang="en-US" sz="2000"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a:p>
            <a:pPr marL="274320" indent="-274320" fontAlgn="auto">
              <a:lnSpc>
                <a:spcPct val="80000"/>
              </a:lnSpc>
              <a:spcAft>
                <a:spcPts val="0"/>
              </a:spcAft>
              <a:buFontTx/>
              <a:buNone/>
              <a:defRPr/>
            </a:pPr>
            <a:endParaRPr lang="en-US" dirty="0">
              <a:solidFill>
                <a:schemeClr val="hlink"/>
              </a:solidFill>
            </a:endParaRPr>
          </a:p>
        </p:txBody>
      </p:sp>
      <p:sp>
        <p:nvSpPr>
          <p:cNvPr id="6" name="Rectangle 3">
            <a:extLst>
              <a:ext uri="{FF2B5EF4-FFF2-40B4-BE49-F238E27FC236}">
                <a16:creationId xmlns:a16="http://schemas.microsoft.com/office/drawing/2014/main" id="{500B6D61-5A14-4C42-BA7C-0E94134C31F7}"/>
              </a:ext>
            </a:extLst>
          </p:cNvPr>
          <p:cNvSpPr txBox="1">
            <a:spLocks noChangeArrowheads="1"/>
          </p:cNvSpPr>
          <p:nvPr/>
        </p:nvSpPr>
        <p:spPr>
          <a:xfrm>
            <a:off x="900113" y="5084763"/>
            <a:ext cx="2376487" cy="9366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buFont typeface="Wingdings 2" pitchFamily="18" charset="2"/>
              <a:buNone/>
              <a:defRPr/>
            </a:pPr>
            <a:r>
              <a:rPr lang="en-US" cap="all" dirty="0">
                <a:solidFill>
                  <a:srgbClr val="333399"/>
                </a:solidFill>
                <a:latin typeface="+mn-lt"/>
                <a:cs typeface="+mn-cs"/>
              </a:rPr>
              <a:t> </a:t>
            </a:r>
            <a:r>
              <a:rPr lang="en-US" sz="1600" cap="all" dirty="0">
                <a:solidFill>
                  <a:srgbClr val="333399"/>
                </a:solidFill>
                <a:latin typeface="+mn-lt"/>
                <a:cs typeface="+mn-cs"/>
              </a:rPr>
              <a:t>  MOD(SALARY,3)</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0 </a:t>
            </a:r>
            <a:r>
              <a:rPr lang="en-US" dirty="0">
                <a:solidFill>
                  <a:srgbClr val="333399"/>
                </a:solidFill>
                <a:latin typeface="+mn-lt"/>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E4DD2E0-5227-4DBC-A978-9E3A3085D25A}"/>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POWER</a:t>
            </a:r>
            <a:endParaRPr lang="en-US">
              <a:cs typeface="Tahoma" pitchFamily="34" charset="0"/>
            </a:endParaRPr>
          </a:p>
        </p:txBody>
      </p:sp>
      <p:sp>
        <p:nvSpPr>
          <p:cNvPr id="11267" name="Rectangle 3">
            <a:extLst>
              <a:ext uri="{FF2B5EF4-FFF2-40B4-BE49-F238E27FC236}">
                <a16:creationId xmlns:a16="http://schemas.microsoft.com/office/drawing/2014/main" id="{2D0AEBE1-0EF5-43B9-B672-9BC1EAA9B693}"/>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US" sz="2200"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rgbClr val="00B050"/>
                </a:solidFill>
              </a:rPr>
              <a:t> power(</a:t>
            </a:r>
            <a:r>
              <a:rPr lang="en-US" sz="2200" b="1" dirty="0" err="1">
                <a:solidFill>
                  <a:srgbClr val="00B050"/>
                </a:solidFill>
              </a:rPr>
              <a:t>m,n</a:t>
            </a:r>
            <a:r>
              <a:rPr lang="en-US" sz="2200" b="1" dirty="0">
                <a:solidFill>
                  <a:srgbClr val="00B050"/>
                </a:solidFill>
              </a:rPr>
              <a:t>)	</a:t>
            </a:r>
          </a:p>
          <a:p>
            <a:pPr marL="274320" indent="-274320" fontAlgn="auto">
              <a:spcAft>
                <a:spcPts val="0"/>
              </a:spcAft>
              <a:buFontTx/>
              <a:buNone/>
              <a:defRPr/>
            </a:pPr>
            <a:r>
              <a:rPr lang="en-US" sz="2200" dirty="0">
                <a:solidFill>
                  <a:schemeClr val="tx1">
                    <a:lumMod val="75000"/>
                    <a:lumOff val="25000"/>
                  </a:schemeClr>
                </a:solidFill>
              </a:rPr>
              <a:t>    number </a:t>
            </a:r>
            <a:r>
              <a:rPr lang="en-US" sz="2200" b="1" dirty="0">
                <a:solidFill>
                  <a:schemeClr val="tx1">
                    <a:lumMod val="75000"/>
                    <a:lumOff val="25000"/>
                  </a:schemeClr>
                </a:solidFill>
              </a:rPr>
              <a:t>m</a:t>
            </a:r>
            <a:r>
              <a:rPr lang="en-US" sz="2200" dirty="0">
                <a:solidFill>
                  <a:schemeClr val="tx1">
                    <a:lumMod val="75000"/>
                    <a:lumOff val="25000"/>
                  </a:schemeClr>
                </a:solidFill>
              </a:rPr>
              <a:t> raised to the power of </a:t>
            </a:r>
            <a:r>
              <a:rPr lang="en-US" sz="2200" b="1" dirty="0">
                <a:solidFill>
                  <a:schemeClr val="tx1">
                    <a:lumMod val="75000"/>
                    <a:lumOff val="25000"/>
                  </a:schemeClr>
                </a:solidFill>
              </a:rPr>
              <a:t>n</a:t>
            </a:r>
            <a:r>
              <a:rPr lang="en-US" sz="2200" dirty="0">
                <a:solidFill>
                  <a:schemeClr val="tx1">
                    <a:lumMod val="75000"/>
                    <a:lumOff val="25000"/>
                  </a:schemeClr>
                </a:solidFill>
              </a:rPr>
              <a:t>.</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600" dirty="0">
              <a:solidFill>
                <a:schemeClr val="hlink"/>
              </a:solidFill>
            </a:endParaRPr>
          </a:p>
          <a:p>
            <a:pPr marL="274320" indent="-274320" fontAlgn="auto">
              <a:spcAft>
                <a:spcPts val="0"/>
              </a:spcAft>
              <a:buFontTx/>
              <a:buNone/>
              <a:defRPr/>
            </a:pPr>
            <a:r>
              <a:rPr lang="en-US" sz="2000" dirty="0">
                <a:solidFill>
                  <a:schemeClr val="tx1">
                    <a:lumMod val="75000"/>
                    <a:lumOff val="25000"/>
                  </a:schemeClr>
                </a:solidFill>
              </a:rPr>
              <a:t> </a:t>
            </a:r>
            <a:r>
              <a:rPr lang="en-US" sz="2000" dirty="0">
                <a:solidFill>
                  <a:schemeClr val="hlink"/>
                </a:solidFill>
              </a:rPr>
              <a:t>Select </a:t>
            </a:r>
            <a:r>
              <a:rPr lang="en-US" sz="2000" b="1" dirty="0">
                <a:solidFill>
                  <a:schemeClr val="hlink"/>
                </a:solidFill>
              </a:rPr>
              <a:t>power(</a:t>
            </a:r>
            <a:r>
              <a:rPr lang="en-US" sz="2000" dirty="0">
                <a:solidFill>
                  <a:schemeClr val="hlink"/>
                </a:solidFill>
              </a:rPr>
              <a:t>salary,2</a:t>
            </a:r>
            <a:r>
              <a:rPr lang="en-US" sz="2000" b="1"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p:txBody>
      </p:sp>
      <p:sp>
        <p:nvSpPr>
          <p:cNvPr id="6" name="Rectangle 3">
            <a:extLst>
              <a:ext uri="{FF2B5EF4-FFF2-40B4-BE49-F238E27FC236}">
                <a16:creationId xmlns:a16="http://schemas.microsoft.com/office/drawing/2014/main" id="{1FFAF2BA-BEA4-467B-BEEE-146C7840C49F}"/>
              </a:ext>
            </a:extLst>
          </p:cNvPr>
          <p:cNvSpPr txBox="1">
            <a:spLocks noChangeArrowheads="1"/>
          </p:cNvSpPr>
          <p:nvPr/>
        </p:nvSpPr>
        <p:spPr>
          <a:xfrm>
            <a:off x="900113" y="5084763"/>
            <a:ext cx="2790825" cy="129857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POWER(SALARY,2)</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900000000</a:t>
            </a:r>
          </a:p>
          <a:p>
            <a:pPr marL="274320" indent="-274320" algn="l" rtl="0" fontAlgn="auto">
              <a:lnSpc>
                <a:spcPct val="80000"/>
              </a:lnSpc>
              <a:spcBef>
                <a:spcPct val="20000"/>
              </a:spcBef>
              <a:spcAft>
                <a:spcPts val="0"/>
              </a:spcAft>
              <a:buClr>
                <a:schemeClr val="accent2"/>
              </a:buClr>
              <a:buSzPct val="85000"/>
              <a:buFont typeface="Wingdings 2" pitchFamily="18" charset="2"/>
              <a:buChar char=""/>
              <a:defRPr/>
            </a:pPr>
            <a:endParaRPr lang="en-US" sz="2400" dirty="0">
              <a:solidFill>
                <a:schemeClr val="tx1">
                  <a:lumMod val="75000"/>
                  <a:lumOff val="25000"/>
                </a:schemeClr>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5A9FECAD-E7D7-4D7F-ABA7-744865138466}"/>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SIGN &amp; SQRT</a:t>
            </a:r>
            <a:endParaRPr lang="en-US">
              <a:cs typeface="Tahoma" pitchFamily="34" charset="0"/>
            </a:endParaRPr>
          </a:p>
        </p:txBody>
      </p:sp>
      <p:sp>
        <p:nvSpPr>
          <p:cNvPr id="12291" name="Rectangle 3">
            <a:extLst>
              <a:ext uri="{FF2B5EF4-FFF2-40B4-BE49-F238E27FC236}">
                <a16:creationId xmlns:a16="http://schemas.microsoft.com/office/drawing/2014/main" id="{02BF9D54-F4A3-4B1C-958F-85ED841336BE}"/>
              </a:ext>
            </a:extLst>
          </p:cNvPr>
          <p:cNvSpPr>
            <a:spLocks noGrp="1" noChangeArrowheads="1"/>
          </p:cNvSpPr>
          <p:nvPr>
            <p:ph idx="1"/>
          </p:nvPr>
        </p:nvSpPr>
        <p:spPr/>
        <p:txBody>
          <a:bodyPr rtlCol="0">
            <a:noAutofit/>
          </a:bodyPr>
          <a:lstStyle/>
          <a:p>
            <a:pPr marL="274320" indent="-274320" fontAlgn="auto">
              <a:lnSpc>
                <a:spcPct val="80000"/>
              </a:lnSpc>
              <a:spcAft>
                <a:spcPts val="0"/>
              </a:spcAft>
              <a:buFont typeface="Wingdings 2" pitchFamily="18" charset="2"/>
              <a:buNone/>
              <a:defRPr/>
            </a:pPr>
            <a:r>
              <a:rPr lang="en-US" sz="2200" b="1" dirty="0">
                <a:solidFill>
                  <a:srgbClr val="00B050"/>
                </a:solidFill>
              </a:rPr>
              <a:t> </a:t>
            </a:r>
          </a:p>
          <a:p>
            <a:pPr marL="274320" indent="-274320" fontAlgn="auto">
              <a:lnSpc>
                <a:spcPct val="80000"/>
              </a:lnSpc>
              <a:spcAft>
                <a:spcPts val="0"/>
              </a:spcAft>
              <a:buFont typeface="Wingdings 2" pitchFamily="18" charset="2"/>
              <a:buNone/>
              <a:defRPr/>
            </a:pPr>
            <a:r>
              <a:rPr lang="en-US" sz="2200" b="1" dirty="0">
                <a:solidFill>
                  <a:srgbClr val="00B050"/>
                </a:solidFill>
              </a:rPr>
              <a:t> sign(n)</a:t>
            </a:r>
            <a:r>
              <a:rPr lang="en-US" sz="2200" i="1" dirty="0">
                <a:solidFill>
                  <a:schemeClr val="tx1">
                    <a:lumMod val="75000"/>
                    <a:lumOff val="25000"/>
                  </a:schemeClr>
                </a:solidFill>
              </a:rPr>
              <a:t>	</a:t>
            </a:r>
            <a:r>
              <a:rPr lang="en-US" sz="2200" dirty="0">
                <a:solidFill>
                  <a:schemeClr val="tx1">
                    <a:lumMod val="75000"/>
                    <a:lumOff val="25000"/>
                  </a:schemeClr>
                </a:solidFill>
              </a:rPr>
              <a:t>	</a:t>
            </a:r>
          </a:p>
          <a:p>
            <a:pPr marL="274320" indent="-274320" fontAlgn="auto">
              <a:lnSpc>
                <a:spcPct val="80000"/>
              </a:lnSpc>
              <a:spcAft>
                <a:spcPts val="0"/>
              </a:spcAft>
              <a:buFontTx/>
              <a:buNone/>
              <a:defRPr/>
            </a:pPr>
            <a:r>
              <a:rPr lang="en-US" sz="2100" dirty="0">
                <a:solidFill>
                  <a:schemeClr val="tx1">
                    <a:lumMod val="75000"/>
                    <a:lumOff val="25000"/>
                  </a:schemeClr>
                </a:solidFill>
              </a:rPr>
              <a:t>    if n=0 returns 0</a:t>
            </a:r>
          </a:p>
          <a:p>
            <a:pPr marL="274320" indent="-274320" fontAlgn="auto">
              <a:lnSpc>
                <a:spcPct val="80000"/>
              </a:lnSpc>
              <a:spcAft>
                <a:spcPts val="0"/>
              </a:spcAft>
              <a:buFontTx/>
              <a:buNone/>
              <a:defRPr/>
            </a:pPr>
            <a:r>
              <a:rPr lang="en-US" sz="2100" dirty="0">
                <a:solidFill>
                  <a:schemeClr val="tx1">
                    <a:lumMod val="75000"/>
                    <a:lumOff val="25000"/>
                  </a:schemeClr>
                </a:solidFill>
              </a:rPr>
              <a:t>    if n&gt;0 returns 1</a:t>
            </a:r>
          </a:p>
          <a:p>
            <a:pPr marL="274320" indent="-274320" fontAlgn="auto">
              <a:lnSpc>
                <a:spcPct val="80000"/>
              </a:lnSpc>
              <a:spcAft>
                <a:spcPts val="0"/>
              </a:spcAft>
              <a:buFontTx/>
              <a:buNone/>
              <a:defRPr/>
            </a:pPr>
            <a:r>
              <a:rPr lang="en-US" sz="2100" dirty="0">
                <a:solidFill>
                  <a:schemeClr val="tx1">
                    <a:lumMod val="75000"/>
                    <a:lumOff val="25000"/>
                  </a:schemeClr>
                </a:solidFill>
              </a:rPr>
              <a:t>    if n&lt;0 returns -1</a:t>
            </a:r>
          </a:p>
          <a:p>
            <a:pPr marL="274320" indent="-274320" fontAlgn="auto">
              <a:lnSpc>
                <a:spcPct val="80000"/>
              </a:lnSpc>
              <a:spcAft>
                <a:spcPts val="0"/>
              </a:spcAft>
              <a:buFontTx/>
              <a:buNone/>
              <a:defRPr/>
            </a:pPr>
            <a:endParaRPr lang="en-US" sz="2200"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rgbClr val="00B050"/>
                </a:solidFill>
              </a:rPr>
              <a:t> </a:t>
            </a:r>
            <a:r>
              <a:rPr lang="en-US" sz="2200" b="1" dirty="0" err="1">
                <a:solidFill>
                  <a:srgbClr val="00B050"/>
                </a:solidFill>
              </a:rPr>
              <a:t>sqrt</a:t>
            </a:r>
            <a:r>
              <a:rPr lang="en-US" sz="2200" b="1" dirty="0">
                <a:solidFill>
                  <a:srgbClr val="00B050"/>
                </a:solidFill>
              </a:rPr>
              <a:t>(n)</a:t>
            </a:r>
            <a:r>
              <a:rPr lang="en-US" sz="2200" dirty="0">
                <a:solidFill>
                  <a:schemeClr val="tx1">
                    <a:lumMod val="75000"/>
                    <a:lumOff val="25000"/>
                  </a:schemeClr>
                </a:solidFill>
              </a:rPr>
              <a:t>	</a:t>
            </a:r>
          </a:p>
          <a:p>
            <a:pPr marL="274320" indent="-274320" fontAlgn="auto">
              <a:lnSpc>
                <a:spcPct val="80000"/>
              </a:lnSpc>
              <a:spcAft>
                <a:spcPts val="0"/>
              </a:spcAft>
              <a:buFontTx/>
              <a:buNone/>
              <a:defRPr/>
            </a:pPr>
            <a:r>
              <a:rPr lang="en-US" sz="2100" dirty="0">
                <a:solidFill>
                  <a:schemeClr val="tx1">
                    <a:lumMod val="75000"/>
                    <a:lumOff val="25000"/>
                  </a:schemeClr>
                </a:solidFill>
              </a:rPr>
              <a:t>   returns square root of n.</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100" dirty="0">
              <a:solidFill>
                <a:schemeClr val="hlink"/>
              </a:solidFill>
            </a:endParaRPr>
          </a:p>
          <a:p>
            <a:pPr marL="274320" indent="-274320" fontAlgn="auto">
              <a:spcAft>
                <a:spcPts val="0"/>
              </a:spcAft>
              <a:buFontTx/>
              <a:buNone/>
              <a:defRPr/>
            </a:pPr>
            <a:r>
              <a:rPr lang="en-US" sz="2400" dirty="0">
                <a:solidFill>
                  <a:schemeClr val="hlink"/>
                </a:solidFill>
              </a:rPr>
              <a:t> </a:t>
            </a:r>
            <a:r>
              <a:rPr lang="en-US" sz="2000" dirty="0">
                <a:solidFill>
                  <a:schemeClr val="hlink"/>
                </a:solidFill>
              </a:rPr>
              <a:t>Select </a:t>
            </a:r>
            <a:r>
              <a:rPr lang="en-US" sz="2000" b="1" dirty="0" err="1">
                <a:solidFill>
                  <a:schemeClr val="hlink"/>
                </a:solidFill>
              </a:rPr>
              <a:t>sqrt</a:t>
            </a:r>
            <a:r>
              <a:rPr lang="en-US" sz="2000" b="1" dirty="0">
                <a:solidFill>
                  <a:schemeClr val="hlink"/>
                </a:solidFill>
              </a:rPr>
              <a:t>(</a:t>
            </a:r>
            <a:r>
              <a:rPr lang="en-US" sz="2000" dirty="0">
                <a:solidFill>
                  <a:schemeClr val="hlink"/>
                </a:solidFill>
              </a:rPr>
              <a:t>salary</a:t>
            </a:r>
            <a:r>
              <a:rPr lang="en-US" sz="2000" b="1" dirty="0">
                <a:solidFill>
                  <a:schemeClr val="hlink"/>
                </a:solidFill>
              </a:rPr>
              <a:t>)</a:t>
            </a:r>
            <a:r>
              <a:rPr lang="en-US" sz="2000"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p:txBody>
      </p:sp>
      <p:sp>
        <p:nvSpPr>
          <p:cNvPr id="6" name="Rectangle 3">
            <a:extLst>
              <a:ext uri="{FF2B5EF4-FFF2-40B4-BE49-F238E27FC236}">
                <a16:creationId xmlns:a16="http://schemas.microsoft.com/office/drawing/2014/main" id="{698A0A0D-8626-4F2A-A0CD-2FB1E351394E}"/>
              </a:ext>
            </a:extLst>
          </p:cNvPr>
          <p:cNvSpPr txBox="1">
            <a:spLocks noChangeArrowheads="1"/>
          </p:cNvSpPr>
          <p:nvPr/>
        </p:nvSpPr>
        <p:spPr>
          <a:xfrm>
            <a:off x="5724525" y="5445125"/>
            <a:ext cx="2663825" cy="1079500"/>
          </a:xfrm>
          <a:prstGeom prst="rect">
            <a:avLst/>
          </a:prstGeom>
        </p:spPr>
        <p:txBody>
          <a:bodyPr/>
          <a:lstStyle/>
          <a:p>
            <a:pPr marL="274320" indent="-274320" algn="l" rtl="0" fontAlgn="auto">
              <a:lnSpc>
                <a:spcPct val="80000"/>
              </a:lnSpc>
              <a:spcBef>
                <a:spcPct val="20000"/>
              </a:spcBef>
              <a:spcAft>
                <a:spcPts val="0"/>
              </a:spcAft>
              <a:buClr>
                <a:schemeClr val="accent2"/>
              </a:buClr>
              <a:buSzPct val="85000"/>
              <a:buFont typeface="Wingdings 2" pitchFamily="18" charset="2"/>
              <a:buNone/>
              <a:defRPr/>
            </a:pPr>
            <a:r>
              <a:rPr lang="en-US" dirty="0">
                <a:solidFill>
                  <a:srgbClr val="333399"/>
                </a:solidFill>
                <a:latin typeface="+mn-lt"/>
                <a:cs typeface="+mn-cs"/>
              </a:rPr>
              <a:t>  </a:t>
            </a:r>
            <a:r>
              <a:rPr lang="en-US" sz="1600" dirty="0">
                <a:solidFill>
                  <a:srgbClr val="333399"/>
                </a:solidFill>
                <a:latin typeface="+mn-lt"/>
                <a:cs typeface="+mn-cs"/>
              </a:rPr>
              <a:t>SQRT(SALARY)</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sz="1600" dirty="0">
                <a:solidFill>
                  <a:srgbClr val="333399"/>
                </a:solidFill>
                <a:latin typeface="+mn-lt"/>
                <a:cs typeface="+mn-cs"/>
              </a:rPr>
              <a:t>      173.20508</a:t>
            </a:r>
          </a:p>
          <a:p>
            <a:pPr marL="274320" indent="-27432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9" ma:contentTypeDescription="Create a new document." ma:contentTypeScope="" ma:versionID="bb7534a7aa99b8f30ff0f45faaeddfca">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a2728a0ab8cc7549eba2e8f10c988538"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Props1.xml><?xml version="1.0" encoding="utf-8"?>
<ds:datastoreItem xmlns:ds="http://schemas.openxmlformats.org/officeDocument/2006/customXml" ds:itemID="{5F4D796B-398E-4608-95E5-1F071DE2FAE1}">
  <ds:schemaRefs>
    <ds:schemaRef ds:uri="http://schemas.microsoft.com/sharepoint/v3/contenttype/forms"/>
  </ds:schemaRefs>
</ds:datastoreItem>
</file>

<file path=customXml/itemProps2.xml><?xml version="1.0" encoding="utf-8"?>
<ds:datastoreItem xmlns:ds="http://schemas.openxmlformats.org/officeDocument/2006/customXml" ds:itemID="{D334AFCE-43C6-465F-9560-372E0A0D442E}"/>
</file>

<file path=customXml/itemProps3.xml><?xml version="1.0" encoding="utf-8"?>
<ds:datastoreItem xmlns:ds="http://schemas.openxmlformats.org/officeDocument/2006/customXml" ds:itemID="{6EC2ADD7-8E54-4EEB-AC5C-608E063EB235}"/>
</file>

<file path=docProps/app.xml><?xml version="1.0" encoding="utf-8"?>
<Properties xmlns="http://schemas.openxmlformats.org/officeDocument/2006/extended-properties" xmlns:vt="http://schemas.openxmlformats.org/officeDocument/2006/docPropsVTypes">
  <Template/>
  <TotalTime>1419</TotalTime>
  <Words>766</Words>
  <Application>Microsoft Office PowerPoint</Application>
  <PresentationFormat>On-screen Show (4:3)</PresentationFormat>
  <Paragraphs>260</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Oracle SQL  Built-in Functions</vt:lpstr>
      <vt:lpstr>DUAL TABLE</vt:lpstr>
      <vt:lpstr>Date Functions</vt:lpstr>
      <vt:lpstr>Data Conversion Functions</vt:lpstr>
      <vt:lpstr>Number Functions ROUND</vt:lpstr>
      <vt:lpstr>Number Functions TRUNC</vt:lpstr>
      <vt:lpstr>Number Functions MOD</vt:lpstr>
      <vt:lpstr>Number Functions POWER</vt:lpstr>
      <vt:lpstr>Number Functions SIGN &amp; SQRT</vt:lpstr>
      <vt:lpstr>Text Functions UPPER, LOWER &amp; INITCAP</vt:lpstr>
      <vt:lpstr>    </vt:lpstr>
      <vt:lpstr>PowerPoint Presentation</vt:lpstr>
      <vt:lpstr>Text Functions SUBSTR</vt:lpstr>
      <vt:lpstr>Text Functions INSTR</vt:lpstr>
      <vt:lpstr>Text Functions REPLACE</vt:lpstr>
      <vt:lpstr>Text Functions  Concatenation operator ||</vt:lpstr>
      <vt:lpstr>Null values</vt:lpstr>
      <vt:lpstr>Null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SQL Built-in Functions</dc:title>
  <dc:creator>EAQ</dc:creator>
  <cp:lastModifiedBy>Admin</cp:lastModifiedBy>
  <cp:revision>250</cp:revision>
  <dcterms:created xsi:type="dcterms:W3CDTF">2000-09-11T07:24:25Z</dcterms:created>
  <dcterms:modified xsi:type="dcterms:W3CDTF">2021-03-24T11:33:25Z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