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C2EE33-BAF7-9583-ADB4-F50E4920C56A}" v="1" dt="2023-07-24T09:40:35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ya Tripathi" userId="S::tanya.tripathi2021@vitstudent.ac.in::9c5d117e-77e3-49b3-b375-1f1cb50f5fe1" providerId="AD" clId="Web-{ECC2EE33-BAF7-9583-ADB4-F50E4920C56A}"/>
    <pc:docChg chg="delSld">
      <pc:chgData name="Tanya Tripathi" userId="S::tanya.tripathi2021@vitstudent.ac.in::9c5d117e-77e3-49b3-b375-1f1cb50f5fe1" providerId="AD" clId="Web-{ECC2EE33-BAF7-9583-ADB4-F50E4920C56A}" dt="2023-07-24T09:40:35.993" v="0"/>
      <pc:docMkLst>
        <pc:docMk/>
      </pc:docMkLst>
      <pc:sldChg chg="del">
        <pc:chgData name="Tanya Tripathi" userId="S::tanya.tripathi2021@vitstudent.ac.in::9c5d117e-77e3-49b3-b375-1f1cb50f5fe1" providerId="AD" clId="Web-{ECC2EE33-BAF7-9583-ADB4-F50E4920C56A}" dt="2023-07-24T09:40:35.993" v="0"/>
        <pc:sldMkLst>
          <pc:docMk/>
          <pc:sldMk cId="1202299084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D06A-CFB6-4394-9DE7-011C2EF4D941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9933-A54F-4ACC-B026-A21F5588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22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D06A-CFB6-4394-9DE7-011C2EF4D941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9933-A54F-4ACC-B026-A21F5588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06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D06A-CFB6-4394-9DE7-011C2EF4D941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9933-A54F-4ACC-B026-A21F5588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30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D06A-CFB6-4394-9DE7-011C2EF4D941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9933-A54F-4ACC-B026-A21F5588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76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D06A-CFB6-4394-9DE7-011C2EF4D941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9933-A54F-4ACC-B026-A21F5588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23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D06A-CFB6-4394-9DE7-011C2EF4D941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9933-A54F-4ACC-B026-A21F5588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64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D06A-CFB6-4394-9DE7-011C2EF4D941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9933-A54F-4ACC-B026-A21F5588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22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D06A-CFB6-4394-9DE7-011C2EF4D941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9933-A54F-4ACC-B026-A21F5588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111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D06A-CFB6-4394-9DE7-011C2EF4D941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9933-A54F-4ACC-B026-A21F5588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15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D06A-CFB6-4394-9DE7-011C2EF4D941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9933-A54F-4ACC-B026-A21F5588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68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D06A-CFB6-4394-9DE7-011C2EF4D941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9933-A54F-4ACC-B026-A21F5588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3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2D06A-CFB6-4394-9DE7-011C2EF4D941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79933-A54F-4ACC-B026-A21F55883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0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6625" y="3174205"/>
            <a:ext cx="7550150" cy="1674817"/>
          </a:xfr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6000" spc="-5" dirty="0"/>
              <a:t>Design of </a:t>
            </a:r>
            <a:r>
              <a:rPr sz="6000" dirty="0"/>
              <a:t>a </a:t>
            </a:r>
            <a:r>
              <a:rPr sz="6000" spc="-25" dirty="0"/>
              <a:t>Lexical </a:t>
            </a:r>
            <a:r>
              <a:rPr sz="6000" spc="-30" dirty="0"/>
              <a:t>Analyzer</a:t>
            </a:r>
            <a:r>
              <a:rPr sz="6000" spc="-35" dirty="0"/>
              <a:t> </a:t>
            </a:r>
            <a:r>
              <a:rPr sz="6000" spc="-5" dirty="0"/>
              <a:t>(LEX)</a:t>
            </a:r>
            <a:endParaRPr sz="6000"/>
          </a:p>
        </p:txBody>
      </p:sp>
      <p:sp>
        <p:nvSpPr>
          <p:cNvPr id="92163" name="object 4"/>
          <p:cNvSpPr>
            <a:spLocks noGrp="1"/>
          </p:cNvSpPr>
          <p:nvPr>
            <p:ph type="sldNum" sz="quarter" idx="12"/>
          </p:nvPr>
        </p:nvSpPr>
        <p:spPr bwMode="auto">
          <a:xfrm>
            <a:off x="9793289" y="6247098"/>
            <a:ext cx="206375" cy="526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64189" rIns="0" bIns="0" rtlCol="0" anchor="ctr">
            <a:spAutoFit/>
          </a:bodyPr>
          <a:lstStyle>
            <a:lvl1pPr marL="79375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1238"/>
              </a:lnSpc>
              <a:buClrTx/>
              <a:buSzTx/>
              <a:buNone/>
            </a:pPr>
            <a:fld id="{CBC669C0-762C-4C39-B693-BF7ED7070A3F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ts val="1238"/>
                </a:lnSpc>
                <a:buClrTx/>
                <a:buSzTx/>
                <a:buNone/>
              </a:pPr>
              <a:t>1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07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3426695"/>
            <a:ext cx="14025093" cy="979747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/*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3A3A3A"/>
              </a:solidFill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3A3A3A"/>
              </a:solidFill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Lex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 program to count the number of vowels &amp; consonants from the given input string.*/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 %{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#include&lt;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stdio.h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&gt;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int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 vow=0, con=0;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 %}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solidFill>
                <a:srgbClr val="3A3A3A"/>
              </a:solidFill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%%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solidFill>
                <a:srgbClr val="3A3A3A"/>
              </a:solidFill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[ \t\n]+	 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[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aeiouAEIOU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]+ 	{vow++;}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[^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aeiouAEIOU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]	 {con++;}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3A3A3A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%%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solidFill>
                <a:srgbClr val="3A3A3A"/>
              </a:solidFill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int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 main( 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printf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("Enter some input string:\n");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yylex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printf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("Number of vowels=%d\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n",vow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printf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("Number of consonants=%d\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n",con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 }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77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388" y="341926"/>
            <a:ext cx="4614862" cy="1232260"/>
          </a:xfr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dirty="0"/>
              <a:t>Design of a </a:t>
            </a:r>
            <a:r>
              <a:rPr spc="-20" dirty="0"/>
              <a:t>Lexical</a:t>
            </a:r>
            <a:r>
              <a:rPr spc="-10" dirty="0"/>
              <a:t> </a:t>
            </a:r>
            <a:r>
              <a:rPr spc="-25" dirty="0"/>
              <a:t>Analyzer</a:t>
            </a:r>
          </a:p>
        </p:txBody>
      </p:sp>
      <p:sp>
        <p:nvSpPr>
          <p:cNvPr id="93187" name="object 6"/>
          <p:cNvSpPr>
            <a:spLocks noGrp="1"/>
          </p:cNvSpPr>
          <p:nvPr>
            <p:ph type="sldNum" sz="quarter" idx="12"/>
          </p:nvPr>
        </p:nvSpPr>
        <p:spPr bwMode="auto">
          <a:xfrm>
            <a:off x="9793289" y="6247098"/>
            <a:ext cx="206375" cy="526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64189" rIns="0" bIns="0" rtlCol="0" anchor="ctr">
            <a:spAutoFit/>
          </a:bodyPr>
          <a:lstStyle>
            <a:lvl1pPr marL="79375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1238"/>
              </a:lnSpc>
              <a:buClrTx/>
              <a:buSzTx/>
              <a:buNone/>
            </a:pPr>
            <a:fld id="{71555ECB-91CD-469F-B00C-E08A6C4596EA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ts val="1238"/>
                </a:lnSpc>
                <a:buClrTx/>
                <a:buSzTx/>
                <a:buNone/>
              </a:pPr>
              <a:t>2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3188" name="object 3"/>
          <p:cNvSpPr>
            <a:spLocks/>
          </p:cNvSpPr>
          <p:nvPr/>
        </p:nvSpPr>
        <p:spPr bwMode="auto">
          <a:xfrm>
            <a:off x="5059363" y="3125788"/>
            <a:ext cx="1884362" cy="1009650"/>
          </a:xfrm>
          <a:custGeom>
            <a:avLst/>
            <a:gdLst>
              <a:gd name="T0" fmla="*/ 0 w 2512059"/>
              <a:gd name="T1" fmla="*/ 168784 h 1009014"/>
              <a:gd name="T2" fmla="*/ 1070 w 2512059"/>
              <a:gd name="T3" fmla="*/ 123925 h 1009014"/>
              <a:gd name="T4" fmla="*/ 4090 w 2512059"/>
              <a:gd name="T5" fmla="*/ 83611 h 1009014"/>
              <a:gd name="T6" fmla="*/ 8776 w 2512059"/>
              <a:gd name="T7" fmla="*/ 49446 h 1009014"/>
              <a:gd name="T8" fmla="*/ 14839 w 2512059"/>
              <a:gd name="T9" fmla="*/ 23050 h 1009014"/>
              <a:gd name="T10" fmla="*/ 21995 w 2512059"/>
              <a:gd name="T11" fmla="*/ 6032 h 1009014"/>
              <a:gd name="T12" fmla="*/ 29957 w 2512059"/>
              <a:gd name="T13" fmla="*/ 0 h 1009014"/>
              <a:gd name="T14" fmla="*/ 417498 w 2512059"/>
              <a:gd name="T15" fmla="*/ 0 h 1009014"/>
              <a:gd name="T16" fmla="*/ 425460 w 2512059"/>
              <a:gd name="T17" fmla="*/ 6032 h 1009014"/>
              <a:gd name="T18" fmla="*/ 432615 w 2512059"/>
              <a:gd name="T19" fmla="*/ 23050 h 1009014"/>
              <a:gd name="T20" fmla="*/ 438678 w 2512059"/>
              <a:gd name="T21" fmla="*/ 49446 h 1009014"/>
              <a:gd name="T22" fmla="*/ 443364 w 2512059"/>
              <a:gd name="T23" fmla="*/ 83611 h 1009014"/>
              <a:gd name="T24" fmla="*/ 446385 w 2512059"/>
              <a:gd name="T25" fmla="*/ 123925 h 1009014"/>
              <a:gd name="T26" fmla="*/ 447455 w 2512059"/>
              <a:gd name="T27" fmla="*/ 168784 h 1009014"/>
              <a:gd name="T28" fmla="*/ 447455 w 2512059"/>
              <a:gd name="T29" fmla="*/ 843924 h 1009014"/>
              <a:gd name="T30" fmla="*/ 446385 w 2512059"/>
              <a:gd name="T31" fmla="*/ 888784 h 1009014"/>
              <a:gd name="T32" fmla="*/ 443364 w 2512059"/>
              <a:gd name="T33" fmla="*/ 929100 h 1009014"/>
              <a:gd name="T34" fmla="*/ 438678 w 2512059"/>
              <a:gd name="T35" fmla="*/ 963262 h 1009014"/>
              <a:gd name="T36" fmla="*/ 432615 w 2512059"/>
              <a:gd name="T37" fmla="*/ 989658 h 1009014"/>
              <a:gd name="T38" fmla="*/ 425460 w 2512059"/>
              <a:gd name="T39" fmla="*/ 1006678 h 1009014"/>
              <a:gd name="T40" fmla="*/ 417498 w 2512059"/>
              <a:gd name="T41" fmla="*/ 1012710 h 1009014"/>
              <a:gd name="T42" fmla="*/ 29957 w 2512059"/>
              <a:gd name="T43" fmla="*/ 1012710 h 1009014"/>
              <a:gd name="T44" fmla="*/ 21995 w 2512059"/>
              <a:gd name="T45" fmla="*/ 1006678 h 1009014"/>
              <a:gd name="T46" fmla="*/ 14839 w 2512059"/>
              <a:gd name="T47" fmla="*/ 989658 h 1009014"/>
              <a:gd name="T48" fmla="*/ 8776 w 2512059"/>
              <a:gd name="T49" fmla="*/ 963262 h 1009014"/>
              <a:gd name="T50" fmla="*/ 4090 w 2512059"/>
              <a:gd name="T51" fmla="*/ 929100 h 1009014"/>
              <a:gd name="T52" fmla="*/ 1070 w 2512059"/>
              <a:gd name="T53" fmla="*/ 888784 h 1009014"/>
              <a:gd name="T54" fmla="*/ 0 w 2512059"/>
              <a:gd name="T55" fmla="*/ 843924 h 1009014"/>
              <a:gd name="T56" fmla="*/ 0 w 2512059"/>
              <a:gd name="T57" fmla="*/ 168784 h 100901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512059" h="1009014">
                <a:moveTo>
                  <a:pt x="0" y="168148"/>
                </a:moveTo>
                <a:lnTo>
                  <a:pt x="6008" y="123457"/>
                </a:lnTo>
                <a:lnTo>
                  <a:pt x="22963" y="83293"/>
                </a:lnTo>
                <a:lnTo>
                  <a:pt x="49260" y="49260"/>
                </a:lnTo>
                <a:lnTo>
                  <a:pt x="83293" y="22963"/>
                </a:lnTo>
                <a:lnTo>
                  <a:pt x="123457" y="6008"/>
                </a:lnTo>
                <a:lnTo>
                  <a:pt x="168147" y="0"/>
                </a:lnTo>
                <a:lnTo>
                  <a:pt x="2343403" y="0"/>
                </a:lnTo>
                <a:lnTo>
                  <a:pt x="2388094" y="6008"/>
                </a:lnTo>
                <a:lnTo>
                  <a:pt x="2428258" y="22963"/>
                </a:lnTo>
                <a:lnTo>
                  <a:pt x="2462291" y="49260"/>
                </a:lnTo>
                <a:lnTo>
                  <a:pt x="2488588" y="83293"/>
                </a:lnTo>
                <a:lnTo>
                  <a:pt x="2505543" y="123457"/>
                </a:lnTo>
                <a:lnTo>
                  <a:pt x="2511551" y="168148"/>
                </a:lnTo>
                <a:lnTo>
                  <a:pt x="2511551" y="840739"/>
                </a:lnTo>
                <a:lnTo>
                  <a:pt x="2505543" y="885430"/>
                </a:lnTo>
                <a:lnTo>
                  <a:pt x="2488588" y="925594"/>
                </a:lnTo>
                <a:lnTo>
                  <a:pt x="2462291" y="959627"/>
                </a:lnTo>
                <a:lnTo>
                  <a:pt x="2428258" y="985924"/>
                </a:lnTo>
                <a:lnTo>
                  <a:pt x="2388094" y="1002879"/>
                </a:lnTo>
                <a:lnTo>
                  <a:pt x="2343403" y="1008888"/>
                </a:lnTo>
                <a:lnTo>
                  <a:pt x="168147" y="1008888"/>
                </a:lnTo>
                <a:lnTo>
                  <a:pt x="123457" y="1002879"/>
                </a:lnTo>
                <a:lnTo>
                  <a:pt x="83293" y="985924"/>
                </a:lnTo>
                <a:lnTo>
                  <a:pt x="49260" y="959627"/>
                </a:lnTo>
                <a:lnTo>
                  <a:pt x="22963" y="925594"/>
                </a:lnTo>
                <a:lnTo>
                  <a:pt x="6008" y="885430"/>
                </a:lnTo>
                <a:lnTo>
                  <a:pt x="0" y="840739"/>
                </a:lnTo>
                <a:lnTo>
                  <a:pt x="0" y="168148"/>
                </a:lnTo>
                <a:close/>
              </a:path>
            </a:pathLst>
          </a:custGeom>
          <a:noFill/>
          <a:ln w="12192">
            <a:solidFill>
              <a:srgbClr val="A4A4A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93189" name="object 4"/>
          <p:cNvSpPr txBox="1">
            <a:spLocks noChangeArrowheads="1"/>
          </p:cNvSpPr>
          <p:nvPr/>
        </p:nvSpPr>
        <p:spPr bwMode="auto">
          <a:xfrm>
            <a:off x="1703389" y="1765300"/>
            <a:ext cx="87852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9535" rIns="0" bIns="0">
            <a:spAutoFit/>
          </a:bodyPr>
          <a:lstStyle>
            <a:lvl1pPr marL="241300" indent="-22860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2500"/>
              </a:lnSpc>
              <a:spcBef>
                <a:spcPts val="700"/>
              </a:spcBef>
              <a:buClrTx/>
              <a:buSzTx/>
            </a:pPr>
            <a:r>
              <a:rPr lang="en-US" altLang="en-US" sz="2600">
                <a:latin typeface="Calibri" panose="020F0502020204030204" pitchFamily="34" charset="0"/>
              </a:rPr>
              <a:t>LEX is a software tool that automatically construct a lexical analyzer from a  program</a:t>
            </a:r>
          </a:p>
          <a:p>
            <a:pPr>
              <a:lnSpc>
                <a:spcPct val="100000"/>
              </a:lnSpc>
              <a:spcBef>
                <a:spcPts val="388"/>
              </a:spcBef>
              <a:buClrTx/>
              <a:buSzTx/>
            </a:pPr>
            <a:r>
              <a:rPr lang="en-US" altLang="en-US" sz="2600">
                <a:latin typeface="Calibri" panose="020F0502020204030204" pitchFamily="34" charset="0"/>
              </a:rPr>
              <a:t>The Lexical analyzer will be of the form</a:t>
            </a:r>
          </a:p>
          <a:p>
            <a:pPr>
              <a:lnSpc>
                <a:spcPct val="100000"/>
              </a:lnSpc>
              <a:spcBef>
                <a:spcPts val="1025"/>
              </a:spcBef>
              <a:buClrTx/>
              <a:buSzTx/>
              <a:buNone/>
            </a:pPr>
            <a:r>
              <a:rPr lang="en-US" altLang="en-US" sz="1800">
                <a:latin typeface="Calibri" panose="020F0502020204030204" pitchFamily="34" charset="0"/>
              </a:rPr>
              <a:t>					P1</a:t>
            </a:r>
            <a:r>
              <a:rPr lang="en-IN" altLang="en-US" sz="1800">
                <a:latin typeface="Calibri" panose="020F0502020204030204" pitchFamily="34" charset="0"/>
              </a:rPr>
              <a:t>     </a:t>
            </a:r>
            <a:r>
              <a:rPr lang="en-US" altLang="en-US" sz="1800">
                <a:latin typeface="Calibri" panose="020F0502020204030204" pitchFamily="34" charset="0"/>
              </a:rPr>
              <a:t> {action 1}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				P2</a:t>
            </a:r>
            <a:r>
              <a:rPr lang="en-IN" altLang="en-US" sz="1800">
                <a:latin typeface="Calibri" panose="020F0502020204030204" pitchFamily="34" charset="0"/>
              </a:rPr>
              <a:t>     </a:t>
            </a:r>
            <a:r>
              <a:rPr lang="en-US" altLang="en-US" sz="1800">
                <a:latin typeface="Calibri" panose="020F0502020204030204" pitchFamily="34" charset="0"/>
              </a:rPr>
              <a:t> {action 2}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				--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				--</a:t>
            </a:r>
          </a:p>
          <a:p>
            <a:pPr>
              <a:lnSpc>
                <a:spcPct val="100000"/>
              </a:lnSpc>
              <a:spcBef>
                <a:spcPts val="63"/>
              </a:spcBef>
              <a:buClrTx/>
              <a:buSzTx/>
              <a:buNone/>
            </a:pPr>
            <a:endParaRPr lang="en-US" altLang="en-US" sz="1400"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buClrTx/>
              <a:buSzTx/>
            </a:pPr>
            <a:r>
              <a:rPr lang="en-US" altLang="en-US" sz="2600">
                <a:latin typeface="Calibri" panose="020F0502020204030204" pitchFamily="34" charset="0"/>
              </a:rPr>
              <a:t>Each pattern </a:t>
            </a:r>
            <a:r>
              <a:rPr lang="en-US" altLang="en-US" sz="2600">
                <a:solidFill>
                  <a:srgbClr val="FF0000"/>
                </a:solidFill>
                <a:latin typeface="Calibri" panose="020F0502020204030204" pitchFamily="34" charset="0"/>
              </a:rPr>
              <a:t>pi </a:t>
            </a:r>
            <a:r>
              <a:rPr lang="en-US" altLang="en-US" sz="2600">
                <a:latin typeface="Calibri" panose="020F0502020204030204" pitchFamily="34" charset="0"/>
              </a:rPr>
              <a:t>is a regular expression and </a:t>
            </a:r>
            <a:r>
              <a:rPr lang="en-US" altLang="en-US" sz="2600">
                <a:solidFill>
                  <a:srgbClr val="FF0000"/>
                </a:solidFill>
                <a:latin typeface="Calibri" panose="020F0502020204030204" pitchFamily="34" charset="0"/>
              </a:rPr>
              <a:t>action i </a:t>
            </a:r>
            <a:r>
              <a:rPr lang="en-US" altLang="en-US" sz="2600">
                <a:latin typeface="Calibri" panose="020F0502020204030204" pitchFamily="34" charset="0"/>
              </a:rPr>
              <a:t>is a program fragment  that is to be executed whenever a lexeme matched by pi is found in the  input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SzTx/>
            </a:pPr>
            <a:r>
              <a:rPr lang="en-US" altLang="en-US" sz="2600">
                <a:latin typeface="Calibri" panose="020F0502020204030204" pitchFamily="34" charset="0"/>
              </a:rPr>
              <a:t>If two or more patterns that match the longest lexeme, the first listed  matching pattern is chosen</a:t>
            </a:r>
          </a:p>
        </p:txBody>
      </p:sp>
    </p:spTree>
    <p:extLst>
      <p:ext uri="{BB962C8B-B14F-4D97-AF65-F5344CB8AC3E}">
        <p14:creationId xmlns:p14="http://schemas.microsoft.com/office/powerpoint/2010/main" val="6066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388" y="646626"/>
            <a:ext cx="7772400" cy="622863"/>
          </a:xfr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dirty="0"/>
              <a:t>Design of a </a:t>
            </a:r>
            <a:r>
              <a:rPr spc="-20" dirty="0"/>
              <a:t>Lexical</a:t>
            </a:r>
            <a:r>
              <a:rPr spc="-10" dirty="0"/>
              <a:t> </a:t>
            </a:r>
            <a:r>
              <a:rPr spc="-25" dirty="0"/>
              <a:t>Analyzer</a:t>
            </a:r>
          </a:p>
        </p:txBody>
      </p:sp>
      <p:sp>
        <p:nvSpPr>
          <p:cNvPr id="94211" name="object 6"/>
          <p:cNvSpPr>
            <a:spLocks noGrp="1"/>
          </p:cNvSpPr>
          <p:nvPr>
            <p:ph type="sldNum" sz="quarter" idx="12"/>
          </p:nvPr>
        </p:nvSpPr>
        <p:spPr bwMode="auto">
          <a:xfrm>
            <a:off x="9793289" y="6247098"/>
            <a:ext cx="206375" cy="526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64189" rIns="0" bIns="0" rtlCol="0" anchor="ctr">
            <a:spAutoFit/>
          </a:bodyPr>
          <a:lstStyle>
            <a:lvl1pPr marL="79375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1238"/>
              </a:lnSpc>
              <a:buClrTx/>
              <a:buSzTx/>
              <a:buNone/>
            </a:pPr>
            <a:fld id="{D67B640D-5620-4F0A-B200-3F7F29645A9C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ts val="1238"/>
                </a:lnSpc>
                <a:buClrTx/>
                <a:buSzTx/>
                <a:buNone/>
              </a:pPr>
              <a:t>3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4212" name="object 3"/>
          <p:cNvSpPr txBox="1">
            <a:spLocks noChangeArrowheads="1"/>
          </p:cNvSpPr>
          <p:nvPr/>
        </p:nvSpPr>
        <p:spPr bwMode="auto">
          <a:xfrm>
            <a:off x="1919289" y="1276351"/>
            <a:ext cx="4054475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4610" rIns="0" bIns="0">
            <a:spAutoFit/>
          </a:bodyPr>
          <a:lstStyle>
            <a:lvl1pPr marL="241300" indent="-22860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425"/>
              </a:spcBef>
              <a:buClrTx/>
              <a:buSzTx/>
            </a:pPr>
            <a:r>
              <a:rPr lang="en-US" altLang="en-US">
                <a:latin typeface="Calibri" panose="020F0502020204030204" pitchFamily="34" charset="0"/>
              </a:rPr>
              <a:t>Here the Lex compiler constructs  a </a:t>
            </a:r>
            <a:r>
              <a:rPr lang="en-US" altLang="en-US">
                <a:solidFill>
                  <a:srgbClr val="0070C0"/>
                </a:solidFill>
                <a:latin typeface="Calibri" panose="020F0502020204030204" pitchFamily="34" charset="0"/>
              </a:rPr>
              <a:t>transition table </a:t>
            </a:r>
            <a:r>
              <a:rPr lang="en-US" altLang="en-US">
                <a:latin typeface="Calibri" panose="020F0502020204030204" pitchFamily="34" charset="0"/>
              </a:rPr>
              <a:t>for a finite  automaton from the regular  expression pattern in the Lex  specification</a:t>
            </a:r>
          </a:p>
          <a:p>
            <a:pPr algn="just">
              <a:lnSpc>
                <a:spcPct val="90000"/>
              </a:lnSpc>
              <a:spcBef>
                <a:spcPts val="1013"/>
              </a:spcBef>
              <a:buClrTx/>
              <a:buSzTx/>
            </a:pPr>
            <a:r>
              <a:rPr lang="en-US" altLang="en-US">
                <a:latin typeface="Calibri" panose="020F0502020204030204" pitchFamily="34" charset="0"/>
              </a:rPr>
              <a:t>The lexical analyzer itself consists  of a finite automaton simulator  that uses this transition table to  look for the regular expression  patterns in the input buffer</a:t>
            </a:r>
          </a:p>
        </p:txBody>
      </p:sp>
      <p:sp>
        <p:nvSpPr>
          <p:cNvPr id="94213" name="object 4"/>
          <p:cNvSpPr>
            <a:spLocks noChangeArrowheads="1"/>
          </p:cNvSpPr>
          <p:nvPr/>
        </p:nvSpPr>
        <p:spPr bwMode="auto">
          <a:xfrm>
            <a:off x="6472239" y="1628776"/>
            <a:ext cx="3944937" cy="44815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18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388" y="644525"/>
            <a:ext cx="2589212" cy="628650"/>
          </a:xfr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dirty="0"/>
              <a:t>E</a:t>
            </a:r>
            <a:r>
              <a:rPr spc="-85" dirty="0"/>
              <a:t>x</a:t>
            </a:r>
            <a:r>
              <a:rPr dirty="0"/>
              <a:t>ample</a:t>
            </a:r>
          </a:p>
        </p:txBody>
      </p:sp>
      <p:sp>
        <p:nvSpPr>
          <p:cNvPr id="95235" name="object 8"/>
          <p:cNvSpPr>
            <a:spLocks noGrp="1"/>
          </p:cNvSpPr>
          <p:nvPr>
            <p:ph type="sldNum" sz="quarter" idx="12"/>
          </p:nvPr>
        </p:nvSpPr>
        <p:spPr bwMode="auto">
          <a:xfrm>
            <a:off x="9793289" y="6247098"/>
            <a:ext cx="206375" cy="526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64189" rIns="0" bIns="0" rtlCol="0" anchor="ctr">
            <a:spAutoFit/>
          </a:bodyPr>
          <a:lstStyle>
            <a:lvl1pPr marL="79375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1238"/>
              </a:lnSpc>
              <a:buClrTx/>
              <a:buSzTx/>
              <a:buNone/>
            </a:pPr>
            <a:fld id="{96F76DA4-6229-4804-BE79-4582E2EA2326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ts val="1238"/>
                </a:lnSpc>
                <a:buClrTx/>
                <a:buSzTx/>
                <a:buNone/>
              </a:pPr>
              <a:t>4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5236" name="object 3"/>
          <p:cNvSpPr txBox="1">
            <a:spLocks noChangeArrowheads="1"/>
          </p:cNvSpPr>
          <p:nvPr/>
        </p:nvSpPr>
        <p:spPr bwMode="auto">
          <a:xfrm>
            <a:off x="1992314" y="1719263"/>
            <a:ext cx="35274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4935" rIns="0" bIns="0">
            <a:spAutoFit/>
          </a:bodyPr>
          <a:lstStyle>
            <a:lvl1pPr marL="1270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ts val="900"/>
              </a:spcBef>
              <a:buClrTx/>
              <a:buSzTx/>
              <a:buNone/>
            </a:pPr>
            <a:r>
              <a:rPr lang="en-US" altLang="en-US" sz="1600" b="1">
                <a:latin typeface="Calibri" panose="020F0502020204030204" pitchFamily="34" charset="0"/>
              </a:rPr>
              <a:t>Consider Lexeme</a:t>
            </a:r>
            <a:endParaRPr lang="en-US" altLang="en-US" sz="160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813"/>
              </a:spcBef>
              <a:buClrTx/>
              <a:buSzTx/>
              <a:buNone/>
            </a:pPr>
            <a:r>
              <a:rPr lang="en-US" altLang="en-US" sz="1600" b="1">
                <a:latin typeface="Calibri" panose="020F0502020204030204" pitchFamily="34" charset="0"/>
              </a:rPr>
              <a:t>a {action A1 for pattern p1}</a:t>
            </a:r>
            <a:endParaRPr lang="en-US" altLang="en-US" sz="1600">
              <a:latin typeface="Calibri" panose="020F0502020204030204" pitchFamily="34" charset="0"/>
            </a:endParaRPr>
          </a:p>
          <a:p>
            <a:pPr>
              <a:lnSpc>
                <a:spcPct val="142000"/>
              </a:lnSpc>
              <a:spcBef>
                <a:spcPts val="13"/>
              </a:spcBef>
              <a:buClrTx/>
              <a:buSzTx/>
              <a:buNone/>
            </a:pPr>
            <a:r>
              <a:rPr lang="en-US" altLang="en-US" sz="1600" b="1">
                <a:latin typeface="Calibri" panose="020F0502020204030204" pitchFamily="34" charset="0"/>
              </a:rPr>
              <a:t>abb{action A2 for pattern p2}  </a:t>
            </a:r>
          </a:p>
          <a:p>
            <a:pPr>
              <a:lnSpc>
                <a:spcPct val="142000"/>
              </a:lnSpc>
              <a:spcBef>
                <a:spcPts val="13"/>
              </a:spcBef>
              <a:buClrTx/>
              <a:buSzTx/>
              <a:buNone/>
            </a:pPr>
            <a:r>
              <a:rPr lang="en-US" altLang="en-US" sz="1600" b="1">
                <a:latin typeface="Calibri" panose="020F0502020204030204" pitchFamily="34" charset="0"/>
              </a:rPr>
              <a:t>a*b* {action A3 for pattern p3}</a:t>
            </a:r>
            <a:endParaRPr lang="en-US" altLang="en-US" sz="1600">
              <a:latin typeface="Calibri" panose="020F0502020204030204" pitchFamily="34" charset="0"/>
            </a:endParaRPr>
          </a:p>
        </p:txBody>
      </p:sp>
      <p:grpSp>
        <p:nvGrpSpPr>
          <p:cNvPr id="95237" name="object 4"/>
          <p:cNvGrpSpPr>
            <a:grpSpLocks/>
          </p:cNvGrpSpPr>
          <p:nvPr/>
        </p:nvGrpSpPr>
        <p:grpSpPr bwMode="auto">
          <a:xfrm>
            <a:off x="1887538" y="411164"/>
            <a:ext cx="8672512" cy="5902325"/>
            <a:chOff x="484631" y="411877"/>
            <a:chExt cx="10280650" cy="5901055"/>
          </a:xfrm>
        </p:grpSpPr>
        <p:sp>
          <p:nvSpPr>
            <p:cNvPr id="95238" name="object 5"/>
            <p:cNvSpPr>
              <a:spLocks noChangeArrowheads="1"/>
            </p:cNvSpPr>
            <p:nvPr/>
          </p:nvSpPr>
          <p:spPr bwMode="auto">
            <a:xfrm>
              <a:off x="5552603" y="411877"/>
              <a:ext cx="5212618" cy="4581011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5239" name="object 6"/>
            <p:cNvSpPr>
              <a:spLocks noChangeArrowheads="1"/>
            </p:cNvSpPr>
            <p:nvPr/>
          </p:nvSpPr>
          <p:spPr bwMode="auto">
            <a:xfrm>
              <a:off x="484631" y="4218432"/>
              <a:ext cx="6943344" cy="2093976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969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388" y="644525"/>
            <a:ext cx="6477000" cy="628650"/>
          </a:xfr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dirty="0"/>
              <a:t>LEX in</a:t>
            </a:r>
            <a:r>
              <a:rPr spc="-75" dirty="0"/>
              <a:t> </a:t>
            </a:r>
            <a:r>
              <a:rPr dirty="0"/>
              <a:t>use</a:t>
            </a:r>
          </a:p>
        </p:txBody>
      </p:sp>
      <p:sp>
        <p:nvSpPr>
          <p:cNvPr id="96259" name="object 6"/>
          <p:cNvSpPr>
            <a:spLocks noGrp="1"/>
          </p:cNvSpPr>
          <p:nvPr>
            <p:ph type="sldNum" sz="quarter" idx="12"/>
          </p:nvPr>
        </p:nvSpPr>
        <p:spPr bwMode="auto">
          <a:xfrm>
            <a:off x="9793289" y="6247098"/>
            <a:ext cx="206375" cy="526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64189" rIns="0" bIns="0" rtlCol="0" anchor="ctr">
            <a:spAutoFit/>
          </a:bodyPr>
          <a:lstStyle>
            <a:lvl1pPr marL="79375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1238"/>
              </a:lnSpc>
              <a:buClrTx/>
              <a:buSzTx/>
              <a:buNone/>
            </a:pPr>
            <a:fld id="{481326C6-062B-4028-8ABB-5D8E4108E9AD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ts val="1238"/>
                </a:lnSpc>
                <a:buClrTx/>
                <a:buSzTx/>
                <a:buNone/>
              </a:pPr>
              <a:t>5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6260" name="object 3"/>
          <p:cNvSpPr txBox="1">
            <a:spLocks noChangeArrowheads="1"/>
          </p:cNvSpPr>
          <p:nvPr/>
        </p:nvSpPr>
        <p:spPr bwMode="auto">
          <a:xfrm>
            <a:off x="1847851" y="1736726"/>
            <a:ext cx="4608513" cy="403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241300" indent="-22860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just">
              <a:lnSpc>
                <a:spcPts val="2650"/>
              </a:lnSpc>
              <a:spcBef>
                <a:spcPts val="100"/>
              </a:spcBef>
              <a:buClrTx/>
              <a:buSzTx/>
            </a:pPr>
            <a:r>
              <a:rPr lang="en-US" altLang="en-US">
                <a:latin typeface="Calibri" panose="020F0502020204030204" pitchFamily="34" charset="0"/>
              </a:rPr>
              <a:t>An input file, which we call </a:t>
            </a:r>
            <a:r>
              <a:rPr lang="en-US" altLang="en-US" b="1">
                <a:solidFill>
                  <a:srgbClr val="FF0000"/>
                </a:solidFill>
                <a:latin typeface="Calibri" panose="020F0502020204030204" pitchFamily="34" charset="0"/>
              </a:rPr>
              <a:t>lex.1</a:t>
            </a:r>
            <a:r>
              <a:rPr lang="en-US" altLang="en-US">
                <a:latin typeface="Calibri" panose="020F0502020204030204" pitchFamily="34" charset="0"/>
              </a:rPr>
              <a:t>, is</a:t>
            </a:r>
          </a:p>
          <a:p>
            <a:pPr algn="just">
              <a:lnSpc>
                <a:spcPts val="2188"/>
              </a:lnSpc>
              <a:buClrTx/>
              <a:buSzTx/>
              <a:buNone/>
            </a:pPr>
            <a:r>
              <a:rPr lang="en-US" altLang="en-US">
                <a:latin typeface="Calibri" panose="020F0502020204030204" pitchFamily="34" charset="0"/>
              </a:rPr>
              <a:t>written in the Lex language and</a:t>
            </a:r>
          </a:p>
          <a:p>
            <a:pPr algn="just">
              <a:lnSpc>
                <a:spcPct val="70000"/>
              </a:lnSpc>
              <a:spcBef>
                <a:spcPts val="475"/>
              </a:spcBef>
              <a:buClrTx/>
              <a:buSzTx/>
              <a:buNone/>
            </a:pPr>
            <a:r>
              <a:rPr lang="en-US" altLang="en-US">
                <a:latin typeface="Calibri" panose="020F0502020204030204" pitchFamily="34" charset="0"/>
              </a:rPr>
              <a:t>describes the lexical analyzer to be  generated.</a:t>
            </a:r>
          </a:p>
          <a:p>
            <a:pPr algn="just">
              <a:lnSpc>
                <a:spcPts val="2650"/>
              </a:lnSpc>
              <a:spcBef>
                <a:spcPts val="63"/>
              </a:spcBef>
              <a:buClrTx/>
              <a:buSzTx/>
            </a:pPr>
            <a:r>
              <a:rPr lang="en-US" altLang="en-US">
                <a:latin typeface="Calibri" panose="020F0502020204030204" pitchFamily="34" charset="0"/>
              </a:rPr>
              <a:t>The Lex compiler transforms lex. 1</a:t>
            </a:r>
          </a:p>
          <a:p>
            <a:pPr algn="just">
              <a:lnSpc>
                <a:spcPct val="70000"/>
              </a:lnSpc>
              <a:spcBef>
                <a:spcPts val="463"/>
              </a:spcBef>
              <a:buClrTx/>
              <a:buSzTx/>
              <a:buNone/>
            </a:pPr>
            <a:r>
              <a:rPr lang="en-US" altLang="en-US">
                <a:latin typeface="Calibri" panose="020F0502020204030204" pitchFamily="34" charset="0"/>
              </a:rPr>
              <a:t>to a C program, in a file that is  always named </a:t>
            </a:r>
            <a:r>
              <a:rPr lang="en-US" altLang="en-US" b="1">
                <a:solidFill>
                  <a:srgbClr val="FF0000"/>
                </a:solidFill>
                <a:latin typeface="Calibri" panose="020F0502020204030204" pitchFamily="34" charset="0"/>
              </a:rPr>
              <a:t>lex. yy . c.</a:t>
            </a:r>
            <a:endParaRPr lang="en-US" altLang="en-US">
              <a:latin typeface="Calibri" panose="020F0502020204030204" pitchFamily="34" charset="0"/>
            </a:endParaRPr>
          </a:p>
          <a:p>
            <a:pPr algn="just">
              <a:lnSpc>
                <a:spcPct val="70000"/>
              </a:lnSpc>
              <a:spcBef>
                <a:spcPts val="1000"/>
              </a:spcBef>
              <a:buClrTx/>
              <a:buSzTx/>
            </a:pPr>
            <a:r>
              <a:rPr lang="en-US" altLang="en-US">
                <a:latin typeface="Calibri" panose="020F0502020204030204" pitchFamily="34" charset="0"/>
              </a:rPr>
              <a:t>The latter file is compiled by the C  compiler into a file called a. out.</a:t>
            </a:r>
          </a:p>
          <a:p>
            <a:pPr algn="just">
              <a:lnSpc>
                <a:spcPts val="2650"/>
              </a:lnSpc>
              <a:spcBef>
                <a:spcPts val="75"/>
              </a:spcBef>
              <a:buClrTx/>
              <a:buSzTx/>
            </a:pPr>
            <a:r>
              <a:rPr lang="en-US" altLang="en-US">
                <a:latin typeface="Calibri" panose="020F0502020204030204" pitchFamily="34" charset="0"/>
              </a:rPr>
              <a:t>The C-compiler output is a working</a:t>
            </a:r>
          </a:p>
          <a:p>
            <a:pPr algn="just">
              <a:lnSpc>
                <a:spcPts val="2188"/>
              </a:lnSpc>
              <a:buClrTx/>
              <a:buSzTx/>
              <a:buNone/>
            </a:pPr>
            <a:r>
              <a:rPr lang="en-US" altLang="en-US">
                <a:latin typeface="Calibri" panose="020F0502020204030204" pitchFamily="34" charset="0"/>
              </a:rPr>
              <a:t>lexical analyzer that can take a</a:t>
            </a:r>
          </a:p>
          <a:p>
            <a:pPr algn="just">
              <a:lnSpc>
                <a:spcPct val="70000"/>
              </a:lnSpc>
              <a:spcBef>
                <a:spcPts val="463"/>
              </a:spcBef>
              <a:buClrTx/>
              <a:buSzTx/>
              <a:buNone/>
            </a:pPr>
            <a:r>
              <a:rPr lang="en-US" altLang="en-US">
                <a:latin typeface="Calibri" panose="020F0502020204030204" pitchFamily="34" charset="0"/>
              </a:rPr>
              <a:t>stream of input characters and  produce a stream of tokens.</a:t>
            </a:r>
          </a:p>
        </p:txBody>
      </p:sp>
      <p:sp>
        <p:nvSpPr>
          <p:cNvPr id="96261" name="object 4"/>
          <p:cNvSpPr>
            <a:spLocks noChangeArrowheads="1"/>
          </p:cNvSpPr>
          <p:nvPr/>
        </p:nvSpPr>
        <p:spPr bwMode="auto">
          <a:xfrm>
            <a:off x="6681788" y="1736725"/>
            <a:ext cx="3878262" cy="38671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0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fontAlgn="base"/>
            <a:br>
              <a:rPr lang="en-IN" b="1" dirty="0"/>
            </a:br>
            <a:r>
              <a:rPr lang="en-IN" b="1" dirty="0"/>
              <a:t>Structure of LEX Program</a:t>
            </a:r>
            <a:br>
              <a:rPr lang="en-IN" b="1" dirty="0"/>
            </a:b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86012" y="2721134"/>
          <a:ext cx="7419975" cy="2560320"/>
        </p:xfrm>
        <a:graphic>
          <a:graphicData uri="http://schemas.openxmlformats.org/drawingml/2006/table">
            <a:tbl>
              <a:tblPr/>
              <a:tblGrid>
                <a:gridCol w="741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i="1" dirty="0">
                          <a:effectLst/>
                        </a:rPr>
                        <a:t>%{</a:t>
                      </a:r>
                      <a:br>
                        <a:rPr lang="en-IN" dirty="0">
                          <a:effectLst/>
                        </a:rPr>
                      </a:br>
                      <a:r>
                        <a:rPr lang="en-IN" i="1" dirty="0">
                          <a:effectLst/>
                        </a:rPr>
                        <a:t>Definition section</a:t>
                      </a:r>
                      <a:br>
                        <a:rPr lang="en-IN" dirty="0">
                          <a:effectLst/>
                        </a:rPr>
                      </a:br>
                      <a:r>
                        <a:rPr lang="en-IN" i="1" dirty="0">
                          <a:effectLst/>
                        </a:rPr>
                        <a:t>%}</a:t>
                      </a:r>
                      <a:br>
                        <a:rPr lang="en-IN" dirty="0">
                          <a:effectLst/>
                        </a:rPr>
                      </a:br>
                      <a:br>
                        <a:rPr lang="en-IN" dirty="0">
                          <a:effectLst/>
                        </a:rPr>
                      </a:br>
                      <a:r>
                        <a:rPr lang="en-IN" dirty="0">
                          <a:effectLst/>
                        </a:rPr>
                        <a:t>%%</a:t>
                      </a:r>
                      <a:br>
                        <a:rPr lang="en-IN" dirty="0">
                          <a:effectLst/>
                        </a:rPr>
                      </a:br>
                      <a:r>
                        <a:rPr lang="en-IN" i="1" dirty="0">
                          <a:effectLst/>
                        </a:rPr>
                        <a:t>Rules section</a:t>
                      </a:r>
                      <a:br>
                        <a:rPr lang="en-IN" dirty="0">
                          <a:effectLst/>
                        </a:rPr>
                      </a:br>
                      <a:r>
                        <a:rPr lang="en-IN" dirty="0">
                          <a:effectLst/>
                        </a:rPr>
                        <a:t>%%</a:t>
                      </a:r>
                      <a:br>
                        <a:rPr lang="en-IN" dirty="0">
                          <a:effectLst/>
                        </a:rPr>
                      </a:br>
                      <a:br>
                        <a:rPr lang="en-IN" dirty="0">
                          <a:effectLst/>
                        </a:rPr>
                      </a:br>
                      <a:r>
                        <a:rPr lang="en-IN" i="1" dirty="0">
                          <a:effectLst/>
                        </a:rPr>
                        <a:t>User Subroutine section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53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388" y="341926"/>
            <a:ext cx="2578100" cy="1232260"/>
          </a:xfr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15" dirty="0"/>
              <a:t>General</a:t>
            </a:r>
            <a:r>
              <a:rPr spc="-55" dirty="0"/>
              <a:t> </a:t>
            </a:r>
            <a:r>
              <a:rPr spc="-30" dirty="0"/>
              <a:t>format</a:t>
            </a:r>
          </a:p>
        </p:txBody>
      </p:sp>
      <p:sp>
        <p:nvSpPr>
          <p:cNvPr id="97283" name="object 6"/>
          <p:cNvSpPr>
            <a:spLocks noGrp="1"/>
          </p:cNvSpPr>
          <p:nvPr>
            <p:ph type="sldNum" sz="quarter" idx="12"/>
          </p:nvPr>
        </p:nvSpPr>
        <p:spPr bwMode="auto">
          <a:xfrm>
            <a:off x="9793289" y="6247098"/>
            <a:ext cx="206375" cy="526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64189" rIns="0" bIns="0" rtlCol="0" anchor="ctr">
            <a:spAutoFit/>
          </a:bodyPr>
          <a:lstStyle>
            <a:lvl1pPr marL="79375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1238"/>
              </a:lnSpc>
              <a:buClrTx/>
              <a:buSzTx/>
              <a:buNone/>
            </a:pPr>
            <a:fld id="{4CF1A629-F970-4B0B-AE86-2DAF0468EEF7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ts val="1238"/>
                </a:lnSpc>
                <a:buClrTx/>
                <a:buSzTx/>
                <a:buNone/>
              </a:pPr>
              <a:t>7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7284" name="object 3"/>
          <p:cNvSpPr txBox="1">
            <a:spLocks noChangeArrowheads="1"/>
          </p:cNvSpPr>
          <p:nvPr/>
        </p:nvSpPr>
        <p:spPr bwMode="auto">
          <a:xfrm>
            <a:off x="2211389" y="1773238"/>
            <a:ext cx="5030787" cy="4241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5725" rIns="0" bIns="0">
            <a:spAutoFit/>
          </a:bodyPr>
          <a:lstStyle>
            <a:lvl1pPr marL="241300" indent="-22860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just">
              <a:lnSpc>
                <a:spcPct val="80000"/>
              </a:lnSpc>
              <a:spcBef>
                <a:spcPts val="675"/>
              </a:spcBef>
              <a:buClrTx/>
              <a:buSzTx/>
            </a:pPr>
            <a:r>
              <a:rPr lang="en-US" altLang="en-US" sz="2000">
                <a:latin typeface="Calibri" panose="020F0502020204030204" pitchFamily="34" charset="0"/>
              </a:rPr>
              <a:t>The declarations section includes declarations of  </a:t>
            </a:r>
            <a:r>
              <a:rPr lang="en-US" altLang="en-US" sz="2000">
                <a:solidFill>
                  <a:srgbClr val="0070C0"/>
                </a:solidFill>
                <a:latin typeface="Calibri" panose="020F0502020204030204" pitchFamily="34" charset="0"/>
              </a:rPr>
              <a:t>variables, manifest constants </a:t>
            </a:r>
            <a:r>
              <a:rPr lang="en-US" altLang="en-US" sz="2000">
                <a:latin typeface="Calibri" panose="020F0502020204030204" pitchFamily="34" charset="0"/>
              </a:rPr>
              <a:t>(identifiers declared to  stand for a constant, e.g., the name of a token)</a:t>
            </a:r>
          </a:p>
          <a:p>
            <a:pPr algn="just">
              <a:lnSpc>
                <a:spcPct val="100000"/>
              </a:lnSpc>
              <a:spcBef>
                <a:spcPts val="425"/>
              </a:spcBef>
              <a:buClrTx/>
              <a:buSzTx/>
            </a:pPr>
            <a:r>
              <a:rPr lang="en-US" altLang="en-US" sz="2000">
                <a:latin typeface="Calibri" panose="020F0502020204030204" pitchFamily="34" charset="0"/>
              </a:rPr>
              <a:t>The translation rules each have the form</a:t>
            </a:r>
          </a:p>
          <a:p>
            <a:pPr algn="just">
              <a:lnSpc>
                <a:spcPct val="100000"/>
              </a:lnSpc>
              <a:spcBef>
                <a:spcPts val="425"/>
              </a:spcBef>
              <a:buClrTx/>
              <a:buSzTx/>
              <a:buNone/>
            </a:pPr>
            <a:r>
              <a:rPr lang="en-US" altLang="en-US" sz="2000">
                <a:solidFill>
                  <a:srgbClr val="0070C0"/>
                </a:solidFill>
                <a:latin typeface="Calibri" panose="020F0502020204030204" pitchFamily="34" charset="0"/>
              </a:rPr>
              <a:t>Pattern { Action </a:t>
            </a:r>
            <a:r>
              <a:rPr lang="en-US" altLang="en-US" sz="2000">
                <a:latin typeface="Calibri" panose="020F0502020204030204" pitchFamily="34" charset="0"/>
              </a:rPr>
              <a:t>)</a:t>
            </a:r>
          </a:p>
          <a:p>
            <a:pPr algn="just">
              <a:lnSpc>
                <a:spcPct val="80000"/>
              </a:lnSpc>
              <a:spcBef>
                <a:spcPts val="1000"/>
              </a:spcBef>
              <a:buClrTx/>
              <a:buSzTx/>
            </a:pPr>
            <a:r>
              <a:rPr lang="en-US" altLang="en-US" sz="2000">
                <a:latin typeface="Calibri" panose="020F0502020204030204" pitchFamily="34" charset="0"/>
              </a:rPr>
              <a:t>Each pattern is a regular expression, which may use  the regular definitions of the declaration section.</a:t>
            </a:r>
          </a:p>
          <a:p>
            <a:pPr algn="just">
              <a:lnSpc>
                <a:spcPct val="80000"/>
              </a:lnSpc>
              <a:spcBef>
                <a:spcPts val="988"/>
              </a:spcBef>
              <a:buClrTx/>
              <a:buSzTx/>
            </a:pPr>
            <a:r>
              <a:rPr lang="en-US" altLang="en-US" sz="2000">
                <a:latin typeface="Calibri" panose="020F0502020204030204" pitchFamily="34" charset="0"/>
              </a:rPr>
              <a:t>The actions are fragments of code, typically written  in C, although many variants of Lex using other  languages have been created.</a:t>
            </a:r>
          </a:p>
          <a:p>
            <a:pPr algn="just">
              <a:lnSpc>
                <a:spcPts val="2300"/>
              </a:lnSpc>
              <a:spcBef>
                <a:spcPts val="1000"/>
              </a:spcBef>
              <a:buClrTx/>
              <a:buSzTx/>
            </a:pPr>
            <a:r>
              <a:rPr lang="en-US" altLang="en-US" sz="2000">
                <a:latin typeface="Calibri" panose="020F0502020204030204" pitchFamily="34" charset="0"/>
              </a:rPr>
              <a:t>The third section holds whatever </a:t>
            </a:r>
            <a:r>
              <a:rPr lang="en-US" altLang="en-US" sz="2000">
                <a:solidFill>
                  <a:srgbClr val="0070C0"/>
                </a:solidFill>
                <a:latin typeface="Calibri" panose="020F0502020204030204" pitchFamily="34" charset="0"/>
              </a:rPr>
              <a:t>additional  functions are used in the actions.</a:t>
            </a:r>
          </a:p>
        </p:txBody>
      </p:sp>
      <p:sp>
        <p:nvSpPr>
          <p:cNvPr id="97285" name="object 4"/>
          <p:cNvSpPr>
            <a:spLocks noChangeArrowheads="1"/>
          </p:cNvSpPr>
          <p:nvPr/>
        </p:nvSpPr>
        <p:spPr bwMode="auto">
          <a:xfrm>
            <a:off x="7934326" y="2692401"/>
            <a:ext cx="2066925" cy="21828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9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388" y="341926"/>
            <a:ext cx="5605462" cy="1232260"/>
          </a:xfr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5" dirty="0"/>
              <a:t>Consider </a:t>
            </a:r>
            <a:r>
              <a:rPr dirty="0"/>
              <a:t>the </a:t>
            </a:r>
            <a:r>
              <a:rPr spc="-20" dirty="0"/>
              <a:t>following</a:t>
            </a:r>
            <a:r>
              <a:rPr spc="15" dirty="0"/>
              <a:t> </a:t>
            </a:r>
            <a:r>
              <a:rPr spc="-30" dirty="0"/>
              <a:t>statement</a:t>
            </a:r>
          </a:p>
        </p:txBody>
      </p:sp>
      <p:sp>
        <p:nvSpPr>
          <p:cNvPr id="98307" name="object 7"/>
          <p:cNvSpPr>
            <a:spLocks noGrp="1"/>
          </p:cNvSpPr>
          <p:nvPr>
            <p:ph type="sldNum" sz="quarter" idx="12"/>
          </p:nvPr>
        </p:nvSpPr>
        <p:spPr bwMode="auto">
          <a:xfrm>
            <a:off x="9793289" y="6247098"/>
            <a:ext cx="206375" cy="526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64189" rIns="0" bIns="0" rtlCol="0" anchor="ctr">
            <a:spAutoFit/>
          </a:bodyPr>
          <a:lstStyle>
            <a:lvl1pPr marL="79375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1238"/>
              </a:lnSpc>
              <a:buClrTx/>
              <a:buSzTx/>
              <a:buNone/>
            </a:pPr>
            <a:fld id="{CCB0A912-0637-459C-AAB6-3B7886E67573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ts val="1238"/>
                </a:lnSpc>
                <a:buClrTx/>
                <a:buSzTx/>
                <a:buNone/>
              </a:pPr>
              <a:t>8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8308" name="object 3"/>
          <p:cNvSpPr>
            <a:spLocks noChangeArrowheads="1"/>
          </p:cNvSpPr>
          <p:nvPr/>
        </p:nvSpPr>
        <p:spPr bwMode="auto">
          <a:xfrm>
            <a:off x="2301876" y="1954213"/>
            <a:ext cx="2359025" cy="14668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8309" name="object 4"/>
          <p:cNvSpPr>
            <a:spLocks noChangeArrowheads="1"/>
          </p:cNvSpPr>
          <p:nvPr/>
        </p:nvSpPr>
        <p:spPr bwMode="auto">
          <a:xfrm>
            <a:off x="2295526" y="3790950"/>
            <a:ext cx="2894013" cy="2552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8310" name="object 5"/>
          <p:cNvSpPr>
            <a:spLocks noChangeArrowheads="1"/>
          </p:cNvSpPr>
          <p:nvPr/>
        </p:nvSpPr>
        <p:spPr bwMode="auto">
          <a:xfrm>
            <a:off x="6246814" y="2335213"/>
            <a:ext cx="3406775" cy="35242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1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object 2"/>
          <p:cNvSpPr>
            <a:spLocks noChangeArrowheads="1"/>
          </p:cNvSpPr>
          <p:nvPr/>
        </p:nvSpPr>
        <p:spPr bwMode="auto">
          <a:xfrm>
            <a:off x="2146301" y="314325"/>
            <a:ext cx="3357563" cy="27638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9331" name="object 3"/>
          <p:cNvSpPr>
            <a:spLocks noChangeArrowheads="1"/>
          </p:cNvSpPr>
          <p:nvPr/>
        </p:nvSpPr>
        <p:spPr bwMode="auto">
          <a:xfrm>
            <a:off x="2089151" y="3305176"/>
            <a:ext cx="3914775" cy="34004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9332" name="object 4"/>
          <p:cNvSpPr>
            <a:spLocks noChangeArrowheads="1"/>
          </p:cNvSpPr>
          <p:nvPr/>
        </p:nvSpPr>
        <p:spPr bwMode="auto">
          <a:xfrm>
            <a:off x="6253164" y="2152650"/>
            <a:ext cx="4186237" cy="20574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9333" name="object 6"/>
          <p:cNvSpPr>
            <a:spLocks noGrp="1"/>
          </p:cNvSpPr>
          <p:nvPr>
            <p:ph type="sldNum" sz="quarter" idx="12"/>
          </p:nvPr>
        </p:nvSpPr>
        <p:spPr bwMode="auto">
          <a:xfrm>
            <a:off x="9793289" y="6247098"/>
            <a:ext cx="206375" cy="526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64189" rIns="0" bIns="0" rtlCol="0" anchor="ctr">
            <a:spAutoFit/>
          </a:bodyPr>
          <a:lstStyle>
            <a:lvl1pPr marL="79375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1238"/>
              </a:lnSpc>
              <a:buClrTx/>
              <a:buSzTx/>
              <a:buNone/>
            </a:pPr>
            <a:fld id="{C41E6197-7335-40D9-9DF3-799D3827FC29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ts val="1238"/>
                </a:lnSpc>
                <a:buClrTx/>
                <a:buSzTx/>
                <a:buNone/>
              </a:pPr>
              <a:t>9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8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17F19D81EBEB44BF4CB7B0C6E477EC" ma:contentTypeVersion="3" ma:contentTypeDescription="Create a new document." ma:contentTypeScope="" ma:versionID="ff8283cc494650b85d6c6965bb6a8617">
  <xsd:schema xmlns:xsd="http://www.w3.org/2001/XMLSchema" xmlns:xs="http://www.w3.org/2001/XMLSchema" xmlns:p="http://schemas.microsoft.com/office/2006/metadata/properties" xmlns:ns2="d9ab1c18-2e9f-4a57-ab77-4bf221f92dd5" targetNamespace="http://schemas.microsoft.com/office/2006/metadata/properties" ma:root="true" ma:fieldsID="74fada640e226d9f17c76f0a65a23601" ns2:_="">
    <xsd:import namespace="d9ab1c18-2e9f-4a57-ab77-4bf221f92d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ab1c18-2e9f-4a57-ab77-4bf221f92d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492961-78EC-4114-8532-73396E8238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ab1c18-2e9f-4a57-ab77-4bf221f92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A97468-A97C-44BE-8DD1-74BD99F977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964D7BB-38DA-49AF-8B9C-113CA97769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347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Design of a Lexical Analyzer (LEX)</vt:lpstr>
      <vt:lpstr>Design of a Lexical Analyzer</vt:lpstr>
      <vt:lpstr>Design of a Lexical Analyzer</vt:lpstr>
      <vt:lpstr>Example</vt:lpstr>
      <vt:lpstr>LEX in use</vt:lpstr>
      <vt:lpstr> Structure of LEX Program  </vt:lpstr>
      <vt:lpstr>General format</vt:lpstr>
      <vt:lpstr>Consider the following statement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2023-05-11T03:33:48Z</dcterms:created>
  <dcterms:modified xsi:type="dcterms:W3CDTF">2023-07-24T09:40:36Z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0x0101002D17F19D81EBEB44BF4CB7B0C6E477EC</vt:lpwstr>
  </property>
</Properties>
</file>