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1"/>
  </p:notesMasterIdLst>
  <p:sldIdLst>
    <p:sldId id="257" r:id="rId5"/>
    <p:sldId id="259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390" r:id="rId22"/>
    <p:sldId id="391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92" r:id="rId92"/>
    <p:sldId id="342" r:id="rId93"/>
    <p:sldId id="343" r:id="rId94"/>
    <p:sldId id="344" r:id="rId95"/>
    <p:sldId id="393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  <p:sldId id="354" r:id="rId106"/>
    <p:sldId id="355" r:id="rId107"/>
    <p:sldId id="356" r:id="rId108"/>
    <p:sldId id="357" r:id="rId109"/>
    <p:sldId id="358" r:id="rId110"/>
    <p:sldId id="359" r:id="rId111"/>
    <p:sldId id="360" r:id="rId112"/>
    <p:sldId id="361" r:id="rId113"/>
    <p:sldId id="362" r:id="rId114"/>
    <p:sldId id="363" r:id="rId115"/>
    <p:sldId id="364" r:id="rId116"/>
    <p:sldId id="365" r:id="rId117"/>
    <p:sldId id="366" r:id="rId118"/>
    <p:sldId id="367" r:id="rId119"/>
    <p:sldId id="368" r:id="rId120"/>
    <p:sldId id="369" r:id="rId121"/>
    <p:sldId id="370" r:id="rId122"/>
    <p:sldId id="371" r:id="rId123"/>
    <p:sldId id="372" r:id="rId124"/>
    <p:sldId id="373" r:id="rId125"/>
    <p:sldId id="374" r:id="rId126"/>
    <p:sldId id="375" r:id="rId127"/>
    <p:sldId id="376" r:id="rId128"/>
    <p:sldId id="377" r:id="rId129"/>
    <p:sldId id="378" r:id="rId130"/>
    <p:sldId id="379" r:id="rId131"/>
    <p:sldId id="380" r:id="rId132"/>
    <p:sldId id="381" r:id="rId133"/>
    <p:sldId id="382" r:id="rId134"/>
    <p:sldId id="383" r:id="rId135"/>
    <p:sldId id="384" r:id="rId136"/>
    <p:sldId id="385" r:id="rId137"/>
    <p:sldId id="386" r:id="rId138"/>
    <p:sldId id="387" r:id="rId139"/>
    <p:sldId id="389" r:id="rId1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DF9248-A600-4303-8799-DAC8D6572790}" v="1" dt="2023-07-24T12:30:58.553"/>
    <p1510:client id="{632FB122-CD7F-405F-BFFE-932576F75560}" v="4" dt="2023-05-28T06:21:06.157"/>
    <p1510:client id="{B61CE63A-58E5-44E4-B692-2DE9693AE2D1}" v="2" dt="2023-05-27T05:39:51.8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slide" Target="slides/slide134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53" Type="http://schemas.openxmlformats.org/officeDocument/2006/relationships/slide" Target="slides/slide49.xml"/><Relationship Id="rId74" Type="http://schemas.openxmlformats.org/officeDocument/2006/relationships/slide" Target="slides/slide70.xml"/><Relationship Id="rId128" Type="http://schemas.openxmlformats.org/officeDocument/2006/relationships/slide" Target="slides/slide124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134" Type="http://schemas.openxmlformats.org/officeDocument/2006/relationships/slide" Target="slides/slide130.xml"/><Relationship Id="rId139" Type="http://schemas.openxmlformats.org/officeDocument/2006/relationships/slide" Target="slides/slide13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24" Type="http://schemas.openxmlformats.org/officeDocument/2006/relationships/slide" Target="slides/slide120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40" Type="http://schemas.openxmlformats.org/officeDocument/2006/relationships/slide" Target="slides/slide136.xml"/><Relationship Id="rId145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35" Type="http://schemas.openxmlformats.org/officeDocument/2006/relationships/slide" Target="slides/slide131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141" Type="http://schemas.openxmlformats.org/officeDocument/2006/relationships/notesMaster" Target="notesMasters/notesMaster1.xml"/><Relationship Id="rId146" Type="http://schemas.microsoft.com/office/2016/11/relationships/changesInfo" Target="changesInfos/changesInfo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slide" Target="slides/slide127.xml"/><Relationship Id="rId136" Type="http://schemas.openxmlformats.org/officeDocument/2006/relationships/slide" Target="slides/slide132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147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142" Type="http://schemas.openxmlformats.org/officeDocument/2006/relationships/presProps" Target="presProps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slide" Target="slides/slide13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slide" Target="slides/slide128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43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slide" Target="slides/slide129.xml"/><Relationship Id="rId16" Type="http://schemas.openxmlformats.org/officeDocument/2006/relationships/slide" Target="slides/slide12.xml"/><Relationship Id="rId37" Type="http://schemas.openxmlformats.org/officeDocument/2006/relationships/slide" Target="slides/slide33.xml"/><Relationship Id="rId58" Type="http://schemas.openxmlformats.org/officeDocument/2006/relationships/slide" Target="slides/slide54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4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1EDF9248-A600-4303-8799-DAC8D6572790}"/>
    <pc:docChg chg="sldOrd">
      <pc:chgData name="" userId="" providerId="" clId="Web-{1EDF9248-A600-4303-8799-DAC8D6572790}" dt="2023-07-24T12:30:58.553" v="0"/>
      <pc:docMkLst>
        <pc:docMk/>
      </pc:docMkLst>
      <pc:sldChg chg="ord">
        <pc:chgData name="" userId="" providerId="" clId="Web-{1EDF9248-A600-4303-8799-DAC8D6572790}" dt="2023-07-24T12:30:58.553" v="0"/>
        <pc:sldMkLst>
          <pc:docMk/>
          <pc:sldMk cId="1604008926" sldId="258"/>
        </pc:sldMkLst>
      </pc:sldChg>
    </pc:docChg>
  </pc:docChgLst>
  <pc:docChgLst>
    <pc:chgData name="Sreejith Nair" userId="S::sreejith.nair2021@vitstudent.ac.in::834b66a2-5a5e-4bf9-a761-6ff2eb069ed4" providerId="AD" clId="Web-{632FB122-CD7F-405F-BFFE-932576F75560}"/>
    <pc:docChg chg="modSld">
      <pc:chgData name="Sreejith Nair" userId="S::sreejith.nair2021@vitstudent.ac.in::834b66a2-5a5e-4bf9-a761-6ff2eb069ed4" providerId="AD" clId="Web-{632FB122-CD7F-405F-BFFE-932576F75560}" dt="2023-05-28T06:21:06.157" v="1" actId="20577"/>
      <pc:docMkLst>
        <pc:docMk/>
      </pc:docMkLst>
      <pc:sldChg chg="modSp">
        <pc:chgData name="Sreejith Nair" userId="S::sreejith.nair2021@vitstudent.ac.in::834b66a2-5a5e-4bf9-a761-6ff2eb069ed4" providerId="AD" clId="Web-{632FB122-CD7F-405F-BFFE-932576F75560}" dt="2023-05-28T06:21:06.157" v="1" actId="20577"/>
        <pc:sldMkLst>
          <pc:docMk/>
          <pc:sldMk cId="3624187756" sldId="268"/>
        </pc:sldMkLst>
        <pc:spChg chg="mod">
          <ac:chgData name="Sreejith Nair" userId="S::sreejith.nair2021@vitstudent.ac.in::834b66a2-5a5e-4bf9-a761-6ff2eb069ed4" providerId="AD" clId="Web-{632FB122-CD7F-405F-BFFE-932576F75560}" dt="2023-05-28T06:21:06.157" v="1" actId="20577"/>
          <ac:spMkLst>
            <pc:docMk/>
            <pc:sldMk cId="3624187756" sldId="268"/>
            <ac:spMk id="19476" creationId="{00000000-0000-0000-0000-000000000000}"/>
          </ac:spMkLst>
        </pc:spChg>
      </pc:sldChg>
    </pc:docChg>
  </pc:docChgLst>
  <pc:docChgLst>
    <pc:chgData name="Allen Shijo Kuzhiampattu" userId="S::allenshijo.kuzhiampattu2021@vitstudent.ac.in::76626f15-e232-468e-ab3d-d287ff6567f1" providerId="AD" clId="Web-{B61CE63A-58E5-44E4-B692-2DE9693AE2D1}"/>
    <pc:docChg chg="modSld">
      <pc:chgData name="Allen Shijo Kuzhiampattu" userId="S::allenshijo.kuzhiampattu2021@vitstudent.ac.in::76626f15-e232-468e-ab3d-d287ff6567f1" providerId="AD" clId="Web-{B61CE63A-58E5-44E4-B692-2DE9693AE2D1}" dt="2023-05-27T05:39:51.806" v="1"/>
      <pc:docMkLst>
        <pc:docMk/>
      </pc:docMkLst>
      <pc:sldChg chg="addSp delSp">
        <pc:chgData name="Allen Shijo Kuzhiampattu" userId="S::allenshijo.kuzhiampattu2021@vitstudent.ac.in::76626f15-e232-468e-ab3d-d287ff6567f1" providerId="AD" clId="Web-{B61CE63A-58E5-44E4-B692-2DE9693AE2D1}" dt="2023-05-27T05:39:51.806" v="1"/>
        <pc:sldMkLst>
          <pc:docMk/>
          <pc:sldMk cId="1339492967" sldId="267"/>
        </pc:sldMkLst>
        <pc:spChg chg="add">
          <ac:chgData name="Allen Shijo Kuzhiampattu" userId="S::allenshijo.kuzhiampattu2021@vitstudent.ac.in::76626f15-e232-468e-ab3d-d287ff6567f1" providerId="AD" clId="Web-{B61CE63A-58E5-44E4-B692-2DE9693AE2D1}" dt="2023-05-27T05:39:51.806" v="1"/>
          <ac:spMkLst>
            <pc:docMk/>
            <pc:sldMk cId="1339492967" sldId="267"/>
            <ac:spMk id="2" creationId="{9701BF66-780D-9993-D9EA-6CDE55AB1C01}"/>
          </ac:spMkLst>
        </pc:spChg>
        <pc:spChg chg="del">
          <ac:chgData name="Allen Shijo Kuzhiampattu" userId="S::allenshijo.kuzhiampattu2021@vitstudent.ac.in::76626f15-e232-468e-ab3d-d287ff6567f1" providerId="AD" clId="Web-{B61CE63A-58E5-44E4-B692-2DE9693AE2D1}" dt="2023-05-27T05:39:50.228" v="0"/>
          <ac:spMkLst>
            <pc:docMk/>
            <pc:sldMk cId="1339492967" sldId="267"/>
            <ac:spMk id="1843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202543-0E38-41DE-B105-7F2CAB3308FB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462FE8-C69D-4486-8F0F-E2440AC452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123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>
                <a:latin typeface="Times New Roman" panose="02020603050405020304" pitchFamily="18" charset="0"/>
                <a:cs typeface="Arial" panose="020B0604020202020204" pitchFamily="34" charset="0"/>
              </a:rPr>
              <a:t>lec00-outline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0AA2918-9A3F-4800-888C-9D7CA56105BE}" type="datetime4">
              <a:rPr lang="en-US" altLang="en-US" smtClean="0">
                <a:latin typeface="Times New Roman" panose="02020603050405020304" pitchFamily="18" charset="0"/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July 24, 2023</a:t>
            </a:fld>
            <a:endParaRPr lang="en-US" altLang="en-US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19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1D2F4D2-15C2-4231-8410-677693DCE1FB}" type="slidenum">
              <a:rPr lang="en-US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6901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altLang="en-US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D7268CF-D64C-4002-A95A-5734AFC9AAA0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540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lec01-lexicalanalyzer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52AAB20-1037-466C-8532-247C7706B289}" type="datetime4"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July 24, 2023</a:t>
            </a:fld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30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3005587-F380-4882-93A7-13B5095F2BEA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53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8561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4BEB617-2F55-4A11-9150-C3A751B04F25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2393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60F4190-6D60-4792-A101-4E988D44EEC1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3437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2D101D-70C4-4FCD-8841-5E9452A5C5B0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2185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DD9CE32-49B8-4864-8D53-0F617876B546}" type="slidenum">
              <a:rPr lang="en-US" altLang="en-US" sz="11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100</a:t>
            </a:fld>
            <a:endParaRPr lang="en-US" altLang="en-US" sz="1100">
              <a:latin typeface="Times New Roman" panose="02020603050405020304" pitchFamily="18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7352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4206752-F17E-4DAB-B895-76CD7759DF60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06566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F717700-0FE8-4C5A-A9EC-BF2DE13150A0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8261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E5EC-000F-413F-AA61-5350820A8B7F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89AE5-8D1C-4229-9097-C6CA47888C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976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E5EC-000F-413F-AA61-5350820A8B7F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89AE5-8D1C-4229-9097-C6CA47888C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3744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E5EC-000F-413F-AA61-5350820A8B7F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89AE5-8D1C-4229-9097-C6CA47888C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583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E5EC-000F-413F-AA61-5350820A8B7F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89AE5-8D1C-4229-9097-C6CA47888C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37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E5EC-000F-413F-AA61-5350820A8B7F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89AE5-8D1C-4229-9097-C6CA47888C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573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E5EC-000F-413F-AA61-5350820A8B7F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89AE5-8D1C-4229-9097-C6CA47888C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246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E5EC-000F-413F-AA61-5350820A8B7F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89AE5-8D1C-4229-9097-C6CA47888C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956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E5EC-000F-413F-AA61-5350820A8B7F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89AE5-8D1C-4229-9097-C6CA47888C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26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E5EC-000F-413F-AA61-5350820A8B7F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89AE5-8D1C-4229-9097-C6CA47888C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4013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E5EC-000F-413F-AA61-5350820A8B7F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89AE5-8D1C-4229-9097-C6CA47888C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263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E5EC-000F-413F-AA61-5350820A8B7F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89AE5-8D1C-4229-9097-C6CA47888C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6242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AE5EC-000F-413F-AA61-5350820A8B7F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89AE5-8D1C-4229-9097-C6CA47888C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840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2.bin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27264" y="1981200"/>
            <a:ext cx="7737475" cy="1447800"/>
          </a:xfrm>
        </p:spPr>
        <p:txBody>
          <a:bodyPr/>
          <a:lstStyle/>
          <a:p>
            <a:pPr>
              <a:defRPr/>
            </a:pPr>
            <a:r>
              <a:rPr lang="en-US"/>
              <a:t> Compiler Design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30525" y="3886200"/>
            <a:ext cx="6400800" cy="1752600"/>
          </a:xfrm>
        </p:spPr>
        <p:txBody>
          <a:bodyPr rtlCol="0">
            <a:normAutofit/>
          </a:bodyPr>
          <a:lstStyle/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sp>
        <p:nvSpPr>
          <p:cNvPr id="717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800">
                <a:latin typeface="Times New Roman" panose="02020603050405020304" pitchFamily="18" charset="0"/>
                <a:cs typeface="Arial" panose="020B0604020202020204" pitchFamily="34" charset="0"/>
              </a:rPr>
              <a:t>Jeya R</a:t>
            </a:r>
          </a:p>
        </p:txBody>
      </p:sp>
      <p:sp>
        <p:nvSpPr>
          <p:cNvPr id="717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fld id="{A6841C31-2E41-4FB5-91DC-6F5B6A5AF5F4}" type="slidenum">
              <a:rPr lang="en-US" altLang="en-US" sz="800">
                <a:latin typeface="Times New Roman" panose="02020603050405020304" pitchFamily="18" charset="0"/>
              </a:rPr>
              <a:pPr>
                <a:lnSpc>
                  <a:spcPct val="100000"/>
                </a:lnSpc>
                <a:buClrTx/>
                <a:buSzTx/>
                <a:buFontTx/>
                <a:buNone/>
              </a:pPr>
              <a:t>1</a:t>
            </a:fld>
            <a:endParaRPr lang="en-US" altLang="en-US" sz="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991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1388" y="646626"/>
            <a:ext cx="5942012" cy="622863"/>
          </a:xfr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spcBef>
                <a:spcPts val="105"/>
              </a:spcBef>
              <a:defRPr/>
            </a:pPr>
            <a:r>
              <a:rPr spc="-150"/>
              <a:t>Structure </a:t>
            </a:r>
            <a:r>
              <a:rPr spc="-30"/>
              <a:t>of </a:t>
            </a:r>
            <a:r>
              <a:rPr spc="-375"/>
              <a:t>a</a:t>
            </a:r>
            <a:r>
              <a:rPr spc="-600"/>
              <a:t> </a:t>
            </a:r>
            <a:r>
              <a:rPr spc="-200"/>
              <a:t>Compiler</a:t>
            </a:r>
          </a:p>
        </p:txBody>
      </p:sp>
      <p:grpSp>
        <p:nvGrpSpPr>
          <p:cNvPr id="17411" name="object 3"/>
          <p:cNvGrpSpPr>
            <a:grpSpLocks/>
          </p:cNvGrpSpPr>
          <p:nvPr/>
        </p:nvGrpSpPr>
        <p:grpSpPr bwMode="auto">
          <a:xfrm>
            <a:off x="5302251" y="1819276"/>
            <a:ext cx="4741863" cy="2085975"/>
            <a:chOff x="5038090" y="1819401"/>
            <a:chExt cx="6322060" cy="2085339"/>
          </a:xfrm>
        </p:grpSpPr>
        <p:sp>
          <p:nvSpPr>
            <p:cNvPr id="17426" name="object 4"/>
            <p:cNvSpPr>
              <a:spLocks/>
            </p:cNvSpPr>
            <p:nvPr/>
          </p:nvSpPr>
          <p:spPr bwMode="auto">
            <a:xfrm>
              <a:off x="5044440" y="1825751"/>
              <a:ext cx="6309360" cy="2072639"/>
            </a:xfrm>
            <a:custGeom>
              <a:avLst/>
              <a:gdLst>
                <a:gd name="T0" fmla="*/ 5273048 w 6309359"/>
                <a:gd name="T1" fmla="*/ 0 h 2072639"/>
                <a:gd name="T2" fmla="*/ 5273048 w 6309359"/>
                <a:gd name="T3" fmla="*/ 259080 h 2072639"/>
                <a:gd name="T4" fmla="*/ 0 w 6309359"/>
                <a:gd name="T5" fmla="*/ 259080 h 2072639"/>
                <a:gd name="T6" fmla="*/ 0 w 6309359"/>
                <a:gd name="T7" fmla="*/ 1813560 h 2072639"/>
                <a:gd name="T8" fmla="*/ 5273048 w 6309359"/>
                <a:gd name="T9" fmla="*/ 1813560 h 2072639"/>
                <a:gd name="T10" fmla="*/ 5273048 w 6309359"/>
                <a:gd name="T11" fmla="*/ 2072640 h 2072639"/>
                <a:gd name="T12" fmla="*/ 6309368 w 6309359"/>
                <a:gd name="T13" fmla="*/ 1036320 h 2072639"/>
                <a:gd name="T14" fmla="*/ 5273048 w 6309359"/>
                <a:gd name="T15" fmla="*/ 0 h 207263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309359" h="2072639">
                  <a:moveTo>
                    <a:pt x="5273040" y="0"/>
                  </a:moveTo>
                  <a:lnTo>
                    <a:pt x="5273040" y="259080"/>
                  </a:lnTo>
                  <a:lnTo>
                    <a:pt x="0" y="259080"/>
                  </a:lnTo>
                  <a:lnTo>
                    <a:pt x="0" y="1813560"/>
                  </a:lnTo>
                  <a:lnTo>
                    <a:pt x="5273040" y="1813560"/>
                  </a:lnTo>
                  <a:lnTo>
                    <a:pt x="5273040" y="2072640"/>
                  </a:lnTo>
                  <a:lnTo>
                    <a:pt x="6309360" y="1036320"/>
                  </a:lnTo>
                  <a:lnTo>
                    <a:pt x="5273040" y="0"/>
                  </a:lnTo>
                  <a:close/>
                </a:path>
              </a:pathLst>
            </a:custGeom>
            <a:solidFill>
              <a:srgbClr val="D2DEEE">
                <a:alpha val="9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17427" name="object 5"/>
            <p:cNvSpPr>
              <a:spLocks/>
            </p:cNvSpPr>
            <p:nvPr/>
          </p:nvSpPr>
          <p:spPr bwMode="auto">
            <a:xfrm>
              <a:off x="5044440" y="1825751"/>
              <a:ext cx="6309360" cy="2072639"/>
            </a:xfrm>
            <a:custGeom>
              <a:avLst/>
              <a:gdLst>
                <a:gd name="T0" fmla="*/ 0 w 6309359"/>
                <a:gd name="T1" fmla="*/ 259080 h 2072639"/>
                <a:gd name="T2" fmla="*/ 5273048 w 6309359"/>
                <a:gd name="T3" fmla="*/ 259080 h 2072639"/>
                <a:gd name="T4" fmla="*/ 5273048 w 6309359"/>
                <a:gd name="T5" fmla="*/ 0 h 2072639"/>
                <a:gd name="T6" fmla="*/ 6309368 w 6309359"/>
                <a:gd name="T7" fmla="*/ 1036320 h 2072639"/>
                <a:gd name="T8" fmla="*/ 5273048 w 6309359"/>
                <a:gd name="T9" fmla="*/ 2072640 h 2072639"/>
                <a:gd name="T10" fmla="*/ 5273048 w 6309359"/>
                <a:gd name="T11" fmla="*/ 1813560 h 2072639"/>
                <a:gd name="T12" fmla="*/ 0 w 6309359"/>
                <a:gd name="T13" fmla="*/ 1813560 h 2072639"/>
                <a:gd name="T14" fmla="*/ 0 w 6309359"/>
                <a:gd name="T15" fmla="*/ 259080 h 207263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309359" h="2072639">
                  <a:moveTo>
                    <a:pt x="0" y="259080"/>
                  </a:moveTo>
                  <a:lnTo>
                    <a:pt x="5273040" y="259080"/>
                  </a:lnTo>
                  <a:lnTo>
                    <a:pt x="5273040" y="0"/>
                  </a:lnTo>
                  <a:lnTo>
                    <a:pt x="6309360" y="1036320"/>
                  </a:lnTo>
                  <a:lnTo>
                    <a:pt x="5273040" y="2072640"/>
                  </a:lnTo>
                  <a:lnTo>
                    <a:pt x="5273040" y="1813560"/>
                  </a:lnTo>
                  <a:lnTo>
                    <a:pt x="0" y="1813560"/>
                  </a:lnTo>
                  <a:lnTo>
                    <a:pt x="0" y="259080"/>
                  </a:lnTo>
                  <a:close/>
                </a:path>
              </a:pathLst>
            </a:custGeom>
            <a:noFill/>
            <a:ln w="12192">
              <a:solidFill>
                <a:srgbClr val="D2DEE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</p:grpSp>
      <p:sp>
        <p:nvSpPr>
          <p:cNvPr id="17412" name="object 6"/>
          <p:cNvSpPr txBox="1">
            <a:spLocks noChangeArrowheads="1"/>
          </p:cNvSpPr>
          <p:nvPr/>
        </p:nvSpPr>
        <p:spPr bwMode="auto">
          <a:xfrm>
            <a:off x="5307013" y="2047876"/>
            <a:ext cx="408940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3335" rIns="0" bIns="0">
            <a:spAutoFit/>
          </a:bodyPr>
          <a:lstStyle>
            <a:lvl1pPr marL="184150" indent="-1714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tabLst>
                <a:tab pos="18415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tabLst>
                <a:tab pos="18415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tabLst>
                <a:tab pos="18415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18415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18415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18415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18415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18415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18415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ts val="1950"/>
              </a:lnSpc>
              <a:spcBef>
                <a:spcPts val="100"/>
              </a:spcBef>
              <a:buClrTx/>
              <a:buSzTx/>
              <a:buFontTx/>
              <a:buChar char="•"/>
            </a:pPr>
            <a:r>
              <a:rPr lang="en-US" altLang="en-US" sz="1700">
                <a:latin typeface="Carlito"/>
                <a:ea typeface="Carlito"/>
                <a:cs typeface="Carlito"/>
              </a:rPr>
              <a:t>Breaks the source program into pieces and fit into a</a:t>
            </a:r>
          </a:p>
          <a:p>
            <a:pPr>
              <a:lnSpc>
                <a:spcPts val="1950"/>
              </a:lnSpc>
              <a:buClrTx/>
              <a:buSzTx/>
              <a:buNone/>
            </a:pPr>
            <a:r>
              <a:rPr lang="en-US" altLang="en-US" sz="1700">
                <a:latin typeface="Carlito"/>
                <a:ea typeface="Carlito"/>
                <a:cs typeface="Carlito"/>
              </a:rPr>
              <a:t>grammatical structure</a:t>
            </a:r>
          </a:p>
          <a:p>
            <a:pPr>
              <a:lnSpc>
                <a:spcPts val="1863"/>
              </a:lnSpc>
              <a:spcBef>
                <a:spcPts val="350"/>
              </a:spcBef>
              <a:buClrTx/>
              <a:buSzTx/>
              <a:buFontTx/>
              <a:buChar char="•"/>
            </a:pPr>
            <a:r>
              <a:rPr lang="en-US" altLang="en-US" sz="1700">
                <a:latin typeface="Carlito"/>
                <a:ea typeface="Carlito"/>
                <a:cs typeface="Carlito"/>
              </a:rPr>
              <a:t>If this part detect any syntactically ill formed or semantically  unsound error it is report to the user</a:t>
            </a:r>
          </a:p>
          <a:p>
            <a:pPr>
              <a:lnSpc>
                <a:spcPts val="1875"/>
              </a:lnSpc>
              <a:spcBef>
                <a:spcPts val="325"/>
              </a:spcBef>
              <a:buClrTx/>
              <a:buSzTx/>
              <a:buFontTx/>
              <a:buChar char="•"/>
            </a:pPr>
            <a:r>
              <a:rPr lang="en-US" altLang="en-US" sz="1700">
                <a:latin typeface="Carlito"/>
                <a:ea typeface="Carlito"/>
                <a:cs typeface="Carlito"/>
              </a:rPr>
              <a:t>It collect the information about the source program and  stored in a data structure – </a:t>
            </a:r>
            <a:r>
              <a:rPr lang="en-US" altLang="en-US" sz="1700" b="1">
                <a:solidFill>
                  <a:srgbClr val="FF0000"/>
                </a:solidFill>
                <a:latin typeface="Carlito"/>
                <a:ea typeface="Carlito"/>
                <a:cs typeface="Carlito"/>
              </a:rPr>
              <a:t>Symbol Table</a:t>
            </a:r>
            <a:endParaRPr lang="en-US" altLang="en-US" sz="1700">
              <a:latin typeface="Carlito"/>
              <a:ea typeface="Carlito"/>
              <a:cs typeface="Carlito"/>
            </a:endParaRPr>
          </a:p>
        </p:txBody>
      </p:sp>
      <p:grpSp>
        <p:nvGrpSpPr>
          <p:cNvPr id="17413" name="object 7"/>
          <p:cNvGrpSpPr>
            <a:grpSpLocks/>
          </p:cNvGrpSpPr>
          <p:nvPr/>
        </p:nvGrpSpPr>
        <p:grpSpPr bwMode="auto">
          <a:xfrm>
            <a:off x="2147889" y="1819276"/>
            <a:ext cx="3163887" cy="2085975"/>
            <a:chOff x="832103" y="1819655"/>
            <a:chExt cx="4218940" cy="2085339"/>
          </a:xfrm>
        </p:grpSpPr>
        <p:sp>
          <p:nvSpPr>
            <p:cNvPr id="17424" name="object 8"/>
            <p:cNvSpPr>
              <a:spLocks/>
            </p:cNvSpPr>
            <p:nvPr/>
          </p:nvSpPr>
          <p:spPr bwMode="auto">
            <a:xfrm>
              <a:off x="838199" y="1825751"/>
              <a:ext cx="4206240" cy="2072639"/>
            </a:xfrm>
            <a:custGeom>
              <a:avLst/>
              <a:gdLst>
                <a:gd name="T0" fmla="*/ 3860800 w 4206240"/>
                <a:gd name="T1" fmla="*/ 0 h 2072639"/>
                <a:gd name="T2" fmla="*/ 345440 w 4206240"/>
                <a:gd name="T3" fmla="*/ 0 h 2072639"/>
                <a:gd name="T4" fmla="*/ 298566 w 4206240"/>
                <a:gd name="T5" fmla="*/ 3153 h 2072639"/>
                <a:gd name="T6" fmla="*/ 253609 w 4206240"/>
                <a:gd name="T7" fmla="*/ 12341 h 2072639"/>
                <a:gd name="T8" fmla="*/ 210979 w 4206240"/>
                <a:gd name="T9" fmla="*/ 27150 h 2072639"/>
                <a:gd name="T10" fmla="*/ 171090 w 4206240"/>
                <a:gd name="T11" fmla="*/ 47168 h 2072639"/>
                <a:gd name="T12" fmla="*/ 134352 w 4206240"/>
                <a:gd name="T13" fmla="*/ 71985 h 2072639"/>
                <a:gd name="T14" fmla="*/ 101177 w 4206240"/>
                <a:gd name="T15" fmla="*/ 101187 h 2072639"/>
                <a:gd name="T16" fmla="*/ 71977 w 4206240"/>
                <a:gd name="T17" fmla="*/ 134363 h 2072639"/>
                <a:gd name="T18" fmla="*/ 47163 w 4206240"/>
                <a:gd name="T19" fmla="*/ 171101 h 2072639"/>
                <a:gd name="T20" fmla="*/ 27146 w 4206240"/>
                <a:gd name="T21" fmla="*/ 210990 h 2072639"/>
                <a:gd name="T22" fmla="*/ 12339 w 4206240"/>
                <a:gd name="T23" fmla="*/ 253617 h 2072639"/>
                <a:gd name="T24" fmla="*/ 3153 w 4206240"/>
                <a:gd name="T25" fmla="*/ 298571 h 2072639"/>
                <a:gd name="T26" fmla="*/ 0 w 4206240"/>
                <a:gd name="T27" fmla="*/ 345439 h 2072639"/>
                <a:gd name="T28" fmla="*/ 0 w 4206240"/>
                <a:gd name="T29" fmla="*/ 1727200 h 2072639"/>
                <a:gd name="T30" fmla="*/ 3153 w 4206240"/>
                <a:gd name="T31" fmla="*/ 1774068 h 2072639"/>
                <a:gd name="T32" fmla="*/ 12339 w 4206240"/>
                <a:gd name="T33" fmla="*/ 1819022 h 2072639"/>
                <a:gd name="T34" fmla="*/ 27146 w 4206240"/>
                <a:gd name="T35" fmla="*/ 1861649 h 2072639"/>
                <a:gd name="T36" fmla="*/ 47163 w 4206240"/>
                <a:gd name="T37" fmla="*/ 1901538 h 2072639"/>
                <a:gd name="T38" fmla="*/ 71977 w 4206240"/>
                <a:gd name="T39" fmla="*/ 1938276 h 2072639"/>
                <a:gd name="T40" fmla="*/ 101177 w 4206240"/>
                <a:gd name="T41" fmla="*/ 1971452 h 2072639"/>
                <a:gd name="T42" fmla="*/ 134352 w 4206240"/>
                <a:gd name="T43" fmla="*/ 2000654 h 2072639"/>
                <a:gd name="T44" fmla="*/ 171090 w 4206240"/>
                <a:gd name="T45" fmla="*/ 2025471 h 2072639"/>
                <a:gd name="T46" fmla="*/ 210979 w 4206240"/>
                <a:gd name="T47" fmla="*/ 2045489 h 2072639"/>
                <a:gd name="T48" fmla="*/ 253609 w 4206240"/>
                <a:gd name="T49" fmla="*/ 2060298 h 2072639"/>
                <a:gd name="T50" fmla="*/ 298566 w 4206240"/>
                <a:gd name="T51" fmla="*/ 2069486 h 2072639"/>
                <a:gd name="T52" fmla="*/ 345440 w 4206240"/>
                <a:gd name="T53" fmla="*/ 2072640 h 2072639"/>
                <a:gd name="T54" fmla="*/ 3860800 w 4206240"/>
                <a:gd name="T55" fmla="*/ 2072640 h 2072639"/>
                <a:gd name="T56" fmla="*/ 3907668 w 4206240"/>
                <a:gd name="T57" fmla="*/ 2069486 h 2072639"/>
                <a:gd name="T58" fmla="*/ 3952622 w 4206240"/>
                <a:gd name="T59" fmla="*/ 2060298 h 2072639"/>
                <a:gd name="T60" fmla="*/ 3995249 w 4206240"/>
                <a:gd name="T61" fmla="*/ 2045489 h 2072639"/>
                <a:gd name="T62" fmla="*/ 4035138 w 4206240"/>
                <a:gd name="T63" fmla="*/ 2025471 h 2072639"/>
                <a:gd name="T64" fmla="*/ 4071876 w 4206240"/>
                <a:gd name="T65" fmla="*/ 2000654 h 2072639"/>
                <a:gd name="T66" fmla="*/ 4105052 w 4206240"/>
                <a:gd name="T67" fmla="*/ 1971452 h 2072639"/>
                <a:gd name="T68" fmla="*/ 4134254 w 4206240"/>
                <a:gd name="T69" fmla="*/ 1938276 h 2072639"/>
                <a:gd name="T70" fmla="*/ 4159071 w 4206240"/>
                <a:gd name="T71" fmla="*/ 1901538 h 2072639"/>
                <a:gd name="T72" fmla="*/ 4179089 w 4206240"/>
                <a:gd name="T73" fmla="*/ 1861649 h 2072639"/>
                <a:gd name="T74" fmla="*/ 4193898 w 4206240"/>
                <a:gd name="T75" fmla="*/ 1819022 h 2072639"/>
                <a:gd name="T76" fmla="*/ 4203086 w 4206240"/>
                <a:gd name="T77" fmla="*/ 1774068 h 2072639"/>
                <a:gd name="T78" fmla="*/ 4206240 w 4206240"/>
                <a:gd name="T79" fmla="*/ 1727200 h 2072639"/>
                <a:gd name="T80" fmla="*/ 4206240 w 4206240"/>
                <a:gd name="T81" fmla="*/ 345439 h 2072639"/>
                <a:gd name="T82" fmla="*/ 4203086 w 4206240"/>
                <a:gd name="T83" fmla="*/ 298571 h 2072639"/>
                <a:gd name="T84" fmla="*/ 4193898 w 4206240"/>
                <a:gd name="T85" fmla="*/ 253617 h 2072639"/>
                <a:gd name="T86" fmla="*/ 4179089 w 4206240"/>
                <a:gd name="T87" fmla="*/ 210990 h 2072639"/>
                <a:gd name="T88" fmla="*/ 4159071 w 4206240"/>
                <a:gd name="T89" fmla="*/ 171101 h 2072639"/>
                <a:gd name="T90" fmla="*/ 4134254 w 4206240"/>
                <a:gd name="T91" fmla="*/ 134363 h 2072639"/>
                <a:gd name="T92" fmla="*/ 4105052 w 4206240"/>
                <a:gd name="T93" fmla="*/ 101187 h 2072639"/>
                <a:gd name="T94" fmla="*/ 4071876 w 4206240"/>
                <a:gd name="T95" fmla="*/ 71985 h 2072639"/>
                <a:gd name="T96" fmla="*/ 4035138 w 4206240"/>
                <a:gd name="T97" fmla="*/ 47168 h 2072639"/>
                <a:gd name="T98" fmla="*/ 3995249 w 4206240"/>
                <a:gd name="T99" fmla="*/ 27150 h 2072639"/>
                <a:gd name="T100" fmla="*/ 3952622 w 4206240"/>
                <a:gd name="T101" fmla="*/ 12341 h 2072639"/>
                <a:gd name="T102" fmla="*/ 3907668 w 4206240"/>
                <a:gd name="T103" fmla="*/ 3153 h 2072639"/>
                <a:gd name="T104" fmla="*/ 3860800 w 4206240"/>
                <a:gd name="T105" fmla="*/ 0 h 2072639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4206240" h="2072639">
                  <a:moveTo>
                    <a:pt x="3860800" y="0"/>
                  </a:moveTo>
                  <a:lnTo>
                    <a:pt x="345440" y="0"/>
                  </a:lnTo>
                  <a:lnTo>
                    <a:pt x="298566" y="3153"/>
                  </a:lnTo>
                  <a:lnTo>
                    <a:pt x="253609" y="12341"/>
                  </a:lnTo>
                  <a:lnTo>
                    <a:pt x="210979" y="27150"/>
                  </a:lnTo>
                  <a:lnTo>
                    <a:pt x="171090" y="47168"/>
                  </a:lnTo>
                  <a:lnTo>
                    <a:pt x="134352" y="71985"/>
                  </a:lnTo>
                  <a:lnTo>
                    <a:pt x="101177" y="101187"/>
                  </a:lnTo>
                  <a:lnTo>
                    <a:pt x="71977" y="134363"/>
                  </a:lnTo>
                  <a:lnTo>
                    <a:pt x="47163" y="171101"/>
                  </a:lnTo>
                  <a:lnTo>
                    <a:pt x="27146" y="210990"/>
                  </a:lnTo>
                  <a:lnTo>
                    <a:pt x="12339" y="253617"/>
                  </a:lnTo>
                  <a:lnTo>
                    <a:pt x="3153" y="298571"/>
                  </a:lnTo>
                  <a:lnTo>
                    <a:pt x="0" y="345439"/>
                  </a:lnTo>
                  <a:lnTo>
                    <a:pt x="0" y="1727200"/>
                  </a:lnTo>
                  <a:lnTo>
                    <a:pt x="3153" y="1774068"/>
                  </a:lnTo>
                  <a:lnTo>
                    <a:pt x="12339" y="1819022"/>
                  </a:lnTo>
                  <a:lnTo>
                    <a:pt x="27146" y="1861649"/>
                  </a:lnTo>
                  <a:lnTo>
                    <a:pt x="47163" y="1901538"/>
                  </a:lnTo>
                  <a:lnTo>
                    <a:pt x="71977" y="1938276"/>
                  </a:lnTo>
                  <a:lnTo>
                    <a:pt x="101177" y="1971452"/>
                  </a:lnTo>
                  <a:lnTo>
                    <a:pt x="134352" y="2000654"/>
                  </a:lnTo>
                  <a:lnTo>
                    <a:pt x="171090" y="2025471"/>
                  </a:lnTo>
                  <a:lnTo>
                    <a:pt x="210979" y="2045489"/>
                  </a:lnTo>
                  <a:lnTo>
                    <a:pt x="253609" y="2060298"/>
                  </a:lnTo>
                  <a:lnTo>
                    <a:pt x="298566" y="2069486"/>
                  </a:lnTo>
                  <a:lnTo>
                    <a:pt x="345440" y="2072640"/>
                  </a:lnTo>
                  <a:lnTo>
                    <a:pt x="3860800" y="2072640"/>
                  </a:lnTo>
                  <a:lnTo>
                    <a:pt x="3907668" y="2069486"/>
                  </a:lnTo>
                  <a:lnTo>
                    <a:pt x="3952622" y="2060298"/>
                  </a:lnTo>
                  <a:lnTo>
                    <a:pt x="3995249" y="2045489"/>
                  </a:lnTo>
                  <a:lnTo>
                    <a:pt x="4035138" y="2025471"/>
                  </a:lnTo>
                  <a:lnTo>
                    <a:pt x="4071876" y="2000654"/>
                  </a:lnTo>
                  <a:lnTo>
                    <a:pt x="4105052" y="1971452"/>
                  </a:lnTo>
                  <a:lnTo>
                    <a:pt x="4134254" y="1938276"/>
                  </a:lnTo>
                  <a:lnTo>
                    <a:pt x="4159071" y="1901538"/>
                  </a:lnTo>
                  <a:lnTo>
                    <a:pt x="4179089" y="1861649"/>
                  </a:lnTo>
                  <a:lnTo>
                    <a:pt x="4193898" y="1819022"/>
                  </a:lnTo>
                  <a:lnTo>
                    <a:pt x="4203086" y="1774068"/>
                  </a:lnTo>
                  <a:lnTo>
                    <a:pt x="4206240" y="1727200"/>
                  </a:lnTo>
                  <a:lnTo>
                    <a:pt x="4206240" y="345439"/>
                  </a:lnTo>
                  <a:lnTo>
                    <a:pt x="4203086" y="298571"/>
                  </a:lnTo>
                  <a:lnTo>
                    <a:pt x="4193898" y="253617"/>
                  </a:lnTo>
                  <a:lnTo>
                    <a:pt x="4179089" y="210990"/>
                  </a:lnTo>
                  <a:lnTo>
                    <a:pt x="4159071" y="171101"/>
                  </a:lnTo>
                  <a:lnTo>
                    <a:pt x="4134254" y="134363"/>
                  </a:lnTo>
                  <a:lnTo>
                    <a:pt x="4105052" y="101187"/>
                  </a:lnTo>
                  <a:lnTo>
                    <a:pt x="4071876" y="71985"/>
                  </a:lnTo>
                  <a:lnTo>
                    <a:pt x="4035138" y="47168"/>
                  </a:lnTo>
                  <a:lnTo>
                    <a:pt x="3995249" y="27150"/>
                  </a:lnTo>
                  <a:lnTo>
                    <a:pt x="3952622" y="12341"/>
                  </a:lnTo>
                  <a:lnTo>
                    <a:pt x="3907668" y="3153"/>
                  </a:lnTo>
                  <a:lnTo>
                    <a:pt x="3860800" y="0"/>
                  </a:lnTo>
                  <a:close/>
                </a:path>
              </a:pathLst>
            </a:custGeom>
            <a:solidFill>
              <a:srgbClr val="5B9B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17425" name="object 9"/>
            <p:cNvSpPr>
              <a:spLocks/>
            </p:cNvSpPr>
            <p:nvPr/>
          </p:nvSpPr>
          <p:spPr bwMode="auto">
            <a:xfrm>
              <a:off x="838199" y="1825751"/>
              <a:ext cx="4206240" cy="2072639"/>
            </a:xfrm>
            <a:custGeom>
              <a:avLst/>
              <a:gdLst>
                <a:gd name="T0" fmla="*/ 0 w 4206240"/>
                <a:gd name="T1" fmla="*/ 345439 h 2072639"/>
                <a:gd name="T2" fmla="*/ 3153 w 4206240"/>
                <a:gd name="T3" fmla="*/ 298571 h 2072639"/>
                <a:gd name="T4" fmla="*/ 12339 w 4206240"/>
                <a:gd name="T5" fmla="*/ 253617 h 2072639"/>
                <a:gd name="T6" fmla="*/ 27146 w 4206240"/>
                <a:gd name="T7" fmla="*/ 210990 h 2072639"/>
                <a:gd name="T8" fmla="*/ 47163 w 4206240"/>
                <a:gd name="T9" fmla="*/ 171101 h 2072639"/>
                <a:gd name="T10" fmla="*/ 71977 w 4206240"/>
                <a:gd name="T11" fmla="*/ 134363 h 2072639"/>
                <a:gd name="T12" fmla="*/ 101177 w 4206240"/>
                <a:gd name="T13" fmla="*/ 101187 h 2072639"/>
                <a:gd name="T14" fmla="*/ 134352 w 4206240"/>
                <a:gd name="T15" fmla="*/ 71985 h 2072639"/>
                <a:gd name="T16" fmla="*/ 171090 w 4206240"/>
                <a:gd name="T17" fmla="*/ 47168 h 2072639"/>
                <a:gd name="T18" fmla="*/ 210979 w 4206240"/>
                <a:gd name="T19" fmla="*/ 27150 h 2072639"/>
                <a:gd name="T20" fmla="*/ 253609 w 4206240"/>
                <a:gd name="T21" fmla="*/ 12341 h 2072639"/>
                <a:gd name="T22" fmla="*/ 298566 w 4206240"/>
                <a:gd name="T23" fmla="*/ 3153 h 2072639"/>
                <a:gd name="T24" fmla="*/ 345440 w 4206240"/>
                <a:gd name="T25" fmla="*/ 0 h 2072639"/>
                <a:gd name="T26" fmla="*/ 3860800 w 4206240"/>
                <a:gd name="T27" fmla="*/ 0 h 2072639"/>
                <a:gd name="T28" fmla="*/ 3907668 w 4206240"/>
                <a:gd name="T29" fmla="*/ 3153 h 2072639"/>
                <a:gd name="T30" fmla="*/ 3952622 w 4206240"/>
                <a:gd name="T31" fmla="*/ 12341 h 2072639"/>
                <a:gd name="T32" fmla="*/ 3995249 w 4206240"/>
                <a:gd name="T33" fmla="*/ 27150 h 2072639"/>
                <a:gd name="T34" fmla="*/ 4035138 w 4206240"/>
                <a:gd name="T35" fmla="*/ 47168 h 2072639"/>
                <a:gd name="T36" fmla="*/ 4071876 w 4206240"/>
                <a:gd name="T37" fmla="*/ 71985 h 2072639"/>
                <a:gd name="T38" fmla="*/ 4105052 w 4206240"/>
                <a:gd name="T39" fmla="*/ 101187 h 2072639"/>
                <a:gd name="T40" fmla="*/ 4134254 w 4206240"/>
                <a:gd name="T41" fmla="*/ 134363 h 2072639"/>
                <a:gd name="T42" fmla="*/ 4159071 w 4206240"/>
                <a:gd name="T43" fmla="*/ 171101 h 2072639"/>
                <a:gd name="T44" fmla="*/ 4179089 w 4206240"/>
                <a:gd name="T45" fmla="*/ 210990 h 2072639"/>
                <a:gd name="T46" fmla="*/ 4193898 w 4206240"/>
                <a:gd name="T47" fmla="*/ 253617 h 2072639"/>
                <a:gd name="T48" fmla="*/ 4203086 w 4206240"/>
                <a:gd name="T49" fmla="*/ 298571 h 2072639"/>
                <a:gd name="T50" fmla="*/ 4206240 w 4206240"/>
                <a:gd name="T51" fmla="*/ 345439 h 2072639"/>
                <a:gd name="T52" fmla="*/ 4206240 w 4206240"/>
                <a:gd name="T53" fmla="*/ 1727200 h 2072639"/>
                <a:gd name="T54" fmla="*/ 4203086 w 4206240"/>
                <a:gd name="T55" fmla="*/ 1774068 h 2072639"/>
                <a:gd name="T56" fmla="*/ 4193898 w 4206240"/>
                <a:gd name="T57" fmla="*/ 1819022 h 2072639"/>
                <a:gd name="T58" fmla="*/ 4179089 w 4206240"/>
                <a:gd name="T59" fmla="*/ 1861649 h 2072639"/>
                <a:gd name="T60" fmla="*/ 4159071 w 4206240"/>
                <a:gd name="T61" fmla="*/ 1901538 h 2072639"/>
                <a:gd name="T62" fmla="*/ 4134254 w 4206240"/>
                <a:gd name="T63" fmla="*/ 1938276 h 2072639"/>
                <a:gd name="T64" fmla="*/ 4105052 w 4206240"/>
                <a:gd name="T65" fmla="*/ 1971452 h 2072639"/>
                <a:gd name="T66" fmla="*/ 4071876 w 4206240"/>
                <a:gd name="T67" fmla="*/ 2000654 h 2072639"/>
                <a:gd name="T68" fmla="*/ 4035138 w 4206240"/>
                <a:gd name="T69" fmla="*/ 2025471 h 2072639"/>
                <a:gd name="T70" fmla="*/ 3995249 w 4206240"/>
                <a:gd name="T71" fmla="*/ 2045489 h 2072639"/>
                <a:gd name="T72" fmla="*/ 3952622 w 4206240"/>
                <a:gd name="T73" fmla="*/ 2060298 h 2072639"/>
                <a:gd name="T74" fmla="*/ 3907668 w 4206240"/>
                <a:gd name="T75" fmla="*/ 2069486 h 2072639"/>
                <a:gd name="T76" fmla="*/ 3860800 w 4206240"/>
                <a:gd name="T77" fmla="*/ 2072640 h 2072639"/>
                <a:gd name="T78" fmla="*/ 345440 w 4206240"/>
                <a:gd name="T79" fmla="*/ 2072640 h 2072639"/>
                <a:gd name="T80" fmla="*/ 298566 w 4206240"/>
                <a:gd name="T81" fmla="*/ 2069486 h 2072639"/>
                <a:gd name="T82" fmla="*/ 253609 w 4206240"/>
                <a:gd name="T83" fmla="*/ 2060298 h 2072639"/>
                <a:gd name="T84" fmla="*/ 210979 w 4206240"/>
                <a:gd name="T85" fmla="*/ 2045489 h 2072639"/>
                <a:gd name="T86" fmla="*/ 171090 w 4206240"/>
                <a:gd name="T87" fmla="*/ 2025471 h 2072639"/>
                <a:gd name="T88" fmla="*/ 134352 w 4206240"/>
                <a:gd name="T89" fmla="*/ 2000654 h 2072639"/>
                <a:gd name="T90" fmla="*/ 101177 w 4206240"/>
                <a:gd name="T91" fmla="*/ 1971452 h 2072639"/>
                <a:gd name="T92" fmla="*/ 71977 w 4206240"/>
                <a:gd name="T93" fmla="*/ 1938276 h 2072639"/>
                <a:gd name="T94" fmla="*/ 47163 w 4206240"/>
                <a:gd name="T95" fmla="*/ 1901538 h 2072639"/>
                <a:gd name="T96" fmla="*/ 27146 w 4206240"/>
                <a:gd name="T97" fmla="*/ 1861649 h 2072639"/>
                <a:gd name="T98" fmla="*/ 12339 w 4206240"/>
                <a:gd name="T99" fmla="*/ 1819022 h 2072639"/>
                <a:gd name="T100" fmla="*/ 3153 w 4206240"/>
                <a:gd name="T101" fmla="*/ 1774068 h 2072639"/>
                <a:gd name="T102" fmla="*/ 0 w 4206240"/>
                <a:gd name="T103" fmla="*/ 1727200 h 2072639"/>
                <a:gd name="T104" fmla="*/ 0 w 4206240"/>
                <a:gd name="T105" fmla="*/ 345439 h 2072639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4206240" h="2072639">
                  <a:moveTo>
                    <a:pt x="0" y="345439"/>
                  </a:moveTo>
                  <a:lnTo>
                    <a:pt x="3153" y="298571"/>
                  </a:lnTo>
                  <a:lnTo>
                    <a:pt x="12339" y="253617"/>
                  </a:lnTo>
                  <a:lnTo>
                    <a:pt x="27146" y="210990"/>
                  </a:lnTo>
                  <a:lnTo>
                    <a:pt x="47163" y="171101"/>
                  </a:lnTo>
                  <a:lnTo>
                    <a:pt x="71977" y="134363"/>
                  </a:lnTo>
                  <a:lnTo>
                    <a:pt x="101177" y="101187"/>
                  </a:lnTo>
                  <a:lnTo>
                    <a:pt x="134352" y="71985"/>
                  </a:lnTo>
                  <a:lnTo>
                    <a:pt x="171090" y="47168"/>
                  </a:lnTo>
                  <a:lnTo>
                    <a:pt x="210979" y="27150"/>
                  </a:lnTo>
                  <a:lnTo>
                    <a:pt x="253609" y="12341"/>
                  </a:lnTo>
                  <a:lnTo>
                    <a:pt x="298566" y="3153"/>
                  </a:lnTo>
                  <a:lnTo>
                    <a:pt x="345440" y="0"/>
                  </a:lnTo>
                  <a:lnTo>
                    <a:pt x="3860800" y="0"/>
                  </a:lnTo>
                  <a:lnTo>
                    <a:pt x="3907668" y="3153"/>
                  </a:lnTo>
                  <a:lnTo>
                    <a:pt x="3952622" y="12341"/>
                  </a:lnTo>
                  <a:lnTo>
                    <a:pt x="3995249" y="27150"/>
                  </a:lnTo>
                  <a:lnTo>
                    <a:pt x="4035138" y="47168"/>
                  </a:lnTo>
                  <a:lnTo>
                    <a:pt x="4071876" y="71985"/>
                  </a:lnTo>
                  <a:lnTo>
                    <a:pt x="4105052" y="101187"/>
                  </a:lnTo>
                  <a:lnTo>
                    <a:pt x="4134254" y="134363"/>
                  </a:lnTo>
                  <a:lnTo>
                    <a:pt x="4159071" y="171101"/>
                  </a:lnTo>
                  <a:lnTo>
                    <a:pt x="4179089" y="210990"/>
                  </a:lnTo>
                  <a:lnTo>
                    <a:pt x="4193898" y="253617"/>
                  </a:lnTo>
                  <a:lnTo>
                    <a:pt x="4203086" y="298571"/>
                  </a:lnTo>
                  <a:lnTo>
                    <a:pt x="4206240" y="345439"/>
                  </a:lnTo>
                  <a:lnTo>
                    <a:pt x="4206240" y="1727200"/>
                  </a:lnTo>
                  <a:lnTo>
                    <a:pt x="4203086" y="1774068"/>
                  </a:lnTo>
                  <a:lnTo>
                    <a:pt x="4193898" y="1819022"/>
                  </a:lnTo>
                  <a:lnTo>
                    <a:pt x="4179089" y="1861649"/>
                  </a:lnTo>
                  <a:lnTo>
                    <a:pt x="4159071" y="1901538"/>
                  </a:lnTo>
                  <a:lnTo>
                    <a:pt x="4134254" y="1938276"/>
                  </a:lnTo>
                  <a:lnTo>
                    <a:pt x="4105052" y="1971452"/>
                  </a:lnTo>
                  <a:lnTo>
                    <a:pt x="4071876" y="2000654"/>
                  </a:lnTo>
                  <a:lnTo>
                    <a:pt x="4035138" y="2025471"/>
                  </a:lnTo>
                  <a:lnTo>
                    <a:pt x="3995249" y="2045489"/>
                  </a:lnTo>
                  <a:lnTo>
                    <a:pt x="3952622" y="2060298"/>
                  </a:lnTo>
                  <a:lnTo>
                    <a:pt x="3907668" y="2069486"/>
                  </a:lnTo>
                  <a:lnTo>
                    <a:pt x="3860800" y="2072640"/>
                  </a:lnTo>
                  <a:lnTo>
                    <a:pt x="345440" y="2072640"/>
                  </a:lnTo>
                  <a:lnTo>
                    <a:pt x="298566" y="2069486"/>
                  </a:lnTo>
                  <a:lnTo>
                    <a:pt x="253609" y="2060298"/>
                  </a:lnTo>
                  <a:lnTo>
                    <a:pt x="210979" y="2045489"/>
                  </a:lnTo>
                  <a:lnTo>
                    <a:pt x="171090" y="2025471"/>
                  </a:lnTo>
                  <a:lnTo>
                    <a:pt x="134352" y="2000654"/>
                  </a:lnTo>
                  <a:lnTo>
                    <a:pt x="101177" y="1971452"/>
                  </a:lnTo>
                  <a:lnTo>
                    <a:pt x="71977" y="1938276"/>
                  </a:lnTo>
                  <a:lnTo>
                    <a:pt x="47163" y="1901538"/>
                  </a:lnTo>
                  <a:lnTo>
                    <a:pt x="27146" y="1861649"/>
                  </a:lnTo>
                  <a:lnTo>
                    <a:pt x="12339" y="1819022"/>
                  </a:lnTo>
                  <a:lnTo>
                    <a:pt x="3153" y="1774068"/>
                  </a:lnTo>
                  <a:lnTo>
                    <a:pt x="0" y="1727200"/>
                  </a:lnTo>
                  <a:lnTo>
                    <a:pt x="0" y="345439"/>
                  </a:lnTo>
                  <a:close/>
                </a:path>
              </a:pathLst>
            </a:custGeom>
            <a:noFill/>
            <a:ln w="12192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</p:grpSp>
      <p:grpSp>
        <p:nvGrpSpPr>
          <p:cNvPr id="17414" name="object 10"/>
          <p:cNvGrpSpPr>
            <a:grpSpLocks/>
          </p:cNvGrpSpPr>
          <p:nvPr/>
        </p:nvGrpSpPr>
        <p:grpSpPr bwMode="auto">
          <a:xfrm>
            <a:off x="5302251" y="4097339"/>
            <a:ext cx="4741863" cy="2085975"/>
            <a:chOff x="5038090" y="4097782"/>
            <a:chExt cx="6322060" cy="2085339"/>
          </a:xfrm>
        </p:grpSpPr>
        <p:sp>
          <p:nvSpPr>
            <p:cNvPr id="17422" name="object 11"/>
            <p:cNvSpPr>
              <a:spLocks/>
            </p:cNvSpPr>
            <p:nvPr/>
          </p:nvSpPr>
          <p:spPr bwMode="auto">
            <a:xfrm>
              <a:off x="5044440" y="4104132"/>
              <a:ext cx="6309360" cy="2072639"/>
            </a:xfrm>
            <a:custGeom>
              <a:avLst/>
              <a:gdLst>
                <a:gd name="T0" fmla="*/ 5273048 w 6309359"/>
                <a:gd name="T1" fmla="*/ 0 h 2072639"/>
                <a:gd name="T2" fmla="*/ 5273048 w 6309359"/>
                <a:gd name="T3" fmla="*/ 259080 h 2072639"/>
                <a:gd name="T4" fmla="*/ 0 w 6309359"/>
                <a:gd name="T5" fmla="*/ 259080 h 2072639"/>
                <a:gd name="T6" fmla="*/ 0 w 6309359"/>
                <a:gd name="T7" fmla="*/ 1813560 h 2072639"/>
                <a:gd name="T8" fmla="*/ 5273048 w 6309359"/>
                <a:gd name="T9" fmla="*/ 1813560 h 2072639"/>
                <a:gd name="T10" fmla="*/ 5273048 w 6309359"/>
                <a:gd name="T11" fmla="*/ 2072640 h 2072639"/>
                <a:gd name="T12" fmla="*/ 6309368 w 6309359"/>
                <a:gd name="T13" fmla="*/ 1036320 h 2072639"/>
                <a:gd name="T14" fmla="*/ 5273048 w 6309359"/>
                <a:gd name="T15" fmla="*/ 0 h 207263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309359" h="2072639">
                  <a:moveTo>
                    <a:pt x="5273040" y="0"/>
                  </a:moveTo>
                  <a:lnTo>
                    <a:pt x="5273040" y="259080"/>
                  </a:lnTo>
                  <a:lnTo>
                    <a:pt x="0" y="259080"/>
                  </a:lnTo>
                  <a:lnTo>
                    <a:pt x="0" y="1813560"/>
                  </a:lnTo>
                  <a:lnTo>
                    <a:pt x="5273040" y="1813560"/>
                  </a:lnTo>
                  <a:lnTo>
                    <a:pt x="5273040" y="2072640"/>
                  </a:lnTo>
                  <a:lnTo>
                    <a:pt x="6309360" y="1036320"/>
                  </a:lnTo>
                  <a:lnTo>
                    <a:pt x="5273040" y="0"/>
                  </a:lnTo>
                  <a:close/>
                </a:path>
              </a:pathLst>
            </a:custGeom>
            <a:solidFill>
              <a:srgbClr val="D2DEEE">
                <a:alpha val="9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17423" name="object 12"/>
            <p:cNvSpPr>
              <a:spLocks/>
            </p:cNvSpPr>
            <p:nvPr/>
          </p:nvSpPr>
          <p:spPr bwMode="auto">
            <a:xfrm>
              <a:off x="5044440" y="4104132"/>
              <a:ext cx="6309360" cy="2072639"/>
            </a:xfrm>
            <a:custGeom>
              <a:avLst/>
              <a:gdLst>
                <a:gd name="T0" fmla="*/ 0 w 6309359"/>
                <a:gd name="T1" fmla="*/ 259080 h 2072639"/>
                <a:gd name="T2" fmla="*/ 5273048 w 6309359"/>
                <a:gd name="T3" fmla="*/ 259080 h 2072639"/>
                <a:gd name="T4" fmla="*/ 5273048 w 6309359"/>
                <a:gd name="T5" fmla="*/ 0 h 2072639"/>
                <a:gd name="T6" fmla="*/ 6309368 w 6309359"/>
                <a:gd name="T7" fmla="*/ 1036320 h 2072639"/>
                <a:gd name="T8" fmla="*/ 5273048 w 6309359"/>
                <a:gd name="T9" fmla="*/ 2072640 h 2072639"/>
                <a:gd name="T10" fmla="*/ 5273048 w 6309359"/>
                <a:gd name="T11" fmla="*/ 1813560 h 2072639"/>
                <a:gd name="T12" fmla="*/ 0 w 6309359"/>
                <a:gd name="T13" fmla="*/ 1813560 h 2072639"/>
                <a:gd name="T14" fmla="*/ 0 w 6309359"/>
                <a:gd name="T15" fmla="*/ 259080 h 207263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309359" h="2072639">
                  <a:moveTo>
                    <a:pt x="0" y="259080"/>
                  </a:moveTo>
                  <a:lnTo>
                    <a:pt x="5273040" y="259080"/>
                  </a:lnTo>
                  <a:lnTo>
                    <a:pt x="5273040" y="0"/>
                  </a:lnTo>
                  <a:lnTo>
                    <a:pt x="6309360" y="1036320"/>
                  </a:lnTo>
                  <a:lnTo>
                    <a:pt x="5273040" y="2072640"/>
                  </a:lnTo>
                  <a:lnTo>
                    <a:pt x="5273040" y="1813560"/>
                  </a:lnTo>
                  <a:lnTo>
                    <a:pt x="0" y="1813560"/>
                  </a:lnTo>
                  <a:lnTo>
                    <a:pt x="0" y="259080"/>
                  </a:lnTo>
                  <a:close/>
                </a:path>
              </a:pathLst>
            </a:custGeom>
            <a:noFill/>
            <a:ln w="12192">
              <a:solidFill>
                <a:srgbClr val="D2DEE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</p:grpSp>
      <p:sp>
        <p:nvSpPr>
          <p:cNvPr id="17415" name="object 13"/>
          <p:cNvSpPr txBox="1">
            <a:spLocks noChangeArrowheads="1"/>
          </p:cNvSpPr>
          <p:nvPr/>
        </p:nvSpPr>
        <p:spPr bwMode="auto">
          <a:xfrm>
            <a:off x="5307013" y="4879976"/>
            <a:ext cx="37973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0005" rIns="0" bIns="0">
            <a:spAutoFit/>
          </a:bodyPr>
          <a:lstStyle>
            <a:lvl1pPr marL="184150" indent="-1714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tabLst>
                <a:tab pos="18415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tabLst>
                <a:tab pos="18415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tabLst>
                <a:tab pos="18415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18415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18415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18415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18415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18415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18415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ts val="1863"/>
              </a:lnSpc>
              <a:spcBef>
                <a:spcPts val="313"/>
              </a:spcBef>
              <a:buClrTx/>
              <a:buSzTx/>
              <a:buFontTx/>
              <a:buChar char="•"/>
            </a:pPr>
            <a:r>
              <a:rPr lang="en-US" altLang="en-US" sz="1700">
                <a:latin typeface="Carlito"/>
                <a:ea typeface="Carlito"/>
                <a:cs typeface="Carlito"/>
              </a:rPr>
              <a:t>Construct the target program from the available symbol  table and intermediate representation</a:t>
            </a:r>
          </a:p>
        </p:txBody>
      </p:sp>
      <p:grpSp>
        <p:nvGrpSpPr>
          <p:cNvPr id="17416" name="object 14"/>
          <p:cNvGrpSpPr>
            <a:grpSpLocks/>
          </p:cNvGrpSpPr>
          <p:nvPr/>
        </p:nvGrpSpPr>
        <p:grpSpPr bwMode="auto">
          <a:xfrm>
            <a:off x="2147889" y="4097339"/>
            <a:ext cx="3163887" cy="2085975"/>
            <a:chOff x="832103" y="4098035"/>
            <a:chExt cx="4218940" cy="2085339"/>
          </a:xfrm>
        </p:grpSpPr>
        <p:sp>
          <p:nvSpPr>
            <p:cNvPr id="17420" name="object 15"/>
            <p:cNvSpPr>
              <a:spLocks/>
            </p:cNvSpPr>
            <p:nvPr/>
          </p:nvSpPr>
          <p:spPr bwMode="auto">
            <a:xfrm>
              <a:off x="838199" y="4104131"/>
              <a:ext cx="4206240" cy="2072639"/>
            </a:xfrm>
            <a:custGeom>
              <a:avLst/>
              <a:gdLst>
                <a:gd name="T0" fmla="*/ 3860800 w 4206240"/>
                <a:gd name="T1" fmla="*/ 0 h 2072639"/>
                <a:gd name="T2" fmla="*/ 345440 w 4206240"/>
                <a:gd name="T3" fmla="*/ 0 h 2072639"/>
                <a:gd name="T4" fmla="*/ 298566 w 4206240"/>
                <a:gd name="T5" fmla="*/ 3153 h 2072639"/>
                <a:gd name="T6" fmla="*/ 253609 w 4206240"/>
                <a:gd name="T7" fmla="*/ 12341 h 2072639"/>
                <a:gd name="T8" fmla="*/ 210979 w 4206240"/>
                <a:gd name="T9" fmla="*/ 27150 h 2072639"/>
                <a:gd name="T10" fmla="*/ 171090 w 4206240"/>
                <a:gd name="T11" fmla="*/ 47168 h 2072639"/>
                <a:gd name="T12" fmla="*/ 134352 w 4206240"/>
                <a:gd name="T13" fmla="*/ 71985 h 2072639"/>
                <a:gd name="T14" fmla="*/ 101177 w 4206240"/>
                <a:gd name="T15" fmla="*/ 101187 h 2072639"/>
                <a:gd name="T16" fmla="*/ 71977 w 4206240"/>
                <a:gd name="T17" fmla="*/ 134363 h 2072639"/>
                <a:gd name="T18" fmla="*/ 47163 w 4206240"/>
                <a:gd name="T19" fmla="*/ 171101 h 2072639"/>
                <a:gd name="T20" fmla="*/ 27146 w 4206240"/>
                <a:gd name="T21" fmla="*/ 210990 h 2072639"/>
                <a:gd name="T22" fmla="*/ 12339 w 4206240"/>
                <a:gd name="T23" fmla="*/ 253617 h 2072639"/>
                <a:gd name="T24" fmla="*/ 3153 w 4206240"/>
                <a:gd name="T25" fmla="*/ 298571 h 2072639"/>
                <a:gd name="T26" fmla="*/ 0 w 4206240"/>
                <a:gd name="T27" fmla="*/ 345440 h 2072639"/>
                <a:gd name="T28" fmla="*/ 0 w 4206240"/>
                <a:gd name="T29" fmla="*/ 1727187 h 2072639"/>
                <a:gd name="T30" fmla="*/ 3153 w 4206240"/>
                <a:gd name="T31" fmla="*/ 1774063 h 2072639"/>
                <a:gd name="T32" fmla="*/ 12339 w 4206240"/>
                <a:gd name="T33" fmla="*/ 1819023 h 2072639"/>
                <a:gd name="T34" fmla="*/ 27146 w 4206240"/>
                <a:gd name="T35" fmla="*/ 1861654 h 2072639"/>
                <a:gd name="T36" fmla="*/ 47163 w 4206240"/>
                <a:gd name="T37" fmla="*/ 1901545 h 2072639"/>
                <a:gd name="T38" fmla="*/ 71977 w 4206240"/>
                <a:gd name="T39" fmla="*/ 1938284 h 2072639"/>
                <a:gd name="T40" fmla="*/ 101177 w 4206240"/>
                <a:gd name="T41" fmla="*/ 1971460 h 2072639"/>
                <a:gd name="T42" fmla="*/ 134352 w 4206240"/>
                <a:gd name="T43" fmla="*/ 2000661 h 2072639"/>
                <a:gd name="T44" fmla="*/ 171090 w 4206240"/>
                <a:gd name="T45" fmla="*/ 2025476 h 2072639"/>
                <a:gd name="T46" fmla="*/ 210979 w 4206240"/>
                <a:gd name="T47" fmla="*/ 2045493 h 2072639"/>
                <a:gd name="T48" fmla="*/ 253609 w 4206240"/>
                <a:gd name="T49" fmla="*/ 2060300 h 2072639"/>
                <a:gd name="T50" fmla="*/ 298566 w 4206240"/>
                <a:gd name="T51" fmla="*/ 2069486 h 2072639"/>
                <a:gd name="T52" fmla="*/ 345440 w 4206240"/>
                <a:gd name="T53" fmla="*/ 2072640 h 2072639"/>
                <a:gd name="T54" fmla="*/ 3860800 w 4206240"/>
                <a:gd name="T55" fmla="*/ 2072640 h 2072639"/>
                <a:gd name="T56" fmla="*/ 3907668 w 4206240"/>
                <a:gd name="T57" fmla="*/ 2069486 h 2072639"/>
                <a:gd name="T58" fmla="*/ 3952622 w 4206240"/>
                <a:gd name="T59" fmla="*/ 2060300 h 2072639"/>
                <a:gd name="T60" fmla="*/ 3995249 w 4206240"/>
                <a:gd name="T61" fmla="*/ 2045493 h 2072639"/>
                <a:gd name="T62" fmla="*/ 4035138 w 4206240"/>
                <a:gd name="T63" fmla="*/ 2025476 h 2072639"/>
                <a:gd name="T64" fmla="*/ 4071876 w 4206240"/>
                <a:gd name="T65" fmla="*/ 2000661 h 2072639"/>
                <a:gd name="T66" fmla="*/ 4105052 w 4206240"/>
                <a:gd name="T67" fmla="*/ 1971460 h 2072639"/>
                <a:gd name="T68" fmla="*/ 4134254 w 4206240"/>
                <a:gd name="T69" fmla="*/ 1938284 h 2072639"/>
                <a:gd name="T70" fmla="*/ 4159071 w 4206240"/>
                <a:gd name="T71" fmla="*/ 1901545 h 2072639"/>
                <a:gd name="T72" fmla="*/ 4179089 w 4206240"/>
                <a:gd name="T73" fmla="*/ 1861654 h 2072639"/>
                <a:gd name="T74" fmla="*/ 4193898 w 4206240"/>
                <a:gd name="T75" fmla="*/ 1819023 h 2072639"/>
                <a:gd name="T76" fmla="*/ 4203086 w 4206240"/>
                <a:gd name="T77" fmla="*/ 1774063 h 2072639"/>
                <a:gd name="T78" fmla="*/ 4206240 w 4206240"/>
                <a:gd name="T79" fmla="*/ 1727187 h 2072639"/>
                <a:gd name="T80" fmla="*/ 4206240 w 4206240"/>
                <a:gd name="T81" fmla="*/ 345440 h 2072639"/>
                <a:gd name="T82" fmla="*/ 4203086 w 4206240"/>
                <a:gd name="T83" fmla="*/ 298571 h 2072639"/>
                <a:gd name="T84" fmla="*/ 4193898 w 4206240"/>
                <a:gd name="T85" fmla="*/ 253617 h 2072639"/>
                <a:gd name="T86" fmla="*/ 4179089 w 4206240"/>
                <a:gd name="T87" fmla="*/ 210990 h 2072639"/>
                <a:gd name="T88" fmla="*/ 4159071 w 4206240"/>
                <a:gd name="T89" fmla="*/ 171101 h 2072639"/>
                <a:gd name="T90" fmla="*/ 4134254 w 4206240"/>
                <a:gd name="T91" fmla="*/ 134363 h 2072639"/>
                <a:gd name="T92" fmla="*/ 4105052 w 4206240"/>
                <a:gd name="T93" fmla="*/ 101187 h 2072639"/>
                <a:gd name="T94" fmla="*/ 4071876 w 4206240"/>
                <a:gd name="T95" fmla="*/ 71985 h 2072639"/>
                <a:gd name="T96" fmla="*/ 4035138 w 4206240"/>
                <a:gd name="T97" fmla="*/ 47168 h 2072639"/>
                <a:gd name="T98" fmla="*/ 3995249 w 4206240"/>
                <a:gd name="T99" fmla="*/ 27150 h 2072639"/>
                <a:gd name="T100" fmla="*/ 3952622 w 4206240"/>
                <a:gd name="T101" fmla="*/ 12341 h 2072639"/>
                <a:gd name="T102" fmla="*/ 3907668 w 4206240"/>
                <a:gd name="T103" fmla="*/ 3153 h 2072639"/>
                <a:gd name="T104" fmla="*/ 3860800 w 4206240"/>
                <a:gd name="T105" fmla="*/ 0 h 2072639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4206240" h="2072639">
                  <a:moveTo>
                    <a:pt x="3860800" y="0"/>
                  </a:moveTo>
                  <a:lnTo>
                    <a:pt x="345440" y="0"/>
                  </a:lnTo>
                  <a:lnTo>
                    <a:pt x="298566" y="3153"/>
                  </a:lnTo>
                  <a:lnTo>
                    <a:pt x="253609" y="12341"/>
                  </a:lnTo>
                  <a:lnTo>
                    <a:pt x="210979" y="27150"/>
                  </a:lnTo>
                  <a:lnTo>
                    <a:pt x="171090" y="47168"/>
                  </a:lnTo>
                  <a:lnTo>
                    <a:pt x="134352" y="71985"/>
                  </a:lnTo>
                  <a:lnTo>
                    <a:pt x="101177" y="101187"/>
                  </a:lnTo>
                  <a:lnTo>
                    <a:pt x="71977" y="134363"/>
                  </a:lnTo>
                  <a:lnTo>
                    <a:pt x="47163" y="171101"/>
                  </a:lnTo>
                  <a:lnTo>
                    <a:pt x="27146" y="210990"/>
                  </a:lnTo>
                  <a:lnTo>
                    <a:pt x="12339" y="253617"/>
                  </a:lnTo>
                  <a:lnTo>
                    <a:pt x="3153" y="298571"/>
                  </a:lnTo>
                  <a:lnTo>
                    <a:pt x="0" y="345440"/>
                  </a:lnTo>
                  <a:lnTo>
                    <a:pt x="0" y="1727187"/>
                  </a:lnTo>
                  <a:lnTo>
                    <a:pt x="3153" y="1774063"/>
                  </a:lnTo>
                  <a:lnTo>
                    <a:pt x="12339" y="1819023"/>
                  </a:lnTo>
                  <a:lnTo>
                    <a:pt x="27146" y="1861654"/>
                  </a:lnTo>
                  <a:lnTo>
                    <a:pt x="47163" y="1901545"/>
                  </a:lnTo>
                  <a:lnTo>
                    <a:pt x="71977" y="1938284"/>
                  </a:lnTo>
                  <a:lnTo>
                    <a:pt x="101177" y="1971460"/>
                  </a:lnTo>
                  <a:lnTo>
                    <a:pt x="134352" y="2000661"/>
                  </a:lnTo>
                  <a:lnTo>
                    <a:pt x="171090" y="2025476"/>
                  </a:lnTo>
                  <a:lnTo>
                    <a:pt x="210979" y="2045493"/>
                  </a:lnTo>
                  <a:lnTo>
                    <a:pt x="253609" y="2060300"/>
                  </a:lnTo>
                  <a:lnTo>
                    <a:pt x="298566" y="2069486"/>
                  </a:lnTo>
                  <a:lnTo>
                    <a:pt x="345440" y="2072640"/>
                  </a:lnTo>
                  <a:lnTo>
                    <a:pt x="3860800" y="2072640"/>
                  </a:lnTo>
                  <a:lnTo>
                    <a:pt x="3907668" y="2069486"/>
                  </a:lnTo>
                  <a:lnTo>
                    <a:pt x="3952622" y="2060300"/>
                  </a:lnTo>
                  <a:lnTo>
                    <a:pt x="3995249" y="2045493"/>
                  </a:lnTo>
                  <a:lnTo>
                    <a:pt x="4035138" y="2025476"/>
                  </a:lnTo>
                  <a:lnTo>
                    <a:pt x="4071876" y="2000661"/>
                  </a:lnTo>
                  <a:lnTo>
                    <a:pt x="4105052" y="1971460"/>
                  </a:lnTo>
                  <a:lnTo>
                    <a:pt x="4134254" y="1938284"/>
                  </a:lnTo>
                  <a:lnTo>
                    <a:pt x="4159071" y="1901545"/>
                  </a:lnTo>
                  <a:lnTo>
                    <a:pt x="4179089" y="1861654"/>
                  </a:lnTo>
                  <a:lnTo>
                    <a:pt x="4193898" y="1819023"/>
                  </a:lnTo>
                  <a:lnTo>
                    <a:pt x="4203086" y="1774063"/>
                  </a:lnTo>
                  <a:lnTo>
                    <a:pt x="4206240" y="1727187"/>
                  </a:lnTo>
                  <a:lnTo>
                    <a:pt x="4206240" y="345440"/>
                  </a:lnTo>
                  <a:lnTo>
                    <a:pt x="4203086" y="298571"/>
                  </a:lnTo>
                  <a:lnTo>
                    <a:pt x="4193898" y="253617"/>
                  </a:lnTo>
                  <a:lnTo>
                    <a:pt x="4179089" y="210990"/>
                  </a:lnTo>
                  <a:lnTo>
                    <a:pt x="4159071" y="171101"/>
                  </a:lnTo>
                  <a:lnTo>
                    <a:pt x="4134254" y="134363"/>
                  </a:lnTo>
                  <a:lnTo>
                    <a:pt x="4105052" y="101187"/>
                  </a:lnTo>
                  <a:lnTo>
                    <a:pt x="4071876" y="71985"/>
                  </a:lnTo>
                  <a:lnTo>
                    <a:pt x="4035138" y="47168"/>
                  </a:lnTo>
                  <a:lnTo>
                    <a:pt x="3995249" y="27150"/>
                  </a:lnTo>
                  <a:lnTo>
                    <a:pt x="3952622" y="12341"/>
                  </a:lnTo>
                  <a:lnTo>
                    <a:pt x="3907668" y="3153"/>
                  </a:lnTo>
                  <a:lnTo>
                    <a:pt x="3860800" y="0"/>
                  </a:lnTo>
                  <a:close/>
                </a:path>
              </a:pathLst>
            </a:custGeom>
            <a:solidFill>
              <a:srgbClr val="5B9B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17421" name="object 16"/>
            <p:cNvSpPr>
              <a:spLocks/>
            </p:cNvSpPr>
            <p:nvPr/>
          </p:nvSpPr>
          <p:spPr bwMode="auto">
            <a:xfrm>
              <a:off x="838199" y="4104131"/>
              <a:ext cx="4206240" cy="2072639"/>
            </a:xfrm>
            <a:custGeom>
              <a:avLst/>
              <a:gdLst>
                <a:gd name="T0" fmla="*/ 0 w 4206240"/>
                <a:gd name="T1" fmla="*/ 345440 h 2072639"/>
                <a:gd name="T2" fmla="*/ 3153 w 4206240"/>
                <a:gd name="T3" fmla="*/ 298571 h 2072639"/>
                <a:gd name="T4" fmla="*/ 12339 w 4206240"/>
                <a:gd name="T5" fmla="*/ 253617 h 2072639"/>
                <a:gd name="T6" fmla="*/ 27146 w 4206240"/>
                <a:gd name="T7" fmla="*/ 210990 h 2072639"/>
                <a:gd name="T8" fmla="*/ 47163 w 4206240"/>
                <a:gd name="T9" fmla="*/ 171101 h 2072639"/>
                <a:gd name="T10" fmla="*/ 71977 w 4206240"/>
                <a:gd name="T11" fmla="*/ 134363 h 2072639"/>
                <a:gd name="T12" fmla="*/ 101177 w 4206240"/>
                <a:gd name="T13" fmla="*/ 101187 h 2072639"/>
                <a:gd name="T14" fmla="*/ 134352 w 4206240"/>
                <a:gd name="T15" fmla="*/ 71985 h 2072639"/>
                <a:gd name="T16" fmla="*/ 171090 w 4206240"/>
                <a:gd name="T17" fmla="*/ 47168 h 2072639"/>
                <a:gd name="T18" fmla="*/ 210979 w 4206240"/>
                <a:gd name="T19" fmla="*/ 27150 h 2072639"/>
                <a:gd name="T20" fmla="*/ 253609 w 4206240"/>
                <a:gd name="T21" fmla="*/ 12341 h 2072639"/>
                <a:gd name="T22" fmla="*/ 298566 w 4206240"/>
                <a:gd name="T23" fmla="*/ 3153 h 2072639"/>
                <a:gd name="T24" fmla="*/ 345440 w 4206240"/>
                <a:gd name="T25" fmla="*/ 0 h 2072639"/>
                <a:gd name="T26" fmla="*/ 3860800 w 4206240"/>
                <a:gd name="T27" fmla="*/ 0 h 2072639"/>
                <a:gd name="T28" fmla="*/ 3907668 w 4206240"/>
                <a:gd name="T29" fmla="*/ 3153 h 2072639"/>
                <a:gd name="T30" fmla="*/ 3952622 w 4206240"/>
                <a:gd name="T31" fmla="*/ 12341 h 2072639"/>
                <a:gd name="T32" fmla="*/ 3995249 w 4206240"/>
                <a:gd name="T33" fmla="*/ 27150 h 2072639"/>
                <a:gd name="T34" fmla="*/ 4035138 w 4206240"/>
                <a:gd name="T35" fmla="*/ 47168 h 2072639"/>
                <a:gd name="T36" fmla="*/ 4071876 w 4206240"/>
                <a:gd name="T37" fmla="*/ 71985 h 2072639"/>
                <a:gd name="T38" fmla="*/ 4105052 w 4206240"/>
                <a:gd name="T39" fmla="*/ 101187 h 2072639"/>
                <a:gd name="T40" fmla="*/ 4134254 w 4206240"/>
                <a:gd name="T41" fmla="*/ 134363 h 2072639"/>
                <a:gd name="T42" fmla="*/ 4159071 w 4206240"/>
                <a:gd name="T43" fmla="*/ 171101 h 2072639"/>
                <a:gd name="T44" fmla="*/ 4179089 w 4206240"/>
                <a:gd name="T45" fmla="*/ 210990 h 2072639"/>
                <a:gd name="T46" fmla="*/ 4193898 w 4206240"/>
                <a:gd name="T47" fmla="*/ 253617 h 2072639"/>
                <a:gd name="T48" fmla="*/ 4203086 w 4206240"/>
                <a:gd name="T49" fmla="*/ 298571 h 2072639"/>
                <a:gd name="T50" fmla="*/ 4206240 w 4206240"/>
                <a:gd name="T51" fmla="*/ 345440 h 2072639"/>
                <a:gd name="T52" fmla="*/ 4206240 w 4206240"/>
                <a:gd name="T53" fmla="*/ 1727187 h 2072639"/>
                <a:gd name="T54" fmla="*/ 4203086 w 4206240"/>
                <a:gd name="T55" fmla="*/ 1774063 h 2072639"/>
                <a:gd name="T56" fmla="*/ 4193898 w 4206240"/>
                <a:gd name="T57" fmla="*/ 1819023 h 2072639"/>
                <a:gd name="T58" fmla="*/ 4179089 w 4206240"/>
                <a:gd name="T59" fmla="*/ 1861654 h 2072639"/>
                <a:gd name="T60" fmla="*/ 4159071 w 4206240"/>
                <a:gd name="T61" fmla="*/ 1901545 h 2072639"/>
                <a:gd name="T62" fmla="*/ 4134254 w 4206240"/>
                <a:gd name="T63" fmla="*/ 1938284 h 2072639"/>
                <a:gd name="T64" fmla="*/ 4105052 w 4206240"/>
                <a:gd name="T65" fmla="*/ 1971460 h 2072639"/>
                <a:gd name="T66" fmla="*/ 4071876 w 4206240"/>
                <a:gd name="T67" fmla="*/ 2000661 h 2072639"/>
                <a:gd name="T68" fmla="*/ 4035138 w 4206240"/>
                <a:gd name="T69" fmla="*/ 2025476 h 2072639"/>
                <a:gd name="T70" fmla="*/ 3995249 w 4206240"/>
                <a:gd name="T71" fmla="*/ 2045493 h 2072639"/>
                <a:gd name="T72" fmla="*/ 3952622 w 4206240"/>
                <a:gd name="T73" fmla="*/ 2060300 h 2072639"/>
                <a:gd name="T74" fmla="*/ 3907668 w 4206240"/>
                <a:gd name="T75" fmla="*/ 2069486 h 2072639"/>
                <a:gd name="T76" fmla="*/ 3860800 w 4206240"/>
                <a:gd name="T77" fmla="*/ 2072640 h 2072639"/>
                <a:gd name="T78" fmla="*/ 345440 w 4206240"/>
                <a:gd name="T79" fmla="*/ 2072640 h 2072639"/>
                <a:gd name="T80" fmla="*/ 298566 w 4206240"/>
                <a:gd name="T81" fmla="*/ 2069486 h 2072639"/>
                <a:gd name="T82" fmla="*/ 253609 w 4206240"/>
                <a:gd name="T83" fmla="*/ 2060300 h 2072639"/>
                <a:gd name="T84" fmla="*/ 210979 w 4206240"/>
                <a:gd name="T85" fmla="*/ 2045493 h 2072639"/>
                <a:gd name="T86" fmla="*/ 171090 w 4206240"/>
                <a:gd name="T87" fmla="*/ 2025476 h 2072639"/>
                <a:gd name="T88" fmla="*/ 134352 w 4206240"/>
                <a:gd name="T89" fmla="*/ 2000661 h 2072639"/>
                <a:gd name="T90" fmla="*/ 101177 w 4206240"/>
                <a:gd name="T91" fmla="*/ 1971460 h 2072639"/>
                <a:gd name="T92" fmla="*/ 71977 w 4206240"/>
                <a:gd name="T93" fmla="*/ 1938284 h 2072639"/>
                <a:gd name="T94" fmla="*/ 47163 w 4206240"/>
                <a:gd name="T95" fmla="*/ 1901545 h 2072639"/>
                <a:gd name="T96" fmla="*/ 27146 w 4206240"/>
                <a:gd name="T97" fmla="*/ 1861654 h 2072639"/>
                <a:gd name="T98" fmla="*/ 12339 w 4206240"/>
                <a:gd name="T99" fmla="*/ 1819023 h 2072639"/>
                <a:gd name="T100" fmla="*/ 3153 w 4206240"/>
                <a:gd name="T101" fmla="*/ 1774063 h 2072639"/>
                <a:gd name="T102" fmla="*/ 0 w 4206240"/>
                <a:gd name="T103" fmla="*/ 1727187 h 2072639"/>
                <a:gd name="T104" fmla="*/ 0 w 4206240"/>
                <a:gd name="T105" fmla="*/ 345440 h 2072639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4206240" h="2072639">
                  <a:moveTo>
                    <a:pt x="0" y="345440"/>
                  </a:moveTo>
                  <a:lnTo>
                    <a:pt x="3153" y="298571"/>
                  </a:lnTo>
                  <a:lnTo>
                    <a:pt x="12339" y="253617"/>
                  </a:lnTo>
                  <a:lnTo>
                    <a:pt x="27146" y="210990"/>
                  </a:lnTo>
                  <a:lnTo>
                    <a:pt x="47163" y="171101"/>
                  </a:lnTo>
                  <a:lnTo>
                    <a:pt x="71977" y="134363"/>
                  </a:lnTo>
                  <a:lnTo>
                    <a:pt x="101177" y="101187"/>
                  </a:lnTo>
                  <a:lnTo>
                    <a:pt x="134352" y="71985"/>
                  </a:lnTo>
                  <a:lnTo>
                    <a:pt x="171090" y="47168"/>
                  </a:lnTo>
                  <a:lnTo>
                    <a:pt x="210979" y="27150"/>
                  </a:lnTo>
                  <a:lnTo>
                    <a:pt x="253609" y="12341"/>
                  </a:lnTo>
                  <a:lnTo>
                    <a:pt x="298566" y="3153"/>
                  </a:lnTo>
                  <a:lnTo>
                    <a:pt x="345440" y="0"/>
                  </a:lnTo>
                  <a:lnTo>
                    <a:pt x="3860800" y="0"/>
                  </a:lnTo>
                  <a:lnTo>
                    <a:pt x="3907668" y="3153"/>
                  </a:lnTo>
                  <a:lnTo>
                    <a:pt x="3952622" y="12341"/>
                  </a:lnTo>
                  <a:lnTo>
                    <a:pt x="3995249" y="27150"/>
                  </a:lnTo>
                  <a:lnTo>
                    <a:pt x="4035138" y="47168"/>
                  </a:lnTo>
                  <a:lnTo>
                    <a:pt x="4071876" y="71985"/>
                  </a:lnTo>
                  <a:lnTo>
                    <a:pt x="4105052" y="101187"/>
                  </a:lnTo>
                  <a:lnTo>
                    <a:pt x="4134254" y="134363"/>
                  </a:lnTo>
                  <a:lnTo>
                    <a:pt x="4159071" y="171101"/>
                  </a:lnTo>
                  <a:lnTo>
                    <a:pt x="4179089" y="210990"/>
                  </a:lnTo>
                  <a:lnTo>
                    <a:pt x="4193898" y="253617"/>
                  </a:lnTo>
                  <a:lnTo>
                    <a:pt x="4203086" y="298571"/>
                  </a:lnTo>
                  <a:lnTo>
                    <a:pt x="4206240" y="345440"/>
                  </a:lnTo>
                  <a:lnTo>
                    <a:pt x="4206240" y="1727187"/>
                  </a:lnTo>
                  <a:lnTo>
                    <a:pt x="4203086" y="1774063"/>
                  </a:lnTo>
                  <a:lnTo>
                    <a:pt x="4193898" y="1819023"/>
                  </a:lnTo>
                  <a:lnTo>
                    <a:pt x="4179089" y="1861654"/>
                  </a:lnTo>
                  <a:lnTo>
                    <a:pt x="4159071" y="1901545"/>
                  </a:lnTo>
                  <a:lnTo>
                    <a:pt x="4134254" y="1938284"/>
                  </a:lnTo>
                  <a:lnTo>
                    <a:pt x="4105052" y="1971460"/>
                  </a:lnTo>
                  <a:lnTo>
                    <a:pt x="4071876" y="2000661"/>
                  </a:lnTo>
                  <a:lnTo>
                    <a:pt x="4035138" y="2025476"/>
                  </a:lnTo>
                  <a:lnTo>
                    <a:pt x="3995249" y="2045493"/>
                  </a:lnTo>
                  <a:lnTo>
                    <a:pt x="3952622" y="2060300"/>
                  </a:lnTo>
                  <a:lnTo>
                    <a:pt x="3907668" y="2069486"/>
                  </a:lnTo>
                  <a:lnTo>
                    <a:pt x="3860800" y="2072640"/>
                  </a:lnTo>
                  <a:lnTo>
                    <a:pt x="345440" y="2072640"/>
                  </a:lnTo>
                  <a:lnTo>
                    <a:pt x="298566" y="2069486"/>
                  </a:lnTo>
                  <a:lnTo>
                    <a:pt x="253609" y="2060300"/>
                  </a:lnTo>
                  <a:lnTo>
                    <a:pt x="210979" y="2045493"/>
                  </a:lnTo>
                  <a:lnTo>
                    <a:pt x="171090" y="2025476"/>
                  </a:lnTo>
                  <a:lnTo>
                    <a:pt x="134352" y="2000661"/>
                  </a:lnTo>
                  <a:lnTo>
                    <a:pt x="101177" y="1971460"/>
                  </a:lnTo>
                  <a:lnTo>
                    <a:pt x="71977" y="1938284"/>
                  </a:lnTo>
                  <a:lnTo>
                    <a:pt x="47163" y="1901545"/>
                  </a:lnTo>
                  <a:lnTo>
                    <a:pt x="27146" y="1861654"/>
                  </a:lnTo>
                  <a:lnTo>
                    <a:pt x="12339" y="1819023"/>
                  </a:lnTo>
                  <a:lnTo>
                    <a:pt x="3153" y="1774063"/>
                  </a:lnTo>
                  <a:lnTo>
                    <a:pt x="0" y="1727187"/>
                  </a:lnTo>
                  <a:lnTo>
                    <a:pt x="0" y="345440"/>
                  </a:lnTo>
                  <a:close/>
                </a:path>
              </a:pathLst>
            </a:custGeom>
            <a:noFill/>
            <a:ln w="12192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547939" y="2255838"/>
            <a:ext cx="2363787" cy="2952750"/>
          </a:xfrm>
          <a:prstGeom prst="rect">
            <a:avLst/>
          </a:prstGeom>
        </p:spPr>
        <p:txBody>
          <a:bodyPr lIns="0" tIns="13335" rIns="0" bIns="0">
            <a:spAutoFit/>
          </a:bodyPr>
          <a:lstStyle/>
          <a:p>
            <a:pPr algn="ctr">
              <a:spcBef>
                <a:spcPts val="105"/>
              </a:spcBef>
              <a:defRPr/>
            </a:pPr>
            <a:r>
              <a:rPr sz="3600" spc="-10">
                <a:solidFill>
                  <a:srgbClr val="FFFFFF"/>
                </a:solidFill>
                <a:latin typeface="Carlito"/>
                <a:cs typeface="Carlito"/>
              </a:rPr>
              <a:t>Analysis</a:t>
            </a:r>
            <a:endParaRPr sz="3600">
              <a:latin typeface="Carlito"/>
              <a:cs typeface="Carlito"/>
            </a:endParaRPr>
          </a:p>
          <a:p>
            <a:pPr>
              <a:spcBef>
                <a:spcPts val="15"/>
              </a:spcBef>
              <a:defRPr/>
            </a:pPr>
            <a:endParaRPr sz="8300">
              <a:latin typeface="Carlito"/>
              <a:cs typeface="Carlito"/>
            </a:endParaRPr>
          </a:p>
          <a:p>
            <a:pPr algn="ctr" eaLnBrk="1" hangingPunct="1">
              <a:defRPr/>
            </a:pPr>
            <a:endParaRPr lang="en-US" sz="3600" spc="-90">
              <a:solidFill>
                <a:srgbClr val="FFFFFF"/>
              </a:solidFill>
              <a:latin typeface="Carlito"/>
              <a:cs typeface="Carlito"/>
            </a:endParaRPr>
          </a:p>
          <a:p>
            <a:pPr algn="ctr" eaLnBrk="1" hangingPunct="1">
              <a:defRPr/>
            </a:pPr>
            <a:r>
              <a:rPr sz="3600" spc="-9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r>
              <a:rPr sz="3600">
                <a:solidFill>
                  <a:srgbClr val="FFFFFF"/>
                </a:solidFill>
                <a:latin typeface="Carlito"/>
                <a:cs typeface="Carlito"/>
              </a:rPr>
              <a:t>y</a:t>
            </a:r>
            <a:r>
              <a:rPr sz="3600" spc="-65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3600">
                <a:solidFill>
                  <a:srgbClr val="FFFFFF"/>
                </a:solidFill>
                <a:latin typeface="Carlito"/>
                <a:cs typeface="Carlito"/>
              </a:rPr>
              <a:t>thesis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18" name="object 18"/>
          <p:cNvSpPr>
            <a:spLocks noGrp="1"/>
          </p:cNvSpPr>
          <p:nvPr>
            <p:ph type="ftr" sz="quarter" idx="11"/>
          </p:nvPr>
        </p:nvSpPr>
        <p:spPr>
          <a:xfrm>
            <a:off x="5532439" y="6477843"/>
            <a:ext cx="1125537" cy="153888"/>
          </a:xfr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1240"/>
              </a:lnSpc>
              <a:defRPr/>
            </a:pPr>
            <a:r>
              <a:rPr lang="en-IN" spc="-15"/>
              <a:t>Jeya R</a:t>
            </a:r>
            <a:endParaRPr spc="-15"/>
          </a:p>
        </p:txBody>
      </p:sp>
      <p:sp>
        <p:nvSpPr>
          <p:cNvPr id="17419" name="object 19"/>
          <p:cNvSpPr>
            <a:spLocks noGrp="1"/>
          </p:cNvSpPr>
          <p:nvPr>
            <p:ph type="sldNum" sz="quarter" idx="12"/>
          </p:nvPr>
        </p:nvSpPr>
        <p:spPr bwMode="auto">
          <a:xfrm>
            <a:off x="9793289" y="6247098"/>
            <a:ext cx="206375" cy="52648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64189" rIns="0" bIns="0" rtlCol="0" anchor="ctr">
            <a:spAutoFit/>
          </a:bodyPr>
          <a:lstStyle>
            <a:lvl1pPr marL="79375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ts val="1238"/>
              </a:lnSpc>
              <a:buClrTx/>
              <a:buSzTx/>
              <a:buNone/>
            </a:pPr>
            <a:fld id="{A7DA2384-7A92-4D56-A80F-E2078B42C65A}" type="slidenum">
              <a:rPr lang="en-US" altLang="en-US" sz="1400">
                <a:solidFill>
                  <a:srgbClr val="FFFFFF"/>
                </a:solidFill>
                <a:latin typeface="Arial" panose="020B0604020202020204" pitchFamily="34" charset="0"/>
              </a:rPr>
              <a:pPr>
                <a:lnSpc>
                  <a:spcPts val="1238"/>
                </a:lnSpc>
                <a:buClrTx/>
                <a:buSzTx/>
                <a:buNone/>
              </a:pPr>
              <a:t>10</a:t>
            </a:fld>
            <a:endParaRPr lang="en-US" altLang="en-US" sz="1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88104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Deterministic and Nondeterministic Automata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Deterministic Finite Automata (DFA)</a:t>
            </a:r>
          </a:p>
          <a:p>
            <a:pPr lvl="1"/>
            <a:r>
              <a:rPr lang="en-US" altLang="en-US">
                <a:sym typeface="Symbol" panose="05050102010706020507" pitchFamily="18" charset="2"/>
              </a:rPr>
              <a:t>One transition per input per state</a:t>
            </a:r>
            <a:r>
              <a:rPr lang="en-US" altLang="en-US"/>
              <a:t> </a:t>
            </a:r>
          </a:p>
          <a:p>
            <a:pPr lvl="1"/>
            <a:r>
              <a:rPr lang="en-US" altLang="en-US"/>
              <a:t>No </a:t>
            </a:r>
            <a:r>
              <a:rPr lang="en-US" altLang="en-US">
                <a:sym typeface="Symbol" panose="05050102010706020507" pitchFamily="18" charset="2"/>
              </a:rPr>
              <a:t>-moves</a:t>
            </a:r>
          </a:p>
          <a:p>
            <a:pPr>
              <a:lnSpc>
                <a:spcPct val="110000"/>
              </a:lnSpc>
            </a:pPr>
            <a:r>
              <a:rPr lang="en-US" altLang="en-US">
                <a:sym typeface="Symbol" panose="05050102010706020507" pitchFamily="18" charset="2"/>
              </a:rPr>
              <a:t>Nondeterministic Finite Automata (NFA)</a:t>
            </a:r>
          </a:p>
          <a:p>
            <a:pPr lvl="1"/>
            <a:r>
              <a:rPr lang="en-US" altLang="en-US">
                <a:sym typeface="Symbol" panose="05050102010706020507" pitchFamily="18" charset="2"/>
              </a:rPr>
              <a:t>Can have multiple transitions for one input in a given state</a:t>
            </a:r>
          </a:p>
          <a:p>
            <a:pPr lvl="1"/>
            <a:r>
              <a:rPr lang="en-US" altLang="en-US">
                <a:sym typeface="Symbol" panose="05050102010706020507" pitchFamily="18" charset="2"/>
              </a:rPr>
              <a:t>Can have -moves</a:t>
            </a:r>
          </a:p>
          <a:p>
            <a:pPr>
              <a:lnSpc>
                <a:spcPct val="110000"/>
              </a:lnSpc>
            </a:pPr>
            <a:r>
              <a:rPr lang="en-US" altLang="en-US" i="1">
                <a:sym typeface="Symbol" panose="05050102010706020507" pitchFamily="18" charset="2"/>
              </a:rPr>
              <a:t>Finite</a:t>
            </a:r>
            <a:r>
              <a:rPr lang="en-US" altLang="en-US">
                <a:sym typeface="Symbol" panose="05050102010706020507" pitchFamily="18" charset="2"/>
              </a:rPr>
              <a:t> automata have </a:t>
            </a:r>
            <a:r>
              <a:rPr lang="en-US" altLang="en-US" i="1">
                <a:sym typeface="Symbol" panose="05050102010706020507" pitchFamily="18" charset="2"/>
              </a:rPr>
              <a:t>finite</a:t>
            </a:r>
            <a:r>
              <a:rPr lang="en-US" altLang="en-US">
                <a:sym typeface="Symbol" panose="05050102010706020507" pitchFamily="18" charset="2"/>
              </a:rPr>
              <a:t> memory</a:t>
            </a:r>
          </a:p>
          <a:p>
            <a:pPr lvl="1"/>
            <a:r>
              <a:rPr lang="en-US" altLang="en-US">
                <a:sym typeface="Symbol" panose="05050102010706020507" pitchFamily="18" charset="2"/>
              </a:rPr>
              <a:t>Need only to encode the current state</a:t>
            </a:r>
          </a:p>
        </p:txBody>
      </p:sp>
      <p:sp>
        <p:nvSpPr>
          <p:cNvPr id="11059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endParaRPr lang="en-US" altLang="en-US" sz="1200">
              <a:solidFill>
                <a:srgbClr val="045C75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0597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fld id="{6BE5E285-27A2-4EC7-AA8C-D36964C3AB66}" type="slidenum">
              <a:rPr lang="en-US" altLang="en-US" sz="1200">
                <a:solidFill>
                  <a:srgbClr val="045C75"/>
                </a:solidFill>
                <a:latin typeface="Times New Roman" panose="02020603050405020304" pitchFamily="18" charset="0"/>
              </a:rPr>
              <a:pPr>
                <a:lnSpc>
                  <a:spcPct val="100000"/>
                </a:lnSpc>
                <a:buClrTx/>
                <a:buSzTx/>
                <a:buFontTx/>
                <a:buNone/>
              </a:pPr>
              <a:t>100</a:t>
            </a:fld>
            <a:endParaRPr lang="en-US" altLang="en-US" sz="1200">
              <a:solidFill>
                <a:srgbClr val="045C75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80824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04851"/>
            <a:ext cx="8229600" cy="6778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/>
              <a:t>A Simple Example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00200"/>
            <a:ext cx="8305800" cy="301625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/>
              <a:t>A finite automaton that accepts only “1”</a:t>
            </a:r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A finite automaton accepts a string if we can follow transitions labeled with the characters in the string from the start to some accepting state</a:t>
            </a:r>
          </a:p>
        </p:txBody>
      </p:sp>
      <p:sp>
        <p:nvSpPr>
          <p:cNvPr id="112644" name="Footer Placeholder 13"/>
          <p:cNvSpPr>
            <a:spLocks noGrp="1"/>
          </p:cNvSpPr>
          <p:nvPr>
            <p:ph type="ftr" sz="quarter" idx="11"/>
          </p:nvPr>
        </p:nvSpPr>
        <p:spPr bwMode="auto">
          <a:xfrm>
            <a:off x="4191000" y="6356351"/>
            <a:ext cx="3352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endParaRPr lang="en-US" altLang="en-US" sz="120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645" name="Slide Number Placeholder 1"/>
          <p:cNvSpPr>
            <a:spLocks noGrp="1"/>
          </p:cNvSpPr>
          <p:nvPr>
            <p:ph type="sldNum" sz="quarter" idx="12"/>
          </p:nvPr>
        </p:nvSpPr>
        <p:spPr bwMode="auto">
          <a:xfrm>
            <a:off x="9448800" y="6356351"/>
            <a:ext cx="762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fld id="{589A6DD9-6FA4-47E6-9CE0-B91B27ADF382}" type="slidenum">
              <a:rPr lang="en-US" altLang="en-US" sz="1400">
                <a:solidFill>
                  <a:srgbClr val="FFFFFF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buClrTx/>
                <a:buSzTx/>
                <a:buFontTx/>
                <a:buNone/>
              </a:pPr>
              <a:t>101</a:t>
            </a:fld>
            <a:endParaRPr lang="en-US" altLang="en-US" sz="1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grpSp>
        <p:nvGrpSpPr>
          <p:cNvPr id="112646" name="Group 4"/>
          <p:cNvGrpSpPr>
            <a:grpSpLocks/>
          </p:cNvGrpSpPr>
          <p:nvPr/>
        </p:nvGrpSpPr>
        <p:grpSpPr bwMode="auto">
          <a:xfrm>
            <a:off x="4953000" y="2438400"/>
            <a:ext cx="1625600" cy="533400"/>
            <a:chOff x="3072" y="2976"/>
            <a:chExt cx="1024" cy="336"/>
          </a:xfrm>
        </p:grpSpPr>
        <p:sp>
          <p:nvSpPr>
            <p:cNvPr id="112653" name="Freeform 5"/>
            <p:cNvSpPr>
              <a:spLocks/>
            </p:cNvSpPr>
            <p:nvPr/>
          </p:nvSpPr>
          <p:spPr bwMode="auto">
            <a:xfrm>
              <a:off x="3072" y="3218"/>
              <a:ext cx="1024" cy="94"/>
            </a:xfrm>
            <a:custGeom>
              <a:avLst/>
              <a:gdLst>
                <a:gd name="T0" fmla="*/ 0 w 1024"/>
                <a:gd name="T1" fmla="*/ 94 h 94"/>
                <a:gd name="T2" fmla="*/ 512 w 1024"/>
                <a:gd name="T3" fmla="*/ 1 h 94"/>
                <a:gd name="T4" fmla="*/ 1024 w 1024"/>
                <a:gd name="T5" fmla="*/ 91 h 94"/>
                <a:gd name="T6" fmla="*/ 0 60000 65536"/>
                <a:gd name="T7" fmla="*/ 0 60000 65536"/>
                <a:gd name="T8" fmla="*/ 0 60000 65536"/>
                <a:gd name="T9" fmla="*/ 0 w 1024"/>
                <a:gd name="T10" fmla="*/ 0 h 94"/>
                <a:gd name="T11" fmla="*/ 1024 w 1024"/>
                <a:gd name="T12" fmla="*/ 94 h 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24" h="94">
                  <a:moveTo>
                    <a:pt x="0" y="94"/>
                  </a:moveTo>
                  <a:cubicBezTo>
                    <a:pt x="85" y="78"/>
                    <a:pt x="341" y="2"/>
                    <a:pt x="512" y="1"/>
                  </a:cubicBezTo>
                  <a:cubicBezTo>
                    <a:pt x="683" y="0"/>
                    <a:pt x="917" y="72"/>
                    <a:pt x="1024" y="9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IN"/>
            </a:p>
          </p:txBody>
        </p:sp>
        <p:sp>
          <p:nvSpPr>
            <p:cNvPr id="112654" name="Text Box 6"/>
            <p:cNvSpPr txBox="1">
              <a:spLocks noChangeArrowheads="1"/>
            </p:cNvSpPr>
            <p:nvPr/>
          </p:nvSpPr>
          <p:spPr bwMode="auto">
            <a:xfrm>
              <a:off x="3552" y="2976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1pPr>
              <a:lvl2pPr marL="742950" indent="-285750"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2pPr>
              <a:lvl3pPr marL="1143000" indent="-228600">
                <a:lnSpc>
                  <a:spcPct val="150000"/>
                </a:lnSpc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3pPr>
              <a:lvl4pPr marL="1600200" indent="-228600">
                <a:lnSpc>
                  <a:spcPct val="15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4pPr>
              <a:lvl5pPr marL="2057400" indent="-228600">
                <a:lnSpc>
                  <a:spcPct val="150000"/>
                </a:lnSpc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112647" name="Group 7"/>
          <p:cNvGrpSpPr>
            <a:grpSpLocks/>
          </p:cNvGrpSpPr>
          <p:nvPr/>
        </p:nvGrpSpPr>
        <p:grpSpPr bwMode="auto">
          <a:xfrm>
            <a:off x="6553200" y="2667000"/>
            <a:ext cx="762000" cy="762000"/>
            <a:chOff x="3264" y="2112"/>
            <a:chExt cx="480" cy="480"/>
          </a:xfrm>
        </p:grpSpPr>
        <p:sp>
          <p:nvSpPr>
            <p:cNvPr id="112651" name="Oval 8"/>
            <p:cNvSpPr>
              <a:spLocks noChangeArrowheads="1"/>
            </p:cNvSpPr>
            <p:nvPr/>
          </p:nvSpPr>
          <p:spPr bwMode="auto">
            <a:xfrm>
              <a:off x="3312" y="2160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1pPr>
              <a:lvl2pPr marL="742950" indent="-285750"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2pPr>
              <a:lvl3pPr marL="1143000" indent="-228600">
                <a:lnSpc>
                  <a:spcPct val="150000"/>
                </a:lnSpc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3pPr>
              <a:lvl4pPr marL="1600200" indent="-228600">
                <a:lnSpc>
                  <a:spcPct val="15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4pPr>
              <a:lvl5pPr marL="2057400" indent="-228600">
                <a:lnSpc>
                  <a:spcPct val="150000"/>
                </a:lnSpc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12652" name="Oval 9"/>
            <p:cNvSpPr>
              <a:spLocks noChangeArrowheads="1"/>
            </p:cNvSpPr>
            <p:nvPr/>
          </p:nvSpPr>
          <p:spPr bwMode="auto">
            <a:xfrm>
              <a:off x="3264" y="2112"/>
              <a:ext cx="480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1pPr>
              <a:lvl2pPr marL="742950" indent="-285750"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2pPr>
              <a:lvl3pPr marL="1143000" indent="-228600">
                <a:lnSpc>
                  <a:spcPct val="150000"/>
                </a:lnSpc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3pPr>
              <a:lvl4pPr marL="1600200" indent="-228600">
                <a:lnSpc>
                  <a:spcPct val="15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4pPr>
              <a:lvl5pPr marL="2057400" indent="-228600">
                <a:lnSpc>
                  <a:spcPct val="150000"/>
                </a:lnSpc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112648" name="Group 10"/>
          <p:cNvGrpSpPr>
            <a:grpSpLocks/>
          </p:cNvGrpSpPr>
          <p:nvPr/>
        </p:nvGrpSpPr>
        <p:grpSpPr bwMode="auto">
          <a:xfrm>
            <a:off x="3962400" y="2743200"/>
            <a:ext cx="990600" cy="685800"/>
            <a:chOff x="3264" y="1488"/>
            <a:chExt cx="624" cy="432"/>
          </a:xfrm>
        </p:grpSpPr>
        <p:sp>
          <p:nvSpPr>
            <p:cNvPr id="112649" name="Oval 11"/>
            <p:cNvSpPr>
              <a:spLocks noChangeArrowheads="1"/>
            </p:cNvSpPr>
            <p:nvPr/>
          </p:nvSpPr>
          <p:spPr bwMode="auto">
            <a:xfrm>
              <a:off x="3504" y="1488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1pPr>
              <a:lvl2pPr marL="742950" indent="-285750"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2pPr>
              <a:lvl3pPr marL="1143000" indent="-228600">
                <a:lnSpc>
                  <a:spcPct val="150000"/>
                </a:lnSpc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3pPr>
              <a:lvl4pPr marL="1600200" indent="-228600">
                <a:lnSpc>
                  <a:spcPct val="15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4pPr>
              <a:lvl5pPr marL="2057400" indent="-228600">
                <a:lnSpc>
                  <a:spcPct val="150000"/>
                </a:lnSpc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12650" name="Line 12"/>
            <p:cNvSpPr>
              <a:spLocks noChangeShapeType="1"/>
            </p:cNvSpPr>
            <p:nvPr/>
          </p:nvSpPr>
          <p:spPr bwMode="auto">
            <a:xfrm flipV="1">
              <a:off x="3264" y="1776"/>
              <a:ext cx="2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96463227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11389" y="476251"/>
            <a:ext cx="6332537" cy="936625"/>
          </a:xfrm>
        </p:spPr>
        <p:txBody>
          <a:bodyPr/>
          <a:lstStyle/>
          <a:p>
            <a:pPr>
              <a:defRPr/>
            </a:pPr>
            <a:r>
              <a:rPr lang="en-US"/>
              <a:t>Another Simple Example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00201"/>
            <a:ext cx="8305800" cy="4132263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/>
              <a:t>A finite automaton accepting any number of 1’s followed by a single 0</a:t>
            </a:r>
          </a:p>
          <a:p>
            <a:pPr>
              <a:defRPr/>
            </a:pPr>
            <a:r>
              <a:rPr lang="en-US"/>
              <a:t>Alphabet: {0,1}</a:t>
            </a:r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Check that “1110” is accepted.</a:t>
            </a:r>
          </a:p>
        </p:txBody>
      </p:sp>
      <p:sp>
        <p:nvSpPr>
          <p:cNvPr id="114692" name="Footer Placeholder 16"/>
          <p:cNvSpPr>
            <a:spLocks noGrp="1"/>
          </p:cNvSpPr>
          <p:nvPr>
            <p:ph type="ftr" sz="quarter" idx="11"/>
          </p:nvPr>
        </p:nvSpPr>
        <p:spPr bwMode="auto">
          <a:xfrm>
            <a:off x="4191000" y="6356351"/>
            <a:ext cx="3352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endParaRPr lang="en-US" altLang="en-US" sz="120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693" name="Slide Number Placeholder 1"/>
          <p:cNvSpPr>
            <a:spLocks noGrp="1"/>
          </p:cNvSpPr>
          <p:nvPr>
            <p:ph type="sldNum" sz="quarter" idx="12"/>
          </p:nvPr>
        </p:nvSpPr>
        <p:spPr bwMode="auto">
          <a:xfrm>
            <a:off x="9448800" y="6356351"/>
            <a:ext cx="762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fld id="{82187497-4E21-4616-98FA-B2CA6DF1D873}" type="slidenum">
              <a:rPr lang="en-US" altLang="en-US" sz="1400">
                <a:solidFill>
                  <a:srgbClr val="FFFFFF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buClrTx/>
                <a:buSzTx/>
                <a:buFontTx/>
                <a:buNone/>
              </a:pPr>
              <a:t>102</a:t>
            </a:fld>
            <a:endParaRPr lang="en-US" altLang="en-US" sz="1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grpSp>
        <p:nvGrpSpPr>
          <p:cNvPr id="114694" name="Group 4"/>
          <p:cNvGrpSpPr>
            <a:grpSpLocks/>
          </p:cNvGrpSpPr>
          <p:nvPr/>
        </p:nvGrpSpPr>
        <p:grpSpPr bwMode="auto">
          <a:xfrm>
            <a:off x="5029200" y="3844925"/>
            <a:ext cx="1625600" cy="533400"/>
            <a:chOff x="3072" y="2976"/>
            <a:chExt cx="1024" cy="336"/>
          </a:xfrm>
        </p:grpSpPr>
        <p:sp>
          <p:nvSpPr>
            <p:cNvPr id="114704" name="Freeform 5"/>
            <p:cNvSpPr>
              <a:spLocks/>
            </p:cNvSpPr>
            <p:nvPr/>
          </p:nvSpPr>
          <p:spPr bwMode="auto">
            <a:xfrm>
              <a:off x="3072" y="3218"/>
              <a:ext cx="1024" cy="94"/>
            </a:xfrm>
            <a:custGeom>
              <a:avLst/>
              <a:gdLst>
                <a:gd name="T0" fmla="*/ 0 w 1024"/>
                <a:gd name="T1" fmla="*/ 94 h 94"/>
                <a:gd name="T2" fmla="*/ 512 w 1024"/>
                <a:gd name="T3" fmla="*/ 1 h 94"/>
                <a:gd name="T4" fmla="*/ 1024 w 1024"/>
                <a:gd name="T5" fmla="*/ 91 h 94"/>
                <a:gd name="T6" fmla="*/ 0 60000 65536"/>
                <a:gd name="T7" fmla="*/ 0 60000 65536"/>
                <a:gd name="T8" fmla="*/ 0 60000 65536"/>
                <a:gd name="T9" fmla="*/ 0 w 1024"/>
                <a:gd name="T10" fmla="*/ 0 h 94"/>
                <a:gd name="T11" fmla="*/ 1024 w 1024"/>
                <a:gd name="T12" fmla="*/ 94 h 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24" h="94">
                  <a:moveTo>
                    <a:pt x="0" y="94"/>
                  </a:moveTo>
                  <a:cubicBezTo>
                    <a:pt x="85" y="78"/>
                    <a:pt x="341" y="2"/>
                    <a:pt x="512" y="1"/>
                  </a:cubicBezTo>
                  <a:cubicBezTo>
                    <a:pt x="683" y="0"/>
                    <a:pt x="917" y="72"/>
                    <a:pt x="1024" y="9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IN"/>
            </a:p>
          </p:txBody>
        </p:sp>
        <p:sp>
          <p:nvSpPr>
            <p:cNvPr id="114705" name="Text Box 6"/>
            <p:cNvSpPr txBox="1">
              <a:spLocks noChangeArrowheads="1"/>
            </p:cNvSpPr>
            <p:nvPr/>
          </p:nvSpPr>
          <p:spPr bwMode="auto">
            <a:xfrm>
              <a:off x="3552" y="2976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1pPr>
              <a:lvl2pPr marL="742950" indent="-285750"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2pPr>
              <a:lvl3pPr marL="1143000" indent="-228600">
                <a:lnSpc>
                  <a:spcPct val="150000"/>
                </a:lnSpc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3pPr>
              <a:lvl4pPr marL="1600200" indent="-228600">
                <a:lnSpc>
                  <a:spcPct val="15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4pPr>
              <a:lvl5pPr marL="2057400" indent="-228600">
                <a:lnSpc>
                  <a:spcPct val="150000"/>
                </a:lnSpc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0</a:t>
              </a:r>
            </a:p>
          </p:txBody>
        </p:sp>
      </p:grpSp>
      <p:grpSp>
        <p:nvGrpSpPr>
          <p:cNvPr id="114695" name="Group 7"/>
          <p:cNvGrpSpPr>
            <a:grpSpLocks/>
          </p:cNvGrpSpPr>
          <p:nvPr/>
        </p:nvGrpSpPr>
        <p:grpSpPr bwMode="auto">
          <a:xfrm>
            <a:off x="6629400" y="4073525"/>
            <a:ext cx="762000" cy="762000"/>
            <a:chOff x="3264" y="2112"/>
            <a:chExt cx="480" cy="480"/>
          </a:xfrm>
        </p:grpSpPr>
        <p:sp>
          <p:nvSpPr>
            <p:cNvPr id="114702" name="Oval 8"/>
            <p:cNvSpPr>
              <a:spLocks noChangeArrowheads="1"/>
            </p:cNvSpPr>
            <p:nvPr/>
          </p:nvSpPr>
          <p:spPr bwMode="auto">
            <a:xfrm>
              <a:off x="3312" y="2160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1pPr>
              <a:lvl2pPr marL="742950" indent="-285750"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2pPr>
              <a:lvl3pPr marL="1143000" indent="-228600">
                <a:lnSpc>
                  <a:spcPct val="150000"/>
                </a:lnSpc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3pPr>
              <a:lvl4pPr marL="1600200" indent="-228600">
                <a:lnSpc>
                  <a:spcPct val="15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4pPr>
              <a:lvl5pPr marL="2057400" indent="-228600">
                <a:lnSpc>
                  <a:spcPct val="150000"/>
                </a:lnSpc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14703" name="Oval 9"/>
            <p:cNvSpPr>
              <a:spLocks noChangeArrowheads="1"/>
            </p:cNvSpPr>
            <p:nvPr/>
          </p:nvSpPr>
          <p:spPr bwMode="auto">
            <a:xfrm>
              <a:off x="3264" y="2112"/>
              <a:ext cx="480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1pPr>
              <a:lvl2pPr marL="742950" indent="-285750"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2pPr>
              <a:lvl3pPr marL="1143000" indent="-228600">
                <a:lnSpc>
                  <a:spcPct val="150000"/>
                </a:lnSpc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3pPr>
              <a:lvl4pPr marL="1600200" indent="-228600">
                <a:lnSpc>
                  <a:spcPct val="15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4pPr>
              <a:lvl5pPr marL="2057400" indent="-228600">
                <a:lnSpc>
                  <a:spcPct val="150000"/>
                </a:lnSpc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114696" name="Group 10"/>
          <p:cNvGrpSpPr>
            <a:grpSpLocks/>
          </p:cNvGrpSpPr>
          <p:nvPr/>
        </p:nvGrpSpPr>
        <p:grpSpPr bwMode="auto">
          <a:xfrm>
            <a:off x="4038600" y="4149725"/>
            <a:ext cx="990600" cy="685800"/>
            <a:chOff x="3264" y="1488"/>
            <a:chExt cx="624" cy="432"/>
          </a:xfrm>
        </p:grpSpPr>
        <p:sp>
          <p:nvSpPr>
            <p:cNvPr id="114700" name="Oval 11"/>
            <p:cNvSpPr>
              <a:spLocks noChangeArrowheads="1"/>
            </p:cNvSpPr>
            <p:nvPr/>
          </p:nvSpPr>
          <p:spPr bwMode="auto">
            <a:xfrm>
              <a:off x="3504" y="1488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1pPr>
              <a:lvl2pPr marL="742950" indent="-285750"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2pPr>
              <a:lvl3pPr marL="1143000" indent="-228600">
                <a:lnSpc>
                  <a:spcPct val="150000"/>
                </a:lnSpc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3pPr>
              <a:lvl4pPr marL="1600200" indent="-228600">
                <a:lnSpc>
                  <a:spcPct val="15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4pPr>
              <a:lvl5pPr marL="2057400" indent="-228600">
                <a:lnSpc>
                  <a:spcPct val="150000"/>
                </a:lnSpc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14701" name="Line 12"/>
            <p:cNvSpPr>
              <a:spLocks noChangeShapeType="1"/>
            </p:cNvSpPr>
            <p:nvPr/>
          </p:nvSpPr>
          <p:spPr bwMode="auto">
            <a:xfrm flipV="1">
              <a:off x="3264" y="1776"/>
              <a:ext cx="2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IN"/>
            </a:p>
          </p:txBody>
        </p:sp>
      </p:grpSp>
      <p:grpSp>
        <p:nvGrpSpPr>
          <p:cNvPr id="114697" name="Group 13"/>
          <p:cNvGrpSpPr>
            <a:grpSpLocks/>
          </p:cNvGrpSpPr>
          <p:nvPr/>
        </p:nvGrpSpPr>
        <p:grpSpPr bwMode="auto">
          <a:xfrm>
            <a:off x="4318002" y="3124201"/>
            <a:ext cx="1008063" cy="1101725"/>
            <a:chOff x="1712" y="2042"/>
            <a:chExt cx="635" cy="694"/>
          </a:xfrm>
        </p:grpSpPr>
        <p:sp>
          <p:nvSpPr>
            <p:cNvPr id="114698" name="Freeform 14"/>
            <p:cNvSpPr>
              <a:spLocks/>
            </p:cNvSpPr>
            <p:nvPr/>
          </p:nvSpPr>
          <p:spPr bwMode="auto">
            <a:xfrm>
              <a:off x="1712" y="2200"/>
              <a:ext cx="568" cy="536"/>
            </a:xfrm>
            <a:custGeom>
              <a:avLst/>
              <a:gdLst>
                <a:gd name="T0" fmla="*/ 400 w 568"/>
                <a:gd name="T1" fmla="*/ 536 h 536"/>
                <a:gd name="T2" fmla="*/ 544 w 568"/>
                <a:gd name="T3" fmla="*/ 200 h 536"/>
                <a:gd name="T4" fmla="*/ 256 w 568"/>
                <a:gd name="T5" fmla="*/ 8 h 536"/>
                <a:gd name="T6" fmla="*/ 16 w 568"/>
                <a:gd name="T7" fmla="*/ 248 h 536"/>
                <a:gd name="T8" fmla="*/ 160 w 568"/>
                <a:gd name="T9" fmla="*/ 536 h 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8"/>
                <a:gd name="T16" fmla="*/ 0 h 536"/>
                <a:gd name="T17" fmla="*/ 568 w 568"/>
                <a:gd name="T18" fmla="*/ 536 h 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8" h="536">
                  <a:moveTo>
                    <a:pt x="400" y="536"/>
                  </a:moveTo>
                  <a:cubicBezTo>
                    <a:pt x="424" y="480"/>
                    <a:pt x="568" y="288"/>
                    <a:pt x="544" y="200"/>
                  </a:cubicBezTo>
                  <a:cubicBezTo>
                    <a:pt x="520" y="112"/>
                    <a:pt x="344" y="0"/>
                    <a:pt x="256" y="8"/>
                  </a:cubicBezTo>
                  <a:cubicBezTo>
                    <a:pt x="168" y="16"/>
                    <a:pt x="32" y="160"/>
                    <a:pt x="16" y="248"/>
                  </a:cubicBezTo>
                  <a:cubicBezTo>
                    <a:pt x="0" y="336"/>
                    <a:pt x="80" y="436"/>
                    <a:pt x="160" y="5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IN"/>
            </a:p>
          </p:txBody>
        </p:sp>
        <p:sp>
          <p:nvSpPr>
            <p:cNvPr id="114699" name="Text Box 15"/>
            <p:cNvSpPr txBox="1">
              <a:spLocks noChangeArrowheads="1"/>
            </p:cNvSpPr>
            <p:nvPr/>
          </p:nvSpPr>
          <p:spPr bwMode="auto">
            <a:xfrm>
              <a:off x="2150" y="2042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1pPr>
              <a:lvl2pPr marL="742950" indent="-285750"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2pPr>
              <a:lvl3pPr marL="1143000" indent="-228600">
                <a:lnSpc>
                  <a:spcPct val="150000"/>
                </a:lnSpc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3pPr>
              <a:lvl4pPr marL="1600200" indent="-228600">
                <a:lnSpc>
                  <a:spcPct val="15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4pPr>
              <a:lvl5pPr marL="2057400" indent="-228600">
                <a:lnSpc>
                  <a:spcPct val="150000"/>
                </a:lnSpc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726196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1981200" y="704851"/>
            <a:ext cx="8229600" cy="6778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/>
              <a:t>NFA</a:t>
            </a:r>
            <a:endParaRPr lang="en-IN"/>
          </a:p>
        </p:txBody>
      </p:sp>
      <p:pic>
        <p:nvPicPr>
          <p:cNvPr id="11673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95600" y="1524000"/>
            <a:ext cx="6172200" cy="685800"/>
          </a:xfrm>
        </p:spPr>
      </p:pic>
      <p:sp>
        <p:nvSpPr>
          <p:cNvPr id="116740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4191000" y="6356351"/>
            <a:ext cx="3352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endParaRPr lang="en-US" altLang="en-US" sz="120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741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9448800" y="6356351"/>
            <a:ext cx="762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fld id="{0E0C0326-02CB-42F8-8081-C6B7393DF7B6}" type="slidenum">
              <a:rPr lang="en-US" altLang="en-US" sz="1400">
                <a:solidFill>
                  <a:srgbClr val="FFFFFF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buClrTx/>
                <a:buSzTx/>
                <a:buFontTx/>
                <a:buNone/>
              </a:pPr>
              <a:t>103</a:t>
            </a:fld>
            <a:endParaRPr lang="en-US" altLang="en-US" sz="1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55170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1981200" y="704851"/>
            <a:ext cx="8229600" cy="6778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/>
              <a:t>NFA</a:t>
            </a:r>
            <a:endParaRPr lang="en-IN"/>
          </a:p>
        </p:txBody>
      </p:sp>
      <p:sp>
        <p:nvSpPr>
          <p:cNvPr id="117763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4191000" y="6356351"/>
            <a:ext cx="3352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endParaRPr lang="en-US" altLang="en-US" sz="120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776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95600" y="1524000"/>
            <a:ext cx="6172200" cy="685800"/>
          </a:xfrm>
        </p:spPr>
      </p:pic>
      <p:pic>
        <p:nvPicPr>
          <p:cNvPr id="11776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590801"/>
            <a:ext cx="5410200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766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9448800" y="6356351"/>
            <a:ext cx="762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fld id="{ACD71F82-6ACA-4CC5-891C-394897ED8711}" type="slidenum">
              <a:rPr lang="en-US" altLang="en-US" sz="1400">
                <a:solidFill>
                  <a:srgbClr val="FFFFFF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buClrTx/>
                <a:buSzTx/>
                <a:buFontTx/>
                <a:buNone/>
              </a:pPr>
              <a:t>104</a:t>
            </a:fld>
            <a:endParaRPr lang="en-US" altLang="en-US" sz="1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55152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Transition Table</a:t>
            </a:r>
            <a:endParaRPr lang="en-IN"/>
          </a:p>
        </p:txBody>
      </p:sp>
      <p:sp>
        <p:nvSpPr>
          <p:cNvPr id="118787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4191000" y="6356351"/>
            <a:ext cx="3352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endParaRPr lang="en-US" altLang="en-US" sz="120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878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5189" y="2060575"/>
            <a:ext cx="7489825" cy="3068638"/>
          </a:xfrm>
        </p:spPr>
      </p:pic>
      <p:sp>
        <p:nvSpPr>
          <p:cNvPr id="118789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9448800" y="6356351"/>
            <a:ext cx="762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fld id="{A56970F9-C5C4-42DE-AF64-5D31DDB4F6FC}" type="slidenum">
              <a:rPr lang="en-US" altLang="en-US" sz="1400">
                <a:solidFill>
                  <a:srgbClr val="FFFFFF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buClrTx/>
                <a:buSzTx/>
                <a:buFontTx/>
                <a:buNone/>
              </a:pPr>
              <a:t>105</a:t>
            </a:fld>
            <a:endParaRPr lang="en-US" altLang="en-US" sz="1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85063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CS416 Compiler Design</a:t>
            </a:r>
          </a:p>
        </p:txBody>
      </p:sp>
      <p:sp>
        <p:nvSpPr>
          <p:cNvPr id="11981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fld id="{A757E661-5F4E-4F90-9427-C481670A8E3C}" type="slidenum">
              <a:rPr lang="en-US" altLang="en-US" sz="1400">
                <a:solidFill>
                  <a:srgbClr val="FFFFFF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buClrTx/>
                <a:buSzTx/>
                <a:buFontTx/>
                <a:buNone/>
              </a:pPr>
              <a:t>106</a:t>
            </a:fld>
            <a:endParaRPr lang="en-US" altLang="en-US" sz="1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Converting A Regular Expression into A NFA (Thomson’s Construction)</a:t>
            </a:r>
          </a:p>
        </p:txBody>
      </p:sp>
      <p:sp>
        <p:nvSpPr>
          <p:cNvPr id="1198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en-US"/>
              <a:t>This is one way to convert a regular expression into a NFA.</a:t>
            </a:r>
          </a:p>
          <a:p>
            <a:pPr algn="just"/>
            <a:r>
              <a:rPr lang="en-US" altLang="en-US"/>
              <a:t>There can be other ways (much efficient) for the conversion.</a:t>
            </a:r>
          </a:p>
          <a:p>
            <a:pPr algn="just"/>
            <a:r>
              <a:rPr lang="en-US" altLang="en-US"/>
              <a:t>Thomson’s Construction </a:t>
            </a:r>
            <a:r>
              <a:rPr lang="en-US" altLang="en-US">
                <a:solidFill>
                  <a:srgbClr val="0070C0"/>
                </a:solidFill>
              </a:rPr>
              <a:t>is simple and systematic method</a:t>
            </a:r>
            <a:r>
              <a:rPr lang="en-US" altLang="en-US"/>
              <a:t>.                     It guarantees that the resulting NFA will have exactly one final state, and one start state.</a:t>
            </a:r>
          </a:p>
          <a:p>
            <a:pPr algn="just"/>
            <a:r>
              <a:rPr lang="en-US" altLang="en-US"/>
              <a:t>Construction starts from simplest parts (alphabet symbols).                   </a:t>
            </a:r>
          </a:p>
          <a:p>
            <a:pPr algn="just"/>
            <a:r>
              <a:rPr lang="en-US" altLang="en-US"/>
              <a:t> To create a NFA for a complex regular expression, NFAs of  its        sub-expressions are combined to create its NFA,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041046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CS416 Compiler Design</a:t>
            </a:r>
          </a:p>
        </p:txBody>
      </p:sp>
      <p:sp>
        <p:nvSpPr>
          <p:cNvPr id="12083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fld id="{2BBCF939-1EC1-4C3D-99B3-0975606B3667}" type="slidenum">
              <a:rPr lang="en-US" altLang="en-US" sz="1400">
                <a:solidFill>
                  <a:srgbClr val="FFFFFF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buClrTx/>
                <a:buSzTx/>
                <a:buFontTx/>
                <a:buNone/>
              </a:pPr>
              <a:t>107</a:t>
            </a:fld>
            <a:endParaRPr lang="en-US" altLang="en-US" sz="1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20836" name="Text Box 4"/>
          <p:cNvSpPr txBox="1">
            <a:spLocks noChangeArrowheads="1"/>
          </p:cNvSpPr>
          <p:nvPr/>
        </p:nvSpPr>
        <p:spPr bwMode="auto">
          <a:xfrm>
            <a:off x="1876426" y="1447800"/>
            <a:ext cx="4589463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Char char="•"/>
            </a:pPr>
            <a:r>
              <a:rPr lang="en-US" altLang="en-US" sz="1800">
                <a:latin typeface="Arial" panose="020B0604020202020204" pitchFamily="34" charset="0"/>
              </a:rPr>
              <a:t>  To recognize an empty string </a:t>
            </a:r>
            <a:r>
              <a:rPr lang="en-US" altLang="en-US" sz="1800">
                <a:latin typeface="Arial" panose="020B0604020202020204" pitchFamily="34" charset="0"/>
                <a:sym typeface="Symbol" panose="05050102010706020507" pitchFamily="18" charset="2"/>
              </a:rPr>
              <a:t>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Char char="•"/>
            </a:pPr>
            <a:endParaRPr lang="en-US" altLang="en-US" sz="180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00000"/>
              </a:lnSpc>
              <a:buClrTx/>
              <a:buSzTx/>
              <a:buFontTx/>
              <a:buChar char="•"/>
            </a:pPr>
            <a:r>
              <a:rPr lang="en-US" altLang="en-US" sz="1800">
                <a:latin typeface="Arial" panose="020B0604020202020204" pitchFamily="34" charset="0"/>
                <a:sym typeface="Symbol" panose="05050102010706020507" pitchFamily="18" charset="2"/>
              </a:rPr>
              <a:t> To recognize a symbol a in the alphabet 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Char char="•"/>
            </a:pPr>
            <a:endParaRPr lang="en-US" altLang="en-US" sz="18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120837" name="Text Box 15"/>
          <p:cNvSpPr txBox="1">
            <a:spLocks noChangeArrowheads="1"/>
          </p:cNvSpPr>
          <p:nvPr/>
        </p:nvSpPr>
        <p:spPr bwMode="auto">
          <a:xfrm>
            <a:off x="1946275" y="2895601"/>
            <a:ext cx="716915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Char char="•"/>
            </a:pPr>
            <a:r>
              <a:rPr lang="en-US" altLang="en-US" sz="1800">
                <a:latin typeface="Arial" panose="020B0604020202020204" pitchFamily="34" charset="0"/>
                <a:sym typeface="Symbol" panose="05050102010706020507" pitchFamily="18" charset="2"/>
              </a:rPr>
              <a:t> If N(r</a:t>
            </a:r>
            <a:r>
              <a:rPr lang="en-US" altLang="en-US" sz="1800" baseline="-25000">
                <a:latin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en-US" sz="1800">
                <a:latin typeface="Arial" panose="020B0604020202020204" pitchFamily="34" charset="0"/>
                <a:sym typeface="Symbol" panose="05050102010706020507" pitchFamily="18" charset="2"/>
              </a:rPr>
              <a:t>) and N(r</a:t>
            </a:r>
            <a:r>
              <a:rPr lang="en-US" altLang="en-US" sz="1800" baseline="-25000"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en-US" sz="1800">
                <a:latin typeface="Arial" panose="020B0604020202020204" pitchFamily="34" charset="0"/>
                <a:sym typeface="Symbol" panose="05050102010706020507" pitchFamily="18" charset="2"/>
              </a:rPr>
              <a:t>) are NFAs for regular expressions r</a:t>
            </a:r>
            <a:r>
              <a:rPr lang="en-US" altLang="en-US" sz="1800" baseline="-25000">
                <a:latin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en-US" sz="1800">
                <a:latin typeface="Arial" panose="020B0604020202020204" pitchFamily="34" charset="0"/>
                <a:sym typeface="Symbol" panose="05050102010706020507" pitchFamily="18" charset="2"/>
              </a:rPr>
              <a:t> and r</a:t>
            </a:r>
            <a:r>
              <a:rPr lang="en-US" altLang="en-US" sz="1800" baseline="-25000"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</a:p>
          <a:p>
            <a:pPr lvl="1" eaLnBrk="1" hangingPunct="1">
              <a:lnSpc>
                <a:spcPct val="100000"/>
              </a:lnSpc>
              <a:buClrTx/>
              <a:buSzTx/>
              <a:buFontTx/>
              <a:buChar char="•"/>
            </a:pPr>
            <a:r>
              <a:rPr lang="en-US" altLang="en-US" sz="1800">
                <a:latin typeface="Arial" panose="020B0604020202020204" pitchFamily="34" charset="0"/>
                <a:sym typeface="Symbol" panose="05050102010706020507" pitchFamily="18" charset="2"/>
              </a:rPr>
              <a:t>  For regular expression  r</a:t>
            </a:r>
            <a:r>
              <a:rPr lang="en-US" altLang="en-US" sz="1800" baseline="-25000">
                <a:latin typeface="Arial" panose="020B0604020202020204" pitchFamily="34" charset="0"/>
                <a:sym typeface="Symbol" panose="05050102010706020507" pitchFamily="18" charset="2"/>
              </a:rPr>
              <a:t>1 </a:t>
            </a:r>
            <a:r>
              <a:rPr lang="en-US" altLang="en-US" sz="1800">
                <a:latin typeface="Arial" panose="020B0604020202020204" pitchFamily="34" charset="0"/>
                <a:sym typeface="Symbol" panose="05050102010706020507" pitchFamily="18" charset="2"/>
              </a:rPr>
              <a:t>| r</a:t>
            </a:r>
            <a:r>
              <a:rPr lang="en-US" altLang="en-US" sz="1800" baseline="-25000"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endParaRPr lang="en-US" altLang="en-US" sz="18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120838" name="Text Box 17"/>
          <p:cNvSpPr txBox="1">
            <a:spLocks noChangeArrowheads="1"/>
          </p:cNvSpPr>
          <p:nvPr/>
        </p:nvSpPr>
        <p:spPr bwMode="auto">
          <a:xfrm>
            <a:off x="8486776" y="2133601"/>
            <a:ext cx="28416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sym typeface="Symbol" panose="05050102010706020507" pitchFamily="18" charset="2"/>
              </a:rPr>
              <a:t>a</a:t>
            </a:r>
          </a:p>
        </p:txBody>
      </p:sp>
      <p:grpSp>
        <p:nvGrpSpPr>
          <p:cNvPr id="120839" name="Group 20"/>
          <p:cNvGrpSpPr>
            <a:grpSpLocks/>
          </p:cNvGrpSpPr>
          <p:nvPr/>
        </p:nvGrpSpPr>
        <p:grpSpPr bwMode="auto">
          <a:xfrm>
            <a:off x="7783513" y="1295400"/>
            <a:ext cx="1547812" cy="457200"/>
            <a:chOff x="4752" y="912"/>
            <a:chExt cx="1056" cy="288"/>
          </a:xfrm>
        </p:grpSpPr>
        <p:sp>
          <p:nvSpPr>
            <p:cNvPr id="120877" name="Oval 6"/>
            <p:cNvSpPr>
              <a:spLocks noChangeArrowheads="1"/>
            </p:cNvSpPr>
            <p:nvPr/>
          </p:nvSpPr>
          <p:spPr bwMode="auto">
            <a:xfrm>
              <a:off x="4944" y="960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1pPr>
              <a:lvl2pPr marL="742950" indent="-285750"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2pPr>
              <a:lvl3pPr marL="1143000" indent="-228600">
                <a:lnSpc>
                  <a:spcPct val="150000"/>
                </a:lnSpc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3pPr>
              <a:lvl4pPr marL="1600200" indent="-228600">
                <a:lnSpc>
                  <a:spcPct val="15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4pPr>
              <a:lvl5pPr marL="2057400" indent="-228600">
                <a:lnSpc>
                  <a:spcPct val="150000"/>
                </a:lnSpc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lang="en-IN" altLang="en-US" sz="1800">
                <a:latin typeface="Arial" panose="020B0604020202020204" pitchFamily="34" charset="0"/>
              </a:endParaRPr>
            </a:p>
          </p:txBody>
        </p:sp>
        <p:grpSp>
          <p:nvGrpSpPr>
            <p:cNvPr id="120878" name="Group 10"/>
            <p:cNvGrpSpPr>
              <a:grpSpLocks/>
            </p:cNvGrpSpPr>
            <p:nvPr/>
          </p:nvGrpSpPr>
          <p:grpSpPr bwMode="auto">
            <a:xfrm>
              <a:off x="5520" y="912"/>
              <a:ext cx="288" cy="288"/>
              <a:chOff x="1296" y="1056"/>
              <a:chExt cx="288" cy="288"/>
            </a:xfrm>
          </p:grpSpPr>
          <p:sp>
            <p:nvSpPr>
              <p:cNvPr id="120883" name="Oval 11"/>
              <p:cNvSpPr>
                <a:spLocks noChangeArrowheads="1"/>
              </p:cNvSpPr>
              <p:nvPr/>
            </p:nvSpPr>
            <p:spPr bwMode="auto">
              <a:xfrm>
                <a:off x="1296" y="1056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150000"/>
                  </a:lnSpc>
                  <a:buClr>
                    <a:schemeClr val="accent1"/>
                  </a:buClr>
                  <a:buSzPct val="85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1pPr>
                <a:lvl2pPr marL="742950" indent="-285750">
                  <a:lnSpc>
                    <a:spcPct val="150000"/>
                  </a:lnSpc>
                  <a:buClr>
                    <a:schemeClr val="accent1"/>
                  </a:buClr>
                  <a:buSzPct val="85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2pPr>
                <a:lvl3pPr marL="1143000" indent="-228600">
                  <a:lnSpc>
                    <a:spcPct val="150000"/>
                  </a:lnSpc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3pPr>
                <a:lvl4pPr marL="1600200" indent="-228600">
                  <a:lnSpc>
                    <a:spcPct val="150000"/>
                  </a:lnSpc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4pPr>
                <a:lvl5pPr marL="2057400" indent="-228600">
                  <a:lnSpc>
                    <a:spcPct val="150000"/>
                  </a:lnSpc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5pPr>
                <a:lvl6pPr marL="2514600" indent="-2286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6pPr>
                <a:lvl7pPr marL="2971800" indent="-2286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7pPr>
                <a:lvl8pPr marL="3429000" indent="-2286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8pPr>
                <a:lvl9pPr marL="3886200" indent="-2286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endParaRPr lang="en-I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0884" name="Oval 12"/>
              <p:cNvSpPr>
                <a:spLocks noChangeArrowheads="1"/>
              </p:cNvSpPr>
              <p:nvPr/>
            </p:nvSpPr>
            <p:spPr bwMode="auto">
              <a:xfrm>
                <a:off x="1344" y="1104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150000"/>
                  </a:lnSpc>
                  <a:buClr>
                    <a:schemeClr val="accent1"/>
                  </a:buClr>
                  <a:buSzPct val="85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1pPr>
                <a:lvl2pPr marL="742950" indent="-285750">
                  <a:lnSpc>
                    <a:spcPct val="150000"/>
                  </a:lnSpc>
                  <a:buClr>
                    <a:schemeClr val="accent1"/>
                  </a:buClr>
                  <a:buSzPct val="85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2pPr>
                <a:lvl3pPr marL="1143000" indent="-228600">
                  <a:lnSpc>
                    <a:spcPct val="150000"/>
                  </a:lnSpc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3pPr>
                <a:lvl4pPr marL="1600200" indent="-228600">
                  <a:lnSpc>
                    <a:spcPct val="150000"/>
                  </a:lnSpc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4pPr>
                <a:lvl5pPr marL="2057400" indent="-228600">
                  <a:lnSpc>
                    <a:spcPct val="150000"/>
                  </a:lnSpc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5pPr>
                <a:lvl6pPr marL="2514600" indent="-2286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6pPr>
                <a:lvl7pPr marL="2971800" indent="-2286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7pPr>
                <a:lvl8pPr marL="3429000" indent="-2286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8pPr>
                <a:lvl9pPr marL="3886200" indent="-2286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endParaRPr lang="en-IN" altLang="en-US" sz="1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20879" name="Line 13"/>
            <p:cNvSpPr>
              <a:spLocks noChangeShapeType="1"/>
            </p:cNvSpPr>
            <p:nvPr/>
          </p:nvSpPr>
          <p:spPr bwMode="auto">
            <a:xfrm>
              <a:off x="5136" y="105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0880" name="Line 14"/>
            <p:cNvSpPr>
              <a:spLocks noChangeShapeType="1"/>
            </p:cNvSpPr>
            <p:nvPr/>
          </p:nvSpPr>
          <p:spPr bwMode="auto">
            <a:xfrm>
              <a:off x="4752" y="105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0881" name="Text Box 18"/>
            <p:cNvSpPr txBox="1">
              <a:spLocks noChangeArrowheads="1"/>
            </p:cNvSpPr>
            <p:nvPr/>
          </p:nvSpPr>
          <p:spPr bwMode="auto">
            <a:xfrm>
              <a:off x="5568" y="960"/>
              <a:ext cx="160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1pPr>
              <a:lvl2pPr marL="742950" indent="-285750"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2pPr>
              <a:lvl3pPr marL="1143000" indent="-228600">
                <a:lnSpc>
                  <a:spcPct val="150000"/>
                </a:lnSpc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3pPr>
              <a:lvl4pPr marL="1600200" indent="-228600">
                <a:lnSpc>
                  <a:spcPct val="15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4pPr>
              <a:lvl5pPr marL="2057400" indent="-228600">
                <a:lnSpc>
                  <a:spcPct val="150000"/>
                </a:lnSpc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  <a:sym typeface="Symbol" panose="05050102010706020507" pitchFamily="18" charset="2"/>
                </a:rPr>
                <a:t>f</a:t>
              </a:r>
            </a:p>
          </p:txBody>
        </p:sp>
        <p:sp>
          <p:nvSpPr>
            <p:cNvPr id="120882" name="Text Box 19"/>
            <p:cNvSpPr txBox="1">
              <a:spLocks noChangeArrowheads="1"/>
            </p:cNvSpPr>
            <p:nvPr/>
          </p:nvSpPr>
          <p:spPr bwMode="auto">
            <a:xfrm>
              <a:off x="4944" y="960"/>
              <a:ext cx="153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1pPr>
              <a:lvl2pPr marL="742950" indent="-285750"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2pPr>
              <a:lvl3pPr marL="1143000" indent="-228600">
                <a:lnSpc>
                  <a:spcPct val="150000"/>
                </a:lnSpc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3pPr>
              <a:lvl4pPr marL="1600200" indent="-228600">
                <a:lnSpc>
                  <a:spcPct val="15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4pPr>
              <a:lvl5pPr marL="2057400" indent="-228600">
                <a:lnSpc>
                  <a:spcPct val="150000"/>
                </a:lnSpc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  <a:sym typeface="Symbol" panose="05050102010706020507" pitchFamily="18" charset="2"/>
                </a:rPr>
                <a:t>i</a:t>
              </a:r>
            </a:p>
          </p:txBody>
        </p:sp>
      </p:grpSp>
      <p:grpSp>
        <p:nvGrpSpPr>
          <p:cNvPr id="120840" name="Group 21"/>
          <p:cNvGrpSpPr>
            <a:grpSpLocks/>
          </p:cNvGrpSpPr>
          <p:nvPr/>
        </p:nvGrpSpPr>
        <p:grpSpPr bwMode="auto">
          <a:xfrm>
            <a:off x="7783513" y="2209800"/>
            <a:ext cx="1547812" cy="457200"/>
            <a:chOff x="4752" y="912"/>
            <a:chExt cx="1056" cy="288"/>
          </a:xfrm>
        </p:grpSpPr>
        <p:sp>
          <p:nvSpPr>
            <p:cNvPr id="120869" name="Oval 22"/>
            <p:cNvSpPr>
              <a:spLocks noChangeArrowheads="1"/>
            </p:cNvSpPr>
            <p:nvPr/>
          </p:nvSpPr>
          <p:spPr bwMode="auto">
            <a:xfrm>
              <a:off x="4944" y="960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1pPr>
              <a:lvl2pPr marL="742950" indent="-285750"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2pPr>
              <a:lvl3pPr marL="1143000" indent="-228600">
                <a:lnSpc>
                  <a:spcPct val="150000"/>
                </a:lnSpc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3pPr>
              <a:lvl4pPr marL="1600200" indent="-228600">
                <a:lnSpc>
                  <a:spcPct val="15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4pPr>
              <a:lvl5pPr marL="2057400" indent="-228600">
                <a:lnSpc>
                  <a:spcPct val="150000"/>
                </a:lnSpc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lang="en-IN" altLang="en-US" sz="1800">
                <a:latin typeface="Arial" panose="020B0604020202020204" pitchFamily="34" charset="0"/>
              </a:endParaRPr>
            </a:p>
          </p:txBody>
        </p:sp>
        <p:grpSp>
          <p:nvGrpSpPr>
            <p:cNvPr id="120870" name="Group 23"/>
            <p:cNvGrpSpPr>
              <a:grpSpLocks/>
            </p:cNvGrpSpPr>
            <p:nvPr/>
          </p:nvGrpSpPr>
          <p:grpSpPr bwMode="auto">
            <a:xfrm>
              <a:off x="5520" y="912"/>
              <a:ext cx="288" cy="288"/>
              <a:chOff x="1296" y="1056"/>
              <a:chExt cx="288" cy="288"/>
            </a:xfrm>
          </p:grpSpPr>
          <p:sp>
            <p:nvSpPr>
              <p:cNvPr id="120875" name="Oval 24"/>
              <p:cNvSpPr>
                <a:spLocks noChangeArrowheads="1"/>
              </p:cNvSpPr>
              <p:nvPr/>
            </p:nvSpPr>
            <p:spPr bwMode="auto">
              <a:xfrm>
                <a:off x="1296" y="1056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150000"/>
                  </a:lnSpc>
                  <a:buClr>
                    <a:schemeClr val="accent1"/>
                  </a:buClr>
                  <a:buSzPct val="85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1pPr>
                <a:lvl2pPr marL="742950" indent="-285750">
                  <a:lnSpc>
                    <a:spcPct val="150000"/>
                  </a:lnSpc>
                  <a:buClr>
                    <a:schemeClr val="accent1"/>
                  </a:buClr>
                  <a:buSzPct val="85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2pPr>
                <a:lvl3pPr marL="1143000" indent="-228600">
                  <a:lnSpc>
                    <a:spcPct val="150000"/>
                  </a:lnSpc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3pPr>
                <a:lvl4pPr marL="1600200" indent="-228600">
                  <a:lnSpc>
                    <a:spcPct val="150000"/>
                  </a:lnSpc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4pPr>
                <a:lvl5pPr marL="2057400" indent="-228600">
                  <a:lnSpc>
                    <a:spcPct val="150000"/>
                  </a:lnSpc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5pPr>
                <a:lvl6pPr marL="2514600" indent="-2286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6pPr>
                <a:lvl7pPr marL="2971800" indent="-2286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7pPr>
                <a:lvl8pPr marL="3429000" indent="-2286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8pPr>
                <a:lvl9pPr marL="3886200" indent="-2286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endParaRPr lang="en-I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0876" name="Oval 25"/>
              <p:cNvSpPr>
                <a:spLocks noChangeArrowheads="1"/>
              </p:cNvSpPr>
              <p:nvPr/>
            </p:nvSpPr>
            <p:spPr bwMode="auto">
              <a:xfrm>
                <a:off x="1344" y="1104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150000"/>
                  </a:lnSpc>
                  <a:buClr>
                    <a:schemeClr val="accent1"/>
                  </a:buClr>
                  <a:buSzPct val="85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1pPr>
                <a:lvl2pPr marL="742950" indent="-285750">
                  <a:lnSpc>
                    <a:spcPct val="150000"/>
                  </a:lnSpc>
                  <a:buClr>
                    <a:schemeClr val="accent1"/>
                  </a:buClr>
                  <a:buSzPct val="85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2pPr>
                <a:lvl3pPr marL="1143000" indent="-228600">
                  <a:lnSpc>
                    <a:spcPct val="150000"/>
                  </a:lnSpc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3pPr>
                <a:lvl4pPr marL="1600200" indent="-228600">
                  <a:lnSpc>
                    <a:spcPct val="150000"/>
                  </a:lnSpc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4pPr>
                <a:lvl5pPr marL="2057400" indent="-228600">
                  <a:lnSpc>
                    <a:spcPct val="150000"/>
                  </a:lnSpc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5pPr>
                <a:lvl6pPr marL="2514600" indent="-2286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6pPr>
                <a:lvl7pPr marL="2971800" indent="-2286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7pPr>
                <a:lvl8pPr marL="3429000" indent="-2286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8pPr>
                <a:lvl9pPr marL="3886200" indent="-2286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endParaRPr lang="en-IN" altLang="en-US" sz="1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20871" name="Line 26"/>
            <p:cNvSpPr>
              <a:spLocks noChangeShapeType="1"/>
            </p:cNvSpPr>
            <p:nvPr/>
          </p:nvSpPr>
          <p:spPr bwMode="auto">
            <a:xfrm>
              <a:off x="5136" y="105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0872" name="Line 27"/>
            <p:cNvSpPr>
              <a:spLocks noChangeShapeType="1"/>
            </p:cNvSpPr>
            <p:nvPr/>
          </p:nvSpPr>
          <p:spPr bwMode="auto">
            <a:xfrm>
              <a:off x="4752" y="105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0873" name="Text Box 28"/>
            <p:cNvSpPr txBox="1">
              <a:spLocks noChangeArrowheads="1"/>
            </p:cNvSpPr>
            <p:nvPr/>
          </p:nvSpPr>
          <p:spPr bwMode="auto">
            <a:xfrm>
              <a:off x="5568" y="960"/>
              <a:ext cx="160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1pPr>
              <a:lvl2pPr marL="742950" indent="-285750"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2pPr>
              <a:lvl3pPr marL="1143000" indent="-228600">
                <a:lnSpc>
                  <a:spcPct val="150000"/>
                </a:lnSpc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3pPr>
              <a:lvl4pPr marL="1600200" indent="-228600">
                <a:lnSpc>
                  <a:spcPct val="15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4pPr>
              <a:lvl5pPr marL="2057400" indent="-228600">
                <a:lnSpc>
                  <a:spcPct val="150000"/>
                </a:lnSpc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  <a:sym typeface="Symbol" panose="05050102010706020507" pitchFamily="18" charset="2"/>
                </a:rPr>
                <a:t>f</a:t>
              </a:r>
            </a:p>
          </p:txBody>
        </p:sp>
        <p:sp>
          <p:nvSpPr>
            <p:cNvPr id="120874" name="Text Box 29"/>
            <p:cNvSpPr txBox="1">
              <a:spLocks noChangeArrowheads="1"/>
            </p:cNvSpPr>
            <p:nvPr/>
          </p:nvSpPr>
          <p:spPr bwMode="auto">
            <a:xfrm>
              <a:off x="4944" y="960"/>
              <a:ext cx="153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1pPr>
              <a:lvl2pPr marL="742950" indent="-285750"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2pPr>
              <a:lvl3pPr marL="1143000" indent="-228600">
                <a:lnSpc>
                  <a:spcPct val="150000"/>
                </a:lnSpc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3pPr>
              <a:lvl4pPr marL="1600200" indent="-228600">
                <a:lnSpc>
                  <a:spcPct val="15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4pPr>
              <a:lvl5pPr marL="2057400" indent="-228600">
                <a:lnSpc>
                  <a:spcPct val="150000"/>
                </a:lnSpc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  <a:sym typeface="Symbol" panose="05050102010706020507" pitchFamily="18" charset="2"/>
                </a:rPr>
                <a:t>i</a:t>
              </a:r>
            </a:p>
          </p:txBody>
        </p:sp>
      </p:grpSp>
      <p:sp>
        <p:nvSpPr>
          <p:cNvPr id="120841" name="Text Box 30"/>
          <p:cNvSpPr txBox="1">
            <a:spLocks noChangeArrowheads="1"/>
          </p:cNvSpPr>
          <p:nvPr/>
        </p:nvSpPr>
        <p:spPr bwMode="auto">
          <a:xfrm>
            <a:off x="8486776" y="1219201"/>
            <a:ext cx="26352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120842" name="Oval 31"/>
          <p:cNvSpPr>
            <a:spLocks noChangeArrowheads="1"/>
          </p:cNvSpPr>
          <p:nvPr/>
        </p:nvSpPr>
        <p:spPr bwMode="auto">
          <a:xfrm>
            <a:off x="2579689" y="4876800"/>
            <a:ext cx="280987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en-IN" altLang="en-US" sz="1800">
              <a:latin typeface="Arial" panose="020B0604020202020204" pitchFamily="34" charset="0"/>
            </a:endParaRPr>
          </a:p>
        </p:txBody>
      </p:sp>
      <p:grpSp>
        <p:nvGrpSpPr>
          <p:cNvPr id="120843" name="Group 35"/>
          <p:cNvGrpSpPr>
            <a:grpSpLocks/>
          </p:cNvGrpSpPr>
          <p:nvPr/>
        </p:nvGrpSpPr>
        <p:grpSpPr bwMode="auto">
          <a:xfrm>
            <a:off x="3211513" y="4419600"/>
            <a:ext cx="1477962" cy="457200"/>
            <a:chOff x="1056" y="2688"/>
            <a:chExt cx="1008" cy="288"/>
          </a:xfrm>
        </p:grpSpPr>
        <p:sp>
          <p:nvSpPr>
            <p:cNvPr id="120866" name="Oval 36"/>
            <p:cNvSpPr>
              <a:spLocks noChangeArrowheads="1"/>
            </p:cNvSpPr>
            <p:nvPr/>
          </p:nvSpPr>
          <p:spPr bwMode="auto">
            <a:xfrm>
              <a:off x="1200" y="2736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1pPr>
              <a:lvl2pPr marL="742950" indent="-285750"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2pPr>
              <a:lvl3pPr marL="1143000" indent="-228600">
                <a:lnSpc>
                  <a:spcPct val="150000"/>
                </a:lnSpc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3pPr>
              <a:lvl4pPr marL="1600200" indent="-228600">
                <a:lnSpc>
                  <a:spcPct val="15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4pPr>
              <a:lvl5pPr marL="2057400" indent="-228600">
                <a:lnSpc>
                  <a:spcPct val="150000"/>
                </a:lnSpc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lang="en-I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20867" name="Oval 37"/>
            <p:cNvSpPr>
              <a:spLocks noChangeArrowheads="1"/>
            </p:cNvSpPr>
            <p:nvPr/>
          </p:nvSpPr>
          <p:spPr bwMode="auto">
            <a:xfrm>
              <a:off x="1728" y="2736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1pPr>
              <a:lvl2pPr marL="742950" indent="-285750"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2pPr>
              <a:lvl3pPr marL="1143000" indent="-228600">
                <a:lnSpc>
                  <a:spcPct val="150000"/>
                </a:lnSpc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3pPr>
              <a:lvl4pPr marL="1600200" indent="-228600">
                <a:lnSpc>
                  <a:spcPct val="15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4pPr>
              <a:lvl5pPr marL="2057400" indent="-228600">
                <a:lnSpc>
                  <a:spcPct val="150000"/>
                </a:lnSpc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lang="en-I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20868" name="Oval 38"/>
            <p:cNvSpPr>
              <a:spLocks noChangeArrowheads="1"/>
            </p:cNvSpPr>
            <p:nvPr/>
          </p:nvSpPr>
          <p:spPr bwMode="auto">
            <a:xfrm>
              <a:off x="1056" y="2688"/>
              <a:ext cx="100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1pPr>
              <a:lvl2pPr marL="742950" indent="-285750"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2pPr>
              <a:lvl3pPr marL="1143000" indent="-228600">
                <a:lnSpc>
                  <a:spcPct val="150000"/>
                </a:lnSpc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3pPr>
              <a:lvl4pPr marL="1600200" indent="-228600">
                <a:lnSpc>
                  <a:spcPct val="15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4pPr>
              <a:lvl5pPr marL="2057400" indent="-228600">
                <a:lnSpc>
                  <a:spcPct val="150000"/>
                </a:lnSpc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lang="en-IN" altLang="en-US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120844" name="Group 39"/>
          <p:cNvGrpSpPr>
            <a:grpSpLocks/>
          </p:cNvGrpSpPr>
          <p:nvPr/>
        </p:nvGrpSpPr>
        <p:grpSpPr bwMode="auto">
          <a:xfrm>
            <a:off x="3211513" y="5181600"/>
            <a:ext cx="1477962" cy="457200"/>
            <a:chOff x="1056" y="2688"/>
            <a:chExt cx="1008" cy="288"/>
          </a:xfrm>
        </p:grpSpPr>
        <p:sp>
          <p:nvSpPr>
            <p:cNvPr id="120863" name="Oval 40"/>
            <p:cNvSpPr>
              <a:spLocks noChangeArrowheads="1"/>
            </p:cNvSpPr>
            <p:nvPr/>
          </p:nvSpPr>
          <p:spPr bwMode="auto">
            <a:xfrm>
              <a:off x="1200" y="2736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1pPr>
              <a:lvl2pPr marL="742950" indent="-285750"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2pPr>
              <a:lvl3pPr marL="1143000" indent="-228600">
                <a:lnSpc>
                  <a:spcPct val="150000"/>
                </a:lnSpc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3pPr>
              <a:lvl4pPr marL="1600200" indent="-228600">
                <a:lnSpc>
                  <a:spcPct val="15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4pPr>
              <a:lvl5pPr marL="2057400" indent="-228600">
                <a:lnSpc>
                  <a:spcPct val="150000"/>
                </a:lnSpc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lang="en-I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20864" name="Oval 41"/>
            <p:cNvSpPr>
              <a:spLocks noChangeArrowheads="1"/>
            </p:cNvSpPr>
            <p:nvPr/>
          </p:nvSpPr>
          <p:spPr bwMode="auto">
            <a:xfrm>
              <a:off x="1728" y="2736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1pPr>
              <a:lvl2pPr marL="742950" indent="-285750"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2pPr>
              <a:lvl3pPr marL="1143000" indent="-228600">
                <a:lnSpc>
                  <a:spcPct val="150000"/>
                </a:lnSpc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3pPr>
              <a:lvl4pPr marL="1600200" indent="-228600">
                <a:lnSpc>
                  <a:spcPct val="15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4pPr>
              <a:lvl5pPr marL="2057400" indent="-228600">
                <a:lnSpc>
                  <a:spcPct val="150000"/>
                </a:lnSpc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lang="en-I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20865" name="Oval 42"/>
            <p:cNvSpPr>
              <a:spLocks noChangeArrowheads="1"/>
            </p:cNvSpPr>
            <p:nvPr/>
          </p:nvSpPr>
          <p:spPr bwMode="auto">
            <a:xfrm>
              <a:off x="1056" y="2688"/>
              <a:ext cx="100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1pPr>
              <a:lvl2pPr marL="742950" indent="-285750"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2pPr>
              <a:lvl3pPr marL="1143000" indent="-228600">
                <a:lnSpc>
                  <a:spcPct val="150000"/>
                </a:lnSpc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3pPr>
              <a:lvl4pPr marL="1600200" indent="-228600">
                <a:lnSpc>
                  <a:spcPct val="15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4pPr>
              <a:lvl5pPr marL="2057400" indent="-228600">
                <a:lnSpc>
                  <a:spcPct val="150000"/>
                </a:lnSpc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lang="en-IN" altLang="en-US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120845" name="Group 44"/>
          <p:cNvGrpSpPr>
            <a:grpSpLocks/>
          </p:cNvGrpSpPr>
          <p:nvPr/>
        </p:nvGrpSpPr>
        <p:grpSpPr bwMode="auto">
          <a:xfrm>
            <a:off x="5111751" y="4800600"/>
            <a:ext cx="422275" cy="457200"/>
            <a:chOff x="1296" y="1056"/>
            <a:chExt cx="288" cy="288"/>
          </a:xfrm>
        </p:grpSpPr>
        <p:sp>
          <p:nvSpPr>
            <p:cNvPr id="120861" name="Oval 45"/>
            <p:cNvSpPr>
              <a:spLocks noChangeArrowheads="1"/>
            </p:cNvSpPr>
            <p:nvPr/>
          </p:nvSpPr>
          <p:spPr bwMode="auto">
            <a:xfrm>
              <a:off x="1296" y="105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1pPr>
              <a:lvl2pPr marL="742950" indent="-285750"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2pPr>
              <a:lvl3pPr marL="1143000" indent="-228600">
                <a:lnSpc>
                  <a:spcPct val="150000"/>
                </a:lnSpc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3pPr>
              <a:lvl4pPr marL="1600200" indent="-228600">
                <a:lnSpc>
                  <a:spcPct val="15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4pPr>
              <a:lvl5pPr marL="2057400" indent="-228600">
                <a:lnSpc>
                  <a:spcPct val="150000"/>
                </a:lnSpc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lang="en-I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20862" name="Oval 46"/>
            <p:cNvSpPr>
              <a:spLocks noChangeArrowheads="1"/>
            </p:cNvSpPr>
            <p:nvPr/>
          </p:nvSpPr>
          <p:spPr bwMode="auto">
            <a:xfrm>
              <a:off x="1344" y="1104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1pPr>
              <a:lvl2pPr marL="742950" indent="-285750"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2pPr>
              <a:lvl3pPr marL="1143000" indent="-228600">
                <a:lnSpc>
                  <a:spcPct val="150000"/>
                </a:lnSpc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3pPr>
              <a:lvl4pPr marL="1600200" indent="-228600">
                <a:lnSpc>
                  <a:spcPct val="15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4pPr>
              <a:lvl5pPr marL="2057400" indent="-228600">
                <a:lnSpc>
                  <a:spcPct val="150000"/>
                </a:lnSpc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lang="en-I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120846" name="Line 47"/>
          <p:cNvSpPr>
            <a:spLocks noChangeShapeType="1"/>
          </p:cNvSpPr>
          <p:nvPr/>
        </p:nvSpPr>
        <p:spPr bwMode="auto">
          <a:xfrm>
            <a:off x="2227264" y="5029200"/>
            <a:ext cx="352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0847" name="Line 48"/>
          <p:cNvSpPr>
            <a:spLocks noChangeShapeType="1"/>
          </p:cNvSpPr>
          <p:nvPr/>
        </p:nvSpPr>
        <p:spPr bwMode="auto">
          <a:xfrm flipV="1">
            <a:off x="2860676" y="4724400"/>
            <a:ext cx="561975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0848" name="Line 49"/>
          <p:cNvSpPr>
            <a:spLocks noChangeShapeType="1"/>
          </p:cNvSpPr>
          <p:nvPr/>
        </p:nvSpPr>
        <p:spPr bwMode="auto">
          <a:xfrm>
            <a:off x="2860676" y="5105400"/>
            <a:ext cx="561975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0849" name="Line 50"/>
          <p:cNvSpPr>
            <a:spLocks noChangeShapeType="1"/>
          </p:cNvSpPr>
          <p:nvPr/>
        </p:nvSpPr>
        <p:spPr bwMode="auto">
          <a:xfrm>
            <a:off x="4478338" y="4648200"/>
            <a:ext cx="633412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0850" name="Line 51"/>
          <p:cNvSpPr>
            <a:spLocks noChangeShapeType="1"/>
          </p:cNvSpPr>
          <p:nvPr/>
        </p:nvSpPr>
        <p:spPr bwMode="auto">
          <a:xfrm flipV="1">
            <a:off x="4478338" y="5181600"/>
            <a:ext cx="633412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0851" name="Text Box 52"/>
          <p:cNvSpPr txBox="1">
            <a:spLocks noChangeArrowheads="1"/>
          </p:cNvSpPr>
          <p:nvPr/>
        </p:nvSpPr>
        <p:spPr bwMode="auto">
          <a:xfrm>
            <a:off x="3705225" y="5257801"/>
            <a:ext cx="5588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N(r</a:t>
            </a:r>
            <a:r>
              <a:rPr lang="en-US" altLang="en-US" sz="1400" baseline="-25000">
                <a:latin typeface="Arial" panose="020B0604020202020204" pitchFamily="34" charset="0"/>
              </a:rPr>
              <a:t>2</a:t>
            </a:r>
            <a:r>
              <a:rPr lang="en-US" altLang="en-US" sz="140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120852" name="Text Box 53"/>
          <p:cNvSpPr txBox="1">
            <a:spLocks noChangeArrowheads="1"/>
          </p:cNvSpPr>
          <p:nvPr/>
        </p:nvSpPr>
        <p:spPr bwMode="auto">
          <a:xfrm>
            <a:off x="3705225" y="4495801"/>
            <a:ext cx="5588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N(r</a:t>
            </a:r>
            <a:r>
              <a:rPr lang="en-US" altLang="en-US" sz="1400" baseline="-25000">
                <a:latin typeface="Arial" panose="020B0604020202020204" pitchFamily="34" charset="0"/>
              </a:rPr>
              <a:t>1</a:t>
            </a:r>
            <a:r>
              <a:rPr lang="en-US" altLang="en-US" sz="140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120853" name="Text Box 55"/>
          <p:cNvSpPr txBox="1">
            <a:spLocks noChangeArrowheads="1"/>
          </p:cNvSpPr>
          <p:nvPr/>
        </p:nvSpPr>
        <p:spPr bwMode="auto">
          <a:xfrm>
            <a:off x="5181600" y="4876801"/>
            <a:ext cx="23495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f</a:t>
            </a:r>
          </a:p>
        </p:txBody>
      </p:sp>
      <p:sp>
        <p:nvSpPr>
          <p:cNvPr id="120854" name="Text Box 56"/>
          <p:cNvSpPr txBox="1">
            <a:spLocks noChangeArrowheads="1"/>
          </p:cNvSpPr>
          <p:nvPr/>
        </p:nvSpPr>
        <p:spPr bwMode="auto">
          <a:xfrm>
            <a:off x="2579689" y="4876801"/>
            <a:ext cx="223837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i</a:t>
            </a:r>
          </a:p>
        </p:txBody>
      </p:sp>
      <p:sp>
        <p:nvSpPr>
          <p:cNvPr id="120855" name="Text Box 57"/>
          <p:cNvSpPr txBox="1">
            <a:spLocks noChangeArrowheads="1"/>
          </p:cNvSpPr>
          <p:nvPr/>
        </p:nvSpPr>
        <p:spPr bwMode="auto">
          <a:xfrm>
            <a:off x="6221413" y="4689475"/>
            <a:ext cx="16383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NFA for   </a:t>
            </a:r>
            <a:r>
              <a:rPr lang="en-US" altLang="en-US" sz="1800">
                <a:latin typeface="Arial" panose="020B0604020202020204" pitchFamily="34" charset="0"/>
                <a:sym typeface="Symbol" panose="05050102010706020507" pitchFamily="18" charset="2"/>
              </a:rPr>
              <a:t>r</a:t>
            </a:r>
            <a:r>
              <a:rPr lang="en-US" altLang="en-US" sz="1800" baseline="-25000">
                <a:latin typeface="Arial" panose="020B0604020202020204" pitchFamily="34" charset="0"/>
                <a:sym typeface="Symbol" panose="05050102010706020507" pitchFamily="18" charset="2"/>
              </a:rPr>
              <a:t>1 </a:t>
            </a:r>
            <a:r>
              <a:rPr lang="en-US" altLang="en-US" sz="1800">
                <a:latin typeface="Arial" panose="020B0604020202020204" pitchFamily="34" charset="0"/>
                <a:sym typeface="Symbol" panose="05050102010706020507" pitchFamily="18" charset="2"/>
              </a:rPr>
              <a:t>| r</a:t>
            </a:r>
            <a:r>
              <a:rPr lang="en-US" altLang="en-US" sz="1800" baseline="-25000"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276538" name="Rectangle 5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Thomson’s Construction (cont.)</a:t>
            </a:r>
          </a:p>
        </p:txBody>
      </p:sp>
      <p:sp>
        <p:nvSpPr>
          <p:cNvPr id="120857" name="Text Box 59"/>
          <p:cNvSpPr txBox="1">
            <a:spLocks noChangeArrowheads="1"/>
          </p:cNvSpPr>
          <p:nvPr/>
        </p:nvSpPr>
        <p:spPr bwMode="auto">
          <a:xfrm>
            <a:off x="2930525" y="4572000"/>
            <a:ext cx="2413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120858" name="Text Box 60"/>
          <p:cNvSpPr txBox="1">
            <a:spLocks noChangeArrowheads="1"/>
          </p:cNvSpPr>
          <p:nvPr/>
        </p:nvSpPr>
        <p:spPr bwMode="auto">
          <a:xfrm>
            <a:off x="4689476" y="4572001"/>
            <a:ext cx="26352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120859" name="Text Box 61"/>
          <p:cNvSpPr txBox="1">
            <a:spLocks noChangeArrowheads="1"/>
          </p:cNvSpPr>
          <p:nvPr/>
        </p:nvSpPr>
        <p:spPr bwMode="auto">
          <a:xfrm>
            <a:off x="4689476" y="5029201"/>
            <a:ext cx="26352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120860" name="Text Box 62"/>
          <p:cNvSpPr txBox="1">
            <a:spLocks noChangeArrowheads="1"/>
          </p:cNvSpPr>
          <p:nvPr/>
        </p:nvSpPr>
        <p:spPr bwMode="auto">
          <a:xfrm>
            <a:off x="3000376" y="4953001"/>
            <a:ext cx="26352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sym typeface="Symbol" panose="05050102010706020507" pitchFamily="18" charset="2"/>
              </a:rPr>
              <a:t></a:t>
            </a:r>
          </a:p>
        </p:txBody>
      </p:sp>
    </p:spTree>
    <p:extLst>
      <p:ext uri="{BB962C8B-B14F-4D97-AF65-F5344CB8AC3E}">
        <p14:creationId xmlns:p14="http://schemas.microsoft.com/office/powerpoint/2010/main" val="69049643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CS416 Compiler Design</a:t>
            </a:r>
          </a:p>
        </p:txBody>
      </p:sp>
      <p:sp>
        <p:nvSpPr>
          <p:cNvPr id="12185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fld id="{625BE319-4442-467F-B286-7640BA1E5B26}" type="slidenum">
              <a:rPr lang="en-US" altLang="en-US" sz="1400">
                <a:solidFill>
                  <a:srgbClr val="FFFFFF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buClrTx/>
                <a:buSzTx/>
                <a:buFontTx/>
                <a:buNone/>
              </a:pPr>
              <a:t>108</a:t>
            </a:fld>
            <a:endParaRPr lang="en-US" altLang="en-US" sz="1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Thomson’s Construction (cont.)</a:t>
            </a:r>
          </a:p>
        </p:txBody>
      </p:sp>
      <p:grpSp>
        <p:nvGrpSpPr>
          <p:cNvPr id="121861" name="Group 4"/>
          <p:cNvGrpSpPr>
            <a:grpSpLocks/>
          </p:cNvGrpSpPr>
          <p:nvPr/>
        </p:nvGrpSpPr>
        <p:grpSpPr bwMode="auto">
          <a:xfrm>
            <a:off x="3352801" y="4876800"/>
            <a:ext cx="1476375" cy="457200"/>
            <a:chOff x="1056" y="2688"/>
            <a:chExt cx="1008" cy="288"/>
          </a:xfrm>
        </p:grpSpPr>
        <p:sp>
          <p:nvSpPr>
            <p:cNvPr id="121897" name="Oval 5"/>
            <p:cNvSpPr>
              <a:spLocks noChangeArrowheads="1"/>
            </p:cNvSpPr>
            <p:nvPr/>
          </p:nvSpPr>
          <p:spPr bwMode="auto">
            <a:xfrm>
              <a:off x="1200" y="2736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1pPr>
              <a:lvl2pPr marL="742950" indent="-285750"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2pPr>
              <a:lvl3pPr marL="1143000" indent="-228600">
                <a:lnSpc>
                  <a:spcPct val="150000"/>
                </a:lnSpc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3pPr>
              <a:lvl4pPr marL="1600200" indent="-228600">
                <a:lnSpc>
                  <a:spcPct val="15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4pPr>
              <a:lvl5pPr marL="2057400" indent="-228600">
                <a:lnSpc>
                  <a:spcPct val="150000"/>
                </a:lnSpc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lang="en-I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21898" name="Oval 6"/>
            <p:cNvSpPr>
              <a:spLocks noChangeArrowheads="1"/>
            </p:cNvSpPr>
            <p:nvPr/>
          </p:nvSpPr>
          <p:spPr bwMode="auto">
            <a:xfrm>
              <a:off x="1728" y="2736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1pPr>
              <a:lvl2pPr marL="742950" indent="-285750"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2pPr>
              <a:lvl3pPr marL="1143000" indent="-228600">
                <a:lnSpc>
                  <a:spcPct val="150000"/>
                </a:lnSpc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3pPr>
              <a:lvl4pPr marL="1600200" indent="-228600">
                <a:lnSpc>
                  <a:spcPct val="15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4pPr>
              <a:lvl5pPr marL="2057400" indent="-228600">
                <a:lnSpc>
                  <a:spcPct val="150000"/>
                </a:lnSpc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lang="en-I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21899" name="Oval 7"/>
            <p:cNvSpPr>
              <a:spLocks noChangeArrowheads="1"/>
            </p:cNvSpPr>
            <p:nvPr/>
          </p:nvSpPr>
          <p:spPr bwMode="auto">
            <a:xfrm>
              <a:off x="1056" y="2688"/>
              <a:ext cx="100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1pPr>
              <a:lvl2pPr marL="742950" indent="-285750"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2pPr>
              <a:lvl3pPr marL="1143000" indent="-228600">
                <a:lnSpc>
                  <a:spcPct val="150000"/>
                </a:lnSpc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3pPr>
              <a:lvl4pPr marL="1600200" indent="-228600">
                <a:lnSpc>
                  <a:spcPct val="15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4pPr>
              <a:lvl5pPr marL="2057400" indent="-228600">
                <a:lnSpc>
                  <a:spcPct val="150000"/>
                </a:lnSpc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lang="en-I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121862" name="Text Box 9"/>
          <p:cNvSpPr txBox="1">
            <a:spLocks noChangeArrowheads="1"/>
          </p:cNvSpPr>
          <p:nvPr/>
        </p:nvSpPr>
        <p:spPr bwMode="auto">
          <a:xfrm>
            <a:off x="1804989" y="1295400"/>
            <a:ext cx="372903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Char char="•"/>
            </a:pPr>
            <a:r>
              <a:rPr lang="en-US" altLang="en-US" sz="1800">
                <a:latin typeface="Arial" panose="020B0604020202020204" pitchFamily="34" charset="0"/>
                <a:sym typeface="Symbol" panose="05050102010706020507" pitchFamily="18" charset="2"/>
              </a:rPr>
              <a:t>  For regular expression  r</a:t>
            </a:r>
            <a:r>
              <a:rPr lang="en-US" altLang="en-US" sz="1800" baseline="-25000">
                <a:latin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en-US" sz="1800">
                <a:latin typeface="Arial" panose="020B0604020202020204" pitchFamily="34" charset="0"/>
                <a:sym typeface="Symbol" panose="05050102010706020507" pitchFamily="18" charset="2"/>
              </a:rPr>
              <a:t> r</a:t>
            </a:r>
            <a:r>
              <a:rPr lang="en-US" altLang="en-US" sz="1800" baseline="-25000"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grpSp>
        <p:nvGrpSpPr>
          <p:cNvPr id="121863" name="Group 10"/>
          <p:cNvGrpSpPr>
            <a:grpSpLocks/>
          </p:cNvGrpSpPr>
          <p:nvPr/>
        </p:nvGrpSpPr>
        <p:grpSpPr bwMode="auto">
          <a:xfrm>
            <a:off x="2649539" y="2057400"/>
            <a:ext cx="1476375" cy="457200"/>
            <a:chOff x="1056" y="2688"/>
            <a:chExt cx="1008" cy="288"/>
          </a:xfrm>
        </p:grpSpPr>
        <p:sp>
          <p:nvSpPr>
            <p:cNvPr id="121894" name="Oval 11"/>
            <p:cNvSpPr>
              <a:spLocks noChangeArrowheads="1"/>
            </p:cNvSpPr>
            <p:nvPr/>
          </p:nvSpPr>
          <p:spPr bwMode="auto">
            <a:xfrm>
              <a:off x="1200" y="2736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1pPr>
              <a:lvl2pPr marL="742950" indent="-285750"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2pPr>
              <a:lvl3pPr marL="1143000" indent="-228600">
                <a:lnSpc>
                  <a:spcPct val="150000"/>
                </a:lnSpc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3pPr>
              <a:lvl4pPr marL="1600200" indent="-228600">
                <a:lnSpc>
                  <a:spcPct val="15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4pPr>
              <a:lvl5pPr marL="2057400" indent="-228600">
                <a:lnSpc>
                  <a:spcPct val="150000"/>
                </a:lnSpc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lang="en-I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21895" name="Oval 12"/>
            <p:cNvSpPr>
              <a:spLocks noChangeArrowheads="1"/>
            </p:cNvSpPr>
            <p:nvPr/>
          </p:nvSpPr>
          <p:spPr bwMode="auto">
            <a:xfrm>
              <a:off x="1728" y="2736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1pPr>
              <a:lvl2pPr marL="742950" indent="-285750"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2pPr>
              <a:lvl3pPr marL="1143000" indent="-228600">
                <a:lnSpc>
                  <a:spcPct val="150000"/>
                </a:lnSpc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3pPr>
              <a:lvl4pPr marL="1600200" indent="-228600">
                <a:lnSpc>
                  <a:spcPct val="15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4pPr>
              <a:lvl5pPr marL="2057400" indent="-228600">
                <a:lnSpc>
                  <a:spcPct val="150000"/>
                </a:lnSpc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lang="en-I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21896" name="Oval 13"/>
            <p:cNvSpPr>
              <a:spLocks noChangeArrowheads="1"/>
            </p:cNvSpPr>
            <p:nvPr/>
          </p:nvSpPr>
          <p:spPr bwMode="auto">
            <a:xfrm>
              <a:off x="1056" y="2688"/>
              <a:ext cx="100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1pPr>
              <a:lvl2pPr marL="742950" indent="-285750"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2pPr>
              <a:lvl3pPr marL="1143000" indent="-228600">
                <a:lnSpc>
                  <a:spcPct val="150000"/>
                </a:lnSpc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3pPr>
              <a:lvl4pPr marL="1600200" indent="-228600">
                <a:lnSpc>
                  <a:spcPct val="15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4pPr>
              <a:lvl5pPr marL="2057400" indent="-228600">
                <a:lnSpc>
                  <a:spcPct val="150000"/>
                </a:lnSpc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lang="en-I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121864" name="Oval 15"/>
          <p:cNvSpPr>
            <a:spLocks noChangeArrowheads="1"/>
          </p:cNvSpPr>
          <p:nvPr/>
        </p:nvSpPr>
        <p:spPr bwMode="auto">
          <a:xfrm>
            <a:off x="3633789" y="2133600"/>
            <a:ext cx="280987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en-IN" altLang="en-US" sz="1800">
              <a:latin typeface="Arial" panose="020B0604020202020204" pitchFamily="34" charset="0"/>
            </a:endParaRPr>
          </a:p>
        </p:txBody>
      </p:sp>
      <p:sp>
        <p:nvSpPr>
          <p:cNvPr id="121865" name="Oval 17"/>
          <p:cNvSpPr>
            <a:spLocks noChangeArrowheads="1"/>
          </p:cNvSpPr>
          <p:nvPr/>
        </p:nvSpPr>
        <p:spPr bwMode="auto">
          <a:xfrm>
            <a:off x="3563938" y="1981200"/>
            <a:ext cx="1617662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en-IN" altLang="en-US" sz="1800">
              <a:latin typeface="Arial" panose="020B0604020202020204" pitchFamily="34" charset="0"/>
            </a:endParaRPr>
          </a:p>
        </p:txBody>
      </p:sp>
      <p:grpSp>
        <p:nvGrpSpPr>
          <p:cNvPr id="121866" name="Group 18"/>
          <p:cNvGrpSpPr>
            <a:grpSpLocks/>
          </p:cNvGrpSpPr>
          <p:nvPr/>
        </p:nvGrpSpPr>
        <p:grpSpPr bwMode="auto">
          <a:xfrm>
            <a:off x="4689476" y="2057400"/>
            <a:ext cx="422275" cy="457200"/>
            <a:chOff x="1296" y="1056"/>
            <a:chExt cx="288" cy="288"/>
          </a:xfrm>
        </p:grpSpPr>
        <p:sp>
          <p:nvSpPr>
            <p:cNvPr id="121892" name="Oval 19"/>
            <p:cNvSpPr>
              <a:spLocks noChangeArrowheads="1"/>
            </p:cNvSpPr>
            <p:nvPr/>
          </p:nvSpPr>
          <p:spPr bwMode="auto">
            <a:xfrm>
              <a:off x="1296" y="105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1pPr>
              <a:lvl2pPr marL="742950" indent="-285750"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2pPr>
              <a:lvl3pPr marL="1143000" indent="-228600">
                <a:lnSpc>
                  <a:spcPct val="150000"/>
                </a:lnSpc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3pPr>
              <a:lvl4pPr marL="1600200" indent="-228600">
                <a:lnSpc>
                  <a:spcPct val="15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4pPr>
              <a:lvl5pPr marL="2057400" indent="-228600">
                <a:lnSpc>
                  <a:spcPct val="150000"/>
                </a:lnSpc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lang="en-I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21893" name="Oval 20"/>
            <p:cNvSpPr>
              <a:spLocks noChangeArrowheads="1"/>
            </p:cNvSpPr>
            <p:nvPr/>
          </p:nvSpPr>
          <p:spPr bwMode="auto">
            <a:xfrm>
              <a:off x="1344" y="1104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1pPr>
              <a:lvl2pPr marL="742950" indent="-285750"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2pPr>
              <a:lvl3pPr marL="1143000" indent="-228600">
                <a:lnSpc>
                  <a:spcPct val="150000"/>
                </a:lnSpc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3pPr>
              <a:lvl4pPr marL="1600200" indent="-228600">
                <a:lnSpc>
                  <a:spcPct val="15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4pPr>
              <a:lvl5pPr marL="2057400" indent="-228600">
                <a:lnSpc>
                  <a:spcPct val="150000"/>
                </a:lnSpc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lang="en-I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121867" name="Line 21"/>
          <p:cNvSpPr>
            <a:spLocks noChangeShapeType="1"/>
          </p:cNvSpPr>
          <p:nvPr/>
        </p:nvSpPr>
        <p:spPr bwMode="auto">
          <a:xfrm>
            <a:off x="2297114" y="2286000"/>
            <a:ext cx="352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1868" name="Text Box 22"/>
          <p:cNvSpPr txBox="1">
            <a:spLocks noChangeArrowheads="1"/>
          </p:cNvSpPr>
          <p:nvPr/>
        </p:nvSpPr>
        <p:spPr bwMode="auto">
          <a:xfrm>
            <a:off x="2860675" y="2133601"/>
            <a:ext cx="22383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i</a:t>
            </a:r>
          </a:p>
        </p:txBody>
      </p:sp>
      <p:sp>
        <p:nvSpPr>
          <p:cNvPr id="121869" name="Text Box 23"/>
          <p:cNvSpPr txBox="1">
            <a:spLocks noChangeArrowheads="1"/>
          </p:cNvSpPr>
          <p:nvPr/>
        </p:nvSpPr>
        <p:spPr bwMode="auto">
          <a:xfrm>
            <a:off x="4829175" y="2133601"/>
            <a:ext cx="23495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f</a:t>
            </a:r>
          </a:p>
        </p:txBody>
      </p:sp>
      <p:sp>
        <p:nvSpPr>
          <p:cNvPr id="121870" name="Text Box 24"/>
          <p:cNvSpPr txBox="1">
            <a:spLocks noChangeArrowheads="1"/>
          </p:cNvSpPr>
          <p:nvPr/>
        </p:nvSpPr>
        <p:spPr bwMode="auto">
          <a:xfrm>
            <a:off x="4125914" y="2133601"/>
            <a:ext cx="560387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N(r</a:t>
            </a:r>
            <a:r>
              <a:rPr lang="en-US" altLang="en-US" sz="1400" baseline="-25000">
                <a:latin typeface="Arial" panose="020B0604020202020204" pitchFamily="34" charset="0"/>
              </a:rPr>
              <a:t>2</a:t>
            </a:r>
            <a:r>
              <a:rPr lang="en-US" altLang="en-US" sz="140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121871" name="Text Box 25"/>
          <p:cNvSpPr txBox="1">
            <a:spLocks noChangeArrowheads="1"/>
          </p:cNvSpPr>
          <p:nvPr/>
        </p:nvSpPr>
        <p:spPr bwMode="auto">
          <a:xfrm>
            <a:off x="3071813" y="2133601"/>
            <a:ext cx="5588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N(r</a:t>
            </a:r>
            <a:r>
              <a:rPr lang="en-US" altLang="en-US" sz="1400" baseline="-25000">
                <a:latin typeface="Arial" panose="020B0604020202020204" pitchFamily="34" charset="0"/>
              </a:rPr>
              <a:t>1</a:t>
            </a:r>
            <a:r>
              <a:rPr lang="en-US" altLang="en-US" sz="140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121872" name="Text Box 26"/>
          <p:cNvSpPr txBox="1">
            <a:spLocks noChangeArrowheads="1"/>
          </p:cNvSpPr>
          <p:nvPr/>
        </p:nvSpPr>
        <p:spPr bwMode="auto">
          <a:xfrm>
            <a:off x="2930526" y="2819400"/>
            <a:ext cx="153511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NFA for   </a:t>
            </a:r>
            <a:r>
              <a:rPr lang="en-US" altLang="en-US" sz="1800">
                <a:latin typeface="Arial" panose="020B0604020202020204" pitchFamily="34" charset="0"/>
                <a:sym typeface="Symbol" panose="05050102010706020507" pitchFamily="18" charset="2"/>
              </a:rPr>
              <a:t>r</a:t>
            </a:r>
            <a:r>
              <a:rPr lang="en-US" altLang="en-US" sz="1800" baseline="-25000">
                <a:latin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en-US" sz="1800">
                <a:latin typeface="Arial" panose="020B0604020202020204" pitchFamily="34" charset="0"/>
                <a:sym typeface="Symbol" panose="05050102010706020507" pitchFamily="18" charset="2"/>
              </a:rPr>
              <a:t> r</a:t>
            </a:r>
            <a:r>
              <a:rPr lang="en-US" altLang="en-US" sz="1800" baseline="-25000"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21873" name="Text Box 27"/>
          <p:cNvSpPr txBox="1">
            <a:spLocks noChangeArrowheads="1"/>
          </p:cNvSpPr>
          <p:nvPr/>
        </p:nvSpPr>
        <p:spPr bwMode="auto">
          <a:xfrm>
            <a:off x="5673725" y="1981201"/>
            <a:ext cx="3735388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Final state of N(r</a:t>
            </a:r>
            <a:r>
              <a:rPr lang="en-US" altLang="en-US" sz="2000" baseline="-25000">
                <a:latin typeface="Arial" panose="020B0604020202020204" pitchFamily="34" charset="0"/>
              </a:rPr>
              <a:t>2</a:t>
            </a:r>
            <a:r>
              <a:rPr lang="en-US" altLang="en-US" sz="2000">
                <a:latin typeface="Arial" panose="020B0604020202020204" pitchFamily="34" charset="0"/>
              </a:rPr>
              <a:t>) become final state of N(r</a:t>
            </a:r>
            <a:r>
              <a:rPr lang="en-US" altLang="en-US" sz="2000" baseline="-25000">
                <a:latin typeface="Arial" panose="020B0604020202020204" pitchFamily="34" charset="0"/>
              </a:rPr>
              <a:t>1</a:t>
            </a:r>
            <a:r>
              <a:rPr lang="en-US" altLang="en-US" sz="2000">
                <a:latin typeface="Arial" panose="020B0604020202020204" pitchFamily="34" charset="0"/>
              </a:rPr>
              <a:t>r</a:t>
            </a:r>
            <a:r>
              <a:rPr lang="en-US" altLang="en-US" sz="2000" baseline="-25000">
                <a:latin typeface="Arial" panose="020B0604020202020204" pitchFamily="34" charset="0"/>
              </a:rPr>
              <a:t>2</a:t>
            </a:r>
            <a:r>
              <a:rPr lang="en-US" altLang="en-US" sz="200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121874" name="Text Box 28"/>
          <p:cNvSpPr txBox="1">
            <a:spLocks noChangeArrowheads="1"/>
          </p:cNvSpPr>
          <p:nvPr/>
        </p:nvSpPr>
        <p:spPr bwMode="auto">
          <a:xfrm>
            <a:off x="1804988" y="3886200"/>
            <a:ext cx="3446462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Char char="•"/>
            </a:pPr>
            <a:r>
              <a:rPr lang="en-US" altLang="en-US" sz="1800">
                <a:latin typeface="Arial" panose="020B0604020202020204" pitchFamily="34" charset="0"/>
                <a:sym typeface="Symbol" panose="05050102010706020507" pitchFamily="18" charset="2"/>
              </a:rPr>
              <a:t>  For regular expression  r</a:t>
            </a:r>
            <a:r>
              <a:rPr lang="en-US" altLang="en-US" sz="1800" baseline="30000">
                <a:latin typeface="Arial" panose="020B0604020202020204" pitchFamily="34" charset="0"/>
                <a:sym typeface="Symbol" panose="05050102010706020507" pitchFamily="18" charset="2"/>
              </a:rPr>
              <a:t>*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21875" name="Oval 29"/>
          <p:cNvSpPr>
            <a:spLocks noChangeArrowheads="1"/>
          </p:cNvSpPr>
          <p:nvPr/>
        </p:nvSpPr>
        <p:spPr bwMode="auto">
          <a:xfrm>
            <a:off x="2579689" y="4953000"/>
            <a:ext cx="280987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en-IN" altLang="en-US" sz="1800">
              <a:latin typeface="Arial" panose="020B0604020202020204" pitchFamily="34" charset="0"/>
            </a:endParaRPr>
          </a:p>
        </p:txBody>
      </p:sp>
      <p:grpSp>
        <p:nvGrpSpPr>
          <p:cNvPr id="121876" name="Group 30"/>
          <p:cNvGrpSpPr>
            <a:grpSpLocks/>
          </p:cNvGrpSpPr>
          <p:nvPr/>
        </p:nvGrpSpPr>
        <p:grpSpPr bwMode="auto">
          <a:xfrm>
            <a:off x="5322889" y="4876800"/>
            <a:ext cx="420687" cy="457200"/>
            <a:chOff x="1296" y="1056"/>
            <a:chExt cx="288" cy="288"/>
          </a:xfrm>
        </p:grpSpPr>
        <p:sp>
          <p:nvSpPr>
            <p:cNvPr id="121890" name="Oval 31"/>
            <p:cNvSpPr>
              <a:spLocks noChangeArrowheads="1"/>
            </p:cNvSpPr>
            <p:nvPr/>
          </p:nvSpPr>
          <p:spPr bwMode="auto">
            <a:xfrm>
              <a:off x="1296" y="105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1pPr>
              <a:lvl2pPr marL="742950" indent="-285750"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2pPr>
              <a:lvl3pPr marL="1143000" indent="-228600">
                <a:lnSpc>
                  <a:spcPct val="150000"/>
                </a:lnSpc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3pPr>
              <a:lvl4pPr marL="1600200" indent="-228600">
                <a:lnSpc>
                  <a:spcPct val="15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4pPr>
              <a:lvl5pPr marL="2057400" indent="-228600">
                <a:lnSpc>
                  <a:spcPct val="150000"/>
                </a:lnSpc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lang="en-I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21891" name="Oval 32"/>
            <p:cNvSpPr>
              <a:spLocks noChangeArrowheads="1"/>
            </p:cNvSpPr>
            <p:nvPr/>
          </p:nvSpPr>
          <p:spPr bwMode="auto">
            <a:xfrm>
              <a:off x="1344" y="1104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1pPr>
              <a:lvl2pPr marL="742950" indent="-285750"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2pPr>
              <a:lvl3pPr marL="1143000" indent="-228600">
                <a:lnSpc>
                  <a:spcPct val="150000"/>
                </a:lnSpc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3pPr>
              <a:lvl4pPr marL="1600200" indent="-228600">
                <a:lnSpc>
                  <a:spcPct val="15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4pPr>
              <a:lvl5pPr marL="2057400" indent="-228600">
                <a:lnSpc>
                  <a:spcPct val="150000"/>
                </a:lnSpc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lang="en-I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121877" name="Line 33"/>
          <p:cNvSpPr>
            <a:spLocks noChangeShapeType="1"/>
          </p:cNvSpPr>
          <p:nvPr/>
        </p:nvSpPr>
        <p:spPr bwMode="auto">
          <a:xfrm>
            <a:off x="2860676" y="5105400"/>
            <a:ext cx="703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1878" name="Line 34"/>
          <p:cNvSpPr>
            <a:spLocks noChangeShapeType="1"/>
          </p:cNvSpPr>
          <p:nvPr/>
        </p:nvSpPr>
        <p:spPr bwMode="auto">
          <a:xfrm>
            <a:off x="4619626" y="5105400"/>
            <a:ext cx="703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cxnSp>
        <p:nvCxnSpPr>
          <p:cNvPr id="121879" name="AutoShape 35"/>
          <p:cNvCxnSpPr>
            <a:cxnSpLocks noChangeShapeType="1"/>
            <a:stCxn id="121899" idx="7"/>
            <a:endCxn id="121899" idx="1"/>
          </p:cNvCxnSpPr>
          <p:nvPr/>
        </p:nvCxnSpPr>
        <p:spPr bwMode="auto">
          <a:xfrm rot="-5400000" flipH="1" flipV="1">
            <a:off x="4090988" y="4422776"/>
            <a:ext cx="1588" cy="1042987"/>
          </a:xfrm>
          <a:prstGeom prst="curvedConnector3">
            <a:avLst>
              <a:gd name="adj1" fmla="val -186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880" name="AutoShape 36"/>
          <p:cNvCxnSpPr>
            <a:cxnSpLocks noChangeShapeType="1"/>
            <a:stCxn id="121875" idx="4"/>
            <a:endCxn id="121890" idx="4"/>
          </p:cNvCxnSpPr>
          <p:nvPr/>
        </p:nvCxnSpPr>
        <p:spPr bwMode="auto">
          <a:xfrm rot="16200000" flipH="1">
            <a:off x="4088607" y="3888582"/>
            <a:ext cx="76200" cy="2814637"/>
          </a:xfrm>
          <a:prstGeom prst="curvedConnector3">
            <a:avLst>
              <a:gd name="adj1" fmla="val 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1881" name="Line 37"/>
          <p:cNvSpPr>
            <a:spLocks noChangeShapeType="1"/>
          </p:cNvSpPr>
          <p:nvPr/>
        </p:nvSpPr>
        <p:spPr bwMode="auto">
          <a:xfrm>
            <a:off x="2227264" y="5105400"/>
            <a:ext cx="352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1882" name="Text Box 38"/>
          <p:cNvSpPr txBox="1">
            <a:spLocks noChangeArrowheads="1"/>
          </p:cNvSpPr>
          <p:nvPr/>
        </p:nvSpPr>
        <p:spPr bwMode="auto">
          <a:xfrm>
            <a:off x="3844926" y="4953001"/>
            <a:ext cx="49212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N(r)</a:t>
            </a:r>
          </a:p>
        </p:txBody>
      </p:sp>
      <p:sp>
        <p:nvSpPr>
          <p:cNvPr id="121883" name="Text Box 39"/>
          <p:cNvSpPr txBox="1">
            <a:spLocks noChangeArrowheads="1"/>
          </p:cNvSpPr>
          <p:nvPr/>
        </p:nvSpPr>
        <p:spPr bwMode="auto">
          <a:xfrm>
            <a:off x="2579689" y="4953001"/>
            <a:ext cx="223837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i</a:t>
            </a:r>
          </a:p>
        </p:txBody>
      </p:sp>
      <p:sp>
        <p:nvSpPr>
          <p:cNvPr id="121884" name="Text Box 40"/>
          <p:cNvSpPr txBox="1">
            <a:spLocks noChangeArrowheads="1"/>
          </p:cNvSpPr>
          <p:nvPr/>
        </p:nvSpPr>
        <p:spPr bwMode="auto">
          <a:xfrm>
            <a:off x="5392738" y="4953001"/>
            <a:ext cx="23495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f</a:t>
            </a:r>
          </a:p>
        </p:txBody>
      </p:sp>
      <p:sp>
        <p:nvSpPr>
          <p:cNvPr id="121885" name="Text Box 41"/>
          <p:cNvSpPr txBox="1">
            <a:spLocks noChangeArrowheads="1"/>
          </p:cNvSpPr>
          <p:nvPr/>
        </p:nvSpPr>
        <p:spPr bwMode="auto">
          <a:xfrm>
            <a:off x="3352800" y="5638800"/>
            <a:ext cx="12827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NFA for   </a:t>
            </a:r>
            <a:r>
              <a:rPr lang="en-US" altLang="en-US" sz="1800">
                <a:latin typeface="Arial" panose="020B0604020202020204" pitchFamily="34" charset="0"/>
                <a:sym typeface="Symbol" panose="05050102010706020507" pitchFamily="18" charset="2"/>
              </a:rPr>
              <a:t>r</a:t>
            </a:r>
            <a:r>
              <a:rPr lang="en-US" altLang="en-US" sz="1800" baseline="30000">
                <a:latin typeface="Arial" panose="020B0604020202020204" pitchFamily="34" charset="0"/>
                <a:sym typeface="Symbol" panose="05050102010706020507" pitchFamily="18" charset="2"/>
              </a:rPr>
              <a:t>*</a:t>
            </a:r>
            <a:endParaRPr lang="en-US" altLang="en-US" sz="1800" baseline="-250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121886" name="Text Box 42"/>
          <p:cNvSpPr txBox="1">
            <a:spLocks noChangeArrowheads="1"/>
          </p:cNvSpPr>
          <p:nvPr/>
        </p:nvSpPr>
        <p:spPr bwMode="auto">
          <a:xfrm>
            <a:off x="3000375" y="4800600"/>
            <a:ext cx="24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121887" name="Text Box 43"/>
          <p:cNvSpPr txBox="1">
            <a:spLocks noChangeArrowheads="1"/>
          </p:cNvSpPr>
          <p:nvPr/>
        </p:nvSpPr>
        <p:spPr bwMode="auto">
          <a:xfrm>
            <a:off x="4900613" y="4800600"/>
            <a:ext cx="2413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121888" name="Text Box 44"/>
          <p:cNvSpPr txBox="1">
            <a:spLocks noChangeArrowheads="1"/>
          </p:cNvSpPr>
          <p:nvPr/>
        </p:nvSpPr>
        <p:spPr bwMode="auto">
          <a:xfrm>
            <a:off x="3986213" y="5334000"/>
            <a:ext cx="2413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121889" name="Text Box 45"/>
          <p:cNvSpPr txBox="1">
            <a:spLocks noChangeArrowheads="1"/>
          </p:cNvSpPr>
          <p:nvPr/>
        </p:nvSpPr>
        <p:spPr bwMode="auto">
          <a:xfrm>
            <a:off x="3986213" y="4419600"/>
            <a:ext cx="2413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sym typeface="Symbol" panose="05050102010706020507" pitchFamily="18" charset="2"/>
              </a:rPr>
              <a:t></a:t>
            </a:r>
          </a:p>
        </p:txBody>
      </p:sp>
    </p:spTree>
    <p:extLst>
      <p:ext uri="{BB962C8B-B14F-4D97-AF65-F5344CB8AC3E}">
        <p14:creationId xmlns:p14="http://schemas.microsoft.com/office/powerpoint/2010/main" val="338640542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CS416 Compiler Design</a:t>
            </a:r>
          </a:p>
        </p:txBody>
      </p:sp>
      <p:sp>
        <p:nvSpPr>
          <p:cNvPr id="12288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fld id="{054A669F-5EC5-4216-88B1-CC7A48C3E1C1}" type="slidenum">
              <a:rPr lang="en-US" altLang="en-US" sz="1400">
                <a:solidFill>
                  <a:srgbClr val="FFFFFF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buClrTx/>
                <a:buSzTx/>
                <a:buFontTx/>
                <a:buNone/>
              </a:pPr>
              <a:t>109</a:t>
            </a:fld>
            <a:endParaRPr lang="en-US" altLang="en-US" sz="1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Thomson’s Construction (Example - </a:t>
            </a:r>
            <a:r>
              <a:rPr lang="en-US">
                <a:solidFill>
                  <a:schemeClr val="tx1"/>
                </a:solidFill>
              </a:rPr>
              <a:t>(a|b) </a:t>
            </a:r>
            <a:r>
              <a:rPr lang="en-US" baseline="30000">
                <a:solidFill>
                  <a:schemeClr val="tx1"/>
                </a:solidFill>
              </a:rPr>
              <a:t>* </a:t>
            </a:r>
            <a:r>
              <a:rPr lang="en-US">
                <a:solidFill>
                  <a:schemeClr val="tx1"/>
                </a:solidFill>
              </a:rPr>
              <a:t>a  </a:t>
            </a:r>
            <a:r>
              <a:rPr lang="en-US"/>
              <a:t>)</a:t>
            </a:r>
          </a:p>
        </p:txBody>
      </p:sp>
      <p:grpSp>
        <p:nvGrpSpPr>
          <p:cNvPr id="122885" name="Group 28"/>
          <p:cNvGrpSpPr>
            <a:grpSpLocks/>
          </p:cNvGrpSpPr>
          <p:nvPr/>
        </p:nvGrpSpPr>
        <p:grpSpPr bwMode="auto">
          <a:xfrm>
            <a:off x="2157413" y="1219200"/>
            <a:ext cx="1828800" cy="533400"/>
            <a:chOff x="1584" y="768"/>
            <a:chExt cx="1248" cy="336"/>
          </a:xfrm>
        </p:grpSpPr>
        <p:grpSp>
          <p:nvGrpSpPr>
            <p:cNvPr id="122990" name="Group 17"/>
            <p:cNvGrpSpPr>
              <a:grpSpLocks/>
            </p:cNvGrpSpPr>
            <p:nvPr/>
          </p:nvGrpSpPr>
          <p:grpSpPr bwMode="auto">
            <a:xfrm>
              <a:off x="1920" y="816"/>
              <a:ext cx="912" cy="288"/>
              <a:chOff x="1920" y="816"/>
              <a:chExt cx="912" cy="288"/>
            </a:xfrm>
          </p:grpSpPr>
          <p:sp>
            <p:nvSpPr>
              <p:cNvPr id="122993" name="Oval 8"/>
              <p:cNvSpPr>
                <a:spLocks noChangeArrowheads="1"/>
              </p:cNvSpPr>
              <p:nvPr/>
            </p:nvSpPr>
            <p:spPr bwMode="auto">
              <a:xfrm>
                <a:off x="2064" y="864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150000"/>
                  </a:lnSpc>
                  <a:buClr>
                    <a:schemeClr val="accent1"/>
                  </a:buClr>
                  <a:buSzPct val="85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1pPr>
                <a:lvl2pPr marL="742950" indent="-285750">
                  <a:lnSpc>
                    <a:spcPct val="150000"/>
                  </a:lnSpc>
                  <a:buClr>
                    <a:schemeClr val="accent1"/>
                  </a:buClr>
                  <a:buSzPct val="85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2pPr>
                <a:lvl3pPr marL="1143000" indent="-228600">
                  <a:lnSpc>
                    <a:spcPct val="150000"/>
                  </a:lnSpc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3pPr>
                <a:lvl4pPr marL="1600200" indent="-228600">
                  <a:lnSpc>
                    <a:spcPct val="150000"/>
                  </a:lnSpc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4pPr>
                <a:lvl5pPr marL="2057400" indent="-228600">
                  <a:lnSpc>
                    <a:spcPct val="150000"/>
                  </a:lnSpc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5pPr>
                <a:lvl6pPr marL="2514600" indent="-2286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6pPr>
                <a:lvl7pPr marL="2971800" indent="-2286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7pPr>
                <a:lvl8pPr marL="3429000" indent="-2286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8pPr>
                <a:lvl9pPr marL="3886200" indent="-2286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endParaRPr lang="en-IN" altLang="en-US" sz="1800">
                  <a:latin typeface="Arial" panose="020B0604020202020204" pitchFamily="34" charset="0"/>
                </a:endParaRPr>
              </a:p>
            </p:txBody>
          </p:sp>
          <p:grpSp>
            <p:nvGrpSpPr>
              <p:cNvPr id="122994" name="Group 9"/>
              <p:cNvGrpSpPr>
                <a:grpSpLocks/>
              </p:cNvGrpSpPr>
              <p:nvPr/>
            </p:nvGrpSpPr>
            <p:grpSpPr bwMode="auto">
              <a:xfrm>
                <a:off x="2544" y="816"/>
                <a:ext cx="288" cy="288"/>
                <a:chOff x="1296" y="1056"/>
                <a:chExt cx="288" cy="288"/>
              </a:xfrm>
            </p:grpSpPr>
            <p:sp>
              <p:nvSpPr>
                <p:cNvPr id="122997" name="Oval 10"/>
                <p:cNvSpPr>
                  <a:spLocks noChangeArrowheads="1"/>
                </p:cNvSpPr>
                <p:nvPr/>
              </p:nvSpPr>
              <p:spPr bwMode="auto">
                <a:xfrm>
                  <a:off x="1296" y="1056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50000"/>
                    </a:lnSpc>
                    <a:buClr>
                      <a:schemeClr val="accent1"/>
                    </a:buClr>
                    <a:buSzPct val="85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mbria" panose="02040503050406030204" pitchFamily="18" charset="0"/>
                    </a:defRPr>
                  </a:lvl1pPr>
                  <a:lvl2pPr marL="742950" indent="-285750">
                    <a:lnSpc>
                      <a:spcPct val="150000"/>
                    </a:lnSpc>
                    <a:buClr>
                      <a:schemeClr val="accent1"/>
                    </a:buClr>
                    <a:buSzPct val="85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mbria" panose="02040503050406030204" pitchFamily="18" charset="0"/>
                    </a:defRPr>
                  </a:lvl2pPr>
                  <a:lvl3pPr marL="1143000" indent="-228600">
                    <a:lnSpc>
                      <a:spcPct val="150000"/>
                    </a:lnSpc>
                    <a:buClr>
                      <a:schemeClr val="accent1"/>
                    </a:buClr>
                    <a:buSzPct val="9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mbria" panose="02040503050406030204" pitchFamily="18" charset="0"/>
                    </a:defRPr>
                  </a:lvl3pPr>
                  <a:lvl4pPr marL="1600200" indent="-228600">
                    <a:lnSpc>
                      <a:spcPct val="150000"/>
                    </a:lnSpc>
                    <a:buClr>
                      <a:schemeClr val="accent1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mbria" panose="02040503050406030204" pitchFamily="18" charset="0"/>
                    </a:defRPr>
                  </a:lvl4pPr>
                  <a:lvl5pPr marL="2057400" indent="-228600">
                    <a:lnSpc>
                      <a:spcPct val="150000"/>
                    </a:lnSpc>
                    <a:buClr>
                      <a:schemeClr val="accent1"/>
                    </a:buClr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mbria" panose="02040503050406030204" pitchFamily="18" charset="0"/>
                    </a:defRPr>
                  </a:lvl5pPr>
                  <a:lvl6pPr marL="2514600" indent="-228600" eaLnBrk="0" fontAlgn="base" hangingPunct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mbria" panose="02040503050406030204" pitchFamily="18" charset="0"/>
                    </a:defRPr>
                  </a:lvl6pPr>
                  <a:lvl7pPr marL="2971800" indent="-228600" eaLnBrk="0" fontAlgn="base" hangingPunct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mbria" panose="02040503050406030204" pitchFamily="18" charset="0"/>
                    </a:defRPr>
                  </a:lvl7pPr>
                  <a:lvl8pPr marL="3429000" indent="-228600" eaLnBrk="0" fontAlgn="base" hangingPunct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mbria" panose="02040503050406030204" pitchFamily="18" charset="0"/>
                    </a:defRPr>
                  </a:lvl8pPr>
                  <a:lvl9pPr marL="3886200" indent="-228600" eaLnBrk="0" fontAlgn="base" hangingPunct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mbria" panose="02040503050406030204" pitchFamily="18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IN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22998" name="Oval 11"/>
                <p:cNvSpPr>
                  <a:spLocks noChangeArrowheads="1"/>
                </p:cNvSpPr>
                <p:nvPr/>
              </p:nvSpPr>
              <p:spPr bwMode="auto">
                <a:xfrm>
                  <a:off x="1344" y="1104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50000"/>
                    </a:lnSpc>
                    <a:buClr>
                      <a:schemeClr val="accent1"/>
                    </a:buClr>
                    <a:buSzPct val="85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mbria" panose="02040503050406030204" pitchFamily="18" charset="0"/>
                    </a:defRPr>
                  </a:lvl1pPr>
                  <a:lvl2pPr marL="742950" indent="-285750">
                    <a:lnSpc>
                      <a:spcPct val="150000"/>
                    </a:lnSpc>
                    <a:buClr>
                      <a:schemeClr val="accent1"/>
                    </a:buClr>
                    <a:buSzPct val="85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mbria" panose="02040503050406030204" pitchFamily="18" charset="0"/>
                    </a:defRPr>
                  </a:lvl2pPr>
                  <a:lvl3pPr marL="1143000" indent="-228600">
                    <a:lnSpc>
                      <a:spcPct val="150000"/>
                    </a:lnSpc>
                    <a:buClr>
                      <a:schemeClr val="accent1"/>
                    </a:buClr>
                    <a:buSzPct val="9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mbria" panose="02040503050406030204" pitchFamily="18" charset="0"/>
                    </a:defRPr>
                  </a:lvl3pPr>
                  <a:lvl4pPr marL="1600200" indent="-228600">
                    <a:lnSpc>
                      <a:spcPct val="150000"/>
                    </a:lnSpc>
                    <a:buClr>
                      <a:schemeClr val="accent1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mbria" panose="02040503050406030204" pitchFamily="18" charset="0"/>
                    </a:defRPr>
                  </a:lvl4pPr>
                  <a:lvl5pPr marL="2057400" indent="-228600">
                    <a:lnSpc>
                      <a:spcPct val="150000"/>
                    </a:lnSpc>
                    <a:buClr>
                      <a:schemeClr val="accent1"/>
                    </a:buClr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mbria" panose="02040503050406030204" pitchFamily="18" charset="0"/>
                    </a:defRPr>
                  </a:lvl5pPr>
                  <a:lvl6pPr marL="2514600" indent="-228600" eaLnBrk="0" fontAlgn="base" hangingPunct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mbria" panose="02040503050406030204" pitchFamily="18" charset="0"/>
                    </a:defRPr>
                  </a:lvl6pPr>
                  <a:lvl7pPr marL="2971800" indent="-228600" eaLnBrk="0" fontAlgn="base" hangingPunct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mbria" panose="02040503050406030204" pitchFamily="18" charset="0"/>
                    </a:defRPr>
                  </a:lvl7pPr>
                  <a:lvl8pPr marL="3429000" indent="-228600" eaLnBrk="0" fontAlgn="base" hangingPunct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mbria" panose="02040503050406030204" pitchFamily="18" charset="0"/>
                    </a:defRPr>
                  </a:lvl8pPr>
                  <a:lvl9pPr marL="3886200" indent="-228600" eaLnBrk="0" fontAlgn="base" hangingPunct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mbria" panose="02040503050406030204" pitchFamily="18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IN" altLang="en-US" sz="18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122995" name="Line 13"/>
              <p:cNvSpPr>
                <a:spLocks noChangeShapeType="1"/>
              </p:cNvSpPr>
              <p:nvPr/>
            </p:nvSpPr>
            <p:spPr bwMode="auto">
              <a:xfrm>
                <a:off x="1920" y="96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2996" name="Line 14"/>
              <p:cNvSpPr>
                <a:spLocks noChangeShapeType="1"/>
              </p:cNvSpPr>
              <p:nvPr/>
            </p:nvSpPr>
            <p:spPr bwMode="auto">
              <a:xfrm>
                <a:off x="2256" y="96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22991" name="Text Box 15"/>
            <p:cNvSpPr txBox="1">
              <a:spLocks noChangeArrowheads="1"/>
            </p:cNvSpPr>
            <p:nvPr/>
          </p:nvSpPr>
          <p:spPr bwMode="auto">
            <a:xfrm>
              <a:off x="1584" y="816"/>
              <a:ext cx="25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1pPr>
              <a:lvl2pPr marL="742950" indent="-285750"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2pPr>
              <a:lvl3pPr marL="1143000" indent="-228600">
                <a:lnSpc>
                  <a:spcPct val="150000"/>
                </a:lnSpc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3pPr>
              <a:lvl4pPr marL="1600200" indent="-228600">
                <a:lnSpc>
                  <a:spcPct val="15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4pPr>
              <a:lvl5pPr marL="2057400" indent="-228600">
                <a:lnSpc>
                  <a:spcPct val="150000"/>
                </a:lnSpc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a:</a:t>
              </a:r>
            </a:p>
          </p:txBody>
        </p:sp>
        <p:sp>
          <p:nvSpPr>
            <p:cNvPr id="122992" name="Text Box 25"/>
            <p:cNvSpPr txBox="1">
              <a:spLocks noChangeArrowheads="1"/>
            </p:cNvSpPr>
            <p:nvPr/>
          </p:nvSpPr>
          <p:spPr bwMode="auto">
            <a:xfrm>
              <a:off x="2304" y="768"/>
              <a:ext cx="194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1pPr>
              <a:lvl2pPr marL="742950" indent="-285750"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2pPr>
              <a:lvl3pPr marL="1143000" indent="-228600">
                <a:lnSpc>
                  <a:spcPct val="150000"/>
                </a:lnSpc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3pPr>
              <a:lvl4pPr marL="1600200" indent="-228600">
                <a:lnSpc>
                  <a:spcPct val="15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4pPr>
              <a:lvl5pPr marL="2057400" indent="-228600">
                <a:lnSpc>
                  <a:spcPct val="150000"/>
                </a:lnSpc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122886" name="Group 27"/>
          <p:cNvGrpSpPr>
            <a:grpSpLocks/>
          </p:cNvGrpSpPr>
          <p:nvPr/>
        </p:nvGrpSpPr>
        <p:grpSpPr bwMode="auto">
          <a:xfrm>
            <a:off x="2157413" y="1905000"/>
            <a:ext cx="1757362" cy="533400"/>
            <a:chOff x="4176" y="768"/>
            <a:chExt cx="1200" cy="336"/>
          </a:xfrm>
        </p:grpSpPr>
        <p:sp>
          <p:nvSpPr>
            <p:cNvPr id="122981" name="Text Box 16"/>
            <p:cNvSpPr txBox="1">
              <a:spLocks noChangeArrowheads="1"/>
            </p:cNvSpPr>
            <p:nvPr/>
          </p:nvSpPr>
          <p:spPr bwMode="auto">
            <a:xfrm>
              <a:off x="4848" y="768"/>
              <a:ext cx="194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1pPr>
              <a:lvl2pPr marL="742950" indent="-285750"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2pPr>
              <a:lvl3pPr marL="1143000" indent="-228600">
                <a:lnSpc>
                  <a:spcPct val="150000"/>
                </a:lnSpc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3pPr>
              <a:lvl4pPr marL="1600200" indent="-228600">
                <a:lnSpc>
                  <a:spcPct val="15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4pPr>
              <a:lvl5pPr marL="2057400" indent="-228600">
                <a:lnSpc>
                  <a:spcPct val="150000"/>
                </a:lnSpc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b</a:t>
              </a:r>
            </a:p>
          </p:txBody>
        </p:sp>
        <p:grpSp>
          <p:nvGrpSpPr>
            <p:cNvPr id="122982" name="Group 18"/>
            <p:cNvGrpSpPr>
              <a:grpSpLocks/>
            </p:cNvGrpSpPr>
            <p:nvPr/>
          </p:nvGrpSpPr>
          <p:grpSpPr bwMode="auto">
            <a:xfrm>
              <a:off x="4464" y="816"/>
              <a:ext cx="912" cy="288"/>
              <a:chOff x="1920" y="816"/>
              <a:chExt cx="912" cy="288"/>
            </a:xfrm>
          </p:grpSpPr>
          <p:sp>
            <p:nvSpPr>
              <p:cNvPr id="122984" name="Oval 19"/>
              <p:cNvSpPr>
                <a:spLocks noChangeArrowheads="1"/>
              </p:cNvSpPr>
              <p:nvPr/>
            </p:nvSpPr>
            <p:spPr bwMode="auto">
              <a:xfrm>
                <a:off x="2064" y="864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150000"/>
                  </a:lnSpc>
                  <a:buClr>
                    <a:schemeClr val="accent1"/>
                  </a:buClr>
                  <a:buSzPct val="85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1pPr>
                <a:lvl2pPr marL="742950" indent="-285750">
                  <a:lnSpc>
                    <a:spcPct val="150000"/>
                  </a:lnSpc>
                  <a:buClr>
                    <a:schemeClr val="accent1"/>
                  </a:buClr>
                  <a:buSzPct val="85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2pPr>
                <a:lvl3pPr marL="1143000" indent="-228600">
                  <a:lnSpc>
                    <a:spcPct val="150000"/>
                  </a:lnSpc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3pPr>
                <a:lvl4pPr marL="1600200" indent="-228600">
                  <a:lnSpc>
                    <a:spcPct val="150000"/>
                  </a:lnSpc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4pPr>
                <a:lvl5pPr marL="2057400" indent="-228600">
                  <a:lnSpc>
                    <a:spcPct val="150000"/>
                  </a:lnSpc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5pPr>
                <a:lvl6pPr marL="2514600" indent="-2286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6pPr>
                <a:lvl7pPr marL="2971800" indent="-2286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7pPr>
                <a:lvl8pPr marL="3429000" indent="-2286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8pPr>
                <a:lvl9pPr marL="3886200" indent="-2286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endParaRPr lang="en-IN" altLang="en-US" sz="1800">
                  <a:latin typeface="Arial" panose="020B0604020202020204" pitchFamily="34" charset="0"/>
                </a:endParaRPr>
              </a:p>
            </p:txBody>
          </p:sp>
          <p:grpSp>
            <p:nvGrpSpPr>
              <p:cNvPr id="122985" name="Group 20"/>
              <p:cNvGrpSpPr>
                <a:grpSpLocks/>
              </p:cNvGrpSpPr>
              <p:nvPr/>
            </p:nvGrpSpPr>
            <p:grpSpPr bwMode="auto">
              <a:xfrm>
                <a:off x="2544" y="816"/>
                <a:ext cx="288" cy="288"/>
                <a:chOff x="1296" y="1056"/>
                <a:chExt cx="288" cy="288"/>
              </a:xfrm>
            </p:grpSpPr>
            <p:sp>
              <p:nvSpPr>
                <p:cNvPr id="122988" name="Oval 21"/>
                <p:cNvSpPr>
                  <a:spLocks noChangeArrowheads="1"/>
                </p:cNvSpPr>
                <p:nvPr/>
              </p:nvSpPr>
              <p:spPr bwMode="auto">
                <a:xfrm>
                  <a:off x="1296" y="1056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50000"/>
                    </a:lnSpc>
                    <a:buClr>
                      <a:schemeClr val="accent1"/>
                    </a:buClr>
                    <a:buSzPct val="85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mbria" panose="02040503050406030204" pitchFamily="18" charset="0"/>
                    </a:defRPr>
                  </a:lvl1pPr>
                  <a:lvl2pPr marL="742950" indent="-285750">
                    <a:lnSpc>
                      <a:spcPct val="150000"/>
                    </a:lnSpc>
                    <a:buClr>
                      <a:schemeClr val="accent1"/>
                    </a:buClr>
                    <a:buSzPct val="85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mbria" panose="02040503050406030204" pitchFamily="18" charset="0"/>
                    </a:defRPr>
                  </a:lvl2pPr>
                  <a:lvl3pPr marL="1143000" indent="-228600">
                    <a:lnSpc>
                      <a:spcPct val="150000"/>
                    </a:lnSpc>
                    <a:buClr>
                      <a:schemeClr val="accent1"/>
                    </a:buClr>
                    <a:buSzPct val="9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mbria" panose="02040503050406030204" pitchFamily="18" charset="0"/>
                    </a:defRPr>
                  </a:lvl3pPr>
                  <a:lvl4pPr marL="1600200" indent="-228600">
                    <a:lnSpc>
                      <a:spcPct val="150000"/>
                    </a:lnSpc>
                    <a:buClr>
                      <a:schemeClr val="accent1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mbria" panose="02040503050406030204" pitchFamily="18" charset="0"/>
                    </a:defRPr>
                  </a:lvl4pPr>
                  <a:lvl5pPr marL="2057400" indent="-228600">
                    <a:lnSpc>
                      <a:spcPct val="150000"/>
                    </a:lnSpc>
                    <a:buClr>
                      <a:schemeClr val="accent1"/>
                    </a:buClr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mbria" panose="02040503050406030204" pitchFamily="18" charset="0"/>
                    </a:defRPr>
                  </a:lvl5pPr>
                  <a:lvl6pPr marL="2514600" indent="-228600" eaLnBrk="0" fontAlgn="base" hangingPunct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mbria" panose="02040503050406030204" pitchFamily="18" charset="0"/>
                    </a:defRPr>
                  </a:lvl6pPr>
                  <a:lvl7pPr marL="2971800" indent="-228600" eaLnBrk="0" fontAlgn="base" hangingPunct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mbria" panose="02040503050406030204" pitchFamily="18" charset="0"/>
                    </a:defRPr>
                  </a:lvl7pPr>
                  <a:lvl8pPr marL="3429000" indent="-228600" eaLnBrk="0" fontAlgn="base" hangingPunct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mbria" panose="02040503050406030204" pitchFamily="18" charset="0"/>
                    </a:defRPr>
                  </a:lvl8pPr>
                  <a:lvl9pPr marL="3886200" indent="-228600" eaLnBrk="0" fontAlgn="base" hangingPunct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mbria" panose="02040503050406030204" pitchFamily="18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IN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22989" name="Oval 22"/>
                <p:cNvSpPr>
                  <a:spLocks noChangeArrowheads="1"/>
                </p:cNvSpPr>
                <p:nvPr/>
              </p:nvSpPr>
              <p:spPr bwMode="auto">
                <a:xfrm>
                  <a:off x="1344" y="1104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50000"/>
                    </a:lnSpc>
                    <a:buClr>
                      <a:schemeClr val="accent1"/>
                    </a:buClr>
                    <a:buSzPct val="85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mbria" panose="02040503050406030204" pitchFamily="18" charset="0"/>
                    </a:defRPr>
                  </a:lvl1pPr>
                  <a:lvl2pPr marL="742950" indent="-285750">
                    <a:lnSpc>
                      <a:spcPct val="150000"/>
                    </a:lnSpc>
                    <a:buClr>
                      <a:schemeClr val="accent1"/>
                    </a:buClr>
                    <a:buSzPct val="85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mbria" panose="02040503050406030204" pitchFamily="18" charset="0"/>
                    </a:defRPr>
                  </a:lvl2pPr>
                  <a:lvl3pPr marL="1143000" indent="-228600">
                    <a:lnSpc>
                      <a:spcPct val="150000"/>
                    </a:lnSpc>
                    <a:buClr>
                      <a:schemeClr val="accent1"/>
                    </a:buClr>
                    <a:buSzPct val="9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mbria" panose="02040503050406030204" pitchFamily="18" charset="0"/>
                    </a:defRPr>
                  </a:lvl3pPr>
                  <a:lvl4pPr marL="1600200" indent="-228600">
                    <a:lnSpc>
                      <a:spcPct val="150000"/>
                    </a:lnSpc>
                    <a:buClr>
                      <a:schemeClr val="accent1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mbria" panose="02040503050406030204" pitchFamily="18" charset="0"/>
                    </a:defRPr>
                  </a:lvl4pPr>
                  <a:lvl5pPr marL="2057400" indent="-228600">
                    <a:lnSpc>
                      <a:spcPct val="150000"/>
                    </a:lnSpc>
                    <a:buClr>
                      <a:schemeClr val="accent1"/>
                    </a:buClr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mbria" panose="02040503050406030204" pitchFamily="18" charset="0"/>
                    </a:defRPr>
                  </a:lvl5pPr>
                  <a:lvl6pPr marL="2514600" indent="-228600" eaLnBrk="0" fontAlgn="base" hangingPunct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mbria" panose="02040503050406030204" pitchFamily="18" charset="0"/>
                    </a:defRPr>
                  </a:lvl6pPr>
                  <a:lvl7pPr marL="2971800" indent="-228600" eaLnBrk="0" fontAlgn="base" hangingPunct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mbria" panose="02040503050406030204" pitchFamily="18" charset="0"/>
                    </a:defRPr>
                  </a:lvl7pPr>
                  <a:lvl8pPr marL="3429000" indent="-228600" eaLnBrk="0" fontAlgn="base" hangingPunct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mbria" panose="02040503050406030204" pitchFamily="18" charset="0"/>
                    </a:defRPr>
                  </a:lvl8pPr>
                  <a:lvl9pPr marL="3886200" indent="-228600" eaLnBrk="0" fontAlgn="base" hangingPunct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mbria" panose="02040503050406030204" pitchFamily="18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IN" altLang="en-US" sz="18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122986" name="Line 23"/>
              <p:cNvSpPr>
                <a:spLocks noChangeShapeType="1"/>
              </p:cNvSpPr>
              <p:nvPr/>
            </p:nvSpPr>
            <p:spPr bwMode="auto">
              <a:xfrm>
                <a:off x="1920" y="96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2987" name="Line 24"/>
              <p:cNvSpPr>
                <a:spLocks noChangeShapeType="1"/>
              </p:cNvSpPr>
              <p:nvPr/>
            </p:nvSpPr>
            <p:spPr bwMode="auto">
              <a:xfrm>
                <a:off x="2256" y="96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22983" name="Text Box 26"/>
            <p:cNvSpPr txBox="1">
              <a:spLocks noChangeArrowheads="1"/>
            </p:cNvSpPr>
            <p:nvPr/>
          </p:nvSpPr>
          <p:spPr bwMode="auto">
            <a:xfrm>
              <a:off x="4176" y="816"/>
              <a:ext cx="25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1pPr>
              <a:lvl2pPr marL="742950" indent="-285750"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2pPr>
              <a:lvl3pPr marL="1143000" indent="-228600">
                <a:lnSpc>
                  <a:spcPct val="150000"/>
                </a:lnSpc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3pPr>
              <a:lvl4pPr marL="1600200" indent="-228600">
                <a:lnSpc>
                  <a:spcPct val="15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4pPr>
              <a:lvl5pPr marL="2057400" indent="-228600">
                <a:lnSpc>
                  <a:spcPct val="150000"/>
                </a:lnSpc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b:</a:t>
              </a:r>
            </a:p>
          </p:txBody>
        </p:sp>
      </p:grpSp>
      <p:sp>
        <p:nvSpPr>
          <p:cNvPr id="122887" name="Text Box 29"/>
          <p:cNvSpPr txBox="1">
            <a:spLocks noChangeArrowheads="1"/>
          </p:cNvSpPr>
          <p:nvPr/>
        </p:nvSpPr>
        <p:spPr bwMode="auto">
          <a:xfrm>
            <a:off x="5251450" y="1600200"/>
            <a:ext cx="78263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(a | b)</a:t>
            </a:r>
          </a:p>
        </p:txBody>
      </p:sp>
      <p:grpSp>
        <p:nvGrpSpPr>
          <p:cNvPr id="122888" name="Group 90"/>
          <p:cNvGrpSpPr>
            <a:grpSpLocks/>
          </p:cNvGrpSpPr>
          <p:nvPr/>
        </p:nvGrpSpPr>
        <p:grpSpPr bwMode="auto">
          <a:xfrm>
            <a:off x="6237288" y="1219200"/>
            <a:ext cx="2813050" cy="1143000"/>
            <a:chOff x="1488" y="1392"/>
            <a:chExt cx="1920" cy="720"/>
          </a:xfrm>
        </p:grpSpPr>
        <p:sp>
          <p:nvSpPr>
            <p:cNvPr id="122959" name="Text Box 47"/>
            <p:cNvSpPr txBox="1">
              <a:spLocks noChangeArrowheads="1"/>
            </p:cNvSpPr>
            <p:nvPr/>
          </p:nvSpPr>
          <p:spPr bwMode="auto">
            <a:xfrm>
              <a:off x="2400" y="1392"/>
              <a:ext cx="194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1pPr>
              <a:lvl2pPr marL="742950" indent="-285750"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2pPr>
              <a:lvl3pPr marL="1143000" indent="-228600">
                <a:lnSpc>
                  <a:spcPct val="150000"/>
                </a:lnSpc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3pPr>
              <a:lvl4pPr marL="1600200" indent="-228600">
                <a:lnSpc>
                  <a:spcPct val="15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4pPr>
              <a:lvl5pPr marL="2057400" indent="-228600">
                <a:lnSpc>
                  <a:spcPct val="150000"/>
                </a:lnSpc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  <a:sym typeface="Symbol" panose="05050102010706020507" pitchFamily="18" charset="2"/>
                </a:rPr>
                <a:t>a</a:t>
              </a:r>
            </a:p>
          </p:txBody>
        </p:sp>
        <p:grpSp>
          <p:nvGrpSpPr>
            <p:cNvPr id="122960" name="Group 54"/>
            <p:cNvGrpSpPr>
              <a:grpSpLocks/>
            </p:cNvGrpSpPr>
            <p:nvPr/>
          </p:nvGrpSpPr>
          <p:grpSpPr bwMode="auto">
            <a:xfrm>
              <a:off x="1488" y="1440"/>
              <a:ext cx="1920" cy="672"/>
              <a:chOff x="1392" y="1344"/>
              <a:chExt cx="1920" cy="672"/>
            </a:xfrm>
          </p:grpSpPr>
          <p:sp>
            <p:nvSpPr>
              <p:cNvPr id="122961" name="Oval 55"/>
              <p:cNvSpPr>
                <a:spLocks noChangeArrowheads="1"/>
              </p:cNvSpPr>
              <p:nvPr/>
            </p:nvSpPr>
            <p:spPr bwMode="auto">
              <a:xfrm>
                <a:off x="2592" y="1824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150000"/>
                  </a:lnSpc>
                  <a:buClr>
                    <a:schemeClr val="accent1"/>
                  </a:buClr>
                  <a:buSzPct val="85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1pPr>
                <a:lvl2pPr marL="742950" indent="-285750">
                  <a:lnSpc>
                    <a:spcPct val="150000"/>
                  </a:lnSpc>
                  <a:buClr>
                    <a:schemeClr val="accent1"/>
                  </a:buClr>
                  <a:buSzPct val="85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2pPr>
                <a:lvl3pPr marL="1143000" indent="-228600">
                  <a:lnSpc>
                    <a:spcPct val="150000"/>
                  </a:lnSpc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3pPr>
                <a:lvl4pPr marL="1600200" indent="-228600">
                  <a:lnSpc>
                    <a:spcPct val="150000"/>
                  </a:lnSpc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4pPr>
                <a:lvl5pPr marL="2057400" indent="-228600">
                  <a:lnSpc>
                    <a:spcPct val="150000"/>
                  </a:lnSpc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5pPr>
                <a:lvl6pPr marL="2514600" indent="-2286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6pPr>
                <a:lvl7pPr marL="2971800" indent="-2286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7pPr>
                <a:lvl8pPr marL="3429000" indent="-2286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8pPr>
                <a:lvl9pPr marL="3886200" indent="-2286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endParaRPr lang="en-I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2962" name="Oval 56"/>
              <p:cNvSpPr>
                <a:spLocks noChangeArrowheads="1"/>
              </p:cNvSpPr>
              <p:nvPr/>
            </p:nvSpPr>
            <p:spPr bwMode="auto">
              <a:xfrm>
                <a:off x="2592" y="1344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150000"/>
                  </a:lnSpc>
                  <a:buClr>
                    <a:schemeClr val="accent1"/>
                  </a:buClr>
                  <a:buSzPct val="85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1pPr>
                <a:lvl2pPr marL="742950" indent="-285750">
                  <a:lnSpc>
                    <a:spcPct val="150000"/>
                  </a:lnSpc>
                  <a:buClr>
                    <a:schemeClr val="accent1"/>
                  </a:buClr>
                  <a:buSzPct val="85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2pPr>
                <a:lvl3pPr marL="1143000" indent="-228600">
                  <a:lnSpc>
                    <a:spcPct val="150000"/>
                  </a:lnSpc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3pPr>
                <a:lvl4pPr marL="1600200" indent="-228600">
                  <a:lnSpc>
                    <a:spcPct val="150000"/>
                  </a:lnSpc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4pPr>
                <a:lvl5pPr marL="2057400" indent="-228600">
                  <a:lnSpc>
                    <a:spcPct val="150000"/>
                  </a:lnSpc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5pPr>
                <a:lvl6pPr marL="2514600" indent="-2286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6pPr>
                <a:lvl7pPr marL="2971800" indent="-2286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7pPr>
                <a:lvl8pPr marL="3429000" indent="-2286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8pPr>
                <a:lvl9pPr marL="3886200" indent="-2286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endParaRPr lang="en-I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2963" name="Oval 57"/>
              <p:cNvSpPr>
                <a:spLocks noChangeArrowheads="1"/>
              </p:cNvSpPr>
              <p:nvPr/>
            </p:nvSpPr>
            <p:spPr bwMode="auto">
              <a:xfrm>
                <a:off x="2064" y="1824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150000"/>
                  </a:lnSpc>
                  <a:buClr>
                    <a:schemeClr val="accent1"/>
                  </a:buClr>
                  <a:buSzPct val="85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1pPr>
                <a:lvl2pPr marL="742950" indent="-285750">
                  <a:lnSpc>
                    <a:spcPct val="150000"/>
                  </a:lnSpc>
                  <a:buClr>
                    <a:schemeClr val="accent1"/>
                  </a:buClr>
                  <a:buSzPct val="85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2pPr>
                <a:lvl3pPr marL="1143000" indent="-228600">
                  <a:lnSpc>
                    <a:spcPct val="150000"/>
                  </a:lnSpc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3pPr>
                <a:lvl4pPr marL="1600200" indent="-228600">
                  <a:lnSpc>
                    <a:spcPct val="150000"/>
                  </a:lnSpc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4pPr>
                <a:lvl5pPr marL="2057400" indent="-228600">
                  <a:lnSpc>
                    <a:spcPct val="150000"/>
                  </a:lnSpc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5pPr>
                <a:lvl6pPr marL="2514600" indent="-2286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6pPr>
                <a:lvl7pPr marL="2971800" indent="-2286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7pPr>
                <a:lvl8pPr marL="3429000" indent="-2286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8pPr>
                <a:lvl9pPr marL="3886200" indent="-2286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endParaRPr lang="en-I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2964" name="Oval 58"/>
              <p:cNvSpPr>
                <a:spLocks noChangeArrowheads="1"/>
              </p:cNvSpPr>
              <p:nvPr/>
            </p:nvSpPr>
            <p:spPr bwMode="auto">
              <a:xfrm>
                <a:off x="2064" y="1344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150000"/>
                  </a:lnSpc>
                  <a:buClr>
                    <a:schemeClr val="accent1"/>
                  </a:buClr>
                  <a:buSzPct val="85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1pPr>
                <a:lvl2pPr marL="742950" indent="-285750">
                  <a:lnSpc>
                    <a:spcPct val="150000"/>
                  </a:lnSpc>
                  <a:buClr>
                    <a:schemeClr val="accent1"/>
                  </a:buClr>
                  <a:buSzPct val="85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2pPr>
                <a:lvl3pPr marL="1143000" indent="-228600">
                  <a:lnSpc>
                    <a:spcPct val="150000"/>
                  </a:lnSpc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3pPr>
                <a:lvl4pPr marL="1600200" indent="-228600">
                  <a:lnSpc>
                    <a:spcPct val="150000"/>
                  </a:lnSpc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4pPr>
                <a:lvl5pPr marL="2057400" indent="-228600">
                  <a:lnSpc>
                    <a:spcPct val="150000"/>
                  </a:lnSpc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5pPr>
                <a:lvl6pPr marL="2514600" indent="-2286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6pPr>
                <a:lvl7pPr marL="2971800" indent="-2286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7pPr>
                <a:lvl8pPr marL="3429000" indent="-2286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8pPr>
                <a:lvl9pPr marL="3886200" indent="-2286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endParaRPr lang="en-I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2965" name="Oval 59"/>
              <p:cNvSpPr>
                <a:spLocks noChangeArrowheads="1"/>
              </p:cNvSpPr>
              <p:nvPr/>
            </p:nvSpPr>
            <p:spPr bwMode="auto">
              <a:xfrm>
                <a:off x="1584" y="1536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150000"/>
                  </a:lnSpc>
                  <a:buClr>
                    <a:schemeClr val="accent1"/>
                  </a:buClr>
                  <a:buSzPct val="85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1pPr>
                <a:lvl2pPr marL="742950" indent="-285750">
                  <a:lnSpc>
                    <a:spcPct val="150000"/>
                  </a:lnSpc>
                  <a:buClr>
                    <a:schemeClr val="accent1"/>
                  </a:buClr>
                  <a:buSzPct val="85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2pPr>
                <a:lvl3pPr marL="1143000" indent="-228600">
                  <a:lnSpc>
                    <a:spcPct val="150000"/>
                  </a:lnSpc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3pPr>
                <a:lvl4pPr marL="1600200" indent="-228600">
                  <a:lnSpc>
                    <a:spcPct val="150000"/>
                  </a:lnSpc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4pPr>
                <a:lvl5pPr marL="2057400" indent="-228600">
                  <a:lnSpc>
                    <a:spcPct val="150000"/>
                  </a:lnSpc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5pPr>
                <a:lvl6pPr marL="2514600" indent="-2286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6pPr>
                <a:lvl7pPr marL="2971800" indent="-2286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7pPr>
                <a:lvl8pPr marL="3429000" indent="-2286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8pPr>
                <a:lvl9pPr marL="3886200" indent="-2286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endParaRPr lang="en-IN" altLang="en-US" sz="1800">
                  <a:latin typeface="Arial" panose="020B0604020202020204" pitchFamily="34" charset="0"/>
                </a:endParaRPr>
              </a:p>
            </p:txBody>
          </p:sp>
          <p:grpSp>
            <p:nvGrpSpPr>
              <p:cNvPr id="122966" name="Group 60"/>
              <p:cNvGrpSpPr>
                <a:grpSpLocks/>
              </p:cNvGrpSpPr>
              <p:nvPr/>
            </p:nvGrpSpPr>
            <p:grpSpPr bwMode="auto">
              <a:xfrm>
                <a:off x="3024" y="1536"/>
                <a:ext cx="288" cy="288"/>
                <a:chOff x="1296" y="1056"/>
                <a:chExt cx="288" cy="288"/>
              </a:xfrm>
            </p:grpSpPr>
            <p:sp>
              <p:nvSpPr>
                <p:cNvPr id="122979" name="Oval 61"/>
                <p:cNvSpPr>
                  <a:spLocks noChangeArrowheads="1"/>
                </p:cNvSpPr>
                <p:nvPr/>
              </p:nvSpPr>
              <p:spPr bwMode="auto">
                <a:xfrm>
                  <a:off x="1296" y="1056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50000"/>
                    </a:lnSpc>
                    <a:buClr>
                      <a:schemeClr val="accent1"/>
                    </a:buClr>
                    <a:buSzPct val="85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mbria" panose="02040503050406030204" pitchFamily="18" charset="0"/>
                    </a:defRPr>
                  </a:lvl1pPr>
                  <a:lvl2pPr marL="742950" indent="-285750">
                    <a:lnSpc>
                      <a:spcPct val="150000"/>
                    </a:lnSpc>
                    <a:buClr>
                      <a:schemeClr val="accent1"/>
                    </a:buClr>
                    <a:buSzPct val="85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mbria" panose="02040503050406030204" pitchFamily="18" charset="0"/>
                    </a:defRPr>
                  </a:lvl2pPr>
                  <a:lvl3pPr marL="1143000" indent="-228600">
                    <a:lnSpc>
                      <a:spcPct val="150000"/>
                    </a:lnSpc>
                    <a:buClr>
                      <a:schemeClr val="accent1"/>
                    </a:buClr>
                    <a:buSzPct val="9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mbria" panose="02040503050406030204" pitchFamily="18" charset="0"/>
                    </a:defRPr>
                  </a:lvl3pPr>
                  <a:lvl4pPr marL="1600200" indent="-228600">
                    <a:lnSpc>
                      <a:spcPct val="150000"/>
                    </a:lnSpc>
                    <a:buClr>
                      <a:schemeClr val="accent1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mbria" panose="02040503050406030204" pitchFamily="18" charset="0"/>
                    </a:defRPr>
                  </a:lvl4pPr>
                  <a:lvl5pPr marL="2057400" indent="-228600">
                    <a:lnSpc>
                      <a:spcPct val="150000"/>
                    </a:lnSpc>
                    <a:buClr>
                      <a:schemeClr val="accent1"/>
                    </a:buClr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mbria" panose="02040503050406030204" pitchFamily="18" charset="0"/>
                    </a:defRPr>
                  </a:lvl5pPr>
                  <a:lvl6pPr marL="2514600" indent="-228600" eaLnBrk="0" fontAlgn="base" hangingPunct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mbria" panose="02040503050406030204" pitchFamily="18" charset="0"/>
                    </a:defRPr>
                  </a:lvl6pPr>
                  <a:lvl7pPr marL="2971800" indent="-228600" eaLnBrk="0" fontAlgn="base" hangingPunct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mbria" panose="02040503050406030204" pitchFamily="18" charset="0"/>
                    </a:defRPr>
                  </a:lvl7pPr>
                  <a:lvl8pPr marL="3429000" indent="-228600" eaLnBrk="0" fontAlgn="base" hangingPunct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mbria" panose="02040503050406030204" pitchFamily="18" charset="0"/>
                    </a:defRPr>
                  </a:lvl8pPr>
                  <a:lvl9pPr marL="3886200" indent="-228600" eaLnBrk="0" fontAlgn="base" hangingPunct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mbria" panose="02040503050406030204" pitchFamily="18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IN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22980" name="Oval 62"/>
                <p:cNvSpPr>
                  <a:spLocks noChangeArrowheads="1"/>
                </p:cNvSpPr>
                <p:nvPr/>
              </p:nvSpPr>
              <p:spPr bwMode="auto">
                <a:xfrm>
                  <a:off x="1344" y="1104"/>
                  <a:ext cx="192" cy="19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50000"/>
                    </a:lnSpc>
                    <a:buClr>
                      <a:schemeClr val="accent1"/>
                    </a:buClr>
                    <a:buSzPct val="85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mbria" panose="02040503050406030204" pitchFamily="18" charset="0"/>
                    </a:defRPr>
                  </a:lvl1pPr>
                  <a:lvl2pPr marL="742950" indent="-285750">
                    <a:lnSpc>
                      <a:spcPct val="150000"/>
                    </a:lnSpc>
                    <a:buClr>
                      <a:schemeClr val="accent1"/>
                    </a:buClr>
                    <a:buSzPct val="85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mbria" panose="02040503050406030204" pitchFamily="18" charset="0"/>
                    </a:defRPr>
                  </a:lvl2pPr>
                  <a:lvl3pPr marL="1143000" indent="-228600">
                    <a:lnSpc>
                      <a:spcPct val="150000"/>
                    </a:lnSpc>
                    <a:buClr>
                      <a:schemeClr val="accent1"/>
                    </a:buClr>
                    <a:buSzPct val="9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mbria" panose="02040503050406030204" pitchFamily="18" charset="0"/>
                    </a:defRPr>
                  </a:lvl3pPr>
                  <a:lvl4pPr marL="1600200" indent="-228600">
                    <a:lnSpc>
                      <a:spcPct val="150000"/>
                    </a:lnSpc>
                    <a:buClr>
                      <a:schemeClr val="accent1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mbria" panose="02040503050406030204" pitchFamily="18" charset="0"/>
                    </a:defRPr>
                  </a:lvl4pPr>
                  <a:lvl5pPr marL="2057400" indent="-228600">
                    <a:lnSpc>
                      <a:spcPct val="150000"/>
                    </a:lnSpc>
                    <a:buClr>
                      <a:schemeClr val="accent1"/>
                    </a:buClr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mbria" panose="02040503050406030204" pitchFamily="18" charset="0"/>
                    </a:defRPr>
                  </a:lvl5pPr>
                  <a:lvl6pPr marL="2514600" indent="-228600" eaLnBrk="0" fontAlgn="base" hangingPunct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mbria" panose="02040503050406030204" pitchFamily="18" charset="0"/>
                    </a:defRPr>
                  </a:lvl6pPr>
                  <a:lvl7pPr marL="2971800" indent="-228600" eaLnBrk="0" fontAlgn="base" hangingPunct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mbria" panose="02040503050406030204" pitchFamily="18" charset="0"/>
                    </a:defRPr>
                  </a:lvl7pPr>
                  <a:lvl8pPr marL="3429000" indent="-228600" eaLnBrk="0" fontAlgn="base" hangingPunct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mbria" panose="02040503050406030204" pitchFamily="18" charset="0"/>
                    </a:defRPr>
                  </a:lvl8pPr>
                  <a:lvl9pPr marL="3886200" indent="-228600" eaLnBrk="0" fontAlgn="base" hangingPunct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mbria" panose="02040503050406030204" pitchFamily="18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lang="en-IN" altLang="en-US" sz="18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122967" name="Line 63"/>
              <p:cNvSpPr>
                <a:spLocks noChangeShapeType="1"/>
              </p:cNvSpPr>
              <p:nvPr/>
            </p:nvSpPr>
            <p:spPr bwMode="auto">
              <a:xfrm>
                <a:off x="1392" y="163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2968" name="Line 64"/>
              <p:cNvSpPr>
                <a:spLocks noChangeShapeType="1"/>
              </p:cNvSpPr>
              <p:nvPr/>
            </p:nvSpPr>
            <p:spPr bwMode="auto">
              <a:xfrm flipV="1">
                <a:off x="1776" y="1488"/>
                <a:ext cx="28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2969" name="Line 65"/>
              <p:cNvSpPr>
                <a:spLocks noChangeShapeType="1"/>
              </p:cNvSpPr>
              <p:nvPr/>
            </p:nvSpPr>
            <p:spPr bwMode="auto">
              <a:xfrm>
                <a:off x="1776" y="1680"/>
                <a:ext cx="28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2970" name="Line 66"/>
              <p:cNvSpPr>
                <a:spLocks noChangeShapeType="1"/>
              </p:cNvSpPr>
              <p:nvPr/>
            </p:nvSpPr>
            <p:spPr bwMode="auto">
              <a:xfrm>
                <a:off x="2256" y="1440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2971" name="Line 67"/>
              <p:cNvSpPr>
                <a:spLocks noChangeShapeType="1"/>
              </p:cNvSpPr>
              <p:nvPr/>
            </p:nvSpPr>
            <p:spPr bwMode="auto">
              <a:xfrm>
                <a:off x="2256" y="1920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2972" name="Line 68"/>
              <p:cNvSpPr>
                <a:spLocks noChangeShapeType="1"/>
              </p:cNvSpPr>
              <p:nvPr/>
            </p:nvSpPr>
            <p:spPr bwMode="auto">
              <a:xfrm>
                <a:off x="2784" y="1488"/>
                <a:ext cx="24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2973" name="Line 69"/>
              <p:cNvSpPr>
                <a:spLocks noChangeShapeType="1"/>
              </p:cNvSpPr>
              <p:nvPr/>
            </p:nvSpPr>
            <p:spPr bwMode="auto">
              <a:xfrm flipV="1">
                <a:off x="2784" y="1776"/>
                <a:ext cx="24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2974" name="Text Box 70"/>
              <p:cNvSpPr txBox="1">
                <a:spLocks noChangeArrowheads="1"/>
              </p:cNvSpPr>
              <p:nvPr/>
            </p:nvSpPr>
            <p:spPr bwMode="auto">
              <a:xfrm>
                <a:off x="2304" y="1776"/>
                <a:ext cx="194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150000"/>
                  </a:lnSpc>
                  <a:buClr>
                    <a:schemeClr val="accent1"/>
                  </a:buClr>
                  <a:buSzPct val="85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1pPr>
                <a:lvl2pPr marL="742950" indent="-285750">
                  <a:lnSpc>
                    <a:spcPct val="150000"/>
                  </a:lnSpc>
                  <a:buClr>
                    <a:schemeClr val="accent1"/>
                  </a:buClr>
                  <a:buSzPct val="85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2pPr>
                <a:lvl3pPr marL="1143000" indent="-228600">
                  <a:lnSpc>
                    <a:spcPct val="150000"/>
                  </a:lnSpc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3pPr>
                <a:lvl4pPr marL="1600200" indent="-228600">
                  <a:lnSpc>
                    <a:spcPct val="150000"/>
                  </a:lnSpc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4pPr>
                <a:lvl5pPr marL="2057400" indent="-228600">
                  <a:lnSpc>
                    <a:spcPct val="150000"/>
                  </a:lnSpc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5pPr>
                <a:lvl6pPr marL="2514600" indent="-2286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6pPr>
                <a:lvl7pPr marL="2971800" indent="-2286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7pPr>
                <a:lvl8pPr marL="3429000" indent="-2286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8pPr>
                <a:lvl9pPr marL="3886200" indent="-2286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en-US" altLang="en-US" sz="1400">
                    <a:latin typeface="Arial" panose="020B0604020202020204" pitchFamily="34" charset="0"/>
                    <a:sym typeface="Symbol" panose="05050102010706020507" pitchFamily="18" charset="2"/>
                  </a:rPr>
                  <a:t>b</a:t>
                </a:r>
              </a:p>
            </p:txBody>
          </p:sp>
          <p:sp>
            <p:nvSpPr>
              <p:cNvPr id="122975" name="Text Box 71"/>
              <p:cNvSpPr txBox="1">
                <a:spLocks noChangeArrowheads="1"/>
              </p:cNvSpPr>
              <p:nvPr/>
            </p:nvSpPr>
            <p:spPr bwMode="auto">
              <a:xfrm>
                <a:off x="2784" y="1680"/>
                <a:ext cx="16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50000"/>
                  </a:lnSpc>
                  <a:buClr>
                    <a:schemeClr val="accent1"/>
                  </a:buClr>
                  <a:buSzPct val="85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1pPr>
                <a:lvl2pPr marL="742950" indent="-285750">
                  <a:lnSpc>
                    <a:spcPct val="150000"/>
                  </a:lnSpc>
                  <a:buClr>
                    <a:schemeClr val="accent1"/>
                  </a:buClr>
                  <a:buSzPct val="85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2pPr>
                <a:lvl3pPr marL="1143000" indent="-228600">
                  <a:lnSpc>
                    <a:spcPct val="150000"/>
                  </a:lnSpc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3pPr>
                <a:lvl4pPr marL="1600200" indent="-228600">
                  <a:lnSpc>
                    <a:spcPct val="150000"/>
                  </a:lnSpc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4pPr>
                <a:lvl5pPr marL="2057400" indent="-228600">
                  <a:lnSpc>
                    <a:spcPct val="150000"/>
                  </a:lnSpc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5pPr>
                <a:lvl6pPr marL="2514600" indent="-2286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6pPr>
                <a:lvl7pPr marL="2971800" indent="-2286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7pPr>
                <a:lvl8pPr marL="3429000" indent="-2286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8pPr>
                <a:lvl9pPr marL="3886200" indent="-2286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en-US" altLang="en-US" sz="1400">
                    <a:latin typeface="Arial" panose="020B0604020202020204" pitchFamily="34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122976" name="Text Box 72"/>
              <p:cNvSpPr txBox="1">
                <a:spLocks noChangeArrowheads="1"/>
              </p:cNvSpPr>
              <p:nvPr/>
            </p:nvSpPr>
            <p:spPr bwMode="auto">
              <a:xfrm>
                <a:off x="2784" y="1344"/>
                <a:ext cx="16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50000"/>
                  </a:lnSpc>
                  <a:buClr>
                    <a:schemeClr val="accent1"/>
                  </a:buClr>
                  <a:buSzPct val="85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1pPr>
                <a:lvl2pPr marL="742950" indent="-285750">
                  <a:lnSpc>
                    <a:spcPct val="150000"/>
                  </a:lnSpc>
                  <a:buClr>
                    <a:schemeClr val="accent1"/>
                  </a:buClr>
                  <a:buSzPct val="85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2pPr>
                <a:lvl3pPr marL="1143000" indent="-228600">
                  <a:lnSpc>
                    <a:spcPct val="150000"/>
                  </a:lnSpc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3pPr>
                <a:lvl4pPr marL="1600200" indent="-228600">
                  <a:lnSpc>
                    <a:spcPct val="150000"/>
                  </a:lnSpc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4pPr>
                <a:lvl5pPr marL="2057400" indent="-228600">
                  <a:lnSpc>
                    <a:spcPct val="150000"/>
                  </a:lnSpc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5pPr>
                <a:lvl6pPr marL="2514600" indent="-2286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6pPr>
                <a:lvl7pPr marL="2971800" indent="-2286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7pPr>
                <a:lvl8pPr marL="3429000" indent="-2286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8pPr>
                <a:lvl9pPr marL="3886200" indent="-2286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en-US" altLang="en-US" sz="1400">
                    <a:latin typeface="Arial" panose="020B0604020202020204" pitchFamily="34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122977" name="Text Box 73"/>
              <p:cNvSpPr txBox="1">
                <a:spLocks noChangeArrowheads="1"/>
              </p:cNvSpPr>
              <p:nvPr/>
            </p:nvSpPr>
            <p:spPr bwMode="auto">
              <a:xfrm>
                <a:off x="1824" y="1632"/>
                <a:ext cx="16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50000"/>
                  </a:lnSpc>
                  <a:buClr>
                    <a:schemeClr val="accent1"/>
                  </a:buClr>
                  <a:buSzPct val="85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1pPr>
                <a:lvl2pPr marL="742950" indent="-285750">
                  <a:lnSpc>
                    <a:spcPct val="150000"/>
                  </a:lnSpc>
                  <a:buClr>
                    <a:schemeClr val="accent1"/>
                  </a:buClr>
                  <a:buSzPct val="85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2pPr>
                <a:lvl3pPr marL="1143000" indent="-228600">
                  <a:lnSpc>
                    <a:spcPct val="150000"/>
                  </a:lnSpc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3pPr>
                <a:lvl4pPr marL="1600200" indent="-228600">
                  <a:lnSpc>
                    <a:spcPct val="150000"/>
                  </a:lnSpc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4pPr>
                <a:lvl5pPr marL="2057400" indent="-228600">
                  <a:lnSpc>
                    <a:spcPct val="150000"/>
                  </a:lnSpc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5pPr>
                <a:lvl6pPr marL="2514600" indent="-2286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6pPr>
                <a:lvl7pPr marL="2971800" indent="-2286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7pPr>
                <a:lvl8pPr marL="3429000" indent="-2286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8pPr>
                <a:lvl9pPr marL="3886200" indent="-2286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en-US" altLang="en-US" sz="1400">
                    <a:latin typeface="Arial" panose="020B0604020202020204" pitchFamily="34" charset="0"/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122978" name="Text Box 74"/>
              <p:cNvSpPr txBox="1">
                <a:spLocks noChangeArrowheads="1"/>
              </p:cNvSpPr>
              <p:nvPr/>
            </p:nvSpPr>
            <p:spPr bwMode="auto">
              <a:xfrm>
                <a:off x="1776" y="1392"/>
                <a:ext cx="16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50000"/>
                  </a:lnSpc>
                  <a:buClr>
                    <a:schemeClr val="accent1"/>
                  </a:buClr>
                  <a:buSzPct val="85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1pPr>
                <a:lvl2pPr marL="742950" indent="-285750">
                  <a:lnSpc>
                    <a:spcPct val="150000"/>
                  </a:lnSpc>
                  <a:buClr>
                    <a:schemeClr val="accent1"/>
                  </a:buClr>
                  <a:buSzPct val="85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2pPr>
                <a:lvl3pPr marL="1143000" indent="-228600">
                  <a:lnSpc>
                    <a:spcPct val="150000"/>
                  </a:lnSpc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3pPr>
                <a:lvl4pPr marL="1600200" indent="-228600">
                  <a:lnSpc>
                    <a:spcPct val="150000"/>
                  </a:lnSpc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4pPr>
                <a:lvl5pPr marL="2057400" indent="-228600">
                  <a:lnSpc>
                    <a:spcPct val="150000"/>
                  </a:lnSpc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5pPr>
                <a:lvl6pPr marL="2514600" indent="-2286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6pPr>
                <a:lvl7pPr marL="2971800" indent="-2286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7pPr>
                <a:lvl8pPr marL="3429000" indent="-2286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8pPr>
                <a:lvl9pPr marL="3886200" indent="-2286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lang="en-US" altLang="en-US" sz="1400">
                    <a:latin typeface="Arial" panose="020B0604020202020204" pitchFamily="34" charset="0"/>
                    <a:sym typeface="Symbol" panose="05050102010706020507" pitchFamily="18" charset="2"/>
                  </a:rPr>
                  <a:t></a:t>
                </a:r>
              </a:p>
            </p:txBody>
          </p:sp>
        </p:grpSp>
      </p:grpSp>
      <p:grpSp>
        <p:nvGrpSpPr>
          <p:cNvPr id="122889" name="Group 88"/>
          <p:cNvGrpSpPr>
            <a:grpSpLocks/>
          </p:cNvGrpSpPr>
          <p:nvPr/>
        </p:nvGrpSpPr>
        <p:grpSpPr bwMode="auto">
          <a:xfrm>
            <a:off x="3986214" y="2514600"/>
            <a:ext cx="3868737" cy="1524000"/>
            <a:chOff x="912" y="2352"/>
            <a:chExt cx="2640" cy="960"/>
          </a:xfrm>
        </p:grpSpPr>
        <p:grpSp>
          <p:nvGrpSpPr>
            <p:cNvPr id="122930" name="Group 5"/>
            <p:cNvGrpSpPr>
              <a:grpSpLocks/>
            </p:cNvGrpSpPr>
            <p:nvPr/>
          </p:nvGrpSpPr>
          <p:grpSpPr bwMode="auto">
            <a:xfrm>
              <a:off x="3264" y="2832"/>
              <a:ext cx="288" cy="288"/>
              <a:chOff x="1296" y="1056"/>
              <a:chExt cx="288" cy="288"/>
            </a:xfrm>
          </p:grpSpPr>
          <p:sp>
            <p:nvSpPr>
              <p:cNvPr id="122957" name="Oval 6"/>
              <p:cNvSpPr>
                <a:spLocks noChangeArrowheads="1"/>
              </p:cNvSpPr>
              <p:nvPr/>
            </p:nvSpPr>
            <p:spPr bwMode="auto">
              <a:xfrm>
                <a:off x="1296" y="1056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150000"/>
                  </a:lnSpc>
                  <a:buClr>
                    <a:schemeClr val="accent1"/>
                  </a:buClr>
                  <a:buSzPct val="85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1pPr>
                <a:lvl2pPr marL="742950" indent="-285750">
                  <a:lnSpc>
                    <a:spcPct val="150000"/>
                  </a:lnSpc>
                  <a:buClr>
                    <a:schemeClr val="accent1"/>
                  </a:buClr>
                  <a:buSzPct val="85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2pPr>
                <a:lvl3pPr marL="1143000" indent="-228600">
                  <a:lnSpc>
                    <a:spcPct val="150000"/>
                  </a:lnSpc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3pPr>
                <a:lvl4pPr marL="1600200" indent="-228600">
                  <a:lnSpc>
                    <a:spcPct val="150000"/>
                  </a:lnSpc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4pPr>
                <a:lvl5pPr marL="2057400" indent="-228600">
                  <a:lnSpc>
                    <a:spcPct val="150000"/>
                  </a:lnSpc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5pPr>
                <a:lvl6pPr marL="2514600" indent="-2286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6pPr>
                <a:lvl7pPr marL="2971800" indent="-2286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7pPr>
                <a:lvl8pPr marL="3429000" indent="-2286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8pPr>
                <a:lvl9pPr marL="3886200" indent="-2286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endParaRPr lang="en-I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2958" name="Oval 7"/>
              <p:cNvSpPr>
                <a:spLocks noChangeArrowheads="1"/>
              </p:cNvSpPr>
              <p:nvPr/>
            </p:nvSpPr>
            <p:spPr bwMode="auto">
              <a:xfrm>
                <a:off x="1344" y="1104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150000"/>
                  </a:lnSpc>
                  <a:buClr>
                    <a:schemeClr val="accent1"/>
                  </a:buClr>
                  <a:buSzPct val="85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1pPr>
                <a:lvl2pPr marL="742950" indent="-285750">
                  <a:lnSpc>
                    <a:spcPct val="150000"/>
                  </a:lnSpc>
                  <a:buClr>
                    <a:schemeClr val="accent1"/>
                  </a:buClr>
                  <a:buSzPct val="85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2pPr>
                <a:lvl3pPr marL="1143000" indent="-228600">
                  <a:lnSpc>
                    <a:spcPct val="150000"/>
                  </a:lnSpc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3pPr>
                <a:lvl4pPr marL="1600200" indent="-228600">
                  <a:lnSpc>
                    <a:spcPct val="150000"/>
                  </a:lnSpc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4pPr>
                <a:lvl5pPr marL="2057400" indent="-228600">
                  <a:lnSpc>
                    <a:spcPct val="150000"/>
                  </a:lnSpc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5pPr>
                <a:lvl6pPr marL="2514600" indent="-2286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6pPr>
                <a:lvl7pPr marL="2971800" indent="-2286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7pPr>
                <a:lvl8pPr marL="3429000" indent="-2286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8pPr>
                <a:lvl9pPr marL="3886200" indent="-2286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endParaRPr lang="en-IN" altLang="en-US" sz="1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22931" name="Oval 30"/>
            <p:cNvSpPr>
              <a:spLocks noChangeArrowheads="1"/>
            </p:cNvSpPr>
            <p:nvPr/>
          </p:nvSpPr>
          <p:spPr bwMode="auto">
            <a:xfrm>
              <a:off x="2448" y="3120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1pPr>
              <a:lvl2pPr marL="742950" indent="-285750"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2pPr>
              <a:lvl3pPr marL="1143000" indent="-228600">
                <a:lnSpc>
                  <a:spcPct val="150000"/>
                </a:lnSpc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3pPr>
              <a:lvl4pPr marL="1600200" indent="-228600">
                <a:lnSpc>
                  <a:spcPct val="15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4pPr>
              <a:lvl5pPr marL="2057400" indent="-228600">
                <a:lnSpc>
                  <a:spcPct val="150000"/>
                </a:lnSpc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lang="en-I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22932" name="Oval 31"/>
            <p:cNvSpPr>
              <a:spLocks noChangeArrowheads="1"/>
            </p:cNvSpPr>
            <p:nvPr/>
          </p:nvSpPr>
          <p:spPr bwMode="auto">
            <a:xfrm>
              <a:off x="2448" y="2640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1pPr>
              <a:lvl2pPr marL="742950" indent="-285750"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2pPr>
              <a:lvl3pPr marL="1143000" indent="-228600">
                <a:lnSpc>
                  <a:spcPct val="150000"/>
                </a:lnSpc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3pPr>
              <a:lvl4pPr marL="1600200" indent="-228600">
                <a:lnSpc>
                  <a:spcPct val="15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4pPr>
              <a:lvl5pPr marL="2057400" indent="-228600">
                <a:lnSpc>
                  <a:spcPct val="150000"/>
                </a:lnSpc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lang="en-I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22933" name="Oval 32"/>
            <p:cNvSpPr>
              <a:spLocks noChangeArrowheads="1"/>
            </p:cNvSpPr>
            <p:nvPr/>
          </p:nvSpPr>
          <p:spPr bwMode="auto">
            <a:xfrm>
              <a:off x="1920" y="3120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1pPr>
              <a:lvl2pPr marL="742950" indent="-285750"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2pPr>
              <a:lvl3pPr marL="1143000" indent="-228600">
                <a:lnSpc>
                  <a:spcPct val="150000"/>
                </a:lnSpc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3pPr>
              <a:lvl4pPr marL="1600200" indent="-228600">
                <a:lnSpc>
                  <a:spcPct val="15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4pPr>
              <a:lvl5pPr marL="2057400" indent="-228600">
                <a:lnSpc>
                  <a:spcPct val="150000"/>
                </a:lnSpc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lang="en-I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22934" name="Oval 33"/>
            <p:cNvSpPr>
              <a:spLocks noChangeArrowheads="1"/>
            </p:cNvSpPr>
            <p:nvPr/>
          </p:nvSpPr>
          <p:spPr bwMode="auto">
            <a:xfrm>
              <a:off x="1920" y="2640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1pPr>
              <a:lvl2pPr marL="742950" indent="-285750"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2pPr>
              <a:lvl3pPr marL="1143000" indent="-228600">
                <a:lnSpc>
                  <a:spcPct val="150000"/>
                </a:lnSpc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3pPr>
              <a:lvl4pPr marL="1600200" indent="-228600">
                <a:lnSpc>
                  <a:spcPct val="15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4pPr>
              <a:lvl5pPr marL="2057400" indent="-228600">
                <a:lnSpc>
                  <a:spcPct val="150000"/>
                </a:lnSpc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lang="en-I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22935" name="Oval 34"/>
            <p:cNvSpPr>
              <a:spLocks noChangeArrowheads="1"/>
            </p:cNvSpPr>
            <p:nvPr/>
          </p:nvSpPr>
          <p:spPr bwMode="auto">
            <a:xfrm>
              <a:off x="1440" y="2832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1pPr>
              <a:lvl2pPr marL="742950" indent="-285750"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2pPr>
              <a:lvl3pPr marL="1143000" indent="-228600">
                <a:lnSpc>
                  <a:spcPct val="150000"/>
                </a:lnSpc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3pPr>
              <a:lvl4pPr marL="1600200" indent="-228600">
                <a:lnSpc>
                  <a:spcPct val="15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4pPr>
              <a:lvl5pPr marL="2057400" indent="-228600">
                <a:lnSpc>
                  <a:spcPct val="150000"/>
                </a:lnSpc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lang="en-I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22936" name="Line 38"/>
            <p:cNvSpPr>
              <a:spLocks noChangeShapeType="1"/>
            </p:cNvSpPr>
            <p:nvPr/>
          </p:nvSpPr>
          <p:spPr bwMode="auto">
            <a:xfrm>
              <a:off x="1248" y="2928"/>
              <a:ext cx="19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2937" name="Line 39"/>
            <p:cNvSpPr>
              <a:spLocks noChangeShapeType="1"/>
            </p:cNvSpPr>
            <p:nvPr/>
          </p:nvSpPr>
          <p:spPr bwMode="auto">
            <a:xfrm flipV="1">
              <a:off x="1632" y="2784"/>
              <a:ext cx="28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2938" name="Line 40"/>
            <p:cNvSpPr>
              <a:spLocks noChangeShapeType="1"/>
            </p:cNvSpPr>
            <p:nvPr/>
          </p:nvSpPr>
          <p:spPr bwMode="auto">
            <a:xfrm>
              <a:off x="1632" y="2976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2939" name="Line 41"/>
            <p:cNvSpPr>
              <a:spLocks noChangeShapeType="1"/>
            </p:cNvSpPr>
            <p:nvPr/>
          </p:nvSpPr>
          <p:spPr bwMode="auto">
            <a:xfrm>
              <a:off x="2112" y="2736"/>
              <a:ext cx="33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2940" name="Line 42"/>
            <p:cNvSpPr>
              <a:spLocks noChangeShapeType="1"/>
            </p:cNvSpPr>
            <p:nvPr/>
          </p:nvSpPr>
          <p:spPr bwMode="auto">
            <a:xfrm>
              <a:off x="2112" y="3216"/>
              <a:ext cx="33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2941" name="Line 43"/>
            <p:cNvSpPr>
              <a:spLocks noChangeShapeType="1"/>
            </p:cNvSpPr>
            <p:nvPr/>
          </p:nvSpPr>
          <p:spPr bwMode="auto">
            <a:xfrm>
              <a:off x="2640" y="2784"/>
              <a:ext cx="24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2942" name="Line 45"/>
            <p:cNvSpPr>
              <a:spLocks noChangeShapeType="1"/>
            </p:cNvSpPr>
            <p:nvPr/>
          </p:nvSpPr>
          <p:spPr bwMode="auto">
            <a:xfrm flipV="1">
              <a:off x="2640" y="3072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2943" name="Text Box 46"/>
            <p:cNvSpPr txBox="1">
              <a:spLocks noChangeArrowheads="1"/>
            </p:cNvSpPr>
            <p:nvPr/>
          </p:nvSpPr>
          <p:spPr bwMode="auto">
            <a:xfrm>
              <a:off x="2160" y="3072"/>
              <a:ext cx="194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1pPr>
              <a:lvl2pPr marL="742950" indent="-285750"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2pPr>
              <a:lvl3pPr marL="1143000" indent="-228600">
                <a:lnSpc>
                  <a:spcPct val="150000"/>
                </a:lnSpc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3pPr>
              <a:lvl4pPr marL="1600200" indent="-228600">
                <a:lnSpc>
                  <a:spcPct val="15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4pPr>
              <a:lvl5pPr marL="2057400" indent="-228600">
                <a:lnSpc>
                  <a:spcPct val="150000"/>
                </a:lnSpc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  <a:sym typeface="Symbol" panose="05050102010706020507" pitchFamily="18" charset="2"/>
                </a:rPr>
                <a:t>b</a:t>
              </a:r>
            </a:p>
          </p:txBody>
        </p:sp>
        <p:sp>
          <p:nvSpPr>
            <p:cNvPr id="122944" name="Text Box 49"/>
            <p:cNvSpPr txBox="1">
              <a:spLocks noChangeArrowheads="1"/>
            </p:cNvSpPr>
            <p:nvPr/>
          </p:nvSpPr>
          <p:spPr bwMode="auto">
            <a:xfrm>
              <a:off x="2640" y="2976"/>
              <a:ext cx="16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1pPr>
              <a:lvl2pPr marL="742950" indent="-285750"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2pPr>
              <a:lvl3pPr marL="1143000" indent="-228600">
                <a:lnSpc>
                  <a:spcPct val="150000"/>
                </a:lnSpc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3pPr>
              <a:lvl4pPr marL="1600200" indent="-228600">
                <a:lnSpc>
                  <a:spcPct val="15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4pPr>
              <a:lvl5pPr marL="2057400" indent="-228600">
                <a:lnSpc>
                  <a:spcPct val="150000"/>
                </a:lnSpc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122945" name="Text Box 50"/>
            <p:cNvSpPr txBox="1">
              <a:spLocks noChangeArrowheads="1"/>
            </p:cNvSpPr>
            <p:nvPr/>
          </p:nvSpPr>
          <p:spPr bwMode="auto">
            <a:xfrm>
              <a:off x="2640" y="2640"/>
              <a:ext cx="16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1pPr>
              <a:lvl2pPr marL="742950" indent="-285750"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2pPr>
              <a:lvl3pPr marL="1143000" indent="-228600">
                <a:lnSpc>
                  <a:spcPct val="150000"/>
                </a:lnSpc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3pPr>
              <a:lvl4pPr marL="1600200" indent="-228600">
                <a:lnSpc>
                  <a:spcPct val="15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4pPr>
              <a:lvl5pPr marL="2057400" indent="-228600">
                <a:lnSpc>
                  <a:spcPct val="150000"/>
                </a:lnSpc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122946" name="Text Box 51"/>
            <p:cNvSpPr txBox="1">
              <a:spLocks noChangeArrowheads="1"/>
            </p:cNvSpPr>
            <p:nvPr/>
          </p:nvSpPr>
          <p:spPr bwMode="auto">
            <a:xfrm>
              <a:off x="1680" y="2928"/>
              <a:ext cx="16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1pPr>
              <a:lvl2pPr marL="742950" indent="-285750"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2pPr>
              <a:lvl3pPr marL="1143000" indent="-228600">
                <a:lnSpc>
                  <a:spcPct val="150000"/>
                </a:lnSpc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3pPr>
              <a:lvl4pPr marL="1600200" indent="-228600">
                <a:lnSpc>
                  <a:spcPct val="15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4pPr>
              <a:lvl5pPr marL="2057400" indent="-228600">
                <a:lnSpc>
                  <a:spcPct val="150000"/>
                </a:lnSpc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122947" name="Text Box 52"/>
            <p:cNvSpPr txBox="1">
              <a:spLocks noChangeArrowheads="1"/>
            </p:cNvSpPr>
            <p:nvPr/>
          </p:nvSpPr>
          <p:spPr bwMode="auto">
            <a:xfrm>
              <a:off x="1632" y="2688"/>
              <a:ext cx="16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1pPr>
              <a:lvl2pPr marL="742950" indent="-285750"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2pPr>
              <a:lvl3pPr marL="1143000" indent="-228600">
                <a:lnSpc>
                  <a:spcPct val="150000"/>
                </a:lnSpc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3pPr>
              <a:lvl4pPr marL="1600200" indent="-228600">
                <a:lnSpc>
                  <a:spcPct val="15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4pPr>
              <a:lvl5pPr marL="2057400" indent="-228600">
                <a:lnSpc>
                  <a:spcPct val="150000"/>
                </a:lnSpc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122948" name="Text Box 75"/>
            <p:cNvSpPr txBox="1">
              <a:spLocks noChangeArrowheads="1"/>
            </p:cNvSpPr>
            <p:nvPr/>
          </p:nvSpPr>
          <p:spPr bwMode="auto">
            <a:xfrm>
              <a:off x="2160" y="2592"/>
              <a:ext cx="194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1pPr>
              <a:lvl2pPr marL="742950" indent="-285750"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2pPr>
              <a:lvl3pPr marL="1143000" indent="-228600">
                <a:lnSpc>
                  <a:spcPct val="150000"/>
                </a:lnSpc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3pPr>
              <a:lvl4pPr marL="1600200" indent="-228600">
                <a:lnSpc>
                  <a:spcPct val="15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4pPr>
              <a:lvl5pPr marL="2057400" indent="-228600">
                <a:lnSpc>
                  <a:spcPct val="150000"/>
                </a:lnSpc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  <a:sym typeface="Symbol" panose="05050102010706020507" pitchFamily="18" charset="2"/>
                </a:rPr>
                <a:t>a</a:t>
              </a:r>
            </a:p>
          </p:txBody>
        </p:sp>
        <p:sp>
          <p:nvSpPr>
            <p:cNvPr id="122949" name="Oval 77"/>
            <p:cNvSpPr>
              <a:spLocks noChangeArrowheads="1"/>
            </p:cNvSpPr>
            <p:nvPr/>
          </p:nvSpPr>
          <p:spPr bwMode="auto">
            <a:xfrm>
              <a:off x="1056" y="2832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1pPr>
              <a:lvl2pPr marL="742950" indent="-285750"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2pPr>
              <a:lvl3pPr marL="1143000" indent="-228600">
                <a:lnSpc>
                  <a:spcPct val="150000"/>
                </a:lnSpc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3pPr>
              <a:lvl4pPr marL="1600200" indent="-228600">
                <a:lnSpc>
                  <a:spcPct val="15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4pPr>
              <a:lvl5pPr marL="2057400" indent="-228600">
                <a:lnSpc>
                  <a:spcPct val="150000"/>
                </a:lnSpc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lang="en-I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22950" name="Oval 81"/>
            <p:cNvSpPr>
              <a:spLocks noChangeArrowheads="1"/>
            </p:cNvSpPr>
            <p:nvPr/>
          </p:nvSpPr>
          <p:spPr bwMode="auto">
            <a:xfrm>
              <a:off x="2832" y="2880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1pPr>
              <a:lvl2pPr marL="742950" indent="-285750"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2pPr>
              <a:lvl3pPr marL="1143000" indent="-228600">
                <a:lnSpc>
                  <a:spcPct val="150000"/>
                </a:lnSpc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3pPr>
              <a:lvl4pPr marL="1600200" indent="-228600">
                <a:lnSpc>
                  <a:spcPct val="15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4pPr>
              <a:lvl5pPr marL="2057400" indent="-228600">
                <a:lnSpc>
                  <a:spcPct val="150000"/>
                </a:lnSpc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lang="en-I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22951" name="Line 82"/>
            <p:cNvSpPr>
              <a:spLocks noChangeShapeType="1"/>
            </p:cNvSpPr>
            <p:nvPr/>
          </p:nvSpPr>
          <p:spPr bwMode="auto">
            <a:xfrm>
              <a:off x="3024" y="297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2952" name="Text Box 83"/>
            <p:cNvSpPr txBox="1">
              <a:spLocks noChangeArrowheads="1"/>
            </p:cNvSpPr>
            <p:nvPr/>
          </p:nvSpPr>
          <p:spPr bwMode="auto">
            <a:xfrm>
              <a:off x="2160" y="2352"/>
              <a:ext cx="16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1pPr>
              <a:lvl2pPr marL="742950" indent="-285750"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2pPr>
              <a:lvl3pPr marL="1143000" indent="-228600">
                <a:lnSpc>
                  <a:spcPct val="150000"/>
                </a:lnSpc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3pPr>
              <a:lvl4pPr marL="1600200" indent="-228600">
                <a:lnSpc>
                  <a:spcPct val="15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4pPr>
              <a:lvl5pPr marL="2057400" indent="-228600">
                <a:lnSpc>
                  <a:spcPct val="150000"/>
                </a:lnSpc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122953" name="Text Box 84"/>
            <p:cNvSpPr txBox="1">
              <a:spLocks noChangeArrowheads="1"/>
            </p:cNvSpPr>
            <p:nvPr/>
          </p:nvSpPr>
          <p:spPr bwMode="auto">
            <a:xfrm>
              <a:off x="1248" y="2784"/>
              <a:ext cx="16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1pPr>
              <a:lvl2pPr marL="742950" indent="-285750"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2pPr>
              <a:lvl3pPr marL="1143000" indent="-228600">
                <a:lnSpc>
                  <a:spcPct val="150000"/>
                </a:lnSpc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3pPr>
              <a:lvl4pPr marL="1600200" indent="-228600">
                <a:lnSpc>
                  <a:spcPct val="15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4pPr>
              <a:lvl5pPr marL="2057400" indent="-228600">
                <a:lnSpc>
                  <a:spcPct val="150000"/>
                </a:lnSpc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122954" name="Text Box 85"/>
            <p:cNvSpPr txBox="1">
              <a:spLocks noChangeArrowheads="1"/>
            </p:cNvSpPr>
            <p:nvPr/>
          </p:nvSpPr>
          <p:spPr bwMode="auto">
            <a:xfrm>
              <a:off x="3024" y="2832"/>
              <a:ext cx="16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1pPr>
              <a:lvl2pPr marL="742950" indent="-285750"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2pPr>
              <a:lvl3pPr marL="1143000" indent="-228600">
                <a:lnSpc>
                  <a:spcPct val="150000"/>
                </a:lnSpc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3pPr>
              <a:lvl4pPr marL="1600200" indent="-228600">
                <a:lnSpc>
                  <a:spcPct val="15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4pPr>
              <a:lvl5pPr marL="2057400" indent="-228600">
                <a:lnSpc>
                  <a:spcPct val="150000"/>
                </a:lnSpc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</a:p>
          </p:txBody>
        </p:sp>
        <p:cxnSp>
          <p:nvCxnSpPr>
            <p:cNvPr id="122955" name="AutoShape 86"/>
            <p:cNvCxnSpPr>
              <a:cxnSpLocks noChangeShapeType="1"/>
              <a:stCxn id="122950" idx="0"/>
              <a:endCxn id="122935" idx="0"/>
            </p:cNvCxnSpPr>
            <p:nvPr/>
          </p:nvCxnSpPr>
          <p:spPr bwMode="auto">
            <a:xfrm rot="5400000" flipH="1">
              <a:off x="2208" y="2160"/>
              <a:ext cx="48" cy="1392"/>
            </a:xfrm>
            <a:prstGeom prst="curvedConnector3">
              <a:avLst>
                <a:gd name="adj1" fmla="val 74791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2956" name="Line 87"/>
            <p:cNvSpPr>
              <a:spLocks noChangeShapeType="1"/>
            </p:cNvSpPr>
            <p:nvPr/>
          </p:nvSpPr>
          <p:spPr bwMode="auto">
            <a:xfrm>
              <a:off x="912" y="292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22890" name="Text Box 89"/>
          <p:cNvSpPr txBox="1">
            <a:spLocks noChangeArrowheads="1"/>
          </p:cNvSpPr>
          <p:nvPr/>
        </p:nvSpPr>
        <p:spPr bwMode="auto">
          <a:xfrm>
            <a:off x="2860675" y="3276600"/>
            <a:ext cx="82073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(a|b) </a:t>
            </a:r>
            <a:r>
              <a:rPr lang="en-US" altLang="en-US" sz="1800" baseline="30000">
                <a:latin typeface="Arial" panose="020B0604020202020204" pitchFamily="34" charset="0"/>
              </a:rPr>
              <a:t>* 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grpSp>
        <p:nvGrpSpPr>
          <p:cNvPr id="122891" name="Group 123"/>
          <p:cNvGrpSpPr>
            <a:grpSpLocks/>
          </p:cNvGrpSpPr>
          <p:nvPr/>
        </p:nvGrpSpPr>
        <p:grpSpPr bwMode="auto">
          <a:xfrm>
            <a:off x="4337051" y="3581400"/>
            <a:ext cx="3306763" cy="685800"/>
            <a:chOff x="1920" y="2256"/>
            <a:chExt cx="2256" cy="432"/>
          </a:xfrm>
        </p:grpSpPr>
        <p:sp>
          <p:nvSpPr>
            <p:cNvPr id="122928" name="Text Box 48"/>
            <p:cNvSpPr txBox="1">
              <a:spLocks noChangeArrowheads="1"/>
            </p:cNvSpPr>
            <p:nvPr/>
          </p:nvSpPr>
          <p:spPr bwMode="auto">
            <a:xfrm>
              <a:off x="2976" y="2496"/>
              <a:ext cx="16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1pPr>
              <a:lvl2pPr marL="742950" indent="-285750"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2pPr>
              <a:lvl3pPr marL="1143000" indent="-228600">
                <a:lnSpc>
                  <a:spcPct val="150000"/>
                </a:lnSpc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3pPr>
              <a:lvl4pPr marL="1600200" indent="-228600">
                <a:lnSpc>
                  <a:spcPct val="15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4pPr>
              <a:lvl5pPr marL="2057400" indent="-228600">
                <a:lnSpc>
                  <a:spcPct val="150000"/>
                </a:lnSpc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</a:p>
          </p:txBody>
        </p:sp>
        <p:cxnSp>
          <p:nvCxnSpPr>
            <p:cNvPr id="122929" name="AutoShape 122"/>
            <p:cNvCxnSpPr>
              <a:cxnSpLocks noChangeShapeType="1"/>
              <a:stCxn id="122949" idx="4"/>
              <a:endCxn id="122957" idx="4"/>
            </p:cNvCxnSpPr>
            <p:nvPr/>
          </p:nvCxnSpPr>
          <p:spPr bwMode="auto">
            <a:xfrm rot="16200000" flipH="1">
              <a:off x="3000" y="1176"/>
              <a:ext cx="96" cy="2256"/>
            </a:xfrm>
            <a:prstGeom prst="curvedConnector3">
              <a:avLst>
                <a:gd name="adj1" fmla="val 43228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22892" name="Text Box 152"/>
          <p:cNvSpPr txBox="1">
            <a:spLocks noChangeArrowheads="1"/>
          </p:cNvSpPr>
          <p:nvPr/>
        </p:nvSpPr>
        <p:spPr bwMode="auto">
          <a:xfrm>
            <a:off x="5815013" y="4648200"/>
            <a:ext cx="2413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sym typeface="Symbol" panose="05050102010706020507" pitchFamily="18" charset="2"/>
              </a:rPr>
              <a:t></a:t>
            </a:r>
          </a:p>
        </p:txBody>
      </p:sp>
      <p:grpSp>
        <p:nvGrpSpPr>
          <p:cNvPr id="122893" name="Group 164"/>
          <p:cNvGrpSpPr>
            <a:grpSpLocks/>
          </p:cNvGrpSpPr>
          <p:nvPr/>
        </p:nvGrpSpPr>
        <p:grpSpPr bwMode="auto">
          <a:xfrm>
            <a:off x="3986213" y="4876800"/>
            <a:ext cx="4500562" cy="1447800"/>
            <a:chOff x="1680" y="3168"/>
            <a:chExt cx="3072" cy="912"/>
          </a:xfrm>
        </p:grpSpPr>
        <p:sp>
          <p:nvSpPr>
            <p:cNvPr id="122895" name="Oval 4"/>
            <p:cNvSpPr>
              <a:spLocks noChangeArrowheads="1"/>
            </p:cNvSpPr>
            <p:nvPr/>
          </p:nvSpPr>
          <p:spPr bwMode="auto">
            <a:xfrm>
              <a:off x="4032" y="3456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1pPr>
              <a:lvl2pPr marL="742950" indent="-285750"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2pPr>
              <a:lvl3pPr marL="1143000" indent="-228600">
                <a:lnSpc>
                  <a:spcPct val="150000"/>
                </a:lnSpc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3pPr>
              <a:lvl4pPr marL="1600200" indent="-228600">
                <a:lnSpc>
                  <a:spcPct val="15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4pPr>
              <a:lvl5pPr marL="2057400" indent="-228600">
                <a:lnSpc>
                  <a:spcPct val="150000"/>
                </a:lnSpc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lang="en-IN" altLang="en-US" sz="1800">
                <a:latin typeface="Arial" panose="020B0604020202020204" pitchFamily="34" charset="0"/>
              </a:endParaRPr>
            </a:p>
          </p:txBody>
        </p:sp>
        <p:grpSp>
          <p:nvGrpSpPr>
            <p:cNvPr id="122896" name="Group 128"/>
            <p:cNvGrpSpPr>
              <a:grpSpLocks/>
            </p:cNvGrpSpPr>
            <p:nvPr/>
          </p:nvGrpSpPr>
          <p:grpSpPr bwMode="auto">
            <a:xfrm>
              <a:off x="4464" y="3408"/>
              <a:ext cx="288" cy="288"/>
              <a:chOff x="1296" y="1056"/>
              <a:chExt cx="288" cy="288"/>
            </a:xfrm>
          </p:grpSpPr>
          <p:sp>
            <p:nvSpPr>
              <p:cNvPr id="122926" name="Oval 129"/>
              <p:cNvSpPr>
                <a:spLocks noChangeArrowheads="1"/>
              </p:cNvSpPr>
              <p:nvPr/>
            </p:nvSpPr>
            <p:spPr bwMode="auto">
              <a:xfrm>
                <a:off x="1296" y="1056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150000"/>
                  </a:lnSpc>
                  <a:buClr>
                    <a:schemeClr val="accent1"/>
                  </a:buClr>
                  <a:buSzPct val="85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1pPr>
                <a:lvl2pPr marL="742950" indent="-285750">
                  <a:lnSpc>
                    <a:spcPct val="150000"/>
                  </a:lnSpc>
                  <a:buClr>
                    <a:schemeClr val="accent1"/>
                  </a:buClr>
                  <a:buSzPct val="85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2pPr>
                <a:lvl3pPr marL="1143000" indent="-228600">
                  <a:lnSpc>
                    <a:spcPct val="150000"/>
                  </a:lnSpc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3pPr>
                <a:lvl4pPr marL="1600200" indent="-228600">
                  <a:lnSpc>
                    <a:spcPct val="150000"/>
                  </a:lnSpc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4pPr>
                <a:lvl5pPr marL="2057400" indent="-228600">
                  <a:lnSpc>
                    <a:spcPct val="150000"/>
                  </a:lnSpc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5pPr>
                <a:lvl6pPr marL="2514600" indent="-2286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6pPr>
                <a:lvl7pPr marL="2971800" indent="-2286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7pPr>
                <a:lvl8pPr marL="3429000" indent="-2286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8pPr>
                <a:lvl9pPr marL="3886200" indent="-2286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endParaRPr lang="en-I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2927" name="Oval 130"/>
              <p:cNvSpPr>
                <a:spLocks noChangeArrowheads="1"/>
              </p:cNvSpPr>
              <p:nvPr/>
            </p:nvSpPr>
            <p:spPr bwMode="auto">
              <a:xfrm>
                <a:off x="1344" y="1104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150000"/>
                  </a:lnSpc>
                  <a:buClr>
                    <a:schemeClr val="accent1"/>
                  </a:buClr>
                  <a:buSzPct val="85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1pPr>
                <a:lvl2pPr marL="742950" indent="-285750">
                  <a:lnSpc>
                    <a:spcPct val="150000"/>
                  </a:lnSpc>
                  <a:buClr>
                    <a:schemeClr val="accent1"/>
                  </a:buClr>
                  <a:buSzPct val="85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2pPr>
                <a:lvl3pPr marL="1143000" indent="-228600">
                  <a:lnSpc>
                    <a:spcPct val="150000"/>
                  </a:lnSpc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3pPr>
                <a:lvl4pPr marL="1600200" indent="-228600">
                  <a:lnSpc>
                    <a:spcPct val="150000"/>
                  </a:lnSpc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4pPr>
                <a:lvl5pPr marL="2057400" indent="-228600">
                  <a:lnSpc>
                    <a:spcPct val="150000"/>
                  </a:lnSpc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5pPr>
                <a:lvl6pPr marL="2514600" indent="-2286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6pPr>
                <a:lvl7pPr marL="2971800" indent="-2286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7pPr>
                <a:lvl8pPr marL="3429000" indent="-2286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8pPr>
                <a:lvl9pPr marL="3886200" indent="-2286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endParaRPr lang="en-IN" altLang="en-US" sz="1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22897" name="Oval 131"/>
            <p:cNvSpPr>
              <a:spLocks noChangeArrowheads="1"/>
            </p:cNvSpPr>
            <p:nvPr/>
          </p:nvSpPr>
          <p:spPr bwMode="auto">
            <a:xfrm>
              <a:off x="3216" y="3696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1pPr>
              <a:lvl2pPr marL="742950" indent="-285750"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2pPr>
              <a:lvl3pPr marL="1143000" indent="-228600">
                <a:lnSpc>
                  <a:spcPct val="150000"/>
                </a:lnSpc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3pPr>
              <a:lvl4pPr marL="1600200" indent="-228600">
                <a:lnSpc>
                  <a:spcPct val="15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4pPr>
              <a:lvl5pPr marL="2057400" indent="-228600">
                <a:lnSpc>
                  <a:spcPct val="150000"/>
                </a:lnSpc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lang="en-I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22898" name="Oval 132"/>
            <p:cNvSpPr>
              <a:spLocks noChangeArrowheads="1"/>
            </p:cNvSpPr>
            <p:nvPr/>
          </p:nvSpPr>
          <p:spPr bwMode="auto">
            <a:xfrm>
              <a:off x="3216" y="3216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1pPr>
              <a:lvl2pPr marL="742950" indent="-285750"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2pPr>
              <a:lvl3pPr marL="1143000" indent="-228600">
                <a:lnSpc>
                  <a:spcPct val="150000"/>
                </a:lnSpc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3pPr>
              <a:lvl4pPr marL="1600200" indent="-228600">
                <a:lnSpc>
                  <a:spcPct val="15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4pPr>
              <a:lvl5pPr marL="2057400" indent="-228600">
                <a:lnSpc>
                  <a:spcPct val="150000"/>
                </a:lnSpc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lang="en-I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22899" name="Oval 133"/>
            <p:cNvSpPr>
              <a:spLocks noChangeArrowheads="1"/>
            </p:cNvSpPr>
            <p:nvPr/>
          </p:nvSpPr>
          <p:spPr bwMode="auto">
            <a:xfrm>
              <a:off x="2688" y="3696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1pPr>
              <a:lvl2pPr marL="742950" indent="-285750"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2pPr>
              <a:lvl3pPr marL="1143000" indent="-228600">
                <a:lnSpc>
                  <a:spcPct val="150000"/>
                </a:lnSpc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3pPr>
              <a:lvl4pPr marL="1600200" indent="-228600">
                <a:lnSpc>
                  <a:spcPct val="15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4pPr>
              <a:lvl5pPr marL="2057400" indent="-228600">
                <a:lnSpc>
                  <a:spcPct val="150000"/>
                </a:lnSpc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lang="en-I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22900" name="Oval 134"/>
            <p:cNvSpPr>
              <a:spLocks noChangeArrowheads="1"/>
            </p:cNvSpPr>
            <p:nvPr/>
          </p:nvSpPr>
          <p:spPr bwMode="auto">
            <a:xfrm>
              <a:off x="2688" y="3216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1pPr>
              <a:lvl2pPr marL="742950" indent="-285750"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2pPr>
              <a:lvl3pPr marL="1143000" indent="-228600">
                <a:lnSpc>
                  <a:spcPct val="150000"/>
                </a:lnSpc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3pPr>
              <a:lvl4pPr marL="1600200" indent="-228600">
                <a:lnSpc>
                  <a:spcPct val="15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4pPr>
              <a:lvl5pPr marL="2057400" indent="-228600">
                <a:lnSpc>
                  <a:spcPct val="150000"/>
                </a:lnSpc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lang="en-I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22901" name="Oval 135"/>
            <p:cNvSpPr>
              <a:spLocks noChangeArrowheads="1"/>
            </p:cNvSpPr>
            <p:nvPr/>
          </p:nvSpPr>
          <p:spPr bwMode="auto">
            <a:xfrm>
              <a:off x="2208" y="340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1pPr>
              <a:lvl2pPr marL="742950" indent="-285750"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2pPr>
              <a:lvl3pPr marL="1143000" indent="-228600">
                <a:lnSpc>
                  <a:spcPct val="150000"/>
                </a:lnSpc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3pPr>
              <a:lvl4pPr marL="1600200" indent="-228600">
                <a:lnSpc>
                  <a:spcPct val="15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4pPr>
              <a:lvl5pPr marL="2057400" indent="-228600">
                <a:lnSpc>
                  <a:spcPct val="150000"/>
                </a:lnSpc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lang="en-I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22902" name="Line 136"/>
            <p:cNvSpPr>
              <a:spLocks noChangeShapeType="1"/>
            </p:cNvSpPr>
            <p:nvPr/>
          </p:nvSpPr>
          <p:spPr bwMode="auto">
            <a:xfrm>
              <a:off x="2016" y="3504"/>
              <a:ext cx="19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2903" name="Line 137"/>
            <p:cNvSpPr>
              <a:spLocks noChangeShapeType="1"/>
            </p:cNvSpPr>
            <p:nvPr/>
          </p:nvSpPr>
          <p:spPr bwMode="auto">
            <a:xfrm flipV="1">
              <a:off x="2400" y="3360"/>
              <a:ext cx="28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2904" name="Line 138"/>
            <p:cNvSpPr>
              <a:spLocks noChangeShapeType="1"/>
            </p:cNvSpPr>
            <p:nvPr/>
          </p:nvSpPr>
          <p:spPr bwMode="auto">
            <a:xfrm>
              <a:off x="2400" y="3552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2905" name="Line 139"/>
            <p:cNvSpPr>
              <a:spLocks noChangeShapeType="1"/>
            </p:cNvSpPr>
            <p:nvPr/>
          </p:nvSpPr>
          <p:spPr bwMode="auto">
            <a:xfrm>
              <a:off x="2880" y="3312"/>
              <a:ext cx="33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2906" name="Line 140"/>
            <p:cNvSpPr>
              <a:spLocks noChangeShapeType="1"/>
            </p:cNvSpPr>
            <p:nvPr/>
          </p:nvSpPr>
          <p:spPr bwMode="auto">
            <a:xfrm>
              <a:off x="2880" y="3792"/>
              <a:ext cx="33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2907" name="Line 141"/>
            <p:cNvSpPr>
              <a:spLocks noChangeShapeType="1"/>
            </p:cNvSpPr>
            <p:nvPr/>
          </p:nvSpPr>
          <p:spPr bwMode="auto">
            <a:xfrm>
              <a:off x="3408" y="3360"/>
              <a:ext cx="24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2908" name="Line 142"/>
            <p:cNvSpPr>
              <a:spLocks noChangeShapeType="1"/>
            </p:cNvSpPr>
            <p:nvPr/>
          </p:nvSpPr>
          <p:spPr bwMode="auto">
            <a:xfrm flipV="1">
              <a:off x="3408" y="3648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2909" name="Text Box 143"/>
            <p:cNvSpPr txBox="1">
              <a:spLocks noChangeArrowheads="1"/>
            </p:cNvSpPr>
            <p:nvPr/>
          </p:nvSpPr>
          <p:spPr bwMode="auto">
            <a:xfrm>
              <a:off x="2928" y="3648"/>
              <a:ext cx="194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1pPr>
              <a:lvl2pPr marL="742950" indent="-285750"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2pPr>
              <a:lvl3pPr marL="1143000" indent="-228600">
                <a:lnSpc>
                  <a:spcPct val="150000"/>
                </a:lnSpc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3pPr>
              <a:lvl4pPr marL="1600200" indent="-228600">
                <a:lnSpc>
                  <a:spcPct val="15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4pPr>
              <a:lvl5pPr marL="2057400" indent="-228600">
                <a:lnSpc>
                  <a:spcPct val="150000"/>
                </a:lnSpc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  <a:sym typeface="Symbol" panose="05050102010706020507" pitchFamily="18" charset="2"/>
                </a:rPr>
                <a:t>b</a:t>
              </a:r>
            </a:p>
          </p:txBody>
        </p:sp>
        <p:sp>
          <p:nvSpPr>
            <p:cNvPr id="122910" name="Text Box 144"/>
            <p:cNvSpPr txBox="1">
              <a:spLocks noChangeArrowheads="1"/>
            </p:cNvSpPr>
            <p:nvPr/>
          </p:nvSpPr>
          <p:spPr bwMode="auto">
            <a:xfrm>
              <a:off x="3408" y="3552"/>
              <a:ext cx="16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1pPr>
              <a:lvl2pPr marL="742950" indent="-285750"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2pPr>
              <a:lvl3pPr marL="1143000" indent="-228600">
                <a:lnSpc>
                  <a:spcPct val="150000"/>
                </a:lnSpc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3pPr>
              <a:lvl4pPr marL="1600200" indent="-228600">
                <a:lnSpc>
                  <a:spcPct val="15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4pPr>
              <a:lvl5pPr marL="2057400" indent="-228600">
                <a:lnSpc>
                  <a:spcPct val="150000"/>
                </a:lnSpc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122911" name="Text Box 145"/>
            <p:cNvSpPr txBox="1">
              <a:spLocks noChangeArrowheads="1"/>
            </p:cNvSpPr>
            <p:nvPr/>
          </p:nvSpPr>
          <p:spPr bwMode="auto">
            <a:xfrm>
              <a:off x="3408" y="3216"/>
              <a:ext cx="16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1pPr>
              <a:lvl2pPr marL="742950" indent="-285750"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2pPr>
              <a:lvl3pPr marL="1143000" indent="-228600">
                <a:lnSpc>
                  <a:spcPct val="150000"/>
                </a:lnSpc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3pPr>
              <a:lvl4pPr marL="1600200" indent="-228600">
                <a:lnSpc>
                  <a:spcPct val="15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4pPr>
              <a:lvl5pPr marL="2057400" indent="-228600">
                <a:lnSpc>
                  <a:spcPct val="150000"/>
                </a:lnSpc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122912" name="Text Box 146"/>
            <p:cNvSpPr txBox="1">
              <a:spLocks noChangeArrowheads="1"/>
            </p:cNvSpPr>
            <p:nvPr/>
          </p:nvSpPr>
          <p:spPr bwMode="auto">
            <a:xfrm>
              <a:off x="2448" y="3504"/>
              <a:ext cx="16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1pPr>
              <a:lvl2pPr marL="742950" indent="-285750"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2pPr>
              <a:lvl3pPr marL="1143000" indent="-228600">
                <a:lnSpc>
                  <a:spcPct val="150000"/>
                </a:lnSpc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3pPr>
              <a:lvl4pPr marL="1600200" indent="-228600">
                <a:lnSpc>
                  <a:spcPct val="15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4pPr>
              <a:lvl5pPr marL="2057400" indent="-228600">
                <a:lnSpc>
                  <a:spcPct val="150000"/>
                </a:lnSpc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122913" name="Text Box 147"/>
            <p:cNvSpPr txBox="1">
              <a:spLocks noChangeArrowheads="1"/>
            </p:cNvSpPr>
            <p:nvPr/>
          </p:nvSpPr>
          <p:spPr bwMode="auto">
            <a:xfrm>
              <a:off x="2400" y="3264"/>
              <a:ext cx="16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1pPr>
              <a:lvl2pPr marL="742950" indent="-285750"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2pPr>
              <a:lvl3pPr marL="1143000" indent="-228600">
                <a:lnSpc>
                  <a:spcPct val="150000"/>
                </a:lnSpc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3pPr>
              <a:lvl4pPr marL="1600200" indent="-228600">
                <a:lnSpc>
                  <a:spcPct val="15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4pPr>
              <a:lvl5pPr marL="2057400" indent="-228600">
                <a:lnSpc>
                  <a:spcPct val="150000"/>
                </a:lnSpc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122914" name="Text Box 148"/>
            <p:cNvSpPr txBox="1">
              <a:spLocks noChangeArrowheads="1"/>
            </p:cNvSpPr>
            <p:nvPr/>
          </p:nvSpPr>
          <p:spPr bwMode="auto">
            <a:xfrm>
              <a:off x="2928" y="3168"/>
              <a:ext cx="194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1pPr>
              <a:lvl2pPr marL="742950" indent="-285750"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2pPr>
              <a:lvl3pPr marL="1143000" indent="-228600">
                <a:lnSpc>
                  <a:spcPct val="150000"/>
                </a:lnSpc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3pPr>
              <a:lvl4pPr marL="1600200" indent="-228600">
                <a:lnSpc>
                  <a:spcPct val="15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4pPr>
              <a:lvl5pPr marL="2057400" indent="-228600">
                <a:lnSpc>
                  <a:spcPct val="150000"/>
                </a:lnSpc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  <a:sym typeface="Symbol" panose="05050102010706020507" pitchFamily="18" charset="2"/>
                </a:rPr>
                <a:t>a</a:t>
              </a:r>
            </a:p>
          </p:txBody>
        </p:sp>
        <p:sp>
          <p:nvSpPr>
            <p:cNvPr id="122915" name="Oval 149"/>
            <p:cNvSpPr>
              <a:spLocks noChangeArrowheads="1"/>
            </p:cNvSpPr>
            <p:nvPr/>
          </p:nvSpPr>
          <p:spPr bwMode="auto">
            <a:xfrm>
              <a:off x="1824" y="340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1pPr>
              <a:lvl2pPr marL="742950" indent="-285750"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2pPr>
              <a:lvl3pPr marL="1143000" indent="-228600">
                <a:lnSpc>
                  <a:spcPct val="150000"/>
                </a:lnSpc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3pPr>
              <a:lvl4pPr marL="1600200" indent="-228600">
                <a:lnSpc>
                  <a:spcPct val="15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4pPr>
              <a:lvl5pPr marL="2057400" indent="-228600">
                <a:lnSpc>
                  <a:spcPct val="150000"/>
                </a:lnSpc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lang="en-I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22916" name="Oval 150"/>
            <p:cNvSpPr>
              <a:spLocks noChangeArrowheads="1"/>
            </p:cNvSpPr>
            <p:nvPr/>
          </p:nvSpPr>
          <p:spPr bwMode="auto">
            <a:xfrm>
              <a:off x="3600" y="3456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1pPr>
              <a:lvl2pPr marL="742950" indent="-285750"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2pPr>
              <a:lvl3pPr marL="1143000" indent="-228600">
                <a:lnSpc>
                  <a:spcPct val="150000"/>
                </a:lnSpc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3pPr>
              <a:lvl4pPr marL="1600200" indent="-228600">
                <a:lnSpc>
                  <a:spcPct val="15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4pPr>
              <a:lvl5pPr marL="2057400" indent="-228600">
                <a:lnSpc>
                  <a:spcPct val="150000"/>
                </a:lnSpc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lang="en-I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22917" name="Line 151"/>
            <p:cNvSpPr>
              <a:spLocks noChangeShapeType="1"/>
            </p:cNvSpPr>
            <p:nvPr/>
          </p:nvSpPr>
          <p:spPr bwMode="auto">
            <a:xfrm>
              <a:off x="3792" y="355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2918" name="Text Box 153"/>
            <p:cNvSpPr txBox="1">
              <a:spLocks noChangeArrowheads="1"/>
            </p:cNvSpPr>
            <p:nvPr/>
          </p:nvSpPr>
          <p:spPr bwMode="auto">
            <a:xfrm>
              <a:off x="2016" y="3360"/>
              <a:ext cx="16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1pPr>
              <a:lvl2pPr marL="742950" indent="-285750"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2pPr>
              <a:lvl3pPr marL="1143000" indent="-228600">
                <a:lnSpc>
                  <a:spcPct val="150000"/>
                </a:lnSpc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3pPr>
              <a:lvl4pPr marL="1600200" indent="-228600">
                <a:lnSpc>
                  <a:spcPct val="15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4pPr>
              <a:lvl5pPr marL="2057400" indent="-228600">
                <a:lnSpc>
                  <a:spcPct val="150000"/>
                </a:lnSpc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122919" name="Text Box 154"/>
            <p:cNvSpPr txBox="1">
              <a:spLocks noChangeArrowheads="1"/>
            </p:cNvSpPr>
            <p:nvPr/>
          </p:nvSpPr>
          <p:spPr bwMode="auto">
            <a:xfrm>
              <a:off x="3792" y="3408"/>
              <a:ext cx="16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1pPr>
              <a:lvl2pPr marL="742950" indent="-285750"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2pPr>
              <a:lvl3pPr marL="1143000" indent="-228600">
                <a:lnSpc>
                  <a:spcPct val="150000"/>
                </a:lnSpc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3pPr>
              <a:lvl4pPr marL="1600200" indent="-228600">
                <a:lnSpc>
                  <a:spcPct val="15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4pPr>
              <a:lvl5pPr marL="2057400" indent="-228600">
                <a:lnSpc>
                  <a:spcPct val="150000"/>
                </a:lnSpc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</a:p>
          </p:txBody>
        </p:sp>
        <p:cxnSp>
          <p:nvCxnSpPr>
            <p:cNvPr id="122920" name="AutoShape 155"/>
            <p:cNvCxnSpPr>
              <a:cxnSpLocks noChangeShapeType="1"/>
              <a:stCxn id="122916" idx="0"/>
              <a:endCxn id="122901" idx="0"/>
            </p:cNvCxnSpPr>
            <p:nvPr/>
          </p:nvCxnSpPr>
          <p:spPr bwMode="auto">
            <a:xfrm rot="5400000" flipH="1">
              <a:off x="2976" y="2736"/>
              <a:ext cx="48" cy="1392"/>
            </a:xfrm>
            <a:prstGeom prst="curvedConnector3">
              <a:avLst>
                <a:gd name="adj1" fmla="val 74791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2921" name="Line 156"/>
            <p:cNvSpPr>
              <a:spLocks noChangeShapeType="1"/>
            </p:cNvSpPr>
            <p:nvPr/>
          </p:nvSpPr>
          <p:spPr bwMode="auto">
            <a:xfrm>
              <a:off x="1680" y="350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2922" name="Text Box 158"/>
            <p:cNvSpPr txBox="1">
              <a:spLocks noChangeArrowheads="1"/>
            </p:cNvSpPr>
            <p:nvPr/>
          </p:nvSpPr>
          <p:spPr bwMode="auto">
            <a:xfrm>
              <a:off x="2928" y="3888"/>
              <a:ext cx="26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1pPr>
              <a:lvl2pPr marL="742950" indent="-285750"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2pPr>
              <a:lvl3pPr marL="1143000" indent="-228600">
                <a:lnSpc>
                  <a:spcPct val="150000"/>
                </a:lnSpc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3pPr>
              <a:lvl4pPr marL="1600200" indent="-228600">
                <a:lnSpc>
                  <a:spcPct val="15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4pPr>
              <a:lvl5pPr marL="2057400" indent="-228600">
                <a:lnSpc>
                  <a:spcPct val="150000"/>
                </a:lnSpc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</a:p>
          </p:txBody>
        </p:sp>
        <p:cxnSp>
          <p:nvCxnSpPr>
            <p:cNvPr id="122923" name="AutoShape 160"/>
            <p:cNvCxnSpPr>
              <a:cxnSpLocks noChangeShapeType="1"/>
              <a:stCxn id="122915" idx="4"/>
              <a:endCxn id="122895" idx="4"/>
            </p:cNvCxnSpPr>
            <p:nvPr/>
          </p:nvCxnSpPr>
          <p:spPr bwMode="auto">
            <a:xfrm rot="16200000" flipH="1">
              <a:off x="3000" y="2520"/>
              <a:ext cx="48" cy="2208"/>
            </a:xfrm>
            <a:prstGeom prst="curvedConnector3">
              <a:avLst>
                <a:gd name="adj1" fmla="val 897912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2924" name="Line 161"/>
            <p:cNvSpPr>
              <a:spLocks noChangeShapeType="1"/>
            </p:cNvSpPr>
            <p:nvPr/>
          </p:nvSpPr>
          <p:spPr bwMode="auto">
            <a:xfrm>
              <a:off x="4224" y="355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2925" name="Text Box 162"/>
            <p:cNvSpPr txBox="1">
              <a:spLocks noChangeArrowheads="1"/>
            </p:cNvSpPr>
            <p:nvPr/>
          </p:nvSpPr>
          <p:spPr bwMode="auto">
            <a:xfrm>
              <a:off x="4224" y="3408"/>
              <a:ext cx="194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1pPr>
              <a:lvl2pPr marL="742950" indent="-285750"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2pPr>
              <a:lvl3pPr marL="1143000" indent="-228600">
                <a:lnSpc>
                  <a:spcPct val="150000"/>
                </a:lnSpc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3pPr>
              <a:lvl4pPr marL="1600200" indent="-228600">
                <a:lnSpc>
                  <a:spcPct val="15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4pPr>
              <a:lvl5pPr marL="2057400" indent="-228600">
                <a:lnSpc>
                  <a:spcPct val="150000"/>
                </a:lnSpc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  <a:sym typeface="Symbol" panose="05050102010706020507" pitchFamily="18" charset="2"/>
                </a:rPr>
                <a:t>a</a:t>
              </a:r>
            </a:p>
          </p:txBody>
        </p:sp>
      </p:grpSp>
      <p:sp>
        <p:nvSpPr>
          <p:cNvPr id="122894" name="Text Box 163"/>
          <p:cNvSpPr txBox="1">
            <a:spLocks noChangeArrowheads="1"/>
          </p:cNvSpPr>
          <p:nvPr/>
        </p:nvSpPr>
        <p:spPr bwMode="auto">
          <a:xfrm>
            <a:off x="2790825" y="5181600"/>
            <a:ext cx="99218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(a|b) </a:t>
            </a:r>
            <a:r>
              <a:rPr lang="en-US" altLang="en-US" sz="1800" baseline="30000">
                <a:latin typeface="Arial" panose="020B0604020202020204" pitchFamily="34" charset="0"/>
              </a:rPr>
              <a:t>* </a:t>
            </a:r>
            <a:r>
              <a:rPr lang="en-US" altLang="en-US" sz="1800">
                <a:latin typeface="Arial" panose="020B0604020202020204" pitchFamily="34" charset="0"/>
              </a:rPr>
              <a:t>a</a:t>
            </a:r>
            <a:r>
              <a:rPr lang="en-US" altLang="en-US" sz="1800" baseline="30000">
                <a:latin typeface="Arial" panose="020B0604020202020204" pitchFamily="34" charset="0"/>
              </a:rPr>
              <a:t> </a:t>
            </a:r>
            <a:endParaRPr lang="en-US" alt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188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>
            <a:spLocks noGrp="1"/>
          </p:cNvSpPr>
          <p:nvPr>
            <p:ph type="ftr" sz="quarter" idx="11"/>
          </p:nvPr>
        </p:nvSpPr>
        <p:spPr>
          <a:xfrm>
            <a:off x="8096250" y="6488956"/>
            <a:ext cx="1125538" cy="153888"/>
          </a:xfr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1240"/>
              </a:lnSpc>
              <a:defRPr/>
            </a:pPr>
            <a:r>
              <a:rPr lang="en-IN" spc="-15"/>
              <a:t>Jeya R</a:t>
            </a:r>
            <a:endParaRPr spc="-15"/>
          </a:p>
        </p:txBody>
      </p:sp>
      <p:sp>
        <p:nvSpPr>
          <p:cNvPr id="18436" name="object 4"/>
          <p:cNvSpPr>
            <a:spLocks noGrp="1"/>
          </p:cNvSpPr>
          <p:nvPr>
            <p:ph type="sldNum" sz="quarter" idx="12"/>
          </p:nvPr>
        </p:nvSpPr>
        <p:spPr bwMode="auto">
          <a:xfrm>
            <a:off x="9753601" y="6477001"/>
            <a:ext cx="434975" cy="219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64189" rIns="0" bIns="0" rtlCol="0" anchor="ctr">
            <a:spAutoFit/>
          </a:bodyPr>
          <a:lstStyle>
            <a:lvl1pPr marL="79375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ts val="1238"/>
              </a:lnSpc>
              <a:buClrTx/>
              <a:buSzTx/>
              <a:buNone/>
            </a:pPr>
            <a:fld id="{D4A526DF-E672-44B6-A3E0-DB72ADBE0849}" type="slidenum">
              <a:rPr lang="en-US" altLang="en-US" sz="1400">
                <a:solidFill>
                  <a:srgbClr val="FFFFFF"/>
                </a:solidFill>
                <a:latin typeface="Arial" panose="020B0604020202020204" pitchFamily="34" charset="0"/>
              </a:rPr>
              <a:pPr>
                <a:lnSpc>
                  <a:spcPts val="1238"/>
                </a:lnSpc>
                <a:buClrTx/>
                <a:buSzTx/>
                <a:buNone/>
              </a:pPr>
              <a:t>11</a:t>
            </a:fld>
            <a:endParaRPr lang="en-US" altLang="en-US" sz="1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9701BF66-780D-9993-D9EA-6CDE55AB1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7164" y="301626"/>
            <a:ext cx="5837237" cy="655637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49296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123907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endParaRPr lang="en-US" altLang="en-US" sz="120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90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fld id="{1E1150E5-59F5-42F7-9565-69DB61F5FDD7}" type="slidenum">
              <a:rPr lang="en-US" altLang="en-US" sz="1400">
                <a:solidFill>
                  <a:srgbClr val="FFFFFF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buClrTx/>
                <a:buSzTx/>
                <a:buFontTx/>
                <a:buNone/>
              </a:pPr>
              <a:t>110</a:t>
            </a:fld>
            <a:endParaRPr lang="en-US" altLang="en-US" sz="1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12390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71800" y="76200"/>
            <a:ext cx="6324600" cy="1752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9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209800"/>
            <a:ext cx="6400800" cy="413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536952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CS416 Compiler Design</a:t>
            </a:r>
          </a:p>
        </p:txBody>
      </p:sp>
      <p:sp>
        <p:nvSpPr>
          <p:cNvPr id="12493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fld id="{C628C5A2-0DBC-4036-9AA2-B80674DEBA8B}" type="slidenum">
              <a:rPr lang="en-US" altLang="en-US" sz="1400">
                <a:solidFill>
                  <a:srgbClr val="FFFFFF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buClrTx/>
                <a:buSzTx/>
                <a:buFontTx/>
                <a:buNone/>
              </a:pPr>
              <a:t>111</a:t>
            </a:fld>
            <a:endParaRPr lang="en-US" altLang="en-US" sz="1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Converting a NFA into a DFA (subset construction)</a:t>
            </a:r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1" y="1600200"/>
            <a:ext cx="4619625" cy="4876800"/>
          </a:xfrm>
        </p:spPr>
        <p:txBody>
          <a:bodyPr>
            <a:normAutofit fontScale="70000" lnSpcReduction="20000"/>
          </a:bodyPr>
          <a:lstStyle/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/>
              <a:t>put  </a:t>
            </a:r>
            <a:r>
              <a:rPr lang="en-US">
                <a:sym typeface="Symbol" pitchFamily="18" charset="2"/>
              </a:rPr>
              <a:t></a:t>
            </a:r>
            <a:r>
              <a:rPr lang="en-US">
                <a:sym typeface="Wingdings" pitchFamily="2" charset="2"/>
              </a:rPr>
              <a:t>-closure({s</a:t>
            </a:r>
            <a:r>
              <a:rPr lang="en-US" baseline="-25000">
                <a:sym typeface="Wingdings" pitchFamily="2" charset="2"/>
              </a:rPr>
              <a:t>0</a:t>
            </a:r>
            <a:r>
              <a:rPr lang="en-US">
                <a:sym typeface="Wingdings" pitchFamily="2" charset="2"/>
              </a:rPr>
              <a:t>}) as an unmarked  state into the set of DFA (DS)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>
                <a:sym typeface="Wingdings" pitchFamily="2" charset="2"/>
              </a:rPr>
              <a:t>while (there is one unmarked S</a:t>
            </a:r>
            <a:r>
              <a:rPr lang="en-US" baseline="-25000">
                <a:sym typeface="Wingdings" pitchFamily="2" charset="2"/>
              </a:rPr>
              <a:t>1</a:t>
            </a:r>
            <a:r>
              <a:rPr lang="en-US">
                <a:sym typeface="Wingdings" pitchFamily="2" charset="2"/>
              </a:rPr>
              <a:t> in DS) do 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>
                <a:sym typeface="Wingdings" pitchFamily="2" charset="2"/>
              </a:rPr>
              <a:t>	begin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>
                <a:sym typeface="Wingdings" pitchFamily="2" charset="2"/>
              </a:rPr>
              <a:t>		  mark S</a:t>
            </a:r>
            <a:r>
              <a:rPr lang="en-US" baseline="-25000">
                <a:sym typeface="Wingdings" pitchFamily="2" charset="2"/>
              </a:rPr>
              <a:t>1</a:t>
            </a:r>
            <a:endParaRPr lang="en-US">
              <a:sym typeface="Wingdings" pitchFamily="2" charset="2"/>
            </a:endParaRP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>
                <a:sym typeface="Wingdings" pitchFamily="2" charset="2"/>
              </a:rPr>
              <a:t>		  for each input symbol a do 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>
                <a:sym typeface="Wingdings" pitchFamily="2" charset="2"/>
              </a:rPr>
              <a:t>		      begin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>
                <a:sym typeface="Wingdings" pitchFamily="2" charset="2"/>
              </a:rPr>
              <a:t>		          S</a:t>
            </a:r>
            <a:r>
              <a:rPr lang="en-US" baseline="-25000">
                <a:sym typeface="Wingdings" pitchFamily="2" charset="2"/>
              </a:rPr>
              <a:t>2</a:t>
            </a:r>
            <a:r>
              <a:rPr lang="en-US">
                <a:sym typeface="Wingdings" pitchFamily="2" charset="2"/>
              </a:rPr>
              <a:t>  </a:t>
            </a:r>
            <a:r>
              <a:rPr lang="en-US">
                <a:sym typeface="Symbol" pitchFamily="18" charset="2"/>
              </a:rPr>
              <a:t></a:t>
            </a:r>
            <a:r>
              <a:rPr lang="en-US">
                <a:sym typeface="Wingdings" pitchFamily="2" charset="2"/>
              </a:rPr>
              <a:t>-closure(move(S</a:t>
            </a:r>
            <a:r>
              <a:rPr lang="en-US" baseline="-25000">
                <a:sym typeface="Wingdings" pitchFamily="2" charset="2"/>
              </a:rPr>
              <a:t>1</a:t>
            </a:r>
            <a:r>
              <a:rPr lang="en-US">
                <a:sym typeface="Wingdings" pitchFamily="2" charset="2"/>
              </a:rPr>
              <a:t>,a))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>
                <a:sym typeface="Wingdings" pitchFamily="2" charset="2"/>
              </a:rPr>
              <a:t>		          if (S</a:t>
            </a:r>
            <a:r>
              <a:rPr lang="en-US" baseline="-25000">
                <a:sym typeface="Wingdings" pitchFamily="2" charset="2"/>
              </a:rPr>
              <a:t>2</a:t>
            </a:r>
            <a:r>
              <a:rPr lang="en-US">
                <a:sym typeface="Wingdings" pitchFamily="2" charset="2"/>
              </a:rPr>
              <a:t> is not in DS) then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>
                <a:sym typeface="Wingdings" pitchFamily="2" charset="2"/>
              </a:rPr>
              <a:t>			add S</a:t>
            </a:r>
            <a:r>
              <a:rPr lang="en-US" baseline="-25000">
                <a:sym typeface="Wingdings" pitchFamily="2" charset="2"/>
              </a:rPr>
              <a:t>2</a:t>
            </a:r>
            <a:r>
              <a:rPr lang="en-US">
                <a:sym typeface="Wingdings" pitchFamily="2" charset="2"/>
              </a:rPr>
              <a:t> into DS as an unmarked state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>
                <a:sym typeface="Wingdings" pitchFamily="2" charset="2"/>
              </a:rPr>
              <a:t>		          </a:t>
            </a:r>
            <a:r>
              <a:rPr lang="en-US" err="1">
                <a:sym typeface="Wingdings" pitchFamily="2" charset="2"/>
              </a:rPr>
              <a:t>transfunc</a:t>
            </a:r>
            <a:r>
              <a:rPr lang="en-US">
                <a:sym typeface="Wingdings" pitchFamily="2" charset="2"/>
              </a:rPr>
              <a:t>[S</a:t>
            </a:r>
            <a:r>
              <a:rPr lang="en-US" baseline="-25000">
                <a:sym typeface="Wingdings" pitchFamily="2" charset="2"/>
              </a:rPr>
              <a:t>1</a:t>
            </a:r>
            <a:r>
              <a:rPr lang="en-US">
                <a:sym typeface="Wingdings" pitchFamily="2" charset="2"/>
              </a:rPr>
              <a:t>,a]  S</a:t>
            </a:r>
            <a:r>
              <a:rPr lang="en-US" baseline="-25000">
                <a:sym typeface="Wingdings" pitchFamily="2" charset="2"/>
              </a:rPr>
              <a:t>2</a:t>
            </a:r>
            <a:endParaRPr lang="en-US">
              <a:sym typeface="Wingdings" pitchFamily="2" charset="2"/>
            </a:endParaRP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>
                <a:sym typeface="Wingdings" pitchFamily="2" charset="2"/>
              </a:rPr>
              <a:t>		      end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>
                <a:sym typeface="Wingdings" pitchFamily="2" charset="2"/>
              </a:rPr>
              <a:t>		end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sz="1800">
              <a:sym typeface="Wingdings" pitchFamily="2" charset="2"/>
            </a:endParaRPr>
          </a:p>
          <a:p>
            <a:pPr>
              <a:lnSpc>
                <a:spcPct val="90000"/>
              </a:lnSpc>
              <a:defRPr/>
            </a:pPr>
            <a:r>
              <a:rPr lang="en-US" sz="1800">
                <a:sym typeface="Wingdings" pitchFamily="2" charset="2"/>
              </a:rPr>
              <a:t>a state S in DS is an accepting state of DFA if  a state in S is an accepting state of NFA</a:t>
            </a:r>
          </a:p>
          <a:p>
            <a:pPr>
              <a:lnSpc>
                <a:spcPct val="90000"/>
              </a:lnSpc>
              <a:defRPr/>
            </a:pPr>
            <a:r>
              <a:rPr lang="en-US" sz="1800">
                <a:sym typeface="Wingdings" pitchFamily="2" charset="2"/>
              </a:rPr>
              <a:t>the start state of DFA is </a:t>
            </a:r>
            <a:r>
              <a:rPr lang="en-US" sz="1800">
                <a:sym typeface="Symbol" pitchFamily="18" charset="2"/>
              </a:rPr>
              <a:t></a:t>
            </a:r>
            <a:r>
              <a:rPr lang="en-US" sz="1800">
                <a:sym typeface="Wingdings" pitchFamily="2" charset="2"/>
              </a:rPr>
              <a:t>-closure({s</a:t>
            </a:r>
            <a:r>
              <a:rPr lang="en-US" sz="1800" baseline="-25000">
                <a:sym typeface="Wingdings" pitchFamily="2" charset="2"/>
              </a:rPr>
              <a:t>0</a:t>
            </a:r>
            <a:r>
              <a:rPr lang="en-US" sz="1800">
                <a:sym typeface="Wingdings" pitchFamily="2" charset="2"/>
              </a:rPr>
              <a:t>})</a:t>
            </a:r>
            <a:r>
              <a:rPr lang="en-US">
                <a:sym typeface="Wingdings" pitchFamily="2" charset="2"/>
              </a:rPr>
              <a:t> </a:t>
            </a:r>
            <a:endParaRPr lang="en-US" sz="1800">
              <a:sym typeface="Wingdings" pitchFamily="2" charset="2"/>
            </a:endParaRP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>
                <a:sym typeface="Wingdings" pitchFamily="2" charset="2"/>
              </a:rPr>
              <a:t>		  		</a:t>
            </a:r>
          </a:p>
        </p:txBody>
      </p:sp>
      <p:sp>
        <p:nvSpPr>
          <p:cNvPr id="124934" name="Text Box 4"/>
          <p:cNvSpPr txBox="1">
            <a:spLocks noChangeArrowheads="1"/>
          </p:cNvSpPr>
          <p:nvPr/>
        </p:nvSpPr>
        <p:spPr bwMode="auto">
          <a:xfrm>
            <a:off x="8416925" y="838200"/>
            <a:ext cx="18573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24935" name="Text Box 5"/>
          <p:cNvSpPr txBox="1">
            <a:spLocks noChangeArrowheads="1"/>
          </p:cNvSpPr>
          <p:nvPr/>
        </p:nvSpPr>
        <p:spPr bwMode="auto">
          <a:xfrm>
            <a:off x="6165851" y="2633664"/>
            <a:ext cx="36671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set of states to which there is a transition on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 a from a state s in S</a:t>
            </a:r>
            <a:r>
              <a:rPr lang="en-US" altLang="en-US" sz="1400" baseline="-25000">
                <a:latin typeface="Arial" panose="020B0604020202020204" pitchFamily="34" charset="0"/>
              </a:rPr>
              <a:t>1</a:t>
            </a:r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124936" name="Line 7"/>
          <p:cNvSpPr>
            <a:spLocks noChangeShapeType="1"/>
          </p:cNvSpPr>
          <p:nvPr/>
        </p:nvSpPr>
        <p:spPr bwMode="auto">
          <a:xfrm flipH="1">
            <a:off x="5251450" y="2743200"/>
            <a:ext cx="914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4937" name="Text Box 8"/>
          <p:cNvSpPr txBox="1">
            <a:spLocks noChangeArrowheads="1"/>
          </p:cNvSpPr>
          <p:nvPr/>
        </p:nvSpPr>
        <p:spPr bwMode="auto">
          <a:xfrm>
            <a:off x="7319963" y="1600200"/>
            <a:ext cx="3630612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sym typeface="Symbol" panose="05050102010706020507" pitchFamily="18" charset="2"/>
              </a:rPr>
              <a:t></a:t>
            </a:r>
            <a:r>
              <a:rPr lang="en-US" altLang="en-US" sz="1400">
                <a:latin typeface="Arial" panose="020B0604020202020204" pitchFamily="34" charset="0"/>
                <a:sym typeface="Wingdings" panose="05000000000000000000" pitchFamily="2" charset="2"/>
              </a:rPr>
              <a:t>-closure({s</a:t>
            </a:r>
            <a:r>
              <a:rPr lang="en-US" altLang="en-US" sz="1400" baseline="-25000">
                <a:latin typeface="Arial" panose="020B0604020202020204" pitchFamily="34" charset="0"/>
                <a:sym typeface="Wingdings" panose="05000000000000000000" pitchFamily="2" charset="2"/>
              </a:rPr>
              <a:t>0</a:t>
            </a:r>
            <a:r>
              <a:rPr lang="en-US" altLang="en-US" sz="1400">
                <a:latin typeface="Arial" panose="020B0604020202020204" pitchFamily="34" charset="0"/>
                <a:sym typeface="Wingdings" panose="05000000000000000000" pitchFamily="2" charset="2"/>
              </a:rPr>
              <a:t>})</a:t>
            </a:r>
            <a:r>
              <a:rPr lang="en-US" altLang="en-US" sz="1800"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en-US" sz="1400">
                <a:latin typeface="Arial" panose="020B0604020202020204" pitchFamily="34" charset="0"/>
                <a:sym typeface="Wingdings" panose="05000000000000000000" pitchFamily="2" charset="2"/>
              </a:rPr>
              <a:t>is the </a:t>
            </a:r>
            <a:r>
              <a:rPr lang="en-US" altLang="en-US" sz="1400">
                <a:latin typeface="Arial" panose="020B0604020202020204" pitchFamily="34" charset="0"/>
              </a:rPr>
              <a:t>set of all states can be accessible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from s</a:t>
            </a:r>
            <a:r>
              <a:rPr lang="en-US" altLang="en-US" sz="1400" baseline="-25000">
                <a:latin typeface="Arial" panose="020B0604020202020204" pitchFamily="34" charset="0"/>
              </a:rPr>
              <a:t>0</a:t>
            </a:r>
            <a:r>
              <a:rPr lang="en-US" altLang="en-US" sz="1400">
                <a:latin typeface="Arial" panose="020B0604020202020204" pitchFamily="34" charset="0"/>
              </a:rPr>
              <a:t> by </a:t>
            </a:r>
            <a:r>
              <a:rPr lang="en-US" altLang="en-US" sz="1400">
                <a:latin typeface="Arial" panose="020B0604020202020204" pitchFamily="34" charset="0"/>
                <a:sym typeface="Symbol" panose="05050102010706020507" pitchFamily="18" charset="2"/>
              </a:rPr>
              <a:t>-</a:t>
            </a:r>
            <a:r>
              <a:rPr lang="en-US" altLang="en-US" sz="1400">
                <a:latin typeface="Arial" panose="020B0604020202020204" pitchFamily="34" charset="0"/>
              </a:rPr>
              <a:t>transition.</a:t>
            </a:r>
            <a:endParaRPr lang="en-US" altLang="en-US" sz="1400" baseline="-25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73518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CS416 Compiler Design</a:t>
            </a:r>
          </a:p>
        </p:txBody>
      </p:sp>
      <p:sp>
        <p:nvSpPr>
          <p:cNvPr id="12595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fld id="{60E88B1C-957B-4E49-9238-5AC8F32D28A9}" type="slidenum">
              <a:rPr lang="en-US" altLang="en-US" sz="1400">
                <a:solidFill>
                  <a:srgbClr val="FFFFFF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buClrTx/>
                <a:buSzTx/>
                <a:buFontTx/>
                <a:buNone/>
              </a:pPr>
              <a:t>112</a:t>
            </a:fld>
            <a:endParaRPr lang="en-US" altLang="en-US" sz="1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Converting a NFA into a DFA (Example)</a:t>
            </a:r>
          </a:p>
        </p:txBody>
      </p:sp>
      <p:grpSp>
        <p:nvGrpSpPr>
          <p:cNvPr id="125957" name="Group 3"/>
          <p:cNvGrpSpPr>
            <a:grpSpLocks/>
          </p:cNvGrpSpPr>
          <p:nvPr/>
        </p:nvGrpSpPr>
        <p:grpSpPr bwMode="auto">
          <a:xfrm>
            <a:off x="3633788" y="1066800"/>
            <a:ext cx="4502150" cy="1447800"/>
            <a:chOff x="1680" y="3168"/>
            <a:chExt cx="3072" cy="912"/>
          </a:xfrm>
        </p:grpSpPr>
        <p:sp>
          <p:nvSpPr>
            <p:cNvPr id="125969" name="Oval 4"/>
            <p:cNvSpPr>
              <a:spLocks noChangeArrowheads="1"/>
            </p:cNvSpPr>
            <p:nvPr/>
          </p:nvSpPr>
          <p:spPr bwMode="auto">
            <a:xfrm>
              <a:off x="4032" y="3456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1pPr>
              <a:lvl2pPr marL="742950" indent="-285750"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2pPr>
              <a:lvl3pPr marL="1143000" indent="-228600">
                <a:lnSpc>
                  <a:spcPct val="150000"/>
                </a:lnSpc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3pPr>
              <a:lvl4pPr marL="1600200" indent="-228600">
                <a:lnSpc>
                  <a:spcPct val="15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4pPr>
              <a:lvl5pPr marL="2057400" indent="-228600">
                <a:lnSpc>
                  <a:spcPct val="150000"/>
                </a:lnSpc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lang="en-IN" altLang="en-US" sz="1800">
                <a:latin typeface="Arial" panose="020B0604020202020204" pitchFamily="34" charset="0"/>
              </a:endParaRPr>
            </a:p>
          </p:txBody>
        </p:sp>
        <p:grpSp>
          <p:nvGrpSpPr>
            <p:cNvPr id="125970" name="Group 5"/>
            <p:cNvGrpSpPr>
              <a:grpSpLocks/>
            </p:cNvGrpSpPr>
            <p:nvPr/>
          </p:nvGrpSpPr>
          <p:grpSpPr bwMode="auto">
            <a:xfrm>
              <a:off x="4464" y="3408"/>
              <a:ext cx="288" cy="288"/>
              <a:chOff x="1296" y="1056"/>
              <a:chExt cx="288" cy="288"/>
            </a:xfrm>
          </p:grpSpPr>
          <p:sp>
            <p:nvSpPr>
              <p:cNvPr id="126000" name="Oval 6"/>
              <p:cNvSpPr>
                <a:spLocks noChangeArrowheads="1"/>
              </p:cNvSpPr>
              <p:nvPr/>
            </p:nvSpPr>
            <p:spPr bwMode="auto">
              <a:xfrm>
                <a:off x="1296" y="1056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150000"/>
                  </a:lnSpc>
                  <a:buClr>
                    <a:schemeClr val="accent1"/>
                  </a:buClr>
                  <a:buSzPct val="85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1pPr>
                <a:lvl2pPr marL="742950" indent="-285750">
                  <a:lnSpc>
                    <a:spcPct val="150000"/>
                  </a:lnSpc>
                  <a:buClr>
                    <a:schemeClr val="accent1"/>
                  </a:buClr>
                  <a:buSzPct val="85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2pPr>
                <a:lvl3pPr marL="1143000" indent="-228600">
                  <a:lnSpc>
                    <a:spcPct val="150000"/>
                  </a:lnSpc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3pPr>
                <a:lvl4pPr marL="1600200" indent="-228600">
                  <a:lnSpc>
                    <a:spcPct val="150000"/>
                  </a:lnSpc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4pPr>
                <a:lvl5pPr marL="2057400" indent="-228600">
                  <a:lnSpc>
                    <a:spcPct val="150000"/>
                  </a:lnSpc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5pPr>
                <a:lvl6pPr marL="2514600" indent="-2286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6pPr>
                <a:lvl7pPr marL="2971800" indent="-2286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7pPr>
                <a:lvl8pPr marL="3429000" indent="-2286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8pPr>
                <a:lvl9pPr marL="3886200" indent="-2286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endParaRPr lang="en-I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26001" name="Oval 7"/>
              <p:cNvSpPr>
                <a:spLocks noChangeArrowheads="1"/>
              </p:cNvSpPr>
              <p:nvPr/>
            </p:nvSpPr>
            <p:spPr bwMode="auto">
              <a:xfrm>
                <a:off x="1344" y="1104"/>
                <a:ext cx="19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150000"/>
                  </a:lnSpc>
                  <a:buClr>
                    <a:schemeClr val="accent1"/>
                  </a:buClr>
                  <a:buSzPct val="85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1pPr>
                <a:lvl2pPr marL="742950" indent="-285750">
                  <a:lnSpc>
                    <a:spcPct val="150000"/>
                  </a:lnSpc>
                  <a:buClr>
                    <a:schemeClr val="accent1"/>
                  </a:buClr>
                  <a:buSzPct val="85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2pPr>
                <a:lvl3pPr marL="1143000" indent="-228600">
                  <a:lnSpc>
                    <a:spcPct val="150000"/>
                  </a:lnSpc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3pPr>
                <a:lvl4pPr marL="1600200" indent="-228600">
                  <a:lnSpc>
                    <a:spcPct val="150000"/>
                  </a:lnSpc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4pPr>
                <a:lvl5pPr marL="2057400" indent="-228600">
                  <a:lnSpc>
                    <a:spcPct val="150000"/>
                  </a:lnSpc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5pPr>
                <a:lvl6pPr marL="2514600" indent="-2286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6pPr>
                <a:lvl7pPr marL="2971800" indent="-2286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7pPr>
                <a:lvl8pPr marL="3429000" indent="-2286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8pPr>
                <a:lvl9pPr marL="3886200" indent="-2286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mbria" panose="02040503050406030204" pitchFamily="18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endParaRPr lang="en-IN" altLang="en-US" sz="1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25971" name="Oval 8"/>
            <p:cNvSpPr>
              <a:spLocks noChangeArrowheads="1"/>
            </p:cNvSpPr>
            <p:nvPr/>
          </p:nvSpPr>
          <p:spPr bwMode="auto">
            <a:xfrm>
              <a:off x="3216" y="3696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1pPr>
              <a:lvl2pPr marL="742950" indent="-285750"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2pPr>
              <a:lvl3pPr marL="1143000" indent="-228600">
                <a:lnSpc>
                  <a:spcPct val="150000"/>
                </a:lnSpc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3pPr>
              <a:lvl4pPr marL="1600200" indent="-228600">
                <a:lnSpc>
                  <a:spcPct val="15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4pPr>
              <a:lvl5pPr marL="2057400" indent="-228600">
                <a:lnSpc>
                  <a:spcPct val="150000"/>
                </a:lnSpc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lang="en-I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25972" name="Oval 9"/>
            <p:cNvSpPr>
              <a:spLocks noChangeArrowheads="1"/>
            </p:cNvSpPr>
            <p:nvPr/>
          </p:nvSpPr>
          <p:spPr bwMode="auto">
            <a:xfrm>
              <a:off x="3216" y="3216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1pPr>
              <a:lvl2pPr marL="742950" indent="-285750"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2pPr>
              <a:lvl3pPr marL="1143000" indent="-228600">
                <a:lnSpc>
                  <a:spcPct val="150000"/>
                </a:lnSpc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3pPr>
              <a:lvl4pPr marL="1600200" indent="-228600">
                <a:lnSpc>
                  <a:spcPct val="15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4pPr>
              <a:lvl5pPr marL="2057400" indent="-228600">
                <a:lnSpc>
                  <a:spcPct val="150000"/>
                </a:lnSpc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lang="en-I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25973" name="Oval 10"/>
            <p:cNvSpPr>
              <a:spLocks noChangeArrowheads="1"/>
            </p:cNvSpPr>
            <p:nvPr/>
          </p:nvSpPr>
          <p:spPr bwMode="auto">
            <a:xfrm>
              <a:off x="2688" y="3696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1pPr>
              <a:lvl2pPr marL="742950" indent="-285750"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2pPr>
              <a:lvl3pPr marL="1143000" indent="-228600">
                <a:lnSpc>
                  <a:spcPct val="150000"/>
                </a:lnSpc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3pPr>
              <a:lvl4pPr marL="1600200" indent="-228600">
                <a:lnSpc>
                  <a:spcPct val="15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4pPr>
              <a:lvl5pPr marL="2057400" indent="-228600">
                <a:lnSpc>
                  <a:spcPct val="150000"/>
                </a:lnSpc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lang="en-I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25974" name="Oval 11"/>
            <p:cNvSpPr>
              <a:spLocks noChangeArrowheads="1"/>
            </p:cNvSpPr>
            <p:nvPr/>
          </p:nvSpPr>
          <p:spPr bwMode="auto">
            <a:xfrm>
              <a:off x="2688" y="3216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1pPr>
              <a:lvl2pPr marL="742950" indent="-285750"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2pPr>
              <a:lvl3pPr marL="1143000" indent="-228600">
                <a:lnSpc>
                  <a:spcPct val="150000"/>
                </a:lnSpc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3pPr>
              <a:lvl4pPr marL="1600200" indent="-228600">
                <a:lnSpc>
                  <a:spcPct val="15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4pPr>
              <a:lvl5pPr marL="2057400" indent="-228600">
                <a:lnSpc>
                  <a:spcPct val="150000"/>
                </a:lnSpc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lang="en-I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25975" name="Oval 12"/>
            <p:cNvSpPr>
              <a:spLocks noChangeArrowheads="1"/>
            </p:cNvSpPr>
            <p:nvPr/>
          </p:nvSpPr>
          <p:spPr bwMode="auto">
            <a:xfrm>
              <a:off x="2208" y="340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1pPr>
              <a:lvl2pPr marL="742950" indent="-285750"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2pPr>
              <a:lvl3pPr marL="1143000" indent="-228600">
                <a:lnSpc>
                  <a:spcPct val="150000"/>
                </a:lnSpc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3pPr>
              <a:lvl4pPr marL="1600200" indent="-228600">
                <a:lnSpc>
                  <a:spcPct val="15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4pPr>
              <a:lvl5pPr marL="2057400" indent="-228600">
                <a:lnSpc>
                  <a:spcPct val="150000"/>
                </a:lnSpc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lang="en-I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25976" name="Line 13"/>
            <p:cNvSpPr>
              <a:spLocks noChangeShapeType="1"/>
            </p:cNvSpPr>
            <p:nvPr/>
          </p:nvSpPr>
          <p:spPr bwMode="auto">
            <a:xfrm>
              <a:off x="2016" y="3504"/>
              <a:ext cx="19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5977" name="Line 14"/>
            <p:cNvSpPr>
              <a:spLocks noChangeShapeType="1"/>
            </p:cNvSpPr>
            <p:nvPr/>
          </p:nvSpPr>
          <p:spPr bwMode="auto">
            <a:xfrm flipV="1">
              <a:off x="2400" y="3360"/>
              <a:ext cx="28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5978" name="Line 15"/>
            <p:cNvSpPr>
              <a:spLocks noChangeShapeType="1"/>
            </p:cNvSpPr>
            <p:nvPr/>
          </p:nvSpPr>
          <p:spPr bwMode="auto">
            <a:xfrm>
              <a:off x="2400" y="3552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5979" name="Line 16"/>
            <p:cNvSpPr>
              <a:spLocks noChangeShapeType="1"/>
            </p:cNvSpPr>
            <p:nvPr/>
          </p:nvSpPr>
          <p:spPr bwMode="auto">
            <a:xfrm>
              <a:off x="2880" y="3312"/>
              <a:ext cx="33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5980" name="Line 17"/>
            <p:cNvSpPr>
              <a:spLocks noChangeShapeType="1"/>
            </p:cNvSpPr>
            <p:nvPr/>
          </p:nvSpPr>
          <p:spPr bwMode="auto">
            <a:xfrm>
              <a:off x="2880" y="3792"/>
              <a:ext cx="33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5981" name="Line 18"/>
            <p:cNvSpPr>
              <a:spLocks noChangeShapeType="1"/>
            </p:cNvSpPr>
            <p:nvPr/>
          </p:nvSpPr>
          <p:spPr bwMode="auto">
            <a:xfrm>
              <a:off x="3408" y="3360"/>
              <a:ext cx="24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5982" name="Line 19"/>
            <p:cNvSpPr>
              <a:spLocks noChangeShapeType="1"/>
            </p:cNvSpPr>
            <p:nvPr/>
          </p:nvSpPr>
          <p:spPr bwMode="auto">
            <a:xfrm flipV="1">
              <a:off x="3408" y="3648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5983" name="Text Box 20"/>
            <p:cNvSpPr txBox="1">
              <a:spLocks noChangeArrowheads="1"/>
            </p:cNvSpPr>
            <p:nvPr/>
          </p:nvSpPr>
          <p:spPr bwMode="auto">
            <a:xfrm>
              <a:off x="2928" y="3648"/>
              <a:ext cx="194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1pPr>
              <a:lvl2pPr marL="742950" indent="-285750"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2pPr>
              <a:lvl3pPr marL="1143000" indent="-228600">
                <a:lnSpc>
                  <a:spcPct val="150000"/>
                </a:lnSpc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3pPr>
              <a:lvl4pPr marL="1600200" indent="-228600">
                <a:lnSpc>
                  <a:spcPct val="15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4pPr>
              <a:lvl5pPr marL="2057400" indent="-228600">
                <a:lnSpc>
                  <a:spcPct val="150000"/>
                </a:lnSpc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  <a:sym typeface="Symbol" panose="05050102010706020507" pitchFamily="18" charset="2"/>
                </a:rPr>
                <a:t>b</a:t>
              </a:r>
            </a:p>
          </p:txBody>
        </p:sp>
        <p:sp>
          <p:nvSpPr>
            <p:cNvPr id="125984" name="Text Box 21"/>
            <p:cNvSpPr txBox="1">
              <a:spLocks noChangeArrowheads="1"/>
            </p:cNvSpPr>
            <p:nvPr/>
          </p:nvSpPr>
          <p:spPr bwMode="auto">
            <a:xfrm>
              <a:off x="3408" y="3552"/>
              <a:ext cx="16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1pPr>
              <a:lvl2pPr marL="742950" indent="-285750"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2pPr>
              <a:lvl3pPr marL="1143000" indent="-228600">
                <a:lnSpc>
                  <a:spcPct val="150000"/>
                </a:lnSpc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3pPr>
              <a:lvl4pPr marL="1600200" indent="-228600">
                <a:lnSpc>
                  <a:spcPct val="15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4pPr>
              <a:lvl5pPr marL="2057400" indent="-228600">
                <a:lnSpc>
                  <a:spcPct val="150000"/>
                </a:lnSpc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125985" name="Text Box 22"/>
            <p:cNvSpPr txBox="1">
              <a:spLocks noChangeArrowheads="1"/>
            </p:cNvSpPr>
            <p:nvPr/>
          </p:nvSpPr>
          <p:spPr bwMode="auto">
            <a:xfrm>
              <a:off x="3408" y="3216"/>
              <a:ext cx="16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1pPr>
              <a:lvl2pPr marL="742950" indent="-285750"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2pPr>
              <a:lvl3pPr marL="1143000" indent="-228600">
                <a:lnSpc>
                  <a:spcPct val="150000"/>
                </a:lnSpc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3pPr>
              <a:lvl4pPr marL="1600200" indent="-228600">
                <a:lnSpc>
                  <a:spcPct val="15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4pPr>
              <a:lvl5pPr marL="2057400" indent="-228600">
                <a:lnSpc>
                  <a:spcPct val="150000"/>
                </a:lnSpc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125986" name="Text Box 23"/>
            <p:cNvSpPr txBox="1">
              <a:spLocks noChangeArrowheads="1"/>
            </p:cNvSpPr>
            <p:nvPr/>
          </p:nvSpPr>
          <p:spPr bwMode="auto">
            <a:xfrm>
              <a:off x="2448" y="3504"/>
              <a:ext cx="16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1pPr>
              <a:lvl2pPr marL="742950" indent="-285750"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2pPr>
              <a:lvl3pPr marL="1143000" indent="-228600">
                <a:lnSpc>
                  <a:spcPct val="150000"/>
                </a:lnSpc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3pPr>
              <a:lvl4pPr marL="1600200" indent="-228600">
                <a:lnSpc>
                  <a:spcPct val="15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4pPr>
              <a:lvl5pPr marL="2057400" indent="-228600">
                <a:lnSpc>
                  <a:spcPct val="150000"/>
                </a:lnSpc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125987" name="Text Box 24"/>
            <p:cNvSpPr txBox="1">
              <a:spLocks noChangeArrowheads="1"/>
            </p:cNvSpPr>
            <p:nvPr/>
          </p:nvSpPr>
          <p:spPr bwMode="auto">
            <a:xfrm>
              <a:off x="2400" y="3264"/>
              <a:ext cx="16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1pPr>
              <a:lvl2pPr marL="742950" indent="-285750"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2pPr>
              <a:lvl3pPr marL="1143000" indent="-228600">
                <a:lnSpc>
                  <a:spcPct val="150000"/>
                </a:lnSpc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3pPr>
              <a:lvl4pPr marL="1600200" indent="-228600">
                <a:lnSpc>
                  <a:spcPct val="15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4pPr>
              <a:lvl5pPr marL="2057400" indent="-228600">
                <a:lnSpc>
                  <a:spcPct val="150000"/>
                </a:lnSpc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125988" name="Text Box 25"/>
            <p:cNvSpPr txBox="1">
              <a:spLocks noChangeArrowheads="1"/>
            </p:cNvSpPr>
            <p:nvPr/>
          </p:nvSpPr>
          <p:spPr bwMode="auto">
            <a:xfrm>
              <a:off x="2928" y="3168"/>
              <a:ext cx="194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1pPr>
              <a:lvl2pPr marL="742950" indent="-285750"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2pPr>
              <a:lvl3pPr marL="1143000" indent="-228600">
                <a:lnSpc>
                  <a:spcPct val="150000"/>
                </a:lnSpc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3pPr>
              <a:lvl4pPr marL="1600200" indent="-228600">
                <a:lnSpc>
                  <a:spcPct val="15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4pPr>
              <a:lvl5pPr marL="2057400" indent="-228600">
                <a:lnSpc>
                  <a:spcPct val="150000"/>
                </a:lnSpc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  <a:sym typeface="Symbol" panose="05050102010706020507" pitchFamily="18" charset="2"/>
                </a:rPr>
                <a:t>a</a:t>
              </a:r>
            </a:p>
          </p:txBody>
        </p:sp>
        <p:sp>
          <p:nvSpPr>
            <p:cNvPr id="125989" name="Oval 26"/>
            <p:cNvSpPr>
              <a:spLocks noChangeArrowheads="1"/>
            </p:cNvSpPr>
            <p:nvPr/>
          </p:nvSpPr>
          <p:spPr bwMode="auto">
            <a:xfrm>
              <a:off x="1824" y="3408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1pPr>
              <a:lvl2pPr marL="742950" indent="-285750"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2pPr>
              <a:lvl3pPr marL="1143000" indent="-228600">
                <a:lnSpc>
                  <a:spcPct val="150000"/>
                </a:lnSpc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3pPr>
              <a:lvl4pPr marL="1600200" indent="-228600">
                <a:lnSpc>
                  <a:spcPct val="15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4pPr>
              <a:lvl5pPr marL="2057400" indent="-228600">
                <a:lnSpc>
                  <a:spcPct val="150000"/>
                </a:lnSpc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lang="en-I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25990" name="Oval 27"/>
            <p:cNvSpPr>
              <a:spLocks noChangeArrowheads="1"/>
            </p:cNvSpPr>
            <p:nvPr/>
          </p:nvSpPr>
          <p:spPr bwMode="auto">
            <a:xfrm>
              <a:off x="3600" y="3456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1pPr>
              <a:lvl2pPr marL="742950" indent="-285750"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2pPr>
              <a:lvl3pPr marL="1143000" indent="-228600">
                <a:lnSpc>
                  <a:spcPct val="150000"/>
                </a:lnSpc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3pPr>
              <a:lvl4pPr marL="1600200" indent="-228600">
                <a:lnSpc>
                  <a:spcPct val="15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4pPr>
              <a:lvl5pPr marL="2057400" indent="-228600">
                <a:lnSpc>
                  <a:spcPct val="150000"/>
                </a:lnSpc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lang="en-I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25991" name="Line 28"/>
            <p:cNvSpPr>
              <a:spLocks noChangeShapeType="1"/>
            </p:cNvSpPr>
            <p:nvPr/>
          </p:nvSpPr>
          <p:spPr bwMode="auto">
            <a:xfrm>
              <a:off x="3792" y="355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5992" name="Text Box 29"/>
            <p:cNvSpPr txBox="1">
              <a:spLocks noChangeArrowheads="1"/>
            </p:cNvSpPr>
            <p:nvPr/>
          </p:nvSpPr>
          <p:spPr bwMode="auto">
            <a:xfrm>
              <a:off x="2016" y="3360"/>
              <a:ext cx="16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1pPr>
              <a:lvl2pPr marL="742950" indent="-285750"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2pPr>
              <a:lvl3pPr marL="1143000" indent="-228600">
                <a:lnSpc>
                  <a:spcPct val="150000"/>
                </a:lnSpc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3pPr>
              <a:lvl4pPr marL="1600200" indent="-228600">
                <a:lnSpc>
                  <a:spcPct val="15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4pPr>
              <a:lvl5pPr marL="2057400" indent="-228600">
                <a:lnSpc>
                  <a:spcPct val="150000"/>
                </a:lnSpc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125993" name="Text Box 30"/>
            <p:cNvSpPr txBox="1">
              <a:spLocks noChangeArrowheads="1"/>
            </p:cNvSpPr>
            <p:nvPr/>
          </p:nvSpPr>
          <p:spPr bwMode="auto">
            <a:xfrm>
              <a:off x="3792" y="3408"/>
              <a:ext cx="16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1pPr>
              <a:lvl2pPr marL="742950" indent="-285750"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2pPr>
              <a:lvl3pPr marL="1143000" indent="-228600">
                <a:lnSpc>
                  <a:spcPct val="150000"/>
                </a:lnSpc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3pPr>
              <a:lvl4pPr marL="1600200" indent="-228600">
                <a:lnSpc>
                  <a:spcPct val="15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4pPr>
              <a:lvl5pPr marL="2057400" indent="-228600">
                <a:lnSpc>
                  <a:spcPct val="150000"/>
                </a:lnSpc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</a:p>
          </p:txBody>
        </p:sp>
        <p:cxnSp>
          <p:nvCxnSpPr>
            <p:cNvPr id="125994" name="AutoShape 31"/>
            <p:cNvCxnSpPr>
              <a:cxnSpLocks noChangeShapeType="1"/>
              <a:stCxn id="125990" idx="0"/>
              <a:endCxn id="125975" idx="0"/>
            </p:cNvCxnSpPr>
            <p:nvPr/>
          </p:nvCxnSpPr>
          <p:spPr bwMode="auto">
            <a:xfrm rot="5400000" flipH="1">
              <a:off x="2976" y="2736"/>
              <a:ext cx="48" cy="1392"/>
            </a:xfrm>
            <a:prstGeom prst="curvedConnector3">
              <a:avLst>
                <a:gd name="adj1" fmla="val 74791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5995" name="Line 32"/>
            <p:cNvSpPr>
              <a:spLocks noChangeShapeType="1"/>
            </p:cNvSpPr>
            <p:nvPr/>
          </p:nvSpPr>
          <p:spPr bwMode="auto">
            <a:xfrm>
              <a:off x="1680" y="350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5996" name="Text Box 33"/>
            <p:cNvSpPr txBox="1">
              <a:spLocks noChangeArrowheads="1"/>
            </p:cNvSpPr>
            <p:nvPr/>
          </p:nvSpPr>
          <p:spPr bwMode="auto">
            <a:xfrm>
              <a:off x="2928" y="3888"/>
              <a:ext cx="26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1pPr>
              <a:lvl2pPr marL="742950" indent="-285750"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2pPr>
              <a:lvl3pPr marL="1143000" indent="-228600">
                <a:lnSpc>
                  <a:spcPct val="150000"/>
                </a:lnSpc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3pPr>
              <a:lvl4pPr marL="1600200" indent="-228600">
                <a:lnSpc>
                  <a:spcPct val="15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4pPr>
              <a:lvl5pPr marL="2057400" indent="-228600">
                <a:lnSpc>
                  <a:spcPct val="150000"/>
                </a:lnSpc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  <a:sym typeface="Symbol" panose="05050102010706020507" pitchFamily="18" charset="2"/>
                </a:rPr>
                <a:t></a:t>
              </a:r>
            </a:p>
          </p:txBody>
        </p:sp>
        <p:cxnSp>
          <p:nvCxnSpPr>
            <p:cNvPr id="125997" name="AutoShape 34"/>
            <p:cNvCxnSpPr>
              <a:cxnSpLocks noChangeShapeType="1"/>
              <a:stCxn id="125989" idx="4"/>
              <a:endCxn id="125969" idx="4"/>
            </p:cNvCxnSpPr>
            <p:nvPr/>
          </p:nvCxnSpPr>
          <p:spPr bwMode="auto">
            <a:xfrm rot="16200000" flipH="1">
              <a:off x="3000" y="2520"/>
              <a:ext cx="48" cy="2208"/>
            </a:xfrm>
            <a:prstGeom prst="curvedConnector3">
              <a:avLst>
                <a:gd name="adj1" fmla="val 897912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5998" name="Line 35"/>
            <p:cNvSpPr>
              <a:spLocks noChangeShapeType="1"/>
            </p:cNvSpPr>
            <p:nvPr/>
          </p:nvSpPr>
          <p:spPr bwMode="auto">
            <a:xfrm>
              <a:off x="4224" y="355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5999" name="Text Box 36"/>
            <p:cNvSpPr txBox="1">
              <a:spLocks noChangeArrowheads="1"/>
            </p:cNvSpPr>
            <p:nvPr/>
          </p:nvSpPr>
          <p:spPr bwMode="auto">
            <a:xfrm>
              <a:off x="4224" y="3408"/>
              <a:ext cx="194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1pPr>
              <a:lvl2pPr marL="742950" indent="-285750"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2pPr>
              <a:lvl3pPr marL="1143000" indent="-228600">
                <a:lnSpc>
                  <a:spcPct val="150000"/>
                </a:lnSpc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3pPr>
              <a:lvl4pPr marL="1600200" indent="-228600">
                <a:lnSpc>
                  <a:spcPct val="15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4pPr>
              <a:lvl5pPr marL="2057400" indent="-228600">
                <a:lnSpc>
                  <a:spcPct val="150000"/>
                </a:lnSpc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  <a:sym typeface="Symbol" panose="05050102010706020507" pitchFamily="18" charset="2"/>
                </a:rPr>
                <a:t>a</a:t>
              </a:r>
            </a:p>
          </p:txBody>
        </p:sp>
      </p:grpSp>
      <p:sp>
        <p:nvSpPr>
          <p:cNvPr id="125958" name="Text Box 37"/>
          <p:cNvSpPr txBox="1">
            <a:spLocks noChangeArrowheads="1"/>
          </p:cNvSpPr>
          <p:nvPr/>
        </p:nvSpPr>
        <p:spPr bwMode="auto">
          <a:xfrm>
            <a:off x="3844926" y="1447801"/>
            <a:ext cx="28416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25959" name="Text Box 38"/>
          <p:cNvSpPr txBox="1">
            <a:spLocks noChangeArrowheads="1"/>
          </p:cNvSpPr>
          <p:nvPr/>
        </p:nvSpPr>
        <p:spPr bwMode="auto">
          <a:xfrm>
            <a:off x="4408488" y="1447801"/>
            <a:ext cx="28416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25960" name="Text Box 39"/>
          <p:cNvSpPr txBox="1">
            <a:spLocks noChangeArrowheads="1"/>
          </p:cNvSpPr>
          <p:nvPr/>
        </p:nvSpPr>
        <p:spPr bwMode="auto">
          <a:xfrm>
            <a:off x="5884863" y="1143001"/>
            <a:ext cx="28416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25961" name="Text Box 40"/>
          <p:cNvSpPr txBox="1">
            <a:spLocks noChangeArrowheads="1"/>
          </p:cNvSpPr>
          <p:nvPr/>
        </p:nvSpPr>
        <p:spPr bwMode="auto">
          <a:xfrm>
            <a:off x="5111751" y="1905001"/>
            <a:ext cx="28416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25962" name="Text Box 41"/>
          <p:cNvSpPr txBox="1">
            <a:spLocks noChangeArrowheads="1"/>
          </p:cNvSpPr>
          <p:nvPr/>
        </p:nvSpPr>
        <p:spPr bwMode="auto">
          <a:xfrm>
            <a:off x="5884863" y="1905001"/>
            <a:ext cx="28416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25963" name="Text Box 42"/>
          <p:cNvSpPr txBox="1">
            <a:spLocks noChangeArrowheads="1"/>
          </p:cNvSpPr>
          <p:nvPr/>
        </p:nvSpPr>
        <p:spPr bwMode="auto">
          <a:xfrm>
            <a:off x="5111751" y="1143001"/>
            <a:ext cx="28416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25964" name="Text Box 43"/>
          <p:cNvSpPr txBox="1">
            <a:spLocks noChangeArrowheads="1"/>
          </p:cNvSpPr>
          <p:nvPr/>
        </p:nvSpPr>
        <p:spPr bwMode="auto">
          <a:xfrm>
            <a:off x="7080251" y="1524001"/>
            <a:ext cx="28416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125965" name="Text Box 44"/>
          <p:cNvSpPr txBox="1">
            <a:spLocks noChangeArrowheads="1"/>
          </p:cNvSpPr>
          <p:nvPr/>
        </p:nvSpPr>
        <p:spPr bwMode="auto">
          <a:xfrm>
            <a:off x="7783513" y="1524001"/>
            <a:ext cx="28416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125966" name="Text Box 45"/>
          <p:cNvSpPr txBox="1">
            <a:spLocks noChangeArrowheads="1"/>
          </p:cNvSpPr>
          <p:nvPr/>
        </p:nvSpPr>
        <p:spPr bwMode="auto">
          <a:xfrm>
            <a:off x="6448426" y="1524001"/>
            <a:ext cx="28257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125967" name="Text Box 48"/>
          <p:cNvSpPr txBox="1">
            <a:spLocks noChangeArrowheads="1"/>
          </p:cNvSpPr>
          <p:nvPr/>
        </p:nvSpPr>
        <p:spPr bwMode="auto">
          <a:xfrm>
            <a:off x="2001838" y="2628900"/>
            <a:ext cx="18415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25968" name="Text Box 49"/>
          <p:cNvSpPr txBox="1">
            <a:spLocks noChangeArrowheads="1"/>
          </p:cNvSpPr>
          <p:nvPr/>
        </p:nvSpPr>
        <p:spPr bwMode="auto">
          <a:xfrm>
            <a:off x="2085975" y="2590800"/>
            <a:ext cx="8675688" cy="3970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  <a:sym typeface="Symbol" panose="05050102010706020507" pitchFamily="18" charset="2"/>
              </a:rPr>
              <a:t>S</a:t>
            </a:r>
            <a:r>
              <a:rPr lang="en-US" altLang="en-US" sz="1800" baseline="-25000">
                <a:latin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sz="1800">
                <a:latin typeface="Arial" panose="020B0604020202020204" pitchFamily="34" charset="0"/>
                <a:sym typeface="Symbol" panose="05050102010706020507" pitchFamily="18" charset="2"/>
              </a:rPr>
              <a:t> = </a:t>
            </a:r>
            <a:r>
              <a:rPr lang="en-US" altLang="en-US" sz="1800">
                <a:latin typeface="Arial" panose="020B0604020202020204" pitchFamily="34" charset="0"/>
                <a:sym typeface="Wingdings" panose="05000000000000000000" pitchFamily="2" charset="2"/>
              </a:rPr>
              <a:t>-closure({0}) = {0,1,2,4,7} 	S</a:t>
            </a:r>
            <a:r>
              <a:rPr lang="en-US" altLang="en-US" sz="1800" baseline="-25000">
                <a:latin typeface="Arial" panose="020B0604020202020204" pitchFamily="34" charset="0"/>
                <a:sym typeface="Wingdings" panose="05000000000000000000" pitchFamily="2" charset="2"/>
              </a:rPr>
              <a:t>0</a:t>
            </a:r>
            <a:r>
              <a:rPr lang="en-US" altLang="en-US" sz="1800">
                <a:latin typeface="Arial" panose="020B0604020202020204" pitchFamily="34" charset="0"/>
                <a:sym typeface="Wingdings" panose="05000000000000000000" pitchFamily="2" charset="2"/>
              </a:rPr>
              <a:t> into DS as an unmarked state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  <a:sym typeface="Wingdings" panose="05000000000000000000" pitchFamily="2" charset="2"/>
              </a:rPr>
              <a:t>		</a:t>
            </a:r>
            <a:r>
              <a:rPr lang="en-US" altLang="en-US" sz="1800">
                <a:latin typeface="Arial" panose="020B0604020202020204" pitchFamily="34" charset="0"/>
                <a:sym typeface="Symbol" panose="05050102010706020507" pitchFamily="18" charset="2"/>
              </a:rPr>
              <a:t> </a:t>
            </a:r>
            <a:r>
              <a:rPr lang="en-US" altLang="en-US" sz="1800">
                <a:latin typeface="Arial" panose="020B0604020202020204" pitchFamily="34" charset="0"/>
                <a:sym typeface="Wingdings" panose="05000000000000000000" pitchFamily="2" charset="2"/>
              </a:rPr>
              <a:t>mark S</a:t>
            </a:r>
            <a:r>
              <a:rPr lang="en-US" altLang="en-US" sz="1800" baseline="-25000">
                <a:latin typeface="Arial" panose="020B0604020202020204" pitchFamily="34" charset="0"/>
                <a:sym typeface="Wingdings" panose="05000000000000000000" pitchFamily="2" charset="2"/>
              </a:rPr>
              <a:t>0</a:t>
            </a:r>
            <a:endParaRPr lang="en-US" altLang="en-US" sz="1800"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  <a:sym typeface="Symbol" panose="05050102010706020507" pitchFamily="18" charset="2"/>
              </a:rPr>
              <a:t></a:t>
            </a:r>
            <a:r>
              <a:rPr lang="en-US" altLang="en-US" sz="1800">
                <a:latin typeface="Arial" panose="020B0604020202020204" pitchFamily="34" charset="0"/>
                <a:sym typeface="Wingdings" panose="05000000000000000000" pitchFamily="2" charset="2"/>
              </a:rPr>
              <a:t>-closure(move(S</a:t>
            </a:r>
            <a:r>
              <a:rPr lang="en-US" altLang="en-US" sz="1800" baseline="-25000">
                <a:latin typeface="Arial" panose="020B0604020202020204" pitchFamily="34" charset="0"/>
                <a:sym typeface="Wingdings" panose="05000000000000000000" pitchFamily="2" charset="2"/>
              </a:rPr>
              <a:t>0</a:t>
            </a:r>
            <a:r>
              <a:rPr lang="en-US" altLang="en-US" sz="1800">
                <a:latin typeface="Arial" panose="020B0604020202020204" pitchFamily="34" charset="0"/>
                <a:sym typeface="Wingdings" panose="05000000000000000000" pitchFamily="2" charset="2"/>
              </a:rPr>
              <a:t>,a)) = </a:t>
            </a:r>
            <a:r>
              <a:rPr lang="en-US" altLang="en-US" sz="1800">
                <a:latin typeface="Arial" panose="020B0604020202020204" pitchFamily="34" charset="0"/>
                <a:sym typeface="Symbol" panose="05050102010706020507" pitchFamily="18" charset="2"/>
              </a:rPr>
              <a:t></a:t>
            </a:r>
            <a:r>
              <a:rPr lang="en-US" altLang="en-US" sz="1800">
                <a:latin typeface="Arial" panose="020B0604020202020204" pitchFamily="34" charset="0"/>
                <a:sym typeface="Wingdings" panose="05000000000000000000" pitchFamily="2" charset="2"/>
              </a:rPr>
              <a:t>-closure({3,8}) = {1,2,3,4,6,7,8} = S</a:t>
            </a:r>
            <a:r>
              <a:rPr lang="en-US" altLang="en-US" sz="1800" baseline="-25000">
                <a:latin typeface="Arial" panose="020B0604020202020204" pitchFamily="34" charset="0"/>
                <a:sym typeface="Wingdings" panose="05000000000000000000" pitchFamily="2" charset="2"/>
              </a:rPr>
              <a:t>1</a:t>
            </a:r>
            <a:r>
              <a:rPr lang="en-US" altLang="en-US" sz="1800">
                <a:latin typeface="Arial" panose="020B0604020202020204" pitchFamily="34" charset="0"/>
                <a:sym typeface="Wingdings" panose="05000000000000000000" pitchFamily="2" charset="2"/>
              </a:rPr>
              <a:t>       	S</a:t>
            </a:r>
            <a:r>
              <a:rPr lang="en-US" altLang="en-US" sz="1800" baseline="-25000">
                <a:latin typeface="Arial" panose="020B0604020202020204" pitchFamily="34" charset="0"/>
                <a:sym typeface="Wingdings" panose="05000000000000000000" pitchFamily="2" charset="2"/>
              </a:rPr>
              <a:t>1 </a:t>
            </a:r>
            <a:r>
              <a:rPr lang="en-US" altLang="en-US" sz="1800">
                <a:latin typeface="Arial" panose="020B0604020202020204" pitchFamily="34" charset="0"/>
                <a:sym typeface="Wingdings" panose="05000000000000000000" pitchFamily="2" charset="2"/>
              </a:rPr>
              <a:t> into DS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  <a:sym typeface="Symbol" panose="05050102010706020507" pitchFamily="18" charset="2"/>
              </a:rPr>
              <a:t></a:t>
            </a:r>
            <a:r>
              <a:rPr lang="en-US" altLang="en-US" sz="1800">
                <a:latin typeface="Arial" panose="020B0604020202020204" pitchFamily="34" charset="0"/>
                <a:sym typeface="Wingdings" panose="05000000000000000000" pitchFamily="2" charset="2"/>
              </a:rPr>
              <a:t>-closure(move(S</a:t>
            </a:r>
            <a:r>
              <a:rPr lang="en-US" altLang="en-US" sz="1800" baseline="-25000">
                <a:latin typeface="Arial" panose="020B0604020202020204" pitchFamily="34" charset="0"/>
                <a:sym typeface="Wingdings" panose="05000000000000000000" pitchFamily="2" charset="2"/>
              </a:rPr>
              <a:t>0</a:t>
            </a:r>
            <a:r>
              <a:rPr lang="en-US" altLang="en-US" sz="1800">
                <a:latin typeface="Arial" panose="020B0604020202020204" pitchFamily="34" charset="0"/>
                <a:sym typeface="Wingdings" panose="05000000000000000000" pitchFamily="2" charset="2"/>
              </a:rPr>
              <a:t>,b)) = </a:t>
            </a:r>
            <a:r>
              <a:rPr lang="en-US" altLang="en-US" sz="1800">
                <a:latin typeface="Arial" panose="020B0604020202020204" pitchFamily="34" charset="0"/>
                <a:sym typeface="Symbol" panose="05050102010706020507" pitchFamily="18" charset="2"/>
              </a:rPr>
              <a:t></a:t>
            </a:r>
            <a:r>
              <a:rPr lang="en-US" altLang="en-US" sz="1800">
                <a:latin typeface="Arial" panose="020B0604020202020204" pitchFamily="34" charset="0"/>
                <a:sym typeface="Wingdings" panose="05000000000000000000" pitchFamily="2" charset="2"/>
              </a:rPr>
              <a:t>-closure({5}) = {1,2,4,5,6,7} = S</a:t>
            </a:r>
            <a:r>
              <a:rPr lang="en-US" altLang="en-US" sz="1800" baseline="-25000">
                <a:latin typeface="Arial" panose="020B0604020202020204" pitchFamily="34" charset="0"/>
                <a:sym typeface="Wingdings" panose="05000000000000000000" pitchFamily="2" charset="2"/>
              </a:rPr>
              <a:t>2</a:t>
            </a:r>
            <a:r>
              <a:rPr lang="en-US" altLang="en-US" sz="1800">
                <a:latin typeface="Arial" panose="020B0604020202020204" pitchFamily="34" charset="0"/>
                <a:sym typeface="Wingdings" panose="05000000000000000000" pitchFamily="2" charset="2"/>
              </a:rPr>
              <a:t>         	S</a:t>
            </a:r>
            <a:r>
              <a:rPr lang="en-US" altLang="en-US" sz="1800" baseline="-25000">
                <a:latin typeface="Arial" panose="020B0604020202020204" pitchFamily="34" charset="0"/>
                <a:sym typeface="Wingdings" panose="05000000000000000000" pitchFamily="2" charset="2"/>
              </a:rPr>
              <a:t>2 </a:t>
            </a:r>
            <a:r>
              <a:rPr lang="en-US" altLang="en-US" sz="1800">
                <a:latin typeface="Arial" panose="020B0604020202020204" pitchFamily="34" charset="0"/>
                <a:sym typeface="Wingdings" panose="05000000000000000000" pitchFamily="2" charset="2"/>
              </a:rPr>
              <a:t> into DS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  <a:sym typeface="Wingdings" panose="05000000000000000000" pitchFamily="2" charset="2"/>
              </a:rPr>
              <a:t>	transfunc[S</a:t>
            </a:r>
            <a:r>
              <a:rPr lang="en-US" altLang="en-US" sz="1800" baseline="-25000">
                <a:latin typeface="Arial" panose="020B0604020202020204" pitchFamily="34" charset="0"/>
                <a:sym typeface="Wingdings" panose="05000000000000000000" pitchFamily="2" charset="2"/>
              </a:rPr>
              <a:t>0</a:t>
            </a:r>
            <a:r>
              <a:rPr lang="en-US" altLang="en-US" sz="1800">
                <a:latin typeface="Arial" panose="020B0604020202020204" pitchFamily="34" charset="0"/>
                <a:sym typeface="Wingdings" panose="05000000000000000000" pitchFamily="2" charset="2"/>
              </a:rPr>
              <a:t>,a]  S</a:t>
            </a:r>
            <a:r>
              <a:rPr lang="en-US" altLang="en-US" sz="1800" baseline="-25000">
                <a:latin typeface="Arial" panose="020B0604020202020204" pitchFamily="34" charset="0"/>
                <a:sym typeface="Wingdings" panose="05000000000000000000" pitchFamily="2" charset="2"/>
              </a:rPr>
              <a:t>1 	</a:t>
            </a:r>
            <a:r>
              <a:rPr lang="en-US" altLang="en-US" sz="1800">
                <a:latin typeface="Arial" panose="020B0604020202020204" pitchFamily="34" charset="0"/>
                <a:sym typeface="Wingdings" panose="05000000000000000000" pitchFamily="2" charset="2"/>
              </a:rPr>
              <a:t>transfunc[S</a:t>
            </a:r>
            <a:r>
              <a:rPr lang="en-US" altLang="en-US" sz="1800" baseline="-25000">
                <a:latin typeface="Arial" panose="020B0604020202020204" pitchFamily="34" charset="0"/>
                <a:sym typeface="Wingdings" panose="05000000000000000000" pitchFamily="2" charset="2"/>
              </a:rPr>
              <a:t>0</a:t>
            </a:r>
            <a:r>
              <a:rPr lang="en-US" altLang="en-US" sz="1800">
                <a:latin typeface="Arial" panose="020B0604020202020204" pitchFamily="34" charset="0"/>
                <a:sym typeface="Wingdings" panose="05000000000000000000" pitchFamily="2" charset="2"/>
              </a:rPr>
              <a:t>,b]  S</a:t>
            </a:r>
            <a:r>
              <a:rPr lang="en-US" altLang="en-US" sz="1800" baseline="-25000">
                <a:latin typeface="Arial" panose="020B0604020202020204" pitchFamily="34" charset="0"/>
                <a:sym typeface="Wingdings" panose="05000000000000000000" pitchFamily="2" charset="2"/>
              </a:rPr>
              <a:t>2</a:t>
            </a:r>
            <a:endParaRPr lang="en-US" altLang="en-US" sz="1800"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  <a:sym typeface="Wingdings" panose="05000000000000000000" pitchFamily="2" charset="2"/>
              </a:rPr>
              <a:t>		 </a:t>
            </a:r>
            <a:r>
              <a:rPr lang="en-US" altLang="en-US" sz="1800">
                <a:latin typeface="Arial" panose="020B0604020202020204" pitchFamily="34" charset="0"/>
                <a:sym typeface="Symbol" panose="05050102010706020507" pitchFamily="18" charset="2"/>
              </a:rPr>
              <a:t></a:t>
            </a:r>
            <a:r>
              <a:rPr lang="en-US" altLang="en-US" sz="1800">
                <a:latin typeface="Arial" panose="020B0604020202020204" pitchFamily="34" charset="0"/>
                <a:sym typeface="Wingdings" panose="05000000000000000000" pitchFamily="2" charset="2"/>
              </a:rPr>
              <a:t> mark S</a:t>
            </a:r>
            <a:r>
              <a:rPr lang="en-US" altLang="en-US" sz="1800" baseline="-25000">
                <a:latin typeface="Arial" panose="020B0604020202020204" pitchFamily="34" charset="0"/>
                <a:sym typeface="Wingdings" panose="05000000000000000000" pitchFamily="2" charset="2"/>
              </a:rPr>
              <a:t>1</a:t>
            </a:r>
            <a:endParaRPr lang="en-US" altLang="en-US" sz="1800"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  <a:sym typeface="Symbol" panose="05050102010706020507" pitchFamily="18" charset="2"/>
              </a:rPr>
              <a:t></a:t>
            </a:r>
            <a:r>
              <a:rPr lang="en-US" altLang="en-US" sz="1800">
                <a:latin typeface="Arial" panose="020B0604020202020204" pitchFamily="34" charset="0"/>
                <a:sym typeface="Wingdings" panose="05000000000000000000" pitchFamily="2" charset="2"/>
              </a:rPr>
              <a:t>-closure(move(S</a:t>
            </a:r>
            <a:r>
              <a:rPr lang="en-US" altLang="en-US" sz="1800" baseline="-25000">
                <a:latin typeface="Arial" panose="020B0604020202020204" pitchFamily="34" charset="0"/>
                <a:sym typeface="Wingdings" panose="05000000000000000000" pitchFamily="2" charset="2"/>
              </a:rPr>
              <a:t>1</a:t>
            </a:r>
            <a:r>
              <a:rPr lang="en-US" altLang="en-US" sz="1800">
                <a:latin typeface="Arial" panose="020B0604020202020204" pitchFamily="34" charset="0"/>
                <a:sym typeface="Wingdings" panose="05000000000000000000" pitchFamily="2" charset="2"/>
              </a:rPr>
              <a:t>,a)) = </a:t>
            </a:r>
            <a:r>
              <a:rPr lang="en-US" altLang="en-US" sz="1800">
                <a:latin typeface="Arial" panose="020B0604020202020204" pitchFamily="34" charset="0"/>
                <a:sym typeface="Symbol" panose="05050102010706020507" pitchFamily="18" charset="2"/>
              </a:rPr>
              <a:t></a:t>
            </a:r>
            <a:r>
              <a:rPr lang="en-US" altLang="en-US" sz="1800">
                <a:latin typeface="Arial" panose="020B0604020202020204" pitchFamily="34" charset="0"/>
                <a:sym typeface="Wingdings" panose="05000000000000000000" pitchFamily="2" charset="2"/>
              </a:rPr>
              <a:t>-closure({3,8}) = {1,2,3,4,6,7,8} = S</a:t>
            </a:r>
            <a:r>
              <a:rPr lang="en-US" altLang="en-US" sz="1800" baseline="-25000">
                <a:latin typeface="Arial" panose="020B0604020202020204" pitchFamily="34" charset="0"/>
                <a:sym typeface="Wingdings" panose="05000000000000000000" pitchFamily="2" charset="2"/>
              </a:rPr>
              <a:t>1</a:t>
            </a:r>
            <a:r>
              <a:rPr lang="en-US" altLang="en-US" sz="1800">
                <a:latin typeface="Arial" panose="020B0604020202020204" pitchFamily="34" charset="0"/>
                <a:sym typeface="Wingdings" panose="05000000000000000000" pitchFamily="2" charset="2"/>
              </a:rPr>
              <a:t>       	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  <a:sym typeface="Symbol" panose="05050102010706020507" pitchFamily="18" charset="2"/>
              </a:rPr>
              <a:t></a:t>
            </a:r>
            <a:r>
              <a:rPr lang="en-US" altLang="en-US" sz="1800">
                <a:latin typeface="Arial" panose="020B0604020202020204" pitchFamily="34" charset="0"/>
                <a:sym typeface="Wingdings" panose="05000000000000000000" pitchFamily="2" charset="2"/>
              </a:rPr>
              <a:t>-closure(move(S</a:t>
            </a:r>
            <a:r>
              <a:rPr lang="en-US" altLang="en-US" sz="1800" baseline="-25000">
                <a:latin typeface="Arial" panose="020B0604020202020204" pitchFamily="34" charset="0"/>
                <a:sym typeface="Wingdings" panose="05000000000000000000" pitchFamily="2" charset="2"/>
              </a:rPr>
              <a:t>1</a:t>
            </a:r>
            <a:r>
              <a:rPr lang="en-US" altLang="en-US" sz="1800">
                <a:latin typeface="Arial" panose="020B0604020202020204" pitchFamily="34" charset="0"/>
                <a:sym typeface="Wingdings" panose="05000000000000000000" pitchFamily="2" charset="2"/>
              </a:rPr>
              <a:t>,b)) = </a:t>
            </a:r>
            <a:r>
              <a:rPr lang="en-US" altLang="en-US" sz="1800">
                <a:latin typeface="Arial" panose="020B0604020202020204" pitchFamily="34" charset="0"/>
                <a:sym typeface="Symbol" panose="05050102010706020507" pitchFamily="18" charset="2"/>
              </a:rPr>
              <a:t></a:t>
            </a:r>
            <a:r>
              <a:rPr lang="en-US" altLang="en-US" sz="1800">
                <a:latin typeface="Arial" panose="020B0604020202020204" pitchFamily="34" charset="0"/>
                <a:sym typeface="Wingdings" panose="05000000000000000000" pitchFamily="2" charset="2"/>
              </a:rPr>
              <a:t>-closure({5}) = {1,2,4,5,6,7} = S</a:t>
            </a:r>
            <a:r>
              <a:rPr lang="en-US" altLang="en-US" sz="1800" baseline="-25000">
                <a:latin typeface="Arial" panose="020B0604020202020204" pitchFamily="34" charset="0"/>
                <a:sym typeface="Wingdings" panose="05000000000000000000" pitchFamily="2" charset="2"/>
              </a:rPr>
              <a:t>2</a:t>
            </a:r>
            <a:r>
              <a:rPr lang="en-US" altLang="en-US" sz="1800">
                <a:latin typeface="Arial" panose="020B0604020202020204" pitchFamily="34" charset="0"/>
                <a:sym typeface="Wingdings" panose="05000000000000000000" pitchFamily="2" charset="2"/>
              </a:rPr>
              <a:t>         	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  <a:sym typeface="Wingdings" panose="05000000000000000000" pitchFamily="2" charset="2"/>
              </a:rPr>
              <a:t>	transfunc[S</a:t>
            </a:r>
            <a:r>
              <a:rPr lang="en-US" altLang="en-US" sz="1800" baseline="-25000">
                <a:latin typeface="Arial" panose="020B0604020202020204" pitchFamily="34" charset="0"/>
                <a:sym typeface="Wingdings" panose="05000000000000000000" pitchFamily="2" charset="2"/>
              </a:rPr>
              <a:t>1</a:t>
            </a:r>
            <a:r>
              <a:rPr lang="en-US" altLang="en-US" sz="1800">
                <a:latin typeface="Arial" panose="020B0604020202020204" pitchFamily="34" charset="0"/>
                <a:sym typeface="Wingdings" panose="05000000000000000000" pitchFamily="2" charset="2"/>
              </a:rPr>
              <a:t>,a]  S</a:t>
            </a:r>
            <a:r>
              <a:rPr lang="en-US" altLang="en-US" sz="1800" baseline="-25000">
                <a:latin typeface="Arial" panose="020B0604020202020204" pitchFamily="34" charset="0"/>
                <a:sym typeface="Wingdings" panose="05000000000000000000" pitchFamily="2" charset="2"/>
              </a:rPr>
              <a:t>1 	</a:t>
            </a:r>
            <a:r>
              <a:rPr lang="en-US" altLang="en-US" sz="1800">
                <a:latin typeface="Arial" panose="020B0604020202020204" pitchFamily="34" charset="0"/>
                <a:sym typeface="Wingdings" panose="05000000000000000000" pitchFamily="2" charset="2"/>
              </a:rPr>
              <a:t>transfunc[S</a:t>
            </a:r>
            <a:r>
              <a:rPr lang="en-US" altLang="en-US" sz="1800" baseline="-25000">
                <a:latin typeface="Arial" panose="020B0604020202020204" pitchFamily="34" charset="0"/>
                <a:sym typeface="Wingdings" panose="05000000000000000000" pitchFamily="2" charset="2"/>
              </a:rPr>
              <a:t>1</a:t>
            </a:r>
            <a:r>
              <a:rPr lang="en-US" altLang="en-US" sz="1800">
                <a:latin typeface="Arial" panose="020B0604020202020204" pitchFamily="34" charset="0"/>
                <a:sym typeface="Wingdings" panose="05000000000000000000" pitchFamily="2" charset="2"/>
              </a:rPr>
              <a:t>,b]  S</a:t>
            </a:r>
            <a:r>
              <a:rPr lang="en-US" altLang="en-US" sz="1800" baseline="-25000">
                <a:latin typeface="Arial" panose="020B0604020202020204" pitchFamily="34" charset="0"/>
                <a:sym typeface="Wingdings" panose="05000000000000000000" pitchFamily="2" charset="2"/>
              </a:rPr>
              <a:t>2</a:t>
            </a:r>
            <a:endParaRPr lang="en-US" altLang="en-US" sz="1800"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  <a:sym typeface="Wingdings" panose="05000000000000000000" pitchFamily="2" charset="2"/>
              </a:rPr>
              <a:t>		 </a:t>
            </a:r>
            <a:r>
              <a:rPr lang="en-US" altLang="en-US" sz="1800">
                <a:latin typeface="Arial" panose="020B0604020202020204" pitchFamily="34" charset="0"/>
                <a:sym typeface="Symbol" panose="05050102010706020507" pitchFamily="18" charset="2"/>
              </a:rPr>
              <a:t></a:t>
            </a:r>
            <a:r>
              <a:rPr lang="en-US" altLang="en-US" sz="1800">
                <a:latin typeface="Arial" panose="020B0604020202020204" pitchFamily="34" charset="0"/>
                <a:sym typeface="Wingdings" panose="05000000000000000000" pitchFamily="2" charset="2"/>
              </a:rPr>
              <a:t> mark S</a:t>
            </a:r>
            <a:r>
              <a:rPr lang="en-US" altLang="en-US" sz="1800" baseline="-25000">
                <a:latin typeface="Arial" panose="020B0604020202020204" pitchFamily="34" charset="0"/>
                <a:sym typeface="Wingdings" panose="05000000000000000000" pitchFamily="2" charset="2"/>
              </a:rPr>
              <a:t>2</a:t>
            </a:r>
            <a:endParaRPr lang="en-US" altLang="en-US" sz="1800"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  <a:sym typeface="Symbol" panose="05050102010706020507" pitchFamily="18" charset="2"/>
              </a:rPr>
              <a:t></a:t>
            </a:r>
            <a:r>
              <a:rPr lang="en-US" altLang="en-US" sz="1800">
                <a:latin typeface="Arial" panose="020B0604020202020204" pitchFamily="34" charset="0"/>
                <a:sym typeface="Wingdings" panose="05000000000000000000" pitchFamily="2" charset="2"/>
              </a:rPr>
              <a:t>-closure(move(S</a:t>
            </a:r>
            <a:r>
              <a:rPr lang="en-US" altLang="en-US" sz="1800" baseline="-25000">
                <a:latin typeface="Arial" panose="020B0604020202020204" pitchFamily="34" charset="0"/>
                <a:sym typeface="Wingdings" panose="05000000000000000000" pitchFamily="2" charset="2"/>
              </a:rPr>
              <a:t>2</a:t>
            </a:r>
            <a:r>
              <a:rPr lang="en-US" altLang="en-US" sz="1800">
                <a:latin typeface="Arial" panose="020B0604020202020204" pitchFamily="34" charset="0"/>
                <a:sym typeface="Wingdings" panose="05000000000000000000" pitchFamily="2" charset="2"/>
              </a:rPr>
              <a:t>,a)) = </a:t>
            </a:r>
            <a:r>
              <a:rPr lang="en-US" altLang="en-US" sz="1800">
                <a:latin typeface="Arial" panose="020B0604020202020204" pitchFamily="34" charset="0"/>
                <a:sym typeface="Symbol" panose="05050102010706020507" pitchFamily="18" charset="2"/>
              </a:rPr>
              <a:t></a:t>
            </a:r>
            <a:r>
              <a:rPr lang="en-US" altLang="en-US" sz="1800">
                <a:latin typeface="Arial" panose="020B0604020202020204" pitchFamily="34" charset="0"/>
                <a:sym typeface="Wingdings" panose="05000000000000000000" pitchFamily="2" charset="2"/>
              </a:rPr>
              <a:t>-closure({3,8}) = {1,2,3,4,6,7,8} = S</a:t>
            </a:r>
            <a:r>
              <a:rPr lang="en-US" altLang="en-US" sz="1800" baseline="-25000">
                <a:latin typeface="Arial" panose="020B0604020202020204" pitchFamily="34" charset="0"/>
                <a:sym typeface="Wingdings" panose="05000000000000000000" pitchFamily="2" charset="2"/>
              </a:rPr>
              <a:t>1</a:t>
            </a:r>
            <a:r>
              <a:rPr lang="en-US" altLang="en-US" sz="1800">
                <a:latin typeface="Arial" panose="020B0604020202020204" pitchFamily="34" charset="0"/>
                <a:sym typeface="Wingdings" panose="05000000000000000000" pitchFamily="2" charset="2"/>
              </a:rPr>
              <a:t>       	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  <a:sym typeface="Symbol" panose="05050102010706020507" pitchFamily="18" charset="2"/>
              </a:rPr>
              <a:t></a:t>
            </a:r>
            <a:r>
              <a:rPr lang="en-US" altLang="en-US" sz="1800">
                <a:latin typeface="Arial" panose="020B0604020202020204" pitchFamily="34" charset="0"/>
                <a:sym typeface="Wingdings" panose="05000000000000000000" pitchFamily="2" charset="2"/>
              </a:rPr>
              <a:t>-closure(move(S</a:t>
            </a:r>
            <a:r>
              <a:rPr lang="en-US" altLang="en-US" sz="1800" baseline="-25000">
                <a:latin typeface="Arial" panose="020B0604020202020204" pitchFamily="34" charset="0"/>
                <a:sym typeface="Wingdings" panose="05000000000000000000" pitchFamily="2" charset="2"/>
              </a:rPr>
              <a:t>2</a:t>
            </a:r>
            <a:r>
              <a:rPr lang="en-US" altLang="en-US" sz="1800">
                <a:latin typeface="Arial" panose="020B0604020202020204" pitchFamily="34" charset="0"/>
                <a:sym typeface="Wingdings" panose="05000000000000000000" pitchFamily="2" charset="2"/>
              </a:rPr>
              <a:t>,b)) = </a:t>
            </a:r>
            <a:r>
              <a:rPr lang="en-US" altLang="en-US" sz="1800">
                <a:latin typeface="Arial" panose="020B0604020202020204" pitchFamily="34" charset="0"/>
                <a:sym typeface="Symbol" panose="05050102010706020507" pitchFamily="18" charset="2"/>
              </a:rPr>
              <a:t></a:t>
            </a:r>
            <a:r>
              <a:rPr lang="en-US" altLang="en-US" sz="1800">
                <a:latin typeface="Arial" panose="020B0604020202020204" pitchFamily="34" charset="0"/>
                <a:sym typeface="Wingdings" panose="05000000000000000000" pitchFamily="2" charset="2"/>
              </a:rPr>
              <a:t>-closure({5}) = {1,2,4,5,6,7} = S</a:t>
            </a:r>
            <a:r>
              <a:rPr lang="en-US" altLang="en-US" sz="1800" baseline="-25000">
                <a:latin typeface="Arial" panose="020B0604020202020204" pitchFamily="34" charset="0"/>
                <a:sym typeface="Wingdings" panose="05000000000000000000" pitchFamily="2" charset="2"/>
              </a:rPr>
              <a:t>2</a:t>
            </a:r>
            <a:r>
              <a:rPr lang="en-US" altLang="en-US" sz="1800">
                <a:latin typeface="Arial" panose="020B0604020202020204" pitchFamily="34" charset="0"/>
                <a:sym typeface="Wingdings" panose="05000000000000000000" pitchFamily="2" charset="2"/>
              </a:rPr>
              <a:t>         	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  <a:sym typeface="Wingdings" panose="05000000000000000000" pitchFamily="2" charset="2"/>
              </a:rPr>
              <a:t>	transfunc[S</a:t>
            </a:r>
            <a:r>
              <a:rPr lang="en-US" altLang="en-US" sz="1800" baseline="-25000">
                <a:latin typeface="Arial" panose="020B0604020202020204" pitchFamily="34" charset="0"/>
                <a:sym typeface="Wingdings" panose="05000000000000000000" pitchFamily="2" charset="2"/>
              </a:rPr>
              <a:t>2</a:t>
            </a:r>
            <a:r>
              <a:rPr lang="en-US" altLang="en-US" sz="1800">
                <a:latin typeface="Arial" panose="020B0604020202020204" pitchFamily="34" charset="0"/>
                <a:sym typeface="Wingdings" panose="05000000000000000000" pitchFamily="2" charset="2"/>
              </a:rPr>
              <a:t>,a]  S</a:t>
            </a:r>
            <a:r>
              <a:rPr lang="en-US" altLang="en-US" sz="1800" baseline="-25000">
                <a:latin typeface="Arial" panose="020B0604020202020204" pitchFamily="34" charset="0"/>
                <a:sym typeface="Wingdings" panose="05000000000000000000" pitchFamily="2" charset="2"/>
              </a:rPr>
              <a:t>1 	</a:t>
            </a:r>
            <a:r>
              <a:rPr lang="en-US" altLang="en-US" sz="1800">
                <a:latin typeface="Arial" panose="020B0604020202020204" pitchFamily="34" charset="0"/>
                <a:sym typeface="Wingdings" panose="05000000000000000000" pitchFamily="2" charset="2"/>
              </a:rPr>
              <a:t>transfunc[S</a:t>
            </a:r>
            <a:r>
              <a:rPr lang="en-US" altLang="en-US" sz="1800" baseline="-25000">
                <a:latin typeface="Arial" panose="020B0604020202020204" pitchFamily="34" charset="0"/>
                <a:sym typeface="Wingdings" panose="05000000000000000000" pitchFamily="2" charset="2"/>
              </a:rPr>
              <a:t>2</a:t>
            </a:r>
            <a:r>
              <a:rPr lang="en-US" altLang="en-US" sz="1800">
                <a:latin typeface="Arial" panose="020B0604020202020204" pitchFamily="34" charset="0"/>
                <a:sym typeface="Wingdings" panose="05000000000000000000" pitchFamily="2" charset="2"/>
              </a:rPr>
              <a:t>,b]  S</a:t>
            </a:r>
            <a:r>
              <a:rPr lang="en-US" altLang="en-US" sz="1800" baseline="-25000">
                <a:latin typeface="Arial" panose="020B0604020202020204" pitchFamily="34" charset="0"/>
                <a:sym typeface="Wingdings" panose="05000000000000000000" pitchFamily="2" charset="2"/>
              </a:rPr>
              <a:t>2</a:t>
            </a:r>
            <a:endParaRPr lang="en-US" altLang="en-US" sz="1800"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88106695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CS416 Compiler Design</a:t>
            </a:r>
          </a:p>
        </p:txBody>
      </p:sp>
      <p:sp>
        <p:nvSpPr>
          <p:cNvPr id="12697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fld id="{1A84F54A-5D4B-4E06-AADB-B1C85569F877}" type="slidenum">
              <a:rPr lang="en-US" altLang="en-US" sz="1400">
                <a:solidFill>
                  <a:srgbClr val="FFFFFF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buClrTx/>
                <a:buSzTx/>
                <a:buFontTx/>
                <a:buNone/>
              </a:pPr>
              <a:t>113</a:t>
            </a:fld>
            <a:endParaRPr lang="en-US" altLang="en-US" sz="1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Converting a NFA into a DFA (Example – cont.)</a:t>
            </a:r>
          </a:p>
        </p:txBody>
      </p:sp>
      <p:sp>
        <p:nvSpPr>
          <p:cNvPr id="126981" name="Text Box 3"/>
          <p:cNvSpPr txBox="1">
            <a:spLocks noChangeArrowheads="1"/>
          </p:cNvSpPr>
          <p:nvPr/>
        </p:nvSpPr>
        <p:spPr bwMode="auto">
          <a:xfrm>
            <a:off x="1860550" y="1638301"/>
            <a:ext cx="777875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S</a:t>
            </a:r>
            <a:r>
              <a:rPr lang="en-US" altLang="en-US" sz="1800" baseline="-25000">
                <a:latin typeface="Arial" panose="020B0604020202020204" pitchFamily="34" charset="0"/>
              </a:rPr>
              <a:t>0 </a:t>
            </a:r>
            <a:r>
              <a:rPr lang="en-US" altLang="en-US" sz="1800">
                <a:latin typeface="Arial" panose="020B0604020202020204" pitchFamily="34" charset="0"/>
              </a:rPr>
              <a:t> is the start state of DFA since 0 is a member of S</a:t>
            </a:r>
            <a:r>
              <a:rPr lang="en-US" altLang="en-US" sz="1800" baseline="-25000">
                <a:latin typeface="Arial" panose="020B0604020202020204" pitchFamily="34" charset="0"/>
              </a:rPr>
              <a:t>0</a:t>
            </a:r>
            <a:r>
              <a:rPr lang="en-US" altLang="en-US" sz="1800">
                <a:latin typeface="Arial" panose="020B0604020202020204" pitchFamily="34" charset="0"/>
              </a:rPr>
              <a:t>={0,1,2,4,7}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S</a:t>
            </a:r>
            <a:r>
              <a:rPr lang="en-US" altLang="en-US" sz="1800" baseline="-25000">
                <a:latin typeface="Arial" panose="020B0604020202020204" pitchFamily="34" charset="0"/>
              </a:rPr>
              <a:t>1</a:t>
            </a:r>
            <a:r>
              <a:rPr lang="en-US" altLang="en-US" sz="1800">
                <a:latin typeface="Arial" panose="020B0604020202020204" pitchFamily="34" charset="0"/>
              </a:rPr>
              <a:t> is an accepting state of DFA since 8 is a member of S</a:t>
            </a:r>
            <a:r>
              <a:rPr lang="en-US" altLang="en-US" sz="1800" baseline="-25000">
                <a:latin typeface="Arial" panose="020B0604020202020204" pitchFamily="34" charset="0"/>
              </a:rPr>
              <a:t>1 </a:t>
            </a:r>
            <a:r>
              <a:rPr lang="en-US" altLang="en-US" sz="1800">
                <a:latin typeface="Arial" panose="020B0604020202020204" pitchFamily="34" charset="0"/>
              </a:rPr>
              <a:t>= </a:t>
            </a:r>
            <a:r>
              <a:rPr lang="en-US" altLang="en-US" sz="1800">
                <a:latin typeface="Arial" panose="020B0604020202020204" pitchFamily="34" charset="0"/>
                <a:sym typeface="Wingdings" panose="05000000000000000000" pitchFamily="2" charset="2"/>
              </a:rPr>
              <a:t>{1,2,3,4,6,7,8} </a:t>
            </a:r>
          </a:p>
        </p:txBody>
      </p:sp>
      <p:sp>
        <p:nvSpPr>
          <p:cNvPr id="126982" name="Oval 4"/>
          <p:cNvSpPr>
            <a:spLocks noChangeArrowheads="1"/>
          </p:cNvSpPr>
          <p:nvPr/>
        </p:nvSpPr>
        <p:spPr bwMode="auto">
          <a:xfrm>
            <a:off x="3914776" y="4038600"/>
            <a:ext cx="282575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en-IN" altLang="en-US" sz="1800">
              <a:latin typeface="Arial" panose="020B0604020202020204" pitchFamily="34" charset="0"/>
            </a:endParaRPr>
          </a:p>
        </p:txBody>
      </p:sp>
      <p:grpSp>
        <p:nvGrpSpPr>
          <p:cNvPr id="126983" name="Group 5"/>
          <p:cNvGrpSpPr>
            <a:grpSpLocks/>
          </p:cNvGrpSpPr>
          <p:nvPr/>
        </p:nvGrpSpPr>
        <p:grpSpPr bwMode="auto">
          <a:xfrm>
            <a:off x="5322889" y="3200400"/>
            <a:ext cx="420687" cy="457200"/>
            <a:chOff x="1296" y="1056"/>
            <a:chExt cx="288" cy="288"/>
          </a:xfrm>
        </p:grpSpPr>
        <p:sp>
          <p:nvSpPr>
            <p:cNvPr id="127001" name="Oval 6"/>
            <p:cNvSpPr>
              <a:spLocks noChangeArrowheads="1"/>
            </p:cNvSpPr>
            <p:nvPr/>
          </p:nvSpPr>
          <p:spPr bwMode="auto">
            <a:xfrm>
              <a:off x="1296" y="105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1pPr>
              <a:lvl2pPr marL="742950" indent="-285750"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2pPr>
              <a:lvl3pPr marL="1143000" indent="-228600">
                <a:lnSpc>
                  <a:spcPct val="150000"/>
                </a:lnSpc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3pPr>
              <a:lvl4pPr marL="1600200" indent="-228600">
                <a:lnSpc>
                  <a:spcPct val="15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4pPr>
              <a:lvl5pPr marL="2057400" indent="-228600">
                <a:lnSpc>
                  <a:spcPct val="150000"/>
                </a:lnSpc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lang="en-I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27002" name="Oval 7"/>
            <p:cNvSpPr>
              <a:spLocks noChangeArrowheads="1"/>
            </p:cNvSpPr>
            <p:nvPr/>
          </p:nvSpPr>
          <p:spPr bwMode="auto">
            <a:xfrm>
              <a:off x="1344" y="1104"/>
              <a:ext cx="19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1pPr>
              <a:lvl2pPr marL="742950" indent="-285750"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2pPr>
              <a:lvl3pPr marL="1143000" indent="-228600">
                <a:lnSpc>
                  <a:spcPct val="150000"/>
                </a:lnSpc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3pPr>
              <a:lvl4pPr marL="1600200" indent="-228600">
                <a:lnSpc>
                  <a:spcPct val="15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4pPr>
              <a:lvl5pPr marL="2057400" indent="-228600">
                <a:lnSpc>
                  <a:spcPct val="150000"/>
                </a:lnSpc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lang="en-I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126984" name="Oval 13"/>
          <p:cNvSpPr>
            <a:spLocks noChangeArrowheads="1"/>
          </p:cNvSpPr>
          <p:nvPr/>
        </p:nvSpPr>
        <p:spPr bwMode="auto">
          <a:xfrm>
            <a:off x="5392739" y="4876800"/>
            <a:ext cx="280987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en-IN" altLang="en-US" sz="1800">
              <a:latin typeface="Arial" panose="020B0604020202020204" pitchFamily="34" charset="0"/>
            </a:endParaRPr>
          </a:p>
        </p:txBody>
      </p:sp>
      <p:sp>
        <p:nvSpPr>
          <p:cNvPr id="126985" name="Line 14"/>
          <p:cNvSpPr>
            <a:spLocks noChangeShapeType="1"/>
          </p:cNvSpPr>
          <p:nvPr/>
        </p:nvSpPr>
        <p:spPr bwMode="auto">
          <a:xfrm>
            <a:off x="3563939" y="4191000"/>
            <a:ext cx="3508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6986" name="Line 15"/>
          <p:cNvSpPr>
            <a:spLocks noChangeShapeType="1"/>
          </p:cNvSpPr>
          <p:nvPr/>
        </p:nvSpPr>
        <p:spPr bwMode="auto">
          <a:xfrm flipV="1">
            <a:off x="4197350" y="3581400"/>
            <a:ext cx="112553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6987" name="Line 16"/>
          <p:cNvSpPr>
            <a:spLocks noChangeShapeType="1"/>
          </p:cNvSpPr>
          <p:nvPr/>
        </p:nvSpPr>
        <p:spPr bwMode="auto">
          <a:xfrm>
            <a:off x="4197350" y="4267200"/>
            <a:ext cx="1195388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6988" name="Line 17"/>
          <p:cNvSpPr>
            <a:spLocks noChangeShapeType="1"/>
          </p:cNvSpPr>
          <p:nvPr/>
        </p:nvSpPr>
        <p:spPr bwMode="auto">
          <a:xfrm>
            <a:off x="5534025" y="36576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cxnSp>
        <p:nvCxnSpPr>
          <p:cNvPr id="126989" name="AutoShape 18"/>
          <p:cNvCxnSpPr>
            <a:cxnSpLocks noChangeShapeType="1"/>
            <a:stCxn id="127001" idx="7"/>
            <a:endCxn id="127001" idx="1"/>
          </p:cNvCxnSpPr>
          <p:nvPr/>
        </p:nvCxnSpPr>
        <p:spPr bwMode="auto">
          <a:xfrm rot="-5400000" flipH="1" flipV="1">
            <a:off x="5532438" y="3117851"/>
            <a:ext cx="1588" cy="300037"/>
          </a:xfrm>
          <a:prstGeom prst="curvedConnector3">
            <a:avLst>
              <a:gd name="adj1" fmla="val -186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6990" name="AutoShape 19"/>
          <p:cNvCxnSpPr>
            <a:cxnSpLocks noChangeShapeType="1"/>
            <a:stCxn id="126984" idx="3"/>
            <a:endCxn id="126984" idx="5"/>
          </p:cNvCxnSpPr>
          <p:nvPr/>
        </p:nvCxnSpPr>
        <p:spPr bwMode="auto">
          <a:xfrm rot="16200000" flipH="1">
            <a:off x="5532438" y="5038726"/>
            <a:ext cx="1588" cy="198437"/>
          </a:xfrm>
          <a:prstGeom prst="curvedConnector3">
            <a:avLst>
              <a:gd name="adj1" fmla="val 172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6991" name="AutoShape 20"/>
          <p:cNvCxnSpPr>
            <a:cxnSpLocks noChangeShapeType="1"/>
            <a:stCxn id="126984" idx="7"/>
            <a:endCxn id="127001" idx="6"/>
          </p:cNvCxnSpPr>
          <p:nvPr/>
        </p:nvCxnSpPr>
        <p:spPr bwMode="auto">
          <a:xfrm rot="-5400000">
            <a:off x="4941888" y="4119563"/>
            <a:ext cx="1492250" cy="111125"/>
          </a:xfrm>
          <a:prstGeom prst="curvedConnector4">
            <a:avLst>
              <a:gd name="adj1" fmla="val 10421"/>
              <a:gd name="adj2" fmla="val 28947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6992" name="Text Box 22"/>
          <p:cNvSpPr txBox="1">
            <a:spLocks noChangeArrowheads="1"/>
          </p:cNvSpPr>
          <p:nvPr/>
        </p:nvSpPr>
        <p:spPr bwMode="auto">
          <a:xfrm>
            <a:off x="4689476" y="4343401"/>
            <a:ext cx="28416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126993" name="Text Box 23"/>
          <p:cNvSpPr txBox="1">
            <a:spLocks noChangeArrowheads="1"/>
          </p:cNvSpPr>
          <p:nvPr/>
        </p:nvSpPr>
        <p:spPr bwMode="auto">
          <a:xfrm>
            <a:off x="5884863" y="3962401"/>
            <a:ext cx="28416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26994" name="Text Box 24"/>
          <p:cNvSpPr txBox="1">
            <a:spLocks noChangeArrowheads="1"/>
          </p:cNvSpPr>
          <p:nvPr/>
        </p:nvSpPr>
        <p:spPr bwMode="auto">
          <a:xfrm>
            <a:off x="5534026" y="2819401"/>
            <a:ext cx="28257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26995" name="Text Box 25"/>
          <p:cNvSpPr txBox="1">
            <a:spLocks noChangeArrowheads="1"/>
          </p:cNvSpPr>
          <p:nvPr/>
        </p:nvSpPr>
        <p:spPr bwMode="auto">
          <a:xfrm>
            <a:off x="5392738" y="5334001"/>
            <a:ext cx="28416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126996" name="Text Box 26"/>
          <p:cNvSpPr txBox="1">
            <a:spLocks noChangeArrowheads="1"/>
          </p:cNvSpPr>
          <p:nvPr/>
        </p:nvSpPr>
        <p:spPr bwMode="auto">
          <a:xfrm>
            <a:off x="5322888" y="4038601"/>
            <a:ext cx="28416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126997" name="Text Box 27"/>
          <p:cNvSpPr txBox="1">
            <a:spLocks noChangeArrowheads="1"/>
          </p:cNvSpPr>
          <p:nvPr/>
        </p:nvSpPr>
        <p:spPr bwMode="auto">
          <a:xfrm>
            <a:off x="4548188" y="3657601"/>
            <a:ext cx="284162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26998" name="Text Box 28"/>
          <p:cNvSpPr txBox="1">
            <a:spLocks noChangeArrowheads="1"/>
          </p:cNvSpPr>
          <p:nvPr/>
        </p:nvSpPr>
        <p:spPr bwMode="auto">
          <a:xfrm>
            <a:off x="5392739" y="3276601"/>
            <a:ext cx="37147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S</a:t>
            </a:r>
            <a:r>
              <a:rPr lang="en-US" altLang="en-US" sz="1400" baseline="-25000">
                <a:latin typeface="Arial" panose="020B0604020202020204" pitchFamily="34" charset="0"/>
              </a:rPr>
              <a:t>1</a:t>
            </a:r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126999" name="Text Box 29"/>
          <p:cNvSpPr txBox="1">
            <a:spLocks noChangeArrowheads="1"/>
          </p:cNvSpPr>
          <p:nvPr/>
        </p:nvSpPr>
        <p:spPr bwMode="auto">
          <a:xfrm>
            <a:off x="5392739" y="4876801"/>
            <a:ext cx="37147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S</a:t>
            </a:r>
            <a:r>
              <a:rPr lang="en-US" altLang="en-US" sz="1400" baseline="-25000">
                <a:latin typeface="Arial" panose="020B0604020202020204" pitchFamily="34" charset="0"/>
              </a:rPr>
              <a:t>2</a:t>
            </a:r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127000" name="Text Box 30"/>
          <p:cNvSpPr txBox="1">
            <a:spLocks noChangeArrowheads="1"/>
          </p:cNvSpPr>
          <p:nvPr/>
        </p:nvSpPr>
        <p:spPr bwMode="auto">
          <a:xfrm>
            <a:off x="3914776" y="4038601"/>
            <a:ext cx="373063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S</a:t>
            </a:r>
            <a:r>
              <a:rPr lang="en-US" altLang="en-US" sz="1400" baseline="-25000">
                <a:latin typeface="Arial" panose="020B0604020202020204" pitchFamily="34" charset="0"/>
              </a:rPr>
              <a:t>0</a:t>
            </a:r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6717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533400"/>
          </a:xfrm>
        </p:spPr>
        <p:txBody>
          <a:bodyPr>
            <a:normAutofit fontScale="90000"/>
          </a:bodyPr>
          <a:lstStyle/>
          <a:p>
            <a:pPr>
              <a:defRPr/>
            </a:pPr>
            <a:endParaRPr lang="en-IN"/>
          </a:p>
        </p:txBody>
      </p:sp>
      <p:sp>
        <p:nvSpPr>
          <p:cNvPr id="128003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endParaRPr lang="en-US" altLang="en-US" sz="120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00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fld id="{7C394D78-388B-4327-921F-1A0A2B379B84}" type="slidenum">
              <a:rPr lang="en-US" altLang="en-US" sz="1400">
                <a:solidFill>
                  <a:srgbClr val="FFFFFF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buClrTx/>
                <a:buSzTx/>
                <a:buFontTx/>
                <a:buNone/>
              </a:pPr>
              <a:t>114</a:t>
            </a:fld>
            <a:endParaRPr lang="en-US" altLang="en-US" sz="1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12800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14600" y="609600"/>
            <a:ext cx="6934200" cy="5715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663395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152400"/>
          </a:xfrm>
        </p:spPr>
        <p:txBody>
          <a:bodyPr>
            <a:normAutofit fontScale="90000"/>
          </a:bodyPr>
          <a:lstStyle/>
          <a:p>
            <a:pPr>
              <a:defRPr/>
            </a:pPr>
            <a:endParaRPr lang="en-IN"/>
          </a:p>
        </p:txBody>
      </p:sp>
      <p:sp>
        <p:nvSpPr>
          <p:cNvPr id="129027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endParaRPr lang="en-US" altLang="en-US" sz="120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02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fld id="{1E21F756-9C0A-43B1-B6D0-E47130A3721C}" type="slidenum">
              <a:rPr lang="en-US" altLang="en-US" sz="1400">
                <a:solidFill>
                  <a:srgbClr val="FFFFFF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buClrTx/>
                <a:buSzTx/>
                <a:buFontTx/>
                <a:buNone/>
              </a:pPr>
              <a:t>115</a:t>
            </a:fld>
            <a:endParaRPr lang="en-US" altLang="en-US" sz="1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12902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457200"/>
            <a:ext cx="7696200" cy="5867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863035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04850"/>
            <a:ext cx="8229600" cy="438150"/>
          </a:xfrm>
        </p:spPr>
        <p:txBody>
          <a:bodyPr>
            <a:normAutofit fontScale="90000"/>
          </a:bodyPr>
          <a:lstStyle/>
          <a:p>
            <a:pPr>
              <a:defRPr/>
            </a:pPr>
            <a:endParaRPr lang="en-IN"/>
          </a:p>
        </p:txBody>
      </p:sp>
      <p:sp>
        <p:nvSpPr>
          <p:cNvPr id="130051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endParaRPr lang="en-US" altLang="en-US" sz="120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05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fld id="{CD5E30C9-C478-4AE2-9D48-D663D854EAFD}" type="slidenum">
              <a:rPr lang="en-US" altLang="en-US" sz="1400">
                <a:solidFill>
                  <a:srgbClr val="FFFFFF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buClrTx/>
                <a:buSzTx/>
                <a:buFontTx/>
                <a:buNone/>
              </a:pPr>
              <a:t>116</a:t>
            </a:fld>
            <a:endParaRPr lang="en-US" altLang="en-US" sz="1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13005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14600" y="1981200"/>
            <a:ext cx="7239000" cy="426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875770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Minimization of DFA</a:t>
            </a:r>
            <a:endParaRPr lang="en-IN"/>
          </a:p>
        </p:txBody>
      </p:sp>
      <p:sp>
        <p:nvSpPr>
          <p:cNvPr id="13107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Jeya R</a:t>
            </a:r>
          </a:p>
        </p:txBody>
      </p:sp>
      <p:sp>
        <p:nvSpPr>
          <p:cNvPr id="13107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fld id="{BFADAB8C-D2DF-4997-90BA-D8011CB44381}" type="slidenum">
              <a:rPr lang="en-US" altLang="en-US" sz="1400">
                <a:solidFill>
                  <a:srgbClr val="FFFFFF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buClrTx/>
                <a:buSzTx/>
                <a:buFontTx/>
                <a:buNone/>
              </a:pPr>
              <a:t>117</a:t>
            </a:fld>
            <a:endParaRPr lang="en-US" altLang="en-US" sz="1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13107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52800" y="2209801"/>
            <a:ext cx="5029200" cy="2124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433035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Minimization of DFA</a:t>
            </a:r>
            <a:endParaRPr lang="en-IN"/>
          </a:p>
        </p:txBody>
      </p:sp>
      <p:sp>
        <p:nvSpPr>
          <p:cNvPr id="132099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Jeya R</a:t>
            </a:r>
          </a:p>
        </p:txBody>
      </p:sp>
      <p:sp>
        <p:nvSpPr>
          <p:cNvPr id="13210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fld id="{2DB88E1B-B641-4A5F-98D0-610FEC730129}" type="slidenum">
              <a:rPr lang="en-US" altLang="en-US" sz="1400">
                <a:solidFill>
                  <a:srgbClr val="FFFFFF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buClrTx/>
                <a:buSzTx/>
                <a:buFontTx/>
                <a:buNone/>
              </a:pPr>
              <a:t>118</a:t>
            </a:fld>
            <a:endParaRPr lang="en-US" altLang="en-US" sz="1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13210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67001" y="2133600"/>
            <a:ext cx="6581775" cy="3657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491601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Minimization of DFA</a:t>
            </a:r>
            <a:endParaRPr lang="en-IN"/>
          </a:p>
        </p:txBody>
      </p:sp>
      <p:sp>
        <p:nvSpPr>
          <p:cNvPr id="133123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Jeya R</a:t>
            </a:r>
          </a:p>
        </p:txBody>
      </p:sp>
      <p:sp>
        <p:nvSpPr>
          <p:cNvPr id="13312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fld id="{F818391F-9CBF-4815-A754-9F009F2C84B3}" type="slidenum">
              <a:rPr lang="en-US" altLang="en-US" sz="1400">
                <a:solidFill>
                  <a:srgbClr val="FFFFFF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buClrTx/>
                <a:buSzTx/>
                <a:buFontTx/>
                <a:buNone/>
              </a:pPr>
              <a:t>119</a:t>
            </a:fld>
            <a:endParaRPr lang="en-US" altLang="en-US" sz="1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13312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67000" y="2286001"/>
            <a:ext cx="7010400" cy="3419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1288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Phases of A Compiler</a:t>
            </a:r>
          </a:p>
        </p:txBody>
      </p:sp>
      <p:sp>
        <p:nvSpPr>
          <p:cNvPr id="19459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800">
                <a:latin typeface="Times New Roman" panose="02020603050405020304" pitchFamily="18" charset="0"/>
                <a:cs typeface="Arial" panose="020B0604020202020204" pitchFamily="34" charset="0"/>
              </a:rPr>
              <a:t>Jeya R</a:t>
            </a:r>
          </a:p>
        </p:txBody>
      </p:sp>
      <p:sp>
        <p:nvSpPr>
          <p:cNvPr id="1946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fld id="{7EDB93E9-3376-4119-A0CD-284616CBDC6E}" type="slidenum">
              <a:rPr lang="en-US" altLang="en-US" sz="800">
                <a:latin typeface="Times New Roman" panose="02020603050405020304" pitchFamily="18" charset="0"/>
              </a:rPr>
              <a:pPr>
                <a:lnSpc>
                  <a:spcPct val="100000"/>
                </a:lnSpc>
                <a:buClrTx/>
                <a:buSzTx/>
                <a:buFontTx/>
                <a:buNone/>
              </a:pPr>
              <a:t>12</a:t>
            </a:fld>
            <a:endParaRPr lang="en-US" altLang="en-US" sz="800">
              <a:latin typeface="Times New Roman" panose="02020603050405020304" pitchFamily="18" charset="0"/>
            </a:endParaRPr>
          </a:p>
        </p:txBody>
      </p:sp>
      <p:sp>
        <p:nvSpPr>
          <p:cNvPr id="19461" name="Text Box 3"/>
          <p:cNvSpPr txBox="1">
            <a:spLocks noChangeArrowheads="1"/>
          </p:cNvSpPr>
          <p:nvPr/>
        </p:nvSpPr>
        <p:spPr bwMode="auto">
          <a:xfrm>
            <a:off x="3071813" y="1905000"/>
            <a:ext cx="9382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Lexical 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Analyzer</a:t>
            </a:r>
          </a:p>
        </p:txBody>
      </p:sp>
      <p:sp>
        <p:nvSpPr>
          <p:cNvPr id="19462" name="Text Box 4"/>
          <p:cNvSpPr txBox="1">
            <a:spLocks noChangeArrowheads="1"/>
          </p:cNvSpPr>
          <p:nvPr/>
        </p:nvSpPr>
        <p:spPr bwMode="auto">
          <a:xfrm>
            <a:off x="4829175" y="1905000"/>
            <a:ext cx="10033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Semantic 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Analyzer</a:t>
            </a:r>
          </a:p>
        </p:txBody>
      </p:sp>
      <p:sp>
        <p:nvSpPr>
          <p:cNvPr id="19463" name="Text Box 5"/>
          <p:cNvSpPr txBox="1">
            <a:spLocks noChangeArrowheads="1"/>
          </p:cNvSpPr>
          <p:nvPr/>
        </p:nvSpPr>
        <p:spPr bwMode="auto">
          <a:xfrm>
            <a:off x="3986213" y="1905000"/>
            <a:ext cx="9382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Syntax 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Analyzer</a:t>
            </a:r>
          </a:p>
        </p:txBody>
      </p:sp>
      <p:sp>
        <p:nvSpPr>
          <p:cNvPr id="19464" name="Text Box 6"/>
          <p:cNvSpPr txBox="1">
            <a:spLocks noChangeArrowheads="1"/>
          </p:cNvSpPr>
          <p:nvPr/>
        </p:nvSpPr>
        <p:spPr bwMode="auto">
          <a:xfrm>
            <a:off x="5815013" y="1905000"/>
            <a:ext cx="14906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Intermediate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Code Generator</a:t>
            </a:r>
          </a:p>
        </p:txBody>
      </p:sp>
      <p:sp>
        <p:nvSpPr>
          <p:cNvPr id="19465" name="Text Box 7"/>
          <p:cNvSpPr txBox="1">
            <a:spLocks noChangeArrowheads="1"/>
          </p:cNvSpPr>
          <p:nvPr/>
        </p:nvSpPr>
        <p:spPr bwMode="auto">
          <a:xfrm>
            <a:off x="7221539" y="1905000"/>
            <a:ext cx="10191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Code 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Optimizer</a:t>
            </a:r>
          </a:p>
        </p:txBody>
      </p:sp>
      <p:sp>
        <p:nvSpPr>
          <p:cNvPr id="19466" name="Text Box 8"/>
          <p:cNvSpPr txBox="1">
            <a:spLocks noChangeArrowheads="1"/>
          </p:cNvSpPr>
          <p:nvPr/>
        </p:nvSpPr>
        <p:spPr bwMode="auto">
          <a:xfrm>
            <a:off x="8277225" y="1905001"/>
            <a:ext cx="10541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Code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Generator</a:t>
            </a:r>
          </a:p>
        </p:txBody>
      </p:sp>
      <p:sp>
        <p:nvSpPr>
          <p:cNvPr id="19467" name="Text Box 9"/>
          <p:cNvSpPr txBox="1">
            <a:spLocks noChangeArrowheads="1"/>
          </p:cNvSpPr>
          <p:nvPr/>
        </p:nvSpPr>
        <p:spPr bwMode="auto">
          <a:xfrm>
            <a:off x="9542464" y="1930401"/>
            <a:ext cx="8270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400" i="1">
                <a:latin typeface="Times New Roman" panose="02020603050405020304" pitchFamily="18" charset="0"/>
              </a:rPr>
              <a:t>Target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400" i="1">
                <a:latin typeface="Times New Roman" panose="02020603050405020304" pitchFamily="18" charset="0"/>
              </a:rPr>
              <a:t>Program</a:t>
            </a:r>
          </a:p>
        </p:txBody>
      </p:sp>
      <p:sp>
        <p:nvSpPr>
          <p:cNvPr id="19468" name="Text Box 10"/>
          <p:cNvSpPr txBox="1">
            <a:spLocks noChangeArrowheads="1"/>
          </p:cNvSpPr>
          <p:nvPr/>
        </p:nvSpPr>
        <p:spPr bwMode="auto">
          <a:xfrm>
            <a:off x="2085976" y="1981201"/>
            <a:ext cx="8286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400" i="1">
                <a:latin typeface="Times New Roman" panose="02020603050405020304" pitchFamily="18" charset="0"/>
              </a:rPr>
              <a:t>Source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400" i="1">
                <a:latin typeface="Times New Roman" panose="02020603050405020304" pitchFamily="18" charset="0"/>
              </a:rPr>
              <a:t>Program</a:t>
            </a:r>
          </a:p>
        </p:txBody>
      </p:sp>
      <p:sp>
        <p:nvSpPr>
          <p:cNvPr id="19469" name="Line 11"/>
          <p:cNvSpPr>
            <a:spLocks noChangeShapeType="1"/>
          </p:cNvSpPr>
          <p:nvPr/>
        </p:nvSpPr>
        <p:spPr bwMode="auto">
          <a:xfrm>
            <a:off x="2860675" y="2209800"/>
            <a:ext cx="2809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470" name="Line 12"/>
          <p:cNvSpPr>
            <a:spLocks noChangeShapeType="1"/>
          </p:cNvSpPr>
          <p:nvPr/>
        </p:nvSpPr>
        <p:spPr bwMode="auto">
          <a:xfrm>
            <a:off x="3775075" y="2209800"/>
            <a:ext cx="2809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471" name="Line 13"/>
          <p:cNvSpPr>
            <a:spLocks noChangeShapeType="1"/>
          </p:cNvSpPr>
          <p:nvPr/>
        </p:nvSpPr>
        <p:spPr bwMode="auto">
          <a:xfrm>
            <a:off x="4759325" y="2209800"/>
            <a:ext cx="141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472" name="Line 14"/>
          <p:cNvSpPr>
            <a:spLocks noChangeShapeType="1"/>
          </p:cNvSpPr>
          <p:nvPr/>
        </p:nvSpPr>
        <p:spPr bwMode="auto">
          <a:xfrm>
            <a:off x="5673725" y="2209800"/>
            <a:ext cx="211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473" name="Line 15"/>
          <p:cNvSpPr>
            <a:spLocks noChangeShapeType="1"/>
          </p:cNvSpPr>
          <p:nvPr/>
        </p:nvSpPr>
        <p:spPr bwMode="auto">
          <a:xfrm>
            <a:off x="7080250" y="2209800"/>
            <a:ext cx="211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474" name="Line 16"/>
          <p:cNvSpPr>
            <a:spLocks noChangeShapeType="1"/>
          </p:cNvSpPr>
          <p:nvPr/>
        </p:nvSpPr>
        <p:spPr bwMode="auto">
          <a:xfrm>
            <a:off x="8066089" y="2209800"/>
            <a:ext cx="280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475" name="Line 17"/>
          <p:cNvSpPr>
            <a:spLocks noChangeShapeType="1"/>
          </p:cNvSpPr>
          <p:nvPr/>
        </p:nvSpPr>
        <p:spPr bwMode="auto">
          <a:xfrm>
            <a:off x="9120189" y="2209800"/>
            <a:ext cx="492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476" name="Text Box 18"/>
          <p:cNvSpPr txBox="1">
            <a:spLocks noChangeArrowheads="1"/>
          </p:cNvSpPr>
          <p:nvPr/>
        </p:nvSpPr>
        <p:spPr bwMode="auto">
          <a:xfrm>
            <a:off x="2212975" y="3546476"/>
            <a:ext cx="8694738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 anchor="t">
            <a:spAutoFit/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Char char="•"/>
            </a:pPr>
            <a:r>
              <a:rPr lang="en-US" altLang="en-US">
                <a:latin typeface="Times New Roman"/>
                <a:cs typeface="Times New Roman"/>
              </a:rPr>
              <a:t> Each phase transforms the source program from one representation </a:t>
            </a:r>
            <a:endParaRPr lang="en-US" altLang="en-US"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Tx/>
              <a:buSzTx/>
              <a:buNone/>
            </a:pPr>
            <a:r>
              <a:rPr lang="en-US" altLang="en-US">
                <a:latin typeface="Times New Roman"/>
                <a:cs typeface="Times New Roman"/>
              </a:rPr>
              <a:t>  into another representation.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Tx/>
              <a:buSzTx/>
              <a:buFontTx/>
              <a:buChar char="•"/>
            </a:pPr>
            <a:r>
              <a:rPr lang="en-US" altLang="en-US">
                <a:latin typeface="Times New Roman"/>
                <a:cs typeface="Times New Roman"/>
              </a:rPr>
              <a:t> They communicate with error handlers.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Tx/>
              <a:buSzTx/>
              <a:buFontTx/>
              <a:buChar char="•"/>
            </a:pPr>
            <a:r>
              <a:rPr lang="en-US" altLang="en-US">
                <a:latin typeface="Times New Roman"/>
                <a:cs typeface="Times New Roman"/>
              </a:rPr>
              <a:t> They communicate with the symbol </a:t>
            </a:r>
            <a:r>
              <a:rPr lang="en-US" altLang="en-US" err="1">
                <a:latin typeface="Times New Roman"/>
                <a:cs typeface="Times New Roman"/>
              </a:rPr>
              <a:t>table.b</a:t>
            </a:r>
            <a:r>
              <a:rPr lang="en-US" altLang="en-US">
                <a:latin typeface="Times New Roman"/>
                <a:cs typeface="Times New Roman"/>
              </a:rPr>
              <a:t>  </a:t>
            </a:r>
            <a:endParaRPr lang="en-US" altLang="en-US">
              <a:latin typeface="Times New Roman" panose="02020603050405020304" pitchFamily="18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24187756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Minimization of DFA</a:t>
            </a:r>
            <a:endParaRPr lang="en-IN"/>
          </a:p>
        </p:txBody>
      </p:sp>
      <p:sp>
        <p:nvSpPr>
          <p:cNvPr id="134147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Jeya R</a:t>
            </a:r>
          </a:p>
        </p:txBody>
      </p:sp>
      <p:sp>
        <p:nvSpPr>
          <p:cNvPr id="13414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fld id="{43A907D9-E035-4E6E-A3CB-560363099439}" type="slidenum">
              <a:rPr lang="en-US" altLang="en-US" sz="1400">
                <a:solidFill>
                  <a:srgbClr val="FFFFFF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buClrTx/>
                <a:buSzTx/>
                <a:buFontTx/>
                <a:buNone/>
              </a:pPr>
              <a:t>120</a:t>
            </a:fld>
            <a:endParaRPr lang="en-US" altLang="en-US" sz="1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13414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09864" y="1795464"/>
            <a:ext cx="6772275" cy="4486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068724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Minimization of DFA</a:t>
            </a:r>
            <a:endParaRPr lang="en-IN"/>
          </a:p>
        </p:txBody>
      </p:sp>
      <p:sp>
        <p:nvSpPr>
          <p:cNvPr id="135171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Jeya R</a:t>
            </a:r>
          </a:p>
        </p:txBody>
      </p:sp>
      <p:sp>
        <p:nvSpPr>
          <p:cNvPr id="13517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fld id="{888DD924-D3E2-4C8F-8D94-5D0C78D49A66}" type="slidenum">
              <a:rPr lang="en-US" altLang="en-US" sz="1400">
                <a:solidFill>
                  <a:srgbClr val="FFFFFF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buClrTx/>
                <a:buSzTx/>
                <a:buFontTx/>
                <a:buNone/>
              </a:pPr>
              <a:t>121</a:t>
            </a:fld>
            <a:endParaRPr lang="en-US" altLang="en-US" sz="1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13517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24150" y="2867025"/>
            <a:ext cx="6743700" cy="23431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189366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533400"/>
            <a:ext cx="8229600" cy="4572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/>
              <a:t>Example-Minimization of DFA</a:t>
            </a:r>
            <a:endParaRPr lang="en-IN"/>
          </a:p>
        </p:txBody>
      </p:sp>
      <p:sp>
        <p:nvSpPr>
          <p:cNvPr id="13619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Jeya R</a:t>
            </a:r>
          </a:p>
        </p:txBody>
      </p:sp>
      <p:sp>
        <p:nvSpPr>
          <p:cNvPr id="13619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fld id="{09A738D5-4818-4A51-BBC0-4CEFD4FF4B28}" type="slidenum">
              <a:rPr lang="en-US" altLang="en-US" sz="1400">
                <a:solidFill>
                  <a:srgbClr val="FFFFFF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buClrTx/>
                <a:buSzTx/>
                <a:buFontTx/>
                <a:buNone/>
              </a:pPr>
              <a:t>122</a:t>
            </a:fld>
            <a:endParaRPr lang="en-US" altLang="en-US" sz="1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13619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52600" y="1143000"/>
            <a:ext cx="3733800" cy="2133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619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1" y="1943100"/>
            <a:ext cx="4467225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619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429000"/>
            <a:ext cx="3200400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1224455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Example-Minimization of DFA</a:t>
            </a:r>
            <a:endParaRPr lang="en-IN"/>
          </a:p>
        </p:txBody>
      </p:sp>
      <p:sp>
        <p:nvSpPr>
          <p:cNvPr id="137219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Jeya R</a:t>
            </a:r>
          </a:p>
        </p:txBody>
      </p:sp>
      <p:sp>
        <p:nvSpPr>
          <p:cNvPr id="13722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fld id="{51B9BE68-A90C-46B4-BF94-A7EBEE351A0D}" type="slidenum">
              <a:rPr lang="en-US" altLang="en-US" sz="1400">
                <a:solidFill>
                  <a:srgbClr val="FFFFFF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buClrTx/>
                <a:buSzTx/>
                <a:buFontTx/>
                <a:buNone/>
              </a:pPr>
              <a:t>123</a:t>
            </a:fld>
            <a:endParaRPr lang="en-US" altLang="en-US" sz="1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13722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91201" y="1447800"/>
            <a:ext cx="3552825" cy="4876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722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343150"/>
            <a:ext cx="3200400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0100111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533400"/>
            <a:ext cx="8229600" cy="6858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/>
              <a:t>Example-Minimization of DFA</a:t>
            </a:r>
            <a:endParaRPr lang="en-IN"/>
          </a:p>
        </p:txBody>
      </p:sp>
      <p:sp>
        <p:nvSpPr>
          <p:cNvPr id="138243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Jeya R</a:t>
            </a:r>
          </a:p>
        </p:txBody>
      </p:sp>
      <p:sp>
        <p:nvSpPr>
          <p:cNvPr id="13824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fld id="{CE9F2AA1-5B32-4023-8630-F598C1199002}" type="slidenum">
              <a:rPr lang="en-US" altLang="en-US" sz="1400">
                <a:solidFill>
                  <a:srgbClr val="FFFFFF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buClrTx/>
                <a:buSzTx/>
                <a:buFontTx/>
                <a:buNone/>
              </a:pPr>
              <a:t>124</a:t>
            </a:fld>
            <a:endParaRPr lang="en-US" altLang="en-US" sz="1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13824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1200" y="1219201"/>
            <a:ext cx="3429000" cy="2600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824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190626"/>
            <a:ext cx="3695700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824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1" y="4162426"/>
            <a:ext cx="3019425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824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733800"/>
            <a:ext cx="4267200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3263748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Example-Minimization of DFA</a:t>
            </a:r>
            <a:endParaRPr lang="en-IN"/>
          </a:p>
        </p:txBody>
      </p:sp>
      <p:sp>
        <p:nvSpPr>
          <p:cNvPr id="139267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Jeya R</a:t>
            </a:r>
          </a:p>
        </p:txBody>
      </p:sp>
      <p:sp>
        <p:nvSpPr>
          <p:cNvPr id="13926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fld id="{C3B65553-3160-40A9-A2A1-3EBADF88C4CF}" type="slidenum">
              <a:rPr lang="en-US" altLang="en-US" sz="1400">
                <a:solidFill>
                  <a:srgbClr val="FFFFFF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buClrTx/>
                <a:buSzTx/>
                <a:buFontTx/>
                <a:buNone/>
              </a:pPr>
              <a:t>125</a:t>
            </a:fld>
            <a:endParaRPr lang="en-US" altLang="en-US" sz="1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13926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7401" y="1600200"/>
            <a:ext cx="3724275" cy="2114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927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148138"/>
            <a:ext cx="29718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927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1" y="2133601"/>
            <a:ext cx="4352925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6294734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Regular Expression to DFA</a:t>
            </a:r>
            <a:br>
              <a:rPr lang="en-US"/>
            </a:br>
            <a:r>
              <a:rPr lang="en-US"/>
              <a:t>(Direct Method)</a:t>
            </a:r>
            <a:endParaRPr lang="en-IN"/>
          </a:p>
        </p:txBody>
      </p:sp>
      <p:sp>
        <p:nvSpPr>
          <p:cNvPr id="140291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Jeya R</a:t>
            </a:r>
          </a:p>
        </p:txBody>
      </p:sp>
      <p:sp>
        <p:nvSpPr>
          <p:cNvPr id="14029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fld id="{13210471-C45C-4489-82BF-9164A118FEBA}" type="slidenum">
              <a:rPr lang="en-US" altLang="en-US" sz="1400">
                <a:solidFill>
                  <a:srgbClr val="FFFFFF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buClrTx/>
                <a:buSzTx/>
                <a:buFontTx/>
                <a:buNone/>
              </a:pPr>
              <a:t>126</a:t>
            </a:fld>
            <a:endParaRPr lang="en-US" altLang="en-US" sz="1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14029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8800" y="1828800"/>
            <a:ext cx="8458200" cy="449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8216265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Regular Expression to DFA</a:t>
            </a:r>
            <a:br>
              <a:rPr lang="en-US"/>
            </a:br>
            <a:r>
              <a:rPr lang="en-US"/>
              <a:t>(Direct Method)- Example</a:t>
            </a:r>
            <a:endParaRPr lang="en-IN"/>
          </a:p>
        </p:txBody>
      </p:sp>
      <p:sp>
        <p:nvSpPr>
          <p:cNvPr id="141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Regular Expression: (a/b)*abb </a:t>
            </a:r>
          </a:p>
          <a:p>
            <a:r>
              <a:rPr lang="en-US" altLang="en-US"/>
              <a:t>Augmented Grammar : (a/b)*abb# =</a:t>
            </a:r>
            <a:r>
              <a:rPr lang="en-US" altLang="en-US">
                <a:sym typeface="Wingdings" panose="05000000000000000000" pitchFamily="2" charset="2"/>
              </a:rPr>
              <a:t> (a/b)*.a.b.b.#</a:t>
            </a:r>
            <a:endParaRPr lang="en-US" altLang="en-US"/>
          </a:p>
          <a:p>
            <a:endParaRPr lang="en-IN" altLang="en-US"/>
          </a:p>
        </p:txBody>
      </p:sp>
      <p:sp>
        <p:nvSpPr>
          <p:cNvPr id="14131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Jeya R</a:t>
            </a:r>
          </a:p>
        </p:txBody>
      </p:sp>
      <p:sp>
        <p:nvSpPr>
          <p:cNvPr id="14131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fld id="{A771C0BA-432F-4A1B-A562-C049F86CBF12}" type="slidenum">
              <a:rPr lang="en-US" altLang="en-US" sz="1400">
                <a:solidFill>
                  <a:srgbClr val="FFFFFF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buClrTx/>
                <a:buSzTx/>
                <a:buFontTx/>
                <a:buNone/>
              </a:pPr>
              <a:t>127</a:t>
            </a:fld>
            <a:endParaRPr lang="en-US" altLang="en-US" sz="1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14131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200400"/>
            <a:ext cx="79248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0528493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Regular Expression to DFA</a:t>
            </a:r>
            <a:br>
              <a:rPr lang="en-US"/>
            </a:br>
            <a:r>
              <a:rPr lang="en-US"/>
              <a:t>(Direct Method)- Example</a:t>
            </a:r>
            <a:endParaRPr lang="en-IN"/>
          </a:p>
        </p:txBody>
      </p:sp>
      <p:sp>
        <p:nvSpPr>
          <p:cNvPr id="142339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Jeya R</a:t>
            </a:r>
          </a:p>
        </p:txBody>
      </p:sp>
      <p:sp>
        <p:nvSpPr>
          <p:cNvPr id="14234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fld id="{D1018ACE-1B87-4B8D-9436-BE6DEABA0D13}" type="slidenum">
              <a:rPr lang="en-US" altLang="en-US" sz="1400">
                <a:solidFill>
                  <a:srgbClr val="FFFFFF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buClrTx/>
                <a:buSzTx/>
                <a:buFontTx/>
                <a:buNone/>
              </a:pPr>
              <a:t>128</a:t>
            </a:fld>
            <a:endParaRPr lang="en-US" altLang="en-US" sz="1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14234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7400" y="2057400"/>
            <a:ext cx="7696200" cy="3962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2744508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533400"/>
            <a:ext cx="5715000" cy="990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/>
              <a:t>Computation of </a:t>
            </a:r>
            <a:r>
              <a:rPr lang="en-US" err="1"/>
              <a:t>Nullable</a:t>
            </a:r>
            <a:r>
              <a:rPr lang="en-US"/>
              <a:t>, </a:t>
            </a:r>
            <a:r>
              <a:rPr lang="en-US" err="1"/>
              <a:t>Firstpos</a:t>
            </a:r>
            <a:r>
              <a:rPr lang="en-US"/>
              <a:t>, </a:t>
            </a:r>
            <a:r>
              <a:rPr lang="en-US" err="1"/>
              <a:t>LastPos</a:t>
            </a:r>
            <a:r>
              <a:rPr lang="en-US"/>
              <a:t>:</a:t>
            </a:r>
            <a:endParaRPr lang="en-IN"/>
          </a:p>
        </p:txBody>
      </p:sp>
      <p:sp>
        <p:nvSpPr>
          <p:cNvPr id="143363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Jeya R</a:t>
            </a:r>
          </a:p>
        </p:txBody>
      </p:sp>
      <p:sp>
        <p:nvSpPr>
          <p:cNvPr id="14336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fld id="{F0EB5197-1615-4539-AF16-ACED0EC745CC}" type="slidenum">
              <a:rPr lang="en-US" altLang="en-US" sz="1400">
                <a:solidFill>
                  <a:srgbClr val="FFFFFF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buClrTx/>
                <a:buSzTx/>
                <a:buFontTx/>
                <a:buNone/>
              </a:pPr>
              <a:t>129</a:t>
            </a:fld>
            <a:endParaRPr lang="en-US" altLang="en-US" sz="1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14336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1905000"/>
            <a:ext cx="7772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5457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Lexical Analyzer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1800" b="1"/>
              <a:t>Lexical Analyzer</a:t>
            </a:r>
            <a:r>
              <a:rPr lang="en-US" altLang="en-US" sz="1800"/>
              <a:t> reads the source program character by character and returns the </a:t>
            </a:r>
            <a:r>
              <a:rPr lang="en-US" altLang="en-US" sz="1800" i="1"/>
              <a:t>tokens</a:t>
            </a:r>
            <a:r>
              <a:rPr lang="en-US" altLang="en-US" sz="1800"/>
              <a:t> of the source program.</a:t>
            </a:r>
          </a:p>
          <a:p>
            <a:pPr>
              <a:lnSpc>
                <a:spcPct val="90000"/>
              </a:lnSpc>
            </a:pPr>
            <a:r>
              <a:rPr lang="en-US" altLang="en-US" sz="1800"/>
              <a:t>A </a:t>
            </a:r>
            <a:r>
              <a:rPr lang="en-US" altLang="en-US" sz="1800" i="1"/>
              <a:t>token</a:t>
            </a:r>
            <a:r>
              <a:rPr lang="en-US" altLang="en-US" sz="1800"/>
              <a:t> describes a pattern of characters having same meaning in the source program. (such as identifiers, operators, keywords, numbers, delimeters and so on)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/>
              <a:t>	Ex:      newval := oldval + 12         =&gt;   tokens:  	newval  	identifier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/>
              <a:t>							:= 	assignment operator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/>
              <a:t>							oldval	identifier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/>
              <a:t>							+	add operator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/>
              <a:t>							12	a number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/>
              <a:t>							</a:t>
            </a:r>
          </a:p>
          <a:p>
            <a:pPr>
              <a:lnSpc>
                <a:spcPct val="90000"/>
              </a:lnSpc>
            </a:pPr>
            <a:r>
              <a:rPr lang="en-US" altLang="en-US" sz="1800"/>
              <a:t>Puts information about identifiers into the symbol table.</a:t>
            </a:r>
          </a:p>
          <a:p>
            <a:pPr>
              <a:lnSpc>
                <a:spcPct val="90000"/>
              </a:lnSpc>
            </a:pPr>
            <a:r>
              <a:rPr lang="en-US" altLang="en-US" sz="1800"/>
              <a:t>Regular expressions are used to describe tokens (lexical constructs).</a:t>
            </a:r>
          </a:p>
          <a:p>
            <a:pPr>
              <a:lnSpc>
                <a:spcPct val="90000"/>
              </a:lnSpc>
            </a:pPr>
            <a:r>
              <a:rPr lang="en-US" altLang="en-US" sz="1800"/>
              <a:t>A (Deterministic) Finite State Automaton can be used in the implementation of a lexical analyzer.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400"/>
          </a:p>
          <a:p>
            <a:pPr>
              <a:lnSpc>
                <a:spcPct val="90000"/>
              </a:lnSpc>
            </a:pPr>
            <a:endParaRPr lang="en-US" altLang="en-US" sz="1400"/>
          </a:p>
        </p:txBody>
      </p:sp>
      <p:sp>
        <p:nvSpPr>
          <p:cNvPr id="2048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800">
                <a:latin typeface="Times New Roman" panose="02020603050405020304" pitchFamily="18" charset="0"/>
                <a:cs typeface="Arial" panose="020B0604020202020204" pitchFamily="34" charset="0"/>
              </a:rPr>
              <a:t>Jeya R</a:t>
            </a:r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fld id="{A5F7EC2C-E80A-4F08-9E2D-48A2723440E3}" type="slidenum">
              <a:rPr lang="en-US" altLang="en-US" sz="800">
                <a:latin typeface="Times New Roman" panose="02020603050405020304" pitchFamily="18" charset="0"/>
              </a:rPr>
              <a:pPr>
                <a:lnSpc>
                  <a:spcPct val="100000"/>
                </a:lnSpc>
                <a:buClrTx/>
                <a:buSzTx/>
                <a:buFontTx/>
                <a:buNone/>
              </a:pPr>
              <a:t>13</a:t>
            </a:fld>
            <a:endParaRPr lang="en-US" altLang="en-US" sz="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170162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Example:</a:t>
            </a:r>
            <a:endParaRPr lang="en-IN"/>
          </a:p>
        </p:txBody>
      </p:sp>
      <p:sp>
        <p:nvSpPr>
          <p:cNvPr id="144387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Jeya R</a:t>
            </a:r>
          </a:p>
        </p:txBody>
      </p:sp>
      <p:sp>
        <p:nvSpPr>
          <p:cNvPr id="14438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fld id="{B86A5577-EFF4-4F21-BD60-4B2F1904D053}" type="slidenum">
              <a:rPr lang="en-US" altLang="en-US" sz="1400">
                <a:solidFill>
                  <a:srgbClr val="FFFFFF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buClrTx/>
                <a:buSzTx/>
                <a:buFontTx/>
                <a:buNone/>
              </a:pPr>
              <a:t>130</a:t>
            </a:fld>
            <a:endParaRPr lang="en-US" altLang="en-US" sz="1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14438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67000" y="2362200"/>
            <a:ext cx="6324600" cy="3352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4067178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Direct Method</a:t>
            </a:r>
            <a:endParaRPr lang="en-IN"/>
          </a:p>
        </p:txBody>
      </p:sp>
      <p:sp>
        <p:nvSpPr>
          <p:cNvPr id="145411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Jeya R</a:t>
            </a:r>
          </a:p>
        </p:txBody>
      </p:sp>
      <p:sp>
        <p:nvSpPr>
          <p:cNvPr id="14541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fld id="{BF264CB7-3853-4F18-95D4-A39882B1BC70}" type="slidenum">
              <a:rPr lang="en-US" altLang="en-US" sz="1400">
                <a:solidFill>
                  <a:srgbClr val="FFFFFF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buClrTx/>
                <a:buSzTx/>
                <a:buFontTx/>
                <a:buNone/>
              </a:pPr>
              <a:t>131</a:t>
            </a:fld>
            <a:endParaRPr lang="en-US" altLang="en-US" sz="1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14541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8800" y="1981200"/>
            <a:ext cx="8153400" cy="419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4278947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Direct Method</a:t>
            </a:r>
            <a:endParaRPr lang="en-IN"/>
          </a:p>
        </p:txBody>
      </p:sp>
      <p:sp>
        <p:nvSpPr>
          <p:cNvPr id="14643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Jeya R</a:t>
            </a:r>
          </a:p>
        </p:txBody>
      </p:sp>
      <p:sp>
        <p:nvSpPr>
          <p:cNvPr id="14643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fld id="{7FF196B8-38A7-4A7B-BF6B-A7CD62FB704F}" type="slidenum">
              <a:rPr lang="en-US" altLang="en-US" sz="1400">
                <a:solidFill>
                  <a:srgbClr val="FFFFFF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buClrTx/>
                <a:buSzTx/>
                <a:buFontTx/>
                <a:buNone/>
              </a:pPr>
              <a:t>132</a:t>
            </a:fld>
            <a:endParaRPr lang="en-US" altLang="en-US" sz="1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14643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1200" y="1676400"/>
            <a:ext cx="7848600" cy="434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0735401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Direct Method</a:t>
            </a:r>
            <a:endParaRPr lang="en-IN"/>
          </a:p>
        </p:txBody>
      </p:sp>
      <p:sp>
        <p:nvSpPr>
          <p:cNvPr id="147459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Jeya R</a:t>
            </a:r>
          </a:p>
        </p:txBody>
      </p:sp>
      <p:sp>
        <p:nvSpPr>
          <p:cNvPr id="14746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fld id="{79575B20-E01E-4E11-83A7-BCB26A43BBC6}" type="slidenum">
              <a:rPr lang="en-US" altLang="en-US" sz="1400">
                <a:solidFill>
                  <a:srgbClr val="FFFFFF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buClrTx/>
                <a:buSzTx/>
                <a:buFontTx/>
                <a:buNone/>
              </a:pPr>
              <a:t>133</a:t>
            </a:fld>
            <a:endParaRPr lang="en-US" altLang="en-US" sz="1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14746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3600" y="1928814"/>
            <a:ext cx="7924800" cy="42195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1697856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Direct Method</a:t>
            </a:r>
            <a:endParaRPr lang="en-IN"/>
          </a:p>
        </p:txBody>
      </p:sp>
      <p:sp>
        <p:nvSpPr>
          <p:cNvPr id="148483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Jeya R</a:t>
            </a:r>
          </a:p>
        </p:txBody>
      </p:sp>
      <p:sp>
        <p:nvSpPr>
          <p:cNvPr id="14848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fld id="{3C509FA1-155A-4088-B855-B1F337202484}" type="slidenum">
              <a:rPr lang="en-US" altLang="en-US" sz="1400">
                <a:solidFill>
                  <a:srgbClr val="FFFFFF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buClrTx/>
                <a:buSzTx/>
                <a:buFontTx/>
                <a:buNone/>
              </a:pPr>
              <a:t>134</a:t>
            </a:fld>
            <a:endParaRPr lang="en-US" altLang="en-US" sz="1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14848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0" y="1905000"/>
            <a:ext cx="7543800" cy="434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3400845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Direct Method</a:t>
            </a:r>
            <a:endParaRPr lang="en-IN"/>
          </a:p>
        </p:txBody>
      </p:sp>
      <p:sp>
        <p:nvSpPr>
          <p:cNvPr id="149507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Jeya R</a:t>
            </a:r>
          </a:p>
        </p:txBody>
      </p:sp>
      <p:sp>
        <p:nvSpPr>
          <p:cNvPr id="14950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fld id="{C6516DEB-CC26-497F-AF01-C47B983727BF}" type="slidenum">
              <a:rPr lang="en-US" altLang="en-US" sz="1400">
                <a:solidFill>
                  <a:srgbClr val="FFFFFF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buClrTx/>
                <a:buSzTx/>
                <a:buFontTx/>
                <a:buNone/>
              </a:pPr>
              <a:t>135</a:t>
            </a:fld>
            <a:endParaRPr lang="en-US" altLang="en-US" sz="1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14950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81225" y="1662114"/>
            <a:ext cx="7829550" cy="4752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0994800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Direct Method</a:t>
            </a:r>
            <a:endParaRPr lang="en-IN"/>
          </a:p>
        </p:txBody>
      </p:sp>
      <p:sp>
        <p:nvSpPr>
          <p:cNvPr id="15155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Jeya R</a:t>
            </a:r>
          </a:p>
        </p:txBody>
      </p:sp>
      <p:sp>
        <p:nvSpPr>
          <p:cNvPr id="15155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fld id="{6A5B262D-CF88-4C58-85EF-81A1AF4447C6}" type="slidenum">
              <a:rPr lang="en-US" altLang="en-US" sz="1400">
                <a:solidFill>
                  <a:srgbClr val="FFFFFF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buClrTx/>
                <a:buSzTx/>
                <a:buFontTx/>
                <a:buNone/>
              </a:pPr>
              <a:t>136</a:t>
            </a:fld>
            <a:endParaRPr lang="en-US" altLang="en-US" sz="1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15155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1752600"/>
            <a:ext cx="7696200" cy="42814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4448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object 2"/>
          <p:cNvGrpSpPr>
            <a:grpSpLocks/>
          </p:cNvGrpSpPr>
          <p:nvPr/>
        </p:nvGrpSpPr>
        <p:grpSpPr bwMode="auto">
          <a:xfrm>
            <a:off x="5981700" y="4956176"/>
            <a:ext cx="1671638" cy="695325"/>
            <a:chOff x="5943600" y="4956047"/>
            <a:chExt cx="2228215" cy="695325"/>
          </a:xfrm>
        </p:grpSpPr>
        <p:sp>
          <p:nvSpPr>
            <p:cNvPr id="21519" name="object 3"/>
            <p:cNvSpPr>
              <a:spLocks/>
            </p:cNvSpPr>
            <p:nvPr/>
          </p:nvSpPr>
          <p:spPr bwMode="auto">
            <a:xfrm>
              <a:off x="5949695" y="4962143"/>
              <a:ext cx="2216150" cy="683260"/>
            </a:xfrm>
            <a:custGeom>
              <a:avLst/>
              <a:gdLst>
                <a:gd name="T0" fmla="*/ 1037881 w 2216150"/>
                <a:gd name="T1" fmla="*/ 671 h 683260"/>
                <a:gd name="T2" fmla="*/ 901351 w 2216150"/>
                <a:gd name="T3" fmla="*/ 5922 h 683260"/>
                <a:gd name="T4" fmla="*/ 770491 w 2216150"/>
                <a:gd name="T5" fmla="*/ 16118 h 683260"/>
                <a:gd name="T6" fmla="*/ 646339 w 2216150"/>
                <a:gd name="T7" fmla="*/ 30940 h 683260"/>
                <a:gd name="T8" fmla="*/ 529934 w 2216150"/>
                <a:gd name="T9" fmla="*/ 50068 h 683260"/>
                <a:gd name="T10" fmla="*/ 422313 w 2216150"/>
                <a:gd name="T11" fmla="*/ 73182 h 683260"/>
                <a:gd name="T12" fmla="*/ 324516 w 2216150"/>
                <a:gd name="T13" fmla="*/ 99964 h 683260"/>
                <a:gd name="T14" fmla="*/ 237581 w 2216150"/>
                <a:gd name="T15" fmla="*/ 130094 h 683260"/>
                <a:gd name="T16" fmla="*/ 162547 w 2216150"/>
                <a:gd name="T17" fmla="*/ 163252 h 683260"/>
                <a:gd name="T18" fmla="*/ 52332 w 2216150"/>
                <a:gd name="T19" fmla="*/ 237376 h 683260"/>
                <a:gd name="T20" fmla="*/ 2179 w 2216150"/>
                <a:gd name="T21" fmla="*/ 319780 h 683260"/>
                <a:gd name="T22" fmla="*/ 2179 w 2216150"/>
                <a:gd name="T23" fmla="*/ 362971 h 683260"/>
                <a:gd name="T24" fmla="*/ 52332 w 2216150"/>
                <a:gd name="T25" fmla="*/ 445375 h 683260"/>
                <a:gd name="T26" fmla="*/ 162547 w 2216150"/>
                <a:gd name="T27" fmla="*/ 519499 h 683260"/>
                <a:gd name="T28" fmla="*/ 237581 w 2216150"/>
                <a:gd name="T29" fmla="*/ 552657 h 683260"/>
                <a:gd name="T30" fmla="*/ 324516 w 2216150"/>
                <a:gd name="T31" fmla="*/ 582787 h 683260"/>
                <a:gd name="T32" fmla="*/ 422313 w 2216150"/>
                <a:gd name="T33" fmla="*/ 609569 h 683260"/>
                <a:gd name="T34" fmla="*/ 529934 w 2216150"/>
                <a:gd name="T35" fmla="*/ 632683 h 683260"/>
                <a:gd name="T36" fmla="*/ 646339 w 2216150"/>
                <a:gd name="T37" fmla="*/ 651811 h 683260"/>
                <a:gd name="T38" fmla="*/ 770491 w 2216150"/>
                <a:gd name="T39" fmla="*/ 666633 h 683260"/>
                <a:gd name="T40" fmla="*/ 901351 w 2216150"/>
                <a:gd name="T41" fmla="*/ 676829 h 683260"/>
                <a:gd name="T42" fmla="*/ 1037881 w 2216150"/>
                <a:gd name="T43" fmla="*/ 682080 h 683260"/>
                <a:gd name="T44" fmla="*/ 1178014 w 2216150"/>
                <a:gd name="T45" fmla="*/ 682080 h 683260"/>
                <a:gd name="T46" fmla="*/ 1314544 w 2216150"/>
                <a:gd name="T47" fmla="*/ 676829 h 683260"/>
                <a:gd name="T48" fmla="*/ 1445404 w 2216150"/>
                <a:gd name="T49" fmla="*/ 666633 h 683260"/>
                <a:gd name="T50" fmla="*/ 1569556 w 2216150"/>
                <a:gd name="T51" fmla="*/ 651811 h 683260"/>
                <a:gd name="T52" fmla="*/ 1685961 w 2216150"/>
                <a:gd name="T53" fmla="*/ 632683 h 683260"/>
                <a:gd name="T54" fmla="*/ 1793582 w 2216150"/>
                <a:gd name="T55" fmla="*/ 609569 h 683260"/>
                <a:gd name="T56" fmla="*/ 1891379 w 2216150"/>
                <a:gd name="T57" fmla="*/ 582787 h 683260"/>
                <a:gd name="T58" fmla="*/ 1978314 w 2216150"/>
                <a:gd name="T59" fmla="*/ 552657 h 683260"/>
                <a:gd name="T60" fmla="*/ 2053348 w 2216150"/>
                <a:gd name="T61" fmla="*/ 519499 h 683260"/>
                <a:gd name="T62" fmla="*/ 2163563 w 2216150"/>
                <a:gd name="T63" fmla="*/ 445375 h 683260"/>
                <a:gd name="T64" fmla="*/ 2213716 w 2216150"/>
                <a:gd name="T65" fmla="*/ 362971 h 683260"/>
                <a:gd name="T66" fmla="*/ 2213716 w 2216150"/>
                <a:gd name="T67" fmla="*/ 319780 h 683260"/>
                <a:gd name="T68" fmla="*/ 2163563 w 2216150"/>
                <a:gd name="T69" fmla="*/ 237376 h 683260"/>
                <a:gd name="T70" fmla="*/ 2053348 w 2216150"/>
                <a:gd name="T71" fmla="*/ 163252 h 683260"/>
                <a:gd name="T72" fmla="*/ 1978314 w 2216150"/>
                <a:gd name="T73" fmla="*/ 130094 h 683260"/>
                <a:gd name="T74" fmla="*/ 1891379 w 2216150"/>
                <a:gd name="T75" fmla="*/ 99964 h 683260"/>
                <a:gd name="T76" fmla="*/ 1793582 w 2216150"/>
                <a:gd name="T77" fmla="*/ 73182 h 683260"/>
                <a:gd name="T78" fmla="*/ 1685961 w 2216150"/>
                <a:gd name="T79" fmla="*/ 50068 h 683260"/>
                <a:gd name="T80" fmla="*/ 1569556 w 2216150"/>
                <a:gd name="T81" fmla="*/ 30940 h 683260"/>
                <a:gd name="T82" fmla="*/ 1445404 w 2216150"/>
                <a:gd name="T83" fmla="*/ 16118 h 683260"/>
                <a:gd name="T84" fmla="*/ 1314544 w 2216150"/>
                <a:gd name="T85" fmla="*/ 5922 h 683260"/>
                <a:gd name="T86" fmla="*/ 1178014 w 2216150"/>
                <a:gd name="T87" fmla="*/ 671 h 68326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216150" h="683260">
                  <a:moveTo>
                    <a:pt x="1107948" y="0"/>
                  </a:moveTo>
                  <a:lnTo>
                    <a:pt x="1037881" y="671"/>
                  </a:lnTo>
                  <a:lnTo>
                    <a:pt x="968972" y="2658"/>
                  </a:lnTo>
                  <a:lnTo>
                    <a:pt x="901351" y="5922"/>
                  </a:lnTo>
                  <a:lnTo>
                    <a:pt x="835147" y="10422"/>
                  </a:lnTo>
                  <a:lnTo>
                    <a:pt x="770491" y="16118"/>
                  </a:lnTo>
                  <a:lnTo>
                    <a:pt x="707511" y="22971"/>
                  </a:lnTo>
                  <a:lnTo>
                    <a:pt x="646339" y="30940"/>
                  </a:lnTo>
                  <a:lnTo>
                    <a:pt x="587103" y="39986"/>
                  </a:lnTo>
                  <a:lnTo>
                    <a:pt x="529934" y="50068"/>
                  </a:lnTo>
                  <a:lnTo>
                    <a:pt x="474960" y="61147"/>
                  </a:lnTo>
                  <a:lnTo>
                    <a:pt x="422313" y="73182"/>
                  </a:lnTo>
                  <a:lnTo>
                    <a:pt x="372122" y="86135"/>
                  </a:lnTo>
                  <a:lnTo>
                    <a:pt x="324516" y="99964"/>
                  </a:lnTo>
                  <a:lnTo>
                    <a:pt x="279626" y="114631"/>
                  </a:lnTo>
                  <a:lnTo>
                    <a:pt x="237581" y="130094"/>
                  </a:lnTo>
                  <a:lnTo>
                    <a:pt x="198511" y="146315"/>
                  </a:lnTo>
                  <a:lnTo>
                    <a:pt x="162547" y="163252"/>
                  </a:lnTo>
                  <a:lnTo>
                    <a:pt x="100451" y="199119"/>
                  </a:lnTo>
                  <a:lnTo>
                    <a:pt x="52332" y="237376"/>
                  </a:lnTo>
                  <a:lnTo>
                    <a:pt x="19229" y="277703"/>
                  </a:lnTo>
                  <a:lnTo>
                    <a:pt x="2179" y="319780"/>
                  </a:lnTo>
                  <a:lnTo>
                    <a:pt x="0" y="341375"/>
                  </a:lnTo>
                  <a:lnTo>
                    <a:pt x="2179" y="362971"/>
                  </a:lnTo>
                  <a:lnTo>
                    <a:pt x="19229" y="405048"/>
                  </a:lnTo>
                  <a:lnTo>
                    <a:pt x="52332" y="445375"/>
                  </a:lnTo>
                  <a:lnTo>
                    <a:pt x="100451" y="483632"/>
                  </a:lnTo>
                  <a:lnTo>
                    <a:pt x="162547" y="519499"/>
                  </a:lnTo>
                  <a:lnTo>
                    <a:pt x="198511" y="536436"/>
                  </a:lnTo>
                  <a:lnTo>
                    <a:pt x="237581" y="552657"/>
                  </a:lnTo>
                  <a:lnTo>
                    <a:pt x="279626" y="568120"/>
                  </a:lnTo>
                  <a:lnTo>
                    <a:pt x="324516" y="582787"/>
                  </a:lnTo>
                  <a:lnTo>
                    <a:pt x="372122" y="596616"/>
                  </a:lnTo>
                  <a:lnTo>
                    <a:pt x="422313" y="609569"/>
                  </a:lnTo>
                  <a:lnTo>
                    <a:pt x="474960" y="621604"/>
                  </a:lnTo>
                  <a:lnTo>
                    <a:pt x="529934" y="632683"/>
                  </a:lnTo>
                  <a:lnTo>
                    <a:pt x="587103" y="642765"/>
                  </a:lnTo>
                  <a:lnTo>
                    <a:pt x="646339" y="651811"/>
                  </a:lnTo>
                  <a:lnTo>
                    <a:pt x="707511" y="659780"/>
                  </a:lnTo>
                  <a:lnTo>
                    <a:pt x="770491" y="666633"/>
                  </a:lnTo>
                  <a:lnTo>
                    <a:pt x="835147" y="672329"/>
                  </a:lnTo>
                  <a:lnTo>
                    <a:pt x="901351" y="676829"/>
                  </a:lnTo>
                  <a:lnTo>
                    <a:pt x="968972" y="680093"/>
                  </a:lnTo>
                  <a:lnTo>
                    <a:pt x="1037881" y="682080"/>
                  </a:lnTo>
                  <a:lnTo>
                    <a:pt x="1107948" y="682751"/>
                  </a:lnTo>
                  <a:lnTo>
                    <a:pt x="1178014" y="682080"/>
                  </a:lnTo>
                  <a:lnTo>
                    <a:pt x="1246923" y="680093"/>
                  </a:lnTo>
                  <a:lnTo>
                    <a:pt x="1314544" y="676829"/>
                  </a:lnTo>
                  <a:lnTo>
                    <a:pt x="1380748" y="672329"/>
                  </a:lnTo>
                  <a:lnTo>
                    <a:pt x="1445404" y="666633"/>
                  </a:lnTo>
                  <a:lnTo>
                    <a:pt x="1508384" y="659780"/>
                  </a:lnTo>
                  <a:lnTo>
                    <a:pt x="1569556" y="651811"/>
                  </a:lnTo>
                  <a:lnTo>
                    <a:pt x="1628792" y="642765"/>
                  </a:lnTo>
                  <a:lnTo>
                    <a:pt x="1685961" y="632683"/>
                  </a:lnTo>
                  <a:lnTo>
                    <a:pt x="1740935" y="621604"/>
                  </a:lnTo>
                  <a:lnTo>
                    <a:pt x="1793582" y="609569"/>
                  </a:lnTo>
                  <a:lnTo>
                    <a:pt x="1843773" y="596616"/>
                  </a:lnTo>
                  <a:lnTo>
                    <a:pt x="1891379" y="582787"/>
                  </a:lnTo>
                  <a:lnTo>
                    <a:pt x="1936269" y="568120"/>
                  </a:lnTo>
                  <a:lnTo>
                    <a:pt x="1978314" y="552657"/>
                  </a:lnTo>
                  <a:lnTo>
                    <a:pt x="2017384" y="536436"/>
                  </a:lnTo>
                  <a:lnTo>
                    <a:pt x="2053348" y="519499"/>
                  </a:lnTo>
                  <a:lnTo>
                    <a:pt x="2115444" y="483632"/>
                  </a:lnTo>
                  <a:lnTo>
                    <a:pt x="2163563" y="445375"/>
                  </a:lnTo>
                  <a:lnTo>
                    <a:pt x="2196666" y="405048"/>
                  </a:lnTo>
                  <a:lnTo>
                    <a:pt x="2213716" y="362971"/>
                  </a:lnTo>
                  <a:lnTo>
                    <a:pt x="2215896" y="341375"/>
                  </a:lnTo>
                  <a:lnTo>
                    <a:pt x="2213716" y="319780"/>
                  </a:lnTo>
                  <a:lnTo>
                    <a:pt x="2196666" y="277703"/>
                  </a:lnTo>
                  <a:lnTo>
                    <a:pt x="2163563" y="237376"/>
                  </a:lnTo>
                  <a:lnTo>
                    <a:pt x="2115444" y="199119"/>
                  </a:lnTo>
                  <a:lnTo>
                    <a:pt x="2053348" y="163252"/>
                  </a:lnTo>
                  <a:lnTo>
                    <a:pt x="2017384" y="146315"/>
                  </a:lnTo>
                  <a:lnTo>
                    <a:pt x="1978314" y="130094"/>
                  </a:lnTo>
                  <a:lnTo>
                    <a:pt x="1936269" y="114631"/>
                  </a:lnTo>
                  <a:lnTo>
                    <a:pt x="1891379" y="99964"/>
                  </a:lnTo>
                  <a:lnTo>
                    <a:pt x="1843773" y="86135"/>
                  </a:lnTo>
                  <a:lnTo>
                    <a:pt x="1793582" y="73182"/>
                  </a:lnTo>
                  <a:lnTo>
                    <a:pt x="1740935" y="61147"/>
                  </a:lnTo>
                  <a:lnTo>
                    <a:pt x="1685961" y="50068"/>
                  </a:lnTo>
                  <a:lnTo>
                    <a:pt x="1628792" y="39986"/>
                  </a:lnTo>
                  <a:lnTo>
                    <a:pt x="1569556" y="30940"/>
                  </a:lnTo>
                  <a:lnTo>
                    <a:pt x="1508384" y="22971"/>
                  </a:lnTo>
                  <a:lnTo>
                    <a:pt x="1445404" y="16118"/>
                  </a:lnTo>
                  <a:lnTo>
                    <a:pt x="1380748" y="10422"/>
                  </a:lnTo>
                  <a:lnTo>
                    <a:pt x="1314544" y="5922"/>
                  </a:lnTo>
                  <a:lnTo>
                    <a:pt x="1246923" y="2658"/>
                  </a:lnTo>
                  <a:lnTo>
                    <a:pt x="1178014" y="671"/>
                  </a:lnTo>
                  <a:lnTo>
                    <a:pt x="1107948" y="0"/>
                  </a:lnTo>
                  <a:close/>
                </a:path>
              </a:pathLst>
            </a:custGeom>
            <a:solidFill>
              <a:srgbClr val="5B9B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21520" name="object 4"/>
            <p:cNvSpPr>
              <a:spLocks/>
            </p:cNvSpPr>
            <p:nvPr/>
          </p:nvSpPr>
          <p:spPr bwMode="auto">
            <a:xfrm>
              <a:off x="5949695" y="4962143"/>
              <a:ext cx="2216150" cy="683260"/>
            </a:xfrm>
            <a:custGeom>
              <a:avLst/>
              <a:gdLst>
                <a:gd name="T0" fmla="*/ 8632 w 2216150"/>
                <a:gd name="T1" fmla="*/ 298543 h 683260"/>
                <a:gd name="T2" fmla="*/ 74579 w 2216150"/>
                <a:gd name="T3" fmla="*/ 217969 h 683260"/>
                <a:gd name="T4" fmla="*/ 198511 w 2216150"/>
                <a:gd name="T5" fmla="*/ 146315 h 683260"/>
                <a:gd name="T6" fmla="*/ 279626 w 2216150"/>
                <a:gd name="T7" fmla="*/ 114631 h 683260"/>
                <a:gd name="T8" fmla="*/ 372122 w 2216150"/>
                <a:gd name="T9" fmla="*/ 86135 h 683260"/>
                <a:gd name="T10" fmla="*/ 474960 w 2216150"/>
                <a:gd name="T11" fmla="*/ 61147 h 683260"/>
                <a:gd name="T12" fmla="*/ 587103 w 2216150"/>
                <a:gd name="T13" fmla="*/ 39986 h 683260"/>
                <a:gd name="T14" fmla="*/ 707511 w 2216150"/>
                <a:gd name="T15" fmla="*/ 22971 h 683260"/>
                <a:gd name="T16" fmla="*/ 835147 w 2216150"/>
                <a:gd name="T17" fmla="*/ 10422 h 683260"/>
                <a:gd name="T18" fmla="*/ 968972 w 2216150"/>
                <a:gd name="T19" fmla="*/ 2658 h 683260"/>
                <a:gd name="T20" fmla="*/ 1107948 w 2216150"/>
                <a:gd name="T21" fmla="*/ 0 h 683260"/>
                <a:gd name="T22" fmla="*/ 1246923 w 2216150"/>
                <a:gd name="T23" fmla="*/ 2658 h 683260"/>
                <a:gd name="T24" fmla="*/ 1380748 w 2216150"/>
                <a:gd name="T25" fmla="*/ 10422 h 683260"/>
                <a:gd name="T26" fmla="*/ 1508384 w 2216150"/>
                <a:gd name="T27" fmla="*/ 22971 h 683260"/>
                <a:gd name="T28" fmla="*/ 1628792 w 2216150"/>
                <a:gd name="T29" fmla="*/ 39986 h 683260"/>
                <a:gd name="T30" fmla="*/ 1740935 w 2216150"/>
                <a:gd name="T31" fmla="*/ 61147 h 683260"/>
                <a:gd name="T32" fmla="*/ 1843773 w 2216150"/>
                <a:gd name="T33" fmla="*/ 86135 h 683260"/>
                <a:gd name="T34" fmla="*/ 1936269 w 2216150"/>
                <a:gd name="T35" fmla="*/ 114631 h 683260"/>
                <a:gd name="T36" fmla="*/ 2017384 w 2216150"/>
                <a:gd name="T37" fmla="*/ 146315 h 683260"/>
                <a:gd name="T38" fmla="*/ 2115444 w 2216150"/>
                <a:gd name="T39" fmla="*/ 199119 h 683260"/>
                <a:gd name="T40" fmla="*/ 2196666 w 2216150"/>
                <a:gd name="T41" fmla="*/ 277703 h 683260"/>
                <a:gd name="T42" fmla="*/ 2215896 w 2216150"/>
                <a:gd name="T43" fmla="*/ 341375 h 683260"/>
                <a:gd name="T44" fmla="*/ 2196666 w 2216150"/>
                <a:gd name="T45" fmla="*/ 405048 h 683260"/>
                <a:gd name="T46" fmla="*/ 2115444 w 2216150"/>
                <a:gd name="T47" fmla="*/ 483632 h 683260"/>
                <a:gd name="T48" fmla="*/ 2017384 w 2216150"/>
                <a:gd name="T49" fmla="*/ 536436 h 683260"/>
                <a:gd name="T50" fmla="*/ 1936269 w 2216150"/>
                <a:gd name="T51" fmla="*/ 568120 h 683260"/>
                <a:gd name="T52" fmla="*/ 1843773 w 2216150"/>
                <a:gd name="T53" fmla="*/ 596616 h 683260"/>
                <a:gd name="T54" fmla="*/ 1740935 w 2216150"/>
                <a:gd name="T55" fmla="*/ 621604 h 683260"/>
                <a:gd name="T56" fmla="*/ 1628792 w 2216150"/>
                <a:gd name="T57" fmla="*/ 642765 h 683260"/>
                <a:gd name="T58" fmla="*/ 1508384 w 2216150"/>
                <a:gd name="T59" fmla="*/ 659780 h 683260"/>
                <a:gd name="T60" fmla="*/ 1380748 w 2216150"/>
                <a:gd name="T61" fmla="*/ 672329 h 683260"/>
                <a:gd name="T62" fmla="*/ 1246923 w 2216150"/>
                <a:gd name="T63" fmla="*/ 680093 h 683260"/>
                <a:gd name="T64" fmla="*/ 1107948 w 2216150"/>
                <a:gd name="T65" fmla="*/ 682751 h 683260"/>
                <a:gd name="T66" fmla="*/ 968972 w 2216150"/>
                <a:gd name="T67" fmla="*/ 680093 h 683260"/>
                <a:gd name="T68" fmla="*/ 835147 w 2216150"/>
                <a:gd name="T69" fmla="*/ 672329 h 683260"/>
                <a:gd name="T70" fmla="*/ 707511 w 2216150"/>
                <a:gd name="T71" fmla="*/ 659780 h 683260"/>
                <a:gd name="T72" fmla="*/ 587103 w 2216150"/>
                <a:gd name="T73" fmla="*/ 642765 h 683260"/>
                <a:gd name="T74" fmla="*/ 474960 w 2216150"/>
                <a:gd name="T75" fmla="*/ 621604 h 683260"/>
                <a:gd name="T76" fmla="*/ 372122 w 2216150"/>
                <a:gd name="T77" fmla="*/ 596616 h 683260"/>
                <a:gd name="T78" fmla="*/ 279626 w 2216150"/>
                <a:gd name="T79" fmla="*/ 568120 h 683260"/>
                <a:gd name="T80" fmla="*/ 198511 w 2216150"/>
                <a:gd name="T81" fmla="*/ 536436 h 683260"/>
                <a:gd name="T82" fmla="*/ 100451 w 2216150"/>
                <a:gd name="T83" fmla="*/ 483632 h 683260"/>
                <a:gd name="T84" fmla="*/ 19229 w 2216150"/>
                <a:gd name="T85" fmla="*/ 405048 h 683260"/>
                <a:gd name="T86" fmla="*/ 0 w 2216150"/>
                <a:gd name="T87" fmla="*/ 341375 h 68326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216150" h="683260">
                  <a:moveTo>
                    <a:pt x="0" y="341375"/>
                  </a:moveTo>
                  <a:lnTo>
                    <a:pt x="8632" y="298543"/>
                  </a:lnTo>
                  <a:lnTo>
                    <a:pt x="33838" y="257301"/>
                  </a:lnTo>
                  <a:lnTo>
                    <a:pt x="74579" y="217969"/>
                  </a:lnTo>
                  <a:lnTo>
                    <a:pt x="129816" y="180867"/>
                  </a:lnTo>
                  <a:lnTo>
                    <a:pt x="198511" y="146315"/>
                  </a:lnTo>
                  <a:lnTo>
                    <a:pt x="237581" y="130094"/>
                  </a:lnTo>
                  <a:lnTo>
                    <a:pt x="279626" y="114631"/>
                  </a:lnTo>
                  <a:lnTo>
                    <a:pt x="324516" y="99964"/>
                  </a:lnTo>
                  <a:lnTo>
                    <a:pt x="372122" y="86135"/>
                  </a:lnTo>
                  <a:lnTo>
                    <a:pt x="422313" y="73182"/>
                  </a:lnTo>
                  <a:lnTo>
                    <a:pt x="474960" y="61147"/>
                  </a:lnTo>
                  <a:lnTo>
                    <a:pt x="529934" y="50068"/>
                  </a:lnTo>
                  <a:lnTo>
                    <a:pt x="587103" y="39986"/>
                  </a:lnTo>
                  <a:lnTo>
                    <a:pt x="646339" y="30940"/>
                  </a:lnTo>
                  <a:lnTo>
                    <a:pt x="707511" y="22971"/>
                  </a:lnTo>
                  <a:lnTo>
                    <a:pt x="770491" y="16118"/>
                  </a:lnTo>
                  <a:lnTo>
                    <a:pt x="835147" y="10422"/>
                  </a:lnTo>
                  <a:lnTo>
                    <a:pt x="901351" y="5922"/>
                  </a:lnTo>
                  <a:lnTo>
                    <a:pt x="968972" y="2658"/>
                  </a:lnTo>
                  <a:lnTo>
                    <a:pt x="1037881" y="671"/>
                  </a:lnTo>
                  <a:lnTo>
                    <a:pt x="1107948" y="0"/>
                  </a:lnTo>
                  <a:lnTo>
                    <a:pt x="1178014" y="671"/>
                  </a:lnTo>
                  <a:lnTo>
                    <a:pt x="1246923" y="2658"/>
                  </a:lnTo>
                  <a:lnTo>
                    <a:pt x="1314544" y="5922"/>
                  </a:lnTo>
                  <a:lnTo>
                    <a:pt x="1380748" y="10422"/>
                  </a:lnTo>
                  <a:lnTo>
                    <a:pt x="1445404" y="16118"/>
                  </a:lnTo>
                  <a:lnTo>
                    <a:pt x="1508384" y="22971"/>
                  </a:lnTo>
                  <a:lnTo>
                    <a:pt x="1569556" y="30940"/>
                  </a:lnTo>
                  <a:lnTo>
                    <a:pt x="1628792" y="39986"/>
                  </a:lnTo>
                  <a:lnTo>
                    <a:pt x="1685961" y="50068"/>
                  </a:lnTo>
                  <a:lnTo>
                    <a:pt x="1740935" y="61147"/>
                  </a:lnTo>
                  <a:lnTo>
                    <a:pt x="1793582" y="73182"/>
                  </a:lnTo>
                  <a:lnTo>
                    <a:pt x="1843773" y="86135"/>
                  </a:lnTo>
                  <a:lnTo>
                    <a:pt x="1891379" y="99964"/>
                  </a:lnTo>
                  <a:lnTo>
                    <a:pt x="1936269" y="114631"/>
                  </a:lnTo>
                  <a:lnTo>
                    <a:pt x="1978314" y="130094"/>
                  </a:lnTo>
                  <a:lnTo>
                    <a:pt x="2017384" y="146315"/>
                  </a:lnTo>
                  <a:lnTo>
                    <a:pt x="2053348" y="163252"/>
                  </a:lnTo>
                  <a:lnTo>
                    <a:pt x="2115444" y="199119"/>
                  </a:lnTo>
                  <a:lnTo>
                    <a:pt x="2163563" y="237376"/>
                  </a:lnTo>
                  <a:lnTo>
                    <a:pt x="2196666" y="277703"/>
                  </a:lnTo>
                  <a:lnTo>
                    <a:pt x="2213716" y="319780"/>
                  </a:lnTo>
                  <a:lnTo>
                    <a:pt x="2215896" y="341375"/>
                  </a:lnTo>
                  <a:lnTo>
                    <a:pt x="2213716" y="362971"/>
                  </a:lnTo>
                  <a:lnTo>
                    <a:pt x="2196666" y="405048"/>
                  </a:lnTo>
                  <a:lnTo>
                    <a:pt x="2163563" y="445375"/>
                  </a:lnTo>
                  <a:lnTo>
                    <a:pt x="2115444" y="483632"/>
                  </a:lnTo>
                  <a:lnTo>
                    <a:pt x="2053348" y="519499"/>
                  </a:lnTo>
                  <a:lnTo>
                    <a:pt x="2017384" y="536436"/>
                  </a:lnTo>
                  <a:lnTo>
                    <a:pt x="1978314" y="552657"/>
                  </a:lnTo>
                  <a:lnTo>
                    <a:pt x="1936269" y="568120"/>
                  </a:lnTo>
                  <a:lnTo>
                    <a:pt x="1891379" y="582787"/>
                  </a:lnTo>
                  <a:lnTo>
                    <a:pt x="1843773" y="596616"/>
                  </a:lnTo>
                  <a:lnTo>
                    <a:pt x="1793582" y="609569"/>
                  </a:lnTo>
                  <a:lnTo>
                    <a:pt x="1740935" y="621604"/>
                  </a:lnTo>
                  <a:lnTo>
                    <a:pt x="1685961" y="632683"/>
                  </a:lnTo>
                  <a:lnTo>
                    <a:pt x="1628792" y="642765"/>
                  </a:lnTo>
                  <a:lnTo>
                    <a:pt x="1569556" y="651811"/>
                  </a:lnTo>
                  <a:lnTo>
                    <a:pt x="1508384" y="659780"/>
                  </a:lnTo>
                  <a:lnTo>
                    <a:pt x="1445404" y="666633"/>
                  </a:lnTo>
                  <a:lnTo>
                    <a:pt x="1380748" y="672329"/>
                  </a:lnTo>
                  <a:lnTo>
                    <a:pt x="1314544" y="676829"/>
                  </a:lnTo>
                  <a:lnTo>
                    <a:pt x="1246923" y="680093"/>
                  </a:lnTo>
                  <a:lnTo>
                    <a:pt x="1178014" y="682080"/>
                  </a:lnTo>
                  <a:lnTo>
                    <a:pt x="1107948" y="682751"/>
                  </a:lnTo>
                  <a:lnTo>
                    <a:pt x="1037881" y="682080"/>
                  </a:lnTo>
                  <a:lnTo>
                    <a:pt x="968972" y="680093"/>
                  </a:lnTo>
                  <a:lnTo>
                    <a:pt x="901351" y="676829"/>
                  </a:lnTo>
                  <a:lnTo>
                    <a:pt x="835147" y="672329"/>
                  </a:lnTo>
                  <a:lnTo>
                    <a:pt x="770491" y="666633"/>
                  </a:lnTo>
                  <a:lnTo>
                    <a:pt x="707511" y="659780"/>
                  </a:lnTo>
                  <a:lnTo>
                    <a:pt x="646339" y="651811"/>
                  </a:lnTo>
                  <a:lnTo>
                    <a:pt x="587103" y="642765"/>
                  </a:lnTo>
                  <a:lnTo>
                    <a:pt x="529934" y="632683"/>
                  </a:lnTo>
                  <a:lnTo>
                    <a:pt x="474960" y="621604"/>
                  </a:lnTo>
                  <a:lnTo>
                    <a:pt x="422313" y="609569"/>
                  </a:lnTo>
                  <a:lnTo>
                    <a:pt x="372122" y="596616"/>
                  </a:lnTo>
                  <a:lnTo>
                    <a:pt x="324516" y="582787"/>
                  </a:lnTo>
                  <a:lnTo>
                    <a:pt x="279626" y="568120"/>
                  </a:lnTo>
                  <a:lnTo>
                    <a:pt x="237581" y="552657"/>
                  </a:lnTo>
                  <a:lnTo>
                    <a:pt x="198511" y="536436"/>
                  </a:lnTo>
                  <a:lnTo>
                    <a:pt x="162547" y="519499"/>
                  </a:lnTo>
                  <a:lnTo>
                    <a:pt x="100451" y="483632"/>
                  </a:lnTo>
                  <a:lnTo>
                    <a:pt x="52332" y="445375"/>
                  </a:lnTo>
                  <a:lnTo>
                    <a:pt x="19229" y="405048"/>
                  </a:lnTo>
                  <a:lnTo>
                    <a:pt x="2179" y="362971"/>
                  </a:lnTo>
                  <a:lnTo>
                    <a:pt x="0" y="341375"/>
                  </a:lnTo>
                  <a:close/>
                </a:path>
              </a:pathLst>
            </a:custGeom>
            <a:noFill/>
            <a:ln w="12192">
              <a:solidFill>
                <a:srgbClr val="41709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</p:grpSp>
      <p:grpSp>
        <p:nvGrpSpPr>
          <p:cNvPr id="21507" name="object 5"/>
          <p:cNvGrpSpPr>
            <a:grpSpLocks/>
          </p:cNvGrpSpPr>
          <p:nvPr/>
        </p:nvGrpSpPr>
        <p:grpSpPr bwMode="auto">
          <a:xfrm>
            <a:off x="4610101" y="4956176"/>
            <a:ext cx="1304925" cy="663575"/>
            <a:chOff x="4114800" y="4956047"/>
            <a:chExt cx="1739264" cy="662940"/>
          </a:xfrm>
        </p:grpSpPr>
        <p:sp>
          <p:nvSpPr>
            <p:cNvPr id="21517" name="object 6"/>
            <p:cNvSpPr>
              <a:spLocks/>
            </p:cNvSpPr>
            <p:nvPr/>
          </p:nvSpPr>
          <p:spPr bwMode="auto">
            <a:xfrm>
              <a:off x="4120895" y="4962143"/>
              <a:ext cx="1727200" cy="650875"/>
            </a:xfrm>
            <a:custGeom>
              <a:avLst/>
              <a:gdLst>
                <a:gd name="T0" fmla="*/ 795883 w 1727200"/>
                <a:gd name="T1" fmla="*/ 978 h 650875"/>
                <a:gd name="T2" fmla="*/ 665405 w 1727200"/>
                <a:gd name="T3" fmla="*/ 8593 h 650875"/>
                <a:gd name="T4" fmla="*/ 542140 w 1727200"/>
                <a:gd name="T5" fmla="*/ 23266 h 650875"/>
                <a:gd name="T6" fmla="*/ 427623 w 1727200"/>
                <a:gd name="T7" fmla="*/ 44421 h 650875"/>
                <a:gd name="T8" fmla="*/ 323390 w 1727200"/>
                <a:gd name="T9" fmla="*/ 71479 h 650875"/>
                <a:gd name="T10" fmla="*/ 230977 w 1727200"/>
                <a:gd name="T11" fmla="*/ 103860 h 650875"/>
                <a:gd name="T12" fmla="*/ 151922 w 1727200"/>
                <a:gd name="T13" fmla="*/ 140986 h 650875"/>
                <a:gd name="T14" fmla="*/ 61745 w 1727200"/>
                <a:gd name="T15" fmla="*/ 204308 h 650875"/>
                <a:gd name="T16" fmla="*/ 2597 w 1727200"/>
                <a:gd name="T17" fmla="*/ 299945 h 650875"/>
                <a:gd name="T18" fmla="*/ 2597 w 1727200"/>
                <a:gd name="T19" fmla="*/ 350802 h 650875"/>
                <a:gd name="T20" fmla="*/ 61745 w 1727200"/>
                <a:gd name="T21" fmla="*/ 446439 h 650875"/>
                <a:gd name="T22" fmla="*/ 151922 w 1727200"/>
                <a:gd name="T23" fmla="*/ 509761 h 650875"/>
                <a:gd name="T24" fmla="*/ 230977 w 1727200"/>
                <a:gd name="T25" fmla="*/ 546887 h 650875"/>
                <a:gd name="T26" fmla="*/ 323390 w 1727200"/>
                <a:gd name="T27" fmla="*/ 579268 h 650875"/>
                <a:gd name="T28" fmla="*/ 427623 w 1727200"/>
                <a:gd name="T29" fmla="*/ 606326 h 650875"/>
                <a:gd name="T30" fmla="*/ 542140 w 1727200"/>
                <a:gd name="T31" fmla="*/ 627481 h 650875"/>
                <a:gd name="T32" fmla="*/ 665405 w 1727200"/>
                <a:gd name="T33" fmla="*/ 642154 h 650875"/>
                <a:gd name="T34" fmla="*/ 795883 w 1727200"/>
                <a:gd name="T35" fmla="*/ 649769 h 650875"/>
                <a:gd name="T36" fmla="*/ 930808 w 1727200"/>
                <a:gd name="T37" fmla="*/ 649769 h 650875"/>
                <a:gd name="T38" fmla="*/ 1061286 w 1727200"/>
                <a:gd name="T39" fmla="*/ 642154 h 650875"/>
                <a:gd name="T40" fmla="*/ 1184551 w 1727200"/>
                <a:gd name="T41" fmla="*/ 627481 h 650875"/>
                <a:gd name="T42" fmla="*/ 1299068 w 1727200"/>
                <a:gd name="T43" fmla="*/ 606326 h 650875"/>
                <a:gd name="T44" fmla="*/ 1403301 w 1727200"/>
                <a:gd name="T45" fmla="*/ 579268 h 650875"/>
                <a:gd name="T46" fmla="*/ 1495714 w 1727200"/>
                <a:gd name="T47" fmla="*/ 546887 h 650875"/>
                <a:gd name="T48" fmla="*/ 1574769 w 1727200"/>
                <a:gd name="T49" fmla="*/ 509761 h 650875"/>
                <a:gd name="T50" fmla="*/ 1664946 w 1727200"/>
                <a:gd name="T51" fmla="*/ 446439 h 650875"/>
                <a:gd name="T52" fmla="*/ 1724094 w 1727200"/>
                <a:gd name="T53" fmla="*/ 350802 h 650875"/>
                <a:gd name="T54" fmla="*/ 1724094 w 1727200"/>
                <a:gd name="T55" fmla="*/ 299945 h 650875"/>
                <a:gd name="T56" fmla="*/ 1664946 w 1727200"/>
                <a:gd name="T57" fmla="*/ 204308 h 650875"/>
                <a:gd name="T58" fmla="*/ 1574769 w 1727200"/>
                <a:gd name="T59" fmla="*/ 140986 h 650875"/>
                <a:gd name="T60" fmla="*/ 1495714 w 1727200"/>
                <a:gd name="T61" fmla="*/ 103860 h 650875"/>
                <a:gd name="T62" fmla="*/ 1403301 w 1727200"/>
                <a:gd name="T63" fmla="*/ 71479 h 650875"/>
                <a:gd name="T64" fmla="*/ 1299068 w 1727200"/>
                <a:gd name="T65" fmla="*/ 44421 h 650875"/>
                <a:gd name="T66" fmla="*/ 1184551 w 1727200"/>
                <a:gd name="T67" fmla="*/ 23266 h 650875"/>
                <a:gd name="T68" fmla="*/ 1061286 w 1727200"/>
                <a:gd name="T69" fmla="*/ 8593 h 650875"/>
                <a:gd name="T70" fmla="*/ 930808 w 1727200"/>
                <a:gd name="T71" fmla="*/ 978 h 65087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727200" h="650875">
                  <a:moveTo>
                    <a:pt x="863345" y="0"/>
                  </a:moveTo>
                  <a:lnTo>
                    <a:pt x="795883" y="978"/>
                  </a:lnTo>
                  <a:lnTo>
                    <a:pt x="729839" y="3867"/>
                  </a:lnTo>
                  <a:lnTo>
                    <a:pt x="665405" y="8593"/>
                  </a:lnTo>
                  <a:lnTo>
                    <a:pt x="602775" y="15083"/>
                  </a:lnTo>
                  <a:lnTo>
                    <a:pt x="542140" y="23266"/>
                  </a:lnTo>
                  <a:lnTo>
                    <a:pt x="483692" y="33070"/>
                  </a:lnTo>
                  <a:lnTo>
                    <a:pt x="427623" y="44421"/>
                  </a:lnTo>
                  <a:lnTo>
                    <a:pt x="374125" y="57248"/>
                  </a:lnTo>
                  <a:lnTo>
                    <a:pt x="323390" y="71479"/>
                  </a:lnTo>
                  <a:lnTo>
                    <a:pt x="275610" y="87040"/>
                  </a:lnTo>
                  <a:lnTo>
                    <a:pt x="230977" y="103860"/>
                  </a:lnTo>
                  <a:lnTo>
                    <a:pt x="189684" y="121866"/>
                  </a:lnTo>
                  <a:lnTo>
                    <a:pt x="151922" y="140986"/>
                  </a:lnTo>
                  <a:lnTo>
                    <a:pt x="117884" y="161148"/>
                  </a:lnTo>
                  <a:lnTo>
                    <a:pt x="61745" y="204308"/>
                  </a:lnTo>
                  <a:lnTo>
                    <a:pt x="22804" y="250766"/>
                  </a:lnTo>
                  <a:lnTo>
                    <a:pt x="2597" y="299945"/>
                  </a:lnTo>
                  <a:lnTo>
                    <a:pt x="0" y="325373"/>
                  </a:lnTo>
                  <a:lnTo>
                    <a:pt x="2597" y="350802"/>
                  </a:lnTo>
                  <a:lnTo>
                    <a:pt x="22804" y="399981"/>
                  </a:lnTo>
                  <a:lnTo>
                    <a:pt x="61745" y="446439"/>
                  </a:lnTo>
                  <a:lnTo>
                    <a:pt x="117884" y="489599"/>
                  </a:lnTo>
                  <a:lnTo>
                    <a:pt x="151922" y="509761"/>
                  </a:lnTo>
                  <a:lnTo>
                    <a:pt x="189684" y="528881"/>
                  </a:lnTo>
                  <a:lnTo>
                    <a:pt x="230977" y="546887"/>
                  </a:lnTo>
                  <a:lnTo>
                    <a:pt x="275610" y="563707"/>
                  </a:lnTo>
                  <a:lnTo>
                    <a:pt x="323390" y="579268"/>
                  </a:lnTo>
                  <a:lnTo>
                    <a:pt x="374125" y="593499"/>
                  </a:lnTo>
                  <a:lnTo>
                    <a:pt x="427623" y="606326"/>
                  </a:lnTo>
                  <a:lnTo>
                    <a:pt x="483692" y="617677"/>
                  </a:lnTo>
                  <a:lnTo>
                    <a:pt x="542140" y="627481"/>
                  </a:lnTo>
                  <a:lnTo>
                    <a:pt x="602775" y="635664"/>
                  </a:lnTo>
                  <a:lnTo>
                    <a:pt x="665405" y="642154"/>
                  </a:lnTo>
                  <a:lnTo>
                    <a:pt x="729839" y="646880"/>
                  </a:lnTo>
                  <a:lnTo>
                    <a:pt x="795883" y="649769"/>
                  </a:lnTo>
                  <a:lnTo>
                    <a:pt x="863345" y="650747"/>
                  </a:lnTo>
                  <a:lnTo>
                    <a:pt x="930808" y="649769"/>
                  </a:lnTo>
                  <a:lnTo>
                    <a:pt x="996852" y="646880"/>
                  </a:lnTo>
                  <a:lnTo>
                    <a:pt x="1061286" y="642154"/>
                  </a:lnTo>
                  <a:lnTo>
                    <a:pt x="1123916" y="635664"/>
                  </a:lnTo>
                  <a:lnTo>
                    <a:pt x="1184551" y="627481"/>
                  </a:lnTo>
                  <a:lnTo>
                    <a:pt x="1242999" y="617677"/>
                  </a:lnTo>
                  <a:lnTo>
                    <a:pt x="1299068" y="606326"/>
                  </a:lnTo>
                  <a:lnTo>
                    <a:pt x="1352566" y="593499"/>
                  </a:lnTo>
                  <a:lnTo>
                    <a:pt x="1403301" y="579268"/>
                  </a:lnTo>
                  <a:lnTo>
                    <a:pt x="1451081" y="563707"/>
                  </a:lnTo>
                  <a:lnTo>
                    <a:pt x="1495714" y="546887"/>
                  </a:lnTo>
                  <a:lnTo>
                    <a:pt x="1537007" y="528881"/>
                  </a:lnTo>
                  <a:lnTo>
                    <a:pt x="1574769" y="509761"/>
                  </a:lnTo>
                  <a:lnTo>
                    <a:pt x="1608807" y="489599"/>
                  </a:lnTo>
                  <a:lnTo>
                    <a:pt x="1664946" y="446439"/>
                  </a:lnTo>
                  <a:lnTo>
                    <a:pt x="1703887" y="399981"/>
                  </a:lnTo>
                  <a:lnTo>
                    <a:pt x="1724094" y="350802"/>
                  </a:lnTo>
                  <a:lnTo>
                    <a:pt x="1726691" y="325373"/>
                  </a:lnTo>
                  <a:lnTo>
                    <a:pt x="1724094" y="299945"/>
                  </a:lnTo>
                  <a:lnTo>
                    <a:pt x="1703887" y="250766"/>
                  </a:lnTo>
                  <a:lnTo>
                    <a:pt x="1664946" y="204308"/>
                  </a:lnTo>
                  <a:lnTo>
                    <a:pt x="1608807" y="161148"/>
                  </a:lnTo>
                  <a:lnTo>
                    <a:pt x="1574769" y="140986"/>
                  </a:lnTo>
                  <a:lnTo>
                    <a:pt x="1537007" y="121866"/>
                  </a:lnTo>
                  <a:lnTo>
                    <a:pt x="1495714" y="103860"/>
                  </a:lnTo>
                  <a:lnTo>
                    <a:pt x="1451081" y="87040"/>
                  </a:lnTo>
                  <a:lnTo>
                    <a:pt x="1403301" y="71479"/>
                  </a:lnTo>
                  <a:lnTo>
                    <a:pt x="1352566" y="57248"/>
                  </a:lnTo>
                  <a:lnTo>
                    <a:pt x="1299068" y="44421"/>
                  </a:lnTo>
                  <a:lnTo>
                    <a:pt x="1242999" y="33070"/>
                  </a:lnTo>
                  <a:lnTo>
                    <a:pt x="1184551" y="23266"/>
                  </a:lnTo>
                  <a:lnTo>
                    <a:pt x="1123916" y="15083"/>
                  </a:lnTo>
                  <a:lnTo>
                    <a:pt x="1061286" y="8593"/>
                  </a:lnTo>
                  <a:lnTo>
                    <a:pt x="996852" y="3867"/>
                  </a:lnTo>
                  <a:lnTo>
                    <a:pt x="930808" y="978"/>
                  </a:lnTo>
                  <a:lnTo>
                    <a:pt x="863345" y="0"/>
                  </a:lnTo>
                  <a:close/>
                </a:path>
              </a:pathLst>
            </a:custGeom>
            <a:solidFill>
              <a:srgbClr val="5B9B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21518" name="object 7"/>
            <p:cNvSpPr>
              <a:spLocks/>
            </p:cNvSpPr>
            <p:nvPr/>
          </p:nvSpPr>
          <p:spPr bwMode="auto">
            <a:xfrm>
              <a:off x="4120895" y="4962143"/>
              <a:ext cx="1727200" cy="650875"/>
            </a:xfrm>
            <a:custGeom>
              <a:avLst/>
              <a:gdLst>
                <a:gd name="T0" fmla="*/ 10263 w 1727200"/>
                <a:gd name="T1" fmla="*/ 275052 h 650875"/>
                <a:gd name="T2" fmla="*/ 87761 w 1727200"/>
                <a:gd name="T3" fmla="*/ 182280 h 650875"/>
                <a:gd name="T4" fmla="*/ 189684 w 1727200"/>
                <a:gd name="T5" fmla="*/ 121866 h 650875"/>
                <a:gd name="T6" fmla="*/ 275610 w 1727200"/>
                <a:gd name="T7" fmla="*/ 87040 h 650875"/>
                <a:gd name="T8" fmla="*/ 374125 w 1727200"/>
                <a:gd name="T9" fmla="*/ 57248 h 650875"/>
                <a:gd name="T10" fmla="*/ 483692 w 1727200"/>
                <a:gd name="T11" fmla="*/ 33070 h 650875"/>
                <a:gd name="T12" fmla="*/ 602775 w 1727200"/>
                <a:gd name="T13" fmla="*/ 15083 h 650875"/>
                <a:gd name="T14" fmla="*/ 729839 w 1727200"/>
                <a:gd name="T15" fmla="*/ 3867 h 650875"/>
                <a:gd name="T16" fmla="*/ 863345 w 1727200"/>
                <a:gd name="T17" fmla="*/ 0 h 650875"/>
                <a:gd name="T18" fmla="*/ 996852 w 1727200"/>
                <a:gd name="T19" fmla="*/ 3867 h 650875"/>
                <a:gd name="T20" fmla="*/ 1123916 w 1727200"/>
                <a:gd name="T21" fmla="*/ 15083 h 650875"/>
                <a:gd name="T22" fmla="*/ 1242999 w 1727200"/>
                <a:gd name="T23" fmla="*/ 33070 h 650875"/>
                <a:gd name="T24" fmla="*/ 1352566 w 1727200"/>
                <a:gd name="T25" fmla="*/ 57248 h 650875"/>
                <a:gd name="T26" fmla="*/ 1451081 w 1727200"/>
                <a:gd name="T27" fmla="*/ 87040 h 650875"/>
                <a:gd name="T28" fmla="*/ 1537007 w 1727200"/>
                <a:gd name="T29" fmla="*/ 121866 h 650875"/>
                <a:gd name="T30" fmla="*/ 1608807 w 1727200"/>
                <a:gd name="T31" fmla="*/ 161148 h 650875"/>
                <a:gd name="T32" fmla="*/ 1703887 w 1727200"/>
                <a:gd name="T33" fmla="*/ 250766 h 650875"/>
                <a:gd name="T34" fmla="*/ 1726691 w 1727200"/>
                <a:gd name="T35" fmla="*/ 325373 h 650875"/>
                <a:gd name="T36" fmla="*/ 1703887 w 1727200"/>
                <a:gd name="T37" fmla="*/ 399981 h 650875"/>
                <a:gd name="T38" fmla="*/ 1608807 w 1727200"/>
                <a:gd name="T39" fmla="*/ 489599 h 650875"/>
                <a:gd name="T40" fmla="*/ 1537007 w 1727200"/>
                <a:gd name="T41" fmla="*/ 528881 h 650875"/>
                <a:gd name="T42" fmla="*/ 1451081 w 1727200"/>
                <a:gd name="T43" fmla="*/ 563707 h 650875"/>
                <a:gd name="T44" fmla="*/ 1352566 w 1727200"/>
                <a:gd name="T45" fmla="*/ 593499 h 650875"/>
                <a:gd name="T46" fmla="*/ 1242999 w 1727200"/>
                <a:gd name="T47" fmla="*/ 617677 h 650875"/>
                <a:gd name="T48" fmla="*/ 1123916 w 1727200"/>
                <a:gd name="T49" fmla="*/ 635664 h 650875"/>
                <a:gd name="T50" fmla="*/ 996852 w 1727200"/>
                <a:gd name="T51" fmla="*/ 646880 h 650875"/>
                <a:gd name="T52" fmla="*/ 863345 w 1727200"/>
                <a:gd name="T53" fmla="*/ 650747 h 650875"/>
                <a:gd name="T54" fmla="*/ 729839 w 1727200"/>
                <a:gd name="T55" fmla="*/ 646880 h 650875"/>
                <a:gd name="T56" fmla="*/ 602775 w 1727200"/>
                <a:gd name="T57" fmla="*/ 635664 h 650875"/>
                <a:gd name="T58" fmla="*/ 483692 w 1727200"/>
                <a:gd name="T59" fmla="*/ 617677 h 650875"/>
                <a:gd name="T60" fmla="*/ 374125 w 1727200"/>
                <a:gd name="T61" fmla="*/ 593499 h 650875"/>
                <a:gd name="T62" fmla="*/ 275610 w 1727200"/>
                <a:gd name="T63" fmla="*/ 563707 h 650875"/>
                <a:gd name="T64" fmla="*/ 189684 w 1727200"/>
                <a:gd name="T65" fmla="*/ 528881 h 650875"/>
                <a:gd name="T66" fmla="*/ 117884 w 1727200"/>
                <a:gd name="T67" fmla="*/ 489599 h 650875"/>
                <a:gd name="T68" fmla="*/ 22804 w 1727200"/>
                <a:gd name="T69" fmla="*/ 399981 h 650875"/>
                <a:gd name="T70" fmla="*/ 0 w 1727200"/>
                <a:gd name="T71" fmla="*/ 325373 h 65087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727200" h="650875">
                  <a:moveTo>
                    <a:pt x="0" y="325373"/>
                  </a:moveTo>
                  <a:lnTo>
                    <a:pt x="10263" y="275052"/>
                  </a:lnTo>
                  <a:lnTo>
                    <a:pt x="40029" y="227161"/>
                  </a:lnTo>
                  <a:lnTo>
                    <a:pt x="87761" y="182280"/>
                  </a:lnTo>
                  <a:lnTo>
                    <a:pt x="151922" y="140986"/>
                  </a:lnTo>
                  <a:lnTo>
                    <a:pt x="189684" y="121866"/>
                  </a:lnTo>
                  <a:lnTo>
                    <a:pt x="230977" y="103860"/>
                  </a:lnTo>
                  <a:lnTo>
                    <a:pt x="275610" y="87040"/>
                  </a:lnTo>
                  <a:lnTo>
                    <a:pt x="323390" y="71479"/>
                  </a:lnTo>
                  <a:lnTo>
                    <a:pt x="374125" y="57248"/>
                  </a:lnTo>
                  <a:lnTo>
                    <a:pt x="427623" y="44421"/>
                  </a:lnTo>
                  <a:lnTo>
                    <a:pt x="483692" y="33070"/>
                  </a:lnTo>
                  <a:lnTo>
                    <a:pt x="542140" y="23266"/>
                  </a:lnTo>
                  <a:lnTo>
                    <a:pt x="602775" y="15083"/>
                  </a:lnTo>
                  <a:lnTo>
                    <a:pt x="665405" y="8593"/>
                  </a:lnTo>
                  <a:lnTo>
                    <a:pt x="729839" y="3867"/>
                  </a:lnTo>
                  <a:lnTo>
                    <a:pt x="795883" y="978"/>
                  </a:lnTo>
                  <a:lnTo>
                    <a:pt x="863345" y="0"/>
                  </a:lnTo>
                  <a:lnTo>
                    <a:pt x="930808" y="978"/>
                  </a:lnTo>
                  <a:lnTo>
                    <a:pt x="996852" y="3867"/>
                  </a:lnTo>
                  <a:lnTo>
                    <a:pt x="1061286" y="8593"/>
                  </a:lnTo>
                  <a:lnTo>
                    <a:pt x="1123916" y="15083"/>
                  </a:lnTo>
                  <a:lnTo>
                    <a:pt x="1184551" y="23266"/>
                  </a:lnTo>
                  <a:lnTo>
                    <a:pt x="1242999" y="33070"/>
                  </a:lnTo>
                  <a:lnTo>
                    <a:pt x="1299068" y="44421"/>
                  </a:lnTo>
                  <a:lnTo>
                    <a:pt x="1352566" y="57248"/>
                  </a:lnTo>
                  <a:lnTo>
                    <a:pt x="1403301" y="71479"/>
                  </a:lnTo>
                  <a:lnTo>
                    <a:pt x="1451081" y="87040"/>
                  </a:lnTo>
                  <a:lnTo>
                    <a:pt x="1495714" y="103860"/>
                  </a:lnTo>
                  <a:lnTo>
                    <a:pt x="1537007" y="121866"/>
                  </a:lnTo>
                  <a:lnTo>
                    <a:pt x="1574769" y="140986"/>
                  </a:lnTo>
                  <a:lnTo>
                    <a:pt x="1608807" y="161148"/>
                  </a:lnTo>
                  <a:lnTo>
                    <a:pt x="1664946" y="204308"/>
                  </a:lnTo>
                  <a:lnTo>
                    <a:pt x="1703887" y="250766"/>
                  </a:lnTo>
                  <a:lnTo>
                    <a:pt x="1724094" y="299945"/>
                  </a:lnTo>
                  <a:lnTo>
                    <a:pt x="1726691" y="325373"/>
                  </a:lnTo>
                  <a:lnTo>
                    <a:pt x="1724094" y="350802"/>
                  </a:lnTo>
                  <a:lnTo>
                    <a:pt x="1703887" y="399981"/>
                  </a:lnTo>
                  <a:lnTo>
                    <a:pt x="1664946" y="446439"/>
                  </a:lnTo>
                  <a:lnTo>
                    <a:pt x="1608807" y="489599"/>
                  </a:lnTo>
                  <a:lnTo>
                    <a:pt x="1574769" y="509761"/>
                  </a:lnTo>
                  <a:lnTo>
                    <a:pt x="1537007" y="528881"/>
                  </a:lnTo>
                  <a:lnTo>
                    <a:pt x="1495714" y="546887"/>
                  </a:lnTo>
                  <a:lnTo>
                    <a:pt x="1451081" y="563707"/>
                  </a:lnTo>
                  <a:lnTo>
                    <a:pt x="1403301" y="579268"/>
                  </a:lnTo>
                  <a:lnTo>
                    <a:pt x="1352566" y="593499"/>
                  </a:lnTo>
                  <a:lnTo>
                    <a:pt x="1299068" y="606326"/>
                  </a:lnTo>
                  <a:lnTo>
                    <a:pt x="1242999" y="617677"/>
                  </a:lnTo>
                  <a:lnTo>
                    <a:pt x="1184551" y="627481"/>
                  </a:lnTo>
                  <a:lnTo>
                    <a:pt x="1123916" y="635664"/>
                  </a:lnTo>
                  <a:lnTo>
                    <a:pt x="1061286" y="642154"/>
                  </a:lnTo>
                  <a:lnTo>
                    <a:pt x="996852" y="646880"/>
                  </a:lnTo>
                  <a:lnTo>
                    <a:pt x="930808" y="649769"/>
                  </a:lnTo>
                  <a:lnTo>
                    <a:pt x="863345" y="650747"/>
                  </a:lnTo>
                  <a:lnTo>
                    <a:pt x="795883" y="649769"/>
                  </a:lnTo>
                  <a:lnTo>
                    <a:pt x="729839" y="646880"/>
                  </a:lnTo>
                  <a:lnTo>
                    <a:pt x="665405" y="642154"/>
                  </a:lnTo>
                  <a:lnTo>
                    <a:pt x="602775" y="635664"/>
                  </a:lnTo>
                  <a:lnTo>
                    <a:pt x="542140" y="627481"/>
                  </a:lnTo>
                  <a:lnTo>
                    <a:pt x="483692" y="617677"/>
                  </a:lnTo>
                  <a:lnTo>
                    <a:pt x="427623" y="606326"/>
                  </a:lnTo>
                  <a:lnTo>
                    <a:pt x="374125" y="593499"/>
                  </a:lnTo>
                  <a:lnTo>
                    <a:pt x="323390" y="579268"/>
                  </a:lnTo>
                  <a:lnTo>
                    <a:pt x="275610" y="563707"/>
                  </a:lnTo>
                  <a:lnTo>
                    <a:pt x="230977" y="546887"/>
                  </a:lnTo>
                  <a:lnTo>
                    <a:pt x="189684" y="528881"/>
                  </a:lnTo>
                  <a:lnTo>
                    <a:pt x="151922" y="509761"/>
                  </a:lnTo>
                  <a:lnTo>
                    <a:pt x="117884" y="489599"/>
                  </a:lnTo>
                  <a:lnTo>
                    <a:pt x="61745" y="446439"/>
                  </a:lnTo>
                  <a:lnTo>
                    <a:pt x="22804" y="399981"/>
                  </a:lnTo>
                  <a:lnTo>
                    <a:pt x="2597" y="350802"/>
                  </a:lnTo>
                  <a:lnTo>
                    <a:pt x="0" y="325373"/>
                  </a:lnTo>
                  <a:close/>
                </a:path>
              </a:pathLst>
            </a:custGeom>
            <a:noFill/>
            <a:ln w="12192">
              <a:solidFill>
                <a:srgbClr val="41709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211388" y="341927"/>
            <a:ext cx="5918200" cy="1232260"/>
          </a:xfr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spcBef>
                <a:spcPts val="105"/>
              </a:spcBef>
              <a:defRPr/>
            </a:pPr>
            <a:r>
              <a:rPr spc="-415"/>
              <a:t>Phases </a:t>
            </a:r>
            <a:r>
              <a:rPr spc="-30"/>
              <a:t>of </a:t>
            </a:r>
            <a:r>
              <a:rPr spc="-235"/>
              <a:t>Compiler-Lexical</a:t>
            </a:r>
            <a:r>
              <a:rPr spc="-325"/>
              <a:t> </a:t>
            </a:r>
            <a:r>
              <a:rPr spc="-290"/>
              <a:t>Analysis</a:t>
            </a:r>
          </a:p>
        </p:txBody>
      </p:sp>
      <p:sp>
        <p:nvSpPr>
          <p:cNvPr id="21509" name="object 9"/>
          <p:cNvSpPr txBox="1">
            <a:spLocks noChangeArrowheads="1"/>
          </p:cNvSpPr>
          <p:nvPr/>
        </p:nvSpPr>
        <p:spPr bwMode="auto">
          <a:xfrm>
            <a:off x="2211388" y="1719264"/>
            <a:ext cx="7626350" cy="232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60325" rIns="0" bIns="0">
            <a:spAutoFit/>
          </a:bodyPr>
          <a:lstStyle>
            <a:lvl1pPr marL="241300" indent="-22860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ts val="475"/>
              </a:spcBef>
              <a:buClrTx/>
              <a:buSzTx/>
            </a:pPr>
            <a:r>
              <a:rPr lang="en-US" altLang="en-US" sz="1800">
                <a:ea typeface="Carlito"/>
                <a:cs typeface="Carlito"/>
              </a:rPr>
              <a:t>It is also called as </a:t>
            </a:r>
            <a:r>
              <a:rPr lang="en-US" altLang="en-US" sz="1800">
                <a:solidFill>
                  <a:srgbClr val="FF0000"/>
                </a:solidFill>
                <a:ea typeface="Carlito"/>
                <a:cs typeface="Carlito"/>
              </a:rPr>
              <a:t>scanning</a:t>
            </a:r>
            <a:endParaRPr lang="en-US" altLang="en-US" sz="1800">
              <a:ea typeface="Carlito"/>
              <a:cs typeface="Carlito"/>
            </a:endParaRPr>
          </a:p>
          <a:p>
            <a:pPr>
              <a:lnSpc>
                <a:spcPts val="2500"/>
              </a:lnSpc>
              <a:spcBef>
                <a:spcPts val="975"/>
              </a:spcBef>
              <a:buClrTx/>
              <a:buSzTx/>
            </a:pPr>
            <a:r>
              <a:rPr lang="en-US" altLang="en-US" sz="1800">
                <a:ea typeface="Carlito"/>
                <a:cs typeface="Carlito"/>
              </a:rPr>
              <a:t>This phase scans the source code as a stream of characters and converts it  into meaningful </a:t>
            </a:r>
            <a:r>
              <a:rPr lang="en-US" altLang="en-US" sz="1800">
                <a:solidFill>
                  <a:srgbClr val="FF0000"/>
                </a:solidFill>
                <a:ea typeface="Carlito"/>
                <a:cs typeface="Carlito"/>
              </a:rPr>
              <a:t>lexemes</a:t>
            </a:r>
            <a:r>
              <a:rPr lang="en-US" altLang="en-US" sz="1800">
                <a:ea typeface="Carlito"/>
                <a:cs typeface="Carlito"/>
              </a:rPr>
              <a:t>.</a:t>
            </a:r>
          </a:p>
          <a:p>
            <a:pPr>
              <a:lnSpc>
                <a:spcPts val="2500"/>
              </a:lnSpc>
              <a:spcBef>
                <a:spcPts val="1000"/>
              </a:spcBef>
              <a:buClrTx/>
              <a:buSzTx/>
            </a:pPr>
            <a:r>
              <a:rPr lang="en-US" altLang="en-US" sz="1800"/>
              <a:t>	</a:t>
            </a:r>
            <a:r>
              <a:rPr lang="en-US" altLang="en-US" sz="1800">
                <a:ea typeface="Carlito"/>
                <a:cs typeface="Carlito"/>
              </a:rPr>
              <a:t>For each lexeme, the lexical analyzer produces as output a </a:t>
            </a:r>
            <a:r>
              <a:rPr lang="en-US" altLang="en-US" sz="1800">
                <a:solidFill>
                  <a:srgbClr val="FF0000"/>
                </a:solidFill>
                <a:ea typeface="Carlito"/>
                <a:cs typeface="Carlito"/>
              </a:rPr>
              <a:t>token </a:t>
            </a:r>
            <a:r>
              <a:rPr lang="en-US" altLang="en-US" sz="1800">
                <a:ea typeface="Carlito"/>
                <a:cs typeface="Carlito"/>
              </a:rPr>
              <a:t>of the  form</a:t>
            </a:r>
          </a:p>
          <a:p>
            <a:pPr>
              <a:lnSpc>
                <a:spcPct val="100000"/>
              </a:lnSpc>
              <a:spcBef>
                <a:spcPts val="388"/>
              </a:spcBef>
              <a:buClrTx/>
              <a:buSzTx/>
            </a:pPr>
            <a:r>
              <a:rPr lang="en-US" altLang="en-US" sz="1800">
                <a:ea typeface="Carlito"/>
                <a:cs typeface="Carlito"/>
              </a:rPr>
              <a:t>It passes on to the subsequent phase, syntax analysis</a:t>
            </a:r>
            <a:r>
              <a:rPr lang="en-US" altLang="en-US" sz="2600">
                <a:latin typeface="Carlito"/>
                <a:ea typeface="Carlito"/>
                <a:cs typeface="Carlito"/>
              </a:rPr>
              <a:t>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548189" y="5065713"/>
            <a:ext cx="3095625" cy="812800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sz="2600" i="1" spc="-10">
                <a:latin typeface="Carlito"/>
                <a:cs typeface="Carlito"/>
              </a:rPr>
              <a:t>&lt;token-name,</a:t>
            </a:r>
            <a:r>
              <a:rPr sz="2600" i="1" spc="-50">
                <a:latin typeface="Carlito"/>
                <a:cs typeface="Carlito"/>
              </a:rPr>
              <a:t> </a:t>
            </a:r>
            <a:r>
              <a:rPr sz="2600" i="1" spc="-5">
                <a:latin typeface="Carlito"/>
                <a:cs typeface="Carlito"/>
              </a:rPr>
              <a:t>attribute-value&gt;</a:t>
            </a:r>
            <a:endParaRPr sz="2600">
              <a:latin typeface="Carlito"/>
              <a:cs typeface="Carlito"/>
            </a:endParaRPr>
          </a:p>
        </p:txBody>
      </p:sp>
      <p:sp>
        <p:nvSpPr>
          <p:cNvPr id="21511" name="object 11"/>
          <p:cNvSpPr txBox="1">
            <a:spLocks noChangeArrowheads="1"/>
          </p:cNvSpPr>
          <p:nvPr/>
        </p:nvSpPr>
        <p:spPr bwMode="auto">
          <a:xfrm>
            <a:off x="2522539" y="4962525"/>
            <a:ext cx="1576387" cy="1338828"/>
          </a:xfrm>
          <a:prstGeom prst="rect">
            <a:avLst/>
          </a:pr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>
              <a:lnSpc>
                <a:spcPts val="1813"/>
              </a:lnSpc>
              <a:buClrTx/>
              <a:buSzTx/>
              <a:buNone/>
            </a:pPr>
            <a:r>
              <a:rPr lang="en-US" altLang="en-US" sz="1800">
                <a:latin typeface="Carlito"/>
                <a:ea typeface="Carlito"/>
                <a:cs typeface="Carlito"/>
              </a:rPr>
              <a:t>It is an abstract</a:t>
            </a:r>
          </a:p>
          <a:p>
            <a:pPr algn="ctr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00">
                <a:latin typeface="Carlito"/>
                <a:ea typeface="Carlito"/>
                <a:cs typeface="Carlito"/>
              </a:rPr>
              <a:t>symbol that is used  during syntax  analysis</a:t>
            </a:r>
          </a:p>
        </p:txBody>
      </p:sp>
      <p:sp>
        <p:nvSpPr>
          <p:cNvPr id="21512" name="object 12"/>
          <p:cNvSpPr txBox="1">
            <a:spLocks noChangeArrowheads="1"/>
          </p:cNvSpPr>
          <p:nvPr/>
        </p:nvSpPr>
        <p:spPr bwMode="auto">
          <a:xfrm>
            <a:off x="7996238" y="4338638"/>
            <a:ext cx="2559050" cy="2127250"/>
          </a:xfrm>
          <a:prstGeom prst="rect">
            <a:avLst/>
          </a:pr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3175" rIns="0" bIns="0">
            <a:spAutoFit/>
          </a:bodyPr>
          <a:lstStyle>
            <a:lvl1pPr marL="92075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ts val="2163"/>
              </a:lnSpc>
              <a:spcBef>
                <a:spcPts val="25"/>
              </a:spcBef>
              <a:buClrTx/>
              <a:buSzTx/>
              <a:buNone/>
            </a:pPr>
            <a:r>
              <a:rPr lang="en-US" altLang="en-US" sz="1600">
                <a:latin typeface="Carlito"/>
                <a:ea typeface="Carlito"/>
                <a:cs typeface="Carlito"/>
              </a:rPr>
              <a:t>This points to an entry in the  symbol table for this token.</a:t>
            </a:r>
          </a:p>
          <a:p>
            <a:pPr>
              <a:lnSpc>
                <a:spcPts val="2088"/>
              </a:lnSpc>
              <a:buClrTx/>
              <a:buSzTx/>
              <a:buNone/>
            </a:pPr>
            <a:r>
              <a:rPr lang="en-US" altLang="en-US" sz="1600">
                <a:latin typeface="Carlito"/>
                <a:ea typeface="Carlito"/>
                <a:cs typeface="Carlito"/>
              </a:rPr>
              <a:t>Information from the symbol-table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600">
                <a:latin typeface="Carlito"/>
                <a:ea typeface="Carlito"/>
                <a:cs typeface="Carlito"/>
              </a:rPr>
              <a:t>entry 'is needed for semantic  analysis and code generation</a:t>
            </a:r>
          </a:p>
        </p:txBody>
      </p:sp>
      <p:sp>
        <p:nvSpPr>
          <p:cNvPr id="21513" name="object 13"/>
          <p:cNvSpPr>
            <a:spLocks/>
          </p:cNvSpPr>
          <p:nvPr/>
        </p:nvSpPr>
        <p:spPr bwMode="auto">
          <a:xfrm>
            <a:off x="4148138" y="5238750"/>
            <a:ext cx="411162" cy="96838"/>
          </a:xfrm>
          <a:custGeom>
            <a:avLst/>
            <a:gdLst>
              <a:gd name="T0" fmla="*/ 9553 w 548639"/>
              <a:gd name="T1" fmla="*/ 0 h 96520"/>
              <a:gd name="T2" fmla="*/ 0 w 548639"/>
              <a:gd name="T3" fmla="*/ 49286 h 96520"/>
              <a:gd name="T4" fmla="*/ 9553 w 548639"/>
              <a:gd name="T5" fmla="*/ 98572 h 96520"/>
              <a:gd name="T6" fmla="*/ 9553 w 548639"/>
              <a:gd name="T7" fmla="*/ 65714 h 96520"/>
              <a:gd name="T8" fmla="*/ 7961 w 548639"/>
              <a:gd name="T9" fmla="*/ 65714 h 96520"/>
              <a:gd name="T10" fmla="*/ 7961 w 548639"/>
              <a:gd name="T11" fmla="*/ 32856 h 96520"/>
              <a:gd name="T12" fmla="*/ 9553 w 548639"/>
              <a:gd name="T13" fmla="*/ 32856 h 96520"/>
              <a:gd name="T14" fmla="*/ 9553 w 548639"/>
              <a:gd name="T15" fmla="*/ 0 h 96520"/>
              <a:gd name="T16" fmla="*/ 9553 w 548639"/>
              <a:gd name="T17" fmla="*/ 32856 h 96520"/>
              <a:gd name="T18" fmla="*/ 7961 w 548639"/>
              <a:gd name="T19" fmla="*/ 32856 h 96520"/>
              <a:gd name="T20" fmla="*/ 7961 w 548639"/>
              <a:gd name="T21" fmla="*/ 65714 h 96520"/>
              <a:gd name="T22" fmla="*/ 9553 w 548639"/>
              <a:gd name="T23" fmla="*/ 65714 h 96520"/>
              <a:gd name="T24" fmla="*/ 9553 w 548639"/>
              <a:gd name="T25" fmla="*/ 32856 h 96520"/>
              <a:gd name="T26" fmla="*/ 54588 w 548639"/>
              <a:gd name="T27" fmla="*/ 32856 h 96520"/>
              <a:gd name="T28" fmla="*/ 9553 w 548639"/>
              <a:gd name="T29" fmla="*/ 32856 h 96520"/>
              <a:gd name="T30" fmla="*/ 9553 w 548639"/>
              <a:gd name="T31" fmla="*/ 65714 h 96520"/>
              <a:gd name="T32" fmla="*/ 54588 w 548639"/>
              <a:gd name="T33" fmla="*/ 65714 h 96520"/>
              <a:gd name="T34" fmla="*/ 54588 w 548639"/>
              <a:gd name="T35" fmla="*/ 32856 h 9652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548639" h="96520">
                <a:moveTo>
                  <a:pt x="96012" y="0"/>
                </a:moveTo>
                <a:lnTo>
                  <a:pt x="0" y="48006"/>
                </a:lnTo>
                <a:lnTo>
                  <a:pt x="96012" y="96012"/>
                </a:lnTo>
                <a:lnTo>
                  <a:pt x="96012" y="64007"/>
                </a:lnTo>
                <a:lnTo>
                  <a:pt x="80010" y="64007"/>
                </a:lnTo>
                <a:lnTo>
                  <a:pt x="80010" y="32003"/>
                </a:lnTo>
                <a:lnTo>
                  <a:pt x="96012" y="32003"/>
                </a:lnTo>
                <a:lnTo>
                  <a:pt x="96012" y="0"/>
                </a:lnTo>
                <a:close/>
              </a:path>
              <a:path w="548639" h="96520">
                <a:moveTo>
                  <a:pt x="96012" y="32003"/>
                </a:moveTo>
                <a:lnTo>
                  <a:pt x="80010" y="32003"/>
                </a:lnTo>
                <a:lnTo>
                  <a:pt x="80010" y="64007"/>
                </a:lnTo>
                <a:lnTo>
                  <a:pt x="96012" y="64007"/>
                </a:lnTo>
                <a:lnTo>
                  <a:pt x="96012" y="32003"/>
                </a:lnTo>
                <a:close/>
              </a:path>
              <a:path w="548639" h="96520">
                <a:moveTo>
                  <a:pt x="548640" y="32003"/>
                </a:moveTo>
                <a:lnTo>
                  <a:pt x="96012" y="32003"/>
                </a:lnTo>
                <a:lnTo>
                  <a:pt x="96012" y="64007"/>
                </a:lnTo>
                <a:lnTo>
                  <a:pt x="548640" y="64007"/>
                </a:lnTo>
                <a:lnTo>
                  <a:pt x="548640" y="3200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21514" name="object 14"/>
          <p:cNvSpPr>
            <a:spLocks/>
          </p:cNvSpPr>
          <p:nvPr/>
        </p:nvSpPr>
        <p:spPr bwMode="auto">
          <a:xfrm>
            <a:off x="7648576" y="5260976"/>
            <a:ext cx="347663" cy="87313"/>
          </a:xfrm>
          <a:custGeom>
            <a:avLst/>
            <a:gdLst>
              <a:gd name="T0" fmla="*/ 43466 w 463550"/>
              <a:gd name="T1" fmla="*/ 29683 h 86995"/>
              <a:gd name="T2" fmla="*/ 39110 w 463550"/>
              <a:gd name="T3" fmla="*/ 29683 h 86995"/>
              <a:gd name="T4" fmla="*/ 39122 w 463550"/>
              <a:gd name="T5" fmla="*/ 59497 h 86995"/>
              <a:gd name="T6" fmla="*/ 37669 w 463550"/>
              <a:gd name="T7" fmla="*/ 59534 h 86995"/>
              <a:gd name="T8" fmla="*/ 37673 w 463550"/>
              <a:gd name="T9" fmla="*/ 89442 h 86995"/>
              <a:gd name="T10" fmla="*/ 46357 w 463550"/>
              <a:gd name="T11" fmla="*/ 44459 h 86995"/>
              <a:gd name="T12" fmla="*/ 43466 w 463550"/>
              <a:gd name="T13" fmla="*/ 29683 h 86995"/>
              <a:gd name="T14" fmla="*/ 37664 w 463550"/>
              <a:gd name="T15" fmla="*/ 29721 h 86995"/>
              <a:gd name="T16" fmla="*/ 0 w 463550"/>
              <a:gd name="T17" fmla="*/ 30729 h 86995"/>
              <a:gd name="T18" fmla="*/ 0 w 463550"/>
              <a:gd name="T19" fmla="*/ 60544 h 86995"/>
              <a:gd name="T20" fmla="*/ 37669 w 463550"/>
              <a:gd name="T21" fmla="*/ 59534 h 86995"/>
              <a:gd name="T22" fmla="*/ 37664 w 463550"/>
              <a:gd name="T23" fmla="*/ 29721 h 86995"/>
              <a:gd name="T24" fmla="*/ 39110 w 463550"/>
              <a:gd name="T25" fmla="*/ 29683 h 86995"/>
              <a:gd name="T26" fmla="*/ 37664 w 463550"/>
              <a:gd name="T27" fmla="*/ 29721 h 86995"/>
              <a:gd name="T28" fmla="*/ 37669 w 463550"/>
              <a:gd name="T29" fmla="*/ 59534 h 86995"/>
              <a:gd name="T30" fmla="*/ 39122 w 463550"/>
              <a:gd name="T31" fmla="*/ 59497 h 86995"/>
              <a:gd name="T32" fmla="*/ 39110 w 463550"/>
              <a:gd name="T33" fmla="*/ 29683 h 86995"/>
              <a:gd name="T34" fmla="*/ 37660 w 463550"/>
              <a:gd name="T35" fmla="*/ 0 h 86995"/>
              <a:gd name="T36" fmla="*/ 37664 w 463550"/>
              <a:gd name="T37" fmla="*/ 29721 h 86995"/>
              <a:gd name="T38" fmla="*/ 43466 w 463550"/>
              <a:gd name="T39" fmla="*/ 29683 h 86995"/>
              <a:gd name="T40" fmla="*/ 37660 w 463550"/>
              <a:gd name="T41" fmla="*/ 0 h 8699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463550" h="86995">
                <a:moveTo>
                  <a:pt x="434171" y="28829"/>
                </a:moveTo>
                <a:lnTo>
                  <a:pt x="390651" y="28829"/>
                </a:lnTo>
                <a:lnTo>
                  <a:pt x="390778" y="57785"/>
                </a:lnTo>
                <a:lnTo>
                  <a:pt x="376258" y="57822"/>
                </a:lnTo>
                <a:lnTo>
                  <a:pt x="376300" y="86868"/>
                </a:lnTo>
                <a:lnTo>
                  <a:pt x="463042" y="43180"/>
                </a:lnTo>
                <a:lnTo>
                  <a:pt x="434171" y="28829"/>
                </a:lnTo>
                <a:close/>
              </a:path>
              <a:path w="463550" h="86995">
                <a:moveTo>
                  <a:pt x="376216" y="28866"/>
                </a:moveTo>
                <a:lnTo>
                  <a:pt x="0" y="29845"/>
                </a:lnTo>
                <a:lnTo>
                  <a:pt x="0" y="58801"/>
                </a:lnTo>
                <a:lnTo>
                  <a:pt x="376258" y="57822"/>
                </a:lnTo>
                <a:lnTo>
                  <a:pt x="376216" y="28866"/>
                </a:lnTo>
                <a:close/>
              </a:path>
              <a:path w="463550" h="86995">
                <a:moveTo>
                  <a:pt x="390651" y="28829"/>
                </a:moveTo>
                <a:lnTo>
                  <a:pt x="376216" y="28866"/>
                </a:lnTo>
                <a:lnTo>
                  <a:pt x="376258" y="57822"/>
                </a:lnTo>
                <a:lnTo>
                  <a:pt x="390778" y="57785"/>
                </a:lnTo>
                <a:lnTo>
                  <a:pt x="390651" y="28829"/>
                </a:lnTo>
                <a:close/>
              </a:path>
              <a:path w="463550" h="86995">
                <a:moveTo>
                  <a:pt x="376174" y="0"/>
                </a:moveTo>
                <a:lnTo>
                  <a:pt x="376216" y="28866"/>
                </a:lnTo>
                <a:lnTo>
                  <a:pt x="434171" y="28829"/>
                </a:lnTo>
                <a:lnTo>
                  <a:pt x="37617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15" name="object 15"/>
          <p:cNvSpPr>
            <a:spLocks noGrp="1"/>
          </p:cNvSpPr>
          <p:nvPr>
            <p:ph type="ftr" sz="quarter" idx="11"/>
          </p:nvPr>
        </p:nvSpPr>
        <p:spPr>
          <a:xfrm>
            <a:off x="5532439" y="6477843"/>
            <a:ext cx="1125537" cy="153888"/>
          </a:xfr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1240"/>
              </a:lnSpc>
              <a:defRPr/>
            </a:pPr>
            <a:r>
              <a:rPr lang="en-IN" spc="-15" err="1"/>
              <a:t>Jeya</a:t>
            </a:r>
            <a:r>
              <a:rPr lang="en-IN" spc="-15"/>
              <a:t> R</a:t>
            </a:r>
            <a:endParaRPr spc="-15"/>
          </a:p>
        </p:txBody>
      </p:sp>
      <p:sp>
        <p:nvSpPr>
          <p:cNvPr id="21516" name="object 16"/>
          <p:cNvSpPr>
            <a:spLocks noGrp="1"/>
          </p:cNvSpPr>
          <p:nvPr>
            <p:ph type="sldNum" sz="quarter" idx="12"/>
          </p:nvPr>
        </p:nvSpPr>
        <p:spPr bwMode="auto">
          <a:xfrm>
            <a:off x="9793288" y="6400801"/>
            <a:ext cx="493712" cy="219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64189" rIns="0" bIns="0" rtlCol="0" anchor="ctr">
            <a:spAutoFit/>
          </a:bodyPr>
          <a:lstStyle>
            <a:lvl1pPr marL="79375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ts val="1238"/>
              </a:lnSpc>
              <a:buClrTx/>
              <a:buSzTx/>
              <a:buNone/>
            </a:pPr>
            <a:fld id="{5253E2A8-8A11-4DC8-8694-42078ADC22E3}" type="slidenum">
              <a:rPr lang="en-US" altLang="en-US" sz="1400">
                <a:solidFill>
                  <a:srgbClr val="FFFFFF"/>
                </a:solidFill>
                <a:latin typeface="Arial" panose="020B0604020202020204" pitchFamily="34" charset="0"/>
              </a:rPr>
              <a:pPr>
                <a:lnSpc>
                  <a:spcPts val="1238"/>
                </a:lnSpc>
                <a:buClrTx/>
                <a:buSzTx/>
                <a:buNone/>
              </a:pPr>
              <a:t>14</a:t>
            </a:fld>
            <a:endParaRPr lang="en-US" altLang="en-US" sz="1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150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Lexical Analysis</a:t>
            </a:r>
            <a:endParaRPr lang="en-IN"/>
          </a:p>
        </p:txBody>
      </p:sp>
      <p:sp>
        <p:nvSpPr>
          <p:cNvPr id="2355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Jeya R</a:t>
            </a:r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fld id="{C0A599BE-7DB2-4F7B-862C-1CE4B2E38B4C}" type="slidenum">
              <a:rPr lang="en-US" altLang="en-US" sz="1400">
                <a:solidFill>
                  <a:srgbClr val="FFFFFF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buClrTx/>
                <a:buSzTx/>
                <a:buFontTx/>
                <a:buNone/>
              </a:pPr>
              <a:t>15</a:t>
            </a:fld>
            <a:endParaRPr lang="en-US" altLang="en-US" sz="1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2355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7401" y="1828800"/>
            <a:ext cx="8181975" cy="441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1558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Lexical Analysis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4130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41300" algn="l"/>
              </a:tabLst>
              <a:defRPr/>
            </a:pPr>
            <a:r>
              <a:rPr lang="en-IN" spc="-15">
                <a:latin typeface="Carlito"/>
                <a:cs typeface="Carlito"/>
              </a:rPr>
              <a:t>Lexical </a:t>
            </a:r>
            <a:r>
              <a:rPr lang="en-IN" spc="-10">
                <a:latin typeface="Carlito"/>
                <a:cs typeface="Carlito"/>
              </a:rPr>
              <a:t>analysis </a:t>
            </a:r>
            <a:r>
              <a:rPr lang="en-IN" spc="-15">
                <a:latin typeface="Carlito"/>
                <a:cs typeface="Carlito"/>
              </a:rPr>
              <a:t>breaks </a:t>
            </a:r>
            <a:r>
              <a:rPr lang="en-IN" spc="-5">
                <a:latin typeface="Carlito"/>
                <a:cs typeface="Carlito"/>
              </a:rPr>
              <a:t>up a </a:t>
            </a:r>
            <a:r>
              <a:rPr lang="en-IN" spc="-25">
                <a:latin typeface="Carlito"/>
                <a:cs typeface="Carlito"/>
              </a:rPr>
              <a:t>program </a:t>
            </a:r>
            <a:r>
              <a:rPr lang="en-IN" spc="-20">
                <a:latin typeface="Carlito"/>
                <a:cs typeface="Carlito"/>
              </a:rPr>
              <a:t>into</a:t>
            </a:r>
            <a:r>
              <a:rPr lang="en-IN" spc="155">
                <a:latin typeface="Carlito"/>
                <a:cs typeface="Carlito"/>
              </a:rPr>
              <a:t> </a:t>
            </a:r>
            <a:r>
              <a:rPr lang="en-IN" spc="-25">
                <a:solidFill>
                  <a:srgbClr val="FF0000"/>
                </a:solidFill>
                <a:latin typeface="Carlito"/>
                <a:cs typeface="Carlito"/>
              </a:rPr>
              <a:t>tokens</a:t>
            </a:r>
            <a:endParaRPr lang="en-IN">
              <a:latin typeface="Carlito"/>
              <a:cs typeface="Carlito"/>
            </a:endParaRPr>
          </a:p>
          <a:p>
            <a:pPr marL="697865" lvl="1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697865" algn="l"/>
                <a:tab pos="698500" algn="l"/>
              </a:tabLst>
              <a:defRPr/>
            </a:pPr>
            <a:r>
              <a:rPr lang="en-IN" sz="1800" spc="-10">
                <a:latin typeface="Carlito"/>
                <a:cs typeface="Carlito"/>
              </a:rPr>
              <a:t>Grouping </a:t>
            </a:r>
            <a:r>
              <a:rPr lang="en-IN" sz="1800" spc="-15">
                <a:latin typeface="Carlito"/>
                <a:cs typeface="Carlito"/>
              </a:rPr>
              <a:t>characters into </a:t>
            </a:r>
            <a:r>
              <a:rPr lang="en-IN" sz="1800" spc="-10">
                <a:latin typeface="Carlito"/>
                <a:cs typeface="Carlito"/>
              </a:rPr>
              <a:t>non-</a:t>
            </a:r>
            <a:r>
              <a:rPr lang="en-IN" sz="1800" spc="-10" err="1">
                <a:latin typeface="Carlito"/>
                <a:cs typeface="Carlito"/>
              </a:rPr>
              <a:t>separatable</a:t>
            </a:r>
            <a:r>
              <a:rPr lang="en-IN" sz="1800" spc="-10">
                <a:latin typeface="Carlito"/>
                <a:cs typeface="Carlito"/>
              </a:rPr>
              <a:t> </a:t>
            </a:r>
            <a:r>
              <a:rPr lang="en-IN" sz="1800" spc="-5">
                <a:latin typeface="Carlito"/>
                <a:cs typeface="Carlito"/>
              </a:rPr>
              <a:t>units</a:t>
            </a:r>
            <a:r>
              <a:rPr lang="en-IN" sz="1800" spc="90">
                <a:latin typeface="Carlito"/>
                <a:cs typeface="Carlito"/>
              </a:rPr>
              <a:t> </a:t>
            </a:r>
            <a:r>
              <a:rPr lang="en-IN" sz="1800" spc="-15">
                <a:latin typeface="Carlito"/>
                <a:cs typeface="Carlito"/>
              </a:rPr>
              <a:t>(tokens)</a:t>
            </a:r>
            <a:endParaRPr lang="en-IN" sz="1800">
              <a:latin typeface="Carlito"/>
              <a:cs typeface="Carlito"/>
            </a:endParaRPr>
          </a:p>
          <a:p>
            <a:pPr marL="697865" lvl="1">
              <a:lnSpc>
                <a:spcPct val="100000"/>
              </a:lnSpc>
              <a:spcBef>
                <a:spcPts val="295"/>
              </a:spcBef>
              <a:buFont typeface="Arial"/>
              <a:buChar char="•"/>
              <a:tabLst>
                <a:tab pos="697865" algn="l"/>
                <a:tab pos="698500" algn="l"/>
              </a:tabLst>
              <a:defRPr/>
            </a:pPr>
            <a:r>
              <a:rPr lang="en-IN" sz="1800" spc="-5">
                <a:latin typeface="Carlito"/>
                <a:cs typeface="Carlito"/>
              </a:rPr>
              <a:t>Changing </a:t>
            </a:r>
            <a:r>
              <a:rPr lang="en-IN" sz="1800">
                <a:latin typeface="Carlito"/>
                <a:cs typeface="Carlito"/>
              </a:rPr>
              <a:t>a </a:t>
            </a:r>
            <a:r>
              <a:rPr lang="en-IN" sz="1800" spc="-10">
                <a:latin typeface="Carlito"/>
                <a:cs typeface="Carlito"/>
              </a:rPr>
              <a:t>stream to </a:t>
            </a:r>
            <a:r>
              <a:rPr lang="en-IN" sz="1800" spc="-15">
                <a:latin typeface="Carlito"/>
                <a:cs typeface="Carlito"/>
              </a:rPr>
              <a:t>characters </a:t>
            </a:r>
            <a:r>
              <a:rPr lang="en-IN" sz="1800" spc="-10">
                <a:latin typeface="Carlito"/>
                <a:cs typeface="Carlito"/>
              </a:rPr>
              <a:t>to </a:t>
            </a:r>
            <a:r>
              <a:rPr lang="en-IN" sz="1800">
                <a:latin typeface="Carlito"/>
                <a:cs typeface="Carlito"/>
              </a:rPr>
              <a:t>a </a:t>
            </a:r>
            <a:r>
              <a:rPr lang="en-IN" sz="1800" spc="-10">
                <a:latin typeface="Carlito"/>
                <a:cs typeface="Carlito"/>
              </a:rPr>
              <a:t>stream </a:t>
            </a:r>
            <a:r>
              <a:rPr lang="en-IN" sz="1800" spc="-5">
                <a:latin typeface="Carlito"/>
                <a:cs typeface="Carlito"/>
              </a:rPr>
              <a:t>of</a:t>
            </a:r>
            <a:r>
              <a:rPr lang="en-IN" sz="1800" spc="80">
                <a:latin typeface="Carlito"/>
                <a:cs typeface="Carlito"/>
              </a:rPr>
              <a:t> </a:t>
            </a:r>
            <a:r>
              <a:rPr lang="en-IN" sz="1800" spc="-15">
                <a:latin typeface="Carlito"/>
                <a:cs typeface="Carlito"/>
              </a:rPr>
              <a:t>tokens</a:t>
            </a:r>
            <a:endParaRPr lang="en-IN" sz="1800">
              <a:latin typeface="Carlito"/>
              <a:cs typeface="Carlito"/>
            </a:endParaRPr>
          </a:p>
          <a:p>
            <a:pPr>
              <a:buFont typeface="Arial" charset="0"/>
              <a:buChar char="•"/>
              <a:defRPr/>
            </a:pPr>
            <a:endParaRPr lang="en-IN"/>
          </a:p>
        </p:txBody>
      </p:sp>
      <p:sp>
        <p:nvSpPr>
          <p:cNvPr id="2458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Jeya R</a:t>
            </a: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fld id="{A82AAF74-1BDA-49C9-B977-697BC7BD48AD}" type="slidenum">
              <a:rPr lang="en-US" altLang="en-US" sz="1400">
                <a:solidFill>
                  <a:srgbClr val="FFFFFF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buClrTx/>
                <a:buSzTx/>
                <a:buFontTx/>
                <a:buNone/>
              </a:pPr>
              <a:t>16</a:t>
            </a:fld>
            <a:endParaRPr lang="en-US" altLang="en-US" sz="1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245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225" y="3024187"/>
            <a:ext cx="5438775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5627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Token , Pattern and Lexeme</a:t>
            </a:r>
            <a:endParaRPr lang="en-IN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5257800" cy="4876800"/>
          </a:xfrm>
        </p:spPr>
        <p:txBody>
          <a:bodyPr/>
          <a:lstStyle/>
          <a:p>
            <a:pPr marL="241300">
              <a:tabLst>
                <a:tab pos="241300" algn="l"/>
                <a:tab pos="1287463" algn="l"/>
              </a:tabLst>
            </a:pPr>
            <a:r>
              <a:rPr lang="en-IN" altLang="en-US" sz="1600" b="1">
                <a:latin typeface="Carlito"/>
                <a:ea typeface="Carlito"/>
                <a:cs typeface="Carlito"/>
              </a:rPr>
              <a:t>Token:	</a:t>
            </a:r>
            <a:r>
              <a:rPr lang="en-IN" altLang="en-US" sz="1600">
                <a:latin typeface="Carlito"/>
                <a:ea typeface="Carlito"/>
                <a:cs typeface="Carlito"/>
              </a:rPr>
              <a:t>Token is a sequence of characters that  can be treated as a single logical entity. Typical  tokens are, 1) Identifiers 2) keywords 3)  operators 4) special symbols 5)constants</a:t>
            </a:r>
          </a:p>
          <a:p>
            <a:pPr marL="241300">
              <a:tabLst>
                <a:tab pos="241300" algn="l"/>
                <a:tab pos="1287463" algn="l"/>
              </a:tabLst>
            </a:pPr>
            <a:r>
              <a:rPr lang="en-IN" altLang="en-US" sz="1600" b="1">
                <a:latin typeface="Carlito"/>
                <a:ea typeface="Carlito"/>
                <a:cs typeface="Carlito"/>
              </a:rPr>
              <a:t>Pattern: </a:t>
            </a:r>
            <a:r>
              <a:rPr lang="en-IN" altLang="en-US" sz="1600">
                <a:latin typeface="Carlito"/>
                <a:ea typeface="Carlito"/>
                <a:cs typeface="Carlito"/>
              </a:rPr>
              <a:t>A set of strings in the input for which  the same token is produced as output. This set  of strings is described by a rule called a  pattern associated with the token.</a:t>
            </a:r>
          </a:p>
          <a:p>
            <a:pPr marL="241300" algn="just">
              <a:tabLst>
                <a:tab pos="241300" algn="l"/>
                <a:tab pos="1287463" algn="l"/>
              </a:tabLst>
            </a:pPr>
            <a:r>
              <a:rPr lang="en-IN" altLang="en-US" sz="1600" b="1">
                <a:latin typeface="Carlito"/>
                <a:ea typeface="Carlito"/>
                <a:cs typeface="Carlito"/>
              </a:rPr>
              <a:t>Lexeme: </a:t>
            </a:r>
            <a:r>
              <a:rPr lang="en-IN" altLang="en-US" sz="1600">
                <a:latin typeface="Carlito"/>
                <a:ea typeface="Carlito"/>
                <a:cs typeface="Carlito"/>
              </a:rPr>
              <a:t>A lexeme is a sequence of characters  in the source program that is matched by the  pattern for a token.</a:t>
            </a:r>
          </a:p>
          <a:p>
            <a:pPr marL="241300">
              <a:tabLst>
                <a:tab pos="241300" algn="l"/>
                <a:tab pos="1287463" algn="l"/>
              </a:tabLst>
            </a:pPr>
            <a:endParaRPr lang="en-IN" altLang="en-US"/>
          </a:p>
        </p:txBody>
      </p:sp>
      <p:sp>
        <p:nvSpPr>
          <p:cNvPr id="2560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Jeya R</a:t>
            </a:r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fld id="{2559A338-306F-4B2F-8DD6-45EFFB481103}" type="slidenum">
              <a:rPr lang="en-US" altLang="en-US" sz="1400">
                <a:solidFill>
                  <a:srgbClr val="FFFFFF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buClrTx/>
                <a:buSzTx/>
                <a:buFontTx/>
                <a:buNone/>
              </a:pPr>
              <a:t>17</a:t>
            </a:fld>
            <a:endParaRPr lang="en-US" altLang="en-US" sz="1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256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474" y="2159358"/>
            <a:ext cx="3580326" cy="3990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8284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Token , Pattern and Lexeme</a:t>
            </a:r>
            <a:endParaRPr lang="en-IN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991673" y="2050376"/>
            <a:ext cx="971067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sz="20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a = 10; //Input Source code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Tokens</a:t>
            </a:r>
            <a:r>
              <a:rPr kumimoji="0" lang="en-US" sz="20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sz="2000" b="0" i="0" u="none" strike="noStrike" cap="none" normalizeH="0" baseline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sz="20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(keyword), a(identifier), =(operator), 10(constant) and ;(punctuation-semicolon)</a:t>
            </a:r>
            <a:r>
              <a: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1673" y="1362752"/>
            <a:ext cx="1970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Example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41064" y="3332748"/>
            <a:ext cx="330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/>
              <a:t>Total number of tokens: </a:t>
            </a:r>
            <a:r>
              <a:rPr lang="en-IN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666689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Token , Pattern and Lexeme</a:t>
            </a:r>
            <a:endParaRPr lang="en-IN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004551" y="2270843"/>
            <a:ext cx="10676587" cy="307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sz="20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main()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en-US" sz="2000" b="0" i="0" u="none" strike="noStrike" cap="none" normalizeH="0" baseline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kumimoji="0" lang="en-US" sz="20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() sends the string inside quotation to // the standard output (the display)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kumimoji="0" lang="en-US" sz="20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("Welcome to Compiler</a:t>
            </a:r>
            <a:r>
              <a:rPr kumimoji="0" lang="en-US" sz="2000" b="0" i="0" u="none" strike="noStrike" cap="none" normalizeH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Design</a:t>
            </a:r>
            <a:r>
              <a:rPr kumimoji="0" lang="en-US" sz="20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!");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return 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>
              <a:solidFill>
                <a:srgbClr val="273239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1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Tokens</a:t>
            </a:r>
            <a:r>
              <a:rPr kumimoji="0" lang="en-US" sz="20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'</a:t>
            </a:r>
            <a:r>
              <a:rPr kumimoji="0" lang="en-US" sz="2000" b="0" i="0" u="none" strike="noStrike" cap="none" normalizeH="0" baseline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sz="20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', 'main', '(', ')', '{', '</a:t>
            </a:r>
            <a:r>
              <a:rPr kumimoji="0" lang="en-US" sz="2000" b="0" i="0" u="none" strike="noStrike" cap="none" normalizeH="0" baseline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kumimoji="0" lang="en-US" sz="20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', '(', ' "Welcome to Compiler</a:t>
            </a:r>
            <a:r>
              <a:rPr kumimoji="0" lang="en-US" sz="2000" b="0" i="0" u="none" strike="noStrike" cap="none" normalizeH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Design</a:t>
            </a:r>
            <a:r>
              <a:rPr kumimoji="0" lang="en-US" sz="20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!" ',</a:t>
            </a:r>
            <a:r>
              <a: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')', ';', 'return', '0', ';', '}'</a:t>
            </a:r>
            <a:r>
              <a: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4551" y="1611433"/>
            <a:ext cx="1970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Example 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98890" y="5559432"/>
            <a:ext cx="2917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Total number of tokens: ?? </a:t>
            </a:r>
          </a:p>
        </p:txBody>
      </p:sp>
    </p:spTree>
    <p:extLst>
      <p:ext uri="{BB962C8B-B14F-4D97-AF65-F5344CB8AC3E}">
        <p14:creationId xmlns:p14="http://schemas.microsoft.com/office/powerpoint/2010/main" val="652735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8229600" cy="6858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/>
              <a:t>Course Outline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066800"/>
            <a:ext cx="8229600" cy="4953000"/>
          </a:xfrm>
        </p:spPr>
        <p:txBody>
          <a:bodyPr/>
          <a:lstStyle/>
          <a:p>
            <a:r>
              <a:rPr lang="en-US" altLang="en-US" sz="1600"/>
              <a:t>Introduction to Compiling</a:t>
            </a:r>
          </a:p>
          <a:p>
            <a:r>
              <a:rPr lang="en-US" altLang="en-US" sz="1600"/>
              <a:t>Lexical Analysis</a:t>
            </a:r>
          </a:p>
          <a:p>
            <a:r>
              <a:rPr lang="en-US" altLang="en-US" sz="1600"/>
              <a:t>Syntax Analysis</a:t>
            </a:r>
          </a:p>
          <a:p>
            <a:pPr lvl="1"/>
            <a:r>
              <a:rPr lang="en-US" altLang="en-US" sz="1600"/>
              <a:t>Context Free Grammars</a:t>
            </a:r>
          </a:p>
          <a:p>
            <a:pPr lvl="1"/>
            <a:r>
              <a:rPr lang="en-US" altLang="en-US" sz="1600"/>
              <a:t>Top-Down Parsing, LL Parsing</a:t>
            </a:r>
          </a:p>
          <a:p>
            <a:pPr lvl="1"/>
            <a:r>
              <a:rPr lang="en-US" altLang="en-US" sz="1600"/>
              <a:t>Bottom-Up Parsing, LR Parsing</a:t>
            </a:r>
          </a:p>
          <a:p>
            <a:r>
              <a:rPr lang="en-US" altLang="en-US" sz="1600"/>
              <a:t>Syntax-Directed Translation</a:t>
            </a:r>
          </a:p>
          <a:p>
            <a:pPr lvl="1"/>
            <a:r>
              <a:rPr lang="en-US" altLang="en-US" sz="1600"/>
              <a:t>Attribute Definitions</a:t>
            </a:r>
          </a:p>
          <a:p>
            <a:pPr lvl="1"/>
            <a:r>
              <a:rPr lang="en-US" altLang="en-US" sz="1600"/>
              <a:t>Evaluation of Attribute Definitions</a:t>
            </a:r>
          </a:p>
          <a:p>
            <a:r>
              <a:rPr lang="en-US" altLang="en-US" sz="1600"/>
              <a:t>Semantic Analysis, Type Checking</a:t>
            </a:r>
          </a:p>
          <a:p>
            <a:r>
              <a:rPr lang="en-US" altLang="en-US" sz="1600"/>
              <a:t>Run-Time Organization</a:t>
            </a:r>
          </a:p>
          <a:p>
            <a:r>
              <a:rPr lang="en-US" altLang="en-US" sz="1600"/>
              <a:t>Intermediate Code Generation</a:t>
            </a:r>
          </a:p>
          <a:p>
            <a:r>
              <a:rPr lang="en-US" altLang="en-US" sz="1600"/>
              <a:t>Code Optimization</a:t>
            </a:r>
          </a:p>
          <a:p>
            <a:r>
              <a:rPr lang="en-US" altLang="en-US" sz="1600"/>
              <a:t>Code Generation</a:t>
            </a:r>
          </a:p>
          <a:p>
            <a:pPr lvl="1">
              <a:buFontTx/>
              <a:buNone/>
            </a:pPr>
            <a:endParaRPr lang="en-US" altLang="en-US" sz="1600"/>
          </a:p>
          <a:p>
            <a:pPr>
              <a:buFontTx/>
              <a:buNone/>
            </a:pPr>
            <a:endParaRPr lang="en-US" altLang="en-US" sz="1600"/>
          </a:p>
        </p:txBody>
      </p:sp>
      <p:sp>
        <p:nvSpPr>
          <p:cNvPr id="1024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800">
                <a:latin typeface="Times New Roman" panose="02020603050405020304" pitchFamily="18" charset="0"/>
                <a:cs typeface="Arial" panose="020B0604020202020204" pitchFamily="34" charset="0"/>
              </a:rPr>
              <a:t>Jeya R</a:t>
            </a:r>
          </a:p>
        </p:txBody>
      </p:sp>
      <p:sp>
        <p:nvSpPr>
          <p:cNvPr id="1024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fld id="{53C1702C-3D6E-4FDB-988C-BCCABB833768}" type="slidenum">
              <a:rPr lang="en-US" altLang="en-US" sz="800">
                <a:latin typeface="Times New Roman" panose="02020603050405020304" pitchFamily="18" charset="0"/>
              </a:rPr>
              <a:pPr>
                <a:lnSpc>
                  <a:spcPct val="100000"/>
                </a:lnSpc>
                <a:buClrTx/>
                <a:buSzTx/>
                <a:buFontTx/>
                <a:buNone/>
              </a:pPr>
              <a:t>2</a:t>
            </a:fld>
            <a:endParaRPr lang="en-US" altLang="en-US" sz="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6036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9176" y="392411"/>
            <a:ext cx="7077075" cy="1120178"/>
          </a:xfr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4000" spc="-405"/>
              <a:t>Phases </a:t>
            </a:r>
            <a:r>
              <a:rPr sz="4000" spc="-40"/>
              <a:t>of </a:t>
            </a:r>
            <a:r>
              <a:rPr sz="4000" spc="-245"/>
              <a:t>Compiler-Symbol </a:t>
            </a:r>
            <a:r>
              <a:rPr sz="4000" spc="-335"/>
              <a:t>Table</a:t>
            </a:r>
            <a:r>
              <a:rPr sz="4000" spc="-484"/>
              <a:t> </a:t>
            </a:r>
            <a:r>
              <a:rPr sz="4000" spc="-220"/>
              <a:t>Management</a:t>
            </a:r>
            <a:endParaRPr sz="4000"/>
          </a:p>
        </p:txBody>
      </p:sp>
      <p:sp>
        <p:nvSpPr>
          <p:cNvPr id="26627" name="object 3"/>
          <p:cNvSpPr txBox="1">
            <a:spLocks noChangeArrowheads="1"/>
          </p:cNvSpPr>
          <p:nvPr/>
        </p:nvSpPr>
        <p:spPr bwMode="auto">
          <a:xfrm>
            <a:off x="2211389" y="1793875"/>
            <a:ext cx="7762875" cy="362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60325" rIns="0" bIns="0">
            <a:spAutoFit/>
          </a:bodyPr>
          <a:lstStyle>
            <a:lvl1pPr marL="241300" indent="-22860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ts val="3025"/>
              </a:lnSpc>
              <a:spcBef>
                <a:spcPts val="475"/>
              </a:spcBef>
              <a:buClrTx/>
              <a:buSzTx/>
            </a:pPr>
            <a:r>
              <a:rPr lang="en-US" altLang="en-US" sz="1600">
                <a:latin typeface="Carlito"/>
                <a:ea typeface="Carlito"/>
                <a:cs typeface="Carlito"/>
              </a:rPr>
              <a:t>Symbol table is a data structure holding information about all symbols  defined in the source program</a:t>
            </a:r>
          </a:p>
          <a:p>
            <a:pPr>
              <a:lnSpc>
                <a:spcPts val="3025"/>
              </a:lnSpc>
              <a:spcBef>
                <a:spcPts val="1000"/>
              </a:spcBef>
              <a:buClrTx/>
              <a:buSzTx/>
            </a:pPr>
            <a:r>
              <a:rPr lang="en-US" altLang="en-US" sz="1600">
                <a:latin typeface="Arial" panose="020B0604020202020204" pitchFamily="34" charset="0"/>
              </a:rPr>
              <a:t>	</a:t>
            </a:r>
            <a:r>
              <a:rPr lang="en-US" altLang="en-US" sz="1600">
                <a:latin typeface="Carlito"/>
                <a:ea typeface="Carlito"/>
                <a:cs typeface="Carlito"/>
              </a:rPr>
              <a:t>Not part of the final code, however used </a:t>
            </a:r>
            <a:r>
              <a:rPr lang="en-US" altLang="en-US" sz="1600">
                <a:solidFill>
                  <a:srgbClr val="FF0000"/>
                </a:solidFill>
                <a:latin typeface="Carlito"/>
                <a:ea typeface="Carlito"/>
                <a:cs typeface="Carlito"/>
              </a:rPr>
              <a:t>as reference </a:t>
            </a:r>
            <a:r>
              <a:rPr lang="en-US" altLang="en-US" sz="1600">
                <a:latin typeface="Carlito"/>
                <a:ea typeface="Carlito"/>
                <a:cs typeface="Carlito"/>
              </a:rPr>
              <a:t>by all phases of  a compiler</a:t>
            </a:r>
          </a:p>
          <a:p>
            <a:pPr>
              <a:lnSpc>
                <a:spcPts val="3025"/>
              </a:lnSpc>
              <a:spcBef>
                <a:spcPts val="1000"/>
              </a:spcBef>
              <a:buClrTx/>
              <a:buSzTx/>
            </a:pPr>
            <a:r>
              <a:rPr lang="en-US" altLang="en-US" sz="1600">
                <a:latin typeface="Arial" panose="020B0604020202020204" pitchFamily="34" charset="0"/>
              </a:rPr>
              <a:t>	</a:t>
            </a:r>
            <a:r>
              <a:rPr lang="en-US" altLang="en-US" sz="1600">
                <a:latin typeface="Carlito"/>
                <a:ea typeface="Carlito"/>
                <a:cs typeface="Carlito"/>
              </a:rPr>
              <a:t>Typical information stored there include </a:t>
            </a:r>
            <a:r>
              <a:rPr lang="en-US" altLang="en-US" sz="1600">
                <a:solidFill>
                  <a:srgbClr val="FF0000"/>
                </a:solidFill>
                <a:latin typeface="Carlito"/>
                <a:ea typeface="Carlito"/>
                <a:cs typeface="Carlito"/>
              </a:rPr>
              <a:t>name</a:t>
            </a:r>
            <a:r>
              <a:rPr lang="en-US" altLang="en-US" sz="1600">
                <a:latin typeface="Carlito"/>
                <a:ea typeface="Carlito"/>
                <a:cs typeface="Carlito"/>
              </a:rPr>
              <a:t>, </a:t>
            </a:r>
            <a:r>
              <a:rPr lang="en-US" altLang="en-US" sz="1600">
                <a:solidFill>
                  <a:srgbClr val="FF0000"/>
                </a:solidFill>
                <a:latin typeface="Carlito"/>
                <a:ea typeface="Carlito"/>
                <a:cs typeface="Carlito"/>
              </a:rPr>
              <a:t>type, size, relative  offset </a:t>
            </a:r>
            <a:r>
              <a:rPr lang="en-US" altLang="en-US" sz="1600">
                <a:latin typeface="Carlito"/>
                <a:ea typeface="Carlito"/>
                <a:cs typeface="Carlito"/>
              </a:rPr>
              <a:t>of </a:t>
            </a:r>
            <a:r>
              <a:rPr lang="en-US" altLang="en-US" sz="1600">
                <a:solidFill>
                  <a:srgbClr val="FF0000"/>
                </a:solidFill>
                <a:latin typeface="Carlito"/>
                <a:ea typeface="Carlito"/>
                <a:cs typeface="Carlito"/>
              </a:rPr>
              <a:t>variables</a:t>
            </a:r>
          </a:p>
          <a:p>
            <a:pPr>
              <a:lnSpc>
                <a:spcPct val="100000"/>
              </a:lnSpc>
              <a:spcBef>
                <a:spcPts val="625"/>
              </a:spcBef>
              <a:buClrTx/>
              <a:buSzTx/>
            </a:pPr>
            <a:r>
              <a:rPr lang="en-US" altLang="en-US" sz="1600">
                <a:latin typeface="Carlito"/>
                <a:ea typeface="Carlito"/>
                <a:cs typeface="Carlito"/>
              </a:rPr>
              <a:t>Generally created by lexical analyzer and syntax analyzer</a:t>
            </a:r>
          </a:p>
          <a:p>
            <a:pPr>
              <a:lnSpc>
                <a:spcPct val="100000"/>
              </a:lnSpc>
              <a:spcBef>
                <a:spcPts val="675"/>
              </a:spcBef>
              <a:buClrTx/>
              <a:buSzTx/>
            </a:pPr>
            <a:r>
              <a:rPr lang="en-US" altLang="en-US" sz="1600">
                <a:solidFill>
                  <a:srgbClr val="FF0000"/>
                </a:solidFill>
                <a:latin typeface="Carlito"/>
                <a:ea typeface="Carlito"/>
                <a:cs typeface="Carlito"/>
              </a:rPr>
              <a:t>Good data structures </a:t>
            </a:r>
            <a:r>
              <a:rPr lang="en-US" altLang="en-US" sz="1600">
                <a:latin typeface="Carlito"/>
                <a:ea typeface="Carlito"/>
                <a:cs typeface="Carlito"/>
              </a:rPr>
              <a:t>needed to minimize searching time</a:t>
            </a:r>
          </a:p>
          <a:p>
            <a:pPr>
              <a:lnSpc>
                <a:spcPct val="100000"/>
              </a:lnSpc>
              <a:spcBef>
                <a:spcPts val="663"/>
              </a:spcBef>
              <a:buClrTx/>
              <a:buSzTx/>
            </a:pPr>
            <a:r>
              <a:rPr lang="en-US" altLang="en-US" sz="1600">
                <a:latin typeface="Carlito"/>
                <a:ea typeface="Carlito"/>
                <a:cs typeface="Carlito"/>
              </a:rPr>
              <a:t>The data structure may be </a:t>
            </a:r>
            <a:r>
              <a:rPr lang="en-US" altLang="en-US" sz="1600">
                <a:solidFill>
                  <a:srgbClr val="FF0000"/>
                </a:solidFill>
                <a:latin typeface="Carlito"/>
                <a:ea typeface="Carlito"/>
                <a:cs typeface="Carlito"/>
              </a:rPr>
              <a:t>flat or hierarchical</a:t>
            </a:r>
          </a:p>
        </p:txBody>
      </p:sp>
    </p:spTree>
    <p:extLst>
      <p:ext uri="{BB962C8B-B14F-4D97-AF65-F5344CB8AC3E}">
        <p14:creationId xmlns:p14="http://schemas.microsoft.com/office/powerpoint/2010/main" val="13346211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06626" y="3541713"/>
            <a:ext cx="3451225" cy="1858962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sz="6000" spc="-480">
                <a:latin typeface="Arial"/>
                <a:cs typeface="Arial"/>
              </a:rPr>
              <a:t>Syntax</a:t>
            </a:r>
            <a:r>
              <a:rPr sz="6000" spc="-365">
                <a:latin typeface="Arial"/>
                <a:cs typeface="Arial"/>
              </a:rPr>
              <a:t> </a:t>
            </a:r>
            <a:r>
              <a:rPr sz="6000" spc="-400">
                <a:latin typeface="Arial"/>
                <a:cs typeface="Arial"/>
              </a:rPr>
              <a:t>Analysis</a:t>
            </a:r>
            <a:endParaRPr sz="6000">
              <a:latin typeface="Arial"/>
              <a:cs typeface="Arial"/>
            </a:endParaRPr>
          </a:p>
        </p:txBody>
      </p:sp>
      <p:sp>
        <p:nvSpPr>
          <p:cNvPr id="27651" name="object 3"/>
          <p:cNvSpPr>
            <a:spLocks noChangeArrowheads="1"/>
          </p:cNvSpPr>
          <p:nvPr/>
        </p:nvSpPr>
        <p:spPr bwMode="auto">
          <a:xfrm>
            <a:off x="3360739" y="709614"/>
            <a:ext cx="4878387" cy="238283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5257800" y="3370263"/>
            <a:ext cx="4572000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00"/>
              <a:t>A </a:t>
            </a:r>
            <a:r>
              <a:rPr lang="en-US" altLang="en-US" sz="1800" b="1">
                <a:solidFill>
                  <a:srgbClr val="FF0000"/>
                </a:solidFill>
              </a:rPr>
              <a:t>Syntax Analyzer</a:t>
            </a:r>
            <a:r>
              <a:rPr lang="en-US" altLang="en-US" sz="1800">
                <a:solidFill>
                  <a:srgbClr val="FF0000"/>
                </a:solidFill>
              </a:rPr>
              <a:t> </a:t>
            </a:r>
            <a:r>
              <a:rPr lang="en-US" altLang="en-US" sz="1800"/>
              <a:t>creates the syntactic structure (generally a parse tree) of the given program.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00"/>
              <a:t>A syntax analyzer is also called as a </a:t>
            </a:r>
            <a:r>
              <a:rPr lang="en-US" altLang="en-US" sz="1800" b="1">
                <a:solidFill>
                  <a:srgbClr val="FF0000"/>
                </a:solidFill>
              </a:rPr>
              <a:t>parser</a:t>
            </a:r>
            <a:r>
              <a:rPr lang="en-US" altLang="en-US" sz="1800"/>
              <a:t>.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00"/>
              <a:t>A </a:t>
            </a:r>
            <a:r>
              <a:rPr lang="en-US" altLang="en-US" sz="1800" b="1">
                <a:solidFill>
                  <a:srgbClr val="FF0000"/>
                </a:solidFill>
              </a:rPr>
              <a:t>parse tree</a:t>
            </a:r>
            <a:r>
              <a:rPr lang="en-US" altLang="en-US" sz="1800">
                <a:solidFill>
                  <a:srgbClr val="FF0000"/>
                </a:solidFill>
              </a:rPr>
              <a:t> </a:t>
            </a:r>
            <a:r>
              <a:rPr lang="en-US" altLang="en-US" sz="1800"/>
              <a:t>describes a syntactic structure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en-US" altLang="en-US" sz="1800"/>
          </a:p>
          <a:p>
            <a:pPr eaLnBrk="1" hangingPunct="1">
              <a:lnSpc>
                <a:spcPct val="100000"/>
              </a:lnSpc>
              <a:buClrTx/>
              <a:buSzTx/>
              <a:buFontTx/>
              <a:buChar char="•"/>
            </a:pPr>
            <a:r>
              <a:rPr lang="en-US" altLang="en-US" sz="1800">
                <a:latin typeface="Arial" panose="020B0604020202020204" pitchFamily="34" charset="0"/>
              </a:rPr>
              <a:t>In a parse tree, all 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terminals</a:t>
            </a:r>
            <a:r>
              <a:rPr lang="en-US" altLang="en-US" sz="1800">
                <a:latin typeface="Arial" panose="020B0604020202020204" pitchFamily="34" charset="0"/>
              </a:rPr>
              <a:t> are at leaves.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Char char="•"/>
            </a:pPr>
            <a:endParaRPr lang="en-US" altLang="en-US" sz="180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buClrTx/>
              <a:buSzTx/>
              <a:buFontTx/>
              <a:buChar char="•"/>
            </a:pPr>
            <a:r>
              <a:rPr lang="en-US" altLang="en-US" sz="1800">
                <a:latin typeface="Arial" panose="020B0604020202020204" pitchFamily="34" charset="0"/>
              </a:rPr>
              <a:t>  All inner nodes are non-terminals in 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   a context free grammar</a:t>
            </a:r>
            <a:endParaRPr lang="en-IN" altLang="en-US" sz="1800"/>
          </a:p>
        </p:txBody>
      </p:sp>
    </p:spTree>
    <p:extLst>
      <p:ext uri="{BB962C8B-B14F-4D97-AF65-F5344CB8AC3E}">
        <p14:creationId xmlns:p14="http://schemas.microsoft.com/office/powerpoint/2010/main" val="1804964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1388" y="341927"/>
            <a:ext cx="5891212" cy="1232260"/>
          </a:xfr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spcBef>
                <a:spcPts val="105"/>
              </a:spcBef>
              <a:defRPr/>
            </a:pPr>
            <a:r>
              <a:rPr spc="-415"/>
              <a:t>Phases </a:t>
            </a:r>
            <a:r>
              <a:rPr spc="-30"/>
              <a:t>of </a:t>
            </a:r>
            <a:r>
              <a:rPr spc="-254"/>
              <a:t>Compiler-Syntax</a:t>
            </a:r>
            <a:r>
              <a:rPr spc="-300"/>
              <a:t> </a:t>
            </a:r>
            <a:r>
              <a:rPr spc="-290"/>
              <a:t>Analysis</a:t>
            </a:r>
          </a:p>
        </p:txBody>
      </p:sp>
      <p:sp>
        <p:nvSpPr>
          <p:cNvPr id="28675" name="object 3"/>
          <p:cNvSpPr txBox="1">
            <a:spLocks noChangeArrowheads="1"/>
          </p:cNvSpPr>
          <p:nvPr/>
        </p:nvSpPr>
        <p:spPr bwMode="auto">
          <a:xfrm>
            <a:off x="2211389" y="1706564"/>
            <a:ext cx="7648575" cy="2538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8425" rIns="0" bIns="0">
            <a:spAutoFit/>
          </a:bodyPr>
          <a:lstStyle>
            <a:lvl1pPr marL="241300" indent="-22860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ts val="775"/>
              </a:spcBef>
              <a:buClrTx/>
              <a:buSzTx/>
            </a:pPr>
            <a:r>
              <a:rPr lang="en-US" altLang="en-US" sz="1600">
                <a:latin typeface="Carlito"/>
                <a:ea typeface="Carlito"/>
                <a:cs typeface="Carlito"/>
              </a:rPr>
              <a:t>This is the second phase, it is also called as </a:t>
            </a:r>
            <a:r>
              <a:rPr lang="en-US" altLang="en-US" sz="1600" b="1">
                <a:solidFill>
                  <a:srgbClr val="FF0000"/>
                </a:solidFill>
                <a:latin typeface="Carlito"/>
                <a:ea typeface="Carlito"/>
                <a:cs typeface="Carlito"/>
              </a:rPr>
              <a:t>parsing</a:t>
            </a:r>
            <a:endParaRPr lang="en-US" altLang="en-US" sz="1600">
              <a:latin typeface="Carlito"/>
              <a:ea typeface="Carlito"/>
              <a:cs typeface="Carlito"/>
            </a:endParaRPr>
          </a:p>
          <a:p>
            <a:pPr>
              <a:lnSpc>
                <a:spcPts val="3025"/>
              </a:lnSpc>
              <a:spcBef>
                <a:spcPts val="1063"/>
              </a:spcBef>
              <a:buClrTx/>
              <a:buSzTx/>
            </a:pPr>
            <a:r>
              <a:rPr lang="en-US" altLang="en-US" sz="1600">
                <a:latin typeface="Carlito"/>
                <a:ea typeface="Carlito"/>
                <a:cs typeface="Carlito"/>
              </a:rPr>
              <a:t>It takes the token produced by lexical analysis as input and generates  a parse tree (or syntax tree).</a:t>
            </a:r>
          </a:p>
          <a:p>
            <a:pPr>
              <a:lnSpc>
                <a:spcPts val="3025"/>
              </a:lnSpc>
              <a:spcBef>
                <a:spcPts val="1000"/>
              </a:spcBef>
              <a:buClrTx/>
              <a:buSzTx/>
            </a:pPr>
            <a:r>
              <a:rPr lang="en-US" altLang="en-US" sz="1600">
                <a:latin typeface="Arial" panose="020B0604020202020204" pitchFamily="34" charset="0"/>
              </a:rPr>
              <a:t>	</a:t>
            </a:r>
            <a:r>
              <a:rPr lang="en-US" altLang="en-US" sz="1600">
                <a:latin typeface="Carlito"/>
                <a:ea typeface="Carlito"/>
                <a:cs typeface="Carlito"/>
              </a:rPr>
              <a:t>In this phase, token arrangements are checked against the source  code grammar, i.e. the parser checks if the expression made by the  tokens is syntactically correct.</a:t>
            </a:r>
          </a:p>
        </p:txBody>
      </p:sp>
      <p:sp>
        <p:nvSpPr>
          <p:cNvPr id="28676" name="object 4"/>
          <p:cNvSpPr>
            <a:spLocks noChangeArrowheads="1"/>
          </p:cNvSpPr>
          <p:nvPr/>
        </p:nvSpPr>
        <p:spPr bwMode="auto">
          <a:xfrm>
            <a:off x="4672013" y="4762501"/>
            <a:ext cx="2724150" cy="14144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099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Syntax Analyzer (CFG)</a:t>
            </a:r>
          </a:p>
        </p:txBody>
      </p:sp>
      <p:sp>
        <p:nvSpPr>
          <p:cNvPr id="29699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800"/>
              <a:t>The syntax of a language is specified by a </a:t>
            </a:r>
            <a:r>
              <a:rPr lang="en-US" altLang="en-US" sz="1800" b="1"/>
              <a:t>context free grammar</a:t>
            </a:r>
            <a:r>
              <a:rPr lang="en-US" altLang="en-US" sz="1800"/>
              <a:t> (CFG).</a:t>
            </a:r>
          </a:p>
          <a:p>
            <a:r>
              <a:rPr lang="en-US" altLang="en-US" sz="1800"/>
              <a:t>The rules in a CFG are mostly recursive.</a:t>
            </a:r>
          </a:p>
          <a:p>
            <a:r>
              <a:rPr lang="en-US" altLang="en-US" sz="1800"/>
              <a:t>A syntax analyzer checks whether a given program satisfies the rules implied by a CFG or not.</a:t>
            </a:r>
          </a:p>
          <a:p>
            <a:pPr lvl="1"/>
            <a:r>
              <a:rPr lang="en-US" altLang="en-US" sz="1800"/>
              <a:t>If it satisfies, the syntax analyzer creates a parse tree for the given program.</a:t>
            </a:r>
          </a:p>
          <a:p>
            <a:r>
              <a:rPr lang="en-US" altLang="en-US" sz="1800"/>
              <a:t>Ex: We use BNF (Backus Naur Form) to specify a CFG</a:t>
            </a:r>
          </a:p>
          <a:p>
            <a:pPr>
              <a:buFontTx/>
              <a:buNone/>
            </a:pPr>
            <a:r>
              <a:rPr lang="en-US" altLang="en-US" sz="1800"/>
              <a:t>		assgstmt     -&gt;  identifier  := expression</a:t>
            </a:r>
          </a:p>
          <a:p>
            <a:pPr>
              <a:buFontTx/>
              <a:buNone/>
            </a:pPr>
            <a:r>
              <a:rPr lang="en-US" altLang="en-US" sz="1800"/>
              <a:t>		expression  -&gt;  identifier</a:t>
            </a:r>
          </a:p>
          <a:p>
            <a:pPr>
              <a:buFontTx/>
              <a:buNone/>
            </a:pPr>
            <a:r>
              <a:rPr lang="en-US" altLang="en-US" sz="1800"/>
              <a:t>		expression  -&gt;  number</a:t>
            </a:r>
          </a:p>
          <a:p>
            <a:pPr>
              <a:buFontTx/>
              <a:buNone/>
            </a:pPr>
            <a:r>
              <a:rPr lang="en-US" altLang="en-US" sz="1800"/>
              <a:t>		expression  -&gt;  expression  +  expression</a:t>
            </a:r>
          </a:p>
        </p:txBody>
      </p:sp>
      <p:sp>
        <p:nvSpPr>
          <p:cNvPr id="2970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800">
                <a:latin typeface="Times New Roman" panose="02020603050405020304" pitchFamily="18" charset="0"/>
                <a:cs typeface="Arial" panose="020B0604020202020204" pitchFamily="34" charset="0"/>
              </a:rPr>
              <a:t>Jeya R</a:t>
            </a:r>
          </a:p>
        </p:txBody>
      </p:sp>
      <p:sp>
        <p:nvSpPr>
          <p:cNvPr id="2970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fld id="{D093172D-FB0F-4B0F-98D2-40321CA1F3B3}" type="slidenum">
              <a:rPr lang="en-US" altLang="en-US" sz="800">
                <a:latin typeface="Times New Roman" panose="02020603050405020304" pitchFamily="18" charset="0"/>
              </a:rPr>
              <a:pPr>
                <a:lnSpc>
                  <a:spcPct val="100000"/>
                </a:lnSpc>
                <a:buClrTx/>
                <a:buSzTx/>
                <a:buFontTx/>
                <a:buNone/>
              </a:pPr>
              <a:t>23</a:t>
            </a:fld>
            <a:endParaRPr lang="en-US" altLang="en-US" sz="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9575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82296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/>
              <a:t>Parsing Techniques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1876425" y="1066800"/>
            <a:ext cx="8650288" cy="5257800"/>
          </a:xfrm>
        </p:spPr>
        <p:txBody>
          <a:bodyPr/>
          <a:lstStyle/>
          <a:p>
            <a:r>
              <a:rPr lang="en-US" altLang="en-US" sz="1600"/>
              <a:t>Depending on how the parse tree is created, there are different parsing techniques.</a:t>
            </a:r>
          </a:p>
          <a:p>
            <a:r>
              <a:rPr lang="en-US" altLang="en-US" sz="1600"/>
              <a:t>These parsing techniques are categorized into two groups: </a:t>
            </a:r>
          </a:p>
          <a:p>
            <a:pPr lvl="1"/>
            <a:r>
              <a:rPr lang="en-US" altLang="en-US" sz="1600" b="1" i="1"/>
              <a:t>Top-Down Parsing, </a:t>
            </a:r>
          </a:p>
          <a:p>
            <a:pPr lvl="1"/>
            <a:r>
              <a:rPr lang="en-US" altLang="en-US" sz="1600" b="1" i="1"/>
              <a:t>Bottom-Up Parsing</a:t>
            </a:r>
          </a:p>
          <a:p>
            <a:r>
              <a:rPr lang="en-US" altLang="en-US" sz="1600" b="1"/>
              <a:t>Top-Down Parsing:</a:t>
            </a:r>
          </a:p>
          <a:p>
            <a:pPr lvl="1"/>
            <a:r>
              <a:rPr lang="en-US" altLang="en-US" sz="1600"/>
              <a:t>Construction of the parse tree starts at the root, and proceeds towards the leaves.</a:t>
            </a:r>
          </a:p>
          <a:p>
            <a:pPr lvl="1"/>
            <a:r>
              <a:rPr lang="en-US" altLang="en-US" sz="1600"/>
              <a:t>Efficient top-down parsers can be easily constructed by hand.</a:t>
            </a:r>
          </a:p>
          <a:p>
            <a:pPr lvl="1"/>
            <a:r>
              <a:rPr lang="en-US" altLang="en-US" sz="1600"/>
              <a:t>Recursive Predictive Parsing, Non-Recursive Predictive Parsing (LL Parsing).</a:t>
            </a:r>
          </a:p>
          <a:p>
            <a:r>
              <a:rPr lang="en-US" altLang="en-US" sz="1600" b="1"/>
              <a:t>Bottom-Up Parsing:</a:t>
            </a:r>
          </a:p>
          <a:p>
            <a:pPr lvl="1"/>
            <a:r>
              <a:rPr lang="en-US" altLang="en-US" sz="1600"/>
              <a:t>Construction of the parse tree starts at the leaves, and proceeds towards the root.</a:t>
            </a:r>
          </a:p>
          <a:p>
            <a:pPr lvl="1"/>
            <a:r>
              <a:rPr lang="en-US" altLang="en-US" sz="1600"/>
              <a:t>Normally efficient bottom-up parsers are created with the help of some software tools.</a:t>
            </a:r>
          </a:p>
          <a:p>
            <a:pPr lvl="1"/>
            <a:r>
              <a:rPr lang="en-US" altLang="en-US" sz="1600"/>
              <a:t>Bottom-up parsing is also known as shift-reduce parsing.</a:t>
            </a:r>
          </a:p>
          <a:p>
            <a:pPr lvl="1"/>
            <a:r>
              <a:rPr lang="en-US" altLang="en-US" sz="1600"/>
              <a:t>Operator-Precedence Parsing – simple, restrictive, easy to implement </a:t>
            </a:r>
          </a:p>
          <a:p>
            <a:pPr lvl="1"/>
            <a:r>
              <a:rPr lang="en-US" altLang="en-US" sz="1600"/>
              <a:t>LR Parsing – much general form of shift-reduce parsing, LR, SLR, LALR</a:t>
            </a:r>
          </a:p>
        </p:txBody>
      </p:sp>
      <p:sp>
        <p:nvSpPr>
          <p:cNvPr id="3072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800">
                <a:latin typeface="Times New Roman" panose="02020603050405020304" pitchFamily="18" charset="0"/>
                <a:cs typeface="Arial" panose="020B0604020202020204" pitchFamily="34" charset="0"/>
              </a:rPr>
              <a:t>Jeya R</a:t>
            </a:r>
          </a:p>
        </p:txBody>
      </p:sp>
      <p:sp>
        <p:nvSpPr>
          <p:cNvPr id="3072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fld id="{796F4006-4811-4746-9B9C-88B21D70A643}" type="slidenum">
              <a:rPr lang="en-US" altLang="en-US" sz="800">
                <a:latin typeface="Times New Roman" panose="02020603050405020304" pitchFamily="18" charset="0"/>
              </a:rPr>
              <a:pPr>
                <a:lnSpc>
                  <a:spcPct val="100000"/>
                </a:lnSpc>
                <a:buClrTx/>
                <a:buSzTx/>
                <a:buFontTx/>
                <a:buNone/>
              </a:pPr>
              <a:t>24</a:t>
            </a:fld>
            <a:endParaRPr lang="en-US" altLang="en-US" sz="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7685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Syntax Analyzer versus Lexical Analyzer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Which constructs of a program should be recognized by the lexical analyzer, and which ones by the syntax analyzer?</a:t>
            </a:r>
          </a:p>
          <a:p>
            <a:pPr lvl="1"/>
            <a:r>
              <a:rPr lang="en-US" altLang="en-US" sz="1800"/>
              <a:t>Both of them do similar things; But the </a:t>
            </a:r>
            <a:r>
              <a:rPr lang="en-US" altLang="en-US" sz="1800">
                <a:solidFill>
                  <a:srgbClr val="FF0000"/>
                </a:solidFill>
              </a:rPr>
              <a:t>lexical analyzer deals with simple non-recursive constructs of the language.</a:t>
            </a:r>
          </a:p>
          <a:p>
            <a:pPr lvl="1"/>
            <a:r>
              <a:rPr lang="en-US" altLang="en-US" sz="1800"/>
              <a:t>The syntax analyzer deals with </a:t>
            </a:r>
            <a:r>
              <a:rPr lang="en-US" altLang="en-US" sz="1800">
                <a:solidFill>
                  <a:srgbClr val="FF0000"/>
                </a:solidFill>
              </a:rPr>
              <a:t>recursive constructs of the language</a:t>
            </a:r>
            <a:r>
              <a:rPr lang="en-US" altLang="en-US" sz="1800"/>
              <a:t>.</a:t>
            </a:r>
          </a:p>
          <a:p>
            <a:pPr lvl="1"/>
            <a:r>
              <a:rPr lang="en-US" altLang="en-US" sz="1800"/>
              <a:t>The lexical analyzer simplifies the job of the syntax analyzer.</a:t>
            </a:r>
          </a:p>
          <a:p>
            <a:pPr lvl="1"/>
            <a:r>
              <a:rPr lang="en-US" altLang="en-US" sz="1800"/>
              <a:t>The lexical analyzer </a:t>
            </a:r>
            <a:r>
              <a:rPr lang="en-US" altLang="en-US" sz="1800">
                <a:solidFill>
                  <a:srgbClr val="FF0000"/>
                </a:solidFill>
              </a:rPr>
              <a:t>recognizes the smallest meaningful units </a:t>
            </a:r>
            <a:r>
              <a:rPr lang="en-US" altLang="en-US" sz="1800"/>
              <a:t>(tokens) in a source program.</a:t>
            </a:r>
          </a:p>
          <a:p>
            <a:pPr lvl="1"/>
            <a:r>
              <a:rPr lang="en-US" altLang="en-US" sz="1800"/>
              <a:t>The syntax analyzer </a:t>
            </a:r>
            <a:r>
              <a:rPr lang="en-US" altLang="en-US" sz="1800">
                <a:solidFill>
                  <a:srgbClr val="FF0000"/>
                </a:solidFill>
              </a:rPr>
              <a:t>works on the smallest meaningful units </a:t>
            </a:r>
            <a:r>
              <a:rPr lang="en-US" altLang="en-US" sz="1800"/>
              <a:t>(tokens) in a source program to recognize meaningful structures in our programming language.</a:t>
            </a:r>
          </a:p>
        </p:txBody>
      </p:sp>
      <p:sp>
        <p:nvSpPr>
          <p:cNvPr id="3174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800">
                <a:latin typeface="Times New Roman" panose="02020603050405020304" pitchFamily="18" charset="0"/>
                <a:cs typeface="Arial" panose="020B0604020202020204" pitchFamily="34" charset="0"/>
              </a:rPr>
              <a:t>Jeya R</a:t>
            </a:r>
          </a:p>
        </p:txBody>
      </p:sp>
      <p:sp>
        <p:nvSpPr>
          <p:cNvPr id="3174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fld id="{C944AE9B-F78A-4858-BBC7-33F617AE7204}" type="slidenum">
              <a:rPr lang="en-US" altLang="en-US" sz="800">
                <a:latin typeface="Times New Roman" panose="02020603050405020304" pitchFamily="18" charset="0"/>
              </a:rPr>
              <a:pPr>
                <a:lnSpc>
                  <a:spcPct val="100000"/>
                </a:lnSpc>
                <a:buClrTx/>
                <a:buSzTx/>
                <a:buFontTx/>
                <a:buNone/>
              </a:pPr>
              <a:t>25</a:t>
            </a:fld>
            <a:endParaRPr lang="en-US" altLang="en-US" sz="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181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6626" y="3174205"/>
            <a:ext cx="4086225" cy="1674817"/>
          </a:xfr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sz="6000" spc="-360"/>
              <a:t>Semantic</a:t>
            </a:r>
            <a:r>
              <a:rPr sz="6000" spc="-385"/>
              <a:t> </a:t>
            </a:r>
            <a:r>
              <a:rPr sz="6000" spc="-400"/>
              <a:t>Analysis</a:t>
            </a:r>
            <a:endParaRPr sz="6000"/>
          </a:p>
        </p:txBody>
      </p:sp>
    </p:spTree>
    <p:extLst>
      <p:ext uri="{BB962C8B-B14F-4D97-AF65-F5344CB8AC3E}">
        <p14:creationId xmlns:p14="http://schemas.microsoft.com/office/powerpoint/2010/main" val="27094187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1389" y="341927"/>
            <a:ext cx="6357937" cy="1232260"/>
          </a:xfr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spcBef>
                <a:spcPts val="105"/>
              </a:spcBef>
              <a:defRPr/>
            </a:pPr>
            <a:r>
              <a:rPr spc="-415"/>
              <a:t>Phases </a:t>
            </a:r>
            <a:r>
              <a:rPr spc="-30"/>
              <a:t>of </a:t>
            </a:r>
            <a:r>
              <a:rPr spc="-225"/>
              <a:t>Compiler-Semantic</a:t>
            </a:r>
            <a:r>
              <a:rPr spc="-300"/>
              <a:t> </a:t>
            </a:r>
            <a:r>
              <a:rPr spc="-290"/>
              <a:t>Analysis</a:t>
            </a:r>
          </a:p>
        </p:txBody>
      </p:sp>
      <p:sp>
        <p:nvSpPr>
          <p:cNvPr id="33795" name="object 3"/>
          <p:cNvSpPr txBox="1">
            <a:spLocks noChangeArrowheads="1"/>
          </p:cNvSpPr>
          <p:nvPr/>
        </p:nvSpPr>
        <p:spPr bwMode="auto">
          <a:xfrm>
            <a:off x="2211388" y="1793875"/>
            <a:ext cx="7732712" cy="334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60325" rIns="0" bIns="0">
            <a:spAutoFit/>
          </a:bodyPr>
          <a:lstStyle>
            <a:lvl1pPr marL="241300" indent="-22860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ts val="3025"/>
              </a:lnSpc>
              <a:spcBef>
                <a:spcPts val="475"/>
              </a:spcBef>
              <a:buClrTx/>
              <a:buSzTx/>
            </a:pPr>
            <a:r>
              <a:rPr lang="en-US" altLang="en-US" sz="1800">
                <a:latin typeface="Carlito"/>
                <a:ea typeface="Carlito"/>
                <a:cs typeface="Carlito"/>
              </a:rPr>
              <a:t>Semantic analysis checks whether the parse tree constructed follows  the rules of language.</a:t>
            </a:r>
          </a:p>
          <a:p>
            <a:pPr>
              <a:lnSpc>
                <a:spcPts val="3025"/>
              </a:lnSpc>
              <a:spcBef>
                <a:spcPts val="1000"/>
              </a:spcBef>
              <a:buClrTx/>
              <a:buSzTx/>
            </a:pPr>
            <a:r>
              <a:rPr lang="en-US" altLang="en-US" sz="1800">
                <a:latin typeface="Carlito"/>
                <a:ea typeface="Carlito"/>
                <a:cs typeface="Carlito"/>
              </a:rPr>
              <a:t>The semantic analyzer uses the syntax tree and the information in the  symbol table to check the source program for semantic consistency  with the language definition.</a:t>
            </a:r>
          </a:p>
          <a:p>
            <a:pPr>
              <a:lnSpc>
                <a:spcPct val="90000"/>
              </a:lnSpc>
              <a:spcBef>
                <a:spcPts val="938"/>
              </a:spcBef>
              <a:buClrTx/>
              <a:buSzTx/>
            </a:pPr>
            <a:r>
              <a:rPr lang="en-US" altLang="en-US" sz="1800">
                <a:latin typeface="Arial" panose="020B0604020202020204" pitchFamily="34" charset="0"/>
              </a:rPr>
              <a:t>	</a:t>
            </a:r>
            <a:r>
              <a:rPr lang="en-US" altLang="en-US" sz="1800">
                <a:latin typeface="Carlito"/>
                <a:ea typeface="Carlito"/>
                <a:cs typeface="Carlito"/>
              </a:rPr>
              <a:t>It also gathers type information and saves it in either the syntax tree  or the symbol table, for subsequent use during intermediate-code  generation.</a:t>
            </a:r>
          </a:p>
          <a:p>
            <a:pPr>
              <a:lnSpc>
                <a:spcPct val="100000"/>
              </a:lnSpc>
              <a:spcBef>
                <a:spcPts val="663"/>
              </a:spcBef>
              <a:buClrTx/>
              <a:buSzTx/>
            </a:pPr>
            <a:r>
              <a:rPr lang="en-US" altLang="en-US" sz="1800">
                <a:latin typeface="Carlito"/>
                <a:ea typeface="Carlito"/>
                <a:cs typeface="Carlito"/>
              </a:rPr>
              <a:t>An important part of semantic analysis is </a:t>
            </a:r>
            <a:r>
              <a:rPr lang="en-US" altLang="en-US" sz="1800" b="1">
                <a:solidFill>
                  <a:srgbClr val="FF0000"/>
                </a:solidFill>
                <a:latin typeface="Carlito"/>
                <a:ea typeface="Carlito"/>
                <a:cs typeface="Carlito"/>
              </a:rPr>
              <a:t>type checking</a:t>
            </a:r>
            <a:endParaRPr lang="en-US" altLang="en-US" sz="1800">
              <a:latin typeface="Carlito"/>
              <a:ea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2798558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1389" y="341927"/>
            <a:ext cx="6357937" cy="1232260"/>
          </a:xfr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spcBef>
                <a:spcPts val="105"/>
              </a:spcBef>
              <a:defRPr/>
            </a:pPr>
            <a:r>
              <a:rPr spc="-415"/>
              <a:t>Phases </a:t>
            </a:r>
            <a:r>
              <a:rPr spc="-30"/>
              <a:t>of </a:t>
            </a:r>
            <a:r>
              <a:rPr spc="-225"/>
              <a:t>Compiler-Semantic</a:t>
            </a:r>
            <a:r>
              <a:rPr spc="-305"/>
              <a:t> </a:t>
            </a:r>
            <a:r>
              <a:rPr spc="-290"/>
              <a:t>Analysis</a:t>
            </a:r>
          </a:p>
        </p:txBody>
      </p:sp>
      <p:sp>
        <p:nvSpPr>
          <p:cNvPr id="34819" name="object 3"/>
          <p:cNvSpPr txBox="1">
            <a:spLocks noChangeArrowheads="1"/>
          </p:cNvSpPr>
          <p:nvPr/>
        </p:nvSpPr>
        <p:spPr bwMode="auto">
          <a:xfrm>
            <a:off x="2211388" y="1793875"/>
            <a:ext cx="7713662" cy="1990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55244" rIns="0" bIns="0">
            <a:spAutoFit/>
          </a:bodyPr>
          <a:lstStyle>
            <a:lvl1pPr marL="241300" indent="-22860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tabLst>
                <a:tab pos="322263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tabLst>
                <a:tab pos="322263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tabLst>
                <a:tab pos="322263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322263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322263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322263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322263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322263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322263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just">
              <a:lnSpc>
                <a:spcPct val="90000"/>
              </a:lnSpc>
              <a:spcBef>
                <a:spcPts val="438"/>
              </a:spcBef>
              <a:buClrTx/>
              <a:buSzTx/>
            </a:pPr>
            <a:r>
              <a:rPr lang="en-US" altLang="en-US" sz="1800">
                <a:latin typeface="Arial" panose="020B0604020202020204" pitchFamily="34" charset="0"/>
              </a:rPr>
              <a:t>	</a:t>
            </a:r>
            <a:r>
              <a:rPr lang="en-US" altLang="en-US" sz="1800">
                <a:latin typeface="Carlito"/>
                <a:ea typeface="Carlito"/>
                <a:cs typeface="Carlito"/>
              </a:rPr>
              <a:t>Suppose that </a:t>
            </a:r>
            <a:r>
              <a:rPr lang="en-US" altLang="en-US" sz="1800">
                <a:solidFill>
                  <a:srgbClr val="FF0000"/>
                </a:solidFill>
                <a:latin typeface="Carlito"/>
                <a:ea typeface="Carlito"/>
                <a:cs typeface="Carlito"/>
              </a:rPr>
              <a:t>position, initial, and rate </a:t>
            </a:r>
            <a:r>
              <a:rPr lang="en-US" altLang="en-US" sz="1800">
                <a:latin typeface="Carlito"/>
                <a:ea typeface="Carlito"/>
                <a:cs typeface="Carlito"/>
              </a:rPr>
              <a:t>have been declared to be </a:t>
            </a:r>
            <a:r>
              <a:rPr lang="en-US" altLang="en-US" sz="1800">
                <a:solidFill>
                  <a:srgbClr val="FF0000"/>
                </a:solidFill>
                <a:latin typeface="Carlito"/>
                <a:ea typeface="Carlito"/>
                <a:cs typeface="Carlito"/>
              </a:rPr>
              <a:t> floating-point numbers </a:t>
            </a:r>
            <a:r>
              <a:rPr lang="en-US" altLang="en-US" sz="1800">
                <a:latin typeface="Carlito"/>
                <a:ea typeface="Carlito"/>
                <a:cs typeface="Carlito"/>
              </a:rPr>
              <a:t>and that the </a:t>
            </a:r>
            <a:r>
              <a:rPr lang="en-US" altLang="en-US" sz="1800">
                <a:solidFill>
                  <a:srgbClr val="FF0000"/>
                </a:solidFill>
                <a:latin typeface="Carlito"/>
                <a:ea typeface="Carlito"/>
                <a:cs typeface="Carlito"/>
              </a:rPr>
              <a:t>lexeme 60 </a:t>
            </a:r>
            <a:r>
              <a:rPr lang="en-US" altLang="en-US" sz="1800">
                <a:latin typeface="Carlito"/>
                <a:ea typeface="Carlito"/>
                <a:cs typeface="Carlito"/>
              </a:rPr>
              <a:t>by itself forms an </a:t>
            </a:r>
            <a:r>
              <a:rPr lang="en-US" altLang="en-US" sz="1800">
                <a:solidFill>
                  <a:srgbClr val="FF0000"/>
                </a:solidFill>
                <a:latin typeface="Carlito"/>
                <a:ea typeface="Carlito"/>
                <a:cs typeface="Carlito"/>
              </a:rPr>
              <a:t> integer.</a:t>
            </a:r>
            <a:endParaRPr lang="en-US" altLang="en-US" sz="1800">
              <a:latin typeface="Carlito"/>
              <a:ea typeface="Carlito"/>
              <a:cs typeface="Carlito"/>
            </a:endParaRPr>
          </a:p>
          <a:p>
            <a:pPr algn="just">
              <a:lnSpc>
                <a:spcPts val="3200"/>
              </a:lnSpc>
              <a:spcBef>
                <a:spcPts val="675"/>
              </a:spcBef>
              <a:buClrTx/>
              <a:buSzTx/>
            </a:pPr>
            <a:r>
              <a:rPr lang="en-US" altLang="en-US" sz="1800">
                <a:latin typeface="Carlito"/>
                <a:ea typeface="Carlito"/>
                <a:cs typeface="Carlito"/>
              </a:rPr>
              <a:t>The type checker in the semantic analyzer discovers that the operator</a:t>
            </a:r>
          </a:p>
          <a:p>
            <a:pPr algn="just">
              <a:lnSpc>
                <a:spcPts val="3200"/>
              </a:lnSpc>
              <a:buClrTx/>
              <a:buSzTx/>
              <a:buNone/>
            </a:pPr>
            <a:r>
              <a:rPr lang="en-US" altLang="en-US" sz="1800">
                <a:solidFill>
                  <a:srgbClr val="FF0000"/>
                </a:solidFill>
                <a:latin typeface="Carlito"/>
                <a:ea typeface="Carlito"/>
                <a:cs typeface="Carlito"/>
              </a:rPr>
              <a:t>* </a:t>
            </a:r>
            <a:r>
              <a:rPr lang="en-US" altLang="en-US" sz="1800">
                <a:latin typeface="Carlito"/>
                <a:ea typeface="Carlito"/>
                <a:cs typeface="Carlito"/>
              </a:rPr>
              <a:t>is applied to a floating-point number rate and an integer 60.</a:t>
            </a:r>
          </a:p>
          <a:p>
            <a:pPr algn="just">
              <a:lnSpc>
                <a:spcPts val="3025"/>
              </a:lnSpc>
              <a:spcBef>
                <a:spcPts val="1050"/>
              </a:spcBef>
              <a:buClrTx/>
              <a:buSzTx/>
            </a:pPr>
            <a:r>
              <a:rPr lang="en-US" altLang="en-US" sz="1800">
                <a:latin typeface="Arial" panose="020B0604020202020204" pitchFamily="34" charset="0"/>
              </a:rPr>
              <a:t>	</a:t>
            </a:r>
            <a:r>
              <a:rPr lang="en-US" altLang="en-US" sz="1800">
                <a:latin typeface="Carlito"/>
                <a:ea typeface="Carlito"/>
                <a:cs typeface="Carlito"/>
              </a:rPr>
              <a:t>In this case, the integer may be converted into a floating-point  number.</a:t>
            </a:r>
          </a:p>
        </p:txBody>
      </p:sp>
      <p:sp>
        <p:nvSpPr>
          <p:cNvPr id="34820" name="object 4"/>
          <p:cNvSpPr>
            <a:spLocks noChangeArrowheads="1"/>
          </p:cNvSpPr>
          <p:nvPr/>
        </p:nvSpPr>
        <p:spPr bwMode="auto">
          <a:xfrm>
            <a:off x="4400551" y="4824414"/>
            <a:ext cx="3324225" cy="184308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1740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6625" y="3174205"/>
            <a:ext cx="7016750" cy="1674817"/>
          </a:xfr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sz="6000" spc="-180"/>
              <a:t>Intermediate </a:t>
            </a:r>
            <a:r>
              <a:rPr sz="6000" spc="-484"/>
              <a:t>Code</a:t>
            </a:r>
            <a:r>
              <a:rPr sz="6000" spc="-505"/>
              <a:t> </a:t>
            </a:r>
            <a:r>
              <a:rPr sz="6000" spc="-265"/>
              <a:t>Generation</a:t>
            </a:r>
            <a:endParaRPr sz="6000"/>
          </a:p>
        </p:txBody>
      </p:sp>
    </p:spTree>
    <p:extLst>
      <p:ext uri="{BB962C8B-B14F-4D97-AF65-F5344CB8AC3E}">
        <p14:creationId xmlns:p14="http://schemas.microsoft.com/office/powerpoint/2010/main" val="2771404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Preliminaries Required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/>
              <a:t>Basic knowledge of programming languages.</a:t>
            </a:r>
          </a:p>
          <a:p>
            <a:r>
              <a:rPr lang="en-US" altLang="en-US"/>
              <a:t>Basic knowledge of FSA and CFG.</a:t>
            </a:r>
          </a:p>
          <a:p>
            <a:r>
              <a:rPr lang="en-US" altLang="en-US"/>
              <a:t>Knowledge of a high programming language for the programming assignments.</a:t>
            </a:r>
          </a:p>
          <a:p>
            <a:endParaRPr lang="en-US" altLang="en-US"/>
          </a:p>
          <a:p>
            <a:pPr>
              <a:buFontTx/>
              <a:buNone/>
            </a:pPr>
            <a:r>
              <a:rPr lang="en-US" altLang="en-US" b="1"/>
              <a:t>Textbook:</a:t>
            </a:r>
          </a:p>
          <a:p>
            <a:pPr>
              <a:buFontTx/>
              <a:buNone/>
            </a:pPr>
            <a:r>
              <a:rPr lang="en-US" altLang="en-US"/>
              <a:t>	Alfred V. Aho, Ravi Sethi, and Jeffrey D. Ullman,</a:t>
            </a:r>
          </a:p>
          <a:p>
            <a:pPr>
              <a:buFontTx/>
              <a:buNone/>
            </a:pPr>
            <a:r>
              <a:rPr lang="en-US" altLang="en-US"/>
              <a:t>	“</a:t>
            </a:r>
            <a:r>
              <a:rPr lang="en-US" altLang="en-US" i="1"/>
              <a:t>Compilers: Principles, Techniques, and Tools</a:t>
            </a:r>
            <a:r>
              <a:rPr lang="en-US" altLang="en-US"/>
              <a:t>”</a:t>
            </a:r>
          </a:p>
          <a:p>
            <a:pPr>
              <a:buFontTx/>
              <a:buNone/>
            </a:pPr>
            <a:r>
              <a:rPr lang="en-US" altLang="en-US"/>
              <a:t>	Addison-Wesley, 1986.</a:t>
            </a:r>
          </a:p>
        </p:txBody>
      </p:sp>
      <p:sp>
        <p:nvSpPr>
          <p:cNvPr id="922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800">
                <a:latin typeface="Times New Roman" panose="02020603050405020304" pitchFamily="18" charset="0"/>
                <a:cs typeface="Arial" panose="020B0604020202020204" pitchFamily="34" charset="0"/>
              </a:rPr>
              <a:t>Jeya R</a:t>
            </a:r>
          </a:p>
        </p:txBody>
      </p:sp>
      <p:sp>
        <p:nvSpPr>
          <p:cNvPr id="922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fld id="{732792F4-8C3E-4CF7-83CF-4C5B998AF476}" type="slidenum">
              <a:rPr lang="en-US" altLang="en-US" sz="800">
                <a:latin typeface="Times New Roman" panose="02020603050405020304" pitchFamily="18" charset="0"/>
              </a:rPr>
              <a:pPr>
                <a:lnSpc>
                  <a:spcPct val="100000"/>
                </a:lnSpc>
                <a:buClrTx/>
                <a:buSzTx/>
                <a:buFontTx/>
                <a:buNone/>
              </a:pPr>
              <a:t>3</a:t>
            </a:fld>
            <a:endParaRPr lang="en-US" altLang="en-US" sz="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0089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6101" y="405111"/>
            <a:ext cx="7586663" cy="1120178"/>
          </a:xfr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4000" spc="-405"/>
              <a:t>Phases </a:t>
            </a:r>
            <a:r>
              <a:rPr sz="4000" spc="-45"/>
              <a:t>of </a:t>
            </a:r>
            <a:r>
              <a:rPr sz="4000" spc="-175"/>
              <a:t>Compiler-Intermediate </a:t>
            </a:r>
            <a:r>
              <a:rPr sz="4000" spc="-345"/>
              <a:t>Code</a:t>
            </a:r>
            <a:r>
              <a:rPr sz="4000" spc="-535"/>
              <a:t> </a:t>
            </a:r>
            <a:r>
              <a:rPr sz="4000" spc="-204"/>
              <a:t>Generation</a:t>
            </a:r>
            <a:endParaRPr sz="4000"/>
          </a:p>
        </p:txBody>
      </p:sp>
      <p:sp>
        <p:nvSpPr>
          <p:cNvPr id="36867" name="object 3"/>
          <p:cNvSpPr txBox="1">
            <a:spLocks noChangeArrowheads="1"/>
          </p:cNvSpPr>
          <p:nvPr/>
        </p:nvSpPr>
        <p:spPr bwMode="auto">
          <a:xfrm>
            <a:off x="2211389" y="1793875"/>
            <a:ext cx="7629525" cy="421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60325" rIns="0" bIns="0">
            <a:spAutoFit/>
          </a:bodyPr>
          <a:lstStyle>
            <a:lvl1pPr marL="241300" indent="-22860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ts val="3025"/>
              </a:lnSpc>
              <a:spcBef>
                <a:spcPts val="475"/>
              </a:spcBef>
              <a:buClrTx/>
              <a:buSzTx/>
            </a:pPr>
            <a:r>
              <a:rPr lang="en-US" altLang="en-US" sz="1800">
                <a:latin typeface="Carlito"/>
                <a:ea typeface="Carlito"/>
                <a:cs typeface="Carlito"/>
              </a:rPr>
              <a:t>After semantic analysis the compiler generates an intermediate code  of the source code for the target machine.</a:t>
            </a:r>
          </a:p>
          <a:p>
            <a:pPr>
              <a:lnSpc>
                <a:spcPct val="100000"/>
              </a:lnSpc>
              <a:spcBef>
                <a:spcPts val="625"/>
              </a:spcBef>
              <a:buClrTx/>
              <a:buSzTx/>
            </a:pPr>
            <a:r>
              <a:rPr lang="en-US" altLang="en-US" sz="1800">
                <a:latin typeface="Carlito"/>
                <a:ea typeface="Carlito"/>
                <a:cs typeface="Carlito"/>
              </a:rPr>
              <a:t>It represents a program for some abstract machine.</a:t>
            </a:r>
          </a:p>
          <a:p>
            <a:pPr>
              <a:lnSpc>
                <a:spcPct val="100000"/>
              </a:lnSpc>
              <a:spcBef>
                <a:spcPts val="663"/>
              </a:spcBef>
              <a:buClrTx/>
              <a:buSzTx/>
            </a:pPr>
            <a:r>
              <a:rPr lang="en-US" altLang="en-US" sz="1800">
                <a:latin typeface="Carlito"/>
                <a:ea typeface="Carlito"/>
                <a:cs typeface="Carlito"/>
              </a:rPr>
              <a:t>It is in between the high-level language and the machine language.</a:t>
            </a:r>
          </a:p>
          <a:p>
            <a:pPr>
              <a:lnSpc>
                <a:spcPts val="3025"/>
              </a:lnSpc>
              <a:spcBef>
                <a:spcPts val="1050"/>
              </a:spcBef>
              <a:buClrTx/>
              <a:buSzTx/>
            </a:pPr>
            <a:r>
              <a:rPr lang="en-US" altLang="en-US" sz="1800">
                <a:latin typeface="Carlito"/>
                <a:ea typeface="Carlito"/>
                <a:cs typeface="Carlito"/>
              </a:rPr>
              <a:t>This intermediate code should be generated in such a way that it  makes it easier to be translated into the target machine code.</a:t>
            </a:r>
            <a:br>
              <a:rPr lang="en-US" altLang="en-US" sz="1800">
                <a:latin typeface="Carlito"/>
                <a:ea typeface="Carlito"/>
                <a:cs typeface="Carlito"/>
              </a:rPr>
            </a:br>
            <a:endParaRPr lang="en-US" altLang="en-US" sz="1800">
              <a:latin typeface="Carlito"/>
              <a:ea typeface="Carlito"/>
              <a:cs typeface="Carlito"/>
            </a:endParaRPr>
          </a:p>
          <a:p>
            <a:pPr eaLnBrk="1" hangingPunct="1">
              <a:lnSpc>
                <a:spcPct val="100000"/>
              </a:lnSpc>
              <a:buClrTx/>
              <a:buSzTx/>
            </a:pPr>
            <a:r>
              <a:rPr lang="en-US" altLang="en-US" sz="1800">
                <a:latin typeface="Arial" panose="020B0604020202020204" pitchFamily="34" charset="0"/>
              </a:rPr>
              <a:t>A compiler may produce an explicit intermediate codes representing  the source program.</a:t>
            </a:r>
          </a:p>
          <a:p>
            <a:pPr eaLnBrk="1" hangingPunct="1">
              <a:lnSpc>
                <a:spcPct val="100000"/>
              </a:lnSpc>
              <a:buClrTx/>
              <a:buSzTx/>
            </a:pPr>
            <a:r>
              <a:rPr lang="en-US" altLang="en-US" sz="1800">
                <a:latin typeface="Arial" panose="020B0604020202020204" pitchFamily="34" charset="0"/>
              </a:rPr>
              <a:t>These intermediate codes are generally machine (architecture independent). But the level of intermediate codes is close to the level   of machine codes</a:t>
            </a:r>
            <a:endParaRPr lang="en-US" altLang="en-US" sz="1800">
              <a:latin typeface="Carlito"/>
              <a:ea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5462324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1388" y="405111"/>
            <a:ext cx="7588250" cy="1120178"/>
          </a:xfr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spcBef>
                <a:spcPts val="95"/>
              </a:spcBef>
              <a:defRPr/>
            </a:pPr>
            <a:r>
              <a:rPr sz="4000" spc="-405"/>
              <a:t>Phases </a:t>
            </a:r>
            <a:r>
              <a:rPr sz="4000" spc="-40"/>
              <a:t>of </a:t>
            </a:r>
            <a:r>
              <a:rPr sz="4000" spc="-175"/>
              <a:t>Compiler-Intermediate </a:t>
            </a:r>
            <a:r>
              <a:rPr sz="4000" spc="-345"/>
              <a:t>Code</a:t>
            </a:r>
            <a:r>
              <a:rPr sz="4000" spc="-545"/>
              <a:t> </a:t>
            </a:r>
            <a:r>
              <a:rPr sz="4000" spc="-204"/>
              <a:t>Generation</a:t>
            </a:r>
            <a:endParaRPr sz="4000"/>
          </a:p>
        </p:txBody>
      </p:sp>
      <p:sp>
        <p:nvSpPr>
          <p:cNvPr id="37891" name="object 3"/>
          <p:cNvSpPr txBox="1">
            <a:spLocks noChangeArrowheads="1"/>
          </p:cNvSpPr>
          <p:nvPr/>
        </p:nvSpPr>
        <p:spPr bwMode="auto">
          <a:xfrm>
            <a:off x="2211388" y="1706563"/>
            <a:ext cx="7143750" cy="128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8425" rIns="0" bIns="0">
            <a:spAutoFit/>
          </a:bodyPr>
          <a:lstStyle>
            <a:lvl1pPr marL="241300" indent="-22860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ts val="775"/>
              </a:spcBef>
              <a:buClrTx/>
              <a:buSzTx/>
            </a:pPr>
            <a:r>
              <a:rPr lang="en-US" altLang="en-US" sz="1800">
                <a:latin typeface="Carlito"/>
                <a:ea typeface="Carlito"/>
                <a:cs typeface="Carlito"/>
              </a:rPr>
              <a:t>An intermediate form called </a:t>
            </a:r>
            <a:r>
              <a:rPr lang="en-US" altLang="en-US" sz="1800">
                <a:solidFill>
                  <a:srgbClr val="FF0000"/>
                </a:solidFill>
                <a:latin typeface="Carlito"/>
                <a:ea typeface="Carlito"/>
                <a:cs typeface="Carlito"/>
              </a:rPr>
              <a:t>three-address code </a:t>
            </a:r>
            <a:r>
              <a:rPr lang="en-US" altLang="en-US" sz="1800">
                <a:latin typeface="Carlito"/>
                <a:ea typeface="Carlito"/>
                <a:cs typeface="Carlito"/>
              </a:rPr>
              <a:t>were used</a:t>
            </a:r>
          </a:p>
          <a:p>
            <a:pPr>
              <a:lnSpc>
                <a:spcPts val="3025"/>
              </a:lnSpc>
              <a:spcBef>
                <a:spcPts val="1063"/>
              </a:spcBef>
              <a:buClrTx/>
              <a:buSzTx/>
            </a:pPr>
            <a:r>
              <a:rPr lang="en-US" altLang="en-US" sz="1800">
                <a:latin typeface="Carlito"/>
                <a:ea typeface="Carlito"/>
                <a:cs typeface="Carlito"/>
              </a:rPr>
              <a:t>It consists of a sequence of assembly-like instructions with three  operands per instruction. Each operand can act like a register.</a:t>
            </a:r>
          </a:p>
        </p:txBody>
      </p:sp>
      <p:sp>
        <p:nvSpPr>
          <p:cNvPr id="37892" name="object 4"/>
          <p:cNvSpPr>
            <a:spLocks noChangeArrowheads="1"/>
          </p:cNvSpPr>
          <p:nvPr/>
        </p:nvSpPr>
        <p:spPr bwMode="auto">
          <a:xfrm>
            <a:off x="4567238" y="3643314"/>
            <a:ext cx="2851150" cy="16859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5792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6626" y="3174205"/>
            <a:ext cx="4278313" cy="1674817"/>
          </a:xfr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sz="6000" spc="-484"/>
              <a:t>Code</a:t>
            </a:r>
            <a:r>
              <a:rPr sz="6000" spc="-385"/>
              <a:t> </a:t>
            </a:r>
            <a:r>
              <a:rPr sz="6000" spc="-204"/>
              <a:t>Optimization</a:t>
            </a:r>
            <a:endParaRPr sz="6000"/>
          </a:p>
        </p:txBody>
      </p:sp>
    </p:spTree>
    <p:extLst>
      <p:ext uri="{BB962C8B-B14F-4D97-AF65-F5344CB8AC3E}">
        <p14:creationId xmlns:p14="http://schemas.microsoft.com/office/powerpoint/2010/main" val="15849816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1388" y="341927"/>
            <a:ext cx="6496050" cy="1232260"/>
          </a:xfr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spcBef>
                <a:spcPts val="105"/>
              </a:spcBef>
              <a:defRPr/>
            </a:pPr>
            <a:r>
              <a:rPr spc="-415"/>
              <a:t>Phases </a:t>
            </a:r>
            <a:r>
              <a:rPr spc="-30"/>
              <a:t>of </a:t>
            </a:r>
            <a:r>
              <a:rPr spc="-240"/>
              <a:t>Compiler-Code</a:t>
            </a:r>
            <a:r>
              <a:rPr spc="-315"/>
              <a:t> </a:t>
            </a:r>
            <a:r>
              <a:rPr spc="-150"/>
              <a:t>Optimization</a:t>
            </a:r>
          </a:p>
        </p:txBody>
      </p:sp>
      <p:sp>
        <p:nvSpPr>
          <p:cNvPr id="39939" name="object 3"/>
          <p:cNvSpPr txBox="1">
            <a:spLocks noChangeArrowheads="1"/>
          </p:cNvSpPr>
          <p:nvPr/>
        </p:nvSpPr>
        <p:spPr bwMode="auto">
          <a:xfrm>
            <a:off x="2211388" y="1706563"/>
            <a:ext cx="7569200" cy="1761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8425" rIns="0" bIns="0">
            <a:spAutoFit/>
          </a:bodyPr>
          <a:lstStyle>
            <a:lvl1pPr marL="241300" indent="-22860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buClrTx/>
              <a:buSzTx/>
            </a:pPr>
            <a:r>
              <a:rPr lang="en-US" altLang="en-US" sz="1800">
                <a:ea typeface="Carlito"/>
                <a:cs typeface="Carlito"/>
              </a:rPr>
              <a:t>The next phase does code optimization of the intermediate code.</a:t>
            </a:r>
          </a:p>
          <a:p>
            <a:pPr eaLnBrk="1" hangingPunct="1">
              <a:buClrTx/>
              <a:buSzTx/>
            </a:pPr>
            <a:r>
              <a:rPr lang="en-US" altLang="en-US" sz="1800">
                <a:ea typeface="Carlito"/>
                <a:cs typeface="Carlito"/>
              </a:rPr>
              <a:t>Optimization can be assumed as something that removes  unnecessary code lines, and arranges the sequence of statements in  order to speed up the program execution without wasting resources  (CPU, memory).</a:t>
            </a:r>
          </a:p>
        </p:txBody>
      </p:sp>
      <p:sp>
        <p:nvSpPr>
          <p:cNvPr id="39940" name="object 4"/>
          <p:cNvSpPr>
            <a:spLocks noChangeArrowheads="1"/>
          </p:cNvSpPr>
          <p:nvPr/>
        </p:nvSpPr>
        <p:spPr bwMode="auto">
          <a:xfrm>
            <a:off x="6975475" y="4602164"/>
            <a:ext cx="1919288" cy="72548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9941" name="object 5"/>
          <p:cNvSpPr>
            <a:spLocks noChangeArrowheads="1"/>
          </p:cNvSpPr>
          <p:nvPr/>
        </p:nvSpPr>
        <p:spPr bwMode="auto">
          <a:xfrm>
            <a:off x="2900364" y="4478338"/>
            <a:ext cx="1501775" cy="889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pSp>
        <p:nvGrpSpPr>
          <p:cNvPr id="39942" name="object 6"/>
          <p:cNvGrpSpPr>
            <a:grpSpLocks/>
          </p:cNvGrpSpPr>
          <p:nvPr/>
        </p:nvGrpSpPr>
        <p:grpSpPr bwMode="auto">
          <a:xfrm>
            <a:off x="4927601" y="4687889"/>
            <a:ext cx="1349375" cy="530225"/>
            <a:chOff x="4538471" y="4687823"/>
            <a:chExt cx="1798320" cy="530860"/>
          </a:xfrm>
        </p:grpSpPr>
        <p:sp>
          <p:nvSpPr>
            <p:cNvPr id="39943" name="object 7"/>
            <p:cNvSpPr>
              <a:spLocks/>
            </p:cNvSpPr>
            <p:nvPr/>
          </p:nvSpPr>
          <p:spPr bwMode="auto">
            <a:xfrm>
              <a:off x="4544567" y="4693919"/>
              <a:ext cx="1786255" cy="518159"/>
            </a:xfrm>
            <a:custGeom>
              <a:avLst/>
              <a:gdLst>
                <a:gd name="T0" fmla="*/ 1527056 w 1786254"/>
                <a:gd name="T1" fmla="*/ 0 h 518160"/>
                <a:gd name="T2" fmla="*/ 1527056 w 1786254"/>
                <a:gd name="T3" fmla="*/ 129539 h 518160"/>
                <a:gd name="T4" fmla="*/ 0 w 1786254"/>
                <a:gd name="T5" fmla="*/ 129539 h 518160"/>
                <a:gd name="T6" fmla="*/ 0 w 1786254"/>
                <a:gd name="T7" fmla="*/ 388611 h 518160"/>
                <a:gd name="T8" fmla="*/ 1527056 w 1786254"/>
                <a:gd name="T9" fmla="*/ 388611 h 518160"/>
                <a:gd name="T10" fmla="*/ 1527056 w 1786254"/>
                <a:gd name="T11" fmla="*/ 518151 h 518160"/>
                <a:gd name="T12" fmla="*/ 1786136 w 1786254"/>
                <a:gd name="T13" fmla="*/ 259079 h 518160"/>
                <a:gd name="T14" fmla="*/ 1527056 w 1786254"/>
                <a:gd name="T15" fmla="*/ 0 h 51816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786254" h="518160">
                  <a:moveTo>
                    <a:pt x="1527048" y="0"/>
                  </a:moveTo>
                  <a:lnTo>
                    <a:pt x="1527048" y="129539"/>
                  </a:lnTo>
                  <a:lnTo>
                    <a:pt x="0" y="129539"/>
                  </a:lnTo>
                  <a:lnTo>
                    <a:pt x="0" y="388619"/>
                  </a:lnTo>
                  <a:lnTo>
                    <a:pt x="1527048" y="388619"/>
                  </a:lnTo>
                  <a:lnTo>
                    <a:pt x="1527048" y="518159"/>
                  </a:lnTo>
                  <a:lnTo>
                    <a:pt x="1786128" y="259079"/>
                  </a:lnTo>
                  <a:lnTo>
                    <a:pt x="152704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39944" name="object 8"/>
            <p:cNvSpPr>
              <a:spLocks/>
            </p:cNvSpPr>
            <p:nvPr/>
          </p:nvSpPr>
          <p:spPr bwMode="auto">
            <a:xfrm>
              <a:off x="4544567" y="4693919"/>
              <a:ext cx="1786255" cy="518159"/>
            </a:xfrm>
            <a:custGeom>
              <a:avLst/>
              <a:gdLst>
                <a:gd name="T0" fmla="*/ 0 w 1786254"/>
                <a:gd name="T1" fmla="*/ 129539 h 518160"/>
                <a:gd name="T2" fmla="*/ 1527056 w 1786254"/>
                <a:gd name="T3" fmla="*/ 129539 h 518160"/>
                <a:gd name="T4" fmla="*/ 1527056 w 1786254"/>
                <a:gd name="T5" fmla="*/ 0 h 518160"/>
                <a:gd name="T6" fmla="*/ 1786136 w 1786254"/>
                <a:gd name="T7" fmla="*/ 259079 h 518160"/>
                <a:gd name="T8" fmla="*/ 1527056 w 1786254"/>
                <a:gd name="T9" fmla="*/ 518151 h 518160"/>
                <a:gd name="T10" fmla="*/ 1527056 w 1786254"/>
                <a:gd name="T11" fmla="*/ 388611 h 518160"/>
                <a:gd name="T12" fmla="*/ 0 w 1786254"/>
                <a:gd name="T13" fmla="*/ 388611 h 518160"/>
                <a:gd name="T14" fmla="*/ 0 w 1786254"/>
                <a:gd name="T15" fmla="*/ 129539 h 51816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786254" h="518160">
                  <a:moveTo>
                    <a:pt x="0" y="129539"/>
                  </a:moveTo>
                  <a:lnTo>
                    <a:pt x="1527048" y="129539"/>
                  </a:lnTo>
                  <a:lnTo>
                    <a:pt x="1527048" y="0"/>
                  </a:lnTo>
                  <a:lnTo>
                    <a:pt x="1786128" y="259079"/>
                  </a:lnTo>
                  <a:lnTo>
                    <a:pt x="1527048" y="518159"/>
                  </a:lnTo>
                  <a:lnTo>
                    <a:pt x="1527048" y="388619"/>
                  </a:lnTo>
                  <a:lnTo>
                    <a:pt x="0" y="388619"/>
                  </a:lnTo>
                  <a:lnTo>
                    <a:pt x="0" y="129539"/>
                  </a:lnTo>
                  <a:close/>
                </a:path>
              </a:pathLst>
            </a:custGeom>
            <a:noFill/>
            <a:ln w="12192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5143258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6626" y="3174205"/>
            <a:ext cx="3910013" cy="1674817"/>
          </a:xfr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sz="6000" spc="-484"/>
              <a:t>Code</a:t>
            </a:r>
            <a:r>
              <a:rPr sz="6000" spc="-395"/>
              <a:t> </a:t>
            </a:r>
            <a:r>
              <a:rPr sz="6000" spc="-265"/>
              <a:t>Generation</a:t>
            </a:r>
            <a:endParaRPr sz="6000"/>
          </a:p>
        </p:txBody>
      </p:sp>
    </p:spTree>
    <p:extLst>
      <p:ext uri="{BB962C8B-B14F-4D97-AF65-F5344CB8AC3E}">
        <p14:creationId xmlns:p14="http://schemas.microsoft.com/office/powerpoint/2010/main" val="23229080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1388" y="341927"/>
            <a:ext cx="6227762" cy="1232260"/>
          </a:xfr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spcBef>
                <a:spcPts val="105"/>
              </a:spcBef>
              <a:defRPr/>
            </a:pPr>
            <a:r>
              <a:rPr spc="-415"/>
              <a:t>Phases </a:t>
            </a:r>
            <a:r>
              <a:rPr spc="-30"/>
              <a:t>of </a:t>
            </a:r>
            <a:r>
              <a:rPr spc="-240"/>
              <a:t>Compiler-Code</a:t>
            </a:r>
            <a:r>
              <a:rPr spc="-315"/>
              <a:t> </a:t>
            </a:r>
            <a:r>
              <a:rPr spc="-195"/>
              <a:t>Generation</a:t>
            </a:r>
          </a:p>
        </p:txBody>
      </p:sp>
      <p:sp>
        <p:nvSpPr>
          <p:cNvPr id="41987" name="object 3"/>
          <p:cNvSpPr txBox="1">
            <a:spLocks noChangeArrowheads="1"/>
          </p:cNvSpPr>
          <p:nvPr/>
        </p:nvSpPr>
        <p:spPr bwMode="auto">
          <a:xfrm>
            <a:off x="2211388" y="1793876"/>
            <a:ext cx="7651750" cy="3795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55244" rIns="0" bIns="0">
            <a:spAutoFit/>
          </a:bodyPr>
          <a:lstStyle>
            <a:lvl1pPr marL="241300" indent="-22860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just" eaLnBrk="1" hangingPunct="1">
              <a:buClrTx/>
              <a:buSzTx/>
            </a:pPr>
            <a:r>
              <a:rPr lang="en-US" altLang="en-US" sz="1800">
                <a:ea typeface="Carlito"/>
                <a:cs typeface="Carlito"/>
              </a:rPr>
              <a:t>In this phase, the code generator takes the optimized representation  of the intermediate code and maps it to the target machine  language.</a:t>
            </a:r>
          </a:p>
          <a:p>
            <a:pPr algn="just" eaLnBrk="1" hangingPunct="1">
              <a:buClrTx/>
              <a:buSzTx/>
            </a:pPr>
            <a:r>
              <a:rPr lang="en-US" altLang="en-US" sz="1800">
                <a:ea typeface="Carlito"/>
                <a:cs typeface="Carlito"/>
              </a:rPr>
              <a:t>If the </a:t>
            </a:r>
            <a:r>
              <a:rPr lang="en-US" altLang="en-US" sz="1800">
                <a:solidFill>
                  <a:srgbClr val="FF0000"/>
                </a:solidFill>
                <a:ea typeface="Carlito"/>
                <a:cs typeface="Carlito"/>
              </a:rPr>
              <a:t>target language is machine code, registers or memory locations  are selected for each of the variables </a:t>
            </a:r>
            <a:r>
              <a:rPr lang="en-US" altLang="en-US" sz="1800">
                <a:ea typeface="Carlito"/>
                <a:cs typeface="Carlito"/>
              </a:rPr>
              <a:t>used by the program.</a:t>
            </a:r>
          </a:p>
          <a:p>
            <a:pPr algn="just" eaLnBrk="1" hangingPunct="1">
              <a:buClrTx/>
              <a:buSzTx/>
            </a:pPr>
            <a:r>
              <a:rPr lang="en-US" altLang="en-US" sz="1800"/>
              <a:t>	</a:t>
            </a:r>
            <a:r>
              <a:rPr lang="en-US" altLang="en-US" sz="1800">
                <a:ea typeface="Carlito"/>
                <a:cs typeface="Carlito"/>
              </a:rPr>
              <a:t>Then, the intermediate instructions are translated into sequences of  machine instructions that perform the same task.</a:t>
            </a:r>
          </a:p>
          <a:p>
            <a:pPr eaLnBrk="1" hangingPunct="1">
              <a:buClrTx/>
              <a:buSzTx/>
            </a:pPr>
            <a:r>
              <a:rPr lang="en-US" altLang="en-US" sz="1800"/>
              <a:t>Produces the target language in a specific architecture.</a:t>
            </a:r>
          </a:p>
          <a:p>
            <a:pPr eaLnBrk="1" hangingPunct="1">
              <a:buClrTx/>
              <a:buSzTx/>
            </a:pPr>
            <a:r>
              <a:rPr lang="en-US" altLang="en-US" sz="1800"/>
              <a:t>The target program is normally is a relocatable object file containing  the machine codes</a:t>
            </a:r>
            <a:endParaRPr lang="en-US" altLang="en-US" sz="1800">
              <a:ea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8229934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1388" y="341927"/>
            <a:ext cx="6227762" cy="1232260"/>
          </a:xfr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spcBef>
                <a:spcPts val="105"/>
              </a:spcBef>
              <a:defRPr/>
            </a:pPr>
            <a:r>
              <a:rPr spc="-415"/>
              <a:t>Phases </a:t>
            </a:r>
            <a:r>
              <a:rPr spc="-30"/>
              <a:t>of </a:t>
            </a:r>
            <a:r>
              <a:rPr spc="-240"/>
              <a:t>Compiler-Code</a:t>
            </a:r>
            <a:r>
              <a:rPr spc="-325"/>
              <a:t> </a:t>
            </a:r>
            <a:r>
              <a:rPr spc="-195"/>
              <a:t>Generation</a:t>
            </a:r>
          </a:p>
        </p:txBody>
      </p:sp>
      <p:sp>
        <p:nvSpPr>
          <p:cNvPr id="43011" name="object 3"/>
          <p:cNvSpPr txBox="1">
            <a:spLocks noChangeArrowheads="1"/>
          </p:cNvSpPr>
          <p:nvPr/>
        </p:nvSpPr>
        <p:spPr bwMode="auto">
          <a:xfrm>
            <a:off x="2211388" y="1793875"/>
            <a:ext cx="7580312" cy="2112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60325" rIns="0" bIns="0">
            <a:spAutoFit/>
          </a:bodyPr>
          <a:lstStyle>
            <a:lvl1pPr marL="241300" indent="-22860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just">
              <a:lnSpc>
                <a:spcPts val="3025"/>
              </a:lnSpc>
              <a:spcBef>
                <a:spcPts val="475"/>
              </a:spcBef>
              <a:buClrTx/>
              <a:buSzTx/>
            </a:pPr>
            <a:r>
              <a:rPr lang="en-US" altLang="en-US" sz="2000">
                <a:ea typeface="Carlito"/>
                <a:cs typeface="Carlito"/>
              </a:rPr>
              <a:t>For example, using registers R1 and R2, the intermediate code might  get translated into the machine code</a:t>
            </a:r>
          </a:p>
          <a:p>
            <a:pPr algn="just">
              <a:lnSpc>
                <a:spcPts val="3025"/>
              </a:lnSpc>
              <a:spcBef>
                <a:spcPts val="1000"/>
              </a:spcBef>
              <a:buClrTx/>
              <a:buSzTx/>
            </a:pPr>
            <a:r>
              <a:rPr lang="en-US" altLang="en-US" sz="2000">
                <a:ea typeface="Carlito"/>
                <a:cs typeface="Carlito"/>
              </a:rPr>
              <a:t>The first operand of each instruction specifies a destination. The F in  each instruction tells us that it deals with floating-point numbers.</a:t>
            </a:r>
          </a:p>
        </p:txBody>
      </p:sp>
      <p:sp>
        <p:nvSpPr>
          <p:cNvPr id="43012" name="object 4"/>
          <p:cNvSpPr>
            <a:spLocks noChangeArrowheads="1"/>
          </p:cNvSpPr>
          <p:nvPr/>
        </p:nvSpPr>
        <p:spPr bwMode="auto">
          <a:xfrm>
            <a:off x="4522788" y="4038601"/>
            <a:ext cx="2716212" cy="188277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8613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IN" spc="-405"/>
              <a:t>Phases </a:t>
            </a:r>
            <a:r>
              <a:rPr lang="en-IN" spc="-45"/>
              <a:t>of </a:t>
            </a:r>
            <a:r>
              <a:rPr lang="en-IN" spc="-204"/>
              <a:t>Compiler-Translation</a:t>
            </a:r>
            <a:r>
              <a:rPr lang="en-IN" spc="-360"/>
              <a:t> </a:t>
            </a:r>
            <a:r>
              <a:rPr lang="en-IN" spc="-35"/>
              <a:t>of  </a:t>
            </a:r>
            <a:r>
              <a:rPr lang="en-IN" spc="-220"/>
              <a:t>assignment</a:t>
            </a:r>
            <a:r>
              <a:rPr lang="en-IN" spc="-215"/>
              <a:t> </a:t>
            </a:r>
            <a:r>
              <a:rPr lang="en-IN" spc="-140"/>
              <a:t>statement</a:t>
            </a:r>
            <a:endParaRPr lang="en-IN"/>
          </a:p>
        </p:txBody>
      </p:sp>
      <p:sp>
        <p:nvSpPr>
          <p:cNvPr id="4403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Jeya R</a:t>
            </a:r>
          </a:p>
        </p:txBody>
      </p:sp>
      <p:sp>
        <p:nvSpPr>
          <p:cNvPr id="4403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fld id="{C5A96BF0-3047-424C-94FF-12EB21BCF0C4}" type="slidenum">
              <a:rPr lang="en-US" altLang="en-US" sz="1400">
                <a:solidFill>
                  <a:srgbClr val="FFFFFF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buClrTx/>
                <a:buSzTx/>
                <a:buFontTx/>
                <a:buNone/>
              </a:pPr>
              <a:t>37</a:t>
            </a:fld>
            <a:endParaRPr lang="en-US" altLang="en-US" sz="1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4403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1200" y="2135189"/>
            <a:ext cx="8229600" cy="3806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77062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Cousins of Compiler- Language </a:t>
            </a:r>
            <a:br>
              <a:rPr lang="en-US"/>
            </a:br>
            <a:r>
              <a:rPr lang="en-US"/>
              <a:t>Processing  System</a:t>
            </a:r>
            <a:endParaRPr lang="en-IN"/>
          </a:p>
        </p:txBody>
      </p:sp>
      <p:sp>
        <p:nvSpPr>
          <p:cNvPr id="45059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Jeya R</a:t>
            </a:r>
          </a:p>
        </p:txBody>
      </p:sp>
      <p:sp>
        <p:nvSpPr>
          <p:cNvPr id="4506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fld id="{BA58D214-BEF2-4020-B7F4-F93359CC4AEB}" type="slidenum">
              <a:rPr lang="en-US" altLang="en-US" sz="1400">
                <a:solidFill>
                  <a:srgbClr val="FFFFFF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buClrTx/>
                <a:buSzTx/>
                <a:buFontTx/>
                <a:buNone/>
              </a:pPr>
              <a:t>38</a:t>
            </a:fld>
            <a:endParaRPr lang="en-US" altLang="en-US" sz="1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4506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86275" y="1905000"/>
            <a:ext cx="3219450" cy="426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20694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>
            <a:spLocks noGrp="1"/>
          </p:cNvSpPr>
          <p:nvPr>
            <p:ph type="ftr" sz="quarter" idx="11"/>
          </p:nvPr>
        </p:nvSpPr>
        <p:spPr>
          <a:xfrm>
            <a:off x="5532439" y="6477000"/>
            <a:ext cx="1125537" cy="153988"/>
          </a:xfr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1240"/>
              </a:lnSpc>
              <a:defRPr/>
            </a:pPr>
            <a:r>
              <a:rPr lang="en-IN" spc="-5"/>
              <a:t>Jeya R</a:t>
            </a:r>
            <a:endParaRPr spc="-15"/>
          </a:p>
        </p:txBody>
      </p:sp>
      <p:sp>
        <p:nvSpPr>
          <p:cNvPr id="46083" name="object 5"/>
          <p:cNvSpPr>
            <a:spLocks noGrp="1"/>
          </p:cNvSpPr>
          <p:nvPr>
            <p:ph type="sldNum" sz="quarter" idx="12"/>
          </p:nvPr>
        </p:nvSpPr>
        <p:spPr bwMode="auto">
          <a:xfrm>
            <a:off x="9793289" y="6247098"/>
            <a:ext cx="206375" cy="52648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64189" rIns="0" bIns="0" rtlCol="0" anchor="ctr">
            <a:spAutoFit/>
          </a:bodyPr>
          <a:lstStyle>
            <a:lvl1pPr marL="79375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ts val="1238"/>
              </a:lnSpc>
              <a:buClrTx/>
              <a:buSzTx/>
              <a:buNone/>
            </a:pPr>
            <a:fld id="{B9CCD667-8149-4934-BCF9-8A766C261962}" type="slidenum">
              <a:rPr lang="en-US" altLang="en-US" sz="1400">
                <a:solidFill>
                  <a:srgbClr val="FFFFFF"/>
                </a:solidFill>
                <a:latin typeface="Arial" panose="020B0604020202020204" pitchFamily="34" charset="0"/>
              </a:rPr>
              <a:pPr>
                <a:lnSpc>
                  <a:spcPts val="1238"/>
                </a:lnSpc>
                <a:buClrTx/>
                <a:buSzTx/>
                <a:buNone/>
              </a:pPr>
              <a:t>39</a:t>
            </a:fld>
            <a:endParaRPr lang="en-US" altLang="en-US" sz="1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1388" y="341927"/>
            <a:ext cx="2220912" cy="1232260"/>
          </a:xfr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spcBef>
                <a:spcPts val="105"/>
              </a:spcBef>
              <a:defRPr/>
            </a:pPr>
            <a:r>
              <a:rPr spc="-260"/>
              <a:t>Preprocessor</a:t>
            </a:r>
          </a:p>
        </p:txBody>
      </p:sp>
      <p:sp>
        <p:nvSpPr>
          <p:cNvPr id="46085" name="object 3"/>
          <p:cNvSpPr txBox="1">
            <a:spLocks noChangeArrowheads="1"/>
          </p:cNvSpPr>
          <p:nvPr/>
        </p:nvSpPr>
        <p:spPr bwMode="auto">
          <a:xfrm>
            <a:off x="2211388" y="1706563"/>
            <a:ext cx="7543800" cy="3279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8425" rIns="0" bIns="0">
            <a:spAutoFit/>
          </a:bodyPr>
          <a:lstStyle>
            <a:lvl1pPr marL="241300" indent="-22860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698500" indent="-22860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ts val="775"/>
              </a:spcBef>
              <a:buClrTx/>
              <a:buSzTx/>
            </a:pPr>
            <a:r>
              <a:rPr lang="en-US" altLang="en-US" sz="2000">
                <a:latin typeface="Cambria "/>
                <a:ea typeface="Carlito"/>
                <a:cs typeface="Carlito"/>
              </a:rPr>
              <a:t>Pre-processors produce input to compilers</a:t>
            </a:r>
          </a:p>
          <a:p>
            <a:pPr>
              <a:lnSpc>
                <a:spcPct val="100000"/>
              </a:lnSpc>
              <a:spcBef>
                <a:spcPts val="675"/>
              </a:spcBef>
              <a:buClrTx/>
              <a:buSzTx/>
            </a:pPr>
            <a:r>
              <a:rPr lang="en-US" altLang="en-US" sz="2000">
                <a:latin typeface="Cambria "/>
                <a:ea typeface="Carlito"/>
                <a:cs typeface="Carlito"/>
              </a:rPr>
              <a:t>The functions performed are:</a:t>
            </a:r>
          </a:p>
          <a:p>
            <a:pPr lvl="1">
              <a:lnSpc>
                <a:spcPct val="100000"/>
              </a:lnSpc>
              <a:spcBef>
                <a:spcPts val="238"/>
              </a:spcBef>
              <a:buClrTx/>
              <a:buSzTx/>
            </a:pPr>
            <a:r>
              <a:rPr lang="en-US" altLang="en-US" sz="2000" b="1">
                <a:solidFill>
                  <a:srgbClr val="FF0000"/>
                </a:solidFill>
                <a:latin typeface="Cambria "/>
                <a:ea typeface="Carlito"/>
                <a:cs typeface="Carlito"/>
              </a:rPr>
              <a:t>Macro processing </a:t>
            </a:r>
            <a:r>
              <a:rPr lang="en-US" altLang="en-US" sz="2000">
                <a:latin typeface="Cambria "/>
                <a:ea typeface="Carlito"/>
                <a:cs typeface="Carlito"/>
              </a:rPr>
              <a:t>- allows user to define macros</a:t>
            </a:r>
          </a:p>
          <a:p>
            <a:pPr lvl="1">
              <a:lnSpc>
                <a:spcPct val="100000"/>
              </a:lnSpc>
              <a:spcBef>
                <a:spcPts val="213"/>
              </a:spcBef>
              <a:buClrTx/>
              <a:buSzTx/>
            </a:pPr>
            <a:r>
              <a:rPr lang="en-US" altLang="en-US" sz="2000" b="1">
                <a:solidFill>
                  <a:srgbClr val="FF0000"/>
                </a:solidFill>
                <a:latin typeface="Cambria "/>
                <a:ea typeface="Carlito"/>
                <a:cs typeface="Carlito"/>
              </a:rPr>
              <a:t>File inclusion </a:t>
            </a:r>
            <a:r>
              <a:rPr lang="en-US" altLang="en-US" sz="2000">
                <a:latin typeface="Cambria "/>
                <a:ea typeface="Carlito"/>
                <a:cs typeface="Carlito"/>
              </a:rPr>
              <a:t>- include header files into the program</a:t>
            </a:r>
          </a:p>
          <a:p>
            <a:pPr lvl="1">
              <a:lnSpc>
                <a:spcPts val="2588"/>
              </a:lnSpc>
              <a:spcBef>
                <a:spcPts val="550"/>
              </a:spcBef>
              <a:buClrTx/>
              <a:buSzTx/>
            </a:pPr>
            <a:r>
              <a:rPr lang="en-US" altLang="en-US" sz="2000" b="1">
                <a:solidFill>
                  <a:srgbClr val="FF0000"/>
                </a:solidFill>
                <a:latin typeface="Cambria "/>
                <a:ea typeface="Carlito"/>
                <a:cs typeface="Carlito"/>
              </a:rPr>
              <a:t>Rational pre-processors </a:t>
            </a:r>
            <a:r>
              <a:rPr lang="en-US" altLang="en-US" sz="2000">
                <a:latin typeface="Cambria "/>
                <a:ea typeface="Carlito"/>
                <a:cs typeface="Carlito"/>
              </a:rPr>
              <a:t>- It augment older languages with more modern  flow-of-control and data structuring facilities</a:t>
            </a:r>
          </a:p>
          <a:p>
            <a:pPr lvl="1">
              <a:lnSpc>
                <a:spcPts val="2738"/>
              </a:lnSpc>
              <a:spcBef>
                <a:spcPts val="175"/>
              </a:spcBef>
              <a:buClrTx/>
              <a:buSzTx/>
            </a:pPr>
            <a:r>
              <a:rPr lang="en-US" altLang="en-US" sz="2000" b="1">
                <a:solidFill>
                  <a:srgbClr val="FF0000"/>
                </a:solidFill>
                <a:latin typeface="Cambria "/>
                <a:ea typeface="Carlito"/>
                <a:cs typeface="Carlito"/>
              </a:rPr>
              <a:t>Language extension </a:t>
            </a:r>
            <a:r>
              <a:rPr lang="en-US" altLang="en-US" sz="2000">
                <a:latin typeface="Cambria "/>
                <a:ea typeface="Carlito"/>
                <a:cs typeface="Carlito"/>
              </a:rPr>
              <a:t>- It attempt to add capabilities to the language by what</a:t>
            </a:r>
          </a:p>
          <a:p>
            <a:pPr>
              <a:lnSpc>
                <a:spcPts val="2738"/>
              </a:lnSpc>
              <a:buClrTx/>
              <a:buSzTx/>
              <a:buNone/>
            </a:pPr>
            <a:r>
              <a:rPr lang="en-US" altLang="en-US" sz="2000">
                <a:latin typeface="Cambria "/>
                <a:ea typeface="Carlito"/>
                <a:cs typeface="Carlito"/>
              </a:rPr>
              <a:t>amounts to built-in macros. (embed query in C)</a:t>
            </a:r>
          </a:p>
        </p:txBody>
      </p:sp>
    </p:spTree>
    <p:extLst>
      <p:ext uri="{BB962C8B-B14F-4D97-AF65-F5344CB8AC3E}">
        <p14:creationId xmlns:p14="http://schemas.microsoft.com/office/powerpoint/2010/main" val="1000899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Compiler - Introduction</a:t>
            </a:r>
            <a:endParaRPr lang="en-IN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41300" algn="just">
              <a:tabLst>
                <a:tab pos="241300" algn="l"/>
              </a:tabLst>
            </a:pPr>
            <a:r>
              <a:rPr lang="en-IN" altLang="en-US" sz="2000">
                <a:ea typeface="Carlito"/>
                <a:cs typeface="Carlito"/>
              </a:rPr>
              <a:t>A compiler is a program that can read a program in one language - the </a:t>
            </a:r>
            <a:r>
              <a:rPr lang="en-IN" altLang="en-US" sz="2000">
                <a:solidFill>
                  <a:srgbClr val="FF0000"/>
                </a:solidFill>
                <a:ea typeface="Carlito"/>
                <a:cs typeface="Carlito"/>
              </a:rPr>
              <a:t>source  language </a:t>
            </a:r>
            <a:r>
              <a:rPr lang="en-IN" altLang="en-US" sz="2000">
                <a:ea typeface="Carlito"/>
                <a:cs typeface="Carlito"/>
              </a:rPr>
              <a:t>- and translate it into an equivalent program in another language - </a:t>
            </a:r>
            <a:r>
              <a:rPr lang="en-IN" altLang="en-US" sz="2000">
                <a:solidFill>
                  <a:srgbClr val="FF0000"/>
                </a:solidFill>
                <a:ea typeface="Carlito"/>
                <a:cs typeface="Carlito"/>
              </a:rPr>
              <a:t>the  target language.</a:t>
            </a:r>
          </a:p>
          <a:p>
            <a:pPr marL="241300" algn="just">
              <a:tabLst>
                <a:tab pos="241300" algn="l"/>
              </a:tabLst>
            </a:pPr>
            <a:r>
              <a:rPr lang="en-IN" altLang="en-US" sz="2000">
                <a:cs typeface="Arial" panose="020B0604020202020204" pitchFamily="34" charset="0"/>
              </a:rPr>
              <a:t>A compiler acts as a translator, transforming human-oriented programming  languages into computer-oriented machine languages.</a:t>
            </a:r>
          </a:p>
          <a:p>
            <a:pPr marL="241300" algn="just">
              <a:buClr>
                <a:srgbClr val="5B9BD4"/>
              </a:buClr>
              <a:tabLst>
                <a:tab pos="241300" algn="l"/>
              </a:tabLst>
            </a:pPr>
            <a:r>
              <a:rPr lang="en-IN" altLang="en-US" sz="2000">
                <a:cs typeface="Arial" panose="020B0604020202020204" pitchFamily="34" charset="0"/>
              </a:rPr>
              <a:t>Ignore </a:t>
            </a:r>
            <a:r>
              <a:rPr lang="en-IN" altLang="en-US" sz="2000">
                <a:solidFill>
                  <a:srgbClr val="FF0000"/>
                </a:solidFill>
                <a:cs typeface="Arial" panose="020B0604020202020204" pitchFamily="34" charset="0"/>
              </a:rPr>
              <a:t>machine-dependent details </a:t>
            </a:r>
            <a:r>
              <a:rPr lang="en-IN" altLang="en-US" sz="2000">
                <a:cs typeface="Arial" panose="020B0604020202020204" pitchFamily="34" charset="0"/>
              </a:rPr>
              <a:t>for programmer</a:t>
            </a:r>
          </a:p>
          <a:p>
            <a:pPr marL="241300">
              <a:tabLst>
                <a:tab pos="241300" algn="l"/>
              </a:tabLst>
            </a:pPr>
            <a:endParaRPr lang="en-IN" altLang="en-US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Jeya R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fld id="{9578F33C-7FC4-4E6E-A757-2DE5469D68C3}" type="slidenum">
              <a:rPr lang="en-US" altLang="en-US" sz="1400">
                <a:solidFill>
                  <a:srgbClr val="FFFFFF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buClrTx/>
                <a:buSzTx/>
                <a:buFontTx/>
                <a:buNone/>
              </a:pPr>
              <a:t>4</a:t>
            </a:fld>
            <a:endParaRPr lang="en-US" altLang="en-US" sz="1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069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>
            <a:spLocks noGrp="1"/>
          </p:cNvSpPr>
          <p:nvPr>
            <p:ph type="ftr" sz="quarter" idx="11"/>
          </p:nvPr>
        </p:nvSpPr>
        <p:spPr>
          <a:xfrm>
            <a:off x="5532439" y="6477000"/>
            <a:ext cx="1125537" cy="153988"/>
          </a:xfr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1240"/>
              </a:lnSpc>
              <a:defRPr/>
            </a:pPr>
            <a:r>
              <a:rPr lang="en-IN" spc="-5"/>
              <a:t>Jeya R</a:t>
            </a:r>
            <a:endParaRPr spc="-15"/>
          </a:p>
        </p:txBody>
      </p:sp>
      <p:sp>
        <p:nvSpPr>
          <p:cNvPr id="47107" name="object 7"/>
          <p:cNvSpPr>
            <a:spLocks noGrp="1"/>
          </p:cNvSpPr>
          <p:nvPr>
            <p:ph type="sldNum" sz="quarter" idx="12"/>
          </p:nvPr>
        </p:nvSpPr>
        <p:spPr bwMode="auto">
          <a:xfrm>
            <a:off x="9793289" y="6247098"/>
            <a:ext cx="206375" cy="52648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64189" rIns="0" bIns="0" rtlCol="0" anchor="ctr">
            <a:spAutoFit/>
          </a:bodyPr>
          <a:lstStyle>
            <a:lvl1pPr marL="79375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ts val="1238"/>
              </a:lnSpc>
              <a:buClrTx/>
              <a:buSzTx/>
              <a:buNone/>
            </a:pPr>
            <a:fld id="{F2AFF7FB-BF98-4483-9D5B-849AFA3892E1}" type="slidenum">
              <a:rPr lang="en-US" altLang="en-US" sz="1400">
                <a:solidFill>
                  <a:srgbClr val="FFFFFF"/>
                </a:solidFill>
                <a:latin typeface="Arial" panose="020B0604020202020204" pitchFamily="34" charset="0"/>
              </a:rPr>
              <a:pPr>
                <a:lnSpc>
                  <a:spcPts val="1238"/>
                </a:lnSpc>
                <a:buClrTx/>
                <a:buSzTx/>
                <a:buNone/>
              </a:pPr>
              <a:t>40</a:t>
            </a:fld>
            <a:endParaRPr lang="en-US" altLang="en-US" sz="1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1388" y="646626"/>
            <a:ext cx="2208212" cy="622863"/>
          </a:xfr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spcBef>
                <a:spcPts val="105"/>
              </a:spcBef>
              <a:defRPr/>
            </a:pPr>
            <a:r>
              <a:rPr spc="-260"/>
              <a:t>Assembler</a:t>
            </a:r>
          </a:p>
        </p:txBody>
      </p:sp>
      <p:sp>
        <p:nvSpPr>
          <p:cNvPr id="47109" name="object 3"/>
          <p:cNvSpPr txBox="1">
            <a:spLocks noChangeArrowheads="1"/>
          </p:cNvSpPr>
          <p:nvPr/>
        </p:nvSpPr>
        <p:spPr bwMode="auto">
          <a:xfrm>
            <a:off x="2211389" y="1758950"/>
            <a:ext cx="7170737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4615" rIns="0" bIns="0">
            <a:spAutoFit/>
          </a:bodyPr>
          <a:lstStyle>
            <a:lvl1pPr marL="241300" indent="-22860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ts val="2688"/>
              </a:lnSpc>
              <a:spcBef>
                <a:spcPts val="750"/>
              </a:spcBef>
              <a:buClrTx/>
              <a:buSzTx/>
            </a:pPr>
            <a:r>
              <a:rPr lang="en-US" altLang="en-US" sz="1400">
                <a:latin typeface="Carlito"/>
                <a:ea typeface="Carlito"/>
                <a:cs typeface="Carlito"/>
              </a:rPr>
              <a:t>Assembly code is a mnemonic version of machine code, in which  names are used instead of binary codes for operation</a:t>
            </a:r>
          </a:p>
        </p:txBody>
      </p:sp>
      <p:sp>
        <p:nvSpPr>
          <p:cNvPr id="47110" name="object 4"/>
          <p:cNvSpPr txBox="1">
            <a:spLocks noChangeArrowheads="1"/>
          </p:cNvSpPr>
          <p:nvPr/>
        </p:nvSpPr>
        <p:spPr bwMode="auto">
          <a:xfrm>
            <a:off x="4924426" y="2589214"/>
            <a:ext cx="868363" cy="1628651"/>
          </a:xfrm>
          <a:prstGeom prst="rect">
            <a:avLst/>
          </a:prstGeom>
          <a:noFill/>
          <a:ln w="12192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53975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ts val="1888"/>
              </a:lnSpc>
              <a:buClrTx/>
              <a:buSzTx/>
              <a:buNone/>
            </a:pPr>
            <a:r>
              <a:rPr lang="en-US" altLang="en-US" sz="1400" b="1">
                <a:latin typeface="Carlito"/>
                <a:ea typeface="Carlito"/>
                <a:cs typeface="Carlito"/>
              </a:rPr>
              <a:t>MOV a,R1</a:t>
            </a:r>
            <a:endParaRPr lang="en-US" altLang="en-US" sz="1400">
              <a:latin typeface="Carlito"/>
              <a:ea typeface="Carlito"/>
              <a:cs typeface="Carlito"/>
            </a:endParaRPr>
          </a:p>
          <a:p>
            <a:pPr>
              <a:lnSpc>
                <a:spcPts val="2225"/>
              </a:lnSpc>
              <a:spcBef>
                <a:spcPts val="75"/>
              </a:spcBef>
              <a:buClrTx/>
              <a:buSzTx/>
              <a:buNone/>
            </a:pPr>
            <a:r>
              <a:rPr lang="en-US" altLang="en-US" sz="1400" b="1">
                <a:latin typeface="Carlito"/>
                <a:ea typeface="Carlito"/>
                <a:cs typeface="Carlito"/>
              </a:rPr>
              <a:t>ADD #2,R1  MOV R1,b</a:t>
            </a:r>
            <a:endParaRPr lang="en-US" altLang="en-US" sz="1400">
              <a:latin typeface="Carlito"/>
              <a:ea typeface="Carlito"/>
              <a:cs typeface="Carlito"/>
            </a:endParaRPr>
          </a:p>
        </p:txBody>
      </p:sp>
      <p:sp>
        <p:nvSpPr>
          <p:cNvPr id="47111" name="object 5"/>
          <p:cNvSpPr txBox="1">
            <a:spLocks noChangeArrowheads="1"/>
          </p:cNvSpPr>
          <p:nvPr/>
        </p:nvSpPr>
        <p:spPr bwMode="auto">
          <a:xfrm>
            <a:off x="2220914" y="3419475"/>
            <a:ext cx="7419975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3980" rIns="0" bIns="0">
            <a:spAutoFit/>
          </a:bodyPr>
          <a:lstStyle>
            <a:lvl1pPr marL="228600" indent="-22860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tabLst>
                <a:tab pos="2286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tabLst>
                <a:tab pos="2286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tabLst>
                <a:tab pos="2286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2286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2286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2286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2286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2286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2286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just">
              <a:lnSpc>
                <a:spcPts val="2688"/>
              </a:lnSpc>
              <a:spcBef>
                <a:spcPts val="738"/>
              </a:spcBef>
              <a:buClrTx/>
              <a:buSzTx/>
            </a:pPr>
            <a:endParaRPr lang="en-US" altLang="en-US" sz="1400">
              <a:solidFill>
                <a:srgbClr val="1F4E79"/>
              </a:solidFill>
              <a:latin typeface="Carlito"/>
              <a:ea typeface="Carlito"/>
              <a:cs typeface="Carlito"/>
            </a:endParaRPr>
          </a:p>
          <a:p>
            <a:pPr algn="just">
              <a:lnSpc>
                <a:spcPts val="2688"/>
              </a:lnSpc>
              <a:spcBef>
                <a:spcPts val="738"/>
              </a:spcBef>
              <a:buClrTx/>
              <a:buSzTx/>
            </a:pPr>
            <a:r>
              <a:rPr lang="en-US" altLang="en-US" sz="1400">
                <a:solidFill>
                  <a:srgbClr val="1F4E79"/>
                </a:solidFill>
                <a:latin typeface="Carlito"/>
                <a:ea typeface="Carlito"/>
                <a:cs typeface="Carlito"/>
              </a:rPr>
              <a:t>Some compiler produce assembly code , which will be passed to an  assembler for further processing</a:t>
            </a:r>
            <a:endParaRPr lang="en-US" altLang="en-US" sz="1400">
              <a:latin typeface="Carlito"/>
              <a:ea typeface="Carlito"/>
              <a:cs typeface="Carlito"/>
            </a:endParaRPr>
          </a:p>
          <a:p>
            <a:pPr algn="just">
              <a:lnSpc>
                <a:spcPct val="80000"/>
              </a:lnSpc>
              <a:spcBef>
                <a:spcPts val="1025"/>
              </a:spcBef>
              <a:buClrTx/>
              <a:buSzTx/>
            </a:pPr>
            <a:r>
              <a:rPr lang="en-US" altLang="en-US" sz="1400">
                <a:solidFill>
                  <a:srgbClr val="6F2F9F"/>
                </a:solidFill>
                <a:latin typeface="Carlito"/>
                <a:ea typeface="Carlito"/>
                <a:cs typeface="Carlito"/>
              </a:rPr>
              <a:t>Some other compiler perform the job of assembler, producing  relocatable machine code which will be passed directly to the  loader/link editor</a:t>
            </a:r>
            <a:endParaRPr lang="en-US" altLang="en-US" sz="1400">
              <a:latin typeface="Carlito"/>
              <a:ea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25"/>
              </a:spcBef>
              <a:buClrTx/>
              <a:buSzTx/>
              <a:buNone/>
            </a:pPr>
            <a:endParaRPr lang="en-US" altLang="en-US" sz="2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4017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>
            <a:spLocks noGrp="1"/>
          </p:cNvSpPr>
          <p:nvPr>
            <p:ph type="ftr" sz="quarter" idx="11"/>
          </p:nvPr>
        </p:nvSpPr>
        <p:spPr>
          <a:xfrm>
            <a:off x="5532439" y="6477000"/>
            <a:ext cx="1125537" cy="153988"/>
          </a:xfr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1240"/>
              </a:lnSpc>
              <a:defRPr/>
            </a:pPr>
            <a:r>
              <a:rPr lang="en-IN" spc="-5"/>
              <a:t>Jeya R</a:t>
            </a:r>
            <a:endParaRPr spc="-15"/>
          </a:p>
        </p:txBody>
      </p:sp>
      <p:sp>
        <p:nvSpPr>
          <p:cNvPr id="48131" name="object 6"/>
          <p:cNvSpPr>
            <a:spLocks noGrp="1"/>
          </p:cNvSpPr>
          <p:nvPr>
            <p:ph type="sldNum" sz="quarter" idx="12"/>
          </p:nvPr>
        </p:nvSpPr>
        <p:spPr bwMode="auto">
          <a:xfrm>
            <a:off x="9793289" y="6247098"/>
            <a:ext cx="206375" cy="52648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64189" rIns="0" bIns="0" rtlCol="0" anchor="ctr">
            <a:spAutoFit/>
          </a:bodyPr>
          <a:lstStyle>
            <a:lvl1pPr marL="79375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ts val="1238"/>
              </a:lnSpc>
              <a:buClrTx/>
              <a:buSzTx/>
              <a:buNone/>
            </a:pPr>
            <a:fld id="{33EDA9C2-44DD-49F5-BE7F-E97B0CEAB64D}" type="slidenum">
              <a:rPr lang="en-US" altLang="en-US" sz="1400">
                <a:solidFill>
                  <a:srgbClr val="FFFFFF"/>
                </a:solidFill>
                <a:latin typeface="Arial" panose="020B0604020202020204" pitchFamily="34" charset="0"/>
              </a:rPr>
              <a:pPr>
                <a:lnSpc>
                  <a:spcPts val="1238"/>
                </a:lnSpc>
                <a:buClrTx/>
                <a:buSzTx/>
                <a:buNone/>
              </a:pPr>
              <a:t>41</a:t>
            </a:fld>
            <a:endParaRPr lang="en-US" altLang="en-US" sz="1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1389" y="341927"/>
            <a:ext cx="3419475" cy="1232260"/>
          </a:xfr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spcBef>
                <a:spcPts val="105"/>
              </a:spcBef>
              <a:defRPr/>
            </a:pPr>
            <a:r>
              <a:rPr spc="-425"/>
              <a:t>Two-Pass</a:t>
            </a:r>
            <a:r>
              <a:rPr spc="-275"/>
              <a:t> </a:t>
            </a:r>
            <a:r>
              <a:rPr spc="-260"/>
              <a:t>Assembler</a:t>
            </a:r>
          </a:p>
        </p:txBody>
      </p:sp>
      <p:sp>
        <p:nvSpPr>
          <p:cNvPr id="48133" name="object 3"/>
          <p:cNvSpPr txBox="1">
            <a:spLocks noChangeArrowheads="1"/>
          </p:cNvSpPr>
          <p:nvPr/>
        </p:nvSpPr>
        <p:spPr bwMode="auto">
          <a:xfrm>
            <a:off x="2211388" y="1706564"/>
            <a:ext cx="7651750" cy="182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8425" rIns="0" bIns="0">
            <a:spAutoFit/>
          </a:bodyPr>
          <a:lstStyle>
            <a:lvl1pPr marL="241300" indent="-22860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ts val="775"/>
              </a:spcBef>
              <a:buClrTx/>
              <a:buSzTx/>
            </a:pPr>
            <a:r>
              <a:rPr lang="en-US" altLang="en-US">
                <a:latin typeface="Cambria "/>
                <a:ea typeface="Carlito"/>
                <a:cs typeface="Carlito"/>
              </a:rPr>
              <a:t>This is the simplest form of assembler</a:t>
            </a:r>
          </a:p>
          <a:p>
            <a:pPr>
              <a:lnSpc>
                <a:spcPts val="3025"/>
              </a:lnSpc>
              <a:spcBef>
                <a:spcPts val="1063"/>
              </a:spcBef>
              <a:buClrTx/>
              <a:buSzTx/>
            </a:pPr>
            <a:r>
              <a:rPr lang="en-US" altLang="en-US">
                <a:latin typeface="Cambria "/>
                <a:ea typeface="Carlito"/>
                <a:cs typeface="Carlito"/>
              </a:rPr>
              <a:t>In First pass, all the identifiers that denote storage location are found  and stored in a symbol table.</a:t>
            </a:r>
          </a:p>
          <a:p>
            <a:pPr>
              <a:lnSpc>
                <a:spcPct val="100000"/>
              </a:lnSpc>
              <a:spcBef>
                <a:spcPts val="625"/>
              </a:spcBef>
              <a:buClrTx/>
              <a:buSzTx/>
              <a:buNone/>
            </a:pPr>
            <a:r>
              <a:rPr lang="en-US" altLang="en-US">
                <a:latin typeface="Cambria "/>
                <a:ea typeface="Carlito"/>
                <a:cs typeface="Carlito"/>
              </a:rPr>
              <a:t>Let consider b=a+2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343400" y="3886201"/>
          <a:ext cx="2209800" cy="15240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1691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>
                          <a:latin typeface="Carlito"/>
                          <a:cs typeface="Carlito"/>
                        </a:rPr>
                        <a:t>Identifier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>
                          <a:latin typeface="Carlito"/>
                          <a:cs typeface="Carlito"/>
                        </a:rPr>
                        <a:t>Address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561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a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0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74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b</a:t>
                      </a: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>
                          <a:latin typeface="Carlito"/>
                          <a:cs typeface="Carlito"/>
                        </a:rPr>
                        <a:t>4</a:t>
                      </a: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65857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>
            <a:spLocks noGrp="1"/>
          </p:cNvSpPr>
          <p:nvPr>
            <p:ph type="ftr" sz="quarter" idx="11"/>
          </p:nvPr>
        </p:nvSpPr>
        <p:spPr>
          <a:xfrm>
            <a:off x="5532439" y="6477000"/>
            <a:ext cx="1125537" cy="153988"/>
          </a:xfr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1240"/>
              </a:lnSpc>
              <a:defRPr/>
            </a:pPr>
            <a:r>
              <a:rPr lang="en-IN" spc="-5"/>
              <a:t>Jeya R</a:t>
            </a:r>
            <a:endParaRPr spc="-15"/>
          </a:p>
        </p:txBody>
      </p:sp>
      <p:sp>
        <p:nvSpPr>
          <p:cNvPr id="49155" name="object 5"/>
          <p:cNvSpPr>
            <a:spLocks noGrp="1"/>
          </p:cNvSpPr>
          <p:nvPr>
            <p:ph type="sldNum" sz="quarter" idx="12"/>
          </p:nvPr>
        </p:nvSpPr>
        <p:spPr bwMode="auto">
          <a:xfrm>
            <a:off x="9793289" y="6247098"/>
            <a:ext cx="206375" cy="52648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64189" rIns="0" bIns="0" rtlCol="0" anchor="ctr">
            <a:spAutoFit/>
          </a:bodyPr>
          <a:lstStyle>
            <a:lvl1pPr marL="79375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ts val="1238"/>
              </a:lnSpc>
              <a:buClrTx/>
              <a:buSzTx/>
              <a:buNone/>
            </a:pPr>
            <a:fld id="{B5D59035-A889-4E68-AE20-96880758D7BA}" type="slidenum">
              <a:rPr lang="en-US" altLang="en-US" sz="1400">
                <a:solidFill>
                  <a:srgbClr val="FFFFFF"/>
                </a:solidFill>
                <a:latin typeface="Arial" panose="020B0604020202020204" pitchFamily="34" charset="0"/>
              </a:rPr>
              <a:pPr>
                <a:lnSpc>
                  <a:spcPts val="1238"/>
                </a:lnSpc>
                <a:buClrTx/>
                <a:buSzTx/>
                <a:buNone/>
              </a:pPr>
              <a:t>42</a:t>
            </a:fld>
            <a:endParaRPr lang="en-US" altLang="en-US" sz="1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1389" y="341927"/>
            <a:ext cx="3113087" cy="1232260"/>
          </a:xfr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spcBef>
                <a:spcPts val="105"/>
              </a:spcBef>
              <a:defRPr/>
            </a:pPr>
            <a:r>
              <a:rPr spc="-195"/>
              <a:t>Loader/Link</a:t>
            </a:r>
            <a:r>
              <a:rPr spc="-320"/>
              <a:t> </a:t>
            </a:r>
            <a:r>
              <a:rPr spc="-65"/>
              <a:t>editor</a:t>
            </a:r>
          </a:p>
        </p:txBody>
      </p:sp>
      <p:sp>
        <p:nvSpPr>
          <p:cNvPr id="49157" name="object 3"/>
          <p:cNvSpPr txBox="1">
            <a:spLocks noChangeArrowheads="1"/>
          </p:cNvSpPr>
          <p:nvPr/>
        </p:nvSpPr>
        <p:spPr bwMode="auto">
          <a:xfrm>
            <a:off x="2211389" y="1793875"/>
            <a:ext cx="7373937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60325" rIns="0" bIns="0">
            <a:spAutoFit/>
          </a:bodyPr>
          <a:lstStyle>
            <a:lvl1pPr marL="241300" indent="-22860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just">
              <a:lnSpc>
                <a:spcPts val="3025"/>
              </a:lnSpc>
              <a:spcBef>
                <a:spcPts val="475"/>
              </a:spcBef>
              <a:buClrTx/>
              <a:buSzTx/>
            </a:pPr>
            <a:r>
              <a:rPr lang="en-US" altLang="en-US">
                <a:latin typeface="Carlito"/>
                <a:ea typeface="Carlito"/>
                <a:cs typeface="Carlito"/>
              </a:rPr>
              <a:t>Loading – It Loads the relocatable machine code to the proper  location</a:t>
            </a:r>
          </a:p>
          <a:p>
            <a:pPr algn="just">
              <a:lnSpc>
                <a:spcPts val="3025"/>
              </a:lnSpc>
              <a:spcBef>
                <a:spcPts val="1000"/>
              </a:spcBef>
              <a:buClrTx/>
              <a:buSzTx/>
            </a:pPr>
            <a:r>
              <a:rPr lang="en-US" altLang="en-US">
                <a:latin typeface="Carlito"/>
                <a:ea typeface="Carlito"/>
                <a:cs typeface="Carlito"/>
              </a:rPr>
              <a:t>Link editor allows us to make a single program from several files of  relocatable machine code</a:t>
            </a:r>
          </a:p>
        </p:txBody>
      </p:sp>
    </p:spTree>
    <p:extLst>
      <p:ext uri="{BB962C8B-B14F-4D97-AF65-F5344CB8AC3E}">
        <p14:creationId xmlns:p14="http://schemas.microsoft.com/office/powerpoint/2010/main" val="37448001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Compiler Construction Tool</a:t>
            </a:r>
            <a:endParaRPr lang="en-IN"/>
          </a:p>
        </p:txBody>
      </p:sp>
      <p:sp>
        <p:nvSpPr>
          <p:cNvPr id="50179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Jeya R</a:t>
            </a:r>
          </a:p>
        </p:txBody>
      </p:sp>
      <p:sp>
        <p:nvSpPr>
          <p:cNvPr id="5018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fld id="{AA674984-5914-481F-9483-A32F03492071}" type="slidenum">
              <a:rPr lang="en-US" altLang="en-US" sz="1400">
                <a:solidFill>
                  <a:srgbClr val="FFFFFF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buClrTx/>
                <a:buSzTx/>
                <a:buFontTx/>
                <a:buNone/>
              </a:pPr>
              <a:t>43</a:t>
            </a:fld>
            <a:endParaRPr lang="en-US" altLang="en-US" sz="1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5018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7400" y="1524000"/>
            <a:ext cx="8229600" cy="3505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00738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IN"/>
              <a:t>Role of a Lexical </a:t>
            </a:r>
            <a:r>
              <a:rPr lang="en-IN" err="1"/>
              <a:t>Analyzer</a:t>
            </a:r>
            <a:br>
              <a:rPr lang="en-IN"/>
            </a:br>
            <a:endParaRPr lang="en-IN"/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Role of lexical analyzer</a:t>
            </a:r>
          </a:p>
          <a:p>
            <a:pPr eaLnBrk="1" hangingPunct="1"/>
            <a:r>
              <a:rPr lang="en-US" altLang="en-US"/>
              <a:t>Specification of tokens</a:t>
            </a:r>
          </a:p>
          <a:p>
            <a:pPr eaLnBrk="1" hangingPunct="1"/>
            <a:r>
              <a:rPr lang="en-US" altLang="en-US"/>
              <a:t>Recognition of tokens</a:t>
            </a:r>
          </a:p>
          <a:p>
            <a:pPr eaLnBrk="1" hangingPunct="1"/>
            <a:r>
              <a:rPr lang="en-US" altLang="en-US"/>
              <a:t>Lexical analyzer generator</a:t>
            </a:r>
          </a:p>
          <a:p>
            <a:pPr eaLnBrk="1" hangingPunct="1"/>
            <a:r>
              <a:rPr lang="en-US" altLang="en-US"/>
              <a:t>Finite automata</a:t>
            </a:r>
          </a:p>
          <a:p>
            <a:pPr eaLnBrk="1" hangingPunct="1"/>
            <a:r>
              <a:rPr lang="en-US" altLang="en-US"/>
              <a:t>Design of lexical analyzer generator</a:t>
            </a:r>
            <a:endParaRPr lang="en-IN" altLang="en-US"/>
          </a:p>
        </p:txBody>
      </p:sp>
      <p:sp>
        <p:nvSpPr>
          <p:cNvPr id="5120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Jeya R</a:t>
            </a:r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fld id="{7D728C12-A9B0-48C5-96C6-2DC1C41849A4}" type="slidenum">
              <a:rPr lang="en-US" altLang="en-US" sz="1400">
                <a:solidFill>
                  <a:srgbClr val="FFFFFF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buClrTx/>
                <a:buSzTx/>
                <a:buFontTx/>
                <a:buNone/>
              </a:pPr>
              <a:t>44</a:t>
            </a:fld>
            <a:endParaRPr lang="en-US" altLang="en-US" sz="1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0929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914400"/>
            <a:ext cx="82296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/>
              <a:t>Why to separate Lexical analysis and parsing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Calibri" panose="020F0502020204030204" pitchFamily="34" charset="0"/>
              <a:buAutoNum type="arabicPeriod"/>
            </a:pPr>
            <a:endParaRPr lang="en-US" altLang="en-US"/>
          </a:p>
          <a:p>
            <a:pPr marL="457200" indent="-457200">
              <a:buFont typeface="Calibri" panose="020F0502020204030204" pitchFamily="34" charset="0"/>
              <a:buAutoNum type="arabicPeriod"/>
            </a:pPr>
            <a:endParaRPr lang="en-US" altLang="en-US"/>
          </a:p>
          <a:p>
            <a:pPr marL="457200" indent="-457200">
              <a:buFont typeface="Calibri" panose="020F0502020204030204" pitchFamily="34" charset="0"/>
              <a:buAutoNum type="arabicPeriod"/>
            </a:pPr>
            <a:endParaRPr lang="en-US" altLang="en-US"/>
          </a:p>
          <a:p>
            <a:pPr marL="457200" indent="-457200">
              <a:buFont typeface="Calibri" panose="020F0502020204030204" pitchFamily="34" charset="0"/>
              <a:buAutoNum type="arabicPeriod"/>
            </a:pPr>
            <a:r>
              <a:rPr lang="en-US" altLang="en-US"/>
              <a:t>Simplicity of design </a:t>
            </a:r>
          </a:p>
          <a:p>
            <a:pPr marL="457200" indent="-457200">
              <a:buFont typeface="Calibri" panose="020F0502020204030204" pitchFamily="34" charset="0"/>
              <a:buAutoNum type="arabicPeriod"/>
            </a:pPr>
            <a:r>
              <a:rPr lang="en-US" altLang="en-US"/>
              <a:t>Improving compiler efficiency</a:t>
            </a:r>
          </a:p>
          <a:p>
            <a:pPr marL="457200" indent="-457200">
              <a:buFont typeface="Calibri" panose="020F0502020204030204" pitchFamily="34" charset="0"/>
              <a:buAutoNum type="arabicPeriod"/>
            </a:pPr>
            <a:r>
              <a:rPr lang="en-US" altLang="en-US"/>
              <a:t>Enhancing compiler portability</a:t>
            </a:r>
          </a:p>
        </p:txBody>
      </p:sp>
      <p:sp>
        <p:nvSpPr>
          <p:cNvPr id="52228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200">
                <a:solidFill>
                  <a:srgbClr val="045C75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By Nagadevi</a:t>
            </a:r>
          </a:p>
        </p:txBody>
      </p:sp>
    </p:spTree>
    <p:extLst>
      <p:ext uri="{BB962C8B-B14F-4D97-AF65-F5344CB8AC3E}">
        <p14:creationId xmlns:p14="http://schemas.microsoft.com/office/powerpoint/2010/main" val="40176231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The role of lexical analyzer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971800" y="2743200"/>
            <a:ext cx="2057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/>
              <a:t>Lexical Analyzer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010400" y="2743200"/>
            <a:ext cx="2057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/>
              <a:t>Parser</a:t>
            </a:r>
          </a:p>
        </p:txBody>
      </p:sp>
      <p:cxnSp>
        <p:nvCxnSpPr>
          <p:cNvPr id="7" name="Straight Arrow Connector 6"/>
          <p:cNvCxnSpPr>
            <a:endCxn id="4" idx="1"/>
          </p:cNvCxnSpPr>
          <p:nvPr/>
        </p:nvCxnSpPr>
        <p:spPr>
          <a:xfrm>
            <a:off x="1828800" y="32004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029200" y="2971800"/>
            <a:ext cx="1981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>
            <a:off x="5029200" y="3429000"/>
            <a:ext cx="1981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56" name="TextBox 12"/>
          <p:cNvSpPr txBox="1">
            <a:spLocks noChangeArrowheads="1"/>
          </p:cNvSpPr>
          <p:nvPr/>
        </p:nvSpPr>
        <p:spPr bwMode="auto">
          <a:xfrm>
            <a:off x="1524001" y="2819401"/>
            <a:ext cx="10525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Source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program</a:t>
            </a:r>
          </a:p>
        </p:txBody>
      </p:sp>
      <p:sp>
        <p:nvSpPr>
          <p:cNvPr id="53257" name="TextBox 13"/>
          <p:cNvSpPr txBox="1">
            <a:spLocks noChangeArrowheads="1"/>
          </p:cNvSpPr>
          <p:nvPr/>
        </p:nvSpPr>
        <p:spPr bwMode="auto">
          <a:xfrm>
            <a:off x="5562601" y="2590800"/>
            <a:ext cx="754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token</a:t>
            </a:r>
          </a:p>
        </p:txBody>
      </p:sp>
      <p:sp>
        <p:nvSpPr>
          <p:cNvPr id="53258" name="TextBox 14"/>
          <p:cNvSpPr txBox="1">
            <a:spLocks noChangeArrowheads="1"/>
          </p:cNvSpPr>
          <p:nvPr/>
        </p:nvSpPr>
        <p:spPr bwMode="auto">
          <a:xfrm>
            <a:off x="5148264" y="3409950"/>
            <a:ext cx="16335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getNextToken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038600" y="3657600"/>
            <a:ext cx="1676400" cy="1295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0800000" flipV="1">
            <a:off x="6477000" y="3657600"/>
            <a:ext cx="1600200" cy="1295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5105400" y="4987925"/>
            <a:ext cx="2057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/>
              <a:t>Symbol</a:t>
            </a:r>
          </a:p>
          <a:p>
            <a:pPr algn="ctr" eaLnBrk="1" hangingPunct="1">
              <a:defRPr/>
            </a:pPr>
            <a:r>
              <a:rPr lang="en-US"/>
              <a:t>table</a:t>
            </a:r>
          </a:p>
        </p:txBody>
      </p:sp>
      <p:cxnSp>
        <p:nvCxnSpPr>
          <p:cNvPr id="26" name="Straight Arrow Connector 25"/>
          <p:cNvCxnSpPr>
            <a:stCxn id="5" idx="3"/>
          </p:cNvCxnSpPr>
          <p:nvPr/>
        </p:nvCxnSpPr>
        <p:spPr>
          <a:xfrm>
            <a:off x="9067800" y="32004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63" name="TextBox 26"/>
          <p:cNvSpPr txBox="1">
            <a:spLocks noChangeArrowheads="1"/>
          </p:cNvSpPr>
          <p:nvPr/>
        </p:nvSpPr>
        <p:spPr bwMode="auto">
          <a:xfrm>
            <a:off x="9067801" y="2819401"/>
            <a:ext cx="14255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To semantic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analysis</a:t>
            </a:r>
          </a:p>
        </p:txBody>
      </p:sp>
      <p:sp>
        <p:nvSpPr>
          <p:cNvPr id="53264" name="Footer Placeholder 1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200">
                <a:solidFill>
                  <a:srgbClr val="045C75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By Nagadevi</a:t>
            </a:r>
          </a:p>
        </p:txBody>
      </p:sp>
    </p:spTree>
    <p:extLst>
      <p:ext uri="{BB962C8B-B14F-4D97-AF65-F5344CB8AC3E}">
        <p14:creationId xmlns:p14="http://schemas.microsoft.com/office/powerpoint/2010/main" val="22341088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CS416 Compiler Design</a:t>
            </a:r>
          </a:p>
        </p:txBody>
      </p:sp>
      <p:sp>
        <p:nvSpPr>
          <p:cNvPr id="5427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fld id="{2CB0A7D7-AB9B-43FA-993E-0159FEA99B83}" type="slidenum">
              <a:rPr lang="en-US" altLang="en-US" sz="1400">
                <a:solidFill>
                  <a:srgbClr val="FFFFFF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buClrTx/>
                <a:buSzTx/>
                <a:buFontTx/>
                <a:buNone/>
              </a:pPr>
              <a:t>47</a:t>
            </a:fld>
            <a:endParaRPr lang="en-US" altLang="en-US" sz="1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Lexical Analyzer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371600"/>
            <a:ext cx="8229600" cy="5105400"/>
          </a:xfrm>
        </p:spPr>
        <p:txBody>
          <a:bodyPr/>
          <a:lstStyle/>
          <a:p>
            <a:r>
              <a:rPr lang="en-US" altLang="en-US" sz="2000" b="1"/>
              <a:t>Lexical Analyzer</a:t>
            </a:r>
            <a:r>
              <a:rPr lang="en-US" altLang="en-US" sz="2000"/>
              <a:t> reads the source program character by character to produce tokens.</a:t>
            </a:r>
          </a:p>
          <a:p>
            <a:r>
              <a:rPr lang="en-US" altLang="en-US" sz="2000"/>
              <a:t>Normally a lexical analyzer doesn’t return a list of tokens at one shot,     it returns a token when the parser asks a token from it</a:t>
            </a:r>
            <a:r>
              <a:rPr lang="en-US" altLang="en-US"/>
              <a:t>.</a:t>
            </a:r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endParaRPr lang="en-US" altLang="en-US" sz="1400"/>
          </a:p>
          <a:p>
            <a:endParaRPr lang="en-US" altLang="en-US" sz="1400"/>
          </a:p>
        </p:txBody>
      </p:sp>
      <p:graphicFrame>
        <p:nvGraphicFramePr>
          <p:cNvPr id="247820" name="Group 12"/>
          <p:cNvGraphicFramePr>
            <a:graphicFrameLocks noGrp="1"/>
          </p:cNvGraphicFramePr>
          <p:nvPr/>
        </p:nvGraphicFramePr>
        <p:xfrm>
          <a:off x="3422650" y="3962400"/>
          <a:ext cx="1079500" cy="1066800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Lexical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Analyzer</a:t>
                      </a:r>
                    </a:p>
                  </a:txBody>
                  <a:tcPr marL="84482" marR="844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7839" name="Group 31"/>
          <p:cNvGraphicFramePr>
            <a:graphicFrameLocks noGrp="1"/>
          </p:cNvGraphicFramePr>
          <p:nvPr/>
        </p:nvGraphicFramePr>
        <p:xfrm>
          <a:off x="5673725" y="3886200"/>
          <a:ext cx="1079500" cy="975014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747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Parser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4482" marR="84482" marT="45547" marB="4554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4290" name="Text Box 23"/>
          <p:cNvSpPr txBox="1">
            <a:spLocks noChangeArrowheads="1"/>
          </p:cNvSpPr>
          <p:nvPr/>
        </p:nvSpPr>
        <p:spPr bwMode="auto">
          <a:xfrm>
            <a:off x="1876425" y="3962401"/>
            <a:ext cx="1042988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source 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program</a:t>
            </a:r>
          </a:p>
        </p:txBody>
      </p:sp>
      <p:sp>
        <p:nvSpPr>
          <p:cNvPr id="54291" name="Line 24"/>
          <p:cNvSpPr>
            <a:spLocks noChangeShapeType="1"/>
          </p:cNvSpPr>
          <p:nvPr/>
        </p:nvSpPr>
        <p:spPr bwMode="auto">
          <a:xfrm>
            <a:off x="2649538" y="4343400"/>
            <a:ext cx="7731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4292" name="Line 25"/>
          <p:cNvSpPr>
            <a:spLocks noChangeShapeType="1"/>
          </p:cNvSpPr>
          <p:nvPr/>
        </p:nvSpPr>
        <p:spPr bwMode="auto">
          <a:xfrm>
            <a:off x="4548189" y="4191000"/>
            <a:ext cx="11255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4293" name="Text Box 26"/>
          <p:cNvSpPr txBox="1">
            <a:spLocks noChangeArrowheads="1"/>
          </p:cNvSpPr>
          <p:nvPr/>
        </p:nvSpPr>
        <p:spPr bwMode="auto">
          <a:xfrm>
            <a:off x="4759325" y="3886200"/>
            <a:ext cx="87788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  token</a:t>
            </a:r>
          </a:p>
        </p:txBody>
      </p:sp>
      <p:sp>
        <p:nvSpPr>
          <p:cNvPr id="54294" name="Line 27"/>
          <p:cNvSpPr>
            <a:spLocks noChangeShapeType="1"/>
          </p:cNvSpPr>
          <p:nvPr/>
        </p:nvSpPr>
        <p:spPr bwMode="auto">
          <a:xfrm flipH="1">
            <a:off x="4548189" y="4495800"/>
            <a:ext cx="11255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4295" name="Text Box 28"/>
          <p:cNvSpPr txBox="1">
            <a:spLocks noChangeArrowheads="1"/>
          </p:cNvSpPr>
          <p:nvPr/>
        </p:nvSpPr>
        <p:spPr bwMode="auto">
          <a:xfrm>
            <a:off x="4603750" y="4430714"/>
            <a:ext cx="13081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get next token</a:t>
            </a:r>
          </a:p>
        </p:txBody>
      </p:sp>
    </p:spTree>
    <p:extLst>
      <p:ext uri="{BB962C8B-B14F-4D97-AF65-F5344CB8AC3E}">
        <p14:creationId xmlns:p14="http://schemas.microsoft.com/office/powerpoint/2010/main" val="8745395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Lexical errors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Some errors are out of power of lexical analyzer to recognize:</a:t>
            </a:r>
          </a:p>
          <a:p>
            <a:pPr lvl="1" eaLnBrk="1" hangingPunct="1"/>
            <a:r>
              <a:rPr lang="en-US" altLang="en-US"/>
              <a:t>fi (a == f(x)) …</a:t>
            </a:r>
          </a:p>
          <a:p>
            <a:pPr eaLnBrk="1" hangingPunct="1"/>
            <a:r>
              <a:rPr lang="en-US" altLang="en-US"/>
              <a:t>However it may be able to recognize errors like:</a:t>
            </a:r>
          </a:p>
          <a:p>
            <a:pPr lvl="1" eaLnBrk="1" hangingPunct="1"/>
            <a:r>
              <a:rPr lang="en-US" altLang="en-US"/>
              <a:t>d = 2r</a:t>
            </a:r>
          </a:p>
          <a:p>
            <a:pPr eaLnBrk="1" hangingPunct="1"/>
            <a:r>
              <a:rPr lang="en-US" altLang="en-US"/>
              <a:t>Such errors are recognized when no pattern for tokens matches a character sequence</a:t>
            </a:r>
          </a:p>
          <a:p>
            <a:pPr eaLnBrk="1" hangingPunct="1"/>
            <a:endParaRPr lang="en-US" altLang="en-US"/>
          </a:p>
        </p:txBody>
      </p:sp>
      <p:sp>
        <p:nvSpPr>
          <p:cNvPr id="5632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200">
                <a:solidFill>
                  <a:srgbClr val="045C75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By Nagadevi</a:t>
            </a:r>
          </a:p>
        </p:txBody>
      </p:sp>
    </p:spTree>
    <p:extLst>
      <p:ext uri="{BB962C8B-B14F-4D97-AF65-F5344CB8AC3E}">
        <p14:creationId xmlns:p14="http://schemas.microsoft.com/office/powerpoint/2010/main" val="27028399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Error recovery</a:t>
            </a:r>
          </a:p>
        </p:txBody>
      </p:sp>
      <p:sp>
        <p:nvSpPr>
          <p:cNvPr id="57347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Panic mode</a:t>
            </a:r>
            <a:r>
              <a:rPr lang="en-US" altLang="en-US"/>
              <a:t>: successive characters are ignored until we reach to a well formed token</a:t>
            </a:r>
          </a:p>
          <a:p>
            <a:pPr eaLnBrk="1" hangingPunct="1"/>
            <a:r>
              <a:rPr lang="en-US" altLang="en-US"/>
              <a:t>Delete one character from the remaining input</a:t>
            </a:r>
          </a:p>
          <a:p>
            <a:pPr eaLnBrk="1" hangingPunct="1"/>
            <a:r>
              <a:rPr lang="en-US" altLang="en-US"/>
              <a:t>Insert a missing character into the remaining input</a:t>
            </a:r>
          </a:p>
          <a:p>
            <a:pPr eaLnBrk="1" hangingPunct="1"/>
            <a:r>
              <a:rPr lang="en-US" altLang="en-US"/>
              <a:t>Replace a character by another character</a:t>
            </a:r>
          </a:p>
          <a:p>
            <a:pPr eaLnBrk="1" hangingPunct="1"/>
            <a:r>
              <a:rPr lang="en-US" altLang="en-US"/>
              <a:t>Transpose two adjacent characters</a:t>
            </a:r>
          </a:p>
        </p:txBody>
      </p:sp>
      <p:sp>
        <p:nvSpPr>
          <p:cNvPr id="57348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200">
                <a:solidFill>
                  <a:srgbClr val="045C75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By Nagadevi</a:t>
            </a:r>
          </a:p>
        </p:txBody>
      </p:sp>
    </p:spTree>
    <p:extLst>
      <p:ext uri="{BB962C8B-B14F-4D97-AF65-F5344CB8AC3E}">
        <p14:creationId xmlns:p14="http://schemas.microsoft.com/office/powerpoint/2010/main" val="925498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COMPILERS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</a:t>
            </a:r>
            <a:r>
              <a:rPr lang="en-US" altLang="en-US" b="1"/>
              <a:t>compiler</a:t>
            </a:r>
            <a:r>
              <a:rPr lang="en-US" altLang="en-US"/>
              <a:t> is a program takes a program written in a source language and translates it into an equivalent program in a target language.</a:t>
            </a:r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r>
              <a:rPr lang="en-US" altLang="en-US"/>
              <a:t>	source program                COMPILER          target program</a:t>
            </a:r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r>
              <a:rPr lang="en-US" altLang="en-US"/>
              <a:t>					error messages</a:t>
            </a:r>
          </a:p>
        </p:txBody>
      </p:sp>
      <p:sp>
        <p:nvSpPr>
          <p:cNvPr id="1229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800">
                <a:latin typeface="Times New Roman" panose="02020603050405020304" pitchFamily="18" charset="0"/>
                <a:cs typeface="Arial" panose="020B0604020202020204" pitchFamily="34" charset="0"/>
              </a:rPr>
              <a:t>Jeya R</a:t>
            </a:r>
          </a:p>
        </p:txBody>
      </p:sp>
      <p:sp>
        <p:nvSpPr>
          <p:cNvPr id="1229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fld id="{91A8E4A7-A244-426A-876B-38D7DEFF08AA}" type="slidenum">
              <a:rPr lang="en-US" altLang="en-US" sz="800">
                <a:latin typeface="Times New Roman" panose="02020603050405020304" pitchFamily="18" charset="0"/>
              </a:rPr>
              <a:pPr>
                <a:lnSpc>
                  <a:spcPct val="100000"/>
                </a:lnSpc>
                <a:buClrTx/>
                <a:buSzTx/>
                <a:buFontTx/>
                <a:buNone/>
              </a:pPr>
              <a:t>5</a:t>
            </a:fld>
            <a:endParaRPr lang="en-US" altLang="en-US" sz="800">
              <a:latin typeface="Times New Roman" panose="02020603050405020304" pitchFamily="18" charset="0"/>
            </a:endParaRPr>
          </a:p>
        </p:txBody>
      </p:sp>
      <p:sp>
        <p:nvSpPr>
          <p:cNvPr id="12294" name="Rectangle 4"/>
          <p:cNvSpPr>
            <a:spLocks noChangeArrowheads="1"/>
          </p:cNvSpPr>
          <p:nvPr/>
        </p:nvSpPr>
        <p:spPr bwMode="auto">
          <a:xfrm>
            <a:off x="4965701" y="4229100"/>
            <a:ext cx="2251075" cy="990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2295" name="Line 5"/>
          <p:cNvSpPr>
            <a:spLocks noChangeShapeType="1"/>
          </p:cNvSpPr>
          <p:nvPr/>
        </p:nvSpPr>
        <p:spPr bwMode="auto">
          <a:xfrm>
            <a:off x="4548189" y="4724400"/>
            <a:ext cx="280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296" name="Line 6"/>
          <p:cNvSpPr>
            <a:spLocks noChangeShapeType="1"/>
          </p:cNvSpPr>
          <p:nvPr/>
        </p:nvSpPr>
        <p:spPr bwMode="auto">
          <a:xfrm>
            <a:off x="7216775" y="4800600"/>
            <a:ext cx="2809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297" name="Text Box 7"/>
          <p:cNvSpPr txBox="1">
            <a:spLocks noChangeArrowheads="1"/>
          </p:cNvSpPr>
          <p:nvPr/>
        </p:nvSpPr>
        <p:spPr bwMode="auto">
          <a:xfrm>
            <a:off x="1703389" y="5368925"/>
            <a:ext cx="31972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( Normally a program written in 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a high-level programming language)</a:t>
            </a:r>
          </a:p>
        </p:txBody>
      </p:sp>
      <p:sp>
        <p:nvSpPr>
          <p:cNvPr id="12298" name="Text Box 8"/>
          <p:cNvSpPr txBox="1">
            <a:spLocks noChangeArrowheads="1"/>
          </p:cNvSpPr>
          <p:nvPr/>
        </p:nvSpPr>
        <p:spPr bwMode="auto">
          <a:xfrm>
            <a:off x="7216776" y="5362575"/>
            <a:ext cx="33813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( Normally the equivalent program in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machine code – relocatable object file)</a:t>
            </a:r>
          </a:p>
        </p:txBody>
      </p:sp>
      <p:sp>
        <p:nvSpPr>
          <p:cNvPr id="12299" name="Line 9"/>
          <p:cNvSpPr>
            <a:spLocks noChangeShapeType="1"/>
          </p:cNvSpPr>
          <p:nvPr/>
        </p:nvSpPr>
        <p:spPr bwMode="auto">
          <a:xfrm>
            <a:off x="5884863" y="52197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5495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CS416 Compiler Design</a:t>
            </a:r>
          </a:p>
        </p:txBody>
      </p:sp>
      <p:sp>
        <p:nvSpPr>
          <p:cNvPr id="5837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fld id="{6BB445DC-6D27-43E6-8212-5E8844082BDC}" type="slidenum">
              <a:rPr lang="en-US" altLang="en-US" sz="1400">
                <a:solidFill>
                  <a:srgbClr val="FFFFFF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buClrTx/>
                <a:buSzTx/>
                <a:buFontTx/>
                <a:buNone/>
              </a:pPr>
              <a:t>50</a:t>
            </a:fld>
            <a:endParaRPr lang="en-US" altLang="en-US" sz="1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Token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600">
                <a:solidFill>
                  <a:srgbClr val="00B0F0"/>
                </a:solidFill>
              </a:rPr>
              <a:t>Token represents a set of strings described by a pattern</a:t>
            </a:r>
            <a:r>
              <a:rPr lang="en-US" altLang="en-US" sz="1600"/>
              <a:t>.</a:t>
            </a:r>
          </a:p>
          <a:p>
            <a:pPr lvl="1"/>
            <a:r>
              <a:rPr lang="en-US" altLang="en-US" sz="1600"/>
              <a:t>Identifier represents a set of strings which start with </a:t>
            </a:r>
            <a:r>
              <a:rPr lang="en-US" altLang="en-US" sz="1600">
                <a:solidFill>
                  <a:srgbClr val="00B0F0"/>
                </a:solidFill>
              </a:rPr>
              <a:t>a letter continues with letters and digits</a:t>
            </a:r>
          </a:p>
          <a:p>
            <a:pPr lvl="1"/>
            <a:r>
              <a:rPr lang="en-US" altLang="en-US" sz="1600"/>
              <a:t>The actual string (newval) is called as </a:t>
            </a:r>
            <a:r>
              <a:rPr lang="en-US" altLang="en-US" sz="1600" i="1"/>
              <a:t>lexeme</a:t>
            </a:r>
            <a:r>
              <a:rPr lang="en-US" altLang="en-US" sz="1600"/>
              <a:t>.</a:t>
            </a:r>
          </a:p>
          <a:p>
            <a:pPr lvl="1"/>
            <a:r>
              <a:rPr lang="en-US" altLang="en-US" sz="1600"/>
              <a:t>Tokens: </a:t>
            </a:r>
            <a:r>
              <a:rPr lang="en-US" altLang="en-US" sz="1600">
                <a:solidFill>
                  <a:srgbClr val="FF0000"/>
                </a:solidFill>
              </a:rPr>
              <a:t>identifier, number, addop, delimeter, …</a:t>
            </a:r>
          </a:p>
          <a:p>
            <a:r>
              <a:rPr lang="en-US" altLang="en-US" sz="1600"/>
              <a:t>Since a token can represent more than one lexeme, additional information should be held for that specific lexeme. This additional information is called as the </a:t>
            </a:r>
            <a:r>
              <a:rPr lang="en-US" altLang="en-US" sz="1600" i="1">
                <a:solidFill>
                  <a:srgbClr val="FF0000"/>
                </a:solidFill>
              </a:rPr>
              <a:t>attribute</a:t>
            </a:r>
            <a:r>
              <a:rPr lang="en-US" altLang="en-US" sz="1600"/>
              <a:t> of the token.</a:t>
            </a:r>
          </a:p>
          <a:p>
            <a:r>
              <a:rPr lang="en-US" altLang="en-US" sz="1600"/>
              <a:t>For simplicity, a </a:t>
            </a:r>
            <a:r>
              <a:rPr lang="en-US" altLang="en-US" sz="1600">
                <a:solidFill>
                  <a:srgbClr val="FF0000"/>
                </a:solidFill>
              </a:rPr>
              <a:t>token may have a single attribute </a:t>
            </a:r>
            <a:r>
              <a:rPr lang="en-US" altLang="en-US" sz="1600"/>
              <a:t>which holds the required information for that token. </a:t>
            </a:r>
          </a:p>
          <a:p>
            <a:pPr lvl="1"/>
            <a:r>
              <a:rPr lang="en-US" altLang="en-US" sz="1600"/>
              <a:t>For identifiers, this attribute a pointer to the symbol table, and the symbol table holds the actual attributes for that token.</a:t>
            </a:r>
          </a:p>
        </p:txBody>
      </p:sp>
    </p:spTree>
    <p:extLst>
      <p:ext uri="{BB962C8B-B14F-4D97-AF65-F5344CB8AC3E}">
        <p14:creationId xmlns:p14="http://schemas.microsoft.com/office/powerpoint/2010/main" val="9741897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Token</a:t>
            </a:r>
            <a:endParaRPr lang="en-IN"/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600"/>
              <a:t>Some attributes:</a:t>
            </a:r>
          </a:p>
          <a:p>
            <a:pPr lvl="1"/>
            <a:r>
              <a:rPr lang="en-US" altLang="en-US" sz="1600"/>
              <a:t>&lt;id,attr&gt;    	 	where attr is pointer to the symbol table</a:t>
            </a:r>
          </a:p>
          <a:p>
            <a:pPr lvl="1"/>
            <a:r>
              <a:rPr lang="en-US" altLang="en-US" sz="1600"/>
              <a:t>&lt;assgop,_&gt;     	no attribute is needed (if there is only one assignment operator)</a:t>
            </a:r>
          </a:p>
          <a:p>
            <a:pPr lvl="1"/>
            <a:r>
              <a:rPr lang="en-US" altLang="en-US" sz="1600"/>
              <a:t>&lt;num,val&gt;		where val is the actual value of the number.</a:t>
            </a:r>
          </a:p>
          <a:p>
            <a:r>
              <a:rPr lang="en-US" altLang="en-US" sz="1600"/>
              <a:t>Token type and its attribute uniquely identifies a lexeme.</a:t>
            </a:r>
          </a:p>
          <a:p>
            <a:r>
              <a:rPr lang="en-US" altLang="en-US" sz="1600" b="1" i="1">
                <a:solidFill>
                  <a:srgbClr val="FF0000"/>
                </a:solidFill>
              </a:rPr>
              <a:t>Regular expressions</a:t>
            </a:r>
            <a:r>
              <a:rPr lang="en-US" altLang="en-US" sz="1600">
                <a:solidFill>
                  <a:srgbClr val="FF0000"/>
                </a:solidFill>
              </a:rPr>
              <a:t> </a:t>
            </a:r>
            <a:r>
              <a:rPr lang="en-US" altLang="en-US" sz="1600"/>
              <a:t>are widely used to specify patterns.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/>
              <a:t>  </a:t>
            </a:r>
          </a:p>
          <a:p>
            <a:endParaRPr lang="en-IN" altLang="en-US"/>
          </a:p>
        </p:txBody>
      </p:sp>
      <p:sp>
        <p:nvSpPr>
          <p:cNvPr id="5939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Jeya R</a:t>
            </a:r>
          </a:p>
        </p:txBody>
      </p:sp>
      <p:sp>
        <p:nvSpPr>
          <p:cNvPr id="5939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fld id="{F50578F6-4525-4E5D-A3E7-EB7E67D37E69}" type="slidenum">
              <a:rPr lang="en-US" altLang="en-US" sz="1400">
                <a:solidFill>
                  <a:srgbClr val="FFFFFF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buClrTx/>
                <a:buSzTx/>
                <a:buFontTx/>
                <a:buNone/>
              </a:pPr>
              <a:t>51</a:t>
            </a:fld>
            <a:endParaRPr lang="en-US" altLang="en-US" sz="1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3607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Tokens, Patterns and Lexemes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token is a pair a token name and an optional token value</a:t>
            </a:r>
          </a:p>
          <a:p>
            <a:pPr eaLnBrk="1" hangingPunct="1"/>
            <a:r>
              <a:rPr lang="en-US" altLang="en-US"/>
              <a:t>A pattern is a description of the form that the lexemes of a token may take</a:t>
            </a:r>
          </a:p>
          <a:p>
            <a:pPr eaLnBrk="1" hangingPunct="1"/>
            <a:r>
              <a:rPr lang="en-US" altLang="en-US"/>
              <a:t>A lexeme is a sequence of characters in the source program that matches the pattern for a token</a:t>
            </a:r>
          </a:p>
        </p:txBody>
      </p:sp>
      <p:sp>
        <p:nvSpPr>
          <p:cNvPr id="6042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200">
                <a:solidFill>
                  <a:srgbClr val="045C75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By Nagadevi</a:t>
            </a:r>
          </a:p>
        </p:txBody>
      </p:sp>
    </p:spTree>
    <p:extLst>
      <p:ext uri="{BB962C8B-B14F-4D97-AF65-F5344CB8AC3E}">
        <p14:creationId xmlns:p14="http://schemas.microsoft.com/office/powerpoint/2010/main" val="32007510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Example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048000" y="2057400"/>
            <a:ext cx="70104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048000" y="2133600"/>
            <a:ext cx="70104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048000" y="2590800"/>
            <a:ext cx="70104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46" name="TextBox 8"/>
          <p:cNvSpPr txBox="1">
            <a:spLocks noChangeArrowheads="1"/>
          </p:cNvSpPr>
          <p:nvPr/>
        </p:nvSpPr>
        <p:spPr bwMode="auto">
          <a:xfrm>
            <a:off x="3200401" y="2133601"/>
            <a:ext cx="949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Token</a:t>
            </a:r>
          </a:p>
        </p:txBody>
      </p:sp>
      <p:sp>
        <p:nvSpPr>
          <p:cNvPr id="61447" name="TextBox 9"/>
          <p:cNvSpPr txBox="1">
            <a:spLocks noChangeArrowheads="1"/>
          </p:cNvSpPr>
          <p:nvPr/>
        </p:nvSpPr>
        <p:spPr bwMode="auto">
          <a:xfrm>
            <a:off x="4306888" y="2133601"/>
            <a:ext cx="27035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Informal description</a:t>
            </a:r>
          </a:p>
        </p:txBody>
      </p:sp>
      <p:sp>
        <p:nvSpPr>
          <p:cNvPr id="61448" name="TextBox 10"/>
          <p:cNvSpPr txBox="1">
            <a:spLocks noChangeArrowheads="1"/>
          </p:cNvSpPr>
          <p:nvPr/>
        </p:nvSpPr>
        <p:spPr bwMode="auto">
          <a:xfrm>
            <a:off x="7639050" y="2133601"/>
            <a:ext cx="2190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Sample lexemes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2706688" y="3695700"/>
            <a:ext cx="29702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6095207" y="3658395"/>
            <a:ext cx="28956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51" name="TextBox 14"/>
          <p:cNvSpPr txBox="1">
            <a:spLocks noChangeArrowheads="1"/>
          </p:cNvSpPr>
          <p:nvPr/>
        </p:nvSpPr>
        <p:spPr bwMode="auto">
          <a:xfrm>
            <a:off x="3495676" y="2743200"/>
            <a:ext cx="341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if</a:t>
            </a:r>
          </a:p>
        </p:txBody>
      </p:sp>
      <p:sp>
        <p:nvSpPr>
          <p:cNvPr id="61452" name="TextBox 15"/>
          <p:cNvSpPr txBox="1">
            <a:spLocks noChangeArrowheads="1"/>
          </p:cNvSpPr>
          <p:nvPr/>
        </p:nvSpPr>
        <p:spPr bwMode="auto">
          <a:xfrm>
            <a:off x="3379788" y="3124200"/>
            <a:ext cx="5826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else</a:t>
            </a:r>
          </a:p>
        </p:txBody>
      </p:sp>
      <p:sp>
        <p:nvSpPr>
          <p:cNvPr id="61453" name="TextBox 16"/>
          <p:cNvSpPr txBox="1">
            <a:spLocks noChangeArrowheads="1"/>
          </p:cNvSpPr>
          <p:nvPr/>
        </p:nvSpPr>
        <p:spPr bwMode="auto">
          <a:xfrm>
            <a:off x="2743201" y="3486150"/>
            <a:ext cx="14652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comparison</a:t>
            </a:r>
          </a:p>
        </p:txBody>
      </p:sp>
      <p:sp>
        <p:nvSpPr>
          <p:cNvPr id="61454" name="TextBox 17"/>
          <p:cNvSpPr txBox="1">
            <a:spLocks noChangeArrowheads="1"/>
          </p:cNvSpPr>
          <p:nvPr/>
        </p:nvSpPr>
        <p:spPr bwMode="auto">
          <a:xfrm>
            <a:off x="3470276" y="3943350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id</a:t>
            </a:r>
          </a:p>
        </p:txBody>
      </p:sp>
      <p:sp>
        <p:nvSpPr>
          <p:cNvPr id="61455" name="TextBox 18"/>
          <p:cNvSpPr txBox="1">
            <a:spLocks noChangeArrowheads="1"/>
          </p:cNvSpPr>
          <p:nvPr/>
        </p:nvSpPr>
        <p:spPr bwMode="auto">
          <a:xfrm>
            <a:off x="3060700" y="4343400"/>
            <a:ext cx="1054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number</a:t>
            </a:r>
          </a:p>
        </p:txBody>
      </p:sp>
      <p:sp>
        <p:nvSpPr>
          <p:cNvPr id="61456" name="TextBox 19"/>
          <p:cNvSpPr txBox="1">
            <a:spLocks noChangeArrowheads="1"/>
          </p:cNvSpPr>
          <p:nvPr/>
        </p:nvSpPr>
        <p:spPr bwMode="auto">
          <a:xfrm>
            <a:off x="3125788" y="4705350"/>
            <a:ext cx="8366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literal</a:t>
            </a:r>
          </a:p>
        </p:txBody>
      </p:sp>
      <p:sp>
        <p:nvSpPr>
          <p:cNvPr id="61457" name="TextBox 22"/>
          <p:cNvSpPr txBox="1">
            <a:spLocks noChangeArrowheads="1"/>
          </p:cNvSpPr>
          <p:nvPr/>
        </p:nvSpPr>
        <p:spPr bwMode="auto">
          <a:xfrm>
            <a:off x="4460875" y="2743200"/>
            <a:ext cx="1627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Characters i, f</a:t>
            </a:r>
          </a:p>
        </p:txBody>
      </p:sp>
      <p:sp>
        <p:nvSpPr>
          <p:cNvPr id="61458" name="TextBox 23"/>
          <p:cNvSpPr txBox="1">
            <a:spLocks noChangeArrowheads="1"/>
          </p:cNvSpPr>
          <p:nvPr/>
        </p:nvSpPr>
        <p:spPr bwMode="auto">
          <a:xfrm>
            <a:off x="4468813" y="3105150"/>
            <a:ext cx="21256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Characters e, l, s, e</a:t>
            </a:r>
          </a:p>
        </p:txBody>
      </p:sp>
      <p:sp>
        <p:nvSpPr>
          <p:cNvPr id="61459" name="TextBox 24"/>
          <p:cNvSpPr txBox="1">
            <a:spLocks noChangeArrowheads="1"/>
          </p:cNvSpPr>
          <p:nvPr/>
        </p:nvSpPr>
        <p:spPr bwMode="auto">
          <a:xfrm>
            <a:off x="4267201" y="3516314"/>
            <a:ext cx="2968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&lt; or &gt; or &lt;= or &gt;= or == or !=</a:t>
            </a:r>
          </a:p>
        </p:txBody>
      </p:sp>
      <p:sp>
        <p:nvSpPr>
          <p:cNvPr id="61460" name="TextBox 25"/>
          <p:cNvSpPr txBox="1">
            <a:spLocks noChangeArrowheads="1"/>
          </p:cNvSpPr>
          <p:nvPr/>
        </p:nvSpPr>
        <p:spPr bwMode="auto">
          <a:xfrm>
            <a:off x="4191000" y="3962400"/>
            <a:ext cx="3397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Letter followed by letter and digits</a:t>
            </a:r>
          </a:p>
        </p:txBody>
      </p:sp>
      <p:sp>
        <p:nvSpPr>
          <p:cNvPr id="61461" name="TextBox 26"/>
          <p:cNvSpPr txBox="1">
            <a:spLocks noChangeArrowheads="1"/>
          </p:cNvSpPr>
          <p:nvPr/>
        </p:nvSpPr>
        <p:spPr bwMode="auto">
          <a:xfrm>
            <a:off x="4633914" y="4354514"/>
            <a:ext cx="22240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Any numeric constant</a:t>
            </a:r>
          </a:p>
        </p:txBody>
      </p:sp>
      <p:sp>
        <p:nvSpPr>
          <p:cNvPr id="61462" name="TextBox 27"/>
          <p:cNvSpPr txBox="1">
            <a:spLocks noChangeArrowheads="1"/>
          </p:cNvSpPr>
          <p:nvPr/>
        </p:nvSpPr>
        <p:spPr bwMode="auto">
          <a:xfrm>
            <a:off x="4352926" y="4735514"/>
            <a:ext cx="31146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Anything but “ sorrounded by “</a:t>
            </a:r>
          </a:p>
        </p:txBody>
      </p:sp>
      <p:sp>
        <p:nvSpPr>
          <p:cNvPr id="61463" name="TextBox 28"/>
          <p:cNvSpPr txBox="1">
            <a:spLocks noChangeArrowheads="1"/>
          </p:cNvSpPr>
          <p:nvPr/>
        </p:nvSpPr>
        <p:spPr bwMode="auto">
          <a:xfrm>
            <a:off x="7620000" y="2743200"/>
            <a:ext cx="3254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if</a:t>
            </a:r>
          </a:p>
        </p:txBody>
      </p:sp>
      <p:sp>
        <p:nvSpPr>
          <p:cNvPr id="61464" name="TextBox 29"/>
          <p:cNvSpPr txBox="1">
            <a:spLocks noChangeArrowheads="1"/>
          </p:cNvSpPr>
          <p:nvPr/>
        </p:nvSpPr>
        <p:spPr bwMode="auto">
          <a:xfrm>
            <a:off x="7620001" y="3124200"/>
            <a:ext cx="5445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else</a:t>
            </a:r>
          </a:p>
        </p:txBody>
      </p:sp>
      <p:sp>
        <p:nvSpPr>
          <p:cNvPr id="61465" name="TextBox 30"/>
          <p:cNvSpPr txBox="1">
            <a:spLocks noChangeArrowheads="1"/>
          </p:cNvSpPr>
          <p:nvPr/>
        </p:nvSpPr>
        <p:spPr bwMode="auto">
          <a:xfrm>
            <a:off x="7620001" y="3440114"/>
            <a:ext cx="7667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&lt;=, !=</a:t>
            </a:r>
          </a:p>
        </p:txBody>
      </p:sp>
      <p:sp>
        <p:nvSpPr>
          <p:cNvPr id="61466" name="TextBox 31"/>
          <p:cNvSpPr txBox="1">
            <a:spLocks noChangeArrowheads="1"/>
          </p:cNvSpPr>
          <p:nvPr/>
        </p:nvSpPr>
        <p:spPr bwMode="auto">
          <a:xfrm>
            <a:off x="7696200" y="3973514"/>
            <a:ext cx="1365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pi, score, D2</a:t>
            </a:r>
          </a:p>
        </p:txBody>
      </p:sp>
      <p:sp>
        <p:nvSpPr>
          <p:cNvPr id="61467" name="TextBox 32"/>
          <p:cNvSpPr txBox="1">
            <a:spLocks noChangeArrowheads="1"/>
          </p:cNvSpPr>
          <p:nvPr/>
        </p:nvSpPr>
        <p:spPr bwMode="auto">
          <a:xfrm>
            <a:off x="7696201" y="4343400"/>
            <a:ext cx="20177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3.14159, 0, 6.02e23</a:t>
            </a:r>
          </a:p>
        </p:txBody>
      </p:sp>
      <p:sp>
        <p:nvSpPr>
          <p:cNvPr id="61468" name="TextBox 33"/>
          <p:cNvSpPr txBox="1">
            <a:spLocks noChangeArrowheads="1"/>
          </p:cNvSpPr>
          <p:nvPr/>
        </p:nvSpPr>
        <p:spPr bwMode="auto">
          <a:xfrm>
            <a:off x="7696200" y="4735514"/>
            <a:ext cx="1581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“core dumped”</a:t>
            </a:r>
          </a:p>
        </p:txBody>
      </p:sp>
      <p:sp>
        <p:nvSpPr>
          <p:cNvPr id="61469" name="TextBox 34"/>
          <p:cNvSpPr txBox="1">
            <a:spLocks noChangeArrowheads="1"/>
          </p:cNvSpPr>
          <p:nvPr/>
        </p:nvSpPr>
        <p:spPr bwMode="auto">
          <a:xfrm>
            <a:off x="3733800" y="5715001"/>
            <a:ext cx="37544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printf(“total = %d\n”, score);</a:t>
            </a:r>
          </a:p>
        </p:txBody>
      </p:sp>
      <p:sp>
        <p:nvSpPr>
          <p:cNvPr id="61470" name="Footer Placeholder 29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200">
                <a:solidFill>
                  <a:srgbClr val="045C75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By Nagadevi</a:t>
            </a:r>
          </a:p>
        </p:txBody>
      </p:sp>
    </p:spTree>
    <p:extLst>
      <p:ext uri="{BB962C8B-B14F-4D97-AF65-F5344CB8AC3E}">
        <p14:creationId xmlns:p14="http://schemas.microsoft.com/office/powerpoint/2010/main" val="116332630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CS416 Compiler Design</a:t>
            </a:r>
          </a:p>
        </p:txBody>
      </p:sp>
      <p:sp>
        <p:nvSpPr>
          <p:cNvPr id="6246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fld id="{D6C0F5F1-AA2E-4716-BB45-2A71AB287196}" type="slidenum">
              <a:rPr lang="en-US" altLang="en-US" sz="1400">
                <a:solidFill>
                  <a:srgbClr val="FFFFFF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buClrTx/>
                <a:buSzTx/>
                <a:buFontTx/>
                <a:buNone/>
              </a:pPr>
              <a:t>54</a:t>
            </a:fld>
            <a:endParaRPr lang="en-US" altLang="en-US" sz="1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8229600" cy="6858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/>
              <a:t>Terminology of Languages</a:t>
            </a:r>
          </a:p>
        </p:txBody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19200"/>
            <a:ext cx="8229600" cy="5257800"/>
          </a:xfrm>
        </p:spPr>
        <p:txBody>
          <a:bodyPr/>
          <a:lstStyle/>
          <a:p>
            <a:r>
              <a:rPr lang="en-US" altLang="en-US" sz="2000" b="1"/>
              <a:t>Alphabet</a:t>
            </a:r>
            <a:r>
              <a:rPr lang="en-US" altLang="en-US" sz="2000"/>
              <a:t> : a finite set of symbols  (ASCII characters)</a:t>
            </a:r>
          </a:p>
          <a:p>
            <a:r>
              <a:rPr lang="en-US" altLang="en-US" sz="2000" b="1"/>
              <a:t>String</a:t>
            </a:r>
            <a:r>
              <a:rPr lang="en-US" altLang="en-US" sz="2000"/>
              <a:t> : </a:t>
            </a:r>
          </a:p>
          <a:p>
            <a:pPr lvl="1"/>
            <a:r>
              <a:rPr lang="en-US" altLang="en-US" sz="2000"/>
              <a:t>Finite sequence of symbols on an alphabet</a:t>
            </a:r>
          </a:p>
          <a:p>
            <a:pPr lvl="1"/>
            <a:r>
              <a:rPr lang="en-US" altLang="en-US" sz="2000"/>
              <a:t>Sentence and word are also used in terms of string</a:t>
            </a:r>
          </a:p>
          <a:p>
            <a:pPr lvl="1"/>
            <a:r>
              <a:rPr lang="en-US" altLang="en-US" sz="2000">
                <a:sym typeface="Symbol" panose="05050102010706020507" pitchFamily="18" charset="2"/>
              </a:rPr>
              <a:t>  is the empty string</a:t>
            </a:r>
          </a:p>
          <a:p>
            <a:pPr lvl="1"/>
            <a:r>
              <a:rPr lang="en-US" altLang="en-US" sz="2000">
                <a:sym typeface="Symbol" panose="05050102010706020507" pitchFamily="18" charset="2"/>
              </a:rPr>
              <a:t>|s| is the length of string s.</a:t>
            </a:r>
          </a:p>
          <a:p>
            <a:r>
              <a:rPr lang="en-US" altLang="en-US" sz="2000" b="1"/>
              <a:t>Language</a:t>
            </a:r>
            <a:r>
              <a:rPr lang="en-US" altLang="en-US" sz="2000"/>
              <a:t>: sets of strings over some fixed alphabet</a:t>
            </a:r>
          </a:p>
          <a:p>
            <a:pPr lvl="1"/>
            <a:r>
              <a:rPr lang="en-US" altLang="en-US" sz="2000">
                <a:sym typeface="Symbol" panose="05050102010706020507" pitchFamily="18" charset="2"/>
              </a:rPr>
              <a:t> the empty set is a language.</a:t>
            </a:r>
          </a:p>
          <a:p>
            <a:pPr lvl="1"/>
            <a:r>
              <a:rPr lang="en-US" altLang="en-US" sz="2000">
                <a:sym typeface="Symbol" panose="05050102010706020507" pitchFamily="18" charset="2"/>
              </a:rPr>
              <a:t>{} the set containing empty string is a language</a:t>
            </a:r>
          </a:p>
          <a:p>
            <a:pPr lvl="1"/>
            <a:r>
              <a:rPr lang="en-US" altLang="en-US" sz="2000">
                <a:sym typeface="Symbol" panose="05050102010706020507" pitchFamily="18" charset="2"/>
              </a:rPr>
              <a:t>The set of well-formed C programs is a language</a:t>
            </a:r>
          </a:p>
          <a:p>
            <a:pPr lvl="1"/>
            <a:r>
              <a:rPr lang="en-US" altLang="en-US" sz="2000">
                <a:sym typeface="Symbol" panose="05050102010706020507" pitchFamily="18" charset="2"/>
              </a:rPr>
              <a:t>The set of all possible identifiers is a language.</a:t>
            </a:r>
          </a:p>
          <a:p>
            <a:pPr lvl="1"/>
            <a:endParaRPr lang="en-US" altLang="en-US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725591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Terminology of Languages</a:t>
            </a:r>
            <a:endParaRPr lang="en-IN"/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>
                <a:sym typeface="Symbol" panose="05050102010706020507" pitchFamily="18" charset="2"/>
              </a:rPr>
              <a:t>Operators on Strings</a:t>
            </a:r>
            <a:r>
              <a:rPr lang="en-US" altLang="en-US">
                <a:sym typeface="Symbol" panose="05050102010706020507" pitchFamily="18" charset="2"/>
              </a:rPr>
              <a:t>:</a:t>
            </a:r>
          </a:p>
          <a:p>
            <a:pPr lvl="1"/>
            <a:r>
              <a:rPr lang="en-US" altLang="en-US" i="1">
                <a:sym typeface="Symbol" panose="05050102010706020507" pitchFamily="18" charset="2"/>
              </a:rPr>
              <a:t>Concatenation</a:t>
            </a:r>
            <a:r>
              <a:rPr lang="en-US" altLang="en-US">
                <a:sym typeface="Symbol" panose="05050102010706020507" pitchFamily="18" charset="2"/>
              </a:rPr>
              <a:t>:  xy represents the concatenation of strings x and y.  s   = s         s = s</a:t>
            </a:r>
          </a:p>
          <a:p>
            <a:pPr lvl="1"/>
            <a:r>
              <a:rPr lang="en-US" altLang="en-US">
                <a:sym typeface="Symbol" panose="05050102010706020507" pitchFamily="18" charset="2"/>
              </a:rPr>
              <a:t>s</a:t>
            </a:r>
            <a:r>
              <a:rPr lang="en-US" altLang="en-US" baseline="30000">
                <a:sym typeface="Symbol" panose="05050102010706020507" pitchFamily="18" charset="2"/>
              </a:rPr>
              <a:t>n</a:t>
            </a:r>
            <a:r>
              <a:rPr lang="en-US" altLang="en-US" baseline="-25000">
                <a:sym typeface="Symbol" panose="05050102010706020507" pitchFamily="18" charset="2"/>
              </a:rPr>
              <a:t>  =  </a:t>
            </a:r>
            <a:r>
              <a:rPr lang="en-US" altLang="en-US">
                <a:sym typeface="Symbol" panose="05050102010706020507" pitchFamily="18" charset="2"/>
              </a:rPr>
              <a:t>s s s .. s ( n times)     s</a:t>
            </a:r>
            <a:r>
              <a:rPr lang="en-US" altLang="en-US" baseline="30000">
                <a:sym typeface="Symbol" panose="05050102010706020507" pitchFamily="18" charset="2"/>
              </a:rPr>
              <a:t>0</a:t>
            </a:r>
            <a:r>
              <a:rPr lang="en-US" altLang="en-US" baseline="-25000">
                <a:sym typeface="Symbol" panose="05050102010706020507" pitchFamily="18" charset="2"/>
              </a:rPr>
              <a:t>  = </a:t>
            </a:r>
            <a:r>
              <a:rPr lang="en-US" altLang="en-US">
                <a:sym typeface="Symbol" panose="05050102010706020507" pitchFamily="18" charset="2"/>
              </a:rPr>
              <a:t>    </a:t>
            </a:r>
          </a:p>
          <a:p>
            <a:endParaRPr lang="en-IN" altLang="en-US"/>
          </a:p>
        </p:txBody>
      </p:sp>
      <p:sp>
        <p:nvSpPr>
          <p:cNvPr id="63492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Jeya R</a:t>
            </a:r>
          </a:p>
        </p:txBody>
      </p:sp>
      <p:sp>
        <p:nvSpPr>
          <p:cNvPr id="6349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fld id="{ED0CEFA1-B78A-4CFD-8FFD-07123130CE88}" type="slidenum">
              <a:rPr lang="en-US" altLang="en-US" sz="1400">
                <a:solidFill>
                  <a:srgbClr val="FFFFFF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buClrTx/>
                <a:buSzTx/>
                <a:buFontTx/>
                <a:buNone/>
              </a:pPr>
              <a:t>55</a:t>
            </a:fld>
            <a:endParaRPr lang="en-US" altLang="en-US" sz="1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4726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Input buffering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>
          <a:xfrm>
            <a:off x="1981200" y="1219200"/>
            <a:ext cx="8229600" cy="5105400"/>
          </a:xfrm>
        </p:spPr>
        <p:txBody>
          <a:bodyPr/>
          <a:lstStyle/>
          <a:p>
            <a:pPr eaLnBrk="1" hangingPunct="1"/>
            <a:r>
              <a:rPr lang="en-US" altLang="en-US" sz="2000"/>
              <a:t>Sometimes lexical analyzer needs to look ahead some symbols to decide about the token to return</a:t>
            </a:r>
          </a:p>
          <a:p>
            <a:pPr lvl="1" eaLnBrk="1" hangingPunct="1"/>
            <a:r>
              <a:rPr lang="en-US" altLang="en-US" sz="2000"/>
              <a:t>In C language: we need to look after -, = or &lt; to decide what token to return</a:t>
            </a:r>
          </a:p>
          <a:p>
            <a:pPr lvl="1" eaLnBrk="1" hangingPunct="1"/>
            <a:r>
              <a:rPr lang="en-US" altLang="en-US" sz="2000"/>
              <a:t>In Fortran: DO 5 I = 1.25</a:t>
            </a:r>
          </a:p>
          <a:p>
            <a:pPr eaLnBrk="1" hangingPunct="1"/>
            <a:r>
              <a:rPr lang="en-US" altLang="en-US" sz="2000"/>
              <a:t>We need to introduce a two buffer scheme to handle large look-aheads safely</a:t>
            </a:r>
          </a:p>
          <a:p>
            <a:pPr eaLnBrk="1" hangingPunct="1"/>
            <a:endParaRPr lang="en-US" altLang="en-US"/>
          </a:p>
        </p:txBody>
      </p:sp>
      <p:sp>
        <p:nvSpPr>
          <p:cNvPr id="4" name="Rectangle 3"/>
          <p:cNvSpPr/>
          <p:nvPr/>
        </p:nvSpPr>
        <p:spPr>
          <a:xfrm>
            <a:off x="2209800" y="5562600"/>
            <a:ext cx="792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cxnSp>
        <p:nvCxnSpPr>
          <p:cNvPr id="6" name="Straight Connector 5"/>
          <p:cNvCxnSpPr>
            <a:stCxn id="4" idx="0"/>
            <a:endCxn id="4" idx="2"/>
          </p:cNvCxnSpPr>
          <p:nvPr/>
        </p:nvCxnSpPr>
        <p:spPr>
          <a:xfrm rot="16200000" flipH="1">
            <a:off x="6019801" y="5715001"/>
            <a:ext cx="304800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518" name="TextBox 6"/>
          <p:cNvSpPr txBox="1">
            <a:spLocks noChangeArrowheads="1"/>
          </p:cNvSpPr>
          <p:nvPr/>
        </p:nvSpPr>
        <p:spPr bwMode="auto">
          <a:xfrm>
            <a:off x="4724401" y="5486401"/>
            <a:ext cx="30337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E   =   M *  C * * 2 </a:t>
            </a:r>
            <a:r>
              <a:rPr lang="en-US" altLang="en-US" sz="1800">
                <a:latin typeface="Times New Roman" panose="02020603050405020304" pitchFamily="18" charset="0"/>
              </a:rPr>
              <a:t>eof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4648994" y="5715794"/>
            <a:ext cx="304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4876007" y="5714207"/>
            <a:ext cx="304800" cy="158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5029994" y="5714206"/>
            <a:ext cx="304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5257007" y="5714207"/>
            <a:ext cx="304800" cy="158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5463382" y="5714207"/>
            <a:ext cx="304800" cy="158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5790407" y="5714207"/>
            <a:ext cx="304800" cy="158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6347619" y="5714206"/>
            <a:ext cx="304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6565107" y="5714207"/>
            <a:ext cx="304800" cy="158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6804819" y="5714206"/>
            <a:ext cx="304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7033419" y="5714206"/>
            <a:ext cx="304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7392194" y="5714206"/>
            <a:ext cx="304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4420394" y="5715794"/>
            <a:ext cx="304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4191794" y="5714206"/>
            <a:ext cx="304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3963194" y="5714206"/>
            <a:ext cx="304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3734594" y="5714206"/>
            <a:ext cx="304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3505994" y="5714206"/>
            <a:ext cx="304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3277394" y="5714206"/>
            <a:ext cx="304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3048794" y="5714206"/>
            <a:ext cx="304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2820194" y="5714206"/>
            <a:ext cx="304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2591594" y="5714206"/>
            <a:ext cx="304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2362994" y="5714206"/>
            <a:ext cx="304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7620794" y="5714206"/>
            <a:ext cx="304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>
            <a:off x="7847807" y="5714207"/>
            <a:ext cx="304800" cy="158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>
            <a:off x="8076407" y="5714207"/>
            <a:ext cx="304800" cy="158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8305007" y="5714207"/>
            <a:ext cx="304800" cy="158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>
            <a:off x="8533607" y="5714207"/>
            <a:ext cx="304800" cy="158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8762207" y="5714207"/>
            <a:ext cx="304800" cy="158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8992394" y="5714206"/>
            <a:ext cx="304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9219407" y="5714207"/>
            <a:ext cx="304800" cy="158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5400000">
            <a:off x="9449594" y="5714206"/>
            <a:ext cx="304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>
            <a:off x="9676607" y="5714207"/>
            <a:ext cx="304800" cy="158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550" name="Footer Placeholder 39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endParaRPr lang="en-US" altLang="en-US" sz="1200">
              <a:solidFill>
                <a:srgbClr val="045C75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4551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fld id="{3D8E28E2-E49B-4370-9B7B-4AC8F9112177}" type="slidenum">
              <a:rPr lang="en-US" altLang="en-US" sz="1200">
                <a:solidFill>
                  <a:srgbClr val="045C75"/>
                </a:solidFill>
                <a:latin typeface="Times New Roman" panose="02020603050405020304" pitchFamily="18" charset="0"/>
              </a:rPr>
              <a:pPr>
                <a:lnSpc>
                  <a:spcPct val="100000"/>
                </a:lnSpc>
                <a:buClrTx/>
                <a:buSzTx/>
                <a:buFontTx/>
                <a:buNone/>
              </a:pPr>
              <a:t>56</a:t>
            </a:fld>
            <a:endParaRPr lang="en-US" altLang="en-US" sz="1200">
              <a:solidFill>
                <a:srgbClr val="045C75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64552" name="Picture 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495801"/>
            <a:ext cx="7772400" cy="79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084440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Cont..,</a:t>
            </a:r>
            <a:endParaRPr lang="en-IN"/>
          </a:p>
        </p:txBody>
      </p:sp>
      <p:sp>
        <p:nvSpPr>
          <p:cNvPr id="65539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endParaRPr lang="en-US" altLang="en-US" sz="1200">
              <a:solidFill>
                <a:srgbClr val="045C75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554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fld id="{193B41D2-0D5A-474F-87B1-0D26445775C8}" type="slidenum">
              <a:rPr lang="en-US" altLang="en-US" sz="1200">
                <a:solidFill>
                  <a:srgbClr val="045C75"/>
                </a:solidFill>
                <a:latin typeface="Times New Roman" panose="02020603050405020304" pitchFamily="18" charset="0"/>
              </a:rPr>
              <a:pPr>
                <a:lnSpc>
                  <a:spcPct val="100000"/>
                </a:lnSpc>
                <a:buClrTx/>
                <a:buSzTx/>
                <a:buFontTx/>
                <a:buNone/>
              </a:pPr>
              <a:t>57</a:t>
            </a:fld>
            <a:endParaRPr lang="en-US" altLang="en-US" sz="1200">
              <a:solidFill>
                <a:srgbClr val="045C75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6554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62200" y="2057400"/>
            <a:ext cx="7086600" cy="419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524398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Cont..,</a:t>
            </a:r>
            <a:endParaRPr lang="en-IN"/>
          </a:p>
        </p:txBody>
      </p:sp>
      <p:sp>
        <p:nvSpPr>
          <p:cNvPr id="66563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endParaRPr lang="en-US" altLang="en-US" sz="1200">
              <a:solidFill>
                <a:srgbClr val="045C75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656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fld id="{4AE9D20E-3162-4578-9631-C3A7E691549F}" type="slidenum">
              <a:rPr lang="en-US" altLang="en-US" sz="1200">
                <a:solidFill>
                  <a:srgbClr val="045C75"/>
                </a:solidFill>
                <a:latin typeface="Times New Roman" panose="02020603050405020304" pitchFamily="18" charset="0"/>
              </a:rPr>
              <a:pPr>
                <a:lnSpc>
                  <a:spcPct val="100000"/>
                </a:lnSpc>
                <a:buClrTx/>
                <a:buSzTx/>
                <a:buFontTx/>
                <a:buNone/>
              </a:pPr>
              <a:t>58</a:t>
            </a:fld>
            <a:endParaRPr lang="en-US" altLang="en-US" sz="1200">
              <a:solidFill>
                <a:srgbClr val="045C75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6656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7400" y="2209800"/>
            <a:ext cx="7772400" cy="3886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69868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1981200" y="704850"/>
            <a:ext cx="8229600" cy="5905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/>
              <a:t>Cont..,</a:t>
            </a:r>
            <a:endParaRPr lang="en-IN"/>
          </a:p>
        </p:txBody>
      </p:sp>
      <p:sp>
        <p:nvSpPr>
          <p:cNvPr id="67587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endParaRPr lang="en-US" altLang="en-US" sz="1200">
              <a:solidFill>
                <a:srgbClr val="045C75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758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fld id="{9EDE9F7D-24A4-4DF9-8E24-6A4E30F6537A}" type="slidenum">
              <a:rPr lang="en-US" altLang="en-US" sz="1200">
                <a:solidFill>
                  <a:srgbClr val="045C75"/>
                </a:solidFill>
                <a:latin typeface="Times New Roman" panose="02020603050405020304" pitchFamily="18" charset="0"/>
              </a:rPr>
              <a:pPr>
                <a:lnSpc>
                  <a:spcPct val="100000"/>
                </a:lnSpc>
                <a:buClrTx/>
                <a:buSzTx/>
                <a:buFontTx/>
                <a:buNone/>
              </a:pPr>
              <a:t>59</a:t>
            </a:fld>
            <a:endParaRPr lang="en-US" altLang="en-US" sz="1200">
              <a:solidFill>
                <a:srgbClr val="045C75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6758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8800" y="1752600"/>
            <a:ext cx="7848600" cy="441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8288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1388" y="646626"/>
            <a:ext cx="5865812" cy="622863"/>
          </a:xfr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spcBef>
                <a:spcPts val="105"/>
              </a:spcBef>
              <a:defRPr/>
            </a:pPr>
            <a:r>
              <a:rPr spc="-200"/>
              <a:t>Compiler </a:t>
            </a:r>
            <a:r>
              <a:rPr spc="-400"/>
              <a:t>vs</a:t>
            </a:r>
            <a:r>
              <a:rPr spc="-285"/>
              <a:t> </a:t>
            </a:r>
            <a:r>
              <a:rPr spc="-85"/>
              <a:t>Interpreter</a:t>
            </a:r>
          </a:p>
        </p:txBody>
      </p:sp>
      <p:sp>
        <p:nvSpPr>
          <p:cNvPr id="13315" name="object 3"/>
          <p:cNvSpPr txBox="1">
            <a:spLocks noChangeArrowheads="1"/>
          </p:cNvSpPr>
          <p:nvPr/>
        </p:nvSpPr>
        <p:spPr bwMode="auto">
          <a:xfrm>
            <a:off x="2211389" y="1765301"/>
            <a:ext cx="7540625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92710" rIns="0" bIns="0">
            <a:spAutoFit/>
          </a:bodyPr>
          <a:lstStyle>
            <a:lvl1pPr marL="241300" indent="-22860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just">
              <a:lnSpc>
                <a:spcPct val="80000"/>
              </a:lnSpc>
              <a:spcBef>
                <a:spcPts val="725"/>
              </a:spcBef>
              <a:buClrTx/>
              <a:buSzTx/>
            </a:pPr>
            <a:r>
              <a:rPr lang="en-US" altLang="en-US">
                <a:ea typeface="Carlito"/>
                <a:cs typeface="Carlito"/>
              </a:rPr>
              <a:t>An </a:t>
            </a:r>
            <a:r>
              <a:rPr lang="en-US" altLang="en-US">
                <a:solidFill>
                  <a:srgbClr val="FF0000"/>
                </a:solidFill>
                <a:ea typeface="Carlito"/>
                <a:cs typeface="Carlito"/>
              </a:rPr>
              <a:t>interpreter </a:t>
            </a:r>
            <a:r>
              <a:rPr lang="en-US" altLang="en-US">
                <a:ea typeface="Carlito"/>
                <a:cs typeface="Carlito"/>
              </a:rPr>
              <a:t>is another common kind of language processor. Instead of  producing a target program as a translation, an interpreter appears to  directly execute the operations specified in the source program on inputs  supplied by the user</a:t>
            </a:r>
          </a:p>
        </p:txBody>
      </p:sp>
      <p:sp>
        <p:nvSpPr>
          <p:cNvPr id="13316" name="object 4"/>
          <p:cNvSpPr txBox="1">
            <a:spLocks noChangeArrowheads="1"/>
          </p:cNvSpPr>
          <p:nvPr/>
        </p:nvSpPr>
        <p:spPr bwMode="auto">
          <a:xfrm>
            <a:off x="2211388" y="4494213"/>
            <a:ext cx="8075612" cy="213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88900" rIns="0" bIns="0">
            <a:spAutoFit/>
          </a:bodyPr>
          <a:lstStyle>
            <a:lvl1pPr marL="241300" indent="-22860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just">
              <a:lnSpc>
                <a:spcPts val="2500"/>
              </a:lnSpc>
              <a:spcBef>
                <a:spcPts val="700"/>
              </a:spcBef>
              <a:buClrTx/>
              <a:buSzTx/>
            </a:pPr>
            <a:r>
              <a:rPr lang="en-US" altLang="en-US">
                <a:solidFill>
                  <a:srgbClr val="006FC0"/>
                </a:solidFill>
                <a:ea typeface="Carlito"/>
                <a:cs typeface="Carlito"/>
              </a:rPr>
              <a:t>The machine-language target program produced by a compiler is usually  much faster than an interpreter at mapping inputs to outputs .</a:t>
            </a:r>
            <a:endParaRPr lang="en-US" altLang="en-US">
              <a:ea typeface="Carlito"/>
              <a:cs typeface="Carlito"/>
            </a:endParaRPr>
          </a:p>
          <a:p>
            <a:pPr algn="just">
              <a:lnSpc>
                <a:spcPct val="80000"/>
              </a:lnSpc>
              <a:spcBef>
                <a:spcPts val="1025"/>
              </a:spcBef>
              <a:buClrTx/>
              <a:buSzTx/>
            </a:pPr>
            <a:r>
              <a:rPr lang="en-US" altLang="en-US"/>
              <a:t>	</a:t>
            </a:r>
            <a:r>
              <a:rPr lang="en-US" altLang="en-US">
                <a:ea typeface="Carlito"/>
                <a:cs typeface="Carlito"/>
              </a:rPr>
              <a:t>An interpreter, however, can usually give better error diagnostics than a  compiler, because it executes the source program statement by statement</a:t>
            </a:r>
          </a:p>
        </p:txBody>
      </p:sp>
      <p:sp>
        <p:nvSpPr>
          <p:cNvPr id="13317" name="object 5"/>
          <p:cNvSpPr>
            <a:spLocks noChangeArrowheads="1"/>
          </p:cNvSpPr>
          <p:nvPr/>
        </p:nvSpPr>
        <p:spPr bwMode="auto">
          <a:xfrm>
            <a:off x="4775200" y="3429000"/>
            <a:ext cx="2717800" cy="8763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6" name="object 6"/>
          <p:cNvSpPr>
            <a:spLocks noGrp="1"/>
          </p:cNvSpPr>
          <p:nvPr>
            <p:ph type="ftr" sz="quarter" idx="11"/>
          </p:nvPr>
        </p:nvSpPr>
        <p:spPr>
          <a:xfrm>
            <a:off x="5532439" y="6477843"/>
            <a:ext cx="1125537" cy="153888"/>
          </a:xfr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1240"/>
              </a:lnSpc>
              <a:defRPr/>
            </a:pPr>
            <a:r>
              <a:rPr lang="en-IN" spc="-15"/>
              <a:t>Jeya R</a:t>
            </a:r>
            <a:endParaRPr spc="-15"/>
          </a:p>
        </p:txBody>
      </p:sp>
      <p:sp>
        <p:nvSpPr>
          <p:cNvPr id="13319" name="object 7"/>
          <p:cNvSpPr>
            <a:spLocks noGrp="1"/>
          </p:cNvSpPr>
          <p:nvPr>
            <p:ph type="sldNum" sz="quarter" idx="12"/>
          </p:nvPr>
        </p:nvSpPr>
        <p:spPr bwMode="auto">
          <a:xfrm>
            <a:off x="9793289" y="6247098"/>
            <a:ext cx="206375" cy="52648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64189" rIns="0" bIns="0" rtlCol="0" anchor="ctr">
            <a:spAutoFit/>
          </a:bodyPr>
          <a:lstStyle>
            <a:lvl1pPr marL="79375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ts val="1238"/>
              </a:lnSpc>
              <a:buClrTx/>
              <a:buSzTx/>
              <a:buNone/>
            </a:pPr>
            <a:fld id="{387BDB4F-9BC1-427E-83E4-C03C90C3D50F}" type="slidenum">
              <a:rPr lang="en-US" altLang="en-US" sz="1400">
                <a:solidFill>
                  <a:srgbClr val="FFFFFF"/>
                </a:solidFill>
                <a:latin typeface="Arial" panose="020B0604020202020204" pitchFamily="34" charset="0"/>
              </a:rPr>
              <a:pPr>
                <a:lnSpc>
                  <a:spcPts val="1238"/>
                </a:lnSpc>
                <a:buClrTx/>
                <a:buSzTx/>
                <a:buNone/>
              </a:pPr>
              <a:t>6</a:t>
            </a:fld>
            <a:endParaRPr lang="en-US" altLang="en-US" sz="1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28615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Sentinels</a:t>
            </a:r>
          </a:p>
        </p:txBody>
      </p:sp>
      <p:sp>
        <p:nvSpPr>
          <p:cNvPr id="68611" name="Content Placeholder 14"/>
          <p:cNvSpPr>
            <a:spLocks noGrp="1"/>
          </p:cNvSpPr>
          <p:nvPr>
            <p:ph idx="1"/>
          </p:nvPr>
        </p:nvSpPr>
        <p:spPr>
          <a:xfrm>
            <a:off x="1981200" y="2392364"/>
            <a:ext cx="8229600" cy="4389437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600"/>
              <a:t>Switch (*forward++) 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600"/>
              <a:t>	case eof: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600"/>
              <a:t>		if (forward is at end of first buffer) 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600"/>
              <a:t>			reload second buffer;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600"/>
              <a:t>			forward = beginning of second buffer;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600"/>
              <a:t>		}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600"/>
              <a:t>		else if {forward is at end of second buffer) 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600"/>
              <a:t>			reload first buffer;\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600"/>
              <a:t>			forward = beginning of first buffer;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600"/>
              <a:t>		}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600"/>
              <a:t>		else /* eof within a buffer marks the end of input */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600"/>
              <a:t>			terminate lexical analysis;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600"/>
              <a:t>		break;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600"/>
              <a:t>	cases for the other characters;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600"/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209800" y="1976438"/>
            <a:ext cx="792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cs typeface="Arial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rot="16200000" flipH="1">
            <a:off x="6095207" y="2129632"/>
            <a:ext cx="304800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614" name="TextBox 17"/>
          <p:cNvSpPr txBox="1">
            <a:spLocks noChangeArrowheads="1"/>
          </p:cNvSpPr>
          <p:nvPr/>
        </p:nvSpPr>
        <p:spPr bwMode="auto">
          <a:xfrm>
            <a:off x="4724401" y="1900238"/>
            <a:ext cx="32416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>
                <a:latin typeface="Times New Roman" panose="02020603050405020304" pitchFamily="18" charset="0"/>
              </a:rPr>
              <a:t>E   =   M </a:t>
            </a:r>
            <a:r>
              <a:rPr lang="en-US" altLang="en-US" sz="1400">
                <a:latin typeface="Times New Roman" panose="02020603050405020304" pitchFamily="18" charset="0"/>
              </a:rPr>
              <a:t>eof</a:t>
            </a:r>
            <a:r>
              <a:rPr lang="en-US" altLang="en-US">
                <a:latin typeface="Times New Roman" panose="02020603050405020304" pitchFamily="18" charset="0"/>
              </a:rPr>
              <a:t> *  C * * 2 </a:t>
            </a:r>
            <a:r>
              <a:rPr lang="en-US" altLang="en-US" sz="1800">
                <a:latin typeface="Times New Roman" panose="02020603050405020304" pitchFamily="18" charset="0"/>
              </a:rPr>
              <a:t>eof</a:t>
            </a:r>
          </a:p>
        </p:txBody>
      </p:sp>
      <p:cxnSp>
        <p:nvCxnSpPr>
          <p:cNvPr id="19" name="Straight Connector 18"/>
          <p:cNvCxnSpPr/>
          <p:nvPr/>
        </p:nvCxnSpPr>
        <p:spPr>
          <a:xfrm rot="5400000">
            <a:off x="4648994" y="2129631"/>
            <a:ext cx="304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4876007" y="2128045"/>
            <a:ext cx="304800" cy="158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5029994" y="2128044"/>
            <a:ext cx="304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5257007" y="2128045"/>
            <a:ext cx="304800" cy="158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5463382" y="2128045"/>
            <a:ext cx="304800" cy="158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5790407" y="2128045"/>
            <a:ext cx="304800" cy="158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6347619" y="2128044"/>
            <a:ext cx="304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6565107" y="2128045"/>
            <a:ext cx="304800" cy="158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6804819" y="2128044"/>
            <a:ext cx="304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7033419" y="2128044"/>
            <a:ext cx="304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7392194" y="2128044"/>
            <a:ext cx="304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4420394" y="2129631"/>
            <a:ext cx="304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>
            <a:off x="4191794" y="2128044"/>
            <a:ext cx="304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>
            <a:off x="3963194" y="2128044"/>
            <a:ext cx="304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3734594" y="2128044"/>
            <a:ext cx="304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>
            <a:off x="3505994" y="2128044"/>
            <a:ext cx="304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3277394" y="2128044"/>
            <a:ext cx="304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3048794" y="2128044"/>
            <a:ext cx="304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2820194" y="2128044"/>
            <a:ext cx="304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5400000">
            <a:off x="2591594" y="2128044"/>
            <a:ext cx="304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>
            <a:off x="2362994" y="2128044"/>
            <a:ext cx="304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>
            <a:off x="7620794" y="2128044"/>
            <a:ext cx="304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400000">
            <a:off x="7847807" y="2128045"/>
            <a:ext cx="304800" cy="158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400000">
            <a:off x="8076407" y="2128045"/>
            <a:ext cx="304800" cy="158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>
            <a:off x="8305007" y="2128045"/>
            <a:ext cx="304800" cy="158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>
            <a:off x="8533607" y="2128045"/>
            <a:ext cx="304800" cy="158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>
            <a:off x="8762207" y="2128045"/>
            <a:ext cx="304800" cy="158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5400000">
            <a:off x="8992394" y="2128044"/>
            <a:ext cx="304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>
            <a:off x="9219407" y="2128045"/>
            <a:ext cx="304800" cy="158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>
            <a:off x="9449594" y="2128044"/>
            <a:ext cx="304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5400000">
            <a:off x="9676607" y="2128045"/>
            <a:ext cx="304800" cy="158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646" name="TextBox 49"/>
          <p:cNvSpPr txBox="1">
            <a:spLocks noChangeArrowheads="1"/>
          </p:cNvSpPr>
          <p:nvPr/>
        </p:nvSpPr>
        <p:spPr bwMode="auto">
          <a:xfrm>
            <a:off x="9753601" y="1981200"/>
            <a:ext cx="4476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eof</a:t>
            </a:r>
          </a:p>
        </p:txBody>
      </p:sp>
      <p:sp>
        <p:nvSpPr>
          <p:cNvPr id="68647" name="Footer Placeholder 49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endParaRPr lang="en-US" altLang="en-US" sz="1200">
              <a:solidFill>
                <a:srgbClr val="045C75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8648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fld id="{AE5C319E-C067-40FA-983C-E68D47D2825D}" type="slidenum">
              <a:rPr lang="en-US" altLang="en-US" sz="1200">
                <a:solidFill>
                  <a:srgbClr val="045C75"/>
                </a:solidFill>
                <a:latin typeface="Times New Roman" panose="02020603050405020304" pitchFamily="18" charset="0"/>
              </a:rPr>
              <a:pPr>
                <a:lnSpc>
                  <a:spcPct val="100000"/>
                </a:lnSpc>
                <a:buClrTx/>
                <a:buSzTx/>
                <a:buFontTx/>
                <a:buNone/>
              </a:pPr>
              <a:t>60</a:t>
            </a:fld>
            <a:endParaRPr lang="en-US" altLang="en-US" sz="1200">
              <a:solidFill>
                <a:srgbClr val="045C75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75555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Specification of tokens</a:t>
            </a:r>
          </a:p>
        </p:txBody>
      </p:sp>
      <p:sp>
        <p:nvSpPr>
          <p:cNvPr id="69635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 theory of compilation regular expressions are used to formalize the specification of tokens</a:t>
            </a:r>
          </a:p>
          <a:p>
            <a:pPr eaLnBrk="1" hangingPunct="1"/>
            <a:r>
              <a:rPr lang="en-US" altLang="en-US"/>
              <a:t>Regular expressions are means for specifying regular languages</a:t>
            </a:r>
          </a:p>
          <a:p>
            <a:pPr eaLnBrk="1" hangingPunct="1"/>
            <a:r>
              <a:rPr lang="en-US" altLang="en-US"/>
              <a:t>Example:</a:t>
            </a:r>
          </a:p>
          <a:p>
            <a:pPr lvl="2" eaLnBrk="1" hangingPunct="1"/>
            <a:r>
              <a:rPr lang="en-US" altLang="en-US"/>
              <a:t>Letter_(letter_ | digit)*</a:t>
            </a:r>
          </a:p>
          <a:p>
            <a:pPr eaLnBrk="1" hangingPunct="1"/>
            <a:r>
              <a:rPr lang="en-US" altLang="en-US"/>
              <a:t>Each regular expression is a pattern specifying the form of strings</a:t>
            </a:r>
          </a:p>
        </p:txBody>
      </p:sp>
      <p:sp>
        <p:nvSpPr>
          <p:cNvPr id="6963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endParaRPr lang="en-US" altLang="en-US" sz="1200">
              <a:solidFill>
                <a:srgbClr val="045C75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9637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fld id="{BE255D7F-3AA6-453C-A46B-3F1A810C3454}" type="slidenum">
              <a:rPr lang="en-US" altLang="en-US" sz="1200">
                <a:solidFill>
                  <a:srgbClr val="045C75"/>
                </a:solidFill>
                <a:latin typeface="Times New Roman" panose="02020603050405020304" pitchFamily="18" charset="0"/>
              </a:rPr>
              <a:pPr>
                <a:lnSpc>
                  <a:spcPct val="100000"/>
                </a:lnSpc>
                <a:buClrTx/>
                <a:buSzTx/>
                <a:buFontTx/>
                <a:buNone/>
              </a:pPr>
              <a:t>61</a:t>
            </a:fld>
            <a:endParaRPr lang="en-US" altLang="en-US" sz="1200">
              <a:solidFill>
                <a:srgbClr val="045C75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6789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Regular expressions</a:t>
            </a:r>
          </a:p>
        </p:txBody>
      </p:sp>
      <p:sp>
        <p:nvSpPr>
          <p:cNvPr id="70659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>
                <a:latin typeface="MS Mincho" pitchFamily="49" charset="-128"/>
                <a:ea typeface="MS Mincho" pitchFamily="49" charset="-128"/>
              </a:rPr>
              <a:t>Ɛ</a:t>
            </a:r>
            <a:r>
              <a:rPr lang="en-US" altLang="en-US"/>
              <a:t> is a regular expression, L(</a:t>
            </a:r>
            <a:r>
              <a:rPr lang="en-US" altLang="en-US" sz="2000">
                <a:latin typeface="MS Mincho" pitchFamily="49" charset="-128"/>
                <a:ea typeface="MS Mincho" pitchFamily="49" charset="-128"/>
              </a:rPr>
              <a:t>Ɛ</a:t>
            </a:r>
            <a:r>
              <a:rPr lang="en-US" altLang="en-US"/>
              <a:t>) = {</a:t>
            </a:r>
            <a:r>
              <a:rPr lang="en-US" altLang="en-US" sz="2000">
                <a:latin typeface="MS Mincho" pitchFamily="49" charset="-128"/>
                <a:ea typeface="MS Mincho" pitchFamily="49" charset="-128"/>
              </a:rPr>
              <a:t>Ɛ</a:t>
            </a:r>
            <a:r>
              <a:rPr lang="en-US" altLang="en-US"/>
              <a:t>}</a:t>
            </a:r>
          </a:p>
          <a:p>
            <a:pPr eaLnBrk="1" hangingPunct="1"/>
            <a:r>
              <a:rPr lang="en-US" altLang="en-US"/>
              <a:t>If a is a symbol in </a:t>
            </a:r>
            <a:r>
              <a:rPr lang="en-US" altLang="en-US">
                <a:latin typeface="MS Mincho" pitchFamily="49" charset="-128"/>
                <a:ea typeface="MS Mincho" pitchFamily="49" charset="-128"/>
              </a:rPr>
              <a:t>∑</a:t>
            </a:r>
            <a:r>
              <a:rPr lang="en-US" altLang="en-US">
                <a:ea typeface="MS Mincho" pitchFamily="49" charset="-128"/>
              </a:rPr>
              <a:t>then a is a regular expression, L(a) = {a}</a:t>
            </a:r>
          </a:p>
          <a:p>
            <a:pPr eaLnBrk="1" hangingPunct="1"/>
            <a:r>
              <a:rPr lang="en-US" altLang="en-US">
                <a:ea typeface="MS Mincho" pitchFamily="49" charset="-128"/>
              </a:rPr>
              <a:t>(r) | (s) is a regular expression denoting the language L(r) </a:t>
            </a:r>
            <a:r>
              <a:rPr lang="en-US" altLang="en-US">
                <a:latin typeface="MS Mincho" pitchFamily="49" charset="-128"/>
                <a:ea typeface="MS Mincho" pitchFamily="49" charset="-128"/>
              </a:rPr>
              <a:t>∪ </a:t>
            </a:r>
            <a:r>
              <a:rPr lang="en-US" altLang="en-US">
                <a:ea typeface="MS Mincho" pitchFamily="49" charset="-128"/>
              </a:rPr>
              <a:t>L(s)</a:t>
            </a:r>
          </a:p>
          <a:p>
            <a:pPr eaLnBrk="1" hangingPunct="1"/>
            <a:r>
              <a:rPr lang="en-US" altLang="en-US">
                <a:ea typeface="MS Mincho" pitchFamily="49" charset="-128"/>
              </a:rPr>
              <a:t> (r)(s) is a regular expression denoting the language L(r)L(s)</a:t>
            </a:r>
          </a:p>
          <a:p>
            <a:pPr eaLnBrk="1" hangingPunct="1"/>
            <a:r>
              <a:rPr lang="en-US" altLang="en-US">
                <a:ea typeface="MS Mincho" pitchFamily="49" charset="-128"/>
              </a:rPr>
              <a:t>(r)* is a regular expression denoting (L(r))*</a:t>
            </a:r>
          </a:p>
          <a:p>
            <a:pPr eaLnBrk="1" hangingPunct="1"/>
            <a:r>
              <a:rPr lang="en-US" altLang="en-US">
                <a:ea typeface="MS Mincho" pitchFamily="49" charset="-128"/>
              </a:rPr>
              <a:t>(r) is a regular expression denting L(r)</a:t>
            </a:r>
            <a:endParaRPr lang="en-US" altLang="en-US"/>
          </a:p>
        </p:txBody>
      </p:sp>
      <p:sp>
        <p:nvSpPr>
          <p:cNvPr id="7066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endParaRPr lang="en-US" altLang="en-US" sz="1200">
              <a:solidFill>
                <a:srgbClr val="045C75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0661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fld id="{92D34E75-5C77-4FC6-A4A7-E71025C50B76}" type="slidenum">
              <a:rPr lang="en-US" altLang="en-US" sz="1200">
                <a:solidFill>
                  <a:srgbClr val="045C75"/>
                </a:solidFill>
                <a:latin typeface="Times New Roman" panose="02020603050405020304" pitchFamily="18" charset="0"/>
              </a:rPr>
              <a:pPr>
                <a:lnSpc>
                  <a:spcPct val="100000"/>
                </a:lnSpc>
                <a:buClrTx/>
                <a:buSzTx/>
                <a:buFontTx/>
                <a:buNone/>
              </a:pPr>
              <a:t>62</a:t>
            </a:fld>
            <a:endParaRPr lang="en-US" altLang="en-US" sz="1200">
              <a:solidFill>
                <a:srgbClr val="045C75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48531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Regular definitions</a:t>
            </a:r>
          </a:p>
        </p:txBody>
      </p:sp>
      <p:sp>
        <p:nvSpPr>
          <p:cNvPr id="71683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None/>
            </a:pPr>
            <a:r>
              <a:rPr lang="en-US" altLang="en-US"/>
              <a:t>d1 -&gt; r1</a:t>
            </a:r>
          </a:p>
          <a:p>
            <a:pPr marL="514350" indent="-514350" algn="just">
              <a:buNone/>
            </a:pPr>
            <a:r>
              <a:rPr lang="en-US" altLang="en-US"/>
              <a:t>d2 -&gt; r2</a:t>
            </a:r>
          </a:p>
          <a:p>
            <a:pPr marL="514350" indent="-514350" algn="just">
              <a:buNone/>
            </a:pPr>
            <a:r>
              <a:rPr lang="en-US" altLang="en-US"/>
              <a:t>…</a:t>
            </a:r>
          </a:p>
          <a:p>
            <a:pPr marL="514350" indent="-514350" algn="just">
              <a:buNone/>
            </a:pPr>
            <a:r>
              <a:rPr lang="en-US" altLang="en-US"/>
              <a:t>dn -&gt; rn</a:t>
            </a:r>
          </a:p>
          <a:p>
            <a:pPr marL="514350" indent="-514350" algn="just">
              <a:buNone/>
            </a:pPr>
            <a:endParaRPr lang="en-US" altLang="en-US"/>
          </a:p>
          <a:p>
            <a:pPr marL="514350" indent="-514350" algn="just"/>
            <a:r>
              <a:rPr lang="en-US" altLang="en-US"/>
              <a:t>Example:</a:t>
            </a:r>
          </a:p>
          <a:p>
            <a:pPr marL="881063" lvl="1" indent="-514350" algn="just">
              <a:buNone/>
            </a:pPr>
            <a:r>
              <a:rPr lang="en-US" altLang="en-US"/>
              <a:t>letter_ -&gt; A | B | … | Z | a | b | … | Z | _</a:t>
            </a:r>
          </a:p>
          <a:p>
            <a:pPr marL="881063" lvl="1" indent="-514350" algn="just">
              <a:buNone/>
            </a:pPr>
            <a:r>
              <a:rPr lang="en-US" altLang="en-US"/>
              <a:t>digit     -&gt; 0 | 1 | … | 9</a:t>
            </a:r>
          </a:p>
          <a:p>
            <a:pPr marL="881063" lvl="1" indent="-514350" algn="just">
              <a:buNone/>
            </a:pPr>
            <a:r>
              <a:rPr lang="en-US" altLang="en-US"/>
              <a:t>id          -&gt; letter_ (letter_ | digit)*</a:t>
            </a:r>
          </a:p>
        </p:txBody>
      </p:sp>
      <p:sp>
        <p:nvSpPr>
          <p:cNvPr id="7168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endParaRPr lang="en-US" altLang="en-US" sz="1200">
              <a:solidFill>
                <a:srgbClr val="045C75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685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fld id="{1EE0CA83-871B-47F3-8480-543E639A85F9}" type="slidenum">
              <a:rPr lang="en-US" altLang="en-US" sz="1200">
                <a:solidFill>
                  <a:srgbClr val="045C75"/>
                </a:solidFill>
                <a:latin typeface="Times New Roman" panose="02020603050405020304" pitchFamily="18" charset="0"/>
              </a:rPr>
              <a:pPr>
                <a:lnSpc>
                  <a:spcPct val="100000"/>
                </a:lnSpc>
                <a:buClrTx/>
                <a:buSzTx/>
                <a:buFontTx/>
                <a:buNone/>
              </a:pPr>
              <a:t>63</a:t>
            </a:fld>
            <a:endParaRPr lang="en-US" altLang="en-US" sz="1200">
              <a:solidFill>
                <a:srgbClr val="045C75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11297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Extensions</a:t>
            </a:r>
          </a:p>
        </p:txBody>
      </p:sp>
      <p:sp>
        <p:nvSpPr>
          <p:cNvPr id="72707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One or more instances: (r)+</a:t>
            </a:r>
          </a:p>
          <a:p>
            <a:pPr eaLnBrk="1" hangingPunct="1"/>
            <a:r>
              <a:rPr lang="en-US" altLang="en-US"/>
              <a:t>Zero or one instances: r?</a:t>
            </a:r>
          </a:p>
          <a:p>
            <a:pPr eaLnBrk="1" hangingPunct="1"/>
            <a:r>
              <a:rPr lang="en-US" altLang="en-US"/>
              <a:t>Character classes: [</a:t>
            </a:r>
            <a:r>
              <a:rPr lang="en-US" altLang="en-US" err="1"/>
              <a:t>abc</a:t>
            </a:r>
            <a:r>
              <a:rPr lang="en-US" altLang="en-US"/>
              <a:t>]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Example:</a:t>
            </a:r>
          </a:p>
          <a:p>
            <a:pPr lvl="1" eaLnBrk="1" hangingPunct="1"/>
            <a:r>
              <a:rPr lang="en-US" altLang="en-US"/>
              <a:t>letter_  -&gt; [A-</a:t>
            </a:r>
            <a:r>
              <a:rPr lang="en-US" altLang="en-US" err="1"/>
              <a:t>Za</a:t>
            </a:r>
            <a:r>
              <a:rPr lang="en-US" altLang="en-US"/>
              <a:t>-z_]</a:t>
            </a:r>
          </a:p>
          <a:p>
            <a:pPr lvl="1" eaLnBrk="1" hangingPunct="1"/>
            <a:r>
              <a:rPr lang="en-US" altLang="en-US"/>
              <a:t>digit     -&gt; [0-9]</a:t>
            </a:r>
          </a:p>
          <a:p>
            <a:pPr lvl="1" eaLnBrk="1" hangingPunct="1"/>
            <a:r>
              <a:rPr lang="en-US" altLang="en-US"/>
              <a:t>id          -&gt; letter_(</a:t>
            </a:r>
            <a:r>
              <a:rPr lang="en-US" altLang="en-US" err="1"/>
              <a:t>letter|digit</a:t>
            </a:r>
            <a:r>
              <a:rPr lang="en-US" altLang="en-US"/>
              <a:t>)*</a:t>
            </a:r>
          </a:p>
        </p:txBody>
      </p:sp>
      <p:sp>
        <p:nvSpPr>
          <p:cNvPr id="72708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endParaRPr lang="en-US" altLang="en-US" sz="1200">
              <a:solidFill>
                <a:srgbClr val="045C75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2709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fld id="{2F1E6EF5-1374-4272-854D-BA96C05AFF0A}" type="slidenum">
              <a:rPr lang="en-US" altLang="en-US" sz="1200">
                <a:solidFill>
                  <a:srgbClr val="045C75"/>
                </a:solidFill>
                <a:latin typeface="Times New Roman" panose="02020603050405020304" pitchFamily="18" charset="0"/>
              </a:rPr>
              <a:pPr>
                <a:lnSpc>
                  <a:spcPct val="100000"/>
                </a:lnSpc>
                <a:buClrTx/>
                <a:buSzTx/>
                <a:buFontTx/>
                <a:buNone/>
              </a:pPr>
              <a:t>64</a:t>
            </a:fld>
            <a:endParaRPr lang="en-US" altLang="en-US" sz="1200">
              <a:solidFill>
                <a:srgbClr val="045C75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10467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Recognition of tokens</a:t>
            </a:r>
          </a:p>
        </p:txBody>
      </p:sp>
      <p:sp>
        <p:nvSpPr>
          <p:cNvPr id="73731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Starting point is the language grammar to understand the tokens: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/>
              <a:t>stmt -&gt; </a:t>
            </a:r>
            <a:r>
              <a:rPr lang="en-US" altLang="en-US" b="1"/>
              <a:t>if</a:t>
            </a:r>
            <a:r>
              <a:rPr lang="en-US" altLang="en-US"/>
              <a:t> expr </a:t>
            </a:r>
            <a:r>
              <a:rPr lang="en-US" altLang="en-US" b="1"/>
              <a:t>then</a:t>
            </a:r>
            <a:r>
              <a:rPr lang="en-US" altLang="en-US"/>
              <a:t> stmt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/>
              <a:t>           |  </a:t>
            </a:r>
            <a:r>
              <a:rPr lang="en-US" altLang="en-US" b="1"/>
              <a:t>if</a:t>
            </a:r>
            <a:r>
              <a:rPr lang="en-US" altLang="en-US"/>
              <a:t> expr </a:t>
            </a:r>
            <a:r>
              <a:rPr lang="en-US" altLang="en-US" b="1"/>
              <a:t>then</a:t>
            </a:r>
            <a:r>
              <a:rPr lang="en-US" altLang="en-US"/>
              <a:t> stmt </a:t>
            </a:r>
            <a:r>
              <a:rPr lang="en-US" altLang="en-US" b="1"/>
              <a:t>else</a:t>
            </a:r>
            <a:r>
              <a:rPr lang="en-US" altLang="en-US"/>
              <a:t> stmt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/>
              <a:t>           | </a:t>
            </a:r>
            <a:r>
              <a:rPr lang="en-US" altLang="en-US" sz="1600">
                <a:latin typeface="MS Mincho" pitchFamily="49" charset="-128"/>
                <a:ea typeface="MS Mincho" pitchFamily="49" charset="-128"/>
              </a:rPr>
              <a:t>Ɛ</a:t>
            </a:r>
            <a:endParaRPr lang="en-US" altLang="en-US" sz="1600"/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/>
              <a:t>expr -&gt; term </a:t>
            </a:r>
            <a:r>
              <a:rPr lang="en-US" altLang="en-US" b="1"/>
              <a:t>relop</a:t>
            </a:r>
            <a:r>
              <a:rPr lang="en-US" altLang="en-US"/>
              <a:t> term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/>
              <a:t>           |  term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/>
              <a:t>term -&gt; </a:t>
            </a:r>
            <a:r>
              <a:rPr lang="en-US" altLang="en-US" b="1"/>
              <a:t>id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/>
              <a:t>           |  </a:t>
            </a:r>
            <a:r>
              <a:rPr lang="en-US" altLang="en-US" b="1"/>
              <a:t>number</a:t>
            </a:r>
          </a:p>
        </p:txBody>
      </p:sp>
      <p:sp>
        <p:nvSpPr>
          <p:cNvPr id="73732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endParaRPr lang="en-US" altLang="en-US" sz="1200">
              <a:solidFill>
                <a:srgbClr val="045C75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3733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fld id="{E54480E6-6210-43F9-9DA3-5E55A0047082}" type="slidenum">
              <a:rPr lang="en-US" altLang="en-US" sz="1200">
                <a:solidFill>
                  <a:srgbClr val="045C75"/>
                </a:solidFill>
                <a:latin typeface="Times New Roman" panose="02020603050405020304" pitchFamily="18" charset="0"/>
              </a:rPr>
              <a:pPr>
                <a:lnSpc>
                  <a:spcPct val="100000"/>
                </a:lnSpc>
                <a:buClrTx/>
                <a:buSzTx/>
                <a:buFontTx/>
                <a:buNone/>
              </a:pPr>
              <a:t>65</a:t>
            </a:fld>
            <a:endParaRPr lang="en-US" altLang="en-US" sz="1200">
              <a:solidFill>
                <a:srgbClr val="045C75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53955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Recognition of tokens (cont.)</a:t>
            </a:r>
          </a:p>
        </p:txBody>
      </p:sp>
      <p:sp>
        <p:nvSpPr>
          <p:cNvPr id="74755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next step is to formalize the patterns: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 sz="1800" i="1"/>
              <a:t>digit</a:t>
            </a:r>
            <a:r>
              <a:rPr lang="en-US" altLang="en-US" sz="1800"/>
              <a:t>     -&gt; [0-9]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 sz="1800" i="1"/>
              <a:t>Digits</a:t>
            </a:r>
            <a:r>
              <a:rPr lang="en-US" altLang="en-US" sz="1800"/>
              <a:t>   -&gt; digit+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 sz="1800" i="1"/>
              <a:t>number</a:t>
            </a:r>
            <a:r>
              <a:rPr lang="en-US" altLang="en-US" sz="1800"/>
              <a:t> -&gt; digit(.digits)? (E[+-]? Digit)?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 sz="1800" i="1"/>
              <a:t>letter  </a:t>
            </a:r>
            <a:r>
              <a:rPr lang="en-US" altLang="en-US" sz="1800"/>
              <a:t>-&gt; [A-Za-z_]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 sz="1800" i="1"/>
              <a:t>id</a:t>
            </a:r>
            <a:r>
              <a:rPr lang="en-US" altLang="en-US" sz="1800"/>
              <a:t>          -&gt; letter (letter|digit)*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 sz="1800" i="1"/>
              <a:t>If</a:t>
            </a:r>
            <a:r>
              <a:rPr lang="en-US" altLang="en-US" sz="1800"/>
              <a:t>           -&gt; if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 sz="1800" i="1"/>
              <a:t>Then</a:t>
            </a:r>
            <a:r>
              <a:rPr lang="en-US" altLang="en-US" sz="1800"/>
              <a:t>     -&gt; then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 sz="1800" i="1"/>
              <a:t>Else</a:t>
            </a:r>
            <a:r>
              <a:rPr lang="en-US" altLang="en-US" sz="1800"/>
              <a:t>       -&gt; else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 sz="1800" i="1"/>
              <a:t>Relop</a:t>
            </a:r>
            <a:r>
              <a:rPr lang="en-US" altLang="en-US" sz="1800"/>
              <a:t>    -&gt; &lt; | &gt; | &lt;= | &gt;= | = | &lt;&gt;</a:t>
            </a:r>
          </a:p>
          <a:p>
            <a:pPr eaLnBrk="1" hangingPunct="1"/>
            <a:r>
              <a:rPr lang="en-US" altLang="en-US"/>
              <a:t>We also need to handle whitespaces: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 sz="2200" i="1"/>
              <a:t>ws</a:t>
            </a:r>
            <a:r>
              <a:rPr lang="en-US" altLang="en-US" sz="2200"/>
              <a:t> -&gt; (blank | tab | newline)+</a:t>
            </a:r>
          </a:p>
          <a:p>
            <a:pPr lvl="1" eaLnBrk="1" hangingPunct="1"/>
            <a:endParaRPr lang="en-US" altLang="en-US"/>
          </a:p>
          <a:p>
            <a:pPr lvl="1" eaLnBrk="1" hangingPunct="1">
              <a:buFont typeface="Wingdings 2" panose="05020102010507070707" pitchFamily="18" charset="2"/>
              <a:buNone/>
            </a:pPr>
            <a:endParaRPr lang="en-US" altLang="en-US"/>
          </a:p>
        </p:txBody>
      </p:sp>
      <p:sp>
        <p:nvSpPr>
          <p:cNvPr id="7475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endParaRPr lang="en-US" altLang="en-US" sz="1200">
              <a:solidFill>
                <a:srgbClr val="045C75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4757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fld id="{717AEA7A-B4CD-460C-93EC-D834ADA3CBDD}" type="slidenum">
              <a:rPr lang="en-US" altLang="en-US" sz="1200">
                <a:solidFill>
                  <a:srgbClr val="045C75"/>
                </a:solidFill>
                <a:latin typeface="Times New Roman" panose="02020603050405020304" pitchFamily="18" charset="0"/>
              </a:rPr>
              <a:pPr>
                <a:lnSpc>
                  <a:spcPct val="100000"/>
                </a:lnSpc>
                <a:buClrTx/>
                <a:buSzTx/>
                <a:buFontTx/>
                <a:buNone/>
              </a:pPr>
              <a:t>66</a:t>
            </a:fld>
            <a:endParaRPr lang="en-US" altLang="en-US" sz="1200">
              <a:solidFill>
                <a:srgbClr val="045C75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12996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CS416 Compiler Design</a:t>
            </a:r>
          </a:p>
        </p:txBody>
      </p:sp>
      <p:sp>
        <p:nvSpPr>
          <p:cNvPr id="7577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fld id="{20807EAB-C927-4A6F-BC39-871574060434}" type="slidenum">
              <a:rPr lang="en-US" altLang="en-US" sz="1400">
                <a:solidFill>
                  <a:srgbClr val="FFFFFF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buClrTx/>
                <a:buSzTx/>
                <a:buFontTx/>
                <a:buNone/>
              </a:pPr>
              <a:t>67</a:t>
            </a:fld>
            <a:endParaRPr lang="en-US" altLang="en-US" sz="1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Operations on Languages</a:t>
            </a:r>
          </a:p>
        </p:txBody>
      </p:sp>
      <p:sp>
        <p:nvSpPr>
          <p:cNvPr id="757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sz="2000"/>
              <a:t>Concatenation:</a:t>
            </a:r>
          </a:p>
          <a:p>
            <a:pPr lvl="1">
              <a:lnSpc>
                <a:spcPct val="90000"/>
              </a:lnSpc>
            </a:pPr>
            <a:r>
              <a:rPr lang="en-US" altLang="en-US" sz="1600"/>
              <a:t>L</a:t>
            </a:r>
            <a:r>
              <a:rPr lang="en-US" altLang="en-US" sz="1600" baseline="-25000"/>
              <a:t>1</a:t>
            </a:r>
            <a:r>
              <a:rPr lang="en-US" altLang="en-US" sz="1600"/>
              <a:t>L</a:t>
            </a:r>
            <a:r>
              <a:rPr lang="en-US" altLang="en-US" sz="1600" baseline="-25000"/>
              <a:t>2</a:t>
            </a:r>
            <a:r>
              <a:rPr lang="en-US" altLang="en-US" sz="1600"/>
              <a:t> = { s</a:t>
            </a:r>
            <a:r>
              <a:rPr lang="en-US" altLang="en-US" sz="1600" baseline="-25000"/>
              <a:t>1</a:t>
            </a:r>
            <a:r>
              <a:rPr lang="en-US" altLang="en-US" sz="1600"/>
              <a:t>s</a:t>
            </a:r>
            <a:r>
              <a:rPr lang="en-US" altLang="en-US" sz="1600" baseline="-25000"/>
              <a:t>2 </a:t>
            </a:r>
            <a:r>
              <a:rPr lang="en-US" altLang="en-US" sz="1600"/>
              <a:t>| s</a:t>
            </a:r>
            <a:r>
              <a:rPr lang="en-US" altLang="en-US" sz="1600" baseline="-25000"/>
              <a:t>1 </a:t>
            </a:r>
            <a:r>
              <a:rPr lang="en-US" altLang="en-US" sz="1600">
                <a:sym typeface="Symbol" panose="05050102010706020507" pitchFamily="18" charset="2"/>
              </a:rPr>
              <a:t> L</a:t>
            </a:r>
            <a:r>
              <a:rPr lang="en-US" altLang="en-US" sz="1600" baseline="-25000">
                <a:sym typeface="Symbol" panose="05050102010706020507" pitchFamily="18" charset="2"/>
              </a:rPr>
              <a:t>1</a:t>
            </a:r>
            <a:r>
              <a:rPr lang="en-US" altLang="en-US" sz="1600">
                <a:sym typeface="Symbol" panose="05050102010706020507" pitchFamily="18" charset="2"/>
              </a:rPr>
              <a:t>  and  </a:t>
            </a:r>
            <a:r>
              <a:rPr lang="en-US" altLang="en-US" sz="1600"/>
              <a:t>s</a:t>
            </a:r>
            <a:r>
              <a:rPr lang="en-US" altLang="en-US" sz="1600" baseline="-25000"/>
              <a:t>2 </a:t>
            </a:r>
            <a:r>
              <a:rPr lang="en-US" altLang="en-US" sz="1600">
                <a:sym typeface="Symbol" panose="05050102010706020507" pitchFamily="18" charset="2"/>
              </a:rPr>
              <a:t> L</a:t>
            </a:r>
            <a:r>
              <a:rPr lang="en-US" altLang="en-US" sz="1600" baseline="-25000">
                <a:sym typeface="Symbol" panose="05050102010706020507" pitchFamily="18" charset="2"/>
              </a:rPr>
              <a:t>2 </a:t>
            </a:r>
            <a:r>
              <a:rPr lang="en-US" altLang="en-US" sz="1600">
                <a:sym typeface="Symbol" panose="05050102010706020507" pitchFamily="18" charset="2"/>
              </a:rPr>
              <a:t>}</a:t>
            </a:r>
          </a:p>
          <a:p>
            <a:pPr>
              <a:lnSpc>
                <a:spcPct val="90000"/>
              </a:lnSpc>
            </a:pPr>
            <a:endParaRPr lang="en-US" altLang="en-US" sz="200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000">
                <a:sym typeface="Symbol" panose="05050102010706020507" pitchFamily="18" charset="2"/>
              </a:rPr>
              <a:t>Union</a:t>
            </a:r>
          </a:p>
          <a:p>
            <a:pPr lvl="1">
              <a:lnSpc>
                <a:spcPct val="90000"/>
              </a:lnSpc>
            </a:pPr>
            <a:r>
              <a:rPr lang="en-US" altLang="en-US" sz="1600"/>
              <a:t>L</a:t>
            </a:r>
            <a:r>
              <a:rPr lang="en-US" altLang="en-US" sz="1600" baseline="-25000"/>
              <a:t>1</a:t>
            </a:r>
            <a:r>
              <a:rPr lang="en-US" altLang="en-US" sz="1600">
                <a:sym typeface="Symbol" panose="05050102010706020507" pitchFamily="18" charset="2"/>
              </a:rPr>
              <a:t> </a:t>
            </a:r>
            <a:r>
              <a:rPr lang="en-US" altLang="en-US" sz="1600"/>
              <a:t>L</a:t>
            </a:r>
            <a:r>
              <a:rPr lang="en-US" altLang="en-US" sz="1600" baseline="-25000"/>
              <a:t>2</a:t>
            </a:r>
            <a:r>
              <a:rPr lang="en-US" altLang="en-US" sz="1600"/>
              <a:t> = { s</a:t>
            </a:r>
            <a:r>
              <a:rPr lang="en-US" altLang="en-US" sz="1600" baseline="-25000"/>
              <a:t> </a:t>
            </a:r>
            <a:r>
              <a:rPr lang="en-US" altLang="en-US" sz="1600"/>
              <a:t>| s</a:t>
            </a:r>
            <a:r>
              <a:rPr lang="en-US" altLang="en-US" sz="1600" baseline="-25000"/>
              <a:t> </a:t>
            </a:r>
            <a:r>
              <a:rPr lang="en-US" altLang="en-US" sz="1600">
                <a:sym typeface="Symbol" panose="05050102010706020507" pitchFamily="18" charset="2"/>
              </a:rPr>
              <a:t> L</a:t>
            </a:r>
            <a:r>
              <a:rPr lang="en-US" altLang="en-US" sz="1600" baseline="-25000">
                <a:sym typeface="Symbol" panose="05050102010706020507" pitchFamily="18" charset="2"/>
              </a:rPr>
              <a:t>1</a:t>
            </a:r>
            <a:r>
              <a:rPr lang="en-US" altLang="en-US" sz="1600">
                <a:sym typeface="Symbol" panose="05050102010706020507" pitchFamily="18" charset="2"/>
              </a:rPr>
              <a:t>  or   </a:t>
            </a:r>
            <a:r>
              <a:rPr lang="en-US" altLang="en-US" sz="1600"/>
              <a:t>s</a:t>
            </a:r>
            <a:r>
              <a:rPr lang="en-US" altLang="en-US" sz="1600" baseline="-25000"/>
              <a:t> </a:t>
            </a:r>
            <a:r>
              <a:rPr lang="en-US" altLang="en-US" sz="1600">
                <a:sym typeface="Symbol" panose="05050102010706020507" pitchFamily="18" charset="2"/>
              </a:rPr>
              <a:t> L</a:t>
            </a:r>
            <a:r>
              <a:rPr lang="en-US" altLang="en-US" sz="1600" baseline="-25000">
                <a:sym typeface="Symbol" panose="05050102010706020507" pitchFamily="18" charset="2"/>
              </a:rPr>
              <a:t>2 </a:t>
            </a:r>
            <a:r>
              <a:rPr lang="en-US" altLang="en-US" sz="1600">
                <a:sym typeface="Symbol" panose="05050102010706020507" pitchFamily="18" charset="2"/>
              </a:rPr>
              <a:t>}</a:t>
            </a:r>
          </a:p>
          <a:p>
            <a:pPr>
              <a:lnSpc>
                <a:spcPct val="90000"/>
              </a:lnSpc>
            </a:pPr>
            <a:endParaRPr lang="en-US" altLang="en-US" sz="200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000">
                <a:sym typeface="Symbol" panose="05050102010706020507" pitchFamily="18" charset="2"/>
              </a:rPr>
              <a:t>Exponentiation:</a:t>
            </a:r>
          </a:p>
          <a:p>
            <a:pPr lvl="1">
              <a:lnSpc>
                <a:spcPct val="90000"/>
              </a:lnSpc>
            </a:pPr>
            <a:r>
              <a:rPr lang="en-US" altLang="en-US" sz="1600">
                <a:sym typeface="Symbol" panose="05050102010706020507" pitchFamily="18" charset="2"/>
              </a:rPr>
              <a:t>L</a:t>
            </a:r>
            <a:r>
              <a:rPr lang="en-US" altLang="en-US" sz="1600" baseline="30000">
                <a:sym typeface="Symbol" panose="05050102010706020507" pitchFamily="18" charset="2"/>
              </a:rPr>
              <a:t>0</a:t>
            </a:r>
            <a:r>
              <a:rPr lang="en-US" altLang="en-US" sz="1600" baseline="-25000">
                <a:sym typeface="Symbol" panose="05050102010706020507" pitchFamily="18" charset="2"/>
              </a:rPr>
              <a:t>  </a:t>
            </a:r>
            <a:r>
              <a:rPr lang="en-US" altLang="en-US" sz="1600">
                <a:sym typeface="Symbol" panose="05050102010706020507" pitchFamily="18" charset="2"/>
              </a:rPr>
              <a:t>= {}        L</a:t>
            </a:r>
            <a:r>
              <a:rPr lang="en-US" altLang="en-US" sz="1600" baseline="30000">
                <a:sym typeface="Symbol" panose="05050102010706020507" pitchFamily="18" charset="2"/>
              </a:rPr>
              <a:t>1</a:t>
            </a:r>
            <a:r>
              <a:rPr lang="en-US" altLang="en-US" sz="1600">
                <a:sym typeface="Symbol" panose="05050102010706020507" pitchFamily="18" charset="2"/>
              </a:rPr>
              <a:t> = L            L</a:t>
            </a:r>
            <a:r>
              <a:rPr lang="en-US" altLang="en-US" sz="1600" baseline="30000">
                <a:sym typeface="Symbol" panose="05050102010706020507" pitchFamily="18" charset="2"/>
              </a:rPr>
              <a:t>2</a:t>
            </a:r>
            <a:r>
              <a:rPr lang="en-US" altLang="en-US" sz="1600">
                <a:sym typeface="Symbol" panose="05050102010706020507" pitchFamily="18" charset="2"/>
              </a:rPr>
              <a:t> = LL</a:t>
            </a:r>
          </a:p>
          <a:p>
            <a:pPr>
              <a:lnSpc>
                <a:spcPct val="90000"/>
              </a:lnSpc>
            </a:pPr>
            <a:endParaRPr lang="en-US" altLang="en-US" sz="200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000">
                <a:sym typeface="Symbol" panose="05050102010706020507" pitchFamily="18" charset="2"/>
              </a:rPr>
              <a:t>Kleene Closure</a:t>
            </a:r>
          </a:p>
          <a:p>
            <a:pPr lvl="1">
              <a:lnSpc>
                <a:spcPct val="90000"/>
              </a:lnSpc>
            </a:pPr>
            <a:endParaRPr lang="en-US" altLang="en-US" sz="160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en-US" sz="1600">
                <a:sym typeface="Symbol" panose="05050102010706020507" pitchFamily="18" charset="2"/>
              </a:rPr>
              <a:t>L</a:t>
            </a:r>
            <a:r>
              <a:rPr lang="en-US" altLang="en-US" sz="1600" baseline="30000">
                <a:sym typeface="Symbol" panose="05050102010706020507" pitchFamily="18" charset="2"/>
              </a:rPr>
              <a:t>*</a:t>
            </a:r>
            <a:r>
              <a:rPr lang="en-US" altLang="en-US" sz="1600">
                <a:sym typeface="Symbol" panose="05050102010706020507" pitchFamily="18" charset="2"/>
              </a:rPr>
              <a:t> = 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160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000">
                <a:sym typeface="Symbol" panose="05050102010706020507" pitchFamily="18" charset="2"/>
              </a:rPr>
              <a:t>Positive Closure</a:t>
            </a:r>
          </a:p>
          <a:p>
            <a:pPr lvl="1">
              <a:lnSpc>
                <a:spcPct val="90000"/>
              </a:lnSpc>
            </a:pPr>
            <a:endParaRPr lang="en-US" altLang="en-US" sz="160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en-US" sz="1600">
                <a:sym typeface="Symbol" panose="05050102010706020507" pitchFamily="18" charset="2"/>
              </a:rPr>
              <a:t>L</a:t>
            </a:r>
            <a:r>
              <a:rPr lang="en-US" altLang="en-US" sz="1600" baseline="30000">
                <a:sym typeface="Symbol" panose="05050102010706020507" pitchFamily="18" charset="2"/>
              </a:rPr>
              <a:t>+</a:t>
            </a:r>
            <a:r>
              <a:rPr lang="en-US" altLang="en-US" sz="1600">
                <a:sym typeface="Symbol" panose="05050102010706020507" pitchFamily="18" charset="2"/>
              </a:rPr>
              <a:t> =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600">
                <a:sym typeface="Symbol" panose="05050102010706020507" pitchFamily="18" charset="2"/>
              </a:rPr>
              <a:t> </a:t>
            </a:r>
          </a:p>
        </p:txBody>
      </p:sp>
      <p:graphicFrame>
        <p:nvGraphicFramePr>
          <p:cNvPr id="75782" name="Object 5"/>
          <p:cNvGraphicFramePr>
            <a:graphicFrameLocks noChangeAspect="1"/>
          </p:cNvGraphicFramePr>
          <p:nvPr/>
        </p:nvGraphicFramePr>
        <p:xfrm>
          <a:off x="3048001" y="4343400"/>
          <a:ext cx="5381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0057" imgH="431613" progId="Equation.3">
                  <p:embed/>
                </p:oleObj>
              </mc:Choice>
              <mc:Fallback>
                <p:oleObj name="Equation" r:id="rId2" imgW="330057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1" y="4343400"/>
                        <a:ext cx="53816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3" name="Object 6"/>
          <p:cNvGraphicFramePr>
            <a:graphicFrameLocks noChangeAspect="1"/>
          </p:cNvGraphicFramePr>
          <p:nvPr/>
        </p:nvGraphicFramePr>
        <p:xfrm>
          <a:off x="3071813" y="5638800"/>
          <a:ext cx="53816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0057" imgH="431613" progId="Equation.3">
                  <p:embed/>
                </p:oleObj>
              </mc:Choice>
              <mc:Fallback>
                <p:oleObj name="Equation" r:id="rId4" imgW="330057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5638800"/>
                        <a:ext cx="538162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659328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CS416 Compiler Design</a:t>
            </a:r>
          </a:p>
        </p:txBody>
      </p:sp>
      <p:sp>
        <p:nvSpPr>
          <p:cNvPr id="7680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fld id="{87544C63-7A75-449D-8E6C-4182964B3F41}" type="slidenum">
              <a:rPr lang="en-US" altLang="en-US" sz="1400">
                <a:solidFill>
                  <a:srgbClr val="FFFFFF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buClrTx/>
                <a:buSzTx/>
                <a:buFontTx/>
                <a:buNone/>
              </a:pPr>
              <a:t>68</a:t>
            </a:fld>
            <a:endParaRPr lang="en-US" altLang="en-US" sz="1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Example</a:t>
            </a:r>
          </a:p>
        </p:txBody>
      </p:sp>
      <p:sp>
        <p:nvSpPr>
          <p:cNvPr id="768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/>
              <a:t>L</a:t>
            </a:r>
            <a:r>
              <a:rPr lang="en-US" altLang="en-US" baseline="-25000"/>
              <a:t>1</a:t>
            </a:r>
            <a:r>
              <a:rPr lang="en-US" altLang="en-US"/>
              <a:t> = {a,b,c,d}          L</a:t>
            </a:r>
            <a:r>
              <a:rPr lang="en-US" altLang="en-US" baseline="-25000"/>
              <a:t>2</a:t>
            </a:r>
            <a:r>
              <a:rPr lang="en-US" altLang="en-US"/>
              <a:t> = {1,2}</a:t>
            </a:r>
          </a:p>
          <a:p>
            <a:endParaRPr lang="en-US" altLang="en-US"/>
          </a:p>
          <a:p>
            <a:r>
              <a:rPr lang="en-US" altLang="en-US"/>
              <a:t>L</a:t>
            </a:r>
            <a:r>
              <a:rPr lang="en-US" altLang="en-US" baseline="-25000"/>
              <a:t>1</a:t>
            </a:r>
            <a:r>
              <a:rPr lang="en-US" altLang="en-US"/>
              <a:t>L</a:t>
            </a:r>
            <a:r>
              <a:rPr lang="en-US" altLang="en-US" baseline="-25000"/>
              <a:t>2 </a:t>
            </a:r>
            <a:r>
              <a:rPr lang="en-US" altLang="en-US"/>
              <a:t> = {a1,a2,b1,b2,c1,c2,d1,d2}</a:t>
            </a:r>
          </a:p>
          <a:p>
            <a:endParaRPr lang="en-US" altLang="en-US"/>
          </a:p>
          <a:p>
            <a:r>
              <a:rPr lang="en-US" altLang="en-US"/>
              <a:t>L</a:t>
            </a:r>
            <a:r>
              <a:rPr lang="en-US" altLang="en-US" baseline="-25000"/>
              <a:t>1 </a:t>
            </a:r>
            <a:r>
              <a:rPr lang="en-US" altLang="en-US">
                <a:sym typeface="Symbol" panose="05050102010706020507" pitchFamily="18" charset="2"/>
              </a:rPr>
              <a:t></a:t>
            </a:r>
            <a:r>
              <a:rPr lang="en-US" altLang="en-US"/>
              <a:t> L</a:t>
            </a:r>
            <a:r>
              <a:rPr lang="en-US" altLang="en-US" baseline="-25000"/>
              <a:t>2 </a:t>
            </a:r>
            <a:r>
              <a:rPr lang="en-US" altLang="en-US"/>
              <a:t>= {a,b,c,d,1,2}</a:t>
            </a:r>
          </a:p>
          <a:p>
            <a:endParaRPr lang="en-US" altLang="en-US"/>
          </a:p>
          <a:p>
            <a:r>
              <a:rPr lang="en-US" altLang="en-US"/>
              <a:t>L</a:t>
            </a:r>
            <a:r>
              <a:rPr lang="en-US" altLang="en-US" baseline="-25000"/>
              <a:t>1</a:t>
            </a:r>
            <a:r>
              <a:rPr lang="en-US" altLang="en-US" baseline="30000"/>
              <a:t>3</a:t>
            </a:r>
            <a:r>
              <a:rPr lang="en-US" altLang="en-US" baseline="-25000"/>
              <a:t>  </a:t>
            </a:r>
            <a:r>
              <a:rPr lang="en-US" altLang="en-US"/>
              <a:t>= all strings with length three (using a,b,c,d}</a:t>
            </a:r>
          </a:p>
          <a:p>
            <a:endParaRPr lang="en-US" altLang="en-US"/>
          </a:p>
          <a:p>
            <a:r>
              <a:rPr lang="en-US" altLang="en-US"/>
              <a:t>L</a:t>
            </a:r>
            <a:r>
              <a:rPr lang="en-US" altLang="en-US" baseline="-25000"/>
              <a:t>1</a:t>
            </a:r>
            <a:r>
              <a:rPr lang="en-US" altLang="en-US" baseline="30000"/>
              <a:t>*   </a:t>
            </a:r>
            <a:r>
              <a:rPr lang="en-US" altLang="en-US"/>
              <a:t>= all strings using letters a,b,c,d and empty string</a:t>
            </a:r>
          </a:p>
          <a:p>
            <a:endParaRPr lang="en-US" altLang="en-US"/>
          </a:p>
          <a:p>
            <a:r>
              <a:rPr lang="en-US" altLang="en-US"/>
              <a:t>L</a:t>
            </a:r>
            <a:r>
              <a:rPr lang="en-US" altLang="en-US" baseline="-25000"/>
              <a:t>1</a:t>
            </a:r>
            <a:r>
              <a:rPr lang="en-US" altLang="en-US" baseline="30000"/>
              <a:t>+</a:t>
            </a:r>
            <a:r>
              <a:rPr lang="en-US" altLang="en-US"/>
              <a:t> = doesn’t include the empty string</a:t>
            </a:r>
          </a:p>
        </p:txBody>
      </p:sp>
    </p:spTree>
    <p:extLst>
      <p:ext uri="{BB962C8B-B14F-4D97-AF65-F5344CB8AC3E}">
        <p14:creationId xmlns:p14="http://schemas.microsoft.com/office/powerpoint/2010/main" val="393833899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CS416 Compiler Design</a:t>
            </a:r>
          </a:p>
        </p:txBody>
      </p:sp>
      <p:sp>
        <p:nvSpPr>
          <p:cNvPr id="7782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fld id="{2E7DBC1A-29C5-4F8B-BB0C-54590043F8A4}" type="slidenum">
              <a:rPr lang="en-US" altLang="en-US" sz="1400">
                <a:solidFill>
                  <a:srgbClr val="FFFFFF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buClrTx/>
                <a:buSzTx/>
                <a:buFontTx/>
                <a:buNone/>
              </a:pPr>
              <a:t>69</a:t>
            </a:fld>
            <a:endParaRPr lang="en-US" altLang="en-US" sz="1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Regular Expressions</a:t>
            </a:r>
          </a:p>
        </p:txBody>
      </p:sp>
      <p:sp>
        <p:nvSpPr>
          <p:cNvPr id="778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We use regular expressions to describe tokens of a programming language.</a:t>
            </a:r>
          </a:p>
          <a:p>
            <a:r>
              <a:rPr lang="en-US" altLang="en-US"/>
              <a:t>A regular expression is built up of simpler regular expressions (using defining rules)</a:t>
            </a:r>
          </a:p>
          <a:p>
            <a:r>
              <a:rPr lang="en-US" altLang="en-US"/>
              <a:t>Each regular expression denotes a language.</a:t>
            </a:r>
          </a:p>
          <a:p>
            <a:r>
              <a:rPr lang="en-US" altLang="en-US"/>
              <a:t>A language denoted by a regular expression is called as a </a:t>
            </a:r>
            <a:r>
              <a:rPr lang="en-US" altLang="en-US" b="1"/>
              <a:t>regular set</a:t>
            </a:r>
            <a:r>
              <a:rPr lang="en-US" alt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6380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Compiler Applications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altLang="en-US" sz="2000"/>
              <a:t>• Machine Code Generation </a:t>
            </a:r>
          </a:p>
          <a:p>
            <a:pPr marL="0" indent="0">
              <a:buNone/>
            </a:pPr>
            <a:r>
              <a:rPr lang="en-IN" altLang="en-US" sz="2000"/>
              <a:t>– Convert source language program to machine understandable one </a:t>
            </a:r>
          </a:p>
          <a:p>
            <a:pPr marL="0" indent="0">
              <a:buNone/>
            </a:pPr>
            <a:r>
              <a:rPr lang="en-IN" altLang="en-US" sz="2000"/>
              <a:t>– Takes care of semantics of varied constructs of source language </a:t>
            </a:r>
          </a:p>
          <a:p>
            <a:pPr marL="0" indent="0">
              <a:buNone/>
            </a:pPr>
            <a:r>
              <a:rPr lang="en-IN" altLang="en-US" sz="2000"/>
              <a:t>– Considers limitations and specific features of target machine </a:t>
            </a:r>
          </a:p>
          <a:p>
            <a:pPr marL="0" indent="0">
              <a:buNone/>
            </a:pPr>
            <a:r>
              <a:rPr lang="en-IN" altLang="en-US" sz="2000"/>
              <a:t>– Automata theory helps in syntactic checks </a:t>
            </a:r>
          </a:p>
          <a:p>
            <a:pPr marL="0" indent="0">
              <a:buNone/>
            </a:pPr>
            <a:r>
              <a:rPr lang="en-IN" altLang="en-US" sz="2000"/>
              <a:t>– valid and invalid programs </a:t>
            </a:r>
          </a:p>
          <a:p>
            <a:pPr marL="0" indent="0">
              <a:buNone/>
            </a:pPr>
            <a:r>
              <a:rPr lang="en-IN" altLang="en-US" sz="2000"/>
              <a:t>– Compilation also generate code for syntactically correct programs</a:t>
            </a:r>
          </a:p>
        </p:txBody>
      </p:sp>
      <p:sp>
        <p:nvSpPr>
          <p:cNvPr id="1434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Jeya R</a:t>
            </a:r>
          </a:p>
        </p:txBody>
      </p:sp>
      <p:sp>
        <p:nvSpPr>
          <p:cNvPr id="1434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fld id="{B9E5F808-FABF-42DE-88F5-BC706CC4A8A6}" type="slidenum">
              <a:rPr lang="en-US" altLang="en-US" sz="1400">
                <a:solidFill>
                  <a:srgbClr val="FFFFFF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buClrTx/>
                <a:buSzTx/>
                <a:buFontTx/>
                <a:buNone/>
              </a:pPr>
              <a:t>7</a:t>
            </a:fld>
            <a:endParaRPr lang="en-US" altLang="en-US" sz="1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54823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CS416 Compiler Design</a:t>
            </a:r>
          </a:p>
        </p:txBody>
      </p:sp>
      <p:sp>
        <p:nvSpPr>
          <p:cNvPr id="7885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fld id="{67BF0084-CDD1-4477-9364-ADA6137042AF}" type="slidenum">
              <a:rPr lang="en-US" altLang="en-US" sz="1400">
                <a:solidFill>
                  <a:srgbClr val="FFFFFF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buClrTx/>
                <a:buSzTx/>
                <a:buFontTx/>
                <a:buNone/>
              </a:pPr>
              <a:t>70</a:t>
            </a:fld>
            <a:endParaRPr lang="en-US" altLang="en-US" sz="1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Regular Expressions (Rules)</a:t>
            </a:r>
          </a:p>
        </p:txBody>
      </p:sp>
      <p:sp>
        <p:nvSpPr>
          <p:cNvPr id="788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/>
              <a:t>Regular expressions over alphabet </a:t>
            </a:r>
            <a:r>
              <a:rPr lang="en-US" altLang="en-US">
                <a:sym typeface="Symbol" panose="05050102010706020507" pitchFamily="18" charset="2"/>
              </a:rPr>
              <a:t>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>
                <a:sym typeface="Symbol" panose="05050102010706020507" pitchFamily="18" charset="2"/>
              </a:rPr>
              <a:t>	</a:t>
            </a:r>
            <a:r>
              <a:rPr lang="en-US" altLang="en-US" u="sng">
                <a:sym typeface="Symbol" panose="05050102010706020507" pitchFamily="18" charset="2"/>
              </a:rPr>
              <a:t>Reg. Expr</a:t>
            </a:r>
            <a:r>
              <a:rPr lang="en-US" altLang="en-US">
                <a:sym typeface="Symbol" panose="05050102010706020507" pitchFamily="18" charset="2"/>
              </a:rPr>
              <a:t> 		</a:t>
            </a:r>
            <a:r>
              <a:rPr lang="en-US" altLang="en-US" u="sng">
                <a:sym typeface="Symbol" panose="05050102010706020507" pitchFamily="18" charset="2"/>
              </a:rPr>
              <a:t>Language it denotes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>
                <a:sym typeface="Symbol" panose="05050102010706020507" pitchFamily="18" charset="2"/>
              </a:rPr>
              <a:t>				{}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>
                <a:sym typeface="Symbol" panose="05050102010706020507" pitchFamily="18" charset="2"/>
              </a:rPr>
              <a:t>	a 		{a}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>
                <a:sym typeface="Symbol" panose="05050102010706020507" pitchFamily="18" charset="2"/>
              </a:rPr>
              <a:t>	(r</a:t>
            </a:r>
            <a:r>
              <a:rPr lang="en-US" altLang="en-US" baseline="-25000">
                <a:sym typeface="Symbol" panose="05050102010706020507" pitchFamily="18" charset="2"/>
              </a:rPr>
              <a:t>1</a:t>
            </a:r>
            <a:r>
              <a:rPr lang="en-US" altLang="en-US">
                <a:sym typeface="Symbol" panose="05050102010706020507" pitchFamily="18" charset="2"/>
              </a:rPr>
              <a:t>) | (r</a:t>
            </a:r>
            <a:r>
              <a:rPr lang="en-US" altLang="en-US" baseline="-25000">
                <a:sym typeface="Symbol" panose="05050102010706020507" pitchFamily="18" charset="2"/>
              </a:rPr>
              <a:t>2</a:t>
            </a:r>
            <a:r>
              <a:rPr lang="en-US" altLang="en-US">
                <a:sym typeface="Symbol" panose="05050102010706020507" pitchFamily="18" charset="2"/>
              </a:rPr>
              <a:t>) 		L(r</a:t>
            </a:r>
            <a:r>
              <a:rPr lang="en-US" altLang="en-US" baseline="-25000">
                <a:sym typeface="Symbol" panose="05050102010706020507" pitchFamily="18" charset="2"/>
              </a:rPr>
              <a:t>1</a:t>
            </a:r>
            <a:r>
              <a:rPr lang="en-US" altLang="en-US">
                <a:sym typeface="Symbol" panose="05050102010706020507" pitchFamily="18" charset="2"/>
              </a:rPr>
              <a:t>)  L(r</a:t>
            </a:r>
            <a:r>
              <a:rPr lang="en-US" altLang="en-US" baseline="-25000">
                <a:sym typeface="Symbol" panose="05050102010706020507" pitchFamily="18" charset="2"/>
              </a:rPr>
              <a:t>2</a:t>
            </a:r>
            <a:r>
              <a:rPr lang="en-US" altLang="en-US"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>
                <a:sym typeface="Symbol" panose="05050102010706020507" pitchFamily="18" charset="2"/>
              </a:rPr>
              <a:t>	(r</a:t>
            </a:r>
            <a:r>
              <a:rPr lang="en-US" altLang="en-US" baseline="-25000">
                <a:sym typeface="Symbol" panose="05050102010706020507" pitchFamily="18" charset="2"/>
              </a:rPr>
              <a:t>1</a:t>
            </a:r>
            <a:r>
              <a:rPr lang="en-US" altLang="en-US">
                <a:sym typeface="Symbol" panose="05050102010706020507" pitchFamily="18" charset="2"/>
              </a:rPr>
              <a:t>) (r</a:t>
            </a:r>
            <a:r>
              <a:rPr lang="en-US" altLang="en-US" baseline="-25000">
                <a:sym typeface="Symbol" panose="05050102010706020507" pitchFamily="18" charset="2"/>
              </a:rPr>
              <a:t>2</a:t>
            </a:r>
            <a:r>
              <a:rPr lang="en-US" altLang="en-US">
                <a:sym typeface="Symbol" panose="05050102010706020507" pitchFamily="18" charset="2"/>
              </a:rPr>
              <a:t>) 		L(r</a:t>
            </a:r>
            <a:r>
              <a:rPr lang="en-US" altLang="en-US" baseline="-25000">
                <a:sym typeface="Symbol" panose="05050102010706020507" pitchFamily="18" charset="2"/>
              </a:rPr>
              <a:t>1</a:t>
            </a:r>
            <a:r>
              <a:rPr lang="en-US" altLang="en-US">
                <a:sym typeface="Symbol" panose="05050102010706020507" pitchFamily="18" charset="2"/>
              </a:rPr>
              <a:t>) L(r</a:t>
            </a:r>
            <a:r>
              <a:rPr lang="en-US" altLang="en-US" baseline="-25000">
                <a:sym typeface="Symbol" panose="05050102010706020507" pitchFamily="18" charset="2"/>
              </a:rPr>
              <a:t>2</a:t>
            </a:r>
            <a:r>
              <a:rPr lang="en-US" altLang="en-US"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>
                <a:sym typeface="Symbol" panose="05050102010706020507" pitchFamily="18" charset="2"/>
              </a:rPr>
              <a:t>	(r)</a:t>
            </a:r>
            <a:r>
              <a:rPr lang="en-US" altLang="en-US" baseline="30000">
                <a:sym typeface="Symbol" panose="05050102010706020507" pitchFamily="18" charset="2"/>
              </a:rPr>
              <a:t>*			</a:t>
            </a:r>
            <a:r>
              <a:rPr lang="en-US" altLang="en-US">
                <a:sym typeface="Symbol" panose="05050102010706020507" pitchFamily="18" charset="2"/>
              </a:rPr>
              <a:t>(L(r))</a:t>
            </a:r>
            <a:r>
              <a:rPr lang="en-US" altLang="en-US" baseline="30000">
                <a:sym typeface="Symbol" panose="05050102010706020507" pitchFamily="18" charset="2"/>
              </a:rPr>
              <a:t>*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baseline="30000">
                <a:sym typeface="Symbol" panose="05050102010706020507" pitchFamily="18" charset="2"/>
              </a:rPr>
              <a:t>	</a:t>
            </a:r>
            <a:r>
              <a:rPr lang="en-US" altLang="en-US">
                <a:sym typeface="Symbol" panose="05050102010706020507" pitchFamily="18" charset="2"/>
              </a:rPr>
              <a:t>(r)			L(r)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>
                <a:sym typeface="Symbol" panose="05050102010706020507" pitchFamily="18" charset="2"/>
              </a:rPr>
              <a:t>	</a:t>
            </a:r>
          </a:p>
          <a:p>
            <a:pPr>
              <a:lnSpc>
                <a:spcPct val="90000"/>
              </a:lnSpc>
            </a:pPr>
            <a:r>
              <a:rPr lang="en-US" altLang="en-US">
                <a:sym typeface="Symbol" panose="05050102010706020507" pitchFamily="18" charset="2"/>
              </a:rPr>
              <a:t>(r)</a:t>
            </a:r>
            <a:r>
              <a:rPr lang="en-US" altLang="en-US" baseline="30000">
                <a:sym typeface="Symbol" panose="05050102010706020507" pitchFamily="18" charset="2"/>
              </a:rPr>
              <a:t>+</a:t>
            </a:r>
            <a:r>
              <a:rPr lang="en-US" altLang="en-US" baseline="-25000">
                <a:sym typeface="Symbol" panose="05050102010706020507" pitchFamily="18" charset="2"/>
              </a:rPr>
              <a:t>  </a:t>
            </a:r>
            <a:r>
              <a:rPr lang="en-US" altLang="en-US">
                <a:sym typeface="Symbol" panose="05050102010706020507" pitchFamily="18" charset="2"/>
              </a:rPr>
              <a:t>=  (r)(r)</a:t>
            </a:r>
            <a:r>
              <a:rPr lang="en-US" altLang="en-US" baseline="30000">
                <a:sym typeface="Symbol" panose="05050102010706020507" pitchFamily="18" charset="2"/>
              </a:rPr>
              <a:t>*</a:t>
            </a:r>
          </a:p>
          <a:p>
            <a:pPr>
              <a:lnSpc>
                <a:spcPct val="90000"/>
              </a:lnSpc>
            </a:pPr>
            <a:r>
              <a:rPr lang="en-US" altLang="en-US">
                <a:sym typeface="Symbol" panose="05050102010706020507" pitchFamily="18" charset="2"/>
              </a:rPr>
              <a:t>(r)?</a:t>
            </a:r>
            <a:r>
              <a:rPr lang="en-US" altLang="en-US" baseline="30000">
                <a:sym typeface="Symbol" panose="05050102010706020507" pitchFamily="18" charset="2"/>
              </a:rPr>
              <a:t>  </a:t>
            </a:r>
            <a:r>
              <a:rPr lang="en-US" altLang="en-US">
                <a:sym typeface="Symbol" panose="05050102010706020507" pitchFamily="18" charset="2"/>
              </a:rPr>
              <a:t>=  (r) | </a:t>
            </a:r>
            <a:r>
              <a:rPr lang="en-US" altLang="en-US" baseline="30000">
                <a:sym typeface="Symbol" panose="05050102010706020507" pitchFamily="18" charset="2"/>
              </a:rPr>
              <a:t> 	</a:t>
            </a:r>
            <a:endParaRPr lang="en-US" altLang="en-US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9214546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CS416 Compiler Design</a:t>
            </a:r>
          </a:p>
        </p:txBody>
      </p:sp>
      <p:sp>
        <p:nvSpPr>
          <p:cNvPr id="7987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fld id="{F81FF340-43F5-44D6-BB85-1055CFF9C230}" type="slidenum">
              <a:rPr lang="en-US" altLang="en-US" sz="1400">
                <a:solidFill>
                  <a:srgbClr val="FFFFFF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buClrTx/>
                <a:buSzTx/>
                <a:buFontTx/>
                <a:buNone/>
              </a:pPr>
              <a:t>71</a:t>
            </a:fld>
            <a:endParaRPr lang="en-US" altLang="en-US" sz="1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Regular Expressions (cont.)</a:t>
            </a:r>
          </a:p>
        </p:txBody>
      </p:sp>
      <p:sp>
        <p:nvSpPr>
          <p:cNvPr id="798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en-US" sz="2000"/>
              <a:t>We may remove parentheses by using precedence rules.</a:t>
            </a:r>
          </a:p>
          <a:p>
            <a:pPr lvl="1">
              <a:lnSpc>
                <a:spcPct val="100000"/>
              </a:lnSpc>
            </a:pPr>
            <a:r>
              <a:rPr lang="en-US" altLang="en-US" sz="2000"/>
              <a:t>* highest</a:t>
            </a:r>
          </a:p>
          <a:p>
            <a:pPr lvl="1">
              <a:lnSpc>
                <a:spcPct val="100000"/>
              </a:lnSpc>
            </a:pPr>
            <a:r>
              <a:rPr lang="en-US" altLang="en-US" sz="2000"/>
              <a:t>concatenation  next</a:t>
            </a:r>
          </a:p>
          <a:p>
            <a:pPr lvl="1">
              <a:lnSpc>
                <a:spcPct val="100000"/>
              </a:lnSpc>
            </a:pPr>
            <a:r>
              <a:rPr lang="en-US" altLang="en-US" sz="2000"/>
              <a:t>| lowest</a:t>
            </a:r>
          </a:p>
          <a:p>
            <a:pPr>
              <a:lnSpc>
                <a:spcPct val="100000"/>
              </a:lnSpc>
            </a:pPr>
            <a:r>
              <a:rPr lang="en-US" altLang="en-US" sz="2000"/>
              <a:t>ab</a:t>
            </a:r>
            <a:r>
              <a:rPr lang="en-US" altLang="en-US" sz="2000" baseline="30000"/>
              <a:t>*</a:t>
            </a:r>
            <a:r>
              <a:rPr lang="en-US" altLang="en-US" sz="2000"/>
              <a:t>|c    means     (a(b)</a:t>
            </a:r>
            <a:r>
              <a:rPr lang="en-US" altLang="en-US" sz="2000" baseline="30000"/>
              <a:t>*</a:t>
            </a:r>
            <a:r>
              <a:rPr lang="en-US" altLang="en-US" sz="2000"/>
              <a:t>)|(c) </a:t>
            </a:r>
          </a:p>
          <a:p>
            <a:pPr>
              <a:lnSpc>
                <a:spcPct val="100000"/>
              </a:lnSpc>
            </a:pPr>
            <a:endParaRPr lang="en-US" altLang="en-US" sz="2000"/>
          </a:p>
          <a:p>
            <a:pPr>
              <a:lnSpc>
                <a:spcPct val="100000"/>
              </a:lnSpc>
            </a:pPr>
            <a:r>
              <a:rPr lang="en-US" altLang="en-US" sz="2000"/>
              <a:t>Ex:</a:t>
            </a:r>
          </a:p>
          <a:p>
            <a:pPr lvl="1">
              <a:lnSpc>
                <a:spcPct val="100000"/>
              </a:lnSpc>
            </a:pPr>
            <a:r>
              <a:rPr lang="en-US" altLang="en-US" sz="2000">
                <a:sym typeface="Symbol" panose="05050102010706020507" pitchFamily="18" charset="2"/>
              </a:rPr>
              <a:t> = {0,1}</a:t>
            </a:r>
          </a:p>
          <a:p>
            <a:pPr lvl="1">
              <a:lnSpc>
                <a:spcPct val="100000"/>
              </a:lnSpc>
            </a:pPr>
            <a:r>
              <a:rPr lang="en-US" altLang="en-US" sz="2000">
                <a:sym typeface="Symbol" panose="05050102010706020507" pitchFamily="18" charset="2"/>
              </a:rPr>
              <a:t>0|1 =&gt; {0,1}</a:t>
            </a:r>
          </a:p>
          <a:p>
            <a:pPr lvl="1">
              <a:lnSpc>
                <a:spcPct val="100000"/>
              </a:lnSpc>
            </a:pPr>
            <a:r>
              <a:rPr lang="en-US" altLang="en-US" sz="2000">
                <a:sym typeface="Symbol" panose="05050102010706020507" pitchFamily="18" charset="2"/>
              </a:rPr>
              <a:t>(0|1)(0|1)  =&gt;  {00,01,10,11}</a:t>
            </a:r>
          </a:p>
          <a:p>
            <a:pPr lvl="1">
              <a:lnSpc>
                <a:spcPct val="100000"/>
              </a:lnSpc>
            </a:pPr>
            <a:r>
              <a:rPr lang="en-US" altLang="en-US" sz="2000">
                <a:sym typeface="Symbol" panose="05050102010706020507" pitchFamily="18" charset="2"/>
              </a:rPr>
              <a:t>0</a:t>
            </a:r>
            <a:r>
              <a:rPr lang="en-US" altLang="en-US" sz="2000" baseline="30000">
                <a:sym typeface="Symbol" panose="05050102010706020507" pitchFamily="18" charset="2"/>
              </a:rPr>
              <a:t>*</a:t>
            </a:r>
            <a:r>
              <a:rPr lang="en-US" altLang="en-US" sz="2000" baseline="-25000">
                <a:sym typeface="Symbol" panose="05050102010706020507" pitchFamily="18" charset="2"/>
              </a:rPr>
              <a:t>   </a:t>
            </a:r>
            <a:r>
              <a:rPr lang="en-US" altLang="en-US" sz="2000">
                <a:sym typeface="Symbol" panose="05050102010706020507" pitchFamily="18" charset="2"/>
              </a:rPr>
              <a:t>=&gt;  {</a:t>
            </a:r>
            <a:r>
              <a:rPr lang="en-US" altLang="en-US" sz="2000" baseline="30000">
                <a:sym typeface="Symbol" panose="05050102010706020507" pitchFamily="18" charset="2"/>
              </a:rPr>
              <a:t> </a:t>
            </a:r>
            <a:r>
              <a:rPr lang="en-US" altLang="en-US" sz="2000">
                <a:sym typeface="Symbol" panose="05050102010706020507" pitchFamily="18" charset="2"/>
              </a:rPr>
              <a:t>,0,00,000,0000,....}</a:t>
            </a:r>
          </a:p>
          <a:p>
            <a:pPr lvl="1">
              <a:lnSpc>
                <a:spcPct val="100000"/>
              </a:lnSpc>
            </a:pPr>
            <a:r>
              <a:rPr lang="en-US" altLang="en-US" sz="2000">
                <a:sym typeface="Symbol" panose="05050102010706020507" pitchFamily="18" charset="2"/>
              </a:rPr>
              <a:t>(0|1)</a:t>
            </a:r>
            <a:r>
              <a:rPr lang="en-US" altLang="en-US" sz="2000" baseline="30000">
                <a:sym typeface="Symbol" panose="05050102010706020507" pitchFamily="18" charset="2"/>
              </a:rPr>
              <a:t>*</a:t>
            </a:r>
            <a:r>
              <a:rPr lang="en-US" altLang="en-US" sz="2000" baseline="-25000">
                <a:sym typeface="Symbol" panose="05050102010706020507" pitchFamily="18" charset="2"/>
              </a:rPr>
              <a:t>   </a:t>
            </a:r>
            <a:r>
              <a:rPr lang="en-US" altLang="en-US" sz="2000">
                <a:sym typeface="Symbol" panose="05050102010706020507" pitchFamily="18" charset="2"/>
              </a:rPr>
              <a:t>=&gt;  all strings with 0 and 1, including the empty string</a:t>
            </a:r>
          </a:p>
        </p:txBody>
      </p:sp>
    </p:spTree>
    <p:extLst>
      <p:ext uri="{BB962C8B-B14F-4D97-AF65-F5344CB8AC3E}">
        <p14:creationId xmlns:p14="http://schemas.microsoft.com/office/powerpoint/2010/main" val="101718433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CS416 Compiler Design</a:t>
            </a:r>
          </a:p>
        </p:txBody>
      </p:sp>
      <p:sp>
        <p:nvSpPr>
          <p:cNvPr id="8089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fld id="{DD12D75E-2C9A-4A41-B3C3-472A13A3FAC8}" type="slidenum">
              <a:rPr lang="en-US" altLang="en-US" sz="1400">
                <a:solidFill>
                  <a:srgbClr val="FFFFFF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buClrTx/>
                <a:buSzTx/>
                <a:buFontTx/>
                <a:buNone/>
              </a:pPr>
              <a:t>72</a:t>
            </a:fld>
            <a:endParaRPr lang="en-US" altLang="en-US" sz="1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662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Regular Definitions</a:t>
            </a:r>
          </a:p>
        </p:txBody>
      </p:sp>
      <p:sp>
        <p:nvSpPr>
          <p:cNvPr id="8090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400"/>
              <a:t>To write regular expression for some languages can be difficult, because their regular expressions can be quite complex. In those cases, we may use </a:t>
            </a:r>
            <a:r>
              <a:rPr lang="en-US" altLang="en-US" sz="1400" i="1">
                <a:solidFill>
                  <a:srgbClr val="FF0000"/>
                </a:solidFill>
              </a:rPr>
              <a:t>regular definitions</a:t>
            </a:r>
            <a:r>
              <a:rPr lang="en-US" altLang="en-US" sz="1400"/>
              <a:t>.</a:t>
            </a:r>
          </a:p>
          <a:p>
            <a:r>
              <a:rPr lang="en-US" altLang="en-US" sz="1400"/>
              <a:t>We can give names to regular expressions, and we can use these names as symbols to define other regular expressions.</a:t>
            </a:r>
          </a:p>
          <a:p>
            <a:endParaRPr lang="en-US" altLang="en-US" sz="1400"/>
          </a:p>
          <a:p>
            <a:r>
              <a:rPr lang="en-US" altLang="en-US" sz="1400"/>
              <a:t>A </a:t>
            </a:r>
            <a:r>
              <a:rPr lang="en-US" altLang="en-US" sz="1400" b="1" i="1"/>
              <a:t>regular definition</a:t>
            </a:r>
            <a:r>
              <a:rPr lang="en-US" altLang="en-US" sz="1400"/>
              <a:t> is a sequence of the definitions of the form:</a:t>
            </a:r>
          </a:p>
          <a:p>
            <a:pPr>
              <a:buFontTx/>
              <a:buNone/>
            </a:pPr>
            <a:r>
              <a:rPr lang="en-US" altLang="en-US" sz="1400"/>
              <a:t>	d</a:t>
            </a:r>
            <a:r>
              <a:rPr lang="en-US" altLang="en-US" sz="1400" baseline="-25000"/>
              <a:t>1</a:t>
            </a:r>
            <a:r>
              <a:rPr lang="en-US" altLang="en-US" sz="1400"/>
              <a:t>  </a:t>
            </a:r>
            <a:r>
              <a:rPr lang="en-US" altLang="en-US" sz="1400">
                <a:sym typeface="Symbol" panose="05050102010706020507" pitchFamily="18" charset="2"/>
              </a:rPr>
              <a:t>  r</a:t>
            </a:r>
            <a:r>
              <a:rPr lang="en-US" altLang="en-US" sz="1400" baseline="-25000">
                <a:sym typeface="Symbol" panose="05050102010706020507" pitchFamily="18" charset="2"/>
              </a:rPr>
              <a:t>1		</a:t>
            </a:r>
            <a:r>
              <a:rPr lang="en-US" altLang="en-US" sz="1400">
                <a:sym typeface="Symbol" panose="05050102010706020507" pitchFamily="18" charset="2"/>
              </a:rPr>
              <a:t>where  d</a:t>
            </a:r>
            <a:r>
              <a:rPr lang="en-US" altLang="en-US" sz="1400" baseline="-25000">
                <a:sym typeface="Symbol" panose="05050102010706020507" pitchFamily="18" charset="2"/>
              </a:rPr>
              <a:t>i</a:t>
            </a:r>
            <a:r>
              <a:rPr lang="en-US" altLang="en-US" sz="1400">
                <a:sym typeface="Symbol" panose="05050102010706020507" pitchFamily="18" charset="2"/>
              </a:rPr>
              <a:t>  is a distinct name and</a:t>
            </a:r>
            <a:endParaRPr lang="en-US" altLang="en-US" sz="1400" baseline="-25000"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en-US" sz="1400" baseline="-25000">
                <a:sym typeface="Symbol" panose="05050102010706020507" pitchFamily="18" charset="2"/>
              </a:rPr>
              <a:t>	</a:t>
            </a:r>
            <a:r>
              <a:rPr lang="en-US" altLang="en-US" sz="1400"/>
              <a:t>d</a:t>
            </a:r>
            <a:r>
              <a:rPr lang="en-US" altLang="en-US" sz="1400" baseline="-25000"/>
              <a:t>2</a:t>
            </a:r>
            <a:r>
              <a:rPr lang="en-US" altLang="en-US" sz="1400"/>
              <a:t>  </a:t>
            </a:r>
            <a:r>
              <a:rPr lang="en-US" altLang="en-US" sz="1400">
                <a:sym typeface="Symbol" panose="05050102010706020507" pitchFamily="18" charset="2"/>
              </a:rPr>
              <a:t>  r</a:t>
            </a:r>
            <a:r>
              <a:rPr lang="en-US" altLang="en-US" sz="1400" baseline="-25000">
                <a:sym typeface="Symbol" panose="05050102010706020507" pitchFamily="18" charset="2"/>
              </a:rPr>
              <a:t>2			</a:t>
            </a:r>
            <a:r>
              <a:rPr lang="en-US" altLang="en-US" sz="1400">
                <a:sym typeface="Symbol" panose="05050102010706020507" pitchFamily="18" charset="2"/>
              </a:rPr>
              <a:t>r</a:t>
            </a:r>
            <a:r>
              <a:rPr lang="en-US" altLang="en-US" sz="1400" baseline="-25000">
                <a:sym typeface="Symbol" panose="05050102010706020507" pitchFamily="18" charset="2"/>
              </a:rPr>
              <a:t>i </a:t>
            </a:r>
            <a:r>
              <a:rPr lang="en-US" altLang="en-US" sz="1400">
                <a:sym typeface="Symbol" panose="05050102010706020507" pitchFamily="18" charset="2"/>
              </a:rPr>
              <a:t>  is a regular expression over symbols in</a:t>
            </a:r>
            <a:endParaRPr lang="en-US" altLang="en-US" sz="1400"/>
          </a:p>
          <a:p>
            <a:pPr>
              <a:buFontTx/>
              <a:buNone/>
            </a:pPr>
            <a:r>
              <a:rPr lang="en-US" altLang="en-US" sz="1400"/>
              <a:t>	      .				     </a:t>
            </a:r>
            <a:r>
              <a:rPr lang="en-US" altLang="en-US" sz="1400">
                <a:sym typeface="Symbol" panose="05050102010706020507" pitchFamily="18" charset="2"/>
              </a:rPr>
              <a:t>{d</a:t>
            </a:r>
            <a:r>
              <a:rPr lang="en-US" altLang="en-US" sz="1400" baseline="-25000">
                <a:sym typeface="Symbol" panose="05050102010706020507" pitchFamily="18" charset="2"/>
              </a:rPr>
              <a:t>1</a:t>
            </a:r>
            <a:r>
              <a:rPr lang="en-US" altLang="en-US" sz="1400">
                <a:sym typeface="Symbol" panose="05050102010706020507" pitchFamily="18" charset="2"/>
              </a:rPr>
              <a:t>,d</a:t>
            </a:r>
            <a:r>
              <a:rPr lang="en-US" altLang="en-US" sz="1400" baseline="-25000">
                <a:sym typeface="Symbol" panose="05050102010706020507" pitchFamily="18" charset="2"/>
              </a:rPr>
              <a:t>2</a:t>
            </a:r>
            <a:r>
              <a:rPr lang="en-US" altLang="en-US" sz="1400">
                <a:sym typeface="Symbol" panose="05050102010706020507" pitchFamily="18" charset="2"/>
              </a:rPr>
              <a:t>,...,d</a:t>
            </a:r>
            <a:r>
              <a:rPr lang="en-US" altLang="en-US" sz="1400" baseline="-25000">
                <a:sym typeface="Symbol" panose="05050102010706020507" pitchFamily="18" charset="2"/>
              </a:rPr>
              <a:t>i-1</a:t>
            </a:r>
            <a:r>
              <a:rPr lang="en-US" altLang="en-US" sz="1400">
                <a:sym typeface="Symbol" panose="05050102010706020507" pitchFamily="18" charset="2"/>
              </a:rPr>
              <a:t>}</a:t>
            </a:r>
            <a:endParaRPr lang="en-US" altLang="en-US" sz="1400"/>
          </a:p>
          <a:p>
            <a:pPr>
              <a:buFontTx/>
              <a:buNone/>
            </a:pPr>
            <a:r>
              <a:rPr lang="en-US" altLang="en-US" sz="1400"/>
              <a:t>	d</a:t>
            </a:r>
            <a:r>
              <a:rPr lang="en-US" altLang="en-US" sz="1400" baseline="-25000"/>
              <a:t>n</a:t>
            </a:r>
            <a:r>
              <a:rPr lang="en-US" altLang="en-US" sz="1400"/>
              <a:t>  </a:t>
            </a:r>
            <a:r>
              <a:rPr lang="en-US" altLang="en-US" sz="1400">
                <a:sym typeface="Symbol" panose="05050102010706020507" pitchFamily="18" charset="2"/>
              </a:rPr>
              <a:t>  r</a:t>
            </a:r>
            <a:r>
              <a:rPr lang="en-US" altLang="en-US" sz="1400" baseline="-25000">
                <a:sym typeface="Symbol" panose="05050102010706020507" pitchFamily="18" charset="2"/>
              </a:rPr>
              <a:t>n</a:t>
            </a:r>
            <a:endParaRPr lang="en-US" altLang="en-US" sz="1400"/>
          </a:p>
          <a:p>
            <a:pPr>
              <a:buFontTx/>
              <a:buNone/>
            </a:pPr>
            <a:r>
              <a:rPr lang="en-US" altLang="en-US" sz="1400"/>
              <a:t>				        basic symbols		previously defined names</a:t>
            </a:r>
          </a:p>
        </p:txBody>
      </p:sp>
      <p:sp>
        <p:nvSpPr>
          <p:cNvPr id="80902" name="Line 1028"/>
          <p:cNvSpPr>
            <a:spLocks noChangeShapeType="1"/>
          </p:cNvSpPr>
          <p:nvPr/>
        </p:nvSpPr>
        <p:spPr bwMode="auto">
          <a:xfrm flipV="1">
            <a:off x="5534025" y="5334000"/>
            <a:ext cx="20955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0903" name="Line 1029"/>
          <p:cNvSpPr>
            <a:spLocks noChangeShapeType="1"/>
          </p:cNvSpPr>
          <p:nvPr/>
        </p:nvSpPr>
        <p:spPr bwMode="auto">
          <a:xfrm flipH="1" flipV="1">
            <a:off x="6799263" y="5410200"/>
            <a:ext cx="98425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86994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CS416 Compiler Design</a:t>
            </a:r>
          </a:p>
        </p:txBody>
      </p:sp>
      <p:sp>
        <p:nvSpPr>
          <p:cNvPr id="8192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fld id="{40C3B551-4352-4907-BF73-B04AB437EE93}" type="slidenum">
              <a:rPr lang="en-US" altLang="en-US" sz="1400">
                <a:solidFill>
                  <a:srgbClr val="FFFFFF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buClrTx/>
                <a:buSzTx/>
                <a:buFontTx/>
                <a:buNone/>
              </a:pPr>
              <a:t>73</a:t>
            </a:fld>
            <a:endParaRPr lang="en-US" altLang="en-US" sz="1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Regular Definitions (cont.)</a:t>
            </a:r>
          </a:p>
        </p:txBody>
      </p:sp>
      <p:sp>
        <p:nvSpPr>
          <p:cNvPr id="819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371600"/>
            <a:ext cx="8229600" cy="5105400"/>
          </a:xfrm>
        </p:spPr>
        <p:txBody>
          <a:bodyPr/>
          <a:lstStyle/>
          <a:p>
            <a:r>
              <a:rPr lang="en-US" altLang="en-US" sz="1600"/>
              <a:t>Ex: Identifiers in Pascal</a:t>
            </a:r>
          </a:p>
          <a:p>
            <a:pPr lvl="1">
              <a:buFontTx/>
              <a:buNone/>
            </a:pPr>
            <a:r>
              <a:rPr lang="en-US" altLang="en-US" sz="1600"/>
              <a:t>		letter </a:t>
            </a:r>
            <a:r>
              <a:rPr lang="en-US" altLang="en-US" sz="1600">
                <a:sym typeface="Symbol" panose="05050102010706020507" pitchFamily="18" charset="2"/>
              </a:rPr>
              <a:t> A | B | ... | Z | a | b | ... | z</a:t>
            </a:r>
          </a:p>
          <a:p>
            <a:pPr lvl="1">
              <a:buFontTx/>
              <a:buNone/>
            </a:pPr>
            <a:r>
              <a:rPr lang="en-US" altLang="en-US" sz="1600">
                <a:sym typeface="Symbol" panose="05050102010706020507" pitchFamily="18" charset="2"/>
              </a:rPr>
              <a:t>		digit   0 | 1 | ... | 9</a:t>
            </a:r>
          </a:p>
          <a:p>
            <a:pPr lvl="1">
              <a:buFontTx/>
              <a:buNone/>
            </a:pPr>
            <a:r>
              <a:rPr lang="en-US" altLang="en-US" sz="1600">
                <a:sym typeface="Symbol" panose="05050102010706020507" pitchFamily="18" charset="2"/>
              </a:rPr>
              <a:t>		id  letter (letter | digit ) </a:t>
            </a:r>
            <a:r>
              <a:rPr lang="en-US" altLang="en-US" sz="1600" baseline="30000">
                <a:sym typeface="Symbol" panose="05050102010706020507" pitchFamily="18" charset="2"/>
              </a:rPr>
              <a:t>*</a:t>
            </a:r>
          </a:p>
          <a:p>
            <a:pPr lvl="1"/>
            <a:r>
              <a:rPr lang="en-US" altLang="en-US" sz="1600">
                <a:sym typeface="Symbol" panose="05050102010706020507" pitchFamily="18" charset="2"/>
              </a:rPr>
              <a:t>If we try to write the regular expression representing identifiers without using regular definitions, that regular expression will be complex.</a:t>
            </a:r>
          </a:p>
          <a:p>
            <a:pPr lvl="1">
              <a:buFontTx/>
              <a:buNone/>
            </a:pPr>
            <a:r>
              <a:rPr lang="en-US" altLang="en-US" sz="1600">
                <a:sym typeface="Symbol" panose="05050102010706020507" pitchFamily="18" charset="2"/>
              </a:rPr>
              <a:t>		(A|...|Z|a|...|z) ( (A|...|Z|a|...|z) | (0|...|9) ) </a:t>
            </a:r>
            <a:r>
              <a:rPr lang="en-US" altLang="en-US" sz="1600" baseline="30000">
                <a:sym typeface="Symbol" panose="05050102010706020507" pitchFamily="18" charset="2"/>
              </a:rPr>
              <a:t>*</a:t>
            </a:r>
            <a:endParaRPr lang="en-US" altLang="en-US" sz="1600">
              <a:sym typeface="Symbol" panose="05050102010706020507" pitchFamily="18" charset="2"/>
            </a:endParaRPr>
          </a:p>
          <a:p>
            <a:endParaRPr lang="en-US" altLang="en-US" sz="1600">
              <a:sym typeface="Symbol" panose="05050102010706020507" pitchFamily="18" charset="2"/>
            </a:endParaRPr>
          </a:p>
          <a:p>
            <a:r>
              <a:rPr lang="en-US" altLang="en-US" sz="1600">
                <a:sym typeface="Symbol" panose="05050102010706020507" pitchFamily="18" charset="2"/>
              </a:rPr>
              <a:t>Ex: Unsigned numbers in Pascal</a:t>
            </a:r>
          </a:p>
          <a:p>
            <a:pPr lvl="1">
              <a:buFontTx/>
              <a:buNone/>
            </a:pPr>
            <a:r>
              <a:rPr lang="en-US" altLang="en-US" sz="1600">
                <a:sym typeface="Symbol" panose="05050102010706020507" pitchFamily="18" charset="2"/>
              </a:rPr>
              <a:t>		digit   0 | 1 | ... | 9</a:t>
            </a:r>
          </a:p>
          <a:p>
            <a:pPr lvl="1">
              <a:buFontTx/>
              <a:buNone/>
            </a:pPr>
            <a:r>
              <a:rPr lang="en-US" altLang="en-US" sz="1600">
                <a:sym typeface="Symbol" panose="05050102010706020507" pitchFamily="18" charset="2"/>
              </a:rPr>
              <a:t>		digits  digit </a:t>
            </a:r>
            <a:r>
              <a:rPr lang="en-US" altLang="en-US" sz="1600" baseline="30000">
                <a:sym typeface="Symbol" panose="05050102010706020507" pitchFamily="18" charset="2"/>
              </a:rPr>
              <a:t>+</a:t>
            </a:r>
            <a:endParaRPr lang="en-US" altLang="en-US" sz="1600">
              <a:sym typeface="Symbol" panose="05050102010706020507" pitchFamily="18" charset="2"/>
            </a:endParaRPr>
          </a:p>
          <a:p>
            <a:pPr lvl="1">
              <a:buFontTx/>
              <a:buNone/>
            </a:pPr>
            <a:r>
              <a:rPr lang="en-US" altLang="en-US" sz="1600">
                <a:sym typeface="Symbol" panose="05050102010706020507" pitchFamily="18" charset="2"/>
              </a:rPr>
              <a:t>		opt-fraction  ( . digits ) ?</a:t>
            </a:r>
          </a:p>
          <a:p>
            <a:pPr lvl="1">
              <a:buFontTx/>
              <a:buNone/>
            </a:pPr>
            <a:r>
              <a:rPr lang="en-US" altLang="en-US" sz="1600">
                <a:sym typeface="Symbol" panose="05050102010706020507" pitchFamily="18" charset="2"/>
              </a:rPr>
              <a:t>		opt-exponent  ( E (+|-)? digits ) ?</a:t>
            </a:r>
          </a:p>
          <a:p>
            <a:pPr lvl="1">
              <a:buFontTx/>
              <a:buNone/>
            </a:pPr>
            <a:r>
              <a:rPr lang="en-US" altLang="en-US" sz="1600">
                <a:sym typeface="Symbol" panose="05050102010706020507" pitchFamily="18" charset="2"/>
              </a:rPr>
              <a:t>	 	unsigned-num  digits opt-fraction opt-exponent</a:t>
            </a:r>
          </a:p>
          <a:p>
            <a:pPr lvl="1">
              <a:buFontTx/>
              <a:buNone/>
            </a:pPr>
            <a:endParaRPr lang="en-US" altLang="en-US" sz="1600">
              <a:sym typeface="Symbol" panose="05050102010706020507" pitchFamily="18" charset="2"/>
            </a:endParaRPr>
          </a:p>
          <a:p>
            <a:pPr lvl="1">
              <a:buFontTx/>
              <a:buNone/>
            </a:pPr>
            <a:r>
              <a:rPr lang="en-US" altLang="en-US" sz="1600">
                <a:sym typeface="Symbol" panose="05050102010706020507" pitchFamily="18" charset="2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11951261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Regular expressions</a:t>
            </a:r>
          </a:p>
        </p:txBody>
      </p:sp>
      <p:sp>
        <p:nvSpPr>
          <p:cNvPr id="82947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>
                <a:latin typeface="MS Mincho" pitchFamily="49" charset="-128"/>
                <a:ea typeface="MS Mincho" pitchFamily="49" charset="-128"/>
              </a:rPr>
              <a:t>Ɛ</a:t>
            </a:r>
            <a:r>
              <a:rPr lang="en-US" altLang="en-US"/>
              <a:t> is a regular expression, L(</a:t>
            </a:r>
            <a:r>
              <a:rPr lang="en-US" altLang="en-US" sz="2000">
                <a:latin typeface="MS Mincho" pitchFamily="49" charset="-128"/>
                <a:ea typeface="MS Mincho" pitchFamily="49" charset="-128"/>
              </a:rPr>
              <a:t>Ɛ</a:t>
            </a:r>
            <a:r>
              <a:rPr lang="en-US" altLang="en-US"/>
              <a:t>) = {</a:t>
            </a:r>
            <a:r>
              <a:rPr lang="en-US" altLang="en-US" sz="2000">
                <a:latin typeface="MS Mincho" pitchFamily="49" charset="-128"/>
                <a:ea typeface="MS Mincho" pitchFamily="49" charset="-128"/>
              </a:rPr>
              <a:t>Ɛ</a:t>
            </a:r>
            <a:r>
              <a:rPr lang="en-US" altLang="en-US"/>
              <a:t>}</a:t>
            </a:r>
          </a:p>
          <a:p>
            <a:pPr eaLnBrk="1" hangingPunct="1"/>
            <a:r>
              <a:rPr lang="en-US" altLang="en-US"/>
              <a:t>If a is a symbol in </a:t>
            </a:r>
            <a:r>
              <a:rPr lang="en-US" altLang="en-US">
                <a:latin typeface="MS Mincho" pitchFamily="49" charset="-128"/>
                <a:ea typeface="MS Mincho" pitchFamily="49" charset="-128"/>
              </a:rPr>
              <a:t>∑</a:t>
            </a:r>
            <a:r>
              <a:rPr lang="en-US" altLang="en-US">
                <a:ea typeface="MS Mincho" pitchFamily="49" charset="-128"/>
              </a:rPr>
              <a:t>then a is a regular expression, L(a) = {a}</a:t>
            </a:r>
          </a:p>
          <a:p>
            <a:pPr eaLnBrk="1" hangingPunct="1"/>
            <a:r>
              <a:rPr lang="en-US" altLang="en-US">
                <a:ea typeface="MS Mincho" pitchFamily="49" charset="-128"/>
              </a:rPr>
              <a:t>(r) | (s) is a regular expression denoting the language L(r) </a:t>
            </a:r>
            <a:r>
              <a:rPr lang="en-US" altLang="en-US">
                <a:latin typeface="MS Mincho" pitchFamily="49" charset="-128"/>
                <a:ea typeface="MS Mincho" pitchFamily="49" charset="-128"/>
              </a:rPr>
              <a:t>∪ </a:t>
            </a:r>
            <a:r>
              <a:rPr lang="en-US" altLang="en-US">
                <a:ea typeface="MS Mincho" pitchFamily="49" charset="-128"/>
              </a:rPr>
              <a:t>L(s)</a:t>
            </a:r>
          </a:p>
          <a:p>
            <a:pPr eaLnBrk="1" hangingPunct="1"/>
            <a:r>
              <a:rPr lang="en-US" altLang="en-US">
                <a:ea typeface="MS Mincho" pitchFamily="49" charset="-128"/>
              </a:rPr>
              <a:t> (r)(s) is a regular expression denoting the language L(r)L(s)</a:t>
            </a:r>
          </a:p>
          <a:p>
            <a:pPr eaLnBrk="1" hangingPunct="1"/>
            <a:r>
              <a:rPr lang="en-US" altLang="en-US">
                <a:ea typeface="MS Mincho" pitchFamily="49" charset="-128"/>
              </a:rPr>
              <a:t>(r)* is a regular expression denoting (L(r))*</a:t>
            </a:r>
          </a:p>
          <a:p>
            <a:pPr eaLnBrk="1" hangingPunct="1"/>
            <a:r>
              <a:rPr lang="en-US" altLang="en-US">
                <a:ea typeface="MS Mincho" pitchFamily="49" charset="-128"/>
              </a:rPr>
              <a:t>(r) is a regular expression denting L(r)</a:t>
            </a:r>
            <a:endParaRPr lang="en-US" altLang="en-US"/>
          </a:p>
        </p:txBody>
      </p:sp>
      <p:sp>
        <p:nvSpPr>
          <p:cNvPr id="82948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200">
                <a:solidFill>
                  <a:srgbClr val="045C75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By Nagadevi</a:t>
            </a:r>
          </a:p>
        </p:txBody>
      </p:sp>
    </p:spTree>
    <p:extLst>
      <p:ext uri="{BB962C8B-B14F-4D97-AF65-F5344CB8AC3E}">
        <p14:creationId xmlns:p14="http://schemas.microsoft.com/office/powerpoint/2010/main" val="344583331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Regular definitions</a:t>
            </a:r>
          </a:p>
        </p:txBody>
      </p:sp>
      <p:sp>
        <p:nvSpPr>
          <p:cNvPr id="83971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None/>
            </a:pPr>
            <a:r>
              <a:rPr lang="en-US" altLang="en-US"/>
              <a:t>d1 -&gt; r1</a:t>
            </a:r>
          </a:p>
          <a:p>
            <a:pPr marL="514350" indent="-514350" algn="just">
              <a:buNone/>
            </a:pPr>
            <a:r>
              <a:rPr lang="en-US" altLang="en-US"/>
              <a:t>d2 -&gt; r2</a:t>
            </a:r>
          </a:p>
          <a:p>
            <a:pPr marL="514350" indent="-514350" algn="just">
              <a:buNone/>
            </a:pPr>
            <a:r>
              <a:rPr lang="en-US" altLang="en-US"/>
              <a:t>…</a:t>
            </a:r>
          </a:p>
          <a:p>
            <a:pPr marL="514350" indent="-514350" algn="just">
              <a:buNone/>
            </a:pPr>
            <a:r>
              <a:rPr lang="en-US" altLang="en-US"/>
              <a:t>dn -&gt; rn</a:t>
            </a:r>
          </a:p>
          <a:p>
            <a:pPr marL="514350" indent="-514350" algn="just">
              <a:buNone/>
            </a:pPr>
            <a:endParaRPr lang="en-US" altLang="en-US"/>
          </a:p>
          <a:p>
            <a:pPr marL="514350" indent="-514350" algn="just"/>
            <a:r>
              <a:rPr lang="en-US" altLang="en-US"/>
              <a:t>Example:</a:t>
            </a:r>
          </a:p>
          <a:p>
            <a:pPr marL="881063" lvl="1" indent="-514350" algn="just">
              <a:buNone/>
            </a:pPr>
            <a:r>
              <a:rPr lang="en-US" altLang="en-US"/>
              <a:t>letter_ -&gt; A | B | … | Z | a | b | … | Z | _</a:t>
            </a:r>
          </a:p>
          <a:p>
            <a:pPr marL="881063" lvl="1" indent="-514350" algn="just">
              <a:buNone/>
            </a:pPr>
            <a:r>
              <a:rPr lang="en-US" altLang="en-US"/>
              <a:t>digit     -&gt; 0 | 1 | … | 9</a:t>
            </a:r>
          </a:p>
          <a:p>
            <a:pPr marL="881063" lvl="1" indent="-514350" algn="just">
              <a:buNone/>
            </a:pPr>
            <a:r>
              <a:rPr lang="en-US" altLang="en-US"/>
              <a:t>id          -&gt; letter_ (letter_ | digit)*</a:t>
            </a:r>
          </a:p>
        </p:txBody>
      </p:sp>
      <p:sp>
        <p:nvSpPr>
          <p:cNvPr id="83972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200">
                <a:solidFill>
                  <a:srgbClr val="045C75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By Nagadevi</a:t>
            </a:r>
          </a:p>
        </p:txBody>
      </p:sp>
    </p:spTree>
    <p:extLst>
      <p:ext uri="{BB962C8B-B14F-4D97-AF65-F5344CB8AC3E}">
        <p14:creationId xmlns:p14="http://schemas.microsoft.com/office/powerpoint/2010/main" val="37066456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Extensions</a:t>
            </a:r>
          </a:p>
        </p:txBody>
      </p:sp>
      <p:sp>
        <p:nvSpPr>
          <p:cNvPr id="8499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One or more instances: (r)+</a:t>
            </a:r>
          </a:p>
          <a:p>
            <a:pPr eaLnBrk="1" hangingPunct="1"/>
            <a:r>
              <a:rPr lang="en-US" altLang="en-US"/>
              <a:t>Zero or one instances: r?</a:t>
            </a:r>
          </a:p>
          <a:p>
            <a:pPr eaLnBrk="1" hangingPunct="1"/>
            <a:r>
              <a:rPr lang="en-US" altLang="en-US"/>
              <a:t>Character classes: [abc]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Example:</a:t>
            </a:r>
          </a:p>
          <a:p>
            <a:pPr lvl="1" eaLnBrk="1" hangingPunct="1"/>
            <a:r>
              <a:rPr lang="en-US" altLang="en-US"/>
              <a:t>letter_  -&gt; [A-Za-z_]</a:t>
            </a:r>
          </a:p>
          <a:p>
            <a:pPr lvl="1" eaLnBrk="1" hangingPunct="1"/>
            <a:r>
              <a:rPr lang="en-US" altLang="en-US"/>
              <a:t>digit     -&gt; [0-9]</a:t>
            </a:r>
          </a:p>
          <a:p>
            <a:pPr lvl="1" eaLnBrk="1" hangingPunct="1"/>
            <a:r>
              <a:rPr lang="en-US" altLang="en-US"/>
              <a:t>id          -&gt; letter_(letter|digit)*</a:t>
            </a:r>
          </a:p>
        </p:txBody>
      </p:sp>
      <p:sp>
        <p:nvSpPr>
          <p:cNvPr id="8499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200">
                <a:solidFill>
                  <a:srgbClr val="045C75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By Nagadevi</a:t>
            </a:r>
          </a:p>
        </p:txBody>
      </p:sp>
    </p:spTree>
    <p:extLst>
      <p:ext uri="{BB962C8B-B14F-4D97-AF65-F5344CB8AC3E}">
        <p14:creationId xmlns:p14="http://schemas.microsoft.com/office/powerpoint/2010/main" val="425478237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Recognition of tokens</a:t>
            </a:r>
          </a:p>
        </p:txBody>
      </p:sp>
      <p:sp>
        <p:nvSpPr>
          <p:cNvPr id="86019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Starting point is the language grammar to understand the tokens: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/>
              <a:t>stmt -&gt; </a:t>
            </a:r>
            <a:r>
              <a:rPr lang="en-US" altLang="en-US" b="1"/>
              <a:t>if</a:t>
            </a:r>
            <a:r>
              <a:rPr lang="en-US" altLang="en-US"/>
              <a:t> expr </a:t>
            </a:r>
            <a:r>
              <a:rPr lang="en-US" altLang="en-US" b="1"/>
              <a:t>then</a:t>
            </a:r>
            <a:r>
              <a:rPr lang="en-US" altLang="en-US"/>
              <a:t> stmt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/>
              <a:t>           |  </a:t>
            </a:r>
            <a:r>
              <a:rPr lang="en-US" altLang="en-US" b="1"/>
              <a:t>if</a:t>
            </a:r>
            <a:r>
              <a:rPr lang="en-US" altLang="en-US"/>
              <a:t> expr </a:t>
            </a:r>
            <a:r>
              <a:rPr lang="en-US" altLang="en-US" b="1"/>
              <a:t>then</a:t>
            </a:r>
            <a:r>
              <a:rPr lang="en-US" altLang="en-US"/>
              <a:t> stmt </a:t>
            </a:r>
            <a:r>
              <a:rPr lang="en-US" altLang="en-US" b="1"/>
              <a:t>else</a:t>
            </a:r>
            <a:r>
              <a:rPr lang="en-US" altLang="en-US"/>
              <a:t> stmt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/>
              <a:t>           | </a:t>
            </a:r>
            <a:r>
              <a:rPr lang="en-US" altLang="en-US" sz="1600">
                <a:latin typeface="MS Mincho" pitchFamily="49" charset="-128"/>
                <a:ea typeface="MS Mincho" pitchFamily="49" charset="-128"/>
              </a:rPr>
              <a:t>Ɛ</a:t>
            </a:r>
            <a:endParaRPr lang="en-US" altLang="en-US" sz="1600"/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/>
              <a:t>expr -&gt; term </a:t>
            </a:r>
            <a:r>
              <a:rPr lang="en-US" altLang="en-US" b="1"/>
              <a:t>relop</a:t>
            </a:r>
            <a:r>
              <a:rPr lang="en-US" altLang="en-US"/>
              <a:t> term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/>
              <a:t>           |  term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/>
              <a:t>term -&gt; </a:t>
            </a:r>
            <a:r>
              <a:rPr lang="en-US" altLang="en-US" b="1"/>
              <a:t>id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/>
              <a:t>           |  </a:t>
            </a:r>
            <a:r>
              <a:rPr lang="en-US" altLang="en-US" b="1"/>
              <a:t>number</a:t>
            </a:r>
          </a:p>
        </p:txBody>
      </p:sp>
      <p:sp>
        <p:nvSpPr>
          <p:cNvPr id="8602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200">
                <a:solidFill>
                  <a:srgbClr val="045C75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By Nagadevi</a:t>
            </a:r>
          </a:p>
        </p:txBody>
      </p:sp>
    </p:spTree>
    <p:extLst>
      <p:ext uri="{BB962C8B-B14F-4D97-AF65-F5344CB8AC3E}">
        <p14:creationId xmlns:p14="http://schemas.microsoft.com/office/powerpoint/2010/main" val="21424734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Recognition of tokens (cont.)</a:t>
            </a:r>
          </a:p>
        </p:txBody>
      </p:sp>
      <p:sp>
        <p:nvSpPr>
          <p:cNvPr id="87043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1600"/>
              <a:t>The next step is to formalize the patterns: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 sz="1600" i="1"/>
              <a:t>digit</a:t>
            </a:r>
            <a:r>
              <a:rPr lang="en-US" altLang="en-US" sz="1600"/>
              <a:t>     -&gt; [0-9]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 sz="1600" i="1"/>
              <a:t>Digits</a:t>
            </a:r>
            <a:r>
              <a:rPr lang="en-US" altLang="en-US" sz="1600"/>
              <a:t>   -&gt; digit+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 sz="1600" i="1"/>
              <a:t>number</a:t>
            </a:r>
            <a:r>
              <a:rPr lang="en-US" altLang="en-US" sz="1600"/>
              <a:t> -&gt; digit(.digits)? (E[+-]? Digit)?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 sz="1600" i="1"/>
              <a:t>letter  </a:t>
            </a:r>
            <a:r>
              <a:rPr lang="en-US" altLang="en-US" sz="1600"/>
              <a:t>-&gt; [A-Za-z_]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 sz="1600" i="1"/>
              <a:t>id</a:t>
            </a:r>
            <a:r>
              <a:rPr lang="en-US" altLang="en-US" sz="1600"/>
              <a:t>          -&gt; letter (letter|digit)*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 sz="1600" i="1"/>
              <a:t>If</a:t>
            </a:r>
            <a:r>
              <a:rPr lang="en-US" altLang="en-US" sz="1600"/>
              <a:t>           -&gt; if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 sz="1600" i="1"/>
              <a:t>Then</a:t>
            </a:r>
            <a:r>
              <a:rPr lang="en-US" altLang="en-US" sz="1600"/>
              <a:t>     -&gt; then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 sz="1600" i="1"/>
              <a:t>Else</a:t>
            </a:r>
            <a:r>
              <a:rPr lang="en-US" altLang="en-US" sz="1600"/>
              <a:t>       -&gt; else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 sz="1600" i="1"/>
              <a:t>Relop</a:t>
            </a:r>
            <a:r>
              <a:rPr lang="en-US" altLang="en-US" sz="1600"/>
              <a:t>    -&gt; &lt; | &gt; | &lt;= | &gt;= | = | &lt;&gt;</a:t>
            </a:r>
          </a:p>
          <a:p>
            <a:pPr eaLnBrk="1" hangingPunct="1"/>
            <a:r>
              <a:rPr lang="en-US" altLang="en-US" sz="1600"/>
              <a:t>We also need to handle whitespaces: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r>
              <a:rPr lang="en-US" altLang="en-US" sz="1600" i="1"/>
              <a:t>ws</a:t>
            </a:r>
            <a:r>
              <a:rPr lang="en-US" altLang="en-US" sz="1600"/>
              <a:t> -&gt; (blank | tab | newline)+</a:t>
            </a:r>
          </a:p>
          <a:p>
            <a:pPr lvl="1" eaLnBrk="1" hangingPunct="1"/>
            <a:endParaRPr lang="en-US" altLang="en-US"/>
          </a:p>
          <a:p>
            <a:pPr lvl="1" eaLnBrk="1" hangingPunct="1">
              <a:buFont typeface="Wingdings 2" panose="05020102010507070707" pitchFamily="18" charset="2"/>
              <a:buNone/>
            </a:pPr>
            <a:endParaRPr lang="en-US" altLang="en-US"/>
          </a:p>
        </p:txBody>
      </p:sp>
      <p:sp>
        <p:nvSpPr>
          <p:cNvPr id="8704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200">
                <a:solidFill>
                  <a:srgbClr val="045C75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By Nagadevi</a:t>
            </a:r>
          </a:p>
        </p:txBody>
      </p:sp>
    </p:spTree>
    <p:extLst>
      <p:ext uri="{BB962C8B-B14F-4D97-AF65-F5344CB8AC3E}">
        <p14:creationId xmlns:p14="http://schemas.microsoft.com/office/powerpoint/2010/main" val="272445390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Transition diagrams</a:t>
            </a:r>
          </a:p>
        </p:txBody>
      </p:sp>
      <p:sp>
        <p:nvSpPr>
          <p:cNvPr id="88067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Transition diagram for relop</a:t>
            </a:r>
          </a:p>
        </p:txBody>
      </p:sp>
      <p:pic>
        <p:nvPicPr>
          <p:cNvPr id="8806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609850"/>
            <a:ext cx="5962650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200">
                <a:solidFill>
                  <a:srgbClr val="045C75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By Nagadevi</a:t>
            </a:r>
          </a:p>
        </p:txBody>
      </p:sp>
    </p:spTree>
    <p:extLst>
      <p:ext uri="{BB962C8B-B14F-4D97-AF65-F5344CB8AC3E}">
        <p14:creationId xmlns:p14="http://schemas.microsoft.com/office/powerpoint/2010/main" val="1948193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Other Applications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800"/>
              <a:t>In addition to the development of a compiler, the techniques used in compiler design can be </a:t>
            </a:r>
            <a:r>
              <a:rPr lang="en-US" altLang="en-US" sz="1800">
                <a:solidFill>
                  <a:srgbClr val="FF0000"/>
                </a:solidFill>
              </a:rPr>
              <a:t>applicable to many problems in computer science</a:t>
            </a:r>
            <a:r>
              <a:rPr lang="en-US" altLang="en-US" sz="1800"/>
              <a:t>.</a:t>
            </a:r>
          </a:p>
          <a:p>
            <a:pPr lvl="1"/>
            <a:r>
              <a:rPr lang="en-US" altLang="en-US" sz="1800"/>
              <a:t>Techniques used in a </a:t>
            </a:r>
            <a:r>
              <a:rPr lang="en-US" altLang="en-US" sz="1800">
                <a:solidFill>
                  <a:srgbClr val="FF0000"/>
                </a:solidFill>
              </a:rPr>
              <a:t>lexical analyzer </a:t>
            </a:r>
            <a:r>
              <a:rPr lang="en-US" altLang="en-US" sz="1800"/>
              <a:t>can be used </a:t>
            </a:r>
            <a:r>
              <a:rPr lang="en-US" altLang="en-US" sz="1800">
                <a:solidFill>
                  <a:srgbClr val="FF0000"/>
                </a:solidFill>
              </a:rPr>
              <a:t>in text editors, information retrieval system, and pattern recognition programs</a:t>
            </a:r>
            <a:r>
              <a:rPr lang="en-US" altLang="en-US" sz="1800"/>
              <a:t>.</a:t>
            </a:r>
          </a:p>
          <a:p>
            <a:pPr lvl="1"/>
            <a:r>
              <a:rPr lang="en-US" altLang="en-US" sz="1800"/>
              <a:t>Techniques used in a </a:t>
            </a:r>
            <a:r>
              <a:rPr lang="en-US" altLang="en-US" sz="1800">
                <a:solidFill>
                  <a:srgbClr val="FF0000"/>
                </a:solidFill>
              </a:rPr>
              <a:t>parser</a:t>
            </a:r>
            <a:r>
              <a:rPr lang="en-US" altLang="en-US" sz="1800"/>
              <a:t> can be used in a </a:t>
            </a:r>
            <a:r>
              <a:rPr lang="en-US" altLang="en-US" sz="1800">
                <a:solidFill>
                  <a:srgbClr val="FF0000"/>
                </a:solidFill>
              </a:rPr>
              <a:t>query processing system such as SQL</a:t>
            </a:r>
            <a:r>
              <a:rPr lang="en-US" altLang="en-US" sz="1800"/>
              <a:t>.</a:t>
            </a:r>
          </a:p>
          <a:p>
            <a:pPr lvl="1"/>
            <a:r>
              <a:rPr lang="en-US" altLang="en-US" sz="1800"/>
              <a:t>Many software having a complex front-end may need techniques used  in compiler design.</a:t>
            </a:r>
          </a:p>
          <a:p>
            <a:pPr lvl="2"/>
            <a:r>
              <a:rPr lang="en-US" altLang="en-US" sz="1800"/>
              <a:t>A symbolic equation solver which takes an equation as input. That program should parse the given input equation.</a:t>
            </a:r>
          </a:p>
          <a:p>
            <a:pPr lvl="1"/>
            <a:r>
              <a:rPr lang="en-US" altLang="en-US" sz="1800"/>
              <a:t>Most of the techniques used in compiler design  can be used in </a:t>
            </a:r>
            <a:r>
              <a:rPr lang="en-US" altLang="en-US" sz="1800">
                <a:solidFill>
                  <a:srgbClr val="FF0000"/>
                </a:solidFill>
              </a:rPr>
              <a:t>Natural Language Processing (NLP) systems.</a:t>
            </a:r>
          </a:p>
        </p:txBody>
      </p:sp>
      <p:sp>
        <p:nvSpPr>
          <p:cNvPr id="1536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800">
                <a:latin typeface="Times New Roman" panose="02020603050405020304" pitchFamily="18" charset="0"/>
                <a:cs typeface="Arial" panose="020B0604020202020204" pitchFamily="34" charset="0"/>
              </a:rPr>
              <a:t>Jeya R</a:t>
            </a:r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fld id="{2F3DA2E6-EAFE-42A9-AB44-DE78A724C4E9}" type="slidenum">
              <a:rPr lang="en-US" altLang="en-US" sz="800">
                <a:latin typeface="Times New Roman" panose="02020603050405020304" pitchFamily="18" charset="0"/>
              </a:rPr>
              <a:pPr>
                <a:lnSpc>
                  <a:spcPct val="100000"/>
                </a:lnSpc>
                <a:buClrTx/>
                <a:buSzTx/>
                <a:buFontTx/>
                <a:buNone/>
              </a:pPr>
              <a:t>8</a:t>
            </a:fld>
            <a:endParaRPr lang="en-US" altLang="en-US" sz="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80991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Transition diagrams (cont.)</a:t>
            </a:r>
          </a:p>
        </p:txBody>
      </p:sp>
      <p:sp>
        <p:nvSpPr>
          <p:cNvPr id="89091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Transition diagram for reserved words and identifiers</a:t>
            </a:r>
          </a:p>
        </p:txBody>
      </p:sp>
      <p:pic>
        <p:nvPicPr>
          <p:cNvPr id="890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2881314"/>
            <a:ext cx="666750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09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200">
                <a:solidFill>
                  <a:srgbClr val="045C75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By Nagadevi</a:t>
            </a:r>
          </a:p>
        </p:txBody>
      </p:sp>
    </p:spTree>
    <p:extLst>
      <p:ext uri="{BB962C8B-B14F-4D97-AF65-F5344CB8AC3E}">
        <p14:creationId xmlns:p14="http://schemas.microsoft.com/office/powerpoint/2010/main" val="337363829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Transition diagrams (cont.)</a:t>
            </a:r>
          </a:p>
        </p:txBody>
      </p:sp>
      <p:sp>
        <p:nvSpPr>
          <p:cNvPr id="901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Transition diagram for unsigned numbers</a:t>
            </a:r>
          </a:p>
        </p:txBody>
      </p:sp>
      <p:pic>
        <p:nvPicPr>
          <p:cNvPr id="901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971801"/>
            <a:ext cx="7486650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1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200">
                <a:solidFill>
                  <a:srgbClr val="045C75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By Nagadevi</a:t>
            </a:r>
          </a:p>
        </p:txBody>
      </p:sp>
    </p:spTree>
    <p:extLst>
      <p:ext uri="{BB962C8B-B14F-4D97-AF65-F5344CB8AC3E}">
        <p14:creationId xmlns:p14="http://schemas.microsoft.com/office/powerpoint/2010/main" val="94489552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Transition diagrams (cont.)</a:t>
            </a:r>
          </a:p>
        </p:txBody>
      </p:sp>
      <p:sp>
        <p:nvSpPr>
          <p:cNvPr id="91139" name="Content Placeholder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Transition diagram for whitespace</a:t>
            </a:r>
          </a:p>
        </p:txBody>
      </p:sp>
      <p:pic>
        <p:nvPicPr>
          <p:cNvPr id="911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514" y="2895600"/>
            <a:ext cx="32289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4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200">
                <a:solidFill>
                  <a:srgbClr val="045C75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By Nagadevi</a:t>
            </a:r>
          </a:p>
        </p:txBody>
      </p:sp>
    </p:spTree>
    <p:extLst>
      <p:ext uri="{BB962C8B-B14F-4D97-AF65-F5344CB8AC3E}">
        <p14:creationId xmlns:p14="http://schemas.microsoft.com/office/powerpoint/2010/main" val="278733587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6625" y="3174205"/>
            <a:ext cx="7550150" cy="1674817"/>
          </a:xfr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  <a:defRPr/>
            </a:pPr>
            <a:r>
              <a:rPr sz="6000" spc="-5"/>
              <a:t>Design of </a:t>
            </a:r>
            <a:r>
              <a:rPr sz="6000"/>
              <a:t>a </a:t>
            </a:r>
            <a:r>
              <a:rPr sz="6000" spc="-25"/>
              <a:t>Lexical </a:t>
            </a:r>
            <a:r>
              <a:rPr sz="6000" spc="-30"/>
              <a:t>Analyzer</a:t>
            </a:r>
            <a:r>
              <a:rPr sz="6000" spc="-35"/>
              <a:t> </a:t>
            </a:r>
            <a:r>
              <a:rPr sz="6000" spc="-5"/>
              <a:t>(LEX)</a:t>
            </a:r>
            <a:endParaRPr sz="6000"/>
          </a:p>
        </p:txBody>
      </p:sp>
      <p:sp>
        <p:nvSpPr>
          <p:cNvPr id="92163" name="object 4"/>
          <p:cNvSpPr>
            <a:spLocks noGrp="1"/>
          </p:cNvSpPr>
          <p:nvPr>
            <p:ph type="sldNum" sz="quarter" idx="12"/>
          </p:nvPr>
        </p:nvSpPr>
        <p:spPr bwMode="auto">
          <a:xfrm>
            <a:off x="9793289" y="6247098"/>
            <a:ext cx="206375" cy="52648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64189" rIns="0" bIns="0" rtlCol="0" anchor="ctr">
            <a:spAutoFit/>
          </a:bodyPr>
          <a:lstStyle>
            <a:lvl1pPr marL="79375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ts val="1238"/>
              </a:lnSpc>
              <a:buClrTx/>
              <a:buSzTx/>
              <a:buNone/>
            </a:pPr>
            <a:fld id="{CBC669C0-762C-4C39-B693-BF7ED7070A3F}" type="slidenum">
              <a:rPr lang="en-US" altLang="en-US" sz="1400">
                <a:solidFill>
                  <a:srgbClr val="FFFFFF"/>
                </a:solidFill>
                <a:latin typeface="Arial" panose="020B0604020202020204" pitchFamily="34" charset="0"/>
              </a:rPr>
              <a:pPr>
                <a:lnSpc>
                  <a:spcPts val="1238"/>
                </a:lnSpc>
                <a:buClrTx/>
                <a:buSzTx/>
                <a:buNone/>
              </a:pPr>
              <a:t>83</a:t>
            </a:fld>
            <a:endParaRPr lang="en-US" altLang="en-US" sz="1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97492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1388" y="341926"/>
            <a:ext cx="4614862" cy="1232260"/>
          </a:xfr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spcBef>
                <a:spcPts val="105"/>
              </a:spcBef>
              <a:defRPr/>
            </a:pPr>
            <a:r>
              <a:t>Design of a </a:t>
            </a:r>
            <a:r>
              <a:rPr spc="-20"/>
              <a:t>Lexical</a:t>
            </a:r>
            <a:r>
              <a:rPr spc="-10"/>
              <a:t> </a:t>
            </a:r>
            <a:r>
              <a:rPr spc="-25"/>
              <a:t>Analyzer</a:t>
            </a:r>
          </a:p>
        </p:txBody>
      </p:sp>
      <p:sp>
        <p:nvSpPr>
          <p:cNvPr id="93187" name="object 6"/>
          <p:cNvSpPr>
            <a:spLocks noGrp="1"/>
          </p:cNvSpPr>
          <p:nvPr>
            <p:ph type="sldNum" sz="quarter" idx="12"/>
          </p:nvPr>
        </p:nvSpPr>
        <p:spPr bwMode="auto">
          <a:xfrm>
            <a:off x="9793289" y="6247098"/>
            <a:ext cx="206375" cy="52648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64189" rIns="0" bIns="0" rtlCol="0" anchor="ctr">
            <a:spAutoFit/>
          </a:bodyPr>
          <a:lstStyle>
            <a:lvl1pPr marL="79375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ts val="1238"/>
              </a:lnSpc>
              <a:buClrTx/>
              <a:buSzTx/>
              <a:buNone/>
            </a:pPr>
            <a:fld id="{71555ECB-91CD-469F-B00C-E08A6C4596EA}" type="slidenum">
              <a:rPr lang="en-US" altLang="en-US" sz="1400">
                <a:solidFill>
                  <a:srgbClr val="FFFFFF"/>
                </a:solidFill>
                <a:latin typeface="Arial" panose="020B0604020202020204" pitchFamily="34" charset="0"/>
              </a:rPr>
              <a:pPr>
                <a:lnSpc>
                  <a:spcPts val="1238"/>
                </a:lnSpc>
                <a:buClrTx/>
                <a:buSzTx/>
                <a:buNone/>
              </a:pPr>
              <a:t>84</a:t>
            </a:fld>
            <a:endParaRPr lang="en-US" altLang="en-US" sz="1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93188" name="object 3"/>
          <p:cNvSpPr>
            <a:spLocks/>
          </p:cNvSpPr>
          <p:nvPr/>
        </p:nvSpPr>
        <p:spPr bwMode="auto">
          <a:xfrm>
            <a:off x="5059363" y="3125788"/>
            <a:ext cx="1884362" cy="1009650"/>
          </a:xfrm>
          <a:custGeom>
            <a:avLst/>
            <a:gdLst>
              <a:gd name="T0" fmla="*/ 0 w 2512059"/>
              <a:gd name="T1" fmla="*/ 168784 h 1009014"/>
              <a:gd name="T2" fmla="*/ 1070 w 2512059"/>
              <a:gd name="T3" fmla="*/ 123925 h 1009014"/>
              <a:gd name="T4" fmla="*/ 4090 w 2512059"/>
              <a:gd name="T5" fmla="*/ 83611 h 1009014"/>
              <a:gd name="T6" fmla="*/ 8776 w 2512059"/>
              <a:gd name="T7" fmla="*/ 49446 h 1009014"/>
              <a:gd name="T8" fmla="*/ 14839 w 2512059"/>
              <a:gd name="T9" fmla="*/ 23050 h 1009014"/>
              <a:gd name="T10" fmla="*/ 21995 w 2512059"/>
              <a:gd name="T11" fmla="*/ 6032 h 1009014"/>
              <a:gd name="T12" fmla="*/ 29957 w 2512059"/>
              <a:gd name="T13" fmla="*/ 0 h 1009014"/>
              <a:gd name="T14" fmla="*/ 417498 w 2512059"/>
              <a:gd name="T15" fmla="*/ 0 h 1009014"/>
              <a:gd name="T16" fmla="*/ 425460 w 2512059"/>
              <a:gd name="T17" fmla="*/ 6032 h 1009014"/>
              <a:gd name="T18" fmla="*/ 432615 w 2512059"/>
              <a:gd name="T19" fmla="*/ 23050 h 1009014"/>
              <a:gd name="T20" fmla="*/ 438678 w 2512059"/>
              <a:gd name="T21" fmla="*/ 49446 h 1009014"/>
              <a:gd name="T22" fmla="*/ 443364 w 2512059"/>
              <a:gd name="T23" fmla="*/ 83611 h 1009014"/>
              <a:gd name="T24" fmla="*/ 446385 w 2512059"/>
              <a:gd name="T25" fmla="*/ 123925 h 1009014"/>
              <a:gd name="T26" fmla="*/ 447455 w 2512059"/>
              <a:gd name="T27" fmla="*/ 168784 h 1009014"/>
              <a:gd name="T28" fmla="*/ 447455 w 2512059"/>
              <a:gd name="T29" fmla="*/ 843924 h 1009014"/>
              <a:gd name="T30" fmla="*/ 446385 w 2512059"/>
              <a:gd name="T31" fmla="*/ 888784 h 1009014"/>
              <a:gd name="T32" fmla="*/ 443364 w 2512059"/>
              <a:gd name="T33" fmla="*/ 929100 h 1009014"/>
              <a:gd name="T34" fmla="*/ 438678 w 2512059"/>
              <a:gd name="T35" fmla="*/ 963262 h 1009014"/>
              <a:gd name="T36" fmla="*/ 432615 w 2512059"/>
              <a:gd name="T37" fmla="*/ 989658 h 1009014"/>
              <a:gd name="T38" fmla="*/ 425460 w 2512059"/>
              <a:gd name="T39" fmla="*/ 1006678 h 1009014"/>
              <a:gd name="T40" fmla="*/ 417498 w 2512059"/>
              <a:gd name="T41" fmla="*/ 1012710 h 1009014"/>
              <a:gd name="T42" fmla="*/ 29957 w 2512059"/>
              <a:gd name="T43" fmla="*/ 1012710 h 1009014"/>
              <a:gd name="T44" fmla="*/ 21995 w 2512059"/>
              <a:gd name="T45" fmla="*/ 1006678 h 1009014"/>
              <a:gd name="T46" fmla="*/ 14839 w 2512059"/>
              <a:gd name="T47" fmla="*/ 989658 h 1009014"/>
              <a:gd name="T48" fmla="*/ 8776 w 2512059"/>
              <a:gd name="T49" fmla="*/ 963262 h 1009014"/>
              <a:gd name="T50" fmla="*/ 4090 w 2512059"/>
              <a:gd name="T51" fmla="*/ 929100 h 1009014"/>
              <a:gd name="T52" fmla="*/ 1070 w 2512059"/>
              <a:gd name="T53" fmla="*/ 888784 h 1009014"/>
              <a:gd name="T54" fmla="*/ 0 w 2512059"/>
              <a:gd name="T55" fmla="*/ 843924 h 1009014"/>
              <a:gd name="T56" fmla="*/ 0 w 2512059"/>
              <a:gd name="T57" fmla="*/ 168784 h 100901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512059" h="1009014">
                <a:moveTo>
                  <a:pt x="0" y="168148"/>
                </a:moveTo>
                <a:lnTo>
                  <a:pt x="6008" y="123457"/>
                </a:lnTo>
                <a:lnTo>
                  <a:pt x="22963" y="83293"/>
                </a:lnTo>
                <a:lnTo>
                  <a:pt x="49260" y="49260"/>
                </a:lnTo>
                <a:lnTo>
                  <a:pt x="83293" y="22963"/>
                </a:lnTo>
                <a:lnTo>
                  <a:pt x="123457" y="6008"/>
                </a:lnTo>
                <a:lnTo>
                  <a:pt x="168147" y="0"/>
                </a:lnTo>
                <a:lnTo>
                  <a:pt x="2343403" y="0"/>
                </a:lnTo>
                <a:lnTo>
                  <a:pt x="2388094" y="6008"/>
                </a:lnTo>
                <a:lnTo>
                  <a:pt x="2428258" y="22963"/>
                </a:lnTo>
                <a:lnTo>
                  <a:pt x="2462291" y="49260"/>
                </a:lnTo>
                <a:lnTo>
                  <a:pt x="2488588" y="83293"/>
                </a:lnTo>
                <a:lnTo>
                  <a:pt x="2505543" y="123457"/>
                </a:lnTo>
                <a:lnTo>
                  <a:pt x="2511551" y="168148"/>
                </a:lnTo>
                <a:lnTo>
                  <a:pt x="2511551" y="840739"/>
                </a:lnTo>
                <a:lnTo>
                  <a:pt x="2505543" y="885430"/>
                </a:lnTo>
                <a:lnTo>
                  <a:pt x="2488588" y="925594"/>
                </a:lnTo>
                <a:lnTo>
                  <a:pt x="2462291" y="959627"/>
                </a:lnTo>
                <a:lnTo>
                  <a:pt x="2428258" y="985924"/>
                </a:lnTo>
                <a:lnTo>
                  <a:pt x="2388094" y="1002879"/>
                </a:lnTo>
                <a:lnTo>
                  <a:pt x="2343403" y="1008888"/>
                </a:lnTo>
                <a:lnTo>
                  <a:pt x="168147" y="1008888"/>
                </a:lnTo>
                <a:lnTo>
                  <a:pt x="123457" y="1002879"/>
                </a:lnTo>
                <a:lnTo>
                  <a:pt x="83293" y="985924"/>
                </a:lnTo>
                <a:lnTo>
                  <a:pt x="49260" y="959627"/>
                </a:lnTo>
                <a:lnTo>
                  <a:pt x="22963" y="925594"/>
                </a:lnTo>
                <a:lnTo>
                  <a:pt x="6008" y="885430"/>
                </a:lnTo>
                <a:lnTo>
                  <a:pt x="0" y="840739"/>
                </a:lnTo>
                <a:lnTo>
                  <a:pt x="0" y="168148"/>
                </a:lnTo>
                <a:close/>
              </a:path>
            </a:pathLst>
          </a:custGeom>
          <a:noFill/>
          <a:ln w="12192">
            <a:solidFill>
              <a:srgbClr val="A4A4A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93189" name="object 4"/>
          <p:cNvSpPr txBox="1">
            <a:spLocks noChangeArrowheads="1"/>
          </p:cNvSpPr>
          <p:nvPr/>
        </p:nvSpPr>
        <p:spPr bwMode="auto">
          <a:xfrm>
            <a:off x="1703389" y="1765300"/>
            <a:ext cx="8785225" cy="435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89535" rIns="0" bIns="0">
            <a:spAutoFit/>
          </a:bodyPr>
          <a:lstStyle>
            <a:lvl1pPr marL="241300" indent="-22860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ts val="2500"/>
              </a:lnSpc>
              <a:spcBef>
                <a:spcPts val="700"/>
              </a:spcBef>
              <a:buClrTx/>
              <a:buSzTx/>
            </a:pPr>
            <a:r>
              <a:rPr lang="en-US" altLang="en-US" sz="2600">
                <a:latin typeface="Calibri" panose="020F0502020204030204" pitchFamily="34" charset="0"/>
              </a:rPr>
              <a:t>LEX is a software tool that automatically construct a lexical analyzer from a  program</a:t>
            </a:r>
          </a:p>
          <a:p>
            <a:pPr>
              <a:lnSpc>
                <a:spcPct val="100000"/>
              </a:lnSpc>
              <a:spcBef>
                <a:spcPts val="388"/>
              </a:spcBef>
              <a:buClrTx/>
              <a:buSzTx/>
            </a:pPr>
            <a:r>
              <a:rPr lang="en-US" altLang="en-US" sz="2600">
                <a:latin typeface="Calibri" panose="020F0502020204030204" pitchFamily="34" charset="0"/>
              </a:rPr>
              <a:t>The Lexical analyzer will be of the form</a:t>
            </a:r>
          </a:p>
          <a:p>
            <a:pPr>
              <a:lnSpc>
                <a:spcPct val="100000"/>
              </a:lnSpc>
              <a:spcBef>
                <a:spcPts val="1025"/>
              </a:spcBef>
              <a:buClrTx/>
              <a:buSzTx/>
              <a:buNone/>
            </a:pPr>
            <a:r>
              <a:rPr lang="en-US" altLang="en-US" sz="1800">
                <a:latin typeface="Calibri" panose="020F0502020204030204" pitchFamily="34" charset="0"/>
              </a:rPr>
              <a:t>					P1</a:t>
            </a:r>
            <a:r>
              <a:rPr lang="en-IN" altLang="en-US" sz="1800">
                <a:latin typeface="Calibri" panose="020F0502020204030204" pitchFamily="34" charset="0"/>
              </a:rPr>
              <a:t>     </a:t>
            </a:r>
            <a:r>
              <a:rPr lang="en-US" altLang="en-US" sz="1800">
                <a:latin typeface="Calibri" panose="020F0502020204030204" pitchFamily="34" charset="0"/>
              </a:rPr>
              <a:t> {action 1}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					P2</a:t>
            </a:r>
            <a:r>
              <a:rPr lang="en-IN" altLang="en-US" sz="1800">
                <a:latin typeface="Calibri" panose="020F0502020204030204" pitchFamily="34" charset="0"/>
              </a:rPr>
              <a:t>     </a:t>
            </a:r>
            <a:r>
              <a:rPr lang="en-US" altLang="en-US" sz="1800">
                <a:latin typeface="Calibri" panose="020F0502020204030204" pitchFamily="34" charset="0"/>
              </a:rPr>
              <a:t> {action 2}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					--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					--</a:t>
            </a:r>
          </a:p>
          <a:p>
            <a:pPr>
              <a:lnSpc>
                <a:spcPct val="100000"/>
              </a:lnSpc>
              <a:spcBef>
                <a:spcPts val="63"/>
              </a:spcBef>
              <a:buClrTx/>
              <a:buSzTx/>
              <a:buNone/>
            </a:pPr>
            <a:endParaRPr lang="en-US" altLang="en-US" sz="1400">
              <a:latin typeface="Calibri" panose="020F0502020204030204" pitchFamily="34" charset="0"/>
            </a:endParaRPr>
          </a:p>
          <a:p>
            <a:pPr eaLnBrk="1" hangingPunct="1">
              <a:lnSpc>
                <a:spcPct val="80000"/>
              </a:lnSpc>
              <a:buClrTx/>
              <a:buSzTx/>
            </a:pPr>
            <a:r>
              <a:rPr lang="en-US" altLang="en-US" sz="2600">
                <a:latin typeface="Calibri" panose="020F0502020204030204" pitchFamily="34" charset="0"/>
              </a:rPr>
              <a:t>Each pattern </a:t>
            </a:r>
            <a:r>
              <a:rPr lang="en-US" altLang="en-US" sz="2600">
                <a:solidFill>
                  <a:srgbClr val="FF0000"/>
                </a:solidFill>
                <a:latin typeface="Calibri" panose="020F0502020204030204" pitchFamily="34" charset="0"/>
              </a:rPr>
              <a:t>pi </a:t>
            </a:r>
            <a:r>
              <a:rPr lang="en-US" altLang="en-US" sz="2600">
                <a:latin typeface="Calibri" panose="020F0502020204030204" pitchFamily="34" charset="0"/>
              </a:rPr>
              <a:t>is a regular expression and </a:t>
            </a:r>
            <a:r>
              <a:rPr lang="en-US" altLang="en-US" sz="2600">
                <a:solidFill>
                  <a:srgbClr val="FF0000"/>
                </a:solidFill>
                <a:latin typeface="Calibri" panose="020F0502020204030204" pitchFamily="34" charset="0"/>
              </a:rPr>
              <a:t>action i </a:t>
            </a:r>
            <a:r>
              <a:rPr lang="en-US" altLang="en-US" sz="2600">
                <a:latin typeface="Calibri" panose="020F0502020204030204" pitchFamily="34" charset="0"/>
              </a:rPr>
              <a:t>is a program fragment  that is to be executed whenever a lexeme matched by pi is found in the  input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SzTx/>
            </a:pPr>
            <a:r>
              <a:rPr lang="en-US" altLang="en-US" sz="2600">
                <a:latin typeface="Calibri" panose="020F0502020204030204" pitchFamily="34" charset="0"/>
              </a:rPr>
              <a:t>If two or more patterns that match the longest lexeme, the first listed  matching pattern is chosen</a:t>
            </a:r>
          </a:p>
        </p:txBody>
      </p:sp>
    </p:spTree>
    <p:extLst>
      <p:ext uri="{BB962C8B-B14F-4D97-AF65-F5344CB8AC3E}">
        <p14:creationId xmlns:p14="http://schemas.microsoft.com/office/powerpoint/2010/main" val="164063144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1388" y="646626"/>
            <a:ext cx="7772400" cy="622863"/>
          </a:xfr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spcBef>
                <a:spcPts val="105"/>
              </a:spcBef>
              <a:defRPr/>
            </a:pPr>
            <a:r>
              <a:t>Design of a </a:t>
            </a:r>
            <a:r>
              <a:rPr spc="-20"/>
              <a:t>Lexical</a:t>
            </a:r>
            <a:r>
              <a:rPr spc="-10"/>
              <a:t> </a:t>
            </a:r>
            <a:r>
              <a:rPr spc="-25"/>
              <a:t>Analyzer</a:t>
            </a:r>
          </a:p>
        </p:txBody>
      </p:sp>
      <p:sp>
        <p:nvSpPr>
          <p:cNvPr id="94211" name="object 6"/>
          <p:cNvSpPr>
            <a:spLocks noGrp="1"/>
          </p:cNvSpPr>
          <p:nvPr>
            <p:ph type="sldNum" sz="quarter" idx="12"/>
          </p:nvPr>
        </p:nvSpPr>
        <p:spPr bwMode="auto">
          <a:xfrm>
            <a:off x="9793289" y="6247098"/>
            <a:ext cx="206375" cy="52648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64189" rIns="0" bIns="0" rtlCol="0" anchor="ctr">
            <a:spAutoFit/>
          </a:bodyPr>
          <a:lstStyle>
            <a:lvl1pPr marL="79375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ts val="1238"/>
              </a:lnSpc>
              <a:buClrTx/>
              <a:buSzTx/>
              <a:buNone/>
            </a:pPr>
            <a:fld id="{D67B640D-5620-4F0A-B200-3F7F29645A9C}" type="slidenum">
              <a:rPr lang="en-US" altLang="en-US" sz="1400">
                <a:solidFill>
                  <a:srgbClr val="FFFFFF"/>
                </a:solidFill>
                <a:latin typeface="Arial" panose="020B0604020202020204" pitchFamily="34" charset="0"/>
              </a:rPr>
              <a:pPr>
                <a:lnSpc>
                  <a:spcPts val="1238"/>
                </a:lnSpc>
                <a:buClrTx/>
                <a:buSzTx/>
                <a:buNone/>
              </a:pPr>
              <a:t>85</a:t>
            </a:fld>
            <a:endParaRPr lang="en-US" altLang="en-US" sz="1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94212" name="object 3"/>
          <p:cNvSpPr txBox="1">
            <a:spLocks noChangeArrowheads="1"/>
          </p:cNvSpPr>
          <p:nvPr/>
        </p:nvSpPr>
        <p:spPr bwMode="auto">
          <a:xfrm>
            <a:off x="1919289" y="1276351"/>
            <a:ext cx="4054475" cy="384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54610" rIns="0" bIns="0">
            <a:spAutoFit/>
          </a:bodyPr>
          <a:lstStyle>
            <a:lvl1pPr marL="241300" indent="-22860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just">
              <a:lnSpc>
                <a:spcPct val="90000"/>
              </a:lnSpc>
              <a:spcBef>
                <a:spcPts val="425"/>
              </a:spcBef>
              <a:buClrTx/>
              <a:buSzTx/>
            </a:pPr>
            <a:r>
              <a:rPr lang="en-US" altLang="en-US">
                <a:latin typeface="Calibri" panose="020F0502020204030204" pitchFamily="34" charset="0"/>
              </a:rPr>
              <a:t>Here the Lex compiler constructs  a </a:t>
            </a:r>
            <a:r>
              <a:rPr lang="en-US" altLang="en-US">
                <a:solidFill>
                  <a:srgbClr val="0070C0"/>
                </a:solidFill>
                <a:latin typeface="Calibri" panose="020F0502020204030204" pitchFamily="34" charset="0"/>
              </a:rPr>
              <a:t>transition table </a:t>
            </a:r>
            <a:r>
              <a:rPr lang="en-US" altLang="en-US">
                <a:latin typeface="Calibri" panose="020F0502020204030204" pitchFamily="34" charset="0"/>
              </a:rPr>
              <a:t>for a finite  automaton from the regular  expression pattern in the Lex  specification</a:t>
            </a:r>
          </a:p>
          <a:p>
            <a:pPr algn="just">
              <a:lnSpc>
                <a:spcPct val="90000"/>
              </a:lnSpc>
              <a:spcBef>
                <a:spcPts val="1013"/>
              </a:spcBef>
              <a:buClrTx/>
              <a:buSzTx/>
            </a:pPr>
            <a:r>
              <a:rPr lang="en-US" altLang="en-US">
                <a:latin typeface="Calibri" panose="020F0502020204030204" pitchFamily="34" charset="0"/>
              </a:rPr>
              <a:t>The lexical analyzer itself consists  of a finite automaton simulator  that uses this transition table to  look for the regular expression  patterns in the input buffer</a:t>
            </a:r>
          </a:p>
        </p:txBody>
      </p:sp>
      <p:sp>
        <p:nvSpPr>
          <p:cNvPr id="94213" name="object 4"/>
          <p:cNvSpPr>
            <a:spLocks noChangeArrowheads="1"/>
          </p:cNvSpPr>
          <p:nvPr/>
        </p:nvSpPr>
        <p:spPr bwMode="auto">
          <a:xfrm>
            <a:off x="6472239" y="1628776"/>
            <a:ext cx="3944937" cy="448151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40539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1388" y="644525"/>
            <a:ext cx="2589212" cy="628650"/>
          </a:xfr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spcBef>
                <a:spcPts val="105"/>
              </a:spcBef>
              <a:defRPr/>
            </a:pPr>
            <a:r>
              <a:t>E</a:t>
            </a:r>
            <a:r>
              <a:rPr spc="-85"/>
              <a:t>x</a:t>
            </a:r>
            <a:r>
              <a:t>ample</a:t>
            </a:r>
          </a:p>
        </p:txBody>
      </p:sp>
      <p:sp>
        <p:nvSpPr>
          <p:cNvPr id="95235" name="object 8"/>
          <p:cNvSpPr>
            <a:spLocks noGrp="1"/>
          </p:cNvSpPr>
          <p:nvPr>
            <p:ph type="sldNum" sz="quarter" idx="12"/>
          </p:nvPr>
        </p:nvSpPr>
        <p:spPr bwMode="auto">
          <a:xfrm>
            <a:off x="9793289" y="6247098"/>
            <a:ext cx="206375" cy="52648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64189" rIns="0" bIns="0" rtlCol="0" anchor="ctr">
            <a:spAutoFit/>
          </a:bodyPr>
          <a:lstStyle>
            <a:lvl1pPr marL="79375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ts val="1238"/>
              </a:lnSpc>
              <a:buClrTx/>
              <a:buSzTx/>
              <a:buNone/>
            </a:pPr>
            <a:fld id="{96F76DA4-6229-4804-BE79-4582E2EA2326}" type="slidenum">
              <a:rPr lang="en-US" altLang="en-US" sz="1400">
                <a:solidFill>
                  <a:srgbClr val="FFFFFF"/>
                </a:solidFill>
                <a:latin typeface="Arial" panose="020B0604020202020204" pitchFamily="34" charset="0"/>
              </a:rPr>
              <a:pPr>
                <a:lnSpc>
                  <a:spcPts val="1238"/>
                </a:lnSpc>
                <a:buClrTx/>
                <a:buSzTx/>
                <a:buNone/>
              </a:pPr>
              <a:t>86</a:t>
            </a:fld>
            <a:endParaRPr lang="en-US" altLang="en-US" sz="1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95236" name="object 3"/>
          <p:cNvSpPr txBox="1">
            <a:spLocks noChangeArrowheads="1"/>
          </p:cNvSpPr>
          <p:nvPr/>
        </p:nvSpPr>
        <p:spPr bwMode="auto">
          <a:xfrm>
            <a:off x="1992314" y="1719263"/>
            <a:ext cx="3527425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14935" rIns="0" bIns="0">
            <a:spAutoFit/>
          </a:bodyPr>
          <a:lstStyle>
            <a:lvl1pPr marL="1270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ts val="900"/>
              </a:spcBef>
              <a:buClrTx/>
              <a:buSzTx/>
              <a:buNone/>
            </a:pPr>
            <a:r>
              <a:rPr lang="en-US" altLang="en-US" sz="1600" b="1">
                <a:latin typeface="Calibri" panose="020F0502020204030204" pitchFamily="34" charset="0"/>
              </a:rPr>
              <a:t>Consider Lexeme</a:t>
            </a:r>
            <a:endParaRPr lang="en-US" altLang="en-US" sz="160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813"/>
              </a:spcBef>
              <a:buClrTx/>
              <a:buSzTx/>
              <a:buNone/>
            </a:pPr>
            <a:r>
              <a:rPr lang="en-US" altLang="en-US" sz="1600" b="1">
                <a:latin typeface="Calibri" panose="020F0502020204030204" pitchFamily="34" charset="0"/>
              </a:rPr>
              <a:t>a {action A1 for pattern p1}</a:t>
            </a:r>
            <a:endParaRPr lang="en-US" altLang="en-US" sz="1600">
              <a:latin typeface="Calibri" panose="020F0502020204030204" pitchFamily="34" charset="0"/>
            </a:endParaRPr>
          </a:p>
          <a:p>
            <a:pPr>
              <a:lnSpc>
                <a:spcPct val="142000"/>
              </a:lnSpc>
              <a:spcBef>
                <a:spcPts val="13"/>
              </a:spcBef>
              <a:buClrTx/>
              <a:buSzTx/>
              <a:buNone/>
            </a:pPr>
            <a:r>
              <a:rPr lang="en-US" altLang="en-US" sz="1600" b="1">
                <a:latin typeface="Calibri" panose="020F0502020204030204" pitchFamily="34" charset="0"/>
              </a:rPr>
              <a:t>abb{action A2 for pattern p2}  </a:t>
            </a:r>
          </a:p>
          <a:p>
            <a:pPr>
              <a:lnSpc>
                <a:spcPct val="142000"/>
              </a:lnSpc>
              <a:spcBef>
                <a:spcPts val="13"/>
              </a:spcBef>
              <a:buClrTx/>
              <a:buSzTx/>
              <a:buNone/>
            </a:pPr>
            <a:r>
              <a:rPr lang="en-US" altLang="en-US" sz="1600" b="1">
                <a:latin typeface="Calibri" panose="020F0502020204030204" pitchFamily="34" charset="0"/>
              </a:rPr>
              <a:t>a*b* {action A3 for pattern p3}</a:t>
            </a:r>
            <a:endParaRPr lang="en-US" altLang="en-US" sz="1600">
              <a:latin typeface="Calibri" panose="020F0502020204030204" pitchFamily="34" charset="0"/>
            </a:endParaRPr>
          </a:p>
        </p:txBody>
      </p:sp>
      <p:grpSp>
        <p:nvGrpSpPr>
          <p:cNvPr id="95237" name="object 4"/>
          <p:cNvGrpSpPr>
            <a:grpSpLocks/>
          </p:cNvGrpSpPr>
          <p:nvPr/>
        </p:nvGrpSpPr>
        <p:grpSpPr bwMode="auto">
          <a:xfrm>
            <a:off x="1887538" y="411164"/>
            <a:ext cx="8672512" cy="5902325"/>
            <a:chOff x="484631" y="411877"/>
            <a:chExt cx="10280650" cy="5901055"/>
          </a:xfrm>
        </p:grpSpPr>
        <p:sp>
          <p:nvSpPr>
            <p:cNvPr id="95238" name="object 5"/>
            <p:cNvSpPr>
              <a:spLocks noChangeArrowheads="1"/>
            </p:cNvSpPr>
            <p:nvPr/>
          </p:nvSpPr>
          <p:spPr bwMode="auto">
            <a:xfrm>
              <a:off x="5552603" y="411877"/>
              <a:ext cx="5212618" cy="4581011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1pPr>
              <a:lvl2pPr marL="742950" indent="-285750"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2pPr>
              <a:lvl3pPr marL="1143000" indent="-228600">
                <a:lnSpc>
                  <a:spcPct val="150000"/>
                </a:lnSpc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3pPr>
              <a:lvl4pPr marL="1600200" indent="-228600">
                <a:lnSpc>
                  <a:spcPct val="15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4pPr>
              <a:lvl5pPr marL="2057400" indent="-228600">
                <a:lnSpc>
                  <a:spcPct val="150000"/>
                </a:lnSpc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95239" name="object 6"/>
            <p:cNvSpPr>
              <a:spLocks noChangeArrowheads="1"/>
            </p:cNvSpPr>
            <p:nvPr/>
          </p:nvSpPr>
          <p:spPr bwMode="auto">
            <a:xfrm>
              <a:off x="484631" y="4218432"/>
              <a:ext cx="6943344" cy="2093976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1pPr>
              <a:lvl2pPr marL="742950" indent="-285750"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2pPr>
              <a:lvl3pPr marL="1143000" indent="-228600">
                <a:lnSpc>
                  <a:spcPct val="150000"/>
                </a:lnSpc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3pPr>
              <a:lvl4pPr marL="1600200" indent="-228600">
                <a:lnSpc>
                  <a:spcPct val="15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4pPr>
              <a:lvl5pPr marL="2057400" indent="-228600">
                <a:lnSpc>
                  <a:spcPct val="150000"/>
                </a:lnSpc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122776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1388" y="644525"/>
            <a:ext cx="6477000" cy="628650"/>
          </a:xfr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spcBef>
                <a:spcPts val="105"/>
              </a:spcBef>
              <a:defRPr/>
            </a:pPr>
            <a:r>
              <a:t>LEX in</a:t>
            </a:r>
            <a:r>
              <a:rPr spc="-75"/>
              <a:t> </a:t>
            </a:r>
            <a:r>
              <a:t>use</a:t>
            </a:r>
          </a:p>
        </p:txBody>
      </p:sp>
      <p:sp>
        <p:nvSpPr>
          <p:cNvPr id="96259" name="object 6"/>
          <p:cNvSpPr>
            <a:spLocks noGrp="1"/>
          </p:cNvSpPr>
          <p:nvPr>
            <p:ph type="sldNum" sz="quarter" idx="12"/>
          </p:nvPr>
        </p:nvSpPr>
        <p:spPr bwMode="auto">
          <a:xfrm>
            <a:off x="9793289" y="6247098"/>
            <a:ext cx="206375" cy="52648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64189" rIns="0" bIns="0" rtlCol="0" anchor="ctr">
            <a:spAutoFit/>
          </a:bodyPr>
          <a:lstStyle>
            <a:lvl1pPr marL="79375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ts val="1238"/>
              </a:lnSpc>
              <a:buClrTx/>
              <a:buSzTx/>
              <a:buNone/>
            </a:pPr>
            <a:fld id="{481326C6-062B-4028-8ABB-5D8E4108E9AD}" type="slidenum">
              <a:rPr lang="en-US" altLang="en-US" sz="1400">
                <a:solidFill>
                  <a:srgbClr val="FFFFFF"/>
                </a:solidFill>
                <a:latin typeface="Arial" panose="020B0604020202020204" pitchFamily="34" charset="0"/>
              </a:rPr>
              <a:pPr>
                <a:lnSpc>
                  <a:spcPts val="1238"/>
                </a:lnSpc>
                <a:buClrTx/>
                <a:buSzTx/>
                <a:buNone/>
              </a:pPr>
              <a:t>87</a:t>
            </a:fld>
            <a:endParaRPr lang="en-US" altLang="en-US" sz="1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96260" name="object 3"/>
          <p:cNvSpPr txBox="1">
            <a:spLocks noChangeArrowheads="1"/>
          </p:cNvSpPr>
          <p:nvPr/>
        </p:nvSpPr>
        <p:spPr bwMode="auto">
          <a:xfrm>
            <a:off x="1847851" y="1736726"/>
            <a:ext cx="4608513" cy="403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3335" rIns="0" bIns="0">
            <a:spAutoFit/>
          </a:bodyPr>
          <a:lstStyle>
            <a:lvl1pPr marL="241300" indent="-22860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just">
              <a:lnSpc>
                <a:spcPts val="2650"/>
              </a:lnSpc>
              <a:spcBef>
                <a:spcPts val="100"/>
              </a:spcBef>
              <a:buClrTx/>
              <a:buSzTx/>
            </a:pPr>
            <a:r>
              <a:rPr lang="en-US" altLang="en-US">
                <a:latin typeface="Calibri" panose="020F0502020204030204" pitchFamily="34" charset="0"/>
              </a:rPr>
              <a:t>An input file, which we call </a:t>
            </a:r>
            <a:r>
              <a:rPr lang="en-US" altLang="en-US" b="1">
                <a:solidFill>
                  <a:srgbClr val="FF0000"/>
                </a:solidFill>
                <a:latin typeface="Calibri" panose="020F0502020204030204" pitchFamily="34" charset="0"/>
              </a:rPr>
              <a:t>lex.1</a:t>
            </a:r>
            <a:r>
              <a:rPr lang="en-US" altLang="en-US">
                <a:latin typeface="Calibri" panose="020F0502020204030204" pitchFamily="34" charset="0"/>
              </a:rPr>
              <a:t>, is</a:t>
            </a:r>
          </a:p>
          <a:p>
            <a:pPr algn="just">
              <a:lnSpc>
                <a:spcPts val="2188"/>
              </a:lnSpc>
              <a:buClrTx/>
              <a:buSzTx/>
              <a:buNone/>
            </a:pPr>
            <a:r>
              <a:rPr lang="en-US" altLang="en-US">
                <a:latin typeface="Calibri" panose="020F0502020204030204" pitchFamily="34" charset="0"/>
              </a:rPr>
              <a:t>written in the Lex language and</a:t>
            </a:r>
          </a:p>
          <a:p>
            <a:pPr algn="just">
              <a:lnSpc>
                <a:spcPct val="70000"/>
              </a:lnSpc>
              <a:spcBef>
                <a:spcPts val="475"/>
              </a:spcBef>
              <a:buClrTx/>
              <a:buSzTx/>
              <a:buNone/>
            </a:pPr>
            <a:r>
              <a:rPr lang="en-US" altLang="en-US">
                <a:latin typeface="Calibri" panose="020F0502020204030204" pitchFamily="34" charset="0"/>
              </a:rPr>
              <a:t>describes the lexical analyzer to be  generated.</a:t>
            </a:r>
          </a:p>
          <a:p>
            <a:pPr algn="just">
              <a:lnSpc>
                <a:spcPts val="2650"/>
              </a:lnSpc>
              <a:spcBef>
                <a:spcPts val="63"/>
              </a:spcBef>
              <a:buClrTx/>
              <a:buSzTx/>
            </a:pPr>
            <a:r>
              <a:rPr lang="en-US" altLang="en-US">
                <a:latin typeface="Calibri" panose="020F0502020204030204" pitchFamily="34" charset="0"/>
              </a:rPr>
              <a:t>The Lex compiler transforms lex. 1</a:t>
            </a:r>
          </a:p>
          <a:p>
            <a:pPr algn="just">
              <a:lnSpc>
                <a:spcPct val="70000"/>
              </a:lnSpc>
              <a:spcBef>
                <a:spcPts val="463"/>
              </a:spcBef>
              <a:buClrTx/>
              <a:buSzTx/>
              <a:buNone/>
            </a:pPr>
            <a:r>
              <a:rPr lang="en-US" altLang="en-US">
                <a:latin typeface="Calibri" panose="020F0502020204030204" pitchFamily="34" charset="0"/>
              </a:rPr>
              <a:t>to a C program, in a file that is  always named </a:t>
            </a:r>
            <a:r>
              <a:rPr lang="en-US" altLang="en-US" b="1">
                <a:solidFill>
                  <a:srgbClr val="FF0000"/>
                </a:solidFill>
                <a:latin typeface="Calibri" panose="020F0502020204030204" pitchFamily="34" charset="0"/>
              </a:rPr>
              <a:t>lex. yy . c.</a:t>
            </a:r>
            <a:endParaRPr lang="en-US" altLang="en-US">
              <a:latin typeface="Calibri" panose="020F0502020204030204" pitchFamily="34" charset="0"/>
            </a:endParaRPr>
          </a:p>
          <a:p>
            <a:pPr algn="just">
              <a:lnSpc>
                <a:spcPct val="70000"/>
              </a:lnSpc>
              <a:spcBef>
                <a:spcPts val="1000"/>
              </a:spcBef>
              <a:buClrTx/>
              <a:buSzTx/>
            </a:pPr>
            <a:r>
              <a:rPr lang="en-US" altLang="en-US">
                <a:latin typeface="Calibri" panose="020F0502020204030204" pitchFamily="34" charset="0"/>
              </a:rPr>
              <a:t>The latter file is compiled by the C  compiler into a file called a. out.</a:t>
            </a:r>
          </a:p>
          <a:p>
            <a:pPr algn="just">
              <a:lnSpc>
                <a:spcPts val="2650"/>
              </a:lnSpc>
              <a:spcBef>
                <a:spcPts val="75"/>
              </a:spcBef>
              <a:buClrTx/>
              <a:buSzTx/>
            </a:pPr>
            <a:r>
              <a:rPr lang="en-US" altLang="en-US">
                <a:latin typeface="Calibri" panose="020F0502020204030204" pitchFamily="34" charset="0"/>
              </a:rPr>
              <a:t>The C-compiler output is a working</a:t>
            </a:r>
          </a:p>
          <a:p>
            <a:pPr algn="just">
              <a:lnSpc>
                <a:spcPts val="2188"/>
              </a:lnSpc>
              <a:buClrTx/>
              <a:buSzTx/>
              <a:buNone/>
            </a:pPr>
            <a:r>
              <a:rPr lang="en-US" altLang="en-US">
                <a:latin typeface="Calibri" panose="020F0502020204030204" pitchFamily="34" charset="0"/>
              </a:rPr>
              <a:t>lexical analyzer that can take a</a:t>
            </a:r>
          </a:p>
          <a:p>
            <a:pPr algn="just">
              <a:lnSpc>
                <a:spcPct val="70000"/>
              </a:lnSpc>
              <a:spcBef>
                <a:spcPts val="463"/>
              </a:spcBef>
              <a:buClrTx/>
              <a:buSzTx/>
              <a:buNone/>
            </a:pPr>
            <a:r>
              <a:rPr lang="en-US" altLang="en-US">
                <a:latin typeface="Calibri" panose="020F0502020204030204" pitchFamily="34" charset="0"/>
              </a:rPr>
              <a:t>stream of input characters and  produce a stream of tokens.</a:t>
            </a:r>
          </a:p>
        </p:txBody>
      </p:sp>
      <p:sp>
        <p:nvSpPr>
          <p:cNvPr id="96261" name="object 4"/>
          <p:cNvSpPr>
            <a:spLocks noChangeArrowheads="1"/>
          </p:cNvSpPr>
          <p:nvPr/>
        </p:nvSpPr>
        <p:spPr bwMode="auto">
          <a:xfrm>
            <a:off x="6681788" y="1736725"/>
            <a:ext cx="3878262" cy="38671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50221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fontAlgn="base"/>
            <a:br>
              <a:rPr lang="en-IN" b="1"/>
            </a:br>
            <a:r>
              <a:rPr lang="en-IN" b="1"/>
              <a:t>Structure of LEX Program</a:t>
            </a:r>
            <a:br>
              <a:rPr lang="en-IN" b="1"/>
            </a:br>
            <a:br>
              <a:rPr lang="en-IN"/>
            </a:br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386012" y="2721134"/>
          <a:ext cx="7419975" cy="2560320"/>
        </p:xfrm>
        <a:graphic>
          <a:graphicData uri="http://schemas.openxmlformats.org/drawingml/2006/table">
            <a:tbl>
              <a:tblPr/>
              <a:tblGrid>
                <a:gridCol w="7419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IN" i="1">
                          <a:effectLst/>
                        </a:rPr>
                        <a:t>%{</a:t>
                      </a:r>
                      <a:br>
                        <a:rPr lang="en-IN">
                          <a:effectLst/>
                        </a:rPr>
                      </a:br>
                      <a:r>
                        <a:rPr lang="en-IN" i="1">
                          <a:effectLst/>
                        </a:rPr>
                        <a:t>Definition section</a:t>
                      </a:r>
                      <a:br>
                        <a:rPr lang="en-IN">
                          <a:effectLst/>
                        </a:rPr>
                      </a:br>
                      <a:r>
                        <a:rPr lang="en-IN" i="1">
                          <a:effectLst/>
                        </a:rPr>
                        <a:t>%}</a:t>
                      </a:r>
                      <a:br>
                        <a:rPr lang="en-IN">
                          <a:effectLst/>
                        </a:rPr>
                      </a:br>
                      <a:br>
                        <a:rPr lang="en-IN">
                          <a:effectLst/>
                        </a:rPr>
                      </a:br>
                      <a:r>
                        <a:rPr lang="en-IN">
                          <a:effectLst/>
                        </a:rPr>
                        <a:t>%%</a:t>
                      </a:r>
                      <a:br>
                        <a:rPr lang="en-IN">
                          <a:effectLst/>
                        </a:rPr>
                      </a:br>
                      <a:r>
                        <a:rPr lang="en-IN" i="1">
                          <a:effectLst/>
                        </a:rPr>
                        <a:t>Rules section</a:t>
                      </a:r>
                      <a:br>
                        <a:rPr lang="en-IN">
                          <a:effectLst/>
                        </a:rPr>
                      </a:br>
                      <a:r>
                        <a:rPr lang="en-IN">
                          <a:effectLst/>
                        </a:rPr>
                        <a:t>%%</a:t>
                      </a:r>
                      <a:br>
                        <a:rPr lang="en-IN">
                          <a:effectLst/>
                        </a:rPr>
                      </a:br>
                      <a:br>
                        <a:rPr lang="en-IN">
                          <a:effectLst/>
                        </a:rPr>
                      </a:br>
                      <a:r>
                        <a:rPr lang="en-IN" i="1">
                          <a:effectLst/>
                        </a:rPr>
                        <a:t>User Subroutine section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430722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1388" y="341926"/>
            <a:ext cx="2578100" cy="1232260"/>
          </a:xfr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spcBef>
                <a:spcPts val="105"/>
              </a:spcBef>
              <a:defRPr/>
            </a:pPr>
            <a:r>
              <a:rPr spc="-15"/>
              <a:t>General</a:t>
            </a:r>
            <a:r>
              <a:rPr spc="-55"/>
              <a:t> </a:t>
            </a:r>
            <a:r>
              <a:rPr spc="-30"/>
              <a:t>format</a:t>
            </a:r>
          </a:p>
        </p:txBody>
      </p:sp>
      <p:sp>
        <p:nvSpPr>
          <p:cNvPr id="97283" name="object 6"/>
          <p:cNvSpPr>
            <a:spLocks noGrp="1"/>
          </p:cNvSpPr>
          <p:nvPr>
            <p:ph type="sldNum" sz="quarter" idx="12"/>
          </p:nvPr>
        </p:nvSpPr>
        <p:spPr bwMode="auto">
          <a:xfrm>
            <a:off x="9793289" y="6247098"/>
            <a:ext cx="206375" cy="52648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64189" rIns="0" bIns="0" rtlCol="0" anchor="ctr">
            <a:spAutoFit/>
          </a:bodyPr>
          <a:lstStyle>
            <a:lvl1pPr marL="79375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ts val="1238"/>
              </a:lnSpc>
              <a:buClrTx/>
              <a:buSzTx/>
              <a:buNone/>
            </a:pPr>
            <a:fld id="{4CF1A629-F970-4B0B-AE86-2DAF0468EEF7}" type="slidenum">
              <a:rPr lang="en-US" altLang="en-US" sz="1400">
                <a:solidFill>
                  <a:srgbClr val="FFFFFF"/>
                </a:solidFill>
                <a:latin typeface="Arial" panose="020B0604020202020204" pitchFamily="34" charset="0"/>
              </a:rPr>
              <a:pPr>
                <a:lnSpc>
                  <a:spcPts val="1238"/>
                </a:lnSpc>
                <a:buClrTx/>
                <a:buSzTx/>
                <a:buNone/>
              </a:pPr>
              <a:t>89</a:t>
            </a:fld>
            <a:endParaRPr lang="en-US" altLang="en-US" sz="1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97284" name="object 3"/>
          <p:cNvSpPr txBox="1">
            <a:spLocks noChangeArrowheads="1"/>
          </p:cNvSpPr>
          <p:nvPr/>
        </p:nvSpPr>
        <p:spPr bwMode="auto">
          <a:xfrm>
            <a:off x="2211389" y="1773238"/>
            <a:ext cx="5030787" cy="4241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85725" rIns="0" bIns="0">
            <a:spAutoFit/>
          </a:bodyPr>
          <a:lstStyle>
            <a:lvl1pPr marL="241300" indent="-22860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>
                <a:tab pos="241300" algn="l"/>
              </a:tabLs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just">
              <a:lnSpc>
                <a:spcPct val="80000"/>
              </a:lnSpc>
              <a:spcBef>
                <a:spcPts val="675"/>
              </a:spcBef>
              <a:buClrTx/>
              <a:buSzTx/>
            </a:pPr>
            <a:r>
              <a:rPr lang="en-US" altLang="en-US" sz="2000">
                <a:latin typeface="Calibri" panose="020F0502020204030204" pitchFamily="34" charset="0"/>
              </a:rPr>
              <a:t>The declarations section includes declarations of  </a:t>
            </a:r>
            <a:r>
              <a:rPr lang="en-US" altLang="en-US" sz="2000">
                <a:solidFill>
                  <a:srgbClr val="0070C0"/>
                </a:solidFill>
                <a:latin typeface="Calibri" panose="020F0502020204030204" pitchFamily="34" charset="0"/>
              </a:rPr>
              <a:t>variables, manifest constants </a:t>
            </a:r>
            <a:r>
              <a:rPr lang="en-US" altLang="en-US" sz="2000">
                <a:latin typeface="Calibri" panose="020F0502020204030204" pitchFamily="34" charset="0"/>
              </a:rPr>
              <a:t>(identifiers declared to  stand for a constant, e.g., the name of a token)</a:t>
            </a:r>
          </a:p>
          <a:p>
            <a:pPr algn="just">
              <a:lnSpc>
                <a:spcPct val="100000"/>
              </a:lnSpc>
              <a:spcBef>
                <a:spcPts val="425"/>
              </a:spcBef>
              <a:buClrTx/>
              <a:buSzTx/>
            </a:pPr>
            <a:r>
              <a:rPr lang="en-US" altLang="en-US" sz="2000">
                <a:latin typeface="Calibri" panose="020F0502020204030204" pitchFamily="34" charset="0"/>
              </a:rPr>
              <a:t>The translation rules each have the form</a:t>
            </a:r>
          </a:p>
          <a:p>
            <a:pPr algn="just">
              <a:lnSpc>
                <a:spcPct val="100000"/>
              </a:lnSpc>
              <a:spcBef>
                <a:spcPts val="425"/>
              </a:spcBef>
              <a:buClrTx/>
              <a:buSzTx/>
              <a:buNone/>
            </a:pPr>
            <a:r>
              <a:rPr lang="en-US" altLang="en-US" sz="2000">
                <a:solidFill>
                  <a:srgbClr val="0070C0"/>
                </a:solidFill>
                <a:latin typeface="Calibri" panose="020F0502020204030204" pitchFamily="34" charset="0"/>
              </a:rPr>
              <a:t>Pattern { Action </a:t>
            </a:r>
            <a:r>
              <a:rPr lang="en-US" altLang="en-US" sz="2000">
                <a:latin typeface="Calibri" panose="020F0502020204030204" pitchFamily="34" charset="0"/>
              </a:rPr>
              <a:t>)</a:t>
            </a:r>
          </a:p>
          <a:p>
            <a:pPr algn="just">
              <a:lnSpc>
                <a:spcPct val="80000"/>
              </a:lnSpc>
              <a:spcBef>
                <a:spcPts val="1000"/>
              </a:spcBef>
              <a:buClrTx/>
              <a:buSzTx/>
            </a:pPr>
            <a:r>
              <a:rPr lang="en-US" altLang="en-US" sz="2000">
                <a:latin typeface="Calibri" panose="020F0502020204030204" pitchFamily="34" charset="0"/>
              </a:rPr>
              <a:t>Each pattern is a regular expression, which may use  the regular definitions of the declaration section.</a:t>
            </a:r>
          </a:p>
          <a:p>
            <a:pPr algn="just">
              <a:lnSpc>
                <a:spcPct val="80000"/>
              </a:lnSpc>
              <a:spcBef>
                <a:spcPts val="988"/>
              </a:spcBef>
              <a:buClrTx/>
              <a:buSzTx/>
            </a:pPr>
            <a:r>
              <a:rPr lang="en-US" altLang="en-US" sz="2000">
                <a:latin typeface="Calibri" panose="020F0502020204030204" pitchFamily="34" charset="0"/>
              </a:rPr>
              <a:t>The actions are fragments of code, typically written  in C, although many variants of Lex using other  languages have been created.</a:t>
            </a:r>
          </a:p>
          <a:p>
            <a:pPr algn="just">
              <a:lnSpc>
                <a:spcPts val="2300"/>
              </a:lnSpc>
              <a:spcBef>
                <a:spcPts val="1000"/>
              </a:spcBef>
              <a:buClrTx/>
              <a:buSzTx/>
            </a:pPr>
            <a:r>
              <a:rPr lang="en-US" altLang="en-US" sz="2000">
                <a:latin typeface="Calibri" panose="020F0502020204030204" pitchFamily="34" charset="0"/>
              </a:rPr>
              <a:t>The third section holds whatever </a:t>
            </a:r>
            <a:r>
              <a:rPr lang="en-US" altLang="en-US" sz="2000">
                <a:solidFill>
                  <a:srgbClr val="0070C0"/>
                </a:solidFill>
                <a:latin typeface="Calibri" panose="020F0502020204030204" pitchFamily="34" charset="0"/>
              </a:rPr>
              <a:t>additional  functions are used in the actions.</a:t>
            </a:r>
          </a:p>
        </p:txBody>
      </p:sp>
      <p:sp>
        <p:nvSpPr>
          <p:cNvPr id="97285" name="object 4"/>
          <p:cNvSpPr>
            <a:spLocks noChangeArrowheads="1"/>
          </p:cNvSpPr>
          <p:nvPr/>
        </p:nvSpPr>
        <p:spPr bwMode="auto">
          <a:xfrm>
            <a:off x="7934326" y="2692401"/>
            <a:ext cx="2066925" cy="218281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518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Major Parts of Compilers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There are two major parts of a compiler: </a:t>
            </a:r>
            <a:r>
              <a:rPr lang="en-US" altLang="en-US" b="1">
                <a:solidFill>
                  <a:srgbClr val="FF0000"/>
                </a:solidFill>
              </a:rPr>
              <a:t>Analysis</a:t>
            </a:r>
            <a:r>
              <a:rPr lang="en-US" altLang="en-US">
                <a:solidFill>
                  <a:srgbClr val="FF0000"/>
                </a:solidFill>
              </a:rPr>
              <a:t> and </a:t>
            </a:r>
            <a:r>
              <a:rPr lang="en-US" altLang="en-US" b="1">
                <a:solidFill>
                  <a:srgbClr val="FF0000"/>
                </a:solidFill>
              </a:rPr>
              <a:t>Synthesis</a:t>
            </a:r>
          </a:p>
          <a:p>
            <a:r>
              <a:rPr lang="en-US" altLang="en-US"/>
              <a:t>In </a:t>
            </a:r>
            <a:r>
              <a:rPr lang="en-US" altLang="en-US">
                <a:solidFill>
                  <a:srgbClr val="FF0000"/>
                </a:solidFill>
              </a:rPr>
              <a:t>analysis phase</a:t>
            </a:r>
            <a:r>
              <a:rPr lang="en-US" altLang="en-US"/>
              <a:t>, an </a:t>
            </a:r>
            <a:r>
              <a:rPr lang="en-US" altLang="en-US">
                <a:solidFill>
                  <a:srgbClr val="FF0000"/>
                </a:solidFill>
              </a:rPr>
              <a:t>intermediate representation </a:t>
            </a:r>
            <a:r>
              <a:rPr lang="en-US" altLang="en-US"/>
              <a:t>is created from the given source program. </a:t>
            </a:r>
          </a:p>
          <a:p>
            <a:pPr lvl="1"/>
            <a:r>
              <a:rPr lang="en-US" altLang="en-US" sz="1800"/>
              <a:t>Lexical Analyzer, Syntax Analyzer and Semantic Analyzer are the parts of this phase.</a:t>
            </a:r>
          </a:p>
          <a:p>
            <a:r>
              <a:rPr lang="en-US" altLang="en-US"/>
              <a:t>In </a:t>
            </a:r>
            <a:r>
              <a:rPr lang="en-US" altLang="en-US">
                <a:solidFill>
                  <a:srgbClr val="FF0000"/>
                </a:solidFill>
              </a:rPr>
              <a:t>synthesis phase</a:t>
            </a:r>
            <a:r>
              <a:rPr lang="en-US" altLang="en-US"/>
              <a:t>, the equivalent target program is created from this intermediate representation. </a:t>
            </a:r>
          </a:p>
          <a:p>
            <a:pPr lvl="1"/>
            <a:r>
              <a:rPr lang="en-US" altLang="en-US" sz="1800"/>
              <a:t>Intermediate Code Generator, Code Generator, and Code Optimizer are the parts of this phase.</a:t>
            </a:r>
          </a:p>
          <a:p>
            <a:endParaRPr lang="en-US" altLang="en-US"/>
          </a:p>
        </p:txBody>
      </p:sp>
      <p:sp>
        <p:nvSpPr>
          <p:cNvPr id="1638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800">
                <a:latin typeface="Times New Roman" panose="02020603050405020304" pitchFamily="18" charset="0"/>
                <a:cs typeface="Arial" panose="020B0604020202020204" pitchFamily="34" charset="0"/>
              </a:rPr>
              <a:t>Jeya R</a:t>
            </a:r>
          </a:p>
        </p:txBody>
      </p:sp>
      <p:sp>
        <p:nvSpPr>
          <p:cNvPr id="1638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fld id="{E1FF45A7-1965-4F59-8282-9D72BBB029D5}" type="slidenum">
              <a:rPr lang="en-US" altLang="en-US" sz="800">
                <a:latin typeface="Times New Roman" panose="02020603050405020304" pitchFamily="18" charset="0"/>
              </a:rPr>
              <a:pPr>
                <a:lnSpc>
                  <a:spcPct val="100000"/>
                </a:lnSpc>
                <a:buClrTx/>
                <a:buSzTx/>
                <a:buFontTx/>
                <a:buNone/>
              </a:pPr>
              <a:t>9</a:t>
            </a:fld>
            <a:endParaRPr lang="en-US" altLang="en-US" sz="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93559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1388" y="341926"/>
            <a:ext cx="5605462" cy="1232260"/>
          </a:xfr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spcBef>
                <a:spcPts val="105"/>
              </a:spcBef>
              <a:defRPr/>
            </a:pPr>
            <a:r>
              <a:rPr spc="-5"/>
              <a:t>Consider </a:t>
            </a:r>
            <a:r>
              <a:t>the </a:t>
            </a:r>
            <a:r>
              <a:rPr spc="-20"/>
              <a:t>following</a:t>
            </a:r>
            <a:r>
              <a:rPr spc="15"/>
              <a:t> </a:t>
            </a:r>
            <a:r>
              <a:rPr spc="-30"/>
              <a:t>statement</a:t>
            </a:r>
          </a:p>
        </p:txBody>
      </p:sp>
      <p:sp>
        <p:nvSpPr>
          <p:cNvPr id="98307" name="object 7"/>
          <p:cNvSpPr>
            <a:spLocks noGrp="1"/>
          </p:cNvSpPr>
          <p:nvPr>
            <p:ph type="sldNum" sz="quarter" idx="12"/>
          </p:nvPr>
        </p:nvSpPr>
        <p:spPr bwMode="auto">
          <a:xfrm>
            <a:off x="9793289" y="6247098"/>
            <a:ext cx="206375" cy="52648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64189" rIns="0" bIns="0" rtlCol="0" anchor="ctr">
            <a:spAutoFit/>
          </a:bodyPr>
          <a:lstStyle>
            <a:lvl1pPr marL="79375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ts val="1238"/>
              </a:lnSpc>
              <a:buClrTx/>
              <a:buSzTx/>
              <a:buNone/>
            </a:pPr>
            <a:fld id="{CCB0A912-0637-459C-AAB6-3B7886E67573}" type="slidenum">
              <a:rPr lang="en-US" altLang="en-US" sz="1400">
                <a:solidFill>
                  <a:srgbClr val="FFFFFF"/>
                </a:solidFill>
                <a:latin typeface="Arial" panose="020B0604020202020204" pitchFamily="34" charset="0"/>
              </a:rPr>
              <a:pPr>
                <a:lnSpc>
                  <a:spcPts val="1238"/>
                </a:lnSpc>
                <a:buClrTx/>
                <a:buSzTx/>
                <a:buNone/>
              </a:pPr>
              <a:t>90</a:t>
            </a:fld>
            <a:endParaRPr lang="en-US" altLang="en-US" sz="1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98308" name="object 3"/>
          <p:cNvSpPr>
            <a:spLocks noChangeArrowheads="1"/>
          </p:cNvSpPr>
          <p:nvPr/>
        </p:nvSpPr>
        <p:spPr bwMode="auto">
          <a:xfrm>
            <a:off x="2301876" y="1954213"/>
            <a:ext cx="2359025" cy="14668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98309" name="object 4"/>
          <p:cNvSpPr>
            <a:spLocks noChangeArrowheads="1"/>
          </p:cNvSpPr>
          <p:nvPr/>
        </p:nvSpPr>
        <p:spPr bwMode="auto">
          <a:xfrm>
            <a:off x="2295526" y="3790950"/>
            <a:ext cx="2894013" cy="25527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98310" name="object 5"/>
          <p:cNvSpPr>
            <a:spLocks noChangeArrowheads="1"/>
          </p:cNvSpPr>
          <p:nvPr/>
        </p:nvSpPr>
        <p:spPr bwMode="auto">
          <a:xfrm>
            <a:off x="6246814" y="2335213"/>
            <a:ext cx="3406775" cy="35242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57788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object 2"/>
          <p:cNvSpPr>
            <a:spLocks noChangeArrowheads="1"/>
          </p:cNvSpPr>
          <p:nvPr/>
        </p:nvSpPr>
        <p:spPr bwMode="auto">
          <a:xfrm>
            <a:off x="2146301" y="314325"/>
            <a:ext cx="3357563" cy="276383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99331" name="object 3"/>
          <p:cNvSpPr>
            <a:spLocks noChangeArrowheads="1"/>
          </p:cNvSpPr>
          <p:nvPr/>
        </p:nvSpPr>
        <p:spPr bwMode="auto">
          <a:xfrm>
            <a:off x="2089151" y="3305176"/>
            <a:ext cx="3914775" cy="34004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99332" name="object 4"/>
          <p:cNvSpPr>
            <a:spLocks noChangeArrowheads="1"/>
          </p:cNvSpPr>
          <p:nvPr/>
        </p:nvSpPr>
        <p:spPr bwMode="auto">
          <a:xfrm>
            <a:off x="6253164" y="2152650"/>
            <a:ext cx="4186237" cy="20574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99333" name="object 6"/>
          <p:cNvSpPr>
            <a:spLocks noGrp="1"/>
          </p:cNvSpPr>
          <p:nvPr>
            <p:ph type="sldNum" sz="quarter" idx="12"/>
          </p:nvPr>
        </p:nvSpPr>
        <p:spPr bwMode="auto">
          <a:xfrm>
            <a:off x="9793289" y="6247098"/>
            <a:ext cx="206375" cy="52648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64189" rIns="0" bIns="0" rtlCol="0" anchor="ctr">
            <a:spAutoFit/>
          </a:bodyPr>
          <a:lstStyle>
            <a:lvl1pPr marL="79375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ts val="1238"/>
              </a:lnSpc>
              <a:buClrTx/>
              <a:buSzTx/>
              <a:buNone/>
            </a:pPr>
            <a:fld id="{C41E6197-7335-40D9-9DF3-799D3827FC29}" type="slidenum">
              <a:rPr lang="en-US" altLang="en-US" sz="1400">
                <a:solidFill>
                  <a:srgbClr val="FFFFFF"/>
                </a:solidFill>
                <a:latin typeface="Arial" panose="020B0604020202020204" pitchFamily="34" charset="0"/>
              </a:rPr>
              <a:pPr>
                <a:lnSpc>
                  <a:spcPts val="1238"/>
                </a:lnSpc>
                <a:buClrTx/>
                <a:buSzTx/>
                <a:buNone/>
              </a:pPr>
              <a:t>91</a:t>
            </a:fld>
            <a:endParaRPr lang="en-US" altLang="en-US" sz="1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11188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3426695"/>
            <a:ext cx="14025093" cy="9797473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2539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>
                <a:ln>
                  <a:noFill/>
                </a:ln>
                <a:solidFill>
                  <a:srgbClr val="3A3A3A"/>
                </a:solidFill>
                <a:effectLst/>
                <a:latin typeface="Courier 10 Pitch"/>
              </a:rPr>
              <a:t>/*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>
              <a:solidFill>
                <a:srgbClr val="3A3A3A"/>
              </a:solidFill>
              <a:latin typeface="Courier 10 Pitch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3A3A3A"/>
              </a:solidFill>
              <a:effectLst/>
              <a:latin typeface="Courier 10 Pitch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>
              <a:solidFill>
                <a:srgbClr val="3A3A3A"/>
              </a:solidFill>
              <a:latin typeface="Courier 10 Pitch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rgbClr val="3A3A3A"/>
              </a:solidFill>
              <a:effectLst/>
              <a:latin typeface="Courier 10 Pitch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err="1">
                <a:ln>
                  <a:noFill/>
                </a:ln>
                <a:solidFill>
                  <a:srgbClr val="3A3A3A"/>
                </a:solidFill>
                <a:effectLst/>
                <a:latin typeface="Courier 10 Pitch"/>
              </a:rPr>
              <a:t>Lex</a:t>
            </a:r>
            <a:r>
              <a:rPr kumimoji="0" lang="en-US" sz="2800" b="0" i="0" u="none" strike="noStrike" cap="none" normalizeH="0" baseline="0">
                <a:ln>
                  <a:noFill/>
                </a:ln>
                <a:solidFill>
                  <a:srgbClr val="3A3A3A"/>
                </a:solidFill>
                <a:effectLst/>
                <a:latin typeface="Courier 10 Pitch"/>
              </a:rPr>
              <a:t> program to count the number of vowels &amp; consonants from the given input string.*/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>
                <a:ln>
                  <a:noFill/>
                </a:ln>
                <a:solidFill>
                  <a:srgbClr val="3A3A3A"/>
                </a:solidFill>
                <a:effectLst/>
                <a:latin typeface="Courier 10 Pitch"/>
              </a:rPr>
              <a:t> %{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>
                <a:ln>
                  <a:noFill/>
                </a:ln>
                <a:solidFill>
                  <a:srgbClr val="3A3A3A"/>
                </a:solidFill>
                <a:effectLst/>
                <a:latin typeface="Courier 10 Pitch"/>
              </a:rPr>
              <a:t>#include&lt;</a:t>
            </a:r>
            <a:r>
              <a:rPr kumimoji="0" lang="en-US" sz="2800" b="0" i="0" u="none" strike="noStrike" cap="none" normalizeH="0" baseline="0" err="1">
                <a:ln>
                  <a:noFill/>
                </a:ln>
                <a:solidFill>
                  <a:srgbClr val="3A3A3A"/>
                </a:solidFill>
                <a:effectLst/>
                <a:latin typeface="Courier 10 Pitch"/>
              </a:rPr>
              <a:t>stdio.h</a:t>
            </a:r>
            <a:r>
              <a:rPr kumimoji="0" lang="en-US" sz="2800" b="0" i="0" u="none" strike="noStrike" cap="none" normalizeH="0" baseline="0">
                <a:ln>
                  <a:noFill/>
                </a:ln>
                <a:solidFill>
                  <a:srgbClr val="3A3A3A"/>
                </a:solidFill>
                <a:effectLst/>
                <a:latin typeface="Courier 10 Pitch"/>
              </a:rPr>
              <a:t>&gt; </a:t>
            </a:r>
            <a:r>
              <a:rPr kumimoji="0" lang="en-US" sz="2800" b="0" i="0" u="none" strike="noStrike" cap="none" normalizeH="0" baseline="0" err="1">
                <a:ln>
                  <a:noFill/>
                </a:ln>
                <a:solidFill>
                  <a:srgbClr val="3A3A3A"/>
                </a:solidFill>
                <a:effectLst/>
                <a:latin typeface="Courier 10 Pitch"/>
              </a:rPr>
              <a:t>int</a:t>
            </a:r>
            <a:r>
              <a:rPr kumimoji="0" lang="en-US" sz="2800" b="0" i="0" u="none" strike="noStrike" cap="none" normalizeH="0" baseline="0">
                <a:ln>
                  <a:noFill/>
                </a:ln>
                <a:solidFill>
                  <a:srgbClr val="3A3A3A"/>
                </a:solidFill>
                <a:effectLst/>
                <a:latin typeface="Courier 10 Pitch"/>
              </a:rPr>
              <a:t> vow=0, con=0;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>
                <a:ln>
                  <a:noFill/>
                </a:ln>
                <a:solidFill>
                  <a:srgbClr val="3A3A3A"/>
                </a:solidFill>
                <a:effectLst/>
                <a:latin typeface="Courier 10 Pitch"/>
              </a:rPr>
              <a:t> %}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>
              <a:solidFill>
                <a:srgbClr val="3A3A3A"/>
              </a:solidFill>
              <a:latin typeface="Courier 10 Pitch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>
                <a:ln>
                  <a:noFill/>
                </a:ln>
                <a:solidFill>
                  <a:srgbClr val="3A3A3A"/>
                </a:solidFill>
                <a:effectLst/>
                <a:latin typeface="Courier 10 Pitch"/>
              </a:rPr>
              <a:t>%%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>
              <a:solidFill>
                <a:srgbClr val="3A3A3A"/>
              </a:solidFill>
              <a:latin typeface="Courier 10 Pitch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>
                <a:ln>
                  <a:noFill/>
                </a:ln>
                <a:solidFill>
                  <a:srgbClr val="3A3A3A"/>
                </a:solidFill>
                <a:effectLst/>
                <a:latin typeface="Courier 10 Pitch"/>
              </a:rPr>
              <a:t>[ \t\n]+	 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>
                <a:ln>
                  <a:noFill/>
                </a:ln>
                <a:solidFill>
                  <a:srgbClr val="3A3A3A"/>
                </a:solidFill>
                <a:effectLst/>
                <a:latin typeface="Courier 10 Pitch"/>
              </a:rPr>
              <a:t>[</a:t>
            </a:r>
            <a:r>
              <a:rPr kumimoji="0" lang="en-US" sz="2800" b="0" i="0" u="none" strike="noStrike" cap="none" normalizeH="0" baseline="0" err="1">
                <a:ln>
                  <a:noFill/>
                </a:ln>
                <a:solidFill>
                  <a:srgbClr val="3A3A3A"/>
                </a:solidFill>
                <a:effectLst/>
                <a:latin typeface="Courier 10 Pitch"/>
              </a:rPr>
              <a:t>aeiouAEIOU</a:t>
            </a:r>
            <a:r>
              <a:rPr kumimoji="0" lang="en-US" sz="2800" b="0" i="0" u="none" strike="noStrike" cap="none" normalizeH="0" baseline="0">
                <a:ln>
                  <a:noFill/>
                </a:ln>
                <a:solidFill>
                  <a:srgbClr val="3A3A3A"/>
                </a:solidFill>
                <a:effectLst/>
                <a:latin typeface="Courier 10 Pitch"/>
              </a:rPr>
              <a:t>]+ 	{vow++;}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>
                <a:ln>
                  <a:noFill/>
                </a:ln>
                <a:solidFill>
                  <a:srgbClr val="3A3A3A"/>
                </a:solidFill>
                <a:effectLst/>
                <a:latin typeface="Courier 10 Pitch"/>
              </a:rPr>
              <a:t>[^</a:t>
            </a:r>
            <a:r>
              <a:rPr kumimoji="0" lang="en-US" sz="2800" b="0" i="0" u="none" strike="noStrike" cap="none" normalizeH="0" baseline="0" err="1">
                <a:ln>
                  <a:noFill/>
                </a:ln>
                <a:solidFill>
                  <a:srgbClr val="3A3A3A"/>
                </a:solidFill>
                <a:effectLst/>
                <a:latin typeface="Courier 10 Pitch"/>
              </a:rPr>
              <a:t>aeiouAEIOU</a:t>
            </a:r>
            <a:r>
              <a:rPr kumimoji="0" lang="en-US" sz="2800" b="0" i="0" u="none" strike="noStrike" cap="none" normalizeH="0" baseline="0">
                <a:ln>
                  <a:noFill/>
                </a:ln>
                <a:solidFill>
                  <a:srgbClr val="3A3A3A"/>
                </a:solidFill>
                <a:effectLst/>
                <a:latin typeface="Courier 10 Pitch"/>
              </a:rPr>
              <a:t>]	 {con++;}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rgbClr val="3A3A3A"/>
              </a:solidFill>
              <a:effectLst/>
              <a:latin typeface="Courier 10 Pitch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>
                <a:ln>
                  <a:noFill/>
                </a:ln>
                <a:solidFill>
                  <a:srgbClr val="3A3A3A"/>
                </a:solidFill>
                <a:effectLst/>
                <a:latin typeface="Courier 10 Pitch"/>
              </a:rPr>
              <a:t>%%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>
              <a:solidFill>
                <a:srgbClr val="3A3A3A"/>
              </a:solidFill>
              <a:latin typeface="Courier 10 Pitch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err="1">
                <a:ln>
                  <a:noFill/>
                </a:ln>
                <a:solidFill>
                  <a:srgbClr val="3A3A3A"/>
                </a:solidFill>
                <a:effectLst/>
                <a:latin typeface="Courier 10 Pitch"/>
              </a:rPr>
              <a:t>int</a:t>
            </a:r>
            <a:r>
              <a:rPr kumimoji="0" lang="en-US" sz="2800" b="0" i="0" u="none" strike="noStrike" cap="none" normalizeH="0" baseline="0">
                <a:ln>
                  <a:noFill/>
                </a:ln>
                <a:solidFill>
                  <a:srgbClr val="3A3A3A"/>
                </a:solidFill>
                <a:effectLst/>
                <a:latin typeface="Courier 10 Pitch"/>
              </a:rPr>
              <a:t> main( 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>
                <a:ln>
                  <a:noFill/>
                </a:ln>
                <a:solidFill>
                  <a:srgbClr val="3A3A3A"/>
                </a:solidFill>
                <a:effectLst/>
                <a:latin typeface="Courier 10 Pitch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err="1">
                <a:ln>
                  <a:noFill/>
                </a:ln>
                <a:solidFill>
                  <a:srgbClr val="3A3A3A"/>
                </a:solidFill>
                <a:effectLst/>
                <a:latin typeface="Courier 10 Pitch"/>
              </a:rPr>
              <a:t>printf</a:t>
            </a:r>
            <a:r>
              <a:rPr kumimoji="0" lang="en-US" sz="2800" b="0" i="0" u="none" strike="noStrike" cap="none" normalizeH="0" baseline="0">
                <a:ln>
                  <a:noFill/>
                </a:ln>
                <a:solidFill>
                  <a:srgbClr val="3A3A3A"/>
                </a:solidFill>
                <a:effectLst/>
                <a:latin typeface="Courier 10 Pitch"/>
              </a:rPr>
              <a:t>("Enter some input string:\n");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err="1">
                <a:ln>
                  <a:noFill/>
                </a:ln>
                <a:solidFill>
                  <a:srgbClr val="3A3A3A"/>
                </a:solidFill>
                <a:effectLst/>
                <a:latin typeface="Courier 10 Pitch"/>
              </a:rPr>
              <a:t>yylex</a:t>
            </a:r>
            <a:r>
              <a:rPr kumimoji="0" lang="en-US" sz="2800" b="0" i="0" u="none" strike="noStrike" cap="none" normalizeH="0" baseline="0">
                <a:ln>
                  <a:noFill/>
                </a:ln>
                <a:solidFill>
                  <a:srgbClr val="3A3A3A"/>
                </a:solidFill>
                <a:effectLst/>
                <a:latin typeface="Courier 10 Pitch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err="1">
                <a:ln>
                  <a:noFill/>
                </a:ln>
                <a:solidFill>
                  <a:srgbClr val="3A3A3A"/>
                </a:solidFill>
                <a:effectLst/>
                <a:latin typeface="Courier 10 Pitch"/>
              </a:rPr>
              <a:t>printf</a:t>
            </a:r>
            <a:r>
              <a:rPr kumimoji="0" lang="en-US" sz="2800" b="0" i="0" u="none" strike="noStrike" cap="none" normalizeH="0" baseline="0">
                <a:ln>
                  <a:noFill/>
                </a:ln>
                <a:solidFill>
                  <a:srgbClr val="3A3A3A"/>
                </a:solidFill>
                <a:effectLst/>
                <a:latin typeface="Courier 10 Pitch"/>
              </a:rPr>
              <a:t>("Number of vowels=%d\</a:t>
            </a:r>
            <a:r>
              <a:rPr kumimoji="0" lang="en-US" sz="2800" b="0" i="0" u="none" strike="noStrike" cap="none" normalizeH="0" baseline="0" err="1">
                <a:ln>
                  <a:noFill/>
                </a:ln>
                <a:solidFill>
                  <a:srgbClr val="3A3A3A"/>
                </a:solidFill>
                <a:effectLst/>
                <a:latin typeface="Courier 10 Pitch"/>
              </a:rPr>
              <a:t>n",vow</a:t>
            </a:r>
            <a:r>
              <a:rPr kumimoji="0" lang="en-US" sz="2800" b="0" i="0" u="none" strike="noStrike" cap="none" normalizeH="0" baseline="0">
                <a:ln>
                  <a:noFill/>
                </a:ln>
                <a:solidFill>
                  <a:srgbClr val="3A3A3A"/>
                </a:solidFill>
                <a:effectLst/>
                <a:latin typeface="Courier 10 Pitch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err="1">
                <a:ln>
                  <a:noFill/>
                </a:ln>
                <a:solidFill>
                  <a:srgbClr val="3A3A3A"/>
                </a:solidFill>
                <a:effectLst/>
                <a:latin typeface="Courier 10 Pitch"/>
              </a:rPr>
              <a:t>printf</a:t>
            </a:r>
            <a:r>
              <a:rPr kumimoji="0" lang="en-US" sz="2800" b="0" i="0" u="none" strike="noStrike" cap="none" normalizeH="0" baseline="0">
                <a:ln>
                  <a:noFill/>
                </a:ln>
                <a:solidFill>
                  <a:srgbClr val="3A3A3A"/>
                </a:solidFill>
                <a:effectLst/>
                <a:latin typeface="Courier 10 Pitch"/>
              </a:rPr>
              <a:t>("Number of consonants=%d\</a:t>
            </a:r>
            <a:r>
              <a:rPr kumimoji="0" lang="en-US" sz="2800" b="0" i="0" u="none" strike="noStrike" cap="none" normalizeH="0" baseline="0" err="1">
                <a:ln>
                  <a:noFill/>
                </a:ln>
                <a:solidFill>
                  <a:srgbClr val="3A3A3A"/>
                </a:solidFill>
                <a:effectLst/>
                <a:latin typeface="Courier 10 Pitch"/>
              </a:rPr>
              <a:t>n",con</a:t>
            </a:r>
            <a:r>
              <a:rPr kumimoji="0" lang="en-US" sz="2800" b="0" i="0" u="none" strike="noStrike" cap="none" normalizeH="0" baseline="0">
                <a:ln>
                  <a:noFill/>
                </a:ln>
                <a:solidFill>
                  <a:srgbClr val="3A3A3A"/>
                </a:solidFill>
                <a:effectLst/>
                <a:latin typeface="Courier 10 Pitch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>
                <a:ln>
                  <a:noFill/>
                </a:ln>
                <a:solidFill>
                  <a:srgbClr val="3A3A3A"/>
                </a:solidFill>
                <a:effectLst/>
                <a:latin typeface="Courier 10 Pitch"/>
              </a:rPr>
              <a:t> }</a:t>
            </a:r>
            <a:r>
              <a: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23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2211388" y="609600"/>
            <a:ext cx="7340600" cy="1354138"/>
          </a:xfrm>
        </p:spPr>
        <p:txBody>
          <a:bodyPr/>
          <a:lstStyle/>
          <a:p>
            <a:pPr>
              <a:defRPr/>
            </a:pPr>
            <a:r>
              <a:rPr lang="en-US"/>
              <a:t>Lexical Analyzer Generator - </a:t>
            </a:r>
            <a:r>
              <a:rPr lang="en-US" err="1"/>
              <a:t>Lex</a:t>
            </a:r>
            <a:endParaRPr lang="en-US"/>
          </a:p>
        </p:txBody>
      </p:sp>
      <p:sp>
        <p:nvSpPr>
          <p:cNvPr id="100355" name="Footer Placeholder 18"/>
          <p:cNvSpPr>
            <a:spLocks noGrp="1"/>
          </p:cNvSpPr>
          <p:nvPr>
            <p:ph type="ftr" sz="quarter" idx="11"/>
          </p:nvPr>
        </p:nvSpPr>
        <p:spPr bwMode="auto">
          <a:xfrm>
            <a:off x="4191000" y="6356351"/>
            <a:ext cx="3352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endParaRPr lang="en-US" altLang="en-US" sz="120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356" name="Slide Number Placeholder 1"/>
          <p:cNvSpPr>
            <a:spLocks noGrp="1"/>
          </p:cNvSpPr>
          <p:nvPr>
            <p:ph type="sldNum" sz="quarter" idx="12"/>
          </p:nvPr>
        </p:nvSpPr>
        <p:spPr bwMode="auto">
          <a:xfrm>
            <a:off x="9448800" y="6356351"/>
            <a:ext cx="762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fld id="{2CDFF73B-4FC2-4F7B-BE3E-3210BDF3D2E5}" type="slidenum">
              <a:rPr lang="en-US" altLang="en-US" sz="1400">
                <a:solidFill>
                  <a:srgbClr val="FFFFFF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buClrTx/>
                <a:buSzTx/>
                <a:buFontTx/>
                <a:buNone/>
              </a:pPr>
              <a:t>93</a:t>
            </a:fld>
            <a:endParaRPr lang="en-US" altLang="en-US" sz="1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181600" y="2362200"/>
            <a:ext cx="2057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/>
              <a:t>Lexical Compiler</a:t>
            </a:r>
          </a:p>
        </p:txBody>
      </p:sp>
      <p:cxnSp>
        <p:nvCxnSpPr>
          <p:cNvPr id="5" name="Straight Arrow Connector 4"/>
          <p:cNvCxnSpPr>
            <a:endCxn id="4" idx="1"/>
          </p:cNvCxnSpPr>
          <p:nvPr/>
        </p:nvCxnSpPr>
        <p:spPr>
          <a:xfrm>
            <a:off x="4038600" y="28194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359" name="TextBox 12"/>
          <p:cNvSpPr txBox="1">
            <a:spLocks noChangeArrowheads="1"/>
          </p:cNvSpPr>
          <p:nvPr/>
        </p:nvSpPr>
        <p:spPr bwMode="auto">
          <a:xfrm>
            <a:off x="2057401" y="2416176"/>
            <a:ext cx="227171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Lex Source program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lex.l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239000" y="28194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361" name="TextBox 12"/>
          <p:cNvSpPr txBox="1">
            <a:spLocks noChangeArrowheads="1"/>
          </p:cNvSpPr>
          <p:nvPr/>
        </p:nvSpPr>
        <p:spPr bwMode="auto">
          <a:xfrm>
            <a:off x="8548688" y="2590800"/>
            <a:ext cx="12811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lex.yy.c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181600" y="3581400"/>
            <a:ext cx="2057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>
                <a:solidFill>
                  <a:srgbClr val="FFFFFF"/>
                </a:solidFill>
                <a:cs typeface="Arial" charset="0"/>
              </a:rPr>
              <a:t>C</a:t>
            </a:r>
          </a:p>
          <a:p>
            <a:pPr algn="ctr" eaLnBrk="1" hangingPunct="1">
              <a:defRPr/>
            </a:pPr>
            <a:r>
              <a:rPr lang="en-US">
                <a:solidFill>
                  <a:srgbClr val="FFFFFF"/>
                </a:solidFill>
                <a:cs typeface="Arial" charset="0"/>
              </a:rPr>
              <a:t>compiler</a:t>
            </a:r>
          </a:p>
        </p:txBody>
      </p:sp>
      <p:cxnSp>
        <p:nvCxnSpPr>
          <p:cNvPr id="11" name="Straight Arrow Connector 10"/>
          <p:cNvCxnSpPr>
            <a:endCxn id="10" idx="1"/>
          </p:cNvCxnSpPr>
          <p:nvPr/>
        </p:nvCxnSpPr>
        <p:spPr>
          <a:xfrm>
            <a:off x="4038600" y="40386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364" name="TextBox 12"/>
          <p:cNvSpPr txBox="1">
            <a:spLocks noChangeArrowheads="1"/>
          </p:cNvSpPr>
          <p:nvPr/>
        </p:nvSpPr>
        <p:spPr bwMode="auto">
          <a:xfrm>
            <a:off x="2590801" y="3810000"/>
            <a:ext cx="15859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lex.yy.c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7239000" y="40386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366" name="TextBox 12"/>
          <p:cNvSpPr txBox="1">
            <a:spLocks noChangeArrowheads="1"/>
          </p:cNvSpPr>
          <p:nvPr/>
        </p:nvSpPr>
        <p:spPr bwMode="auto">
          <a:xfrm>
            <a:off x="8548688" y="3810000"/>
            <a:ext cx="12811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a.out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181600" y="4724400"/>
            <a:ext cx="2057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err="1"/>
              <a:t>a.out</a:t>
            </a:r>
            <a:endParaRPr lang="en-US"/>
          </a:p>
        </p:txBody>
      </p:sp>
      <p:cxnSp>
        <p:nvCxnSpPr>
          <p:cNvPr id="16" name="Straight Arrow Connector 15"/>
          <p:cNvCxnSpPr>
            <a:endCxn id="15" idx="1"/>
          </p:cNvCxnSpPr>
          <p:nvPr/>
        </p:nvCxnSpPr>
        <p:spPr>
          <a:xfrm>
            <a:off x="4038600" y="51816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369" name="TextBox 12"/>
          <p:cNvSpPr txBox="1">
            <a:spLocks noChangeArrowheads="1"/>
          </p:cNvSpPr>
          <p:nvPr/>
        </p:nvSpPr>
        <p:spPr bwMode="auto">
          <a:xfrm>
            <a:off x="2514601" y="4953000"/>
            <a:ext cx="158591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Input stream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239000" y="51816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371" name="TextBox 12"/>
          <p:cNvSpPr txBox="1">
            <a:spLocks noChangeArrowheads="1"/>
          </p:cNvSpPr>
          <p:nvPr/>
        </p:nvSpPr>
        <p:spPr bwMode="auto">
          <a:xfrm>
            <a:off x="8548688" y="4854576"/>
            <a:ext cx="128111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Sequence of tokens</a:t>
            </a:r>
          </a:p>
        </p:txBody>
      </p:sp>
    </p:spTree>
    <p:extLst>
      <p:ext uri="{BB962C8B-B14F-4D97-AF65-F5344CB8AC3E}">
        <p14:creationId xmlns:p14="http://schemas.microsoft.com/office/powerpoint/2010/main" val="269198170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Finite Automata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1774825" y="1282700"/>
            <a:ext cx="8497888" cy="5048250"/>
          </a:xfrm>
        </p:spPr>
        <p:txBody>
          <a:bodyPr>
            <a:normAutofit fontScale="92500" lnSpcReduction="20000"/>
          </a:bodyPr>
          <a:lstStyle/>
          <a:p>
            <a:pPr algn="just">
              <a:defRPr/>
            </a:pPr>
            <a:r>
              <a:rPr lang="en-US"/>
              <a:t>Regular expressions = specification</a:t>
            </a:r>
          </a:p>
          <a:p>
            <a:pPr algn="just">
              <a:defRPr/>
            </a:pPr>
            <a:r>
              <a:rPr lang="en-US"/>
              <a:t>Finite automata = implementation</a:t>
            </a:r>
          </a:p>
          <a:p>
            <a:pPr algn="just">
              <a:defRPr/>
            </a:pPr>
            <a:r>
              <a:rPr lang="en-US" b="1"/>
              <a:t>Recognizer</a:t>
            </a:r>
            <a:r>
              <a:rPr lang="en-US"/>
              <a:t> ---A recognizer for a language is a program that takes as input a string x answers ‘yes’ if x is a sentence of the language and ‘no’ otherwise.</a:t>
            </a:r>
          </a:p>
          <a:p>
            <a:pPr algn="just">
              <a:defRPr/>
            </a:pPr>
            <a:endParaRPr lang="en-US"/>
          </a:p>
          <a:p>
            <a:pPr algn="just">
              <a:defRPr/>
            </a:pPr>
            <a:r>
              <a:rPr lang="en-US"/>
              <a:t>A better way to convert a regular expression to a recognizer is to construct a generalized transition diagram from the expression. This diagram is called a </a:t>
            </a:r>
            <a:r>
              <a:rPr lang="en-US" b="1"/>
              <a:t>finite automaton.</a:t>
            </a:r>
          </a:p>
          <a:p>
            <a:pPr algn="just">
              <a:defRPr/>
            </a:pPr>
            <a:endParaRPr lang="en-US"/>
          </a:p>
          <a:p>
            <a:pPr algn="just">
              <a:defRPr/>
            </a:pPr>
            <a:r>
              <a:rPr lang="en-US"/>
              <a:t>Finite  Automaton can be</a:t>
            </a:r>
          </a:p>
          <a:p>
            <a:pPr algn="just">
              <a:defRPr/>
            </a:pPr>
            <a:r>
              <a:rPr lang="en-US"/>
              <a:t>	Deterministic</a:t>
            </a:r>
          </a:p>
          <a:p>
            <a:pPr algn="just">
              <a:defRPr/>
            </a:pPr>
            <a:r>
              <a:rPr lang="en-US"/>
              <a:t>	Non-deterministic</a:t>
            </a:r>
          </a:p>
          <a:p>
            <a:pPr algn="just">
              <a:defRPr/>
            </a:pPr>
            <a:endParaRPr lang="en-US"/>
          </a:p>
        </p:txBody>
      </p:sp>
      <p:sp>
        <p:nvSpPr>
          <p:cNvPr id="101380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4191000" y="6356351"/>
            <a:ext cx="3352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endParaRPr lang="en-US" altLang="en-US" sz="120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381" name="Slide Number Placeholder 1"/>
          <p:cNvSpPr>
            <a:spLocks noGrp="1"/>
          </p:cNvSpPr>
          <p:nvPr>
            <p:ph type="sldNum" sz="quarter" idx="12"/>
          </p:nvPr>
        </p:nvSpPr>
        <p:spPr bwMode="auto">
          <a:xfrm>
            <a:off x="9448800" y="6356351"/>
            <a:ext cx="762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fld id="{3203D1B8-083D-4D8A-B7C6-D872BC7EEDE4}" type="slidenum">
              <a:rPr lang="en-US" altLang="en-US" sz="1400">
                <a:solidFill>
                  <a:srgbClr val="FFFFFF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buClrTx/>
                <a:buSzTx/>
                <a:buFontTx/>
                <a:buNone/>
              </a:pPr>
              <a:t>94</a:t>
            </a:fld>
            <a:endParaRPr lang="en-US" altLang="en-US" sz="1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98544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Finite Automata</a:t>
            </a:r>
            <a:endParaRPr lang="en-IN"/>
          </a:p>
        </p:txBody>
      </p:sp>
      <p:sp>
        <p:nvSpPr>
          <p:cNvPr id="103427" name="Text Placeholder 2"/>
          <p:cNvSpPr>
            <a:spLocks noGrp="1"/>
          </p:cNvSpPr>
          <p:nvPr>
            <p:ph idx="1"/>
          </p:nvPr>
        </p:nvSpPr>
        <p:spPr>
          <a:xfrm>
            <a:off x="2211388" y="1773238"/>
            <a:ext cx="7370762" cy="4551362"/>
          </a:xfrm>
        </p:spPr>
        <p:txBody>
          <a:bodyPr/>
          <a:lstStyle/>
          <a:p>
            <a:r>
              <a:rPr lang="en-US" altLang="en-US"/>
              <a:t>A finite automaton consists of</a:t>
            </a:r>
          </a:p>
          <a:p>
            <a:pPr lvl="1"/>
            <a:r>
              <a:rPr lang="en-US" altLang="en-US"/>
              <a:t>An input alphabet </a:t>
            </a:r>
            <a:r>
              <a:rPr lang="en-US" altLang="en-US">
                <a:sym typeface="Symbol" panose="05050102010706020507" pitchFamily="18" charset="2"/>
              </a:rPr>
              <a:t></a:t>
            </a:r>
          </a:p>
          <a:p>
            <a:pPr lvl="1"/>
            <a:r>
              <a:rPr lang="en-US" altLang="en-US">
                <a:sym typeface="Symbol" panose="05050102010706020507" pitchFamily="18" charset="2"/>
              </a:rPr>
              <a:t>A set of states S</a:t>
            </a:r>
          </a:p>
          <a:p>
            <a:pPr lvl="1"/>
            <a:r>
              <a:rPr lang="en-US" altLang="en-US">
                <a:sym typeface="Symbol" panose="05050102010706020507" pitchFamily="18" charset="2"/>
              </a:rPr>
              <a:t>A start state n</a:t>
            </a:r>
            <a:endParaRPr lang="en-US" altLang="en-US"/>
          </a:p>
          <a:p>
            <a:pPr lvl="1"/>
            <a:r>
              <a:rPr lang="en-US" altLang="en-US">
                <a:sym typeface="Symbol" panose="05050102010706020507" pitchFamily="18" charset="2"/>
              </a:rPr>
              <a:t>A set of accepting states F  S</a:t>
            </a:r>
          </a:p>
          <a:p>
            <a:pPr lvl="1"/>
            <a:r>
              <a:rPr lang="en-US" altLang="en-US">
                <a:sym typeface="Symbol" panose="05050102010706020507" pitchFamily="18" charset="2"/>
              </a:rPr>
              <a:t>A set of transitions  state </a:t>
            </a:r>
            <a:r>
              <a:rPr lang="en-US" altLang="en-US" baseline="30000">
                <a:sym typeface="Symbol" panose="05050102010706020507" pitchFamily="18" charset="2"/>
              </a:rPr>
              <a:t>input</a:t>
            </a:r>
            <a:r>
              <a:rPr lang="en-US" altLang="en-US">
                <a:sym typeface="Symbol" panose="05050102010706020507" pitchFamily="18" charset="2"/>
              </a:rPr>
              <a:t> state</a:t>
            </a:r>
          </a:p>
          <a:p>
            <a:endParaRPr lang="en-I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793289" y="6400801"/>
            <a:ext cx="206375" cy="265113"/>
          </a:xfrm>
        </p:spPr>
        <p:txBody>
          <a:bodyPr>
            <a:normAutofit fontScale="25000" lnSpcReduction="20000"/>
          </a:bodyPr>
          <a:lstStyle>
            <a:lvl1pPr marL="793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1238"/>
              </a:lnSpc>
              <a:defRPr/>
            </a:pPr>
            <a:fld id="{7BC3BCEC-1F21-4B59-A602-B8C0850B67C4}" type="slidenum">
              <a:rPr lang="en-IN" altLang="en-US" sz="400">
                <a:solidFill>
                  <a:srgbClr val="FFFFFF"/>
                </a:solidFill>
              </a:rPr>
              <a:pPr eaLnBrk="1" hangingPunct="1">
                <a:lnSpc>
                  <a:spcPts val="1238"/>
                </a:lnSpc>
                <a:defRPr/>
              </a:pPr>
              <a:t>95</a:t>
            </a:fld>
            <a:endParaRPr lang="en-IN" altLang="en-US" sz="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8469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Finite Automata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>
          <a:xfrm>
            <a:off x="2211388" y="1282701"/>
            <a:ext cx="7916862" cy="3579813"/>
          </a:xfrm>
        </p:spPr>
        <p:txBody>
          <a:bodyPr>
            <a:normAutofit lnSpcReduction="10000"/>
          </a:bodyPr>
          <a:lstStyle/>
          <a:p>
            <a:r>
              <a:rPr lang="en-US" altLang="en-US"/>
              <a:t>Transition</a:t>
            </a:r>
          </a:p>
          <a:p>
            <a:pPr algn="ctr">
              <a:buFontTx/>
              <a:buNone/>
            </a:pPr>
            <a:r>
              <a:rPr lang="en-US" altLang="en-US">
                <a:solidFill>
                  <a:schemeClr val="accent2"/>
                </a:solidFill>
              </a:rPr>
              <a:t>s</a:t>
            </a:r>
            <a:r>
              <a:rPr lang="en-US" altLang="en-US" baseline="-25000">
                <a:solidFill>
                  <a:schemeClr val="accent2"/>
                </a:solidFill>
              </a:rPr>
              <a:t>1</a:t>
            </a:r>
            <a:r>
              <a:rPr lang="en-US" altLang="en-US">
                <a:solidFill>
                  <a:schemeClr val="accent2"/>
                </a:solidFill>
              </a:rPr>
              <a:t> </a:t>
            </a:r>
            <a:r>
              <a:rPr lang="en-US" altLang="en-US">
                <a:solidFill>
                  <a:schemeClr val="accent2"/>
                </a:solidFill>
                <a:sym typeface="Symbol" panose="05050102010706020507" pitchFamily="18" charset="2"/>
              </a:rPr>
              <a:t></a:t>
            </a:r>
            <a:r>
              <a:rPr lang="en-US" altLang="en-US" baseline="3000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en-US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lang="en-US" altLang="en-US">
                <a:solidFill>
                  <a:schemeClr val="accent2"/>
                </a:solidFill>
              </a:rPr>
              <a:t>s</a:t>
            </a:r>
            <a:r>
              <a:rPr lang="en-US" altLang="en-US" baseline="-25000">
                <a:solidFill>
                  <a:schemeClr val="accent2"/>
                </a:solidFill>
              </a:rPr>
              <a:t>2</a:t>
            </a:r>
          </a:p>
          <a:p>
            <a:r>
              <a:rPr lang="en-US" altLang="en-US"/>
              <a:t>Is read</a:t>
            </a:r>
          </a:p>
          <a:p>
            <a:pPr lvl="1" algn="ctr">
              <a:buFontTx/>
              <a:buNone/>
            </a:pPr>
            <a:r>
              <a:rPr lang="en-US" altLang="en-US"/>
              <a:t>In state </a:t>
            </a:r>
            <a:r>
              <a:rPr lang="en-US" altLang="en-US">
                <a:solidFill>
                  <a:schemeClr val="accent2"/>
                </a:solidFill>
              </a:rPr>
              <a:t>s</a:t>
            </a:r>
            <a:r>
              <a:rPr lang="en-US" altLang="en-US" baseline="-25000">
                <a:solidFill>
                  <a:schemeClr val="accent2"/>
                </a:solidFill>
              </a:rPr>
              <a:t>1</a:t>
            </a:r>
            <a:r>
              <a:rPr lang="en-US" altLang="en-US"/>
              <a:t> on input “</a:t>
            </a:r>
            <a:r>
              <a:rPr lang="en-US" altLang="en-US">
                <a:solidFill>
                  <a:schemeClr val="accent2"/>
                </a:solidFill>
              </a:rPr>
              <a:t>a”</a:t>
            </a:r>
            <a:r>
              <a:rPr lang="en-US" altLang="en-US"/>
              <a:t> go to state  </a:t>
            </a:r>
            <a:r>
              <a:rPr lang="en-US" altLang="en-US">
                <a:solidFill>
                  <a:schemeClr val="accent2"/>
                </a:solidFill>
              </a:rPr>
              <a:t>s</a:t>
            </a:r>
            <a:r>
              <a:rPr lang="en-US" altLang="en-US" baseline="-25000">
                <a:solidFill>
                  <a:schemeClr val="accent2"/>
                </a:solidFill>
              </a:rPr>
              <a:t>2</a:t>
            </a:r>
          </a:p>
          <a:p>
            <a:pPr lvl="1" algn="ctr">
              <a:buFontTx/>
              <a:buNone/>
            </a:pPr>
            <a:endParaRPr lang="en-US" altLang="en-US" baseline="-25000"/>
          </a:p>
          <a:p>
            <a:r>
              <a:rPr lang="en-US" altLang="en-US"/>
              <a:t>If end of input</a:t>
            </a:r>
          </a:p>
          <a:p>
            <a:pPr lvl="1"/>
            <a:r>
              <a:rPr lang="en-US" altLang="en-US"/>
              <a:t>If in accepting state =&gt; accept, otherwise =&gt; reject</a:t>
            </a:r>
          </a:p>
          <a:p>
            <a:r>
              <a:rPr lang="en-US" altLang="en-US"/>
              <a:t>If no transition possible =&gt; reject</a:t>
            </a:r>
          </a:p>
        </p:txBody>
      </p:sp>
      <p:sp>
        <p:nvSpPr>
          <p:cNvPr id="104452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4191000" y="6356351"/>
            <a:ext cx="3352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endParaRPr lang="en-US" altLang="en-US" sz="120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453" name="Slide Number Placeholder 1"/>
          <p:cNvSpPr>
            <a:spLocks noGrp="1"/>
          </p:cNvSpPr>
          <p:nvPr>
            <p:ph type="sldNum" sz="quarter" idx="12"/>
          </p:nvPr>
        </p:nvSpPr>
        <p:spPr bwMode="auto">
          <a:xfrm>
            <a:off x="9448800" y="6356351"/>
            <a:ext cx="762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fld id="{57839419-0525-4F46-98F0-3379802448CA}" type="slidenum">
              <a:rPr lang="en-US" altLang="en-US" sz="1400">
                <a:solidFill>
                  <a:srgbClr val="FFFFFF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buClrTx/>
                <a:buSzTx/>
                <a:buFontTx/>
                <a:buNone/>
              </a:pPr>
              <a:t>96</a:t>
            </a:fld>
            <a:endParaRPr lang="en-US" altLang="en-US" sz="1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11473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11388" y="609601"/>
            <a:ext cx="6692900" cy="8032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/>
              <a:t>Finite Automata State Graphs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00201"/>
            <a:ext cx="8305800" cy="430213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/>
              <a:t>A state</a:t>
            </a:r>
          </a:p>
        </p:txBody>
      </p:sp>
      <p:sp>
        <p:nvSpPr>
          <p:cNvPr id="106500" name="Footer Placeholder 19"/>
          <p:cNvSpPr>
            <a:spLocks noGrp="1"/>
          </p:cNvSpPr>
          <p:nvPr>
            <p:ph type="ftr" sz="quarter" idx="11"/>
          </p:nvPr>
        </p:nvSpPr>
        <p:spPr bwMode="auto">
          <a:xfrm>
            <a:off x="4191000" y="6356351"/>
            <a:ext cx="3352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endParaRPr lang="en-US" altLang="en-US" sz="120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501" name="Slide Number Placeholder 1"/>
          <p:cNvSpPr>
            <a:spLocks noGrp="1"/>
          </p:cNvSpPr>
          <p:nvPr>
            <p:ph type="sldNum" sz="quarter" idx="12"/>
          </p:nvPr>
        </p:nvSpPr>
        <p:spPr bwMode="auto">
          <a:xfrm>
            <a:off x="9448800" y="6356351"/>
            <a:ext cx="762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fld id="{DB7D9639-6C44-4E96-97FD-5AFC1A4601DD}" type="slidenum">
              <a:rPr lang="en-US" altLang="en-US" sz="1400">
                <a:solidFill>
                  <a:srgbClr val="FFFFFF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buClrTx/>
                <a:buSzTx/>
                <a:buFontTx/>
                <a:buNone/>
              </a:pPr>
              <a:t>97</a:t>
            </a:fld>
            <a:endParaRPr lang="en-US" altLang="en-US" sz="1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06502" name="Oval 4"/>
          <p:cNvSpPr>
            <a:spLocks noChangeArrowheads="1"/>
          </p:cNvSpPr>
          <p:nvPr/>
        </p:nvSpPr>
        <p:spPr bwMode="auto">
          <a:xfrm>
            <a:off x="6934200" y="152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06503" name="Rectangle 5"/>
          <p:cNvSpPr>
            <a:spLocks noChangeArrowheads="1"/>
          </p:cNvSpPr>
          <p:nvPr/>
        </p:nvSpPr>
        <p:spPr bwMode="auto">
          <a:xfrm>
            <a:off x="1981200" y="2667000"/>
            <a:ext cx="8305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Char char="•"/>
            </a:pPr>
            <a:r>
              <a:rPr lang="en-US" altLang="en-US" sz="2800">
                <a:latin typeface="Comic Sans MS" panose="030F0702030302020204" pitchFamily="66" charset="0"/>
              </a:rPr>
              <a:t>The start state</a:t>
            </a:r>
          </a:p>
        </p:txBody>
      </p:sp>
      <p:grpSp>
        <p:nvGrpSpPr>
          <p:cNvPr id="106504" name="Group 6"/>
          <p:cNvGrpSpPr>
            <a:grpSpLocks/>
          </p:cNvGrpSpPr>
          <p:nvPr/>
        </p:nvGrpSpPr>
        <p:grpSpPr bwMode="auto">
          <a:xfrm>
            <a:off x="6553200" y="2667000"/>
            <a:ext cx="990600" cy="685800"/>
            <a:chOff x="3264" y="1488"/>
            <a:chExt cx="624" cy="432"/>
          </a:xfrm>
        </p:grpSpPr>
        <p:sp>
          <p:nvSpPr>
            <p:cNvPr id="106515" name="Oval 7"/>
            <p:cNvSpPr>
              <a:spLocks noChangeArrowheads="1"/>
            </p:cNvSpPr>
            <p:nvPr/>
          </p:nvSpPr>
          <p:spPr bwMode="auto">
            <a:xfrm>
              <a:off x="3504" y="1488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1pPr>
              <a:lvl2pPr marL="742950" indent="-285750"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2pPr>
              <a:lvl3pPr marL="1143000" indent="-228600">
                <a:lnSpc>
                  <a:spcPct val="150000"/>
                </a:lnSpc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3pPr>
              <a:lvl4pPr marL="1600200" indent="-228600">
                <a:lnSpc>
                  <a:spcPct val="15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4pPr>
              <a:lvl5pPr marL="2057400" indent="-228600">
                <a:lnSpc>
                  <a:spcPct val="150000"/>
                </a:lnSpc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06516" name="Line 8"/>
            <p:cNvSpPr>
              <a:spLocks noChangeShapeType="1"/>
            </p:cNvSpPr>
            <p:nvPr/>
          </p:nvSpPr>
          <p:spPr bwMode="auto">
            <a:xfrm flipV="1">
              <a:off x="3264" y="1776"/>
              <a:ext cx="2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IN"/>
            </a:p>
          </p:txBody>
        </p:sp>
      </p:grpSp>
      <p:sp>
        <p:nvSpPr>
          <p:cNvPr id="106505" name="Rectangle 9"/>
          <p:cNvSpPr>
            <a:spLocks noChangeArrowheads="1"/>
          </p:cNvSpPr>
          <p:nvPr/>
        </p:nvSpPr>
        <p:spPr bwMode="auto">
          <a:xfrm>
            <a:off x="1905000" y="3733800"/>
            <a:ext cx="8305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Char char="•"/>
            </a:pPr>
            <a:r>
              <a:rPr lang="en-US" altLang="en-US" sz="2800">
                <a:latin typeface="Comic Sans MS" panose="030F0702030302020204" pitchFamily="66" charset="0"/>
              </a:rPr>
              <a:t>An accepting state</a:t>
            </a:r>
          </a:p>
        </p:txBody>
      </p:sp>
      <p:grpSp>
        <p:nvGrpSpPr>
          <p:cNvPr id="106506" name="Group 10"/>
          <p:cNvGrpSpPr>
            <a:grpSpLocks/>
          </p:cNvGrpSpPr>
          <p:nvPr/>
        </p:nvGrpSpPr>
        <p:grpSpPr bwMode="auto">
          <a:xfrm>
            <a:off x="6858000" y="3657600"/>
            <a:ext cx="762000" cy="762000"/>
            <a:chOff x="3264" y="2112"/>
            <a:chExt cx="480" cy="480"/>
          </a:xfrm>
        </p:grpSpPr>
        <p:sp>
          <p:nvSpPr>
            <p:cNvPr id="106513" name="Oval 11"/>
            <p:cNvSpPr>
              <a:spLocks noChangeArrowheads="1"/>
            </p:cNvSpPr>
            <p:nvPr/>
          </p:nvSpPr>
          <p:spPr bwMode="auto">
            <a:xfrm>
              <a:off x="3312" y="2160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1pPr>
              <a:lvl2pPr marL="742950" indent="-285750"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2pPr>
              <a:lvl3pPr marL="1143000" indent="-228600">
                <a:lnSpc>
                  <a:spcPct val="150000"/>
                </a:lnSpc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3pPr>
              <a:lvl4pPr marL="1600200" indent="-228600">
                <a:lnSpc>
                  <a:spcPct val="15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4pPr>
              <a:lvl5pPr marL="2057400" indent="-228600">
                <a:lnSpc>
                  <a:spcPct val="150000"/>
                </a:lnSpc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06514" name="Oval 12"/>
            <p:cNvSpPr>
              <a:spLocks noChangeArrowheads="1"/>
            </p:cNvSpPr>
            <p:nvPr/>
          </p:nvSpPr>
          <p:spPr bwMode="auto">
            <a:xfrm>
              <a:off x="3264" y="2112"/>
              <a:ext cx="480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1pPr>
              <a:lvl2pPr marL="742950" indent="-285750"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2pPr>
              <a:lvl3pPr marL="1143000" indent="-228600">
                <a:lnSpc>
                  <a:spcPct val="150000"/>
                </a:lnSpc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3pPr>
              <a:lvl4pPr marL="1600200" indent="-228600">
                <a:lnSpc>
                  <a:spcPct val="15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4pPr>
              <a:lvl5pPr marL="2057400" indent="-228600">
                <a:lnSpc>
                  <a:spcPct val="150000"/>
                </a:lnSpc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106507" name="Rectangle 13"/>
          <p:cNvSpPr>
            <a:spLocks noChangeArrowheads="1"/>
          </p:cNvSpPr>
          <p:nvPr/>
        </p:nvSpPr>
        <p:spPr bwMode="auto">
          <a:xfrm>
            <a:off x="1905000" y="5029200"/>
            <a:ext cx="8305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Char char="•"/>
            </a:pPr>
            <a:r>
              <a:rPr lang="en-US" altLang="en-US" sz="2800">
                <a:latin typeface="Comic Sans MS" panose="030F0702030302020204" pitchFamily="66" charset="0"/>
              </a:rPr>
              <a:t>A transition</a:t>
            </a:r>
          </a:p>
        </p:txBody>
      </p:sp>
      <p:grpSp>
        <p:nvGrpSpPr>
          <p:cNvPr id="106508" name="Group 14"/>
          <p:cNvGrpSpPr>
            <a:grpSpLocks/>
          </p:cNvGrpSpPr>
          <p:nvPr/>
        </p:nvGrpSpPr>
        <p:grpSpPr bwMode="auto">
          <a:xfrm>
            <a:off x="5791200" y="4724400"/>
            <a:ext cx="2819400" cy="914400"/>
            <a:chOff x="2688" y="2976"/>
            <a:chExt cx="1776" cy="576"/>
          </a:xfrm>
        </p:grpSpPr>
        <p:sp>
          <p:nvSpPr>
            <p:cNvPr id="106509" name="Oval 15"/>
            <p:cNvSpPr>
              <a:spLocks noChangeArrowheads="1"/>
            </p:cNvSpPr>
            <p:nvPr/>
          </p:nvSpPr>
          <p:spPr bwMode="auto">
            <a:xfrm>
              <a:off x="2688" y="3168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1pPr>
              <a:lvl2pPr marL="742950" indent="-285750"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2pPr>
              <a:lvl3pPr marL="1143000" indent="-228600">
                <a:lnSpc>
                  <a:spcPct val="150000"/>
                </a:lnSpc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3pPr>
              <a:lvl4pPr marL="1600200" indent="-228600">
                <a:lnSpc>
                  <a:spcPct val="15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4pPr>
              <a:lvl5pPr marL="2057400" indent="-228600">
                <a:lnSpc>
                  <a:spcPct val="150000"/>
                </a:lnSpc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06510" name="Oval 16"/>
            <p:cNvSpPr>
              <a:spLocks noChangeArrowheads="1"/>
            </p:cNvSpPr>
            <p:nvPr/>
          </p:nvSpPr>
          <p:spPr bwMode="auto">
            <a:xfrm>
              <a:off x="4080" y="3168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1pPr>
              <a:lvl2pPr marL="742950" indent="-285750"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2pPr>
              <a:lvl3pPr marL="1143000" indent="-228600">
                <a:lnSpc>
                  <a:spcPct val="150000"/>
                </a:lnSpc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3pPr>
              <a:lvl4pPr marL="1600200" indent="-228600">
                <a:lnSpc>
                  <a:spcPct val="15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4pPr>
              <a:lvl5pPr marL="2057400" indent="-228600">
                <a:lnSpc>
                  <a:spcPct val="150000"/>
                </a:lnSpc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06511" name="Freeform 17"/>
            <p:cNvSpPr>
              <a:spLocks/>
            </p:cNvSpPr>
            <p:nvPr/>
          </p:nvSpPr>
          <p:spPr bwMode="auto">
            <a:xfrm>
              <a:off x="3072" y="3218"/>
              <a:ext cx="1024" cy="94"/>
            </a:xfrm>
            <a:custGeom>
              <a:avLst/>
              <a:gdLst>
                <a:gd name="T0" fmla="*/ 0 w 1024"/>
                <a:gd name="T1" fmla="*/ 94 h 94"/>
                <a:gd name="T2" fmla="*/ 512 w 1024"/>
                <a:gd name="T3" fmla="*/ 1 h 94"/>
                <a:gd name="T4" fmla="*/ 1024 w 1024"/>
                <a:gd name="T5" fmla="*/ 91 h 94"/>
                <a:gd name="T6" fmla="*/ 0 60000 65536"/>
                <a:gd name="T7" fmla="*/ 0 60000 65536"/>
                <a:gd name="T8" fmla="*/ 0 60000 65536"/>
                <a:gd name="T9" fmla="*/ 0 w 1024"/>
                <a:gd name="T10" fmla="*/ 0 h 94"/>
                <a:gd name="T11" fmla="*/ 1024 w 1024"/>
                <a:gd name="T12" fmla="*/ 94 h 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24" h="94">
                  <a:moveTo>
                    <a:pt x="0" y="94"/>
                  </a:moveTo>
                  <a:cubicBezTo>
                    <a:pt x="85" y="78"/>
                    <a:pt x="341" y="2"/>
                    <a:pt x="512" y="1"/>
                  </a:cubicBezTo>
                  <a:cubicBezTo>
                    <a:pt x="683" y="0"/>
                    <a:pt x="917" y="72"/>
                    <a:pt x="1024" y="9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IN"/>
            </a:p>
          </p:txBody>
        </p:sp>
        <p:sp>
          <p:nvSpPr>
            <p:cNvPr id="106512" name="Text Box 18"/>
            <p:cNvSpPr txBox="1">
              <a:spLocks noChangeArrowheads="1"/>
            </p:cNvSpPr>
            <p:nvPr/>
          </p:nvSpPr>
          <p:spPr bwMode="auto">
            <a:xfrm>
              <a:off x="3552" y="2976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1pPr>
              <a:lvl2pPr marL="742950" indent="-285750">
                <a:lnSpc>
                  <a:spcPct val="150000"/>
                </a:lnSpc>
                <a:buClr>
                  <a:schemeClr val="accent1"/>
                </a:buClr>
                <a:buSzPct val="85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2pPr>
              <a:lvl3pPr marL="1143000" indent="-228600">
                <a:lnSpc>
                  <a:spcPct val="150000"/>
                </a:lnSpc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3pPr>
              <a:lvl4pPr marL="1600200" indent="-228600">
                <a:lnSpc>
                  <a:spcPct val="150000"/>
                </a:lnSpc>
                <a:buClr>
                  <a:schemeClr val="accent1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4pPr>
              <a:lvl5pPr marL="2057400" indent="-228600">
                <a:lnSpc>
                  <a:spcPct val="150000"/>
                </a:lnSpc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338796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en-US"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CS416 Compiler Design</a:t>
            </a:r>
          </a:p>
        </p:txBody>
      </p:sp>
      <p:sp>
        <p:nvSpPr>
          <p:cNvPr id="10854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fld id="{2706CC44-919B-4616-AF14-F3913E32B462}" type="slidenum">
              <a:rPr lang="en-US" altLang="en-US" sz="1400">
                <a:solidFill>
                  <a:srgbClr val="FFFFFF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buClrTx/>
                <a:buSzTx/>
                <a:buFontTx/>
                <a:buNone/>
              </a:pPr>
              <a:t>98</a:t>
            </a:fld>
            <a:endParaRPr lang="en-US" altLang="en-US" sz="1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533400"/>
            <a:ext cx="8229600" cy="533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/>
              <a:t>Finite Automata</a:t>
            </a:r>
          </a:p>
        </p:txBody>
      </p:sp>
      <p:sp>
        <p:nvSpPr>
          <p:cNvPr id="1085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19200"/>
            <a:ext cx="8229600" cy="5334000"/>
          </a:xfrm>
        </p:spPr>
        <p:txBody>
          <a:bodyPr/>
          <a:lstStyle/>
          <a:p>
            <a:r>
              <a:rPr lang="en-US" altLang="en-US" sz="1400"/>
              <a:t>A </a:t>
            </a:r>
            <a:r>
              <a:rPr lang="en-US" altLang="en-US" sz="1400" i="1">
                <a:solidFill>
                  <a:srgbClr val="FF0000"/>
                </a:solidFill>
              </a:rPr>
              <a:t>recognizer</a:t>
            </a:r>
            <a:r>
              <a:rPr lang="en-US" altLang="en-US" sz="1400"/>
              <a:t> for a language is a program that takes a string x, and answers </a:t>
            </a:r>
            <a:r>
              <a:rPr lang="en-US" altLang="en-US" sz="1400">
                <a:solidFill>
                  <a:srgbClr val="FF0000"/>
                </a:solidFill>
              </a:rPr>
              <a:t>“yes</a:t>
            </a:r>
            <a:r>
              <a:rPr lang="en-US" altLang="en-US" sz="1400"/>
              <a:t>” if x is a sentence of that language, and </a:t>
            </a:r>
            <a:r>
              <a:rPr lang="en-US" altLang="en-US" sz="1400">
                <a:solidFill>
                  <a:srgbClr val="FF0000"/>
                </a:solidFill>
              </a:rPr>
              <a:t>“no” </a:t>
            </a:r>
            <a:r>
              <a:rPr lang="en-US" altLang="en-US" sz="1400"/>
              <a:t>otherwise.</a:t>
            </a:r>
          </a:p>
          <a:p>
            <a:r>
              <a:rPr lang="en-US" altLang="en-US" sz="1400"/>
              <a:t>We call the recognizer of the tokens as a </a:t>
            </a:r>
            <a:r>
              <a:rPr lang="en-US" altLang="en-US" sz="1400" i="1"/>
              <a:t>finite automaton</a:t>
            </a:r>
            <a:r>
              <a:rPr lang="en-US" altLang="en-US" sz="1400"/>
              <a:t>.</a:t>
            </a:r>
          </a:p>
          <a:p>
            <a:r>
              <a:rPr lang="en-US" altLang="en-US" sz="1400"/>
              <a:t>A finite automaton can be: </a:t>
            </a:r>
            <a:r>
              <a:rPr lang="en-US" altLang="en-US" sz="1400" i="1"/>
              <a:t>deterministic(DFA)</a:t>
            </a:r>
            <a:r>
              <a:rPr lang="en-US" altLang="en-US" sz="1400"/>
              <a:t> or </a:t>
            </a:r>
            <a:r>
              <a:rPr lang="en-US" altLang="en-US" sz="1400" i="1"/>
              <a:t>non-deterministic (NFA)</a:t>
            </a:r>
          </a:p>
          <a:p>
            <a:r>
              <a:rPr lang="en-US" altLang="en-US" sz="1400"/>
              <a:t>This means that we may use a deterministic or non-deterministic automaton as a lexical analyzer.</a:t>
            </a:r>
          </a:p>
          <a:p>
            <a:r>
              <a:rPr lang="en-US" altLang="en-US" sz="1400"/>
              <a:t>Both deterministic and non-deterministic finite automaton recognize regular sets.</a:t>
            </a:r>
          </a:p>
          <a:p>
            <a:r>
              <a:rPr lang="en-US" altLang="en-US" sz="1400"/>
              <a:t>Which one?</a:t>
            </a:r>
          </a:p>
          <a:p>
            <a:pPr lvl="1"/>
            <a:r>
              <a:rPr lang="en-US" altLang="en-US" sz="1400">
                <a:solidFill>
                  <a:srgbClr val="FF0000"/>
                </a:solidFill>
              </a:rPr>
              <a:t>deterministic </a:t>
            </a:r>
            <a:r>
              <a:rPr lang="en-US" altLang="en-US" sz="1400"/>
              <a:t>– faster recognizer, but it may take more space</a:t>
            </a:r>
          </a:p>
          <a:p>
            <a:pPr lvl="1"/>
            <a:r>
              <a:rPr lang="en-US" altLang="en-US" sz="1400">
                <a:solidFill>
                  <a:srgbClr val="FF0000"/>
                </a:solidFill>
              </a:rPr>
              <a:t>non-deterministic</a:t>
            </a:r>
            <a:r>
              <a:rPr lang="en-US" altLang="en-US" sz="1400"/>
              <a:t> – slower, but it may take less space</a:t>
            </a:r>
          </a:p>
          <a:p>
            <a:pPr lvl="1"/>
            <a:r>
              <a:rPr lang="en-US" altLang="en-US" sz="1400">
                <a:solidFill>
                  <a:srgbClr val="FF0000"/>
                </a:solidFill>
              </a:rPr>
              <a:t>Deterministic automatons </a:t>
            </a:r>
            <a:r>
              <a:rPr lang="en-US" altLang="en-US" sz="1400"/>
              <a:t>are widely used lexical analyzers.</a:t>
            </a:r>
          </a:p>
          <a:p>
            <a:r>
              <a:rPr lang="en-US" altLang="en-US" sz="1400"/>
              <a:t>First, we define regular expressions for tokens; Then we convert them into a DFA to get a lexical analyzer for our tokens.</a:t>
            </a:r>
          </a:p>
          <a:p>
            <a:pPr lvl="1"/>
            <a:r>
              <a:rPr lang="en-US" altLang="en-US" sz="1400">
                <a:solidFill>
                  <a:srgbClr val="00B0F0"/>
                </a:solidFill>
              </a:rPr>
              <a:t>Algorithm1:  Regular Expression  </a:t>
            </a:r>
            <a:r>
              <a:rPr lang="en-US" altLang="en-US" sz="1400">
                <a:solidFill>
                  <a:srgbClr val="00B0F0"/>
                </a:solidFill>
                <a:sym typeface="Wingdings" panose="05000000000000000000" pitchFamily="2" charset="2"/>
              </a:rPr>
              <a:t>  NFA  DFA  (two steps: first to NFA, then to DFA)</a:t>
            </a:r>
          </a:p>
          <a:p>
            <a:pPr lvl="1"/>
            <a:r>
              <a:rPr lang="en-US" altLang="en-US" sz="1400">
                <a:solidFill>
                  <a:srgbClr val="00B0F0"/>
                </a:solidFill>
              </a:rPr>
              <a:t>Algorithm2:  Regular Expression </a:t>
            </a:r>
            <a:r>
              <a:rPr lang="en-US" altLang="en-US" sz="1400">
                <a:solidFill>
                  <a:srgbClr val="00B0F0"/>
                </a:solidFill>
                <a:sym typeface="Wingdings" panose="05000000000000000000" pitchFamily="2" charset="2"/>
              </a:rPr>
              <a:t> DFA   (directly convert a regular expression into a DFA</a:t>
            </a:r>
            <a:r>
              <a:rPr lang="en-US" altLang="en-US" sz="1400">
                <a:sym typeface="Wingdings" panose="05000000000000000000" pitchFamily="2" charset="2"/>
              </a:rPr>
              <a:t>)</a:t>
            </a:r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41983697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981200" y="228601"/>
            <a:ext cx="8229600" cy="6778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/>
              <a:t>Non-Deterministic Finite Automaton (NFA)</a:t>
            </a:r>
          </a:p>
        </p:txBody>
      </p:sp>
      <p:sp>
        <p:nvSpPr>
          <p:cNvPr id="36869" name="Rectangle 1027"/>
          <p:cNvSpPr>
            <a:spLocks noGrp="1" noChangeArrowheads="1"/>
          </p:cNvSpPr>
          <p:nvPr>
            <p:ph idx="1"/>
          </p:nvPr>
        </p:nvSpPr>
        <p:spPr>
          <a:xfrm>
            <a:off x="1981200" y="1447800"/>
            <a:ext cx="8229600" cy="42164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2000"/>
              <a:t>A non-deterministic finite automaton (NFA) is a mathematical model that consists of:</a:t>
            </a:r>
          </a:p>
          <a:p>
            <a:pPr lvl="1">
              <a:defRPr/>
            </a:pPr>
            <a:r>
              <a:rPr lang="en-US" sz="2000"/>
              <a:t>S - a set of states </a:t>
            </a:r>
          </a:p>
          <a:p>
            <a:pPr lvl="1">
              <a:defRPr/>
            </a:pPr>
            <a:r>
              <a:rPr lang="en-US" sz="2000">
                <a:sym typeface="Symbol" pitchFamily="18" charset="2"/>
              </a:rPr>
              <a:t> - a set of input symbols (alphabet)</a:t>
            </a:r>
          </a:p>
          <a:p>
            <a:pPr lvl="1">
              <a:defRPr/>
            </a:pPr>
            <a:r>
              <a:rPr lang="en-US" sz="2000">
                <a:sym typeface="Symbol" pitchFamily="18" charset="2"/>
              </a:rPr>
              <a:t>move – a transition function move to map state-symbol pairs  to sets of states.</a:t>
            </a:r>
          </a:p>
          <a:p>
            <a:pPr lvl="1">
              <a:defRPr/>
            </a:pPr>
            <a:r>
              <a:rPr lang="en-US" sz="2000">
                <a:sym typeface="Symbol" pitchFamily="18" charset="2"/>
              </a:rPr>
              <a:t>s</a:t>
            </a:r>
            <a:r>
              <a:rPr lang="en-US" sz="2000" baseline="-25000">
                <a:sym typeface="Symbol" pitchFamily="18" charset="2"/>
              </a:rPr>
              <a:t>0 </a:t>
            </a:r>
            <a:r>
              <a:rPr lang="en-US" sz="2000">
                <a:sym typeface="Symbol" pitchFamily="18" charset="2"/>
              </a:rPr>
              <a:t> - a start (initial) state</a:t>
            </a:r>
          </a:p>
          <a:p>
            <a:pPr lvl="1">
              <a:defRPr/>
            </a:pPr>
            <a:r>
              <a:rPr lang="en-US" sz="2000">
                <a:sym typeface="Symbol" pitchFamily="18" charset="2"/>
              </a:rPr>
              <a:t>F – a set of accepting states (final states)</a:t>
            </a:r>
          </a:p>
          <a:p>
            <a:pPr>
              <a:defRPr/>
            </a:pPr>
            <a:endParaRPr lang="en-US" sz="2000"/>
          </a:p>
          <a:p>
            <a:pPr>
              <a:defRPr/>
            </a:pPr>
            <a:r>
              <a:rPr lang="en-US" sz="2000">
                <a:sym typeface="Symbol" pitchFamily="18" charset="2"/>
              </a:rPr>
              <a:t>- transitions are allowed in NFAs. In other words, </a:t>
            </a:r>
            <a:r>
              <a:rPr lang="en-US" sz="2000">
                <a:solidFill>
                  <a:srgbClr val="0070C0"/>
                </a:solidFill>
                <a:sym typeface="Symbol" pitchFamily="18" charset="2"/>
              </a:rPr>
              <a:t>we can move from one </a:t>
            </a:r>
            <a:r>
              <a:rPr lang="en-US" sz="2000">
                <a:sym typeface="Symbol" pitchFamily="18" charset="2"/>
              </a:rPr>
              <a:t>state to another one without consuming any symbol.</a:t>
            </a:r>
          </a:p>
          <a:p>
            <a:pPr>
              <a:defRPr/>
            </a:pPr>
            <a:r>
              <a:rPr lang="en-US" sz="2000">
                <a:sym typeface="Symbol" pitchFamily="18" charset="2"/>
              </a:rPr>
              <a:t>A NFA accepts a string x, if and only if there is a path from the starting state to one of accepting states such that edge labels along this path spell out x</a:t>
            </a:r>
            <a:r>
              <a:rPr lang="en-US">
                <a:sym typeface="Symbol" pitchFamily="18" charset="2"/>
              </a:rPr>
              <a:t>.</a:t>
            </a:r>
            <a:endParaRPr lang="en-US"/>
          </a:p>
          <a:p>
            <a:pPr>
              <a:buFontTx/>
              <a:buNone/>
              <a:defRPr/>
            </a:pPr>
            <a:endParaRPr lang="en-US"/>
          </a:p>
          <a:p>
            <a:pPr lvl="1">
              <a:defRPr/>
            </a:pPr>
            <a:endParaRPr lang="en-US"/>
          </a:p>
        </p:txBody>
      </p:sp>
      <p:sp>
        <p:nvSpPr>
          <p:cNvPr id="109572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4191000" y="6356351"/>
            <a:ext cx="33528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endParaRPr lang="en-US" altLang="en-US" sz="120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573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9448800" y="6356351"/>
            <a:ext cx="7620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lnSpc>
                <a:spcPct val="150000"/>
              </a:lnSpc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lnSpc>
                <a:spcPct val="150000"/>
              </a:lnSpc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lnSpc>
                <a:spcPct val="15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lnSpc>
                <a:spcPct val="15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  <a:buFontTx/>
              <a:buNone/>
            </a:pPr>
            <a:fld id="{F74708E8-52F7-4EF9-AAE4-0EB5B49686C2}" type="slidenum">
              <a:rPr lang="en-US" altLang="en-US" sz="1400">
                <a:solidFill>
                  <a:srgbClr val="FFFFFF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buClrTx/>
                <a:buSzTx/>
                <a:buFontTx/>
                <a:buNone/>
              </a:pPr>
              <a:t>99</a:t>
            </a:fld>
            <a:endParaRPr lang="en-US" altLang="en-US" sz="14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485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17F19D81EBEB44BF4CB7B0C6E477EC" ma:contentTypeVersion="3" ma:contentTypeDescription="Create a new document." ma:contentTypeScope="" ma:versionID="ff8283cc494650b85d6c6965bb6a8617">
  <xsd:schema xmlns:xsd="http://www.w3.org/2001/XMLSchema" xmlns:xs="http://www.w3.org/2001/XMLSchema" xmlns:p="http://schemas.microsoft.com/office/2006/metadata/properties" xmlns:ns2="d9ab1c18-2e9f-4a57-ab77-4bf221f92dd5" targetNamespace="http://schemas.microsoft.com/office/2006/metadata/properties" ma:root="true" ma:fieldsID="74fada640e226d9f17c76f0a65a23601" ns2:_="">
    <xsd:import namespace="d9ab1c18-2e9f-4a57-ab77-4bf221f92d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ab1c18-2e9f-4a57-ab77-4bf221f92d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8CC0501-A1E8-40A7-91C9-7A86DAC88C3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6A11034-5E0F-408F-AF4F-B9403A13AB1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DD13548-E874-4E34-AFA4-170CFD1CD1FE}">
  <ds:schemaRefs>
    <ds:schemaRef ds:uri="d9ab1c18-2e9f-4a57-ab77-4bf221f92dd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136</Slides>
  <Notes>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136</vt:i4>
      </vt:variant>
    </vt:vector>
  </HeadingPairs>
  <TitlesOfParts>
    <vt:vector size="137" baseType="lpstr">
      <vt:lpstr>Office Theme</vt:lpstr>
      <vt:lpstr> Compiler Design</vt:lpstr>
      <vt:lpstr>Course Outline</vt:lpstr>
      <vt:lpstr>Preliminaries Required</vt:lpstr>
      <vt:lpstr>Compiler - Introduction</vt:lpstr>
      <vt:lpstr>COMPILERS</vt:lpstr>
      <vt:lpstr>Compiler vs Interpreter</vt:lpstr>
      <vt:lpstr>Compiler Applications</vt:lpstr>
      <vt:lpstr>Other Applications</vt:lpstr>
      <vt:lpstr>Major Parts of Compilers</vt:lpstr>
      <vt:lpstr>Structure of a Compiler</vt:lpstr>
      <vt:lpstr>PowerPoint Presentation</vt:lpstr>
      <vt:lpstr>Phases of A Compiler</vt:lpstr>
      <vt:lpstr>Lexical Analyzer</vt:lpstr>
      <vt:lpstr>Phases of Compiler-Lexical Analysis</vt:lpstr>
      <vt:lpstr>Lexical Analysis</vt:lpstr>
      <vt:lpstr>Lexical Analysis</vt:lpstr>
      <vt:lpstr>Token , Pattern and Lexeme</vt:lpstr>
      <vt:lpstr>Token , Pattern and Lexeme</vt:lpstr>
      <vt:lpstr>Token , Pattern and Lexeme</vt:lpstr>
      <vt:lpstr>Phases of Compiler-Symbol Table Management</vt:lpstr>
      <vt:lpstr>PowerPoint Presentation</vt:lpstr>
      <vt:lpstr>Phases of Compiler-Syntax Analysis</vt:lpstr>
      <vt:lpstr>Syntax Analyzer (CFG)</vt:lpstr>
      <vt:lpstr>Parsing Techniques</vt:lpstr>
      <vt:lpstr>Syntax Analyzer versus Lexical Analyzer</vt:lpstr>
      <vt:lpstr>Semantic Analysis</vt:lpstr>
      <vt:lpstr>Phases of Compiler-Semantic Analysis</vt:lpstr>
      <vt:lpstr>Phases of Compiler-Semantic Analysis</vt:lpstr>
      <vt:lpstr>Intermediate Code Generation</vt:lpstr>
      <vt:lpstr>Phases of Compiler-Intermediate Code Generation</vt:lpstr>
      <vt:lpstr>Phases of Compiler-Intermediate Code Generation</vt:lpstr>
      <vt:lpstr>Code Optimization</vt:lpstr>
      <vt:lpstr>Phases of Compiler-Code Optimization</vt:lpstr>
      <vt:lpstr>Code Generation</vt:lpstr>
      <vt:lpstr>Phases of Compiler-Code Generation</vt:lpstr>
      <vt:lpstr>Phases of Compiler-Code Generation</vt:lpstr>
      <vt:lpstr>Phases of Compiler-Translation of  assignment statement</vt:lpstr>
      <vt:lpstr>Cousins of Compiler- Language  Processing  System</vt:lpstr>
      <vt:lpstr>Preprocessor</vt:lpstr>
      <vt:lpstr>Assembler</vt:lpstr>
      <vt:lpstr>Two-Pass Assembler</vt:lpstr>
      <vt:lpstr>Loader/Link editor</vt:lpstr>
      <vt:lpstr>Compiler Construction Tool</vt:lpstr>
      <vt:lpstr>Role of a Lexical Analyzer </vt:lpstr>
      <vt:lpstr>Why to separate Lexical analysis and parsing</vt:lpstr>
      <vt:lpstr>The role of lexical analyzer</vt:lpstr>
      <vt:lpstr>Lexical Analyzer</vt:lpstr>
      <vt:lpstr>Lexical errors</vt:lpstr>
      <vt:lpstr>Error recovery</vt:lpstr>
      <vt:lpstr>Token</vt:lpstr>
      <vt:lpstr>Token</vt:lpstr>
      <vt:lpstr>Tokens, Patterns and Lexemes</vt:lpstr>
      <vt:lpstr>Example</vt:lpstr>
      <vt:lpstr>Terminology of Languages</vt:lpstr>
      <vt:lpstr>Terminology of Languages</vt:lpstr>
      <vt:lpstr>Input buffering</vt:lpstr>
      <vt:lpstr>Cont..,</vt:lpstr>
      <vt:lpstr>Cont..,</vt:lpstr>
      <vt:lpstr>Cont..,</vt:lpstr>
      <vt:lpstr>Sentinels</vt:lpstr>
      <vt:lpstr>Specification of tokens</vt:lpstr>
      <vt:lpstr>Regular expressions</vt:lpstr>
      <vt:lpstr>Regular definitions</vt:lpstr>
      <vt:lpstr>Extensions</vt:lpstr>
      <vt:lpstr>Recognition of tokens</vt:lpstr>
      <vt:lpstr>Recognition of tokens (cont.)</vt:lpstr>
      <vt:lpstr>Operations on Languages</vt:lpstr>
      <vt:lpstr>Example</vt:lpstr>
      <vt:lpstr>Regular Expressions</vt:lpstr>
      <vt:lpstr>Regular Expressions (Rules)</vt:lpstr>
      <vt:lpstr>Regular Expressions (cont.)</vt:lpstr>
      <vt:lpstr>Regular Definitions</vt:lpstr>
      <vt:lpstr>Regular Definitions (cont.)</vt:lpstr>
      <vt:lpstr>Regular expressions</vt:lpstr>
      <vt:lpstr>Regular definitions</vt:lpstr>
      <vt:lpstr>Extensions</vt:lpstr>
      <vt:lpstr>Recognition of tokens</vt:lpstr>
      <vt:lpstr>Recognition of tokens (cont.)</vt:lpstr>
      <vt:lpstr>Transition diagrams</vt:lpstr>
      <vt:lpstr>Transition diagrams (cont.)</vt:lpstr>
      <vt:lpstr>Transition diagrams (cont.)</vt:lpstr>
      <vt:lpstr>Transition diagrams (cont.)</vt:lpstr>
      <vt:lpstr>Design of a Lexical Analyzer (LEX)</vt:lpstr>
      <vt:lpstr>Design of a Lexical Analyzer</vt:lpstr>
      <vt:lpstr>Design of a Lexical Analyzer</vt:lpstr>
      <vt:lpstr>Example</vt:lpstr>
      <vt:lpstr>LEX in use</vt:lpstr>
      <vt:lpstr> Structure of LEX Program  </vt:lpstr>
      <vt:lpstr>General format</vt:lpstr>
      <vt:lpstr>Consider the following statement</vt:lpstr>
      <vt:lpstr>PowerPoint Presentation</vt:lpstr>
      <vt:lpstr>PowerPoint Presentation</vt:lpstr>
      <vt:lpstr>Lexical Analyzer Generator - Lex</vt:lpstr>
      <vt:lpstr>Finite Automata</vt:lpstr>
      <vt:lpstr>Finite Automata</vt:lpstr>
      <vt:lpstr>Finite Automata</vt:lpstr>
      <vt:lpstr>Finite Automata State Graphs</vt:lpstr>
      <vt:lpstr>Finite Automata</vt:lpstr>
      <vt:lpstr>Non-Deterministic Finite Automaton (NFA)</vt:lpstr>
      <vt:lpstr>Deterministic and Nondeterministic Automata</vt:lpstr>
      <vt:lpstr>A Simple Example</vt:lpstr>
      <vt:lpstr>Another Simple Example</vt:lpstr>
      <vt:lpstr>NFA</vt:lpstr>
      <vt:lpstr>NFA</vt:lpstr>
      <vt:lpstr>Transition Table</vt:lpstr>
      <vt:lpstr>Converting A Regular Expression into A NFA (Thomson’s Construction)</vt:lpstr>
      <vt:lpstr>Thomson’s Construction (cont.)</vt:lpstr>
      <vt:lpstr>Thomson’s Construction (cont.)</vt:lpstr>
      <vt:lpstr>Thomson’s Construction (Example - (a|b) * a  )</vt:lpstr>
      <vt:lpstr>PowerPoint Presentation</vt:lpstr>
      <vt:lpstr>Converting a NFA into a DFA (subset construction)</vt:lpstr>
      <vt:lpstr>Converting a NFA into a DFA (Example)</vt:lpstr>
      <vt:lpstr>Converting a NFA into a DFA (Example – cont.)</vt:lpstr>
      <vt:lpstr>PowerPoint Presentation</vt:lpstr>
      <vt:lpstr>PowerPoint Presentation</vt:lpstr>
      <vt:lpstr>PowerPoint Presentation</vt:lpstr>
      <vt:lpstr>Minimization of DFA</vt:lpstr>
      <vt:lpstr>Minimization of DFA</vt:lpstr>
      <vt:lpstr>Minimization of DFA</vt:lpstr>
      <vt:lpstr>Minimization of DFA</vt:lpstr>
      <vt:lpstr>Minimization of DFA</vt:lpstr>
      <vt:lpstr>Example-Minimization of DFA</vt:lpstr>
      <vt:lpstr>Example-Minimization of DFA</vt:lpstr>
      <vt:lpstr>Example-Minimization of DFA</vt:lpstr>
      <vt:lpstr>Example-Minimization of DFA</vt:lpstr>
      <vt:lpstr>Regular Expression to DFA (Direct Method)</vt:lpstr>
      <vt:lpstr>Regular Expression to DFA (Direct Method)- Example</vt:lpstr>
      <vt:lpstr>Regular Expression to DFA (Direct Method)- Example</vt:lpstr>
      <vt:lpstr>Computation of Nullable, Firstpos, LastPos:</vt:lpstr>
      <vt:lpstr>Example:</vt:lpstr>
      <vt:lpstr>Direct Method</vt:lpstr>
      <vt:lpstr>Direct Method</vt:lpstr>
      <vt:lpstr>Direct Method</vt:lpstr>
      <vt:lpstr>Direct Method</vt:lpstr>
      <vt:lpstr>Direct Method</vt:lpstr>
      <vt:lpstr>Direct Method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Compiler Design</dc:title>
  <dc:creator>Windows User</dc:creator>
  <cp:revision>2</cp:revision>
  <dcterms:created xsi:type="dcterms:W3CDTF">2023-04-24T03:35:47Z</dcterms:created>
  <dcterms:modified xsi:type="dcterms:W3CDTF">2023-07-24T12:30:59Z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0x0101002D17F19D81EBEB44BF4CB7B0C6E477EC</vt:lpwstr>
  </property>
</Properties>
</file>