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45"/>
  </p:notesMasterIdLst>
  <p:handoutMasterIdLst>
    <p:handoutMasterId r:id="rId46"/>
  </p:handoutMasterIdLst>
  <p:sldIdLst>
    <p:sldId id="30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71" r:id="rId25"/>
    <p:sldId id="272" r:id="rId26"/>
    <p:sldId id="273" r:id="rId27"/>
    <p:sldId id="274" r:id="rId28"/>
    <p:sldId id="310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8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05FD1-1DE1-463F-810C-14FDFECA4D8A}" v="1" dt="2023-07-20T03:32:25.699"/>
    <p1510:client id="{F4367A36-487C-40B9-B92C-AED9F83CDC88}" v="4" dt="2023-07-20T03:55:02.780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P" userId="S::abhishek.p2021@vitstudent.ac.in::8fc0a074-dbbc-4740-ad09-63c073ff7697" providerId="AD" clId="Web-{89F05FD1-1DE1-463F-810C-14FDFECA4D8A}"/>
    <pc:docChg chg="addSld">
      <pc:chgData name="Abhishek P" userId="S::abhishek.p2021@vitstudent.ac.in::8fc0a074-dbbc-4740-ad09-63c073ff7697" providerId="AD" clId="Web-{89F05FD1-1DE1-463F-810C-14FDFECA4D8A}" dt="2023-07-20T03:32:25.699" v="0"/>
      <pc:docMkLst>
        <pc:docMk/>
      </pc:docMkLst>
      <pc:sldChg chg="new">
        <pc:chgData name="Abhishek P" userId="S::abhishek.p2021@vitstudent.ac.in::8fc0a074-dbbc-4740-ad09-63c073ff7697" providerId="AD" clId="Web-{89F05FD1-1DE1-463F-810C-14FDFECA4D8A}" dt="2023-07-20T03:32:25.699" v="0"/>
        <pc:sldMkLst>
          <pc:docMk/>
          <pc:sldMk cId="2342865180" sldId="310"/>
        </pc:sldMkLst>
      </pc:sldChg>
    </pc:docChg>
  </pc:docChgLst>
  <pc:docChgLst>
    <pc:chgData name="Abhishek P" userId="S::abhishek.p2021@vitstudent.ac.in::8fc0a074-dbbc-4740-ad09-63c073ff7697" providerId="AD" clId="Web-{F4367A36-487C-40B9-B92C-AED9F83CDC88}"/>
    <pc:docChg chg="modSld">
      <pc:chgData name="Abhishek P" userId="S::abhishek.p2021@vitstudent.ac.in::8fc0a074-dbbc-4740-ad09-63c073ff7697" providerId="AD" clId="Web-{F4367A36-487C-40B9-B92C-AED9F83CDC88}" dt="2023-07-20T03:55:02.780" v="1" actId="20577"/>
      <pc:docMkLst>
        <pc:docMk/>
      </pc:docMkLst>
      <pc:sldChg chg="modSp">
        <pc:chgData name="Abhishek P" userId="S::abhishek.p2021@vitstudent.ac.in::8fc0a074-dbbc-4740-ad09-63c073ff7697" providerId="AD" clId="Web-{F4367A36-487C-40B9-B92C-AED9F83CDC88}" dt="2023-07-20T03:55:02.780" v="1" actId="20577"/>
        <pc:sldMkLst>
          <pc:docMk/>
          <pc:sldMk cId="309459731" sldId="285"/>
        </pc:sldMkLst>
        <pc:spChg chg="mod">
          <ac:chgData name="Abhishek P" userId="S::abhishek.p2021@vitstudent.ac.in::8fc0a074-dbbc-4740-ad09-63c073ff7697" providerId="AD" clId="Web-{F4367A36-487C-40B9-B92C-AED9F83CDC88}" dt="2023-07-20T03:55:02.780" v="1" actId="20577"/>
          <ac:spMkLst>
            <pc:docMk/>
            <pc:sldMk cId="309459731" sldId="285"/>
            <ac:spMk id="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CSI2005</a:t>
            </a:r>
            <a:br>
              <a:rPr lang="en-US" dirty="0"/>
            </a:br>
            <a:r>
              <a:rPr lang="en-US" dirty="0"/>
              <a:t>Principles of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0906" y="29485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MODULE – 1</a:t>
            </a:r>
          </a:p>
        </p:txBody>
      </p:sp>
    </p:spTree>
    <p:extLst>
      <p:ext uri="{BB962C8B-B14F-4D97-AF65-F5344CB8AC3E}">
        <p14:creationId xmlns:p14="http://schemas.microsoft.com/office/powerpoint/2010/main" val="42200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51314"/>
            <a:ext cx="11567160" cy="87576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938170"/>
            <a:ext cx="11567160" cy="59198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ii) NFA accepts L(r)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iii) NFA accepts L(r</a:t>
            </a:r>
            <a:r>
              <a:rPr lang="en-IN" baseline="-25000" dirty="0"/>
              <a:t>1</a:t>
            </a:r>
            <a:r>
              <a:rPr lang="en-IN" dirty="0"/>
              <a:t>/r</a:t>
            </a:r>
            <a:r>
              <a:rPr lang="en-IN" baseline="-25000" dirty="0"/>
              <a:t>2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674841" y="1195753"/>
            <a:ext cx="3837905" cy="1632149"/>
            <a:chOff x="2099256" y="2307104"/>
            <a:chExt cx="3837905" cy="1632149"/>
          </a:xfrm>
        </p:grpSpPr>
        <p:sp>
          <p:nvSpPr>
            <p:cNvPr id="5" name="Rectangle 4"/>
            <p:cNvSpPr/>
            <p:nvPr/>
          </p:nvSpPr>
          <p:spPr>
            <a:xfrm>
              <a:off x="2099256" y="2318196"/>
              <a:ext cx="3837905" cy="16210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84986" y="2698147"/>
              <a:ext cx="653472" cy="7283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931160" y="2622692"/>
              <a:ext cx="665348" cy="7394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5011028" y="2736168"/>
              <a:ext cx="501072" cy="50486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96417" y="2785402"/>
              <a:ext cx="1955409" cy="380479"/>
            </a:xfrm>
            <a:custGeom>
              <a:avLst/>
              <a:gdLst>
                <a:gd name="connsiteX0" fmla="*/ 0 w 1955409"/>
                <a:gd name="connsiteY0" fmla="*/ 365760 h 365760"/>
                <a:gd name="connsiteX1" fmla="*/ 56270 w 1955409"/>
                <a:gd name="connsiteY1" fmla="*/ 281354 h 365760"/>
                <a:gd name="connsiteX2" fmla="*/ 126609 w 1955409"/>
                <a:gd name="connsiteY2" fmla="*/ 168812 h 365760"/>
                <a:gd name="connsiteX3" fmla="*/ 154744 w 1955409"/>
                <a:gd name="connsiteY3" fmla="*/ 126609 h 365760"/>
                <a:gd name="connsiteX4" fmla="*/ 225083 w 1955409"/>
                <a:gd name="connsiteY4" fmla="*/ 70339 h 365760"/>
                <a:gd name="connsiteX5" fmla="*/ 267286 w 1955409"/>
                <a:gd name="connsiteY5" fmla="*/ 56271 h 365760"/>
                <a:gd name="connsiteX6" fmla="*/ 295421 w 1955409"/>
                <a:gd name="connsiteY6" fmla="*/ 28135 h 365760"/>
                <a:gd name="connsiteX7" fmla="*/ 379827 w 1955409"/>
                <a:gd name="connsiteY7" fmla="*/ 0 h 365760"/>
                <a:gd name="connsiteX8" fmla="*/ 450166 w 1955409"/>
                <a:gd name="connsiteY8" fmla="*/ 14068 h 365760"/>
                <a:gd name="connsiteX9" fmla="*/ 464233 w 1955409"/>
                <a:gd name="connsiteY9" fmla="*/ 56271 h 365760"/>
                <a:gd name="connsiteX10" fmla="*/ 478301 w 1955409"/>
                <a:gd name="connsiteY10" fmla="*/ 126609 h 365760"/>
                <a:gd name="connsiteX11" fmla="*/ 492369 w 1955409"/>
                <a:gd name="connsiteY11" fmla="*/ 295422 h 365760"/>
                <a:gd name="connsiteX12" fmla="*/ 534572 w 1955409"/>
                <a:gd name="connsiteY12" fmla="*/ 323557 h 365760"/>
                <a:gd name="connsiteX13" fmla="*/ 548640 w 1955409"/>
                <a:gd name="connsiteY13" fmla="*/ 365760 h 365760"/>
                <a:gd name="connsiteX14" fmla="*/ 647113 w 1955409"/>
                <a:gd name="connsiteY14" fmla="*/ 351692 h 365760"/>
                <a:gd name="connsiteX15" fmla="*/ 703384 w 1955409"/>
                <a:gd name="connsiteY15" fmla="*/ 239151 h 365760"/>
                <a:gd name="connsiteX16" fmla="*/ 717452 w 1955409"/>
                <a:gd name="connsiteY16" fmla="*/ 196948 h 365760"/>
                <a:gd name="connsiteX17" fmla="*/ 773723 w 1955409"/>
                <a:gd name="connsiteY17" fmla="*/ 140677 h 365760"/>
                <a:gd name="connsiteX18" fmla="*/ 858129 w 1955409"/>
                <a:gd name="connsiteY18" fmla="*/ 28135 h 365760"/>
                <a:gd name="connsiteX19" fmla="*/ 942535 w 1955409"/>
                <a:gd name="connsiteY19" fmla="*/ 0 h 365760"/>
                <a:gd name="connsiteX20" fmla="*/ 1026941 w 1955409"/>
                <a:gd name="connsiteY20" fmla="*/ 14068 h 365760"/>
                <a:gd name="connsiteX21" fmla="*/ 1041009 w 1955409"/>
                <a:gd name="connsiteY21" fmla="*/ 239151 h 365760"/>
                <a:gd name="connsiteX22" fmla="*/ 1055077 w 1955409"/>
                <a:gd name="connsiteY22" fmla="*/ 281354 h 365760"/>
                <a:gd name="connsiteX23" fmla="*/ 1139483 w 1955409"/>
                <a:gd name="connsiteY23" fmla="*/ 323557 h 365760"/>
                <a:gd name="connsiteX24" fmla="*/ 1237957 w 1955409"/>
                <a:gd name="connsiteY24" fmla="*/ 365760 h 365760"/>
                <a:gd name="connsiteX25" fmla="*/ 1280160 w 1955409"/>
                <a:gd name="connsiteY25" fmla="*/ 351692 h 365760"/>
                <a:gd name="connsiteX26" fmla="*/ 1294227 w 1955409"/>
                <a:gd name="connsiteY26" fmla="*/ 309489 h 365760"/>
                <a:gd name="connsiteX27" fmla="*/ 1322363 w 1955409"/>
                <a:gd name="connsiteY27" fmla="*/ 267286 h 365760"/>
                <a:gd name="connsiteX28" fmla="*/ 1336430 w 1955409"/>
                <a:gd name="connsiteY28" fmla="*/ 196948 h 365760"/>
                <a:gd name="connsiteX29" fmla="*/ 1378633 w 1955409"/>
                <a:gd name="connsiteY29" fmla="*/ 98474 h 365760"/>
                <a:gd name="connsiteX30" fmla="*/ 1420837 w 1955409"/>
                <a:gd name="connsiteY30" fmla="*/ 84406 h 365760"/>
                <a:gd name="connsiteX31" fmla="*/ 1491175 w 1955409"/>
                <a:gd name="connsiteY31" fmla="*/ 28135 h 365760"/>
                <a:gd name="connsiteX32" fmla="*/ 1589649 w 1955409"/>
                <a:gd name="connsiteY32" fmla="*/ 42203 h 365760"/>
                <a:gd name="connsiteX33" fmla="*/ 1631852 w 1955409"/>
                <a:gd name="connsiteY33" fmla="*/ 56271 h 365760"/>
                <a:gd name="connsiteX34" fmla="*/ 1645920 w 1955409"/>
                <a:gd name="connsiteY34" fmla="*/ 98474 h 365760"/>
                <a:gd name="connsiteX35" fmla="*/ 1659987 w 1955409"/>
                <a:gd name="connsiteY35" fmla="*/ 211015 h 365760"/>
                <a:gd name="connsiteX36" fmla="*/ 1674055 w 1955409"/>
                <a:gd name="connsiteY36" fmla="*/ 253219 h 365760"/>
                <a:gd name="connsiteX37" fmla="*/ 1730326 w 1955409"/>
                <a:gd name="connsiteY37" fmla="*/ 281354 h 365760"/>
                <a:gd name="connsiteX38" fmla="*/ 1913206 w 1955409"/>
                <a:gd name="connsiteY38" fmla="*/ 253219 h 365760"/>
                <a:gd name="connsiteX39" fmla="*/ 1941341 w 1955409"/>
                <a:gd name="connsiteY39" fmla="*/ 225083 h 365760"/>
                <a:gd name="connsiteX40" fmla="*/ 1955409 w 1955409"/>
                <a:gd name="connsiteY40" fmla="*/ 211015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55409" h="365760">
                  <a:moveTo>
                    <a:pt x="0" y="365760"/>
                  </a:moveTo>
                  <a:cubicBezTo>
                    <a:pt x="18757" y="337625"/>
                    <a:pt x="41148" y="311598"/>
                    <a:pt x="56270" y="281354"/>
                  </a:cubicBezTo>
                  <a:cubicBezTo>
                    <a:pt x="114863" y="164168"/>
                    <a:pt x="45415" y="222943"/>
                    <a:pt x="126609" y="168812"/>
                  </a:cubicBezTo>
                  <a:cubicBezTo>
                    <a:pt x="135987" y="154744"/>
                    <a:pt x="144182" y="139811"/>
                    <a:pt x="154744" y="126609"/>
                  </a:cubicBezTo>
                  <a:cubicBezTo>
                    <a:pt x="172189" y="104802"/>
                    <a:pt x="200712" y="82525"/>
                    <a:pt x="225083" y="70339"/>
                  </a:cubicBezTo>
                  <a:cubicBezTo>
                    <a:pt x="238346" y="63707"/>
                    <a:pt x="253218" y="60960"/>
                    <a:pt x="267286" y="56271"/>
                  </a:cubicBezTo>
                  <a:cubicBezTo>
                    <a:pt x="276664" y="46892"/>
                    <a:pt x="283558" y="34067"/>
                    <a:pt x="295421" y="28135"/>
                  </a:cubicBezTo>
                  <a:cubicBezTo>
                    <a:pt x="321947" y="14872"/>
                    <a:pt x="379827" y="0"/>
                    <a:pt x="379827" y="0"/>
                  </a:cubicBezTo>
                  <a:cubicBezTo>
                    <a:pt x="403273" y="4689"/>
                    <a:pt x="430271" y="805"/>
                    <a:pt x="450166" y="14068"/>
                  </a:cubicBezTo>
                  <a:cubicBezTo>
                    <a:pt x="462504" y="22293"/>
                    <a:pt x="460637" y="41885"/>
                    <a:pt x="464233" y="56271"/>
                  </a:cubicBezTo>
                  <a:cubicBezTo>
                    <a:pt x="470032" y="79467"/>
                    <a:pt x="473612" y="103163"/>
                    <a:pt x="478301" y="126609"/>
                  </a:cubicBezTo>
                  <a:cubicBezTo>
                    <a:pt x="482990" y="182880"/>
                    <a:pt x="476857" y="241129"/>
                    <a:pt x="492369" y="295422"/>
                  </a:cubicBezTo>
                  <a:cubicBezTo>
                    <a:pt x="497014" y="311679"/>
                    <a:pt x="524010" y="310355"/>
                    <a:pt x="534572" y="323557"/>
                  </a:cubicBezTo>
                  <a:cubicBezTo>
                    <a:pt x="543835" y="335136"/>
                    <a:pt x="543951" y="351692"/>
                    <a:pt x="548640" y="365760"/>
                  </a:cubicBezTo>
                  <a:cubicBezTo>
                    <a:pt x="581464" y="361071"/>
                    <a:pt x="615657" y="362177"/>
                    <a:pt x="647113" y="351692"/>
                  </a:cubicBezTo>
                  <a:cubicBezTo>
                    <a:pt x="683944" y="339415"/>
                    <a:pt x="698505" y="253789"/>
                    <a:pt x="703384" y="239151"/>
                  </a:cubicBezTo>
                  <a:cubicBezTo>
                    <a:pt x="708073" y="225083"/>
                    <a:pt x="706967" y="207433"/>
                    <a:pt x="717452" y="196948"/>
                  </a:cubicBezTo>
                  <a:lnTo>
                    <a:pt x="773723" y="140677"/>
                  </a:lnTo>
                  <a:cubicBezTo>
                    <a:pt x="789239" y="94126"/>
                    <a:pt x="797510" y="48341"/>
                    <a:pt x="858129" y="28135"/>
                  </a:cubicBezTo>
                  <a:lnTo>
                    <a:pt x="942535" y="0"/>
                  </a:lnTo>
                  <a:lnTo>
                    <a:pt x="1026941" y="14068"/>
                  </a:lnTo>
                  <a:cubicBezTo>
                    <a:pt x="1055564" y="83580"/>
                    <a:pt x="1033139" y="164390"/>
                    <a:pt x="1041009" y="239151"/>
                  </a:cubicBezTo>
                  <a:cubicBezTo>
                    <a:pt x="1042561" y="253898"/>
                    <a:pt x="1045814" y="269775"/>
                    <a:pt x="1055077" y="281354"/>
                  </a:cubicBezTo>
                  <a:cubicBezTo>
                    <a:pt x="1081953" y="314949"/>
                    <a:pt x="1105504" y="306568"/>
                    <a:pt x="1139483" y="323557"/>
                  </a:cubicBezTo>
                  <a:cubicBezTo>
                    <a:pt x="1236632" y="372132"/>
                    <a:pt x="1120846" y="336482"/>
                    <a:pt x="1237957" y="365760"/>
                  </a:cubicBezTo>
                  <a:cubicBezTo>
                    <a:pt x="1252025" y="361071"/>
                    <a:pt x="1269675" y="362178"/>
                    <a:pt x="1280160" y="351692"/>
                  </a:cubicBezTo>
                  <a:cubicBezTo>
                    <a:pt x="1290645" y="341207"/>
                    <a:pt x="1287595" y="322752"/>
                    <a:pt x="1294227" y="309489"/>
                  </a:cubicBezTo>
                  <a:cubicBezTo>
                    <a:pt x="1301788" y="294367"/>
                    <a:pt x="1312984" y="281354"/>
                    <a:pt x="1322363" y="267286"/>
                  </a:cubicBezTo>
                  <a:cubicBezTo>
                    <a:pt x="1327052" y="243840"/>
                    <a:pt x="1331243" y="220289"/>
                    <a:pt x="1336430" y="196948"/>
                  </a:cubicBezTo>
                  <a:cubicBezTo>
                    <a:pt x="1343736" y="164073"/>
                    <a:pt x="1349273" y="121962"/>
                    <a:pt x="1378633" y="98474"/>
                  </a:cubicBezTo>
                  <a:cubicBezTo>
                    <a:pt x="1390212" y="89210"/>
                    <a:pt x="1407574" y="91038"/>
                    <a:pt x="1420837" y="84406"/>
                  </a:cubicBezTo>
                  <a:cubicBezTo>
                    <a:pt x="1456331" y="66659"/>
                    <a:pt x="1465005" y="54306"/>
                    <a:pt x="1491175" y="28135"/>
                  </a:cubicBezTo>
                  <a:cubicBezTo>
                    <a:pt x="1524000" y="32824"/>
                    <a:pt x="1557135" y="35700"/>
                    <a:pt x="1589649" y="42203"/>
                  </a:cubicBezTo>
                  <a:cubicBezTo>
                    <a:pt x="1604190" y="45111"/>
                    <a:pt x="1621367" y="45786"/>
                    <a:pt x="1631852" y="56271"/>
                  </a:cubicBezTo>
                  <a:cubicBezTo>
                    <a:pt x="1642337" y="66756"/>
                    <a:pt x="1641231" y="84406"/>
                    <a:pt x="1645920" y="98474"/>
                  </a:cubicBezTo>
                  <a:cubicBezTo>
                    <a:pt x="1650609" y="135988"/>
                    <a:pt x="1653224" y="173819"/>
                    <a:pt x="1659987" y="211015"/>
                  </a:cubicBezTo>
                  <a:cubicBezTo>
                    <a:pt x="1662640" y="225605"/>
                    <a:pt x="1663569" y="242733"/>
                    <a:pt x="1674055" y="253219"/>
                  </a:cubicBezTo>
                  <a:cubicBezTo>
                    <a:pt x="1688884" y="268048"/>
                    <a:pt x="1711569" y="271976"/>
                    <a:pt x="1730326" y="281354"/>
                  </a:cubicBezTo>
                  <a:cubicBezTo>
                    <a:pt x="1738436" y="280543"/>
                    <a:pt x="1872651" y="277552"/>
                    <a:pt x="1913206" y="253219"/>
                  </a:cubicBezTo>
                  <a:cubicBezTo>
                    <a:pt x="1924579" y="246395"/>
                    <a:pt x="1931963" y="234462"/>
                    <a:pt x="1941341" y="225083"/>
                  </a:cubicBezTo>
                  <a:lnTo>
                    <a:pt x="1955409" y="211015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9461" y="2307104"/>
              <a:ext cx="92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M(r)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27241" y="324432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4112971" y="3666479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659145" y="354882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24402" y="371153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7446" y="323323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5521" y="516647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4101251" y="5546425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647425" y="547097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712682" y="563368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26" y="515538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9214928" y="4801772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146782" y="465782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1789460" y="4677000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Straight Arrow Connector 9"/>
          <p:cNvSpPr>
            <a:spLocks noChangeShapeType="1"/>
          </p:cNvSpPr>
          <p:nvPr/>
        </p:nvSpPr>
        <p:spPr bwMode="auto">
          <a:xfrm>
            <a:off x="1378634" y="4943636"/>
            <a:ext cx="422063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Arrow Connector 29"/>
          <p:cNvCxnSpPr>
            <a:stCxn id="28" idx="7"/>
            <a:endCxn id="14" idx="2"/>
          </p:cNvCxnSpPr>
          <p:nvPr/>
        </p:nvCxnSpPr>
        <p:spPr>
          <a:xfrm flipV="1">
            <a:off x="2347233" y="4030636"/>
            <a:ext cx="1765738" cy="753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  <a:endCxn id="21" idx="2"/>
          </p:cNvCxnSpPr>
          <p:nvPr/>
        </p:nvCxnSpPr>
        <p:spPr>
          <a:xfrm>
            <a:off x="2347233" y="5298654"/>
            <a:ext cx="1754018" cy="611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</p:cNvCxnSpPr>
          <p:nvPr/>
        </p:nvCxnSpPr>
        <p:spPr>
          <a:xfrm>
            <a:off x="7324493" y="3918563"/>
            <a:ext cx="1822289" cy="94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12773" y="5155382"/>
            <a:ext cx="1834009" cy="82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41675" y="4106176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2937803" y="55246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7929495" y="5648924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8081895" y="40428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7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68"/>
            <a:ext cx="10515600" cy="71745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52" y="914399"/>
            <a:ext cx="11567160" cy="62601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iii) NFA accepts L(r</a:t>
            </a:r>
            <a:r>
              <a:rPr lang="en-IN" baseline="-25000" dirty="0"/>
              <a:t>1</a:t>
            </a:r>
            <a:r>
              <a:rPr lang="en-IN" dirty="0"/>
              <a:t>.r</a:t>
            </a:r>
            <a:r>
              <a:rPr lang="en-IN" baseline="-25000" dirty="0"/>
              <a:t>2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iii) NFA accepts L(r</a:t>
            </a:r>
            <a:r>
              <a:rPr lang="en-IN" baseline="-25000" dirty="0"/>
              <a:t>1</a:t>
            </a:r>
            <a:r>
              <a:rPr lang="en-IN" dirty="0"/>
              <a:t>*)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68242" y="1558857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776295" y="1938808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30275" y="1863353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221504" y="2026063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451" y="1547765"/>
            <a:ext cx="89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2906" y="1556510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10958" y="1936461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264938" y="186100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856168" y="2023716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7115" y="1545418"/>
            <a:ext cx="89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586365" y="1936460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0488336" y="187272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553736" y="1990897"/>
            <a:ext cx="36485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62186" y="2300617"/>
            <a:ext cx="71410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>
          <a:xfrm>
            <a:off x="6114744" y="2274918"/>
            <a:ext cx="1296214" cy="25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22" idx="2"/>
          </p:cNvCxnSpPr>
          <p:nvPr/>
        </p:nvCxnSpPr>
        <p:spPr>
          <a:xfrm>
            <a:off x="9749407" y="2230749"/>
            <a:ext cx="738929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96086" y="2252789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65232" y="229144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567274" y="3794344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10053718" y="2216413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74841" y="4428341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960571" y="480829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6506745" y="473283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572002" y="4895547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5046" y="4417249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/>
              <a:t>)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8825572" y="4730489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907785" y="4846313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2326366" y="482001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rc 455"/>
          <p:cNvSpPr>
            <a:spLocks/>
          </p:cNvSpPr>
          <p:nvPr/>
        </p:nvSpPr>
        <p:spPr bwMode="auto">
          <a:xfrm rot="5400000" flipH="1">
            <a:off x="4495285" y="3650567"/>
            <a:ext cx="2060547" cy="278681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6" name="Straight Arrow Connector 65"/>
          <p:cNvCxnSpPr>
            <a:stCxn id="62" idx="6"/>
            <a:endCxn id="55" idx="2"/>
          </p:cNvCxnSpPr>
          <p:nvPr/>
        </p:nvCxnSpPr>
        <p:spPr>
          <a:xfrm flipV="1">
            <a:off x="2979838" y="5172449"/>
            <a:ext cx="980733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60" idx="2"/>
          </p:cNvCxnSpPr>
          <p:nvPr/>
        </p:nvCxnSpPr>
        <p:spPr>
          <a:xfrm flipV="1">
            <a:off x="7172093" y="5100232"/>
            <a:ext cx="165347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826461" y="5162463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455"/>
          <p:cNvSpPr>
            <a:spLocks/>
          </p:cNvSpPr>
          <p:nvPr/>
        </p:nvSpPr>
        <p:spPr bwMode="auto">
          <a:xfrm rot="16200000" flipH="1">
            <a:off x="3937452" y="1645332"/>
            <a:ext cx="3855899" cy="655807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816953" y="473452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493439" y="642030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101932" y="4872855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3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81592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The set of integers</a:t>
            </a:r>
          </a:p>
          <a:p>
            <a:pPr marL="0" indent="0">
              <a:buNone/>
            </a:pPr>
            <a:r>
              <a:rPr lang="en-IN" dirty="0"/>
              <a:t>         (1+2+. . . +9)(0+1+. . . +9)*</a:t>
            </a:r>
          </a:p>
          <a:p>
            <a:pPr marL="0" indent="0">
              <a:buNone/>
            </a:pPr>
            <a:r>
              <a:rPr lang="en-IN" dirty="0"/>
              <a:t>2)The set of decimal numbers</a:t>
            </a:r>
          </a:p>
          <a:p>
            <a:pPr marL="0" indent="0">
              <a:buNone/>
            </a:pPr>
            <a:r>
              <a:rPr lang="en-IN" dirty="0"/>
              <a:t>        (1+2+. . . +9)(0+1+. . . +9)*</a:t>
            </a:r>
            <a:r>
              <a:rPr lang="en-IN" sz="4800" dirty="0"/>
              <a:t>.</a:t>
            </a:r>
            <a:r>
              <a:rPr lang="en-IN" dirty="0"/>
              <a:t> (0+1+. . . +9)*</a:t>
            </a:r>
          </a:p>
          <a:p>
            <a:pPr marL="0" indent="0">
              <a:buNone/>
            </a:pPr>
            <a:r>
              <a:rPr lang="en-IN" dirty="0"/>
              <a:t>3) Strings over {a, b} and length multiple of 3</a:t>
            </a:r>
          </a:p>
          <a:p>
            <a:pPr marL="0" indent="0">
              <a:buNone/>
            </a:pPr>
            <a:r>
              <a:rPr lang="en-IN" dirty="0"/>
              <a:t>         [(a + b)(a + b)(a + b)]*</a:t>
            </a:r>
          </a:p>
        </p:txBody>
      </p:sp>
    </p:spTree>
    <p:extLst>
      <p:ext uri="{BB962C8B-B14F-4D97-AF65-F5344CB8AC3E}">
        <p14:creationId xmlns:p14="http://schemas.microsoft.com/office/powerpoint/2010/main" val="36804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7"/>
            <a:ext cx="10515600" cy="388267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(0 + 01)*</a:t>
            </a:r>
          </a:p>
          <a:p>
            <a:pPr marL="514350" indent="-514350">
              <a:buAutoNum type="arabicParenR"/>
            </a:pPr>
            <a:r>
              <a:rPr lang="en-IN" dirty="0"/>
              <a:t>(a + b)*b(a + b)*</a:t>
            </a:r>
          </a:p>
          <a:p>
            <a:pPr marL="514350" indent="-514350">
              <a:buAutoNum type="arabicParenR"/>
            </a:pPr>
            <a:r>
              <a:rPr lang="en-IN" dirty="0"/>
              <a:t>(</a:t>
            </a:r>
            <a:r>
              <a:rPr lang="en-IN" dirty="0" err="1"/>
              <a:t>a+b</a:t>
            </a:r>
            <a:r>
              <a:rPr lang="en-IN" dirty="0"/>
              <a:t>)*</a:t>
            </a:r>
            <a:r>
              <a:rPr lang="en-IN" dirty="0" err="1"/>
              <a:t>abb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aa* + ab a*b*</a:t>
            </a:r>
          </a:p>
          <a:p>
            <a:pPr marL="514350" indent="-514350">
              <a:buAutoNum type="arabicParenR"/>
            </a:pPr>
            <a:r>
              <a:rPr lang="en-IN" dirty="0"/>
              <a:t>(</a:t>
            </a:r>
            <a:r>
              <a:rPr lang="en-IN" dirty="0" err="1"/>
              <a:t>abab</a:t>
            </a:r>
            <a:r>
              <a:rPr lang="en-IN" dirty="0"/>
              <a:t>)* + (aa*+ b)*</a:t>
            </a:r>
          </a:p>
          <a:p>
            <a:pPr marL="514350" indent="-514350">
              <a:buAutoNum type="arabicParenR"/>
            </a:pPr>
            <a:r>
              <a:rPr lang="en-IN" dirty="0"/>
              <a:t> ((00*)*1)*</a:t>
            </a:r>
          </a:p>
          <a:p>
            <a:pPr marL="514350" indent="-514350">
              <a:buAutoNum type="arabicParenR"/>
            </a:pPr>
            <a:r>
              <a:rPr lang="en-IN" dirty="0"/>
              <a:t> (01)* + 1(01)* + (01)*0 + 1(01)*0</a:t>
            </a:r>
          </a:p>
        </p:txBody>
      </p:sp>
    </p:spTree>
    <p:extLst>
      <p:ext uri="{BB962C8B-B14F-4D97-AF65-F5344CB8AC3E}">
        <p14:creationId xmlns:p14="http://schemas.microsoft.com/office/powerpoint/2010/main" val="5728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10988"/>
            <a:ext cx="10551459" cy="566597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(0 / 01)*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01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886403" y="1341086"/>
            <a:ext cx="2133854" cy="745224"/>
            <a:chOff x="2886403" y="1273851"/>
            <a:chExt cx="2133854" cy="74522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0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8121" y="2824739"/>
            <a:ext cx="2133854" cy="745224"/>
            <a:chOff x="2886403" y="1273851"/>
            <a:chExt cx="2133854" cy="745224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1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9144" y="4415979"/>
            <a:ext cx="5244600" cy="772107"/>
            <a:chOff x="3079144" y="4415979"/>
            <a:chExt cx="5244600" cy="772107"/>
          </a:xfrm>
        </p:grpSpPr>
        <p:grpSp>
          <p:nvGrpSpPr>
            <p:cNvPr id="19" name="Group 18"/>
            <p:cNvGrpSpPr/>
            <p:nvPr/>
          </p:nvGrpSpPr>
          <p:grpSpPr>
            <a:xfrm>
              <a:off x="3079144" y="4424941"/>
              <a:ext cx="2133854" cy="745224"/>
              <a:chOff x="2886403" y="1273851"/>
              <a:chExt cx="2133854" cy="745224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189890" y="4442862"/>
              <a:ext cx="2133854" cy="745224"/>
              <a:chOff x="2886403" y="1273851"/>
              <a:chExt cx="2133854" cy="745224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1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232601" y="4812616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5474688" y="4415979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92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0 / 01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(0 / 01)*</a:t>
            </a:r>
          </a:p>
          <a:p>
            <a:pPr marL="0" indent="0">
              <a:buNone/>
            </a:pPr>
            <a:r>
              <a:rPr lang="en-IN" dirty="0"/>
              <a:t>            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361764" y="3550892"/>
            <a:ext cx="6521824" cy="1922064"/>
            <a:chOff x="1635832" y="1610026"/>
            <a:chExt cx="8256574" cy="2354377"/>
          </a:xfrm>
        </p:grpSpPr>
        <p:grpSp>
          <p:nvGrpSpPr>
            <p:cNvPr id="48" name="Group 47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72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6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6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>
              <a:endCxn id="60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Straight Arrow Connector 55"/>
            <p:cNvCxnSpPr>
              <a:endCxn id="55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5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99012" y="475994"/>
            <a:ext cx="6521824" cy="1922064"/>
            <a:chOff x="1635832" y="1610026"/>
            <a:chExt cx="8256574" cy="2354377"/>
          </a:xfrm>
        </p:grpSpPr>
        <p:grpSp>
          <p:nvGrpSpPr>
            <p:cNvPr id="77" name="Group 76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101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9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95" name="Straight Arrow Connector 94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89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Straight Arrow Connector 81"/>
            <p:cNvCxnSpPr>
              <a:endCxn id="89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Straight Arrow Connector 84"/>
            <p:cNvCxnSpPr>
              <a:endCxn id="84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4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5" name="Oval 4"/>
          <p:cNvSpPr>
            <a:spLocks noChangeArrowheads="1"/>
          </p:cNvSpPr>
          <p:nvPr/>
        </p:nvSpPr>
        <p:spPr bwMode="auto">
          <a:xfrm>
            <a:off x="1889526" y="4091837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426646" y="4440573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2668733" y="4043936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Oval 4"/>
          <p:cNvSpPr>
            <a:spLocks noChangeArrowheads="1"/>
          </p:cNvSpPr>
          <p:nvPr/>
        </p:nvSpPr>
        <p:spPr bwMode="auto">
          <a:xfrm>
            <a:off x="10822870" y="4136661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9894253" y="4445056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0163234" y="4048419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rc 455"/>
          <p:cNvSpPr>
            <a:spLocks/>
          </p:cNvSpPr>
          <p:nvPr/>
        </p:nvSpPr>
        <p:spPr bwMode="auto">
          <a:xfrm rot="16352731" flipH="1">
            <a:off x="4839960" y="-229943"/>
            <a:ext cx="3503178" cy="907024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Text Box 3"/>
          <p:cNvSpPr txBox="1">
            <a:spLocks noChangeArrowheads="1"/>
          </p:cNvSpPr>
          <p:nvPr/>
        </p:nvSpPr>
        <p:spPr bwMode="auto">
          <a:xfrm>
            <a:off x="8894098" y="546711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rc 455"/>
          <p:cNvSpPr>
            <a:spLocks/>
          </p:cNvSpPr>
          <p:nvPr/>
        </p:nvSpPr>
        <p:spPr bwMode="auto">
          <a:xfrm rot="5566518" flipH="1">
            <a:off x="5300890" y="1532304"/>
            <a:ext cx="2682328" cy="597195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4259329" y="3100932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(a/b)*                </a:t>
            </a:r>
          </a:p>
          <a:p>
            <a:pPr marL="0" indent="0">
              <a:buNone/>
            </a:pPr>
            <a:r>
              <a:rPr lang="en-IN" dirty="0"/>
              <a:t>                               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06384" y="1196791"/>
            <a:ext cx="6180628" cy="3509683"/>
            <a:chOff x="2306383" y="-1219046"/>
            <a:chExt cx="7707053" cy="5629681"/>
          </a:xfrm>
        </p:grpSpPr>
        <p:grpSp>
          <p:nvGrpSpPr>
            <p:cNvPr id="4" name="Group 3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1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8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(a / b)*b(a / b)*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69260" y="1196791"/>
            <a:ext cx="4551616" cy="3509683"/>
            <a:chOff x="2306383" y="-1219046"/>
            <a:chExt cx="7707053" cy="5629681"/>
          </a:xfrm>
        </p:grpSpPr>
        <p:grpSp>
          <p:nvGrpSpPr>
            <p:cNvPr id="5" name="Group 4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2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12225" y="1160933"/>
            <a:ext cx="4551616" cy="3509683"/>
            <a:chOff x="2306383" y="-1219046"/>
            <a:chExt cx="7707053" cy="5629681"/>
          </a:xfrm>
        </p:grpSpPr>
        <p:grpSp>
          <p:nvGrpSpPr>
            <p:cNvPr id="37" name="Group 36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60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0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>
            <a:off x="5650701" y="3173915"/>
            <a:ext cx="808157" cy="392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5836627" y="270992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IN" sz="20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1" y="968189"/>
            <a:ext cx="7623315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35" y="1089212"/>
            <a:ext cx="7167283" cy="42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154"/>
            <a:ext cx="10515600" cy="8583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061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 be a given alphabet. Then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 are all</a:t>
            </a:r>
            <a:r>
              <a:rPr lang="en-US" altLang="en-US" dirty="0"/>
              <a:t> regular expressions. These are called     </a:t>
            </a:r>
          </a:p>
          <a:p>
            <a:pPr marL="0" indent="0">
              <a:buNone/>
            </a:pPr>
            <a:r>
              <a:rPr lang="en-US" altLang="en-US" dirty="0"/>
              <a:t>       </a:t>
            </a:r>
            <a:r>
              <a:rPr lang="en-US" altLang="en-US" dirty="0">
                <a:solidFill>
                  <a:srgbClr val="0000CC"/>
                </a:solidFill>
              </a:rPr>
              <a:t>primitive regular expressions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/>
              <a:t> are regular expressions, then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/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/>
              <a:t>is a regular expression. 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</a:t>
            </a: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/>
              <a:t> is a regular expression.</a:t>
            </a:r>
            <a:endParaRPr lang="th-TH" altLang="en-US" sz="2800" dirty="0"/>
          </a:p>
          <a:p>
            <a:pPr lvl="1">
              <a:buFontTx/>
              <a:buChar char="-"/>
            </a:pPr>
            <a:r>
              <a:rPr lang="en-US" altLang="en-US" sz="2800" i="1" dirty="0">
                <a:latin typeface="Times New Roman" panose="02020603050405020304" pitchFamily="18" charset="0"/>
              </a:rPr>
              <a:t>  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* </a:t>
            </a:r>
            <a:r>
              <a:rPr lang="en-US" altLang="en-US" sz="2800" dirty="0"/>
              <a:t> is a regular expression.</a:t>
            </a:r>
          </a:p>
          <a:p>
            <a:pPr lvl="1"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</a:rPr>
              <a:t> (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en-US" altLang="en-US" sz="2800" dirty="0"/>
              <a:t> is a regular expression.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3) A string is a regular expression, if and only if it can be derived from the primitive regular expressions by a finite number of applications of rules in (2).</a:t>
            </a:r>
          </a:p>
          <a:p>
            <a:pPr marL="457200" lvl="1" indent="0">
              <a:buNone/>
            </a:pPr>
            <a:endParaRPr lang="en-US" altLang="en-US" sz="3300" dirty="0"/>
          </a:p>
          <a:p>
            <a:pPr marL="457200" lvl="1" indent="0">
              <a:buNone/>
            </a:pPr>
            <a:endParaRPr lang="th-TH" altLang="en-US" sz="33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Direct Method – (RE to DFA)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1"/>
            <a:ext cx="10515600" cy="4765022"/>
          </a:xfrm>
        </p:spPr>
        <p:txBody>
          <a:bodyPr/>
          <a:lstStyle/>
          <a:p>
            <a:r>
              <a:rPr lang="en-IN" dirty="0"/>
              <a:t>Let r be the regular expression. Then the augmented regular expression is denoted by </a:t>
            </a:r>
            <a:r>
              <a:rPr lang="en-IN" dirty="0">
                <a:solidFill>
                  <a:srgbClr val="FF0000"/>
                </a:solidFill>
              </a:rPr>
              <a:t>r#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</a:t>
            </a:r>
            <a:r>
              <a:rPr lang="en-IN" dirty="0"/>
              <a:t>r = (</a:t>
            </a:r>
            <a:r>
              <a:rPr lang="en-IN"/>
              <a:t>a/b)*bb         </a:t>
            </a:r>
            <a:r>
              <a:rPr lang="en-IN" dirty="0">
                <a:solidFill>
                  <a:srgbClr val="FF0000"/>
                </a:solidFill>
              </a:rPr>
              <a:t>r# = (</a:t>
            </a:r>
            <a:r>
              <a:rPr lang="en-IN">
                <a:solidFill>
                  <a:srgbClr val="FF0000"/>
                </a:solidFill>
              </a:rPr>
              <a:t>a/b)*bb</a:t>
            </a:r>
            <a:r>
              <a:rPr lang="en-IN" dirty="0">
                <a:solidFill>
                  <a:srgbClr val="FF0000"/>
                </a:solidFill>
              </a:rPr>
              <a:t>#</a:t>
            </a:r>
          </a:p>
          <a:p>
            <a:r>
              <a:rPr lang="en-IN" dirty="0"/>
              <a:t>Construct a syntax tree for </a:t>
            </a:r>
            <a:r>
              <a:rPr lang="en-IN" dirty="0">
                <a:solidFill>
                  <a:srgbClr val="FF0000"/>
                </a:solidFill>
              </a:rPr>
              <a:t>r# </a:t>
            </a:r>
          </a:p>
          <a:p>
            <a:r>
              <a:rPr lang="en-IN" dirty="0"/>
              <a:t>Traverse the tree to construct the following functions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i="1" dirty="0" err="1">
                <a:solidFill>
                  <a:srgbClr val="FF0000"/>
                </a:solidFill>
              </a:rPr>
              <a:t>nullable</a:t>
            </a:r>
            <a:r>
              <a:rPr lang="en-IN" i="1" dirty="0">
                <a:solidFill>
                  <a:srgbClr val="FF0000"/>
                </a:solidFill>
              </a:rPr>
              <a:t>()</a:t>
            </a:r>
            <a:r>
              <a:rPr lang="en-IN" i="1" dirty="0"/>
              <a:t> , </a:t>
            </a:r>
            <a:r>
              <a:rPr lang="en-IN" i="1" dirty="0" err="1">
                <a:solidFill>
                  <a:srgbClr val="0000CC"/>
                </a:solidFill>
              </a:rPr>
              <a:t>firstpos</a:t>
            </a:r>
            <a:r>
              <a:rPr lang="en-IN" i="1" dirty="0">
                <a:solidFill>
                  <a:srgbClr val="0000CC"/>
                </a:solidFill>
              </a:rPr>
              <a:t>()</a:t>
            </a:r>
            <a:r>
              <a:rPr lang="en-IN" i="1" dirty="0"/>
              <a:t> , </a:t>
            </a:r>
            <a:r>
              <a:rPr lang="en-IN" i="1" dirty="0" err="1">
                <a:solidFill>
                  <a:srgbClr val="008000"/>
                </a:solidFill>
              </a:rPr>
              <a:t>lastpos</a:t>
            </a:r>
            <a:r>
              <a:rPr lang="en-IN" i="1" dirty="0">
                <a:solidFill>
                  <a:srgbClr val="008000"/>
                </a:solidFill>
              </a:rPr>
              <a:t>()</a:t>
            </a:r>
            <a:r>
              <a:rPr lang="en-IN" i="1" dirty="0"/>
              <a:t> , </a:t>
            </a:r>
            <a:r>
              <a:rPr lang="en-IN" i="1" dirty="0" err="1"/>
              <a:t>followpos</a:t>
            </a:r>
            <a:r>
              <a:rPr lang="en-IN" i="1" dirty="0"/>
              <a:t>()</a:t>
            </a:r>
          </a:p>
          <a:p>
            <a:r>
              <a:rPr lang="en-IN" dirty="0"/>
              <a:t> Construct DFA by using subset construction method.</a:t>
            </a:r>
          </a:p>
        </p:txBody>
      </p:sp>
    </p:spTree>
    <p:extLst>
      <p:ext uri="{BB962C8B-B14F-4D97-AF65-F5344CB8AC3E}">
        <p14:creationId xmlns:p14="http://schemas.microsoft.com/office/powerpoint/2010/main" val="5033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4" y="645459"/>
            <a:ext cx="10878671" cy="60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2125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Given </a:t>
            </a:r>
            <a:r>
              <a:rPr lang="en-IN" dirty="0">
                <a:solidFill>
                  <a:srgbClr val="FF0000"/>
                </a:solidFill>
              </a:rPr>
              <a:t>(a/b)*</a:t>
            </a:r>
            <a:r>
              <a:rPr lang="en-IN" dirty="0" err="1">
                <a:solidFill>
                  <a:srgbClr val="FF0000"/>
                </a:solidFill>
              </a:rPr>
              <a:t>abb</a:t>
            </a:r>
            <a:r>
              <a:rPr lang="en-IN" dirty="0">
                <a:solidFill>
                  <a:srgbClr val="FF0000"/>
                </a:solidFill>
              </a:rPr>
              <a:t> , </a:t>
            </a:r>
            <a:r>
              <a:rPr lang="en-IN" dirty="0"/>
              <a:t>then augmented </a:t>
            </a:r>
            <a:r>
              <a:rPr lang="en-IN" dirty="0" err="1"/>
              <a:t>r.e</a:t>
            </a:r>
            <a:r>
              <a:rPr lang="en-IN" dirty="0"/>
              <a:t> is </a:t>
            </a:r>
            <a:r>
              <a:rPr lang="en-IN" dirty="0">
                <a:solidFill>
                  <a:srgbClr val="FF0000"/>
                </a:solidFill>
              </a:rPr>
              <a:t>(a/b)*</a:t>
            </a:r>
            <a:r>
              <a:rPr lang="en-IN" dirty="0" err="1">
                <a:solidFill>
                  <a:srgbClr val="FF0000"/>
                </a:solidFill>
              </a:rPr>
              <a:t>abb</a:t>
            </a:r>
            <a:r>
              <a:rPr lang="en-IN" dirty="0"/>
              <a:t>#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195375" y="4253791"/>
            <a:ext cx="6138" cy="7063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97203" y="2160113"/>
            <a:ext cx="147918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31421" y="2729708"/>
            <a:ext cx="147918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823594" y="3303166"/>
            <a:ext cx="147918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3929122" y="3760347"/>
            <a:ext cx="532506" cy="6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39" name="Straight Arrow Connector 38"/>
          <p:cNvCxnSpPr>
            <a:endCxn id="31" idx="7"/>
          </p:cNvCxnSpPr>
          <p:nvPr/>
        </p:nvCxnSpPr>
        <p:spPr>
          <a:xfrm flipH="1">
            <a:off x="5657677" y="2299088"/>
            <a:ext cx="640173" cy="4603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7"/>
          </p:cNvCxnSpPr>
          <p:nvPr/>
        </p:nvCxnSpPr>
        <p:spPr>
          <a:xfrm flipH="1">
            <a:off x="4949850" y="2882774"/>
            <a:ext cx="581571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24106" y="2340586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55724" y="2862538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249419" y="3482459"/>
            <a:ext cx="581571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67080" y="3472929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90785" y="4820289"/>
            <a:ext cx="266253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256902" y="5137121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404044" y="5145135"/>
            <a:ext cx="677845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29031" y="5645390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655724" y="3917488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946738" y="5570126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371162" y="3282404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238743" y="5944530"/>
            <a:ext cx="33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46738" y="5944530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663848" y="425379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96106" y="353355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11628" y="299769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39442" y="242657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229031" y="1640538"/>
            <a:ext cx="4870736" cy="4420610"/>
            <a:chOff x="3229031" y="1640538"/>
            <a:chExt cx="4870736" cy="442061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000269" y="1640538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6445121" y="1791264"/>
              <a:ext cx="587260" cy="402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084647" y="1791264"/>
              <a:ext cx="815906" cy="4845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175316" y="2759423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05870" y="2197231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#</a:t>
              </a:r>
              <a:endParaRPr lang="en-IN" b="1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>
              <a:off x="4195375" y="4269439"/>
              <a:ext cx="6138" cy="706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6297203" y="2175761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531421" y="2745356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4823594" y="3318814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H="1">
              <a:off x="3929122" y="3775995"/>
              <a:ext cx="532506" cy="63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96" name="Straight Arrow Connector 95"/>
            <p:cNvCxnSpPr>
              <a:endCxn id="93" idx="7"/>
            </p:cNvCxnSpPr>
            <p:nvPr/>
          </p:nvCxnSpPr>
          <p:spPr>
            <a:xfrm flipH="1">
              <a:off x="5657677" y="2314736"/>
              <a:ext cx="640173" cy="4603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4" idx="7"/>
            </p:cNvCxnSpPr>
            <p:nvPr/>
          </p:nvCxnSpPr>
          <p:spPr>
            <a:xfrm flipH="1">
              <a:off x="4949850" y="2898422"/>
              <a:ext cx="581571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24106" y="2356234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655724" y="2878186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4249419" y="3498107"/>
              <a:ext cx="581571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67080" y="3488577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990785" y="4835937"/>
              <a:ext cx="266253" cy="40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|</a:t>
              </a:r>
              <a:endParaRPr lang="en-IN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4256902" y="5152769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3404044" y="5160783"/>
              <a:ext cx="677845" cy="560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229031" y="5661038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55724" y="3933136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46738" y="5585774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371162" y="3298052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96106" y="3549199"/>
              <a:ext cx="36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5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718" y="389965"/>
            <a:ext cx="10520082" cy="57869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50" name="Group 49"/>
          <p:cNvGrpSpPr/>
          <p:nvPr/>
        </p:nvGrpSpPr>
        <p:grpSpPr>
          <a:xfrm>
            <a:off x="1866017" y="1089211"/>
            <a:ext cx="8090783" cy="4420610"/>
            <a:chOff x="1866017" y="1089211"/>
            <a:chExt cx="7078265" cy="442061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7088289" y="1089211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403395" y="1239937"/>
              <a:ext cx="724511" cy="402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192388" y="1239937"/>
              <a:ext cx="1006595" cy="4845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304247" y="2208096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2171" y="1645904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#</a:t>
              </a:r>
              <a:endParaRPr lang="en-IN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560616" y="3704665"/>
              <a:ext cx="7573" cy="706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220907" y="1624434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276150" y="2194029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02894" y="2767487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3299370" y="3224668"/>
              <a:ext cx="656960" cy="63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5" name="Straight Arrow Connector 14"/>
            <p:cNvCxnSpPr>
              <a:endCxn id="12" idx="7"/>
            </p:cNvCxnSpPr>
            <p:nvPr/>
          </p:nvCxnSpPr>
          <p:spPr>
            <a:xfrm flipH="1">
              <a:off x="5431914" y="1763409"/>
              <a:ext cx="789791" cy="4603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7"/>
            </p:cNvCxnSpPr>
            <p:nvPr/>
          </p:nvCxnSpPr>
          <p:spPr>
            <a:xfrm flipH="1">
              <a:off x="4558657" y="2347095"/>
              <a:ext cx="717493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77469" y="1804907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29505" y="2326859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694526" y="2946780"/>
              <a:ext cx="717493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9914" y="2937250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75445" y="4284610"/>
              <a:ext cx="328480" cy="40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|</a:t>
              </a:r>
              <a:endParaRPr lang="en-IN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703757" y="4601442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651574" y="4609456"/>
              <a:ext cx="836267" cy="560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35658" y="5109711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9505" y="3381809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4818" y="5034447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12151" y="2746725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66017" y="5125100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1 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86536" y="5133735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1 }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56330" y="5103080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2 }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3308" y="5098544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2 }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75902" y="3397198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3 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8289" y="3406728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3}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4715" y="2997872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4 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11293" y="2194029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5 }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21699" y="1676682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6 }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13960" y="2992013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4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5650" y="2177299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5 }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46626" y="1661293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6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7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835314" y="1089211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52449" y="1239937"/>
            <a:ext cx="828149" cy="4022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954304" y="1239937"/>
            <a:ext cx="1150584" cy="4845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82164" y="2208096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71367" y="1645904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#</a:t>
            </a:r>
            <a:endParaRPr lang="en-IN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03022" y="3704665"/>
            <a:ext cx="8656" cy="7063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43857" y="1624434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763956" y="2194029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765784" y="2767487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504406" y="3224668"/>
            <a:ext cx="750936" cy="6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15" name="Straight Arrow Connector 14"/>
          <p:cNvCxnSpPr>
            <a:endCxn id="12" idx="7"/>
          </p:cNvCxnSpPr>
          <p:nvPr/>
        </p:nvCxnSpPr>
        <p:spPr>
          <a:xfrm flipH="1">
            <a:off x="5942002" y="1763409"/>
            <a:ext cx="902767" cy="4603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7"/>
          </p:cNvCxnSpPr>
          <p:nvPr/>
        </p:nvCxnSpPr>
        <p:spPr>
          <a:xfrm flipH="1">
            <a:off x="4943829" y="2347095"/>
            <a:ext cx="820128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22814" y="1804907"/>
            <a:ext cx="1202886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39248" y="2326859"/>
            <a:ext cx="1202886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56087" y="2946780"/>
            <a:ext cx="820128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68126" y="2937250"/>
            <a:ext cx="1202886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1363" y="4284610"/>
            <a:ext cx="375468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7782" y="4627692"/>
            <a:ext cx="1121658" cy="5060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63945" y="4609456"/>
            <a:ext cx="955892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7143" y="5109711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39248" y="3381809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39440" y="5034447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48153" y="2746725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66017" y="5125100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 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18213" y="5133735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1 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55341" y="5103080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2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26350" y="5098544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2 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06454" y="339719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3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9341" y="340672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3}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6859" y="2997872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4 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8828" y="2194029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5 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45159" y="1676682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6 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78698" y="2992013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4 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66523" y="2177299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5 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59215" y="1661293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6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3946" y="4262367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70117" y="4258360"/>
            <a:ext cx="10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1, 2 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92746" y="3357576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 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97164" y="3415179"/>
            <a:ext cx="10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1, 2 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83597" y="2567835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12023" y="2699135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3}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24034" y="2034138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92238" y="207577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4 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40986" y="1449116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77299" y="1553760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5 }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29584" y="929698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84750" y="93598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6 }</a:t>
            </a:r>
          </a:p>
        </p:txBody>
      </p:sp>
    </p:spTree>
    <p:extLst>
      <p:ext uri="{BB962C8B-B14F-4D97-AF65-F5344CB8AC3E}">
        <p14:creationId xmlns:p14="http://schemas.microsoft.com/office/powerpoint/2010/main" val="41176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F90-390C-1E66-40B7-A8FC6984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C778-E93A-8638-2B75-EF2FDB1F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rmAutofit fontScale="90000"/>
          </a:bodyPr>
          <a:lstStyle/>
          <a:p>
            <a:r>
              <a:rPr lang="en-IN" dirty="0"/>
              <a:t>Computing 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5"/>
            <a:ext cx="10515600" cy="45585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The function 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)  </a:t>
            </a:r>
            <a:r>
              <a:rPr lang="en-IN" dirty="0"/>
              <a:t>tells us what position can follow position </a:t>
            </a:r>
            <a:r>
              <a:rPr lang="en-IN" dirty="0" err="1"/>
              <a:t>i</a:t>
            </a:r>
            <a:r>
              <a:rPr lang="en-IN" dirty="0"/>
              <a:t> in the syntax tree. To find 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), </a:t>
            </a:r>
            <a:r>
              <a:rPr lang="en-IN" dirty="0"/>
              <a:t>we need 2 rules: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1)  If n is a cat-node with left child 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/>
              <a:t>and right child 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 is a position in </a:t>
            </a:r>
            <a:r>
              <a:rPr lang="en-IN" i="1" dirty="0" err="1">
                <a:solidFill>
                  <a:srgbClr val="FF0000"/>
                </a:solidFill>
              </a:rPr>
              <a:t>lastpos</a:t>
            </a:r>
            <a:r>
              <a:rPr lang="en-IN" i="1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i="1" dirty="0">
                <a:solidFill>
                  <a:srgbClr val="FF0000"/>
                </a:solidFill>
              </a:rPr>
              <a:t>) </a:t>
            </a:r>
            <a:r>
              <a:rPr lang="en-IN" i="1" dirty="0"/>
              <a:t>, </a:t>
            </a:r>
            <a:r>
              <a:rPr lang="en-IN" dirty="0"/>
              <a:t>then all positions in </a:t>
            </a:r>
            <a:r>
              <a:rPr lang="en-IN" i="1" dirty="0" err="1">
                <a:solidFill>
                  <a:srgbClr val="FF0000"/>
                </a:solidFill>
              </a:rPr>
              <a:t>firstpos</a:t>
            </a:r>
            <a:r>
              <a:rPr lang="en-IN" i="1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i="1" dirty="0">
                <a:solidFill>
                  <a:srgbClr val="FF0000"/>
                </a:solidFill>
              </a:rPr>
              <a:t>) </a:t>
            </a:r>
            <a:r>
              <a:rPr lang="en-IN" dirty="0"/>
              <a:t>are in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).</a:t>
            </a:r>
          </a:p>
          <a:p>
            <a:pPr marL="0" indent="0">
              <a:buNone/>
            </a:pPr>
            <a:endParaRPr lang="en-I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2) If n is a star-node, and </a:t>
            </a:r>
            <a:r>
              <a:rPr lang="en-IN" dirty="0" err="1"/>
              <a:t>i</a:t>
            </a:r>
            <a:r>
              <a:rPr lang="en-IN" dirty="0"/>
              <a:t> is a position in </a:t>
            </a:r>
            <a:r>
              <a:rPr lang="en-IN" i="1" dirty="0" err="1">
                <a:solidFill>
                  <a:srgbClr val="FF0000"/>
                </a:solidFill>
              </a:rPr>
              <a:t>lastpos</a:t>
            </a:r>
            <a:r>
              <a:rPr lang="en-IN" i="1" dirty="0">
                <a:solidFill>
                  <a:srgbClr val="FF0000"/>
                </a:solidFill>
              </a:rPr>
              <a:t>(n) , </a:t>
            </a:r>
            <a:r>
              <a:rPr lang="en-IN" dirty="0"/>
              <a:t>then all positions in </a:t>
            </a:r>
            <a:r>
              <a:rPr lang="en-IN" i="1" dirty="0" err="1">
                <a:solidFill>
                  <a:srgbClr val="FF0000"/>
                </a:solidFill>
              </a:rPr>
              <a:t>firstpos</a:t>
            </a:r>
            <a:r>
              <a:rPr lang="en-IN" i="1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i="1" dirty="0">
                <a:solidFill>
                  <a:srgbClr val="FF0000"/>
                </a:solidFill>
              </a:rPr>
              <a:t>) </a:t>
            </a:r>
            <a:r>
              <a:rPr lang="en-IN" dirty="0"/>
              <a:t>are in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).</a:t>
            </a:r>
            <a:endParaRPr lang="en-IN" dirty="0"/>
          </a:p>
          <a:p>
            <a:pPr marL="0" indent="0">
              <a:buNone/>
            </a:pPr>
            <a:endParaRPr lang="en-IN" i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1" y="1156448"/>
            <a:ext cx="2862543" cy="4208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14" y="1788457"/>
            <a:ext cx="5230905" cy="26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472" y="887506"/>
            <a:ext cx="7671266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= {1, 2, 3}                   position(a) = </a:t>
            </a:r>
            <a:r>
              <a:rPr lang="en-IN" dirty="0">
                <a:solidFill>
                  <a:srgbClr val="FF0000"/>
                </a:solidFill>
              </a:rPr>
              <a:t>1, 3</a:t>
            </a:r>
            <a:r>
              <a:rPr lang="en-IN" dirty="0"/>
              <a:t>    position(b) = </a:t>
            </a:r>
            <a:r>
              <a:rPr lang="en-IN" dirty="0">
                <a:solidFill>
                  <a:srgbClr val="0000CC"/>
                </a:solidFill>
              </a:rPr>
              <a:t>2, 4, 5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[A,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[A,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8034" y="1437747"/>
            <a:ext cx="2143083" cy="947312"/>
            <a:chOff x="559776" y="577139"/>
            <a:chExt cx="2143083" cy="947312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1501052" y="736244"/>
              <a:ext cx="1201807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59776" y="1017321"/>
              <a:ext cx="744589" cy="2231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304365" y="577139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17489" y="3920143"/>
            <a:ext cx="3478820" cy="2198701"/>
            <a:chOff x="900434" y="2548549"/>
            <a:chExt cx="3478820" cy="2198701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841710" y="3941113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00434" y="4222190"/>
              <a:ext cx="744589" cy="2231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1645023" y="3782008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3505194" y="3799938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673014" y="3943401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c 21"/>
            <p:cNvSpPr>
              <a:spLocks/>
            </p:cNvSpPr>
            <p:nvPr/>
          </p:nvSpPr>
          <p:spPr bwMode="auto">
            <a:xfrm rot="16031430">
              <a:off x="1332513" y="2846559"/>
              <a:ext cx="1175108" cy="90126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" name="Straight Arrow Connector 14"/>
            <p:cNvCxnSpPr>
              <a:stCxn id="11" idx="6"/>
            </p:cNvCxnSpPr>
            <p:nvPr/>
          </p:nvCxnSpPr>
          <p:spPr>
            <a:xfrm>
              <a:off x="2519083" y="4255664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722931" y="3700527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248076" y="254854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3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8068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1"/>
            <a:ext cx="10515600" cy="57311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Check whether the given string is a regular expression,</a:t>
            </a:r>
          </a:p>
          <a:p>
            <a:pPr>
              <a:buFont typeface="Symbol" panose="05050102010706020507" pitchFamily="18" charset="2"/>
              <a:buChar char="S"/>
            </a:pPr>
            <a:r>
              <a:rPr lang="en-US" altLang="en-US" dirty="0">
                <a:sym typeface="Symbol" panose="05050102010706020507" pitchFamily="18" charset="2"/>
              </a:rPr>
              <a:t>={ a, b, c}, the string (a/b . c)* . (c / )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= a ,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</a:rPr>
              <a:t> = b ,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i="1" dirty="0">
                <a:latin typeface="Times New Roman" panose="02020603050405020304" pitchFamily="18" charset="0"/>
              </a:rPr>
              <a:t> = c 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i="1" dirty="0">
                <a:latin typeface="Times New Roman" panose="02020603050405020304" pitchFamily="18" charset="0"/>
              </a:rPr>
              <a:t> = b . c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/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i="1" dirty="0">
                <a:latin typeface="Times New Roman" panose="02020603050405020304" pitchFamily="18" charset="0"/>
              </a:rPr>
              <a:t> = a / b . c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endParaRPr lang="en-IN" dirty="0"/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6</a:t>
            </a:r>
            <a:r>
              <a:rPr lang="en-US" altLang="en-US" i="1" dirty="0">
                <a:latin typeface="Times New Roman" panose="02020603050405020304" pitchFamily="18" charset="0"/>
              </a:rPr>
              <a:t> = (r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i="1" dirty="0">
                <a:latin typeface="Times New Roman" panose="02020603050405020304" pitchFamily="18" charset="0"/>
              </a:rPr>
              <a:t>) = (a / b . c)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7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6</a:t>
            </a:r>
            <a:r>
              <a:rPr lang="en-US" altLang="en-US" i="1" dirty="0">
                <a:latin typeface="Times New Roman" panose="02020603050405020304" pitchFamily="18" charset="0"/>
              </a:rPr>
              <a:t>* = (a / b . c)*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8</a:t>
            </a:r>
            <a:r>
              <a:rPr lang="en-US" altLang="en-US" i="1" dirty="0">
                <a:latin typeface="Times New Roman" panose="02020603050405020304" pitchFamily="18" charset="0"/>
              </a:rPr>
              <a:t> =</a:t>
            </a:r>
            <a:r>
              <a:rPr lang="en-US" altLang="en-US" dirty="0">
                <a:sym typeface="Symbol" panose="05050102010706020507" pitchFamily="18" charset="2"/>
              </a:rPr>
              <a:t> 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9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i="1" dirty="0">
                <a:latin typeface="Times New Roman" panose="02020603050405020304" pitchFamily="18" charset="0"/>
              </a:rPr>
              <a:t> /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8</a:t>
            </a:r>
            <a:r>
              <a:rPr lang="en-US" altLang="en-US" i="1" dirty="0">
                <a:latin typeface="Times New Roman" panose="02020603050405020304" pitchFamily="18" charset="0"/>
              </a:rPr>
              <a:t> = c /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endParaRPr lang="en-IN" dirty="0"/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10</a:t>
            </a:r>
            <a:r>
              <a:rPr lang="en-US" altLang="en-US" i="1" dirty="0">
                <a:latin typeface="Times New Roman" panose="02020603050405020304" pitchFamily="18" charset="0"/>
              </a:rPr>
              <a:t> = (r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9</a:t>
            </a:r>
            <a:r>
              <a:rPr lang="en-US" altLang="en-US" i="1" dirty="0">
                <a:latin typeface="Times New Roman" panose="02020603050405020304" pitchFamily="18" charset="0"/>
              </a:rPr>
              <a:t>)= (c / </a:t>
            </a:r>
            <a:r>
              <a:rPr lang="en-US" altLang="en-US" dirty="0">
                <a:sym typeface="Symbol" panose="05050102010706020507" pitchFamily="18" charset="2"/>
              </a:rPr>
              <a:t>)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11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7</a:t>
            </a:r>
            <a:r>
              <a:rPr lang="en-US" altLang="en-US" i="1" dirty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10</a:t>
            </a:r>
            <a:r>
              <a:rPr lang="en-US" altLang="en-US" i="1" dirty="0">
                <a:latin typeface="Times New Roman" panose="02020603050405020304" pitchFamily="18" charset="0"/>
              </a:rPr>
              <a:t> = </a:t>
            </a:r>
            <a:r>
              <a:rPr lang="en-US" altLang="en-US" b="1" i="1" dirty="0">
                <a:latin typeface="Times New Roman" panose="02020603050405020304" pitchFamily="18" charset="0"/>
              </a:rPr>
              <a:t>(a / b . c)* . (c / </a:t>
            </a:r>
            <a:r>
              <a:rPr lang="en-US" altLang="en-US" b="1" dirty="0">
                <a:sym typeface="Symbol" panose="05050102010706020507" pitchFamily="18" charset="2"/>
              </a:rPr>
              <a:t>)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6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B = {1, 2, 3, 4}</a:t>
            </a:r>
            <a:r>
              <a:rPr lang="en-IN" dirty="0"/>
              <a:t>        </a:t>
            </a:r>
            <a:r>
              <a:rPr lang="en-IN" dirty="0" err="1"/>
              <a:t>Dtran</a:t>
            </a:r>
            <a:r>
              <a:rPr lang="en-IN" dirty="0"/>
              <a:t>[B,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[B,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(4)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 U {5}</a:t>
            </a: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5}</a:t>
            </a:r>
            <a:r>
              <a:rPr lang="en-IN" dirty="0">
                <a:sym typeface="Symbol" panose="05050102010706020507" pitchFamily="18" charset="2"/>
              </a:rPr>
              <a:t> = C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14079" y="2854626"/>
            <a:ext cx="5349074" cy="2836234"/>
            <a:chOff x="2514079" y="2854626"/>
            <a:chExt cx="5349074" cy="2836234"/>
          </a:xfrm>
        </p:grpSpPr>
        <p:grpSp>
          <p:nvGrpSpPr>
            <p:cNvPr id="23" name="Group 22"/>
            <p:cNvGrpSpPr/>
            <p:nvPr/>
          </p:nvGrpSpPr>
          <p:grpSpPr>
            <a:xfrm>
              <a:off x="2514079" y="2854626"/>
              <a:ext cx="3478820" cy="2094329"/>
              <a:chOff x="2514079" y="2854626"/>
              <a:chExt cx="3478820" cy="2094329"/>
            </a:xfrm>
          </p:grpSpPr>
          <p:sp>
            <p:nvSpPr>
              <p:cNvPr id="5" name="Text Box 14"/>
              <p:cNvSpPr txBox="1">
                <a:spLocks noChangeArrowheads="1"/>
              </p:cNvSpPr>
              <p:nvPr/>
            </p:nvSpPr>
            <p:spPr bwMode="auto">
              <a:xfrm>
                <a:off x="3455355" y="4142818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2514079" y="4423895"/>
                <a:ext cx="744589" cy="22315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3258668" y="398371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4"/>
              <p:cNvSpPr>
                <a:spLocks noChangeArrowheads="1"/>
              </p:cNvSpPr>
              <p:nvPr/>
            </p:nvSpPr>
            <p:spPr bwMode="auto">
              <a:xfrm>
                <a:off x="5118839" y="400164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5286659" y="4145106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Arc 21"/>
              <p:cNvSpPr>
                <a:spLocks/>
              </p:cNvSpPr>
              <p:nvPr/>
            </p:nvSpPr>
            <p:spPr bwMode="auto">
              <a:xfrm rot="15767504">
                <a:off x="3071964" y="3264139"/>
                <a:ext cx="843809" cy="735672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4132728" y="4457369"/>
                <a:ext cx="990601" cy="1545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4336576" y="3902232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3630273" y="2854626"/>
                <a:ext cx="430740" cy="56092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6989093" y="3979232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156913" y="4122695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C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988867" y="4427327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6291903" y="3903551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rc 21"/>
            <p:cNvSpPr>
              <a:spLocks/>
            </p:cNvSpPr>
            <p:nvPr/>
          </p:nvSpPr>
          <p:spPr bwMode="auto">
            <a:xfrm rot="7405534">
              <a:off x="4821668" y="4886372"/>
              <a:ext cx="843809" cy="735672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498780" y="510638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5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0985"/>
            <a:ext cx="10515600" cy="562597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C = {1, 2, 3, 5}</a:t>
            </a:r>
            <a:r>
              <a:rPr lang="en-IN" dirty="0"/>
              <a:t>         </a:t>
            </a:r>
            <a:r>
              <a:rPr lang="en-IN" dirty="0" err="1"/>
              <a:t>Dtran</a:t>
            </a:r>
            <a:r>
              <a:rPr lang="en-IN" dirty="0"/>
              <a:t>[C,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[C,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(5)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 U {6}</a:t>
            </a: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6}</a:t>
            </a:r>
            <a:r>
              <a:rPr lang="en-IN" dirty="0">
                <a:sym typeface="Symbol" panose="05050102010706020507" pitchFamily="18" charset="2"/>
              </a:rPr>
              <a:t> = D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1709407" y="2863959"/>
            <a:ext cx="7095810" cy="2848006"/>
            <a:chOff x="2514079" y="2315319"/>
            <a:chExt cx="7095810" cy="2848006"/>
          </a:xfrm>
        </p:grpSpPr>
        <p:grpSp>
          <p:nvGrpSpPr>
            <p:cNvPr id="5" name="Group 4"/>
            <p:cNvGrpSpPr/>
            <p:nvPr/>
          </p:nvGrpSpPr>
          <p:grpSpPr>
            <a:xfrm>
              <a:off x="2514079" y="2315319"/>
              <a:ext cx="3478820" cy="2106101"/>
              <a:chOff x="2514079" y="2842854"/>
              <a:chExt cx="3478820" cy="2106101"/>
            </a:xfrm>
          </p:grpSpPr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3455355" y="4142818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514079" y="4423895"/>
                <a:ext cx="744589" cy="22315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4"/>
              <p:cNvSpPr>
                <a:spLocks noChangeArrowheads="1"/>
              </p:cNvSpPr>
              <p:nvPr/>
            </p:nvSpPr>
            <p:spPr bwMode="auto">
              <a:xfrm>
                <a:off x="3258668" y="398371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5118839" y="400164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5286659" y="4145106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Arc 21"/>
              <p:cNvSpPr>
                <a:spLocks/>
              </p:cNvSpPr>
              <p:nvPr/>
            </p:nvSpPr>
            <p:spPr bwMode="auto">
              <a:xfrm rot="15767504">
                <a:off x="3071964" y="3264139"/>
                <a:ext cx="843809" cy="735672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2728" y="4457369"/>
                <a:ext cx="990601" cy="1545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4336576" y="3902232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3630221" y="2842854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988029" y="3385682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7157515" y="3546625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C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988867" y="3899792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291903" y="3376016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rc 21"/>
            <p:cNvSpPr>
              <a:spLocks/>
            </p:cNvSpPr>
            <p:nvPr/>
          </p:nvSpPr>
          <p:spPr bwMode="auto">
            <a:xfrm rot="7405534">
              <a:off x="4821668" y="4358837"/>
              <a:ext cx="843809" cy="735672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498780" y="4578854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735829" y="3404806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8903649" y="354826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D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rc 455"/>
            <p:cNvSpPr>
              <a:spLocks/>
            </p:cNvSpPr>
            <p:nvPr/>
          </p:nvSpPr>
          <p:spPr bwMode="auto">
            <a:xfrm rot="5552611" flipH="1">
              <a:off x="5762193" y="2729124"/>
              <a:ext cx="1271495" cy="1768973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6268745" y="251726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862089" y="3895434"/>
              <a:ext cx="905925" cy="1632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8029589" y="3428576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832"/>
            <a:ext cx="10515600" cy="56161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D = {1, 2, 3, 6} </a:t>
            </a:r>
            <a:r>
              <a:rPr lang="en-IN" dirty="0"/>
              <a:t>        </a:t>
            </a:r>
            <a:r>
              <a:rPr lang="en-IN" dirty="0" err="1"/>
              <a:t>Dtran</a:t>
            </a:r>
            <a:r>
              <a:rPr lang="en-IN" dirty="0"/>
              <a:t>[D,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[D,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953247" y="2863959"/>
            <a:ext cx="3478820" cy="2106101"/>
            <a:chOff x="2514079" y="2842854"/>
            <a:chExt cx="3478820" cy="2106101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455355" y="4142818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14079" y="4423895"/>
              <a:ext cx="744589" cy="2231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258668" y="3983713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5118839" y="4001643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286659" y="4145106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rc 21"/>
            <p:cNvSpPr>
              <a:spLocks/>
            </p:cNvSpPr>
            <p:nvPr/>
          </p:nvSpPr>
          <p:spPr bwMode="auto">
            <a:xfrm rot="15767504">
              <a:off x="3071964" y="3264139"/>
              <a:ext cx="843809" cy="735672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132728" y="4457369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336576" y="3902232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3630221" y="2842854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27197" y="3934322"/>
            <a:ext cx="874060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596683" y="4095265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C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28035" y="4448432"/>
            <a:ext cx="990601" cy="154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731071" y="3924656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rc 21"/>
          <p:cNvSpPr>
            <a:spLocks/>
          </p:cNvSpPr>
          <p:nvPr/>
        </p:nvSpPr>
        <p:spPr bwMode="auto">
          <a:xfrm rot="7405534">
            <a:off x="4260836" y="4907477"/>
            <a:ext cx="843809" cy="735672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937948" y="5127494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8174997" y="3953446"/>
            <a:ext cx="874060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342817" y="4096909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D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rc 455"/>
          <p:cNvSpPr>
            <a:spLocks/>
          </p:cNvSpPr>
          <p:nvPr/>
        </p:nvSpPr>
        <p:spPr bwMode="auto">
          <a:xfrm rot="5552611" flipH="1">
            <a:off x="5201361" y="3277764"/>
            <a:ext cx="1271495" cy="1768973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707913" y="3065909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01257" y="4444074"/>
            <a:ext cx="905925" cy="1632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468757" y="3977216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rc 455"/>
          <p:cNvSpPr>
            <a:spLocks/>
          </p:cNvSpPr>
          <p:nvPr/>
        </p:nvSpPr>
        <p:spPr bwMode="auto">
          <a:xfrm rot="5570281" flipH="1">
            <a:off x="4410970" y="1885658"/>
            <a:ext cx="2950371" cy="512303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927914" y="2809803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rc 455"/>
          <p:cNvSpPr>
            <a:spLocks/>
          </p:cNvSpPr>
          <p:nvPr/>
        </p:nvSpPr>
        <p:spPr bwMode="auto">
          <a:xfrm rot="5202754">
            <a:off x="5728971" y="2796804"/>
            <a:ext cx="2492512" cy="358145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6544384" y="5351428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8247038" y="4032934"/>
            <a:ext cx="754934" cy="814036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5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60646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Given </a:t>
            </a:r>
            <a:r>
              <a:rPr lang="en-IN" dirty="0">
                <a:solidFill>
                  <a:srgbClr val="FF0000"/>
                </a:solidFill>
              </a:rPr>
              <a:t>(a/b)*a(a/b) , </a:t>
            </a:r>
            <a:r>
              <a:rPr lang="en-IN" dirty="0"/>
              <a:t>then augmented </a:t>
            </a:r>
            <a:r>
              <a:rPr lang="en-IN" dirty="0" err="1"/>
              <a:t>r.e</a:t>
            </a:r>
            <a:r>
              <a:rPr lang="en-IN" dirty="0"/>
              <a:t> is </a:t>
            </a:r>
            <a:r>
              <a:rPr lang="en-IN" dirty="0">
                <a:solidFill>
                  <a:srgbClr val="FF0000"/>
                </a:solidFill>
              </a:rPr>
              <a:t>(a/b)*a(a/b)</a:t>
            </a:r>
            <a:r>
              <a:rPr lang="en-IN" dirty="0"/>
              <a:t>#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182219" y="2756129"/>
            <a:ext cx="266253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95478" y="3080975"/>
            <a:ext cx="677845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60806" y="3594677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19511" y="6027930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58657" y="6005519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66875" y="4347055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21455" y="1640538"/>
            <a:ext cx="5363639" cy="4487845"/>
            <a:chOff x="3121455" y="1640538"/>
            <a:chExt cx="5363639" cy="4487845"/>
          </a:xfrm>
        </p:grpSpPr>
        <p:grpSp>
          <p:nvGrpSpPr>
            <p:cNvPr id="40" name="Group 39"/>
            <p:cNvGrpSpPr/>
            <p:nvPr/>
          </p:nvGrpSpPr>
          <p:grpSpPr>
            <a:xfrm>
              <a:off x="3121455" y="1640538"/>
              <a:ext cx="4978312" cy="4487845"/>
              <a:chOff x="3121455" y="1640538"/>
              <a:chExt cx="4978312" cy="4487845"/>
            </a:xfrm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7000269" y="1640538"/>
                <a:ext cx="147918" cy="2029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6445121" y="1791264"/>
                <a:ext cx="587260" cy="40224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7084647" y="1791264"/>
                <a:ext cx="815906" cy="4845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805870" y="2197231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#</a:t>
                </a:r>
                <a:endParaRPr lang="en-IN" b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4074352" y="4269439"/>
                <a:ext cx="6138" cy="70635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6297203" y="2175761"/>
                <a:ext cx="147918" cy="2029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4716018" y="3386049"/>
                <a:ext cx="147918" cy="2029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3821546" y="3843230"/>
                <a:ext cx="532506" cy="63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5400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cxnSp>
            <p:nvCxnSpPr>
              <p:cNvPr id="15" name="Straight Arrow Connector 14"/>
              <p:cNvCxnSpPr>
                <a:endCxn id="13" idx="7"/>
              </p:cNvCxnSpPr>
              <p:nvPr/>
            </p:nvCxnSpPr>
            <p:spPr>
              <a:xfrm flipH="1">
                <a:off x="4842274" y="2328247"/>
                <a:ext cx="1455577" cy="108751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24106" y="2356234"/>
                <a:ext cx="852994" cy="4905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141843" y="3565342"/>
                <a:ext cx="581571" cy="45010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859504" y="3555812"/>
                <a:ext cx="852994" cy="4905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883209" y="4903172"/>
                <a:ext cx="266253" cy="40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/>
                  <a:t>|</a:t>
                </a:r>
                <a:endParaRPr lang="en-IN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4149326" y="5220004"/>
                <a:ext cx="852994" cy="4905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296468" y="5228018"/>
                <a:ext cx="677845" cy="56089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121455" y="5728273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a</a:t>
                </a:r>
                <a:endParaRPr lang="en-IN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48148" y="4000371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a</a:t>
                </a:r>
                <a:endParaRPr lang="en-IN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39162" y="5653009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b</a:t>
                </a:r>
                <a:endParaRPr lang="en-IN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90235" y="3925715"/>
                <a:ext cx="327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7448336" y="3072961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138172" y="3505966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75594" y="3876410"/>
              <a:ext cx="30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830455" y="2495850"/>
            <a:ext cx="3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045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471132" y="1640539"/>
            <a:ext cx="7586403" cy="3593588"/>
            <a:chOff x="2471132" y="1640539"/>
            <a:chExt cx="7586403" cy="359358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768503" y="1640539"/>
              <a:ext cx="177215" cy="15442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103403" y="1755252"/>
              <a:ext cx="703572" cy="3061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869593" y="1755252"/>
              <a:ext cx="977504" cy="3687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733661" y="2064220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#</a:t>
              </a:r>
              <a:endParaRPr lang="en-IN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263082" y="3762335"/>
              <a:ext cx="7354" cy="537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926189" y="2047880"/>
              <a:ext cx="177215" cy="15442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031836" y="2968992"/>
              <a:ext cx="177215" cy="15442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4007223" y="3249703"/>
              <a:ext cx="6447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7" name="Straight Arrow Connector 16"/>
            <p:cNvCxnSpPr>
              <a:endCxn id="15" idx="7"/>
            </p:cNvCxnSpPr>
            <p:nvPr/>
          </p:nvCxnSpPr>
          <p:spPr>
            <a:xfrm flipH="1">
              <a:off x="5183098" y="2163932"/>
              <a:ext cx="1743867" cy="8276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78226" y="2185232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343940" y="3105446"/>
              <a:ext cx="696756" cy="3425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03740" y="3098193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74422" y="4217755"/>
              <a:ext cx="318987" cy="3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|</a:t>
              </a:r>
              <a:endParaRPr lang="en-IN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393246" y="4458886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371472" y="4464985"/>
              <a:ext cx="812098" cy="426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61796" y="4845713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8777" y="3436533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19711" y="4788432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305315" y="2730711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31779" y="3060257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62145" y="2406507"/>
              <a:ext cx="266253" cy="40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|</a:t>
              </a:r>
              <a:endParaRPr lang="en-IN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7375404" y="2731353"/>
              <a:ext cx="677845" cy="560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27285" y="3245055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71132" y="4856160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1 }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42447" y="4864795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1 }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33008" y="4820302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2 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58113" y="4802043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2 }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32569" y="3480083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3 }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67711" y="3475273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3 }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01070" y="3282861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4 }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20901" y="3099086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5 }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1974" y="2095044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6 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82424" y="3278051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4 }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332248" y="3103240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5 }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92980" y="2072304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6 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8"/>
            <a:ext cx="10515600" cy="654871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631497" y="1640539"/>
            <a:ext cx="187822" cy="154429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926589" y="1755252"/>
            <a:ext cx="745683" cy="3061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38638" y="1755252"/>
            <a:ext cx="1036011" cy="3687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54423" y="2064220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#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16265" y="3762335"/>
            <a:ext cx="7794" cy="537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738768" y="2047880"/>
            <a:ext cx="187822" cy="154429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731031" y="2968992"/>
            <a:ext cx="187822" cy="154429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645091" y="3249703"/>
            <a:ext cx="68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13" name="Straight Arrow Connector 12"/>
          <p:cNvCxnSpPr>
            <a:endCxn id="11" idx="7"/>
          </p:cNvCxnSpPr>
          <p:nvPr/>
        </p:nvCxnSpPr>
        <p:spPr>
          <a:xfrm flipH="1">
            <a:off x="4891347" y="2163932"/>
            <a:ext cx="1848244" cy="8276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99905" y="2185232"/>
            <a:ext cx="1083104" cy="373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01962" y="3105446"/>
            <a:ext cx="738459" cy="342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13224" y="3098193"/>
            <a:ext cx="1083104" cy="373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16313" y="4217755"/>
            <a:ext cx="338079" cy="305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00431" y="4660591"/>
            <a:ext cx="875932" cy="4896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26788" y="4707031"/>
            <a:ext cx="778313" cy="5643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223" y="5249123"/>
            <a:ext cx="419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87643" y="3436533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41893" y="5138054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200439" y="2730711"/>
            <a:ext cx="1083104" cy="373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370" y="3060257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36730" y="2406507"/>
            <a:ext cx="282189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214870" y="2731353"/>
            <a:ext cx="718416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7886" y="3245055"/>
            <a:ext cx="31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99447" y="5273017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 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6512" y="5295099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1 }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2347" y="5210265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2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46762" y="5218900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2 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1735" y="3480083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3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34892" y="3475273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3 }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06160" y="3282861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4 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34914" y="3099086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5 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12110" y="2095044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6 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22310" y="3278051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4 }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88838" y="3103240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5 }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23278" y="2072304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6 }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26788" y="4309316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02378" y="4282093"/>
            <a:ext cx="90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1, 2 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1271" y="3399403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 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9626" y="3412521"/>
            <a:ext cx="90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1, 2 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87081" y="2812218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51873" y="2861194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3 }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06745" y="2507418"/>
            <a:ext cx="92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4, 5 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60507" y="2395032"/>
            <a:ext cx="10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4, 5 }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7592" y="1875411"/>
            <a:ext cx="9995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29571" y="1942317"/>
            <a:ext cx="10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4, 5 }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0941" y="1328567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59577" y="1404437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6 } </a:t>
            </a:r>
          </a:p>
        </p:txBody>
      </p:sp>
    </p:spTree>
    <p:extLst>
      <p:ext uri="{BB962C8B-B14F-4D97-AF65-F5344CB8AC3E}">
        <p14:creationId xmlns:p14="http://schemas.microsoft.com/office/powerpoint/2010/main" val="3094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60" y="1219201"/>
            <a:ext cx="3629252" cy="4426856"/>
          </a:xfrm>
          <a:prstGeom prst="rect">
            <a:avLst/>
          </a:prstGeom>
        </p:spPr>
      </p:pic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6662499" y="2423111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rc 21"/>
          <p:cNvSpPr>
            <a:spLocks/>
          </p:cNvSpPr>
          <p:nvPr/>
        </p:nvSpPr>
        <p:spPr bwMode="auto">
          <a:xfrm rot="15767504">
            <a:off x="6466567" y="1774000"/>
            <a:ext cx="807073" cy="620316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845160" y="2380339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31606" y="4387874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8288099" y="3293977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rc 455"/>
          <p:cNvSpPr>
            <a:spLocks/>
          </p:cNvSpPr>
          <p:nvPr/>
        </p:nvSpPr>
        <p:spPr bwMode="auto">
          <a:xfrm flipH="1">
            <a:off x="6377027" y="3110219"/>
            <a:ext cx="1025252" cy="149159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rc 455"/>
          <p:cNvSpPr>
            <a:spLocks/>
          </p:cNvSpPr>
          <p:nvPr/>
        </p:nvSpPr>
        <p:spPr bwMode="auto">
          <a:xfrm rot="10800000" flipH="1">
            <a:off x="6787103" y="3219075"/>
            <a:ext cx="898201" cy="138273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9" name="Straight Arrow Connector 38"/>
          <p:cNvCxnSpPr>
            <a:endCxn id="36" idx="3"/>
          </p:cNvCxnSpPr>
          <p:nvPr/>
        </p:nvCxnSpPr>
        <p:spPr>
          <a:xfrm flipV="1">
            <a:off x="7489375" y="4087516"/>
            <a:ext cx="906656" cy="66321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21"/>
          <p:cNvSpPr>
            <a:spLocks/>
          </p:cNvSpPr>
          <p:nvPr/>
        </p:nvSpPr>
        <p:spPr bwMode="auto">
          <a:xfrm rot="8246987">
            <a:off x="6238418" y="5173737"/>
            <a:ext cx="807073" cy="620316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399075" y="3004460"/>
            <a:ext cx="900296" cy="58788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6910476" y="4347028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2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8456248" y="3265716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9761299" y="2023977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9929448" y="1995716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4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9913699" y="4324503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10081848" y="4296242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5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11285297" y="3069019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11453446" y="3055272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6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11380876" y="3183186"/>
            <a:ext cx="568856" cy="70666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0438024" y="2659724"/>
            <a:ext cx="900296" cy="58788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589406" y="3938592"/>
            <a:ext cx="864040" cy="66321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932261" y="2819054"/>
            <a:ext cx="906656" cy="66321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964741" y="3992996"/>
            <a:ext cx="964707" cy="60881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0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= {1, 2, 3}                   position(a) = </a:t>
            </a:r>
            <a:r>
              <a:rPr lang="en-IN" dirty="0">
                <a:solidFill>
                  <a:srgbClr val="FF0000"/>
                </a:solidFill>
              </a:rPr>
              <a:t>1, 3, 4</a:t>
            </a:r>
            <a:r>
              <a:rPr lang="en-IN" dirty="0"/>
              <a:t>    position(b) = </a:t>
            </a:r>
            <a:r>
              <a:rPr lang="en-IN" dirty="0">
                <a:solidFill>
                  <a:srgbClr val="0000CC"/>
                </a:solidFill>
              </a:rPr>
              <a:t>2, 5</a:t>
            </a:r>
          </a:p>
          <a:p>
            <a:pPr marL="0" indent="0">
              <a:buNone/>
            </a:pPr>
            <a:r>
              <a:rPr lang="en-IN" dirty="0"/>
              <a:t>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 err="1"/>
              <a:t>Dtran</a:t>
            </a:r>
            <a:r>
              <a:rPr lang="en-IN" dirty="0"/>
              <a:t>[A,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{4, 5} 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4, 5}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</a:t>
            </a:r>
            <a:r>
              <a:rPr lang="en-IN" dirty="0" err="1"/>
              <a:t>Dtran</a:t>
            </a:r>
            <a:r>
              <a:rPr lang="en-IN" dirty="0"/>
              <a:t>[A,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148477" y="2191657"/>
            <a:ext cx="363285" cy="750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75546" y="1363053"/>
            <a:ext cx="363285" cy="750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0852" y="1859931"/>
            <a:ext cx="627835" cy="2865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1388687" y="1294620"/>
            <a:ext cx="737005" cy="121660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7055" y="3338718"/>
            <a:ext cx="3246370" cy="2233953"/>
            <a:chOff x="837055" y="3338718"/>
            <a:chExt cx="3246370" cy="2233953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630736" y="4409603"/>
              <a:ext cx="363285" cy="75061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37055" y="4921380"/>
              <a:ext cx="627835" cy="2865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1464890" y="4356069"/>
              <a:ext cx="737005" cy="121660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rc 21"/>
            <p:cNvSpPr>
              <a:spLocks/>
            </p:cNvSpPr>
            <p:nvPr/>
          </p:nvSpPr>
          <p:spPr bwMode="auto">
            <a:xfrm rot="15767504">
              <a:off x="1121372" y="3594185"/>
              <a:ext cx="1083676" cy="620316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3209365" y="4485735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377185" y="4629198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223254" y="4941461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427102" y="4386324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1868716" y="3338718"/>
              <a:ext cx="430740" cy="56092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927976" cy="577355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B = {1, 2, 3, 4, 5}</a:t>
            </a:r>
            <a:r>
              <a:rPr lang="en-IN" dirty="0"/>
              <a:t>    </a:t>
            </a:r>
            <a:r>
              <a:rPr lang="en-IN" dirty="0" err="1"/>
              <a:t>Dtran</a:t>
            </a:r>
            <a:r>
              <a:rPr lang="en-IN" dirty="0"/>
              <a:t>[B, a] = </a:t>
            </a:r>
            <a:r>
              <a:rPr lang="en-IN" dirty="0" err="1"/>
              <a:t>followpos</a:t>
            </a:r>
            <a:r>
              <a:rPr lang="en-IN" dirty="0"/>
              <a:t>(1)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(4)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{4, 5} U {6} 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4, 5, 6}</a:t>
            </a:r>
            <a:r>
              <a:rPr lang="en-IN" dirty="0">
                <a:sym typeface="Symbol" panose="05050102010706020507" pitchFamily="18" charset="2"/>
              </a:rPr>
              <a:t> = C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IN" dirty="0" err="1"/>
              <a:t>Dtran</a:t>
            </a:r>
            <a:r>
              <a:rPr lang="en-IN" dirty="0"/>
              <a:t>[B,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(5)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U{6} 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6}</a:t>
            </a:r>
            <a:r>
              <a:rPr lang="en-IN" dirty="0">
                <a:sym typeface="Symbol" panose="05050102010706020507" pitchFamily="18" charset="2"/>
              </a:rPr>
              <a:t> = D</a:t>
            </a:r>
            <a:endParaRPr lang="en-IN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30428" y="2316744"/>
            <a:ext cx="5014553" cy="3695380"/>
            <a:chOff x="1630428" y="2316744"/>
            <a:chExt cx="5014553" cy="3695380"/>
          </a:xfrm>
        </p:grpSpPr>
        <p:grpSp>
          <p:nvGrpSpPr>
            <p:cNvPr id="4" name="Group 3"/>
            <p:cNvGrpSpPr/>
            <p:nvPr/>
          </p:nvGrpSpPr>
          <p:grpSpPr>
            <a:xfrm>
              <a:off x="1630428" y="2316744"/>
              <a:ext cx="3246370" cy="2233953"/>
              <a:chOff x="837055" y="3338718"/>
              <a:chExt cx="3246370" cy="2233953"/>
            </a:xfrm>
          </p:grpSpPr>
          <p:sp>
            <p:nvSpPr>
              <p:cNvPr id="5" name="Text Box 14"/>
              <p:cNvSpPr txBox="1">
                <a:spLocks noChangeArrowheads="1"/>
              </p:cNvSpPr>
              <p:nvPr/>
            </p:nvSpPr>
            <p:spPr bwMode="auto">
              <a:xfrm>
                <a:off x="1630736" y="4409603"/>
                <a:ext cx="363285" cy="75061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837055" y="4921380"/>
                <a:ext cx="627835" cy="28658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1464890" y="4356069"/>
                <a:ext cx="737005" cy="121660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Arc 21"/>
              <p:cNvSpPr>
                <a:spLocks/>
              </p:cNvSpPr>
              <p:nvPr/>
            </p:nvSpPr>
            <p:spPr bwMode="auto">
              <a:xfrm rot="15767504">
                <a:off x="1121372" y="3594185"/>
                <a:ext cx="1083676" cy="620316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3209365" y="4485735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3377185" y="4629198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223254" y="4941461"/>
                <a:ext cx="990601" cy="1545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2427102" y="4386324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1868716" y="3338718"/>
                <a:ext cx="430740" cy="56092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5907976" y="3509129"/>
              <a:ext cx="737005" cy="929689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076125" y="3440527"/>
              <a:ext cx="339409" cy="7818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C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4092618" y="5082435"/>
              <a:ext cx="737005" cy="929689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60767" y="5054174"/>
              <a:ext cx="339409" cy="78377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D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>
              <a:endCxn id="14" idx="2"/>
            </p:cNvCxnSpPr>
            <p:nvPr/>
          </p:nvCxnSpPr>
          <p:spPr>
            <a:xfrm>
              <a:off x="4879588" y="3965828"/>
              <a:ext cx="1028388" cy="814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455"/>
            <p:cNvSpPr>
              <a:spLocks/>
            </p:cNvSpPr>
            <p:nvPr/>
          </p:nvSpPr>
          <p:spPr bwMode="auto">
            <a:xfrm flipH="1">
              <a:off x="3794864" y="4100587"/>
              <a:ext cx="805312" cy="116738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5119558" y="3440527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3443905" y="4356026"/>
              <a:ext cx="430740" cy="56092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56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322729"/>
            <a:ext cx="11779624" cy="58542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C = {1, 2, 3, 4, 5, 6}        </a:t>
            </a:r>
            <a:r>
              <a:rPr lang="en-IN" dirty="0" err="1"/>
              <a:t>Dtran</a:t>
            </a:r>
            <a:r>
              <a:rPr lang="en-IN" dirty="0"/>
              <a:t>[C, a] = </a:t>
            </a:r>
            <a:r>
              <a:rPr lang="en-IN" dirty="0" err="1"/>
              <a:t>followpos</a:t>
            </a:r>
            <a:r>
              <a:rPr lang="en-IN" dirty="0"/>
              <a:t>(1)</a:t>
            </a:r>
            <a:r>
              <a:rPr lang="en-IN" altLang="en-US" dirty="0" err="1">
                <a:sym typeface="Symbol" panose="05050102010706020507" pitchFamily="18" charset="2"/>
              </a:rPr>
              <a:t>Ufollowpos</a:t>
            </a:r>
            <a:r>
              <a:rPr lang="en-IN" altLang="en-US" dirty="0">
                <a:sym typeface="Symbol" panose="05050102010706020507" pitchFamily="18" charset="2"/>
              </a:rPr>
              <a:t>(3)U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(4)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D</a:t>
            </a:r>
            <a:r>
              <a:rPr lang="en-IN" dirty="0">
                <a:solidFill>
                  <a:srgbClr val="0000CC"/>
                </a:solidFill>
              </a:rPr>
              <a:t> = {1, 2, 3, 6}</a:t>
            </a:r>
            <a:r>
              <a:rPr lang="en-IN" dirty="0">
                <a:sym typeface="Symbol" panose="05050102010706020507" pitchFamily="18" charset="2"/>
              </a:rPr>
              <a:t>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{4, 5} U {6}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4, 5, 6}</a:t>
            </a:r>
            <a:r>
              <a:rPr lang="en-IN" dirty="0">
                <a:sym typeface="Symbol" panose="05050102010706020507" pitchFamily="18" charset="2"/>
              </a:rPr>
              <a:t> = C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</a:t>
            </a:r>
            <a:r>
              <a:rPr lang="en-IN" dirty="0" err="1"/>
              <a:t>Dtran</a:t>
            </a:r>
            <a:r>
              <a:rPr lang="en-IN" dirty="0"/>
              <a:t>[C,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(5)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U{6}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6}</a:t>
            </a:r>
            <a:r>
              <a:rPr lang="en-IN" dirty="0">
                <a:sym typeface="Symbol" panose="05050102010706020507" pitchFamily="18" charset="2"/>
              </a:rPr>
              <a:t> = D</a:t>
            </a:r>
          </a:p>
          <a:p>
            <a:pPr marL="0" indent="0">
              <a:buNone/>
            </a:pPr>
            <a:r>
              <a:rPr lang="en-IN" dirty="0"/>
              <a:t>                                          </a:t>
            </a:r>
            <a:r>
              <a:rPr lang="en-IN" dirty="0" err="1"/>
              <a:t>Dtran</a:t>
            </a:r>
            <a:r>
              <a:rPr lang="en-IN" dirty="0"/>
              <a:t>[D, a] = </a:t>
            </a:r>
            <a:r>
              <a:rPr lang="en-IN" dirty="0" err="1"/>
              <a:t>followpos</a:t>
            </a:r>
            <a:r>
              <a:rPr lang="en-IN" dirty="0"/>
              <a:t>(1)</a:t>
            </a:r>
            <a:r>
              <a:rPr lang="en-IN" altLang="en-US" dirty="0" err="1">
                <a:sym typeface="Symbol" panose="05050102010706020507" pitchFamily="18" charset="2"/>
              </a:rPr>
              <a:t>Ufollowpos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</a:t>
            </a:r>
            <a:r>
              <a:rPr lang="en-IN" dirty="0">
                <a:sym typeface="Symbol" panose="05050102010706020507" pitchFamily="18" charset="2"/>
              </a:rPr>
              <a:t>= {1, 2, 3} </a:t>
            </a:r>
            <a:r>
              <a:rPr lang="en-IN" altLang="en-US" dirty="0">
                <a:sym typeface="Symbol" panose="05050102010706020507" pitchFamily="18" charset="2"/>
              </a:rPr>
              <a:t>U {4, 5}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4, 5}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</a:t>
            </a:r>
            <a:r>
              <a:rPr lang="en-IN" dirty="0" err="1"/>
              <a:t>Dtran</a:t>
            </a:r>
            <a:r>
              <a:rPr lang="en-IN" dirty="0"/>
              <a:t>[D,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</a:p>
          <a:p>
            <a:pPr marL="0" indent="0">
              <a:buNone/>
            </a:pPr>
            <a:r>
              <a:rPr lang="en-IN">
                <a:sym typeface="Symbol" panose="05050102010706020507" pitchFamily="18" charset="2"/>
              </a:rPr>
              <a:t>                                                                                                    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424109" y="3387629"/>
            <a:ext cx="363285" cy="750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30428" y="3899406"/>
            <a:ext cx="627835" cy="2865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2258263" y="3334095"/>
            <a:ext cx="737005" cy="121660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rc 21"/>
          <p:cNvSpPr>
            <a:spLocks/>
          </p:cNvSpPr>
          <p:nvPr/>
        </p:nvSpPr>
        <p:spPr bwMode="auto">
          <a:xfrm rot="15767504">
            <a:off x="1914745" y="2572211"/>
            <a:ext cx="1083676" cy="620316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4002738" y="3463761"/>
            <a:ext cx="874060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170558" y="3607224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16627" y="3919487"/>
            <a:ext cx="990601" cy="154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220475" y="3364350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662089" y="2316744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907976" y="3509129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76125" y="3440527"/>
            <a:ext cx="339409" cy="781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C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092618" y="5082435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260767" y="5054174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D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4879588" y="3965828"/>
            <a:ext cx="1028388" cy="8146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455"/>
          <p:cNvSpPr>
            <a:spLocks/>
          </p:cNvSpPr>
          <p:nvPr/>
        </p:nvSpPr>
        <p:spPr bwMode="auto">
          <a:xfrm flipH="1">
            <a:off x="3794864" y="4181269"/>
            <a:ext cx="805312" cy="116738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119558" y="3440527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rc 21"/>
          <p:cNvSpPr>
            <a:spLocks/>
          </p:cNvSpPr>
          <p:nvPr/>
        </p:nvSpPr>
        <p:spPr bwMode="auto">
          <a:xfrm rot="2002177">
            <a:off x="6523380" y="4085141"/>
            <a:ext cx="669641" cy="580419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 rot="7834673">
            <a:off x="7037722" y="3793337"/>
            <a:ext cx="403036" cy="346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7082027" y="4015878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24247" y="4358891"/>
            <a:ext cx="1220844" cy="108716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455"/>
          <p:cNvSpPr>
            <a:spLocks/>
          </p:cNvSpPr>
          <p:nvPr/>
        </p:nvSpPr>
        <p:spPr bwMode="auto">
          <a:xfrm rot="10976617" flipH="1">
            <a:off x="4298719" y="4232435"/>
            <a:ext cx="719005" cy="103553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Arrow Connector 31"/>
          <p:cNvCxnSpPr>
            <a:stCxn id="8" idx="2"/>
          </p:cNvCxnSpPr>
          <p:nvPr/>
        </p:nvCxnSpPr>
        <p:spPr>
          <a:xfrm flipH="1" flipV="1">
            <a:off x="2783820" y="4450403"/>
            <a:ext cx="1308798" cy="109687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908683" y="4258063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3419225" y="4269834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5478011" y="4583053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075613" y="4710172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4143664" y="5234835"/>
            <a:ext cx="625746" cy="60311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942599" y="3653276"/>
            <a:ext cx="638980" cy="60311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236338"/>
            <a:ext cx="10735614" cy="79397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2030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language L(r) denoted by a regular expression r is defined by the following rules,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 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empty set  L () = {}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 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empty set  L () = {}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For 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set L (a) = {a}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latin typeface="Times New Roman" panose="02020603050405020304" pitchFamily="18" charset="0"/>
              </a:rPr>
              <a:t>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are regular expressions, then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4) 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/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sym typeface="Symbol" panose="05050102010706020507" pitchFamily="18" charset="2"/>
              </a:rPr>
              <a:t>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5) </a:t>
            </a:r>
            <a:r>
              <a:rPr lang="en-US" altLang="en-US" dirty="0">
                <a:sym typeface="Symbol" panose="05050102010706020507" pitchFamily="18" charset="2"/>
              </a:rPr>
              <a:t>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  <a:r>
              <a:rPr lang="en-US" altLang="en-US" i="1" dirty="0">
                <a:latin typeface="Times New Roman" panose="02020603050405020304" pitchFamily="18" charset="0"/>
              </a:rPr>
              <a:t>.</a:t>
            </a:r>
            <a:r>
              <a:rPr lang="en-US" altLang="en-US" dirty="0">
                <a:sym typeface="Symbol" panose="05050102010706020507" pitchFamily="18" charset="2"/>
              </a:rPr>
              <a:t>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6) </a:t>
            </a:r>
            <a:r>
              <a:rPr lang="en-US" altLang="en-US" dirty="0">
                <a:sym typeface="Symbol" panose="05050102010706020507" pitchFamily="18" charset="2"/>
              </a:rPr>
              <a:t>L ((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)) = L(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7)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*) = (L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))*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7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326"/>
            <a:ext cx="10515600" cy="39937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Construct DFA for the following regular expressions: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/>
              <a:t>(a/b)*a(a/b) (a/b)</a:t>
            </a:r>
          </a:p>
          <a:p>
            <a:pPr marL="514350" indent="-514350">
              <a:buAutoNum type="arabicParenR"/>
            </a:pPr>
            <a:r>
              <a:rPr lang="en-IN" dirty="0"/>
              <a:t> (a/b)*</a:t>
            </a:r>
            <a:r>
              <a:rPr lang="en-IN" dirty="0" err="1"/>
              <a:t>abb</a:t>
            </a:r>
            <a:r>
              <a:rPr lang="en-IN" dirty="0"/>
              <a:t>(a/b)*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/>
              <a:t> (a/b)*a(a/b)(a/b)(a/b)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/>
              <a:t> (a/b)*a(a/b)*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IN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9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365125"/>
            <a:ext cx="10658341" cy="72957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39280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Exhibit the language L(a* . (a / b)) in set notation</a:t>
            </a:r>
          </a:p>
          <a:p>
            <a:pPr marL="0" indent="0">
              <a:buNone/>
            </a:pPr>
            <a:r>
              <a:rPr lang="en-IN" dirty="0"/>
              <a:t>L(a* . (a / b)) = L(a*) . L( (a / b))</a:t>
            </a:r>
          </a:p>
          <a:p>
            <a:pPr marL="0" indent="0">
              <a:buNone/>
            </a:pPr>
            <a:r>
              <a:rPr lang="en-IN" dirty="0"/>
              <a:t>                        = (L(a))*. L(a / b))</a:t>
            </a:r>
          </a:p>
          <a:p>
            <a:pPr marL="0" indent="0">
              <a:buNone/>
            </a:pPr>
            <a:r>
              <a:rPr lang="en-IN" dirty="0"/>
              <a:t>                        = (L(a))*. L(a) </a:t>
            </a:r>
            <a:r>
              <a:rPr lang="en-IN" altLang="en-US" dirty="0">
                <a:sym typeface="Symbol" panose="05050102010706020507" pitchFamily="18" charset="2"/>
              </a:rPr>
              <a:t>U L(</a:t>
            </a:r>
            <a:r>
              <a:rPr lang="en-IN" dirty="0"/>
              <a:t>b)</a:t>
            </a:r>
          </a:p>
          <a:p>
            <a:pPr marL="0" indent="0">
              <a:buNone/>
            </a:pPr>
            <a:r>
              <a:rPr lang="en-IN" dirty="0"/>
              <a:t>                        = { a }*. { a }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dirty="0"/>
              <a:t>{ b }</a:t>
            </a:r>
          </a:p>
          <a:p>
            <a:pPr marL="0" indent="0">
              <a:buNone/>
            </a:pPr>
            <a:r>
              <a:rPr lang="en-IN" dirty="0"/>
              <a:t>                        = {</a:t>
            </a:r>
            <a:r>
              <a:rPr lang="en-US" altLang="en-US" dirty="0">
                <a:sym typeface="Symbol" panose="05050102010706020507" pitchFamily="18" charset="2"/>
              </a:rPr>
              <a:t>, </a:t>
            </a:r>
            <a:r>
              <a:rPr lang="en-IN" dirty="0"/>
              <a:t>a, aa, </a:t>
            </a:r>
            <a:r>
              <a:rPr lang="en-IN" dirty="0" err="1"/>
              <a:t>aaa</a:t>
            </a:r>
            <a:r>
              <a:rPr lang="en-IN" dirty="0"/>
              <a:t>,. . .  }. { a, b}</a:t>
            </a:r>
          </a:p>
          <a:p>
            <a:pPr marL="0" indent="0">
              <a:buNone/>
            </a:pPr>
            <a:r>
              <a:rPr lang="en-IN" dirty="0"/>
              <a:t>                        = </a:t>
            </a:r>
            <a:r>
              <a:rPr lang="en-IN" dirty="0">
                <a:solidFill>
                  <a:srgbClr val="0000CC"/>
                </a:solidFill>
              </a:rPr>
              <a:t>{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, </a:t>
            </a:r>
            <a:r>
              <a:rPr lang="en-IN" dirty="0">
                <a:solidFill>
                  <a:srgbClr val="0000CC"/>
                </a:solidFill>
              </a:rPr>
              <a:t>aa, </a:t>
            </a:r>
            <a:r>
              <a:rPr lang="en-IN" dirty="0" err="1">
                <a:solidFill>
                  <a:srgbClr val="0000CC"/>
                </a:solidFill>
              </a:rPr>
              <a:t>aaa</a:t>
            </a:r>
            <a:r>
              <a:rPr lang="en-IN" dirty="0">
                <a:solidFill>
                  <a:srgbClr val="0000CC"/>
                </a:solidFill>
              </a:rPr>
              <a:t>, </a:t>
            </a:r>
            <a:r>
              <a:rPr lang="en-IN" dirty="0" err="1">
                <a:solidFill>
                  <a:srgbClr val="0000CC"/>
                </a:solidFill>
              </a:rPr>
              <a:t>aaaa</a:t>
            </a:r>
            <a:r>
              <a:rPr lang="en-IN" dirty="0">
                <a:solidFill>
                  <a:srgbClr val="0000CC"/>
                </a:solidFill>
              </a:rPr>
              <a:t>,. . . ,b, ab, </a:t>
            </a:r>
            <a:r>
              <a:rPr lang="en-IN" dirty="0" err="1">
                <a:solidFill>
                  <a:srgbClr val="0000CC"/>
                </a:solidFill>
              </a:rPr>
              <a:t>aab</a:t>
            </a:r>
            <a:r>
              <a:rPr lang="en-IN" dirty="0">
                <a:solidFill>
                  <a:srgbClr val="0000CC"/>
                </a:solidFill>
              </a:rPr>
              <a:t>, </a:t>
            </a:r>
            <a:r>
              <a:rPr lang="en-IN" dirty="0" err="1">
                <a:solidFill>
                  <a:srgbClr val="0000CC"/>
                </a:solidFill>
              </a:rPr>
              <a:t>aaab</a:t>
            </a:r>
            <a:r>
              <a:rPr lang="en-IN" dirty="0">
                <a:solidFill>
                  <a:srgbClr val="0000CC"/>
                </a:solidFill>
              </a:rPr>
              <a:t>,. . .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8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365126"/>
            <a:ext cx="10709856" cy="74245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528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r = (a / b)*. (a / bb), find L(r)</a:t>
            </a:r>
          </a:p>
          <a:p>
            <a:pPr marL="0" indent="0">
              <a:buNone/>
            </a:pPr>
            <a:r>
              <a:rPr lang="en-IN" dirty="0"/>
              <a:t>L(r) = L((a / b)*. (a / bb))</a:t>
            </a:r>
          </a:p>
          <a:p>
            <a:pPr marL="0" indent="0">
              <a:buNone/>
            </a:pPr>
            <a:r>
              <a:rPr lang="en-IN" dirty="0"/>
              <a:t>       = L((a / b)*).  L(a / bb)</a:t>
            </a:r>
          </a:p>
          <a:p>
            <a:pPr marL="0" indent="0">
              <a:buNone/>
            </a:pPr>
            <a:r>
              <a:rPr lang="en-IN" dirty="0"/>
              <a:t>       = (L(a / b))*.  L(a / bb)</a:t>
            </a:r>
          </a:p>
          <a:p>
            <a:pPr marL="0" indent="0">
              <a:buNone/>
            </a:pPr>
            <a:r>
              <a:rPr lang="en-IN" dirty="0"/>
              <a:t>       = (L(a) </a:t>
            </a:r>
            <a:r>
              <a:rPr lang="en-IN" altLang="en-US" dirty="0">
                <a:sym typeface="Symbol" panose="05050102010706020507" pitchFamily="18" charset="2"/>
              </a:rPr>
              <a:t>U L(</a:t>
            </a:r>
            <a:r>
              <a:rPr lang="en-IN" dirty="0"/>
              <a:t>b))* . L(a)</a:t>
            </a:r>
            <a:r>
              <a:rPr lang="en-IN" altLang="en-US" dirty="0">
                <a:sym typeface="Symbol" panose="05050102010706020507" pitchFamily="18" charset="2"/>
              </a:rPr>
              <a:t> U L(</a:t>
            </a:r>
            <a:r>
              <a:rPr lang="en-IN" dirty="0"/>
              <a:t>bb)</a:t>
            </a:r>
          </a:p>
          <a:p>
            <a:pPr marL="0" indent="0">
              <a:buNone/>
            </a:pPr>
            <a:r>
              <a:rPr lang="en-IN" dirty="0"/>
              <a:t>       = {a, b}* . {a} </a:t>
            </a:r>
            <a:r>
              <a:rPr lang="en-IN" altLang="en-US" dirty="0">
                <a:sym typeface="Symbol" panose="05050102010706020507" pitchFamily="18" charset="2"/>
              </a:rPr>
              <a:t>U {</a:t>
            </a:r>
            <a:r>
              <a:rPr lang="en-IN" dirty="0"/>
              <a:t>b}.{b}</a:t>
            </a:r>
          </a:p>
          <a:p>
            <a:pPr marL="0" indent="0">
              <a:buNone/>
            </a:pPr>
            <a:r>
              <a:rPr lang="en-IN" dirty="0"/>
              <a:t>       = {a, b}* . {a} </a:t>
            </a:r>
            <a:r>
              <a:rPr lang="en-IN" altLang="en-US" dirty="0">
                <a:sym typeface="Symbol" panose="05050102010706020507" pitchFamily="18" charset="2"/>
              </a:rPr>
              <a:t>U {</a:t>
            </a:r>
            <a:r>
              <a:rPr lang="en-IN" dirty="0"/>
              <a:t>bb}</a:t>
            </a:r>
          </a:p>
          <a:p>
            <a:pPr marL="0" indent="0">
              <a:buNone/>
            </a:pPr>
            <a:r>
              <a:rPr lang="en-IN" dirty="0"/>
              <a:t>       = {a, b}* . {a, bb} </a:t>
            </a:r>
          </a:p>
          <a:p>
            <a:pPr marL="0" indent="0">
              <a:buNone/>
            </a:pPr>
            <a:r>
              <a:rPr lang="en-IN" dirty="0"/>
              <a:t>       = {</a:t>
            </a:r>
            <a:r>
              <a:rPr lang="en-US" altLang="en-US" dirty="0">
                <a:sym typeface="Symbol" panose="05050102010706020507" pitchFamily="18" charset="2"/>
              </a:rPr>
              <a:t>, </a:t>
            </a:r>
            <a:r>
              <a:rPr lang="en-IN" dirty="0"/>
              <a:t>a, b, aa, ab, </a:t>
            </a:r>
            <a:r>
              <a:rPr lang="en-IN" dirty="0" err="1"/>
              <a:t>ba</a:t>
            </a:r>
            <a:r>
              <a:rPr lang="en-IN" dirty="0"/>
              <a:t>, bb,. . .} . {a, bb}</a:t>
            </a:r>
          </a:p>
          <a:p>
            <a:pPr marL="0" indent="0">
              <a:buNone/>
            </a:pPr>
            <a:r>
              <a:rPr lang="en-IN" dirty="0"/>
              <a:t>       = {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a</a:t>
            </a:r>
            <a:r>
              <a:rPr lang="en-IN" dirty="0"/>
              <a:t>a, </a:t>
            </a:r>
            <a:r>
              <a:rPr lang="en-IN" dirty="0" err="1"/>
              <a:t>ba</a:t>
            </a:r>
            <a:r>
              <a:rPr lang="en-IN" dirty="0"/>
              <a:t>, </a:t>
            </a:r>
            <a:r>
              <a:rPr lang="en-IN" dirty="0" err="1"/>
              <a:t>aaa</a:t>
            </a:r>
            <a:r>
              <a:rPr lang="en-IN" dirty="0"/>
              <a:t>, aba, baa, </a:t>
            </a:r>
            <a:r>
              <a:rPr lang="en-IN" dirty="0" err="1"/>
              <a:t>bba</a:t>
            </a:r>
            <a:r>
              <a:rPr lang="en-IN" dirty="0"/>
              <a:t>,. . .,bb, </a:t>
            </a:r>
            <a:r>
              <a:rPr lang="en-IN" dirty="0" err="1"/>
              <a:t>abb</a:t>
            </a:r>
            <a:r>
              <a:rPr lang="en-IN" dirty="0"/>
              <a:t>, </a:t>
            </a:r>
            <a:r>
              <a:rPr lang="en-IN" dirty="0" err="1"/>
              <a:t>bbb</a:t>
            </a:r>
            <a:r>
              <a:rPr lang="en-IN" dirty="0"/>
              <a:t>, </a:t>
            </a:r>
            <a:r>
              <a:rPr lang="en-IN" dirty="0" err="1"/>
              <a:t>aabb</a:t>
            </a:r>
            <a:r>
              <a:rPr lang="en-IN" dirty="0"/>
              <a:t>, </a:t>
            </a:r>
            <a:r>
              <a:rPr lang="en-IN" dirty="0" err="1"/>
              <a:t>abbb</a:t>
            </a:r>
            <a:r>
              <a:rPr lang="en-IN" dirty="0"/>
              <a:t>, . . .} </a:t>
            </a:r>
          </a:p>
        </p:txBody>
      </p:sp>
    </p:spTree>
    <p:extLst>
      <p:ext uri="{BB962C8B-B14F-4D97-AF65-F5344CB8AC3E}">
        <p14:creationId xmlns:p14="http://schemas.microsoft.com/office/powerpoint/2010/main" val="33569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21"/>
            <a:ext cx="10515600" cy="7984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311"/>
            <a:ext cx="10855817" cy="55379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Describe the following sets by regular expressions</a:t>
            </a:r>
          </a:p>
          <a:p>
            <a:pPr marL="514350" indent="-514350">
              <a:buAutoNum type="arabicParenR"/>
            </a:pP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dirty="0"/>
              <a:t> = the set of all strings of 0’s and 1’s ending with 00</a:t>
            </a:r>
          </a:p>
          <a:p>
            <a:pPr marL="514350" indent="-514350">
              <a:buAutoNum type="arabicParenR"/>
            </a:pPr>
            <a:r>
              <a:rPr lang="en-IN" dirty="0"/>
              <a:t>L</a:t>
            </a:r>
            <a:r>
              <a:rPr lang="en-IN" baseline="-25000" dirty="0"/>
              <a:t>2</a:t>
            </a:r>
            <a:r>
              <a:rPr lang="en-IN" dirty="0"/>
              <a:t> = the set of all strings of 0’s and 1’s and beginning with 0 and ending with 1</a:t>
            </a:r>
          </a:p>
          <a:p>
            <a:pPr marL="514350" indent="-514350">
              <a:buAutoNum type="arabicParenR"/>
            </a:pPr>
            <a:r>
              <a:rPr lang="en-IN" baseline="-25000" dirty="0"/>
              <a:t> </a:t>
            </a:r>
            <a:r>
              <a:rPr lang="en-IN" dirty="0"/>
              <a:t>L</a:t>
            </a:r>
            <a:r>
              <a:rPr lang="en-IN" baseline="-25000" dirty="0"/>
              <a:t>3</a:t>
            </a:r>
            <a:r>
              <a:rPr lang="en-IN" dirty="0"/>
              <a:t> = {</a:t>
            </a:r>
            <a:r>
              <a:rPr lang="en-US" altLang="en-US" dirty="0">
                <a:sym typeface="Symbol" panose="05050102010706020507" pitchFamily="18" charset="2"/>
              </a:rPr>
              <a:t>, aa, </a:t>
            </a:r>
            <a:r>
              <a:rPr lang="en-US" altLang="en-US" dirty="0" err="1">
                <a:sym typeface="Symbol" panose="05050102010706020507" pitchFamily="18" charset="2"/>
              </a:rPr>
              <a:t>aaaa</a:t>
            </a:r>
            <a:r>
              <a:rPr lang="en-US" altLang="en-US" dirty="0">
                <a:sym typeface="Symbol" panose="05050102010706020507" pitchFamily="18" charset="2"/>
              </a:rPr>
              <a:t>, . . . }</a:t>
            </a: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set of all strings of 0’s and 1’s with at least two consecutive zeros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set of all strings of a’s and b’s whose length is divisible by 6</a:t>
            </a:r>
          </a:p>
          <a:p>
            <a:pPr marL="514350" indent="-514350">
              <a:buAutoNum type="arabicParenR"/>
            </a:pPr>
            <a:r>
              <a:rPr lang="en-IN" baseline="-25000" dirty="0"/>
              <a:t> </a:t>
            </a:r>
            <a:r>
              <a:rPr lang="en-US" dirty="0">
                <a:sym typeface="Symbol" panose="05050102010706020507" pitchFamily="18" charset="2"/>
              </a:rPr>
              <a:t>The set of all strings of a’s and b’s whose 5</a:t>
            </a:r>
            <a:r>
              <a:rPr lang="en-US" baseline="30000" dirty="0">
                <a:sym typeface="Symbol" panose="05050102010706020507" pitchFamily="18" charset="2"/>
              </a:rPr>
              <a:t>th</a:t>
            </a:r>
            <a:r>
              <a:rPr lang="en-US" dirty="0">
                <a:sym typeface="Symbol" panose="05050102010706020507" pitchFamily="18" charset="2"/>
              </a:rPr>
              <a:t> last symbol is b</a:t>
            </a:r>
            <a:endParaRPr lang="en-IN" baseline="-25000" dirty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expression r = (aa)* (bb)*b denotes the set of strings with an even number of a’s followed by an odd number of b’s</a:t>
            </a: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IN" dirty="0"/>
              <a:t>L</a:t>
            </a:r>
            <a:r>
              <a:rPr lang="en-IN" baseline="-25000" dirty="0"/>
              <a:t>4</a:t>
            </a:r>
            <a:r>
              <a:rPr lang="en-IN" dirty="0"/>
              <a:t> = {a</a:t>
            </a:r>
            <a:r>
              <a:rPr lang="en-IN" baseline="30000" dirty="0"/>
              <a:t>n</a:t>
            </a:r>
            <a:r>
              <a:rPr lang="en-IN" dirty="0"/>
              <a:t> </a:t>
            </a:r>
            <a:r>
              <a:rPr lang="en-IN" dirty="0" err="1"/>
              <a:t>b</a:t>
            </a:r>
            <a:r>
              <a:rPr lang="en-IN" baseline="30000" dirty="0" err="1"/>
              <a:t>m</a:t>
            </a:r>
            <a:r>
              <a:rPr lang="en-IN" dirty="0"/>
              <a:t>  / n ≥ 4 , m ≤ 3}</a:t>
            </a:r>
            <a:endParaRPr lang="en-US" dirty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83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4"/>
            <a:ext cx="10515600" cy="432730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1)  (0 / 1)*00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0(0 / 1)*1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(aa)*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(0 / 1)*00(0 / 1)*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[(a / b)</a:t>
            </a:r>
            <a:r>
              <a:rPr lang="en-IN" baseline="30000" dirty="0">
                <a:solidFill>
                  <a:srgbClr val="0000CC"/>
                </a:solidFill>
              </a:rPr>
              <a:t>6</a:t>
            </a:r>
            <a:r>
              <a:rPr lang="en-IN" dirty="0">
                <a:solidFill>
                  <a:srgbClr val="0000CC"/>
                </a:solidFill>
              </a:rPr>
              <a:t>]*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(a / b)*b(a / b)</a:t>
            </a:r>
            <a:r>
              <a:rPr lang="en-IN" baseline="30000" dirty="0">
                <a:solidFill>
                  <a:srgbClr val="0000CC"/>
                </a:solidFill>
              </a:rPr>
              <a:t>4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7)   L(r) = {a</a:t>
            </a:r>
            <a:r>
              <a:rPr lang="en-IN" baseline="30000" dirty="0">
                <a:solidFill>
                  <a:srgbClr val="0000CC"/>
                </a:solidFill>
              </a:rPr>
              <a:t>2n</a:t>
            </a:r>
            <a:r>
              <a:rPr lang="en-IN" dirty="0">
                <a:solidFill>
                  <a:srgbClr val="0000CC"/>
                </a:solidFill>
              </a:rPr>
              <a:t> b</a:t>
            </a:r>
            <a:r>
              <a:rPr lang="en-IN" baseline="30000" dirty="0">
                <a:solidFill>
                  <a:srgbClr val="0000CC"/>
                </a:solidFill>
              </a:rPr>
              <a:t>2m+1</a:t>
            </a:r>
            <a:r>
              <a:rPr lang="en-IN" dirty="0">
                <a:solidFill>
                  <a:srgbClr val="0000CC"/>
                </a:solidFill>
              </a:rPr>
              <a:t>  / n ≥ 0 , m ≥ 0 }</a:t>
            </a:r>
            <a:endParaRPr lang="en-US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8)   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aaaaa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*(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/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b / bb /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bbb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)</a:t>
            </a:r>
          </a:p>
          <a:p>
            <a:pPr marL="514350" indent="-514350">
              <a:buAutoNum type="arabicParenR" startAt="2"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79397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5250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Theorem: Let r be a regular expression, then there exists some NFA with </a:t>
            </a:r>
            <a:r>
              <a:rPr lang="en-US" altLang="en-US" dirty="0">
                <a:sym typeface="Symbol" panose="05050102010706020507" pitchFamily="18" charset="2"/>
              </a:rPr>
              <a:t>-moves that accept L(r). Consequently, L(r) is a regular language.</a:t>
            </a:r>
          </a:p>
          <a:p>
            <a:pPr marL="0" indent="0">
              <a:buNone/>
            </a:pPr>
            <a:r>
              <a:rPr lang="en-US" i="1" dirty="0">
                <a:sym typeface="Symbol" panose="05050102010706020507" pitchFamily="18" charset="2"/>
              </a:rPr>
              <a:t>Proof</a:t>
            </a:r>
            <a:r>
              <a:rPr lang="en-US" dirty="0">
                <a:sym typeface="Symbol" panose="05050102010706020507" pitchFamily="18" charset="2"/>
              </a:rPr>
              <a:t>:  We begin with automata that accepts the language for primitive regular expressions </a:t>
            </a:r>
            <a:r>
              <a:rPr lang="en-US" altLang="en-US" dirty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</a:t>
            </a:r>
          </a:p>
          <a:p>
            <a:pPr marL="571500" indent="-571500">
              <a:buAutoNum type="romanLcParenR"/>
            </a:pPr>
            <a:r>
              <a:rPr lang="en-US" dirty="0">
                <a:sym typeface="Symbol" panose="05050102010706020507" pitchFamily="18" charset="2"/>
              </a:rPr>
              <a:t>a) NFA accepts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marL="571500" indent="-571500">
              <a:buAutoNum type="romanLcParenR"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b) NFA accepts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dirty="0">
                <a:sym typeface="Symbol" panose="05050102010706020507" pitchFamily="18" charset="2"/>
              </a:rPr>
              <a:t>                                  c) NFA accepts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</a:t>
            </a:r>
            <a:endParaRPr lang="en-US" dirty="0">
              <a:sym typeface="Symbol" panose="05050102010706020507" pitchFamily="18" charset="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92814" y="3459047"/>
            <a:ext cx="2443163" cy="617538"/>
            <a:chOff x="864" y="1392"/>
            <a:chExt cx="1539" cy="38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6881618" y="5187498"/>
            <a:ext cx="2443163" cy="655638"/>
            <a:chOff x="960" y="3576"/>
            <a:chExt cx="1539" cy="41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960" y="3600"/>
              <a:ext cx="1539" cy="389"/>
              <a:chOff x="864" y="1392"/>
              <a:chExt cx="1539" cy="389"/>
            </a:xfrm>
          </p:grpSpPr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800">
                  <a:solidFill>
                    <a:srgbClr val="000000"/>
                  </a:solidFill>
                  <a:latin typeface="Arial" pitchFamily="34" charset="0"/>
                  <a:cs typeface="Angsana New" pitchFamily="18" charset="-34"/>
                </a:endParaRPr>
              </a:p>
            </p:txBody>
          </p:sp>
          <p:grpSp>
            <p:nvGrpSpPr>
              <p:cNvPr id="16" name="Group 21"/>
              <p:cNvGrpSpPr>
                <a:grpSpLocks/>
              </p:cNvGrpSpPr>
              <p:nvPr/>
            </p:nvGrpSpPr>
            <p:grpSpPr bwMode="auto">
              <a:xfrm>
                <a:off x="2016" y="1392"/>
                <a:ext cx="387" cy="389"/>
                <a:chOff x="755" y="1461"/>
                <a:chExt cx="446" cy="434"/>
              </a:xfrm>
            </p:grpSpPr>
            <p:sp>
              <p:nvSpPr>
                <p:cNvPr id="18" name="Oval 22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algn="ctr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en-US" sz="2000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9" name="Oval 23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00" y="1392"/>
                <a:ext cx="387" cy="3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68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814" y="3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rPr>
                <a:t>a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744561" y="5349862"/>
            <a:ext cx="2443163" cy="617538"/>
            <a:chOff x="864" y="1392"/>
            <a:chExt cx="1539" cy="389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887561" y="56546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80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001810" y="5311762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 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77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7F19D81EBEB44BF4CB7B0C6E477EC" ma:contentTypeVersion="3" ma:contentTypeDescription="Create a new document." ma:contentTypeScope="" ma:versionID="ff8283cc494650b85d6c6965bb6a8617">
  <xsd:schema xmlns:xsd="http://www.w3.org/2001/XMLSchema" xmlns:xs="http://www.w3.org/2001/XMLSchema" xmlns:p="http://schemas.microsoft.com/office/2006/metadata/properties" xmlns:ns2="d9ab1c18-2e9f-4a57-ab77-4bf221f92dd5" targetNamespace="http://schemas.microsoft.com/office/2006/metadata/properties" ma:root="true" ma:fieldsID="74fada640e226d9f17c76f0a65a23601" ns2:_="">
    <xsd:import namespace="d9ab1c18-2e9f-4a57-ab77-4bf221f92d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b1c18-2e9f-4a57-ab77-4bf221f92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7484FB-2359-49CC-9A96-657FE362AF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76F17B-D54F-4E69-BC46-26FB974447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ab1c18-2e9f-4a57-ab77-4bf221f92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0C4079-198A-4A16-9FF4-D35C2B88D5A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3744</TotalTime>
  <Words>2659</Words>
  <Application>Microsoft Office PowerPoint</Application>
  <PresentationFormat>Widescreen</PresentationFormat>
  <Paragraphs>483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CSI2005 Principles of Compiler Design </vt:lpstr>
      <vt:lpstr>Regular Expression</vt:lpstr>
      <vt:lpstr>Regular Expression</vt:lpstr>
      <vt:lpstr>Languages associated with regular expressions</vt:lpstr>
      <vt:lpstr>Languages associated with regular expressions</vt:lpstr>
      <vt:lpstr>Languages associated with regular expressions</vt:lpstr>
      <vt:lpstr>Examples</vt:lpstr>
      <vt:lpstr>Examples</vt:lpstr>
      <vt:lpstr>Regular expression to -NFA </vt:lpstr>
      <vt:lpstr>Regular expression to -NFA </vt:lpstr>
      <vt:lpstr>Regular expression to -NFA 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 Method – (RE to DFA)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Computing  followpos()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Windows User</cp:lastModifiedBy>
  <cp:revision>584</cp:revision>
  <dcterms:created xsi:type="dcterms:W3CDTF">2018-07-03T04:52:28Z</dcterms:created>
  <dcterms:modified xsi:type="dcterms:W3CDTF">2023-07-24T19:43:50Z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0x0101002D17F19D81EBEB44BF4CB7B0C6E477EC</vt:lpwstr>
  </property>
</Properties>
</file>