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11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slides/slide53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7EBA-74FD-43DC-8EA8-07A69800FC1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B4E8-C940-4A8B-B17D-0E347420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7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7EBA-74FD-43DC-8EA8-07A69800FC1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B4E8-C940-4A8B-B17D-0E347420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1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7EBA-74FD-43DC-8EA8-07A69800FC1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B4E8-C940-4A8B-B17D-0E347420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9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7EBA-74FD-43DC-8EA8-07A69800FC1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B4E8-C940-4A8B-B17D-0E347420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7EBA-74FD-43DC-8EA8-07A69800FC1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B4E8-C940-4A8B-B17D-0E347420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4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7EBA-74FD-43DC-8EA8-07A69800FC1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B4E8-C940-4A8B-B17D-0E347420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1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7EBA-74FD-43DC-8EA8-07A69800FC1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B4E8-C940-4A8B-B17D-0E347420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2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7EBA-74FD-43DC-8EA8-07A69800FC1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B4E8-C940-4A8B-B17D-0E347420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0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7EBA-74FD-43DC-8EA8-07A69800FC1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B4E8-C940-4A8B-B17D-0E347420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4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7EBA-74FD-43DC-8EA8-07A69800FC1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B4E8-C940-4A8B-B17D-0E347420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7EBA-74FD-43DC-8EA8-07A69800FC1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B4E8-C940-4A8B-B17D-0E347420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9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7EBA-74FD-43DC-8EA8-07A69800FC1A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B4E8-C940-4A8B-B17D-0E347420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4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LR Parsers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4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(SLR) Parsing Tables for Expression Grammar</a:t>
            </a:r>
          </a:p>
        </p:txBody>
      </p:sp>
      <p:graphicFrame>
        <p:nvGraphicFramePr>
          <p:cNvPr id="289136" name="Group 368"/>
          <p:cNvGraphicFramePr>
            <a:graphicFrameLocks noGrp="1"/>
          </p:cNvGraphicFramePr>
          <p:nvPr/>
        </p:nvGraphicFramePr>
        <p:xfrm>
          <a:off x="4114801" y="1447801"/>
          <a:ext cx="5813429" cy="4754646"/>
        </p:xfrm>
        <a:graphic>
          <a:graphicData uri="http://schemas.openxmlformats.org/drawingml/2006/table">
            <a:tbl>
              <a:tblPr/>
              <a:tblGrid>
                <a:gridCol w="685762"/>
                <a:gridCol w="555595"/>
                <a:gridCol w="558770"/>
                <a:gridCol w="557183"/>
                <a:gridCol w="555595"/>
                <a:gridCol w="557182"/>
                <a:gridCol w="555595"/>
                <a:gridCol w="208270"/>
                <a:gridCol w="576231"/>
                <a:gridCol w="539721"/>
                <a:gridCol w="463525"/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 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s6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acc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r2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s7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r2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r2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r6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r6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r6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r6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s6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s11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r1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s7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r1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r1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518" name="Text Box 367"/>
          <p:cNvSpPr txBox="1">
            <a:spLocks noChangeArrowheads="1"/>
          </p:cNvSpPr>
          <p:nvPr/>
        </p:nvSpPr>
        <p:spPr bwMode="auto">
          <a:xfrm>
            <a:off x="5562601" y="990600"/>
            <a:ext cx="178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Action Table</a:t>
            </a:r>
          </a:p>
        </p:txBody>
      </p:sp>
      <p:sp>
        <p:nvSpPr>
          <p:cNvPr id="57519" name="Text Box 369"/>
          <p:cNvSpPr txBox="1">
            <a:spLocks noChangeArrowheads="1"/>
          </p:cNvSpPr>
          <p:nvPr/>
        </p:nvSpPr>
        <p:spPr bwMode="auto">
          <a:xfrm>
            <a:off x="8305800" y="990600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Goto Table</a:t>
            </a:r>
          </a:p>
        </p:txBody>
      </p:sp>
      <p:sp>
        <p:nvSpPr>
          <p:cNvPr id="57520" name="Text Box 370"/>
          <p:cNvSpPr txBox="1">
            <a:spLocks noChangeArrowheads="1"/>
          </p:cNvSpPr>
          <p:nvPr/>
        </p:nvSpPr>
        <p:spPr bwMode="auto">
          <a:xfrm>
            <a:off x="1676401" y="1447800"/>
            <a:ext cx="186461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1)   E  E+T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2)   E  T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3)   T  T*F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4)   T  F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5)   F  (E)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6)   F  id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8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Actions of A (S)LR-Parser -- Example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sz="1800" b="1" u="sng"/>
              <a:t>stack</a:t>
            </a:r>
            <a:r>
              <a:rPr lang="en-US" altLang="en-US" sz="1800" b="1"/>
              <a:t>		</a:t>
            </a:r>
            <a:r>
              <a:rPr lang="en-US" altLang="en-US" sz="1800" b="1" u="sng"/>
              <a:t>input</a:t>
            </a:r>
            <a:r>
              <a:rPr lang="en-US" altLang="en-US" sz="1800" b="1"/>
              <a:t>		</a:t>
            </a:r>
            <a:r>
              <a:rPr lang="en-US" altLang="en-US" sz="1800" b="1" u="sng"/>
              <a:t>action</a:t>
            </a:r>
            <a:r>
              <a:rPr lang="en-US" altLang="en-US" sz="1800" b="1"/>
              <a:t>			</a:t>
            </a:r>
            <a:r>
              <a:rPr lang="en-US" altLang="en-US" sz="1800" b="1" u="sng"/>
              <a:t>output</a:t>
            </a:r>
          </a:p>
          <a:p>
            <a:pPr>
              <a:buFontTx/>
              <a:buNone/>
            </a:pPr>
            <a:r>
              <a:rPr lang="en-US" altLang="en-US" sz="1800"/>
              <a:t>0			id*id+id$		shift 5</a:t>
            </a:r>
          </a:p>
          <a:p>
            <a:pPr>
              <a:buFontTx/>
              <a:buNone/>
            </a:pPr>
            <a:r>
              <a:rPr lang="en-US" altLang="en-US" sz="1800"/>
              <a:t>0id5		*id+id$		reduce by F</a:t>
            </a:r>
            <a:r>
              <a:rPr lang="en-US" altLang="en-US" sz="1800">
                <a:sym typeface="Symbol" panose="05050102010706020507" pitchFamily="18" charset="2"/>
              </a:rPr>
              <a:t>id	 	</a:t>
            </a:r>
            <a:r>
              <a:rPr lang="en-US" altLang="en-US" sz="1800"/>
              <a:t>F</a:t>
            </a:r>
            <a:r>
              <a:rPr lang="en-US" altLang="en-US" sz="1800">
                <a:sym typeface="Symbol" panose="05050102010706020507" pitchFamily="18" charset="2"/>
              </a:rPr>
              <a:t>id		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0F3		</a:t>
            </a:r>
            <a:r>
              <a:rPr lang="en-US" altLang="en-US" sz="1800"/>
              <a:t>*id+id$		reduce by T</a:t>
            </a:r>
            <a:r>
              <a:rPr lang="en-US" altLang="en-US" sz="1800">
                <a:sym typeface="Symbol" panose="05050102010706020507" pitchFamily="18" charset="2"/>
              </a:rPr>
              <a:t>F	 	</a:t>
            </a:r>
            <a:r>
              <a:rPr lang="en-US" altLang="en-US" sz="1800"/>
              <a:t>T</a:t>
            </a:r>
            <a:r>
              <a:rPr lang="en-US" altLang="en-US" sz="1800">
                <a:sym typeface="Symbol" panose="05050102010706020507" pitchFamily="18" charset="2"/>
              </a:rPr>
              <a:t>F		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0T2		</a:t>
            </a:r>
            <a:r>
              <a:rPr lang="en-US" altLang="en-US" sz="1800"/>
              <a:t>*id+id$		shift 7</a:t>
            </a:r>
          </a:p>
          <a:p>
            <a:pPr>
              <a:buFontTx/>
              <a:buNone/>
            </a:pPr>
            <a:r>
              <a:rPr lang="en-US" altLang="en-US" sz="1800"/>
              <a:t>0T2*7		id+id$		shift 5</a:t>
            </a:r>
          </a:p>
          <a:p>
            <a:pPr>
              <a:buFontTx/>
              <a:buNone/>
            </a:pPr>
            <a:r>
              <a:rPr lang="en-US" altLang="en-US" sz="1800"/>
              <a:t>0T2*7id5		+id$		reduce by F</a:t>
            </a:r>
            <a:r>
              <a:rPr lang="en-US" altLang="en-US" sz="1800">
                <a:sym typeface="Symbol" panose="05050102010706020507" pitchFamily="18" charset="2"/>
              </a:rPr>
              <a:t>id	 	</a:t>
            </a:r>
            <a:r>
              <a:rPr lang="en-US" altLang="en-US" sz="1800"/>
              <a:t>F</a:t>
            </a:r>
            <a:r>
              <a:rPr lang="en-US" altLang="en-US" sz="1800">
                <a:sym typeface="Symbol" panose="05050102010706020507" pitchFamily="18" charset="2"/>
              </a:rPr>
              <a:t>id</a:t>
            </a:r>
          </a:p>
          <a:p>
            <a:pPr>
              <a:buFontTx/>
              <a:buNone/>
            </a:pPr>
            <a:r>
              <a:rPr lang="en-US" altLang="en-US" sz="1800"/>
              <a:t>0T2*7F10	+id$	 	reduce by T</a:t>
            </a:r>
            <a:r>
              <a:rPr lang="en-US" altLang="en-US" sz="1800">
                <a:sym typeface="Symbol" panose="05050102010706020507" pitchFamily="18" charset="2"/>
              </a:rPr>
              <a:t>T*F	 	</a:t>
            </a:r>
            <a:r>
              <a:rPr lang="en-US" altLang="en-US" sz="1800"/>
              <a:t>T</a:t>
            </a:r>
            <a:r>
              <a:rPr lang="en-US" altLang="en-US" sz="1800">
                <a:sym typeface="Symbol" panose="05050102010706020507" pitchFamily="18" charset="2"/>
              </a:rPr>
              <a:t>T*F</a:t>
            </a:r>
          </a:p>
          <a:p>
            <a:pPr>
              <a:buFontTx/>
              <a:buNone/>
            </a:pPr>
            <a:r>
              <a:rPr lang="en-US" altLang="en-US" sz="1800"/>
              <a:t>0T2		+id$		reduce by E</a:t>
            </a:r>
            <a:r>
              <a:rPr lang="en-US" altLang="en-US" sz="1800">
                <a:sym typeface="Symbol" panose="05050102010706020507" pitchFamily="18" charset="2"/>
              </a:rPr>
              <a:t>T	 	</a:t>
            </a:r>
            <a:r>
              <a:rPr lang="en-US" altLang="en-US" sz="1800"/>
              <a:t>E</a:t>
            </a:r>
            <a:r>
              <a:rPr lang="en-US" altLang="en-US" sz="1800">
                <a:sym typeface="Symbol" panose="05050102010706020507" pitchFamily="18" charset="2"/>
              </a:rPr>
              <a:t>T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0E1		+id$		shift 6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0E1+6		id$		shift 5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0E1+6id5		$		</a:t>
            </a:r>
            <a:r>
              <a:rPr lang="en-US" altLang="en-US" sz="1800"/>
              <a:t>reduce by F</a:t>
            </a:r>
            <a:r>
              <a:rPr lang="en-US" altLang="en-US" sz="1800">
                <a:sym typeface="Symbol" panose="05050102010706020507" pitchFamily="18" charset="2"/>
              </a:rPr>
              <a:t>id	 	</a:t>
            </a:r>
            <a:r>
              <a:rPr lang="en-US" altLang="en-US" sz="1800"/>
              <a:t>F</a:t>
            </a:r>
            <a:r>
              <a:rPr lang="en-US" altLang="en-US" sz="1800">
                <a:sym typeface="Symbol" panose="05050102010706020507" pitchFamily="18" charset="2"/>
              </a:rPr>
              <a:t>id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0E1+6F3		$		</a:t>
            </a:r>
            <a:r>
              <a:rPr lang="en-US" altLang="en-US" sz="1800"/>
              <a:t>reduce by T</a:t>
            </a:r>
            <a:r>
              <a:rPr lang="en-US" altLang="en-US" sz="1800">
                <a:sym typeface="Symbol" panose="05050102010706020507" pitchFamily="18" charset="2"/>
              </a:rPr>
              <a:t>F	 	</a:t>
            </a:r>
            <a:r>
              <a:rPr lang="en-US" altLang="en-US" sz="1800"/>
              <a:t>T</a:t>
            </a:r>
            <a:r>
              <a:rPr lang="en-US" altLang="en-US" sz="1800">
                <a:sym typeface="Symbol" panose="05050102010706020507" pitchFamily="18" charset="2"/>
              </a:rPr>
              <a:t>F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0E1+6T9		$		</a:t>
            </a:r>
            <a:r>
              <a:rPr lang="en-US" altLang="en-US" sz="1800"/>
              <a:t>reduce by E</a:t>
            </a:r>
            <a:r>
              <a:rPr lang="en-US" altLang="en-US" sz="1800">
                <a:sym typeface="Symbol" panose="05050102010706020507" pitchFamily="18" charset="2"/>
              </a:rPr>
              <a:t>E+T	 	</a:t>
            </a:r>
            <a:r>
              <a:rPr lang="en-US" altLang="en-US" sz="1800"/>
              <a:t>E</a:t>
            </a:r>
            <a:r>
              <a:rPr lang="en-US" altLang="en-US" sz="1800">
                <a:sym typeface="Symbol" panose="05050102010706020507" pitchFamily="18" charset="2"/>
              </a:rPr>
              <a:t>E+T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0E1		$		accept</a:t>
            </a:r>
          </a:p>
          <a:p>
            <a:pPr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504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Constructing SLR Parsing Tables – LR(0) Item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mtClean="0"/>
              <a:t>An </a:t>
            </a:r>
            <a:r>
              <a:rPr lang="en-US" altLang="en-US" b="1" smtClean="0"/>
              <a:t>LR(0) item</a:t>
            </a:r>
            <a:r>
              <a:rPr lang="en-US" altLang="en-US" smtClean="0"/>
              <a:t> of a grammar G is a production of G a dot at the some position of the right side.</a:t>
            </a:r>
          </a:p>
          <a:p>
            <a:pPr>
              <a:lnSpc>
                <a:spcPts val="2400"/>
              </a:lnSpc>
              <a:spcBef>
                <a:spcPts val="400"/>
              </a:spcBef>
            </a:pPr>
            <a:r>
              <a:rPr lang="en-US" altLang="en-US" smtClean="0"/>
              <a:t>Ex:	A </a:t>
            </a:r>
            <a:r>
              <a:rPr lang="en-US" altLang="en-US" smtClean="0">
                <a:sym typeface="Symbol" panose="05050102010706020507" pitchFamily="18" charset="2"/>
              </a:rPr>
              <a:t> aBb	   Possible LR(0) Items:	</a:t>
            </a:r>
            <a:r>
              <a:rPr lang="en-US" altLang="en-US" smtClean="0"/>
              <a:t>A </a:t>
            </a:r>
            <a:r>
              <a:rPr lang="en-US" altLang="en-US" smtClean="0">
                <a:sym typeface="Symbol" panose="05050102010706020507" pitchFamily="18" charset="2"/>
              </a:rPr>
              <a:t>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aBb</a:t>
            </a:r>
          </a:p>
          <a:p>
            <a:pPr>
              <a:lnSpc>
                <a:spcPts val="2400"/>
              </a:lnSpc>
              <a:spcBef>
                <a:spcPts val="400"/>
              </a:spcBef>
              <a:buNone/>
            </a:pPr>
            <a:r>
              <a:rPr lang="en-US" altLang="en-US" smtClean="0"/>
              <a:t>				   </a:t>
            </a:r>
            <a:r>
              <a:rPr lang="en-US" altLang="en-US" sz="1800"/>
              <a:t>(four different possibility)</a:t>
            </a:r>
            <a:r>
              <a:rPr lang="en-US" altLang="en-US" smtClean="0"/>
              <a:t>	 	A </a:t>
            </a:r>
            <a:r>
              <a:rPr lang="en-US" altLang="en-US" smtClean="0">
                <a:sym typeface="Symbol" panose="05050102010706020507" pitchFamily="18" charset="2"/>
              </a:rPr>
              <a:t> a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Bb</a:t>
            </a:r>
          </a:p>
          <a:p>
            <a:pPr>
              <a:lnSpc>
                <a:spcPts val="2400"/>
              </a:lnSpc>
              <a:spcBef>
                <a:spcPts val="4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							 	</a:t>
            </a:r>
            <a:r>
              <a:rPr lang="en-US" altLang="en-US" smtClean="0"/>
              <a:t>A </a:t>
            </a:r>
            <a:r>
              <a:rPr lang="en-US" altLang="en-US" smtClean="0">
                <a:sym typeface="Symbol" panose="05050102010706020507" pitchFamily="18" charset="2"/>
              </a:rPr>
              <a:t> aB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b</a:t>
            </a:r>
          </a:p>
          <a:p>
            <a:pPr>
              <a:lnSpc>
                <a:spcPts val="2400"/>
              </a:lnSpc>
              <a:spcBef>
                <a:spcPts val="4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					 			</a:t>
            </a:r>
            <a:r>
              <a:rPr lang="en-US" altLang="en-US" smtClean="0"/>
              <a:t>A </a:t>
            </a:r>
            <a:r>
              <a:rPr lang="en-US" altLang="en-US" smtClean="0">
                <a:sym typeface="Symbol" panose="05050102010706020507" pitchFamily="18" charset="2"/>
              </a:rPr>
              <a:t> aBb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</a:p>
          <a:p>
            <a:r>
              <a:rPr lang="en-US" altLang="en-US" smtClean="0">
                <a:sym typeface="Symbol" panose="05050102010706020507" pitchFamily="18" charset="2"/>
              </a:rPr>
              <a:t>Sets of LR(0) items will be the states of action and goto table of the SLR parser.</a:t>
            </a:r>
          </a:p>
          <a:p>
            <a:r>
              <a:rPr lang="en-US" altLang="en-US" smtClean="0">
                <a:sym typeface="Symbol" panose="05050102010706020507" pitchFamily="18" charset="2"/>
              </a:rPr>
              <a:t>A collection of sets of LR(0) items (</a:t>
            </a:r>
            <a:r>
              <a:rPr lang="en-US" altLang="en-US" b="1" smtClean="0">
                <a:sym typeface="Symbol" panose="05050102010706020507" pitchFamily="18" charset="2"/>
              </a:rPr>
              <a:t>the canonical LR(0) collection</a:t>
            </a:r>
            <a:r>
              <a:rPr lang="en-US" altLang="en-US" smtClean="0">
                <a:sym typeface="Symbol" panose="05050102010706020507" pitchFamily="18" charset="2"/>
              </a:rPr>
              <a:t>) is the basis  for constructing SLR parsers.</a:t>
            </a:r>
          </a:p>
          <a:p>
            <a:r>
              <a:rPr lang="en-US" altLang="en-US" i="1" smtClean="0">
                <a:sym typeface="Symbol" panose="05050102010706020507" pitchFamily="18" charset="2"/>
              </a:rPr>
              <a:t>Augmented Grammar</a:t>
            </a:r>
            <a:r>
              <a:rPr lang="en-US" altLang="en-US" smtClean="0">
                <a:sym typeface="Symbol" panose="05050102010706020507" pitchFamily="18" charset="2"/>
              </a:rPr>
              <a:t>:</a:t>
            </a:r>
          </a:p>
          <a:p>
            <a:pPr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	G’ is G with a new production rule S’S where S’ is the new starting symbol.</a:t>
            </a:r>
          </a:p>
        </p:txBody>
      </p:sp>
    </p:spTree>
    <p:extLst>
      <p:ext uri="{BB962C8B-B14F-4D97-AF65-F5344CB8AC3E}">
        <p14:creationId xmlns:p14="http://schemas.microsoft.com/office/powerpoint/2010/main" val="3933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Closure Operation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smtClean="0"/>
              <a:t>If</a:t>
            </a:r>
            <a:r>
              <a:rPr lang="en-US" altLang="en-US" b="1" i="1" smtClean="0"/>
              <a:t>  I</a:t>
            </a:r>
            <a:r>
              <a:rPr lang="en-US" altLang="en-US" smtClean="0"/>
              <a:t>  is a set of LR(0) items for a grammar G, then  </a:t>
            </a:r>
            <a:r>
              <a:rPr lang="en-US" altLang="en-US" b="1" i="1" smtClean="0"/>
              <a:t>closure(I)</a:t>
            </a:r>
            <a:r>
              <a:rPr lang="en-US" altLang="en-US" smtClean="0"/>
              <a:t>  is the set of LR(0) items constructed from I by the two rules:</a:t>
            </a:r>
          </a:p>
          <a:p>
            <a:pPr marL="457200" indent="-457200"/>
            <a:endParaRPr lang="en-US" altLang="en-US" sz="1000"/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buFontTx/>
              <a:buAutoNum type="arabicPeriod"/>
            </a:pPr>
            <a:r>
              <a:rPr lang="en-US" altLang="en-US"/>
              <a:t>Initially, every LR(0) item in I is added to closure(I).</a:t>
            </a: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buFontTx/>
              <a:buAutoNum type="arabicPeriod"/>
            </a:pPr>
            <a:r>
              <a:rPr lang="en-US" altLang="en-US"/>
              <a:t>If A </a:t>
            </a:r>
            <a:r>
              <a:rPr lang="en-US" altLang="en-US">
                <a:sym typeface="Symbol" panose="05050102010706020507" pitchFamily="18" charset="2"/>
              </a:rPr>
              <a:t> 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>
                <a:sym typeface="Symbol" panose="05050102010706020507" pitchFamily="18" charset="2"/>
              </a:rPr>
              <a:t>B  is in closure(I)  and </a:t>
            </a:r>
            <a:r>
              <a:rPr lang="en-US" altLang="en-US"/>
              <a:t>B</a:t>
            </a:r>
            <a:r>
              <a:rPr lang="en-US" altLang="en-US">
                <a:sym typeface="Symbol" panose="05050102010706020507" pitchFamily="18" charset="2"/>
              </a:rPr>
              <a:t></a:t>
            </a:r>
            <a:r>
              <a:rPr lang="en-US" altLang="en-US"/>
              <a:t> is a production rule of G;</a:t>
            </a:r>
            <a:r>
              <a:rPr lang="en-US" altLang="en-US" sz="1800"/>
              <a:t>       </a:t>
            </a:r>
            <a:r>
              <a:rPr lang="en-US" altLang="en-US"/>
              <a:t>then B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>
                <a:sym typeface="Symbol" panose="05050102010706020507" pitchFamily="18" charset="2"/>
              </a:rPr>
              <a:t></a:t>
            </a:r>
            <a:r>
              <a:rPr lang="en-US" altLang="en-US"/>
              <a:t>  will be in the closure(I).                                                         We will apply this rule until no more new LR(0) items can be added to closure(I).</a:t>
            </a:r>
            <a:endParaRPr lang="en-US" altLang="en-US">
              <a:sym typeface="Symbol" panose="05050102010706020507" pitchFamily="18" charset="2"/>
            </a:endParaRPr>
          </a:p>
          <a:p>
            <a:pPr marL="457200" indent="-457200">
              <a:buNone/>
            </a:pP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3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Closure Operation  -- Example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000"/>
              </a:lnSpc>
              <a:spcBef>
                <a:spcPts val="6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E’  E 		closure({E’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E}) = </a:t>
            </a:r>
          </a:p>
          <a:p>
            <a:pPr>
              <a:lnSpc>
                <a:spcPts val="3000"/>
              </a:lnSpc>
              <a:spcBef>
                <a:spcPts val="6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E  E+T			        { 	</a:t>
            </a:r>
            <a:r>
              <a:rPr lang="en-US" altLang="en-US" smtClean="0">
                <a:solidFill>
                  <a:srgbClr val="CC0000"/>
                </a:solidFill>
                <a:sym typeface="Symbol" panose="05050102010706020507" pitchFamily="18" charset="2"/>
              </a:rPr>
              <a:t>E’  </a:t>
            </a:r>
            <a:r>
              <a:rPr lang="en-US" altLang="en-US" sz="6600">
                <a:solidFill>
                  <a:srgbClr val="CC0000"/>
                </a:solidFill>
                <a:sym typeface="Symbol" panose="05050102010706020507" pitchFamily="18" charset="2"/>
              </a:rPr>
              <a:t>.</a:t>
            </a:r>
            <a:r>
              <a:rPr lang="en-US" altLang="en-US" smtClean="0">
                <a:solidFill>
                  <a:srgbClr val="CC0000"/>
                </a:solidFill>
                <a:sym typeface="Symbol" panose="05050102010706020507" pitchFamily="18" charset="2"/>
              </a:rPr>
              <a:t>E		kernel items</a:t>
            </a:r>
          </a:p>
          <a:p>
            <a:pPr>
              <a:lnSpc>
                <a:spcPts val="3000"/>
              </a:lnSpc>
              <a:spcBef>
                <a:spcPts val="6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E  T					E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E+T</a:t>
            </a:r>
          </a:p>
          <a:p>
            <a:pPr>
              <a:lnSpc>
                <a:spcPts val="3000"/>
              </a:lnSpc>
              <a:spcBef>
                <a:spcPts val="6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T  T*F				E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T</a:t>
            </a:r>
          </a:p>
          <a:p>
            <a:pPr>
              <a:lnSpc>
                <a:spcPts val="3000"/>
              </a:lnSpc>
              <a:spcBef>
                <a:spcPts val="6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T  F					T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T*F</a:t>
            </a:r>
          </a:p>
          <a:p>
            <a:pPr>
              <a:lnSpc>
                <a:spcPts val="3000"/>
              </a:lnSpc>
              <a:spcBef>
                <a:spcPts val="6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F  (E)				T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F	</a:t>
            </a:r>
          </a:p>
          <a:p>
            <a:pPr>
              <a:lnSpc>
                <a:spcPts val="3000"/>
              </a:lnSpc>
              <a:spcBef>
                <a:spcPts val="6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F  id					F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(E)</a:t>
            </a:r>
          </a:p>
          <a:p>
            <a:pPr>
              <a:lnSpc>
                <a:spcPts val="3000"/>
              </a:lnSpc>
              <a:spcBef>
                <a:spcPts val="6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						F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id   }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 flipH="1">
            <a:off x="769620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7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Goto Operation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If I is a set of LR(0) items and X is a grammar symbol (terminal or non-terminal), then goto(I,X) is defined as follows:</a:t>
            </a:r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en-US" altLang="en-US"/>
              <a:t>If  A </a:t>
            </a:r>
            <a:r>
              <a:rPr lang="en-US" altLang="en-US">
                <a:sym typeface="Symbol" panose="05050102010706020507" pitchFamily="18" charset="2"/>
              </a:rPr>
              <a:t> 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>
                <a:sym typeface="Symbol" panose="05050102010706020507" pitchFamily="18" charset="2"/>
              </a:rPr>
              <a:t>X  in I                                                                           then every item in </a:t>
            </a:r>
            <a:r>
              <a:rPr lang="en-US" altLang="en-US" b="1">
                <a:sym typeface="Symbol" panose="05050102010706020507" pitchFamily="18" charset="2"/>
              </a:rPr>
              <a:t>closure({</a:t>
            </a:r>
            <a:r>
              <a:rPr lang="en-US" altLang="en-US" b="1"/>
              <a:t>A </a:t>
            </a:r>
            <a:r>
              <a:rPr lang="en-US" altLang="en-US" b="1">
                <a:sym typeface="Symbol" panose="05050102010706020507" pitchFamily="18" charset="2"/>
              </a:rPr>
              <a:t> X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b="1">
                <a:sym typeface="Symbol" panose="05050102010706020507" pitchFamily="18" charset="2"/>
              </a:rPr>
              <a:t>})</a:t>
            </a:r>
            <a:r>
              <a:rPr lang="en-US" altLang="en-US">
                <a:sym typeface="Symbol" panose="05050102010706020507" pitchFamily="18" charset="2"/>
              </a:rPr>
              <a:t> will be in goto(I,X). </a:t>
            </a:r>
            <a:endParaRPr lang="en-US" altLang="en-US" sz="800">
              <a:sym typeface="Symbol" panose="05050102010706020507" pitchFamily="18" charset="2"/>
            </a:endParaRPr>
          </a:p>
          <a:p>
            <a:pPr lvl="1">
              <a:lnSpc>
                <a:spcPts val="1000"/>
              </a:lnSpc>
              <a:spcBef>
                <a:spcPts val="200"/>
              </a:spcBef>
              <a:buNone/>
            </a:pPr>
            <a:endParaRPr lang="en-US" altLang="en-US" sz="800">
              <a:sym typeface="Symbol" panose="05050102010706020507" pitchFamily="18" charset="2"/>
            </a:endParaRPr>
          </a:p>
          <a:p>
            <a:pPr>
              <a:lnSpc>
                <a:spcPts val="2600"/>
              </a:lnSpc>
              <a:spcBef>
                <a:spcPts val="4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Example:</a:t>
            </a:r>
          </a:p>
          <a:p>
            <a:pPr>
              <a:lnSpc>
                <a:spcPts val="2400"/>
              </a:lnSpc>
              <a:spcBef>
                <a:spcPts val="2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	</a:t>
            </a:r>
            <a:r>
              <a:rPr lang="en-US" altLang="en-US" sz="2000">
                <a:sym typeface="Symbol" panose="05050102010706020507" pitchFamily="18" charset="2"/>
              </a:rPr>
              <a:t>I ={	 E’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E,   E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E+T,   E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T, </a:t>
            </a:r>
          </a:p>
          <a:p>
            <a:pPr>
              <a:lnSpc>
                <a:spcPts val="2400"/>
              </a:lnSpc>
              <a:spcBef>
                <a:spcPts val="200"/>
              </a:spcBef>
              <a:buNone/>
            </a:pPr>
            <a:r>
              <a:rPr lang="en-US" altLang="en-US" sz="2000">
                <a:sym typeface="Symbol" panose="05050102010706020507" pitchFamily="18" charset="2"/>
              </a:rPr>
              <a:t>		 T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T*F,  T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F, </a:t>
            </a:r>
          </a:p>
          <a:p>
            <a:pPr>
              <a:lnSpc>
                <a:spcPts val="2400"/>
              </a:lnSpc>
              <a:spcBef>
                <a:spcPts val="200"/>
              </a:spcBef>
              <a:buNone/>
            </a:pPr>
            <a:r>
              <a:rPr lang="en-US" altLang="en-US" sz="2000">
                <a:sym typeface="Symbol" panose="05050102010706020507" pitchFamily="18" charset="2"/>
              </a:rPr>
              <a:t>		 F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(E),   F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id  }</a:t>
            </a:r>
          </a:p>
          <a:p>
            <a:pPr>
              <a:lnSpc>
                <a:spcPts val="2400"/>
              </a:lnSpc>
              <a:spcBef>
                <a:spcPts val="200"/>
              </a:spcBef>
              <a:buNone/>
            </a:pPr>
            <a:r>
              <a:rPr lang="en-US" altLang="en-US" sz="2000">
                <a:sym typeface="Symbol" panose="05050102010706020507" pitchFamily="18" charset="2"/>
              </a:rPr>
              <a:t>	goto(I,E) = {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E’  E</a:t>
            </a:r>
            <a:r>
              <a:rPr lang="en-US" altLang="en-US" sz="66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, E  E</a:t>
            </a:r>
            <a:r>
              <a:rPr lang="en-US" altLang="en-US" sz="66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+T</a:t>
            </a:r>
            <a:r>
              <a:rPr lang="en-US" altLang="en-US" sz="2000">
                <a:sym typeface="Symbol" panose="05050102010706020507" pitchFamily="18" charset="2"/>
              </a:rPr>
              <a:t> }</a:t>
            </a:r>
          </a:p>
          <a:p>
            <a:pPr>
              <a:lnSpc>
                <a:spcPts val="2400"/>
              </a:lnSpc>
              <a:spcBef>
                <a:spcPts val="200"/>
              </a:spcBef>
              <a:buNone/>
            </a:pPr>
            <a:r>
              <a:rPr lang="en-US" altLang="en-US" sz="2000">
                <a:sym typeface="Symbol" panose="05050102010706020507" pitchFamily="18" charset="2"/>
              </a:rPr>
              <a:t>	goto(I,T) = {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E  T</a:t>
            </a:r>
            <a:r>
              <a:rPr lang="en-US" altLang="en-US" sz="66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, T  T</a:t>
            </a:r>
            <a:r>
              <a:rPr lang="en-US" altLang="en-US" sz="66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*F</a:t>
            </a:r>
            <a:r>
              <a:rPr lang="en-US" altLang="en-US" sz="2000">
                <a:sym typeface="Symbol" panose="05050102010706020507" pitchFamily="18" charset="2"/>
              </a:rPr>
              <a:t> }</a:t>
            </a:r>
          </a:p>
          <a:p>
            <a:pPr>
              <a:lnSpc>
                <a:spcPts val="2400"/>
              </a:lnSpc>
              <a:spcBef>
                <a:spcPts val="200"/>
              </a:spcBef>
              <a:buNone/>
            </a:pPr>
            <a:r>
              <a:rPr lang="en-US" altLang="en-US" sz="2000">
                <a:sym typeface="Symbol" panose="05050102010706020507" pitchFamily="18" charset="2"/>
              </a:rPr>
              <a:t>	goto(I,F) = {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T  F</a:t>
            </a:r>
            <a:r>
              <a:rPr lang="en-US" altLang="en-US" sz="66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 }</a:t>
            </a:r>
          </a:p>
          <a:p>
            <a:pPr>
              <a:lnSpc>
                <a:spcPts val="2400"/>
              </a:lnSpc>
              <a:spcBef>
                <a:spcPts val="200"/>
              </a:spcBef>
              <a:buNone/>
            </a:pPr>
            <a:r>
              <a:rPr lang="en-US" altLang="en-US" sz="2000">
                <a:sym typeface="Symbol" panose="05050102010706020507" pitchFamily="18" charset="2"/>
              </a:rPr>
              <a:t>	goto(I,() = {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F  (</a:t>
            </a:r>
            <a:r>
              <a:rPr lang="en-US" altLang="en-US" sz="66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E),</a:t>
            </a:r>
            <a:r>
              <a:rPr lang="en-US" altLang="en-US" sz="2000">
                <a:sym typeface="Symbol" panose="05050102010706020507" pitchFamily="18" charset="2"/>
              </a:rPr>
              <a:t> E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E+T, E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T, T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T*F, T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F, </a:t>
            </a:r>
          </a:p>
          <a:p>
            <a:pPr>
              <a:lnSpc>
                <a:spcPts val="2400"/>
              </a:lnSpc>
              <a:spcBef>
                <a:spcPts val="200"/>
              </a:spcBef>
              <a:buNone/>
            </a:pPr>
            <a:r>
              <a:rPr lang="en-US" altLang="en-US" sz="2000">
                <a:sym typeface="Symbol" panose="05050102010706020507" pitchFamily="18" charset="2"/>
              </a:rPr>
              <a:t>			F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(E), F  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id  }</a:t>
            </a:r>
          </a:p>
          <a:p>
            <a:pPr>
              <a:lnSpc>
                <a:spcPts val="2400"/>
              </a:lnSpc>
              <a:spcBef>
                <a:spcPts val="200"/>
              </a:spcBef>
              <a:buNone/>
            </a:pPr>
            <a:r>
              <a:rPr lang="en-US" altLang="en-US" sz="2000">
                <a:sym typeface="Symbol" panose="05050102010706020507" pitchFamily="18" charset="2"/>
              </a:rPr>
              <a:t>	goto(I,id) = {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F  id</a:t>
            </a:r>
            <a:r>
              <a:rPr lang="en-US" altLang="en-US" sz="66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 }</a:t>
            </a:r>
            <a:endParaRPr lang="en-US" altLang="en-US" sz="20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22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Construction of </a:t>
            </a:r>
            <a:r>
              <a:rPr lang="en-US" altLang="en-US" smtClean="0">
                <a:sym typeface="Symbol" panose="05050102010706020507" pitchFamily="18" charset="2"/>
              </a:rPr>
              <a:t>The Canonical LR(0) Collection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mtClean="0"/>
              <a:t>To create the SLR parsing tables for a grammar G, we will create the canonical LR(0) collection of the grammar G’.</a:t>
            </a:r>
          </a:p>
          <a:p>
            <a:endParaRPr lang="en-US" altLang="en-US" smtClean="0"/>
          </a:p>
          <a:p>
            <a:r>
              <a:rPr lang="en-US" altLang="en-US" b="1" i="1" smtClean="0"/>
              <a:t>Algorithm</a:t>
            </a:r>
            <a:r>
              <a:rPr lang="en-US" altLang="en-US" smtClean="0"/>
              <a:t>:</a:t>
            </a:r>
          </a:p>
          <a:p>
            <a:pPr lvl="1">
              <a:lnSpc>
                <a:spcPts val="2600"/>
              </a:lnSpc>
              <a:spcBef>
                <a:spcPts val="400"/>
              </a:spcBef>
              <a:buNone/>
            </a:pPr>
            <a:r>
              <a:rPr lang="en-US" altLang="en-US" sz="2000" b="1" i="1"/>
              <a:t>C</a:t>
            </a:r>
            <a:r>
              <a:rPr lang="en-US" altLang="en-US" sz="2000"/>
              <a:t> is { closure({S’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66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S}) }</a:t>
            </a:r>
          </a:p>
          <a:p>
            <a:pPr lvl="1">
              <a:lnSpc>
                <a:spcPts val="2600"/>
              </a:lnSpc>
              <a:spcBef>
                <a:spcPts val="400"/>
              </a:spcBef>
              <a:buNone/>
            </a:pPr>
            <a:r>
              <a:rPr lang="en-US" altLang="en-US" sz="2000" b="1">
                <a:sym typeface="Symbol" panose="05050102010706020507" pitchFamily="18" charset="2"/>
              </a:rPr>
              <a:t>repeat</a:t>
            </a:r>
            <a:r>
              <a:rPr lang="en-US" altLang="en-US" sz="2000">
                <a:sym typeface="Symbol" panose="05050102010706020507" pitchFamily="18" charset="2"/>
              </a:rPr>
              <a:t> the followings until no more set of LR(0) items can be added to </a:t>
            </a:r>
            <a:r>
              <a:rPr lang="en-US" altLang="en-US" sz="2000" b="1" i="1">
                <a:sym typeface="Symbol" panose="05050102010706020507" pitchFamily="18" charset="2"/>
              </a:rPr>
              <a:t>C</a:t>
            </a:r>
            <a:r>
              <a:rPr lang="en-US" altLang="en-US" sz="2000">
                <a:sym typeface="Symbol" panose="05050102010706020507" pitchFamily="18" charset="2"/>
              </a:rPr>
              <a:t>.</a:t>
            </a:r>
          </a:p>
          <a:p>
            <a:pPr lvl="2">
              <a:lnSpc>
                <a:spcPts val="2600"/>
              </a:lnSpc>
              <a:spcBef>
                <a:spcPts val="400"/>
              </a:spcBef>
              <a:buNone/>
            </a:pPr>
            <a:r>
              <a:rPr lang="en-US" altLang="en-US" b="1">
                <a:sym typeface="Symbol" panose="05050102010706020507" pitchFamily="18" charset="2"/>
              </a:rPr>
              <a:t>for each</a:t>
            </a:r>
            <a:r>
              <a:rPr lang="en-US" altLang="en-US">
                <a:sym typeface="Symbol" panose="05050102010706020507" pitchFamily="18" charset="2"/>
              </a:rPr>
              <a:t> I in </a:t>
            </a:r>
            <a:r>
              <a:rPr lang="en-US" altLang="en-US" b="1" i="1">
                <a:sym typeface="Symbol" panose="05050102010706020507" pitchFamily="18" charset="2"/>
              </a:rPr>
              <a:t>C</a:t>
            </a:r>
            <a:r>
              <a:rPr lang="en-US" altLang="en-US">
                <a:sym typeface="Symbol" panose="05050102010706020507" pitchFamily="18" charset="2"/>
              </a:rPr>
              <a:t> and each grammar symbol X</a:t>
            </a:r>
          </a:p>
          <a:p>
            <a:pPr lvl="3">
              <a:lnSpc>
                <a:spcPts val="2600"/>
              </a:lnSpc>
              <a:spcBef>
                <a:spcPts val="400"/>
              </a:spcBef>
              <a:buNone/>
            </a:pPr>
            <a:r>
              <a:rPr lang="en-US" altLang="en-US" sz="2000" b="1">
                <a:sym typeface="Symbol" panose="05050102010706020507" pitchFamily="18" charset="2"/>
              </a:rPr>
              <a:t>if</a:t>
            </a:r>
            <a:r>
              <a:rPr lang="en-US" altLang="en-US" sz="2000">
                <a:sym typeface="Symbol" panose="05050102010706020507" pitchFamily="18" charset="2"/>
              </a:rPr>
              <a:t> goto(I,X) is not empty and not in </a:t>
            </a:r>
            <a:r>
              <a:rPr lang="en-US" altLang="en-US" sz="2000" b="1" i="1">
                <a:sym typeface="Symbol" panose="05050102010706020507" pitchFamily="18" charset="2"/>
              </a:rPr>
              <a:t>C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</a:p>
          <a:p>
            <a:pPr lvl="4">
              <a:lnSpc>
                <a:spcPts val="2600"/>
              </a:lnSpc>
              <a:spcBef>
                <a:spcPts val="400"/>
              </a:spcBef>
              <a:buNone/>
            </a:pPr>
            <a:r>
              <a:rPr lang="en-US" altLang="en-US" sz="2000">
                <a:sym typeface="Symbol" panose="05050102010706020507" pitchFamily="18" charset="2"/>
              </a:rPr>
              <a:t>add goto(I,X) to </a:t>
            </a:r>
            <a:r>
              <a:rPr lang="en-US" altLang="en-US" sz="2000" b="1" i="1">
                <a:sym typeface="Symbol" panose="05050102010706020507" pitchFamily="18" charset="2"/>
              </a:rPr>
              <a:t>C</a:t>
            </a:r>
          </a:p>
          <a:p>
            <a:pPr>
              <a:buFontTx/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 smtClean="0">
                <a:sym typeface="Symbol" panose="05050102010706020507" pitchFamily="18" charset="2"/>
              </a:rPr>
              <a:t>goto function is a DFA on the sets in C.</a:t>
            </a:r>
          </a:p>
        </p:txBody>
      </p:sp>
    </p:spTree>
    <p:extLst>
      <p:ext uri="{BB962C8B-B14F-4D97-AF65-F5344CB8AC3E}">
        <p14:creationId xmlns:p14="http://schemas.microsoft.com/office/powerpoint/2010/main" val="1621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ym typeface="Symbol" panose="05050102010706020507" pitchFamily="18" charset="2"/>
              </a:rPr>
              <a:t>The Canonical LR(0) Collection -- Example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I</a:t>
            </a:r>
            <a:r>
              <a:rPr lang="en-US" altLang="en-US" sz="1600" baseline="-25000">
                <a:solidFill>
                  <a:srgbClr val="CC0000"/>
                </a:solidFill>
              </a:rPr>
              <a:t>0</a:t>
            </a:r>
            <a:r>
              <a:rPr lang="en-US" altLang="en-US" sz="1600"/>
              <a:t>: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E’  .E	</a:t>
            </a:r>
            <a:r>
              <a:rPr lang="en-US" altLang="en-US" sz="160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baseline="-25000">
                <a:solidFill>
                  <a:srgbClr val="CC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1600">
                <a:sym typeface="Symbol" panose="05050102010706020507" pitchFamily="18" charset="2"/>
              </a:rPr>
              <a:t>: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E’  E.</a:t>
            </a:r>
            <a:r>
              <a:rPr lang="en-US" altLang="en-US" sz="1600">
                <a:sym typeface="Symbol" panose="05050102010706020507" pitchFamily="18" charset="2"/>
              </a:rPr>
              <a:t>	</a:t>
            </a:r>
            <a:r>
              <a:rPr lang="en-US" altLang="en-US" sz="160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baseline="-25000">
                <a:solidFill>
                  <a:srgbClr val="CC0000"/>
                </a:solidFill>
                <a:sym typeface="Symbol" panose="05050102010706020507" pitchFamily="18" charset="2"/>
              </a:rPr>
              <a:t>6</a:t>
            </a:r>
            <a:r>
              <a:rPr lang="en-US" altLang="en-US" sz="1600">
                <a:sym typeface="Symbol" panose="05050102010706020507" pitchFamily="18" charset="2"/>
              </a:rPr>
              <a:t>: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E  E+.T</a:t>
            </a:r>
            <a:r>
              <a:rPr lang="en-US" altLang="en-US" sz="1600">
                <a:sym typeface="Symbol" panose="05050102010706020507" pitchFamily="18" charset="2"/>
              </a:rPr>
              <a:t> 	</a:t>
            </a:r>
            <a:r>
              <a:rPr lang="en-US" altLang="en-US" sz="160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baseline="-25000">
                <a:solidFill>
                  <a:srgbClr val="CC0000"/>
                </a:solidFill>
                <a:sym typeface="Symbol" panose="05050102010706020507" pitchFamily="18" charset="2"/>
              </a:rPr>
              <a:t>9</a:t>
            </a:r>
            <a:r>
              <a:rPr lang="en-US" altLang="en-US" sz="1600">
                <a:sym typeface="Symbol" panose="05050102010706020507" pitchFamily="18" charset="2"/>
              </a:rPr>
              <a:t>: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E  E+T.</a:t>
            </a:r>
            <a:r>
              <a:rPr lang="en-US" altLang="en-US" sz="160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     E  .E+T 	    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E  E.+T</a:t>
            </a:r>
            <a:r>
              <a:rPr lang="en-US" altLang="en-US" sz="1600">
                <a:sym typeface="Symbol" panose="05050102010706020507" pitchFamily="18" charset="2"/>
              </a:rPr>
              <a:t> 	     T  .T*F	    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T  T.*F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     E  .T 				     T  .F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     T  .T*F	</a:t>
            </a:r>
            <a:r>
              <a:rPr lang="en-US" altLang="en-US" sz="160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baseline="-25000">
                <a:solidFill>
                  <a:srgbClr val="CC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1600">
                <a:sym typeface="Symbol" panose="05050102010706020507" pitchFamily="18" charset="2"/>
              </a:rPr>
              <a:t>: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E  T.</a:t>
            </a:r>
            <a:r>
              <a:rPr lang="en-US" altLang="en-US" sz="1600">
                <a:sym typeface="Symbol" panose="05050102010706020507" pitchFamily="18" charset="2"/>
              </a:rPr>
              <a:t> 		     F  .(E) 	</a:t>
            </a:r>
            <a:r>
              <a:rPr lang="en-US" altLang="en-US" sz="160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baseline="-25000">
                <a:solidFill>
                  <a:srgbClr val="CC0000"/>
                </a:solidFill>
                <a:sym typeface="Symbol" panose="05050102010706020507" pitchFamily="18" charset="2"/>
              </a:rPr>
              <a:t>10</a:t>
            </a:r>
            <a:r>
              <a:rPr lang="en-US" altLang="en-US" sz="1600">
                <a:sym typeface="Symbol" panose="05050102010706020507" pitchFamily="18" charset="2"/>
              </a:rPr>
              <a:t>: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T  T*F.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     T  .F		    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T  T.*F</a:t>
            </a:r>
            <a:r>
              <a:rPr lang="en-US" altLang="en-US" sz="1600">
                <a:sym typeface="Symbol" panose="05050102010706020507" pitchFamily="18" charset="2"/>
              </a:rPr>
              <a:t>	     F  .id 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     F  .(E) 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     F  .id 	</a:t>
            </a:r>
            <a:r>
              <a:rPr lang="en-US" altLang="en-US" sz="160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baseline="-25000">
                <a:solidFill>
                  <a:srgbClr val="CC0000"/>
                </a:solidFill>
                <a:sym typeface="Symbol" panose="05050102010706020507" pitchFamily="18" charset="2"/>
              </a:rPr>
              <a:t>3</a:t>
            </a:r>
            <a:r>
              <a:rPr lang="en-US" altLang="en-US" sz="1600">
                <a:sym typeface="Symbol" panose="05050102010706020507" pitchFamily="18" charset="2"/>
              </a:rPr>
              <a:t>: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T  F.</a:t>
            </a:r>
            <a:r>
              <a:rPr lang="en-US" altLang="en-US" sz="1600">
                <a:sym typeface="Symbol" panose="05050102010706020507" pitchFamily="18" charset="2"/>
              </a:rPr>
              <a:t>		</a:t>
            </a:r>
            <a:r>
              <a:rPr lang="en-US" altLang="en-US" sz="160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baseline="-25000">
                <a:solidFill>
                  <a:srgbClr val="CC0000"/>
                </a:solidFill>
                <a:sym typeface="Symbol" panose="05050102010706020507" pitchFamily="18" charset="2"/>
              </a:rPr>
              <a:t>7</a:t>
            </a:r>
            <a:r>
              <a:rPr lang="en-US" altLang="en-US" sz="1600">
                <a:sym typeface="Symbol" panose="05050102010706020507" pitchFamily="18" charset="2"/>
              </a:rPr>
              <a:t>: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T  T*.F</a:t>
            </a:r>
            <a:r>
              <a:rPr lang="en-US" altLang="en-US" sz="1600">
                <a:sym typeface="Symbol" panose="05050102010706020507" pitchFamily="18" charset="2"/>
              </a:rPr>
              <a:t>	</a:t>
            </a:r>
            <a:r>
              <a:rPr lang="en-US" altLang="en-US" sz="160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baseline="-25000">
                <a:solidFill>
                  <a:srgbClr val="CC0000"/>
                </a:solidFill>
                <a:sym typeface="Symbol" panose="05050102010706020507" pitchFamily="18" charset="2"/>
              </a:rPr>
              <a:t>11</a:t>
            </a:r>
            <a:r>
              <a:rPr lang="en-US" altLang="en-US" sz="1600">
                <a:sym typeface="Symbol" panose="05050102010706020507" pitchFamily="18" charset="2"/>
              </a:rPr>
              <a:t>: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F  (E).</a:t>
            </a:r>
            <a:r>
              <a:rPr lang="en-US" altLang="en-US" sz="160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			     F  .(E) 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	</a:t>
            </a:r>
            <a:r>
              <a:rPr lang="en-US" altLang="en-US" sz="160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baseline="-25000">
                <a:solidFill>
                  <a:srgbClr val="CC0000"/>
                </a:solidFill>
                <a:sym typeface="Symbol" panose="05050102010706020507" pitchFamily="18" charset="2"/>
              </a:rPr>
              <a:t>4</a:t>
            </a:r>
            <a:r>
              <a:rPr lang="en-US" altLang="en-US" sz="1600">
                <a:sym typeface="Symbol" panose="05050102010706020507" pitchFamily="18" charset="2"/>
              </a:rPr>
              <a:t>: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F  (.E)</a:t>
            </a:r>
            <a:r>
              <a:rPr lang="en-US" altLang="en-US" sz="1600">
                <a:sym typeface="Symbol" panose="05050102010706020507" pitchFamily="18" charset="2"/>
              </a:rPr>
              <a:t> 	     F  .id 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	     E  .E+T 	 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	     E  .T 		</a:t>
            </a:r>
            <a:r>
              <a:rPr lang="en-US" altLang="en-US" sz="160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baseline="-25000">
                <a:solidFill>
                  <a:srgbClr val="CC0000"/>
                </a:solidFill>
                <a:sym typeface="Symbol" panose="05050102010706020507" pitchFamily="18" charset="2"/>
              </a:rPr>
              <a:t>8</a:t>
            </a:r>
            <a:r>
              <a:rPr lang="en-US" altLang="en-US" sz="1600">
                <a:sym typeface="Symbol" panose="05050102010706020507" pitchFamily="18" charset="2"/>
              </a:rPr>
              <a:t>: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F  (E.)</a:t>
            </a:r>
            <a:r>
              <a:rPr lang="en-US" altLang="en-US" sz="160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     			     T  .T*F	    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E  E.+T</a:t>
            </a:r>
            <a:r>
              <a:rPr lang="en-US" altLang="en-US" sz="1600">
                <a:sym typeface="Symbol" panose="05050102010706020507" pitchFamily="18" charset="2"/>
              </a:rPr>
              <a:t> 	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     			     T  .F		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     			     F  .(E) </a:t>
            </a: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     			     F  .id </a:t>
            </a:r>
          </a:p>
          <a:p>
            <a:pPr>
              <a:buFontTx/>
              <a:buNone/>
            </a:pPr>
            <a:endParaRPr lang="en-US" altLang="en-US" sz="16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	</a:t>
            </a:r>
            <a:r>
              <a:rPr lang="en-US" altLang="en-US" sz="160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baseline="-25000">
                <a:solidFill>
                  <a:srgbClr val="CC0000"/>
                </a:solidFill>
                <a:sym typeface="Symbol" panose="05050102010706020507" pitchFamily="18" charset="2"/>
              </a:rPr>
              <a:t>5</a:t>
            </a:r>
            <a:r>
              <a:rPr lang="en-US" altLang="en-US" sz="1600">
                <a:sym typeface="Symbol" panose="05050102010706020507" pitchFamily="18" charset="2"/>
              </a:rPr>
              <a:t>: </a:t>
            </a:r>
            <a:r>
              <a:rPr lang="en-US" altLang="en-US" sz="1600">
                <a:solidFill>
                  <a:schemeClr val="accent2"/>
                </a:solidFill>
                <a:sym typeface="Symbol" panose="05050102010706020507" pitchFamily="18" charset="2"/>
              </a:rPr>
              <a:t>F  id.</a:t>
            </a:r>
            <a:r>
              <a:rPr lang="en-US" altLang="en-US" sz="1600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7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Transition Diagram (DFA) of Goto Function</a:t>
            </a:r>
          </a:p>
        </p:txBody>
      </p:sp>
      <p:sp>
        <p:nvSpPr>
          <p:cNvPr id="65540" name="Text Box 23"/>
          <p:cNvSpPr txBox="1">
            <a:spLocks noChangeArrowheads="1"/>
          </p:cNvSpPr>
          <p:nvPr/>
        </p:nvSpPr>
        <p:spPr bwMode="auto">
          <a:xfrm>
            <a:off x="1736725" y="14890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  <a:r>
              <a:rPr lang="en-US" altLang="en-US" baseline="-25000"/>
              <a:t>0</a:t>
            </a:r>
            <a:endParaRPr lang="en-US" altLang="en-US"/>
          </a:p>
        </p:txBody>
      </p:sp>
      <p:sp>
        <p:nvSpPr>
          <p:cNvPr id="65541" name="Text Box 24"/>
          <p:cNvSpPr txBox="1">
            <a:spLocks noChangeArrowheads="1"/>
          </p:cNvSpPr>
          <p:nvPr/>
        </p:nvSpPr>
        <p:spPr bwMode="auto">
          <a:xfrm>
            <a:off x="3200400" y="1524000"/>
            <a:ext cx="38985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  <a:r>
              <a:rPr lang="en-US" altLang="en-US" baseline="-25000"/>
              <a:t>1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  <a:r>
              <a:rPr lang="en-US" altLang="en-US" baseline="-25000"/>
              <a:t>2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  <a:r>
              <a:rPr lang="en-US" altLang="en-US" baseline="-25000"/>
              <a:t>3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  <a:r>
              <a:rPr lang="en-US" altLang="en-US" baseline="-25000"/>
              <a:t>4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  <a:r>
              <a:rPr lang="en-US" altLang="en-US" baseline="-25000"/>
              <a:t>5</a:t>
            </a:r>
            <a:endParaRPr lang="en-US" altLang="en-US"/>
          </a:p>
        </p:txBody>
      </p:sp>
      <p:sp>
        <p:nvSpPr>
          <p:cNvPr id="65542" name="Text Box 26"/>
          <p:cNvSpPr txBox="1">
            <a:spLocks noChangeArrowheads="1"/>
          </p:cNvSpPr>
          <p:nvPr/>
        </p:nvSpPr>
        <p:spPr bwMode="auto">
          <a:xfrm>
            <a:off x="4572000" y="1524001"/>
            <a:ext cx="70564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  <a:r>
              <a:rPr lang="en-US" altLang="en-US" baseline="-25000"/>
              <a:t>6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  <a:r>
              <a:rPr lang="en-US" altLang="en-US" baseline="-25000"/>
              <a:t>7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  <a:r>
              <a:rPr lang="en-US" altLang="en-US" baseline="-25000"/>
              <a:t>8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to I</a:t>
            </a:r>
            <a:r>
              <a:rPr lang="en-US" altLang="en-US" baseline="-25000"/>
              <a:t>2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to I</a:t>
            </a:r>
            <a:r>
              <a:rPr lang="en-US" altLang="en-US" baseline="-25000"/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to I</a:t>
            </a:r>
            <a:r>
              <a:rPr lang="en-US" altLang="en-US" baseline="-25000"/>
              <a:t>4</a:t>
            </a:r>
          </a:p>
        </p:txBody>
      </p:sp>
      <p:sp>
        <p:nvSpPr>
          <p:cNvPr id="65543" name="Text Box 27"/>
          <p:cNvSpPr txBox="1">
            <a:spLocks noChangeArrowheads="1"/>
          </p:cNvSpPr>
          <p:nvPr/>
        </p:nvSpPr>
        <p:spPr bwMode="auto">
          <a:xfrm>
            <a:off x="6248400" y="1524001"/>
            <a:ext cx="70564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  <a:r>
              <a:rPr lang="en-US" altLang="en-US" baseline="-25000"/>
              <a:t>9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to I</a:t>
            </a:r>
            <a:r>
              <a:rPr lang="en-US" altLang="en-US" baseline="-25000"/>
              <a:t>3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to I</a:t>
            </a:r>
            <a:r>
              <a:rPr lang="en-US" altLang="en-US" baseline="-25000"/>
              <a:t>4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to I</a:t>
            </a:r>
            <a:r>
              <a:rPr lang="en-US" altLang="en-US" baseline="-2500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  <a:r>
              <a:rPr lang="en-US" altLang="en-US" baseline="-25000"/>
              <a:t>10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to I</a:t>
            </a:r>
            <a:r>
              <a:rPr lang="en-US" altLang="en-US" baseline="-25000"/>
              <a:t>4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to I</a:t>
            </a:r>
            <a:r>
              <a:rPr lang="en-US" altLang="en-US" baseline="-25000"/>
              <a:t>5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  <a:r>
              <a:rPr lang="en-US" altLang="en-US" baseline="-25000"/>
              <a:t>11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to I</a:t>
            </a:r>
            <a:r>
              <a:rPr lang="en-US" altLang="en-US" baseline="-25000"/>
              <a:t>6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65544" name="Line 28"/>
          <p:cNvSpPr>
            <a:spLocks noChangeShapeType="1"/>
          </p:cNvSpPr>
          <p:nvPr/>
        </p:nvSpPr>
        <p:spPr bwMode="auto">
          <a:xfrm>
            <a:off x="2057400" y="1752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45" name="Line 29"/>
          <p:cNvSpPr>
            <a:spLocks noChangeShapeType="1"/>
          </p:cNvSpPr>
          <p:nvPr/>
        </p:nvSpPr>
        <p:spPr bwMode="auto">
          <a:xfrm>
            <a:off x="2057400" y="1752600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46" name="Line 30"/>
          <p:cNvSpPr>
            <a:spLocks noChangeShapeType="1"/>
          </p:cNvSpPr>
          <p:nvPr/>
        </p:nvSpPr>
        <p:spPr bwMode="auto">
          <a:xfrm>
            <a:off x="2057400" y="1752600"/>
            <a:ext cx="1219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47" name="Line 31"/>
          <p:cNvSpPr>
            <a:spLocks noChangeShapeType="1"/>
          </p:cNvSpPr>
          <p:nvPr/>
        </p:nvSpPr>
        <p:spPr bwMode="auto">
          <a:xfrm>
            <a:off x="2057400" y="1752600"/>
            <a:ext cx="1219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48" name="Line 32"/>
          <p:cNvSpPr>
            <a:spLocks noChangeShapeType="1"/>
          </p:cNvSpPr>
          <p:nvPr/>
        </p:nvSpPr>
        <p:spPr bwMode="auto">
          <a:xfrm>
            <a:off x="2057400" y="1752600"/>
            <a:ext cx="11430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49" name="Line 33"/>
          <p:cNvSpPr>
            <a:spLocks noChangeShapeType="1"/>
          </p:cNvSpPr>
          <p:nvPr/>
        </p:nvSpPr>
        <p:spPr bwMode="auto">
          <a:xfrm>
            <a:off x="3505200" y="175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50" name="Line 34"/>
          <p:cNvSpPr>
            <a:spLocks noChangeShapeType="1"/>
          </p:cNvSpPr>
          <p:nvPr/>
        </p:nvSpPr>
        <p:spPr bwMode="auto">
          <a:xfrm>
            <a:off x="3505200" y="3200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51" name="Line 35"/>
          <p:cNvSpPr>
            <a:spLocks noChangeShapeType="1"/>
          </p:cNvSpPr>
          <p:nvPr/>
        </p:nvSpPr>
        <p:spPr bwMode="auto">
          <a:xfrm>
            <a:off x="3505200" y="4724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52" name="Line 36"/>
          <p:cNvSpPr>
            <a:spLocks noChangeShapeType="1"/>
          </p:cNvSpPr>
          <p:nvPr/>
        </p:nvSpPr>
        <p:spPr bwMode="auto">
          <a:xfrm>
            <a:off x="3505200" y="4724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53" name="Line 37"/>
          <p:cNvSpPr>
            <a:spLocks noChangeShapeType="1"/>
          </p:cNvSpPr>
          <p:nvPr/>
        </p:nvSpPr>
        <p:spPr bwMode="auto">
          <a:xfrm>
            <a:off x="3505200" y="4724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54" name="Line 38"/>
          <p:cNvSpPr>
            <a:spLocks noChangeShapeType="1"/>
          </p:cNvSpPr>
          <p:nvPr/>
        </p:nvSpPr>
        <p:spPr bwMode="auto">
          <a:xfrm>
            <a:off x="3505200" y="4724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55" name="Line 39"/>
          <p:cNvSpPr>
            <a:spLocks noChangeShapeType="1"/>
          </p:cNvSpPr>
          <p:nvPr/>
        </p:nvSpPr>
        <p:spPr bwMode="auto">
          <a:xfrm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56" name="Line 40"/>
          <p:cNvSpPr>
            <a:spLocks noChangeShapeType="1"/>
          </p:cNvSpPr>
          <p:nvPr/>
        </p:nvSpPr>
        <p:spPr bwMode="auto">
          <a:xfrm>
            <a:off x="49530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57" name="Line 41"/>
          <p:cNvSpPr>
            <a:spLocks noChangeShapeType="1"/>
          </p:cNvSpPr>
          <p:nvPr/>
        </p:nvSpPr>
        <p:spPr bwMode="auto">
          <a:xfrm>
            <a:off x="4953000" y="17526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58" name="Line 42"/>
          <p:cNvSpPr>
            <a:spLocks noChangeShapeType="1"/>
          </p:cNvSpPr>
          <p:nvPr/>
        </p:nvSpPr>
        <p:spPr bwMode="auto">
          <a:xfrm>
            <a:off x="4953000" y="17526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59" name="Line 43"/>
          <p:cNvSpPr>
            <a:spLocks noChangeShapeType="1"/>
          </p:cNvSpPr>
          <p:nvPr/>
        </p:nvSpPr>
        <p:spPr bwMode="auto">
          <a:xfrm>
            <a:off x="4953000" y="17526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60" name="Line 44"/>
          <p:cNvSpPr>
            <a:spLocks noChangeShapeType="1"/>
          </p:cNvSpPr>
          <p:nvPr/>
        </p:nvSpPr>
        <p:spPr bwMode="auto">
          <a:xfrm>
            <a:off x="4876800" y="3276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61" name="Line 45"/>
          <p:cNvSpPr>
            <a:spLocks noChangeShapeType="1"/>
          </p:cNvSpPr>
          <p:nvPr/>
        </p:nvSpPr>
        <p:spPr bwMode="auto">
          <a:xfrm>
            <a:off x="4876800" y="32766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62" name="Line 46"/>
          <p:cNvSpPr>
            <a:spLocks noChangeShapeType="1"/>
          </p:cNvSpPr>
          <p:nvPr/>
        </p:nvSpPr>
        <p:spPr bwMode="auto">
          <a:xfrm>
            <a:off x="4876800" y="32766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63" name="Line 47"/>
          <p:cNvSpPr>
            <a:spLocks noChangeShapeType="1"/>
          </p:cNvSpPr>
          <p:nvPr/>
        </p:nvSpPr>
        <p:spPr bwMode="auto">
          <a:xfrm>
            <a:off x="4953000" y="4724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64" name="Line 48"/>
          <p:cNvSpPr>
            <a:spLocks noChangeShapeType="1"/>
          </p:cNvSpPr>
          <p:nvPr/>
        </p:nvSpPr>
        <p:spPr bwMode="auto">
          <a:xfrm>
            <a:off x="4953000" y="4724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65" name="Text Box 49"/>
          <p:cNvSpPr txBox="1">
            <a:spLocks noChangeArrowheads="1"/>
          </p:cNvSpPr>
          <p:nvPr/>
        </p:nvSpPr>
        <p:spPr bwMode="auto">
          <a:xfrm>
            <a:off x="7924800" y="1524000"/>
            <a:ext cx="70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to I</a:t>
            </a:r>
            <a:r>
              <a:rPr lang="en-US" altLang="en-US" baseline="-25000"/>
              <a:t>7</a:t>
            </a:r>
            <a:endParaRPr lang="en-US" altLang="en-US"/>
          </a:p>
        </p:txBody>
      </p:sp>
      <p:sp>
        <p:nvSpPr>
          <p:cNvPr id="65566" name="Line 51"/>
          <p:cNvSpPr>
            <a:spLocks noChangeShapeType="1"/>
          </p:cNvSpPr>
          <p:nvPr/>
        </p:nvSpPr>
        <p:spPr bwMode="auto">
          <a:xfrm>
            <a:off x="65532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67" name="Text Box 52"/>
          <p:cNvSpPr txBox="1">
            <a:spLocks noChangeArrowheads="1"/>
          </p:cNvSpPr>
          <p:nvPr/>
        </p:nvSpPr>
        <p:spPr bwMode="auto">
          <a:xfrm>
            <a:off x="5943600" y="24384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65568" name="Text Box 53"/>
          <p:cNvSpPr txBox="1">
            <a:spLocks noChangeArrowheads="1"/>
          </p:cNvSpPr>
          <p:nvPr/>
        </p:nvSpPr>
        <p:spPr bwMode="auto">
          <a:xfrm>
            <a:off x="5943600" y="20574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65569" name="Text Box 54"/>
          <p:cNvSpPr txBox="1">
            <a:spLocks noChangeArrowheads="1"/>
          </p:cNvSpPr>
          <p:nvPr/>
        </p:nvSpPr>
        <p:spPr bwMode="auto">
          <a:xfrm>
            <a:off x="5867400" y="175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65570" name="Text Box 55"/>
          <p:cNvSpPr txBox="1">
            <a:spLocks noChangeArrowheads="1"/>
          </p:cNvSpPr>
          <p:nvPr/>
        </p:nvSpPr>
        <p:spPr bwMode="auto">
          <a:xfrm>
            <a:off x="3886200" y="2971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5571" name="Text Box 56"/>
          <p:cNvSpPr txBox="1">
            <a:spLocks noChangeArrowheads="1"/>
          </p:cNvSpPr>
          <p:nvPr/>
        </p:nvSpPr>
        <p:spPr bwMode="auto">
          <a:xfrm>
            <a:off x="3962400" y="44196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65572" name="Text Box 57"/>
          <p:cNvSpPr txBox="1">
            <a:spLocks noChangeArrowheads="1"/>
          </p:cNvSpPr>
          <p:nvPr/>
        </p:nvSpPr>
        <p:spPr bwMode="auto">
          <a:xfrm>
            <a:off x="2438400" y="14478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65573" name="Text Box 58"/>
          <p:cNvSpPr txBox="1">
            <a:spLocks noChangeArrowheads="1"/>
          </p:cNvSpPr>
          <p:nvPr/>
        </p:nvSpPr>
        <p:spPr bwMode="auto">
          <a:xfrm>
            <a:off x="5638800" y="4953001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65574" name="Text Box 59"/>
          <p:cNvSpPr txBox="1">
            <a:spLocks noChangeArrowheads="1"/>
          </p:cNvSpPr>
          <p:nvPr/>
        </p:nvSpPr>
        <p:spPr bwMode="auto">
          <a:xfrm>
            <a:off x="4191000" y="47244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65575" name="Text Box 60"/>
          <p:cNvSpPr txBox="1">
            <a:spLocks noChangeArrowheads="1"/>
          </p:cNvSpPr>
          <p:nvPr/>
        </p:nvSpPr>
        <p:spPr bwMode="auto">
          <a:xfrm>
            <a:off x="5562600" y="14478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65576" name="Text Box 61"/>
          <p:cNvSpPr txBox="1">
            <a:spLocks noChangeArrowheads="1"/>
          </p:cNvSpPr>
          <p:nvPr/>
        </p:nvSpPr>
        <p:spPr bwMode="auto">
          <a:xfrm>
            <a:off x="2590800" y="22860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65577" name="Text Box 62"/>
          <p:cNvSpPr txBox="1">
            <a:spLocks noChangeArrowheads="1"/>
          </p:cNvSpPr>
          <p:nvPr/>
        </p:nvSpPr>
        <p:spPr bwMode="auto">
          <a:xfrm>
            <a:off x="5638800" y="45720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65578" name="Text Box 63"/>
          <p:cNvSpPr txBox="1">
            <a:spLocks noChangeArrowheads="1"/>
          </p:cNvSpPr>
          <p:nvPr/>
        </p:nvSpPr>
        <p:spPr bwMode="auto">
          <a:xfrm>
            <a:off x="4267200" y="5029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65579" name="Text Box 64"/>
          <p:cNvSpPr txBox="1">
            <a:spLocks noChangeArrowheads="1"/>
          </p:cNvSpPr>
          <p:nvPr/>
        </p:nvSpPr>
        <p:spPr bwMode="auto">
          <a:xfrm>
            <a:off x="5791200" y="3200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65580" name="Text Box 65"/>
          <p:cNvSpPr txBox="1">
            <a:spLocks noChangeArrowheads="1"/>
          </p:cNvSpPr>
          <p:nvPr/>
        </p:nvSpPr>
        <p:spPr bwMode="auto">
          <a:xfrm>
            <a:off x="2819400" y="3048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65581" name="Text Box 66"/>
          <p:cNvSpPr txBox="1">
            <a:spLocks noChangeArrowheads="1"/>
          </p:cNvSpPr>
          <p:nvPr/>
        </p:nvSpPr>
        <p:spPr bwMode="auto">
          <a:xfrm>
            <a:off x="4343400" y="54102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65582" name="Text Box 67"/>
          <p:cNvSpPr txBox="1">
            <a:spLocks noChangeArrowheads="1"/>
          </p:cNvSpPr>
          <p:nvPr/>
        </p:nvSpPr>
        <p:spPr bwMode="auto">
          <a:xfrm>
            <a:off x="3276600" y="48006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65583" name="Text Box 68"/>
          <p:cNvSpPr txBox="1">
            <a:spLocks noChangeArrowheads="1"/>
          </p:cNvSpPr>
          <p:nvPr/>
        </p:nvSpPr>
        <p:spPr bwMode="auto">
          <a:xfrm>
            <a:off x="2895600" y="47244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65584" name="Text Box 69"/>
          <p:cNvSpPr txBox="1">
            <a:spLocks noChangeArrowheads="1"/>
          </p:cNvSpPr>
          <p:nvPr/>
        </p:nvSpPr>
        <p:spPr bwMode="auto">
          <a:xfrm>
            <a:off x="3048000" y="4038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65585" name="Text Box 70"/>
          <p:cNvSpPr txBox="1">
            <a:spLocks noChangeArrowheads="1"/>
          </p:cNvSpPr>
          <p:nvPr/>
        </p:nvSpPr>
        <p:spPr bwMode="auto">
          <a:xfrm>
            <a:off x="7086600" y="15240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5586" name="Text Box 71"/>
          <p:cNvSpPr txBox="1">
            <a:spLocks noChangeArrowheads="1"/>
          </p:cNvSpPr>
          <p:nvPr/>
        </p:nvSpPr>
        <p:spPr bwMode="auto">
          <a:xfrm>
            <a:off x="5867400" y="35814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65587" name="Text Box 72"/>
          <p:cNvSpPr txBox="1">
            <a:spLocks noChangeArrowheads="1"/>
          </p:cNvSpPr>
          <p:nvPr/>
        </p:nvSpPr>
        <p:spPr bwMode="auto">
          <a:xfrm>
            <a:off x="5867400" y="38862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8587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Constructing SLR Parsing Table </a:t>
            </a:r>
            <a:br>
              <a:rPr lang="en-US" altLang="en-US" smtClean="0"/>
            </a:br>
            <a:r>
              <a:rPr lang="en-US" altLang="en-US" sz="1800"/>
              <a:t>(of an augumented grammar G’)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 smtClean="0"/>
              <a:t>Construct the canonical collection of sets of LR(0) items  for G’.    	C</a:t>
            </a:r>
            <a:r>
              <a:rPr lang="en-US" altLang="en-US" smtClean="0">
                <a:sym typeface="Symbol" panose="05050102010706020507" pitchFamily="18" charset="2"/>
              </a:rPr>
              <a:t>{I</a:t>
            </a:r>
            <a:r>
              <a:rPr lang="en-US" altLang="en-US" baseline="-25000" smtClean="0">
                <a:sym typeface="Symbol" panose="05050102010706020507" pitchFamily="18" charset="2"/>
              </a:rPr>
              <a:t>0</a:t>
            </a:r>
            <a:r>
              <a:rPr lang="en-US" altLang="en-US" smtClean="0">
                <a:sym typeface="Symbol" panose="05050102010706020507" pitchFamily="18" charset="2"/>
              </a:rPr>
              <a:t>,...,I</a:t>
            </a:r>
            <a:r>
              <a:rPr lang="en-US" altLang="en-US" baseline="-25000" smtClean="0">
                <a:sym typeface="Symbol" panose="05050102010706020507" pitchFamily="18" charset="2"/>
              </a:rPr>
              <a:t>n</a:t>
            </a:r>
            <a:r>
              <a:rPr lang="en-US" altLang="en-US" smtClean="0">
                <a:sym typeface="Symbol" panose="05050102010706020507" pitchFamily="18" charset="2"/>
              </a:rPr>
              <a:t>}</a:t>
            </a:r>
            <a:endParaRPr lang="en-US" altLang="en-US" smtClean="0"/>
          </a:p>
          <a:p>
            <a:pPr marL="457200" indent="-457200">
              <a:buFontTx/>
              <a:buAutoNum type="arabicPeriod"/>
            </a:pPr>
            <a:endParaRPr lang="en-US" altLang="en-US" sz="1000"/>
          </a:p>
          <a:p>
            <a:pPr marL="457200" indent="-457200">
              <a:buFontTx/>
              <a:buAutoNum type="arabicPeriod"/>
            </a:pPr>
            <a:r>
              <a:rPr lang="en-US" altLang="en-US" smtClean="0"/>
              <a:t>Create the parsing action table as follows</a:t>
            </a:r>
          </a:p>
          <a:p>
            <a:pPr marL="800100" lvl="1" indent="-342900">
              <a:buFontTx/>
              <a:buChar char="•"/>
            </a:pPr>
            <a:r>
              <a:rPr lang="en-US" altLang="en-US" sz="2000"/>
              <a:t>If  a is a terminal, A</a:t>
            </a:r>
            <a:r>
              <a:rPr lang="en-US" altLang="en-US" sz="2000">
                <a:sym typeface="Symbol" panose="05050102010706020507" pitchFamily="18" charset="2"/>
              </a:rPr>
              <a:t>.a in I</a:t>
            </a:r>
            <a:r>
              <a:rPr lang="en-US" altLang="en-US" sz="2000" baseline="-25000">
                <a:sym typeface="Symbol" panose="05050102010706020507" pitchFamily="18" charset="2"/>
              </a:rPr>
              <a:t>i </a:t>
            </a:r>
            <a:r>
              <a:rPr lang="en-US" altLang="en-US" sz="2000">
                <a:sym typeface="Symbol" panose="05050102010706020507" pitchFamily="18" charset="2"/>
              </a:rPr>
              <a:t> and goto(I</a:t>
            </a:r>
            <a:r>
              <a:rPr lang="en-US" altLang="en-US" sz="2000" baseline="-25000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,a)=I</a:t>
            </a:r>
            <a:r>
              <a:rPr lang="en-US" altLang="en-US" sz="2000" baseline="-25000">
                <a:sym typeface="Symbol" panose="05050102010706020507" pitchFamily="18" charset="2"/>
              </a:rPr>
              <a:t>j</a:t>
            </a:r>
            <a:r>
              <a:rPr lang="en-US" altLang="en-US" sz="2000">
                <a:sym typeface="Symbol" panose="05050102010706020507" pitchFamily="18" charset="2"/>
              </a:rPr>
              <a:t>  then action[i,a] is  </a:t>
            </a:r>
            <a:r>
              <a:rPr lang="en-US" altLang="en-US" sz="2000" b="1" i="1">
                <a:sym typeface="Symbol" panose="05050102010706020507" pitchFamily="18" charset="2"/>
              </a:rPr>
              <a:t>shift j</a:t>
            </a:r>
            <a:r>
              <a:rPr lang="en-US" altLang="en-US" sz="2000" b="1">
                <a:sym typeface="Symbol" panose="05050102010706020507" pitchFamily="18" charset="2"/>
              </a:rPr>
              <a:t>.</a:t>
            </a:r>
          </a:p>
          <a:p>
            <a:pPr marL="800100" lvl="1" indent="-342900">
              <a:buFontTx/>
              <a:buChar char="•"/>
            </a:pPr>
            <a:r>
              <a:rPr lang="en-US" altLang="en-US" sz="2000">
                <a:sym typeface="Symbol" panose="05050102010706020507" pitchFamily="18" charset="2"/>
              </a:rPr>
              <a:t>If  </a:t>
            </a:r>
            <a:r>
              <a:rPr lang="en-US" altLang="en-US" sz="2000"/>
              <a:t>A</a:t>
            </a:r>
            <a:r>
              <a:rPr lang="en-US" altLang="en-US" sz="2000">
                <a:sym typeface="Symbol" panose="05050102010706020507" pitchFamily="18" charset="2"/>
              </a:rPr>
              <a:t>.  is in I</a:t>
            </a:r>
            <a:r>
              <a:rPr lang="en-US" altLang="en-US" sz="2000" baseline="-25000">
                <a:sym typeface="Symbol" panose="05050102010706020507" pitchFamily="18" charset="2"/>
              </a:rPr>
              <a:t>i </a:t>
            </a:r>
            <a:r>
              <a:rPr lang="en-US" altLang="en-US" sz="2000">
                <a:sym typeface="Symbol" panose="05050102010706020507" pitchFamily="18" charset="2"/>
              </a:rPr>
              <a:t>, then action[i,a] is  </a:t>
            </a:r>
            <a:r>
              <a:rPr lang="en-US" altLang="en-US" sz="2000" b="1" i="1">
                <a:sym typeface="Symbol" panose="05050102010706020507" pitchFamily="18" charset="2"/>
              </a:rPr>
              <a:t>reduce </a:t>
            </a:r>
            <a:r>
              <a:rPr lang="en-US" altLang="en-US" sz="2000" b="1" i="1"/>
              <a:t>A</a:t>
            </a:r>
            <a:r>
              <a:rPr lang="en-US" altLang="en-US" sz="2000" b="1" i="1">
                <a:sym typeface="Symbol" panose="05050102010706020507" pitchFamily="18" charset="2"/>
              </a:rPr>
              <a:t></a:t>
            </a:r>
            <a:r>
              <a:rPr lang="en-US" altLang="en-US" sz="2000">
                <a:sym typeface="Symbol" panose="05050102010706020507" pitchFamily="18" charset="2"/>
              </a:rPr>
              <a:t>  for all a in FOLLOW(A)   where AS’.</a:t>
            </a:r>
          </a:p>
          <a:p>
            <a:pPr marL="800100" lvl="1" indent="-342900">
              <a:buFontTx/>
              <a:buChar char="•"/>
            </a:pPr>
            <a:r>
              <a:rPr lang="en-US" altLang="en-US" sz="2000">
                <a:sym typeface="Symbol" panose="05050102010706020507" pitchFamily="18" charset="2"/>
              </a:rPr>
              <a:t>If  </a:t>
            </a:r>
            <a:r>
              <a:rPr lang="en-US" altLang="en-US" sz="2000"/>
              <a:t>S’</a:t>
            </a:r>
            <a:r>
              <a:rPr lang="en-US" altLang="en-US" sz="2000">
                <a:sym typeface="Symbol" panose="05050102010706020507" pitchFamily="18" charset="2"/>
              </a:rPr>
              <a:t>S.  is in I</a:t>
            </a:r>
            <a:r>
              <a:rPr lang="en-US" altLang="en-US" sz="2000" baseline="-25000">
                <a:sym typeface="Symbol" panose="05050102010706020507" pitchFamily="18" charset="2"/>
              </a:rPr>
              <a:t>i </a:t>
            </a:r>
            <a:r>
              <a:rPr lang="en-US" altLang="en-US" sz="2000">
                <a:sym typeface="Symbol" panose="05050102010706020507" pitchFamily="18" charset="2"/>
              </a:rPr>
              <a:t>, then action[i,$] is  </a:t>
            </a:r>
            <a:r>
              <a:rPr lang="en-US" altLang="en-US" sz="2000" b="1" i="1">
                <a:sym typeface="Symbol" panose="05050102010706020507" pitchFamily="18" charset="2"/>
              </a:rPr>
              <a:t>accept</a:t>
            </a:r>
            <a:r>
              <a:rPr lang="en-US" altLang="en-US" sz="2000">
                <a:sym typeface="Symbol" panose="05050102010706020507" pitchFamily="18" charset="2"/>
              </a:rPr>
              <a:t>.</a:t>
            </a:r>
          </a:p>
          <a:p>
            <a:pPr marL="800100" lvl="1" indent="-342900">
              <a:buFontTx/>
              <a:buChar char="•"/>
            </a:pPr>
            <a:r>
              <a:rPr lang="en-US" altLang="en-US" sz="2000">
                <a:sym typeface="Symbol" panose="05050102010706020507" pitchFamily="18" charset="2"/>
              </a:rPr>
              <a:t>If any conflicting actions generated by these rules, the grammar is not SLR(1).</a:t>
            </a:r>
          </a:p>
          <a:p>
            <a:pPr marL="457200" indent="-457200"/>
            <a:endParaRPr lang="en-US" altLang="en-US" sz="1000"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 startAt="3"/>
            </a:pPr>
            <a:r>
              <a:rPr lang="en-US" altLang="en-US" smtClean="0">
                <a:sym typeface="Symbol" panose="05050102010706020507" pitchFamily="18" charset="2"/>
              </a:rPr>
              <a:t>Create the parsing goto table</a:t>
            </a:r>
          </a:p>
          <a:p>
            <a:pPr marL="800100" lvl="1" indent="-342900">
              <a:buFontTx/>
              <a:buChar char="•"/>
            </a:pPr>
            <a:r>
              <a:rPr lang="en-US" altLang="en-US" sz="2000">
                <a:sym typeface="Symbol" panose="05050102010706020507" pitchFamily="18" charset="2"/>
              </a:rPr>
              <a:t>for all non-terminals A,  if goto(I</a:t>
            </a:r>
            <a:r>
              <a:rPr lang="en-US" altLang="en-US" sz="2000" baseline="-25000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,A)=I</a:t>
            </a:r>
            <a:r>
              <a:rPr lang="en-US" altLang="en-US" sz="2000" baseline="-25000">
                <a:sym typeface="Symbol" panose="05050102010706020507" pitchFamily="18" charset="2"/>
              </a:rPr>
              <a:t>j</a:t>
            </a:r>
            <a:r>
              <a:rPr lang="en-US" altLang="en-US" sz="2000">
                <a:sym typeface="Symbol" panose="05050102010706020507" pitchFamily="18" charset="2"/>
              </a:rPr>
              <a:t>  then goto[i,A]=j</a:t>
            </a:r>
          </a:p>
          <a:p>
            <a:pPr marL="457200" indent="-457200"/>
            <a:endParaRPr lang="en-US" altLang="en-US" sz="1000"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en-US" altLang="en-US" smtClean="0">
                <a:sym typeface="Symbol" panose="05050102010706020507" pitchFamily="18" charset="2"/>
              </a:rPr>
              <a:t>All entries not defined by (2) and (3) are errors.</a:t>
            </a:r>
          </a:p>
          <a:p>
            <a:pPr marL="457200" indent="-457200">
              <a:buFontTx/>
              <a:buAutoNum type="arabicPeriod" startAt="4"/>
            </a:pPr>
            <a:endParaRPr lang="en-US" altLang="en-US" sz="1000"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en-US" altLang="en-US" smtClean="0">
                <a:sym typeface="Symbol" panose="05050102010706020507" pitchFamily="18" charset="2"/>
              </a:rPr>
              <a:t>Initial state of the parser contains  S’.S</a:t>
            </a:r>
          </a:p>
        </p:txBody>
      </p:sp>
    </p:spTree>
    <p:extLst>
      <p:ext uri="{BB962C8B-B14F-4D97-AF65-F5344CB8AC3E}">
        <p14:creationId xmlns:p14="http://schemas.microsoft.com/office/powerpoint/2010/main" val="36761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Introduction to LR Parsing</a:t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491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524000"/>
            <a:ext cx="8763000" cy="4876800"/>
          </a:xfrm>
        </p:spPr>
      </p:pic>
    </p:spTree>
    <p:extLst>
      <p:ext uri="{BB962C8B-B14F-4D97-AF65-F5344CB8AC3E}">
        <p14:creationId xmlns:p14="http://schemas.microsoft.com/office/powerpoint/2010/main" val="29187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Parsing Tables of Expression Grammar</a:t>
            </a:r>
          </a:p>
        </p:txBody>
      </p:sp>
      <p:graphicFrame>
        <p:nvGraphicFramePr>
          <p:cNvPr id="300035" name="Group 3"/>
          <p:cNvGraphicFramePr>
            <a:graphicFrameLocks noGrp="1"/>
          </p:cNvGraphicFramePr>
          <p:nvPr/>
        </p:nvGraphicFramePr>
        <p:xfrm>
          <a:off x="4114801" y="1447801"/>
          <a:ext cx="5813429" cy="4754646"/>
        </p:xfrm>
        <a:graphic>
          <a:graphicData uri="http://schemas.openxmlformats.org/drawingml/2006/table">
            <a:tbl>
              <a:tblPr/>
              <a:tblGrid>
                <a:gridCol w="685762"/>
                <a:gridCol w="555595"/>
                <a:gridCol w="558770"/>
                <a:gridCol w="557183"/>
                <a:gridCol w="555595"/>
                <a:gridCol w="557182"/>
                <a:gridCol w="555595"/>
                <a:gridCol w="208270"/>
                <a:gridCol w="576231"/>
                <a:gridCol w="539721"/>
                <a:gridCol w="463525"/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 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s6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acc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r2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s7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r2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r2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r6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r6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r6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r6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s6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s11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r1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s7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r1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r1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35" marR="91435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58" name="Text Box 173"/>
          <p:cNvSpPr txBox="1">
            <a:spLocks noChangeArrowheads="1"/>
          </p:cNvSpPr>
          <p:nvPr/>
        </p:nvSpPr>
        <p:spPr bwMode="auto">
          <a:xfrm>
            <a:off x="5562601" y="990600"/>
            <a:ext cx="178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Action Table</a:t>
            </a:r>
          </a:p>
        </p:txBody>
      </p:sp>
      <p:sp>
        <p:nvSpPr>
          <p:cNvPr id="67759" name="Text Box 174"/>
          <p:cNvSpPr txBox="1">
            <a:spLocks noChangeArrowheads="1"/>
          </p:cNvSpPr>
          <p:nvPr/>
        </p:nvSpPr>
        <p:spPr bwMode="auto">
          <a:xfrm>
            <a:off x="8305800" y="990600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Goto Table</a:t>
            </a:r>
          </a:p>
        </p:txBody>
      </p:sp>
    </p:spTree>
    <p:extLst>
      <p:ext uri="{BB962C8B-B14F-4D97-AF65-F5344CB8AC3E}">
        <p14:creationId xmlns:p14="http://schemas.microsoft.com/office/powerpoint/2010/main" val="5085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Example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000">
                <a:cs typeface="Times New Roman" panose="02020603050405020304" pitchFamily="18" charset="0"/>
              </a:rPr>
              <a:t>GivenGrammar - G</a:t>
            </a:r>
          </a:p>
          <a:p>
            <a:pPr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	S → AA  </a:t>
            </a:r>
          </a:p>
          <a:p>
            <a:pPr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	A → aA | b  </a:t>
            </a:r>
          </a:p>
          <a:p>
            <a:r>
              <a:rPr lang="en-US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Step 1: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Add Augment Production and insert '•' symbol at the first position for every production in G</a:t>
            </a:r>
          </a:p>
          <a:p>
            <a:pPr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	S` → •S  </a:t>
            </a:r>
          </a:p>
          <a:p>
            <a:pPr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	S → •AA  </a:t>
            </a:r>
          </a:p>
          <a:p>
            <a:pPr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	A → •aA   </a:t>
            </a:r>
          </a:p>
          <a:p>
            <a:pPr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	A → •b  </a:t>
            </a:r>
          </a:p>
          <a:p>
            <a:r>
              <a:rPr lang="en-US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Step 2: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Add Augment production to the I0 State and Compute the Closure</a:t>
            </a:r>
          </a:p>
          <a:p>
            <a:pPr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	I0 = Closure (S` → •S)</a:t>
            </a:r>
          </a:p>
          <a:p>
            <a:endParaRPr lang="en-US" altLang="en-US" sz="2000">
              <a:solidFill>
                <a:srgbClr val="FF0000"/>
              </a:solidFill>
            </a:endParaRPr>
          </a:p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480014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200" dirty="0">
                <a:cs typeface="Times New Roman" pitchFamily="18" charset="0"/>
              </a:rPr>
              <a:t>Add all productions starting with "A" in modified I0 State because "•" is followed by the non-terminal. So, the I0 State becomes.</a:t>
            </a:r>
          </a:p>
          <a:p>
            <a:pPr>
              <a:defRPr/>
            </a:pPr>
            <a:r>
              <a:rPr lang="en-US" sz="2200" b="1" dirty="0">
                <a:cs typeface="Times New Roman" pitchFamily="18" charset="0"/>
              </a:rPr>
              <a:t>I0=</a:t>
            </a:r>
            <a:r>
              <a:rPr lang="en-US" sz="2200" dirty="0">
                <a:cs typeface="Times New Roman" pitchFamily="18" charset="0"/>
              </a:rPr>
              <a:t> S` → •S</a:t>
            </a:r>
            <a:br>
              <a:rPr lang="en-US" sz="2200" dirty="0">
                <a:cs typeface="Times New Roman" pitchFamily="18" charset="0"/>
              </a:rPr>
            </a:br>
            <a:r>
              <a:rPr lang="en-US" sz="2200" dirty="0">
                <a:cs typeface="Times New Roman" pitchFamily="18" charset="0"/>
              </a:rPr>
              <a:t>       S → •AA</a:t>
            </a:r>
            <a:br>
              <a:rPr lang="en-US" sz="2200" dirty="0">
                <a:cs typeface="Times New Roman" pitchFamily="18" charset="0"/>
              </a:rPr>
            </a:br>
            <a:r>
              <a:rPr lang="en-US" sz="2200" dirty="0">
                <a:cs typeface="Times New Roman" pitchFamily="18" charset="0"/>
              </a:rPr>
              <a:t>       A → •</a:t>
            </a:r>
            <a:r>
              <a:rPr lang="en-US" sz="2200" dirty="0" err="1">
                <a:cs typeface="Times New Roman" pitchFamily="18" charset="0"/>
              </a:rPr>
              <a:t>aA</a:t>
            </a:r>
            <a:r>
              <a:rPr lang="en-US" sz="2200" dirty="0">
                <a:cs typeface="Times New Roman" pitchFamily="18" charset="0"/>
              </a:rPr>
              <a:t/>
            </a:r>
            <a:br>
              <a:rPr lang="en-US" sz="2200" dirty="0">
                <a:cs typeface="Times New Roman" pitchFamily="18" charset="0"/>
              </a:rPr>
            </a:br>
            <a:r>
              <a:rPr lang="en-US" sz="2200" dirty="0">
                <a:cs typeface="Times New Roman" pitchFamily="18" charset="0"/>
              </a:rPr>
              <a:t>       A → •b</a:t>
            </a:r>
          </a:p>
          <a:p>
            <a:pPr>
              <a:defRPr/>
            </a:pPr>
            <a:r>
              <a:rPr lang="en-US" sz="2200" b="1" dirty="0">
                <a:cs typeface="Times New Roman" pitchFamily="18" charset="0"/>
              </a:rPr>
              <a:t>I1=</a:t>
            </a:r>
            <a:r>
              <a:rPr lang="en-US" sz="2200" dirty="0">
                <a:cs typeface="Times New Roman" pitchFamily="18" charset="0"/>
              </a:rPr>
              <a:t> Go to (I0, S) = closure (S` → S•) = S` → S•</a:t>
            </a:r>
          </a:p>
          <a:p>
            <a:pPr>
              <a:defRPr/>
            </a:pPr>
            <a:r>
              <a:rPr lang="en-US" sz="2200" dirty="0">
                <a:cs typeface="Times New Roman" pitchFamily="18" charset="0"/>
              </a:rPr>
              <a:t>Here, the Production is reduced so close the State.</a:t>
            </a:r>
          </a:p>
          <a:p>
            <a:pPr>
              <a:defRPr/>
            </a:pPr>
            <a:r>
              <a:rPr lang="en-US" sz="2200" b="1" dirty="0">
                <a:cs typeface="Times New Roman" pitchFamily="18" charset="0"/>
              </a:rPr>
              <a:t>I1=</a:t>
            </a:r>
            <a:r>
              <a:rPr lang="en-US" sz="2200" dirty="0">
                <a:cs typeface="Times New Roman" pitchFamily="18" charset="0"/>
              </a:rPr>
              <a:t> S` → S•</a:t>
            </a:r>
          </a:p>
          <a:p>
            <a:pPr>
              <a:defRPr/>
            </a:pPr>
            <a:r>
              <a:rPr lang="en-US" sz="2200" b="1" dirty="0">
                <a:cs typeface="Times New Roman" pitchFamily="18" charset="0"/>
              </a:rPr>
              <a:t>I2=</a:t>
            </a:r>
            <a:r>
              <a:rPr lang="en-US" sz="2200" dirty="0">
                <a:cs typeface="Times New Roman" pitchFamily="18" charset="0"/>
              </a:rPr>
              <a:t> Go to (I0, A) = closure (S → A•A)</a:t>
            </a:r>
          </a:p>
          <a:p>
            <a:pPr>
              <a:defRPr/>
            </a:pPr>
            <a:r>
              <a:rPr lang="en-US" sz="2200" dirty="0">
                <a:cs typeface="Times New Roman" pitchFamily="18" charset="0"/>
              </a:rPr>
              <a:t>Add all productions starting with A in to I2 State because "•" is followed by the non-terminal. So, the I2 State becomes</a:t>
            </a:r>
          </a:p>
          <a:p>
            <a:pPr>
              <a:defRPr/>
            </a:pPr>
            <a:r>
              <a:rPr lang="en-US" sz="2200" b="1" dirty="0">
                <a:cs typeface="Times New Roman" pitchFamily="18" charset="0"/>
              </a:rPr>
              <a:t>I2 =</a:t>
            </a:r>
            <a:r>
              <a:rPr lang="en-US" sz="2200" dirty="0">
                <a:cs typeface="Times New Roman" pitchFamily="18" charset="0"/>
              </a:rPr>
              <a:t>S→A•A</a:t>
            </a:r>
            <a:br>
              <a:rPr lang="en-US" sz="2200" dirty="0">
                <a:cs typeface="Times New Roman" pitchFamily="18" charset="0"/>
              </a:rPr>
            </a:br>
            <a:r>
              <a:rPr lang="en-US" sz="2200" dirty="0">
                <a:cs typeface="Times New Roman" pitchFamily="18" charset="0"/>
              </a:rPr>
              <a:t>       A → •</a:t>
            </a:r>
            <a:r>
              <a:rPr lang="en-US" sz="2200" dirty="0" err="1">
                <a:cs typeface="Times New Roman" pitchFamily="18" charset="0"/>
              </a:rPr>
              <a:t>aA</a:t>
            </a:r>
            <a:r>
              <a:rPr lang="en-US" sz="2200" dirty="0">
                <a:cs typeface="Times New Roman" pitchFamily="18" charset="0"/>
              </a:rPr>
              <a:t/>
            </a:r>
            <a:br>
              <a:rPr lang="en-US" sz="2200" dirty="0">
                <a:cs typeface="Times New Roman" pitchFamily="18" charset="0"/>
              </a:rPr>
            </a:br>
            <a:r>
              <a:rPr lang="en-US" sz="2200" dirty="0">
                <a:cs typeface="Times New Roman" pitchFamily="18" charset="0"/>
              </a:rPr>
              <a:t>       A → •b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921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Contd…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r>
              <a:rPr lang="en-US" altLang="en-US" sz="2000" b="1">
                <a:cs typeface="Times New Roman" panose="02020603050405020304" pitchFamily="18" charset="0"/>
              </a:rPr>
              <a:t>I3=</a:t>
            </a:r>
            <a:r>
              <a:rPr lang="en-US" altLang="en-US" sz="2000">
                <a:cs typeface="Times New Roman" panose="02020603050405020304" pitchFamily="18" charset="0"/>
              </a:rPr>
              <a:t> Go to (I0,a) = Closure (A → a•A)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Add productions starting with A in I3.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A → a•A</a:t>
            </a:r>
            <a:br>
              <a:rPr lang="en-US" altLang="en-US" sz="2000">
                <a:cs typeface="Times New Roman" panose="02020603050405020304" pitchFamily="18" charset="0"/>
              </a:rPr>
            </a:br>
            <a:r>
              <a:rPr lang="en-US" altLang="en-US" sz="2000">
                <a:cs typeface="Times New Roman" panose="02020603050405020304" pitchFamily="18" charset="0"/>
              </a:rPr>
              <a:t>A → •aA</a:t>
            </a:r>
            <a:br>
              <a:rPr lang="en-US" altLang="en-US" sz="2000">
                <a:cs typeface="Times New Roman" panose="02020603050405020304" pitchFamily="18" charset="0"/>
              </a:rPr>
            </a:br>
            <a:r>
              <a:rPr lang="en-US" altLang="en-US" sz="2000">
                <a:cs typeface="Times New Roman" panose="02020603050405020304" pitchFamily="18" charset="0"/>
              </a:rPr>
              <a:t>A → •b</a:t>
            </a:r>
          </a:p>
          <a:p>
            <a:r>
              <a:rPr lang="en-US" altLang="en-US" sz="2000" b="1">
                <a:cs typeface="Times New Roman" panose="02020603050405020304" pitchFamily="18" charset="0"/>
              </a:rPr>
              <a:t>I4=</a:t>
            </a:r>
            <a:r>
              <a:rPr lang="en-US" altLang="en-US" sz="2000">
                <a:cs typeface="Times New Roman" panose="02020603050405020304" pitchFamily="18" charset="0"/>
              </a:rPr>
              <a:t> Go to (I0, b) = closure (A → b•) = A → b•</a:t>
            </a:r>
          </a:p>
          <a:p>
            <a:r>
              <a:rPr lang="en-US" altLang="en-US" sz="2000" b="1">
                <a:cs typeface="Times New Roman" panose="02020603050405020304" pitchFamily="18" charset="0"/>
              </a:rPr>
              <a:t>I5=</a:t>
            </a:r>
            <a:r>
              <a:rPr lang="en-US" altLang="en-US" sz="2000">
                <a:cs typeface="Times New Roman" panose="02020603050405020304" pitchFamily="18" charset="0"/>
              </a:rPr>
              <a:t> Go to (I2, A) = Closure (S → A • A) = S → AA•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Go to (I2,a) = Closure (A → a•A) = (same as I3)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Go to (I2, b) = Closure (A → b•) = (same as I4)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Go to (I3, a) = Closure (A → a•A) = (same as I3)</a:t>
            </a:r>
            <a:br>
              <a:rPr lang="en-US" altLang="en-US" sz="2000">
                <a:cs typeface="Times New Roman" panose="02020603050405020304" pitchFamily="18" charset="0"/>
              </a:rPr>
            </a:br>
            <a:r>
              <a:rPr lang="en-US" altLang="en-US" sz="2000">
                <a:cs typeface="Times New Roman" panose="02020603050405020304" pitchFamily="18" charset="0"/>
              </a:rPr>
              <a:t>Go to (I3, b) = Closure (A → b•) = (same as I4)</a:t>
            </a:r>
          </a:p>
          <a:p>
            <a:r>
              <a:rPr lang="en-US" altLang="en-US" sz="2000" b="1">
                <a:cs typeface="Times New Roman" panose="02020603050405020304" pitchFamily="18" charset="0"/>
              </a:rPr>
              <a:t>I6=</a:t>
            </a:r>
            <a:r>
              <a:rPr lang="en-US" altLang="en-US" sz="2000">
                <a:cs typeface="Times New Roman" panose="02020603050405020304" pitchFamily="18" charset="0"/>
              </a:rPr>
              <a:t> Go to (I3, A) = Closure (A → aA•) = A → aA•</a:t>
            </a:r>
          </a:p>
        </p:txBody>
      </p:sp>
    </p:spTree>
    <p:extLst>
      <p:ext uri="{BB962C8B-B14F-4D97-AF65-F5344CB8AC3E}">
        <p14:creationId xmlns:p14="http://schemas.microsoft.com/office/powerpoint/2010/main" val="1076981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Contd…</a:t>
            </a:r>
          </a:p>
        </p:txBody>
      </p:sp>
      <p:pic>
        <p:nvPicPr>
          <p:cNvPr id="716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3700" y="1887539"/>
            <a:ext cx="6324600" cy="3952875"/>
          </a:xfrm>
        </p:spPr>
      </p:pic>
    </p:spTree>
    <p:extLst>
      <p:ext uri="{BB962C8B-B14F-4D97-AF65-F5344CB8AC3E}">
        <p14:creationId xmlns:p14="http://schemas.microsoft.com/office/powerpoint/2010/main" val="158157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LR(0) Table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000">
                <a:cs typeface="Times New Roman" panose="02020603050405020304" pitchFamily="18" charset="0"/>
              </a:rPr>
              <a:t>If a state is going to some other state on a </a:t>
            </a:r>
            <a:r>
              <a:rPr lang="en-US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terminal</a:t>
            </a:r>
            <a:r>
              <a:rPr lang="en-US" altLang="en-US" sz="2000">
                <a:cs typeface="Times New Roman" panose="02020603050405020304" pitchFamily="18" charset="0"/>
              </a:rPr>
              <a:t> then it correspond to a </a:t>
            </a:r>
            <a:r>
              <a:rPr lang="en-US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Shift move.</a:t>
            </a:r>
          </a:p>
          <a:p>
            <a:pPr algn="just"/>
            <a:r>
              <a:rPr lang="en-US" altLang="en-US" sz="2000">
                <a:cs typeface="Times New Roman" panose="02020603050405020304" pitchFamily="18" charset="0"/>
              </a:rPr>
              <a:t>If a state is going to some other state on a </a:t>
            </a:r>
            <a:r>
              <a:rPr lang="en-US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variable</a:t>
            </a:r>
            <a:r>
              <a:rPr lang="en-US" altLang="en-US" sz="2000">
                <a:cs typeface="Times New Roman" panose="02020603050405020304" pitchFamily="18" charset="0"/>
              </a:rPr>
              <a:t> then it correspond to     </a:t>
            </a:r>
            <a:r>
              <a:rPr lang="en-US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Go to move.</a:t>
            </a:r>
          </a:p>
          <a:p>
            <a:pPr algn="just"/>
            <a:r>
              <a:rPr lang="en-US" altLang="en-US" sz="2000">
                <a:cs typeface="Times New Roman" panose="02020603050405020304" pitchFamily="18" charset="0"/>
              </a:rPr>
              <a:t>If a state contain the final item in the particular row then write the </a:t>
            </a:r>
            <a:r>
              <a:rPr lang="en-US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Reduce move completely.</a:t>
            </a:r>
          </a:p>
          <a:p>
            <a:endParaRPr lang="en-US" altLang="en-US" smtClean="0"/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7315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LR(0) Table Entry Explanation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>
                <a:cs typeface="Times New Roman" panose="02020603050405020304" pitchFamily="18" charset="0"/>
              </a:rPr>
              <a:t>Productions are numbered as follows:</a:t>
            </a:r>
          </a:p>
          <a:p>
            <a:pPr>
              <a:buFontTx/>
              <a:buNone/>
            </a:pPr>
            <a:r>
              <a:rPr lang="pt-BR" altLang="en-US" sz="2000">
                <a:cs typeface="Times New Roman" panose="02020603050405020304" pitchFamily="18" charset="0"/>
              </a:rPr>
              <a:t>		S  →      AA    ... (1)                              </a:t>
            </a:r>
          </a:p>
          <a:p>
            <a:pPr>
              <a:buFontTx/>
              <a:buNone/>
            </a:pPr>
            <a:r>
              <a:rPr lang="pt-BR" altLang="en-US" sz="2000">
                <a:cs typeface="Times New Roman" panose="02020603050405020304" pitchFamily="18" charset="0"/>
              </a:rPr>
              <a:t>		A   →     aA      ... (2)   </a:t>
            </a:r>
          </a:p>
          <a:p>
            <a:pPr>
              <a:buFontTx/>
              <a:buNone/>
            </a:pPr>
            <a:r>
              <a:rPr lang="pt-BR" altLang="en-US" sz="2000">
                <a:cs typeface="Times New Roman" panose="02020603050405020304" pitchFamily="18" charset="0"/>
              </a:rPr>
              <a:t>		A    →    b     ... (3)  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I0 on S is going to I1 so write it as 1.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I0 on A is going to I2 so write it as 2.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I2 on A is going to I5 so write it as 5.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I3 on A is going to I6 so write it as 6.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I0, I2and I3on a are going to I3 so write it as S3 which means that shift 3.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I0, I2 and I3 on b are going to I4 so write it as S4 which means that shift 4.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I4, I5 and I6 all states contains the final item because they contain • in the right most end. So rate the production as production number.</a:t>
            </a:r>
          </a:p>
          <a:p>
            <a:endParaRPr lang="en-US" altLang="en-US" sz="2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Contd…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cs typeface="Times New Roman" panose="02020603050405020304" pitchFamily="18" charset="0"/>
              </a:rPr>
              <a:t>I1 contains the final item which drives(S` → S•), so action {I1, $} = Accept.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I4 contains the final item which drives A → b• and that production corresponds to the production number 3 so write it as r3 in the entire row.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I5 contains the final item which drives S → AA• and that production corresponds to the production number 1 so write it as r1 in the entire row.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I6 contains the final item which drives A → aA• and that production corresponds to the production number 2 so write it as r2 in the entire row.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0041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SLR(1) Grammar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An LR parser using SLR(1) parsing tables for a grammar G is called as the SLR(1) parser for G.</a:t>
            </a:r>
          </a:p>
          <a:p>
            <a:r>
              <a:rPr lang="en-US" altLang="en-US" smtClean="0"/>
              <a:t>If a grammar G has an SLR(1) parsing table, it is called SLR(1) grammar (or SLR grammar in short).</a:t>
            </a:r>
          </a:p>
          <a:p>
            <a:r>
              <a:rPr lang="en-US" altLang="en-US" smtClean="0"/>
              <a:t>Every SLR grammar is unambiguous, but every unambiguous grammar is not a SLR grammar.</a:t>
            </a:r>
          </a:p>
        </p:txBody>
      </p:sp>
    </p:spTree>
    <p:extLst>
      <p:ext uri="{BB962C8B-B14F-4D97-AF65-F5344CB8AC3E}">
        <p14:creationId xmlns:p14="http://schemas.microsoft.com/office/powerpoint/2010/main" val="3556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shift/reduce and reduce/reduce conflicts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a state does not know whether it will make a shift operation or reduction for a terminal, we say that there is a </a:t>
            </a:r>
            <a:r>
              <a:rPr lang="en-US" altLang="en-US" b="1" smtClean="0"/>
              <a:t>shift/reduce conflict</a:t>
            </a:r>
            <a:r>
              <a:rPr lang="en-US" altLang="en-US" smtClean="0"/>
              <a:t>.</a:t>
            </a:r>
          </a:p>
          <a:p>
            <a:endParaRPr lang="en-US" altLang="en-US" smtClean="0"/>
          </a:p>
          <a:p>
            <a:r>
              <a:rPr lang="en-US" altLang="en-US" smtClean="0"/>
              <a:t>If a state does not know whether it will make a reduction operation using the production rule </a:t>
            </a:r>
            <a:r>
              <a:rPr lang="en-US" altLang="en-US" smtClean="0">
                <a:latin typeface="Courier New" panose="02070309020205020404" pitchFamily="49" charset="0"/>
              </a:rPr>
              <a:t>i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anose="02070309020205020404" pitchFamily="49" charset="0"/>
              </a:rPr>
              <a:t>j</a:t>
            </a:r>
            <a:r>
              <a:rPr lang="en-US" altLang="en-US" smtClean="0"/>
              <a:t> for a terminal, we say that there is a </a:t>
            </a:r>
            <a:r>
              <a:rPr lang="en-US" altLang="en-US" b="1" smtClean="0"/>
              <a:t>reduce/reduce conflict</a:t>
            </a:r>
            <a:r>
              <a:rPr lang="en-US" altLang="en-US" smtClean="0"/>
              <a:t>.</a:t>
            </a:r>
          </a:p>
          <a:p>
            <a:endParaRPr lang="en-US" altLang="en-US" smtClean="0"/>
          </a:p>
          <a:p>
            <a:r>
              <a:rPr lang="en-US" altLang="en-US" smtClean="0"/>
              <a:t>If the SLR parsing table of a grammar G has a conflict, we say that that grammar is not SLR grammar.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37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Why LR Parsers?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000">
                <a:cs typeface="Times New Roman" panose="02020603050405020304" pitchFamily="18" charset="0"/>
              </a:rPr>
              <a:t>LR parsing is attractive for a variety of reasons:</a:t>
            </a:r>
          </a:p>
          <a:p>
            <a:pPr algn="just"/>
            <a:r>
              <a:rPr lang="en-US" altLang="en-US" sz="2000">
                <a:cs typeface="Times New Roman" panose="02020603050405020304" pitchFamily="18" charset="0"/>
              </a:rPr>
              <a:t> LR parsers can be constructed to recognize all programming language constructs.</a:t>
            </a:r>
          </a:p>
          <a:p>
            <a:pPr algn="just"/>
            <a:r>
              <a:rPr lang="en-US" altLang="en-US" sz="2000">
                <a:cs typeface="Times New Roman" panose="02020603050405020304" pitchFamily="18" charset="0"/>
              </a:rPr>
              <a:t>The LR-parsing method is the most general non backtracking shift-reduce parsing method it can be implemented efficiently.</a:t>
            </a:r>
          </a:p>
          <a:p>
            <a:pPr algn="just"/>
            <a:r>
              <a:rPr lang="en-US" altLang="en-US" sz="2000">
                <a:cs typeface="Times New Roman" panose="02020603050405020304" pitchFamily="18" charset="0"/>
              </a:rPr>
              <a:t>An LR parser can detect a syntactic error as soon as it is possible to do so on a left-to-right scan of the input.</a:t>
            </a:r>
          </a:p>
          <a:p>
            <a:pPr algn="just"/>
            <a:r>
              <a:rPr lang="en-US" altLang="en-US" sz="2000">
                <a:cs typeface="Times New Roman" panose="02020603050405020304" pitchFamily="18" charset="0"/>
              </a:rPr>
              <a:t>The class of grammars that can be parsed using LR methods is a proper superset of the class of grammars that can be parsed with predictive or LL methods. LR grammars can describe more languages than LL grammars.</a:t>
            </a:r>
          </a:p>
          <a:p>
            <a:pPr algn="just"/>
            <a:r>
              <a:rPr lang="en-US" altLang="en-US" sz="2000">
                <a:cs typeface="Times New Roman" panose="02020603050405020304" pitchFamily="18" charset="0"/>
              </a:rPr>
              <a:t> The principal drawback of the LR method is that it is too much work to construct an LR parser for a typical programming-language grammar.</a:t>
            </a:r>
          </a:p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4345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Conflict Example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S  L=R	           I</a:t>
            </a:r>
            <a:r>
              <a:rPr lang="en-US" altLang="en-US" sz="1800" baseline="-25000">
                <a:sym typeface="Symbol" panose="05050102010706020507" pitchFamily="18" charset="2"/>
              </a:rPr>
              <a:t>0</a:t>
            </a:r>
            <a:r>
              <a:rPr lang="en-US" altLang="en-US" sz="1800">
                <a:sym typeface="Symbol" panose="05050102010706020507" pitchFamily="18" charset="2"/>
              </a:rPr>
              <a:t>: 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S’  .S</a:t>
            </a:r>
            <a:r>
              <a:rPr lang="en-US" altLang="en-US" sz="1800">
                <a:sym typeface="Symbol" panose="05050102010706020507" pitchFamily="18" charset="2"/>
              </a:rPr>
              <a:t>	            I</a:t>
            </a:r>
            <a:r>
              <a:rPr lang="en-US" altLang="en-US" sz="1800" baseline="-25000">
                <a:sym typeface="Symbol" panose="05050102010706020507" pitchFamily="18" charset="2"/>
              </a:rPr>
              <a:t>1</a:t>
            </a:r>
            <a:r>
              <a:rPr lang="en-US" altLang="en-US" sz="1800">
                <a:sym typeface="Symbol" panose="05050102010706020507" pitchFamily="18" charset="2"/>
              </a:rPr>
              <a:t>:	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S’  S.</a:t>
            </a:r>
            <a:r>
              <a:rPr lang="en-US" altLang="en-US" sz="1800">
                <a:sym typeface="Symbol" panose="05050102010706020507" pitchFamily="18" charset="2"/>
              </a:rPr>
              <a:t> 	            I</a:t>
            </a:r>
            <a:r>
              <a:rPr lang="en-US" altLang="en-US" sz="1800" baseline="-25000">
                <a:sym typeface="Symbol" panose="05050102010706020507" pitchFamily="18" charset="2"/>
              </a:rPr>
              <a:t>6</a:t>
            </a:r>
            <a:r>
              <a:rPr lang="en-US" altLang="en-US" sz="1800">
                <a:sym typeface="Symbol" panose="05050102010706020507" pitchFamily="18" charset="2"/>
              </a:rPr>
              <a:t>:	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L=.R</a:t>
            </a:r>
            <a:r>
              <a:rPr lang="en-US" altLang="en-US" sz="1800">
                <a:sym typeface="Symbol" panose="05050102010706020507" pitchFamily="18" charset="2"/>
              </a:rPr>
              <a:t>           I</a:t>
            </a:r>
            <a:r>
              <a:rPr lang="en-US" altLang="en-US" sz="1800" baseline="-25000">
                <a:sym typeface="Symbol" panose="05050102010706020507" pitchFamily="18" charset="2"/>
              </a:rPr>
              <a:t>9</a:t>
            </a:r>
            <a:r>
              <a:rPr lang="en-US" altLang="en-US" sz="1800">
                <a:sym typeface="Symbol" panose="05050102010706020507" pitchFamily="18" charset="2"/>
              </a:rPr>
              <a:t>:	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L=R.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S  R		 S  .L=R			R  .L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L *R		 S  .R	            I</a:t>
            </a:r>
            <a:r>
              <a:rPr lang="en-US" altLang="en-US" sz="1800" baseline="-25000">
                <a:sym typeface="Symbol" panose="05050102010706020507" pitchFamily="18" charset="2"/>
              </a:rPr>
              <a:t>2</a:t>
            </a:r>
            <a:r>
              <a:rPr lang="en-US" altLang="en-US" sz="1800">
                <a:sym typeface="Symbol" panose="05050102010706020507" pitchFamily="18" charset="2"/>
              </a:rPr>
              <a:t>:	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L.=R</a:t>
            </a:r>
            <a:r>
              <a:rPr lang="en-US" altLang="en-US" sz="1800">
                <a:sym typeface="Symbol" panose="05050102010706020507" pitchFamily="18" charset="2"/>
              </a:rPr>
              <a:t>	L .*R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L  id		 L  .*R		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R  L.</a:t>
            </a:r>
            <a:r>
              <a:rPr lang="en-US" altLang="en-US" sz="1800">
                <a:sym typeface="Symbol" panose="05050102010706020507" pitchFamily="18" charset="2"/>
              </a:rPr>
              <a:t>		L  .id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R  L		 L  .id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	 R  .L	            I</a:t>
            </a:r>
            <a:r>
              <a:rPr lang="en-US" altLang="en-US" sz="1800" baseline="-25000">
                <a:sym typeface="Symbol" panose="05050102010706020507" pitchFamily="18" charset="2"/>
              </a:rPr>
              <a:t>3</a:t>
            </a:r>
            <a:r>
              <a:rPr lang="en-US" altLang="en-US" sz="1800">
                <a:sym typeface="Symbol" panose="05050102010706020507" pitchFamily="18" charset="2"/>
              </a:rPr>
              <a:t>:	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R.</a:t>
            </a:r>
          </a:p>
          <a:p>
            <a:pPr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		            I</a:t>
            </a:r>
            <a:r>
              <a:rPr lang="en-US" altLang="en-US" sz="1800" baseline="-25000">
                <a:sym typeface="Symbol" panose="05050102010706020507" pitchFamily="18" charset="2"/>
              </a:rPr>
              <a:t>4</a:t>
            </a:r>
            <a:r>
              <a:rPr lang="en-US" altLang="en-US" sz="1800">
                <a:sym typeface="Symbol" panose="05050102010706020507" pitchFamily="18" charset="2"/>
              </a:rPr>
              <a:t>:	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L  *.R</a:t>
            </a:r>
            <a:r>
              <a:rPr lang="en-US" altLang="en-US" sz="1800">
                <a:sym typeface="Symbol" panose="05050102010706020507" pitchFamily="18" charset="2"/>
              </a:rPr>
              <a:t> 	            I</a:t>
            </a:r>
            <a:r>
              <a:rPr lang="en-US" altLang="en-US" sz="1800" baseline="-25000">
                <a:sym typeface="Symbol" panose="05050102010706020507" pitchFamily="18" charset="2"/>
              </a:rPr>
              <a:t>7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	L  *R.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      </a:t>
            </a:r>
            <a:r>
              <a:rPr lang="en-US" altLang="en-US" sz="1800">
                <a:solidFill>
                  <a:srgbClr val="CC0000"/>
                </a:solidFill>
                <a:sym typeface="Symbol" panose="05050102010706020507" pitchFamily="18" charset="2"/>
              </a:rPr>
              <a:t>Problem</a:t>
            </a:r>
            <a:r>
              <a:rPr lang="en-US" altLang="en-US" sz="1800">
                <a:sym typeface="Symbol" panose="05050102010706020507" pitchFamily="18" charset="2"/>
              </a:rPr>
              <a:t>		R  .L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FOLLOW(R)={=,$}		L .*R	            I</a:t>
            </a:r>
            <a:r>
              <a:rPr lang="en-US" altLang="en-US" sz="1800" baseline="-25000">
                <a:sym typeface="Symbol" panose="05050102010706020507" pitchFamily="18" charset="2"/>
              </a:rPr>
              <a:t>8</a:t>
            </a:r>
            <a:r>
              <a:rPr lang="en-US" altLang="en-US" sz="1800">
                <a:sym typeface="Symbol" panose="05050102010706020507" pitchFamily="18" charset="2"/>
              </a:rPr>
              <a:t>:	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R  L.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=  	shift 6			L  .id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reduce by R  L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shift/reduce conflict	            I</a:t>
            </a:r>
            <a:r>
              <a:rPr lang="en-US" altLang="en-US" sz="1800" baseline="-25000">
                <a:sym typeface="Symbol" panose="05050102010706020507" pitchFamily="18" charset="2"/>
              </a:rPr>
              <a:t>5</a:t>
            </a:r>
            <a:r>
              <a:rPr lang="en-US" altLang="en-US" sz="1800">
                <a:sym typeface="Symbol" panose="05050102010706020507" pitchFamily="18" charset="2"/>
              </a:rPr>
              <a:t>:	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L  id.</a:t>
            </a:r>
          </a:p>
          <a:p>
            <a:pPr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</p:txBody>
      </p:sp>
      <p:sp>
        <p:nvSpPr>
          <p:cNvPr id="77829" name="Line 4"/>
          <p:cNvSpPr>
            <a:spLocks noChangeShapeType="1"/>
          </p:cNvSpPr>
          <p:nvPr/>
        </p:nvSpPr>
        <p:spPr bwMode="auto">
          <a:xfrm flipV="1">
            <a:off x="3429000" y="2590800"/>
            <a:ext cx="1676400" cy="1371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830" name="Oval 5"/>
          <p:cNvSpPr>
            <a:spLocks noChangeArrowheads="1"/>
          </p:cNvSpPr>
          <p:nvPr/>
        </p:nvSpPr>
        <p:spPr bwMode="auto">
          <a:xfrm>
            <a:off x="4876800" y="1752600"/>
            <a:ext cx="1600200" cy="9144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sp>
        <p:nvSpPr>
          <p:cNvPr id="77831" name="Line 6"/>
          <p:cNvSpPr>
            <a:spLocks noChangeShapeType="1"/>
          </p:cNvSpPr>
          <p:nvPr/>
        </p:nvSpPr>
        <p:spPr bwMode="auto">
          <a:xfrm>
            <a:off x="22098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832" name="Line 7"/>
          <p:cNvSpPr>
            <a:spLocks noChangeShapeType="1"/>
          </p:cNvSpPr>
          <p:nvPr/>
        </p:nvSpPr>
        <p:spPr bwMode="auto">
          <a:xfrm>
            <a:off x="2209800" y="472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Conflict Example2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S  AaAb	           I</a:t>
            </a:r>
            <a:r>
              <a:rPr lang="en-US" altLang="en-US" sz="1800" baseline="-25000">
                <a:sym typeface="Symbol" panose="05050102010706020507" pitchFamily="18" charset="2"/>
              </a:rPr>
              <a:t>0</a:t>
            </a:r>
            <a:r>
              <a:rPr lang="en-US" altLang="en-US" sz="1800">
                <a:sym typeface="Symbol" panose="05050102010706020507" pitchFamily="18" charset="2"/>
              </a:rPr>
              <a:t>:	S’  .S 	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S  BbBa		S  .AaAb 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A  			S  .BbBa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B   			A  .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		B  .</a:t>
            </a:r>
          </a:p>
          <a:p>
            <a:pPr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</a:t>
            </a:r>
            <a:r>
              <a:rPr lang="en-US" altLang="en-US" sz="1800">
                <a:solidFill>
                  <a:srgbClr val="CC0000"/>
                </a:solidFill>
                <a:sym typeface="Symbol" panose="05050102010706020507" pitchFamily="18" charset="2"/>
              </a:rPr>
              <a:t>Problem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FOLLOW(A)={a,b}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FOLLOW(B)={a,b}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a	reduce by A  		 b	reduce by A  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reduce by B  			reduce by B  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reduce/reduce conflict		reduce/reduce conflict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V="1">
            <a:off x="2819400" y="2514600"/>
            <a:ext cx="990600" cy="990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3733800" y="990600"/>
            <a:ext cx="1905000" cy="20574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2133600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21336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55626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5562600" y="4724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Constructing Canonical LR(1) Parsing Tables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CC00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en-US" altLang="en-US" smtClean="0"/>
              <a:t>In SLR method, the state i makes a reduction by A</a:t>
            </a:r>
            <a:r>
              <a:rPr lang="en-US" altLang="en-US" smtClean="0">
                <a:sym typeface="Symbol" panose="05050102010706020507" pitchFamily="18" charset="2"/>
              </a:rPr>
              <a:t> when the current token is a: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if the </a:t>
            </a:r>
            <a:r>
              <a:rPr lang="en-US" altLang="en-US"/>
              <a:t>A</a:t>
            </a:r>
            <a:r>
              <a:rPr lang="en-US" altLang="en-US">
                <a:sym typeface="Symbol" panose="05050102010706020507" pitchFamily="18" charset="2"/>
              </a:rPr>
              <a:t>. in the I</a:t>
            </a:r>
            <a:r>
              <a:rPr lang="en-US" altLang="en-US" baseline="-25000">
                <a:sym typeface="Symbol" panose="05050102010706020507" pitchFamily="18" charset="2"/>
              </a:rPr>
              <a:t>i </a:t>
            </a:r>
            <a:r>
              <a:rPr lang="en-US" altLang="en-US">
                <a:sym typeface="Symbol" panose="05050102010706020507" pitchFamily="18" charset="2"/>
              </a:rPr>
              <a:t> and  a  is FOLLOW(A)</a:t>
            </a:r>
          </a:p>
          <a:p>
            <a:pPr lvl="1"/>
            <a:endParaRPr lang="en-US" altLang="en-US" sz="800">
              <a:sym typeface="Symbol" panose="05050102010706020507" pitchFamily="18" charset="2"/>
            </a:endParaRPr>
          </a:p>
          <a:p>
            <a:r>
              <a:rPr lang="en-US" altLang="en-US" smtClean="0">
                <a:sym typeface="Symbol" panose="05050102010706020507" pitchFamily="18" charset="2"/>
              </a:rPr>
              <a:t>In some situations, A  cannot be followed by the terminal a in              a right-sentential form when  and the state i are on the top stack.       This means that making reduction in this case is not correct. </a:t>
            </a:r>
          </a:p>
          <a:p>
            <a:pPr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S  AaAb		SAaAbAabab 		SBbBaBbaba	</a:t>
            </a: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S  BbBa		</a:t>
            </a: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  </a:t>
            </a:r>
            <a:r>
              <a:rPr lang="en-US" altLang="en-US" sz="1800">
                <a:sym typeface="Symbol" panose="05050102010706020507" pitchFamily="18" charset="2"/>
              </a:rPr>
              <a:t></a:t>
            </a:r>
            <a:r>
              <a:rPr lang="en-US" altLang="en-US" sz="2000">
                <a:sym typeface="Symbol" panose="05050102010706020507" pitchFamily="18" charset="2"/>
              </a:rPr>
              <a:t> 			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>
                <a:sym typeface="Symbol" panose="05050102010706020507" pitchFamily="18" charset="2"/>
              </a:rPr>
              <a:t>ab 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 </a:t>
            </a:r>
            <a:r>
              <a:rPr lang="en-US" altLang="en-US" sz="2000">
                <a:solidFill>
                  <a:schemeClr val="accent1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>
                <a:sym typeface="Symbol" panose="05050102010706020507" pitchFamily="18" charset="2"/>
              </a:rPr>
              <a:t>b 			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>
                <a:sym typeface="Symbol" panose="05050102010706020507" pitchFamily="18" charset="2"/>
              </a:rPr>
              <a:t>ba 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 </a:t>
            </a:r>
            <a:r>
              <a:rPr lang="en-US" altLang="en-US" sz="2000">
                <a:solidFill>
                  <a:schemeClr val="accent1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>
                <a:sym typeface="Symbol" panose="05050102010706020507" pitchFamily="18" charset="2"/>
              </a:rPr>
              <a:t>a</a:t>
            </a: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B  </a:t>
            </a:r>
            <a:r>
              <a:rPr lang="en-US" altLang="en-US" sz="1800">
                <a:sym typeface="Symbol" panose="05050102010706020507" pitchFamily="18" charset="2"/>
              </a:rPr>
              <a:t></a:t>
            </a:r>
            <a:r>
              <a:rPr lang="en-US" altLang="en-US" sz="2000">
                <a:sym typeface="Symbol" panose="05050102010706020507" pitchFamily="18" charset="2"/>
              </a:rPr>
              <a:t> 			Aa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>
                <a:sym typeface="Symbol" panose="05050102010706020507" pitchFamily="18" charset="2"/>
              </a:rPr>
              <a:t>b   </a:t>
            </a:r>
            <a:r>
              <a:rPr lang="en-US" altLang="en-US" sz="2000">
                <a:solidFill>
                  <a:srgbClr val="CC0000"/>
                </a:solidFill>
                <a:sym typeface="Symbol" panose="05050102010706020507" pitchFamily="18" charset="2"/>
              </a:rPr>
              <a:t>Aa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000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chemeClr val="accent1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>
                <a:sym typeface="Symbol" panose="05050102010706020507" pitchFamily="18" charset="2"/>
              </a:rPr>
              <a:t> 			Bb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>
                <a:sym typeface="Symbol" panose="05050102010706020507" pitchFamily="18" charset="2"/>
              </a:rPr>
              <a:t>a  </a:t>
            </a:r>
            <a:r>
              <a:rPr lang="en-US" altLang="en-US" sz="2000">
                <a:solidFill>
                  <a:srgbClr val="CC0000"/>
                </a:solidFill>
                <a:sym typeface="Symbol" panose="05050102010706020507" pitchFamily="18" charset="2"/>
              </a:rPr>
              <a:t>Bb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 </a:t>
            </a:r>
            <a:r>
              <a:rPr lang="en-US" altLang="en-US" sz="2000">
                <a:solidFill>
                  <a:schemeClr val="accent1"/>
                </a:solidFill>
                <a:sym typeface="Symbol" panose="05050102010706020507" pitchFamily="18" charset="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430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LR(1) Item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To avoid some of invalid reductions, the states need to carry more information.</a:t>
            </a:r>
          </a:p>
          <a:p>
            <a:r>
              <a:rPr lang="en-US" altLang="en-US" smtClean="0"/>
              <a:t>Extra information is put into a state by including a terminal symbol as a second component in an item.</a:t>
            </a:r>
          </a:p>
          <a:p>
            <a:endParaRPr lang="en-US" altLang="en-US" sz="800"/>
          </a:p>
          <a:p>
            <a:r>
              <a:rPr lang="en-US" altLang="en-US" smtClean="0"/>
              <a:t>A LR(1) item is:</a:t>
            </a:r>
          </a:p>
          <a:p>
            <a:pPr>
              <a:lnSpc>
                <a:spcPts val="2800"/>
              </a:lnSpc>
              <a:buNone/>
            </a:pPr>
            <a:r>
              <a:rPr lang="en-US" altLang="en-US" sz="3200"/>
              <a:t>		</a:t>
            </a:r>
            <a:r>
              <a:rPr lang="en-US" altLang="en-US" smtClean="0"/>
              <a:t>A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,a		where </a:t>
            </a:r>
            <a:r>
              <a:rPr lang="en-US" altLang="en-US" b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is the look-head of the LR(1) item</a:t>
            </a:r>
          </a:p>
          <a:p>
            <a:pPr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					(</a:t>
            </a:r>
            <a:r>
              <a:rPr lang="en-US" altLang="en-US" b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is a terminal or end-marker.)</a:t>
            </a: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35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LR(1) Item  (cont.)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altLang="en-US" smtClean="0"/>
              <a:t>When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smtClean="0"/>
              <a:t>  ( in the LR(1) item A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,a ) is not empty, the  look-head does not have any affect.</a:t>
            </a:r>
          </a:p>
          <a:p>
            <a:pPr>
              <a:lnSpc>
                <a:spcPts val="2800"/>
              </a:lnSpc>
            </a:pPr>
            <a:r>
              <a:rPr lang="en-US" altLang="en-US" smtClean="0">
                <a:sym typeface="Symbol" panose="05050102010706020507" pitchFamily="18" charset="2"/>
              </a:rPr>
              <a:t>When </a:t>
            </a:r>
            <a:r>
              <a:rPr lang="en-US" altLang="en-US" smtClean="0"/>
              <a:t>  is empty  (A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,a ), we do the reduction by </a:t>
            </a:r>
            <a:r>
              <a:rPr lang="en-US" altLang="en-US" smtClean="0"/>
              <a:t>A</a:t>
            </a:r>
            <a:r>
              <a:rPr lang="en-US" altLang="en-US" smtClean="0">
                <a:sym typeface="Symbol" panose="05050102010706020507" pitchFamily="18" charset="2"/>
              </a:rPr>
              <a:t> only if the next input symbol is </a:t>
            </a:r>
            <a:r>
              <a:rPr lang="en-US" altLang="en-US" b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(not for any terminal in FOLLOW(A)).</a:t>
            </a:r>
          </a:p>
          <a:p>
            <a:pPr>
              <a:buFontTx/>
              <a:buNone/>
            </a:pPr>
            <a:r>
              <a:rPr lang="en-US" altLang="en-US" sz="800">
                <a:sym typeface="Symbol" panose="05050102010706020507" pitchFamily="18" charset="2"/>
              </a:rPr>
              <a:t>	</a:t>
            </a:r>
          </a:p>
          <a:p>
            <a:pPr>
              <a:lnSpc>
                <a:spcPts val="2800"/>
              </a:lnSpc>
            </a:pPr>
            <a:r>
              <a:rPr lang="en-US" altLang="en-US" smtClean="0">
                <a:sym typeface="Symbol" panose="05050102010706020507" pitchFamily="18" charset="2"/>
              </a:rPr>
              <a:t>A state will contain	   </a:t>
            </a:r>
            <a:r>
              <a:rPr lang="en-US" altLang="en-US" smtClean="0"/>
              <a:t>A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,a</a:t>
            </a:r>
            <a:r>
              <a:rPr lang="en-US" altLang="en-US" baseline="-25000" smtClean="0">
                <a:sym typeface="Symbol" panose="05050102010706020507" pitchFamily="18" charset="2"/>
              </a:rPr>
              <a:t>1</a:t>
            </a:r>
            <a:r>
              <a:rPr lang="en-US" altLang="en-US" smtClean="0">
                <a:sym typeface="Symbol" panose="05050102010706020507" pitchFamily="18" charset="2"/>
              </a:rPr>
              <a:t> 	where {a</a:t>
            </a:r>
            <a:r>
              <a:rPr lang="en-US" altLang="en-US" baseline="-25000" smtClean="0">
                <a:sym typeface="Symbol" panose="05050102010706020507" pitchFamily="18" charset="2"/>
              </a:rPr>
              <a:t>1</a:t>
            </a:r>
            <a:r>
              <a:rPr lang="en-US" altLang="en-US" smtClean="0">
                <a:sym typeface="Symbol" panose="05050102010706020507" pitchFamily="18" charset="2"/>
              </a:rPr>
              <a:t>,...,a</a:t>
            </a:r>
            <a:r>
              <a:rPr lang="en-US" altLang="en-US" baseline="-25000" smtClean="0">
                <a:sym typeface="Symbol" panose="05050102010706020507" pitchFamily="18" charset="2"/>
              </a:rPr>
              <a:t>n</a:t>
            </a:r>
            <a:r>
              <a:rPr lang="en-US" altLang="en-US" smtClean="0">
                <a:sym typeface="Symbol" panose="05050102010706020507" pitchFamily="18" charset="2"/>
              </a:rPr>
              <a:t>}  FOLLOW(A)</a:t>
            </a:r>
          </a:p>
          <a:p>
            <a:pPr>
              <a:lnSpc>
                <a:spcPts val="2800"/>
              </a:lnSpc>
              <a:buNone/>
            </a:pPr>
            <a:r>
              <a:rPr lang="en-US" altLang="en-US" smtClean="0">
                <a:sym typeface="Symbol" panose="05050102010706020507" pitchFamily="18" charset="2"/>
              </a:rPr>
              <a:t>					...</a:t>
            </a:r>
          </a:p>
          <a:p>
            <a:pPr>
              <a:lnSpc>
                <a:spcPts val="2800"/>
              </a:lnSpc>
              <a:buNone/>
            </a:pPr>
            <a:r>
              <a:rPr lang="en-US" altLang="en-US" smtClean="0">
                <a:sym typeface="Symbol" panose="05050102010706020507" pitchFamily="18" charset="2"/>
              </a:rPr>
              <a:t>				   </a:t>
            </a:r>
            <a:r>
              <a:rPr lang="en-US" altLang="en-US" smtClean="0"/>
              <a:t>A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,a</a:t>
            </a:r>
            <a:r>
              <a:rPr lang="en-US" altLang="en-US" baseline="-25000" smtClean="0">
                <a:sym typeface="Symbol" panose="05050102010706020507" pitchFamily="18" charset="2"/>
              </a:rPr>
              <a:t>n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Canonical Collection of Sets of LR(1) Items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smtClean="0"/>
              <a:t>The construction of the canonical collection of the sets of LR(1) items are similar to the construction of the canonical collection of the sets of LR(0) items, except that </a:t>
            </a:r>
            <a:r>
              <a:rPr lang="en-US" altLang="en-US" i="1" smtClean="0"/>
              <a:t>closure</a:t>
            </a:r>
            <a:r>
              <a:rPr lang="en-US" altLang="en-US" smtClean="0"/>
              <a:t> and </a:t>
            </a:r>
            <a:r>
              <a:rPr lang="en-US" altLang="en-US" i="1" smtClean="0"/>
              <a:t>goto</a:t>
            </a:r>
            <a:r>
              <a:rPr lang="en-US" altLang="en-US" smtClean="0"/>
              <a:t> operations work a little bit different.</a:t>
            </a:r>
          </a:p>
          <a:p>
            <a:pPr marL="457200" indent="-457200"/>
            <a:endParaRPr lang="en-US" altLang="en-US" smtClean="0"/>
          </a:p>
          <a:p>
            <a:pPr marL="457200" indent="-457200">
              <a:buNone/>
            </a:pPr>
            <a:r>
              <a:rPr lang="en-US" altLang="en-US" b="1"/>
              <a:t>closure(I)</a:t>
            </a:r>
            <a:r>
              <a:rPr lang="en-US" altLang="en-US" smtClean="0"/>
              <a:t>  is: </a:t>
            </a:r>
            <a:r>
              <a:rPr lang="en-US" altLang="en-US" smtClean="0">
                <a:sym typeface="Wingdings" panose="05000000000000000000" pitchFamily="2" charset="2"/>
              </a:rPr>
              <a:t>  ( where I is a set of LR(1) items)</a:t>
            </a:r>
          </a:p>
          <a:p>
            <a:pPr marL="800100" lvl="1" indent="-342900">
              <a:lnSpc>
                <a:spcPts val="2800"/>
              </a:lnSpc>
            </a:pPr>
            <a:r>
              <a:rPr lang="en-US" altLang="en-US"/>
              <a:t>every LR(1) item in I is in closure(I)</a:t>
            </a:r>
          </a:p>
          <a:p>
            <a:pPr marL="800100" lvl="1" indent="-342900">
              <a:lnSpc>
                <a:spcPts val="2800"/>
              </a:lnSpc>
            </a:pPr>
            <a:r>
              <a:rPr lang="en-US" altLang="en-US"/>
              <a:t>if  A</a:t>
            </a:r>
            <a:r>
              <a:rPr lang="en-US" altLang="en-US">
                <a:sym typeface="Symbol" panose="05050102010706020507" pitchFamily="18" charset="2"/>
              </a:rPr>
              <a:t>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>
                <a:sym typeface="Symbol" panose="05050102010706020507" pitchFamily="18" charset="2"/>
              </a:rPr>
              <a:t>B,a  in closure(I) and </a:t>
            </a:r>
            <a:r>
              <a:rPr lang="en-US" altLang="en-US"/>
              <a:t>B</a:t>
            </a:r>
            <a:r>
              <a:rPr lang="en-US" altLang="en-US">
                <a:sym typeface="Symbol" panose="05050102010706020507" pitchFamily="18" charset="2"/>
              </a:rPr>
              <a:t></a:t>
            </a:r>
            <a:r>
              <a:rPr lang="en-US" altLang="en-US"/>
              <a:t> is a production rule of G;</a:t>
            </a:r>
            <a:r>
              <a:rPr lang="en-US" altLang="en-US" sz="1800"/>
              <a:t>       </a:t>
            </a:r>
            <a:r>
              <a:rPr lang="en-US" altLang="en-US"/>
              <a:t>then  B</a:t>
            </a:r>
            <a:r>
              <a:rPr lang="en-US" altLang="en-US">
                <a:sym typeface="Symbol" panose="05050102010706020507" pitchFamily="18" charset="2"/>
              </a:rPr>
              <a:t>.,b</a:t>
            </a:r>
            <a:r>
              <a:rPr lang="en-US" altLang="en-US"/>
              <a:t>  will be in the closure(I) for each terminal b in FIRST(</a:t>
            </a:r>
            <a:r>
              <a:rPr lang="en-US" altLang="en-US">
                <a:sym typeface="Symbol" panose="05050102010706020507" pitchFamily="18" charset="2"/>
              </a:rPr>
              <a:t>a) </a:t>
            </a:r>
            <a:r>
              <a:rPr lang="en-US" altLang="en-US"/>
              <a:t>.                                                         </a:t>
            </a: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18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goto operation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I is a set of LR(1) items and X is a grammar symbol (terminal or non-terminal), then goto(I,X) is defined as follows:</a:t>
            </a:r>
          </a:p>
          <a:p>
            <a:pPr lvl="1"/>
            <a:r>
              <a:rPr lang="en-US" altLang="en-US" smtClean="0"/>
              <a:t>If  A </a:t>
            </a:r>
            <a:r>
              <a:rPr lang="en-US" altLang="en-US" smtClean="0">
                <a:sym typeface="Symbol" panose="05050102010706020507" pitchFamily="18" charset="2"/>
              </a:rPr>
              <a:t> .X,a  in I                                                                           then every item in </a:t>
            </a:r>
            <a:r>
              <a:rPr lang="en-US" altLang="en-US" b="1" smtClean="0">
                <a:sym typeface="Symbol" panose="05050102010706020507" pitchFamily="18" charset="2"/>
              </a:rPr>
              <a:t>closure({</a:t>
            </a:r>
            <a:r>
              <a:rPr lang="en-US" altLang="en-US" b="1" smtClean="0"/>
              <a:t>A </a:t>
            </a:r>
            <a:r>
              <a:rPr lang="en-US" altLang="en-US" b="1" smtClean="0">
                <a:sym typeface="Symbol" panose="05050102010706020507" pitchFamily="18" charset="2"/>
              </a:rPr>
              <a:t> X.,a})</a:t>
            </a:r>
            <a:r>
              <a:rPr lang="en-US" altLang="en-US" smtClean="0">
                <a:sym typeface="Symbol" panose="05050102010706020507" pitchFamily="18" charset="2"/>
              </a:rPr>
              <a:t> will be in goto(I,X). 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58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Construction of </a:t>
            </a:r>
            <a:r>
              <a:rPr lang="en-US" altLang="en-US" smtClean="0">
                <a:sym typeface="Symbol" panose="05050102010706020507" pitchFamily="18" charset="2"/>
              </a:rPr>
              <a:t>The Canonical LR(1) Collection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i="1" smtClean="0"/>
              <a:t>Algorithm</a:t>
            </a:r>
            <a:r>
              <a:rPr lang="en-US" altLang="en-US" smtClean="0"/>
              <a:t>:</a:t>
            </a:r>
          </a:p>
          <a:p>
            <a:pPr lvl="1">
              <a:buFontTx/>
              <a:buNone/>
            </a:pPr>
            <a:r>
              <a:rPr lang="en-US" altLang="en-US" sz="2000" b="1" i="1"/>
              <a:t>C</a:t>
            </a:r>
            <a:r>
              <a:rPr lang="en-US" altLang="en-US" sz="2000"/>
              <a:t> is { closure({S’</a:t>
            </a:r>
            <a:r>
              <a:rPr lang="en-US" altLang="en-US" sz="2000">
                <a:sym typeface="Symbol" panose="05050102010706020507" pitchFamily="18" charset="2"/>
              </a:rPr>
              <a:t>.S,$}) }</a:t>
            </a:r>
          </a:p>
          <a:p>
            <a:pPr lvl="1"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repeat</a:t>
            </a:r>
            <a:r>
              <a:rPr lang="en-US" altLang="en-US" sz="2000">
                <a:sym typeface="Symbol" panose="05050102010706020507" pitchFamily="18" charset="2"/>
              </a:rPr>
              <a:t> the followings until no more set of LR(1) items can be added to </a:t>
            </a:r>
            <a:r>
              <a:rPr lang="en-US" altLang="en-US" sz="2000" b="1" i="1">
                <a:sym typeface="Symbol" panose="05050102010706020507" pitchFamily="18" charset="2"/>
              </a:rPr>
              <a:t>C</a:t>
            </a:r>
            <a:r>
              <a:rPr lang="en-US" altLang="en-US" sz="2000">
                <a:sym typeface="Symbol" panose="05050102010706020507" pitchFamily="18" charset="2"/>
              </a:rPr>
              <a:t>.</a:t>
            </a:r>
          </a:p>
          <a:p>
            <a:pPr lvl="2">
              <a:buFontTx/>
              <a:buNone/>
            </a:pPr>
            <a:r>
              <a:rPr lang="en-US" altLang="en-US" b="1">
                <a:sym typeface="Symbol" panose="05050102010706020507" pitchFamily="18" charset="2"/>
              </a:rPr>
              <a:t>for each</a:t>
            </a:r>
            <a:r>
              <a:rPr lang="en-US" altLang="en-US">
                <a:sym typeface="Symbol" panose="05050102010706020507" pitchFamily="18" charset="2"/>
              </a:rPr>
              <a:t> I in </a:t>
            </a:r>
            <a:r>
              <a:rPr lang="en-US" altLang="en-US" b="1" i="1">
                <a:sym typeface="Symbol" panose="05050102010706020507" pitchFamily="18" charset="2"/>
              </a:rPr>
              <a:t>C</a:t>
            </a:r>
            <a:r>
              <a:rPr lang="en-US" altLang="en-US">
                <a:sym typeface="Symbol" panose="05050102010706020507" pitchFamily="18" charset="2"/>
              </a:rPr>
              <a:t> and each grammar symbol X</a:t>
            </a:r>
          </a:p>
          <a:p>
            <a:pPr lvl="3"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if</a:t>
            </a:r>
            <a:r>
              <a:rPr lang="en-US" altLang="en-US" sz="2000">
                <a:sym typeface="Symbol" panose="05050102010706020507" pitchFamily="18" charset="2"/>
              </a:rPr>
              <a:t> goto(I,X) is not empty and not in </a:t>
            </a:r>
            <a:r>
              <a:rPr lang="en-US" altLang="en-US" sz="2000" b="1" i="1">
                <a:sym typeface="Symbol" panose="05050102010706020507" pitchFamily="18" charset="2"/>
              </a:rPr>
              <a:t>C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</a:p>
          <a:p>
            <a:pPr lvl="4"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add goto(I,X) to </a:t>
            </a:r>
            <a:r>
              <a:rPr lang="en-US" altLang="en-US" sz="2000" b="1" i="1">
                <a:sym typeface="Symbol" panose="05050102010706020507" pitchFamily="18" charset="2"/>
              </a:rPr>
              <a:t>C</a:t>
            </a:r>
          </a:p>
          <a:p>
            <a:pPr>
              <a:buFontTx/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 smtClean="0">
                <a:sym typeface="Symbol" panose="05050102010706020507" pitchFamily="18" charset="2"/>
              </a:rPr>
              <a:t>goto function is a DFA on the sets in C.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31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Short Notation for The Sets of LR(1) Items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altLang="en-US" smtClean="0"/>
              <a:t>A set of LR(1) items containing the following items </a:t>
            </a:r>
          </a:p>
          <a:p>
            <a:pPr>
              <a:lnSpc>
                <a:spcPts val="2800"/>
              </a:lnSpc>
              <a:buNone/>
            </a:pPr>
            <a:r>
              <a:rPr lang="en-US" altLang="en-US" smtClean="0"/>
              <a:t>		A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,a</a:t>
            </a:r>
            <a:r>
              <a:rPr lang="en-US" altLang="en-US" baseline="-25000" smtClean="0">
                <a:sym typeface="Symbol" panose="05050102010706020507" pitchFamily="18" charset="2"/>
              </a:rPr>
              <a:t>1</a:t>
            </a:r>
          </a:p>
          <a:p>
            <a:pPr>
              <a:lnSpc>
                <a:spcPts val="2800"/>
              </a:lnSpc>
              <a:buNone/>
            </a:pPr>
            <a:r>
              <a:rPr lang="en-US" altLang="en-US" baseline="-25000" smtClean="0">
                <a:sym typeface="Symbol" panose="05050102010706020507" pitchFamily="18" charset="2"/>
              </a:rPr>
              <a:t>		         </a:t>
            </a:r>
            <a:r>
              <a:rPr lang="en-US" altLang="en-US" smtClean="0">
                <a:sym typeface="Symbol" panose="05050102010706020507" pitchFamily="18" charset="2"/>
              </a:rPr>
              <a:t>... 					   </a:t>
            </a:r>
          </a:p>
          <a:p>
            <a:pPr>
              <a:lnSpc>
                <a:spcPts val="2800"/>
              </a:lnSpc>
              <a:buNone/>
            </a:pPr>
            <a:r>
              <a:rPr lang="en-US" altLang="en-US" smtClean="0"/>
              <a:t>		A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,a</a:t>
            </a:r>
            <a:r>
              <a:rPr lang="en-US" altLang="en-US" baseline="-25000" smtClean="0">
                <a:sym typeface="Symbol" panose="05050102010706020507" pitchFamily="18" charset="2"/>
              </a:rPr>
              <a:t>n</a:t>
            </a:r>
          </a:p>
          <a:p>
            <a:pPr>
              <a:lnSpc>
                <a:spcPts val="2800"/>
              </a:lnSpc>
              <a:buNone/>
            </a:pPr>
            <a:endParaRPr lang="en-US" altLang="en-US" baseline="-25000" smtClean="0">
              <a:sym typeface="Symbol" panose="05050102010706020507" pitchFamily="18" charset="2"/>
            </a:endParaRPr>
          </a:p>
          <a:p>
            <a:pPr>
              <a:lnSpc>
                <a:spcPts val="2800"/>
              </a:lnSpc>
              <a:buNone/>
            </a:pPr>
            <a:r>
              <a:rPr lang="en-US" altLang="en-US" smtClean="0">
                <a:sym typeface="Symbol" panose="05050102010706020507" pitchFamily="18" charset="2"/>
              </a:rPr>
              <a:t>can be written as</a:t>
            </a:r>
          </a:p>
          <a:p>
            <a:pPr>
              <a:lnSpc>
                <a:spcPts val="2800"/>
              </a:lnSpc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pPr>
              <a:lnSpc>
                <a:spcPts val="2800"/>
              </a:lnSpc>
              <a:buNone/>
            </a:pPr>
            <a:r>
              <a:rPr lang="en-US" altLang="en-US" smtClean="0">
                <a:sym typeface="Symbol" panose="05050102010706020507" pitchFamily="18" charset="2"/>
              </a:rPr>
              <a:t>		 </a:t>
            </a:r>
            <a:r>
              <a:rPr lang="en-US" altLang="en-US" smtClean="0"/>
              <a:t>A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,a</a:t>
            </a:r>
            <a:r>
              <a:rPr lang="en-US" altLang="en-US" baseline="-25000" smtClean="0">
                <a:sym typeface="Symbol" panose="05050102010706020507" pitchFamily="18" charset="2"/>
              </a:rPr>
              <a:t>1</a:t>
            </a:r>
            <a:r>
              <a:rPr lang="en-US" altLang="en-US" smtClean="0">
                <a:sym typeface="Symbol" panose="05050102010706020507" pitchFamily="18" charset="2"/>
              </a:rPr>
              <a:t>/a</a:t>
            </a:r>
            <a:r>
              <a:rPr lang="en-US" altLang="en-US" baseline="-25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/.../a</a:t>
            </a:r>
            <a:r>
              <a:rPr lang="en-US" altLang="en-US" baseline="-25000" smtClean="0">
                <a:sym typeface="Symbol" panose="05050102010706020507" pitchFamily="18" charset="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765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Canonical LR(1) Collection -- Example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S  AaAb	           I</a:t>
            </a:r>
            <a:r>
              <a:rPr lang="en-US" altLang="en-US" sz="1800" baseline="-25000">
                <a:sym typeface="Symbol" panose="05050102010706020507" pitchFamily="18" charset="2"/>
              </a:rPr>
              <a:t>0</a:t>
            </a:r>
            <a:r>
              <a:rPr lang="en-US" altLang="en-US" sz="1800">
                <a:sym typeface="Symbol" panose="05050102010706020507" pitchFamily="18" charset="2"/>
              </a:rPr>
              <a:t>:	S’  .S ,$	 	I</a:t>
            </a:r>
            <a:r>
              <a:rPr lang="en-US" altLang="en-US" sz="1800" baseline="-25000">
                <a:sym typeface="Symbol" panose="05050102010706020507" pitchFamily="18" charset="2"/>
              </a:rPr>
              <a:t>1</a:t>
            </a:r>
            <a:r>
              <a:rPr lang="en-US" altLang="en-US" sz="1800">
                <a:sym typeface="Symbol" panose="05050102010706020507" pitchFamily="18" charset="2"/>
              </a:rPr>
              <a:t>: S’  S. ,$ 	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S  BbBa		S  .AaAb ,$ 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A  			S  .BbBa ,$	 	I</a:t>
            </a:r>
            <a:r>
              <a:rPr lang="en-US" altLang="en-US" sz="1800" baseline="-25000">
                <a:sym typeface="Symbol" panose="05050102010706020507" pitchFamily="18" charset="2"/>
              </a:rPr>
              <a:t>2</a:t>
            </a:r>
            <a:r>
              <a:rPr lang="en-US" altLang="en-US" sz="1800">
                <a:sym typeface="Symbol" panose="05050102010706020507" pitchFamily="18" charset="2"/>
              </a:rPr>
              <a:t>: S  A.aAb ,$ 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B  			A  . ,a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		B  . ,b		 	I</a:t>
            </a:r>
            <a:r>
              <a:rPr lang="en-US" altLang="en-US" sz="1800" baseline="-25000">
                <a:sym typeface="Symbol" panose="05050102010706020507" pitchFamily="18" charset="2"/>
              </a:rPr>
              <a:t>3</a:t>
            </a:r>
            <a:r>
              <a:rPr lang="en-US" altLang="en-US" sz="1800">
                <a:sym typeface="Symbol" panose="05050102010706020507" pitchFamily="18" charset="2"/>
              </a:rPr>
              <a:t>: S  B.bBa ,$ </a:t>
            </a:r>
          </a:p>
          <a:p>
            <a:pPr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4</a:t>
            </a:r>
            <a:r>
              <a:rPr lang="en-US" altLang="en-US" sz="1800">
                <a:sym typeface="Symbol" panose="05050102010706020507" pitchFamily="18" charset="2"/>
              </a:rPr>
              <a:t>: S  Aa.Ab ,$		 I</a:t>
            </a:r>
            <a:r>
              <a:rPr lang="en-US" altLang="en-US" sz="1800" baseline="-25000">
                <a:sym typeface="Symbol" panose="05050102010706020507" pitchFamily="18" charset="2"/>
              </a:rPr>
              <a:t>6</a:t>
            </a:r>
            <a:r>
              <a:rPr lang="en-US" altLang="en-US" sz="1800">
                <a:sym typeface="Symbol" panose="05050102010706020507" pitchFamily="18" charset="2"/>
              </a:rPr>
              <a:t>: S  AaA.b ,$		 I</a:t>
            </a:r>
            <a:r>
              <a:rPr lang="en-US" altLang="en-US" sz="1800" baseline="-25000">
                <a:sym typeface="Symbol" panose="05050102010706020507" pitchFamily="18" charset="2"/>
              </a:rPr>
              <a:t>8</a:t>
            </a:r>
            <a:r>
              <a:rPr lang="en-US" altLang="en-US" sz="1800">
                <a:sym typeface="Symbol" panose="05050102010706020507" pitchFamily="18" charset="2"/>
              </a:rPr>
              <a:t>: S  AaAb. ,$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 A  . ,b</a:t>
            </a:r>
          </a:p>
          <a:p>
            <a:pPr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5</a:t>
            </a:r>
            <a:r>
              <a:rPr lang="en-US" altLang="en-US" sz="1800">
                <a:sym typeface="Symbol" panose="05050102010706020507" pitchFamily="18" charset="2"/>
              </a:rPr>
              <a:t>: S  Bb.Ba ,$		 I</a:t>
            </a:r>
            <a:r>
              <a:rPr lang="en-US" altLang="en-US" sz="1800" baseline="-25000">
                <a:sym typeface="Symbol" panose="05050102010706020507" pitchFamily="18" charset="2"/>
              </a:rPr>
              <a:t>7</a:t>
            </a:r>
            <a:r>
              <a:rPr lang="en-US" altLang="en-US" sz="1800">
                <a:sym typeface="Symbol" panose="05050102010706020507" pitchFamily="18" charset="2"/>
              </a:rPr>
              <a:t>: S  BbB.a ,$		 I</a:t>
            </a:r>
            <a:r>
              <a:rPr lang="en-US" altLang="en-US" sz="1800" baseline="-25000">
                <a:sym typeface="Symbol" panose="05050102010706020507" pitchFamily="18" charset="2"/>
              </a:rPr>
              <a:t>9</a:t>
            </a:r>
            <a:r>
              <a:rPr lang="en-US" altLang="en-US" sz="1800">
                <a:sym typeface="Symbol" panose="05050102010706020507" pitchFamily="18" charset="2"/>
              </a:rPr>
              <a:t>: S  BbBa. ,$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 B  . ,a		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</a:t>
            </a:r>
          </a:p>
        </p:txBody>
      </p:sp>
      <p:sp>
        <p:nvSpPr>
          <p:cNvPr id="87045" name="Line 4"/>
          <p:cNvSpPr>
            <a:spLocks noChangeShapeType="1"/>
          </p:cNvSpPr>
          <p:nvPr/>
        </p:nvSpPr>
        <p:spPr bwMode="auto">
          <a:xfrm flipV="1">
            <a:off x="6019800" y="15240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60198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6019800" y="16002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2766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32766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60960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6019800" y="441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87630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87630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6232525" y="12573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6553200" y="16002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6629400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8839200" y="17526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8839200" y="2438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87059" name="Text Box 20"/>
          <p:cNvSpPr txBox="1">
            <a:spLocks noChangeArrowheads="1"/>
          </p:cNvSpPr>
          <p:nvPr/>
        </p:nvSpPr>
        <p:spPr bwMode="auto">
          <a:xfrm>
            <a:off x="3429000" y="31242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87060" name="Text Box 21"/>
          <p:cNvSpPr txBox="1">
            <a:spLocks noChangeArrowheads="1"/>
          </p:cNvSpPr>
          <p:nvPr/>
        </p:nvSpPr>
        <p:spPr bwMode="auto">
          <a:xfrm>
            <a:off x="3505200" y="41148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87061" name="Text Box 22"/>
          <p:cNvSpPr txBox="1">
            <a:spLocks noChangeArrowheads="1"/>
          </p:cNvSpPr>
          <p:nvPr/>
        </p:nvSpPr>
        <p:spPr bwMode="auto">
          <a:xfrm>
            <a:off x="6324600" y="31242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87062" name="Text Box 23"/>
          <p:cNvSpPr txBox="1">
            <a:spLocks noChangeArrowheads="1"/>
          </p:cNvSpPr>
          <p:nvPr/>
        </p:nvSpPr>
        <p:spPr bwMode="auto">
          <a:xfrm>
            <a:off x="6324600" y="4114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87063" name="Text Box 25"/>
          <p:cNvSpPr txBox="1">
            <a:spLocks noChangeArrowheads="1"/>
          </p:cNvSpPr>
          <p:nvPr/>
        </p:nvSpPr>
        <p:spPr bwMode="auto">
          <a:xfrm>
            <a:off x="9525000" y="1828801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4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7064" name="Text Box 26"/>
          <p:cNvSpPr txBox="1">
            <a:spLocks noChangeArrowheads="1"/>
          </p:cNvSpPr>
          <p:nvPr/>
        </p:nvSpPr>
        <p:spPr bwMode="auto">
          <a:xfrm>
            <a:off x="9601200" y="2514601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5</a:t>
            </a:r>
            <a:endParaRPr lang="en-US" altLang="en-US" sz="1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LR Parsers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The most powerful shift-reduce parsing (yet efficient) is: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			 </a:t>
            </a:r>
            <a:r>
              <a:rPr lang="en-US" altLang="en-US" sz="3200"/>
              <a:t>LR(k) parsing.</a:t>
            </a:r>
          </a:p>
          <a:p>
            <a:pPr>
              <a:lnSpc>
                <a:spcPct val="90000"/>
              </a:lnSpc>
            </a:pPr>
            <a:endParaRPr lang="en-US" altLang="en-US" sz="320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	</a:t>
            </a:r>
            <a:r>
              <a:rPr lang="en-US" altLang="en-US" sz="1800"/>
              <a:t>	left to right 	right-most	k lookhead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		scanning 		derivation	(k is omitted </a:t>
            </a:r>
            <a:r>
              <a:rPr lang="en-US" altLang="en-US" sz="1800">
                <a:sym typeface="Wingdings" panose="05000000000000000000" pitchFamily="2" charset="2"/>
              </a:rPr>
              <a:t> it is 1)</a:t>
            </a:r>
            <a:endParaRPr lang="en-US" altLang="en-US" sz="1800"/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mtClean="0"/>
              <a:t>LR parsing is attractive because: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sz="1800"/>
              <a:t>LR parsing is most general non-backtracking shift-reduce parsing, yet it is still efficient.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sz="1800"/>
              <a:t>The class of grammars that can be parsed using LR methods is a proper superset of the class of grammars that can be parsed with predictive parsers.                                                    			LL(1)-Grammars  </a:t>
            </a:r>
            <a:r>
              <a:rPr lang="en-US" altLang="en-US" sz="1800">
                <a:sym typeface="Symbol" panose="05050102010706020507" pitchFamily="18" charset="2"/>
              </a:rPr>
              <a:t> </a:t>
            </a:r>
            <a:r>
              <a:rPr lang="en-US" altLang="en-US" sz="1800"/>
              <a:t>LR(1)-Grammars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sz="1800"/>
              <a:t>An LR-parser can detect a syntactic error as soon as it is possible to do so a left-to-right scan of the input.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 flipV="1">
            <a:off x="2971800" y="2743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 flipH="1" flipV="1">
            <a:off x="38862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 flipH="1" flipV="1">
            <a:off x="4267200" y="27432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4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Canonical LR(1) Collection – Example2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524000" y="1295401"/>
            <a:ext cx="1600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S’  S	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1) S  L=R 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2) S  R 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3) L *R 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4) L  id 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5) R  L </a:t>
            </a:r>
            <a:endParaRPr lang="en-US" altLang="en-US"/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895601" y="1295401"/>
            <a:ext cx="1692275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0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S’  .S,$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S  .L=R,$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S  .R,$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L  .*R,$/=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L  .id,$/=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R  .L,$</a:t>
            </a:r>
            <a:endParaRPr lang="en-US" altLang="en-US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5029200" y="1295401"/>
            <a:ext cx="201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1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S’  S.,$</a:t>
            </a:r>
            <a:r>
              <a:rPr lang="en-US" altLang="en-US" sz="1800">
                <a:sym typeface="Symbol" panose="05050102010706020507" pitchFamily="18" charset="2"/>
              </a:rPr>
              <a:t>	</a:t>
            </a:r>
            <a:endParaRPr lang="en-US" alt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5089525" y="194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5029201" y="1905000"/>
            <a:ext cx="1516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2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L.=R,$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    R  L.,$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7451725" y="2327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5029201" y="2743201"/>
            <a:ext cx="1247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3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R.,$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7162801" y="1295401"/>
            <a:ext cx="169227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4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L  *.R,$/=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R  .L,$/=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L .*R,$/= 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L  .id,$/=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7239001" y="2819401"/>
            <a:ext cx="1477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5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L  id.,$/=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584326" y="3843339"/>
            <a:ext cx="15160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6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L=.R,$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R  .L,$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L  .*R,$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L  .id,$</a:t>
            </a:r>
          </a:p>
        </p:txBody>
      </p:sp>
      <p:sp>
        <p:nvSpPr>
          <p:cNvPr id="88078" name="Text Box 15"/>
          <p:cNvSpPr txBox="1">
            <a:spLocks noChangeArrowheads="1"/>
          </p:cNvSpPr>
          <p:nvPr/>
        </p:nvSpPr>
        <p:spPr bwMode="auto">
          <a:xfrm>
            <a:off x="1508126" y="5367338"/>
            <a:ext cx="156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7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L  *R.,$/=</a:t>
            </a:r>
          </a:p>
        </p:txBody>
      </p:sp>
      <p:sp>
        <p:nvSpPr>
          <p:cNvPr id="88079" name="Text Box 16"/>
          <p:cNvSpPr txBox="1">
            <a:spLocks noChangeArrowheads="1"/>
          </p:cNvSpPr>
          <p:nvPr/>
        </p:nvSpPr>
        <p:spPr bwMode="auto">
          <a:xfrm>
            <a:off x="1524001" y="5867401"/>
            <a:ext cx="156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8</a:t>
            </a:r>
            <a:r>
              <a:rPr lang="en-US" altLang="en-US" sz="1800">
                <a:sym typeface="Symbol" panose="05050102010706020507" pitchFamily="18" charset="2"/>
              </a:rPr>
              <a:t>: 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R  L.,$/=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88080" name="Text Box 17"/>
          <p:cNvSpPr txBox="1">
            <a:spLocks noChangeArrowheads="1"/>
          </p:cNvSpPr>
          <p:nvPr/>
        </p:nvSpPr>
        <p:spPr bwMode="auto">
          <a:xfrm>
            <a:off x="5029201" y="3505200"/>
            <a:ext cx="1516063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9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L=R.,$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10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R  L.,$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11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L  *.R,$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R  .L,$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L .*R,$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L  .id,$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12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L  id.,$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</a:t>
            </a:r>
          </a:p>
        </p:txBody>
      </p:sp>
      <p:sp>
        <p:nvSpPr>
          <p:cNvPr id="88081" name="Text Box 18"/>
          <p:cNvSpPr txBox="1">
            <a:spLocks noChangeArrowheads="1"/>
          </p:cNvSpPr>
          <p:nvPr/>
        </p:nvSpPr>
        <p:spPr bwMode="auto">
          <a:xfrm>
            <a:off x="8305801" y="3733801"/>
            <a:ext cx="1450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13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L  *R.,$</a:t>
            </a:r>
          </a:p>
        </p:txBody>
      </p:sp>
      <p:sp>
        <p:nvSpPr>
          <p:cNvPr id="88082" name="Line 19"/>
          <p:cNvSpPr>
            <a:spLocks noChangeShapeType="1"/>
          </p:cNvSpPr>
          <p:nvPr/>
        </p:nvSpPr>
        <p:spPr bwMode="auto">
          <a:xfrm flipV="1">
            <a:off x="4572000" y="1524000"/>
            <a:ext cx="533400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3" name="Line 20"/>
          <p:cNvSpPr>
            <a:spLocks noChangeShapeType="1"/>
          </p:cNvSpPr>
          <p:nvPr/>
        </p:nvSpPr>
        <p:spPr bwMode="auto">
          <a:xfrm>
            <a:off x="4572000" y="2133600"/>
            <a:ext cx="4572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4" name="Line 21"/>
          <p:cNvSpPr>
            <a:spLocks noChangeShapeType="1"/>
          </p:cNvSpPr>
          <p:nvPr/>
        </p:nvSpPr>
        <p:spPr bwMode="auto">
          <a:xfrm flipV="1">
            <a:off x="4572000" y="1524000"/>
            <a:ext cx="2590800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5" name="Line 22"/>
          <p:cNvSpPr>
            <a:spLocks noChangeShapeType="1"/>
          </p:cNvSpPr>
          <p:nvPr/>
        </p:nvSpPr>
        <p:spPr bwMode="auto">
          <a:xfrm>
            <a:off x="4572000" y="2133600"/>
            <a:ext cx="457200" cy="838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6" name="Line 23"/>
          <p:cNvSpPr>
            <a:spLocks noChangeShapeType="1"/>
          </p:cNvSpPr>
          <p:nvPr/>
        </p:nvSpPr>
        <p:spPr bwMode="auto">
          <a:xfrm>
            <a:off x="4572000" y="2133600"/>
            <a:ext cx="2667000" cy="914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7" name="Line 24"/>
          <p:cNvSpPr>
            <a:spLocks noChangeShapeType="1"/>
          </p:cNvSpPr>
          <p:nvPr/>
        </p:nvSpPr>
        <p:spPr bwMode="auto">
          <a:xfrm>
            <a:off x="6553200" y="2133600"/>
            <a:ext cx="30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8" name="Text Box 25"/>
          <p:cNvSpPr txBox="1">
            <a:spLocks noChangeArrowheads="1"/>
          </p:cNvSpPr>
          <p:nvPr/>
        </p:nvSpPr>
        <p:spPr bwMode="auto">
          <a:xfrm>
            <a:off x="6781800" y="1905001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6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8089" name="Text Box 30"/>
          <p:cNvSpPr txBox="1">
            <a:spLocks noChangeArrowheads="1"/>
          </p:cNvSpPr>
          <p:nvPr/>
        </p:nvSpPr>
        <p:spPr bwMode="auto">
          <a:xfrm>
            <a:off x="9753600" y="1371601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7</a:t>
            </a:r>
            <a:endParaRPr lang="en-US" altLang="en-US" sz="1800">
              <a:solidFill>
                <a:srgbClr val="CC0000"/>
              </a:solidFill>
            </a:endParaRPr>
          </a:p>
        </p:txBody>
      </p:sp>
      <p:grpSp>
        <p:nvGrpSpPr>
          <p:cNvPr id="88090" name="Group 35"/>
          <p:cNvGrpSpPr>
            <a:grpSpLocks/>
          </p:cNvGrpSpPr>
          <p:nvPr/>
        </p:nvGrpSpPr>
        <p:grpSpPr bwMode="auto">
          <a:xfrm>
            <a:off x="8991600" y="1600201"/>
            <a:ext cx="1333500" cy="1357313"/>
            <a:chOff x="4848" y="912"/>
            <a:chExt cx="840" cy="855"/>
          </a:xfrm>
        </p:grpSpPr>
        <p:sp>
          <p:nvSpPr>
            <p:cNvPr id="88126" name="Line 36"/>
            <p:cNvSpPr>
              <a:spLocks noChangeShapeType="1"/>
            </p:cNvSpPr>
            <p:nvPr/>
          </p:nvSpPr>
          <p:spPr bwMode="auto">
            <a:xfrm>
              <a:off x="4848" y="912"/>
              <a:ext cx="52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27" name="Line 37"/>
            <p:cNvSpPr>
              <a:spLocks noChangeShapeType="1"/>
            </p:cNvSpPr>
            <p:nvPr/>
          </p:nvSpPr>
          <p:spPr bwMode="auto">
            <a:xfrm>
              <a:off x="4848" y="912"/>
              <a:ext cx="480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28" name="Line 38"/>
            <p:cNvSpPr>
              <a:spLocks noChangeShapeType="1"/>
            </p:cNvSpPr>
            <p:nvPr/>
          </p:nvSpPr>
          <p:spPr bwMode="auto">
            <a:xfrm>
              <a:off x="4848" y="912"/>
              <a:ext cx="432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29" name="Line 39"/>
            <p:cNvSpPr>
              <a:spLocks noChangeShapeType="1"/>
            </p:cNvSpPr>
            <p:nvPr/>
          </p:nvSpPr>
          <p:spPr bwMode="auto">
            <a:xfrm>
              <a:off x="4848" y="912"/>
              <a:ext cx="480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30" name="Text Box 40"/>
            <p:cNvSpPr txBox="1">
              <a:spLocks noChangeArrowheads="1"/>
            </p:cNvSpPr>
            <p:nvPr/>
          </p:nvSpPr>
          <p:spPr bwMode="auto">
            <a:xfrm>
              <a:off x="5328" y="1056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8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88131" name="Text Box 41"/>
            <p:cNvSpPr txBox="1">
              <a:spLocks noChangeArrowheads="1"/>
            </p:cNvSpPr>
            <p:nvPr/>
          </p:nvSpPr>
          <p:spPr bwMode="auto">
            <a:xfrm>
              <a:off x="5328" y="1296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4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88132" name="Text Box 42"/>
            <p:cNvSpPr txBox="1">
              <a:spLocks noChangeArrowheads="1"/>
            </p:cNvSpPr>
            <p:nvPr/>
          </p:nvSpPr>
          <p:spPr bwMode="auto">
            <a:xfrm>
              <a:off x="5328" y="1536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5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</p:grpSp>
      <p:grpSp>
        <p:nvGrpSpPr>
          <p:cNvPr id="88091" name="Group 44"/>
          <p:cNvGrpSpPr>
            <a:grpSpLocks/>
          </p:cNvGrpSpPr>
          <p:nvPr/>
        </p:nvGrpSpPr>
        <p:grpSpPr bwMode="auto">
          <a:xfrm>
            <a:off x="3124200" y="3810001"/>
            <a:ext cx="1409700" cy="1509713"/>
            <a:chOff x="1248" y="2400"/>
            <a:chExt cx="888" cy="951"/>
          </a:xfrm>
        </p:grpSpPr>
        <p:sp>
          <p:nvSpPr>
            <p:cNvPr id="88118" name="Line 26"/>
            <p:cNvSpPr>
              <a:spLocks noChangeShapeType="1"/>
            </p:cNvSpPr>
            <p:nvPr/>
          </p:nvSpPr>
          <p:spPr bwMode="auto">
            <a:xfrm>
              <a:off x="1248" y="2496"/>
              <a:ext cx="52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19" name="Line 27"/>
            <p:cNvSpPr>
              <a:spLocks noChangeShapeType="1"/>
            </p:cNvSpPr>
            <p:nvPr/>
          </p:nvSpPr>
          <p:spPr bwMode="auto">
            <a:xfrm>
              <a:off x="1248" y="2496"/>
              <a:ext cx="480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20" name="Line 28"/>
            <p:cNvSpPr>
              <a:spLocks noChangeShapeType="1"/>
            </p:cNvSpPr>
            <p:nvPr/>
          </p:nvSpPr>
          <p:spPr bwMode="auto">
            <a:xfrm>
              <a:off x="1248" y="2496"/>
              <a:ext cx="432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21" name="Line 29"/>
            <p:cNvSpPr>
              <a:spLocks noChangeShapeType="1"/>
            </p:cNvSpPr>
            <p:nvPr/>
          </p:nvSpPr>
          <p:spPr bwMode="auto">
            <a:xfrm>
              <a:off x="1248" y="2496"/>
              <a:ext cx="480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22" name="Text Box 31"/>
            <p:cNvSpPr txBox="1">
              <a:spLocks noChangeArrowheads="1"/>
            </p:cNvSpPr>
            <p:nvPr/>
          </p:nvSpPr>
          <p:spPr bwMode="auto">
            <a:xfrm>
              <a:off x="1728" y="264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10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88123" name="Text Box 32"/>
            <p:cNvSpPr txBox="1">
              <a:spLocks noChangeArrowheads="1"/>
            </p:cNvSpPr>
            <p:nvPr/>
          </p:nvSpPr>
          <p:spPr bwMode="auto">
            <a:xfrm>
              <a:off x="1728" y="288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11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88124" name="Text Box 33"/>
            <p:cNvSpPr txBox="1">
              <a:spLocks noChangeArrowheads="1"/>
            </p:cNvSpPr>
            <p:nvPr/>
          </p:nvSpPr>
          <p:spPr bwMode="auto">
            <a:xfrm>
              <a:off x="1728" y="312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12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88125" name="Text Box 43"/>
            <p:cNvSpPr txBox="1">
              <a:spLocks noChangeArrowheads="1"/>
            </p:cNvSpPr>
            <p:nvPr/>
          </p:nvSpPr>
          <p:spPr bwMode="auto">
            <a:xfrm>
              <a:off x="1776" y="2400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9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</p:grpSp>
      <p:sp>
        <p:nvSpPr>
          <p:cNvPr id="88092" name="Line 46"/>
          <p:cNvSpPr>
            <a:spLocks noChangeShapeType="1"/>
          </p:cNvSpPr>
          <p:nvPr/>
        </p:nvSpPr>
        <p:spPr bwMode="auto">
          <a:xfrm>
            <a:off x="6477000" y="4800600"/>
            <a:ext cx="8382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3" name="Line 47"/>
          <p:cNvSpPr>
            <a:spLocks noChangeShapeType="1"/>
          </p:cNvSpPr>
          <p:nvPr/>
        </p:nvSpPr>
        <p:spPr bwMode="auto">
          <a:xfrm>
            <a:off x="6477000" y="4800600"/>
            <a:ext cx="762000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4" name="Line 48"/>
          <p:cNvSpPr>
            <a:spLocks noChangeShapeType="1"/>
          </p:cNvSpPr>
          <p:nvPr/>
        </p:nvSpPr>
        <p:spPr bwMode="auto">
          <a:xfrm>
            <a:off x="6477000" y="4800600"/>
            <a:ext cx="685800" cy="838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5" name="Line 49"/>
          <p:cNvSpPr>
            <a:spLocks noChangeShapeType="1"/>
          </p:cNvSpPr>
          <p:nvPr/>
        </p:nvSpPr>
        <p:spPr bwMode="auto">
          <a:xfrm>
            <a:off x="6477000" y="4800600"/>
            <a:ext cx="762000" cy="1219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96" name="Text Box 50"/>
          <p:cNvSpPr txBox="1">
            <a:spLocks noChangeArrowheads="1"/>
          </p:cNvSpPr>
          <p:nvPr/>
        </p:nvSpPr>
        <p:spPr bwMode="auto">
          <a:xfrm>
            <a:off x="7239000" y="5029201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10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8097" name="Text Box 51"/>
          <p:cNvSpPr txBox="1">
            <a:spLocks noChangeArrowheads="1"/>
          </p:cNvSpPr>
          <p:nvPr/>
        </p:nvSpPr>
        <p:spPr bwMode="auto">
          <a:xfrm>
            <a:off x="7239000" y="5410201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11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8098" name="Text Box 52"/>
          <p:cNvSpPr txBox="1">
            <a:spLocks noChangeArrowheads="1"/>
          </p:cNvSpPr>
          <p:nvPr/>
        </p:nvSpPr>
        <p:spPr bwMode="auto">
          <a:xfrm>
            <a:off x="7239000" y="5791201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12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8099" name="Text Box 53"/>
          <p:cNvSpPr txBox="1">
            <a:spLocks noChangeArrowheads="1"/>
          </p:cNvSpPr>
          <p:nvPr/>
        </p:nvSpPr>
        <p:spPr bwMode="auto">
          <a:xfrm>
            <a:off x="7315200" y="4648201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13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8100" name="Text Box 55"/>
          <p:cNvSpPr txBox="1">
            <a:spLocks noChangeArrowheads="1"/>
          </p:cNvSpPr>
          <p:nvPr/>
        </p:nvSpPr>
        <p:spPr bwMode="auto">
          <a:xfrm>
            <a:off x="6781800" y="56388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88101" name="Text Box 56"/>
          <p:cNvSpPr txBox="1">
            <a:spLocks noChangeArrowheads="1"/>
          </p:cNvSpPr>
          <p:nvPr/>
        </p:nvSpPr>
        <p:spPr bwMode="auto">
          <a:xfrm>
            <a:off x="4648200" y="1600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88102" name="Text Box 57"/>
          <p:cNvSpPr txBox="1">
            <a:spLocks noChangeArrowheads="1"/>
          </p:cNvSpPr>
          <p:nvPr/>
        </p:nvSpPr>
        <p:spPr bwMode="auto">
          <a:xfrm>
            <a:off x="3505200" y="40386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88103" name="Text Box 58"/>
          <p:cNvSpPr txBox="1">
            <a:spLocks noChangeArrowheads="1"/>
          </p:cNvSpPr>
          <p:nvPr/>
        </p:nvSpPr>
        <p:spPr bwMode="auto">
          <a:xfrm>
            <a:off x="9372600" y="16764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88104" name="Text Box 59"/>
          <p:cNvSpPr txBox="1">
            <a:spLocks noChangeArrowheads="1"/>
          </p:cNvSpPr>
          <p:nvPr/>
        </p:nvSpPr>
        <p:spPr bwMode="auto">
          <a:xfrm>
            <a:off x="4876800" y="19812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88105" name="Text Box 60"/>
          <p:cNvSpPr txBox="1">
            <a:spLocks noChangeArrowheads="1"/>
          </p:cNvSpPr>
          <p:nvPr/>
        </p:nvSpPr>
        <p:spPr bwMode="auto">
          <a:xfrm>
            <a:off x="6705600" y="44958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88106" name="Text Box 61"/>
          <p:cNvSpPr txBox="1">
            <a:spLocks noChangeArrowheads="1"/>
          </p:cNvSpPr>
          <p:nvPr/>
        </p:nvSpPr>
        <p:spPr bwMode="auto">
          <a:xfrm>
            <a:off x="3429000" y="3657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88107" name="Text Box 62"/>
          <p:cNvSpPr txBox="1">
            <a:spLocks noChangeArrowheads="1"/>
          </p:cNvSpPr>
          <p:nvPr/>
        </p:nvSpPr>
        <p:spPr bwMode="auto">
          <a:xfrm>
            <a:off x="4800600" y="2514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88108" name="Text Box 63"/>
          <p:cNvSpPr txBox="1">
            <a:spLocks noChangeArrowheads="1"/>
          </p:cNvSpPr>
          <p:nvPr/>
        </p:nvSpPr>
        <p:spPr bwMode="auto">
          <a:xfrm>
            <a:off x="3429000" y="48006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88109" name="Text Box 64"/>
          <p:cNvSpPr txBox="1">
            <a:spLocks noChangeArrowheads="1"/>
          </p:cNvSpPr>
          <p:nvPr/>
        </p:nvSpPr>
        <p:spPr bwMode="auto">
          <a:xfrm>
            <a:off x="9372600" y="23622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88110" name="Text Box 65"/>
          <p:cNvSpPr txBox="1">
            <a:spLocks noChangeArrowheads="1"/>
          </p:cNvSpPr>
          <p:nvPr/>
        </p:nvSpPr>
        <p:spPr bwMode="auto">
          <a:xfrm>
            <a:off x="6629400" y="26670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88111" name="Text Box 66"/>
          <p:cNvSpPr txBox="1">
            <a:spLocks noChangeArrowheads="1"/>
          </p:cNvSpPr>
          <p:nvPr/>
        </p:nvSpPr>
        <p:spPr bwMode="auto">
          <a:xfrm>
            <a:off x="9296400" y="1295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88112" name="Text Box 67"/>
          <p:cNvSpPr txBox="1">
            <a:spLocks noChangeArrowheads="1"/>
          </p:cNvSpPr>
          <p:nvPr/>
        </p:nvSpPr>
        <p:spPr bwMode="auto">
          <a:xfrm>
            <a:off x="6858000" y="48768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88113" name="Text Box 68"/>
          <p:cNvSpPr txBox="1">
            <a:spLocks noChangeArrowheads="1"/>
          </p:cNvSpPr>
          <p:nvPr/>
        </p:nvSpPr>
        <p:spPr bwMode="auto">
          <a:xfrm>
            <a:off x="3505200" y="4343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88114" name="Text Box 69"/>
          <p:cNvSpPr txBox="1">
            <a:spLocks noChangeArrowheads="1"/>
          </p:cNvSpPr>
          <p:nvPr/>
        </p:nvSpPr>
        <p:spPr bwMode="auto">
          <a:xfrm>
            <a:off x="6858000" y="5257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88115" name="Text Box 70"/>
          <p:cNvSpPr txBox="1">
            <a:spLocks noChangeArrowheads="1"/>
          </p:cNvSpPr>
          <p:nvPr/>
        </p:nvSpPr>
        <p:spPr bwMode="auto">
          <a:xfrm>
            <a:off x="9372600" y="1981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88116" name="Text Box 71"/>
          <p:cNvSpPr txBox="1">
            <a:spLocks noChangeArrowheads="1"/>
          </p:cNvSpPr>
          <p:nvPr/>
        </p:nvSpPr>
        <p:spPr bwMode="auto">
          <a:xfrm>
            <a:off x="5943600" y="1600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88117" name="Text Box 72"/>
          <p:cNvSpPr txBox="1">
            <a:spLocks noChangeArrowheads="1"/>
          </p:cNvSpPr>
          <p:nvPr/>
        </p:nvSpPr>
        <p:spPr bwMode="auto">
          <a:xfrm>
            <a:off x="9220200" y="4343401"/>
            <a:ext cx="112395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I</a:t>
            </a:r>
            <a:r>
              <a:rPr lang="en-US" altLang="en-US" sz="1800" baseline="-25000">
                <a:solidFill>
                  <a:schemeClr val="accent1"/>
                </a:solidFill>
              </a:rPr>
              <a:t>4</a:t>
            </a:r>
            <a:r>
              <a:rPr lang="en-US" altLang="en-US" sz="1800">
                <a:solidFill>
                  <a:schemeClr val="accent1"/>
                </a:solidFill>
              </a:rPr>
              <a:t>  and I</a:t>
            </a:r>
            <a:r>
              <a:rPr lang="en-US" altLang="en-US" sz="1800" baseline="-25000">
                <a:solidFill>
                  <a:schemeClr val="accent1"/>
                </a:solidFill>
              </a:rPr>
              <a:t>11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I</a:t>
            </a:r>
            <a:r>
              <a:rPr lang="en-US" altLang="en-US" sz="1800" baseline="-25000">
                <a:solidFill>
                  <a:schemeClr val="accent1"/>
                </a:solidFill>
              </a:rPr>
              <a:t>5</a:t>
            </a:r>
            <a:r>
              <a:rPr lang="en-US" altLang="en-US" sz="1800">
                <a:solidFill>
                  <a:schemeClr val="accent1"/>
                </a:solidFill>
              </a:rPr>
              <a:t>  and I</a:t>
            </a:r>
            <a:r>
              <a:rPr lang="en-US" altLang="en-US" sz="1800" baseline="-25000">
                <a:solidFill>
                  <a:schemeClr val="accent1"/>
                </a:solidFill>
              </a:rPr>
              <a:t>12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I</a:t>
            </a:r>
            <a:r>
              <a:rPr lang="en-US" altLang="en-US" sz="1800" baseline="-25000">
                <a:solidFill>
                  <a:schemeClr val="accent1"/>
                </a:solidFill>
              </a:rPr>
              <a:t>7  </a:t>
            </a:r>
            <a:r>
              <a:rPr lang="en-US" altLang="en-US" sz="1800">
                <a:solidFill>
                  <a:schemeClr val="accent1"/>
                </a:solidFill>
              </a:rPr>
              <a:t>and I</a:t>
            </a:r>
            <a:r>
              <a:rPr lang="en-US" altLang="en-US" sz="1800" baseline="-25000">
                <a:solidFill>
                  <a:schemeClr val="accent1"/>
                </a:solidFill>
              </a:rPr>
              <a:t>13</a:t>
            </a:r>
            <a:endParaRPr lang="en-US" altLang="en-US" sz="18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I</a:t>
            </a:r>
            <a:r>
              <a:rPr lang="en-US" altLang="en-US" sz="1800" baseline="-25000">
                <a:solidFill>
                  <a:schemeClr val="accent1"/>
                </a:solidFill>
              </a:rPr>
              <a:t>8</a:t>
            </a:r>
            <a:r>
              <a:rPr lang="en-US" altLang="en-US" sz="1800">
                <a:solidFill>
                  <a:schemeClr val="accent1"/>
                </a:solidFill>
              </a:rPr>
              <a:t>  and  I</a:t>
            </a:r>
            <a:r>
              <a:rPr lang="en-US" altLang="en-US" sz="1800" baseline="-25000">
                <a:solidFill>
                  <a:schemeClr val="accent1"/>
                </a:solidFill>
              </a:rPr>
              <a:t>10</a:t>
            </a:r>
            <a:endParaRPr lang="en-US" altLang="en-US" sz="1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Construction of LR(1) Parsing Tables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 smtClean="0"/>
              <a:t>Construct the canonical collection of sets of LR(1) items  for G’.    	C</a:t>
            </a:r>
            <a:r>
              <a:rPr lang="en-US" altLang="en-US" smtClean="0">
                <a:sym typeface="Symbol" panose="05050102010706020507" pitchFamily="18" charset="2"/>
              </a:rPr>
              <a:t>{I</a:t>
            </a:r>
            <a:r>
              <a:rPr lang="en-US" altLang="en-US" baseline="-25000" smtClean="0">
                <a:sym typeface="Symbol" panose="05050102010706020507" pitchFamily="18" charset="2"/>
              </a:rPr>
              <a:t>0</a:t>
            </a:r>
            <a:r>
              <a:rPr lang="en-US" altLang="en-US" smtClean="0">
                <a:sym typeface="Symbol" panose="05050102010706020507" pitchFamily="18" charset="2"/>
              </a:rPr>
              <a:t>,...,I</a:t>
            </a:r>
            <a:r>
              <a:rPr lang="en-US" altLang="en-US" baseline="-25000" smtClean="0">
                <a:sym typeface="Symbol" panose="05050102010706020507" pitchFamily="18" charset="2"/>
              </a:rPr>
              <a:t>n</a:t>
            </a:r>
            <a:r>
              <a:rPr lang="en-US" altLang="en-US" smtClean="0">
                <a:sym typeface="Symbol" panose="05050102010706020507" pitchFamily="18" charset="2"/>
              </a:rPr>
              <a:t>}</a:t>
            </a:r>
            <a:endParaRPr lang="en-US" altLang="en-US" smtClean="0"/>
          </a:p>
          <a:p>
            <a:pPr marL="457200" indent="-457200">
              <a:buFontTx/>
              <a:buAutoNum type="arabicPeriod"/>
            </a:pPr>
            <a:endParaRPr lang="en-US" altLang="en-US" sz="1000"/>
          </a:p>
          <a:p>
            <a:pPr marL="457200" indent="-457200">
              <a:buFontTx/>
              <a:buAutoNum type="arabicPeriod"/>
            </a:pPr>
            <a:r>
              <a:rPr lang="en-US" altLang="en-US" smtClean="0"/>
              <a:t>Create the parsing action table as follows</a:t>
            </a:r>
          </a:p>
          <a:p>
            <a:pPr marL="800100" lvl="1" indent="-342900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/>
              <a:t>If  a is a terminal, A</a:t>
            </a:r>
            <a:r>
              <a:rPr lang="en-US" altLang="en-US" sz="2000">
                <a:sym typeface="Symbol" panose="05050102010706020507" pitchFamily="18" charset="2"/>
              </a:rPr>
              <a:t>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a,b in I</a:t>
            </a:r>
            <a:r>
              <a:rPr lang="en-US" altLang="en-US" sz="2000" baseline="-25000">
                <a:sym typeface="Symbol" panose="05050102010706020507" pitchFamily="18" charset="2"/>
              </a:rPr>
              <a:t>i </a:t>
            </a:r>
            <a:r>
              <a:rPr lang="en-US" altLang="en-US" sz="2000">
                <a:sym typeface="Symbol" panose="05050102010706020507" pitchFamily="18" charset="2"/>
              </a:rPr>
              <a:t> and goto(I</a:t>
            </a:r>
            <a:r>
              <a:rPr lang="en-US" altLang="en-US" sz="2000" baseline="-25000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,a)=I</a:t>
            </a:r>
            <a:r>
              <a:rPr lang="en-US" altLang="en-US" sz="2000" baseline="-25000">
                <a:sym typeface="Symbol" panose="05050102010706020507" pitchFamily="18" charset="2"/>
              </a:rPr>
              <a:t>j</a:t>
            </a:r>
            <a:r>
              <a:rPr lang="en-US" altLang="en-US" sz="2000">
                <a:sym typeface="Symbol" panose="05050102010706020507" pitchFamily="18" charset="2"/>
              </a:rPr>
              <a:t>  then action[i,a] is  </a:t>
            </a:r>
            <a:r>
              <a:rPr lang="en-US" altLang="en-US" sz="2000" b="1" i="1">
                <a:sym typeface="Symbol" panose="05050102010706020507" pitchFamily="18" charset="2"/>
              </a:rPr>
              <a:t>shift j</a:t>
            </a:r>
            <a:r>
              <a:rPr lang="en-US" altLang="en-US" sz="2000" b="1">
                <a:sym typeface="Symbol" panose="05050102010706020507" pitchFamily="18" charset="2"/>
              </a:rPr>
              <a:t>.</a:t>
            </a:r>
          </a:p>
          <a:p>
            <a:pPr marL="800100" lvl="1" indent="-342900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sym typeface="Symbol" panose="05050102010706020507" pitchFamily="18" charset="2"/>
              </a:rPr>
              <a:t>If  </a:t>
            </a:r>
            <a:r>
              <a:rPr lang="en-US" altLang="en-US" sz="2000"/>
              <a:t>A</a:t>
            </a:r>
            <a:r>
              <a:rPr lang="en-US" altLang="en-US" sz="2000">
                <a:sym typeface="Symbol" panose="05050102010706020507" pitchFamily="18" charset="2"/>
              </a:rPr>
              <a:t>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,a  is in I</a:t>
            </a:r>
            <a:r>
              <a:rPr lang="en-US" altLang="en-US" sz="2000" baseline="-25000">
                <a:sym typeface="Symbol" panose="05050102010706020507" pitchFamily="18" charset="2"/>
              </a:rPr>
              <a:t>i </a:t>
            </a:r>
            <a:r>
              <a:rPr lang="en-US" altLang="en-US" sz="2000">
                <a:sym typeface="Symbol" panose="05050102010706020507" pitchFamily="18" charset="2"/>
              </a:rPr>
              <a:t>, then action[i,a] is  </a:t>
            </a:r>
            <a:r>
              <a:rPr lang="en-US" altLang="en-US" sz="2000" b="1" i="1">
                <a:sym typeface="Symbol" panose="05050102010706020507" pitchFamily="18" charset="2"/>
              </a:rPr>
              <a:t>reduce </a:t>
            </a:r>
            <a:r>
              <a:rPr lang="en-US" altLang="en-US" sz="2000" b="1" i="1"/>
              <a:t>A</a:t>
            </a:r>
            <a:r>
              <a:rPr lang="en-US" altLang="en-US" sz="2000" b="1" i="1">
                <a:sym typeface="Symbol" panose="05050102010706020507" pitchFamily="18" charset="2"/>
              </a:rPr>
              <a:t></a:t>
            </a:r>
            <a:r>
              <a:rPr lang="en-US" altLang="en-US" sz="2000">
                <a:sym typeface="Symbol" panose="05050102010706020507" pitchFamily="18" charset="2"/>
              </a:rPr>
              <a:t>  where AS’.</a:t>
            </a:r>
          </a:p>
          <a:p>
            <a:pPr marL="800100" lvl="1" indent="-342900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sym typeface="Symbol" panose="05050102010706020507" pitchFamily="18" charset="2"/>
              </a:rPr>
              <a:t>If  </a:t>
            </a:r>
            <a:r>
              <a:rPr lang="en-US" altLang="en-US" sz="2000"/>
              <a:t>S’</a:t>
            </a:r>
            <a:r>
              <a:rPr lang="en-US" altLang="en-US" sz="2000">
                <a:sym typeface="Symbol" panose="05050102010706020507" pitchFamily="18" charset="2"/>
              </a:rPr>
              <a:t>S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,$  is in I</a:t>
            </a:r>
            <a:r>
              <a:rPr lang="en-US" altLang="en-US" sz="2000" baseline="-25000">
                <a:sym typeface="Symbol" panose="05050102010706020507" pitchFamily="18" charset="2"/>
              </a:rPr>
              <a:t>i </a:t>
            </a:r>
            <a:r>
              <a:rPr lang="en-US" altLang="en-US" sz="2000">
                <a:sym typeface="Symbol" panose="05050102010706020507" pitchFamily="18" charset="2"/>
              </a:rPr>
              <a:t>, then action[i,$] is  </a:t>
            </a:r>
            <a:r>
              <a:rPr lang="en-US" altLang="en-US" sz="2000" b="1" i="1">
                <a:sym typeface="Symbol" panose="05050102010706020507" pitchFamily="18" charset="2"/>
              </a:rPr>
              <a:t>accept</a:t>
            </a:r>
            <a:r>
              <a:rPr lang="en-US" altLang="en-US" sz="2000">
                <a:sym typeface="Symbol" panose="05050102010706020507" pitchFamily="18" charset="2"/>
              </a:rPr>
              <a:t>.</a:t>
            </a:r>
          </a:p>
          <a:p>
            <a:pPr marL="800100" lvl="1" indent="-342900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sym typeface="Symbol" panose="05050102010706020507" pitchFamily="18" charset="2"/>
              </a:rPr>
              <a:t>If any conflicting actions generated by these rules, the grammar is not LR(1).</a:t>
            </a:r>
          </a:p>
          <a:p>
            <a:pPr marL="457200" indent="-457200"/>
            <a:endParaRPr lang="en-US" altLang="en-US" sz="1000"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 startAt="3"/>
            </a:pPr>
            <a:r>
              <a:rPr lang="en-US" altLang="en-US" smtClean="0">
                <a:sym typeface="Symbol" panose="05050102010706020507" pitchFamily="18" charset="2"/>
              </a:rPr>
              <a:t>Create the parsing goto table</a:t>
            </a:r>
          </a:p>
          <a:p>
            <a:pPr marL="800100" lvl="1" indent="-342900">
              <a:buFontTx/>
              <a:buChar char="•"/>
            </a:pPr>
            <a:r>
              <a:rPr lang="en-US" altLang="en-US" sz="2000">
                <a:sym typeface="Symbol" panose="05050102010706020507" pitchFamily="18" charset="2"/>
              </a:rPr>
              <a:t>for all non-terminals A,  if goto(I</a:t>
            </a:r>
            <a:r>
              <a:rPr lang="en-US" altLang="en-US" sz="2000" baseline="-25000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,A)=I</a:t>
            </a:r>
            <a:r>
              <a:rPr lang="en-US" altLang="en-US" sz="2000" baseline="-25000">
                <a:sym typeface="Symbol" panose="05050102010706020507" pitchFamily="18" charset="2"/>
              </a:rPr>
              <a:t>j</a:t>
            </a:r>
            <a:r>
              <a:rPr lang="en-US" altLang="en-US" sz="2000">
                <a:sym typeface="Symbol" panose="05050102010706020507" pitchFamily="18" charset="2"/>
              </a:rPr>
              <a:t>  then goto[i,A]=j</a:t>
            </a:r>
          </a:p>
          <a:p>
            <a:pPr marL="457200" indent="-457200"/>
            <a:endParaRPr lang="en-US" altLang="en-US" sz="1000"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en-US" altLang="en-US" smtClean="0">
                <a:sym typeface="Symbol" panose="05050102010706020507" pitchFamily="18" charset="2"/>
              </a:rPr>
              <a:t>All entries not defined by (2) and (3) are errors.</a:t>
            </a:r>
          </a:p>
          <a:p>
            <a:pPr marL="457200" indent="-457200">
              <a:buFontTx/>
              <a:buAutoNum type="arabicPeriod" startAt="4"/>
            </a:pPr>
            <a:endParaRPr lang="en-US" altLang="en-US" sz="1000"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en-US" altLang="en-US" smtClean="0">
                <a:sym typeface="Symbol" panose="05050102010706020507" pitchFamily="18" charset="2"/>
              </a:rPr>
              <a:t>Initial state of the parser contains  S’.S,$</a:t>
            </a:r>
          </a:p>
          <a:p>
            <a:pPr marL="457200" indent="-457200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31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LR(1) Parsing Tables – (for Example2)</a:t>
            </a:r>
          </a:p>
        </p:txBody>
      </p:sp>
      <p:graphicFrame>
        <p:nvGraphicFramePr>
          <p:cNvPr id="316590" name="Group 174"/>
          <p:cNvGraphicFramePr>
            <a:graphicFrameLocks noGrp="1"/>
          </p:cNvGraphicFramePr>
          <p:nvPr/>
        </p:nvGraphicFramePr>
        <p:xfrm>
          <a:off x="2057400" y="990601"/>
          <a:ext cx="4876800" cy="510857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s11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s11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262" name="Line 171"/>
          <p:cNvSpPr>
            <a:spLocks noChangeShapeType="1"/>
          </p:cNvSpPr>
          <p:nvPr/>
        </p:nvSpPr>
        <p:spPr bwMode="auto">
          <a:xfrm>
            <a:off x="5181600" y="9906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263" name="Line 172"/>
          <p:cNvSpPr>
            <a:spLocks noChangeShapeType="1"/>
          </p:cNvSpPr>
          <p:nvPr/>
        </p:nvSpPr>
        <p:spPr bwMode="auto">
          <a:xfrm>
            <a:off x="5029200" y="9906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264" name="Text Box 175"/>
          <p:cNvSpPr txBox="1">
            <a:spLocks noChangeArrowheads="1"/>
          </p:cNvSpPr>
          <p:nvPr/>
        </p:nvSpPr>
        <p:spPr bwMode="auto">
          <a:xfrm>
            <a:off x="7239000" y="2895601"/>
            <a:ext cx="3307316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no shift/reduce 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no reduce/reduce conflict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sz="4400">
                <a:sym typeface="Symbol" panose="05050102010706020507" pitchFamily="18" charset="2"/>
              </a:rPr>
              <a:t></a:t>
            </a:r>
            <a:endParaRPr lang="en-US" altLang="en-US" sz="4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so, it is a LR(1) grammar</a:t>
            </a:r>
          </a:p>
        </p:txBody>
      </p:sp>
    </p:spTree>
    <p:extLst>
      <p:ext uri="{BB962C8B-B14F-4D97-AF65-F5344CB8AC3E}">
        <p14:creationId xmlns:p14="http://schemas.microsoft.com/office/powerpoint/2010/main" val="27329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LALR Parsing Tables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LALR</a:t>
            </a:r>
            <a:r>
              <a:rPr lang="en-US" altLang="en-US" smtClean="0"/>
              <a:t>  stands for </a:t>
            </a:r>
            <a:r>
              <a:rPr lang="en-US" altLang="en-US" b="1" smtClean="0"/>
              <a:t>LookAhead LR.</a:t>
            </a:r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LALR parsers are often used in practice because LALR parsing tables are smaller than LR(1) parsing tables.</a:t>
            </a:r>
          </a:p>
          <a:p>
            <a:r>
              <a:rPr lang="en-US" altLang="en-US" smtClean="0"/>
              <a:t>The number of states in SLR and LALR parsing tables for a grammar G are equal. </a:t>
            </a:r>
          </a:p>
          <a:p>
            <a:r>
              <a:rPr lang="en-US" altLang="en-US" smtClean="0"/>
              <a:t>But LALR parsers recognize more grammars than SLR parsers.</a:t>
            </a:r>
          </a:p>
          <a:p>
            <a:r>
              <a:rPr lang="en-US" altLang="en-US" b="1" i="1" smtClean="0"/>
              <a:t>yacc</a:t>
            </a:r>
            <a:r>
              <a:rPr lang="en-US" altLang="en-US" smtClean="0"/>
              <a:t> creates a LALR parser for the given grammar. </a:t>
            </a:r>
          </a:p>
          <a:p>
            <a:r>
              <a:rPr lang="en-US" altLang="en-US" smtClean="0"/>
              <a:t>A state of LALR parser will be again a set of LR(1) items.</a:t>
            </a:r>
          </a:p>
        </p:txBody>
      </p:sp>
    </p:spTree>
    <p:extLst>
      <p:ext uri="{BB962C8B-B14F-4D97-AF65-F5344CB8AC3E}">
        <p14:creationId xmlns:p14="http://schemas.microsoft.com/office/powerpoint/2010/main" val="10275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LALR Parsing Tables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1000"/>
          </a:p>
          <a:p>
            <a:pPr>
              <a:buFontTx/>
              <a:buNone/>
            </a:pPr>
            <a:r>
              <a:rPr lang="en-US" altLang="en-US" smtClean="0"/>
              <a:t>Canonical LR(1) Parser      		</a:t>
            </a:r>
            <a:r>
              <a:rPr lang="en-US" altLang="en-US" smtClean="0">
                <a:sym typeface="Wingdings" panose="05000000000000000000" pitchFamily="2" charset="2"/>
              </a:rPr>
              <a:t>     		LALR Parser</a:t>
            </a:r>
          </a:p>
          <a:p>
            <a:pPr>
              <a:buFontTx/>
              <a:buNone/>
            </a:pPr>
            <a:r>
              <a:rPr lang="en-US" altLang="en-US" smtClean="0">
                <a:sym typeface="Wingdings" panose="05000000000000000000" pitchFamily="2" charset="2"/>
              </a:rPr>
              <a:t>				   	shrink # of states</a:t>
            </a:r>
          </a:p>
          <a:p>
            <a:pPr>
              <a:buFontTx/>
              <a:buNone/>
            </a:pPr>
            <a:endParaRPr lang="en-US" altLang="en-US" smtClean="0">
              <a:sym typeface="Wingdings" panose="05000000000000000000" pitchFamily="2" charset="2"/>
            </a:endParaRPr>
          </a:p>
          <a:p>
            <a:r>
              <a:rPr lang="en-US" altLang="en-US" smtClean="0"/>
              <a:t>This shrink process may introduce a </a:t>
            </a:r>
            <a:r>
              <a:rPr lang="en-US" altLang="en-US" b="1" smtClean="0"/>
              <a:t>reduce/reduce</a:t>
            </a:r>
            <a:r>
              <a:rPr lang="en-US" altLang="en-US" smtClean="0"/>
              <a:t> conflict in the resulting LALR parser (so the grammar is NOT LALR)</a:t>
            </a:r>
          </a:p>
          <a:p>
            <a:r>
              <a:rPr lang="en-US" altLang="en-US" smtClean="0"/>
              <a:t>But, this shrik process does not produce a </a:t>
            </a:r>
            <a:r>
              <a:rPr lang="en-US" altLang="en-US" b="1" smtClean="0"/>
              <a:t>shift/reduce</a:t>
            </a:r>
            <a:r>
              <a:rPr lang="en-US" altLang="en-US" smtClean="0"/>
              <a:t> conflict.</a:t>
            </a:r>
          </a:p>
          <a:p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31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Core of A Set of LR(1) Items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000"/>
              <a:t>The core of  a set of LR(1) items is the set of its first component.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/>
          </a:p>
          <a:p>
            <a:pPr>
              <a:lnSpc>
                <a:spcPts val="2200"/>
              </a:lnSpc>
              <a:spcBef>
                <a:spcPts val="500"/>
              </a:spcBef>
              <a:buNone/>
            </a:pPr>
            <a:r>
              <a:rPr lang="en-US" altLang="en-US" sz="2000"/>
              <a:t>Ex:	</a:t>
            </a:r>
            <a:r>
              <a:rPr lang="en-US" altLang="en-US" sz="2000">
                <a:sym typeface="Symbol" panose="05050102010706020507" pitchFamily="18" charset="2"/>
              </a:rPr>
              <a:t>S  L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=R,$	</a:t>
            </a:r>
            <a:r>
              <a:rPr lang="en-US" altLang="en-US" sz="2000">
                <a:sym typeface="Wingdings" panose="05000000000000000000" pitchFamily="2" charset="2"/>
              </a:rPr>
              <a:t>	 </a:t>
            </a:r>
            <a:r>
              <a:rPr lang="en-US" altLang="en-US" sz="2000">
                <a:sym typeface="Symbol" panose="05050102010706020507" pitchFamily="18" charset="2"/>
              </a:rPr>
              <a:t>S  L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=R		</a:t>
            </a:r>
            <a:r>
              <a:rPr lang="en-US" altLang="en-US" sz="2000">
                <a:solidFill>
                  <a:srgbClr val="CC0000"/>
                </a:solidFill>
                <a:sym typeface="Symbol" panose="05050102010706020507" pitchFamily="18" charset="2"/>
              </a:rPr>
              <a:t>Core</a:t>
            </a:r>
          </a:p>
          <a:p>
            <a:pPr>
              <a:lnSpc>
                <a:spcPts val="2200"/>
              </a:lnSpc>
              <a:spcBef>
                <a:spcPts val="500"/>
              </a:spcBef>
              <a:buNone/>
            </a:pPr>
            <a:r>
              <a:rPr lang="en-US" altLang="en-US" sz="2000">
                <a:sym typeface="Symbol" panose="05050102010706020507" pitchFamily="18" charset="2"/>
              </a:rPr>
              <a:t>		R  L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,$		 R  L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We will find the states (sets of LR(1) items) in a canonical LR(1) parser with same cores. Then we will merge them as a single state.</a:t>
            </a:r>
          </a:p>
          <a:p>
            <a:pPr>
              <a:lnSpc>
                <a:spcPct val="90000"/>
              </a:lnSpc>
            </a:pPr>
            <a:endParaRPr lang="en-US" altLang="en-US" sz="1000">
              <a:sym typeface="Symbol" panose="05050102010706020507" pitchFamily="18" charset="2"/>
            </a:endParaRPr>
          </a:p>
          <a:p>
            <a:pPr>
              <a:lnSpc>
                <a:spcPts val="2800"/>
              </a:lnSpc>
              <a:spcBef>
                <a:spcPts val="400"/>
              </a:spcBef>
              <a:buNone/>
            </a:pPr>
            <a:r>
              <a:rPr lang="en-US" altLang="en-US" sz="2000">
                <a:sym typeface="Symbol" panose="05050102010706020507" pitchFamily="18" charset="2"/>
              </a:rPr>
              <a:t>	I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:L  id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,= 				A new state: 	 I</a:t>
            </a:r>
            <a:r>
              <a:rPr lang="en-US" altLang="en-US" sz="2000" baseline="-25000">
                <a:sym typeface="Symbol" panose="05050102010706020507" pitchFamily="18" charset="2"/>
              </a:rPr>
              <a:t>12</a:t>
            </a:r>
            <a:r>
              <a:rPr lang="en-US" altLang="en-US" sz="2000">
                <a:sym typeface="Symbol" panose="05050102010706020507" pitchFamily="18" charset="2"/>
              </a:rPr>
              <a:t>: L  id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,= </a:t>
            </a:r>
          </a:p>
          <a:p>
            <a:pPr>
              <a:lnSpc>
                <a:spcPts val="2800"/>
              </a:lnSpc>
              <a:spcBef>
                <a:spcPts val="400"/>
              </a:spcBef>
              <a:buNone/>
            </a:pPr>
            <a:r>
              <a:rPr lang="en-US" altLang="en-US" sz="2000">
                <a:sym typeface="Symbol" panose="05050102010706020507" pitchFamily="18" charset="2"/>
              </a:rPr>
              <a:t>				        </a:t>
            </a:r>
            <a:r>
              <a:rPr lang="en-US" altLang="en-US" sz="2000">
                <a:sym typeface="Wingdings" panose="05000000000000000000" pitchFamily="2" charset="2"/>
              </a:rPr>
              <a:t>			      	       </a:t>
            </a:r>
            <a:r>
              <a:rPr lang="en-US" altLang="en-US" sz="2000">
                <a:sym typeface="Symbol" panose="05050102010706020507" pitchFamily="18" charset="2"/>
              </a:rPr>
              <a:t>L  id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,$</a:t>
            </a:r>
          </a:p>
          <a:p>
            <a:pPr>
              <a:lnSpc>
                <a:spcPts val="2800"/>
              </a:lnSpc>
              <a:spcBef>
                <a:spcPts val="400"/>
              </a:spcBef>
              <a:buNone/>
            </a:pPr>
            <a:r>
              <a:rPr lang="en-US" altLang="en-US" sz="2000">
                <a:sym typeface="Symbol" panose="05050102010706020507" pitchFamily="18" charset="2"/>
              </a:rPr>
              <a:t>	I</a:t>
            </a:r>
            <a:r>
              <a:rPr lang="en-US" altLang="en-US" sz="2000" baseline="-25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:L  id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z="2000">
                <a:sym typeface="Symbol" panose="05050102010706020507" pitchFamily="18" charset="2"/>
              </a:rPr>
              <a:t>,$		</a:t>
            </a:r>
            <a:r>
              <a:rPr lang="en-US" altLang="en-US" sz="1800">
                <a:sym typeface="Symbol" panose="05050102010706020507" pitchFamily="18" charset="2"/>
              </a:rPr>
              <a:t>have same core, merge them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We will do this for all states of a canonical LR(1) parser to get the states of the LALR parser.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In fact, the number of the states of the LALR parser for a grammar will be equal to the number of states of the SLR parser for that grammar.</a:t>
            </a:r>
          </a:p>
          <a:p>
            <a:pPr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</p:txBody>
      </p:sp>
      <p:sp>
        <p:nvSpPr>
          <p:cNvPr id="93189" name="Line 4"/>
          <p:cNvSpPr>
            <a:spLocks noChangeShapeType="1"/>
          </p:cNvSpPr>
          <p:nvPr/>
        </p:nvSpPr>
        <p:spPr bwMode="auto">
          <a:xfrm flipH="1">
            <a:off x="6858000" y="1905000"/>
            <a:ext cx="9906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Creation of LALR Parsing Tables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Create the canonical LR(1) collection of the sets of LR(1) items for    the given grammar.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Find each core; find all sets having that same core; replace those sets having same cores with a single set which is their union.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		C={I</a:t>
            </a:r>
            <a:r>
              <a:rPr lang="en-US" altLang="en-US" baseline="-25000" smtClean="0"/>
              <a:t>0</a:t>
            </a:r>
            <a:r>
              <a:rPr lang="en-US" altLang="en-US" smtClean="0"/>
              <a:t>,...,I</a:t>
            </a:r>
            <a:r>
              <a:rPr lang="en-US" altLang="en-US" baseline="-25000" smtClean="0"/>
              <a:t>n</a:t>
            </a:r>
            <a:r>
              <a:rPr lang="en-US" altLang="en-US" smtClean="0"/>
              <a:t>}  </a:t>
            </a:r>
            <a:r>
              <a:rPr lang="en-US" altLang="en-US" smtClean="0">
                <a:sym typeface="Wingdings" panose="05000000000000000000" pitchFamily="2" charset="2"/>
              </a:rPr>
              <a:t>  C’={J</a:t>
            </a:r>
            <a:r>
              <a:rPr lang="en-US" altLang="en-US" baseline="-25000" smtClean="0">
                <a:sym typeface="Wingdings" panose="05000000000000000000" pitchFamily="2" charset="2"/>
              </a:rPr>
              <a:t>1</a:t>
            </a:r>
            <a:r>
              <a:rPr lang="en-US" altLang="en-US" smtClean="0">
                <a:sym typeface="Wingdings" panose="05000000000000000000" pitchFamily="2" charset="2"/>
              </a:rPr>
              <a:t>,...,J</a:t>
            </a:r>
            <a:r>
              <a:rPr lang="en-US" altLang="en-US" baseline="-25000" smtClean="0">
                <a:sym typeface="Wingdings" panose="05000000000000000000" pitchFamily="2" charset="2"/>
              </a:rPr>
              <a:t>m</a:t>
            </a:r>
            <a:r>
              <a:rPr lang="en-US" altLang="en-US" smtClean="0">
                <a:sym typeface="Wingdings" panose="05000000000000000000" pitchFamily="2" charset="2"/>
              </a:rPr>
              <a:t>}	where m </a:t>
            </a:r>
            <a:r>
              <a:rPr lang="en-US" altLang="en-US" smtClean="0">
                <a:sym typeface="Symbol" panose="05050102010706020507" pitchFamily="18" charset="2"/>
              </a:rPr>
              <a:t> </a:t>
            </a:r>
            <a:r>
              <a:rPr lang="en-US" altLang="en-US" smtClean="0">
                <a:sym typeface="Wingdings" panose="05000000000000000000" pitchFamily="2" charset="2"/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Create the parsing tables (action and goto tables) same as the construction of the parsing tables of LR(1) parser.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Note that: 	If  J=I</a:t>
            </a:r>
            <a:r>
              <a:rPr lang="en-US" altLang="en-US" sz="1800" baseline="-25000"/>
              <a:t>1 </a:t>
            </a:r>
            <a:r>
              <a:rPr lang="en-US" altLang="en-US" sz="1800">
                <a:sym typeface="Symbol" panose="05050102010706020507" pitchFamily="18" charset="2"/>
              </a:rPr>
              <a:t> </a:t>
            </a:r>
            <a:r>
              <a:rPr lang="en-US" altLang="en-US" sz="1800"/>
              <a:t>...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I</a:t>
            </a:r>
            <a:r>
              <a:rPr lang="en-US" altLang="en-US" sz="1800" baseline="-25000"/>
              <a:t>k</a:t>
            </a:r>
            <a:r>
              <a:rPr lang="en-US" altLang="en-US" sz="1800"/>
              <a:t>  since I</a:t>
            </a:r>
            <a:r>
              <a:rPr lang="en-US" altLang="en-US" sz="1800" baseline="-25000"/>
              <a:t>1</a:t>
            </a:r>
            <a:r>
              <a:rPr lang="en-US" altLang="en-US" sz="1800"/>
              <a:t>,...,I</a:t>
            </a:r>
            <a:r>
              <a:rPr lang="en-US" altLang="en-US" sz="1800" baseline="-25000"/>
              <a:t>k</a:t>
            </a:r>
            <a:r>
              <a:rPr lang="en-US" altLang="en-US" sz="1800"/>
              <a:t> have same cores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/>
              <a:t>			</a:t>
            </a:r>
            <a:r>
              <a:rPr lang="en-US" altLang="en-US" sz="1800">
                <a:sym typeface="Wingdings" panose="05000000000000000000" pitchFamily="2" charset="2"/>
              </a:rPr>
              <a:t> cores of goto(I</a:t>
            </a:r>
            <a:r>
              <a:rPr lang="en-US" altLang="en-US" sz="1800" baseline="-25000">
                <a:sym typeface="Wingdings" panose="05000000000000000000" pitchFamily="2" charset="2"/>
              </a:rPr>
              <a:t>1</a:t>
            </a:r>
            <a:r>
              <a:rPr lang="en-US" altLang="en-US" sz="1800">
                <a:sym typeface="Wingdings" panose="05000000000000000000" pitchFamily="2" charset="2"/>
              </a:rPr>
              <a:t>,X),...,goto(I</a:t>
            </a:r>
            <a:r>
              <a:rPr lang="en-US" altLang="en-US" sz="1800" baseline="-25000">
                <a:sym typeface="Wingdings" panose="05000000000000000000" pitchFamily="2" charset="2"/>
              </a:rPr>
              <a:t>2</a:t>
            </a:r>
            <a:r>
              <a:rPr lang="en-US" altLang="en-US" sz="1800">
                <a:sym typeface="Wingdings" panose="05000000000000000000" pitchFamily="2" charset="2"/>
              </a:rPr>
              <a:t>,X) must be same. 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So, goto(J,X)=K  where K is the union of all sets of items having same cores as goto(I</a:t>
            </a:r>
            <a:r>
              <a:rPr lang="en-US" altLang="en-US" sz="1800" baseline="-25000"/>
              <a:t>1</a:t>
            </a:r>
            <a:r>
              <a:rPr lang="en-US" altLang="en-US" sz="1800"/>
              <a:t>,X).</a:t>
            </a:r>
          </a:p>
          <a:p>
            <a:pPr>
              <a:lnSpc>
                <a:spcPct val="90000"/>
              </a:lnSpc>
            </a:pPr>
            <a:endParaRPr lang="en-US" altLang="en-US" sz="1000"/>
          </a:p>
          <a:p>
            <a:pPr>
              <a:lnSpc>
                <a:spcPct val="90000"/>
              </a:lnSpc>
            </a:pPr>
            <a:r>
              <a:rPr lang="en-US" altLang="en-US" smtClean="0"/>
              <a:t>If no conflict is introduced, the grammar is LALR(1) grammar.          (We may only introduce reduce/reduce conflicts; we cannot introduce     a shift/reduce conflict)</a:t>
            </a:r>
          </a:p>
        </p:txBody>
      </p:sp>
    </p:spTree>
    <p:extLst>
      <p:ext uri="{BB962C8B-B14F-4D97-AF65-F5344CB8AC3E}">
        <p14:creationId xmlns:p14="http://schemas.microsoft.com/office/powerpoint/2010/main" val="8692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Shift/Reduce Conflict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We say that we cannot introduce a shift/reduce conflict during the shrink process for the creation of the states of a LALR parser.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Assume that we can introduce a shift/reduce conflict. In this case, a state of LALR parser must have:</a:t>
            </a:r>
          </a:p>
          <a:p>
            <a:pPr>
              <a:lnSpc>
                <a:spcPts val="2800"/>
              </a:lnSpc>
              <a:buNone/>
            </a:pPr>
            <a:r>
              <a:rPr lang="en-US" altLang="en-US" smtClean="0"/>
              <a:t>		 A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,a	and	</a:t>
            </a:r>
            <a:r>
              <a:rPr lang="en-US" altLang="en-US" smtClean="0"/>
              <a:t>B </a:t>
            </a:r>
            <a:r>
              <a:rPr lang="en-US" altLang="en-US" smtClean="0">
                <a:sym typeface="Symbol" panose="05050102010706020507" pitchFamily="18" charset="2"/>
              </a:rPr>
              <a:t> 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a,b</a:t>
            </a:r>
          </a:p>
          <a:p>
            <a:pPr>
              <a:lnSpc>
                <a:spcPts val="2800"/>
              </a:lnSpc>
            </a:pPr>
            <a:r>
              <a:rPr lang="en-US" altLang="en-US" smtClean="0"/>
              <a:t>This means that a state of the canonical LR(1) parser must have:</a:t>
            </a:r>
          </a:p>
          <a:p>
            <a:pPr>
              <a:lnSpc>
                <a:spcPts val="2800"/>
              </a:lnSpc>
              <a:buNone/>
            </a:pPr>
            <a:r>
              <a:rPr lang="en-US" altLang="en-US" smtClean="0"/>
              <a:t>		A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,a	and	</a:t>
            </a:r>
            <a:r>
              <a:rPr lang="en-US" altLang="en-US" smtClean="0"/>
              <a:t>B </a:t>
            </a:r>
            <a:r>
              <a:rPr lang="en-US" altLang="en-US" smtClean="0">
                <a:sym typeface="Symbol" panose="05050102010706020507" pitchFamily="18" charset="2"/>
              </a:rPr>
              <a:t> 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a,c	</a:t>
            </a:r>
          </a:p>
          <a:p>
            <a:pPr>
              <a:lnSpc>
                <a:spcPts val="2800"/>
              </a:lnSpc>
              <a:buNone/>
            </a:pPr>
            <a:r>
              <a:rPr lang="en-US" altLang="en-US" smtClean="0">
                <a:sym typeface="Symbol" panose="05050102010706020507" pitchFamily="18" charset="2"/>
              </a:rPr>
              <a:t>	But, this state has also a shift/reduce conflict. i.e. The original canonical LR(1) parser has a conflict. </a:t>
            </a:r>
          </a:p>
          <a:p>
            <a:pPr>
              <a:lnSpc>
                <a:spcPts val="2800"/>
              </a:lnSpc>
              <a:buNone/>
            </a:pPr>
            <a:r>
              <a:rPr lang="en-US" altLang="en-US" smtClean="0">
                <a:sym typeface="Symbol" panose="05050102010706020507" pitchFamily="18" charset="2"/>
              </a:rPr>
              <a:t>	(Reason for this, the shift operation does not depend on lookaheads)</a:t>
            </a:r>
          </a:p>
          <a:p>
            <a:pPr>
              <a:lnSpc>
                <a:spcPts val="2800"/>
              </a:lnSpc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52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Reduce/Reduce Conflict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But, we may introduce a reduce/reduce conflict during the shrink process for the creation of the states of a LALR parser.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lnSpc>
                <a:spcPts val="2800"/>
              </a:lnSpc>
              <a:buNone/>
            </a:pPr>
            <a:r>
              <a:rPr lang="en-US" altLang="en-US" smtClean="0"/>
              <a:t>		 I</a:t>
            </a:r>
            <a:r>
              <a:rPr lang="en-US" altLang="en-US" baseline="-25000" smtClean="0"/>
              <a:t>1</a:t>
            </a:r>
            <a:r>
              <a:rPr lang="en-US" altLang="en-US" smtClean="0"/>
              <a:t> : A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,a		 	I</a:t>
            </a:r>
            <a:r>
              <a:rPr lang="en-US" altLang="en-US" baseline="-25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: </a:t>
            </a:r>
            <a:r>
              <a:rPr lang="en-US" altLang="en-US" smtClean="0"/>
              <a:t>A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,b</a:t>
            </a:r>
          </a:p>
          <a:p>
            <a:pPr>
              <a:lnSpc>
                <a:spcPts val="2800"/>
              </a:lnSpc>
              <a:buNone/>
            </a:pPr>
            <a:r>
              <a:rPr lang="en-US" altLang="en-US" smtClean="0">
                <a:sym typeface="Symbol" panose="05050102010706020507" pitchFamily="18" charset="2"/>
              </a:rPr>
              <a:t>		       </a:t>
            </a:r>
            <a:r>
              <a:rPr lang="en-US" altLang="en-US" smtClean="0"/>
              <a:t>B </a:t>
            </a:r>
            <a:r>
              <a:rPr lang="en-US" altLang="en-US" smtClean="0">
                <a:sym typeface="Symbol" panose="05050102010706020507" pitchFamily="18" charset="2"/>
              </a:rPr>
              <a:t> 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,b		 	     </a:t>
            </a:r>
            <a:r>
              <a:rPr lang="en-US" altLang="en-US" smtClean="0"/>
              <a:t>B </a:t>
            </a:r>
            <a:r>
              <a:rPr lang="en-US" altLang="en-US" smtClean="0">
                <a:sym typeface="Symbol" panose="05050102010706020507" pitchFamily="18" charset="2"/>
              </a:rPr>
              <a:t> 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,c</a:t>
            </a:r>
          </a:p>
          <a:p>
            <a:pPr>
              <a:lnSpc>
                <a:spcPts val="2800"/>
              </a:lnSpc>
              <a:buNone/>
            </a:pPr>
            <a:r>
              <a:rPr lang="en-US" altLang="en-US" smtClean="0">
                <a:sym typeface="Symbol" panose="05050102010706020507" pitchFamily="18" charset="2"/>
              </a:rPr>
              <a:t>					 </a:t>
            </a:r>
            <a:r>
              <a:rPr lang="en-US" altLang="en-US" sz="4400">
                <a:sym typeface="Symbol" panose="05050102010706020507" pitchFamily="18" charset="2"/>
              </a:rPr>
              <a:t></a:t>
            </a:r>
            <a:endParaRPr lang="en-US" altLang="en-US" smtClean="0">
              <a:sym typeface="Symbol" panose="05050102010706020507" pitchFamily="18" charset="2"/>
            </a:endParaRPr>
          </a:p>
          <a:p>
            <a:pPr>
              <a:lnSpc>
                <a:spcPts val="2800"/>
              </a:lnSpc>
              <a:buNone/>
            </a:pPr>
            <a:r>
              <a:rPr lang="en-US" altLang="en-US" smtClean="0">
                <a:sym typeface="Symbol" panose="05050102010706020507" pitchFamily="18" charset="2"/>
              </a:rPr>
              <a:t>				  I</a:t>
            </a:r>
            <a:r>
              <a:rPr lang="en-US" altLang="en-US" baseline="-25000" smtClean="0">
                <a:sym typeface="Symbol" panose="05050102010706020507" pitchFamily="18" charset="2"/>
              </a:rPr>
              <a:t>12</a:t>
            </a:r>
            <a:r>
              <a:rPr lang="en-US" altLang="en-US" smtClean="0">
                <a:sym typeface="Symbol" panose="05050102010706020507" pitchFamily="18" charset="2"/>
              </a:rPr>
              <a:t>: </a:t>
            </a:r>
            <a:r>
              <a:rPr lang="en-US" altLang="en-US" smtClean="0"/>
              <a:t>A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,a/</a:t>
            </a:r>
            <a:r>
              <a:rPr lang="en-US" altLang="en-US" smtClean="0">
                <a:solidFill>
                  <a:srgbClr val="CC0000"/>
                </a:solidFill>
                <a:sym typeface="Symbol" panose="05050102010706020507" pitchFamily="18" charset="2"/>
              </a:rPr>
              <a:t>b	</a:t>
            </a:r>
            <a:r>
              <a:rPr lang="en-US" altLang="en-US" smtClean="0">
                <a:solidFill>
                  <a:srgbClr val="CC0000"/>
                </a:solidFill>
                <a:sym typeface="Wingdings" panose="05000000000000000000" pitchFamily="2" charset="2"/>
              </a:rPr>
              <a:t> reduce/reduce conflict</a:t>
            </a:r>
            <a:endParaRPr lang="en-US" altLang="en-US" smtClean="0">
              <a:solidFill>
                <a:srgbClr val="CC0000"/>
              </a:solidFill>
              <a:sym typeface="Symbol" panose="05050102010706020507" pitchFamily="18" charset="2"/>
            </a:endParaRPr>
          </a:p>
          <a:p>
            <a:pPr>
              <a:lnSpc>
                <a:spcPts val="2800"/>
              </a:lnSpc>
              <a:buNone/>
            </a:pPr>
            <a:r>
              <a:rPr lang="en-US" altLang="en-US" smtClean="0">
                <a:sym typeface="Symbol" panose="05050102010706020507" pitchFamily="18" charset="2"/>
              </a:rPr>
              <a:t>				        </a:t>
            </a:r>
            <a:r>
              <a:rPr lang="en-US" altLang="en-US" smtClean="0"/>
              <a:t>B </a:t>
            </a:r>
            <a:r>
              <a:rPr lang="en-US" altLang="en-US" smtClean="0">
                <a:sym typeface="Symbol" panose="05050102010706020507" pitchFamily="18" charset="2"/>
              </a:rPr>
              <a:t> </a:t>
            </a:r>
            <a:r>
              <a:rPr lang="en-US" altLang="en-US" sz="6000">
                <a:sym typeface="Symbol" panose="05050102010706020507" pitchFamily="18" charset="2"/>
              </a:rPr>
              <a:t>.</a:t>
            </a:r>
            <a:r>
              <a:rPr lang="en-US" altLang="en-US" smtClean="0">
                <a:sym typeface="Symbol" panose="05050102010706020507" pitchFamily="18" charset="2"/>
              </a:rPr>
              <a:t>,</a:t>
            </a:r>
            <a:r>
              <a:rPr lang="en-US" altLang="en-US" smtClean="0">
                <a:solidFill>
                  <a:srgbClr val="CC0000"/>
                </a:solidFill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/c</a:t>
            </a:r>
          </a:p>
          <a:p>
            <a:pPr>
              <a:lnSpc>
                <a:spcPts val="2800"/>
              </a:lnSpc>
              <a:buNone/>
            </a:pPr>
            <a:r>
              <a:rPr lang="en-US" altLang="en-US" smtClean="0">
                <a:sym typeface="Symbol" panose="05050102010706020507" pitchFamily="18" charset="2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0202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Canonical LALR(1) Collection – Example2</a:t>
            </a:r>
          </a:p>
        </p:txBody>
      </p:sp>
      <p:sp>
        <p:nvSpPr>
          <p:cNvPr id="97284" name="Text Box 3"/>
          <p:cNvSpPr txBox="1">
            <a:spLocks noChangeArrowheads="1"/>
          </p:cNvSpPr>
          <p:nvPr/>
        </p:nvSpPr>
        <p:spPr bwMode="auto">
          <a:xfrm>
            <a:off x="1524000" y="1295401"/>
            <a:ext cx="1600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S’  S	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1) S  L=R 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2) S  R 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3) L *R 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4) L  id </a:t>
            </a:r>
          </a:p>
          <a:p>
            <a:pPr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5) R  L </a:t>
            </a:r>
            <a:endParaRPr lang="en-US" altLang="en-US"/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2895601" y="1295401"/>
            <a:ext cx="16922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ts val="400"/>
              </a:spcBef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0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S’  </a:t>
            </a:r>
            <a:r>
              <a:rPr lang="en-US" altLang="en-US" sz="48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S,$</a:t>
            </a:r>
          </a:p>
          <a:p>
            <a:pPr>
              <a:lnSpc>
                <a:spcPts val="2200"/>
              </a:lnSpc>
              <a:spcBef>
                <a:spcPts val="400"/>
              </a:spcBef>
              <a:buNone/>
            </a:pPr>
            <a:r>
              <a:rPr lang="en-US" altLang="en-US" sz="1800">
                <a:sym typeface="Symbol" panose="05050102010706020507" pitchFamily="18" charset="2"/>
              </a:rPr>
              <a:t>    S  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L=R,$</a:t>
            </a:r>
          </a:p>
          <a:p>
            <a:pPr>
              <a:lnSpc>
                <a:spcPts val="2200"/>
              </a:lnSpc>
              <a:spcBef>
                <a:spcPts val="400"/>
              </a:spcBef>
              <a:buNone/>
            </a:pPr>
            <a:r>
              <a:rPr lang="en-US" altLang="en-US" sz="1800">
                <a:sym typeface="Symbol" panose="05050102010706020507" pitchFamily="18" charset="2"/>
              </a:rPr>
              <a:t>    S  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R,$</a:t>
            </a:r>
          </a:p>
          <a:p>
            <a:pPr>
              <a:lnSpc>
                <a:spcPts val="2200"/>
              </a:lnSpc>
              <a:spcBef>
                <a:spcPts val="400"/>
              </a:spcBef>
              <a:buNone/>
            </a:pPr>
            <a:r>
              <a:rPr lang="en-US" altLang="en-US" sz="1800">
                <a:sym typeface="Symbol" panose="05050102010706020507" pitchFamily="18" charset="2"/>
              </a:rPr>
              <a:t>    L  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*R,$/=</a:t>
            </a:r>
          </a:p>
          <a:p>
            <a:pPr>
              <a:lnSpc>
                <a:spcPts val="2200"/>
              </a:lnSpc>
              <a:spcBef>
                <a:spcPts val="400"/>
              </a:spcBef>
              <a:buNone/>
            </a:pPr>
            <a:r>
              <a:rPr lang="en-US" altLang="en-US" sz="1800">
                <a:sym typeface="Symbol" panose="05050102010706020507" pitchFamily="18" charset="2"/>
              </a:rPr>
              <a:t>    L  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id,$/=</a:t>
            </a:r>
          </a:p>
          <a:p>
            <a:pPr>
              <a:lnSpc>
                <a:spcPts val="2200"/>
              </a:lnSpc>
              <a:spcBef>
                <a:spcPts val="400"/>
              </a:spcBef>
              <a:buNone/>
            </a:pPr>
            <a:r>
              <a:rPr lang="en-US" altLang="en-US" sz="1800">
                <a:sym typeface="Symbol" panose="05050102010706020507" pitchFamily="18" charset="2"/>
              </a:rPr>
              <a:t>    R  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L,$</a:t>
            </a:r>
            <a:endParaRPr lang="en-US" altLang="en-US"/>
          </a:p>
        </p:txBody>
      </p:sp>
      <p:sp>
        <p:nvSpPr>
          <p:cNvPr id="97286" name="Text Box 5"/>
          <p:cNvSpPr txBox="1">
            <a:spLocks noChangeArrowheads="1"/>
          </p:cNvSpPr>
          <p:nvPr/>
        </p:nvSpPr>
        <p:spPr bwMode="auto">
          <a:xfrm>
            <a:off x="5029200" y="1295401"/>
            <a:ext cx="20129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1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S’  S</a:t>
            </a:r>
            <a:r>
              <a:rPr lang="en-US" altLang="en-US" sz="48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,$</a:t>
            </a:r>
            <a:r>
              <a:rPr lang="en-US" altLang="en-US" sz="1800">
                <a:sym typeface="Symbol" panose="05050102010706020507" pitchFamily="18" charset="2"/>
              </a:rPr>
              <a:t>	</a:t>
            </a:r>
            <a:endParaRPr lang="en-US" altLang="en-US"/>
          </a:p>
        </p:txBody>
      </p:sp>
      <p:sp>
        <p:nvSpPr>
          <p:cNvPr id="97287" name="Text Box 6"/>
          <p:cNvSpPr txBox="1">
            <a:spLocks noChangeArrowheads="1"/>
          </p:cNvSpPr>
          <p:nvPr/>
        </p:nvSpPr>
        <p:spPr bwMode="auto">
          <a:xfrm>
            <a:off x="5089525" y="194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7288" name="Text Box 7"/>
          <p:cNvSpPr txBox="1">
            <a:spLocks noChangeArrowheads="1"/>
          </p:cNvSpPr>
          <p:nvPr/>
        </p:nvSpPr>
        <p:spPr bwMode="auto">
          <a:xfrm>
            <a:off x="5029201" y="1905001"/>
            <a:ext cx="1611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2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L</a:t>
            </a:r>
            <a:r>
              <a:rPr lang="en-US" altLang="en-US" sz="48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=R,$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    R  L</a:t>
            </a:r>
            <a:r>
              <a:rPr lang="en-US" altLang="en-US" sz="48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,$</a:t>
            </a:r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>
            <a:off x="7451725" y="2327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>
            <a:off x="5029201" y="2743201"/>
            <a:ext cx="13430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3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R</a:t>
            </a:r>
            <a:r>
              <a:rPr lang="en-US" altLang="en-US" sz="48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,$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>
            <a:off x="7162800" y="1295401"/>
            <a:ext cx="19050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ts val="400"/>
              </a:spcBef>
              <a:buNone/>
            </a:pP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olidFill>
                  <a:schemeClr val="accent1"/>
                </a:solidFill>
                <a:sym typeface="Symbol" panose="05050102010706020507" pitchFamily="18" charset="2"/>
              </a:rPr>
              <a:t>411</a:t>
            </a: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:L  *</a:t>
            </a:r>
            <a:r>
              <a:rPr lang="en-US" altLang="en-US" sz="4800">
                <a:solidFill>
                  <a:schemeClr val="accent1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R,$/=</a:t>
            </a:r>
          </a:p>
          <a:p>
            <a:pPr>
              <a:lnSpc>
                <a:spcPts val="2200"/>
              </a:lnSpc>
              <a:spcBef>
                <a:spcPts val="400"/>
              </a:spcBef>
              <a:buNone/>
            </a:pP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      R  </a:t>
            </a:r>
            <a:r>
              <a:rPr lang="en-US" altLang="en-US" sz="4800">
                <a:solidFill>
                  <a:schemeClr val="accent1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L,$/=</a:t>
            </a:r>
          </a:p>
          <a:p>
            <a:pPr>
              <a:lnSpc>
                <a:spcPts val="2200"/>
              </a:lnSpc>
              <a:spcBef>
                <a:spcPts val="400"/>
              </a:spcBef>
              <a:buNone/>
            </a:pP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      L </a:t>
            </a:r>
            <a:r>
              <a:rPr lang="en-US" altLang="en-US" sz="4800">
                <a:solidFill>
                  <a:schemeClr val="accent1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*R,$/= </a:t>
            </a:r>
          </a:p>
          <a:p>
            <a:pPr>
              <a:lnSpc>
                <a:spcPts val="2200"/>
              </a:lnSpc>
              <a:spcBef>
                <a:spcPts val="400"/>
              </a:spcBef>
              <a:buNone/>
            </a:pP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      L  </a:t>
            </a:r>
            <a:r>
              <a:rPr lang="en-US" altLang="en-US" sz="4800">
                <a:solidFill>
                  <a:schemeClr val="accent1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id,$/=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>
            <a:off x="7239001" y="2819401"/>
            <a:ext cx="17256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ts val="400"/>
              </a:spcBef>
              <a:buNone/>
            </a:pP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olidFill>
                  <a:schemeClr val="accent1"/>
                </a:solidFill>
                <a:sym typeface="Symbol" panose="05050102010706020507" pitchFamily="18" charset="2"/>
              </a:rPr>
              <a:t>512</a:t>
            </a: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:L  id</a:t>
            </a:r>
            <a:r>
              <a:rPr lang="en-US" altLang="en-US" sz="4800">
                <a:solidFill>
                  <a:schemeClr val="accent1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,$/=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97293" name="Text Box 12"/>
          <p:cNvSpPr txBox="1">
            <a:spLocks noChangeArrowheads="1"/>
          </p:cNvSpPr>
          <p:nvPr/>
        </p:nvSpPr>
        <p:spPr bwMode="auto">
          <a:xfrm>
            <a:off x="1584326" y="3843339"/>
            <a:ext cx="161131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6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L=</a:t>
            </a:r>
            <a:r>
              <a:rPr lang="en-US" altLang="en-US" sz="48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R,$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ym typeface="Symbol" panose="05050102010706020507" pitchFamily="18" charset="2"/>
              </a:rPr>
              <a:t>    R  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L,$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ym typeface="Symbol" panose="05050102010706020507" pitchFamily="18" charset="2"/>
              </a:rPr>
              <a:t>    L  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*R,$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ym typeface="Symbol" panose="05050102010706020507" pitchFamily="18" charset="2"/>
              </a:rPr>
              <a:t>    L  </a:t>
            </a:r>
            <a:r>
              <a:rPr lang="en-US" altLang="en-US" sz="48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id,$</a:t>
            </a:r>
          </a:p>
        </p:txBody>
      </p:sp>
      <p:sp>
        <p:nvSpPr>
          <p:cNvPr id="97294" name="Text Box 13"/>
          <p:cNvSpPr txBox="1">
            <a:spLocks noChangeArrowheads="1"/>
          </p:cNvSpPr>
          <p:nvPr/>
        </p:nvSpPr>
        <p:spPr bwMode="auto">
          <a:xfrm>
            <a:off x="1508126" y="5367339"/>
            <a:ext cx="18145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olidFill>
                  <a:schemeClr val="accent1"/>
                </a:solidFill>
                <a:sym typeface="Symbol" panose="05050102010706020507" pitchFamily="18" charset="2"/>
              </a:rPr>
              <a:t>713</a:t>
            </a: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:L  *R</a:t>
            </a:r>
            <a:r>
              <a:rPr lang="en-US" altLang="en-US" sz="4800">
                <a:solidFill>
                  <a:schemeClr val="accent1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,$/=</a:t>
            </a:r>
          </a:p>
        </p:txBody>
      </p:sp>
      <p:sp>
        <p:nvSpPr>
          <p:cNvPr id="97295" name="Text Box 14"/>
          <p:cNvSpPr txBox="1">
            <a:spLocks noChangeArrowheads="1"/>
          </p:cNvSpPr>
          <p:nvPr/>
        </p:nvSpPr>
        <p:spPr bwMode="auto">
          <a:xfrm>
            <a:off x="1524001" y="5867401"/>
            <a:ext cx="18145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ts val="400"/>
              </a:spcBef>
              <a:buNone/>
            </a:pP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olidFill>
                  <a:schemeClr val="accent1"/>
                </a:solidFill>
                <a:sym typeface="Symbol" panose="05050102010706020507" pitchFamily="18" charset="2"/>
              </a:rPr>
              <a:t>810</a:t>
            </a: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:  R  L</a:t>
            </a:r>
            <a:r>
              <a:rPr lang="en-US" altLang="en-US" sz="4800">
                <a:solidFill>
                  <a:schemeClr val="accent1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,$/=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97296" name="Text Box 15"/>
          <p:cNvSpPr txBox="1">
            <a:spLocks noChangeArrowheads="1"/>
          </p:cNvSpPr>
          <p:nvPr/>
        </p:nvSpPr>
        <p:spPr bwMode="auto">
          <a:xfrm>
            <a:off x="5257801" y="3733800"/>
            <a:ext cx="16113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9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L=R</a:t>
            </a:r>
            <a:r>
              <a:rPr lang="en-US" altLang="en-US" sz="48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,$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    </a:t>
            </a:r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 flipV="1">
            <a:off x="4572000" y="1524000"/>
            <a:ext cx="533400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>
            <a:off x="4572000" y="2133600"/>
            <a:ext cx="4572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 flipV="1">
            <a:off x="4572000" y="1524000"/>
            <a:ext cx="2590800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4572000" y="2133600"/>
            <a:ext cx="457200" cy="838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301" name="Line 21"/>
          <p:cNvSpPr>
            <a:spLocks noChangeShapeType="1"/>
          </p:cNvSpPr>
          <p:nvPr/>
        </p:nvSpPr>
        <p:spPr bwMode="auto">
          <a:xfrm>
            <a:off x="4572000" y="2133600"/>
            <a:ext cx="2667000" cy="914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>
            <a:off x="6553200" y="2133600"/>
            <a:ext cx="30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6781800" y="1905001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6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9753600" y="1371601"/>
            <a:ext cx="72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713</a:t>
            </a:r>
            <a:endParaRPr lang="en-US" altLang="en-US" sz="1800">
              <a:solidFill>
                <a:srgbClr val="CC0000"/>
              </a:solidFill>
            </a:endParaRPr>
          </a:p>
        </p:txBody>
      </p:sp>
      <p:grpSp>
        <p:nvGrpSpPr>
          <p:cNvPr id="97305" name="Group 25"/>
          <p:cNvGrpSpPr>
            <a:grpSpLocks/>
          </p:cNvGrpSpPr>
          <p:nvPr/>
        </p:nvGrpSpPr>
        <p:grpSpPr bwMode="auto">
          <a:xfrm>
            <a:off x="8991600" y="1600201"/>
            <a:ext cx="1485900" cy="1357313"/>
            <a:chOff x="4848" y="912"/>
            <a:chExt cx="936" cy="855"/>
          </a:xfrm>
        </p:grpSpPr>
        <p:sp>
          <p:nvSpPr>
            <p:cNvPr id="97329" name="Line 26"/>
            <p:cNvSpPr>
              <a:spLocks noChangeShapeType="1"/>
            </p:cNvSpPr>
            <p:nvPr/>
          </p:nvSpPr>
          <p:spPr bwMode="auto">
            <a:xfrm>
              <a:off x="4848" y="912"/>
              <a:ext cx="52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30" name="Line 27"/>
            <p:cNvSpPr>
              <a:spLocks noChangeShapeType="1"/>
            </p:cNvSpPr>
            <p:nvPr/>
          </p:nvSpPr>
          <p:spPr bwMode="auto">
            <a:xfrm>
              <a:off x="4848" y="912"/>
              <a:ext cx="480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31" name="Line 28"/>
            <p:cNvSpPr>
              <a:spLocks noChangeShapeType="1"/>
            </p:cNvSpPr>
            <p:nvPr/>
          </p:nvSpPr>
          <p:spPr bwMode="auto">
            <a:xfrm>
              <a:off x="4848" y="912"/>
              <a:ext cx="432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32" name="Line 29"/>
            <p:cNvSpPr>
              <a:spLocks noChangeShapeType="1"/>
            </p:cNvSpPr>
            <p:nvPr/>
          </p:nvSpPr>
          <p:spPr bwMode="auto">
            <a:xfrm>
              <a:off x="4848" y="912"/>
              <a:ext cx="480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33" name="Text Box 30"/>
            <p:cNvSpPr txBox="1">
              <a:spLocks noChangeArrowheads="1"/>
            </p:cNvSpPr>
            <p:nvPr/>
          </p:nvSpPr>
          <p:spPr bwMode="auto">
            <a:xfrm>
              <a:off x="5328" y="1056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810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97334" name="Text Box 31"/>
            <p:cNvSpPr txBox="1">
              <a:spLocks noChangeArrowheads="1"/>
            </p:cNvSpPr>
            <p:nvPr/>
          </p:nvSpPr>
          <p:spPr bwMode="auto">
            <a:xfrm>
              <a:off x="5328" y="1296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411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97335" name="Text Box 32"/>
            <p:cNvSpPr txBox="1">
              <a:spLocks noChangeArrowheads="1"/>
            </p:cNvSpPr>
            <p:nvPr/>
          </p:nvSpPr>
          <p:spPr bwMode="auto">
            <a:xfrm>
              <a:off x="5328" y="1536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512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</p:grpSp>
      <p:grpSp>
        <p:nvGrpSpPr>
          <p:cNvPr id="97306" name="Group 33"/>
          <p:cNvGrpSpPr>
            <a:grpSpLocks/>
          </p:cNvGrpSpPr>
          <p:nvPr/>
        </p:nvGrpSpPr>
        <p:grpSpPr bwMode="auto">
          <a:xfrm>
            <a:off x="3124200" y="3810001"/>
            <a:ext cx="1485900" cy="1509713"/>
            <a:chOff x="1248" y="2400"/>
            <a:chExt cx="936" cy="951"/>
          </a:xfrm>
        </p:grpSpPr>
        <p:sp>
          <p:nvSpPr>
            <p:cNvPr id="97321" name="Line 34"/>
            <p:cNvSpPr>
              <a:spLocks noChangeShapeType="1"/>
            </p:cNvSpPr>
            <p:nvPr/>
          </p:nvSpPr>
          <p:spPr bwMode="auto">
            <a:xfrm>
              <a:off x="1248" y="2496"/>
              <a:ext cx="52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22" name="Line 35"/>
            <p:cNvSpPr>
              <a:spLocks noChangeShapeType="1"/>
            </p:cNvSpPr>
            <p:nvPr/>
          </p:nvSpPr>
          <p:spPr bwMode="auto">
            <a:xfrm>
              <a:off x="1248" y="2496"/>
              <a:ext cx="480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23" name="Line 36"/>
            <p:cNvSpPr>
              <a:spLocks noChangeShapeType="1"/>
            </p:cNvSpPr>
            <p:nvPr/>
          </p:nvSpPr>
          <p:spPr bwMode="auto">
            <a:xfrm>
              <a:off x="1248" y="2496"/>
              <a:ext cx="432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24" name="Line 37"/>
            <p:cNvSpPr>
              <a:spLocks noChangeShapeType="1"/>
            </p:cNvSpPr>
            <p:nvPr/>
          </p:nvSpPr>
          <p:spPr bwMode="auto">
            <a:xfrm>
              <a:off x="1248" y="2496"/>
              <a:ext cx="480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25" name="Text Box 38"/>
            <p:cNvSpPr txBox="1">
              <a:spLocks noChangeArrowheads="1"/>
            </p:cNvSpPr>
            <p:nvPr/>
          </p:nvSpPr>
          <p:spPr bwMode="auto">
            <a:xfrm>
              <a:off x="1728" y="2640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810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97326" name="Text Box 39"/>
            <p:cNvSpPr txBox="1">
              <a:spLocks noChangeArrowheads="1"/>
            </p:cNvSpPr>
            <p:nvPr/>
          </p:nvSpPr>
          <p:spPr bwMode="auto">
            <a:xfrm>
              <a:off x="1728" y="2880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411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97327" name="Text Box 40"/>
            <p:cNvSpPr txBox="1">
              <a:spLocks noChangeArrowheads="1"/>
            </p:cNvSpPr>
            <p:nvPr/>
          </p:nvSpPr>
          <p:spPr bwMode="auto">
            <a:xfrm>
              <a:off x="1728" y="3120"/>
              <a:ext cx="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512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97328" name="Text Box 41"/>
            <p:cNvSpPr txBox="1">
              <a:spLocks noChangeArrowheads="1"/>
            </p:cNvSpPr>
            <p:nvPr/>
          </p:nvSpPr>
          <p:spPr bwMode="auto">
            <a:xfrm>
              <a:off x="1776" y="2400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9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</p:grpSp>
      <p:sp>
        <p:nvSpPr>
          <p:cNvPr id="97307" name="Text Box 51"/>
          <p:cNvSpPr txBox="1">
            <a:spLocks noChangeArrowheads="1"/>
          </p:cNvSpPr>
          <p:nvPr/>
        </p:nvSpPr>
        <p:spPr bwMode="auto">
          <a:xfrm>
            <a:off x="4648200" y="1600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97308" name="Text Box 52"/>
          <p:cNvSpPr txBox="1">
            <a:spLocks noChangeArrowheads="1"/>
          </p:cNvSpPr>
          <p:nvPr/>
        </p:nvSpPr>
        <p:spPr bwMode="auto">
          <a:xfrm>
            <a:off x="3505200" y="40386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97309" name="Text Box 53"/>
          <p:cNvSpPr txBox="1">
            <a:spLocks noChangeArrowheads="1"/>
          </p:cNvSpPr>
          <p:nvPr/>
        </p:nvSpPr>
        <p:spPr bwMode="auto">
          <a:xfrm>
            <a:off x="9372600" y="16764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97310" name="Text Box 54"/>
          <p:cNvSpPr txBox="1">
            <a:spLocks noChangeArrowheads="1"/>
          </p:cNvSpPr>
          <p:nvPr/>
        </p:nvSpPr>
        <p:spPr bwMode="auto">
          <a:xfrm>
            <a:off x="4876800" y="19812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97311" name="Text Box 56"/>
          <p:cNvSpPr txBox="1">
            <a:spLocks noChangeArrowheads="1"/>
          </p:cNvSpPr>
          <p:nvPr/>
        </p:nvSpPr>
        <p:spPr bwMode="auto">
          <a:xfrm>
            <a:off x="3429000" y="3657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97312" name="Text Box 57"/>
          <p:cNvSpPr txBox="1">
            <a:spLocks noChangeArrowheads="1"/>
          </p:cNvSpPr>
          <p:nvPr/>
        </p:nvSpPr>
        <p:spPr bwMode="auto">
          <a:xfrm>
            <a:off x="4800600" y="2514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97313" name="Text Box 58"/>
          <p:cNvSpPr txBox="1">
            <a:spLocks noChangeArrowheads="1"/>
          </p:cNvSpPr>
          <p:nvPr/>
        </p:nvSpPr>
        <p:spPr bwMode="auto">
          <a:xfrm>
            <a:off x="3429000" y="48006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97314" name="Text Box 59"/>
          <p:cNvSpPr txBox="1">
            <a:spLocks noChangeArrowheads="1"/>
          </p:cNvSpPr>
          <p:nvPr/>
        </p:nvSpPr>
        <p:spPr bwMode="auto">
          <a:xfrm>
            <a:off x="9372600" y="23622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97315" name="Text Box 60"/>
          <p:cNvSpPr txBox="1">
            <a:spLocks noChangeArrowheads="1"/>
          </p:cNvSpPr>
          <p:nvPr/>
        </p:nvSpPr>
        <p:spPr bwMode="auto">
          <a:xfrm>
            <a:off x="6629400" y="26670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97316" name="Text Box 61"/>
          <p:cNvSpPr txBox="1">
            <a:spLocks noChangeArrowheads="1"/>
          </p:cNvSpPr>
          <p:nvPr/>
        </p:nvSpPr>
        <p:spPr bwMode="auto">
          <a:xfrm>
            <a:off x="9296400" y="1295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97317" name="Text Box 63"/>
          <p:cNvSpPr txBox="1">
            <a:spLocks noChangeArrowheads="1"/>
          </p:cNvSpPr>
          <p:nvPr/>
        </p:nvSpPr>
        <p:spPr bwMode="auto">
          <a:xfrm>
            <a:off x="3505200" y="4343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97318" name="Text Box 65"/>
          <p:cNvSpPr txBox="1">
            <a:spLocks noChangeArrowheads="1"/>
          </p:cNvSpPr>
          <p:nvPr/>
        </p:nvSpPr>
        <p:spPr bwMode="auto">
          <a:xfrm>
            <a:off x="9372600" y="1981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97319" name="Text Box 66"/>
          <p:cNvSpPr txBox="1">
            <a:spLocks noChangeArrowheads="1"/>
          </p:cNvSpPr>
          <p:nvPr/>
        </p:nvSpPr>
        <p:spPr bwMode="auto">
          <a:xfrm>
            <a:off x="5943600" y="1600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97320" name="Text Box 67"/>
          <p:cNvSpPr txBox="1">
            <a:spLocks noChangeArrowheads="1"/>
          </p:cNvSpPr>
          <p:nvPr/>
        </p:nvSpPr>
        <p:spPr bwMode="auto">
          <a:xfrm>
            <a:off x="8305800" y="3886200"/>
            <a:ext cx="12954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Same Cores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   I</a:t>
            </a:r>
            <a:r>
              <a:rPr lang="en-US" altLang="en-US" sz="1800" baseline="-25000">
                <a:solidFill>
                  <a:schemeClr val="accent1"/>
                </a:solidFill>
              </a:rPr>
              <a:t>4</a:t>
            </a:r>
            <a:r>
              <a:rPr lang="en-US" altLang="en-US" sz="1800">
                <a:solidFill>
                  <a:schemeClr val="accent1"/>
                </a:solidFill>
              </a:rPr>
              <a:t>  and I</a:t>
            </a:r>
            <a:r>
              <a:rPr lang="en-US" altLang="en-US" sz="1800" baseline="-25000">
                <a:solidFill>
                  <a:schemeClr val="accent1"/>
                </a:solidFill>
              </a:rPr>
              <a:t>11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   I</a:t>
            </a:r>
            <a:r>
              <a:rPr lang="en-US" altLang="en-US" sz="1800" baseline="-25000">
                <a:solidFill>
                  <a:schemeClr val="accent1"/>
                </a:solidFill>
              </a:rPr>
              <a:t>5</a:t>
            </a:r>
            <a:r>
              <a:rPr lang="en-US" altLang="en-US" sz="1800">
                <a:solidFill>
                  <a:schemeClr val="accent1"/>
                </a:solidFill>
              </a:rPr>
              <a:t>  and I</a:t>
            </a:r>
            <a:r>
              <a:rPr lang="en-US" altLang="en-US" sz="1800" baseline="-25000">
                <a:solidFill>
                  <a:schemeClr val="accent1"/>
                </a:solidFill>
              </a:rPr>
              <a:t>12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   I</a:t>
            </a:r>
            <a:r>
              <a:rPr lang="en-US" altLang="en-US" sz="1800" baseline="-25000">
                <a:solidFill>
                  <a:schemeClr val="accent1"/>
                </a:solidFill>
              </a:rPr>
              <a:t>7  </a:t>
            </a:r>
            <a:r>
              <a:rPr lang="en-US" altLang="en-US" sz="1800">
                <a:solidFill>
                  <a:schemeClr val="accent1"/>
                </a:solidFill>
              </a:rPr>
              <a:t>and I</a:t>
            </a:r>
            <a:r>
              <a:rPr lang="en-US" altLang="en-US" sz="1800" baseline="-25000">
                <a:solidFill>
                  <a:schemeClr val="accent1"/>
                </a:solidFill>
              </a:rPr>
              <a:t>13</a:t>
            </a:r>
            <a:endParaRPr lang="en-US" altLang="en-US" sz="18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   I</a:t>
            </a:r>
            <a:r>
              <a:rPr lang="en-US" altLang="en-US" sz="1800" baseline="-25000">
                <a:solidFill>
                  <a:schemeClr val="accent1"/>
                </a:solidFill>
              </a:rPr>
              <a:t>8</a:t>
            </a:r>
            <a:r>
              <a:rPr lang="en-US" altLang="en-US" sz="1800">
                <a:solidFill>
                  <a:schemeClr val="accent1"/>
                </a:solidFill>
              </a:rPr>
              <a:t>  and  I</a:t>
            </a:r>
            <a:r>
              <a:rPr lang="en-US" altLang="en-US" sz="1800" baseline="-25000">
                <a:solidFill>
                  <a:schemeClr val="accent1"/>
                </a:solidFill>
              </a:rPr>
              <a:t>10</a:t>
            </a:r>
            <a:endParaRPr lang="en-US" altLang="en-US" sz="1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3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LR Parsers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b="1" smtClean="0"/>
              <a:t>LR-Parsers</a:t>
            </a:r>
          </a:p>
          <a:p>
            <a:pPr marL="800100" lvl="1" indent="-342900"/>
            <a:r>
              <a:rPr lang="en-US" altLang="en-US"/>
              <a:t>covers wide range of grammars.</a:t>
            </a:r>
          </a:p>
          <a:p>
            <a:pPr marL="800100" lvl="1" indent="-342900"/>
            <a:r>
              <a:rPr lang="en-US" altLang="en-US"/>
              <a:t>SLR – simple LR parser </a:t>
            </a:r>
          </a:p>
          <a:p>
            <a:pPr marL="800100" lvl="1" indent="-342900"/>
            <a:r>
              <a:rPr lang="en-US" altLang="en-US"/>
              <a:t>LR – most general LR parser</a:t>
            </a:r>
          </a:p>
          <a:p>
            <a:pPr marL="800100" lvl="1" indent="-342900"/>
            <a:r>
              <a:rPr lang="en-US" altLang="en-US"/>
              <a:t>LALR – intermediate LR parser (look-head LR parser)</a:t>
            </a:r>
          </a:p>
          <a:p>
            <a:pPr marL="800100" lvl="1" indent="-342900"/>
            <a:r>
              <a:rPr lang="en-US" altLang="en-US"/>
              <a:t>SLR, LR and LALR work same (they used the same algorithm), only their parsing tables are different.</a:t>
            </a:r>
          </a:p>
          <a:p>
            <a:pPr marL="800100" lvl="1" indent="-342900">
              <a:buNone/>
            </a:pPr>
            <a:endParaRPr lang="en-US" altLang="en-US"/>
          </a:p>
          <a:p>
            <a:pPr marL="457200" indent="-457200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87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LALR(1) Parsing Tables – (for Example2)</a:t>
            </a:r>
          </a:p>
        </p:txBody>
      </p:sp>
      <p:graphicFrame>
        <p:nvGraphicFramePr>
          <p:cNvPr id="324760" name="Group 152"/>
          <p:cNvGraphicFramePr>
            <a:graphicFrameLocks noGrp="1"/>
          </p:cNvGraphicFramePr>
          <p:nvPr/>
        </p:nvGraphicFramePr>
        <p:xfrm>
          <a:off x="2057400" y="990600"/>
          <a:ext cx="4876800" cy="37211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38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acc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418" name="Line 149"/>
          <p:cNvSpPr>
            <a:spLocks noChangeShapeType="1"/>
          </p:cNvSpPr>
          <p:nvPr/>
        </p:nvSpPr>
        <p:spPr bwMode="auto">
          <a:xfrm>
            <a:off x="5181600" y="990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419" name="Line 150"/>
          <p:cNvSpPr>
            <a:spLocks noChangeShapeType="1"/>
          </p:cNvSpPr>
          <p:nvPr/>
        </p:nvSpPr>
        <p:spPr bwMode="auto">
          <a:xfrm>
            <a:off x="5029200" y="990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420" name="Text Box 151"/>
          <p:cNvSpPr txBox="1">
            <a:spLocks noChangeArrowheads="1"/>
          </p:cNvSpPr>
          <p:nvPr/>
        </p:nvSpPr>
        <p:spPr bwMode="auto">
          <a:xfrm>
            <a:off x="7239000" y="2895601"/>
            <a:ext cx="3703258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no shift/reduce 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no reduce/reduce conflict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sz="4400">
                <a:sym typeface="Symbol" panose="05050102010706020507" pitchFamily="18" charset="2"/>
              </a:rPr>
              <a:t></a:t>
            </a:r>
            <a:endParaRPr lang="en-US" altLang="en-US" sz="4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so, it is a LALR(1) grammar</a:t>
            </a:r>
          </a:p>
        </p:txBody>
      </p:sp>
    </p:spTree>
    <p:extLst>
      <p:ext uri="{BB962C8B-B14F-4D97-AF65-F5344CB8AC3E}">
        <p14:creationId xmlns:p14="http://schemas.microsoft.com/office/powerpoint/2010/main" val="16234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993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Ambiguous Grammars</a:t>
            </a:r>
          </a:p>
        </p:txBody>
      </p:sp>
      <p:sp>
        <p:nvSpPr>
          <p:cNvPr id="9933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All grammars used in the construction of LR-parsing tables must be   un-ambiguous.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Can we create LR-parsing tables for ambiguous grammars ?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Yes, but they will have conflicts.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We can resolve these conflicts in favor of one of them to disambiguate the grammar.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At the end, we will have again an unambiguous grammar.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Why we want to use an ambiguous grammar?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Some of the ambiguous grammars are </a:t>
            </a:r>
            <a:r>
              <a:rPr lang="en-US" altLang="en-US" sz="1800" b="1"/>
              <a:t>much natural</a:t>
            </a:r>
            <a:r>
              <a:rPr lang="en-US" altLang="en-US" sz="1800"/>
              <a:t>, and a corresponding unambiguous grammar can be very complex.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Usage of an ambiguous grammar may </a:t>
            </a:r>
            <a:r>
              <a:rPr lang="en-US" altLang="en-US" sz="1800" b="1"/>
              <a:t>eliminate unnecessary reductions</a:t>
            </a:r>
            <a:r>
              <a:rPr lang="en-US" altLang="en-US" sz="1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Ex.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					E  E+T  | 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/>
              <a:t>E </a:t>
            </a:r>
            <a:r>
              <a:rPr lang="en-US" altLang="en-US" sz="1800">
                <a:sym typeface="Symbol" panose="05050102010706020507" pitchFamily="18" charset="2"/>
              </a:rPr>
              <a:t> E+E  |  E*E  |  (E)  |  id</a:t>
            </a:r>
            <a:r>
              <a:rPr lang="en-US" altLang="en-US" sz="1800"/>
              <a:t> 	    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 sz="1800"/>
              <a:t>		T </a:t>
            </a:r>
            <a:r>
              <a:rPr lang="en-US" altLang="en-US" sz="1800">
                <a:sym typeface="Symbol" panose="05050102010706020507" pitchFamily="18" charset="2"/>
              </a:rPr>
              <a:t> T*F  |  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					F   (E)  |  id</a:t>
            </a: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79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Sets of LR(0) Items for Ambiguous Grammar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1676400" y="1219201"/>
            <a:ext cx="16002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I</a:t>
            </a:r>
            <a:r>
              <a:rPr lang="en-US" altLang="en-US" sz="1800" baseline="-25000"/>
              <a:t>0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E’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E+E  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E*E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(E)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id</a:t>
            </a: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3657600" y="1219201"/>
            <a:ext cx="1752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I</a:t>
            </a:r>
            <a:r>
              <a:rPr lang="en-US" altLang="en-US" sz="1800" baseline="-25000"/>
              <a:t>1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E’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endParaRPr lang="en-US" altLang="en-US" sz="18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 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+E  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 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*E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3657600" y="3276601"/>
            <a:ext cx="16002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I</a:t>
            </a:r>
            <a:r>
              <a:rPr lang="en-US" altLang="en-US" sz="1800" baseline="-25000"/>
              <a:t>2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(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E)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E+E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E*E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(E)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id</a:t>
            </a:r>
          </a:p>
        </p:txBody>
      </p:sp>
      <p:sp>
        <p:nvSpPr>
          <p:cNvPr id="100359" name="Text Box 6"/>
          <p:cNvSpPr txBox="1">
            <a:spLocks noChangeArrowheads="1"/>
          </p:cNvSpPr>
          <p:nvPr/>
        </p:nvSpPr>
        <p:spPr bwMode="auto">
          <a:xfrm>
            <a:off x="3657600" y="5181601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I</a:t>
            </a:r>
            <a:r>
              <a:rPr lang="en-US" altLang="en-US" sz="1800" baseline="-25000"/>
              <a:t>3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id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5867400" y="1219201"/>
            <a:ext cx="17526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I</a:t>
            </a:r>
            <a:r>
              <a:rPr lang="en-US" altLang="en-US" sz="1800" baseline="-25000"/>
              <a:t>4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 +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E+E  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E*E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(E)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id  </a:t>
            </a:r>
          </a:p>
        </p:txBody>
      </p:sp>
      <p:sp>
        <p:nvSpPr>
          <p:cNvPr id="100361" name="Text Box 8"/>
          <p:cNvSpPr txBox="1">
            <a:spLocks noChangeArrowheads="1"/>
          </p:cNvSpPr>
          <p:nvPr/>
        </p:nvSpPr>
        <p:spPr bwMode="auto">
          <a:xfrm>
            <a:off x="5867400" y="2895601"/>
            <a:ext cx="17526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I</a:t>
            </a:r>
            <a:r>
              <a:rPr lang="en-US" altLang="en-US" sz="1800" baseline="-25000"/>
              <a:t>5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 *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E+E  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E*E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(E)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id  </a:t>
            </a:r>
          </a:p>
        </p:txBody>
      </p:sp>
      <p:sp>
        <p:nvSpPr>
          <p:cNvPr id="100362" name="Text Box 9"/>
          <p:cNvSpPr txBox="1">
            <a:spLocks noChangeArrowheads="1"/>
          </p:cNvSpPr>
          <p:nvPr/>
        </p:nvSpPr>
        <p:spPr bwMode="auto">
          <a:xfrm>
            <a:off x="5867400" y="4648201"/>
            <a:ext cx="1752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I</a:t>
            </a:r>
            <a:r>
              <a:rPr lang="en-US" altLang="en-US" sz="1800" baseline="-25000"/>
              <a:t>6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(E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+E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*E</a:t>
            </a:r>
          </a:p>
        </p:txBody>
      </p:sp>
      <p:sp>
        <p:nvSpPr>
          <p:cNvPr id="100363" name="Text Box 10"/>
          <p:cNvSpPr txBox="1">
            <a:spLocks noChangeArrowheads="1"/>
          </p:cNvSpPr>
          <p:nvPr/>
        </p:nvSpPr>
        <p:spPr bwMode="auto">
          <a:xfrm>
            <a:off x="8534400" y="1219201"/>
            <a:ext cx="1752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I</a:t>
            </a:r>
            <a:r>
              <a:rPr lang="en-US" altLang="en-US" sz="1800" baseline="-25000"/>
              <a:t>7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E+E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endParaRPr lang="en-US" altLang="en-US" sz="18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+E  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*E</a:t>
            </a:r>
          </a:p>
        </p:txBody>
      </p:sp>
      <p:sp>
        <p:nvSpPr>
          <p:cNvPr id="100364" name="Text Box 11"/>
          <p:cNvSpPr txBox="1">
            <a:spLocks noChangeArrowheads="1"/>
          </p:cNvSpPr>
          <p:nvPr/>
        </p:nvSpPr>
        <p:spPr bwMode="auto">
          <a:xfrm>
            <a:off x="8610600" y="3048001"/>
            <a:ext cx="1752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I</a:t>
            </a:r>
            <a:r>
              <a:rPr lang="en-US" altLang="en-US" sz="1800" baseline="-25000"/>
              <a:t>8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E*E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endParaRPr lang="en-US" altLang="en-US" sz="18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+E  </a:t>
            </a:r>
          </a:p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*E</a:t>
            </a:r>
          </a:p>
        </p:txBody>
      </p:sp>
      <p:sp>
        <p:nvSpPr>
          <p:cNvPr id="100365" name="Text Box 12"/>
          <p:cNvSpPr txBox="1">
            <a:spLocks noChangeArrowheads="1"/>
          </p:cNvSpPr>
          <p:nvPr/>
        </p:nvSpPr>
        <p:spPr bwMode="auto">
          <a:xfrm>
            <a:off x="8686800" y="4648201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en-US" sz="1800"/>
              <a:t>I</a:t>
            </a:r>
            <a:r>
              <a:rPr lang="en-US" altLang="en-US" sz="1800" baseline="-25000"/>
              <a:t>9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(E)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00366" name="Line 15"/>
          <p:cNvSpPr>
            <a:spLocks noChangeShapeType="1"/>
          </p:cNvSpPr>
          <p:nvPr/>
        </p:nvSpPr>
        <p:spPr bwMode="auto">
          <a:xfrm>
            <a:off x="3200400" y="1447800"/>
            <a:ext cx="5334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67" name="Line 16"/>
          <p:cNvSpPr>
            <a:spLocks noChangeShapeType="1"/>
          </p:cNvSpPr>
          <p:nvPr/>
        </p:nvSpPr>
        <p:spPr bwMode="auto">
          <a:xfrm>
            <a:off x="3200400" y="1447800"/>
            <a:ext cx="533400" cy="1981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68" name="Line 17"/>
          <p:cNvSpPr>
            <a:spLocks noChangeShapeType="1"/>
          </p:cNvSpPr>
          <p:nvPr/>
        </p:nvSpPr>
        <p:spPr bwMode="auto">
          <a:xfrm>
            <a:off x="3200400" y="1447800"/>
            <a:ext cx="533400" cy="3886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69" name="Line 18"/>
          <p:cNvSpPr>
            <a:spLocks noChangeShapeType="1"/>
          </p:cNvSpPr>
          <p:nvPr/>
        </p:nvSpPr>
        <p:spPr bwMode="auto">
          <a:xfrm>
            <a:off x="5334000" y="1447800"/>
            <a:ext cx="5334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5334000" y="1447800"/>
            <a:ext cx="609600" cy="1600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5257800" y="3505200"/>
            <a:ext cx="685800" cy="1295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72" name="Line 21"/>
          <p:cNvSpPr>
            <a:spLocks noChangeShapeType="1"/>
          </p:cNvSpPr>
          <p:nvPr/>
        </p:nvSpPr>
        <p:spPr bwMode="auto">
          <a:xfrm flipH="1">
            <a:off x="4800600" y="3505200"/>
            <a:ext cx="457200" cy="1752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00373" name="AutoShape 22"/>
          <p:cNvCxnSpPr>
            <a:cxnSpLocks noChangeShapeType="1"/>
            <a:stCxn id="100372" idx="0"/>
            <a:endCxn id="100358" idx="0"/>
          </p:cNvCxnSpPr>
          <p:nvPr/>
        </p:nvCxnSpPr>
        <p:spPr bwMode="auto">
          <a:xfrm rot="5400000" flipH="1">
            <a:off x="4743450" y="2990850"/>
            <a:ext cx="228600" cy="800100"/>
          </a:xfrm>
          <a:prstGeom prst="curvedConnector3">
            <a:avLst>
              <a:gd name="adj1" fmla="val 200000"/>
            </a:avLst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7467600" y="1447800"/>
            <a:ext cx="1143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7467600" y="1447800"/>
            <a:ext cx="60960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>
            <a:off x="7467600" y="1447800"/>
            <a:ext cx="381000" cy="914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77" name="Line 26"/>
          <p:cNvSpPr>
            <a:spLocks noChangeShapeType="1"/>
          </p:cNvSpPr>
          <p:nvPr/>
        </p:nvSpPr>
        <p:spPr bwMode="auto">
          <a:xfrm>
            <a:off x="7543800" y="3124200"/>
            <a:ext cx="1143000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78" name="Line 27"/>
          <p:cNvSpPr>
            <a:spLocks noChangeShapeType="1"/>
          </p:cNvSpPr>
          <p:nvPr/>
        </p:nvSpPr>
        <p:spPr bwMode="auto">
          <a:xfrm>
            <a:off x="7543800" y="3124200"/>
            <a:ext cx="533400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79" name="Line 28"/>
          <p:cNvSpPr>
            <a:spLocks noChangeShapeType="1"/>
          </p:cNvSpPr>
          <p:nvPr/>
        </p:nvSpPr>
        <p:spPr bwMode="auto">
          <a:xfrm>
            <a:off x="7543800" y="3124200"/>
            <a:ext cx="304800" cy="762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80" name="Line 29"/>
          <p:cNvSpPr>
            <a:spLocks noChangeShapeType="1"/>
          </p:cNvSpPr>
          <p:nvPr/>
        </p:nvSpPr>
        <p:spPr bwMode="auto">
          <a:xfrm>
            <a:off x="7467600" y="4876800"/>
            <a:ext cx="12192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81" name="Line 30"/>
          <p:cNvSpPr>
            <a:spLocks noChangeShapeType="1"/>
          </p:cNvSpPr>
          <p:nvPr/>
        </p:nvSpPr>
        <p:spPr bwMode="auto">
          <a:xfrm>
            <a:off x="7467600" y="4876800"/>
            <a:ext cx="609600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82" name="Line 31"/>
          <p:cNvSpPr>
            <a:spLocks noChangeShapeType="1"/>
          </p:cNvSpPr>
          <p:nvPr/>
        </p:nvSpPr>
        <p:spPr bwMode="auto">
          <a:xfrm>
            <a:off x="7467600" y="4876800"/>
            <a:ext cx="533400" cy="838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83" name="Line 32"/>
          <p:cNvSpPr>
            <a:spLocks noChangeShapeType="1"/>
          </p:cNvSpPr>
          <p:nvPr/>
        </p:nvSpPr>
        <p:spPr bwMode="auto">
          <a:xfrm>
            <a:off x="10058400" y="1447800"/>
            <a:ext cx="30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84" name="Line 33"/>
          <p:cNvSpPr>
            <a:spLocks noChangeShapeType="1"/>
          </p:cNvSpPr>
          <p:nvPr/>
        </p:nvSpPr>
        <p:spPr bwMode="auto">
          <a:xfrm>
            <a:off x="10058400" y="1447800"/>
            <a:ext cx="22860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85" name="Line 34"/>
          <p:cNvSpPr>
            <a:spLocks noChangeShapeType="1"/>
          </p:cNvSpPr>
          <p:nvPr/>
        </p:nvSpPr>
        <p:spPr bwMode="auto">
          <a:xfrm>
            <a:off x="10134600" y="3276600"/>
            <a:ext cx="30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86" name="Line 35"/>
          <p:cNvSpPr>
            <a:spLocks noChangeShapeType="1"/>
          </p:cNvSpPr>
          <p:nvPr/>
        </p:nvSpPr>
        <p:spPr bwMode="auto">
          <a:xfrm>
            <a:off x="10134600" y="3276600"/>
            <a:ext cx="15240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87" name="Text Box 37"/>
          <p:cNvSpPr txBox="1">
            <a:spLocks noChangeArrowheads="1"/>
          </p:cNvSpPr>
          <p:nvPr/>
        </p:nvSpPr>
        <p:spPr bwMode="auto">
          <a:xfrm>
            <a:off x="10210800" y="16002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5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0388" name="Text Box 38"/>
          <p:cNvSpPr txBox="1">
            <a:spLocks noChangeArrowheads="1"/>
          </p:cNvSpPr>
          <p:nvPr/>
        </p:nvSpPr>
        <p:spPr bwMode="auto">
          <a:xfrm>
            <a:off x="8001000" y="45720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100389" name="Text Box 39"/>
          <p:cNvSpPr txBox="1">
            <a:spLocks noChangeArrowheads="1"/>
          </p:cNvSpPr>
          <p:nvPr/>
        </p:nvSpPr>
        <p:spPr bwMode="auto">
          <a:xfrm>
            <a:off x="7924800" y="28956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100390" name="Text Box 40"/>
          <p:cNvSpPr txBox="1">
            <a:spLocks noChangeArrowheads="1"/>
          </p:cNvSpPr>
          <p:nvPr/>
        </p:nvSpPr>
        <p:spPr bwMode="auto">
          <a:xfrm>
            <a:off x="7848600" y="11430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100391" name="Text Box 41"/>
          <p:cNvSpPr txBox="1">
            <a:spLocks noChangeArrowheads="1"/>
          </p:cNvSpPr>
          <p:nvPr/>
        </p:nvSpPr>
        <p:spPr bwMode="auto">
          <a:xfrm>
            <a:off x="5486400" y="38862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100392" name="Text Box 42"/>
          <p:cNvSpPr txBox="1">
            <a:spLocks noChangeArrowheads="1"/>
          </p:cNvSpPr>
          <p:nvPr/>
        </p:nvSpPr>
        <p:spPr bwMode="auto">
          <a:xfrm>
            <a:off x="3276600" y="11430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100393" name="Text Box 43"/>
          <p:cNvSpPr txBox="1">
            <a:spLocks noChangeArrowheads="1"/>
          </p:cNvSpPr>
          <p:nvPr/>
        </p:nvSpPr>
        <p:spPr bwMode="auto">
          <a:xfrm>
            <a:off x="5562600" y="1981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100394" name="Text Box 44"/>
          <p:cNvSpPr txBox="1">
            <a:spLocks noChangeArrowheads="1"/>
          </p:cNvSpPr>
          <p:nvPr/>
        </p:nvSpPr>
        <p:spPr bwMode="auto">
          <a:xfrm>
            <a:off x="9982200" y="1143001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100395" name="Text Box 45"/>
          <p:cNvSpPr txBox="1">
            <a:spLocks noChangeArrowheads="1"/>
          </p:cNvSpPr>
          <p:nvPr/>
        </p:nvSpPr>
        <p:spPr bwMode="auto">
          <a:xfrm>
            <a:off x="10058400" y="2971801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100396" name="Text Box 46"/>
          <p:cNvSpPr txBox="1">
            <a:spLocks noChangeArrowheads="1"/>
          </p:cNvSpPr>
          <p:nvPr/>
        </p:nvSpPr>
        <p:spPr bwMode="auto">
          <a:xfrm>
            <a:off x="7620000" y="4876801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100397" name="Text Box 47"/>
          <p:cNvSpPr txBox="1">
            <a:spLocks noChangeArrowheads="1"/>
          </p:cNvSpPr>
          <p:nvPr/>
        </p:nvSpPr>
        <p:spPr bwMode="auto">
          <a:xfrm>
            <a:off x="5410200" y="1143001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100398" name="Text Box 48"/>
          <p:cNvSpPr txBox="1">
            <a:spLocks noChangeArrowheads="1"/>
          </p:cNvSpPr>
          <p:nvPr/>
        </p:nvSpPr>
        <p:spPr bwMode="auto">
          <a:xfrm>
            <a:off x="10058400" y="3276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100399" name="Text Box 49"/>
          <p:cNvSpPr txBox="1">
            <a:spLocks noChangeArrowheads="1"/>
          </p:cNvSpPr>
          <p:nvPr/>
        </p:nvSpPr>
        <p:spPr bwMode="auto">
          <a:xfrm>
            <a:off x="9982200" y="1447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100400" name="Text Box 50"/>
          <p:cNvSpPr txBox="1">
            <a:spLocks noChangeArrowheads="1"/>
          </p:cNvSpPr>
          <p:nvPr/>
        </p:nvSpPr>
        <p:spPr bwMode="auto">
          <a:xfrm>
            <a:off x="7696200" y="5181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100401" name="Text Box 51"/>
          <p:cNvSpPr txBox="1">
            <a:spLocks noChangeArrowheads="1"/>
          </p:cNvSpPr>
          <p:nvPr/>
        </p:nvSpPr>
        <p:spPr bwMode="auto">
          <a:xfrm>
            <a:off x="7696200" y="14478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100402" name="Text Box 52"/>
          <p:cNvSpPr txBox="1">
            <a:spLocks noChangeArrowheads="1"/>
          </p:cNvSpPr>
          <p:nvPr/>
        </p:nvSpPr>
        <p:spPr bwMode="auto">
          <a:xfrm>
            <a:off x="7772400" y="31242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100403" name="Text Box 53"/>
          <p:cNvSpPr txBox="1">
            <a:spLocks noChangeArrowheads="1"/>
          </p:cNvSpPr>
          <p:nvPr/>
        </p:nvSpPr>
        <p:spPr bwMode="auto">
          <a:xfrm>
            <a:off x="4800600" y="27432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100404" name="Text Box 54"/>
          <p:cNvSpPr txBox="1">
            <a:spLocks noChangeArrowheads="1"/>
          </p:cNvSpPr>
          <p:nvPr/>
        </p:nvSpPr>
        <p:spPr bwMode="auto">
          <a:xfrm>
            <a:off x="3505200" y="2514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100405" name="Text Box 55"/>
          <p:cNvSpPr txBox="1">
            <a:spLocks noChangeArrowheads="1"/>
          </p:cNvSpPr>
          <p:nvPr/>
        </p:nvSpPr>
        <p:spPr bwMode="auto">
          <a:xfrm>
            <a:off x="7467600" y="19050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100406" name="Text Box 56"/>
          <p:cNvSpPr txBox="1">
            <a:spLocks noChangeArrowheads="1"/>
          </p:cNvSpPr>
          <p:nvPr/>
        </p:nvSpPr>
        <p:spPr bwMode="auto">
          <a:xfrm>
            <a:off x="7391400" y="34290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100407" name="Text Box 57"/>
          <p:cNvSpPr txBox="1">
            <a:spLocks noChangeArrowheads="1"/>
          </p:cNvSpPr>
          <p:nvPr/>
        </p:nvSpPr>
        <p:spPr bwMode="auto">
          <a:xfrm>
            <a:off x="3276600" y="43434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100408" name="Text Box 58"/>
          <p:cNvSpPr txBox="1">
            <a:spLocks noChangeArrowheads="1"/>
          </p:cNvSpPr>
          <p:nvPr/>
        </p:nvSpPr>
        <p:spPr bwMode="auto">
          <a:xfrm>
            <a:off x="4876800" y="44958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100409" name="Text Box 59"/>
          <p:cNvSpPr txBox="1">
            <a:spLocks noChangeArrowheads="1"/>
          </p:cNvSpPr>
          <p:nvPr/>
        </p:nvSpPr>
        <p:spPr bwMode="auto">
          <a:xfrm>
            <a:off x="8001000" y="5105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4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0410" name="Text Box 60"/>
          <p:cNvSpPr txBox="1">
            <a:spLocks noChangeArrowheads="1"/>
          </p:cNvSpPr>
          <p:nvPr/>
        </p:nvSpPr>
        <p:spPr bwMode="auto">
          <a:xfrm>
            <a:off x="8001000" y="33528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2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0411" name="Text Box 61"/>
          <p:cNvSpPr txBox="1">
            <a:spLocks noChangeArrowheads="1"/>
          </p:cNvSpPr>
          <p:nvPr/>
        </p:nvSpPr>
        <p:spPr bwMode="auto">
          <a:xfrm>
            <a:off x="8001000" y="1752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2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0412" name="Text Box 62"/>
          <p:cNvSpPr txBox="1">
            <a:spLocks noChangeArrowheads="1"/>
          </p:cNvSpPr>
          <p:nvPr/>
        </p:nvSpPr>
        <p:spPr bwMode="auto">
          <a:xfrm>
            <a:off x="7772400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3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0413" name="Text Box 63"/>
          <p:cNvSpPr txBox="1">
            <a:spLocks noChangeArrowheads="1"/>
          </p:cNvSpPr>
          <p:nvPr/>
        </p:nvSpPr>
        <p:spPr bwMode="auto">
          <a:xfrm>
            <a:off x="7772400" y="3657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3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0414" name="Text Box 64"/>
          <p:cNvSpPr txBox="1">
            <a:spLocks noChangeArrowheads="1"/>
          </p:cNvSpPr>
          <p:nvPr/>
        </p:nvSpPr>
        <p:spPr bwMode="auto">
          <a:xfrm>
            <a:off x="10363200" y="30480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4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0415" name="Text Box 65"/>
          <p:cNvSpPr txBox="1">
            <a:spLocks noChangeArrowheads="1"/>
          </p:cNvSpPr>
          <p:nvPr/>
        </p:nvSpPr>
        <p:spPr bwMode="auto">
          <a:xfrm>
            <a:off x="10287000" y="12192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4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0416" name="Text Box 66"/>
          <p:cNvSpPr txBox="1">
            <a:spLocks noChangeArrowheads="1"/>
          </p:cNvSpPr>
          <p:nvPr/>
        </p:nvSpPr>
        <p:spPr bwMode="auto">
          <a:xfrm>
            <a:off x="10210800" y="34290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5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0417" name="Text Box 67"/>
          <p:cNvSpPr txBox="1">
            <a:spLocks noChangeArrowheads="1"/>
          </p:cNvSpPr>
          <p:nvPr/>
        </p:nvSpPr>
        <p:spPr bwMode="auto">
          <a:xfrm>
            <a:off x="7924800" y="5486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5</a:t>
            </a:r>
            <a:endParaRPr lang="en-US" altLang="en-US" sz="1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SLR-Parsing Tables for Ambiguous Grammar</a:t>
            </a:r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1736726" y="1052513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FOLLOW(E) = { </a:t>
            </a:r>
            <a:r>
              <a:rPr lang="en-US" altLang="en-US">
                <a:latin typeface="Courier New" panose="02070309020205020404" pitchFamily="49" charset="0"/>
              </a:rPr>
              <a:t>$,+,*,)</a:t>
            </a:r>
            <a:r>
              <a:rPr lang="en-US" altLang="en-US"/>
              <a:t> }</a:t>
            </a:r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1676401" y="1676400"/>
            <a:ext cx="682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State I</a:t>
            </a:r>
            <a:r>
              <a:rPr lang="en-US" altLang="en-US" baseline="-25000"/>
              <a:t>7</a:t>
            </a:r>
            <a:r>
              <a:rPr lang="en-US" altLang="en-US"/>
              <a:t> has shift/reduce conflicts for symbols </a:t>
            </a:r>
            <a:r>
              <a:rPr lang="en-US" altLang="en-US">
                <a:latin typeface="Courier New" panose="02070309020205020404" pitchFamily="49" charset="0"/>
              </a:rPr>
              <a:t>+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.</a:t>
            </a:r>
          </a:p>
        </p:txBody>
      </p:sp>
      <p:grpSp>
        <p:nvGrpSpPr>
          <p:cNvPr id="101382" name="Group 17"/>
          <p:cNvGrpSpPr>
            <a:grpSpLocks/>
          </p:cNvGrpSpPr>
          <p:nvPr/>
        </p:nvGrpSpPr>
        <p:grpSpPr bwMode="auto">
          <a:xfrm>
            <a:off x="2057400" y="2438400"/>
            <a:ext cx="3435350" cy="533400"/>
            <a:chOff x="864" y="1536"/>
            <a:chExt cx="2164" cy="336"/>
          </a:xfrm>
        </p:grpSpPr>
        <p:sp>
          <p:nvSpPr>
            <p:cNvPr id="101385" name="Text Box 6"/>
            <p:cNvSpPr txBox="1">
              <a:spLocks noChangeArrowheads="1"/>
            </p:cNvSpPr>
            <p:nvPr/>
          </p:nvSpPr>
          <p:spPr bwMode="auto">
            <a:xfrm>
              <a:off x="864" y="15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I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101386" name="Text Box 7"/>
            <p:cNvSpPr txBox="1">
              <a:spLocks noChangeArrowheads="1"/>
            </p:cNvSpPr>
            <p:nvPr/>
          </p:nvSpPr>
          <p:spPr bwMode="auto">
            <a:xfrm>
              <a:off x="1536" y="15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I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101387" name="Text Box 8"/>
            <p:cNvSpPr txBox="1">
              <a:spLocks noChangeArrowheads="1"/>
            </p:cNvSpPr>
            <p:nvPr/>
          </p:nvSpPr>
          <p:spPr bwMode="auto">
            <a:xfrm>
              <a:off x="2784" y="15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I</a:t>
              </a:r>
              <a:r>
                <a:rPr lang="en-US" altLang="en-US" baseline="-25000"/>
                <a:t>7</a:t>
              </a:r>
            </a:p>
          </p:txBody>
        </p:sp>
        <p:sp>
          <p:nvSpPr>
            <p:cNvPr id="101388" name="Text Box 9"/>
            <p:cNvSpPr txBox="1">
              <a:spLocks noChangeArrowheads="1"/>
            </p:cNvSpPr>
            <p:nvPr/>
          </p:nvSpPr>
          <p:spPr bwMode="auto">
            <a:xfrm>
              <a:off x="2160" y="15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I</a:t>
              </a:r>
              <a:r>
                <a:rPr lang="en-US" altLang="en-US" baseline="-25000"/>
                <a:t>4</a:t>
              </a:r>
            </a:p>
          </p:txBody>
        </p:sp>
        <p:sp>
          <p:nvSpPr>
            <p:cNvPr id="101389" name="Line 10"/>
            <p:cNvSpPr>
              <a:spLocks noChangeShapeType="1"/>
            </p:cNvSpPr>
            <p:nvPr/>
          </p:nvSpPr>
          <p:spPr bwMode="auto">
            <a:xfrm>
              <a:off x="1104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90" name="Line 11"/>
            <p:cNvSpPr>
              <a:spLocks noChangeShapeType="1"/>
            </p:cNvSpPr>
            <p:nvPr/>
          </p:nvSpPr>
          <p:spPr bwMode="auto">
            <a:xfrm>
              <a:off x="2352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91" name="Line 12"/>
            <p:cNvSpPr>
              <a:spLocks noChangeShapeType="1"/>
            </p:cNvSpPr>
            <p:nvPr/>
          </p:nvSpPr>
          <p:spPr bwMode="auto">
            <a:xfrm>
              <a:off x="1728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392" name="Text Box 13"/>
            <p:cNvSpPr txBox="1">
              <a:spLocks noChangeArrowheads="1"/>
            </p:cNvSpPr>
            <p:nvPr/>
          </p:nvSpPr>
          <p:spPr bwMode="auto">
            <a:xfrm>
              <a:off x="2448" y="153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01393" name="Text Box 14"/>
            <p:cNvSpPr txBox="1">
              <a:spLocks noChangeArrowheads="1"/>
            </p:cNvSpPr>
            <p:nvPr/>
          </p:nvSpPr>
          <p:spPr bwMode="auto">
            <a:xfrm>
              <a:off x="1776" y="1536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+</a:t>
              </a:r>
            </a:p>
          </p:txBody>
        </p:sp>
        <p:sp>
          <p:nvSpPr>
            <p:cNvPr id="101394" name="Text Box 15"/>
            <p:cNvSpPr txBox="1">
              <a:spLocks noChangeArrowheads="1"/>
            </p:cNvSpPr>
            <p:nvPr/>
          </p:nvSpPr>
          <p:spPr bwMode="auto">
            <a:xfrm>
              <a:off x="1200" y="153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</p:grpSp>
      <p:sp>
        <p:nvSpPr>
          <p:cNvPr id="101383" name="Text Box 18"/>
          <p:cNvSpPr txBox="1">
            <a:spLocks noChangeArrowheads="1"/>
          </p:cNvSpPr>
          <p:nvPr/>
        </p:nvSpPr>
        <p:spPr bwMode="auto">
          <a:xfrm>
            <a:off x="2590801" y="3124201"/>
            <a:ext cx="44694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when current token is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     shift     </a:t>
            </a:r>
            <a:r>
              <a:rPr lang="en-US" altLang="en-US">
                <a:sym typeface="Wingdings" panose="05000000000000000000" pitchFamily="2" charset="2"/>
              </a:rPr>
              <a:t> + is right-associative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     </a:t>
            </a:r>
            <a:r>
              <a:rPr lang="en-US" altLang="en-US">
                <a:solidFill>
                  <a:srgbClr val="CC0000"/>
                </a:solidFill>
                <a:sym typeface="Wingdings" panose="05000000000000000000" pitchFamily="2" charset="2"/>
              </a:rPr>
              <a:t>reduce   + is left-associative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01384" name="Text Box 19"/>
          <p:cNvSpPr txBox="1">
            <a:spLocks noChangeArrowheads="1"/>
          </p:cNvSpPr>
          <p:nvPr/>
        </p:nvSpPr>
        <p:spPr bwMode="auto">
          <a:xfrm>
            <a:off x="2667000" y="4648201"/>
            <a:ext cx="56893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when current token is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     </a:t>
            </a:r>
            <a:r>
              <a:rPr lang="en-US" altLang="en-US">
                <a:solidFill>
                  <a:srgbClr val="CC0000"/>
                </a:solidFill>
              </a:rPr>
              <a:t>shift    </a:t>
            </a:r>
            <a:r>
              <a:rPr lang="en-US" altLang="en-US">
                <a:solidFill>
                  <a:srgbClr val="CC0000"/>
                </a:solidFill>
                <a:sym typeface="Wingdings" panose="05000000000000000000" pitchFamily="2" charset="2"/>
              </a:rPr>
              <a:t> * has higher precedence than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     reduce  + has higher precedence than *</a:t>
            </a:r>
          </a:p>
        </p:txBody>
      </p:sp>
    </p:spTree>
    <p:extLst>
      <p:ext uri="{BB962C8B-B14F-4D97-AF65-F5344CB8AC3E}">
        <p14:creationId xmlns:p14="http://schemas.microsoft.com/office/powerpoint/2010/main" val="29958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SLR-Parsing Tables for Ambiguous Grammar</a:t>
            </a:r>
          </a:p>
        </p:txBody>
      </p:sp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1736726" y="1052513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FOLLOW(E) = { </a:t>
            </a:r>
            <a:r>
              <a:rPr lang="en-US" altLang="en-US">
                <a:latin typeface="Courier New" panose="02070309020205020404" pitchFamily="49" charset="0"/>
              </a:rPr>
              <a:t>$,+,*,)</a:t>
            </a:r>
            <a:r>
              <a:rPr lang="en-US" altLang="en-US"/>
              <a:t> }</a:t>
            </a: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1676401" y="1676400"/>
            <a:ext cx="682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State I</a:t>
            </a:r>
            <a:r>
              <a:rPr lang="en-US" altLang="en-US" baseline="-25000"/>
              <a:t>8</a:t>
            </a:r>
            <a:r>
              <a:rPr lang="en-US" altLang="en-US"/>
              <a:t> has shift/reduce conflicts for symbols </a:t>
            </a:r>
            <a:r>
              <a:rPr lang="en-US" altLang="en-US">
                <a:latin typeface="Courier New" panose="02070309020205020404" pitchFamily="49" charset="0"/>
              </a:rPr>
              <a:t>+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.</a:t>
            </a:r>
          </a:p>
        </p:txBody>
      </p:sp>
      <p:grpSp>
        <p:nvGrpSpPr>
          <p:cNvPr id="102406" name="Group 5"/>
          <p:cNvGrpSpPr>
            <a:grpSpLocks/>
          </p:cNvGrpSpPr>
          <p:nvPr/>
        </p:nvGrpSpPr>
        <p:grpSpPr bwMode="auto">
          <a:xfrm>
            <a:off x="2057400" y="2438400"/>
            <a:ext cx="3435350" cy="533400"/>
            <a:chOff x="864" y="1536"/>
            <a:chExt cx="2164" cy="336"/>
          </a:xfrm>
        </p:grpSpPr>
        <p:sp>
          <p:nvSpPr>
            <p:cNvPr id="102409" name="Text Box 6"/>
            <p:cNvSpPr txBox="1">
              <a:spLocks noChangeArrowheads="1"/>
            </p:cNvSpPr>
            <p:nvPr/>
          </p:nvSpPr>
          <p:spPr bwMode="auto">
            <a:xfrm>
              <a:off x="864" y="15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I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102410" name="Text Box 7"/>
            <p:cNvSpPr txBox="1">
              <a:spLocks noChangeArrowheads="1"/>
            </p:cNvSpPr>
            <p:nvPr/>
          </p:nvSpPr>
          <p:spPr bwMode="auto">
            <a:xfrm>
              <a:off x="1536" y="15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I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102411" name="Text Box 8"/>
            <p:cNvSpPr txBox="1">
              <a:spLocks noChangeArrowheads="1"/>
            </p:cNvSpPr>
            <p:nvPr/>
          </p:nvSpPr>
          <p:spPr bwMode="auto">
            <a:xfrm>
              <a:off x="2784" y="15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I</a:t>
              </a:r>
              <a:r>
                <a:rPr lang="en-US" altLang="en-US" baseline="-25000"/>
                <a:t>7</a:t>
              </a:r>
            </a:p>
          </p:txBody>
        </p:sp>
        <p:sp>
          <p:nvSpPr>
            <p:cNvPr id="102412" name="Text Box 9"/>
            <p:cNvSpPr txBox="1">
              <a:spLocks noChangeArrowheads="1"/>
            </p:cNvSpPr>
            <p:nvPr/>
          </p:nvSpPr>
          <p:spPr bwMode="auto">
            <a:xfrm>
              <a:off x="2160" y="15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I</a:t>
              </a:r>
              <a:r>
                <a:rPr lang="en-US" altLang="en-US" baseline="-25000"/>
                <a:t>5</a:t>
              </a:r>
            </a:p>
          </p:txBody>
        </p:sp>
        <p:sp>
          <p:nvSpPr>
            <p:cNvPr id="102413" name="Line 10"/>
            <p:cNvSpPr>
              <a:spLocks noChangeShapeType="1"/>
            </p:cNvSpPr>
            <p:nvPr/>
          </p:nvSpPr>
          <p:spPr bwMode="auto">
            <a:xfrm>
              <a:off x="1104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414" name="Line 11"/>
            <p:cNvSpPr>
              <a:spLocks noChangeShapeType="1"/>
            </p:cNvSpPr>
            <p:nvPr/>
          </p:nvSpPr>
          <p:spPr bwMode="auto">
            <a:xfrm>
              <a:off x="2352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415" name="Line 12"/>
            <p:cNvSpPr>
              <a:spLocks noChangeShapeType="1"/>
            </p:cNvSpPr>
            <p:nvPr/>
          </p:nvSpPr>
          <p:spPr bwMode="auto">
            <a:xfrm>
              <a:off x="1728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416" name="Text Box 13"/>
            <p:cNvSpPr txBox="1">
              <a:spLocks noChangeArrowheads="1"/>
            </p:cNvSpPr>
            <p:nvPr/>
          </p:nvSpPr>
          <p:spPr bwMode="auto">
            <a:xfrm>
              <a:off x="2448" y="153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02417" name="Text Box 14"/>
            <p:cNvSpPr txBox="1">
              <a:spLocks noChangeArrowheads="1"/>
            </p:cNvSpPr>
            <p:nvPr/>
          </p:nvSpPr>
          <p:spPr bwMode="auto">
            <a:xfrm>
              <a:off x="1776" y="153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*</a:t>
              </a:r>
            </a:p>
          </p:txBody>
        </p:sp>
        <p:sp>
          <p:nvSpPr>
            <p:cNvPr id="102418" name="Text Box 15"/>
            <p:cNvSpPr txBox="1">
              <a:spLocks noChangeArrowheads="1"/>
            </p:cNvSpPr>
            <p:nvPr/>
          </p:nvSpPr>
          <p:spPr bwMode="auto">
            <a:xfrm>
              <a:off x="1200" y="153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</p:grpSp>
      <p:sp>
        <p:nvSpPr>
          <p:cNvPr id="102407" name="Text Box 16"/>
          <p:cNvSpPr txBox="1">
            <a:spLocks noChangeArrowheads="1"/>
          </p:cNvSpPr>
          <p:nvPr/>
        </p:nvSpPr>
        <p:spPr bwMode="auto">
          <a:xfrm>
            <a:off x="2590801" y="3124201"/>
            <a:ext cx="44502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when current token is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     shift     </a:t>
            </a:r>
            <a:r>
              <a:rPr lang="en-US" altLang="en-US">
                <a:sym typeface="Wingdings" panose="05000000000000000000" pitchFamily="2" charset="2"/>
              </a:rPr>
              <a:t> * is right-associative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     </a:t>
            </a:r>
            <a:r>
              <a:rPr lang="en-US" altLang="en-US">
                <a:solidFill>
                  <a:srgbClr val="CC0000"/>
                </a:solidFill>
                <a:sym typeface="Wingdings" panose="05000000000000000000" pitchFamily="2" charset="2"/>
              </a:rPr>
              <a:t>reduce   * is left-associative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02408" name="Text Box 17"/>
          <p:cNvSpPr txBox="1">
            <a:spLocks noChangeArrowheads="1"/>
          </p:cNvSpPr>
          <p:nvPr/>
        </p:nvSpPr>
        <p:spPr bwMode="auto">
          <a:xfrm>
            <a:off x="2667000" y="4648201"/>
            <a:ext cx="56893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when current token is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     shift    </a:t>
            </a:r>
            <a:r>
              <a:rPr lang="en-US" altLang="en-US">
                <a:sym typeface="Wingdings" panose="05000000000000000000" pitchFamily="2" charset="2"/>
              </a:rPr>
              <a:t> + has higher precedence than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     </a:t>
            </a:r>
            <a:r>
              <a:rPr lang="en-US" altLang="en-US">
                <a:solidFill>
                  <a:srgbClr val="CC0000"/>
                </a:solidFill>
                <a:sym typeface="Wingdings" panose="05000000000000000000" pitchFamily="2" charset="2"/>
              </a:rPr>
              <a:t>reduce  * has higher precedence than +</a:t>
            </a:r>
          </a:p>
        </p:txBody>
      </p:sp>
    </p:spTree>
    <p:extLst>
      <p:ext uri="{BB962C8B-B14F-4D97-AF65-F5344CB8AC3E}">
        <p14:creationId xmlns:p14="http://schemas.microsoft.com/office/powerpoint/2010/main" val="25926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SLR-Parsing Tables for Ambiguous Grammar</a:t>
            </a:r>
          </a:p>
        </p:txBody>
      </p:sp>
      <p:graphicFrame>
        <p:nvGraphicFramePr>
          <p:cNvPr id="331905" name="Group 129"/>
          <p:cNvGraphicFramePr>
            <a:graphicFrameLocks noGrp="1"/>
          </p:cNvGraphicFramePr>
          <p:nvPr/>
        </p:nvGraphicFramePr>
        <p:xfrm>
          <a:off x="2819400" y="1447800"/>
          <a:ext cx="6070600" cy="5029200"/>
        </p:xfrm>
        <a:graphic>
          <a:graphicData uri="http://schemas.openxmlformats.org/drawingml/2006/table">
            <a:tbl>
              <a:tblPr/>
              <a:tblGrid>
                <a:gridCol w="733387"/>
                <a:gridCol w="733387"/>
                <a:gridCol w="734975"/>
                <a:gridCol w="733387"/>
                <a:gridCol w="733387"/>
                <a:gridCol w="733387"/>
                <a:gridCol w="734974"/>
                <a:gridCol w="208270"/>
                <a:gridCol w="725449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acc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s9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</a:rPr>
                        <a:t>r1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</a:rPr>
                        <a:t>r2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</a:rPr>
                        <a:t>r2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550" name="Text Box 130"/>
          <p:cNvSpPr txBox="1">
            <a:spLocks noChangeArrowheads="1"/>
          </p:cNvSpPr>
          <p:nvPr/>
        </p:nvSpPr>
        <p:spPr bwMode="auto">
          <a:xfrm>
            <a:off x="4495800" y="9906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Action</a:t>
            </a:r>
          </a:p>
        </p:txBody>
      </p:sp>
      <p:sp>
        <p:nvSpPr>
          <p:cNvPr id="103551" name="Text Box 131"/>
          <p:cNvSpPr txBox="1">
            <a:spLocks noChangeArrowheads="1"/>
          </p:cNvSpPr>
          <p:nvPr/>
        </p:nvSpPr>
        <p:spPr bwMode="auto">
          <a:xfrm>
            <a:off x="8077200" y="9906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Goto</a:t>
            </a:r>
          </a:p>
        </p:txBody>
      </p:sp>
    </p:spTree>
    <p:extLst>
      <p:ext uri="{BB962C8B-B14F-4D97-AF65-F5344CB8AC3E}">
        <p14:creationId xmlns:p14="http://schemas.microsoft.com/office/powerpoint/2010/main" val="22774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104451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800"/>
              <a:t>Compiler Design- Unit-3</a:t>
            </a:r>
          </a:p>
        </p:txBody>
      </p:sp>
      <p:pic>
        <p:nvPicPr>
          <p:cNvPr id="104452" name="Picture 2" descr="https://www.gatevidyalay.com/wp-content/uploads/2018/03/Syntax-Tree-Parse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066801"/>
            <a:ext cx="68008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9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105475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800"/>
              <a:t>Compiler Design- Unit-3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24189" y="1516064"/>
          <a:ext cx="6372225" cy="4785918"/>
        </p:xfrm>
        <a:graphic>
          <a:graphicData uri="http://schemas.openxmlformats.org/drawingml/2006/table">
            <a:tbl>
              <a:tblPr/>
              <a:tblGrid>
                <a:gridCol w="2878390"/>
                <a:gridCol w="3493835"/>
              </a:tblGrid>
              <a:tr h="335327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</a:rPr>
                        <a:t>Parse Tree</a:t>
                      </a:r>
                      <a:endParaRPr lang="en-IN" sz="1800">
                        <a:effectLst/>
                      </a:endParaRPr>
                    </a:p>
                  </a:txBody>
                  <a:tcPr marL="95250" marR="95250" marT="76211" marB="7621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</a:rPr>
                        <a:t>Syntax Tree</a:t>
                      </a:r>
                      <a:endParaRPr lang="en-IN" sz="1800">
                        <a:effectLst/>
                      </a:endParaRPr>
                    </a:p>
                  </a:txBody>
                  <a:tcPr marL="95250" marR="95250" marT="76211" marB="7621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9856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Parse tree is a graphical representation of the replacement process in a derivation.</a:t>
                      </a:r>
                    </a:p>
                  </a:txBody>
                  <a:tcPr marL="95250" marR="95250" marT="76211" marB="7621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Syntax tree is the compact form of a parse tree.</a:t>
                      </a:r>
                    </a:p>
                  </a:txBody>
                  <a:tcPr marL="95250" marR="95250" marT="76211" marB="7621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985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>
                          <a:effectLst/>
                        </a:rPr>
                        <a:t>Each interior node represents a grammar rule.</a:t>
                      </a:r>
                    </a:p>
                    <a:p>
                      <a:pPr algn="ctr" fontAlgn="base"/>
                      <a:r>
                        <a:rPr lang="en-IN" sz="1800">
                          <a:effectLst/>
                        </a:rPr>
                        <a:t>Each leaf node represents a terminal.</a:t>
                      </a:r>
                    </a:p>
                  </a:txBody>
                  <a:tcPr marL="95250" marR="95250" marT="76211" marB="7621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>
                          <a:effectLst/>
                        </a:rPr>
                        <a:t>Each interior node represents an operator.</a:t>
                      </a:r>
                    </a:p>
                    <a:p>
                      <a:pPr algn="ctr" fontAlgn="base"/>
                      <a:r>
                        <a:rPr lang="en-IN" sz="1800">
                          <a:effectLst/>
                        </a:rPr>
                        <a:t>Each leaf node represents an operand.</a:t>
                      </a:r>
                    </a:p>
                  </a:txBody>
                  <a:tcPr marL="95250" marR="95250" marT="76211" marB="7621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5497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Parse trees provide every characteristic information from the real syntax.</a:t>
                      </a:r>
                    </a:p>
                  </a:txBody>
                  <a:tcPr marL="95250" marR="95250" marT="76211" marB="7621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Syntax trees do not provide every characteristic information from the real syntax.</a:t>
                      </a:r>
                    </a:p>
                  </a:txBody>
                  <a:tcPr marL="95250" marR="95250" marT="76211" marB="7621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1139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Parse trees are comparatively less dense than syntax trees.</a:t>
                      </a:r>
                    </a:p>
                  </a:txBody>
                  <a:tcPr marL="95250" marR="95250" marT="76211" marB="7621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Syntax trees are comparatively more dense than parse trees.</a:t>
                      </a:r>
                    </a:p>
                  </a:txBody>
                  <a:tcPr marL="95250" marR="95250" marT="76211" marB="7621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5496" name="Rectangle 1"/>
          <p:cNvSpPr>
            <a:spLocks noChangeArrowheads="1"/>
          </p:cNvSpPr>
          <p:nvPr/>
        </p:nvSpPr>
        <p:spPr bwMode="auto">
          <a:xfrm>
            <a:off x="3024188" y="1613858"/>
            <a:ext cx="21993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>
                <a:solidFill>
                  <a:srgbClr val="303030"/>
                </a:solidFill>
              </a:rPr>
              <a:t> 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5325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LR Parsing Algorithm</a:t>
            </a:r>
          </a:p>
        </p:txBody>
      </p:sp>
      <p:graphicFrame>
        <p:nvGraphicFramePr>
          <p:cNvPr id="284731" name="Group 1083"/>
          <p:cNvGraphicFramePr>
            <a:graphicFrameLocks noGrp="1"/>
          </p:cNvGraphicFramePr>
          <p:nvPr/>
        </p:nvGraphicFramePr>
        <p:xfrm>
          <a:off x="2209800" y="2209801"/>
          <a:ext cx="685800" cy="3603626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9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m-1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m-1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4722" name="Group 1074"/>
          <p:cNvGraphicFramePr>
            <a:graphicFrameLocks noGrp="1"/>
          </p:cNvGraphicFramePr>
          <p:nvPr/>
        </p:nvGraphicFramePr>
        <p:xfrm>
          <a:off x="5334000" y="1371601"/>
          <a:ext cx="2921000" cy="396875"/>
        </p:xfrm>
        <a:graphic>
          <a:graphicData uri="http://schemas.openxmlformats.org/drawingml/2006/table">
            <a:tbl>
              <a:tblPr/>
              <a:tblGrid>
                <a:gridCol w="487363"/>
                <a:gridCol w="485775"/>
                <a:gridCol w="487362"/>
                <a:gridCol w="487363"/>
                <a:gridCol w="485775"/>
                <a:gridCol w="487362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...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...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4759" name="Group 1111"/>
          <p:cNvGraphicFramePr>
            <a:graphicFrameLocks noGrp="1"/>
          </p:cNvGraphicFramePr>
          <p:nvPr/>
        </p:nvGraphicFramePr>
        <p:xfrm>
          <a:off x="4343400" y="4343400"/>
          <a:ext cx="4978400" cy="2083549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</a:tblGrid>
              <a:tr h="2078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Action Table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terminals and $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         four different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        actions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Goto Table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non-terminal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            each item is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          a state number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8" name="Line 1106"/>
          <p:cNvSpPr>
            <a:spLocks noChangeShapeType="1"/>
          </p:cNvSpPr>
          <p:nvPr/>
        </p:nvSpPr>
        <p:spPr bwMode="auto">
          <a:xfrm>
            <a:off x="4724400" y="5105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99" name="Line 1107"/>
          <p:cNvSpPr>
            <a:spLocks noChangeShapeType="1"/>
          </p:cNvSpPr>
          <p:nvPr/>
        </p:nvSpPr>
        <p:spPr bwMode="auto">
          <a:xfrm>
            <a:off x="4724400" y="5105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00" name="Line 1108"/>
          <p:cNvSpPr>
            <a:spLocks noChangeShapeType="1"/>
          </p:cNvSpPr>
          <p:nvPr/>
        </p:nvSpPr>
        <p:spPr bwMode="auto">
          <a:xfrm>
            <a:off x="7239000" y="5105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01" name="Line 1109"/>
          <p:cNvSpPr>
            <a:spLocks noChangeShapeType="1"/>
          </p:cNvSpPr>
          <p:nvPr/>
        </p:nvSpPr>
        <p:spPr bwMode="auto">
          <a:xfrm>
            <a:off x="7239000" y="510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84768" name="Group 1120"/>
          <p:cNvGraphicFramePr>
            <a:graphicFrameLocks noGrp="1"/>
          </p:cNvGraphicFramePr>
          <p:nvPr/>
        </p:nvGraphicFramePr>
        <p:xfrm>
          <a:off x="5029200" y="2438401"/>
          <a:ext cx="2921000" cy="1211263"/>
        </p:xfrm>
        <a:graphic>
          <a:graphicData uri="http://schemas.openxmlformats.org/drawingml/2006/table">
            <a:tbl>
              <a:tblPr/>
              <a:tblGrid>
                <a:gridCol w="2921000"/>
              </a:tblGrid>
              <a:tr h="1211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LR Parsing 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08" name="Text Box 1121"/>
          <p:cNvSpPr txBox="1">
            <a:spLocks noChangeArrowheads="1"/>
          </p:cNvSpPr>
          <p:nvPr/>
        </p:nvSpPr>
        <p:spPr bwMode="auto">
          <a:xfrm>
            <a:off x="2057401" y="17526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stack</a:t>
            </a:r>
          </a:p>
        </p:txBody>
      </p:sp>
      <p:sp>
        <p:nvSpPr>
          <p:cNvPr id="53309" name="Text Box 1122"/>
          <p:cNvSpPr txBox="1">
            <a:spLocks noChangeArrowheads="1"/>
          </p:cNvSpPr>
          <p:nvPr/>
        </p:nvSpPr>
        <p:spPr bwMode="auto">
          <a:xfrm>
            <a:off x="4419601" y="13716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input</a:t>
            </a:r>
          </a:p>
        </p:txBody>
      </p:sp>
      <p:sp>
        <p:nvSpPr>
          <p:cNvPr id="53310" name="Text Box 1123"/>
          <p:cNvSpPr txBox="1">
            <a:spLocks noChangeArrowheads="1"/>
          </p:cNvSpPr>
          <p:nvPr/>
        </p:nvSpPr>
        <p:spPr bwMode="auto">
          <a:xfrm>
            <a:off x="9144001" y="274320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output</a:t>
            </a:r>
          </a:p>
        </p:txBody>
      </p:sp>
      <p:sp>
        <p:nvSpPr>
          <p:cNvPr id="53311" name="Line 1124"/>
          <p:cNvSpPr>
            <a:spLocks noChangeShapeType="1"/>
          </p:cNvSpPr>
          <p:nvPr/>
        </p:nvSpPr>
        <p:spPr bwMode="auto">
          <a:xfrm flipH="1" flipV="1">
            <a:off x="2895600" y="25146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12" name="Line 1125"/>
          <p:cNvSpPr>
            <a:spLocks noChangeShapeType="1"/>
          </p:cNvSpPr>
          <p:nvPr/>
        </p:nvSpPr>
        <p:spPr bwMode="auto">
          <a:xfrm flipH="1">
            <a:off x="5486400" y="3657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13" name="Line 1126"/>
          <p:cNvSpPr>
            <a:spLocks noChangeShapeType="1"/>
          </p:cNvSpPr>
          <p:nvPr/>
        </p:nvSpPr>
        <p:spPr bwMode="auto">
          <a:xfrm>
            <a:off x="6400800" y="36576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14" name="Line 1127"/>
          <p:cNvSpPr>
            <a:spLocks noChangeShapeType="1"/>
          </p:cNvSpPr>
          <p:nvPr/>
        </p:nvSpPr>
        <p:spPr bwMode="auto">
          <a:xfrm flipV="1">
            <a:off x="6477000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315" name="Line 1128"/>
          <p:cNvSpPr>
            <a:spLocks noChangeShapeType="1"/>
          </p:cNvSpPr>
          <p:nvPr/>
        </p:nvSpPr>
        <p:spPr bwMode="auto">
          <a:xfrm>
            <a:off x="8001000" y="3048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Configuration of LR Parsing Algorithm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mtClean="0"/>
              <a:t>A configuration of a LR parsing is:</a:t>
            </a:r>
          </a:p>
          <a:p>
            <a:pPr>
              <a:buFontTx/>
              <a:buNone/>
            </a:pPr>
            <a:endParaRPr lang="en-US" altLang="en-US" sz="1000"/>
          </a:p>
          <a:p>
            <a:pPr>
              <a:buFontTx/>
              <a:buNone/>
            </a:pPr>
            <a:r>
              <a:rPr lang="en-US" altLang="en-US" smtClean="0"/>
              <a:t>		( S</a:t>
            </a:r>
            <a:r>
              <a:rPr lang="en-US" altLang="en-US" baseline="-25000" smtClean="0"/>
              <a:t>o</a:t>
            </a:r>
            <a:r>
              <a:rPr lang="en-US" altLang="en-US" smtClean="0"/>
              <a:t> X</a:t>
            </a:r>
            <a:r>
              <a:rPr lang="en-US" altLang="en-US" baseline="-25000" smtClean="0"/>
              <a:t>1</a:t>
            </a:r>
            <a:r>
              <a:rPr lang="en-US" altLang="en-US" smtClean="0"/>
              <a:t> S</a:t>
            </a:r>
            <a:r>
              <a:rPr lang="en-US" altLang="en-US" baseline="-25000" smtClean="0"/>
              <a:t>1 </a:t>
            </a:r>
            <a:r>
              <a:rPr lang="en-US" altLang="en-US" smtClean="0"/>
              <a:t>... X</a:t>
            </a:r>
            <a:r>
              <a:rPr lang="en-US" altLang="en-US" baseline="-25000" smtClean="0"/>
              <a:t>m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accent2"/>
                </a:solidFill>
              </a:rPr>
              <a:t>S</a:t>
            </a:r>
            <a:r>
              <a:rPr lang="en-US" altLang="en-US" baseline="-25000" smtClean="0">
                <a:solidFill>
                  <a:schemeClr val="accent2"/>
                </a:solidFill>
              </a:rPr>
              <a:t>m</a:t>
            </a:r>
            <a:r>
              <a:rPr lang="en-US" altLang="en-US" smtClean="0"/>
              <a:t>,  </a:t>
            </a:r>
            <a:r>
              <a:rPr lang="en-US" altLang="en-US" smtClean="0">
                <a:solidFill>
                  <a:schemeClr val="accent2"/>
                </a:solidFill>
              </a:rPr>
              <a:t>a</a:t>
            </a:r>
            <a:r>
              <a:rPr lang="en-US" altLang="en-US" baseline="-25000" smtClean="0">
                <a:solidFill>
                  <a:schemeClr val="accent2"/>
                </a:solidFill>
              </a:rPr>
              <a:t>i</a:t>
            </a:r>
            <a:r>
              <a:rPr lang="en-US" altLang="en-US" smtClean="0"/>
              <a:t> a</a:t>
            </a:r>
            <a:r>
              <a:rPr lang="en-US" altLang="en-US" baseline="-25000" smtClean="0"/>
              <a:t>i+1</a:t>
            </a:r>
            <a:r>
              <a:rPr lang="en-US" altLang="en-US" smtClean="0"/>
              <a:t> ... a</a:t>
            </a:r>
            <a:r>
              <a:rPr lang="en-US" altLang="en-US" baseline="-25000" smtClean="0"/>
              <a:t>n</a:t>
            </a:r>
            <a:r>
              <a:rPr lang="en-US" altLang="en-US" smtClean="0"/>
              <a:t> $ )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		Stack			Rest of Input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>
                <a:solidFill>
                  <a:schemeClr val="accent2"/>
                </a:solidFill>
              </a:rPr>
              <a:t>S</a:t>
            </a:r>
            <a:r>
              <a:rPr lang="en-US" altLang="en-US" baseline="-25000" smtClean="0">
                <a:solidFill>
                  <a:schemeClr val="accent2"/>
                </a:solidFill>
              </a:rPr>
              <a:t>m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chemeClr val="accent2"/>
                </a:solidFill>
              </a:rPr>
              <a:t>a</a:t>
            </a:r>
            <a:r>
              <a:rPr lang="en-US" altLang="en-US" baseline="-25000" smtClean="0">
                <a:solidFill>
                  <a:schemeClr val="accent2"/>
                </a:solidFill>
              </a:rPr>
              <a:t>i</a:t>
            </a:r>
            <a:r>
              <a:rPr lang="en-US" altLang="en-US" baseline="-25000" smtClean="0"/>
              <a:t> </a:t>
            </a:r>
            <a:r>
              <a:rPr lang="en-US" altLang="en-US" smtClean="0"/>
              <a:t> decides the parser action by consulting the parsing action table.  (</a:t>
            </a:r>
            <a:r>
              <a:rPr lang="en-US" altLang="en-US" i="1" smtClean="0"/>
              <a:t>Initial Stack</a:t>
            </a:r>
            <a:r>
              <a:rPr lang="en-US" altLang="en-US" smtClean="0"/>
              <a:t>  contains just S</a:t>
            </a:r>
            <a:r>
              <a:rPr lang="en-US" altLang="en-US" baseline="-25000" smtClean="0"/>
              <a:t>o</a:t>
            </a:r>
            <a:r>
              <a:rPr lang="en-US" altLang="en-US" smtClean="0"/>
              <a:t> )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A configuration of a LR parsing represents the right sentential form:</a:t>
            </a:r>
          </a:p>
          <a:p>
            <a:endParaRPr lang="en-US" altLang="en-US" sz="1000"/>
          </a:p>
          <a:p>
            <a:pPr>
              <a:buFontTx/>
              <a:buNone/>
            </a:pPr>
            <a:r>
              <a:rPr lang="en-US" altLang="en-US" smtClean="0"/>
              <a:t>		X</a:t>
            </a:r>
            <a:r>
              <a:rPr lang="en-US" altLang="en-US" baseline="-25000" smtClean="0"/>
              <a:t>1</a:t>
            </a:r>
            <a:r>
              <a:rPr lang="en-US" altLang="en-US" smtClean="0"/>
              <a:t> ... X</a:t>
            </a:r>
            <a:r>
              <a:rPr lang="en-US" altLang="en-US" baseline="-25000" smtClean="0"/>
              <a:t>m</a:t>
            </a:r>
            <a:r>
              <a:rPr lang="en-US" altLang="en-US" smtClean="0"/>
              <a:t> a</a:t>
            </a:r>
            <a:r>
              <a:rPr lang="en-US" altLang="en-US" baseline="-25000" smtClean="0"/>
              <a:t>i</a:t>
            </a:r>
            <a:r>
              <a:rPr lang="en-US" altLang="en-US" smtClean="0"/>
              <a:t> a</a:t>
            </a:r>
            <a:r>
              <a:rPr lang="en-US" altLang="en-US" baseline="-25000" smtClean="0"/>
              <a:t>i+1</a:t>
            </a:r>
            <a:r>
              <a:rPr lang="en-US" altLang="en-US" smtClean="0"/>
              <a:t> ... a</a:t>
            </a:r>
            <a:r>
              <a:rPr lang="en-US" altLang="en-US" baseline="-25000" smtClean="0"/>
              <a:t>n</a:t>
            </a:r>
            <a:r>
              <a:rPr lang="en-US" altLang="en-US" smtClean="0"/>
              <a:t> $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2743200" y="2286000"/>
            <a:ext cx="21336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5105400" y="2286000"/>
            <a:ext cx="152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 flipV="1">
            <a:off x="2362200" y="2795451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 flipH="1" flipV="1">
            <a:off x="5105400" y="2871651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Actions of A LR-Parser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 b="1" smtClean="0"/>
              <a:t>shift s</a:t>
            </a:r>
            <a:r>
              <a:rPr lang="en-US" altLang="en-US" smtClean="0"/>
              <a:t>  </a:t>
            </a:r>
            <a:r>
              <a:rPr lang="en-US" altLang="en-US" smtClean="0">
                <a:sym typeface="Wingdings" panose="05000000000000000000" pitchFamily="2" charset="2"/>
              </a:rPr>
              <a:t>-- shifts the next input symbol and the state </a:t>
            </a:r>
            <a:r>
              <a:rPr lang="en-US" altLang="en-US" b="1" smtClean="0">
                <a:sym typeface="Wingdings" panose="05000000000000000000" pitchFamily="2" charset="2"/>
              </a:rPr>
              <a:t>s</a:t>
            </a:r>
            <a:r>
              <a:rPr lang="en-US" altLang="en-US" smtClean="0">
                <a:sym typeface="Wingdings" panose="05000000000000000000" pitchFamily="2" charset="2"/>
              </a:rPr>
              <a:t> onto the stack</a:t>
            </a:r>
          </a:p>
          <a:p>
            <a:pPr marL="457200" indent="-457200">
              <a:buNone/>
            </a:pPr>
            <a:r>
              <a:rPr lang="en-US" altLang="en-US" smtClean="0">
                <a:sym typeface="Wingdings" panose="05000000000000000000" pitchFamily="2" charset="2"/>
              </a:rPr>
              <a:t>	</a:t>
            </a:r>
            <a:r>
              <a:rPr lang="en-US" altLang="en-US" sz="2000"/>
              <a:t>( S</a:t>
            </a:r>
            <a:r>
              <a:rPr lang="en-US" altLang="en-US" sz="2000" baseline="-25000"/>
              <a:t>o</a:t>
            </a:r>
            <a:r>
              <a:rPr lang="en-US" altLang="en-US" sz="2000"/>
              <a:t> X</a:t>
            </a:r>
            <a:r>
              <a:rPr lang="en-US" altLang="en-US" sz="2000" baseline="-25000"/>
              <a:t>1</a:t>
            </a:r>
            <a:r>
              <a:rPr lang="en-US" altLang="en-US" sz="2000"/>
              <a:t> S</a:t>
            </a:r>
            <a:r>
              <a:rPr lang="en-US" altLang="en-US" sz="2000" baseline="-25000"/>
              <a:t>1 </a:t>
            </a:r>
            <a:r>
              <a:rPr lang="en-US" altLang="en-US" sz="2000"/>
              <a:t>... X</a:t>
            </a:r>
            <a:r>
              <a:rPr lang="en-US" altLang="en-US" sz="2000" baseline="-25000"/>
              <a:t>m</a:t>
            </a:r>
            <a:r>
              <a:rPr lang="en-US" altLang="en-US" sz="2000"/>
              <a:t> S</a:t>
            </a:r>
            <a:r>
              <a:rPr lang="en-US" altLang="en-US" sz="2000" baseline="-25000"/>
              <a:t>m</a:t>
            </a:r>
            <a:r>
              <a:rPr lang="en-US" altLang="en-US" sz="2000"/>
              <a:t>, a</a:t>
            </a:r>
            <a:r>
              <a:rPr lang="en-US" altLang="en-US" sz="2000" baseline="-25000"/>
              <a:t>i</a:t>
            </a:r>
            <a:r>
              <a:rPr lang="en-US" altLang="en-US" sz="2000"/>
              <a:t> a</a:t>
            </a:r>
            <a:r>
              <a:rPr lang="en-US" altLang="en-US" sz="2000" baseline="-25000"/>
              <a:t>i+1</a:t>
            </a:r>
            <a:r>
              <a:rPr lang="en-US" altLang="en-US" sz="2000"/>
              <a:t> ... a</a:t>
            </a:r>
            <a:r>
              <a:rPr lang="en-US" altLang="en-US" sz="2000" baseline="-25000"/>
              <a:t>n</a:t>
            </a:r>
            <a:r>
              <a:rPr lang="en-US" altLang="en-US" sz="2000"/>
              <a:t> $ )  </a:t>
            </a:r>
            <a:r>
              <a:rPr lang="en-US" altLang="en-US" sz="2000">
                <a:sym typeface="Wingdings" panose="05000000000000000000" pitchFamily="2" charset="2"/>
              </a:rPr>
              <a:t> </a:t>
            </a:r>
            <a:r>
              <a:rPr lang="en-US" altLang="en-US" sz="2000"/>
              <a:t>( S</a:t>
            </a:r>
            <a:r>
              <a:rPr lang="en-US" altLang="en-US" sz="2000" baseline="-25000"/>
              <a:t>o</a:t>
            </a:r>
            <a:r>
              <a:rPr lang="en-US" altLang="en-US" sz="2000"/>
              <a:t> X</a:t>
            </a:r>
            <a:r>
              <a:rPr lang="en-US" altLang="en-US" sz="2000" baseline="-25000"/>
              <a:t>1</a:t>
            </a:r>
            <a:r>
              <a:rPr lang="en-US" altLang="en-US" sz="2000"/>
              <a:t> S</a:t>
            </a:r>
            <a:r>
              <a:rPr lang="en-US" altLang="en-US" sz="2000" baseline="-25000"/>
              <a:t>1 </a:t>
            </a:r>
            <a:r>
              <a:rPr lang="en-US" altLang="en-US" sz="2000"/>
              <a:t>... X</a:t>
            </a:r>
            <a:r>
              <a:rPr lang="en-US" altLang="en-US" sz="2000" baseline="-25000"/>
              <a:t>m</a:t>
            </a:r>
            <a:r>
              <a:rPr lang="en-US" altLang="en-US" sz="2000"/>
              <a:t> S</a:t>
            </a:r>
            <a:r>
              <a:rPr lang="en-US" altLang="en-US" sz="2000" baseline="-25000"/>
              <a:t>m </a:t>
            </a:r>
            <a:r>
              <a:rPr lang="en-US" altLang="en-US" sz="2000">
                <a:solidFill>
                  <a:srgbClr val="CC0000"/>
                </a:solidFill>
              </a:rPr>
              <a:t>a</a:t>
            </a:r>
            <a:r>
              <a:rPr lang="en-US" altLang="en-US" sz="2000" baseline="-25000">
                <a:solidFill>
                  <a:srgbClr val="CC0000"/>
                </a:solidFill>
              </a:rPr>
              <a:t>i </a:t>
            </a:r>
            <a:r>
              <a:rPr lang="en-US" altLang="en-US" sz="2000">
                <a:solidFill>
                  <a:srgbClr val="CC0000"/>
                </a:solidFill>
              </a:rPr>
              <a:t>s</a:t>
            </a:r>
            <a:r>
              <a:rPr lang="en-US" altLang="en-US" sz="2000"/>
              <a:t>, a</a:t>
            </a:r>
            <a:r>
              <a:rPr lang="en-US" altLang="en-US" sz="2000" baseline="-25000"/>
              <a:t>i+1</a:t>
            </a:r>
            <a:r>
              <a:rPr lang="en-US" altLang="en-US" sz="2000"/>
              <a:t> ... a</a:t>
            </a:r>
            <a:r>
              <a:rPr lang="en-US" altLang="en-US" sz="2000" baseline="-25000"/>
              <a:t>n</a:t>
            </a:r>
            <a:r>
              <a:rPr lang="en-US" altLang="en-US" sz="2000"/>
              <a:t> $ )</a:t>
            </a:r>
          </a:p>
          <a:p>
            <a:pPr marL="457200" indent="-457200">
              <a:buNone/>
            </a:pPr>
            <a:endParaRPr lang="en-US" altLang="en-US" smtClean="0">
              <a:sym typeface="Wingdings" panose="05000000000000000000" pitchFamily="2" charset="2"/>
            </a:endParaRPr>
          </a:p>
          <a:p>
            <a:pPr marL="457200" indent="-457200">
              <a:buFontTx/>
              <a:buAutoNum type="arabicPeriod" startAt="2"/>
            </a:pPr>
            <a:r>
              <a:rPr lang="en-US" altLang="en-US" b="1" smtClean="0">
                <a:sym typeface="Wingdings" panose="05000000000000000000" pitchFamily="2" charset="2"/>
              </a:rPr>
              <a:t>reduce </a:t>
            </a:r>
            <a:r>
              <a:rPr lang="en-US" altLang="en-US" b="1" smtClean="0"/>
              <a:t>A</a:t>
            </a:r>
            <a:r>
              <a:rPr lang="en-US" altLang="en-US" b="1" smtClean="0">
                <a:sym typeface="Symbol" panose="05050102010706020507" pitchFamily="18" charset="2"/>
              </a:rPr>
              <a:t></a:t>
            </a:r>
            <a:r>
              <a:rPr lang="en-US" altLang="en-US" smtClean="0">
                <a:sym typeface="Symbol" panose="05050102010706020507" pitchFamily="18" charset="2"/>
              </a:rPr>
              <a:t>   (or </a:t>
            </a:r>
            <a:r>
              <a:rPr lang="en-US" altLang="en-US" b="1" smtClean="0">
                <a:latin typeface="Courier New" panose="02070309020205020404" pitchFamily="49" charset="0"/>
                <a:sym typeface="Symbol" panose="05050102010706020507" pitchFamily="18" charset="2"/>
              </a:rPr>
              <a:t>rn</a:t>
            </a:r>
            <a:r>
              <a:rPr lang="en-US" altLang="en-US" smtClean="0">
                <a:sym typeface="Symbol" panose="05050102010706020507" pitchFamily="18" charset="2"/>
              </a:rPr>
              <a:t> where n is a production number)</a:t>
            </a:r>
          </a:p>
          <a:p>
            <a:pPr marL="800100" lvl="1" indent="-342900"/>
            <a:r>
              <a:rPr lang="en-US" altLang="en-US">
                <a:sym typeface="Wingdings" panose="05000000000000000000" pitchFamily="2" charset="2"/>
              </a:rPr>
              <a:t>pop 2|</a:t>
            </a:r>
            <a:r>
              <a:rPr lang="en-US" altLang="en-US" b="1">
                <a:sym typeface="Symbol" panose="05050102010706020507" pitchFamily="18" charset="2"/>
              </a:rPr>
              <a:t></a:t>
            </a:r>
            <a:r>
              <a:rPr lang="en-US" altLang="en-US">
                <a:sym typeface="Wingdings" panose="05000000000000000000" pitchFamily="2" charset="2"/>
              </a:rPr>
              <a:t>|  (=r) items from the stack; </a:t>
            </a:r>
          </a:p>
          <a:p>
            <a:pPr marL="800100" lvl="1" indent="-342900"/>
            <a:r>
              <a:rPr lang="en-US" altLang="en-US">
                <a:sym typeface="Wingdings" panose="05000000000000000000" pitchFamily="2" charset="2"/>
              </a:rPr>
              <a:t>then push </a:t>
            </a:r>
            <a:r>
              <a:rPr lang="en-US" altLang="en-US" b="1">
                <a:sym typeface="Wingdings" panose="05000000000000000000" pitchFamily="2" charset="2"/>
              </a:rPr>
              <a:t>A</a:t>
            </a:r>
            <a:r>
              <a:rPr lang="en-US" altLang="en-US">
                <a:sym typeface="Wingdings" panose="05000000000000000000" pitchFamily="2" charset="2"/>
              </a:rPr>
              <a:t> and </a:t>
            </a:r>
            <a:r>
              <a:rPr lang="en-US" altLang="en-US" b="1">
                <a:sym typeface="Wingdings" panose="05000000000000000000" pitchFamily="2" charset="2"/>
              </a:rPr>
              <a:t>s</a:t>
            </a:r>
            <a:r>
              <a:rPr lang="en-US" altLang="en-US">
                <a:sym typeface="Wingdings" panose="05000000000000000000" pitchFamily="2" charset="2"/>
              </a:rPr>
              <a:t>  where  </a:t>
            </a:r>
            <a:r>
              <a:rPr lang="en-US" altLang="en-US" b="1">
                <a:sym typeface="Wingdings" panose="05000000000000000000" pitchFamily="2" charset="2"/>
              </a:rPr>
              <a:t>s=goto[s</a:t>
            </a:r>
            <a:r>
              <a:rPr lang="en-US" altLang="en-US" b="1" baseline="-25000">
                <a:sym typeface="Wingdings" panose="05000000000000000000" pitchFamily="2" charset="2"/>
              </a:rPr>
              <a:t>m-r</a:t>
            </a:r>
            <a:r>
              <a:rPr lang="en-US" altLang="en-US" b="1">
                <a:sym typeface="Wingdings" panose="05000000000000000000" pitchFamily="2" charset="2"/>
              </a:rPr>
              <a:t>,A]</a:t>
            </a:r>
          </a:p>
          <a:p>
            <a:pPr marL="457200" indent="-457200">
              <a:buNone/>
            </a:pPr>
            <a:r>
              <a:rPr lang="en-US" altLang="en-US" sz="800"/>
              <a:t>	</a:t>
            </a:r>
          </a:p>
          <a:p>
            <a:pPr marL="457200" indent="-457200">
              <a:buNone/>
            </a:pPr>
            <a:r>
              <a:rPr lang="en-US" altLang="en-US" sz="2000"/>
              <a:t>	( S</a:t>
            </a:r>
            <a:r>
              <a:rPr lang="en-US" altLang="en-US" sz="2000" baseline="-25000"/>
              <a:t>o</a:t>
            </a:r>
            <a:r>
              <a:rPr lang="en-US" altLang="en-US" sz="2000"/>
              <a:t> X</a:t>
            </a:r>
            <a:r>
              <a:rPr lang="en-US" altLang="en-US" sz="2000" baseline="-25000"/>
              <a:t>1</a:t>
            </a:r>
            <a:r>
              <a:rPr lang="en-US" altLang="en-US" sz="2000"/>
              <a:t> S</a:t>
            </a:r>
            <a:r>
              <a:rPr lang="en-US" altLang="en-US" sz="2000" baseline="-25000"/>
              <a:t>1 </a:t>
            </a:r>
            <a:r>
              <a:rPr lang="en-US" altLang="en-US" sz="2000"/>
              <a:t>... X</a:t>
            </a:r>
            <a:r>
              <a:rPr lang="en-US" altLang="en-US" sz="2000" baseline="-25000"/>
              <a:t>m</a:t>
            </a:r>
            <a:r>
              <a:rPr lang="en-US" altLang="en-US" sz="2000"/>
              <a:t> S</a:t>
            </a:r>
            <a:r>
              <a:rPr lang="en-US" altLang="en-US" sz="2000" baseline="-25000"/>
              <a:t>m</a:t>
            </a:r>
            <a:r>
              <a:rPr lang="en-US" altLang="en-US" sz="2000"/>
              <a:t>, a</a:t>
            </a:r>
            <a:r>
              <a:rPr lang="en-US" altLang="en-US" sz="2000" baseline="-25000"/>
              <a:t>i</a:t>
            </a:r>
            <a:r>
              <a:rPr lang="en-US" altLang="en-US" sz="2000"/>
              <a:t> a</a:t>
            </a:r>
            <a:r>
              <a:rPr lang="en-US" altLang="en-US" sz="2000" baseline="-25000"/>
              <a:t>i+1</a:t>
            </a:r>
            <a:r>
              <a:rPr lang="en-US" altLang="en-US" sz="2000"/>
              <a:t> ... a</a:t>
            </a:r>
            <a:r>
              <a:rPr lang="en-US" altLang="en-US" sz="2000" baseline="-25000"/>
              <a:t>n</a:t>
            </a:r>
            <a:r>
              <a:rPr lang="en-US" altLang="en-US" sz="2000"/>
              <a:t> $ )  </a:t>
            </a:r>
            <a:r>
              <a:rPr lang="en-US" altLang="en-US" sz="2000">
                <a:sym typeface="Wingdings" panose="05000000000000000000" pitchFamily="2" charset="2"/>
              </a:rPr>
              <a:t> </a:t>
            </a:r>
            <a:r>
              <a:rPr lang="en-US" altLang="en-US" sz="2000"/>
              <a:t>( S</a:t>
            </a:r>
            <a:r>
              <a:rPr lang="en-US" altLang="en-US" sz="2000" baseline="-25000"/>
              <a:t>o</a:t>
            </a:r>
            <a:r>
              <a:rPr lang="en-US" altLang="en-US" sz="2000"/>
              <a:t> X</a:t>
            </a:r>
            <a:r>
              <a:rPr lang="en-US" altLang="en-US" sz="2000" baseline="-25000"/>
              <a:t>1</a:t>
            </a:r>
            <a:r>
              <a:rPr lang="en-US" altLang="en-US" sz="2000"/>
              <a:t> S</a:t>
            </a:r>
            <a:r>
              <a:rPr lang="en-US" altLang="en-US" sz="2000" baseline="-25000"/>
              <a:t>1 </a:t>
            </a:r>
            <a:r>
              <a:rPr lang="en-US" altLang="en-US" sz="2000"/>
              <a:t>... X</a:t>
            </a:r>
            <a:r>
              <a:rPr lang="en-US" altLang="en-US" sz="2000" baseline="-25000"/>
              <a:t>m-r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CC0000"/>
                </a:solidFill>
              </a:rPr>
              <a:t>S</a:t>
            </a:r>
            <a:r>
              <a:rPr lang="en-US" altLang="en-US" sz="2000" baseline="-25000">
                <a:solidFill>
                  <a:srgbClr val="CC0000"/>
                </a:solidFill>
              </a:rPr>
              <a:t>m-r</a:t>
            </a:r>
            <a:r>
              <a:rPr lang="en-US" altLang="en-US" sz="2000" baseline="-25000"/>
              <a:t> </a:t>
            </a:r>
            <a:r>
              <a:rPr lang="en-US" altLang="en-US" sz="2000">
                <a:solidFill>
                  <a:srgbClr val="CC0000"/>
                </a:solidFill>
              </a:rPr>
              <a:t>A s</a:t>
            </a:r>
            <a:r>
              <a:rPr lang="en-US" altLang="en-US" sz="2000"/>
              <a:t>, a</a:t>
            </a:r>
            <a:r>
              <a:rPr lang="en-US" altLang="en-US" sz="2000" baseline="-25000"/>
              <a:t>i</a:t>
            </a:r>
            <a:r>
              <a:rPr lang="en-US" altLang="en-US" sz="2000"/>
              <a:t> ... a</a:t>
            </a:r>
            <a:r>
              <a:rPr lang="en-US" altLang="en-US" sz="2000" baseline="-25000"/>
              <a:t>n</a:t>
            </a:r>
            <a:r>
              <a:rPr lang="en-US" altLang="en-US" sz="2000"/>
              <a:t> $ )</a:t>
            </a:r>
          </a:p>
          <a:p>
            <a:pPr marL="457200" indent="-457200">
              <a:buNone/>
            </a:pPr>
            <a:endParaRPr lang="en-US" altLang="en-US" sz="900"/>
          </a:p>
          <a:p>
            <a:pPr marL="800100" lvl="1" indent="-342900"/>
            <a:r>
              <a:rPr lang="en-US" altLang="en-US"/>
              <a:t>Output is the reducing production </a:t>
            </a:r>
            <a:r>
              <a:rPr lang="en-US" altLang="en-US">
                <a:sym typeface="Wingdings" panose="05000000000000000000" pitchFamily="2" charset="2"/>
              </a:rPr>
              <a:t>reduce </a:t>
            </a:r>
            <a:r>
              <a:rPr lang="en-US" altLang="en-US"/>
              <a:t>A</a:t>
            </a:r>
            <a:r>
              <a:rPr lang="en-US" altLang="en-US">
                <a:sym typeface="Symbol" panose="05050102010706020507" pitchFamily="18" charset="2"/>
              </a:rPr>
              <a:t></a:t>
            </a:r>
            <a:r>
              <a:rPr lang="en-US" altLang="en-US" sz="1800">
                <a:sym typeface="Symbol" panose="05050102010706020507" pitchFamily="18" charset="2"/>
              </a:rPr>
              <a:t> </a:t>
            </a:r>
            <a:endParaRPr lang="en-US" altLang="en-US" sz="1600"/>
          </a:p>
          <a:p>
            <a:pPr marL="457200" indent="-457200">
              <a:buFontTx/>
              <a:buAutoNum type="arabicPeriod"/>
            </a:pPr>
            <a:endParaRPr lang="en-US" altLang="en-US" smtClean="0">
              <a:sym typeface="Wingdings" panose="05000000000000000000" pitchFamily="2" charset="2"/>
            </a:endParaRPr>
          </a:p>
          <a:p>
            <a:pPr marL="457200" indent="-457200">
              <a:buFontTx/>
              <a:buAutoNum type="arabicPeriod" startAt="3"/>
            </a:pPr>
            <a:r>
              <a:rPr lang="en-US" altLang="en-US" b="1" smtClean="0"/>
              <a:t>Accept</a:t>
            </a:r>
            <a:r>
              <a:rPr lang="en-US" altLang="en-US" smtClean="0"/>
              <a:t> – Parsing successfully completed</a:t>
            </a:r>
          </a:p>
          <a:p>
            <a:pPr marL="457200" indent="-457200">
              <a:buFontTx/>
              <a:buAutoNum type="arabicPeriod" startAt="3"/>
            </a:pPr>
            <a:endParaRPr lang="en-US" altLang="en-US" smtClean="0"/>
          </a:p>
          <a:p>
            <a:pPr marL="457200" indent="-457200">
              <a:buFontTx/>
              <a:buAutoNum type="arabicPeriod" startAt="3"/>
            </a:pPr>
            <a:r>
              <a:rPr lang="en-US" altLang="en-US" b="1" smtClean="0"/>
              <a:t>Error</a:t>
            </a:r>
            <a:r>
              <a:rPr lang="en-US" altLang="en-US" smtClean="0"/>
              <a:t>  -- Parser detected an error (an empty entry in the action table)</a:t>
            </a:r>
          </a:p>
        </p:txBody>
      </p:sp>
    </p:spTree>
    <p:extLst>
      <p:ext uri="{BB962C8B-B14F-4D97-AF65-F5344CB8AC3E}">
        <p14:creationId xmlns:p14="http://schemas.microsoft.com/office/powerpoint/2010/main" val="5943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Compiler Design- Unit-3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Reduce Action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ym typeface="Wingdings" panose="05000000000000000000" pitchFamily="2" charset="2"/>
              </a:rPr>
              <a:t>pop 2|</a:t>
            </a:r>
            <a:r>
              <a:rPr lang="en-US" altLang="en-US" b="1" smtClean="0">
                <a:sym typeface="Symbol" panose="05050102010706020507" pitchFamily="18" charset="2"/>
              </a:rPr>
              <a:t></a:t>
            </a:r>
            <a:r>
              <a:rPr lang="en-US" altLang="en-US" smtClean="0">
                <a:sym typeface="Wingdings" panose="05000000000000000000" pitchFamily="2" charset="2"/>
              </a:rPr>
              <a:t>|  (=r) items from the stack;  let us assume that </a:t>
            </a:r>
            <a:r>
              <a:rPr lang="en-US" altLang="en-US" b="1" smtClean="0">
                <a:sym typeface="Symbol" panose="05050102010706020507" pitchFamily="18" charset="2"/>
              </a:rPr>
              <a:t></a:t>
            </a:r>
            <a:r>
              <a:rPr lang="en-US" altLang="en-US" smtClean="0">
                <a:sym typeface="Wingdings" panose="05000000000000000000" pitchFamily="2" charset="2"/>
              </a:rPr>
              <a:t> = Y</a:t>
            </a:r>
            <a:r>
              <a:rPr lang="en-US" altLang="en-US" baseline="-25000" smtClean="0">
                <a:sym typeface="Wingdings" panose="05000000000000000000" pitchFamily="2" charset="2"/>
              </a:rPr>
              <a:t>1</a:t>
            </a:r>
            <a:r>
              <a:rPr lang="en-US" altLang="en-US" smtClean="0">
                <a:sym typeface="Wingdings" panose="05000000000000000000" pitchFamily="2" charset="2"/>
              </a:rPr>
              <a:t>Y</a:t>
            </a:r>
            <a:r>
              <a:rPr lang="en-US" altLang="en-US" baseline="-25000" smtClean="0">
                <a:sym typeface="Wingdings" panose="05000000000000000000" pitchFamily="2" charset="2"/>
              </a:rPr>
              <a:t>2</a:t>
            </a:r>
            <a:r>
              <a:rPr lang="en-US" altLang="en-US" smtClean="0">
                <a:sym typeface="Wingdings" panose="05000000000000000000" pitchFamily="2" charset="2"/>
              </a:rPr>
              <a:t>...Y</a:t>
            </a:r>
            <a:r>
              <a:rPr lang="en-US" altLang="en-US" baseline="-25000" smtClean="0">
                <a:sym typeface="Wingdings" panose="05000000000000000000" pitchFamily="2" charset="2"/>
              </a:rPr>
              <a:t>r</a:t>
            </a:r>
            <a:endParaRPr lang="en-US" altLang="en-US" smtClean="0">
              <a:sym typeface="Wingdings" panose="05000000000000000000" pitchFamily="2" charset="2"/>
            </a:endParaRPr>
          </a:p>
          <a:p>
            <a:r>
              <a:rPr lang="en-US" altLang="en-US" smtClean="0">
                <a:sym typeface="Wingdings" panose="05000000000000000000" pitchFamily="2" charset="2"/>
              </a:rPr>
              <a:t>then push </a:t>
            </a:r>
            <a:r>
              <a:rPr lang="en-US" altLang="en-US" b="1" smtClean="0">
                <a:sym typeface="Wingdings" panose="05000000000000000000" pitchFamily="2" charset="2"/>
              </a:rPr>
              <a:t>A</a:t>
            </a:r>
            <a:r>
              <a:rPr lang="en-US" altLang="en-US" smtClean="0">
                <a:sym typeface="Wingdings" panose="05000000000000000000" pitchFamily="2" charset="2"/>
              </a:rPr>
              <a:t> and </a:t>
            </a:r>
            <a:r>
              <a:rPr lang="en-US" altLang="en-US" b="1" smtClean="0">
                <a:sym typeface="Wingdings" panose="05000000000000000000" pitchFamily="2" charset="2"/>
              </a:rPr>
              <a:t>s</a:t>
            </a:r>
            <a:r>
              <a:rPr lang="en-US" altLang="en-US" smtClean="0">
                <a:sym typeface="Wingdings" panose="05000000000000000000" pitchFamily="2" charset="2"/>
              </a:rPr>
              <a:t>  where  </a:t>
            </a:r>
            <a:r>
              <a:rPr lang="en-US" altLang="en-US" b="1" smtClean="0">
                <a:sym typeface="Wingdings" panose="05000000000000000000" pitchFamily="2" charset="2"/>
              </a:rPr>
              <a:t>s=goto[s</a:t>
            </a:r>
            <a:r>
              <a:rPr lang="en-US" altLang="en-US" b="1" baseline="-25000" smtClean="0">
                <a:sym typeface="Wingdings" panose="05000000000000000000" pitchFamily="2" charset="2"/>
              </a:rPr>
              <a:t>m-r</a:t>
            </a:r>
            <a:r>
              <a:rPr lang="en-US" altLang="en-US" b="1" smtClean="0">
                <a:sym typeface="Wingdings" panose="05000000000000000000" pitchFamily="2" charset="2"/>
              </a:rPr>
              <a:t>,A]</a:t>
            </a:r>
          </a:p>
          <a:p>
            <a:pPr>
              <a:buFontTx/>
              <a:buNone/>
            </a:pPr>
            <a:r>
              <a:rPr lang="en-US" altLang="en-US" sz="800"/>
              <a:t>	</a:t>
            </a:r>
          </a:p>
          <a:p>
            <a:pPr>
              <a:buFontTx/>
              <a:buNone/>
            </a:pPr>
            <a:r>
              <a:rPr lang="en-US" altLang="en-US" smtClean="0"/>
              <a:t>	( S</a:t>
            </a:r>
            <a:r>
              <a:rPr lang="en-US" altLang="en-US" baseline="-25000" smtClean="0"/>
              <a:t>o</a:t>
            </a:r>
            <a:r>
              <a:rPr lang="en-US" altLang="en-US" smtClean="0"/>
              <a:t> X</a:t>
            </a:r>
            <a:r>
              <a:rPr lang="en-US" altLang="en-US" baseline="-25000" smtClean="0"/>
              <a:t>1</a:t>
            </a:r>
            <a:r>
              <a:rPr lang="en-US" altLang="en-US" smtClean="0"/>
              <a:t> S</a:t>
            </a:r>
            <a:r>
              <a:rPr lang="en-US" altLang="en-US" baseline="-25000" smtClean="0"/>
              <a:t>1 </a:t>
            </a:r>
            <a:r>
              <a:rPr lang="en-US" altLang="en-US" smtClean="0"/>
              <a:t>... X</a:t>
            </a:r>
            <a:r>
              <a:rPr lang="en-US" altLang="en-US" baseline="-25000" smtClean="0"/>
              <a:t>m-r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accent2"/>
                </a:solidFill>
              </a:rPr>
              <a:t>S</a:t>
            </a:r>
            <a:r>
              <a:rPr lang="en-US" altLang="en-US" baseline="-25000" smtClean="0">
                <a:solidFill>
                  <a:schemeClr val="accent2"/>
                </a:solidFill>
              </a:rPr>
              <a:t>m-r</a:t>
            </a:r>
            <a:r>
              <a:rPr lang="en-US" altLang="en-US" baseline="-25000" smtClean="0">
                <a:solidFill>
                  <a:srgbClr val="CC0000"/>
                </a:solidFill>
              </a:rPr>
              <a:t> </a:t>
            </a:r>
            <a:r>
              <a:rPr lang="en-US" altLang="en-US" smtClean="0">
                <a:solidFill>
                  <a:srgbClr val="CC0000"/>
                </a:solidFill>
              </a:rPr>
              <a:t>Y</a:t>
            </a:r>
            <a:r>
              <a:rPr lang="en-US" altLang="en-US" baseline="-25000" smtClean="0">
                <a:solidFill>
                  <a:srgbClr val="CC0000"/>
                </a:solidFill>
              </a:rPr>
              <a:t>1 </a:t>
            </a:r>
            <a:r>
              <a:rPr lang="en-US" altLang="en-US" smtClean="0">
                <a:solidFill>
                  <a:srgbClr val="CC0000"/>
                </a:solidFill>
              </a:rPr>
              <a:t>S</a:t>
            </a:r>
            <a:r>
              <a:rPr lang="en-US" altLang="en-US" baseline="-25000" smtClean="0">
                <a:solidFill>
                  <a:srgbClr val="CC0000"/>
                </a:solidFill>
              </a:rPr>
              <a:t>m-r </a:t>
            </a:r>
            <a:r>
              <a:rPr lang="en-US" altLang="en-US" smtClean="0">
                <a:solidFill>
                  <a:srgbClr val="CC0000"/>
                </a:solidFill>
              </a:rPr>
              <a:t>...Y</a:t>
            </a:r>
            <a:r>
              <a:rPr lang="en-US" altLang="en-US" baseline="-25000" smtClean="0">
                <a:solidFill>
                  <a:srgbClr val="CC0000"/>
                </a:solidFill>
              </a:rPr>
              <a:t>r </a:t>
            </a:r>
            <a:r>
              <a:rPr lang="en-US" altLang="en-US" smtClean="0">
                <a:solidFill>
                  <a:srgbClr val="CC0000"/>
                </a:solidFill>
              </a:rPr>
              <a:t>S</a:t>
            </a:r>
            <a:r>
              <a:rPr lang="en-US" altLang="en-US" baseline="-25000" smtClean="0">
                <a:solidFill>
                  <a:srgbClr val="CC0000"/>
                </a:solidFill>
              </a:rPr>
              <a:t>m</a:t>
            </a:r>
            <a:r>
              <a:rPr lang="en-US" altLang="en-US" smtClean="0"/>
              <a:t>, a</a:t>
            </a:r>
            <a:r>
              <a:rPr lang="en-US" altLang="en-US" baseline="-25000" smtClean="0"/>
              <a:t>i</a:t>
            </a:r>
            <a:r>
              <a:rPr lang="en-US" altLang="en-US" smtClean="0"/>
              <a:t> a</a:t>
            </a:r>
            <a:r>
              <a:rPr lang="en-US" altLang="en-US" baseline="-25000" smtClean="0"/>
              <a:t>i+1</a:t>
            </a:r>
            <a:r>
              <a:rPr lang="en-US" altLang="en-US" smtClean="0"/>
              <a:t> ... a</a:t>
            </a:r>
            <a:r>
              <a:rPr lang="en-US" altLang="en-US" baseline="-25000" smtClean="0"/>
              <a:t>n</a:t>
            </a:r>
            <a:r>
              <a:rPr lang="en-US" altLang="en-US" smtClean="0"/>
              <a:t> $ )  </a:t>
            </a:r>
          </a:p>
          <a:p>
            <a:pPr>
              <a:buFontTx/>
              <a:buNone/>
            </a:pPr>
            <a:r>
              <a:rPr lang="en-US" altLang="en-US" smtClean="0"/>
              <a:t> 		</a:t>
            </a:r>
            <a:r>
              <a:rPr lang="en-US" altLang="en-US" smtClean="0">
                <a:sym typeface="Wingdings" panose="05000000000000000000" pitchFamily="2" charset="2"/>
              </a:rPr>
              <a:t> </a:t>
            </a:r>
            <a:r>
              <a:rPr lang="en-US" altLang="en-US" smtClean="0"/>
              <a:t>( S</a:t>
            </a:r>
            <a:r>
              <a:rPr lang="en-US" altLang="en-US" baseline="-25000" smtClean="0"/>
              <a:t>o</a:t>
            </a:r>
            <a:r>
              <a:rPr lang="en-US" altLang="en-US" smtClean="0"/>
              <a:t> X</a:t>
            </a:r>
            <a:r>
              <a:rPr lang="en-US" altLang="en-US" baseline="-25000" smtClean="0"/>
              <a:t>1</a:t>
            </a:r>
            <a:r>
              <a:rPr lang="en-US" altLang="en-US" smtClean="0"/>
              <a:t> S</a:t>
            </a:r>
            <a:r>
              <a:rPr lang="en-US" altLang="en-US" baseline="-25000" smtClean="0"/>
              <a:t>1 </a:t>
            </a:r>
            <a:r>
              <a:rPr lang="en-US" altLang="en-US" smtClean="0"/>
              <a:t>... X</a:t>
            </a:r>
            <a:r>
              <a:rPr lang="en-US" altLang="en-US" baseline="-25000" smtClean="0"/>
              <a:t>m-r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accent2"/>
                </a:solidFill>
              </a:rPr>
              <a:t>S</a:t>
            </a:r>
            <a:r>
              <a:rPr lang="en-US" altLang="en-US" baseline="-25000" smtClean="0">
                <a:solidFill>
                  <a:schemeClr val="accent2"/>
                </a:solidFill>
              </a:rPr>
              <a:t>m-r</a:t>
            </a:r>
            <a:r>
              <a:rPr lang="en-US" altLang="en-US" baseline="-25000" smtClean="0"/>
              <a:t> </a:t>
            </a:r>
            <a:r>
              <a:rPr lang="en-US" altLang="en-US" smtClean="0">
                <a:solidFill>
                  <a:srgbClr val="CC0000"/>
                </a:solidFill>
              </a:rPr>
              <a:t>A s</a:t>
            </a:r>
            <a:r>
              <a:rPr lang="en-US" altLang="en-US" smtClean="0"/>
              <a:t>, a</a:t>
            </a:r>
            <a:r>
              <a:rPr lang="en-US" altLang="en-US" baseline="-25000" smtClean="0"/>
              <a:t>i</a:t>
            </a:r>
            <a:r>
              <a:rPr lang="en-US" altLang="en-US" smtClean="0"/>
              <a:t> ... a</a:t>
            </a:r>
            <a:r>
              <a:rPr lang="en-US" altLang="en-US" baseline="-25000" smtClean="0"/>
              <a:t>n</a:t>
            </a:r>
            <a:r>
              <a:rPr lang="en-US" altLang="en-US" smtClean="0"/>
              <a:t> $ )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In fact, </a:t>
            </a:r>
            <a:r>
              <a:rPr lang="en-US" altLang="en-US" smtClean="0">
                <a:sym typeface="Wingdings" panose="05000000000000000000" pitchFamily="2" charset="2"/>
              </a:rPr>
              <a:t>Y</a:t>
            </a:r>
            <a:r>
              <a:rPr lang="en-US" altLang="en-US" baseline="-25000" smtClean="0">
                <a:sym typeface="Wingdings" panose="05000000000000000000" pitchFamily="2" charset="2"/>
              </a:rPr>
              <a:t>1</a:t>
            </a:r>
            <a:r>
              <a:rPr lang="en-US" altLang="en-US" smtClean="0">
                <a:sym typeface="Wingdings" panose="05000000000000000000" pitchFamily="2" charset="2"/>
              </a:rPr>
              <a:t>Y</a:t>
            </a:r>
            <a:r>
              <a:rPr lang="en-US" altLang="en-US" baseline="-25000" smtClean="0">
                <a:sym typeface="Wingdings" panose="05000000000000000000" pitchFamily="2" charset="2"/>
              </a:rPr>
              <a:t>2</a:t>
            </a:r>
            <a:r>
              <a:rPr lang="en-US" altLang="en-US" smtClean="0">
                <a:sym typeface="Wingdings" panose="05000000000000000000" pitchFamily="2" charset="2"/>
              </a:rPr>
              <a:t>...Y</a:t>
            </a:r>
            <a:r>
              <a:rPr lang="en-US" altLang="en-US" baseline="-25000" smtClean="0">
                <a:sym typeface="Wingdings" panose="05000000000000000000" pitchFamily="2" charset="2"/>
              </a:rPr>
              <a:t>r </a:t>
            </a:r>
            <a:r>
              <a:rPr lang="en-US" altLang="en-US" smtClean="0">
                <a:sym typeface="Wingdings" panose="05000000000000000000" pitchFamily="2" charset="2"/>
              </a:rPr>
              <a:t> is a handle.</a:t>
            </a:r>
          </a:p>
          <a:p>
            <a:endParaRPr lang="en-US" altLang="en-US" sz="80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mtClean="0"/>
              <a:t>	X</a:t>
            </a:r>
            <a:r>
              <a:rPr lang="en-US" altLang="en-US" baseline="-25000" smtClean="0"/>
              <a:t>1</a:t>
            </a:r>
            <a:r>
              <a:rPr lang="en-US" altLang="en-US" smtClean="0"/>
              <a:t> ... X</a:t>
            </a:r>
            <a:r>
              <a:rPr lang="en-US" altLang="en-US" baseline="-25000" smtClean="0"/>
              <a:t>m-r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CC0000"/>
                </a:solidFill>
              </a:rPr>
              <a:t>A</a:t>
            </a:r>
            <a:r>
              <a:rPr lang="en-US" altLang="en-US" smtClean="0"/>
              <a:t> a</a:t>
            </a:r>
            <a:r>
              <a:rPr lang="en-US" altLang="en-US" baseline="-25000" smtClean="0"/>
              <a:t>i</a:t>
            </a:r>
            <a:r>
              <a:rPr lang="en-US" altLang="en-US" smtClean="0"/>
              <a:t> ... a</a:t>
            </a:r>
            <a:r>
              <a:rPr lang="en-US" altLang="en-US" baseline="-25000" smtClean="0"/>
              <a:t>n</a:t>
            </a:r>
            <a:r>
              <a:rPr lang="en-US" altLang="en-US" smtClean="0"/>
              <a:t> $ </a:t>
            </a:r>
            <a:r>
              <a:rPr lang="en-US" altLang="en-US" smtClean="0">
                <a:sym typeface="Symbol" panose="05050102010706020507" pitchFamily="18" charset="2"/>
              </a:rPr>
              <a:t></a:t>
            </a:r>
            <a:r>
              <a:rPr lang="en-US" altLang="en-US" smtClean="0"/>
              <a:t> X</a:t>
            </a:r>
            <a:r>
              <a:rPr lang="en-US" altLang="en-US" baseline="-25000" smtClean="0"/>
              <a:t>1</a:t>
            </a:r>
            <a:r>
              <a:rPr lang="en-US" altLang="en-US" smtClean="0"/>
              <a:t> ... X</a:t>
            </a:r>
            <a:r>
              <a:rPr lang="en-US" altLang="en-US" baseline="-25000" smtClean="0"/>
              <a:t>m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CC0000"/>
                </a:solidFill>
              </a:rPr>
              <a:t>Y</a:t>
            </a:r>
            <a:r>
              <a:rPr lang="en-US" altLang="en-US" baseline="-25000" smtClean="0">
                <a:solidFill>
                  <a:srgbClr val="CC0000"/>
                </a:solidFill>
              </a:rPr>
              <a:t>1</a:t>
            </a:r>
            <a:r>
              <a:rPr lang="en-US" altLang="en-US" smtClean="0">
                <a:solidFill>
                  <a:srgbClr val="CC0000"/>
                </a:solidFill>
              </a:rPr>
              <a:t>...Y</a:t>
            </a:r>
            <a:r>
              <a:rPr lang="en-US" altLang="en-US" baseline="-25000" smtClean="0">
                <a:solidFill>
                  <a:srgbClr val="CC0000"/>
                </a:solidFill>
              </a:rPr>
              <a:t>r</a:t>
            </a:r>
            <a:r>
              <a:rPr lang="en-US" altLang="en-US" smtClean="0"/>
              <a:t> a</a:t>
            </a:r>
            <a:r>
              <a:rPr lang="en-US" altLang="en-US" baseline="-25000" smtClean="0"/>
              <a:t>i</a:t>
            </a:r>
            <a:r>
              <a:rPr lang="en-US" altLang="en-US" smtClean="0"/>
              <a:t> a</a:t>
            </a:r>
            <a:r>
              <a:rPr lang="en-US" altLang="en-US" baseline="-25000" smtClean="0"/>
              <a:t>i+1</a:t>
            </a:r>
            <a:r>
              <a:rPr lang="en-US" altLang="en-US" smtClean="0"/>
              <a:t> ... a</a:t>
            </a:r>
            <a:r>
              <a:rPr lang="en-US" altLang="en-US" baseline="-25000" smtClean="0"/>
              <a:t>n</a:t>
            </a:r>
            <a:r>
              <a:rPr lang="en-US" altLang="en-US" smtClean="0"/>
              <a:t> $</a:t>
            </a:r>
          </a:p>
          <a:p>
            <a:pPr>
              <a:buFontTx/>
              <a:buNone/>
            </a:pPr>
            <a:endParaRPr lang="en-US" altLang="en-US" smtClean="0">
              <a:sym typeface="Wingdings" panose="05000000000000000000" pitchFamily="2" charset="2"/>
            </a:endParaRP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48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17F19D81EBEB44BF4CB7B0C6E477EC" ma:contentTypeVersion="3" ma:contentTypeDescription="Create a new document." ma:contentTypeScope="" ma:versionID="ff8283cc494650b85d6c6965bb6a8617">
  <xsd:schema xmlns:xsd="http://www.w3.org/2001/XMLSchema" xmlns:xs="http://www.w3.org/2001/XMLSchema" xmlns:p="http://schemas.microsoft.com/office/2006/metadata/properties" xmlns:ns2="d9ab1c18-2e9f-4a57-ab77-4bf221f92dd5" targetNamespace="http://schemas.microsoft.com/office/2006/metadata/properties" ma:root="true" ma:fieldsID="74fada640e226d9f17c76f0a65a23601" ns2:_="">
    <xsd:import namespace="d9ab1c18-2e9f-4a57-ab77-4bf221f92d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ab1c18-2e9f-4a57-ab77-4bf221f92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C66534-50B1-4A84-B4A5-E602628A3E6C}"/>
</file>

<file path=customXml/itemProps2.xml><?xml version="1.0" encoding="utf-8"?>
<ds:datastoreItem xmlns:ds="http://schemas.openxmlformats.org/officeDocument/2006/customXml" ds:itemID="{B1661734-E660-4166-819E-60E154DE4FDA}"/>
</file>

<file path=customXml/itemProps3.xml><?xml version="1.0" encoding="utf-8"?>
<ds:datastoreItem xmlns:ds="http://schemas.openxmlformats.org/officeDocument/2006/customXml" ds:itemID="{E79DCA9A-DB50-4225-AB8B-71AD6766EE0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3238</Words>
  <Application>Microsoft Office PowerPoint</Application>
  <PresentationFormat>Widescreen</PresentationFormat>
  <Paragraphs>1115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LR Parsers</vt:lpstr>
      <vt:lpstr>Introduction to LR Parsing </vt:lpstr>
      <vt:lpstr>Why LR Parsers? </vt:lpstr>
      <vt:lpstr>LR Parsers</vt:lpstr>
      <vt:lpstr>LR Parsers</vt:lpstr>
      <vt:lpstr>LR Parsing Algorithm</vt:lpstr>
      <vt:lpstr>A Configuration of LR Parsing Algorithm</vt:lpstr>
      <vt:lpstr>Actions of A LR-Parser</vt:lpstr>
      <vt:lpstr>Reduce Action</vt:lpstr>
      <vt:lpstr>(SLR) Parsing Tables for Expression Grammar</vt:lpstr>
      <vt:lpstr>Actions of A (S)LR-Parser -- Example</vt:lpstr>
      <vt:lpstr>Constructing SLR Parsing Tables – LR(0) Item</vt:lpstr>
      <vt:lpstr>The Closure Operation</vt:lpstr>
      <vt:lpstr>The Closure Operation  -- Example</vt:lpstr>
      <vt:lpstr>Goto Operation</vt:lpstr>
      <vt:lpstr>Construction of The Canonical LR(0) Collection</vt:lpstr>
      <vt:lpstr>The Canonical LR(0) Collection -- Example</vt:lpstr>
      <vt:lpstr>Transition Diagram (DFA) of Goto Function</vt:lpstr>
      <vt:lpstr>Constructing SLR Parsing Table  (of an augumented grammar G’)</vt:lpstr>
      <vt:lpstr>Parsing Tables of Expression Grammar</vt:lpstr>
      <vt:lpstr>Another Example </vt:lpstr>
      <vt:lpstr>Contd…</vt:lpstr>
      <vt:lpstr>Contd…</vt:lpstr>
      <vt:lpstr>Contd…</vt:lpstr>
      <vt:lpstr>LR(0) Table </vt:lpstr>
      <vt:lpstr>LR(0) Table Entry Explanation</vt:lpstr>
      <vt:lpstr>Contd…</vt:lpstr>
      <vt:lpstr>SLR(1) Grammar</vt:lpstr>
      <vt:lpstr>shift/reduce and reduce/reduce conflicts</vt:lpstr>
      <vt:lpstr>Conflict Example</vt:lpstr>
      <vt:lpstr>Conflict Example2</vt:lpstr>
      <vt:lpstr>Constructing Canonical LR(1) Parsing Tables</vt:lpstr>
      <vt:lpstr>LR(1) Item</vt:lpstr>
      <vt:lpstr>LR(1) Item  (cont.)</vt:lpstr>
      <vt:lpstr>Canonical Collection of Sets of LR(1) Items</vt:lpstr>
      <vt:lpstr>goto operation</vt:lpstr>
      <vt:lpstr>Construction of The Canonical LR(1) Collection</vt:lpstr>
      <vt:lpstr>A Short Notation for The Sets of LR(1) Items</vt:lpstr>
      <vt:lpstr>Canonical LR(1) Collection -- Example</vt:lpstr>
      <vt:lpstr>Canonical LR(1) Collection – Example2</vt:lpstr>
      <vt:lpstr>Construction of LR(1) Parsing Tables</vt:lpstr>
      <vt:lpstr>LR(1) Parsing Tables – (for Example2)</vt:lpstr>
      <vt:lpstr>LALR Parsing Tables</vt:lpstr>
      <vt:lpstr>Creating LALR Parsing Tables</vt:lpstr>
      <vt:lpstr>The Core of A Set of LR(1) Items</vt:lpstr>
      <vt:lpstr>Creation of LALR Parsing Tables</vt:lpstr>
      <vt:lpstr>Shift/Reduce Conflict</vt:lpstr>
      <vt:lpstr>Reduce/Reduce Conflict</vt:lpstr>
      <vt:lpstr>Canonical LALR(1) Collection – Example2</vt:lpstr>
      <vt:lpstr>LALR(1) Parsing Tables – (for Example2)</vt:lpstr>
      <vt:lpstr>Using Ambiguous Grammars</vt:lpstr>
      <vt:lpstr>Sets of LR(0) Items for Ambiguous Grammar</vt:lpstr>
      <vt:lpstr>SLR-Parsing Tables for Ambiguous Grammar</vt:lpstr>
      <vt:lpstr>SLR-Parsing Tables for Ambiguous Grammar</vt:lpstr>
      <vt:lpstr>SLR-Parsing Tables for Ambiguous Grammar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 Parsers</dc:title>
  <dc:creator>Windows User</dc:creator>
  <cp:lastModifiedBy>Windows User</cp:lastModifiedBy>
  <cp:revision>1</cp:revision>
  <dcterms:created xsi:type="dcterms:W3CDTF">2023-06-19T10:16:44Z</dcterms:created>
  <dcterms:modified xsi:type="dcterms:W3CDTF">2023-06-19T10:16:58Z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0x0101002D17F19D81EBEB44BF4CB7B0C6E477EC</vt:lpwstr>
  </property>
</Properties>
</file>