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3"/>
  </p:sldMasterIdLst>
  <p:notesMasterIdLst>
    <p:notesMasterId r:id="rId64"/>
  </p:notesMasterIdLst>
  <p:sldIdLst>
    <p:sldId id="256" r:id="rId4"/>
    <p:sldId id="295" r:id="rId5"/>
    <p:sldId id="296" r:id="rId6"/>
    <p:sldId id="259" r:id="rId7"/>
    <p:sldId id="293" r:id="rId8"/>
    <p:sldId id="294" r:id="rId9"/>
    <p:sldId id="297" r:id="rId10"/>
    <p:sldId id="298" r:id="rId11"/>
    <p:sldId id="299" r:id="rId12"/>
    <p:sldId id="300" r:id="rId13"/>
    <p:sldId id="301" r:id="rId14"/>
    <p:sldId id="303" r:id="rId15"/>
    <p:sldId id="302" r:id="rId16"/>
    <p:sldId id="304" r:id="rId17"/>
    <p:sldId id="266" r:id="rId18"/>
    <p:sldId id="267" r:id="rId19"/>
    <p:sldId id="268" r:id="rId20"/>
    <p:sldId id="269" r:id="rId21"/>
    <p:sldId id="305" r:id="rId22"/>
    <p:sldId id="272" r:id="rId23"/>
    <p:sldId id="306" r:id="rId24"/>
    <p:sldId id="307" r:id="rId25"/>
    <p:sldId id="308" r:id="rId26"/>
    <p:sldId id="309" r:id="rId27"/>
    <p:sldId id="310" r:id="rId28"/>
    <p:sldId id="311" r:id="rId29"/>
    <p:sldId id="312" r:id="rId30"/>
    <p:sldId id="313" r:id="rId31"/>
    <p:sldId id="314" r:id="rId32"/>
    <p:sldId id="315" r:id="rId33"/>
    <p:sldId id="316" r:id="rId34"/>
    <p:sldId id="317" r:id="rId35"/>
    <p:sldId id="318" r:id="rId36"/>
    <p:sldId id="319" r:id="rId37"/>
    <p:sldId id="320" r:id="rId38"/>
    <p:sldId id="321" r:id="rId39"/>
    <p:sldId id="322" r:id="rId40"/>
    <p:sldId id="323" r:id="rId41"/>
    <p:sldId id="324" r:id="rId42"/>
    <p:sldId id="325" r:id="rId43"/>
    <p:sldId id="326" r:id="rId44"/>
    <p:sldId id="327" r:id="rId45"/>
    <p:sldId id="328" r:id="rId46"/>
    <p:sldId id="329" r:id="rId47"/>
    <p:sldId id="330" r:id="rId48"/>
    <p:sldId id="331" r:id="rId49"/>
    <p:sldId id="332" r:id="rId50"/>
    <p:sldId id="333" r:id="rId51"/>
    <p:sldId id="334" r:id="rId52"/>
    <p:sldId id="335" r:id="rId53"/>
    <p:sldId id="336" r:id="rId54"/>
    <p:sldId id="337" r:id="rId55"/>
    <p:sldId id="338" r:id="rId56"/>
    <p:sldId id="339" r:id="rId57"/>
    <p:sldId id="340" r:id="rId58"/>
    <p:sldId id="341" r:id="rId59"/>
    <p:sldId id="342" r:id="rId60"/>
    <p:sldId id="343" r:id="rId61"/>
    <p:sldId id="344" r:id="rId62"/>
    <p:sldId id="345" r:id="rId6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63" Type="http://schemas.openxmlformats.org/officeDocument/2006/relationships/slide" Target="slides/slide60.xml"/><Relationship Id="rId68" Type="http://schemas.openxmlformats.org/officeDocument/2006/relationships/tableStyles" Target="tableStyles.xml"/><Relationship Id="rId7" Type="http://schemas.openxmlformats.org/officeDocument/2006/relationships/slide" Target="slides/slide4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viewProps" Target="viewProps.xml"/><Relationship Id="rId5" Type="http://schemas.openxmlformats.org/officeDocument/2006/relationships/slide" Target="slides/slide2.xml"/><Relationship Id="rId61" Type="http://schemas.openxmlformats.org/officeDocument/2006/relationships/slide" Target="slides/slide58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1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theme" Target="theme/theme1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A47E81B-D634-3DB2-F217-688BE6DA09D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4CCEDB-FA40-7FC9-F213-CD09E8256033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33C75A45-8741-4342-A988-9CCBB38DE07A}" type="datetimeFigureOut">
              <a:rPr lang="en-US"/>
              <a:pPr>
                <a:defRPr/>
              </a:pPr>
              <a:t>7/17/2023</a:t>
            </a:fld>
            <a:endParaRPr lang="en-IN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C051AA2A-DB87-C6D7-2D00-AF67A895F73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IN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D4E2774B-AE65-0C30-24C5-B14530E134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IN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8BEAE7-8427-78DB-1F14-9D2E513FDBB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2427DD-2560-C93D-89D2-ED97FC5A9C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fld id="{AD32BA4A-5448-4E15-AD14-2C3465E4DC41}" type="slidenum">
              <a:rPr lang="en-IN" altLang="en-US"/>
              <a:pPr/>
              <a:t>‹#›</a:t>
            </a:fld>
            <a:endParaRPr lang="en-I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>
            <a:extLst>
              <a:ext uri="{FF2B5EF4-FFF2-40B4-BE49-F238E27FC236}">
                <a16:creationId xmlns:a16="http://schemas.microsoft.com/office/drawing/2014/main" id="{0D7A3FF4-6755-A96C-6D0C-858075C2A96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>
            <a:extLst>
              <a:ext uri="{FF2B5EF4-FFF2-40B4-BE49-F238E27FC236}">
                <a16:creationId xmlns:a16="http://schemas.microsoft.com/office/drawing/2014/main" id="{B34770C5-26D3-69CD-B8E0-58A3E6F6009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IN" altLang="en-US"/>
          </a:p>
        </p:txBody>
      </p:sp>
      <p:sp>
        <p:nvSpPr>
          <p:cNvPr id="4100" name="Slide Number Placeholder 3">
            <a:extLst>
              <a:ext uri="{FF2B5EF4-FFF2-40B4-BE49-F238E27FC236}">
                <a16:creationId xmlns:a16="http://schemas.microsoft.com/office/drawing/2014/main" id="{177184D4-AD8A-E5C3-EE48-69A00DC65CC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EECF9BB-7617-4692-8434-392238A409EA}" type="slidenum">
              <a:rPr lang="en-IN" altLang="en-US"/>
              <a:pPr>
                <a:spcBef>
                  <a:spcPct val="0"/>
                </a:spcBef>
              </a:pPr>
              <a:t>1</a:t>
            </a:fld>
            <a:endParaRPr lang="en-I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9655578F-F576-61E5-C64C-2BEB671C3E4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lec02-parserCFG</a:t>
            </a:r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5476B1AF-0EF6-CCF8-1334-93EB137ECD06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059BFBE-5102-4579-A3FA-C76656CF4669}" type="datetime4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July 17, 2023</a:t>
            </a:fld>
            <a:endParaRPr lang="en-US"/>
          </a:p>
        </p:txBody>
      </p:sp>
      <p:sp>
        <p:nvSpPr>
          <p:cNvPr id="9220" name="Rectangle 7">
            <a:extLst>
              <a:ext uri="{FF2B5EF4-FFF2-40B4-BE49-F238E27FC236}">
                <a16:creationId xmlns:a16="http://schemas.microsoft.com/office/drawing/2014/main" id="{EC2A3E19-8254-DB9B-AB0F-123835D613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A27F3FB-B86C-4525-9ACB-65EB2F006663}" type="slidenum">
              <a:rPr lang="en-US" altLang="en-US"/>
              <a:pPr>
                <a:spcBef>
                  <a:spcPct val="0"/>
                </a:spcBef>
              </a:pPr>
              <a:t>5</a:t>
            </a:fld>
            <a:endParaRPr lang="en-US" altLang="en-US"/>
          </a:p>
        </p:txBody>
      </p:sp>
      <p:sp>
        <p:nvSpPr>
          <p:cNvPr id="9221" name="Rectangle 1026">
            <a:extLst>
              <a:ext uri="{FF2B5EF4-FFF2-40B4-BE49-F238E27FC236}">
                <a16:creationId xmlns:a16="http://schemas.microsoft.com/office/drawing/2014/main" id="{53E45ADF-8C37-60A1-A79E-F28C2A9CEFFA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22" name="Rectangle 1027">
            <a:extLst>
              <a:ext uri="{FF2B5EF4-FFF2-40B4-BE49-F238E27FC236}">
                <a16:creationId xmlns:a16="http://schemas.microsoft.com/office/drawing/2014/main" id="{A21A41F5-DEEC-BF88-6B38-174BF6DE46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8A890A-6783-A6C1-DA74-B7E1D3CAB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4B66EA-5291-4250-9E7E-A269585701EB}" type="datetimeFigureOut">
              <a:rPr lang="en-US"/>
              <a:pPr>
                <a:defRPr/>
              </a:pPr>
              <a:t>7/17/2023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FE750-DC9E-29D9-1AB8-5D3260A91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E74C3-4162-D648-E122-1BC07D2BF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FA5A9B-A803-467B-84EF-5A79FF37AB18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1318439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42C691-4CB1-9765-D1DD-FB5DEA677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B43F6B-5627-499C-B28B-85B8E774E648}" type="datetimeFigureOut">
              <a:rPr lang="en-US"/>
              <a:pPr>
                <a:defRPr/>
              </a:pPr>
              <a:t>7/17/2023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8CF16B-330A-5548-FD48-BB7870A47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CF37CD-9F03-FBA8-CCE5-F10EEFA7A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BAAF61-0B2A-4309-859C-92FCD12B321E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15020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9C5BDA-6E11-99C8-90B1-621F29D93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CF7EEE-E87B-4D0A-AEC9-43356B290311}" type="datetimeFigureOut">
              <a:rPr lang="en-US"/>
              <a:pPr>
                <a:defRPr/>
              </a:pPr>
              <a:t>7/17/2023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406DF0-F736-2C12-D9C8-8D75C7904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121D04-F1FF-FBA8-E348-176810A0A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E6AF76-C9C1-417B-9DB8-AD56798D8210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2099193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E1D14C-188B-603F-EF93-17FE2B6E9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6981B5-C6E4-4F10-B357-F1777DE01069}" type="datetimeFigureOut">
              <a:rPr lang="en-US"/>
              <a:pPr>
                <a:defRPr/>
              </a:pPr>
              <a:t>7/17/2023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5FA5DB-F3E5-D13B-8D97-5FA54EE12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36CA66-0E6D-1FA9-0E05-E5E80BF18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C249AC-8E64-43C0-97AF-BF33749E2DCA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343379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C843B1-38D5-FD9C-F6F0-2C048B32C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76DF70-AF1A-47E7-BF1F-5177671D09E5}" type="datetimeFigureOut">
              <a:rPr lang="en-US"/>
              <a:pPr>
                <a:defRPr/>
              </a:pPr>
              <a:t>7/17/2023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AF82B9-EB76-D611-F431-C46FDC9F1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2FD9AE-4DB7-885D-A6A6-206549AF9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A246F1-498D-4C14-BD18-6D6F62DBFEBC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1170104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9B1B5B27-019E-4AE1-6718-95CC1DAFF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CD42A7-6691-4DE1-88EB-45E104DD3182}" type="datetimeFigureOut">
              <a:rPr lang="en-US"/>
              <a:pPr>
                <a:defRPr/>
              </a:pPr>
              <a:t>7/17/2023</a:t>
            </a:fld>
            <a:endParaRPr lang="en-IN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1AA6260-62BC-E22E-426F-A36E7EF42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E4A5924-DA9B-CBEE-FFD3-B0CE263EB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C4DA4A-47F7-423B-99FB-7B6BCB67BD65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1660479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9ED40FC9-1ECB-1D20-6C71-9786A993D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DDB2EC-A40C-43A8-8B24-685CF9ED3180}" type="datetimeFigureOut">
              <a:rPr lang="en-US"/>
              <a:pPr>
                <a:defRPr/>
              </a:pPr>
              <a:t>7/17/2023</a:t>
            </a:fld>
            <a:endParaRPr lang="en-IN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D996D085-7DD5-922C-E046-CB1CFDF28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9B812B6-BC74-13EE-F0FE-D05EB273D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D4651E-7BB3-4C8D-9DFF-77F00C6BA665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1579864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04DB0138-B1FD-CDC0-DC48-67136F940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FC5109-1573-4DC1-9B1C-D78F70CA48D0}" type="datetimeFigureOut">
              <a:rPr lang="en-US"/>
              <a:pPr>
                <a:defRPr/>
              </a:pPr>
              <a:t>7/17/2023</a:t>
            </a:fld>
            <a:endParaRPr lang="en-IN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2006F30B-E455-9C5C-C19B-598F00062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38AF233-8729-2A65-177A-3D64CE0C8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7DC5A2-ABEE-4661-8210-1321E2223EEC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1470261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10AA36C3-6E7E-D395-4565-5298C212A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EC4656-84E1-469D-A33C-EC27824DF393}" type="datetimeFigureOut">
              <a:rPr lang="en-US"/>
              <a:pPr>
                <a:defRPr/>
              </a:pPr>
              <a:t>7/17/2023</a:t>
            </a:fld>
            <a:endParaRPr lang="en-IN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FCEAA0E5-B77A-43B5-70E6-C83C11E49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9AEFFACC-7426-4E84-ADC8-AC2F76E7B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03A59D-7A5F-4982-9E36-A706BBCEE374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2408358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B6C36D2-D468-A5C8-7181-982022791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11240B-D7BF-402D-840C-2FCDFDBACB68}" type="datetimeFigureOut">
              <a:rPr lang="en-US"/>
              <a:pPr>
                <a:defRPr/>
              </a:pPr>
              <a:t>7/17/2023</a:t>
            </a:fld>
            <a:endParaRPr lang="en-IN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A4659F3-0ED5-EF5C-736A-9349BD7EC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FF0BCE9-330E-C470-99D1-86CC9E39B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F806D1-CA31-453D-9005-C7601008DC0B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5249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22526702-09D2-10D0-ECA9-45C0D5AC3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A39F57-A5F7-4538-8979-E4FA2FB197F1}" type="datetimeFigureOut">
              <a:rPr lang="en-US"/>
              <a:pPr>
                <a:defRPr/>
              </a:pPr>
              <a:t>7/17/2023</a:t>
            </a:fld>
            <a:endParaRPr lang="en-IN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90EFD2D-B9AF-22B4-FBD2-81B0363E0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BE99251-7DE7-562A-F0A9-3949B1D71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C12DD0-0FBD-4148-8676-1D4EFF772829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2138171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44F83D2A-2BEB-3197-FCC9-8CBA90F6638C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IN" altLang="en-US"/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833B71BD-34EF-3BD5-82D6-7B2918A531F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I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C3DE38-1D00-8914-2015-D06270CE4B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9960958-22A9-407A-B667-FC091617AA7A}" type="datetimeFigureOut">
              <a:rPr lang="en-US"/>
              <a:pPr>
                <a:defRPr/>
              </a:pPr>
              <a:t>7/17/2023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39A0FC-DA47-6E69-BFB6-795C54A9DD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4BEC27-D08E-E157-1C92-09D1B4BF98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794D7F43-9D4A-416C-9F19-624C71808192}" type="slidenum">
              <a:rPr lang="en-IN" altLang="en-US"/>
              <a:pPr/>
              <a:t>‹#›</a:t>
            </a:fld>
            <a:endParaRPr lang="en-I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emf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5ADCD74D-5F4E-DA36-B9BB-254AA40EDA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Compiler Design</a:t>
            </a:r>
            <a:endParaRPr lang="en-I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733504-4FA7-26F7-7B06-FFB923B6E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4033838"/>
            <a:ext cx="6400800" cy="17526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Syntax Analyzer</a:t>
            </a:r>
            <a:endParaRPr lang="en-IN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2341305C-CD17-881E-72AA-74683C486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Representative Grammars</a:t>
            </a:r>
            <a:endParaRPr lang="en-IN" altLang="en-US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40454-1F82-0AB1-6AF4-8DE38CA66C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IN" dirty="0"/>
              <a:t>Example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de-DE" sz="1800" dirty="0">
                <a:latin typeface="Courier"/>
              </a:rPr>
              <a:t>	E </a:t>
            </a:r>
            <a:r>
              <a:rPr lang="de-DE" sz="1800" i="1" dirty="0">
                <a:latin typeface="CMSY10"/>
              </a:rPr>
              <a:t>→ </a:t>
            </a:r>
            <a:r>
              <a:rPr lang="de-DE" sz="1800" dirty="0">
                <a:latin typeface="Courier"/>
              </a:rPr>
              <a:t>E </a:t>
            </a:r>
            <a:r>
              <a:rPr lang="de-DE" sz="1800" dirty="0">
                <a:latin typeface="CMR10"/>
              </a:rPr>
              <a:t>+ </a:t>
            </a:r>
            <a:r>
              <a:rPr lang="de-DE" sz="1800" dirty="0">
                <a:latin typeface="Courier"/>
              </a:rPr>
              <a:t>T | </a:t>
            </a:r>
            <a:r>
              <a:rPr lang="de-DE" sz="1800" i="1" dirty="0">
                <a:latin typeface="CMSY10"/>
              </a:rPr>
              <a:t> </a:t>
            </a:r>
            <a:r>
              <a:rPr lang="de-DE" sz="1800" dirty="0">
                <a:latin typeface="Courier"/>
              </a:rPr>
              <a:t>E </a:t>
            </a:r>
            <a:r>
              <a:rPr lang="de-DE" sz="1800" i="1" dirty="0">
                <a:latin typeface="CMSY10"/>
              </a:rPr>
              <a:t>− </a:t>
            </a:r>
            <a:r>
              <a:rPr lang="de-DE" sz="1800" dirty="0">
                <a:latin typeface="Courier"/>
              </a:rPr>
              <a:t>T | </a:t>
            </a:r>
            <a:r>
              <a:rPr lang="de-DE" sz="1800" i="1" dirty="0">
                <a:latin typeface="CMSY10"/>
              </a:rPr>
              <a:t> </a:t>
            </a:r>
            <a:r>
              <a:rPr lang="de-DE" sz="1800" dirty="0">
                <a:latin typeface="Courier"/>
              </a:rPr>
              <a:t>T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IN" sz="1800" dirty="0">
                <a:latin typeface="Courier"/>
              </a:rPr>
              <a:t>	T </a:t>
            </a:r>
            <a:r>
              <a:rPr lang="en-IN" sz="1800" i="1" dirty="0">
                <a:latin typeface="CMSY10"/>
              </a:rPr>
              <a:t>→ </a:t>
            </a:r>
            <a:r>
              <a:rPr lang="en-IN" sz="1800" dirty="0">
                <a:latin typeface="Courier"/>
              </a:rPr>
              <a:t>T </a:t>
            </a:r>
            <a:r>
              <a:rPr lang="en-IN" sz="1800" i="1" dirty="0">
                <a:latin typeface="CMSY10"/>
              </a:rPr>
              <a:t>∗ </a:t>
            </a:r>
            <a:r>
              <a:rPr lang="en-IN" sz="1800" dirty="0">
                <a:latin typeface="Courier"/>
              </a:rPr>
              <a:t>F | </a:t>
            </a:r>
            <a:r>
              <a:rPr lang="en-IN" sz="1800" i="1" dirty="0">
                <a:latin typeface="CMSY10"/>
              </a:rPr>
              <a:t> </a:t>
            </a:r>
            <a:r>
              <a:rPr lang="en-IN" sz="1800" dirty="0">
                <a:latin typeface="Courier"/>
              </a:rPr>
              <a:t>T / F |</a:t>
            </a:r>
            <a:r>
              <a:rPr lang="en-IN" sz="1800" i="1" dirty="0">
                <a:latin typeface="CMSY10"/>
              </a:rPr>
              <a:t> </a:t>
            </a:r>
            <a:r>
              <a:rPr lang="en-IN" sz="1800" dirty="0">
                <a:latin typeface="Courier"/>
              </a:rPr>
              <a:t>F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IN" sz="1800" dirty="0">
                <a:latin typeface="Courier"/>
              </a:rPr>
              <a:t>	F </a:t>
            </a:r>
            <a:r>
              <a:rPr lang="en-IN" sz="1800" i="1" dirty="0">
                <a:latin typeface="CMSY10"/>
              </a:rPr>
              <a:t>→ </a:t>
            </a:r>
            <a:r>
              <a:rPr lang="en-IN" sz="1800" dirty="0">
                <a:latin typeface="Courier"/>
              </a:rPr>
              <a:t>(E) | </a:t>
            </a:r>
            <a:r>
              <a:rPr lang="en-IN" sz="1800" b="1" dirty="0">
                <a:latin typeface="Courier-Bold"/>
              </a:rPr>
              <a:t>id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IN" sz="1800" dirty="0">
              <a:latin typeface="Courier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IN" sz="1800" dirty="0">
                <a:latin typeface="Courier"/>
              </a:rPr>
              <a:t>	V </a:t>
            </a:r>
            <a:r>
              <a:rPr lang="en-IN" sz="1800" dirty="0">
                <a:latin typeface="CMR10"/>
              </a:rPr>
              <a:t>= </a:t>
            </a:r>
            <a:r>
              <a:rPr lang="en-IN" sz="1800" i="1" dirty="0">
                <a:latin typeface="CMSY10"/>
              </a:rPr>
              <a:t>{</a:t>
            </a:r>
            <a:r>
              <a:rPr lang="en-IN" sz="1800" dirty="0">
                <a:latin typeface="Courier"/>
              </a:rPr>
              <a:t>E, T, F</a:t>
            </a:r>
            <a:r>
              <a:rPr lang="en-IN" sz="1800" i="1" dirty="0">
                <a:latin typeface="CMSY1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IN" sz="1800" dirty="0">
                <a:latin typeface="Courier"/>
              </a:rPr>
              <a:t>	T </a:t>
            </a:r>
            <a:r>
              <a:rPr lang="en-IN" sz="1800" dirty="0">
                <a:latin typeface="CMR10"/>
              </a:rPr>
              <a:t>= </a:t>
            </a:r>
            <a:r>
              <a:rPr lang="en-IN" sz="1800" i="1" dirty="0">
                <a:latin typeface="CMSY10"/>
              </a:rPr>
              <a:t>{</a:t>
            </a:r>
            <a:r>
              <a:rPr lang="en-IN" sz="1800" dirty="0">
                <a:latin typeface="CMR10"/>
              </a:rPr>
              <a:t>+ </a:t>
            </a:r>
            <a:r>
              <a:rPr lang="en-IN" sz="1800" dirty="0">
                <a:latin typeface="Courier"/>
              </a:rPr>
              <a:t>, </a:t>
            </a:r>
            <a:r>
              <a:rPr lang="en-IN" sz="1800" i="1" dirty="0">
                <a:latin typeface="CMSY10"/>
              </a:rPr>
              <a:t>−</a:t>
            </a:r>
            <a:r>
              <a:rPr lang="en-IN" sz="1800" dirty="0">
                <a:latin typeface="Courier"/>
              </a:rPr>
              <a:t>, *, /, ( , ), </a:t>
            </a:r>
            <a:r>
              <a:rPr lang="en-IN" sz="1800" b="1" dirty="0">
                <a:latin typeface="Courier-Bold"/>
              </a:rPr>
              <a:t>id</a:t>
            </a:r>
            <a:r>
              <a:rPr lang="en-IN" sz="1800" i="1" dirty="0">
                <a:latin typeface="CMSY1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IN" sz="1800" dirty="0">
                <a:latin typeface="Courier"/>
              </a:rPr>
              <a:t>	S </a:t>
            </a:r>
            <a:r>
              <a:rPr lang="en-IN" sz="1800" dirty="0">
                <a:latin typeface="CMR10"/>
              </a:rPr>
              <a:t>= </a:t>
            </a:r>
            <a:r>
              <a:rPr lang="en-IN" sz="1800" i="1" dirty="0">
                <a:latin typeface="CMSY10"/>
              </a:rPr>
              <a:t>{</a:t>
            </a:r>
            <a:r>
              <a:rPr lang="en-IN" sz="1800" dirty="0">
                <a:latin typeface="Courier"/>
              </a:rPr>
              <a:t>E</a:t>
            </a:r>
            <a:r>
              <a:rPr lang="en-IN" sz="1800" i="1" dirty="0">
                <a:latin typeface="CMSY1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IN" sz="1800" dirty="0">
                <a:latin typeface="Courier"/>
              </a:rPr>
              <a:t>	P :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de-DE" sz="1800" dirty="0">
                <a:latin typeface="Courier"/>
              </a:rPr>
              <a:t>		E </a:t>
            </a:r>
            <a:r>
              <a:rPr lang="de-DE" sz="1800" i="1" dirty="0">
                <a:latin typeface="CMSY10"/>
              </a:rPr>
              <a:t>→ </a:t>
            </a:r>
            <a:r>
              <a:rPr lang="de-DE" sz="1800" dirty="0">
                <a:latin typeface="Courier"/>
              </a:rPr>
              <a:t>E</a:t>
            </a:r>
            <a:r>
              <a:rPr lang="de-DE" sz="1800" dirty="0">
                <a:latin typeface="CMR10"/>
              </a:rPr>
              <a:t>+</a:t>
            </a:r>
            <a:r>
              <a:rPr lang="de-DE" sz="1800" dirty="0">
                <a:latin typeface="Courier"/>
              </a:rPr>
              <a:t>T 		T</a:t>
            </a:r>
            <a:r>
              <a:rPr lang="de-DE" sz="1800" i="1" dirty="0">
                <a:latin typeface="CMSY10"/>
              </a:rPr>
              <a:t>→ </a:t>
            </a:r>
            <a:r>
              <a:rPr lang="de-DE" sz="1800" dirty="0">
                <a:latin typeface="Courier"/>
              </a:rPr>
              <a:t>T / F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IN" sz="1800" dirty="0">
                <a:latin typeface="Courier"/>
              </a:rPr>
              <a:t>		E </a:t>
            </a:r>
            <a:r>
              <a:rPr lang="en-IN" sz="1800" i="1" dirty="0">
                <a:latin typeface="CMSY10"/>
              </a:rPr>
              <a:t>→ </a:t>
            </a:r>
            <a:r>
              <a:rPr lang="en-IN" sz="1800" dirty="0">
                <a:latin typeface="Courier"/>
              </a:rPr>
              <a:t>E</a:t>
            </a:r>
            <a:r>
              <a:rPr lang="en-IN" sz="1800" i="1" dirty="0">
                <a:latin typeface="CMSY10"/>
              </a:rPr>
              <a:t>−</a:t>
            </a:r>
            <a:r>
              <a:rPr lang="en-IN" sz="1800" dirty="0">
                <a:latin typeface="Courier"/>
              </a:rPr>
              <a:t>T 		T</a:t>
            </a:r>
            <a:r>
              <a:rPr lang="en-IN" sz="1800" i="1" dirty="0">
                <a:latin typeface="CMSY10"/>
              </a:rPr>
              <a:t>→ </a:t>
            </a:r>
            <a:r>
              <a:rPr lang="en-IN" sz="1800" dirty="0">
                <a:latin typeface="Courier"/>
              </a:rPr>
              <a:t>F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IN" sz="1800" dirty="0">
                <a:latin typeface="Courier"/>
              </a:rPr>
              <a:t>		E </a:t>
            </a:r>
            <a:r>
              <a:rPr lang="en-IN" sz="1800" i="1" dirty="0">
                <a:latin typeface="CMSY10"/>
              </a:rPr>
              <a:t>→</a:t>
            </a:r>
            <a:r>
              <a:rPr lang="en-IN" sz="1800" dirty="0">
                <a:latin typeface="Courier"/>
              </a:rPr>
              <a:t>T 			F</a:t>
            </a:r>
            <a:r>
              <a:rPr lang="en-IN" sz="1800" i="1" dirty="0">
                <a:latin typeface="CMSY10"/>
              </a:rPr>
              <a:t>→ </a:t>
            </a:r>
            <a:r>
              <a:rPr lang="en-IN" sz="1800" dirty="0">
                <a:latin typeface="Courier"/>
              </a:rPr>
              <a:t>(E)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IN" sz="1800" dirty="0">
                <a:latin typeface="Courier"/>
              </a:rPr>
              <a:t>		T </a:t>
            </a:r>
            <a:r>
              <a:rPr lang="en-IN" sz="1800" i="1" dirty="0">
                <a:latin typeface="CMSY10"/>
              </a:rPr>
              <a:t>→ </a:t>
            </a:r>
            <a:r>
              <a:rPr lang="en-IN" sz="1800" dirty="0">
                <a:latin typeface="Courier"/>
              </a:rPr>
              <a:t>T</a:t>
            </a:r>
            <a:r>
              <a:rPr lang="en-IN" sz="1800" i="1" dirty="0">
                <a:latin typeface="CMSY10"/>
              </a:rPr>
              <a:t>∗</a:t>
            </a:r>
            <a:r>
              <a:rPr lang="en-IN" sz="1800" dirty="0">
                <a:latin typeface="Courier"/>
              </a:rPr>
              <a:t>F		F</a:t>
            </a:r>
            <a:r>
              <a:rPr lang="en-IN" sz="1800" i="1" dirty="0">
                <a:latin typeface="CMSY10"/>
              </a:rPr>
              <a:t>→ </a:t>
            </a:r>
            <a:r>
              <a:rPr lang="en-IN" sz="1800" b="1" dirty="0">
                <a:latin typeface="Courier-Bold"/>
              </a:rPr>
              <a:t>id</a:t>
            </a:r>
            <a:endParaRPr lang="en-IN" dirty="0"/>
          </a:p>
          <a:p>
            <a:pPr>
              <a:defRPr/>
            </a:pPr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A1D91B97-2E5D-AABD-A2D4-00E70D1B7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3200" b="1">
                <a:latin typeface="Helvetica-Bold"/>
              </a:rPr>
              <a:t>Leftmost Derivation</a:t>
            </a:r>
            <a:endParaRPr lang="en-IN" altLang="en-US" sz="6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657AB-CC2C-3008-0B04-ED6489378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1800" dirty="0">
                <a:latin typeface="Times-Roman"/>
              </a:rPr>
              <a:t>At each and every step the leftmost non-terminal is expanded by substituting its corresponding production to derive a string.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IN" sz="1800" dirty="0">
                <a:latin typeface="Times-Roman"/>
              </a:rPr>
              <a:t>	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IN" sz="1800" dirty="0">
                <a:latin typeface="Times-Roman"/>
              </a:rPr>
              <a:t>	E </a:t>
            </a:r>
            <a:r>
              <a:rPr lang="en-IN" sz="1800" i="1" dirty="0">
                <a:latin typeface="CMSY10"/>
              </a:rPr>
              <a:t>→ </a:t>
            </a:r>
            <a:r>
              <a:rPr lang="en-IN" sz="1800" dirty="0">
                <a:latin typeface="Times-Roman"/>
              </a:rPr>
              <a:t>E </a:t>
            </a:r>
            <a:r>
              <a:rPr lang="en-IN" sz="1800" dirty="0">
                <a:latin typeface="CMR10"/>
              </a:rPr>
              <a:t>+ </a:t>
            </a:r>
            <a:r>
              <a:rPr lang="en-IN" sz="1800" dirty="0">
                <a:latin typeface="Times-Roman"/>
              </a:rPr>
              <a:t>E |</a:t>
            </a:r>
            <a:r>
              <a:rPr lang="en-IN" sz="1800" i="1" dirty="0">
                <a:latin typeface="CMSY10"/>
              </a:rPr>
              <a:t> </a:t>
            </a:r>
            <a:r>
              <a:rPr lang="en-IN" sz="1800" dirty="0">
                <a:latin typeface="Times-Roman"/>
              </a:rPr>
              <a:t>E </a:t>
            </a:r>
            <a:r>
              <a:rPr lang="en-IN" sz="1800" i="1" dirty="0">
                <a:latin typeface="CMSY10"/>
              </a:rPr>
              <a:t>∗ </a:t>
            </a:r>
            <a:r>
              <a:rPr lang="en-IN" sz="1800" dirty="0">
                <a:latin typeface="Times-Roman"/>
              </a:rPr>
              <a:t>E  | </a:t>
            </a:r>
            <a:r>
              <a:rPr lang="en-IN" sz="1800" i="1" dirty="0">
                <a:latin typeface="CMSY10"/>
              </a:rPr>
              <a:t> </a:t>
            </a:r>
            <a:r>
              <a:rPr lang="en-IN" sz="1800" b="1" dirty="0">
                <a:latin typeface="Times-Bold"/>
              </a:rPr>
              <a:t>id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IN" sz="1800" b="1" dirty="0">
                <a:latin typeface="Times-Bold"/>
              </a:rPr>
              <a:t>   Let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IN" dirty="0"/>
          </a:p>
        </p:txBody>
      </p:sp>
      <p:pic>
        <p:nvPicPr>
          <p:cNvPr id="15364" name="Picture 4">
            <a:extLst>
              <a:ext uri="{FF2B5EF4-FFF2-40B4-BE49-F238E27FC236}">
                <a16:creationId xmlns:a16="http://schemas.microsoft.com/office/drawing/2014/main" id="{155C5B0E-3C37-199A-A6C5-246AD32ECF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2881313"/>
            <a:ext cx="4321175" cy="303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53119BEF-D503-E5DB-35E9-57CFDA1E9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b="1">
                <a:latin typeface="Helvetica-Bold"/>
              </a:rPr>
              <a:t>Leftmost Derivation</a:t>
            </a:r>
            <a:endParaRPr lang="en-I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AD76EE-D3B9-F012-37F9-DA04F62784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IN" sz="1800" dirty="0">
                <a:latin typeface="Times-Roman"/>
              </a:rPr>
              <a:t>S </a:t>
            </a:r>
            <a:r>
              <a:rPr lang="en-IN" sz="1800" i="1" dirty="0">
                <a:latin typeface="CMSY10"/>
              </a:rPr>
              <a:t>→ </a:t>
            </a:r>
            <a:r>
              <a:rPr lang="en-IN" sz="1800" dirty="0">
                <a:latin typeface="Times-Roman"/>
              </a:rPr>
              <a:t>SS </a:t>
            </a:r>
            <a:r>
              <a:rPr lang="en-IN" sz="1800" dirty="0">
                <a:latin typeface="CMR10"/>
              </a:rPr>
              <a:t>+ |</a:t>
            </a:r>
            <a:r>
              <a:rPr lang="en-IN" sz="1800" i="1" dirty="0">
                <a:latin typeface="CMSY10"/>
              </a:rPr>
              <a:t> </a:t>
            </a:r>
            <a:r>
              <a:rPr lang="en-IN" sz="1800" dirty="0">
                <a:latin typeface="Times-Roman"/>
              </a:rPr>
              <a:t>SS </a:t>
            </a:r>
            <a:r>
              <a:rPr lang="en-IN" sz="1800" i="1" dirty="0">
                <a:latin typeface="CMSY10"/>
              </a:rPr>
              <a:t>∗</a:t>
            </a:r>
            <a:r>
              <a:rPr lang="en-IN" sz="1800" dirty="0">
                <a:latin typeface="Times-Roman"/>
              </a:rPr>
              <a:t> | </a:t>
            </a:r>
            <a:r>
              <a:rPr lang="en-IN" sz="1800" i="1" dirty="0">
                <a:latin typeface="Times-Italic"/>
              </a:rPr>
              <a:t>a 	</a:t>
            </a:r>
          </a:p>
          <a:p>
            <a:pPr>
              <a:defRPr/>
            </a:pPr>
            <a:endParaRPr lang="en-IN" sz="1800" i="1" dirty="0">
              <a:latin typeface="Times-Italic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IN" sz="1800" i="1" dirty="0">
                <a:latin typeface="Times-Italic"/>
              </a:rPr>
              <a:t>{Students use leftmost derivations to derive the string w=</a:t>
            </a:r>
            <a:r>
              <a:rPr lang="en-IN" sz="1800" i="1" dirty="0" err="1">
                <a:latin typeface="Times-Italic"/>
              </a:rPr>
              <a:t>aa+a</a:t>
            </a:r>
            <a:r>
              <a:rPr lang="en-IN" sz="1800" i="1" dirty="0">
                <a:latin typeface="Times-Italic"/>
              </a:rPr>
              <a:t>* using the above productions}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745E06-54E4-A689-7C22-EA0E0F6AE8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388" y="2636838"/>
            <a:ext cx="6342062" cy="354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F4A7A407-240F-BD74-29AA-A86AB9FBF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3600" b="1">
                <a:latin typeface="Helvetica-Bold"/>
              </a:rPr>
              <a:t>Rightmost Derivation</a:t>
            </a:r>
            <a:endParaRPr lang="en-IN" altLang="en-US" sz="72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7DFA9-FE45-49F4-A65C-D5D43E4313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1800" dirty="0">
                <a:latin typeface="Times-Roman"/>
              </a:rPr>
              <a:t>at each and every step the rightmost non-terminal is expanded by substituting its corresponding production to derive a string.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IN" sz="1800" dirty="0">
                <a:latin typeface="Times-Roman"/>
              </a:rPr>
              <a:t>	E </a:t>
            </a:r>
            <a:r>
              <a:rPr lang="en-IN" sz="1800" i="1" dirty="0">
                <a:latin typeface="CMSY10"/>
              </a:rPr>
              <a:t>→ </a:t>
            </a:r>
            <a:r>
              <a:rPr lang="en-IN" sz="1800" dirty="0">
                <a:latin typeface="Times-Roman"/>
              </a:rPr>
              <a:t>E </a:t>
            </a:r>
            <a:r>
              <a:rPr lang="en-IN" sz="1800" dirty="0">
                <a:latin typeface="CMR10"/>
              </a:rPr>
              <a:t>+ </a:t>
            </a:r>
            <a:r>
              <a:rPr lang="en-IN" sz="1800" dirty="0">
                <a:latin typeface="Times-Roman"/>
              </a:rPr>
              <a:t>E |</a:t>
            </a:r>
            <a:r>
              <a:rPr lang="en-IN" sz="1800" i="1" dirty="0">
                <a:latin typeface="CMSY10"/>
              </a:rPr>
              <a:t> </a:t>
            </a:r>
            <a:r>
              <a:rPr lang="en-IN" sz="1800" dirty="0">
                <a:latin typeface="Times-Roman"/>
              </a:rPr>
              <a:t>E </a:t>
            </a:r>
            <a:r>
              <a:rPr lang="en-IN" sz="1800" i="1" dirty="0">
                <a:latin typeface="CMSY10"/>
              </a:rPr>
              <a:t>∗ </a:t>
            </a:r>
            <a:r>
              <a:rPr lang="en-IN" sz="1800" dirty="0">
                <a:latin typeface="Times-Roman"/>
              </a:rPr>
              <a:t>E | </a:t>
            </a:r>
            <a:r>
              <a:rPr lang="en-IN" sz="1800" i="1" dirty="0">
                <a:latin typeface="CMSY10"/>
              </a:rPr>
              <a:t> </a:t>
            </a:r>
            <a:r>
              <a:rPr lang="en-IN" sz="1800" b="1" dirty="0">
                <a:latin typeface="Times-Bold"/>
              </a:rPr>
              <a:t>id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IN" sz="1600" dirty="0"/>
          </a:p>
        </p:txBody>
      </p:sp>
      <p:pic>
        <p:nvPicPr>
          <p:cNvPr id="17412" name="Picture 4">
            <a:extLst>
              <a:ext uri="{FF2B5EF4-FFF2-40B4-BE49-F238E27FC236}">
                <a16:creationId xmlns:a16="http://schemas.microsoft.com/office/drawing/2014/main" id="{E54F572B-7684-CAC9-A2F8-77239B8718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2708275"/>
            <a:ext cx="6480175" cy="333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59BDA395-27CA-D8E3-786E-0B196FB77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b="1">
                <a:latin typeface="Helvetica-Bold"/>
              </a:rPr>
              <a:t>Rightmost Derivation</a:t>
            </a:r>
            <a:endParaRPr lang="en-I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503F5-8621-F55C-0E49-0AF1E13736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IN" dirty="0">
                <a:latin typeface="Times-Roman"/>
              </a:rPr>
              <a:t>S </a:t>
            </a:r>
            <a:r>
              <a:rPr lang="en-IN" i="1" dirty="0">
                <a:latin typeface="CMSY10"/>
              </a:rPr>
              <a:t>→ </a:t>
            </a:r>
            <a:r>
              <a:rPr lang="en-IN" dirty="0">
                <a:latin typeface="Times-Roman"/>
              </a:rPr>
              <a:t>SS </a:t>
            </a:r>
            <a:r>
              <a:rPr lang="en-IN" dirty="0">
                <a:latin typeface="CMR10"/>
              </a:rPr>
              <a:t>+ |</a:t>
            </a:r>
            <a:r>
              <a:rPr lang="en-IN" i="1" dirty="0">
                <a:latin typeface="CMSY10"/>
              </a:rPr>
              <a:t> </a:t>
            </a:r>
            <a:r>
              <a:rPr lang="en-IN" dirty="0">
                <a:latin typeface="Times-Roman"/>
              </a:rPr>
              <a:t>SS </a:t>
            </a:r>
            <a:r>
              <a:rPr lang="en-IN" i="1" dirty="0">
                <a:latin typeface="CMSY10"/>
              </a:rPr>
              <a:t>∗</a:t>
            </a:r>
            <a:r>
              <a:rPr lang="en-IN" dirty="0">
                <a:latin typeface="Times-Roman"/>
              </a:rPr>
              <a:t> | </a:t>
            </a:r>
            <a:r>
              <a:rPr lang="en-IN" i="1" dirty="0">
                <a:latin typeface="Times-Italic"/>
              </a:rPr>
              <a:t>a 	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IN" i="1" dirty="0">
                <a:latin typeface="Times-Italic"/>
              </a:rPr>
              <a:t>{Students use rightmost derivations to derive the string w=</a:t>
            </a:r>
            <a:r>
              <a:rPr lang="en-IN" i="1" dirty="0" err="1">
                <a:latin typeface="Times-Italic"/>
              </a:rPr>
              <a:t>aa+a</a:t>
            </a:r>
            <a:r>
              <a:rPr lang="en-IN" i="1" dirty="0">
                <a:latin typeface="Times-Italic"/>
              </a:rPr>
              <a:t>* using the above productions}</a:t>
            </a:r>
          </a:p>
          <a:p>
            <a:pPr>
              <a:defRPr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3E5F06-A8EE-91C1-E319-23E0AAB36D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3390900"/>
            <a:ext cx="6696075" cy="334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6F92FB15-5033-7F39-E84A-07D2AB6DEA3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16300" y="271463"/>
            <a:ext cx="2311400" cy="928687"/>
          </a:xfrm>
        </p:spPr>
        <p:txBody>
          <a:bodyPr tIns="13335" rtlCol="0">
            <a:normAutofit fontScale="90000"/>
          </a:bodyPr>
          <a:lstStyle/>
          <a:p>
            <a:pPr marL="12700" eaLnBrk="1" fontAlgn="auto" hangingPunct="1">
              <a:spcBef>
                <a:spcPts val="105"/>
              </a:spcBef>
              <a:spcAft>
                <a:spcPts val="0"/>
              </a:spcAft>
              <a:defRPr/>
            </a:pPr>
            <a:r>
              <a:rPr spc="-35" dirty="0"/>
              <a:t>Parse</a:t>
            </a:r>
            <a:r>
              <a:rPr spc="-85" dirty="0"/>
              <a:t> </a:t>
            </a:r>
            <a:r>
              <a:rPr spc="-15" dirty="0"/>
              <a:t>tree</a:t>
            </a:r>
          </a:p>
        </p:txBody>
      </p:sp>
      <p:sp>
        <p:nvSpPr>
          <p:cNvPr id="19459" name="object 3">
            <a:extLst>
              <a:ext uri="{FF2B5EF4-FFF2-40B4-BE49-F238E27FC236}">
                <a16:creationId xmlns:a16="http://schemas.microsoft.com/office/drawing/2014/main" id="{6C50D8BD-0085-5FE4-26A3-B57520D93B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8775" y="1484313"/>
            <a:ext cx="1978025" cy="3630612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9460" name="object 5">
            <a:extLst>
              <a:ext uri="{FF2B5EF4-FFF2-40B4-BE49-F238E27FC236}">
                <a16:creationId xmlns:a16="http://schemas.microsoft.com/office/drawing/2014/main" id="{ACBF9C75-D6F6-C1A5-112F-297368EC1D3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81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7E5E392-B31D-4085-A736-FE73AD86AA1D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19461" name="TextBox 5">
            <a:extLst>
              <a:ext uri="{FF2B5EF4-FFF2-40B4-BE49-F238E27FC236}">
                <a16:creationId xmlns:a16="http://schemas.microsoft.com/office/drawing/2014/main" id="{F41E4FE4-688F-322B-DDCB-B291E1CFC4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7838" y="1052513"/>
            <a:ext cx="6075362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2400">
                <a:latin typeface="Times-Roman"/>
              </a:rPr>
              <a:t>Parse tree is a hierarchical structure which represents the derivation of the grammar to </a:t>
            </a:r>
            <a:r>
              <a:rPr lang="en-IN" altLang="en-US" sz="2400">
                <a:latin typeface="Times-Roman"/>
              </a:rPr>
              <a:t>yield input strings.</a:t>
            </a:r>
            <a:r>
              <a:rPr lang="en-US" altLang="en-US" sz="2400">
                <a:latin typeface="MSAM10"/>
              </a:rPr>
              <a:t> 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2400">
                <a:latin typeface="Times-Roman"/>
              </a:rPr>
              <a:t>Root node of parse tree has the start symbol of the given grammar from where the </a:t>
            </a:r>
            <a:r>
              <a:rPr lang="en-IN" altLang="en-US" sz="2400">
                <a:latin typeface="Times-Roman"/>
              </a:rPr>
              <a:t>derivation proceeds.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2400">
                <a:latin typeface="Times-Roman"/>
              </a:rPr>
              <a:t>Leaves of parse tree represent terminals.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2400">
                <a:latin typeface="Times-Roman"/>
              </a:rPr>
              <a:t>Each interior node represents productions of grammar.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2400">
                <a:latin typeface="Times-Roman"/>
              </a:rPr>
              <a:t>If A </a:t>
            </a:r>
            <a:r>
              <a:rPr lang="en-US" altLang="en-US" sz="2400" i="1">
                <a:latin typeface="CMSY10"/>
              </a:rPr>
              <a:t>→ </a:t>
            </a:r>
            <a:r>
              <a:rPr lang="en-US" altLang="en-US" sz="2400" i="1">
                <a:latin typeface="CMMI10"/>
              </a:rPr>
              <a:t>xyz </a:t>
            </a:r>
            <a:r>
              <a:rPr lang="en-US" altLang="en-US" sz="2400">
                <a:latin typeface="Times-Roman"/>
              </a:rPr>
              <a:t>is a production, then the parse tree will have A as interior node whose children are </a:t>
            </a:r>
            <a:r>
              <a:rPr lang="en-US" altLang="en-US" sz="2400" i="1">
                <a:latin typeface="CMMI10"/>
              </a:rPr>
              <a:t>x, y </a:t>
            </a:r>
            <a:r>
              <a:rPr lang="en-US" altLang="en-US" sz="2400">
                <a:latin typeface="Times-Roman"/>
              </a:rPr>
              <a:t>and </a:t>
            </a:r>
            <a:r>
              <a:rPr lang="en-US" altLang="en-US" sz="2400" i="1">
                <a:latin typeface="CMMI10"/>
              </a:rPr>
              <a:t>z </a:t>
            </a:r>
            <a:r>
              <a:rPr lang="en-US" altLang="en-US" sz="2400">
                <a:latin typeface="Times-Roman"/>
              </a:rPr>
              <a:t>from its left to right.</a:t>
            </a:r>
            <a:endParaRPr lang="en-IN" altLang="en-US" sz="24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object 2">
            <a:extLst>
              <a:ext uri="{FF2B5EF4-FFF2-40B4-BE49-F238E27FC236}">
                <a16:creationId xmlns:a16="http://schemas.microsoft.com/office/drawing/2014/main" id="{5AEEE872-8EDD-0B2C-E0D2-78A2AC280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4625" y="271463"/>
            <a:ext cx="3032125" cy="928687"/>
          </a:xfrm>
        </p:spPr>
        <p:txBody>
          <a:bodyPr tIns="13335"/>
          <a:lstStyle/>
          <a:p>
            <a:pPr marL="12700" eaLnBrk="1" hangingPunct="1">
              <a:spcBef>
                <a:spcPts val="100"/>
              </a:spcBef>
            </a:pPr>
            <a:r>
              <a:rPr lang="en-US" altLang="en-US">
                <a:cs typeface="Calibri" panose="020F0502020204030204" pitchFamily="34" charset="0"/>
              </a:rPr>
              <a:t>Ambiguity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F871BADB-DEE6-CD01-68C4-B4CA9C4245B8}"/>
              </a:ext>
            </a:extLst>
          </p:cNvPr>
          <p:cNvSpPr txBox="1"/>
          <p:nvPr/>
        </p:nvSpPr>
        <p:spPr>
          <a:xfrm>
            <a:off x="536575" y="1560513"/>
            <a:ext cx="5346700" cy="1120775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355600" indent="-343535" eaLnBrk="1" fontAlgn="auto" hangingPunct="1">
              <a:spcBef>
                <a:spcPts val="100"/>
              </a:spcBef>
              <a:spcAft>
                <a:spcPts val="0"/>
              </a:spcAft>
              <a:buFont typeface="Arial"/>
              <a:buChar char="•"/>
              <a:tabLst>
                <a:tab pos="355600" algn="l"/>
                <a:tab pos="356235" algn="l"/>
              </a:tabLst>
              <a:defRPr/>
            </a:pPr>
            <a:r>
              <a:rPr spc="-10" dirty="0">
                <a:latin typeface="Calibri"/>
                <a:cs typeface="Calibri"/>
              </a:rPr>
              <a:t>For </a:t>
            </a:r>
            <a:r>
              <a:rPr spc="-5" dirty="0">
                <a:latin typeface="Calibri"/>
                <a:cs typeface="Calibri"/>
              </a:rPr>
              <a:t>some </a:t>
            </a:r>
            <a:r>
              <a:rPr spc="-10" dirty="0">
                <a:latin typeface="Calibri"/>
                <a:cs typeface="Calibri"/>
              </a:rPr>
              <a:t>strings there </a:t>
            </a:r>
            <a:r>
              <a:rPr spc="-15" dirty="0">
                <a:latin typeface="Calibri"/>
                <a:cs typeface="Calibri"/>
              </a:rPr>
              <a:t>exist </a:t>
            </a:r>
            <a:r>
              <a:rPr spc="-10" dirty="0">
                <a:latin typeface="Calibri"/>
                <a:cs typeface="Calibri"/>
              </a:rPr>
              <a:t>more </a:t>
            </a:r>
            <a:r>
              <a:rPr dirty="0">
                <a:latin typeface="Calibri"/>
                <a:cs typeface="Calibri"/>
              </a:rPr>
              <a:t>than </a:t>
            </a:r>
            <a:r>
              <a:rPr spc="-5" dirty="0">
                <a:latin typeface="Calibri"/>
                <a:cs typeface="Calibri"/>
              </a:rPr>
              <a:t>one </a:t>
            </a:r>
            <a:r>
              <a:rPr spc="-15" dirty="0">
                <a:latin typeface="Calibri"/>
                <a:cs typeface="Calibri"/>
              </a:rPr>
              <a:t>parse</a:t>
            </a:r>
            <a:r>
              <a:rPr spc="10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tree</a:t>
            </a:r>
            <a:endParaRPr>
              <a:latin typeface="Calibri"/>
              <a:cs typeface="Calibri"/>
            </a:endParaRPr>
          </a:p>
          <a:p>
            <a:pPr marL="355600" indent="-343535" eaLnBrk="1" fontAlgn="auto" hangingPunct="1">
              <a:spcBef>
                <a:spcPts val="0"/>
              </a:spcBef>
              <a:spcAft>
                <a:spcPts val="0"/>
              </a:spcAft>
              <a:buFont typeface="Arial"/>
              <a:buChar char="•"/>
              <a:tabLst>
                <a:tab pos="355600" algn="l"/>
                <a:tab pos="356235" algn="l"/>
              </a:tabLst>
              <a:defRPr/>
            </a:pPr>
            <a:r>
              <a:rPr spc="-5" dirty="0">
                <a:latin typeface="Calibri"/>
                <a:cs typeface="Calibri"/>
              </a:rPr>
              <a:t>Or </a:t>
            </a:r>
            <a:r>
              <a:rPr spc="-10" dirty="0">
                <a:latin typeface="Calibri"/>
                <a:cs typeface="Calibri"/>
              </a:rPr>
              <a:t>more </a:t>
            </a:r>
            <a:r>
              <a:rPr dirty="0">
                <a:latin typeface="Calibri"/>
                <a:cs typeface="Calibri"/>
              </a:rPr>
              <a:t>than </a:t>
            </a:r>
            <a:r>
              <a:rPr spc="-5" dirty="0">
                <a:latin typeface="Calibri"/>
                <a:cs typeface="Calibri"/>
              </a:rPr>
              <a:t>one </a:t>
            </a:r>
            <a:r>
              <a:rPr spc="-10" dirty="0">
                <a:latin typeface="Calibri"/>
                <a:cs typeface="Calibri"/>
              </a:rPr>
              <a:t>leftmost</a:t>
            </a:r>
            <a:r>
              <a:rPr spc="2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derivation</a:t>
            </a:r>
            <a:endParaRPr>
              <a:latin typeface="Calibri"/>
              <a:cs typeface="Calibri"/>
            </a:endParaRPr>
          </a:p>
          <a:p>
            <a:pPr marL="355600" indent="-343535" eaLnBrk="1" fontAlgn="auto" hangingPunct="1">
              <a:spcBef>
                <a:spcPts val="0"/>
              </a:spcBef>
              <a:spcAft>
                <a:spcPts val="0"/>
              </a:spcAft>
              <a:buFont typeface="Arial"/>
              <a:buChar char="•"/>
              <a:tabLst>
                <a:tab pos="355600" algn="l"/>
                <a:tab pos="356235" algn="l"/>
              </a:tabLst>
              <a:defRPr/>
            </a:pPr>
            <a:r>
              <a:rPr spc="-5" dirty="0">
                <a:latin typeface="Calibri"/>
                <a:cs typeface="Calibri"/>
              </a:rPr>
              <a:t>Or </a:t>
            </a:r>
            <a:r>
              <a:rPr spc="-10" dirty="0">
                <a:latin typeface="Calibri"/>
                <a:cs typeface="Calibri"/>
              </a:rPr>
              <a:t>more </a:t>
            </a:r>
            <a:r>
              <a:rPr dirty="0">
                <a:latin typeface="Calibri"/>
                <a:cs typeface="Calibri"/>
              </a:rPr>
              <a:t>than </a:t>
            </a:r>
            <a:r>
              <a:rPr spc="-5" dirty="0">
                <a:latin typeface="Calibri"/>
                <a:cs typeface="Calibri"/>
              </a:rPr>
              <a:t>one </a:t>
            </a:r>
            <a:r>
              <a:rPr spc="-10" dirty="0">
                <a:latin typeface="Calibri"/>
                <a:cs typeface="Calibri"/>
              </a:rPr>
              <a:t>rightmost</a:t>
            </a:r>
            <a:r>
              <a:rPr spc="2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derivation</a:t>
            </a:r>
            <a:endParaRPr>
              <a:latin typeface="Calibri"/>
              <a:cs typeface="Calibri"/>
            </a:endParaRPr>
          </a:p>
          <a:p>
            <a:pPr marL="355600" indent="-343535" eaLnBrk="1" fontAlgn="auto" hangingPunct="1">
              <a:spcBef>
                <a:spcPts val="0"/>
              </a:spcBef>
              <a:spcAft>
                <a:spcPts val="0"/>
              </a:spcAft>
              <a:buFont typeface="Arial"/>
              <a:buChar char="•"/>
              <a:tabLst>
                <a:tab pos="355600" algn="l"/>
                <a:tab pos="356235" algn="l"/>
              </a:tabLst>
              <a:defRPr/>
            </a:pPr>
            <a:r>
              <a:rPr spc="-10" dirty="0">
                <a:latin typeface="Calibri"/>
                <a:cs typeface="Calibri"/>
              </a:rPr>
              <a:t>Example: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id+id*id</a:t>
            </a:r>
            <a:endParaRPr>
              <a:latin typeface="Calibri"/>
              <a:cs typeface="Calibri"/>
            </a:endParaRPr>
          </a:p>
        </p:txBody>
      </p:sp>
      <p:sp>
        <p:nvSpPr>
          <p:cNvPr id="20484" name="object 4">
            <a:extLst>
              <a:ext uri="{FF2B5EF4-FFF2-40B4-BE49-F238E27FC236}">
                <a16:creationId xmlns:a16="http://schemas.microsoft.com/office/drawing/2014/main" id="{7FC40EC8-B787-D5FF-0751-2DA4281694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3327400"/>
            <a:ext cx="1243013" cy="2344738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0485" name="object 5">
            <a:extLst>
              <a:ext uri="{FF2B5EF4-FFF2-40B4-BE49-F238E27FC236}">
                <a16:creationId xmlns:a16="http://schemas.microsoft.com/office/drawing/2014/main" id="{265C3B8F-79F0-295F-09A0-19C1E64C8C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3289300"/>
            <a:ext cx="1308100" cy="2446338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0486" name="object 7">
            <a:extLst>
              <a:ext uri="{FF2B5EF4-FFF2-40B4-BE49-F238E27FC236}">
                <a16:creationId xmlns:a16="http://schemas.microsoft.com/office/drawing/2014/main" id="{A8B94B98-DC2A-293D-96A7-CDA58FE5B4F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81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5719512-64D4-4ACE-9EF8-0C5034ED0087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6B62D5CC-6D3E-28C1-D828-568CCAE7183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84350" y="271463"/>
            <a:ext cx="5573713" cy="928687"/>
          </a:xfrm>
        </p:spPr>
        <p:txBody>
          <a:bodyPr tIns="13335" rtlCol="0">
            <a:normAutofit fontScale="90000"/>
          </a:bodyPr>
          <a:lstStyle/>
          <a:p>
            <a:pPr marL="12700" eaLnBrk="1" fontAlgn="auto" hangingPunct="1">
              <a:spcBef>
                <a:spcPts val="105"/>
              </a:spcBef>
              <a:spcAft>
                <a:spcPts val="0"/>
              </a:spcAft>
              <a:defRPr/>
            </a:pPr>
            <a:r>
              <a:rPr spc="-5" dirty="0"/>
              <a:t>Elimination </a:t>
            </a:r>
            <a:r>
              <a:rPr dirty="0"/>
              <a:t>of</a:t>
            </a:r>
            <a:r>
              <a:rPr spc="-65" dirty="0"/>
              <a:t> </a:t>
            </a:r>
            <a:r>
              <a:rPr dirty="0"/>
              <a:t>ambiguity</a:t>
            </a:r>
          </a:p>
        </p:txBody>
      </p:sp>
      <p:sp>
        <p:nvSpPr>
          <p:cNvPr id="21507" name="object 3">
            <a:extLst>
              <a:ext uri="{FF2B5EF4-FFF2-40B4-BE49-F238E27FC236}">
                <a16:creationId xmlns:a16="http://schemas.microsoft.com/office/drawing/2014/main" id="{48CA1C51-576F-3849-4BA4-A01C8CEB0A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6538" y="1981200"/>
            <a:ext cx="2265362" cy="1147763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1508" name="object 4">
            <a:extLst>
              <a:ext uri="{FF2B5EF4-FFF2-40B4-BE49-F238E27FC236}">
                <a16:creationId xmlns:a16="http://schemas.microsoft.com/office/drawing/2014/main" id="{64696D25-AEFF-5A58-6C28-962DFE537B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3763" y="1865313"/>
            <a:ext cx="2995612" cy="1601787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1509" name="object 5">
            <a:extLst>
              <a:ext uri="{FF2B5EF4-FFF2-40B4-BE49-F238E27FC236}">
                <a16:creationId xmlns:a16="http://schemas.microsoft.com/office/drawing/2014/main" id="{2E11B3F3-916E-6AE7-3940-B299A89BD7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3632200"/>
            <a:ext cx="2667000" cy="198120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1510" name="object 6">
            <a:extLst>
              <a:ext uri="{FF2B5EF4-FFF2-40B4-BE49-F238E27FC236}">
                <a16:creationId xmlns:a16="http://schemas.microsoft.com/office/drawing/2014/main" id="{A8A6FDAA-36C1-76B8-D174-664E281AFF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3763" y="3632200"/>
            <a:ext cx="2139950" cy="1981200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46498181-7BA3-5E8A-FF76-2D18D99C3B6A}"/>
              </a:ext>
            </a:extLst>
          </p:cNvPr>
          <p:cNvSpPr txBox="1"/>
          <p:nvPr/>
        </p:nvSpPr>
        <p:spPr>
          <a:xfrm>
            <a:off x="688975" y="1441450"/>
            <a:ext cx="2824163" cy="290513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  <a:defRPr/>
            </a:pPr>
            <a:r>
              <a:rPr spc="-5" dirty="0">
                <a:latin typeface="Calibri"/>
                <a:cs typeface="Calibri"/>
              </a:rPr>
              <a:t>if E1 </a:t>
            </a:r>
            <a:r>
              <a:rPr dirty="0">
                <a:latin typeface="Calibri"/>
                <a:cs typeface="Calibri"/>
              </a:rPr>
              <a:t>then if E2 then S1 else</a:t>
            </a:r>
            <a:r>
              <a:rPr spc="-5" dirty="0">
                <a:latin typeface="Calibri"/>
                <a:cs typeface="Calibri"/>
              </a:rPr>
              <a:t> S2</a:t>
            </a:r>
            <a:endParaRPr>
              <a:latin typeface="Calibri"/>
              <a:cs typeface="Calibri"/>
            </a:endParaRP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2D55A064-7A19-F86A-0DC2-C4A67FCE9DE1}"/>
              </a:ext>
            </a:extLst>
          </p:cNvPr>
          <p:cNvSpPr txBox="1"/>
          <p:nvPr/>
        </p:nvSpPr>
        <p:spPr>
          <a:xfrm>
            <a:off x="4643438" y="1373188"/>
            <a:ext cx="3509962" cy="290512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  <a:defRPr/>
            </a:pPr>
            <a:r>
              <a:rPr spc="-5" dirty="0">
                <a:latin typeface="Calibri"/>
                <a:cs typeface="Calibri"/>
              </a:rPr>
              <a:t>if E1 </a:t>
            </a:r>
            <a:r>
              <a:rPr dirty="0">
                <a:latin typeface="Calibri"/>
                <a:cs typeface="Calibri"/>
              </a:rPr>
              <a:t>then </a:t>
            </a:r>
            <a:r>
              <a:rPr spc="-5" dirty="0">
                <a:latin typeface="Calibri"/>
                <a:cs typeface="Calibri"/>
              </a:rPr>
              <a:t>S1 else </a:t>
            </a:r>
            <a:r>
              <a:rPr dirty="0">
                <a:latin typeface="Calibri"/>
                <a:cs typeface="Calibri"/>
              </a:rPr>
              <a:t>if </a:t>
            </a:r>
            <a:r>
              <a:rPr spc="-5" dirty="0">
                <a:latin typeface="Calibri"/>
                <a:cs typeface="Calibri"/>
              </a:rPr>
              <a:t>E2 </a:t>
            </a:r>
            <a:r>
              <a:rPr dirty="0">
                <a:latin typeface="Calibri"/>
                <a:cs typeface="Calibri"/>
              </a:rPr>
              <a:t>then </a:t>
            </a:r>
            <a:r>
              <a:rPr spc="-5" dirty="0">
                <a:latin typeface="Calibri"/>
                <a:cs typeface="Calibri"/>
              </a:rPr>
              <a:t>S2 else</a:t>
            </a:r>
            <a:r>
              <a:rPr spc="15" dirty="0">
                <a:latin typeface="Calibri"/>
                <a:cs typeface="Calibri"/>
              </a:rPr>
              <a:t> </a:t>
            </a:r>
            <a:r>
              <a:rPr spc="-5" dirty="0">
                <a:latin typeface="Calibri"/>
                <a:cs typeface="Calibri"/>
              </a:rPr>
              <a:t>S3</a:t>
            </a:r>
            <a:endParaRPr>
              <a:latin typeface="Calibri"/>
              <a:cs typeface="Calibri"/>
            </a:endParaRPr>
          </a:p>
        </p:txBody>
      </p:sp>
      <p:sp>
        <p:nvSpPr>
          <p:cNvPr id="21513" name="object 10">
            <a:extLst>
              <a:ext uri="{FF2B5EF4-FFF2-40B4-BE49-F238E27FC236}">
                <a16:creationId xmlns:a16="http://schemas.microsoft.com/office/drawing/2014/main" id="{0664CEBB-396C-EA75-C0FD-9A37A8C3D19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81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AA6EDE1-835E-41A8-BD96-07BC79CC2C10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2DE6A5AB-A9DC-6DEE-A6D1-C41B995628F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79488" y="271463"/>
            <a:ext cx="7181850" cy="928687"/>
          </a:xfrm>
        </p:spPr>
        <p:txBody>
          <a:bodyPr tIns="13335" rtlCol="0">
            <a:normAutofit fontScale="90000"/>
          </a:bodyPr>
          <a:lstStyle/>
          <a:p>
            <a:pPr marL="12700" eaLnBrk="1" fontAlgn="auto" hangingPunct="1">
              <a:spcBef>
                <a:spcPts val="105"/>
              </a:spcBef>
              <a:spcAft>
                <a:spcPts val="0"/>
              </a:spcAft>
              <a:defRPr/>
            </a:pPr>
            <a:r>
              <a:rPr spc="-5" dirty="0"/>
              <a:t>Elimination </a:t>
            </a:r>
            <a:r>
              <a:rPr dirty="0"/>
              <a:t>of ambiguity</a:t>
            </a:r>
            <a:r>
              <a:rPr spc="-35" dirty="0"/>
              <a:t> </a:t>
            </a:r>
            <a:r>
              <a:rPr spc="-15" dirty="0"/>
              <a:t>(cont.)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D72C91E1-22BB-807C-D5A2-BA714C9CB051}"/>
              </a:ext>
            </a:extLst>
          </p:cNvPr>
          <p:cNvSpPr txBox="1"/>
          <p:nvPr/>
        </p:nvSpPr>
        <p:spPr>
          <a:xfrm>
            <a:off x="536575" y="1474788"/>
            <a:ext cx="7491413" cy="1558925"/>
          </a:xfrm>
          <a:prstGeom prst="rect">
            <a:avLst/>
          </a:prstGeom>
        </p:spPr>
        <p:txBody>
          <a:bodyPr lIns="0" tIns="113664" rIns="0" bIns="0">
            <a:spAutoFit/>
          </a:bodyPr>
          <a:lstStyle/>
          <a:p>
            <a:pPr marL="355600" indent="-343535" eaLnBrk="1" fontAlgn="auto" hangingPunct="1">
              <a:spcBef>
                <a:spcPts val="894"/>
              </a:spcBef>
              <a:spcAft>
                <a:spcPts val="0"/>
              </a:spcAft>
              <a:buFont typeface="Arial"/>
              <a:buChar char="•"/>
              <a:tabLst>
                <a:tab pos="355600" algn="l"/>
                <a:tab pos="356235" algn="l"/>
              </a:tabLst>
              <a:defRPr/>
            </a:pPr>
            <a:r>
              <a:rPr sz="3200" dirty="0">
                <a:latin typeface="Calibri"/>
                <a:cs typeface="Calibri"/>
              </a:rPr>
              <a:t>Idea:</a:t>
            </a:r>
            <a:endParaRPr sz="3200">
              <a:latin typeface="Calibri"/>
              <a:cs typeface="Calibri"/>
            </a:endParaRPr>
          </a:p>
          <a:p>
            <a:pPr marL="469900" eaLnBrk="1" fontAlgn="auto" hangingPunct="1">
              <a:spcBef>
                <a:spcPts val="690"/>
              </a:spcBef>
              <a:spcAft>
                <a:spcPts val="0"/>
              </a:spcAft>
              <a:defRPr/>
            </a:pPr>
            <a:r>
              <a:rPr sz="2800" spc="-5" dirty="0">
                <a:latin typeface="Arial"/>
                <a:cs typeface="Arial"/>
              </a:rPr>
              <a:t>– </a:t>
            </a: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20" dirty="0">
                <a:latin typeface="Calibri"/>
                <a:cs typeface="Calibri"/>
              </a:rPr>
              <a:t>statement </a:t>
            </a:r>
            <a:r>
              <a:rPr sz="2800" spc="-5" dirty="0">
                <a:latin typeface="Calibri"/>
                <a:cs typeface="Calibri"/>
              </a:rPr>
              <a:t>appearing </a:t>
            </a:r>
            <a:r>
              <a:rPr sz="2800" spc="-10" dirty="0">
                <a:latin typeface="Calibri"/>
                <a:cs typeface="Calibri"/>
              </a:rPr>
              <a:t>between </a:t>
            </a: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b="1" spc="-5" dirty="0">
                <a:latin typeface="Calibri"/>
                <a:cs typeface="Calibri"/>
              </a:rPr>
              <a:t>then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</a:t>
            </a:r>
            <a:endParaRPr sz="2800">
              <a:latin typeface="Calibri"/>
              <a:cs typeface="Calibri"/>
            </a:endParaRPr>
          </a:p>
          <a:p>
            <a:pPr marL="756285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2800" b="1" spc="-10" dirty="0">
                <a:latin typeface="Calibri"/>
                <a:cs typeface="Calibri"/>
              </a:rPr>
              <a:t>else </a:t>
            </a:r>
            <a:r>
              <a:rPr sz="2800" spc="-15" dirty="0">
                <a:latin typeface="Calibri"/>
                <a:cs typeface="Calibri"/>
              </a:rPr>
              <a:t>must </a:t>
            </a:r>
            <a:r>
              <a:rPr sz="2800" spc="-5" dirty="0">
                <a:latin typeface="Calibri"/>
                <a:cs typeface="Calibri"/>
              </a:rPr>
              <a:t>be</a:t>
            </a:r>
            <a:r>
              <a:rPr sz="2800" spc="6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matched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22532" name="object 4">
            <a:extLst>
              <a:ext uri="{FF2B5EF4-FFF2-40B4-BE49-F238E27FC236}">
                <a16:creationId xmlns:a16="http://schemas.microsoft.com/office/drawing/2014/main" id="{9D0C739F-5ED0-C448-536D-58F89113B3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1900" y="3581400"/>
            <a:ext cx="3960813" cy="21844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2533" name="object 6">
            <a:extLst>
              <a:ext uri="{FF2B5EF4-FFF2-40B4-BE49-F238E27FC236}">
                <a16:creationId xmlns:a16="http://schemas.microsoft.com/office/drawing/2014/main" id="{8DCFD4CA-D4F2-07FB-9642-344E5B190C2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81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DB86492-DD15-4CAB-B864-0D2B6D9954E1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>
            <a:extLst>
              <a:ext uri="{FF2B5EF4-FFF2-40B4-BE49-F238E27FC236}">
                <a16:creationId xmlns:a16="http://schemas.microsoft.com/office/drawing/2014/main" id="{7DE03B2C-16DF-F711-705F-003DF1B6F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3200" b="1">
                <a:latin typeface="Helvetica-Bold"/>
              </a:rPr>
              <a:t>Eliminating left-recursion</a:t>
            </a:r>
            <a:endParaRPr lang="en-IN" altLang="en-US" sz="6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9BA32-06BC-26FE-F492-45BA31A1F8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1800" dirty="0">
                <a:latin typeface="Times-Roman"/>
              </a:rPr>
              <a:t>A grammar is left recursive if it has a production of the form A</a:t>
            </a:r>
            <a:r>
              <a:rPr lang="en-US" sz="1800" i="1" dirty="0">
                <a:latin typeface="CMSY10"/>
              </a:rPr>
              <a:t>→</a:t>
            </a:r>
            <a:r>
              <a:rPr lang="en-US" sz="1800" dirty="0">
                <a:latin typeface="Times-Roman"/>
              </a:rPr>
              <a:t>A</a:t>
            </a:r>
            <a:r>
              <a:rPr lang="en-US" sz="1800" i="1" dirty="0">
                <a:latin typeface="CMMI10"/>
              </a:rPr>
              <a:t>α</a:t>
            </a:r>
            <a:r>
              <a:rPr lang="en-US" sz="1800" dirty="0">
                <a:latin typeface="Times-Roman"/>
              </a:rPr>
              <a:t>, for some string </a:t>
            </a:r>
            <a:r>
              <a:rPr lang="en-US" sz="1800" i="1" dirty="0">
                <a:latin typeface="CMMI10"/>
              </a:rPr>
              <a:t>α</a:t>
            </a:r>
            <a:r>
              <a:rPr lang="en-US" sz="1800" dirty="0">
                <a:latin typeface="Times-Roman"/>
              </a:rPr>
              <a:t>. To eliminate left-recursion for the production, A</a:t>
            </a:r>
            <a:r>
              <a:rPr lang="en-US" sz="1800" i="1" dirty="0">
                <a:latin typeface="CMSY10"/>
              </a:rPr>
              <a:t>→</a:t>
            </a:r>
            <a:r>
              <a:rPr lang="en-US" sz="1800" dirty="0">
                <a:latin typeface="Times-Roman"/>
              </a:rPr>
              <a:t>A </a:t>
            </a:r>
            <a:r>
              <a:rPr lang="en-US" sz="1800" i="1" dirty="0">
                <a:latin typeface="CMMI10"/>
              </a:rPr>
              <a:t>α</a:t>
            </a:r>
            <a:r>
              <a:rPr lang="en-US" sz="1800" dirty="0">
                <a:latin typeface="Times-Roman"/>
              </a:rPr>
              <a:t> | </a:t>
            </a:r>
            <a:r>
              <a:rPr lang="en-US" sz="1800" i="1" dirty="0">
                <a:latin typeface="CMMI10"/>
              </a:rPr>
              <a:t>β</a:t>
            </a:r>
          </a:p>
          <a:p>
            <a:pPr>
              <a:defRPr/>
            </a:pPr>
            <a:endParaRPr lang="en-US" sz="1800" i="1" dirty="0">
              <a:latin typeface="CMMI10"/>
            </a:endParaRPr>
          </a:p>
          <a:p>
            <a:pPr>
              <a:defRPr/>
            </a:pPr>
            <a:r>
              <a:rPr lang="en-IN" sz="1800" dirty="0">
                <a:latin typeface="Times-Roman"/>
              </a:rPr>
              <a:t>Rule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IN" sz="1800" dirty="0">
                <a:latin typeface="Times-Roman"/>
              </a:rPr>
              <a:t>	</a:t>
            </a:r>
            <a:endParaRPr lang="en-IN" dirty="0"/>
          </a:p>
        </p:txBody>
      </p:sp>
      <p:pic>
        <p:nvPicPr>
          <p:cNvPr id="23556" name="Picture 6">
            <a:extLst>
              <a:ext uri="{FF2B5EF4-FFF2-40B4-BE49-F238E27FC236}">
                <a16:creationId xmlns:a16="http://schemas.microsoft.com/office/drawing/2014/main" id="{A6C3F8A9-26E4-C2C0-9B55-040EDBA010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775" y="2565400"/>
            <a:ext cx="5915025" cy="3414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7" name="Picture 3">
            <a:extLst>
              <a:ext uri="{FF2B5EF4-FFF2-40B4-BE49-F238E27FC236}">
                <a16:creationId xmlns:a16="http://schemas.microsoft.com/office/drawing/2014/main" id="{53C51E4D-9227-EF41-58F6-CD92D01621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063" y="2852738"/>
            <a:ext cx="1773237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3">
            <a:extLst>
              <a:ext uri="{FF2B5EF4-FFF2-40B4-BE49-F238E27FC236}">
                <a16:creationId xmlns:a16="http://schemas.microsoft.com/office/drawing/2014/main" id="{901EB88B-5053-E2C7-564F-3353F2DCF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4450"/>
            <a:ext cx="9251950" cy="1143000"/>
          </a:xfrm>
        </p:spPr>
        <p:txBody>
          <a:bodyPr/>
          <a:lstStyle/>
          <a:p>
            <a:r>
              <a:rPr lang="en-IN" altLang="en-US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Syntax Analysis</a:t>
            </a:r>
            <a:endParaRPr lang="en-IN" altLang="en-US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123" name="Content Placeholder 2">
            <a:extLst>
              <a:ext uri="{FF2B5EF4-FFF2-40B4-BE49-F238E27FC236}">
                <a16:creationId xmlns:a16="http://schemas.microsoft.com/office/drawing/2014/main" id="{2021A625-C98E-C8B6-6088-2BD259EBAC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341438"/>
            <a:ext cx="4038600" cy="4525962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altLang="en-US" sz="20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Definition - Role of parser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altLang="en-US" sz="20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Lexical versus Syntactic Analysis</a:t>
            </a:r>
            <a:endParaRPr lang="en-IN" altLang="en-US" sz="200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altLang="en-US" sz="20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Representative Grammars</a:t>
            </a:r>
            <a:endParaRPr lang="en-IN" altLang="en-US" sz="200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altLang="en-US" sz="20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Syntax Error Handling</a:t>
            </a:r>
            <a:endParaRPr lang="en-IN" altLang="en-US" sz="200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altLang="en-US" sz="20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Elimination of Ambiguity, Left Recursion</a:t>
            </a:r>
            <a:endParaRPr lang="en-IN" altLang="en-US" sz="200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altLang="en-US" sz="20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Left Factoring</a:t>
            </a:r>
            <a:endParaRPr lang="en-IN" altLang="en-US" sz="200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altLang="en-US" sz="20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Top-down parsing</a:t>
            </a:r>
            <a:endParaRPr lang="en-IN" altLang="en-US" sz="200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altLang="en-US" sz="20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Error Recovery in Predictive Parsing</a:t>
            </a:r>
            <a:endParaRPr lang="en-IN" altLang="en-US" sz="200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altLang="en-US" sz="20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Predictive Parsing Algorithm</a:t>
            </a:r>
            <a:endParaRPr lang="en-IN" altLang="en-US" sz="200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altLang="en-US" sz="20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Non Recursive Predictive Parser</a:t>
            </a:r>
            <a:endParaRPr lang="en-IN" altLang="en-US" sz="200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altLang="en-US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124" name="Content Placeholder 4">
            <a:extLst>
              <a:ext uri="{FF2B5EF4-FFF2-40B4-BE49-F238E27FC236}">
                <a16:creationId xmlns:a16="http://schemas.microsoft.com/office/drawing/2014/main" id="{836B5500-E944-088E-877C-90BBCF9491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412875"/>
            <a:ext cx="4038600" cy="4525963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altLang="en-US" sz="20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Recursive Descent Parsing, back tracking</a:t>
            </a:r>
            <a:endParaRPr lang="en-IN" altLang="en-US" sz="200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altLang="en-US" sz="20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Computation of FIRST</a:t>
            </a:r>
            <a:endParaRPr lang="en-IN" altLang="en-US" sz="200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altLang="en-US" sz="20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Problems related to FIRST</a:t>
            </a:r>
            <a:endParaRPr lang="en-IN" altLang="en-US" sz="200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altLang="en-US" sz="20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Computation of FOLLOW</a:t>
            </a:r>
            <a:endParaRPr lang="en-IN" altLang="en-US" sz="200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altLang="en-US" sz="20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Problems related to FOLLOW</a:t>
            </a:r>
            <a:endParaRPr lang="en-IN" altLang="en-US" sz="200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altLang="en-US" sz="20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Construction of a predictive parsing table SLR</a:t>
            </a:r>
            <a:endParaRPr lang="en-IN" altLang="en-US" sz="200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altLang="en-US" sz="20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Predictive Parsers LL(1) Grammars</a:t>
            </a:r>
            <a:endParaRPr lang="en-IN" altLang="en-US" sz="200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altLang="en-US" sz="20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Transition Diagrams for Predictive Parsers</a:t>
            </a:r>
            <a:endParaRPr lang="en-IN" altLang="en-US" sz="200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altLang="en-US" sz="200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60C10916-CC10-B4E9-95E3-D49DAD3FFD9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81025" y="271463"/>
            <a:ext cx="7981950" cy="928687"/>
          </a:xfrm>
        </p:spPr>
        <p:txBody>
          <a:bodyPr tIns="13335" rtlCol="0">
            <a:normAutofit fontScale="90000"/>
          </a:bodyPr>
          <a:lstStyle/>
          <a:p>
            <a:pPr marL="12700" eaLnBrk="1" fontAlgn="auto" hangingPunct="1">
              <a:spcBef>
                <a:spcPts val="105"/>
              </a:spcBef>
              <a:spcAft>
                <a:spcPts val="0"/>
              </a:spcAft>
              <a:defRPr/>
            </a:pPr>
            <a:r>
              <a:rPr spc="-15" dirty="0"/>
              <a:t>Left </a:t>
            </a:r>
            <a:r>
              <a:rPr spc="-20" dirty="0"/>
              <a:t>Recursion </a:t>
            </a:r>
            <a:r>
              <a:rPr spc="-5" dirty="0"/>
              <a:t>Elimination</a:t>
            </a:r>
            <a:r>
              <a:rPr spc="10" dirty="0"/>
              <a:t> </a:t>
            </a:r>
            <a:r>
              <a:rPr spc="-15" dirty="0"/>
              <a:t>Example</a:t>
            </a:r>
          </a:p>
        </p:txBody>
      </p:sp>
      <p:sp>
        <p:nvSpPr>
          <p:cNvPr id="24579" name="object 3">
            <a:extLst>
              <a:ext uri="{FF2B5EF4-FFF2-40B4-BE49-F238E27FC236}">
                <a16:creationId xmlns:a16="http://schemas.microsoft.com/office/drawing/2014/main" id="{FF09883E-2026-E1D7-00E6-17FB8DAAB0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7375" y="2108200"/>
            <a:ext cx="1670050" cy="143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2700" rIns="0" bIns="0">
            <a:spAutoFit/>
          </a:bodyPr>
          <a:lstStyle>
            <a:lvl1pPr marL="127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ts val="100"/>
              </a:spcBef>
              <a:buFontTx/>
              <a:buNone/>
            </a:pPr>
            <a:r>
              <a:rPr lang="en-US" altLang="en-US" sz="2800">
                <a:cs typeface="Calibri" panose="020F0502020204030204" pitchFamily="34" charset="0"/>
              </a:rPr>
              <a:t>E -&gt; E+T | T  T -&gt; T*F | F</a:t>
            </a:r>
          </a:p>
          <a:p>
            <a:pPr eaLnBrk="1" hangingPunct="1">
              <a:spcBef>
                <a:spcPts val="338"/>
              </a:spcBef>
              <a:buFontTx/>
              <a:buNone/>
            </a:pPr>
            <a:r>
              <a:rPr lang="en-US" altLang="en-US" sz="2800">
                <a:cs typeface="Calibri" panose="020F0502020204030204" pitchFamily="34" charset="0"/>
              </a:rPr>
              <a:t>F -&gt; (E) | </a:t>
            </a:r>
            <a:r>
              <a:rPr lang="en-US" altLang="en-US" sz="2800" b="1">
                <a:cs typeface="Calibri" panose="020F0502020204030204" pitchFamily="34" charset="0"/>
              </a:rPr>
              <a:t>id</a:t>
            </a:r>
            <a:endParaRPr lang="en-US" altLang="en-US" sz="2800">
              <a:cs typeface="Calibri" panose="020F0502020204030204" pitchFamily="34" charset="0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77776EE9-4C55-BDAD-CEB8-27FC5AE23E6A}"/>
              </a:ext>
            </a:extLst>
          </p:cNvPr>
          <p:cNvSpPr txBox="1"/>
          <p:nvPr/>
        </p:nvSpPr>
        <p:spPr>
          <a:xfrm>
            <a:off x="4695825" y="1658938"/>
            <a:ext cx="1084263" cy="442912"/>
          </a:xfrm>
          <a:prstGeom prst="rect">
            <a:avLst/>
          </a:prstGeom>
        </p:spPr>
        <p:txBody>
          <a:bodyPr lIns="0" tIns="12065" rIns="0" bIns="0">
            <a:spAutoFit/>
          </a:bodyPr>
          <a:lstStyle/>
          <a:p>
            <a:pPr marL="12700" eaLnBrk="1" fontAlgn="auto" hangingPunct="1">
              <a:spcBef>
                <a:spcPts val="95"/>
              </a:spcBef>
              <a:spcAft>
                <a:spcPts val="0"/>
              </a:spcAft>
              <a:defRPr/>
            </a:pPr>
            <a:r>
              <a:rPr sz="2800" spc="-5" dirty="0">
                <a:latin typeface="Calibri"/>
                <a:cs typeface="Calibri"/>
              </a:rPr>
              <a:t>E -&gt;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TE’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24581" name="object 5">
            <a:extLst>
              <a:ext uri="{FF2B5EF4-FFF2-40B4-BE49-F238E27FC236}">
                <a16:creationId xmlns:a16="http://schemas.microsoft.com/office/drawing/2014/main" id="{19EB4924-CBAB-56C4-AEFF-BCC7E8A5BC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95825" y="2227263"/>
            <a:ext cx="1844675" cy="193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2700" rIns="0" bIns="0">
            <a:spAutoFit/>
          </a:bodyPr>
          <a:lstStyle>
            <a:lvl1pPr marL="127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ts val="100"/>
              </a:spcBef>
              <a:buFontTx/>
              <a:buNone/>
            </a:pPr>
            <a:r>
              <a:rPr lang="en-US" altLang="en-US" sz="2800">
                <a:cs typeface="Calibri" panose="020F0502020204030204" pitchFamily="34" charset="0"/>
              </a:rPr>
              <a:t>E’ -&gt; +TE’ | ε  T -&gt; FT’</a:t>
            </a:r>
          </a:p>
          <a:p>
            <a:pPr eaLnBrk="1" hangingPunct="1">
              <a:lnSpc>
                <a:spcPts val="3700"/>
              </a:lnSpc>
              <a:spcBef>
                <a:spcPts val="175"/>
              </a:spcBef>
              <a:buFontTx/>
              <a:buNone/>
            </a:pPr>
            <a:r>
              <a:rPr lang="en-US" altLang="en-US" sz="2800">
                <a:cs typeface="Calibri" panose="020F0502020204030204" pitchFamily="34" charset="0"/>
              </a:rPr>
              <a:t>T’ -&gt; *FT’ | ε  F -&gt; (E) | </a:t>
            </a:r>
            <a:r>
              <a:rPr lang="en-US" altLang="en-US" sz="2800" b="1">
                <a:cs typeface="Calibri" panose="020F0502020204030204" pitchFamily="34" charset="0"/>
              </a:rPr>
              <a:t>id</a:t>
            </a:r>
            <a:endParaRPr lang="en-US" altLang="en-US" sz="2800">
              <a:cs typeface="Calibri" panose="020F0502020204030204" pitchFamily="34" charset="0"/>
            </a:endParaRPr>
          </a:p>
        </p:txBody>
      </p:sp>
      <p:grpSp>
        <p:nvGrpSpPr>
          <p:cNvPr id="24582" name="object 6">
            <a:extLst>
              <a:ext uri="{FF2B5EF4-FFF2-40B4-BE49-F238E27FC236}">
                <a16:creationId xmlns:a16="http://schemas.microsoft.com/office/drawing/2014/main" id="{42240F0E-AE9E-203D-B9A7-6ACB0F5C7A53}"/>
              </a:ext>
            </a:extLst>
          </p:cNvPr>
          <p:cNvGrpSpPr>
            <a:grpSpLocks/>
          </p:cNvGrpSpPr>
          <p:nvPr/>
        </p:nvGrpSpPr>
        <p:grpSpPr bwMode="auto">
          <a:xfrm>
            <a:off x="3035300" y="3109913"/>
            <a:ext cx="941388" cy="134937"/>
            <a:chOff x="3035807" y="2331720"/>
            <a:chExt cx="940435" cy="102235"/>
          </a:xfrm>
        </p:grpSpPr>
        <p:sp>
          <p:nvSpPr>
            <p:cNvPr id="24584" name="object 7">
              <a:extLst>
                <a:ext uri="{FF2B5EF4-FFF2-40B4-BE49-F238E27FC236}">
                  <a16:creationId xmlns:a16="http://schemas.microsoft.com/office/drawing/2014/main" id="{E01323D6-3454-387A-308F-44AB1AEDEA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761" y="2344674"/>
              <a:ext cx="914400" cy="76200"/>
            </a:xfrm>
            <a:custGeom>
              <a:avLst/>
              <a:gdLst>
                <a:gd name="T0" fmla="*/ 876300 w 914400"/>
                <a:gd name="T1" fmla="*/ 0 h 76200"/>
                <a:gd name="T2" fmla="*/ 876300 w 914400"/>
                <a:gd name="T3" fmla="*/ 19050 h 76200"/>
                <a:gd name="T4" fmla="*/ 0 w 914400"/>
                <a:gd name="T5" fmla="*/ 19050 h 76200"/>
                <a:gd name="T6" fmla="*/ 0 w 914400"/>
                <a:gd name="T7" fmla="*/ 57150 h 76200"/>
                <a:gd name="T8" fmla="*/ 876300 w 914400"/>
                <a:gd name="T9" fmla="*/ 57150 h 76200"/>
                <a:gd name="T10" fmla="*/ 876300 w 914400"/>
                <a:gd name="T11" fmla="*/ 76200 h 76200"/>
                <a:gd name="T12" fmla="*/ 914400 w 914400"/>
                <a:gd name="T13" fmla="*/ 38100 h 76200"/>
                <a:gd name="T14" fmla="*/ 876300 w 914400"/>
                <a:gd name="T15" fmla="*/ 0 h 762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914400"/>
                <a:gd name="T25" fmla="*/ 0 h 76200"/>
                <a:gd name="T26" fmla="*/ 914400 w 914400"/>
                <a:gd name="T27" fmla="*/ 76200 h 762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914400" h="76200">
                  <a:moveTo>
                    <a:pt x="876300" y="0"/>
                  </a:moveTo>
                  <a:lnTo>
                    <a:pt x="876300" y="19050"/>
                  </a:lnTo>
                  <a:lnTo>
                    <a:pt x="0" y="19050"/>
                  </a:lnTo>
                  <a:lnTo>
                    <a:pt x="0" y="57150"/>
                  </a:lnTo>
                  <a:lnTo>
                    <a:pt x="876300" y="57150"/>
                  </a:lnTo>
                  <a:lnTo>
                    <a:pt x="876300" y="76200"/>
                  </a:lnTo>
                  <a:lnTo>
                    <a:pt x="914400" y="38100"/>
                  </a:lnTo>
                  <a:lnTo>
                    <a:pt x="876300" y="0"/>
                  </a:lnTo>
                  <a:close/>
                </a:path>
              </a:pathLst>
            </a:custGeom>
            <a:solidFill>
              <a:srgbClr val="4F81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  <p:sp>
          <p:nvSpPr>
            <p:cNvPr id="24585" name="object 8">
              <a:extLst>
                <a:ext uri="{FF2B5EF4-FFF2-40B4-BE49-F238E27FC236}">
                  <a16:creationId xmlns:a16="http://schemas.microsoft.com/office/drawing/2014/main" id="{C5337EAD-22AC-287E-72D7-7D449250C8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8761" y="2344674"/>
              <a:ext cx="914400" cy="76200"/>
            </a:xfrm>
            <a:custGeom>
              <a:avLst/>
              <a:gdLst>
                <a:gd name="T0" fmla="*/ 0 w 914400"/>
                <a:gd name="T1" fmla="*/ 19050 h 76200"/>
                <a:gd name="T2" fmla="*/ 876300 w 914400"/>
                <a:gd name="T3" fmla="*/ 19050 h 76200"/>
                <a:gd name="T4" fmla="*/ 876300 w 914400"/>
                <a:gd name="T5" fmla="*/ 0 h 76200"/>
                <a:gd name="T6" fmla="*/ 914400 w 914400"/>
                <a:gd name="T7" fmla="*/ 38100 h 76200"/>
                <a:gd name="T8" fmla="*/ 876300 w 914400"/>
                <a:gd name="T9" fmla="*/ 76200 h 76200"/>
                <a:gd name="T10" fmla="*/ 876300 w 914400"/>
                <a:gd name="T11" fmla="*/ 57150 h 76200"/>
                <a:gd name="T12" fmla="*/ 0 w 914400"/>
                <a:gd name="T13" fmla="*/ 57150 h 76200"/>
                <a:gd name="T14" fmla="*/ 0 w 914400"/>
                <a:gd name="T15" fmla="*/ 19050 h 762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914400"/>
                <a:gd name="T25" fmla="*/ 0 h 76200"/>
                <a:gd name="T26" fmla="*/ 914400 w 914400"/>
                <a:gd name="T27" fmla="*/ 76200 h 762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914400" h="76200">
                  <a:moveTo>
                    <a:pt x="0" y="19050"/>
                  </a:moveTo>
                  <a:lnTo>
                    <a:pt x="876300" y="19050"/>
                  </a:lnTo>
                  <a:lnTo>
                    <a:pt x="876300" y="0"/>
                  </a:lnTo>
                  <a:lnTo>
                    <a:pt x="914400" y="38100"/>
                  </a:lnTo>
                  <a:lnTo>
                    <a:pt x="876300" y="76200"/>
                  </a:lnTo>
                  <a:lnTo>
                    <a:pt x="876300" y="57150"/>
                  </a:lnTo>
                  <a:lnTo>
                    <a:pt x="0" y="57150"/>
                  </a:lnTo>
                  <a:lnTo>
                    <a:pt x="0" y="19050"/>
                  </a:lnTo>
                  <a:close/>
                </a:path>
              </a:pathLst>
            </a:custGeom>
            <a:noFill/>
            <a:ln w="25908">
              <a:solidFill>
                <a:srgbClr val="385D8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en-US"/>
            </a:p>
          </p:txBody>
        </p:sp>
      </p:grpSp>
      <p:sp>
        <p:nvSpPr>
          <p:cNvPr id="24583" name="object 10">
            <a:extLst>
              <a:ext uri="{FF2B5EF4-FFF2-40B4-BE49-F238E27FC236}">
                <a16:creationId xmlns:a16="http://schemas.microsoft.com/office/drawing/2014/main" id="{7839F876-78E7-8048-A39F-D2673C44D60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81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9036131-24BC-45B3-AEEF-311A13849651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CA4C274-C288-3F38-D9B7-584B1F179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IN" spc="-15" dirty="0"/>
              <a:t>Left</a:t>
            </a:r>
            <a:r>
              <a:rPr lang="en-IN" spc="-60" dirty="0"/>
              <a:t> </a:t>
            </a:r>
            <a:r>
              <a:rPr lang="en-IN" spc="-20" dirty="0"/>
              <a:t>factoring</a:t>
            </a:r>
            <a:endParaRPr lang="en-IN" dirty="0"/>
          </a:p>
        </p:txBody>
      </p:sp>
      <p:sp>
        <p:nvSpPr>
          <p:cNvPr id="29699" name="Content Placeholder 5">
            <a:extLst>
              <a:ext uri="{FF2B5EF4-FFF2-40B4-BE49-F238E27FC236}">
                <a16:creationId xmlns:a16="http://schemas.microsoft.com/office/drawing/2014/main" id="{A51F843A-8651-DD7D-2FCD-A5F3A9CAE2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28775"/>
            <a:ext cx="8229600" cy="4525963"/>
          </a:xfrm>
        </p:spPr>
        <p:txBody>
          <a:bodyPr/>
          <a:lstStyle/>
          <a:p>
            <a:pPr>
              <a:defRPr/>
            </a:pPr>
            <a:r>
              <a:rPr lang="en-US" sz="1800" dirty="0">
                <a:latin typeface="Times-Roman"/>
              </a:rPr>
              <a:t>When a production has more than one alternatives with common prefixes, then it is necessary to make right choice on production.</a:t>
            </a:r>
          </a:p>
          <a:p>
            <a:pPr>
              <a:defRPr/>
            </a:pPr>
            <a:r>
              <a:rPr lang="en-US" sz="1800" dirty="0">
                <a:latin typeface="Times-Roman"/>
              </a:rPr>
              <a:t>To perform left-factoring for the production, A</a:t>
            </a:r>
            <a:r>
              <a:rPr lang="en-US" sz="1800" i="1" dirty="0">
                <a:latin typeface="CMSY10"/>
              </a:rPr>
              <a:t>→ </a:t>
            </a:r>
            <a:r>
              <a:rPr lang="en-US" sz="1800" i="1" dirty="0">
                <a:latin typeface="CMMI10"/>
              </a:rPr>
              <a:t>αβ</a:t>
            </a:r>
            <a:r>
              <a:rPr lang="en-US" sz="1800" dirty="0">
                <a:latin typeface="CMR8"/>
              </a:rPr>
              <a:t>1|</a:t>
            </a:r>
            <a:r>
              <a:rPr lang="el-GR" sz="1800" i="1" dirty="0">
                <a:latin typeface="CMMI10"/>
              </a:rPr>
              <a:t>αβ</a:t>
            </a:r>
            <a:r>
              <a:rPr lang="el-GR" sz="1800" dirty="0">
                <a:latin typeface="CMR8"/>
              </a:rPr>
              <a:t>2</a:t>
            </a:r>
            <a:endParaRPr lang="en-US" sz="1800" dirty="0">
              <a:latin typeface="CMR8"/>
            </a:endParaRPr>
          </a:p>
          <a:p>
            <a:pPr>
              <a:defRPr/>
            </a:pPr>
            <a:r>
              <a:rPr lang="en-US" altLang="en-US" sz="1800" dirty="0">
                <a:latin typeface="CMR8"/>
              </a:rPr>
              <a:t>Rule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IN" sz="1800" dirty="0">
                <a:latin typeface="Times-Roman"/>
              </a:rPr>
              <a:t>		</a:t>
            </a:r>
            <a:endParaRPr lang="en-IN" altLang="en-US" dirty="0"/>
          </a:p>
        </p:txBody>
      </p:sp>
      <p:pic>
        <p:nvPicPr>
          <p:cNvPr id="25604" name="Picture 2">
            <a:extLst>
              <a:ext uri="{FF2B5EF4-FFF2-40B4-BE49-F238E27FC236}">
                <a16:creationId xmlns:a16="http://schemas.microsoft.com/office/drawing/2014/main" id="{EE161D34-0628-E12C-84B8-46BFE03E2F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2708275"/>
            <a:ext cx="1849438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5" name="Picture 5">
            <a:extLst>
              <a:ext uri="{FF2B5EF4-FFF2-40B4-BE49-F238E27FC236}">
                <a16:creationId xmlns:a16="http://schemas.microsoft.com/office/drawing/2014/main" id="{A40E7404-5CB3-1198-CCA9-777BD4C0FD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0938" y="3530600"/>
            <a:ext cx="4783137" cy="241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>
            <a:extLst>
              <a:ext uri="{FF2B5EF4-FFF2-40B4-BE49-F238E27FC236}">
                <a16:creationId xmlns:a16="http://schemas.microsoft.com/office/drawing/2014/main" id="{2B442D46-00FB-2EEC-7431-F41F4CAC3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Top-Down Parsing</a:t>
            </a:r>
            <a:endParaRPr lang="en-IN" altLang="en-US"/>
          </a:p>
        </p:txBody>
      </p:sp>
      <p:sp>
        <p:nvSpPr>
          <p:cNvPr id="26627" name="Content Placeholder 2">
            <a:extLst>
              <a:ext uri="{FF2B5EF4-FFF2-40B4-BE49-F238E27FC236}">
                <a16:creationId xmlns:a16="http://schemas.microsoft.com/office/drawing/2014/main" id="{39CC330E-2F3D-791F-9756-237E2EF05D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28775"/>
            <a:ext cx="8229600" cy="4525963"/>
          </a:xfrm>
        </p:spPr>
        <p:txBody>
          <a:bodyPr/>
          <a:lstStyle/>
          <a:p>
            <a:r>
              <a:rPr lang="en-US" altLang="en-US" sz="1800">
                <a:latin typeface="Times-Roman"/>
              </a:rPr>
              <a:t>Top-down parsing constructs parse tree for the input string, starting from root node and creating the nodes of parse tree in pre-order.</a:t>
            </a:r>
          </a:p>
          <a:p>
            <a:r>
              <a:rPr lang="en-US" altLang="en-US" sz="1800">
                <a:latin typeface="Times-Roman"/>
              </a:rPr>
              <a:t>Top-down parsing is characterized by the following methods:</a:t>
            </a:r>
          </a:p>
          <a:p>
            <a:r>
              <a:rPr lang="en-US" altLang="en-US" sz="1800" b="1" i="1">
                <a:latin typeface="Times-BoldItalic"/>
              </a:rPr>
              <a:t>Brute-force method</a:t>
            </a:r>
            <a:r>
              <a:rPr lang="en-US" altLang="en-US" sz="1800">
                <a:latin typeface="Times-Roman"/>
              </a:rPr>
              <a:t>, accompanied by a parsing algorithm. All possible combinations are attempted before the failure to parse is recognized.</a:t>
            </a:r>
          </a:p>
          <a:p>
            <a:r>
              <a:rPr lang="en-US" altLang="en-US" sz="1800" b="1" i="1">
                <a:latin typeface="Times-BoldItalic"/>
              </a:rPr>
              <a:t>Recursive descent</a:t>
            </a:r>
            <a:r>
              <a:rPr lang="en-US" altLang="en-US" sz="1800">
                <a:latin typeface="Times-Roman"/>
              </a:rPr>
              <a:t>, is a parsing technique which does not allow backup. </a:t>
            </a:r>
            <a:r>
              <a:rPr lang="en-IN" altLang="en-US" sz="1800">
                <a:latin typeface="Times-Roman"/>
              </a:rPr>
              <a:t>Involves backtracking and left-recursion.</a:t>
            </a:r>
          </a:p>
          <a:p>
            <a:r>
              <a:rPr lang="en-US" altLang="en-US" sz="1800" b="1" i="1">
                <a:latin typeface="Times-BoldItalic"/>
              </a:rPr>
              <a:t>Top-down parsing </a:t>
            </a:r>
            <a:r>
              <a:rPr lang="en-US" altLang="en-US" sz="1800">
                <a:latin typeface="Times-Roman"/>
              </a:rPr>
              <a:t>with limited or partial backup.</a:t>
            </a:r>
            <a:endParaRPr lang="en-I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>
            <a:extLst>
              <a:ext uri="{FF2B5EF4-FFF2-40B4-BE49-F238E27FC236}">
                <a16:creationId xmlns:a16="http://schemas.microsoft.com/office/drawing/2014/main" id="{0838D667-B48A-08A0-48B1-8CEB7060C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3600" b="1">
                <a:latin typeface="Helvetica-Bold"/>
              </a:rPr>
              <a:t>Recursive Descent Parser</a:t>
            </a:r>
            <a:endParaRPr lang="en-IN" altLang="en-US"/>
          </a:p>
        </p:txBody>
      </p:sp>
      <p:sp>
        <p:nvSpPr>
          <p:cNvPr id="27651" name="Content Placeholder 2">
            <a:extLst>
              <a:ext uri="{FF2B5EF4-FFF2-40B4-BE49-F238E27FC236}">
                <a16:creationId xmlns:a16="http://schemas.microsoft.com/office/drawing/2014/main" id="{3DA410E7-3124-A108-87E5-53852D7C2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1800">
                <a:latin typeface="Times-Roman"/>
              </a:rPr>
              <a:t>Recursive descent parser is a top-down parser.</a:t>
            </a:r>
          </a:p>
          <a:p>
            <a:r>
              <a:rPr lang="en-US" altLang="en-US" sz="1800">
                <a:latin typeface="MSAM10"/>
              </a:rPr>
              <a:t> </a:t>
            </a:r>
            <a:r>
              <a:rPr lang="en-US" altLang="en-US" sz="1800">
                <a:latin typeface="Times-Roman"/>
              </a:rPr>
              <a:t>It requires backtracking to find the correct production to be applied.</a:t>
            </a:r>
          </a:p>
          <a:p>
            <a:r>
              <a:rPr lang="en-US" altLang="en-US" sz="1800">
                <a:latin typeface="MSAM10"/>
              </a:rPr>
              <a:t> </a:t>
            </a:r>
            <a:r>
              <a:rPr lang="en-US" altLang="en-US" sz="1800">
                <a:latin typeface="Times-Roman"/>
              </a:rPr>
              <a:t>The parsing program consists of a set of procedures, one for each non-terminal.</a:t>
            </a:r>
          </a:p>
          <a:p>
            <a:r>
              <a:rPr lang="en-US" altLang="en-US" sz="1800">
                <a:latin typeface="MSAM10"/>
              </a:rPr>
              <a:t> </a:t>
            </a:r>
            <a:r>
              <a:rPr lang="en-US" altLang="en-US" sz="1800">
                <a:latin typeface="Times-Roman"/>
              </a:rPr>
              <a:t>Process begins with the procedure for start symbol.</a:t>
            </a:r>
          </a:p>
          <a:p>
            <a:r>
              <a:rPr lang="en-US" altLang="en-US" sz="1800">
                <a:latin typeface="MSAM10"/>
              </a:rPr>
              <a:t> </a:t>
            </a:r>
            <a:r>
              <a:rPr lang="en-US" altLang="en-US" sz="1800">
                <a:latin typeface="Times-Roman"/>
              </a:rPr>
              <a:t>Start symbol is placed at the root node and on encountering each non-terminal, the procedure concerned is called to expand the non-terminal with its corresponding </a:t>
            </a:r>
            <a:r>
              <a:rPr lang="en-IN" altLang="en-US" sz="1800">
                <a:latin typeface="Times-Roman"/>
              </a:rPr>
              <a:t>production.</a:t>
            </a:r>
          </a:p>
          <a:p>
            <a:r>
              <a:rPr lang="en-US" altLang="en-US" sz="1800">
                <a:latin typeface="MSAM10"/>
              </a:rPr>
              <a:t> </a:t>
            </a:r>
            <a:r>
              <a:rPr lang="en-US" altLang="en-US" sz="1800">
                <a:latin typeface="Times-Roman"/>
              </a:rPr>
              <a:t>Procedure is called recursively until all non-terminals are expanded.</a:t>
            </a:r>
          </a:p>
          <a:p>
            <a:r>
              <a:rPr lang="en-US" altLang="en-US" sz="1800">
                <a:latin typeface="MSAM10"/>
              </a:rPr>
              <a:t> </a:t>
            </a:r>
            <a:r>
              <a:rPr lang="en-US" altLang="en-US" sz="1800">
                <a:latin typeface="Times-Roman"/>
              </a:rPr>
              <a:t>Successful completion occurs when the scan over entire input string is done, i.e., all terminals in the sentence are derived by parse tree.</a:t>
            </a:r>
            <a:endParaRPr lang="en-IN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>
            <a:extLst>
              <a:ext uri="{FF2B5EF4-FFF2-40B4-BE49-F238E27FC236}">
                <a16:creationId xmlns:a16="http://schemas.microsoft.com/office/drawing/2014/main" id="{FE9F947B-8D4E-F1C2-0D8B-BDD20B604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b="1">
                <a:latin typeface="Helvetica-Bold"/>
              </a:rPr>
              <a:t>Recursive Descent Parser</a:t>
            </a:r>
            <a:endParaRPr lang="en-I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27F30-B16B-2CED-86C8-2C2A15423D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IN" sz="1800" b="1" dirty="0">
                <a:latin typeface="Helvetica-Bold"/>
              </a:rPr>
              <a:t>Limitation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800" dirty="0">
                <a:latin typeface="MSAM10"/>
              </a:rPr>
              <a:t>	</a:t>
            </a:r>
            <a:r>
              <a:rPr lang="en-US" sz="1800" dirty="0">
                <a:latin typeface="Times-Roman"/>
              </a:rPr>
              <a:t>When a grammar with left recursive production is given, then the parser might get into </a:t>
            </a:r>
            <a:r>
              <a:rPr lang="en-IN" sz="1800" dirty="0">
                <a:latin typeface="Times-Roman"/>
              </a:rPr>
              <a:t>infinite loop.</a:t>
            </a:r>
            <a:endParaRPr lang="en-IN" dirty="0"/>
          </a:p>
        </p:txBody>
      </p:sp>
      <p:pic>
        <p:nvPicPr>
          <p:cNvPr id="28676" name="Picture 4">
            <a:extLst>
              <a:ext uri="{FF2B5EF4-FFF2-40B4-BE49-F238E27FC236}">
                <a16:creationId xmlns:a16="http://schemas.microsoft.com/office/drawing/2014/main" id="{A312420F-7F19-1C9C-F58D-D16FF52F6B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525" y="2708275"/>
            <a:ext cx="2646363" cy="2665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7" name="Picture 6">
            <a:extLst>
              <a:ext uri="{FF2B5EF4-FFF2-40B4-BE49-F238E27FC236}">
                <a16:creationId xmlns:a16="http://schemas.microsoft.com/office/drawing/2014/main" id="{38411ACE-007E-75A9-2F37-BD064939E8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3068638"/>
            <a:ext cx="4362450" cy="208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>
            <a:extLst>
              <a:ext uri="{FF2B5EF4-FFF2-40B4-BE49-F238E27FC236}">
                <a16:creationId xmlns:a16="http://schemas.microsoft.com/office/drawing/2014/main" id="{99FAF731-F9F5-9341-BE5E-43EC3135B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Recursive descent parser with backtracking</a:t>
            </a:r>
            <a:endParaRPr lang="en-IN" altLang="en-US"/>
          </a:p>
        </p:txBody>
      </p:sp>
      <p:sp>
        <p:nvSpPr>
          <p:cNvPr id="29699" name="Content Placeholder 2">
            <a:extLst>
              <a:ext uri="{FF2B5EF4-FFF2-40B4-BE49-F238E27FC236}">
                <a16:creationId xmlns:a16="http://schemas.microsoft.com/office/drawing/2014/main" id="{EEBA8073-6DD5-1F8A-D545-68A70504DF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82750"/>
            <a:ext cx="8229600" cy="4525963"/>
          </a:xfrm>
        </p:spPr>
        <p:txBody>
          <a:bodyPr/>
          <a:lstStyle/>
          <a:p>
            <a:endParaRPr lang="en-US" altLang="en-US"/>
          </a:p>
          <a:p>
            <a:endParaRPr lang="en-IN" altLang="en-US"/>
          </a:p>
          <a:p>
            <a:endParaRPr lang="en-IN" altLang="en-US"/>
          </a:p>
          <a:p>
            <a:endParaRPr lang="en-IN" altLang="en-US"/>
          </a:p>
        </p:txBody>
      </p:sp>
      <p:pic>
        <p:nvPicPr>
          <p:cNvPr id="29700" name="Picture 4">
            <a:extLst>
              <a:ext uri="{FF2B5EF4-FFF2-40B4-BE49-F238E27FC236}">
                <a16:creationId xmlns:a16="http://schemas.microsoft.com/office/drawing/2014/main" id="{CC29CF55-B192-1FF1-8B79-22434BC5EE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1700213"/>
            <a:ext cx="2808287" cy="144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1" name="Picture 6">
            <a:extLst>
              <a:ext uri="{FF2B5EF4-FFF2-40B4-BE49-F238E27FC236}">
                <a16:creationId xmlns:a16="http://schemas.microsoft.com/office/drawing/2014/main" id="{DCB0693C-EF89-E7C5-C949-F95050C0C2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5600" y="3357563"/>
            <a:ext cx="6475413" cy="206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>
            <a:extLst>
              <a:ext uri="{FF2B5EF4-FFF2-40B4-BE49-F238E27FC236}">
                <a16:creationId xmlns:a16="http://schemas.microsoft.com/office/drawing/2014/main" id="{1DA5C3FC-DDE9-F478-114E-9F511A2EB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Recursive descent parser with backtracking</a:t>
            </a:r>
            <a:endParaRPr lang="en-IN" altLang="en-US"/>
          </a:p>
        </p:txBody>
      </p:sp>
      <p:sp>
        <p:nvSpPr>
          <p:cNvPr id="30723" name="Content Placeholder 2">
            <a:extLst>
              <a:ext uri="{FF2B5EF4-FFF2-40B4-BE49-F238E27FC236}">
                <a16:creationId xmlns:a16="http://schemas.microsoft.com/office/drawing/2014/main" id="{29943C0C-00D0-0093-AEC3-1C84186FEF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/>
              <a:t>The root node contains the start symbol which is </a:t>
            </a:r>
            <a:r>
              <a:rPr lang="en-US" altLang="en-US" sz="2400">
                <a:solidFill>
                  <a:srgbClr val="00B050"/>
                </a:solidFill>
              </a:rPr>
              <a:t>S</a:t>
            </a:r>
            <a:r>
              <a:rPr lang="en-US" altLang="en-US" sz="2400"/>
              <a:t>. </a:t>
            </a:r>
          </a:p>
          <a:p>
            <a:r>
              <a:rPr lang="en-US" altLang="en-US" sz="2400"/>
              <a:t>The body of production begins with </a:t>
            </a:r>
            <a:r>
              <a:rPr lang="en-US" altLang="en-US" sz="2400" i="1">
                <a:solidFill>
                  <a:srgbClr val="00B050"/>
                </a:solidFill>
              </a:rPr>
              <a:t>c</a:t>
            </a:r>
            <a:r>
              <a:rPr lang="en-US" altLang="en-US" sz="2400"/>
              <a:t>, which matches with the first symbol of the input string. </a:t>
            </a:r>
          </a:p>
          <a:p>
            <a:r>
              <a:rPr lang="en-US" altLang="en-US" sz="2400">
                <a:solidFill>
                  <a:srgbClr val="00B050"/>
                </a:solidFill>
              </a:rPr>
              <a:t>A</a:t>
            </a:r>
            <a:r>
              <a:rPr lang="en-US" altLang="en-US" sz="2400"/>
              <a:t> is a non-terminal which is having two productions </a:t>
            </a:r>
            <a:r>
              <a:rPr lang="en-US" altLang="en-US" sz="2400">
                <a:solidFill>
                  <a:srgbClr val="00B050"/>
                </a:solidFill>
              </a:rPr>
              <a:t>A → ab | d. </a:t>
            </a:r>
          </a:p>
          <a:p>
            <a:r>
              <a:rPr lang="en-US" altLang="en-US" sz="2400"/>
              <a:t>Apply the first production of </a:t>
            </a:r>
            <a:r>
              <a:rPr lang="en-US" altLang="en-US" sz="2400">
                <a:solidFill>
                  <a:srgbClr val="00B050"/>
                </a:solidFill>
              </a:rPr>
              <a:t>A</a:t>
            </a:r>
            <a:r>
              <a:rPr lang="en-US" altLang="en-US" sz="2400"/>
              <a:t>, which results in the string </a:t>
            </a:r>
            <a:r>
              <a:rPr lang="en-US" altLang="en-US" sz="2400" b="1" i="1">
                <a:solidFill>
                  <a:srgbClr val="00B050"/>
                </a:solidFill>
              </a:rPr>
              <a:t>cabd</a:t>
            </a:r>
            <a:r>
              <a:rPr lang="en-US" altLang="en-US" sz="2400">
                <a:solidFill>
                  <a:srgbClr val="00B050"/>
                </a:solidFill>
              </a:rPr>
              <a:t> </a:t>
            </a:r>
            <a:r>
              <a:rPr lang="en-US" altLang="en-US" sz="2400"/>
              <a:t>that does not match with the given string </a:t>
            </a:r>
            <a:r>
              <a:rPr lang="en-US" altLang="en-US" sz="2400" b="1" i="1">
                <a:solidFill>
                  <a:srgbClr val="00B050"/>
                </a:solidFill>
              </a:rPr>
              <a:t>cad</a:t>
            </a:r>
            <a:r>
              <a:rPr lang="en-US" altLang="en-US" sz="2400"/>
              <a:t>. </a:t>
            </a:r>
          </a:p>
          <a:p>
            <a:r>
              <a:rPr lang="en-US" altLang="en-US" sz="2400"/>
              <a:t>Backtrack to the previous step where the production of </a:t>
            </a:r>
            <a:r>
              <a:rPr lang="en-US" altLang="en-US" sz="2400">
                <a:solidFill>
                  <a:srgbClr val="00B050"/>
                </a:solidFill>
              </a:rPr>
              <a:t>A</a:t>
            </a:r>
            <a:r>
              <a:rPr lang="en-US" altLang="en-US" sz="2400"/>
              <a:t> gets expanded and try with alternate production of it. </a:t>
            </a:r>
          </a:p>
          <a:p>
            <a:r>
              <a:rPr lang="en-US" altLang="en-US" sz="2400"/>
              <a:t>This produces the string cad that matches with the given string.</a:t>
            </a:r>
            <a:endParaRPr lang="en-IN" altLang="en-US" sz="24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>
            <a:extLst>
              <a:ext uri="{FF2B5EF4-FFF2-40B4-BE49-F238E27FC236}">
                <a16:creationId xmlns:a16="http://schemas.microsoft.com/office/drawing/2014/main" id="{B72A653B-FB3B-AA1C-458A-950C0B04D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Recursive descent parser with backtracking</a:t>
            </a:r>
            <a:endParaRPr lang="en-IN" altLang="en-US"/>
          </a:p>
        </p:txBody>
      </p:sp>
      <p:sp>
        <p:nvSpPr>
          <p:cNvPr id="31747" name="Content Placeholder 2">
            <a:extLst>
              <a:ext uri="{FF2B5EF4-FFF2-40B4-BE49-F238E27FC236}">
                <a16:creationId xmlns:a16="http://schemas.microsoft.com/office/drawing/2014/main" id="{32F9C6BE-D866-DADB-B203-5FD0F15F11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Limitation:</a:t>
            </a:r>
          </a:p>
          <a:p>
            <a:pPr lvl="1"/>
            <a:r>
              <a:rPr lang="en-US" altLang="en-US"/>
              <a:t>If the given grammar has more number of alternatives then the cost of backtracking will be high</a:t>
            </a:r>
            <a:endParaRPr lang="en-IN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>
            <a:extLst>
              <a:ext uri="{FF2B5EF4-FFF2-40B4-BE49-F238E27FC236}">
                <a16:creationId xmlns:a16="http://schemas.microsoft.com/office/drawing/2014/main" id="{351BBCF7-F087-6445-1873-63DF1F888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Recursive descent parser without backtracking</a:t>
            </a:r>
            <a:endParaRPr lang="en-I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4CD31-C518-EAA2-2D6F-795B0204E6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400" dirty="0"/>
              <a:t>Recursive descent parser without backtracking works in a similar way as that of recursive descent parser with backtracking with the difference that each non-terminal should be expanded by its correct alternative in the first selection itself. </a:t>
            </a:r>
          </a:p>
          <a:p>
            <a:pPr>
              <a:defRPr/>
            </a:pPr>
            <a:r>
              <a:rPr lang="en-US" sz="2400" dirty="0"/>
              <a:t>When the correct alternative is not chosen, the parser cannot backtrack and results in syntactic error</a:t>
            </a:r>
          </a:p>
          <a:p>
            <a:pPr marL="457200" lvl="1" indent="0">
              <a:buFont typeface="Arial" panose="020B0604020202020204" pitchFamily="34" charset="0"/>
              <a:buNone/>
              <a:defRPr/>
            </a:pPr>
            <a:endParaRPr lang="en-US" sz="1600" dirty="0"/>
          </a:p>
          <a:p>
            <a:pPr marL="457200" lvl="1" indent="0">
              <a:buFont typeface="Arial" panose="020B0604020202020204" pitchFamily="34" charset="0"/>
              <a:buNone/>
              <a:defRPr/>
            </a:pPr>
            <a:r>
              <a:rPr lang="en-US" sz="1800" dirty="0"/>
              <a:t>Advantage</a:t>
            </a:r>
          </a:p>
          <a:p>
            <a:pPr lvl="1">
              <a:defRPr/>
            </a:pPr>
            <a:r>
              <a:rPr lang="en-US" sz="1800" dirty="0"/>
              <a:t>Overhead associated with backtracking is eliminated. </a:t>
            </a:r>
          </a:p>
          <a:p>
            <a:pPr marL="457200" lvl="1" indent="0">
              <a:buFont typeface="Arial" panose="020B0604020202020204" pitchFamily="34" charset="0"/>
              <a:buNone/>
              <a:defRPr/>
            </a:pPr>
            <a:r>
              <a:rPr lang="en-US" sz="1800" dirty="0"/>
              <a:t>Limitation </a:t>
            </a:r>
          </a:p>
          <a:p>
            <a:pPr marL="457200" lvl="1" indent="0">
              <a:buFont typeface="Arial" panose="020B0604020202020204" pitchFamily="34" charset="0"/>
              <a:buNone/>
              <a:defRPr/>
            </a:pPr>
            <a:r>
              <a:rPr lang="en-US" sz="1800" dirty="0"/>
              <a:t>--	When more than one alternative with common prefixes occur, then the selection of the correct alternative is highly difficult.</a:t>
            </a:r>
            <a:endParaRPr lang="en-IN" sz="44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>
            <a:extLst>
              <a:ext uri="{FF2B5EF4-FFF2-40B4-BE49-F238E27FC236}">
                <a16:creationId xmlns:a16="http://schemas.microsoft.com/office/drawing/2014/main" id="{0D9738C9-6A39-6A49-6F8E-F626CC28C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/>
              <a:t>Predictive Parser / LL(1) Parser</a:t>
            </a:r>
          </a:p>
        </p:txBody>
      </p:sp>
      <p:sp>
        <p:nvSpPr>
          <p:cNvPr id="33795" name="Content Placeholder 2">
            <a:extLst>
              <a:ext uri="{FF2B5EF4-FFF2-40B4-BE49-F238E27FC236}">
                <a16:creationId xmlns:a16="http://schemas.microsoft.com/office/drawing/2014/main" id="{5AB302E8-8134-948C-9395-1362D98ACA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975" y="1165225"/>
            <a:ext cx="8229600" cy="4525963"/>
          </a:xfrm>
        </p:spPr>
        <p:txBody>
          <a:bodyPr/>
          <a:lstStyle/>
          <a:p>
            <a:r>
              <a:rPr lang="en-US" altLang="en-US"/>
              <a:t>Predictive parsers are top-down parsers. </a:t>
            </a:r>
          </a:p>
          <a:p>
            <a:r>
              <a:rPr lang="en-US" altLang="en-US"/>
              <a:t>It is a type of recursive descent parser but with no backtracking. </a:t>
            </a:r>
          </a:p>
          <a:p>
            <a:r>
              <a:rPr lang="en-US" altLang="en-US"/>
              <a:t>It can be implemented non-recursively by using stack data structure. </a:t>
            </a:r>
          </a:p>
          <a:p>
            <a:r>
              <a:rPr lang="en-US" altLang="en-US"/>
              <a:t>They can also be termed as LL(1) parser as it is constructed for a class of grammars called LL(1). </a:t>
            </a:r>
          </a:p>
          <a:p>
            <a:r>
              <a:rPr lang="en-US" altLang="en-US"/>
              <a:t>The production to be applied for a non-terminal is decided based on the current input symbol.</a:t>
            </a:r>
            <a:endParaRPr lang="en-I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4">
            <a:extLst>
              <a:ext uri="{FF2B5EF4-FFF2-40B4-BE49-F238E27FC236}">
                <a16:creationId xmlns:a16="http://schemas.microsoft.com/office/drawing/2014/main" id="{4F4F41A7-2B5B-4D42-3806-46F86EC68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/>
              <a:t>Parser</a:t>
            </a:r>
          </a:p>
        </p:txBody>
      </p:sp>
      <p:sp>
        <p:nvSpPr>
          <p:cNvPr id="6147" name="Content Placeholder 5">
            <a:extLst>
              <a:ext uri="{FF2B5EF4-FFF2-40B4-BE49-F238E27FC236}">
                <a16:creationId xmlns:a16="http://schemas.microsoft.com/office/drawing/2014/main" id="{55A27F46-8953-F1EE-4D7A-C6618B0DD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altLang="en-US" sz="1800">
                <a:latin typeface="Times-Roman"/>
                <a:ea typeface="Calibri" panose="020F0502020204030204" pitchFamily="34" charset="0"/>
                <a:cs typeface="Times-Roman"/>
              </a:rPr>
              <a:t>Parser is a program that obtains tokens from lexical analyzer and constructs the parse tree which is passed to the next phase of compiler for further processing.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altLang="en-US" sz="1800">
                <a:latin typeface="Times-Roman"/>
                <a:ea typeface="Calibri" panose="020F0502020204030204" pitchFamily="34" charset="0"/>
                <a:cs typeface="Times-Roman"/>
              </a:rPr>
              <a:t>Parser implements context free grammar for performing error checks</a:t>
            </a:r>
            <a:endParaRPr lang="en-IN" altLang="en-US">
              <a:ea typeface="Calibri" panose="020F0502020204030204" pitchFamily="34" charset="0"/>
              <a:cs typeface="Times-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>
            <a:extLst>
              <a:ext uri="{FF2B5EF4-FFF2-40B4-BE49-F238E27FC236}">
                <a16:creationId xmlns:a16="http://schemas.microsoft.com/office/drawing/2014/main" id="{65F21AED-391A-0FB4-36D2-268C3C065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/>
              <a:t>Predictive Parser / LL(1) Parser</a:t>
            </a:r>
          </a:p>
        </p:txBody>
      </p:sp>
      <p:pic>
        <p:nvPicPr>
          <p:cNvPr id="34819" name="Content Placeholder 4">
            <a:extLst>
              <a:ext uri="{FF2B5EF4-FFF2-40B4-BE49-F238E27FC236}">
                <a16:creationId xmlns:a16="http://schemas.microsoft.com/office/drawing/2014/main" id="{C1445AD0-C3F7-08E5-FF10-2BC77E14989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03350" y="1417638"/>
            <a:ext cx="5184775" cy="2232025"/>
          </a:xfrm>
        </p:spPr>
      </p:pic>
      <p:sp>
        <p:nvSpPr>
          <p:cNvPr id="34820" name="TextBox 6">
            <a:extLst>
              <a:ext uri="{FF2B5EF4-FFF2-40B4-BE49-F238E27FC236}">
                <a16:creationId xmlns:a16="http://schemas.microsoft.com/office/drawing/2014/main" id="{4A2B736C-D41B-8379-ADEF-2BEC4FC437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625" y="3860800"/>
            <a:ext cx="7870825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1800">
                <a:latin typeface="Arial" panose="020B0604020202020204" pitchFamily="34" charset="0"/>
              </a:rPr>
              <a:t>In order to overcome the limitations of recursive descent parser, LL(1) parser is designed by using stack data structure explicitly to hold grammar symbols. </a:t>
            </a:r>
          </a:p>
          <a:p>
            <a:pPr>
              <a:spcBef>
                <a:spcPct val="0"/>
              </a:spcBef>
            </a:pPr>
            <a:r>
              <a:rPr lang="en-US" altLang="en-US" sz="1800">
                <a:latin typeface="Arial" panose="020B0604020202020204" pitchFamily="34" charset="0"/>
              </a:rPr>
              <a:t>In addition to this, Left-recursion is eliminated. </a:t>
            </a:r>
          </a:p>
          <a:p>
            <a:pPr>
              <a:spcBef>
                <a:spcPct val="0"/>
              </a:spcBef>
            </a:pPr>
            <a:r>
              <a:rPr lang="en-US" altLang="en-US" sz="1800">
                <a:latin typeface="Arial" panose="020B0604020202020204" pitchFamily="34" charset="0"/>
              </a:rPr>
              <a:t>Common prefixes are also eliminated (left-factoring).</a:t>
            </a:r>
            <a:endParaRPr lang="en-IN" altLang="en-US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>
            <a:extLst>
              <a:ext uri="{FF2B5EF4-FFF2-40B4-BE49-F238E27FC236}">
                <a16:creationId xmlns:a16="http://schemas.microsoft.com/office/drawing/2014/main" id="{D11A3F29-A4B1-D727-16AE-C391D1B6C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/>
              <a:t>Computation of FIRST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A6ECA-4613-299D-7E4C-5DE14EAA25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FIRST(α) is the set of terminals that begin strings derived from α.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dirty="0"/>
              <a:t>Rules </a:t>
            </a:r>
          </a:p>
          <a:p>
            <a:pPr>
              <a:defRPr/>
            </a:pPr>
            <a:r>
              <a:rPr lang="en-US" dirty="0"/>
              <a:t>To compute FIRST(X), where X is a grammar symbol, </a:t>
            </a:r>
          </a:p>
          <a:p>
            <a:pPr lvl="1">
              <a:defRPr/>
            </a:pPr>
            <a:r>
              <a:rPr lang="en-US" dirty="0"/>
              <a:t>If X is a terminal, then FIRST(X) = {X}. </a:t>
            </a:r>
          </a:p>
          <a:p>
            <a:pPr lvl="1">
              <a:defRPr/>
            </a:pPr>
            <a:r>
              <a:rPr lang="en-US" dirty="0"/>
              <a:t>If X → ε is a production, then add ε to FIRST(X). </a:t>
            </a:r>
          </a:p>
          <a:p>
            <a:pPr lvl="1">
              <a:defRPr/>
            </a:pPr>
            <a:r>
              <a:rPr lang="en-US" dirty="0"/>
              <a:t>If X is a non-terminal and X → Y1 Y2 ··· </a:t>
            </a:r>
            <a:r>
              <a:rPr lang="en-US" dirty="0" err="1"/>
              <a:t>Yk</a:t>
            </a:r>
            <a:r>
              <a:rPr lang="en-US" dirty="0"/>
              <a:t> is a production, then add FIRST(Y1) to FIRST(X). If Y1 derives ε, then add FIRST(Y2) to FIRST(X).</a:t>
            </a:r>
            <a:endParaRPr lang="en-IN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>
            <a:extLst>
              <a:ext uri="{FF2B5EF4-FFF2-40B4-BE49-F238E27FC236}">
                <a16:creationId xmlns:a16="http://schemas.microsoft.com/office/drawing/2014/main" id="{91AEC73E-2C2C-7608-1D09-000922C82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/>
              <a:t>Computation of FOLLOW</a:t>
            </a:r>
          </a:p>
        </p:txBody>
      </p:sp>
      <p:sp>
        <p:nvSpPr>
          <p:cNvPr id="36867" name="Content Placeholder 2">
            <a:extLst>
              <a:ext uri="{FF2B5EF4-FFF2-40B4-BE49-F238E27FC236}">
                <a16:creationId xmlns:a16="http://schemas.microsoft.com/office/drawing/2014/main" id="{8204D01C-4DC3-FD3C-407E-B577DA18D3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/>
              <a:t>FOLLOW(A) is the set of terminals a, that appear immediately to the right of A. For rightmost sentential form of A, $ will be in FOLLOW(A). </a:t>
            </a:r>
          </a:p>
          <a:p>
            <a:r>
              <a:rPr lang="en-US" altLang="en-US" sz="2400"/>
              <a:t>Rules </a:t>
            </a:r>
          </a:p>
          <a:p>
            <a:pPr lvl="1"/>
            <a:r>
              <a:rPr lang="en-US" altLang="en-US" sz="2000"/>
              <a:t>For the FOLLOW(start symbol) place $, where $ is the input end marker.</a:t>
            </a:r>
          </a:p>
          <a:p>
            <a:pPr lvl="1"/>
            <a:r>
              <a:rPr lang="en-US" altLang="en-US" sz="2000"/>
              <a:t> If there is a production A → αBβ, then everything in FIRST(β) except ε is in FOLLOW(B). </a:t>
            </a:r>
          </a:p>
          <a:p>
            <a:pPr lvl="1"/>
            <a:r>
              <a:rPr lang="en-US" altLang="en-US" sz="2000"/>
              <a:t>If there is a production A → αB, or a production A → αBβ where FIRST(β) contains ε, then everything in FOLLOW(A) is in FOLLOW(B).</a:t>
            </a:r>
            <a:endParaRPr lang="en-IN" altLang="en-US" sz="20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>
            <a:extLst>
              <a:ext uri="{FF2B5EF4-FFF2-40B4-BE49-F238E27FC236}">
                <a16:creationId xmlns:a16="http://schemas.microsoft.com/office/drawing/2014/main" id="{58844641-C4CA-C9FF-A7A8-E5BC6CC1C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/>
              <a:t>Construction of parsing table</a:t>
            </a:r>
          </a:p>
        </p:txBody>
      </p:sp>
      <p:pic>
        <p:nvPicPr>
          <p:cNvPr id="37891" name="Content Placeholder 4">
            <a:extLst>
              <a:ext uri="{FF2B5EF4-FFF2-40B4-BE49-F238E27FC236}">
                <a16:creationId xmlns:a16="http://schemas.microsoft.com/office/drawing/2014/main" id="{484936F3-F029-6EA8-77BB-F4986223A72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4925" y="1343025"/>
            <a:ext cx="9177338" cy="4533900"/>
          </a:xfr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>
            <a:extLst>
              <a:ext uri="{FF2B5EF4-FFF2-40B4-BE49-F238E27FC236}">
                <a16:creationId xmlns:a16="http://schemas.microsoft.com/office/drawing/2014/main" id="{1900EEA1-6EA4-FE32-BAE8-221D8AF08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/>
              <a:t>Parsing of input</a:t>
            </a:r>
          </a:p>
        </p:txBody>
      </p:sp>
      <p:sp>
        <p:nvSpPr>
          <p:cNvPr id="38915" name="Content Placeholder 2">
            <a:extLst>
              <a:ext uri="{FF2B5EF4-FFF2-40B4-BE49-F238E27FC236}">
                <a16:creationId xmlns:a16="http://schemas.microsoft.com/office/drawing/2014/main" id="{C41D80B9-53B5-8EB8-FB9E-24468CC4AE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Predictive parser contains the following components: </a:t>
            </a:r>
          </a:p>
          <a:p>
            <a:pPr lvl="1"/>
            <a:r>
              <a:rPr lang="en-US" altLang="en-US"/>
              <a:t>Stack − holds sequence of grammar symbols with $ on the bottom of stack </a:t>
            </a:r>
          </a:p>
          <a:p>
            <a:pPr lvl="1"/>
            <a:r>
              <a:rPr lang="en-US" altLang="en-US"/>
              <a:t>Input buffer − contains the input to be parsed with $ as an end marker for the string. </a:t>
            </a:r>
          </a:p>
          <a:p>
            <a:pPr lvl="1"/>
            <a:r>
              <a:rPr lang="en-US" altLang="en-US"/>
              <a:t>Parsing table.</a:t>
            </a:r>
            <a:endParaRPr lang="en-IN" alt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>
            <a:extLst>
              <a:ext uri="{FF2B5EF4-FFF2-40B4-BE49-F238E27FC236}">
                <a16:creationId xmlns:a16="http://schemas.microsoft.com/office/drawing/2014/main" id="{3556C97A-E777-4129-ADFE-4D6EAACE0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60338"/>
            <a:ext cx="8229600" cy="1143000"/>
          </a:xfrm>
        </p:spPr>
        <p:txBody>
          <a:bodyPr/>
          <a:lstStyle/>
          <a:p>
            <a:r>
              <a:rPr lang="en-IN" altLang="en-US"/>
              <a:t>Parsing of input - Process</a:t>
            </a:r>
          </a:p>
        </p:txBody>
      </p:sp>
      <p:sp>
        <p:nvSpPr>
          <p:cNvPr id="39939" name="Content Placeholder 2">
            <a:extLst>
              <a:ext uri="{FF2B5EF4-FFF2-40B4-BE49-F238E27FC236}">
                <a16:creationId xmlns:a16="http://schemas.microsoft.com/office/drawing/2014/main" id="{89A8E863-E8AD-4E25-D76A-79741CA12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/>
              <a:t>Initially the stack contains $ to indicate bottom of the stack and the start symbol of grammar on top of $. </a:t>
            </a:r>
          </a:p>
          <a:p>
            <a:r>
              <a:rPr lang="en-US" altLang="en-US" sz="2400"/>
              <a:t>The input string is placed in input buffer with $ at the end to indicate the end of the string. </a:t>
            </a:r>
          </a:p>
          <a:p>
            <a:r>
              <a:rPr lang="en-US" altLang="en-US" sz="2400"/>
              <a:t>Parsing algorithm refers the grammar symbol on the top of stack and input symbol pointed by the pointer and consults the entry in M[A, a] where A is in top of stack and a is the symbol read by the pointer. </a:t>
            </a:r>
          </a:p>
          <a:p>
            <a:r>
              <a:rPr lang="en-US" altLang="en-US" sz="2400"/>
              <a:t>Based on the table entry, if a production is found then the tail of the production is pushed onto stack in reversal order with leftmost symbol on the top of stack. </a:t>
            </a:r>
          </a:p>
          <a:p>
            <a:r>
              <a:rPr lang="en-US" altLang="en-US" sz="2400"/>
              <a:t>Process repeats until the entire string is processed.</a:t>
            </a:r>
            <a:endParaRPr lang="en-IN" altLang="en-US" sz="24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>
            <a:extLst>
              <a:ext uri="{FF2B5EF4-FFF2-40B4-BE49-F238E27FC236}">
                <a16:creationId xmlns:a16="http://schemas.microsoft.com/office/drawing/2014/main" id="{8FEFFCE1-4E57-1C8B-8F6C-7649780E2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/>
              <a:t>Parsing of input - Process</a:t>
            </a:r>
          </a:p>
        </p:txBody>
      </p:sp>
      <p:sp>
        <p:nvSpPr>
          <p:cNvPr id="40963" name="Content Placeholder 2">
            <a:extLst>
              <a:ext uri="{FF2B5EF4-FFF2-40B4-BE49-F238E27FC236}">
                <a16:creationId xmlns:a16="http://schemas.microsoft.com/office/drawing/2014/main" id="{037EA263-75AB-F725-990F-63296EE3BC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When the stack contains $ (bottom end marker) and the pointer reads $ (end of input string), successful parsing occurs. </a:t>
            </a:r>
          </a:p>
          <a:p>
            <a:r>
              <a:rPr lang="en-US" altLang="en-US"/>
              <a:t>If no entry is found, it reports error stating that the input string cannot be parsed by the grammar</a:t>
            </a:r>
            <a:endParaRPr lang="en-IN" alt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>
            <a:extLst>
              <a:ext uri="{FF2B5EF4-FFF2-40B4-BE49-F238E27FC236}">
                <a16:creationId xmlns:a16="http://schemas.microsoft.com/office/drawing/2014/main" id="{743D221D-B251-291C-4049-72676EFC2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/>
              <a:t>Non-recursive Predictive Parser</a:t>
            </a:r>
          </a:p>
        </p:txBody>
      </p:sp>
      <p:sp>
        <p:nvSpPr>
          <p:cNvPr id="41987" name="Content Placeholder 2">
            <a:extLst>
              <a:ext uri="{FF2B5EF4-FFF2-40B4-BE49-F238E27FC236}">
                <a16:creationId xmlns:a16="http://schemas.microsoft.com/office/drawing/2014/main" id="{E6BFCFAF-BC61-988A-E57E-B2E7603C0A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/>
              <a:t>Non-recursive predictive parser uses explicit stack data structure. </a:t>
            </a:r>
          </a:p>
          <a:p>
            <a:r>
              <a:rPr lang="en-US" altLang="en-US" sz="2400"/>
              <a:t>This prevents implicit recursive calls. </a:t>
            </a:r>
          </a:p>
          <a:p>
            <a:r>
              <a:rPr lang="en-US" altLang="en-US" sz="2400"/>
              <a:t>It can also be termed as table-driven predictive parser.</a:t>
            </a:r>
          </a:p>
          <a:p>
            <a:r>
              <a:rPr lang="en-US" altLang="en-US" sz="2400"/>
              <a:t>Components </a:t>
            </a:r>
          </a:p>
          <a:p>
            <a:pPr lvl="1"/>
            <a:r>
              <a:rPr lang="en-US" altLang="en-US" sz="2000"/>
              <a:t>Input buffer − holds input string to be parsed.</a:t>
            </a:r>
          </a:p>
          <a:p>
            <a:pPr lvl="1"/>
            <a:r>
              <a:rPr lang="en-US" altLang="en-US" sz="2000"/>
              <a:t> Stack − holds sequence of grammar symbols. </a:t>
            </a:r>
          </a:p>
          <a:p>
            <a:pPr lvl="1"/>
            <a:r>
              <a:rPr lang="en-US" altLang="en-US" sz="2000"/>
              <a:t>Predictive parsing algorithm − contains steps to parse the input string; controls the parser’s process. </a:t>
            </a:r>
          </a:p>
          <a:p>
            <a:pPr lvl="1"/>
            <a:r>
              <a:rPr lang="en-US" altLang="en-US" sz="2000"/>
              <a:t>Parsing table − contains entries based on which parsing actions has to be carried out.</a:t>
            </a:r>
            <a:endParaRPr lang="en-IN" altLang="en-US" sz="20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>
            <a:extLst>
              <a:ext uri="{FF2B5EF4-FFF2-40B4-BE49-F238E27FC236}">
                <a16:creationId xmlns:a16="http://schemas.microsoft.com/office/drawing/2014/main" id="{9B962759-7BB0-D6F7-79E0-E6CEAA704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Model of a table-driven predictive parser</a:t>
            </a:r>
            <a:endParaRPr lang="en-IN" altLang="en-US"/>
          </a:p>
        </p:txBody>
      </p:sp>
      <p:pic>
        <p:nvPicPr>
          <p:cNvPr id="43011" name="Content Placeholder 4">
            <a:extLst>
              <a:ext uri="{FF2B5EF4-FFF2-40B4-BE49-F238E27FC236}">
                <a16:creationId xmlns:a16="http://schemas.microsoft.com/office/drawing/2014/main" id="{6198D5AA-4118-58AC-8CED-F20A56D0C22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27088" y="1773238"/>
            <a:ext cx="7826375" cy="3816350"/>
          </a:xfr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>
            <a:extLst>
              <a:ext uri="{FF2B5EF4-FFF2-40B4-BE49-F238E27FC236}">
                <a16:creationId xmlns:a16="http://schemas.microsoft.com/office/drawing/2014/main" id="{7B3085FA-58FB-ED82-DC64-B6ED18355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Process</a:t>
            </a:r>
            <a:endParaRPr lang="en-IN" altLang="en-US"/>
          </a:p>
        </p:txBody>
      </p:sp>
      <p:sp>
        <p:nvSpPr>
          <p:cNvPr id="44035" name="Content Placeholder 2">
            <a:extLst>
              <a:ext uri="{FF2B5EF4-FFF2-40B4-BE49-F238E27FC236}">
                <a16:creationId xmlns:a16="http://schemas.microsoft.com/office/drawing/2014/main" id="{EFA66886-49EE-43B3-1841-63BEC24182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Initially, the stack contains $ at the bottom of the stack. </a:t>
            </a:r>
          </a:p>
          <a:p>
            <a:r>
              <a:rPr lang="en-US" altLang="en-US"/>
              <a:t>The input string to be parsed is placed in the input buffer with $ as the end marker. </a:t>
            </a:r>
          </a:p>
          <a:p>
            <a:r>
              <a:rPr lang="en-US" altLang="en-US"/>
              <a:t>If X is a non-terminal on the top of stack and the input symbol being read is a, the parser chooses a production by consulting entry in the parsing table M[X, a]. </a:t>
            </a:r>
            <a:endParaRPr lang="en-I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C622C40B-C474-8F57-F451-1B153273DEC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49525" y="271463"/>
            <a:ext cx="4040188" cy="928687"/>
          </a:xfrm>
        </p:spPr>
        <p:txBody>
          <a:bodyPr tIns="13335" rtlCol="0">
            <a:normAutofit fontScale="90000"/>
          </a:bodyPr>
          <a:lstStyle/>
          <a:p>
            <a:pPr marL="12700" eaLnBrk="1" fontAlgn="auto" hangingPunct="1">
              <a:spcBef>
                <a:spcPts val="105"/>
              </a:spcBef>
              <a:spcAft>
                <a:spcPts val="0"/>
              </a:spcAft>
              <a:defRPr/>
            </a:pPr>
            <a:r>
              <a:rPr spc="-5" dirty="0"/>
              <a:t>The </a:t>
            </a:r>
            <a:r>
              <a:rPr spc="-20" dirty="0"/>
              <a:t>role </a:t>
            </a:r>
            <a:r>
              <a:rPr spc="-5" dirty="0"/>
              <a:t>of</a:t>
            </a:r>
            <a:r>
              <a:rPr spc="-55" dirty="0"/>
              <a:t> </a:t>
            </a:r>
            <a:r>
              <a:rPr spc="-15" dirty="0"/>
              <a:t>parser</a:t>
            </a:r>
          </a:p>
        </p:txBody>
      </p:sp>
      <p:sp>
        <p:nvSpPr>
          <p:cNvPr id="7171" name="object 3">
            <a:extLst>
              <a:ext uri="{FF2B5EF4-FFF2-40B4-BE49-F238E27FC236}">
                <a16:creationId xmlns:a16="http://schemas.microsoft.com/office/drawing/2014/main" id="{11C9FCF8-DE88-3AFB-BC8B-B7E67209DC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7538" y="2743200"/>
            <a:ext cx="1143000" cy="914400"/>
          </a:xfrm>
          <a:custGeom>
            <a:avLst/>
            <a:gdLst>
              <a:gd name="T0" fmla="*/ 1028700 w 1143000"/>
              <a:gd name="T1" fmla="*/ 0 h 685800"/>
              <a:gd name="T2" fmla="*/ 114300 w 1143000"/>
              <a:gd name="T3" fmla="*/ 0 h 685800"/>
              <a:gd name="T4" fmla="*/ 69812 w 1143000"/>
              <a:gd name="T5" fmla="*/ 37852 h 685800"/>
              <a:gd name="T6" fmla="*/ 33480 w 1143000"/>
              <a:gd name="T7" fmla="*/ 141084 h 685800"/>
              <a:gd name="T8" fmla="*/ 8983 w 1143000"/>
              <a:gd name="T9" fmla="*/ 294188 h 685800"/>
              <a:gd name="T10" fmla="*/ 0 w 1143000"/>
              <a:gd name="T11" fmla="*/ 481659 h 685800"/>
              <a:gd name="T12" fmla="*/ 0 w 1143000"/>
              <a:gd name="T13" fmla="*/ 2408297 h 685800"/>
              <a:gd name="T14" fmla="*/ 8983 w 1143000"/>
              <a:gd name="T15" fmla="*/ 2595764 h 685800"/>
              <a:gd name="T16" fmla="*/ 33480 w 1143000"/>
              <a:gd name="T17" fmla="*/ 2748869 h 685800"/>
              <a:gd name="T18" fmla="*/ 69812 w 1143000"/>
              <a:gd name="T19" fmla="*/ 2852096 h 685800"/>
              <a:gd name="T20" fmla="*/ 114300 w 1143000"/>
              <a:gd name="T21" fmla="*/ 2889956 h 685800"/>
              <a:gd name="T22" fmla="*/ 1028700 w 1143000"/>
              <a:gd name="T23" fmla="*/ 2889956 h 685800"/>
              <a:gd name="T24" fmla="*/ 1073187 w 1143000"/>
              <a:gd name="T25" fmla="*/ 2852096 h 685800"/>
              <a:gd name="T26" fmla="*/ 1109519 w 1143000"/>
              <a:gd name="T27" fmla="*/ 2748869 h 685800"/>
              <a:gd name="T28" fmla="*/ 1134016 w 1143000"/>
              <a:gd name="T29" fmla="*/ 2595764 h 685800"/>
              <a:gd name="T30" fmla="*/ 1143000 w 1143000"/>
              <a:gd name="T31" fmla="*/ 2408297 h 685800"/>
              <a:gd name="T32" fmla="*/ 1143000 w 1143000"/>
              <a:gd name="T33" fmla="*/ 481659 h 685800"/>
              <a:gd name="T34" fmla="*/ 1134016 w 1143000"/>
              <a:gd name="T35" fmla="*/ 294188 h 685800"/>
              <a:gd name="T36" fmla="*/ 1109519 w 1143000"/>
              <a:gd name="T37" fmla="*/ 141084 h 685800"/>
              <a:gd name="T38" fmla="*/ 1073187 w 1143000"/>
              <a:gd name="T39" fmla="*/ 37852 h 685800"/>
              <a:gd name="T40" fmla="*/ 1028700 w 1143000"/>
              <a:gd name="T41" fmla="*/ 0 h 685800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143000"/>
              <a:gd name="T64" fmla="*/ 0 h 685800"/>
              <a:gd name="T65" fmla="*/ 1143000 w 1143000"/>
              <a:gd name="T66" fmla="*/ 685800 h 685800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143000" h="685800">
                <a:moveTo>
                  <a:pt x="1028700" y="0"/>
                </a:moveTo>
                <a:lnTo>
                  <a:pt x="114300" y="0"/>
                </a:lnTo>
                <a:lnTo>
                  <a:pt x="69812" y="8983"/>
                </a:lnTo>
                <a:lnTo>
                  <a:pt x="33480" y="33480"/>
                </a:lnTo>
                <a:lnTo>
                  <a:pt x="8983" y="69812"/>
                </a:lnTo>
                <a:lnTo>
                  <a:pt x="0" y="114300"/>
                </a:lnTo>
                <a:lnTo>
                  <a:pt x="0" y="571500"/>
                </a:lnTo>
                <a:lnTo>
                  <a:pt x="8983" y="615987"/>
                </a:lnTo>
                <a:lnTo>
                  <a:pt x="33480" y="652319"/>
                </a:lnTo>
                <a:lnTo>
                  <a:pt x="69812" y="676816"/>
                </a:lnTo>
                <a:lnTo>
                  <a:pt x="114300" y="685800"/>
                </a:lnTo>
                <a:lnTo>
                  <a:pt x="1028700" y="685800"/>
                </a:lnTo>
                <a:lnTo>
                  <a:pt x="1073187" y="676816"/>
                </a:lnTo>
                <a:lnTo>
                  <a:pt x="1109519" y="652319"/>
                </a:lnTo>
                <a:lnTo>
                  <a:pt x="1134016" y="615987"/>
                </a:lnTo>
                <a:lnTo>
                  <a:pt x="1143000" y="571500"/>
                </a:lnTo>
                <a:lnTo>
                  <a:pt x="1143000" y="114300"/>
                </a:lnTo>
                <a:lnTo>
                  <a:pt x="1134016" y="69812"/>
                </a:lnTo>
                <a:lnTo>
                  <a:pt x="1109519" y="33480"/>
                </a:lnTo>
                <a:lnTo>
                  <a:pt x="1073187" y="8983"/>
                </a:lnTo>
                <a:lnTo>
                  <a:pt x="1028700" y="0"/>
                </a:lnTo>
                <a:close/>
              </a:path>
            </a:pathLst>
          </a:custGeom>
          <a:solidFill>
            <a:srgbClr val="4F81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172" name="object 4">
            <a:extLst>
              <a:ext uri="{FF2B5EF4-FFF2-40B4-BE49-F238E27FC236}">
                <a16:creationId xmlns:a16="http://schemas.microsoft.com/office/drawing/2014/main" id="{BAFF5B58-DB2E-77E5-AC71-24E22A7C78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7538" y="2743200"/>
            <a:ext cx="1143000" cy="914400"/>
          </a:xfrm>
          <a:custGeom>
            <a:avLst/>
            <a:gdLst>
              <a:gd name="T0" fmla="*/ 0 w 1143000"/>
              <a:gd name="T1" fmla="*/ 481659 h 685800"/>
              <a:gd name="T2" fmla="*/ 8983 w 1143000"/>
              <a:gd name="T3" fmla="*/ 294188 h 685800"/>
              <a:gd name="T4" fmla="*/ 33480 w 1143000"/>
              <a:gd name="T5" fmla="*/ 141084 h 685800"/>
              <a:gd name="T6" fmla="*/ 69812 w 1143000"/>
              <a:gd name="T7" fmla="*/ 37852 h 685800"/>
              <a:gd name="T8" fmla="*/ 114300 w 1143000"/>
              <a:gd name="T9" fmla="*/ 0 h 685800"/>
              <a:gd name="T10" fmla="*/ 1028700 w 1143000"/>
              <a:gd name="T11" fmla="*/ 0 h 685800"/>
              <a:gd name="T12" fmla="*/ 1073187 w 1143000"/>
              <a:gd name="T13" fmla="*/ 37852 h 685800"/>
              <a:gd name="T14" fmla="*/ 1109519 w 1143000"/>
              <a:gd name="T15" fmla="*/ 141084 h 685800"/>
              <a:gd name="T16" fmla="*/ 1134016 w 1143000"/>
              <a:gd name="T17" fmla="*/ 294188 h 685800"/>
              <a:gd name="T18" fmla="*/ 1143000 w 1143000"/>
              <a:gd name="T19" fmla="*/ 481659 h 685800"/>
              <a:gd name="T20" fmla="*/ 1143000 w 1143000"/>
              <a:gd name="T21" fmla="*/ 2408297 h 685800"/>
              <a:gd name="T22" fmla="*/ 1134016 w 1143000"/>
              <a:gd name="T23" fmla="*/ 2595764 h 685800"/>
              <a:gd name="T24" fmla="*/ 1109519 w 1143000"/>
              <a:gd name="T25" fmla="*/ 2748869 h 685800"/>
              <a:gd name="T26" fmla="*/ 1073187 w 1143000"/>
              <a:gd name="T27" fmla="*/ 2852096 h 685800"/>
              <a:gd name="T28" fmla="*/ 1028700 w 1143000"/>
              <a:gd name="T29" fmla="*/ 2889956 h 685800"/>
              <a:gd name="T30" fmla="*/ 114300 w 1143000"/>
              <a:gd name="T31" fmla="*/ 2889956 h 685800"/>
              <a:gd name="T32" fmla="*/ 69812 w 1143000"/>
              <a:gd name="T33" fmla="*/ 2852096 h 685800"/>
              <a:gd name="T34" fmla="*/ 33480 w 1143000"/>
              <a:gd name="T35" fmla="*/ 2748869 h 685800"/>
              <a:gd name="T36" fmla="*/ 8983 w 1143000"/>
              <a:gd name="T37" fmla="*/ 2595764 h 685800"/>
              <a:gd name="T38" fmla="*/ 0 w 1143000"/>
              <a:gd name="T39" fmla="*/ 2408297 h 685800"/>
              <a:gd name="T40" fmla="*/ 0 w 1143000"/>
              <a:gd name="T41" fmla="*/ 481659 h 685800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143000"/>
              <a:gd name="T64" fmla="*/ 0 h 685800"/>
              <a:gd name="T65" fmla="*/ 1143000 w 1143000"/>
              <a:gd name="T66" fmla="*/ 685800 h 685800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143000" h="685800">
                <a:moveTo>
                  <a:pt x="0" y="114300"/>
                </a:moveTo>
                <a:lnTo>
                  <a:pt x="8983" y="69812"/>
                </a:lnTo>
                <a:lnTo>
                  <a:pt x="33480" y="33480"/>
                </a:lnTo>
                <a:lnTo>
                  <a:pt x="69812" y="8983"/>
                </a:lnTo>
                <a:lnTo>
                  <a:pt x="114300" y="0"/>
                </a:lnTo>
                <a:lnTo>
                  <a:pt x="1028700" y="0"/>
                </a:lnTo>
                <a:lnTo>
                  <a:pt x="1073187" y="8983"/>
                </a:lnTo>
                <a:lnTo>
                  <a:pt x="1109519" y="33480"/>
                </a:lnTo>
                <a:lnTo>
                  <a:pt x="1134016" y="69812"/>
                </a:lnTo>
                <a:lnTo>
                  <a:pt x="1143000" y="114300"/>
                </a:lnTo>
                <a:lnTo>
                  <a:pt x="1143000" y="571500"/>
                </a:lnTo>
                <a:lnTo>
                  <a:pt x="1134016" y="615987"/>
                </a:lnTo>
                <a:lnTo>
                  <a:pt x="1109519" y="652319"/>
                </a:lnTo>
                <a:lnTo>
                  <a:pt x="1073187" y="676816"/>
                </a:lnTo>
                <a:lnTo>
                  <a:pt x="1028700" y="685800"/>
                </a:lnTo>
                <a:lnTo>
                  <a:pt x="114300" y="685800"/>
                </a:lnTo>
                <a:lnTo>
                  <a:pt x="69812" y="676816"/>
                </a:lnTo>
                <a:lnTo>
                  <a:pt x="33480" y="652319"/>
                </a:lnTo>
                <a:lnTo>
                  <a:pt x="8983" y="615987"/>
                </a:lnTo>
                <a:lnTo>
                  <a:pt x="0" y="571500"/>
                </a:lnTo>
                <a:lnTo>
                  <a:pt x="0" y="114300"/>
                </a:lnTo>
                <a:close/>
              </a:path>
            </a:pathLst>
          </a:custGeom>
          <a:noFill/>
          <a:ln w="25908">
            <a:solidFill>
              <a:srgbClr val="385D8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6F263B70-3160-C2E7-E713-4238804AD3E4}"/>
              </a:ext>
            </a:extLst>
          </p:cNvPr>
          <p:cNvSpPr txBox="1"/>
          <p:nvPr/>
        </p:nvSpPr>
        <p:spPr>
          <a:xfrm>
            <a:off x="2146300" y="2894013"/>
            <a:ext cx="622300" cy="428625"/>
          </a:xfrm>
          <a:prstGeom prst="rect">
            <a:avLst/>
          </a:prstGeom>
        </p:spPr>
        <p:txBody>
          <a:bodyPr lIns="0" tIns="13335" rIns="0" bIns="0">
            <a:spAutoFit/>
          </a:bodyPr>
          <a:lstStyle/>
          <a:p>
            <a:pPr marL="78105" eaLnBrk="1" fontAlgn="auto" hangingPunct="1">
              <a:spcBef>
                <a:spcPts val="105"/>
              </a:spcBef>
              <a:spcAft>
                <a:spcPts val="0"/>
              </a:spcAft>
              <a:defRPr/>
            </a:pPr>
            <a:r>
              <a:rPr sz="1350" spc="-5" dirty="0">
                <a:solidFill>
                  <a:srgbClr val="FFFFFF"/>
                </a:solidFill>
                <a:latin typeface="Calibri"/>
                <a:cs typeface="Calibri"/>
              </a:rPr>
              <a:t>Lexical</a:t>
            </a:r>
            <a:endParaRPr sz="1350">
              <a:latin typeface="Calibri"/>
              <a:cs typeface="Calibri"/>
            </a:endParaRPr>
          </a:p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1350" spc="-10" dirty="0">
                <a:solidFill>
                  <a:srgbClr val="FFFFFF"/>
                </a:solidFill>
                <a:latin typeface="Calibri"/>
                <a:cs typeface="Calibri"/>
              </a:rPr>
              <a:t>Analyzer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7174" name="object 6">
            <a:extLst>
              <a:ext uri="{FF2B5EF4-FFF2-40B4-BE49-F238E27FC236}">
                <a16:creationId xmlns:a16="http://schemas.microsoft.com/office/drawing/2014/main" id="{5E496D15-B358-D47D-A8B6-D5493FB400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1900" y="2743200"/>
            <a:ext cx="1028700" cy="914400"/>
          </a:xfrm>
          <a:custGeom>
            <a:avLst/>
            <a:gdLst>
              <a:gd name="T0" fmla="*/ 914400 w 1028700"/>
              <a:gd name="T1" fmla="*/ 0 h 685800"/>
              <a:gd name="T2" fmla="*/ 114300 w 1028700"/>
              <a:gd name="T3" fmla="*/ 0 h 685800"/>
              <a:gd name="T4" fmla="*/ 69812 w 1028700"/>
              <a:gd name="T5" fmla="*/ 37852 h 685800"/>
              <a:gd name="T6" fmla="*/ 33480 w 1028700"/>
              <a:gd name="T7" fmla="*/ 141084 h 685800"/>
              <a:gd name="T8" fmla="*/ 8983 w 1028700"/>
              <a:gd name="T9" fmla="*/ 294188 h 685800"/>
              <a:gd name="T10" fmla="*/ 0 w 1028700"/>
              <a:gd name="T11" fmla="*/ 481659 h 685800"/>
              <a:gd name="T12" fmla="*/ 0 w 1028700"/>
              <a:gd name="T13" fmla="*/ 2408297 h 685800"/>
              <a:gd name="T14" fmla="*/ 8983 w 1028700"/>
              <a:gd name="T15" fmla="*/ 2595764 h 685800"/>
              <a:gd name="T16" fmla="*/ 33480 w 1028700"/>
              <a:gd name="T17" fmla="*/ 2748869 h 685800"/>
              <a:gd name="T18" fmla="*/ 69812 w 1028700"/>
              <a:gd name="T19" fmla="*/ 2852096 h 685800"/>
              <a:gd name="T20" fmla="*/ 114300 w 1028700"/>
              <a:gd name="T21" fmla="*/ 2889956 h 685800"/>
              <a:gd name="T22" fmla="*/ 914400 w 1028700"/>
              <a:gd name="T23" fmla="*/ 2889956 h 685800"/>
              <a:gd name="T24" fmla="*/ 958887 w 1028700"/>
              <a:gd name="T25" fmla="*/ 2852096 h 685800"/>
              <a:gd name="T26" fmla="*/ 995219 w 1028700"/>
              <a:gd name="T27" fmla="*/ 2748869 h 685800"/>
              <a:gd name="T28" fmla="*/ 1019716 w 1028700"/>
              <a:gd name="T29" fmla="*/ 2595764 h 685800"/>
              <a:gd name="T30" fmla="*/ 1028700 w 1028700"/>
              <a:gd name="T31" fmla="*/ 2408297 h 685800"/>
              <a:gd name="T32" fmla="*/ 1028700 w 1028700"/>
              <a:gd name="T33" fmla="*/ 481659 h 685800"/>
              <a:gd name="T34" fmla="*/ 1019716 w 1028700"/>
              <a:gd name="T35" fmla="*/ 294188 h 685800"/>
              <a:gd name="T36" fmla="*/ 995219 w 1028700"/>
              <a:gd name="T37" fmla="*/ 141084 h 685800"/>
              <a:gd name="T38" fmla="*/ 958887 w 1028700"/>
              <a:gd name="T39" fmla="*/ 37852 h 685800"/>
              <a:gd name="T40" fmla="*/ 914400 w 1028700"/>
              <a:gd name="T41" fmla="*/ 0 h 685800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028700"/>
              <a:gd name="T64" fmla="*/ 0 h 685800"/>
              <a:gd name="T65" fmla="*/ 1028700 w 1028700"/>
              <a:gd name="T66" fmla="*/ 685800 h 685800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028700" h="685800">
                <a:moveTo>
                  <a:pt x="914400" y="0"/>
                </a:moveTo>
                <a:lnTo>
                  <a:pt x="114300" y="0"/>
                </a:lnTo>
                <a:lnTo>
                  <a:pt x="69812" y="8983"/>
                </a:lnTo>
                <a:lnTo>
                  <a:pt x="33480" y="33480"/>
                </a:lnTo>
                <a:lnTo>
                  <a:pt x="8983" y="69812"/>
                </a:lnTo>
                <a:lnTo>
                  <a:pt x="0" y="114300"/>
                </a:lnTo>
                <a:lnTo>
                  <a:pt x="0" y="571500"/>
                </a:lnTo>
                <a:lnTo>
                  <a:pt x="8983" y="615987"/>
                </a:lnTo>
                <a:lnTo>
                  <a:pt x="33480" y="652319"/>
                </a:lnTo>
                <a:lnTo>
                  <a:pt x="69812" y="676816"/>
                </a:lnTo>
                <a:lnTo>
                  <a:pt x="114300" y="685800"/>
                </a:lnTo>
                <a:lnTo>
                  <a:pt x="914400" y="685800"/>
                </a:lnTo>
                <a:lnTo>
                  <a:pt x="958887" y="676816"/>
                </a:lnTo>
                <a:lnTo>
                  <a:pt x="995219" y="652319"/>
                </a:lnTo>
                <a:lnTo>
                  <a:pt x="1019716" y="615987"/>
                </a:lnTo>
                <a:lnTo>
                  <a:pt x="1028700" y="571500"/>
                </a:lnTo>
                <a:lnTo>
                  <a:pt x="1028700" y="114300"/>
                </a:lnTo>
                <a:lnTo>
                  <a:pt x="1019716" y="69812"/>
                </a:lnTo>
                <a:lnTo>
                  <a:pt x="995219" y="33480"/>
                </a:lnTo>
                <a:lnTo>
                  <a:pt x="958887" y="8983"/>
                </a:lnTo>
                <a:lnTo>
                  <a:pt x="914400" y="0"/>
                </a:lnTo>
                <a:close/>
              </a:path>
            </a:pathLst>
          </a:custGeom>
          <a:solidFill>
            <a:srgbClr val="4F81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175" name="object 7">
            <a:extLst>
              <a:ext uri="{FF2B5EF4-FFF2-40B4-BE49-F238E27FC236}">
                <a16:creationId xmlns:a16="http://schemas.microsoft.com/office/drawing/2014/main" id="{511206FF-5282-DE6D-C428-A424B0F3C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1900" y="2743200"/>
            <a:ext cx="1028700" cy="914400"/>
          </a:xfrm>
          <a:custGeom>
            <a:avLst/>
            <a:gdLst>
              <a:gd name="T0" fmla="*/ 0 w 1028700"/>
              <a:gd name="T1" fmla="*/ 481659 h 685800"/>
              <a:gd name="T2" fmla="*/ 8983 w 1028700"/>
              <a:gd name="T3" fmla="*/ 294188 h 685800"/>
              <a:gd name="T4" fmla="*/ 33480 w 1028700"/>
              <a:gd name="T5" fmla="*/ 141084 h 685800"/>
              <a:gd name="T6" fmla="*/ 69812 w 1028700"/>
              <a:gd name="T7" fmla="*/ 37852 h 685800"/>
              <a:gd name="T8" fmla="*/ 114300 w 1028700"/>
              <a:gd name="T9" fmla="*/ 0 h 685800"/>
              <a:gd name="T10" fmla="*/ 914400 w 1028700"/>
              <a:gd name="T11" fmla="*/ 0 h 685800"/>
              <a:gd name="T12" fmla="*/ 958887 w 1028700"/>
              <a:gd name="T13" fmla="*/ 37852 h 685800"/>
              <a:gd name="T14" fmla="*/ 995219 w 1028700"/>
              <a:gd name="T15" fmla="*/ 141084 h 685800"/>
              <a:gd name="T16" fmla="*/ 1019716 w 1028700"/>
              <a:gd name="T17" fmla="*/ 294188 h 685800"/>
              <a:gd name="T18" fmla="*/ 1028700 w 1028700"/>
              <a:gd name="T19" fmla="*/ 481659 h 685800"/>
              <a:gd name="T20" fmla="*/ 1028700 w 1028700"/>
              <a:gd name="T21" fmla="*/ 2408297 h 685800"/>
              <a:gd name="T22" fmla="*/ 1019716 w 1028700"/>
              <a:gd name="T23" fmla="*/ 2595764 h 685800"/>
              <a:gd name="T24" fmla="*/ 995219 w 1028700"/>
              <a:gd name="T25" fmla="*/ 2748869 h 685800"/>
              <a:gd name="T26" fmla="*/ 958887 w 1028700"/>
              <a:gd name="T27" fmla="*/ 2852096 h 685800"/>
              <a:gd name="T28" fmla="*/ 914400 w 1028700"/>
              <a:gd name="T29" fmla="*/ 2889956 h 685800"/>
              <a:gd name="T30" fmla="*/ 114300 w 1028700"/>
              <a:gd name="T31" fmla="*/ 2889956 h 685800"/>
              <a:gd name="T32" fmla="*/ 69812 w 1028700"/>
              <a:gd name="T33" fmla="*/ 2852096 h 685800"/>
              <a:gd name="T34" fmla="*/ 33480 w 1028700"/>
              <a:gd name="T35" fmla="*/ 2748869 h 685800"/>
              <a:gd name="T36" fmla="*/ 8983 w 1028700"/>
              <a:gd name="T37" fmla="*/ 2595764 h 685800"/>
              <a:gd name="T38" fmla="*/ 0 w 1028700"/>
              <a:gd name="T39" fmla="*/ 2408297 h 685800"/>
              <a:gd name="T40" fmla="*/ 0 w 1028700"/>
              <a:gd name="T41" fmla="*/ 481659 h 685800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028700"/>
              <a:gd name="T64" fmla="*/ 0 h 685800"/>
              <a:gd name="T65" fmla="*/ 1028700 w 1028700"/>
              <a:gd name="T66" fmla="*/ 685800 h 685800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028700" h="685800">
                <a:moveTo>
                  <a:pt x="0" y="114300"/>
                </a:moveTo>
                <a:lnTo>
                  <a:pt x="8983" y="69812"/>
                </a:lnTo>
                <a:lnTo>
                  <a:pt x="33480" y="33480"/>
                </a:lnTo>
                <a:lnTo>
                  <a:pt x="69812" y="8983"/>
                </a:lnTo>
                <a:lnTo>
                  <a:pt x="114300" y="0"/>
                </a:lnTo>
                <a:lnTo>
                  <a:pt x="914400" y="0"/>
                </a:lnTo>
                <a:lnTo>
                  <a:pt x="958887" y="8983"/>
                </a:lnTo>
                <a:lnTo>
                  <a:pt x="995219" y="33480"/>
                </a:lnTo>
                <a:lnTo>
                  <a:pt x="1019716" y="69812"/>
                </a:lnTo>
                <a:lnTo>
                  <a:pt x="1028700" y="114300"/>
                </a:lnTo>
                <a:lnTo>
                  <a:pt x="1028700" y="571500"/>
                </a:lnTo>
                <a:lnTo>
                  <a:pt x="1019716" y="615987"/>
                </a:lnTo>
                <a:lnTo>
                  <a:pt x="995219" y="652319"/>
                </a:lnTo>
                <a:lnTo>
                  <a:pt x="958887" y="676816"/>
                </a:lnTo>
                <a:lnTo>
                  <a:pt x="914400" y="685800"/>
                </a:lnTo>
                <a:lnTo>
                  <a:pt x="114300" y="685800"/>
                </a:lnTo>
                <a:lnTo>
                  <a:pt x="69812" y="676816"/>
                </a:lnTo>
                <a:lnTo>
                  <a:pt x="33480" y="652319"/>
                </a:lnTo>
                <a:lnTo>
                  <a:pt x="8983" y="615987"/>
                </a:lnTo>
                <a:lnTo>
                  <a:pt x="0" y="571500"/>
                </a:lnTo>
                <a:lnTo>
                  <a:pt x="0" y="114300"/>
                </a:lnTo>
                <a:close/>
              </a:path>
            </a:pathLst>
          </a:custGeom>
          <a:noFill/>
          <a:ln w="25908">
            <a:solidFill>
              <a:srgbClr val="385D8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28D2A522-B251-2703-EE2B-83A5F367E01B}"/>
              </a:ext>
            </a:extLst>
          </p:cNvPr>
          <p:cNvSpPr txBox="1"/>
          <p:nvPr/>
        </p:nvSpPr>
        <p:spPr>
          <a:xfrm>
            <a:off x="4056063" y="3030538"/>
            <a:ext cx="461962" cy="222250"/>
          </a:xfrm>
          <a:prstGeom prst="rect">
            <a:avLst/>
          </a:prstGeom>
        </p:spPr>
        <p:txBody>
          <a:bodyPr lIns="0" tIns="13335" rIns="0" bIns="0">
            <a:spAutoFit/>
          </a:bodyPr>
          <a:lstStyle/>
          <a:p>
            <a:pPr marL="12700" eaLnBrk="1" fontAlgn="auto" hangingPunct="1">
              <a:spcBef>
                <a:spcPts val="105"/>
              </a:spcBef>
              <a:spcAft>
                <a:spcPts val="0"/>
              </a:spcAft>
              <a:defRPr/>
            </a:pPr>
            <a:r>
              <a:rPr sz="1350" spc="-15" dirty="0">
                <a:solidFill>
                  <a:srgbClr val="FFFFFF"/>
                </a:solidFill>
                <a:latin typeface="Calibri"/>
                <a:cs typeface="Calibri"/>
              </a:rPr>
              <a:t>Parser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7177" name="object 9">
            <a:extLst>
              <a:ext uri="{FF2B5EF4-FFF2-40B4-BE49-F238E27FC236}">
                <a16:creationId xmlns:a16="http://schemas.microsoft.com/office/drawing/2014/main" id="{52726E54-1301-171C-A4D2-4975081436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8700" y="3132138"/>
            <a:ext cx="857250" cy="138112"/>
          </a:xfrm>
          <a:custGeom>
            <a:avLst/>
            <a:gdLst>
              <a:gd name="T0" fmla="*/ 765902 w 857885"/>
              <a:gd name="T1" fmla="*/ 0 h 103505"/>
              <a:gd name="T2" fmla="*/ 761980 w 857885"/>
              <a:gd name="T3" fmla="*/ 4298 h 103505"/>
              <a:gd name="T4" fmla="*/ 758437 w 857885"/>
              <a:gd name="T5" fmla="*/ 30086 h 103505"/>
              <a:gd name="T6" fmla="*/ 759449 w 857885"/>
              <a:gd name="T7" fmla="*/ 46736 h 103505"/>
              <a:gd name="T8" fmla="*/ 818177 w 857885"/>
              <a:gd name="T9" fmla="*/ 192191 h 103505"/>
              <a:gd name="T10" fmla="*/ 841568 w 857885"/>
              <a:gd name="T11" fmla="*/ 192325 h 103505"/>
              <a:gd name="T12" fmla="*/ 841568 w 857885"/>
              <a:gd name="T13" fmla="*/ 246048 h 103505"/>
              <a:gd name="T14" fmla="*/ 818141 w 857885"/>
              <a:gd name="T15" fmla="*/ 246048 h 103505"/>
              <a:gd name="T16" fmla="*/ 762359 w 857885"/>
              <a:gd name="T17" fmla="*/ 383575 h 103505"/>
              <a:gd name="T18" fmla="*/ 759449 w 857885"/>
              <a:gd name="T19" fmla="*/ 391100 h 103505"/>
              <a:gd name="T20" fmla="*/ 758310 w 857885"/>
              <a:gd name="T21" fmla="*/ 407752 h 103505"/>
              <a:gd name="T22" fmla="*/ 760082 w 857885"/>
              <a:gd name="T23" fmla="*/ 420645 h 103505"/>
              <a:gd name="T24" fmla="*/ 761853 w 857885"/>
              <a:gd name="T25" fmla="*/ 433001 h 103505"/>
              <a:gd name="T26" fmla="*/ 765775 w 857885"/>
              <a:gd name="T27" fmla="*/ 437838 h 103505"/>
              <a:gd name="T28" fmla="*/ 843244 w 857885"/>
              <a:gd name="T29" fmla="*/ 246048 h 103505"/>
              <a:gd name="T30" fmla="*/ 841568 w 857885"/>
              <a:gd name="T31" fmla="*/ 246048 h 103505"/>
              <a:gd name="T32" fmla="*/ 843297 w 857885"/>
              <a:gd name="T33" fmla="*/ 245913 h 103505"/>
              <a:gd name="T34" fmla="*/ 854093 w 857885"/>
              <a:gd name="T35" fmla="*/ 219187 h 103505"/>
              <a:gd name="T36" fmla="*/ 765902 w 857885"/>
              <a:gd name="T37" fmla="*/ 0 h 103505"/>
              <a:gd name="T38" fmla="*/ 829056 w 857885"/>
              <a:gd name="T39" fmla="*/ 219131 h 103505"/>
              <a:gd name="T40" fmla="*/ 818195 w 857885"/>
              <a:gd name="T41" fmla="*/ 245913 h 103505"/>
              <a:gd name="T42" fmla="*/ 841568 w 857885"/>
              <a:gd name="T43" fmla="*/ 246048 h 103505"/>
              <a:gd name="T44" fmla="*/ 841568 w 857885"/>
              <a:gd name="T45" fmla="*/ 242289 h 103505"/>
              <a:gd name="T46" fmla="*/ 838404 w 857885"/>
              <a:gd name="T47" fmla="*/ 242289 h 103505"/>
              <a:gd name="T48" fmla="*/ 829056 w 857885"/>
              <a:gd name="T49" fmla="*/ 219131 h 103505"/>
              <a:gd name="T50" fmla="*/ 25 w 857885"/>
              <a:gd name="T51" fmla="*/ 187490 h 103505"/>
              <a:gd name="T52" fmla="*/ 0 w 857885"/>
              <a:gd name="T53" fmla="*/ 241212 h 103505"/>
              <a:gd name="T54" fmla="*/ 818195 w 857885"/>
              <a:gd name="T55" fmla="*/ 245913 h 103505"/>
              <a:gd name="T56" fmla="*/ 829056 w 857885"/>
              <a:gd name="T57" fmla="*/ 219131 h 103505"/>
              <a:gd name="T58" fmla="*/ 818177 w 857885"/>
              <a:gd name="T59" fmla="*/ 192191 h 103505"/>
              <a:gd name="T60" fmla="*/ 25 w 857885"/>
              <a:gd name="T61" fmla="*/ 187490 h 103505"/>
              <a:gd name="T62" fmla="*/ 838404 w 857885"/>
              <a:gd name="T63" fmla="*/ 196087 h 103505"/>
              <a:gd name="T64" fmla="*/ 829056 w 857885"/>
              <a:gd name="T65" fmla="*/ 219131 h 103505"/>
              <a:gd name="T66" fmla="*/ 838404 w 857885"/>
              <a:gd name="T67" fmla="*/ 242289 h 103505"/>
              <a:gd name="T68" fmla="*/ 838404 w 857885"/>
              <a:gd name="T69" fmla="*/ 196087 h 103505"/>
              <a:gd name="T70" fmla="*/ 841568 w 857885"/>
              <a:gd name="T71" fmla="*/ 196087 h 103505"/>
              <a:gd name="T72" fmla="*/ 838404 w 857885"/>
              <a:gd name="T73" fmla="*/ 196087 h 103505"/>
              <a:gd name="T74" fmla="*/ 838404 w 857885"/>
              <a:gd name="T75" fmla="*/ 242289 h 103505"/>
              <a:gd name="T76" fmla="*/ 841568 w 857885"/>
              <a:gd name="T77" fmla="*/ 242289 h 103505"/>
              <a:gd name="T78" fmla="*/ 841568 w 857885"/>
              <a:gd name="T79" fmla="*/ 196087 h 103505"/>
              <a:gd name="T80" fmla="*/ 818177 w 857885"/>
              <a:gd name="T81" fmla="*/ 192191 h 103505"/>
              <a:gd name="T82" fmla="*/ 829056 w 857885"/>
              <a:gd name="T83" fmla="*/ 219131 h 103505"/>
              <a:gd name="T84" fmla="*/ 838404 w 857885"/>
              <a:gd name="T85" fmla="*/ 196087 h 103505"/>
              <a:gd name="T86" fmla="*/ 841568 w 857885"/>
              <a:gd name="T87" fmla="*/ 196087 h 103505"/>
              <a:gd name="T88" fmla="*/ 841568 w 857885"/>
              <a:gd name="T89" fmla="*/ 192325 h 103505"/>
              <a:gd name="T90" fmla="*/ 818177 w 857885"/>
              <a:gd name="T91" fmla="*/ 192191 h 103505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w 857885"/>
              <a:gd name="T139" fmla="*/ 0 h 103505"/>
              <a:gd name="T140" fmla="*/ 857885 w 857885"/>
              <a:gd name="T141" fmla="*/ 103505 h 103505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T138" t="T139" r="T140" b="T141"/>
            <a:pathLst>
              <a:path w="857885" h="103505">
                <a:moveTo>
                  <a:pt x="768743" y="0"/>
                </a:moveTo>
                <a:lnTo>
                  <a:pt x="764806" y="1016"/>
                </a:lnTo>
                <a:lnTo>
                  <a:pt x="761250" y="7112"/>
                </a:lnTo>
                <a:lnTo>
                  <a:pt x="762266" y="11049"/>
                </a:lnTo>
                <a:lnTo>
                  <a:pt x="821212" y="45434"/>
                </a:lnTo>
                <a:lnTo>
                  <a:pt x="844689" y="45466"/>
                </a:lnTo>
                <a:lnTo>
                  <a:pt x="844689" y="58166"/>
                </a:lnTo>
                <a:lnTo>
                  <a:pt x="821175" y="58166"/>
                </a:lnTo>
                <a:lnTo>
                  <a:pt x="765187" y="90678"/>
                </a:lnTo>
                <a:lnTo>
                  <a:pt x="762266" y="92456"/>
                </a:lnTo>
                <a:lnTo>
                  <a:pt x="761123" y="96393"/>
                </a:lnTo>
                <a:lnTo>
                  <a:pt x="762901" y="99441"/>
                </a:lnTo>
                <a:lnTo>
                  <a:pt x="764679" y="102362"/>
                </a:lnTo>
                <a:lnTo>
                  <a:pt x="768616" y="103505"/>
                </a:lnTo>
                <a:lnTo>
                  <a:pt x="846372" y="58166"/>
                </a:lnTo>
                <a:lnTo>
                  <a:pt x="844689" y="58166"/>
                </a:lnTo>
                <a:lnTo>
                  <a:pt x="846426" y="58134"/>
                </a:lnTo>
                <a:lnTo>
                  <a:pt x="857262" y="51816"/>
                </a:lnTo>
                <a:lnTo>
                  <a:pt x="768743" y="0"/>
                </a:lnTo>
                <a:close/>
              </a:path>
              <a:path w="857885" h="103505">
                <a:moveTo>
                  <a:pt x="832131" y="51803"/>
                </a:moveTo>
                <a:lnTo>
                  <a:pt x="821230" y="58134"/>
                </a:lnTo>
                <a:lnTo>
                  <a:pt x="844689" y="58166"/>
                </a:lnTo>
                <a:lnTo>
                  <a:pt x="844689" y="57277"/>
                </a:lnTo>
                <a:lnTo>
                  <a:pt x="841514" y="57277"/>
                </a:lnTo>
                <a:lnTo>
                  <a:pt x="832131" y="51803"/>
                </a:lnTo>
                <a:close/>
              </a:path>
              <a:path w="857885" h="103505">
                <a:moveTo>
                  <a:pt x="25" y="44323"/>
                </a:moveTo>
                <a:lnTo>
                  <a:pt x="0" y="57023"/>
                </a:lnTo>
                <a:lnTo>
                  <a:pt x="821230" y="58134"/>
                </a:lnTo>
                <a:lnTo>
                  <a:pt x="832131" y="51803"/>
                </a:lnTo>
                <a:lnTo>
                  <a:pt x="821212" y="45434"/>
                </a:lnTo>
                <a:lnTo>
                  <a:pt x="25" y="44323"/>
                </a:lnTo>
                <a:close/>
              </a:path>
              <a:path w="857885" h="103505">
                <a:moveTo>
                  <a:pt x="841514" y="46355"/>
                </a:moveTo>
                <a:lnTo>
                  <a:pt x="832131" y="51803"/>
                </a:lnTo>
                <a:lnTo>
                  <a:pt x="841514" y="57277"/>
                </a:lnTo>
                <a:lnTo>
                  <a:pt x="841514" y="46355"/>
                </a:lnTo>
                <a:close/>
              </a:path>
              <a:path w="857885" h="103505">
                <a:moveTo>
                  <a:pt x="844689" y="46355"/>
                </a:moveTo>
                <a:lnTo>
                  <a:pt x="841514" y="46355"/>
                </a:lnTo>
                <a:lnTo>
                  <a:pt x="841514" y="57277"/>
                </a:lnTo>
                <a:lnTo>
                  <a:pt x="844689" y="57277"/>
                </a:lnTo>
                <a:lnTo>
                  <a:pt x="844689" y="46355"/>
                </a:lnTo>
                <a:close/>
              </a:path>
              <a:path w="857885" h="103505">
                <a:moveTo>
                  <a:pt x="821212" y="45434"/>
                </a:moveTo>
                <a:lnTo>
                  <a:pt x="832131" y="51803"/>
                </a:lnTo>
                <a:lnTo>
                  <a:pt x="841514" y="46355"/>
                </a:lnTo>
                <a:lnTo>
                  <a:pt x="844689" y="46355"/>
                </a:lnTo>
                <a:lnTo>
                  <a:pt x="844689" y="45466"/>
                </a:lnTo>
                <a:lnTo>
                  <a:pt x="821212" y="45434"/>
                </a:lnTo>
                <a:close/>
              </a:path>
            </a:pathLst>
          </a:custGeom>
          <a:solidFill>
            <a:srgbClr val="497DB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178" name="object 10">
            <a:extLst>
              <a:ext uri="{FF2B5EF4-FFF2-40B4-BE49-F238E27FC236}">
                <a16:creationId xmlns:a16="http://schemas.microsoft.com/office/drawing/2014/main" id="{BA57F5A7-5AC1-FEE5-4E54-5566358B43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8950" y="2906713"/>
            <a:ext cx="742950" cy="136525"/>
          </a:xfrm>
          <a:custGeom>
            <a:avLst/>
            <a:gdLst>
              <a:gd name="T0" fmla="*/ 654430 w 742950"/>
              <a:gd name="T1" fmla="*/ 0 h 103505"/>
              <a:gd name="T2" fmla="*/ 650493 w 742950"/>
              <a:gd name="T3" fmla="*/ 4056 h 103505"/>
              <a:gd name="T4" fmla="*/ 646938 w 742950"/>
              <a:gd name="T5" fmla="*/ 28397 h 103505"/>
              <a:gd name="T6" fmla="*/ 647953 w 742950"/>
              <a:gd name="T7" fmla="*/ 43607 h 103505"/>
              <a:gd name="T8" fmla="*/ 706947 w 742950"/>
              <a:gd name="T9" fmla="*/ 181381 h 103505"/>
              <a:gd name="T10" fmla="*/ 730376 w 742950"/>
              <a:gd name="T11" fmla="*/ 181526 h 103505"/>
              <a:gd name="T12" fmla="*/ 730376 w 742950"/>
              <a:gd name="T13" fmla="*/ 232233 h 103505"/>
              <a:gd name="T14" fmla="*/ 706866 w 742950"/>
              <a:gd name="T15" fmla="*/ 232233 h 103505"/>
              <a:gd name="T16" fmla="*/ 647826 w 742950"/>
              <a:gd name="T17" fmla="*/ 369139 h 103505"/>
              <a:gd name="T18" fmla="*/ 646811 w 742950"/>
              <a:gd name="T19" fmla="*/ 384857 h 103505"/>
              <a:gd name="T20" fmla="*/ 648588 w 742950"/>
              <a:gd name="T21" fmla="*/ 396517 h 103505"/>
              <a:gd name="T22" fmla="*/ 650366 w 742950"/>
              <a:gd name="T23" fmla="*/ 408689 h 103505"/>
              <a:gd name="T24" fmla="*/ 654303 w 742950"/>
              <a:gd name="T25" fmla="*/ 412743 h 103505"/>
              <a:gd name="T26" fmla="*/ 732033 w 742950"/>
              <a:gd name="T27" fmla="*/ 232233 h 103505"/>
              <a:gd name="T28" fmla="*/ 730376 w 742950"/>
              <a:gd name="T29" fmla="*/ 232233 h 103505"/>
              <a:gd name="T30" fmla="*/ 732096 w 742950"/>
              <a:gd name="T31" fmla="*/ 232084 h 103505"/>
              <a:gd name="T32" fmla="*/ 742950 w 742950"/>
              <a:gd name="T33" fmla="*/ 206880 h 103505"/>
              <a:gd name="T34" fmla="*/ 654430 w 742950"/>
              <a:gd name="T35" fmla="*/ 0 h 103505"/>
              <a:gd name="T36" fmla="*/ 717832 w 742950"/>
              <a:gd name="T37" fmla="*/ 206798 h 103505"/>
              <a:gd name="T38" fmla="*/ 706929 w 742950"/>
              <a:gd name="T39" fmla="*/ 232084 h 103505"/>
              <a:gd name="T40" fmla="*/ 730376 w 742950"/>
              <a:gd name="T41" fmla="*/ 232233 h 103505"/>
              <a:gd name="T42" fmla="*/ 730376 w 742950"/>
              <a:gd name="T43" fmla="*/ 228683 h 103505"/>
              <a:gd name="T44" fmla="*/ 727201 w 742950"/>
              <a:gd name="T45" fmla="*/ 228683 h 103505"/>
              <a:gd name="T46" fmla="*/ 717832 w 742950"/>
              <a:gd name="T47" fmla="*/ 206798 h 103505"/>
              <a:gd name="T48" fmla="*/ 0 w 742950"/>
              <a:gd name="T49" fmla="*/ 176965 h 103505"/>
              <a:gd name="T50" fmla="*/ 0 w 742950"/>
              <a:gd name="T51" fmla="*/ 227668 h 103505"/>
              <a:gd name="T52" fmla="*/ 706929 w 742950"/>
              <a:gd name="T53" fmla="*/ 232084 h 103505"/>
              <a:gd name="T54" fmla="*/ 717832 w 742950"/>
              <a:gd name="T55" fmla="*/ 206798 h 103505"/>
              <a:gd name="T56" fmla="*/ 706947 w 742950"/>
              <a:gd name="T57" fmla="*/ 181381 h 103505"/>
              <a:gd name="T58" fmla="*/ 0 w 742950"/>
              <a:gd name="T59" fmla="*/ 176965 h 103505"/>
              <a:gd name="T60" fmla="*/ 727201 w 742950"/>
              <a:gd name="T61" fmla="*/ 185078 h 103505"/>
              <a:gd name="T62" fmla="*/ 717832 w 742950"/>
              <a:gd name="T63" fmla="*/ 206798 h 103505"/>
              <a:gd name="T64" fmla="*/ 727201 w 742950"/>
              <a:gd name="T65" fmla="*/ 228683 h 103505"/>
              <a:gd name="T66" fmla="*/ 727201 w 742950"/>
              <a:gd name="T67" fmla="*/ 185078 h 103505"/>
              <a:gd name="T68" fmla="*/ 730376 w 742950"/>
              <a:gd name="T69" fmla="*/ 185078 h 103505"/>
              <a:gd name="T70" fmla="*/ 727201 w 742950"/>
              <a:gd name="T71" fmla="*/ 185078 h 103505"/>
              <a:gd name="T72" fmla="*/ 727201 w 742950"/>
              <a:gd name="T73" fmla="*/ 228683 h 103505"/>
              <a:gd name="T74" fmla="*/ 730376 w 742950"/>
              <a:gd name="T75" fmla="*/ 228683 h 103505"/>
              <a:gd name="T76" fmla="*/ 730376 w 742950"/>
              <a:gd name="T77" fmla="*/ 185078 h 103505"/>
              <a:gd name="T78" fmla="*/ 706947 w 742950"/>
              <a:gd name="T79" fmla="*/ 181381 h 103505"/>
              <a:gd name="T80" fmla="*/ 717832 w 742950"/>
              <a:gd name="T81" fmla="*/ 206798 h 103505"/>
              <a:gd name="T82" fmla="*/ 727201 w 742950"/>
              <a:gd name="T83" fmla="*/ 185078 h 103505"/>
              <a:gd name="T84" fmla="*/ 730376 w 742950"/>
              <a:gd name="T85" fmla="*/ 185078 h 103505"/>
              <a:gd name="T86" fmla="*/ 730376 w 742950"/>
              <a:gd name="T87" fmla="*/ 181526 h 103505"/>
              <a:gd name="T88" fmla="*/ 706947 w 742950"/>
              <a:gd name="T89" fmla="*/ 181381 h 103505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w 742950"/>
              <a:gd name="T136" fmla="*/ 0 h 103505"/>
              <a:gd name="T137" fmla="*/ 742950 w 742950"/>
              <a:gd name="T138" fmla="*/ 103505 h 103505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T135" t="T136" r="T137" b="T138"/>
            <a:pathLst>
              <a:path w="742950" h="103505">
                <a:moveTo>
                  <a:pt x="654430" y="0"/>
                </a:moveTo>
                <a:lnTo>
                  <a:pt x="650493" y="1016"/>
                </a:lnTo>
                <a:lnTo>
                  <a:pt x="646938" y="7112"/>
                </a:lnTo>
                <a:lnTo>
                  <a:pt x="647953" y="10922"/>
                </a:lnTo>
                <a:lnTo>
                  <a:pt x="706947" y="45429"/>
                </a:lnTo>
                <a:lnTo>
                  <a:pt x="730376" y="45466"/>
                </a:lnTo>
                <a:lnTo>
                  <a:pt x="730376" y="58166"/>
                </a:lnTo>
                <a:lnTo>
                  <a:pt x="706866" y="58166"/>
                </a:lnTo>
                <a:lnTo>
                  <a:pt x="647826" y="92456"/>
                </a:lnTo>
                <a:lnTo>
                  <a:pt x="646811" y="96393"/>
                </a:lnTo>
                <a:lnTo>
                  <a:pt x="648588" y="99313"/>
                </a:lnTo>
                <a:lnTo>
                  <a:pt x="650366" y="102362"/>
                </a:lnTo>
                <a:lnTo>
                  <a:pt x="654303" y="103378"/>
                </a:lnTo>
                <a:lnTo>
                  <a:pt x="732033" y="58166"/>
                </a:lnTo>
                <a:lnTo>
                  <a:pt x="730376" y="58166"/>
                </a:lnTo>
                <a:lnTo>
                  <a:pt x="732096" y="58129"/>
                </a:lnTo>
                <a:lnTo>
                  <a:pt x="742950" y="51816"/>
                </a:lnTo>
                <a:lnTo>
                  <a:pt x="654430" y="0"/>
                </a:lnTo>
                <a:close/>
              </a:path>
              <a:path w="742950" h="103505">
                <a:moveTo>
                  <a:pt x="717832" y="51796"/>
                </a:moveTo>
                <a:lnTo>
                  <a:pt x="706929" y="58129"/>
                </a:lnTo>
                <a:lnTo>
                  <a:pt x="730376" y="58166"/>
                </a:lnTo>
                <a:lnTo>
                  <a:pt x="730376" y="57277"/>
                </a:lnTo>
                <a:lnTo>
                  <a:pt x="727201" y="57277"/>
                </a:lnTo>
                <a:lnTo>
                  <a:pt x="717832" y="51796"/>
                </a:lnTo>
                <a:close/>
              </a:path>
              <a:path w="742950" h="103505">
                <a:moveTo>
                  <a:pt x="0" y="44323"/>
                </a:moveTo>
                <a:lnTo>
                  <a:pt x="0" y="57023"/>
                </a:lnTo>
                <a:lnTo>
                  <a:pt x="706929" y="58129"/>
                </a:lnTo>
                <a:lnTo>
                  <a:pt x="717832" y="51796"/>
                </a:lnTo>
                <a:lnTo>
                  <a:pt x="706947" y="45429"/>
                </a:lnTo>
                <a:lnTo>
                  <a:pt x="0" y="44323"/>
                </a:lnTo>
                <a:close/>
              </a:path>
              <a:path w="742950" h="103505">
                <a:moveTo>
                  <a:pt x="727201" y="46355"/>
                </a:moveTo>
                <a:lnTo>
                  <a:pt x="717832" y="51796"/>
                </a:lnTo>
                <a:lnTo>
                  <a:pt x="727201" y="57277"/>
                </a:lnTo>
                <a:lnTo>
                  <a:pt x="727201" y="46355"/>
                </a:lnTo>
                <a:close/>
              </a:path>
              <a:path w="742950" h="103505">
                <a:moveTo>
                  <a:pt x="730376" y="46355"/>
                </a:moveTo>
                <a:lnTo>
                  <a:pt x="727201" y="46355"/>
                </a:lnTo>
                <a:lnTo>
                  <a:pt x="727201" y="57277"/>
                </a:lnTo>
                <a:lnTo>
                  <a:pt x="730376" y="57277"/>
                </a:lnTo>
                <a:lnTo>
                  <a:pt x="730376" y="46355"/>
                </a:lnTo>
                <a:close/>
              </a:path>
              <a:path w="742950" h="103505">
                <a:moveTo>
                  <a:pt x="706947" y="45429"/>
                </a:moveTo>
                <a:lnTo>
                  <a:pt x="717832" y="51796"/>
                </a:lnTo>
                <a:lnTo>
                  <a:pt x="727201" y="46355"/>
                </a:lnTo>
                <a:lnTo>
                  <a:pt x="730376" y="46355"/>
                </a:lnTo>
                <a:lnTo>
                  <a:pt x="730376" y="45466"/>
                </a:lnTo>
                <a:lnTo>
                  <a:pt x="706947" y="45429"/>
                </a:lnTo>
                <a:close/>
              </a:path>
            </a:pathLst>
          </a:custGeom>
          <a:solidFill>
            <a:srgbClr val="497DB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179" name="object 11">
            <a:extLst>
              <a:ext uri="{FF2B5EF4-FFF2-40B4-BE49-F238E27FC236}">
                <a16:creationId xmlns:a16="http://schemas.microsoft.com/office/drawing/2014/main" id="{F8F5CDDB-EFAF-5A95-7544-7978A066AF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8950" y="3360738"/>
            <a:ext cx="742950" cy="138112"/>
          </a:xfrm>
          <a:custGeom>
            <a:avLst/>
            <a:gdLst>
              <a:gd name="T0" fmla="*/ 88645 w 742950"/>
              <a:gd name="T1" fmla="*/ 0 h 103505"/>
              <a:gd name="T2" fmla="*/ 0 w 742950"/>
              <a:gd name="T3" fmla="*/ 218112 h 103505"/>
              <a:gd name="T4" fmla="*/ 88518 w 742950"/>
              <a:gd name="T5" fmla="*/ 437295 h 103505"/>
              <a:gd name="T6" fmla="*/ 92456 w 742950"/>
              <a:gd name="T7" fmla="*/ 433001 h 103505"/>
              <a:gd name="T8" fmla="*/ 94233 w 742950"/>
              <a:gd name="T9" fmla="*/ 420103 h 103505"/>
              <a:gd name="T10" fmla="*/ 96012 w 742950"/>
              <a:gd name="T11" fmla="*/ 407752 h 103505"/>
              <a:gd name="T12" fmla="*/ 94995 w 742950"/>
              <a:gd name="T13" fmla="*/ 391100 h 103505"/>
              <a:gd name="T14" fmla="*/ 36002 w 742950"/>
              <a:gd name="T15" fmla="*/ 245126 h 103505"/>
              <a:gd name="T16" fmla="*/ 12573 w 742950"/>
              <a:gd name="T17" fmla="*/ 244975 h 103505"/>
              <a:gd name="T18" fmla="*/ 12573 w 742950"/>
              <a:gd name="T19" fmla="*/ 191251 h 103505"/>
              <a:gd name="T20" fmla="*/ 36083 w 742950"/>
              <a:gd name="T21" fmla="*/ 191251 h 103505"/>
              <a:gd name="T22" fmla="*/ 95123 w 742950"/>
              <a:gd name="T23" fmla="*/ 46202 h 103505"/>
              <a:gd name="T24" fmla="*/ 96138 w 742950"/>
              <a:gd name="T25" fmla="*/ 30086 h 103505"/>
              <a:gd name="T26" fmla="*/ 92582 w 742950"/>
              <a:gd name="T27" fmla="*/ 4298 h 103505"/>
              <a:gd name="T28" fmla="*/ 88645 w 742950"/>
              <a:gd name="T29" fmla="*/ 0 h 103505"/>
              <a:gd name="T30" fmla="*/ 36020 w 742950"/>
              <a:gd name="T31" fmla="*/ 191405 h 103505"/>
              <a:gd name="T32" fmla="*/ 25117 w 742950"/>
              <a:gd name="T33" fmla="*/ 218190 h 103505"/>
              <a:gd name="T34" fmla="*/ 36002 w 742950"/>
              <a:gd name="T35" fmla="*/ 245126 h 103505"/>
              <a:gd name="T36" fmla="*/ 742950 w 742950"/>
              <a:gd name="T37" fmla="*/ 249808 h 103505"/>
              <a:gd name="T38" fmla="*/ 742950 w 742950"/>
              <a:gd name="T39" fmla="*/ 196087 h 103505"/>
              <a:gd name="T40" fmla="*/ 36020 w 742950"/>
              <a:gd name="T41" fmla="*/ 191405 h 103505"/>
              <a:gd name="T42" fmla="*/ 12573 w 742950"/>
              <a:gd name="T43" fmla="*/ 191251 h 103505"/>
              <a:gd name="T44" fmla="*/ 12573 w 742950"/>
              <a:gd name="T45" fmla="*/ 244975 h 103505"/>
              <a:gd name="T46" fmla="*/ 36002 w 742950"/>
              <a:gd name="T47" fmla="*/ 245126 h 103505"/>
              <a:gd name="T48" fmla="*/ 34420 w 742950"/>
              <a:gd name="T49" fmla="*/ 241212 h 103505"/>
              <a:gd name="T50" fmla="*/ 15748 w 742950"/>
              <a:gd name="T51" fmla="*/ 241212 h 103505"/>
              <a:gd name="T52" fmla="*/ 15748 w 742950"/>
              <a:gd name="T53" fmla="*/ 195009 h 103505"/>
              <a:gd name="T54" fmla="*/ 34553 w 742950"/>
              <a:gd name="T55" fmla="*/ 195009 h 103505"/>
              <a:gd name="T56" fmla="*/ 36020 w 742950"/>
              <a:gd name="T57" fmla="*/ 191405 h 103505"/>
              <a:gd name="T58" fmla="*/ 12573 w 742950"/>
              <a:gd name="T59" fmla="*/ 191251 h 103505"/>
              <a:gd name="T60" fmla="*/ 15748 w 742950"/>
              <a:gd name="T61" fmla="*/ 195009 h 103505"/>
              <a:gd name="T62" fmla="*/ 15748 w 742950"/>
              <a:gd name="T63" fmla="*/ 241212 h 103505"/>
              <a:gd name="T64" fmla="*/ 25117 w 742950"/>
              <a:gd name="T65" fmla="*/ 218190 h 103505"/>
              <a:gd name="T66" fmla="*/ 15748 w 742950"/>
              <a:gd name="T67" fmla="*/ 195009 h 103505"/>
              <a:gd name="T68" fmla="*/ 25117 w 742950"/>
              <a:gd name="T69" fmla="*/ 218190 h 103505"/>
              <a:gd name="T70" fmla="*/ 15748 w 742950"/>
              <a:gd name="T71" fmla="*/ 241212 h 103505"/>
              <a:gd name="T72" fmla="*/ 34420 w 742950"/>
              <a:gd name="T73" fmla="*/ 241212 h 103505"/>
              <a:gd name="T74" fmla="*/ 25117 w 742950"/>
              <a:gd name="T75" fmla="*/ 218190 h 103505"/>
              <a:gd name="T76" fmla="*/ 34553 w 742950"/>
              <a:gd name="T77" fmla="*/ 195009 h 103505"/>
              <a:gd name="T78" fmla="*/ 15748 w 742950"/>
              <a:gd name="T79" fmla="*/ 195009 h 103505"/>
              <a:gd name="T80" fmla="*/ 25117 w 742950"/>
              <a:gd name="T81" fmla="*/ 218190 h 103505"/>
              <a:gd name="T82" fmla="*/ 34553 w 742950"/>
              <a:gd name="T83" fmla="*/ 195009 h 103505"/>
              <a:gd name="T84" fmla="*/ 36083 w 742950"/>
              <a:gd name="T85" fmla="*/ 191251 h 103505"/>
              <a:gd name="T86" fmla="*/ 12573 w 742950"/>
              <a:gd name="T87" fmla="*/ 191251 h 103505"/>
              <a:gd name="T88" fmla="*/ 36020 w 742950"/>
              <a:gd name="T89" fmla="*/ 191405 h 103505"/>
              <a:gd name="T90" fmla="*/ 36083 w 742950"/>
              <a:gd name="T91" fmla="*/ 191251 h 103505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w 742950"/>
              <a:gd name="T139" fmla="*/ 0 h 103505"/>
              <a:gd name="T140" fmla="*/ 742950 w 742950"/>
              <a:gd name="T141" fmla="*/ 103505 h 103505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T138" t="T139" r="T140" b="T141"/>
            <a:pathLst>
              <a:path w="742950" h="103505">
                <a:moveTo>
                  <a:pt x="88645" y="0"/>
                </a:moveTo>
                <a:lnTo>
                  <a:pt x="0" y="51562"/>
                </a:lnTo>
                <a:lnTo>
                  <a:pt x="88518" y="103377"/>
                </a:lnTo>
                <a:lnTo>
                  <a:pt x="92456" y="102362"/>
                </a:lnTo>
                <a:lnTo>
                  <a:pt x="94233" y="99313"/>
                </a:lnTo>
                <a:lnTo>
                  <a:pt x="96012" y="96393"/>
                </a:lnTo>
                <a:lnTo>
                  <a:pt x="94995" y="92456"/>
                </a:lnTo>
                <a:lnTo>
                  <a:pt x="36002" y="57948"/>
                </a:lnTo>
                <a:lnTo>
                  <a:pt x="12573" y="57912"/>
                </a:lnTo>
                <a:lnTo>
                  <a:pt x="12573" y="45212"/>
                </a:lnTo>
                <a:lnTo>
                  <a:pt x="36083" y="45212"/>
                </a:lnTo>
                <a:lnTo>
                  <a:pt x="95123" y="10922"/>
                </a:lnTo>
                <a:lnTo>
                  <a:pt x="96138" y="7112"/>
                </a:lnTo>
                <a:lnTo>
                  <a:pt x="92582" y="1016"/>
                </a:lnTo>
                <a:lnTo>
                  <a:pt x="88645" y="0"/>
                </a:lnTo>
                <a:close/>
              </a:path>
              <a:path w="742950" h="103505">
                <a:moveTo>
                  <a:pt x="36020" y="45248"/>
                </a:moveTo>
                <a:lnTo>
                  <a:pt x="25117" y="51581"/>
                </a:lnTo>
                <a:lnTo>
                  <a:pt x="36002" y="57948"/>
                </a:lnTo>
                <a:lnTo>
                  <a:pt x="742950" y="59055"/>
                </a:lnTo>
                <a:lnTo>
                  <a:pt x="742950" y="46355"/>
                </a:lnTo>
                <a:lnTo>
                  <a:pt x="36020" y="45248"/>
                </a:lnTo>
                <a:close/>
              </a:path>
              <a:path w="742950" h="103505">
                <a:moveTo>
                  <a:pt x="12573" y="45212"/>
                </a:moveTo>
                <a:lnTo>
                  <a:pt x="12573" y="57912"/>
                </a:lnTo>
                <a:lnTo>
                  <a:pt x="36002" y="57948"/>
                </a:lnTo>
                <a:lnTo>
                  <a:pt x="34420" y="57023"/>
                </a:lnTo>
                <a:lnTo>
                  <a:pt x="15748" y="57023"/>
                </a:lnTo>
                <a:lnTo>
                  <a:pt x="15748" y="46100"/>
                </a:lnTo>
                <a:lnTo>
                  <a:pt x="34553" y="46100"/>
                </a:lnTo>
                <a:lnTo>
                  <a:pt x="36020" y="45248"/>
                </a:lnTo>
                <a:lnTo>
                  <a:pt x="12573" y="45212"/>
                </a:lnTo>
                <a:close/>
              </a:path>
              <a:path w="742950" h="103505">
                <a:moveTo>
                  <a:pt x="15748" y="46100"/>
                </a:moveTo>
                <a:lnTo>
                  <a:pt x="15748" y="57023"/>
                </a:lnTo>
                <a:lnTo>
                  <a:pt x="25117" y="51581"/>
                </a:lnTo>
                <a:lnTo>
                  <a:pt x="15748" y="46100"/>
                </a:lnTo>
                <a:close/>
              </a:path>
              <a:path w="742950" h="103505">
                <a:moveTo>
                  <a:pt x="25117" y="51581"/>
                </a:moveTo>
                <a:lnTo>
                  <a:pt x="15748" y="57023"/>
                </a:lnTo>
                <a:lnTo>
                  <a:pt x="34420" y="57023"/>
                </a:lnTo>
                <a:lnTo>
                  <a:pt x="25117" y="51581"/>
                </a:lnTo>
                <a:close/>
              </a:path>
              <a:path w="742950" h="103505">
                <a:moveTo>
                  <a:pt x="34553" y="46100"/>
                </a:moveTo>
                <a:lnTo>
                  <a:pt x="15748" y="46100"/>
                </a:lnTo>
                <a:lnTo>
                  <a:pt x="25117" y="51581"/>
                </a:lnTo>
                <a:lnTo>
                  <a:pt x="34553" y="46100"/>
                </a:lnTo>
                <a:close/>
              </a:path>
              <a:path w="742950" h="103505">
                <a:moveTo>
                  <a:pt x="36083" y="45212"/>
                </a:moveTo>
                <a:lnTo>
                  <a:pt x="12573" y="45212"/>
                </a:lnTo>
                <a:lnTo>
                  <a:pt x="36020" y="45248"/>
                </a:lnTo>
                <a:lnTo>
                  <a:pt x="36083" y="45212"/>
                </a:lnTo>
                <a:close/>
              </a:path>
            </a:pathLst>
          </a:custGeom>
          <a:solidFill>
            <a:srgbClr val="497DB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180" name="object 12">
            <a:extLst>
              <a:ext uri="{FF2B5EF4-FFF2-40B4-BE49-F238E27FC236}">
                <a16:creationId xmlns:a16="http://schemas.microsoft.com/office/drawing/2014/main" id="{8356520A-8535-1ABB-0DFC-D9ADA858B2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2375" y="2855913"/>
            <a:ext cx="673100" cy="474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2700" rIns="0" bIns="0">
            <a:spAutoFit/>
          </a:bodyPr>
          <a:lstStyle>
            <a:lvl1pPr marL="127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ts val="100"/>
              </a:spcBef>
              <a:buFontTx/>
              <a:buNone/>
            </a:pPr>
            <a:r>
              <a:rPr lang="en-US" altLang="en-US" sz="1500">
                <a:latin typeface="Times New Roman" panose="02020603050405020304" pitchFamily="18" charset="0"/>
                <a:cs typeface="Times New Roman" panose="02020603050405020304" pitchFamily="18" charset="0"/>
              </a:rPr>
              <a:t>Source  program</a:t>
            </a:r>
          </a:p>
        </p:txBody>
      </p:sp>
      <p:sp>
        <p:nvSpPr>
          <p:cNvPr id="13" name="object 13">
            <a:extLst>
              <a:ext uri="{FF2B5EF4-FFF2-40B4-BE49-F238E27FC236}">
                <a16:creationId xmlns:a16="http://schemas.microsoft.com/office/drawing/2014/main" id="{CB4796B3-3F36-EF1A-1B75-7913E7B574B4}"/>
              </a:ext>
            </a:extLst>
          </p:cNvPr>
          <p:cNvSpPr txBox="1"/>
          <p:nvPr/>
        </p:nvSpPr>
        <p:spPr>
          <a:xfrm>
            <a:off x="3222625" y="2627313"/>
            <a:ext cx="450850" cy="242887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  <a:defRPr/>
            </a:pPr>
            <a:r>
              <a:rPr sz="1500" dirty="0">
                <a:latin typeface="Times New Roman"/>
                <a:cs typeface="Times New Roman"/>
              </a:rPr>
              <a:t>t</a:t>
            </a:r>
            <a:r>
              <a:rPr sz="1500" spc="5" dirty="0">
                <a:latin typeface="Times New Roman"/>
                <a:cs typeface="Times New Roman"/>
              </a:rPr>
              <a:t>ok</a:t>
            </a:r>
            <a:r>
              <a:rPr sz="1500" dirty="0">
                <a:latin typeface="Times New Roman"/>
                <a:cs typeface="Times New Roman"/>
              </a:rPr>
              <a:t>en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4" name="object 14">
            <a:extLst>
              <a:ext uri="{FF2B5EF4-FFF2-40B4-BE49-F238E27FC236}">
                <a16:creationId xmlns:a16="http://schemas.microsoft.com/office/drawing/2014/main" id="{310CB34B-3AF7-B3DB-9A28-38990BAE892B}"/>
              </a:ext>
            </a:extLst>
          </p:cNvPr>
          <p:cNvSpPr txBox="1"/>
          <p:nvPr/>
        </p:nvSpPr>
        <p:spPr>
          <a:xfrm>
            <a:off x="3108325" y="3446463"/>
            <a:ext cx="628650" cy="474662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  <a:defRPr/>
            </a:pPr>
            <a:r>
              <a:rPr sz="1500" dirty="0">
                <a:latin typeface="Times New Roman"/>
                <a:cs typeface="Times New Roman"/>
              </a:rPr>
              <a:t>g</a:t>
            </a:r>
            <a:r>
              <a:rPr sz="1500" spc="-10" dirty="0">
                <a:latin typeface="Times New Roman"/>
                <a:cs typeface="Times New Roman"/>
              </a:rPr>
              <a:t>e</a:t>
            </a:r>
            <a:r>
              <a:rPr sz="1500" dirty="0">
                <a:latin typeface="Times New Roman"/>
                <a:cs typeface="Times New Roman"/>
              </a:rPr>
              <a:t>tN</a:t>
            </a:r>
            <a:r>
              <a:rPr sz="1500" spc="-10" dirty="0">
                <a:latin typeface="Times New Roman"/>
                <a:cs typeface="Times New Roman"/>
              </a:rPr>
              <a:t>e</a:t>
            </a:r>
            <a:r>
              <a:rPr sz="1500" dirty="0">
                <a:latin typeface="Times New Roman"/>
                <a:cs typeface="Times New Roman"/>
              </a:rPr>
              <a:t>xt</a:t>
            </a:r>
            <a:endParaRPr sz="1500">
              <a:latin typeface="Times New Roman"/>
              <a:cs typeface="Times New Roman"/>
            </a:endParaRPr>
          </a:p>
          <a:p>
            <a:pPr marL="12700" eaLnBrk="1" fontAlgn="auto" hangingPunct="1">
              <a:spcBef>
                <a:spcPts val="5"/>
              </a:spcBef>
              <a:spcAft>
                <a:spcPts val="0"/>
              </a:spcAft>
              <a:defRPr/>
            </a:pPr>
            <a:r>
              <a:rPr sz="1500" spc="-25" dirty="0">
                <a:latin typeface="Times New Roman"/>
                <a:cs typeface="Times New Roman"/>
              </a:rPr>
              <a:t>Token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7183" name="object 15">
            <a:extLst>
              <a:ext uri="{FF2B5EF4-FFF2-40B4-BE49-F238E27FC236}">
                <a16:creationId xmlns:a16="http://schemas.microsoft.com/office/drawing/2014/main" id="{C25B5477-9526-753D-8FB4-DA192D9E4E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7450" y="3657600"/>
            <a:ext cx="1657350" cy="1295400"/>
          </a:xfrm>
          <a:custGeom>
            <a:avLst/>
            <a:gdLst>
              <a:gd name="T0" fmla="*/ 1554734 w 1657350"/>
              <a:gd name="T1" fmla="*/ 4039516 h 971550"/>
              <a:gd name="T2" fmla="*/ 1551939 w 1657350"/>
              <a:gd name="T3" fmla="*/ 4081259 h 971550"/>
              <a:gd name="T4" fmla="*/ 1657350 w 1657350"/>
              <a:gd name="T5" fmla="*/ 4094103 h 971550"/>
              <a:gd name="T6" fmla="*/ 1643379 w 1657350"/>
              <a:gd name="T7" fmla="*/ 4090359 h 971550"/>
              <a:gd name="T8" fmla="*/ 1558289 w 1657350"/>
              <a:gd name="T9" fmla="*/ 4039516 h 971550"/>
              <a:gd name="T10" fmla="*/ 1643379 w 1657350"/>
              <a:gd name="T11" fmla="*/ 4090359 h 971550"/>
              <a:gd name="T12" fmla="*/ 1640966 w 1657350"/>
              <a:gd name="T13" fmla="*/ 4080185 h 971550"/>
              <a:gd name="T14" fmla="*/ 1623115 w 1657350"/>
              <a:gd name="T15" fmla="*/ 4040299 h 971550"/>
              <a:gd name="T16" fmla="*/ 1600073 w 1657350"/>
              <a:gd name="T17" fmla="*/ 3720015 h 971550"/>
              <a:gd name="T18" fmla="*/ 1596009 w 1657350"/>
              <a:gd name="T19" fmla="*/ 3743564 h 971550"/>
              <a:gd name="T20" fmla="*/ 1629480 w 1657350"/>
              <a:gd name="T21" fmla="*/ 3994304 h 971550"/>
              <a:gd name="T22" fmla="*/ 1643379 w 1657350"/>
              <a:gd name="T23" fmla="*/ 4090359 h 971550"/>
              <a:gd name="T24" fmla="*/ 1608836 w 1657350"/>
              <a:gd name="T25" fmla="*/ 3730183 h 971550"/>
              <a:gd name="T26" fmla="*/ 1603248 w 1657350"/>
              <a:gd name="T27" fmla="*/ 3712521 h 971550"/>
              <a:gd name="T28" fmla="*/ 1640966 w 1657350"/>
              <a:gd name="T29" fmla="*/ 4080185 h 971550"/>
              <a:gd name="T30" fmla="*/ 1635652 w 1657350"/>
              <a:gd name="T31" fmla="*/ 4040449 h 971550"/>
              <a:gd name="T32" fmla="*/ 1635652 w 1657350"/>
              <a:gd name="T33" fmla="*/ 4040449 h 971550"/>
              <a:gd name="T34" fmla="*/ 1640966 w 1657350"/>
              <a:gd name="T35" fmla="*/ 4080185 h 971550"/>
              <a:gd name="T36" fmla="*/ 1649729 w 1657350"/>
              <a:gd name="T37" fmla="*/ 4044329 h 971550"/>
              <a:gd name="T38" fmla="*/ 21697 w 1657350"/>
              <a:gd name="T39" fmla="*/ 53648 h 971550"/>
              <a:gd name="T40" fmla="*/ 1623115 w 1657350"/>
              <a:gd name="T41" fmla="*/ 4040299 h 971550"/>
              <a:gd name="T42" fmla="*/ 1629480 w 1657350"/>
              <a:gd name="T43" fmla="*/ 3994304 h 971550"/>
              <a:gd name="T44" fmla="*/ 21697 w 1657350"/>
              <a:gd name="T45" fmla="*/ 53648 h 971550"/>
              <a:gd name="T46" fmla="*/ 48513 w 1657350"/>
              <a:gd name="T47" fmla="*/ 363920 h 971550"/>
              <a:gd name="T48" fmla="*/ 54101 w 1657350"/>
              <a:gd name="T49" fmla="*/ 381575 h 971550"/>
              <a:gd name="T50" fmla="*/ 60325 w 1657350"/>
              <a:gd name="T51" fmla="*/ 366592 h 971550"/>
              <a:gd name="T52" fmla="*/ 59689 w 1657350"/>
              <a:gd name="T53" fmla="*/ 337695 h 971550"/>
              <a:gd name="T54" fmla="*/ 7619 w 1657350"/>
              <a:gd name="T55" fmla="*/ 49771 h 971550"/>
              <a:gd name="T56" fmla="*/ 103250 w 1657350"/>
              <a:gd name="T57" fmla="*/ 3743 h 971550"/>
              <a:gd name="T58" fmla="*/ 0 w 1657350"/>
              <a:gd name="T59" fmla="*/ 0 h 971550"/>
              <a:gd name="T60" fmla="*/ 7619 w 1657350"/>
              <a:gd name="T61" fmla="*/ 49771 h 971550"/>
              <a:gd name="T62" fmla="*/ 21697 w 1657350"/>
              <a:gd name="T63" fmla="*/ 53648 h 971550"/>
              <a:gd name="T64" fmla="*/ 16382 w 1657350"/>
              <a:gd name="T65" fmla="*/ 13909 h 971550"/>
              <a:gd name="T66" fmla="*/ 14096 w 1657350"/>
              <a:gd name="T67" fmla="*/ 3743 h 971550"/>
              <a:gd name="T68" fmla="*/ 14096 w 1657350"/>
              <a:gd name="T69" fmla="*/ 3743 h 971550"/>
              <a:gd name="T70" fmla="*/ 99060 w 1657350"/>
              <a:gd name="T71" fmla="*/ 54587 h 971550"/>
              <a:gd name="T72" fmla="*/ 105410 w 1657350"/>
              <a:gd name="T73" fmla="*/ 42276 h 971550"/>
              <a:gd name="T74" fmla="*/ 103250 w 1657350"/>
              <a:gd name="T75" fmla="*/ 3743 h 971550"/>
              <a:gd name="T76" fmla="*/ 16382 w 1657350"/>
              <a:gd name="T77" fmla="*/ 13909 h 971550"/>
              <a:gd name="T78" fmla="*/ 34360 w 1657350"/>
              <a:gd name="T79" fmla="*/ 53801 h 971550"/>
              <a:gd name="T80" fmla="*/ 16382 w 1657350"/>
              <a:gd name="T81" fmla="*/ 13909 h 971550"/>
              <a:gd name="T82" fmla="*/ 21697 w 1657350"/>
              <a:gd name="T83" fmla="*/ 53648 h 971550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w 1657350"/>
              <a:gd name="T127" fmla="*/ 0 h 971550"/>
              <a:gd name="T128" fmla="*/ 1657350 w 1657350"/>
              <a:gd name="T129" fmla="*/ 971550 h 971550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T126" t="T127" r="T128" b="T129"/>
            <a:pathLst>
              <a:path w="1657350" h="971550">
                <a:moveTo>
                  <a:pt x="1558289" y="958596"/>
                </a:moveTo>
                <a:lnTo>
                  <a:pt x="1554734" y="958596"/>
                </a:lnTo>
                <a:lnTo>
                  <a:pt x="1551939" y="961516"/>
                </a:lnTo>
                <a:lnTo>
                  <a:pt x="1551939" y="968502"/>
                </a:lnTo>
                <a:lnTo>
                  <a:pt x="1554734" y="971296"/>
                </a:lnTo>
                <a:lnTo>
                  <a:pt x="1657350" y="971550"/>
                </a:lnTo>
                <a:lnTo>
                  <a:pt x="1656850" y="970661"/>
                </a:lnTo>
                <a:lnTo>
                  <a:pt x="1643379" y="970661"/>
                </a:lnTo>
                <a:lnTo>
                  <a:pt x="1623115" y="958782"/>
                </a:lnTo>
                <a:lnTo>
                  <a:pt x="1558289" y="958596"/>
                </a:lnTo>
                <a:close/>
              </a:path>
              <a:path w="1657350" h="971550">
                <a:moveTo>
                  <a:pt x="1623115" y="958782"/>
                </a:moveTo>
                <a:lnTo>
                  <a:pt x="1643379" y="970661"/>
                </a:lnTo>
                <a:lnTo>
                  <a:pt x="1644782" y="968247"/>
                </a:lnTo>
                <a:lnTo>
                  <a:pt x="1640966" y="968247"/>
                </a:lnTo>
                <a:lnTo>
                  <a:pt x="1635652" y="958818"/>
                </a:lnTo>
                <a:lnTo>
                  <a:pt x="1623115" y="958782"/>
                </a:lnTo>
                <a:close/>
              </a:path>
              <a:path w="1657350" h="971550">
                <a:moveTo>
                  <a:pt x="1603248" y="880999"/>
                </a:moveTo>
                <a:lnTo>
                  <a:pt x="1600073" y="882777"/>
                </a:lnTo>
                <a:lnTo>
                  <a:pt x="1597025" y="884555"/>
                </a:lnTo>
                <a:lnTo>
                  <a:pt x="1596009" y="888365"/>
                </a:lnTo>
                <a:lnTo>
                  <a:pt x="1597660" y="891413"/>
                </a:lnTo>
                <a:lnTo>
                  <a:pt x="1629480" y="947867"/>
                </a:lnTo>
                <a:lnTo>
                  <a:pt x="1649729" y="959738"/>
                </a:lnTo>
                <a:lnTo>
                  <a:pt x="1643379" y="970661"/>
                </a:lnTo>
                <a:lnTo>
                  <a:pt x="1656850" y="970661"/>
                </a:lnTo>
                <a:lnTo>
                  <a:pt x="1608836" y="885190"/>
                </a:lnTo>
                <a:lnTo>
                  <a:pt x="1607058" y="882141"/>
                </a:lnTo>
                <a:lnTo>
                  <a:pt x="1603248" y="880999"/>
                </a:lnTo>
                <a:close/>
              </a:path>
              <a:path w="1657350" h="971550">
                <a:moveTo>
                  <a:pt x="1635652" y="958818"/>
                </a:moveTo>
                <a:lnTo>
                  <a:pt x="1640966" y="968247"/>
                </a:lnTo>
                <a:lnTo>
                  <a:pt x="1646554" y="958850"/>
                </a:lnTo>
                <a:lnTo>
                  <a:pt x="1635652" y="958818"/>
                </a:lnTo>
                <a:close/>
              </a:path>
              <a:path w="1657350" h="971550">
                <a:moveTo>
                  <a:pt x="1629480" y="947867"/>
                </a:moveTo>
                <a:lnTo>
                  <a:pt x="1635652" y="958818"/>
                </a:lnTo>
                <a:lnTo>
                  <a:pt x="1646554" y="958850"/>
                </a:lnTo>
                <a:lnTo>
                  <a:pt x="1640966" y="968247"/>
                </a:lnTo>
                <a:lnTo>
                  <a:pt x="1644782" y="968247"/>
                </a:lnTo>
                <a:lnTo>
                  <a:pt x="1649729" y="959738"/>
                </a:lnTo>
                <a:lnTo>
                  <a:pt x="1629480" y="947867"/>
                </a:lnTo>
                <a:close/>
              </a:path>
              <a:path w="1657350" h="971550">
                <a:moveTo>
                  <a:pt x="21697" y="12731"/>
                </a:moveTo>
                <a:lnTo>
                  <a:pt x="27869" y="23680"/>
                </a:lnTo>
                <a:lnTo>
                  <a:pt x="1623115" y="958782"/>
                </a:lnTo>
                <a:lnTo>
                  <a:pt x="1635652" y="958818"/>
                </a:lnTo>
                <a:lnTo>
                  <a:pt x="1629480" y="947867"/>
                </a:lnTo>
                <a:lnTo>
                  <a:pt x="34360" y="12767"/>
                </a:lnTo>
                <a:lnTo>
                  <a:pt x="21697" y="12731"/>
                </a:lnTo>
                <a:close/>
              </a:path>
              <a:path w="1657350" h="971550">
                <a:moveTo>
                  <a:pt x="0" y="0"/>
                </a:moveTo>
                <a:lnTo>
                  <a:pt x="48513" y="86360"/>
                </a:lnTo>
                <a:lnTo>
                  <a:pt x="50292" y="89407"/>
                </a:lnTo>
                <a:lnTo>
                  <a:pt x="54101" y="90550"/>
                </a:lnTo>
                <a:lnTo>
                  <a:pt x="57276" y="88773"/>
                </a:lnTo>
                <a:lnTo>
                  <a:pt x="60325" y="86994"/>
                </a:lnTo>
                <a:lnTo>
                  <a:pt x="61340" y="83185"/>
                </a:lnTo>
                <a:lnTo>
                  <a:pt x="59689" y="80137"/>
                </a:lnTo>
                <a:lnTo>
                  <a:pt x="27869" y="23680"/>
                </a:lnTo>
                <a:lnTo>
                  <a:pt x="7619" y="11811"/>
                </a:lnTo>
                <a:lnTo>
                  <a:pt x="14096" y="888"/>
                </a:lnTo>
                <a:lnTo>
                  <a:pt x="103250" y="888"/>
                </a:lnTo>
                <a:lnTo>
                  <a:pt x="102615" y="254"/>
                </a:lnTo>
                <a:lnTo>
                  <a:pt x="0" y="0"/>
                </a:lnTo>
                <a:close/>
              </a:path>
              <a:path w="1657350" h="971550">
                <a:moveTo>
                  <a:pt x="14096" y="888"/>
                </a:moveTo>
                <a:lnTo>
                  <a:pt x="7619" y="11811"/>
                </a:lnTo>
                <a:lnTo>
                  <a:pt x="27869" y="23680"/>
                </a:lnTo>
                <a:lnTo>
                  <a:pt x="21697" y="12731"/>
                </a:lnTo>
                <a:lnTo>
                  <a:pt x="10794" y="12700"/>
                </a:lnTo>
                <a:lnTo>
                  <a:pt x="16382" y="3301"/>
                </a:lnTo>
                <a:lnTo>
                  <a:pt x="18213" y="3301"/>
                </a:lnTo>
                <a:lnTo>
                  <a:pt x="14096" y="888"/>
                </a:lnTo>
                <a:close/>
              </a:path>
              <a:path w="1657350" h="971550">
                <a:moveTo>
                  <a:pt x="103250" y="888"/>
                </a:moveTo>
                <a:lnTo>
                  <a:pt x="14096" y="888"/>
                </a:lnTo>
                <a:lnTo>
                  <a:pt x="34360" y="12767"/>
                </a:lnTo>
                <a:lnTo>
                  <a:pt x="99060" y="12954"/>
                </a:lnTo>
                <a:lnTo>
                  <a:pt x="102615" y="12954"/>
                </a:lnTo>
                <a:lnTo>
                  <a:pt x="105410" y="10032"/>
                </a:lnTo>
                <a:lnTo>
                  <a:pt x="105410" y="3048"/>
                </a:lnTo>
                <a:lnTo>
                  <a:pt x="103250" y="888"/>
                </a:lnTo>
                <a:close/>
              </a:path>
              <a:path w="1657350" h="971550">
                <a:moveTo>
                  <a:pt x="18213" y="3301"/>
                </a:moveTo>
                <a:lnTo>
                  <a:pt x="16382" y="3301"/>
                </a:lnTo>
                <a:lnTo>
                  <a:pt x="21697" y="12731"/>
                </a:lnTo>
                <a:lnTo>
                  <a:pt x="34360" y="12767"/>
                </a:lnTo>
                <a:lnTo>
                  <a:pt x="18213" y="3301"/>
                </a:lnTo>
                <a:close/>
              </a:path>
              <a:path w="1657350" h="971550">
                <a:moveTo>
                  <a:pt x="16382" y="3301"/>
                </a:moveTo>
                <a:lnTo>
                  <a:pt x="10794" y="12700"/>
                </a:lnTo>
                <a:lnTo>
                  <a:pt x="21697" y="12731"/>
                </a:lnTo>
                <a:lnTo>
                  <a:pt x="16382" y="3301"/>
                </a:lnTo>
                <a:close/>
              </a:path>
            </a:pathLst>
          </a:custGeom>
          <a:solidFill>
            <a:srgbClr val="497DB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184" name="object 16">
            <a:extLst>
              <a:ext uri="{FF2B5EF4-FFF2-40B4-BE49-F238E27FC236}">
                <a16:creationId xmlns:a16="http://schemas.microsoft.com/office/drawing/2014/main" id="{ED21EB03-645D-66BA-EF08-8EDDA7E066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5313" y="3659188"/>
            <a:ext cx="104775" cy="1295400"/>
          </a:xfrm>
          <a:custGeom>
            <a:avLst/>
            <a:gdLst>
              <a:gd name="T0" fmla="*/ 1015 w 104775"/>
              <a:gd name="T1" fmla="*/ 3703957 h 971550"/>
              <a:gd name="T2" fmla="*/ 51562 w 104775"/>
              <a:gd name="T3" fmla="*/ 4094103 h 971550"/>
              <a:gd name="T4" fmla="*/ 45212 w 104775"/>
              <a:gd name="T5" fmla="*/ 4041119 h 971550"/>
              <a:gd name="T6" fmla="*/ 12390 w 104775"/>
              <a:gd name="T7" fmla="*/ 3703957 h 971550"/>
              <a:gd name="T8" fmla="*/ 7112 w 104775"/>
              <a:gd name="T9" fmla="*/ 3688969 h 971550"/>
              <a:gd name="T10" fmla="*/ 45212 w 104775"/>
              <a:gd name="T11" fmla="*/ 4041119 h 971550"/>
              <a:gd name="T12" fmla="*/ 57915 w 104775"/>
              <a:gd name="T13" fmla="*/ 4027735 h 971550"/>
              <a:gd name="T14" fmla="*/ 51581 w 104775"/>
              <a:gd name="T15" fmla="*/ 3988252 h 971550"/>
              <a:gd name="T16" fmla="*/ 96265 w 104775"/>
              <a:gd name="T17" fmla="*/ 3689509 h 971550"/>
              <a:gd name="T18" fmla="*/ 57969 w 104775"/>
              <a:gd name="T19" fmla="*/ 3942236 h 971550"/>
              <a:gd name="T20" fmla="*/ 58922 w 104775"/>
              <a:gd name="T21" fmla="*/ 4041119 h 971550"/>
              <a:gd name="T22" fmla="*/ 102362 w 104775"/>
              <a:gd name="T23" fmla="*/ 3704492 h 971550"/>
              <a:gd name="T24" fmla="*/ 51581 w 104775"/>
              <a:gd name="T25" fmla="*/ 3988252 h 971550"/>
              <a:gd name="T26" fmla="*/ 57023 w 104775"/>
              <a:gd name="T27" fmla="*/ 4027735 h 971550"/>
              <a:gd name="T28" fmla="*/ 57940 w 104775"/>
              <a:gd name="T29" fmla="*/ 3942448 h 971550"/>
              <a:gd name="T30" fmla="*/ 57023 w 104775"/>
              <a:gd name="T31" fmla="*/ 4027735 h 971550"/>
              <a:gd name="T32" fmla="*/ 57940 w 104775"/>
              <a:gd name="T33" fmla="*/ 3942448 h 971550"/>
              <a:gd name="T34" fmla="*/ 46329 w 104775"/>
              <a:gd name="T35" fmla="*/ 151865 h 971550"/>
              <a:gd name="T36" fmla="*/ 45269 w 104775"/>
              <a:gd name="T37" fmla="*/ 3942448 h 971550"/>
              <a:gd name="T38" fmla="*/ 57940 w 104775"/>
              <a:gd name="T39" fmla="*/ 3942448 h 971550"/>
              <a:gd name="T40" fmla="*/ 52692 w 104775"/>
              <a:gd name="T41" fmla="*/ 105899 h 971550"/>
              <a:gd name="T42" fmla="*/ 59055 w 104775"/>
              <a:gd name="T43" fmla="*/ 52983 h 971550"/>
              <a:gd name="T44" fmla="*/ 91876 w 104775"/>
              <a:gd name="T45" fmla="*/ 390143 h 971550"/>
              <a:gd name="T46" fmla="*/ 97282 w 104775"/>
              <a:gd name="T47" fmla="*/ 405125 h 971550"/>
              <a:gd name="T48" fmla="*/ 104394 w 104775"/>
              <a:gd name="T49" fmla="*/ 373548 h 971550"/>
              <a:gd name="T50" fmla="*/ 52705 w 104775"/>
              <a:gd name="T51" fmla="*/ 0 h 971550"/>
              <a:gd name="T52" fmla="*/ 1905 w 104775"/>
              <a:gd name="T53" fmla="*/ 389611 h 971550"/>
              <a:gd name="T54" fmla="*/ 11937 w 104775"/>
              <a:gd name="T55" fmla="*/ 400308 h 971550"/>
              <a:gd name="T56" fmla="*/ 46355 w 104775"/>
              <a:gd name="T57" fmla="*/ 52983 h 971550"/>
              <a:gd name="T58" fmla="*/ 52705 w 104775"/>
              <a:gd name="T59" fmla="*/ 0 h 971550"/>
              <a:gd name="T60" fmla="*/ 46355 w 104775"/>
              <a:gd name="T61" fmla="*/ 52983 h 971550"/>
              <a:gd name="T62" fmla="*/ 52692 w 104775"/>
              <a:gd name="T63" fmla="*/ 105899 h 971550"/>
              <a:gd name="T64" fmla="*/ 59051 w 104775"/>
              <a:gd name="T65" fmla="*/ 66361 h 971550"/>
              <a:gd name="T66" fmla="*/ 59051 w 104775"/>
              <a:gd name="T67" fmla="*/ 66361 h 971550"/>
              <a:gd name="T68" fmla="*/ 52692 w 104775"/>
              <a:gd name="T69" fmla="*/ 105899 h 971550"/>
              <a:gd name="T70" fmla="*/ 59051 w 104775"/>
              <a:gd name="T71" fmla="*/ 66361 h 971550"/>
              <a:gd name="T72" fmla="*/ 47244 w 104775"/>
              <a:gd name="T73" fmla="*/ 66361 h 971550"/>
              <a:gd name="T74" fmla="*/ 58165 w 104775"/>
              <a:gd name="T75" fmla="*/ 66361 h 971550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w 104775"/>
              <a:gd name="T115" fmla="*/ 0 h 971550"/>
              <a:gd name="T116" fmla="*/ 104775 w 104775"/>
              <a:gd name="T117" fmla="*/ 971550 h 971550"/>
            </a:gdLst>
            <a:ahLst/>
            <a:cxnLst>
              <a:cxn ang="T76">
                <a:pos x="T0" y="T1"/>
              </a:cxn>
              <a:cxn ang="T77">
                <a:pos x="T2" y="T3"/>
              </a:cxn>
              <a:cxn ang="T78">
                <a:pos x="T4" y="T5"/>
              </a:cxn>
              <a:cxn ang="T79">
                <a:pos x="T6" y="T7"/>
              </a:cxn>
              <a:cxn ang="T80">
                <a:pos x="T8" y="T9"/>
              </a:cxn>
              <a:cxn ang="T81">
                <a:pos x="T10" y="T11"/>
              </a:cxn>
              <a:cxn ang="T82">
                <a:pos x="T12" y="T13"/>
              </a:cxn>
              <a:cxn ang="T83">
                <a:pos x="T14" y="T15"/>
              </a:cxn>
              <a:cxn ang="T84">
                <a:pos x="T16" y="T17"/>
              </a:cxn>
              <a:cxn ang="T85">
                <a:pos x="T18" y="T19"/>
              </a:cxn>
              <a:cxn ang="T86">
                <a:pos x="T20" y="T21"/>
              </a:cxn>
              <a:cxn ang="T87">
                <a:pos x="T22" y="T23"/>
              </a:cxn>
              <a:cxn ang="T88">
                <a:pos x="T24" y="T25"/>
              </a:cxn>
              <a:cxn ang="T89">
                <a:pos x="T26" y="T27"/>
              </a:cxn>
              <a:cxn ang="T90">
                <a:pos x="T28" y="T29"/>
              </a:cxn>
              <a:cxn ang="T91">
                <a:pos x="T30" y="T31"/>
              </a:cxn>
              <a:cxn ang="T92">
                <a:pos x="T32" y="T33"/>
              </a:cxn>
              <a:cxn ang="T93">
                <a:pos x="T34" y="T35"/>
              </a:cxn>
              <a:cxn ang="T94">
                <a:pos x="T36" y="T37"/>
              </a:cxn>
              <a:cxn ang="T95">
                <a:pos x="T38" y="T39"/>
              </a:cxn>
              <a:cxn ang="T96">
                <a:pos x="T40" y="T41"/>
              </a:cxn>
              <a:cxn ang="T97">
                <a:pos x="T42" y="T43"/>
              </a:cxn>
              <a:cxn ang="T98">
                <a:pos x="T44" y="T45"/>
              </a:cxn>
              <a:cxn ang="T99">
                <a:pos x="T46" y="T47"/>
              </a:cxn>
              <a:cxn ang="T100">
                <a:pos x="T48" y="T49"/>
              </a:cxn>
              <a:cxn ang="T101">
                <a:pos x="T50" y="T51"/>
              </a:cxn>
              <a:cxn ang="T102">
                <a:pos x="T52" y="T53"/>
              </a:cxn>
              <a:cxn ang="T103">
                <a:pos x="T54" y="T55"/>
              </a:cxn>
              <a:cxn ang="T104">
                <a:pos x="T56" y="T57"/>
              </a:cxn>
              <a:cxn ang="T105">
                <a:pos x="T58" y="T59"/>
              </a:cxn>
              <a:cxn ang="T106">
                <a:pos x="T60" y="T61"/>
              </a:cxn>
              <a:cxn ang="T107">
                <a:pos x="T62" y="T63"/>
              </a:cxn>
              <a:cxn ang="T108">
                <a:pos x="T64" y="T65"/>
              </a:cxn>
              <a:cxn ang="T109">
                <a:pos x="T66" y="T67"/>
              </a:cxn>
              <a:cxn ang="T110">
                <a:pos x="T68" y="T69"/>
              </a:cxn>
              <a:cxn ang="T111">
                <a:pos x="T70" y="T71"/>
              </a:cxn>
              <a:cxn ang="T112">
                <a:pos x="T72" y="T73"/>
              </a:cxn>
              <a:cxn ang="T113">
                <a:pos x="T74" y="T75"/>
              </a:cxn>
            </a:cxnLst>
            <a:rect l="T114" t="T115" r="T116" b="T117"/>
            <a:pathLst>
              <a:path w="104775" h="971550">
                <a:moveTo>
                  <a:pt x="7112" y="875410"/>
                </a:moveTo>
                <a:lnTo>
                  <a:pt x="1015" y="878966"/>
                </a:lnTo>
                <a:lnTo>
                  <a:pt x="0" y="882904"/>
                </a:lnTo>
                <a:lnTo>
                  <a:pt x="51562" y="971550"/>
                </a:lnTo>
                <a:lnTo>
                  <a:pt x="58922" y="958976"/>
                </a:lnTo>
                <a:lnTo>
                  <a:pt x="45212" y="958976"/>
                </a:lnTo>
                <a:lnTo>
                  <a:pt x="45240" y="935511"/>
                </a:lnTo>
                <a:lnTo>
                  <a:pt x="12390" y="878966"/>
                </a:lnTo>
                <a:lnTo>
                  <a:pt x="10922" y="876554"/>
                </a:lnTo>
                <a:lnTo>
                  <a:pt x="7112" y="875410"/>
                </a:lnTo>
                <a:close/>
              </a:path>
              <a:path w="104775" h="971550">
                <a:moveTo>
                  <a:pt x="45240" y="935511"/>
                </a:moveTo>
                <a:lnTo>
                  <a:pt x="45212" y="958976"/>
                </a:lnTo>
                <a:lnTo>
                  <a:pt x="57912" y="958976"/>
                </a:lnTo>
                <a:lnTo>
                  <a:pt x="57915" y="955801"/>
                </a:lnTo>
                <a:lnTo>
                  <a:pt x="46100" y="955801"/>
                </a:lnTo>
                <a:lnTo>
                  <a:pt x="51581" y="946431"/>
                </a:lnTo>
                <a:lnTo>
                  <a:pt x="45240" y="935511"/>
                </a:lnTo>
                <a:close/>
              </a:path>
              <a:path w="104775" h="971550">
                <a:moveTo>
                  <a:pt x="96265" y="875538"/>
                </a:moveTo>
                <a:lnTo>
                  <a:pt x="92456" y="876554"/>
                </a:lnTo>
                <a:lnTo>
                  <a:pt x="57969" y="935511"/>
                </a:lnTo>
                <a:lnTo>
                  <a:pt x="57912" y="958976"/>
                </a:lnTo>
                <a:lnTo>
                  <a:pt x="58922" y="958976"/>
                </a:lnTo>
                <a:lnTo>
                  <a:pt x="103377" y="883031"/>
                </a:lnTo>
                <a:lnTo>
                  <a:pt x="102362" y="879094"/>
                </a:lnTo>
                <a:lnTo>
                  <a:pt x="96265" y="875538"/>
                </a:lnTo>
                <a:close/>
              </a:path>
              <a:path w="104775" h="971550">
                <a:moveTo>
                  <a:pt x="51581" y="946431"/>
                </a:moveTo>
                <a:lnTo>
                  <a:pt x="46100" y="955801"/>
                </a:lnTo>
                <a:lnTo>
                  <a:pt x="57023" y="955801"/>
                </a:lnTo>
                <a:lnTo>
                  <a:pt x="51581" y="946431"/>
                </a:lnTo>
                <a:close/>
              </a:path>
              <a:path w="104775" h="971550">
                <a:moveTo>
                  <a:pt x="57940" y="935561"/>
                </a:moveTo>
                <a:lnTo>
                  <a:pt x="51581" y="946431"/>
                </a:lnTo>
                <a:lnTo>
                  <a:pt x="57023" y="955801"/>
                </a:lnTo>
                <a:lnTo>
                  <a:pt x="57915" y="955801"/>
                </a:lnTo>
                <a:lnTo>
                  <a:pt x="57940" y="935561"/>
                </a:lnTo>
                <a:close/>
              </a:path>
              <a:path w="104775" h="971550">
                <a:moveTo>
                  <a:pt x="52692" y="25130"/>
                </a:moveTo>
                <a:lnTo>
                  <a:pt x="46329" y="36038"/>
                </a:lnTo>
                <a:lnTo>
                  <a:pt x="45312" y="875410"/>
                </a:lnTo>
                <a:lnTo>
                  <a:pt x="45269" y="935561"/>
                </a:lnTo>
                <a:lnTo>
                  <a:pt x="51581" y="946431"/>
                </a:lnTo>
                <a:lnTo>
                  <a:pt x="57940" y="935561"/>
                </a:lnTo>
                <a:lnTo>
                  <a:pt x="59026" y="36038"/>
                </a:lnTo>
                <a:lnTo>
                  <a:pt x="52692" y="25130"/>
                </a:lnTo>
                <a:close/>
              </a:path>
              <a:path w="104775" h="971550">
                <a:moveTo>
                  <a:pt x="60036" y="12573"/>
                </a:moveTo>
                <a:lnTo>
                  <a:pt x="59055" y="12573"/>
                </a:lnTo>
                <a:lnTo>
                  <a:pt x="59029" y="36044"/>
                </a:lnTo>
                <a:lnTo>
                  <a:pt x="91876" y="92582"/>
                </a:lnTo>
                <a:lnTo>
                  <a:pt x="93345" y="94995"/>
                </a:lnTo>
                <a:lnTo>
                  <a:pt x="97282" y="96138"/>
                </a:lnTo>
                <a:lnTo>
                  <a:pt x="103377" y="92582"/>
                </a:lnTo>
                <a:lnTo>
                  <a:pt x="104394" y="88645"/>
                </a:lnTo>
                <a:lnTo>
                  <a:pt x="60036" y="12573"/>
                </a:lnTo>
                <a:close/>
              </a:path>
              <a:path w="104775" h="971550">
                <a:moveTo>
                  <a:pt x="52705" y="0"/>
                </a:moveTo>
                <a:lnTo>
                  <a:pt x="888" y="88518"/>
                </a:lnTo>
                <a:lnTo>
                  <a:pt x="1905" y="92456"/>
                </a:lnTo>
                <a:lnTo>
                  <a:pt x="8000" y="96012"/>
                </a:lnTo>
                <a:lnTo>
                  <a:pt x="11937" y="94995"/>
                </a:lnTo>
                <a:lnTo>
                  <a:pt x="46326" y="36044"/>
                </a:lnTo>
                <a:lnTo>
                  <a:pt x="46355" y="12573"/>
                </a:lnTo>
                <a:lnTo>
                  <a:pt x="60036" y="12573"/>
                </a:lnTo>
                <a:lnTo>
                  <a:pt x="52705" y="0"/>
                </a:lnTo>
                <a:close/>
              </a:path>
              <a:path w="104775" h="971550">
                <a:moveTo>
                  <a:pt x="59055" y="12573"/>
                </a:moveTo>
                <a:lnTo>
                  <a:pt x="46355" y="12573"/>
                </a:lnTo>
                <a:lnTo>
                  <a:pt x="46326" y="36044"/>
                </a:lnTo>
                <a:lnTo>
                  <a:pt x="52692" y="25130"/>
                </a:lnTo>
                <a:lnTo>
                  <a:pt x="47244" y="15748"/>
                </a:lnTo>
                <a:lnTo>
                  <a:pt x="59051" y="15748"/>
                </a:lnTo>
                <a:lnTo>
                  <a:pt x="59055" y="12573"/>
                </a:lnTo>
                <a:close/>
              </a:path>
              <a:path w="104775" h="971550">
                <a:moveTo>
                  <a:pt x="59051" y="15748"/>
                </a:moveTo>
                <a:lnTo>
                  <a:pt x="58165" y="15748"/>
                </a:lnTo>
                <a:lnTo>
                  <a:pt x="52692" y="25130"/>
                </a:lnTo>
                <a:lnTo>
                  <a:pt x="59026" y="36038"/>
                </a:lnTo>
                <a:lnTo>
                  <a:pt x="59051" y="15748"/>
                </a:lnTo>
                <a:close/>
              </a:path>
              <a:path w="104775" h="971550">
                <a:moveTo>
                  <a:pt x="58165" y="15748"/>
                </a:moveTo>
                <a:lnTo>
                  <a:pt x="47244" y="15748"/>
                </a:lnTo>
                <a:lnTo>
                  <a:pt x="52692" y="25130"/>
                </a:lnTo>
                <a:lnTo>
                  <a:pt x="58165" y="15748"/>
                </a:lnTo>
                <a:close/>
              </a:path>
            </a:pathLst>
          </a:custGeom>
          <a:solidFill>
            <a:srgbClr val="497DB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185" name="object 17">
            <a:extLst>
              <a:ext uri="{FF2B5EF4-FFF2-40B4-BE49-F238E27FC236}">
                <a16:creationId xmlns:a16="http://schemas.microsoft.com/office/drawing/2014/main" id="{97465066-2798-6AD5-0CAC-C39DCA72AD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0638" y="4989513"/>
            <a:ext cx="1314450" cy="914400"/>
          </a:xfrm>
          <a:custGeom>
            <a:avLst/>
            <a:gdLst>
              <a:gd name="T0" fmla="*/ 1202294 w 1313814"/>
              <a:gd name="T1" fmla="*/ 0 h 685800"/>
              <a:gd name="T2" fmla="*/ 114575 w 1313814"/>
              <a:gd name="T3" fmla="*/ 0 h 685800"/>
              <a:gd name="T4" fmla="*/ 69982 w 1313814"/>
              <a:gd name="T5" fmla="*/ 37852 h 685800"/>
              <a:gd name="T6" fmla="*/ 33560 w 1313814"/>
              <a:gd name="T7" fmla="*/ 141084 h 685800"/>
              <a:gd name="T8" fmla="*/ 9003 w 1313814"/>
              <a:gd name="T9" fmla="*/ 294188 h 685800"/>
              <a:gd name="T10" fmla="*/ 0 w 1313814"/>
              <a:gd name="T11" fmla="*/ 481659 h 685800"/>
              <a:gd name="T12" fmla="*/ 0 w 1313814"/>
              <a:gd name="T13" fmla="*/ 2408297 h 685800"/>
              <a:gd name="T14" fmla="*/ 9003 w 1313814"/>
              <a:gd name="T15" fmla="*/ 2595764 h 685800"/>
              <a:gd name="T16" fmla="*/ 33560 w 1313814"/>
              <a:gd name="T17" fmla="*/ 2748869 h 685800"/>
              <a:gd name="T18" fmla="*/ 69982 w 1313814"/>
              <a:gd name="T19" fmla="*/ 2852096 h 685800"/>
              <a:gd name="T20" fmla="*/ 114575 w 1313814"/>
              <a:gd name="T21" fmla="*/ 2889956 h 685800"/>
              <a:gd name="T22" fmla="*/ 1202294 w 1313814"/>
              <a:gd name="T23" fmla="*/ 2889956 h 685800"/>
              <a:gd name="T24" fmla="*/ 1246888 w 1313814"/>
              <a:gd name="T25" fmla="*/ 2852096 h 685800"/>
              <a:gd name="T26" fmla="*/ 1283309 w 1313814"/>
              <a:gd name="T27" fmla="*/ 2748869 h 685800"/>
              <a:gd name="T28" fmla="*/ 1307866 w 1313814"/>
              <a:gd name="T29" fmla="*/ 2595764 h 685800"/>
              <a:gd name="T30" fmla="*/ 1316871 w 1313814"/>
              <a:gd name="T31" fmla="*/ 2408297 h 685800"/>
              <a:gd name="T32" fmla="*/ 1316871 w 1313814"/>
              <a:gd name="T33" fmla="*/ 481659 h 685800"/>
              <a:gd name="T34" fmla="*/ 1307866 w 1313814"/>
              <a:gd name="T35" fmla="*/ 294188 h 685800"/>
              <a:gd name="T36" fmla="*/ 1283309 w 1313814"/>
              <a:gd name="T37" fmla="*/ 141084 h 685800"/>
              <a:gd name="T38" fmla="*/ 1246888 w 1313814"/>
              <a:gd name="T39" fmla="*/ 37852 h 685800"/>
              <a:gd name="T40" fmla="*/ 1202294 w 1313814"/>
              <a:gd name="T41" fmla="*/ 0 h 685800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313814"/>
              <a:gd name="T64" fmla="*/ 0 h 685800"/>
              <a:gd name="T65" fmla="*/ 1313814 w 1313814"/>
              <a:gd name="T66" fmla="*/ 685800 h 685800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313814" h="685800">
                <a:moveTo>
                  <a:pt x="1199388" y="0"/>
                </a:moveTo>
                <a:lnTo>
                  <a:pt x="114300" y="0"/>
                </a:lnTo>
                <a:lnTo>
                  <a:pt x="69812" y="8983"/>
                </a:lnTo>
                <a:lnTo>
                  <a:pt x="33480" y="33480"/>
                </a:lnTo>
                <a:lnTo>
                  <a:pt x="8983" y="69812"/>
                </a:lnTo>
                <a:lnTo>
                  <a:pt x="0" y="114300"/>
                </a:lnTo>
                <a:lnTo>
                  <a:pt x="0" y="571500"/>
                </a:lnTo>
                <a:lnTo>
                  <a:pt x="8983" y="615987"/>
                </a:lnTo>
                <a:lnTo>
                  <a:pt x="33480" y="652319"/>
                </a:lnTo>
                <a:lnTo>
                  <a:pt x="69812" y="676816"/>
                </a:lnTo>
                <a:lnTo>
                  <a:pt x="114300" y="685800"/>
                </a:lnTo>
                <a:lnTo>
                  <a:pt x="1199388" y="685800"/>
                </a:lnTo>
                <a:lnTo>
                  <a:pt x="1243875" y="676816"/>
                </a:lnTo>
                <a:lnTo>
                  <a:pt x="1280207" y="652319"/>
                </a:lnTo>
                <a:lnTo>
                  <a:pt x="1304704" y="615987"/>
                </a:lnTo>
                <a:lnTo>
                  <a:pt x="1313688" y="571500"/>
                </a:lnTo>
                <a:lnTo>
                  <a:pt x="1313688" y="114300"/>
                </a:lnTo>
                <a:lnTo>
                  <a:pt x="1304704" y="69812"/>
                </a:lnTo>
                <a:lnTo>
                  <a:pt x="1280207" y="33480"/>
                </a:lnTo>
                <a:lnTo>
                  <a:pt x="1243875" y="8983"/>
                </a:lnTo>
                <a:lnTo>
                  <a:pt x="1199388" y="0"/>
                </a:lnTo>
                <a:close/>
              </a:path>
            </a:pathLst>
          </a:custGeom>
          <a:solidFill>
            <a:srgbClr val="4F81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186" name="object 18">
            <a:extLst>
              <a:ext uri="{FF2B5EF4-FFF2-40B4-BE49-F238E27FC236}">
                <a16:creationId xmlns:a16="http://schemas.microsoft.com/office/drawing/2014/main" id="{66DEBCD7-0CB9-945D-2173-7038C6344D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0638" y="4989513"/>
            <a:ext cx="1314450" cy="914400"/>
          </a:xfrm>
          <a:custGeom>
            <a:avLst/>
            <a:gdLst>
              <a:gd name="T0" fmla="*/ 0 w 1313814"/>
              <a:gd name="T1" fmla="*/ 481659 h 685800"/>
              <a:gd name="T2" fmla="*/ 9003 w 1313814"/>
              <a:gd name="T3" fmla="*/ 294188 h 685800"/>
              <a:gd name="T4" fmla="*/ 33560 w 1313814"/>
              <a:gd name="T5" fmla="*/ 141084 h 685800"/>
              <a:gd name="T6" fmla="*/ 69982 w 1313814"/>
              <a:gd name="T7" fmla="*/ 37852 h 685800"/>
              <a:gd name="T8" fmla="*/ 114575 w 1313814"/>
              <a:gd name="T9" fmla="*/ 0 h 685800"/>
              <a:gd name="T10" fmla="*/ 1202294 w 1313814"/>
              <a:gd name="T11" fmla="*/ 0 h 685800"/>
              <a:gd name="T12" fmla="*/ 1246888 w 1313814"/>
              <a:gd name="T13" fmla="*/ 37852 h 685800"/>
              <a:gd name="T14" fmla="*/ 1283309 w 1313814"/>
              <a:gd name="T15" fmla="*/ 141084 h 685800"/>
              <a:gd name="T16" fmla="*/ 1307866 w 1313814"/>
              <a:gd name="T17" fmla="*/ 294188 h 685800"/>
              <a:gd name="T18" fmla="*/ 1316871 w 1313814"/>
              <a:gd name="T19" fmla="*/ 481659 h 685800"/>
              <a:gd name="T20" fmla="*/ 1316871 w 1313814"/>
              <a:gd name="T21" fmla="*/ 2408297 h 685800"/>
              <a:gd name="T22" fmla="*/ 1307866 w 1313814"/>
              <a:gd name="T23" fmla="*/ 2595764 h 685800"/>
              <a:gd name="T24" fmla="*/ 1283309 w 1313814"/>
              <a:gd name="T25" fmla="*/ 2748869 h 685800"/>
              <a:gd name="T26" fmla="*/ 1246888 w 1313814"/>
              <a:gd name="T27" fmla="*/ 2852096 h 685800"/>
              <a:gd name="T28" fmla="*/ 1202294 w 1313814"/>
              <a:gd name="T29" fmla="*/ 2889956 h 685800"/>
              <a:gd name="T30" fmla="*/ 114575 w 1313814"/>
              <a:gd name="T31" fmla="*/ 2889956 h 685800"/>
              <a:gd name="T32" fmla="*/ 69982 w 1313814"/>
              <a:gd name="T33" fmla="*/ 2852096 h 685800"/>
              <a:gd name="T34" fmla="*/ 33560 w 1313814"/>
              <a:gd name="T35" fmla="*/ 2748869 h 685800"/>
              <a:gd name="T36" fmla="*/ 9003 w 1313814"/>
              <a:gd name="T37" fmla="*/ 2595764 h 685800"/>
              <a:gd name="T38" fmla="*/ 0 w 1313814"/>
              <a:gd name="T39" fmla="*/ 2408297 h 685800"/>
              <a:gd name="T40" fmla="*/ 0 w 1313814"/>
              <a:gd name="T41" fmla="*/ 481659 h 685800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313814"/>
              <a:gd name="T64" fmla="*/ 0 h 685800"/>
              <a:gd name="T65" fmla="*/ 1313814 w 1313814"/>
              <a:gd name="T66" fmla="*/ 685800 h 685800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313814" h="685800">
                <a:moveTo>
                  <a:pt x="0" y="114300"/>
                </a:moveTo>
                <a:lnTo>
                  <a:pt x="8983" y="69812"/>
                </a:lnTo>
                <a:lnTo>
                  <a:pt x="33480" y="33480"/>
                </a:lnTo>
                <a:lnTo>
                  <a:pt x="69812" y="8983"/>
                </a:lnTo>
                <a:lnTo>
                  <a:pt x="114300" y="0"/>
                </a:lnTo>
                <a:lnTo>
                  <a:pt x="1199388" y="0"/>
                </a:lnTo>
                <a:lnTo>
                  <a:pt x="1243875" y="8983"/>
                </a:lnTo>
                <a:lnTo>
                  <a:pt x="1280207" y="33480"/>
                </a:lnTo>
                <a:lnTo>
                  <a:pt x="1304704" y="69812"/>
                </a:lnTo>
                <a:lnTo>
                  <a:pt x="1313688" y="114300"/>
                </a:lnTo>
                <a:lnTo>
                  <a:pt x="1313688" y="571500"/>
                </a:lnTo>
                <a:lnTo>
                  <a:pt x="1304704" y="615987"/>
                </a:lnTo>
                <a:lnTo>
                  <a:pt x="1280207" y="652319"/>
                </a:lnTo>
                <a:lnTo>
                  <a:pt x="1243875" y="676816"/>
                </a:lnTo>
                <a:lnTo>
                  <a:pt x="1199388" y="685800"/>
                </a:lnTo>
                <a:lnTo>
                  <a:pt x="114300" y="685800"/>
                </a:lnTo>
                <a:lnTo>
                  <a:pt x="69812" y="676816"/>
                </a:lnTo>
                <a:lnTo>
                  <a:pt x="33480" y="652319"/>
                </a:lnTo>
                <a:lnTo>
                  <a:pt x="8983" y="615987"/>
                </a:lnTo>
                <a:lnTo>
                  <a:pt x="0" y="571500"/>
                </a:lnTo>
                <a:lnTo>
                  <a:pt x="0" y="114300"/>
                </a:lnTo>
                <a:close/>
              </a:path>
            </a:pathLst>
          </a:custGeom>
          <a:noFill/>
          <a:ln w="25908">
            <a:solidFill>
              <a:srgbClr val="385D8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" name="object 19">
            <a:extLst>
              <a:ext uri="{FF2B5EF4-FFF2-40B4-BE49-F238E27FC236}">
                <a16:creationId xmlns:a16="http://schemas.microsoft.com/office/drawing/2014/main" id="{491A8522-FCC8-3885-6553-8BD339DA9573}"/>
              </a:ext>
            </a:extLst>
          </p:cNvPr>
          <p:cNvSpPr txBox="1"/>
          <p:nvPr/>
        </p:nvSpPr>
        <p:spPr>
          <a:xfrm>
            <a:off x="4216400" y="5138738"/>
            <a:ext cx="539750" cy="430212"/>
          </a:xfrm>
          <a:prstGeom prst="rect">
            <a:avLst/>
          </a:prstGeom>
        </p:spPr>
        <p:txBody>
          <a:bodyPr lIns="0" tIns="13335" rIns="0" bIns="0">
            <a:spAutoFit/>
          </a:bodyPr>
          <a:lstStyle/>
          <a:p>
            <a:pPr marL="12700" eaLnBrk="1" fontAlgn="auto" hangingPunct="1">
              <a:spcBef>
                <a:spcPts val="105"/>
              </a:spcBef>
              <a:spcAft>
                <a:spcPts val="0"/>
              </a:spcAft>
              <a:defRPr/>
            </a:pPr>
            <a:r>
              <a:rPr sz="1350" spc="-1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350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sz="1350" spc="-5" dirty="0">
                <a:solidFill>
                  <a:srgbClr val="FFFFFF"/>
                </a:solidFill>
                <a:latin typeface="Calibri"/>
                <a:cs typeface="Calibri"/>
              </a:rPr>
              <a:t>mb</a:t>
            </a:r>
            <a:r>
              <a:rPr sz="1350" dirty="0">
                <a:solidFill>
                  <a:srgbClr val="FFFFFF"/>
                </a:solidFill>
                <a:latin typeface="Calibri"/>
                <a:cs typeface="Calibri"/>
              </a:rPr>
              <a:t>ol</a:t>
            </a:r>
            <a:endParaRPr sz="1350">
              <a:latin typeface="Calibri"/>
              <a:cs typeface="Calibri"/>
            </a:endParaRPr>
          </a:p>
          <a:p>
            <a:pPr marL="93345" eaLnBrk="1" fontAlgn="auto" hangingPunct="1">
              <a:spcBef>
                <a:spcPts val="5"/>
              </a:spcBef>
              <a:spcAft>
                <a:spcPts val="0"/>
              </a:spcAft>
              <a:defRPr/>
            </a:pPr>
            <a:r>
              <a:rPr sz="1350" spc="-5" dirty="0">
                <a:solidFill>
                  <a:srgbClr val="FFFFFF"/>
                </a:solidFill>
                <a:latin typeface="Calibri"/>
                <a:cs typeface="Calibri"/>
              </a:rPr>
              <a:t>table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7188" name="object 20">
            <a:extLst>
              <a:ext uri="{FF2B5EF4-FFF2-40B4-BE49-F238E27FC236}">
                <a16:creationId xmlns:a16="http://schemas.microsoft.com/office/drawing/2014/main" id="{1DE9D07B-ECD4-2A81-9585-8C2C6872EB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3132138"/>
            <a:ext cx="800100" cy="138112"/>
          </a:xfrm>
          <a:custGeom>
            <a:avLst/>
            <a:gdLst>
              <a:gd name="T0" fmla="*/ 711580 w 800100"/>
              <a:gd name="T1" fmla="*/ 0 h 103505"/>
              <a:gd name="T2" fmla="*/ 707644 w 800100"/>
              <a:gd name="T3" fmla="*/ 4298 h 103505"/>
              <a:gd name="T4" fmla="*/ 704088 w 800100"/>
              <a:gd name="T5" fmla="*/ 30086 h 103505"/>
              <a:gd name="T6" fmla="*/ 705103 w 800100"/>
              <a:gd name="T7" fmla="*/ 46736 h 103505"/>
              <a:gd name="T8" fmla="*/ 708151 w 800100"/>
              <a:gd name="T9" fmla="*/ 53721 h 103505"/>
              <a:gd name="T10" fmla="*/ 764104 w 800100"/>
              <a:gd name="T11" fmla="*/ 192181 h 103505"/>
              <a:gd name="T12" fmla="*/ 787526 w 800100"/>
              <a:gd name="T13" fmla="*/ 192325 h 103505"/>
              <a:gd name="T14" fmla="*/ 787526 w 800100"/>
              <a:gd name="T15" fmla="*/ 246048 h 103505"/>
              <a:gd name="T16" fmla="*/ 764016 w 800100"/>
              <a:gd name="T17" fmla="*/ 246048 h 103505"/>
              <a:gd name="T18" fmla="*/ 704976 w 800100"/>
              <a:gd name="T19" fmla="*/ 391100 h 103505"/>
              <a:gd name="T20" fmla="*/ 703961 w 800100"/>
              <a:gd name="T21" fmla="*/ 407752 h 103505"/>
              <a:gd name="T22" fmla="*/ 705738 w 800100"/>
              <a:gd name="T23" fmla="*/ 420108 h 103505"/>
              <a:gd name="T24" fmla="*/ 707516 w 800100"/>
              <a:gd name="T25" fmla="*/ 433001 h 103505"/>
              <a:gd name="T26" fmla="*/ 711453 w 800100"/>
              <a:gd name="T27" fmla="*/ 437300 h 103505"/>
              <a:gd name="T28" fmla="*/ 714501 w 800100"/>
              <a:gd name="T29" fmla="*/ 430316 h 103505"/>
              <a:gd name="T30" fmla="*/ 789209 w 800100"/>
              <a:gd name="T31" fmla="*/ 246048 h 103505"/>
              <a:gd name="T32" fmla="*/ 787526 w 800100"/>
              <a:gd name="T33" fmla="*/ 246048 h 103505"/>
              <a:gd name="T34" fmla="*/ 789268 w 800100"/>
              <a:gd name="T35" fmla="*/ 245901 h 103505"/>
              <a:gd name="T36" fmla="*/ 800100 w 800100"/>
              <a:gd name="T37" fmla="*/ 219187 h 103505"/>
              <a:gd name="T38" fmla="*/ 711580 w 800100"/>
              <a:gd name="T39" fmla="*/ 0 h 103505"/>
              <a:gd name="T40" fmla="*/ 774983 w 800100"/>
              <a:gd name="T41" fmla="*/ 219102 h 103505"/>
              <a:gd name="T42" fmla="*/ 764074 w 800100"/>
              <a:gd name="T43" fmla="*/ 245901 h 103505"/>
              <a:gd name="T44" fmla="*/ 787526 w 800100"/>
              <a:gd name="T45" fmla="*/ 246048 h 103505"/>
              <a:gd name="T46" fmla="*/ 787526 w 800100"/>
              <a:gd name="T47" fmla="*/ 242289 h 103505"/>
              <a:gd name="T48" fmla="*/ 784351 w 800100"/>
              <a:gd name="T49" fmla="*/ 242289 h 103505"/>
              <a:gd name="T50" fmla="*/ 774983 w 800100"/>
              <a:gd name="T51" fmla="*/ 219102 h 103505"/>
              <a:gd name="T52" fmla="*/ 0 w 800100"/>
              <a:gd name="T53" fmla="*/ 187490 h 103505"/>
              <a:gd name="T54" fmla="*/ 0 w 800100"/>
              <a:gd name="T55" fmla="*/ 241212 h 103505"/>
              <a:gd name="T56" fmla="*/ 764074 w 800100"/>
              <a:gd name="T57" fmla="*/ 245901 h 103505"/>
              <a:gd name="T58" fmla="*/ 774983 w 800100"/>
              <a:gd name="T59" fmla="*/ 219102 h 103505"/>
              <a:gd name="T60" fmla="*/ 764104 w 800100"/>
              <a:gd name="T61" fmla="*/ 192181 h 103505"/>
              <a:gd name="T62" fmla="*/ 0 w 800100"/>
              <a:gd name="T63" fmla="*/ 187490 h 103505"/>
              <a:gd name="T64" fmla="*/ 784351 w 800100"/>
              <a:gd name="T65" fmla="*/ 196087 h 103505"/>
              <a:gd name="T66" fmla="*/ 774983 w 800100"/>
              <a:gd name="T67" fmla="*/ 219102 h 103505"/>
              <a:gd name="T68" fmla="*/ 784351 w 800100"/>
              <a:gd name="T69" fmla="*/ 242289 h 103505"/>
              <a:gd name="T70" fmla="*/ 784351 w 800100"/>
              <a:gd name="T71" fmla="*/ 196087 h 103505"/>
              <a:gd name="T72" fmla="*/ 787526 w 800100"/>
              <a:gd name="T73" fmla="*/ 196087 h 103505"/>
              <a:gd name="T74" fmla="*/ 784351 w 800100"/>
              <a:gd name="T75" fmla="*/ 196087 h 103505"/>
              <a:gd name="T76" fmla="*/ 784351 w 800100"/>
              <a:gd name="T77" fmla="*/ 242289 h 103505"/>
              <a:gd name="T78" fmla="*/ 787526 w 800100"/>
              <a:gd name="T79" fmla="*/ 242289 h 103505"/>
              <a:gd name="T80" fmla="*/ 787526 w 800100"/>
              <a:gd name="T81" fmla="*/ 196087 h 103505"/>
              <a:gd name="T82" fmla="*/ 764104 w 800100"/>
              <a:gd name="T83" fmla="*/ 192181 h 103505"/>
              <a:gd name="T84" fmla="*/ 774983 w 800100"/>
              <a:gd name="T85" fmla="*/ 219102 h 103505"/>
              <a:gd name="T86" fmla="*/ 784351 w 800100"/>
              <a:gd name="T87" fmla="*/ 196087 h 103505"/>
              <a:gd name="T88" fmla="*/ 787526 w 800100"/>
              <a:gd name="T89" fmla="*/ 196087 h 103505"/>
              <a:gd name="T90" fmla="*/ 787526 w 800100"/>
              <a:gd name="T91" fmla="*/ 192325 h 103505"/>
              <a:gd name="T92" fmla="*/ 764104 w 800100"/>
              <a:gd name="T93" fmla="*/ 192181 h 103505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w 800100"/>
              <a:gd name="T142" fmla="*/ 0 h 103505"/>
              <a:gd name="T143" fmla="*/ 800100 w 800100"/>
              <a:gd name="T144" fmla="*/ 103505 h 103505"/>
            </a:gdLst>
            <a:ahLst/>
            <a:cxnLst>
              <a:cxn ang="T94">
                <a:pos x="T0" y="T1"/>
              </a:cxn>
              <a:cxn ang="T95">
                <a:pos x="T2" y="T3"/>
              </a:cxn>
              <a:cxn ang="T96">
                <a:pos x="T4" y="T5"/>
              </a:cxn>
              <a:cxn ang="T97">
                <a:pos x="T6" y="T7"/>
              </a:cxn>
              <a:cxn ang="T98">
                <a:pos x="T8" y="T9"/>
              </a:cxn>
              <a:cxn ang="T99">
                <a:pos x="T10" y="T11"/>
              </a:cxn>
              <a:cxn ang="T100">
                <a:pos x="T12" y="T13"/>
              </a:cxn>
              <a:cxn ang="T101">
                <a:pos x="T14" y="T15"/>
              </a:cxn>
              <a:cxn ang="T102">
                <a:pos x="T16" y="T17"/>
              </a:cxn>
              <a:cxn ang="T103">
                <a:pos x="T18" y="T19"/>
              </a:cxn>
              <a:cxn ang="T104">
                <a:pos x="T20" y="T21"/>
              </a:cxn>
              <a:cxn ang="T105">
                <a:pos x="T22" y="T23"/>
              </a:cxn>
              <a:cxn ang="T106">
                <a:pos x="T24" y="T25"/>
              </a:cxn>
              <a:cxn ang="T107">
                <a:pos x="T26" y="T27"/>
              </a:cxn>
              <a:cxn ang="T108">
                <a:pos x="T28" y="T29"/>
              </a:cxn>
              <a:cxn ang="T109">
                <a:pos x="T30" y="T31"/>
              </a:cxn>
              <a:cxn ang="T110">
                <a:pos x="T32" y="T33"/>
              </a:cxn>
              <a:cxn ang="T111">
                <a:pos x="T34" y="T35"/>
              </a:cxn>
              <a:cxn ang="T112">
                <a:pos x="T36" y="T37"/>
              </a:cxn>
              <a:cxn ang="T113">
                <a:pos x="T38" y="T39"/>
              </a:cxn>
              <a:cxn ang="T114">
                <a:pos x="T40" y="T41"/>
              </a:cxn>
              <a:cxn ang="T115">
                <a:pos x="T42" y="T43"/>
              </a:cxn>
              <a:cxn ang="T116">
                <a:pos x="T44" y="T45"/>
              </a:cxn>
              <a:cxn ang="T117">
                <a:pos x="T46" y="T47"/>
              </a:cxn>
              <a:cxn ang="T118">
                <a:pos x="T48" y="T49"/>
              </a:cxn>
              <a:cxn ang="T119">
                <a:pos x="T50" y="T51"/>
              </a:cxn>
              <a:cxn ang="T120">
                <a:pos x="T52" y="T53"/>
              </a:cxn>
              <a:cxn ang="T121">
                <a:pos x="T54" y="T55"/>
              </a:cxn>
              <a:cxn ang="T122">
                <a:pos x="T56" y="T57"/>
              </a:cxn>
              <a:cxn ang="T123">
                <a:pos x="T58" y="T59"/>
              </a:cxn>
              <a:cxn ang="T124">
                <a:pos x="T60" y="T61"/>
              </a:cxn>
              <a:cxn ang="T125">
                <a:pos x="T62" y="T63"/>
              </a:cxn>
              <a:cxn ang="T126">
                <a:pos x="T64" y="T65"/>
              </a:cxn>
              <a:cxn ang="T127">
                <a:pos x="T66" y="T67"/>
              </a:cxn>
              <a:cxn ang="T128">
                <a:pos x="T68" y="T69"/>
              </a:cxn>
              <a:cxn ang="T129">
                <a:pos x="T70" y="T71"/>
              </a:cxn>
              <a:cxn ang="T130">
                <a:pos x="T72" y="T73"/>
              </a:cxn>
              <a:cxn ang="T131">
                <a:pos x="T74" y="T75"/>
              </a:cxn>
              <a:cxn ang="T132">
                <a:pos x="T76" y="T77"/>
              </a:cxn>
              <a:cxn ang="T133">
                <a:pos x="T78" y="T79"/>
              </a:cxn>
              <a:cxn ang="T134">
                <a:pos x="T80" y="T81"/>
              </a:cxn>
              <a:cxn ang="T135">
                <a:pos x="T82" y="T83"/>
              </a:cxn>
              <a:cxn ang="T136">
                <a:pos x="T84" y="T85"/>
              </a:cxn>
              <a:cxn ang="T137">
                <a:pos x="T86" y="T87"/>
              </a:cxn>
              <a:cxn ang="T138">
                <a:pos x="T88" y="T89"/>
              </a:cxn>
              <a:cxn ang="T139">
                <a:pos x="T90" y="T91"/>
              </a:cxn>
              <a:cxn ang="T140">
                <a:pos x="T92" y="T93"/>
              </a:cxn>
            </a:cxnLst>
            <a:rect l="T141" t="T142" r="T143" b="T144"/>
            <a:pathLst>
              <a:path w="800100" h="103505">
                <a:moveTo>
                  <a:pt x="711580" y="0"/>
                </a:moveTo>
                <a:lnTo>
                  <a:pt x="707644" y="1016"/>
                </a:lnTo>
                <a:lnTo>
                  <a:pt x="704088" y="7112"/>
                </a:lnTo>
                <a:lnTo>
                  <a:pt x="705103" y="11049"/>
                </a:lnTo>
                <a:lnTo>
                  <a:pt x="708151" y="12700"/>
                </a:lnTo>
                <a:lnTo>
                  <a:pt x="764104" y="45432"/>
                </a:lnTo>
                <a:lnTo>
                  <a:pt x="787526" y="45466"/>
                </a:lnTo>
                <a:lnTo>
                  <a:pt x="787526" y="58166"/>
                </a:lnTo>
                <a:lnTo>
                  <a:pt x="764016" y="58166"/>
                </a:lnTo>
                <a:lnTo>
                  <a:pt x="704976" y="92456"/>
                </a:lnTo>
                <a:lnTo>
                  <a:pt x="703961" y="96393"/>
                </a:lnTo>
                <a:lnTo>
                  <a:pt x="705738" y="99314"/>
                </a:lnTo>
                <a:lnTo>
                  <a:pt x="707516" y="102362"/>
                </a:lnTo>
                <a:lnTo>
                  <a:pt x="711453" y="103378"/>
                </a:lnTo>
                <a:lnTo>
                  <a:pt x="714501" y="101727"/>
                </a:lnTo>
                <a:lnTo>
                  <a:pt x="789209" y="58166"/>
                </a:lnTo>
                <a:lnTo>
                  <a:pt x="787526" y="58166"/>
                </a:lnTo>
                <a:lnTo>
                  <a:pt x="789268" y="58131"/>
                </a:lnTo>
                <a:lnTo>
                  <a:pt x="800100" y="51816"/>
                </a:lnTo>
                <a:lnTo>
                  <a:pt x="711580" y="0"/>
                </a:lnTo>
                <a:close/>
              </a:path>
              <a:path w="800100" h="103505">
                <a:moveTo>
                  <a:pt x="774983" y="51796"/>
                </a:moveTo>
                <a:lnTo>
                  <a:pt x="764074" y="58131"/>
                </a:lnTo>
                <a:lnTo>
                  <a:pt x="787526" y="58166"/>
                </a:lnTo>
                <a:lnTo>
                  <a:pt x="787526" y="57277"/>
                </a:lnTo>
                <a:lnTo>
                  <a:pt x="784351" y="57277"/>
                </a:lnTo>
                <a:lnTo>
                  <a:pt x="774983" y="51796"/>
                </a:lnTo>
                <a:close/>
              </a:path>
              <a:path w="800100" h="103505">
                <a:moveTo>
                  <a:pt x="0" y="44323"/>
                </a:moveTo>
                <a:lnTo>
                  <a:pt x="0" y="57023"/>
                </a:lnTo>
                <a:lnTo>
                  <a:pt x="764074" y="58131"/>
                </a:lnTo>
                <a:lnTo>
                  <a:pt x="774983" y="51796"/>
                </a:lnTo>
                <a:lnTo>
                  <a:pt x="764104" y="45432"/>
                </a:lnTo>
                <a:lnTo>
                  <a:pt x="0" y="44323"/>
                </a:lnTo>
                <a:close/>
              </a:path>
              <a:path w="800100" h="103505">
                <a:moveTo>
                  <a:pt x="784351" y="46355"/>
                </a:moveTo>
                <a:lnTo>
                  <a:pt x="774983" y="51796"/>
                </a:lnTo>
                <a:lnTo>
                  <a:pt x="784351" y="57277"/>
                </a:lnTo>
                <a:lnTo>
                  <a:pt x="784351" y="46355"/>
                </a:lnTo>
                <a:close/>
              </a:path>
              <a:path w="800100" h="103505">
                <a:moveTo>
                  <a:pt x="787526" y="46355"/>
                </a:moveTo>
                <a:lnTo>
                  <a:pt x="784351" y="46355"/>
                </a:lnTo>
                <a:lnTo>
                  <a:pt x="784351" y="57277"/>
                </a:lnTo>
                <a:lnTo>
                  <a:pt x="787526" y="57277"/>
                </a:lnTo>
                <a:lnTo>
                  <a:pt x="787526" y="46355"/>
                </a:lnTo>
                <a:close/>
              </a:path>
              <a:path w="800100" h="103505">
                <a:moveTo>
                  <a:pt x="764104" y="45432"/>
                </a:moveTo>
                <a:lnTo>
                  <a:pt x="774983" y="51796"/>
                </a:lnTo>
                <a:lnTo>
                  <a:pt x="784351" y="46355"/>
                </a:lnTo>
                <a:lnTo>
                  <a:pt x="787526" y="46355"/>
                </a:lnTo>
                <a:lnTo>
                  <a:pt x="787526" y="45466"/>
                </a:lnTo>
                <a:lnTo>
                  <a:pt x="764104" y="45432"/>
                </a:lnTo>
                <a:close/>
              </a:path>
            </a:pathLst>
          </a:custGeom>
          <a:solidFill>
            <a:srgbClr val="497DB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1" name="object 21">
            <a:extLst>
              <a:ext uri="{FF2B5EF4-FFF2-40B4-BE49-F238E27FC236}">
                <a16:creationId xmlns:a16="http://schemas.microsoft.com/office/drawing/2014/main" id="{EE8521EB-AB81-8A82-43AF-CA45D5B60FA3}"/>
              </a:ext>
            </a:extLst>
          </p:cNvPr>
          <p:cNvSpPr txBox="1"/>
          <p:nvPr/>
        </p:nvSpPr>
        <p:spPr>
          <a:xfrm>
            <a:off x="4822825" y="2855913"/>
            <a:ext cx="774700" cy="242887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  <a:defRPr/>
            </a:pPr>
            <a:r>
              <a:rPr sz="1500" dirty="0">
                <a:latin typeface="Times New Roman"/>
                <a:cs typeface="Times New Roman"/>
              </a:rPr>
              <a:t>Parse</a:t>
            </a:r>
            <a:r>
              <a:rPr sz="1500" spc="-75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tree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7190" name="object 22">
            <a:extLst>
              <a:ext uri="{FF2B5EF4-FFF2-40B4-BE49-F238E27FC236}">
                <a16:creationId xmlns:a16="http://schemas.microsoft.com/office/drawing/2014/main" id="{59620B0B-BCA5-7A2D-0128-FD6E4B291C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0700" y="2743200"/>
            <a:ext cx="1201738" cy="914400"/>
          </a:xfrm>
          <a:custGeom>
            <a:avLst/>
            <a:gdLst>
              <a:gd name="T0" fmla="*/ 1088052 w 1201420"/>
              <a:gd name="T1" fmla="*/ 0 h 685800"/>
              <a:gd name="T2" fmla="*/ 114450 w 1201420"/>
              <a:gd name="T3" fmla="*/ 0 h 685800"/>
              <a:gd name="T4" fmla="*/ 69902 w 1201420"/>
              <a:gd name="T5" fmla="*/ 37852 h 685800"/>
              <a:gd name="T6" fmla="*/ 33525 w 1201420"/>
              <a:gd name="T7" fmla="*/ 141084 h 685800"/>
              <a:gd name="T8" fmla="*/ 8993 w 1201420"/>
              <a:gd name="T9" fmla="*/ 294188 h 685800"/>
              <a:gd name="T10" fmla="*/ 0 w 1201420"/>
              <a:gd name="T11" fmla="*/ 481659 h 685800"/>
              <a:gd name="T12" fmla="*/ 0 w 1201420"/>
              <a:gd name="T13" fmla="*/ 2408297 h 685800"/>
              <a:gd name="T14" fmla="*/ 8993 w 1201420"/>
              <a:gd name="T15" fmla="*/ 2595764 h 685800"/>
              <a:gd name="T16" fmla="*/ 33525 w 1201420"/>
              <a:gd name="T17" fmla="*/ 2748869 h 685800"/>
              <a:gd name="T18" fmla="*/ 69902 w 1201420"/>
              <a:gd name="T19" fmla="*/ 2852096 h 685800"/>
              <a:gd name="T20" fmla="*/ 114450 w 1201420"/>
              <a:gd name="T21" fmla="*/ 2889956 h 685800"/>
              <a:gd name="T22" fmla="*/ 1088052 w 1201420"/>
              <a:gd name="T23" fmla="*/ 2889956 h 685800"/>
              <a:gd name="T24" fmla="*/ 1132597 w 1201420"/>
              <a:gd name="T25" fmla="*/ 2852096 h 685800"/>
              <a:gd name="T26" fmla="*/ 1168976 w 1201420"/>
              <a:gd name="T27" fmla="*/ 2748869 h 685800"/>
              <a:gd name="T28" fmla="*/ 1193507 w 1201420"/>
              <a:gd name="T29" fmla="*/ 2595764 h 685800"/>
              <a:gd name="T30" fmla="*/ 1202502 w 1201420"/>
              <a:gd name="T31" fmla="*/ 2408297 h 685800"/>
              <a:gd name="T32" fmla="*/ 1202502 w 1201420"/>
              <a:gd name="T33" fmla="*/ 481659 h 685800"/>
              <a:gd name="T34" fmla="*/ 1193507 w 1201420"/>
              <a:gd name="T35" fmla="*/ 294188 h 685800"/>
              <a:gd name="T36" fmla="*/ 1168976 w 1201420"/>
              <a:gd name="T37" fmla="*/ 141084 h 685800"/>
              <a:gd name="T38" fmla="*/ 1132597 w 1201420"/>
              <a:gd name="T39" fmla="*/ 37852 h 685800"/>
              <a:gd name="T40" fmla="*/ 1088052 w 1201420"/>
              <a:gd name="T41" fmla="*/ 0 h 685800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201420"/>
              <a:gd name="T64" fmla="*/ 0 h 685800"/>
              <a:gd name="T65" fmla="*/ 1201420 w 1201420"/>
              <a:gd name="T66" fmla="*/ 685800 h 685800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201420" h="685800">
                <a:moveTo>
                  <a:pt x="1086612" y="0"/>
                </a:moveTo>
                <a:lnTo>
                  <a:pt x="114300" y="0"/>
                </a:lnTo>
                <a:lnTo>
                  <a:pt x="69812" y="8983"/>
                </a:lnTo>
                <a:lnTo>
                  <a:pt x="33480" y="33480"/>
                </a:lnTo>
                <a:lnTo>
                  <a:pt x="8983" y="69812"/>
                </a:lnTo>
                <a:lnTo>
                  <a:pt x="0" y="114300"/>
                </a:lnTo>
                <a:lnTo>
                  <a:pt x="0" y="571500"/>
                </a:lnTo>
                <a:lnTo>
                  <a:pt x="8983" y="615987"/>
                </a:lnTo>
                <a:lnTo>
                  <a:pt x="33480" y="652319"/>
                </a:lnTo>
                <a:lnTo>
                  <a:pt x="69812" y="676816"/>
                </a:lnTo>
                <a:lnTo>
                  <a:pt x="114300" y="685800"/>
                </a:lnTo>
                <a:lnTo>
                  <a:pt x="1086612" y="685800"/>
                </a:lnTo>
                <a:lnTo>
                  <a:pt x="1131099" y="676816"/>
                </a:lnTo>
                <a:lnTo>
                  <a:pt x="1167431" y="652319"/>
                </a:lnTo>
                <a:lnTo>
                  <a:pt x="1191928" y="615987"/>
                </a:lnTo>
                <a:lnTo>
                  <a:pt x="1200912" y="571500"/>
                </a:lnTo>
                <a:lnTo>
                  <a:pt x="1200912" y="114300"/>
                </a:lnTo>
                <a:lnTo>
                  <a:pt x="1191928" y="69812"/>
                </a:lnTo>
                <a:lnTo>
                  <a:pt x="1167431" y="33480"/>
                </a:lnTo>
                <a:lnTo>
                  <a:pt x="1131099" y="8983"/>
                </a:lnTo>
                <a:lnTo>
                  <a:pt x="1086612" y="0"/>
                </a:lnTo>
                <a:close/>
              </a:path>
            </a:pathLst>
          </a:custGeom>
          <a:solidFill>
            <a:srgbClr val="4F81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191" name="object 23">
            <a:extLst>
              <a:ext uri="{FF2B5EF4-FFF2-40B4-BE49-F238E27FC236}">
                <a16:creationId xmlns:a16="http://schemas.microsoft.com/office/drawing/2014/main" id="{6BA2F783-4E14-F10B-3015-FE2AAF7FE2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0700" y="2743200"/>
            <a:ext cx="1201738" cy="914400"/>
          </a:xfrm>
          <a:custGeom>
            <a:avLst/>
            <a:gdLst>
              <a:gd name="T0" fmla="*/ 0 w 1201420"/>
              <a:gd name="T1" fmla="*/ 481659 h 685800"/>
              <a:gd name="T2" fmla="*/ 8993 w 1201420"/>
              <a:gd name="T3" fmla="*/ 294188 h 685800"/>
              <a:gd name="T4" fmla="*/ 33525 w 1201420"/>
              <a:gd name="T5" fmla="*/ 141084 h 685800"/>
              <a:gd name="T6" fmla="*/ 69902 w 1201420"/>
              <a:gd name="T7" fmla="*/ 37852 h 685800"/>
              <a:gd name="T8" fmla="*/ 114450 w 1201420"/>
              <a:gd name="T9" fmla="*/ 0 h 685800"/>
              <a:gd name="T10" fmla="*/ 1088052 w 1201420"/>
              <a:gd name="T11" fmla="*/ 0 h 685800"/>
              <a:gd name="T12" fmla="*/ 1132597 w 1201420"/>
              <a:gd name="T13" fmla="*/ 37852 h 685800"/>
              <a:gd name="T14" fmla="*/ 1168976 w 1201420"/>
              <a:gd name="T15" fmla="*/ 141084 h 685800"/>
              <a:gd name="T16" fmla="*/ 1193507 w 1201420"/>
              <a:gd name="T17" fmla="*/ 294188 h 685800"/>
              <a:gd name="T18" fmla="*/ 1202502 w 1201420"/>
              <a:gd name="T19" fmla="*/ 481659 h 685800"/>
              <a:gd name="T20" fmla="*/ 1202502 w 1201420"/>
              <a:gd name="T21" fmla="*/ 2408297 h 685800"/>
              <a:gd name="T22" fmla="*/ 1193507 w 1201420"/>
              <a:gd name="T23" fmla="*/ 2595764 h 685800"/>
              <a:gd name="T24" fmla="*/ 1168976 w 1201420"/>
              <a:gd name="T25" fmla="*/ 2748869 h 685800"/>
              <a:gd name="T26" fmla="*/ 1132597 w 1201420"/>
              <a:gd name="T27" fmla="*/ 2852096 h 685800"/>
              <a:gd name="T28" fmla="*/ 1088052 w 1201420"/>
              <a:gd name="T29" fmla="*/ 2889956 h 685800"/>
              <a:gd name="T30" fmla="*/ 114450 w 1201420"/>
              <a:gd name="T31" fmla="*/ 2889956 h 685800"/>
              <a:gd name="T32" fmla="*/ 69902 w 1201420"/>
              <a:gd name="T33" fmla="*/ 2852096 h 685800"/>
              <a:gd name="T34" fmla="*/ 33525 w 1201420"/>
              <a:gd name="T35" fmla="*/ 2748869 h 685800"/>
              <a:gd name="T36" fmla="*/ 8993 w 1201420"/>
              <a:gd name="T37" fmla="*/ 2595764 h 685800"/>
              <a:gd name="T38" fmla="*/ 0 w 1201420"/>
              <a:gd name="T39" fmla="*/ 2408297 h 685800"/>
              <a:gd name="T40" fmla="*/ 0 w 1201420"/>
              <a:gd name="T41" fmla="*/ 481659 h 685800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201420"/>
              <a:gd name="T64" fmla="*/ 0 h 685800"/>
              <a:gd name="T65" fmla="*/ 1201420 w 1201420"/>
              <a:gd name="T66" fmla="*/ 685800 h 685800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201420" h="685800">
                <a:moveTo>
                  <a:pt x="0" y="114300"/>
                </a:moveTo>
                <a:lnTo>
                  <a:pt x="8983" y="69812"/>
                </a:lnTo>
                <a:lnTo>
                  <a:pt x="33480" y="33480"/>
                </a:lnTo>
                <a:lnTo>
                  <a:pt x="69812" y="8983"/>
                </a:lnTo>
                <a:lnTo>
                  <a:pt x="114300" y="0"/>
                </a:lnTo>
                <a:lnTo>
                  <a:pt x="1086612" y="0"/>
                </a:lnTo>
                <a:lnTo>
                  <a:pt x="1131099" y="8983"/>
                </a:lnTo>
                <a:lnTo>
                  <a:pt x="1167431" y="33480"/>
                </a:lnTo>
                <a:lnTo>
                  <a:pt x="1191928" y="69812"/>
                </a:lnTo>
                <a:lnTo>
                  <a:pt x="1200912" y="114300"/>
                </a:lnTo>
                <a:lnTo>
                  <a:pt x="1200912" y="571500"/>
                </a:lnTo>
                <a:lnTo>
                  <a:pt x="1191928" y="615987"/>
                </a:lnTo>
                <a:lnTo>
                  <a:pt x="1167431" y="652319"/>
                </a:lnTo>
                <a:lnTo>
                  <a:pt x="1131099" y="676816"/>
                </a:lnTo>
                <a:lnTo>
                  <a:pt x="1086612" y="685800"/>
                </a:lnTo>
                <a:lnTo>
                  <a:pt x="114300" y="685800"/>
                </a:lnTo>
                <a:lnTo>
                  <a:pt x="69812" y="676816"/>
                </a:lnTo>
                <a:lnTo>
                  <a:pt x="33480" y="652319"/>
                </a:lnTo>
                <a:lnTo>
                  <a:pt x="8983" y="615987"/>
                </a:lnTo>
                <a:lnTo>
                  <a:pt x="0" y="571500"/>
                </a:lnTo>
                <a:lnTo>
                  <a:pt x="0" y="114300"/>
                </a:lnTo>
                <a:close/>
              </a:path>
            </a:pathLst>
          </a:custGeom>
          <a:noFill/>
          <a:ln w="25908">
            <a:solidFill>
              <a:srgbClr val="385D8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4" name="object 24">
            <a:extLst>
              <a:ext uri="{FF2B5EF4-FFF2-40B4-BE49-F238E27FC236}">
                <a16:creationId xmlns:a16="http://schemas.microsoft.com/office/drawing/2014/main" id="{43ACF6BE-D2D1-9D3A-F0CB-B04161C8D6B9}"/>
              </a:ext>
            </a:extLst>
          </p:cNvPr>
          <p:cNvSpPr txBox="1"/>
          <p:nvPr/>
        </p:nvSpPr>
        <p:spPr>
          <a:xfrm>
            <a:off x="5743575" y="2894013"/>
            <a:ext cx="914400" cy="428625"/>
          </a:xfrm>
          <a:prstGeom prst="rect">
            <a:avLst/>
          </a:prstGeom>
        </p:spPr>
        <p:txBody>
          <a:bodyPr lIns="0" tIns="13335" rIns="0" bIns="0">
            <a:spAutoFit/>
          </a:bodyPr>
          <a:lstStyle/>
          <a:p>
            <a:pPr algn="ctr" eaLnBrk="1" fontAlgn="auto" hangingPunct="1">
              <a:spcBef>
                <a:spcPts val="105"/>
              </a:spcBef>
              <a:spcAft>
                <a:spcPts val="0"/>
              </a:spcAft>
              <a:defRPr/>
            </a:pPr>
            <a:r>
              <a:rPr sz="1350" spc="-10" dirty="0">
                <a:solidFill>
                  <a:srgbClr val="FFFFFF"/>
                </a:solidFill>
                <a:latin typeface="Calibri"/>
                <a:cs typeface="Calibri"/>
              </a:rPr>
              <a:t>Rest </a:t>
            </a:r>
            <a:r>
              <a:rPr sz="1350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1350" spc="-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350" spc="-10" dirty="0">
                <a:solidFill>
                  <a:srgbClr val="FFFFFF"/>
                </a:solidFill>
                <a:latin typeface="Calibri"/>
                <a:cs typeface="Calibri"/>
              </a:rPr>
              <a:t>Front</a:t>
            </a:r>
            <a:endParaRPr sz="1350">
              <a:latin typeface="Calibri"/>
              <a:cs typeface="Calibri"/>
            </a:endParaRPr>
          </a:p>
          <a:p>
            <a:pPr marL="2540"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1350" spc="-5" dirty="0">
                <a:solidFill>
                  <a:srgbClr val="FFFFFF"/>
                </a:solidFill>
                <a:latin typeface="Calibri"/>
                <a:cs typeface="Calibri"/>
              </a:rPr>
              <a:t>End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7193" name="object 25">
            <a:extLst>
              <a:ext uri="{FF2B5EF4-FFF2-40B4-BE49-F238E27FC236}">
                <a16:creationId xmlns:a16="http://schemas.microsoft.com/office/drawing/2014/main" id="{B9C01DDF-32E5-F193-19FE-9BCBAAD9D5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0850" y="3132138"/>
            <a:ext cx="857250" cy="138112"/>
          </a:xfrm>
          <a:custGeom>
            <a:avLst/>
            <a:gdLst>
              <a:gd name="T0" fmla="*/ 768731 w 857250"/>
              <a:gd name="T1" fmla="*/ 0 h 103505"/>
              <a:gd name="T2" fmla="*/ 764794 w 857250"/>
              <a:gd name="T3" fmla="*/ 4298 h 103505"/>
              <a:gd name="T4" fmla="*/ 761238 w 857250"/>
              <a:gd name="T5" fmla="*/ 30086 h 103505"/>
              <a:gd name="T6" fmla="*/ 762254 w 857250"/>
              <a:gd name="T7" fmla="*/ 46736 h 103505"/>
              <a:gd name="T8" fmla="*/ 821200 w 857250"/>
              <a:gd name="T9" fmla="*/ 192191 h 103505"/>
              <a:gd name="T10" fmla="*/ 844677 w 857250"/>
              <a:gd name="T11" fmla="*/ 192325 h 103505"/>
              <a:gd name="T12" fmla="*/ 844677 w 857250"/>
              <a:gd name="T13" fmla="*/ 246048 h 103505"/>
              <a:gd name="T14" fmla="*/ 821166 w 857250"/>
              <a:gd name="T15" fmla="*/ 246048 h 103505"/>
              <a:gd name="T16" fmla="*/ 762127 w 857250"/>
              <a:gd name="T17" fmla="*/ 391100 h 103505"/>
              <a:gd name="T18" fmla="*/ 761111 w 857250"/>
              <a:gd name="T19" fmla="*/ 407752 h 103505"/>
              <a:gd name="T20" fmla="*/ 762889 w 857250"/>
              <a:gd name="T21" fmla="*/ 420645 h 103505"/>
              <a:gd name="T22" fmla="*/ 764667 w 857250"/>
              <a:gd name="T23" fmla="*/ 433001 h 103505"/>
              <a:gd name="T24" fmla="*/ 768604 w 857250"/>
              <a:gd name="T25" fmla="*/ 437838 h 103505"/>
              <a:gd name="T26" fmla="*/ 846359 w 857250"/>
              <a:gd name="T27" fmla="*/ 246048 h 103505"/>
              <a:gd name="T28" fmla="*/ 844677 w 857250"/>
              <a:gd name="T29" fmla="*/ 246048 h 103505"/>
              <a:gd name="T30" fmla="*/ 846414 w 857250"/>
              <a:gd name="T31" fmla="*/ 245913 h 103505"/>
              <a:gd name="T32" fmla="*/ 857250 w 857250"/>
              <a:gd name="T33" fmla="*/ 219187 h 103505"/>
              <a:gd name="T34" fmla="*/ 768731 w 857250"/>
              <a:gd name="T35" fmla="*/ 0 h 103505"/>
              <a:gd name="T36" fmla="*/ 832119 w 857250"/>
              <a:gd name="T37" fmla="*/ 219138 h 103505"/>
              <a:gd name="T38" fmla="*/ 821220 w 857250"/>
              <a:gd name="T39" fmla="*/ 245913 h 103505"/>
              <a:gd name="T40" fmla="*/ 844677 w 857250"/>
              <a:gd name="T41" fmla="*/ 246048 h 103505"/>
              <a:gd name="T42" fmla="*/ 844677 w 857250"/>
              <a:gd name="T43" fmla="*/ 242289 h 103505"/>
              <a:gd name="T44" fmla="*/ 841502 w 857250"/>
              <a:gd name="T45" fmla="*/ 242289 h 103505"/>
              <a:gd name="T46" fmla="*/ 832119 w 857250"/>
              <a:gd name="T47" fmla="*/ 219138 h 103505"/>
              <a:gd name="T48" fmla="*/ 0 w 857250"/>
              <a:gd name="T49" fmla="*/ 187490 h 103505"/>
              <a:gd name="T50" fmla="*/ 0 w 857250"/>
              <a:gd name="T51" fmla="*/ 241212 h 103505"/>
              <a:gd name="T52" fmla="*/ 821220 w 857250"/>
              <a:gd name="T53" fmla="*/ 245913 h 103505"/>
              <a:gd name="T54" fmla="*/ 832119 w 857250"/>
              <a:gd name="T55" fmla="*/ 219138 h 103505"/>
              <a:gd name="T56" fmla="*/ 821200 w 857250"/>
              <a:gd name="T57" fmla="*/ 192191 h 103505"/>
              <a:gd name="T58" fmla="*/ 0 w 857250"/>
              <a:gd name="T59" fmla="*/ 187490 h 103505"/>
              <a:gd name="T60" fmla="*/ 841502 w 857250"/>
              <a:gd name="T61" fmla="*/ 196087 h 103505"/>
              <a:gd name="T62" fmla="*/ 832119 w 857250"/>
              <a:gd name="T63" fmla="*/ 219138 h 103505"/>
              <a:gd name="T64" fmla="*/ 841502 w 857250"/>
              <a:gd name="T65" fmla="*/ 242289 h 103505"/>
              <a:gd name="T66" fmla="*/ 841502 w 857250"/>
              <a:gd name="T67" fmla="*/ 196087 h 103505"/>
              <a:gd name="T68" fmla="*/ 844677 w 857250"/>
              <a:gd name="T69" fmla="*/ 196087 h 103505"/>
              <a:gd name="T70" fmla="*/ 841502 w 857250"/>
              <a:gd name="T71" fmla="*/ 196087 h 103505"/>
              <a:gd name="T72" fmla="*/ 841502 w 857250"/>
              <a:gd name="T73" fmla="*/ 242289 h 103505"/>
              <a:gd name="T74" fmla="*/ 844677 w 857250"/>
              <a:gd name="T75" fmla="*/ 242289 h 103505"/>
              <a:gd name="T76" fmla="*/ 844677 w 857250"/>
              <a:gd name="T77" fmla="*/ 196087 h 103505"/>
              <a:gd name="T78" fmla="*/ 821200 w 857250"/>
              <a:gd name="T79" fmla="*/ 192191 h 103505"/>
              <a:gd name="T80" fmla="*/ 832119 w 857250"/>
              <a:gd name="T81" fmla="*/ 219138 h 103505"/>
              <a:gd name="T82" fmla="*/ 841502 w 857250"/>
              <a:gd name="T83" fmla="*/ 196087 h 103505"/>
              <a:gd name="T84" fmla="*/ 844677 w 857250"/>
              <a:gd name="T85" fmla="*/ 196087 h 103505"/>
              <a:gd name="T86" fmla="*/ 844677 w 857250"/>
              <a:gd name="T87" fmla="*/ 192325 h 103505"/>
              <a:gd name="T88" fmla="*/ 821200 w 857250"/>
              <a:gd name="T89" fmla="*/ 192191 h 103505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w 857250"/>
              <a:gd name="T136" fmla="*/ 0 h 103505"/>
              <a:gd name="T137" fmla="*/ 857250 w 857250"/>
              <a:gd name="T138" fmla="*/ 103505 h 103505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T135" t="T136" r="T137" b="T138"/>
            <a:pathLst>
              <a:path w="857250" h="103505">
                <a:moveTo>
                  <a:pt x="768731" y="0"/>
                </a:moveTo>
                <a:lnTo>
                  <a:pt x="764794" y="1016"/>
                </a:lnTo>
                <a:lnTo>
                  <a:pt x="761238" y="7112"/>
                </a:lnTo>
                <a:lnTo>
                  <a:pt x="762254" y="11049"/>
                </a:lnTo>
                <a:lnTo>
                  <a:pt x="821200" y="45434"/>
                </a:lnTo>
                <a:lnTo>
                  <a:pt x="844677" y="45466"/>
                </a:lnTo>
                <a:lnTo>
                  <a:pt x="844677" y="58166"/>
                </a:lnTo>
                <a:lnTo>
                  <a:pt x="821166" y="58166"/>
                </a:lnTo>
                <a:lnTo>
                  <a:pt x="762127" y="92456"/>
                </a:lnTo>
                <a:lnTo>
                  <a:pt x="761111" y="96393"/>
                </a:lnTo>
                <a:lnTo>
                  <a:pt x="762889" y="99441"/>
                </a:lnTo>
                <a:lnTo>
                  <a:pt x="764667" y="102362"/>
                </a:lnTo>
                <a:lnTo>
                  <a:pt x="768604" y="103505"/>
                </a:lnTo>
                <a:lnTo>
                  <a:pt x="846359" y="58166"/>
                </a:lnTo>
                <a:lnTo>
                  <a:pt x="844677" y="58166"/>
                </a:lnTo>
                <a:lnTo>
                  <a:pt x="846414" y="58134"/>
                </a:lnTo>
                <a:lnTo>
                  <a:pt x="857250" y="51816"/>
                </a:lnTo>
                <a:lnTo>
                  <a:pt x="768731" y="0"/>
                </a:lnTo>
                <a:close/>
              </a:path>
              <a:path w="857250" h="103505">
                <a:moveTo>
                  <a:pt x="832119" y="51804"/>
                </a:moveTo>
                <a:lnTo>
                  <a:pt x="821220" y="58134"/>
                </a:lnTo>
                <a:lnTo>
                  <a:pt x="844677" y="58166"/>
                </a:lnTo>
                <a:lnTo>
                  <a:pt x="844677" y="57277"/>
                </a:lnTo>
                <a:lnTo>
                  <a:pt x="841502" y="57277"/>
                </a:lnTo>
                <a:lnTo>
                  <a:pt x="832119" y="51804"/>
                </a:lnTo>
                <a:close/>
              </a:path>
              <a:path w="857250" h="103505">
                <a:moveTo>
                  <a:pt x="0" y="44323"/>
                </a:moveTo>
                <a:lnTo>
                  <a:pt x="0" y="57023"/>
                </a:lnTo>
                <a:lnTo>
                  <a:pt x="821220" y="58134"/>
                </a:lnTo>
                <a:lnTo>
                  <a:pt x="832119" y="51804"/>
                </a:lnTo>
                <a:lnTo>
                  <a:pt x="821200" y="45434"/>
                </a:lnTo>
                <a:lnTo>
                  <a:pt x="0" y="44323"/>
                </a:lnTo>
                <a:close/>
              </a:path>
              <a:path w="857250" h="103505">
                <a:moveTo>
                  <a:pt x="841502" y="46355"/>
                </a:moveTo>
                <a:lnTo>
                  <a:pt x="832119" y="51804"/>
                </a:lnTo>
                <a:lnTo>
                  <a:pt x="841502" y="57277"/>
                </a:lnTo>
                <a:lnTo>
                  <a:pt x="841502" y="46355"/>
                </a:lnTo>
                <a:close/>
              </a:path>
              <a:path w="857250" h="103505">
                <a:moveTo>
                  <a:pt x="844677" y="46355"/>
                </a:moveTo>
                <a:lnTo>
                  <a:pt x="841502" y="46355"/>
                </a:lnTo>
                <a:lnTo>
                  <a:pt x="841502" y="57277"/>
                </a:lnTo>
                <a:lnTo>
                  <a:pt x="844677" y="57277"/>
                </a:lnTo>
                <a:lnTo>
                  <a:pt x="844677" y="46355"/>
                </a:lnTo>
                <a:close/>
              </a:path>
              <a:path w="857250" h="103505">
                <a:moveTo>
                  <a:pt x="821200" y="45434"/>
                </a:moveTo>
                <a:lnTo>
                  <a:pt x="832119" y="51804"/>
                </a:lnTo>
                <a:lnTo>
                  <a:pt x="841502" y="46355"/>
                </a:lnTo>
                <a:lnTo>
                  <a:pt x="844677" y="46355"/>
                </a:lnTo>
                <a:lnTo>
                  <a:pt x="844677" y="45466"/>
                </a:lnTo>
                <a:lnTo>
                  <a:pt x="821200" y="45434"/>
                </a:lnTo>
                <a:close/>
              </a:path>
            </a:pathLst>
          </a:custGeom>
          <a:solidFill>
            <a:srgbClr val="497DB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194" name="object 26">
            <a:extLst>
              <a:ext uri="{FF2B5EF4-FFF2-40B4-BE49-F238E27FC236}">
                <a16:creationId xmlns:a16="http://schemas.microsoft.com/office/drawing/2014/main" id="{327F61AA-CDD4-97D1-F350-B31F233969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80225" y="2855913"/>
            <a:ext cx="1106488" cy="474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2700" rIns="0" bIns="0">
            <a:spAutoFit/>
          </a:bodyPr>
          <a:lstStyle>
            <a:lvl1pPr marL="127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ts val="100"/>
              </a:spcBef>
              <a:buFontTx/>
              <a:buNone/>
            </a:pPr>
            <a:r>
              <a:rPr lang="en-US" altLang="en-US" sz="1500">
                <a:latin typeface="Times New Roman" panose="02020603050405020304" pitchFamily="18" charset="0"/>
                <a:cs typeface="Times New Roman" panose="02020603050405020304" pitchFamily="18" charset="0"/>
              </a:rPr>
              <a:t>Intermediate  representation</a:t>
            </a:r>
          </a:p>
        </p:txBody>
      </p:sp>
      <p:sp>
        <p:nvSpPr>
          <p:cNvPr id="7195" name="object 27">
            <a:extLst>
              <a:ext uri="{FF2B5EF4-FFF2-40B4-BE49-F238E27FC236}">
                <a16:creationId xmlns:a16="http://schemas.microsoft.com/office/drawing/2014/main" id="{962D47F6-049F-D3E3-6AC3-3DA185A258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3657600"/>
            <a:ext cx="1087438" cy="1295400"/>
          </a:xfrm>
          <a:custGeom>
            <a:avLst/>
            <a:gdLst>
              <a:gd name="T0" fmla="*/ 31668 w 1087120"/>
              <a:gd name="T1" fmla="*/ 3683084 h 971550"/>
              <a:gd name="T2" fmla="*/ 0 w 1087120"/>
              <a:gd name="T3" fmla="*/ 4094103 h 971550"/>
              <a:gd name="T4" fmla="*/ 13608 w 1087120"/>
              <a:gd name="T5" fmla="*/ 4078580 h 971550"/>
              <a:gd name="T6" fmla="*/ 22661 w 1087120"/>
              <a:gd name="T7" fmla="*/ 3972892 h 971550"/>
              <a:gd name="T8" fmla="*/ 43752 w 1087120"/>
              <a:gd name="T9" fmla="*/ 3699143 h 971550"/>
              <a:gd name="T10" fmla="*/ 38535 w 1087120"/>
              <a:gd name="T11" fmla="*/ 3679877 h 971550"/>
              <a:gd name="T12" fmla="*/ 22661 w 1087120"/>
              <a:gd name="T13" fmla="*/ 3972892 h 971550"/>
              <a:gd name="T14" fmla="*/ 13608 w 1087120"/>
              <a:gd name="T15" fmla="*/ 4078580 h 971550"/>
              <a:gd name="T16" fmla="*/ 15386 w 1087120"/>
              <a:gd name="T17" fmla="*/ 4066807 h 971550"/>
              <a:gd name="T18" fmla="*/ 18745 w 1087120"/>
              <a:gd name="T19" fmla="*/ 4023431 h 971550"/>
              <a:gd name="T20" fmla="*/ 98061 w 1087120"/>
              <a:gd name="T21" fmla="*/ 3955493 h 971550"/>
              <a:gd name="T22" fmla="*/ 31098 w 1087120"/>
              <a:gd name="T23" fmla="*/ 4012807 h 971550"/>
              <a:gd name="T24" fmla="*/ 18062 w 1087120"/>
              <a:gd name="T25" fmla="*/ 4078580 h 971550"/>
              <a:gd name="T26" fmla="*/ 100602 w 1087120"/>
              <a:gd name="T27" fmla="*/ 4007937 h 971550"/>
              <a:gd name="T28" fmla="*/ 102130 w 1087120"/>
              <a:gd name="T29" fmla="*/ 3979036 h 971550"/>
              <a:gd name="T30" fmla="*/ 98061 w 1087120"/>
              <a:gd name="T31" fmla="*/ 3955493 h 971550"/>
              <a:gd name="T32" fmla="*/ 8137 w 1087120"/>
              <a:gd name="T33" fmla="*/ 4032553 h 971550"/>
              <a:gd name="T34" fmla="*/ 18745 w 1087120"/>
              <a:gd name="T35" fmla="*/ 4023431 h 971550"/>
              <a:gd name="T36" fmla="*/ 18745 w 1087120"/>
              <a:gd name="T37" fmla="*/ 4023431 h 971550"/>
              <a:gd name="T38" fmla="*/ 16740 w 1087120"/>
              <a:gd name="T39" fmla="*/ 4066807 h 971550"/>
              <a:gd name="T40" fmla="*/ 1069845 w 1087120"/>
              <a:gd name="T41" fmla="*/ 70757 h 971550"/>
              <a:gd name="T42" fmla="*/ 22661 w 1087120"/>
              <a:gd name="T43" fmla="*/ 3972892 h 971550"/>
              <a:gd name="T44" fmla="*/ 31098 w 1087120"/>
              <a:gd name="T45" fmla="*/ 4012807 h 971550"/>
              <a:gd name="T46" fmla="*/ 1069845 w 1087120"/>
              <a:gd name="T47" fmla="*/ 70757 h 971550"/>
              <a:gd name="T48" fmla="*/ 1074973 w 1087120"/>
              <a:gd name="T49" fmla="*/ 15515 h 971550"/>
              <a:gd name="T50" fmla="*/ 1065971 w 1087120"/>
              <a:gd name="T51" fmla="*/ 121024 h 971550"/>
              <a:gd name="T52" fmla="*/ 1044830 w 1087120"/>
              <a:gd name="T53" fmla="*/ 394959 h 971550"/>
              <a:gd name="T54" fmla="*/ 1050047 w 1087120"/>
              <a:gd name="T55" fmla="*/ 414228 h 971550"/>
              <a:gd name="T56" fmla="*/ 1056915 w 1087120"/>
              <a:gd name="T57" fmla="*/ 411015 h 971550"/>
              <a:gd name="T58" fmla="*/ 1087513 w 1087120"/>
              <a:gd name="T59" fmla="*/ 15515 h 971550"/>
              <a:gd name="T60" fmla="*/ 991414 w 1087120"/>
              <a:gd name="T61" fmla="*/ 83487 h 971550"/>
              <a:gd name="T62" fmla="*/ 985690 w 1087120"/>
              <a:gd name="T63" fmla="*/ 100608 h 971550"/>
              <a:gd name="T64" fmla="*/ 987089 w 1087120"/>
              <a:gd name="T65" fmla="*/ 129508 h 971550"/>
              <a:gd name="T66" fmla="*/ 993956 w 1087120"/>
              <a:gd name="T67" fmla="*/ 135929 h 971550"/>
              <a:gd name="T68" fmla="*/ 1074973 w 1087120"/>
              <a:gd name="T69" fmla="*/ 15515 h 971550"/>
              <a:gd name="T70" fmla="*/ 1088710 w 1087120"/>
              <a:gd name="T71" fmla="*/ 0 h 971550"/>
              <a:gd name="T72" fmla="*/ 1073195 w 1087120"/>
              <a:gd name="T73" fmla="*/ 27291 h 971550"/>
              <a:gd name="T74" fmla="*/ 1069845 w 1087120"/>
              <a:gd name="T75" fmla="*/ 70757 h 971550"/>
              <a:gd name="T76" fmla="*/ 1083497 w 1087120"/>
              <a:gd name="T77" fmla="*/ 55124 h 971550"/>
              <a:gd name="T78" fmla="*/ 1074973 w 1087120"/>
              <a:gd name="T79" fmla="*/ 15515 h 971550"/>
              <a:gd name="T80" fmla="*/ 1069845 w 1087120"/>
              <a:gd name="T81" fmla="*/ 70757 h 971550"/>
              <a:gd name="T82" fmla="*/ 1077508 w 1087120"/>
              <a:gd name="T83" fmla="*/ 27291 h 971550"/>
              <a:gd name="T84" fmla="*/ 1073195 w 1087120"/>
              <a:gd name="T85" fmla="*/ 27291 h 971550"/>
              <a:gd name="T86" fmla="*/ 1080571 w 1087120"/>
              <a:gd name="T87" fmla="*/ 61545 h 971550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w 1087120"/>
              <a:gd name="T133" fmla="*/ 0 h 971550"/>
              <a:gd name="T134" fmla="*/ 1087120 w 1087120"/>
              <a:gd name="T135" fmla="*/ 971550 h 971550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T132" t="T133" r="T134" b="T135"/>
            <a:pathLst>
              <a:path w="1087120" h="971550">
                <a:moveTo>
                  <a:pt x="35178" y="872109"/>
                </a:moveTo>
                <a:lnTo>
                  <a:pt x="31623" y="874013"/>
                </a:lnTo>
                <a:lnTo>
                  <a:pt x="30479" y="877316"/>
                </a:lnTo>
                <a:lnTo>
                  <a:pt x="0" y="971550"/>
                </a:lnTo>
                <a:lnTo>
                  <a:pt x="18037" y="967866"/>
                </a:lnTo>
                <a:lnTo>
                  <a:pt x="13588" y="967866"/>
                </a:lnTo>
                <a:lnTo>
                  <a:pt x="5079" y="958469"/>
                </a:lnTo>
                <a:lnTo>
                  <a:pt x="22626" y="942786"/>
                </a:lnTo>
                <a:lnTo>
                  <a:pt x="42672" y="881253"/>
                </a:lnTo>
                <a:lnTo>
                  <a:pt x="43687" y="877824"/>
                </a:lnTo>
                <a:lnTo>
                  <a:pt x="41910" y="874268"/>
                </a:lnTo>
                <a:lnTo>
                  <a:pt x="38480" y="873252"/>
                </a:lnTo>
                <a:lnTo>
                  <a:pt x="35178" y="872109"/>
                </a:lnTo>
                <a:close/>
              </a:path>
              <a:path w="1087120" h="971550">
                <a:moveTo>
                  <a:pt x="22626" y="942786"/>
                </a:moveTo>
                <a:lnTo>
                  <a:pt x="5079" y="958469"/>
                </a:lnTo>
                <a:lnTo>
                  <a:pt x="13588" y="967866"/>
                </a:lnTo>
                <a:lnTo>
                  <a:pt x="16715" y="965072"/>
                </a:lnTo>
                <a:lnTo>
                  <a:pt x="15366" y="965072"/>
                </a:lnTo>
                <a:lnTo>
                  <a:pt x="8127" y="956944"/>
                </a:lnTo>
                <a:lnTo>
                  <a:pt x="18720" y="954779"/>
                </a:lnTo>
                <a:lnTo>
                  <a:pt x="22626" y="942786"/>
                </a:lnTo>
                <a:close/>
              </a:path>
              <a:path w="1087120" h="971550">
                <a:moveTo>
                  <a:pt x="97916" y="938657"/>
                </a:moveTo>
                <a:lnTo>
                  <a:pt x="94487" y="939291"/>
                </a:lnTo>
                <a:lnTo>
                  <a:pt x="31053" y="952258"/>
                </a:lnTo>
                <a:lnTo>
                  <a:pt x="13588" y="967866"/>
                </a:lnTo>
                <a:lnTo>
                  <a:pt x="18037" y="967866"/>
                </a:lnTo>
                <a:lnTo>
                  <a:pt x="97027" y="951738"/>
                </a:lnTo>
                <a:lnTo>
                  <a:pt x="100457" y="951103"/>
                </a:lnTo>
                <a:lnTo>
                  <a:pt x="102742" y="947674"/>
                </a:lnTo>
                <a:lnTo>
                  <a:pt x="101980" y="944244"/>
                </a:lnTo>
                <a:lnTo>
                  <a:pt x="101346" y="940816"/>
                </a:lnTo>
                <a:lnTo>
                  <a:pt x="97916" y="938657"/>
                </a:lnTo>
                <a:close/>
              </a:path>
              <a:path w="1087120" h="971550">
                <a:moveTo>
                  <a:pt x="18720" y="954779"/>
                </a:moveTo>
                <a:lnTo>
                  <a:pt x="8127" y="956944"/>
                </a:lnTo>
                <a:lnTo>
                  <a:pt x="15366" y="965072"/>
                </a:lnTo>
                <a:lnTo>
                  <a:pt x="18720" y="954779"/>
                </a:lnTo>
                <a:close/>
              </a:path>
              <a:path w="1087120" h="971550">
                <a:moveTo>
                  <a:pt x="31053" y="952258"/>
                </a:moveTo>
                <a:lnTo>
                  <a:pt x="18720" y="954779"/>
                </a:lnTo>
                <a:lnTo>
                  <a:pt x="15366" y="965072"/>
                </a:lnTo>
                <a:lnTo>
                  <a:pt x="16715" y="965072"/>
                </a:lnTo>
                <a:lnTo>
                  <a:pt x="31053" y="952258"/>
                </a:lnTo>
                <a:close/>
              </a:path>
              <a:path w="1087120" h="971550">
                <a:moveTo>
                  <a:pt x="1068281" y="16791"/>
                </a:moveTo>
                <a:lnTo>
                  <a:pt x="1055912" y="19315"/>
                </a:lnTo>
                <a:lnTo>
                  <a:pt x="22626" y="942786"/>
                </a:lnTo>
                <a:lnTo>
                  <a:pt x="18720" y="954779"/>
                </a:lnTo>
                <a:lnTo>
                  <a:pt x="31053" y="952258"/>
                </a:lnTo>
                <a:lnTo>
                  <a:pt x="1064413" y="28720"/>
                </a:lnTo>
                <a:lnTo>
                  <a:pt x="1068281" y="16791"/>
                </a:lnTo>
                <a:close/>
              </a:path>
              <a:path w="1087120" h="971550">
                <a:moveTo>
                  <a:pt x="1085923" y="3682"/>
                </a:moveTo>
                <a:lnTo>
                  <a:pt x="1073403" y="3682"/>
                </a:lnTo>
                <a:lnTo>
                  <a:pt x="1081913" y="13081"/>
                </a:lnTo>
                <a:lnTo>
                  <a:pt x="1064413" y="28720"/>
                </a:lnTo>
                <a:lnTo>
                  <a:pt x="1044448" y="90297"/>
                </a:lnTo>
                <a:lnTo>
                  <a:pt x="1043304" y="93725"/>
                </a:lnTo>
                <a:lnTo>
                  <a:pt x="1045210" y="97281"/>
                </a:lnTo>
                <a:lnTo>
                  <a:pt x="1048512" y="98298"/>
                </a:lnTo>
                <a:lnTo>
                  <a:pt x="1051814" y="99441"/>
                </a:lnTo>
                <a:lnTo>
                  <a:pt x="1055370" y="97536"/>
                </a:lnTo>
                <a:lnTo>
                  <a:pt x="1056513" y="94233"/>
                </a:lnTo>
                <a:lnTo>
                  <a:pt x="1085923" y="3682"/>
                </a:lnTo>
                <a:close/>
              </a:path>
              <a:path w="1087120" h="971550">
                <a:moveTo>
                  <a:pt x="1087120" y="0"/>
                </a:moveTo>
                <a:lnTo>
                  <a:pt x="989964" y="19812"/>
                </a:lnTo>
                <a:lnTo>
                  <a:pt x="986536" y="20447"/>
                </a:lnTo>
                <a:lnTo>
                  <a:pt x="984250" y="23875"/>
                </a:lnTo>
                <a:lnTo>
                  <a:pt x="985012" y="27305"/>
                </a:lnTo>
                <a:lnTo>
                  <a:pt x="985647" y="30733"/>
                </a:lnTo>
                <a:lnTo>
                  <a:pt x="989076" y="32893"/>
                </a:lnTo>
                <a:lnTo>
                  <a:pt x="992504" y="32257"/>
                </a:lnTo>
                <a:lnTo>
                  <a:pt x="1055912" y="19315"/>
                </a:lnTo>
                <a:lnTo>
                  <a:pt x="1073403" y="3682"/>
                </a:lnTo>
                <a:lnTo>
                  <a:pt x="1085923" y="3682"/>
                </a:lnTo>
                <a:lnTo>
                  <a:pt x="1087120" y="0"/>
                </a:lnTo>
                <a:close/>
              </a:path>
              <a:path w="1087120" h="971550">
                <a:moveTo>
                  <a:pt x="1075933" y="6476"/>
                </a:moveTo>
                <a:lnTo>
                  <a:pt x="1071626" y="6476"/>
                </a:lnTo>
                <a:lnTo>
                  <a:pt x="1078991" y="14605"/>
                </a:lnTo>
                <a:lnTo>
                  <a:pt x="1068281" y="16791"/>
                </a:lnTo>
                <a:lnTo>
                  <a:pt x="1064413" y="28720"/>
                </a:lnTo>
                <a:lnTo>
                  <a:pt x="1081913" y="13081"/>
                </a:lnTo>
                <a:lnTo>
                  <a:pt x="1075933" y="6476"/>
                </a:lnTo>
                <a:close/>
              </a:path>
              <a:path w="1087120" h="971550">
                <a:moveTo>
                  <a:pt x="1073403" y="3682"/>
                </a:moveTo>
                <a:lnTo>
                  <a:pt x="1055912" y="19315"/>
                </a:lnTo>
                <a:lnTo>
                  <a:pt x="1068281" y="16791"/>
                </a:lnTo>
                <a:lnTo>
                  <a:pt x="1071626" y="6476"/>
                </a:lnTo>
                <a:lnTo>
                  <a:pt x="1075933" y="6476"/>
                </a:lnTo>
                <a:lnTo>
                  <a:pt x="1073403" y="3682"/>
                </a:lnTo>
                <a:close/>
              </a:path>
              <a:path w="1087120" h="971550">
                <a:moveTo>
                  <a:pt x="1071626" y="6476"/>
                </a:moveTo>
                <a:lnTo>
                  <a:pt x="1068281" y="16791"/>
                </a:lnTo>
                <a:lnTo>
                  <a:pt x="1078991" y="14605"/>
                </a:lnTo>
                <a:lnTo>
                  <a:pt x="1071626" y="6476"/>
                </a:lnTo>
                <a:close/>
              </a:path>
            </a:pathLst>
          </a:custGeom>
          <a:solidFill>
            <a:srgbClr val="497DB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196" name="object 29">
            <a:extLst>
              <a:ext uri="{FF2B5EF4-FFF2-40B4-BE49-F238E27FC236}">
                <a16:creationId xmlns:a16="http://schemas.microsoft.com/office/drawing/2014/main" id="{0F71E8D7-0C8B-EDF0-A190-BCF8F020C6C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54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6FC4CBD-E972-4B6E-A6F0-68582643152E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>
            <a:extLst>
              <a:ext uri="{FF2B5EF4-FFF2-40B4-BE49-F238E27FC236}">
                <a16:creationId xmlns:a16="http://schemas.microsoft.com/office/drawing/2014/main" id="{A43F4838-3F6C-1495-68F3-6681331A1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Process</a:t>
            </a:r>
            <a:endParaRPr lang="en-IN" altLang="en-US"/>
          </a:p>
        </p:txBody>
      </p:sp>
      <p:sp>
        <p:nvSpPr>
          <p:cNvPr id="45059" name="Content Placeholder 2">
            <a:extLst>
              <a:ext uri="{FF2B5EF4-FFF2-40B4-BE49-F238E27FC236}">
                <a16:creationId xmlns:a16="http://schemas.microsoft.com/office/drawing/2014/main" id="{8A11D574-207B-9425-FE91-64DEF8E145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/>
              <a:t>Replace the non-terminal in stack with the production found in M[X, a] in such a way that the leftmost symbol of right side of production is on the top of stack, i.e., the production has to be pushed to stack in reverse order. </a:t>
            </a:r>
          </a:p>
          <a:p>
            <a:r>
              <a:rPr lang="en-US" altLang="en-US" sz="2800"/>
              <a:t>Compare the top of stack symbol with input symbol. </a:t>
            </a:r>
          </a:p>
          <a:p>
            <a:r>
              <a:rPr lang="en-US" altLang="en-US" sz="2800"/>
              <a:t>If it matches, pop the symbol from stack and advance the pointer reading the input buffer. </a:t>
            </a:r>
          </a:p>
          <a:p>
            <a:r>
              <a:rPr lang="en-US" altLang="en-US" sz="2800"/>
              <a:t>If no match is found repeat from step 2. Stop parsing when the stack is empty (holds $) and input buffer reads end marker ($).</a:t>
            </a:r>
            <a:endParaRPr lang="en-IN" altLang="en-US" sz="28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>
            <a:extLst>
              <a:ext uri="{FF2B5EF4-FFF2-40B4-BE49-F238E27FC236}">
                <a16:creationId xmlns:a16="http://schemas.microsoft.com/office/drawing/2014/main" id="{E665B57C-9204-5272-8161-9A7DDDCC5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</a:t>
            </a:r>
            <a:endParaRPr lang="en-I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FB0A1-2BBC-9809-9EE9-EBEC4C1C6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Construct predictive parsing table for the grammar,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de-DE" dirty="0"/>
              <a:t>	E → E + T | T 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de-DE" dirty="0"/>
              <a:t>	T → T ∗ F | F 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de-DE" dirty="0"/>
              <a:t>	F → (E) | id 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de-DE" dirty="0"/>
              <a:t>	and parse the input id + id∗id.</a:t>
            </a:r>
            <a:endParaRPr lang="en-IN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>
            <a:extLst>
              <a:ext uri="{FF2B5EF4-FFF2-40B4-BE49-F238E27FC236}">
                <a16:creationId xmlns:a16="http://schemas.microsoft.com/office/drawing/2014/main" id="{85FEA567-17D1-C36E-2FB7-47153B60F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/>
              <a:t>Solution</a:t>
            </a:r>
          </a:p>
        </p:txBody>
      </p:sp>
      <p:sp>
        <p:nvSpPr>
          <p:cNvPr id="47107" name="Content Placeholder 2">
            <a:extLst>
              <a:ext uri="{FF2B5EF4-FFF2-40B4-BE49-F238E27FC236}">
                <a16:creationId xmlns:a16="http://schemas.microsoft.com/office/drawing/2014/main" id="{466A53EE-FA23-BD9A-4327-1DF1269FB1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28775"/>
            <a:ext cx="8229600" cy="4525963"/>
          </a:xfrm>
        </p:spPr>
        <p:txBody>
          <a:bodyPr/>
          <a:lstStyle/>
          <a:p>
            <a:r>
              <a:rPr lang="en-IN" altLang="en-US"/>
              <a:t>Step 1: Eliminate left-recursion</a:t>
            </a:r>
          </a:p>
          <a:p>
            <a:endParaRPr lang="en-IN" altLang="en-US"/>
          </a:p>
        </p:txBody>
      </p:sp>
      <p:pic>
        <p:nvPicPr>
          <p:cNvPr id="47108" name="Picture 4">
            <a:extLst>
              <a:ext uri="{FF2B5EF4-FFF2-40B4-BE49-F238E27FC236}">
                <a16:creationId xmlns:a16="http://schemas.microsoft.com/office/drawing/2014/main" id="{47C7B10B-1BD7-B08E-7601-D4E150BD31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2349500"/>
            <a:ext cx="4103687" cy="242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09" name="Picture 6">
            <a:extLst>
              <a:ext uri="{FF2B5EF4-FFF2-40B4-BE49-F238E27FC236}">
                <a16:creationId xmlns:a16="http://schemas.microsoft.com/office/drawing/2014/main" id="{21EECDFC-3F5B-1E59-4E79-6E3AAA185A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4211638"/>
            <a:ext cx="2808288" cy="1312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10" name="Picture 8">
            <a:extLst>
              <a:ext uri="{FF2B5EF4-FFF2-40B4-BE49-F238E27FC236}">
                <a16:creationId xmlns:a16="http://schemas.microsoft.com/office/drawing/2014/main" id="{3409695E-A2B7-C91A-B3AB-160E4FDACF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4925" y="5445125"/>
            <a:ext cx="3821113" cy="1223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>
            <a:extLst>
              <a:ext uri="{FF2B5EF4-FFF2-40B4-BE49-F238E27FC236}">
                <a16:creationId xmlns:a16="http://schemas.microsoft.com/office/drawing/2014/main" id="{AF29C8A8-87C7-75F0-949C-064AA8549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/>
              <a:t>Solution</a:t>
            </a:r>
          </a:p>
        </p:txBody>
      </p:sp>
      <p:sp>
        <p:nvSpPr>
          <p:cNvPr id="48131" name="Content Placeholder 2">
            <a:extLst>
              <a:ext uri="{FF2B5EF4-FFF2-40B4-BE49-F238E27FC236}">
                <a16:creationId xmlns:a16="http://schemas.microsoft.com/office/drawing/2014/main" id="{DAE250F4-9191-DF84-6FA9-8AE8949412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Step 2: Left-factoring No common prefixes for any production with same head, i.e., no need of left-factoring</a:t>
            </a:r>
            <a:endParaRPr lang="en-IN" alt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>
            <a:extLst>
              <a:ext uri="{FF2B5EF4-FFF2-40B4-BE49-F238E27FC236}">
                <a16:creationId xmlns:a16="http://schemas.microsoft.com/office/drawing/2014/main" id="{6F55D719-8347-5204-DCE6-230080737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/>
              <a:t>Step 3: Compute FIRST</a:t>
            </a:r>
          </a:p>
        </p:txBody>
      </p:sp>
      <p:sp>
        <p:nvSpPr>
          <p:cNvPr id="49155" name="Content Placeholder 2">
            <a:extLst>
              <a:ext uri="{FF2B5EF4-FFF2-40B4-BE49-F238E27FC236}">
                <a16:creationId xmlns:a16="http://schemas.microsoft.com/office/drawing/2014/main" id="{0452A830-FA8E-4C76-B9E0-31DA6F922F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altLang="en-US"/>
          </a:p>
        </p:txBody>
      </p:sp>
      <p:pic>
        <p:nvPicPr>
          <p:cNvPr id="49156" name="Picture 4">
            <a:extLst>
              <a:ext uri="{FF2B5EF4-FFF2-40B4-BE49-F238E27FC236}">
                <a16:creationId xmlns:a16="http://schemas.microsoft.com/office/drawing/2014/main" id="{6A75F499-C05E-8903-D704-6918D9BCEC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63" y="1196975"/>
            <a:ext cx="8224837" cy="527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>
            <a:extLst>
              <a:ext uri="{FF2B5EF4-FFF2-40B4-BE49-F238E27FC236}">
                <a16:creationId xmlns:a16="http://schemas.microsoft.com/office/drawing/2014/main" id="{E18A6343-85E7-FEDE-0DEA-7CBE9F9AA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/>
              <a:t>Step 3: Compute FIRST</a:t>
            </a:r>
          </a:p>
        </p:txBody>
      </p:sp>
      <p:sp>
        <p:nvSpPr>
          <p:cNvPr id="50179" name="Content Placeholder 2">
            <a:extLst>
              <a:ext uri="{FF2B5EF4-FFF2-40B4-BE49-F238E27FC236}">
                <a16:creationId xmlns:a16="http://schemas.microsoft.com/office/drawing/2014/main" id="{7D35CDA4-418B-444E-A434-F1FAD70963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altLang="en-US"/>
          </a:p>
        </p:txBody>
      </p:sp>
      <p:pic>
        <p:nvPicPr>
          <p:cNvPr id="50180" name="Picture 4">
            <a:extLst>
              <a:ext uri="{FF2B5EF4-FFF2-40B4-BE49-F238E27FC236}">
                <a16:creationId xmlns:a16="http://schemas.microsoft.com/office/drawing/2014/main" id="{CC2E6319-5A63-337F-D500-24DF5163E1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38313"/>
            <a:ext cx="8091488" cy="284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>
            <a:extLst>
              <a:ext uri="{FF2B5EF4-FFF2-40B4-BE49-F238E27FC236}">
                <a16:creationId xmlns:a16="http://schemas.microsoft.com/office/drawing/2014/main" id="{1E64B1A8-7D10-BDE4-9284-6BEBA16C0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/>
              <a:t>Step 4: Compute FOLLOW</a:t>
            </a:r>
          </a:p>
        </p:txBody>
      </p:sp>
      <p:pic>
        <p:nvPicPr>
          <p:cNvPr id="51203" name="Content Placeholder 4">
            <a:extLst>
              <a:ext uri="{FF2B5EF4-FFF2-40B4-BE49-F238E27FC236}">
                <a16:creationId xmlns:a16="http://schemas.microsoft.com/office/drawing/2014/main" id="{C28E2999-6126-E8C9-BFA2-3AAEBAC22C2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46100" y="1417638"/>
            <a:ext cx="8140700" cy="4171950"/>
          </a:xfr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>
            <a:extLst>
              <a:ext uri="{FF2B5EF4-FFF2-40B4-BE49-F238E27FC236}">
                <a16:creationId xmlns:a16="http://schemas.microsoft.com/office/drawing/2014/main" id="{20B98606-4560-2494-3A47-48A74FB76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/>
              <a:t>Step 4: Compute FOLLOW</a:t>
            </a:r>
          </a:p>
        </p:txBody>
      </p:sp>
      <p:pic>
        <p:nvPicPr>
          <p:cNvPr id="52227" name="Content Placeholder 4">
            <a:extLst>
              <a:ext uri="{FF2B5EF4-FFF2-40B4-BE49-F238E27FC236}">
                <a16:creationId xmlns:a16="http://schemas.microsoft.com/office/drawing/2014/main" id="{5F8F42C1-8625-0ABF-14DA-5AF66A63A3C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15975" y="1331913"/>
            <a:ext cx="6924675" cy="5526087"/>
          </a:xfr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>
            <a:extLst>
              <a:ext uri="{FF2B5EF4-FFF2-40B4-BE49-F238E27FC236}">
                <a16:creationId xmlns:a16="http://schemas.microsoft.com/office/drawing/2014/main" id="{374D3082-DEE2-BF0C-51CD-E46585B5B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/>
              <a:t>Step 4: Compute FOLLOW</a:t>
            </a:r>
          </a:p>
        </p:txBody>
      </p:sp>
      <p:pic>
        <p:nvPicPr>
          <p:cNvPr id="53251" name="Content Placeholder 4">
            <a:extLst>
              <a:ext uri="{FF2B5EF4-FFF2-40B4-BE49-F238E27FC236}">
                <a16:creationId xmlns:a16="http://schemas.microsoft.com/office/drawing/2014/main" id="{859CD233-5B41-A0BB-C69C-D48C395293C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1628775"/>
            <a:ext cx="8342313" cy="4321175"/>
          </a:xfr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>
            <a:extLst>
              <a:ext uri="{FF2B5EF4-FFF2-40B4-BE49-F238E27FC236}">
                <a16:creationId xmlns:a16="http://schemas.microsoft.com/office/drawing/2014/main" id="{CD136036-501E-A2F3-0251-528E09A39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Step 5: Construct parsing table</a:t>
            </a:r>
            <a:endParaRPr lang="en-IN" altLang="en-US"/>
          </a:p>
        </p:txBody>
      </p:sp>
      <p:pic>
        <p:nvPicPr>
          <p:cNvPr id="54275" name="Content Placeholder 4">
            <a:extLst>
              <a:ext uri="{FF2B5EF4-FFF2-40B4-BE49-F238E27FC236}">
                <a16:creationId xmlns:a16="http://schemas.microsoft.com/office/drawing/2014/main" id="{BCCAC68D-7E21-8E0B-C1A7-E810E6E348E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11188" y="1628775"/>
            <a:ext cx="8404225" cy="3168650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>
            <a:extLst>
              <a:ext uri="{FF2B5EF4-FFF2-40B4-BE49-F238E27FC236}">
                <a16:creationId xmlns:a16="http://schemas.microsoft.com/office/drawing/2014/main" id="{D9433EAC-28AF-6674-EB4D-CCBE6B95CE8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FC968AA-6B9B-46CB-A3B3-430F5914A11F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1D3FEFA2-D0EF-C02A-6D3E-6C333DC7C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Syntax Analyzer</a:t>
            </a:r>
          </a:p>
        </p:txBody>
      </p:sp>
      <p:sp>
        <p:nvSpPr>
          <p:cNvPr id="260099" name="Rectangle 3">
            <a:extLst>
              <a:ext uri="{FF2B5EF4-FFF2-40B4-BE49-F238E27FC236}">
                <a16:creationId xmlns:a16="http://schemas.microsoft.com/office/drawing/2014/main" id="{7B5204ED-46E3-50D8-FE19-7BF3BBF382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000" i="1" dirty="0"/>
              <a:t>Syntax Analyzer</a:t>
            </a:r>
            <a:r>
              <a:rPr lang="en-US" sz="2000" dirty="0"/>
              <a:t> creates the syntactic structure of the given source program.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2000" dirty="0"/>
              <a:t>This syntactic structure is mostly a </a:t>
            </a:r>
            <a:r>
              <a:rPr lang="en-US" sz="2000" i="1" dirty="0"/>
              <a:t>parse tree</a:t>
            </a:r>
            <a:r>
              <a:rPr lang="en-US" sz="2000" dirty="0"/>
              <a:t>.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2000" dirty="0"/>
              <a:t>Syntax Analyzer is also known as </a:t>
            </a:r>
            <a:r>
              <a:rPr lang="en-US" sz="2000" i="1" dirty="0"/>
              <a:t>parser</a:t>
            </a:r>
            <a:r>
              <a:rPr lang="en-US" sz="2000" dirty="0"/>
              <a:t>.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2000" dirty="0"/>
              <a:t>The syntax of a programming is described by a </a:t>
            </a:r>
            <a:r>
              <a:rPr lang="en-US" sz="2000" i="1" dirty="0"/>
              <a:t>context-free grammar (CFG)</a:t>
            </a:r>
            <a:r>
              <a:rPr lang="en-US" sz="2000" dirty="0"/>
              <a:t>. We will use BNF (Backus-Naur Form) notation in the description of CFGs.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2000" dirty="0"/>
              <a:t>The syntax analyzer (parser) checks whether a given source program satisfies the rules implied by a context-free grammar or not.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sz="1600" dirty="0"/>
              <a:t>If it satisfies, the parser creates the parse tree of that program.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sz="1600" dirty="0"/>
              <a:t>Otherwise the parser gives the error messages.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2000" dirty="0"/>
              <a:t>A context-free grammar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sz="1600" dirty="0"/>
              <a:t>gives a precise syntactic specification of a programming language.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sz="1600" dirty="0"/>
              <a:t>the design of the grammar is an initial phase of the design of a compiler.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sz="2000" i="1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>
            <a:extLst>
              <a:ext uri="{FF2B5EF4-FFF2-40B4-BE49-F238E27FC236}">
                <a16:creationId xmlns:a16="http://schemas.microsoft.com/office/drawing/2014/main" id="{6AEDBE44-C5D3-BFAE-55D9-0B70EFBAC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Step 6: Parse the given input</a:t>
            </a:r>
            <a:endParaRPr lang="en-IN" altLang="en-US"/>
          </a:p>
        </p:txBody>
      </p:sp>
      <p:sp>
        <p:nvSpPr>
          <p:cNvPr id="55299" name="Content Placeholder 2">
            <a:extLst>
              <a:ext uri="{FF2B5EF4-FFF2-40B4-BE49-F238E27FC236}">
                <a16:creationId xmlns:a16="http://schemas.microsoft.com/office/drawing/2014/main" id="{4059E489-B02F-B5BD-479E-EFD278185E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altLang="en-US"/>
          </a:p>
        </p:txBody>
      </p:sp>
      <p:pic>
        <p:nvPicPr>
          <p:cNvPr id="55300" name="Picture 4">
            <a:extLst>
              <a:ext uri="{FF2B5EF4-FFF2-40B4-BE49-F238E27FC236}">
                <a16:creationId xmlns:a16="http://schemas.microsoft.com/office/drawing/2014/main" id="{46FA4EB5-7A6F-D5A1-D310-440224CB5D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50" y="1052513"/>
            <a:ext cx="6553200" cy="553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>
            <a:extLst>
              <a:ext uri="{FF2B5EF4-FFF2-40B4-BE49-F238E27FC236}">
                <a16:creationId xmlns:a16="http://schemas.microsoft.com/office/drawing/2014/main" id="{1B8AF5D5-C1F1-B5AD-AD50-144395F24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altLang="en-US"/>
          </a:p>
        </p:txBody>
      </p:sp>
      <p:sp>
        <p:nvSpPr>
          <p:cNvPr id="56323" name="Content Placeholder 2">
            <a:extLst>
              <a:ext uri="{FF2B5EF4-FFF2-40B4-BE49-F238E27FC236}">
                <a16:creationId xmlns:a16="http://schemas.microsoft.com/office/drawing/2014/main" id="{ABE79D3A-5695-4BD1-C336-F1BB58726E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altLang="en-US"/>
          </a:p>
        </p:txBody>
      </p:sp>
      <p:pic>
        <p:nvPicPr>
          <p:cNvPr id="56324" name="Picture 4">
            <a:extLst>
              <a:ext uri="{FF2B5EF4-FFF2-40B4-BE49-F238E27FC236}">
                <a16:creationId xmlns:a16="http://schemas.microsoft.com/office/drawing/2014/main" id="{3A85F8E9-8267-E8C2-97C3-7B16803B19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57175"/>
            <a:ext cx="6059488" cy="664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>
            <a:extLst>
              <a:ext uri="{FF2B5EF4-FFF2-40B4-BE49-F238E27FC236}">
                <a16:creationId xmlns:a16="http://schemas.microsoft.com/office/drawing/2014/main" id="{14EA9670-4E20-CC7D-DBE9-0EF8C151E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2</a:t>
            </a:r>
            <a:endParaRPr lang="en-I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D73828-24A4-F53F-7829-4A98848597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Construct predictive parsing table for the grammar,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dirty="0"/>
              <a:t>		 S → S(S)S | ε 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dirty="0"/>
              <a:t>	with the input (( ) ( )).</a:t>
            </a:r>
            <a:endParaRPr lang="en-IN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D288AA5C-3E62-9FD7-43FA-105081C3B54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40050" y="271463"/>
            <a:ext cx="3260725" cy="928687"/>
          </a:xfrm>
        </p:spPr>
        <p:txBody>
          <a:bodyPr tIns="13335" rtlCol="0">
            <a:normAutofit fontScale="90000"/>
          </a:bodyPr>
          <a:lstStyle/>
          <a:p>
            <a:pPr marL="12700" eaLnBrk="1" fontAlgn="auto" hangingPunct="1">
              <a:spcBef>
                <a:spcPts val="105"/>
              </a:spcBef>
              <a:spcAft>
                <a:spcPts val="0"/>
              </a:spcAft>
              <a:defRPr/>
            </a:pPr>
            <a:r>
              <a:rPr spc="-20" dirty="0"/>
              <a:t>Error</a:t>
            </a:r>
            <a:r>
              <a:rPr spc="-65" dirty="0"/>
              <a:t> </a:t>
            </a:r>
            <a:r>
              <a:rPr dirty="0"/>
              <a:t>handling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353E52A4-F3DD-6262-6F3F-DA08E916BD5A}"/>
              </a:ext>
            </a:extLst>
          </p:cNvPr>
          <p:cNvSpPr txBox="1"/>
          <p:nvPr/>
        </p:nvSpPr>
        <p:spPr>
          <a:xfrm>
            <a:off x="531813" y="1357313"/>
            <a:ext cx="7121525" cy="3052762"/>
          </a:xfrm>
          <a:prstGeom prst="rect">
            <a:avLst/>
          </a:prstGeom>
        </p:spPr>
        <p:txBody>
          <a:bodyPr lIns="0" tIns="74930" rIns="0" bIns="0">
            <a:spAutoFit/>
          </a:bodyPr>
          <a:lstStyle/>
          <a:p>
            <a:pPr marL="355600" indent="-343535" eaLnBrk="1" fontAlgn="auto" hangingPunct="1">
              <a:spcBef>
                <a:spcPts val="590"/>
              </a:spcBef>
              <a:spcAft>
                <a:spcPts val="0"/>
              </a:spcAft>
              <a:buFont typeface="Arial"/>
              <a:buChar char="•"/>
              <a:tabLst>
                <a:tab pos="355600" algn="l"/>
                <a:tab pos="356235" algn="l"/>
              </a:tabLst>
              <a:defRPr/>
            </a:pPr>
            <a:r>
              <a:rPr sz="2000" spc="-5" dirty="0">
                <a:latin typeface="Calibri"/>
                <a:cs typeface="Calibri"/>
              </a:rPr>
              <a:t>Common </a:t>
            </a:r>
            <a:r>
              <a:rPr sz="2000" spc="-10" dirty="0">
                <a:latin typeface="Calibri"/>
                <a:cs typeface="Calibri"/>
              </a:rPr>
              <a:t>programming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errors</a:t>
            </a:r>
            <a:endParaRPr sz="2000">
              <a:latin typeface="Calibri"/>
              <a:cs typeface="Calibri"/>
            </a:endParaRPr>
          </a:p>
          <a:p>
            <a:pPr marL="756285" lvl="1" indent="-287020" eaLnBrk="1" fontAlgn="auto" hangingPunct="1">
              <a:spcBef>
                <a:spcPts val="440"/>
              </a:spcBef>
              <a:spcAft>
                <a:spcPts val="0"/>
              </a:spcAft>
              <a:buFont typeface="Arial"/>
              <a:buChar char="–"/>
              <a:tabLst>
                <a:tab pos="756285" algn="l"/>
                <a:tab pos="756920" algn="l"/>
              </a:tabLst>
              <a:defRPr/>
            </a:pPr>
            <a:r>
              <a:rPr spc="-10" dirty="0">
                <a:latin typeface="Calibri"/>
                <a:cs typeface="Calibri"/>
              </a:rPr>
              <a:t>Lexical</a:t>
            </a:r>
            <a:r>
              <a:rPr dirty="0">
                <a:latin typeface="Calibri"/>
                <a:cs typeface="Calibri"/>
              </a:rPr>
              <a:t> </a:t>
            </a:r>
            <a:r>
              <a:rPr spc="-15" dirty="0">
                <a:latin typeface="Calibri"/>
                <a:cs typeface="Calibri"/>
              </a:rPr>
              <a:t>errors</a:t>
            </a:r>
            <a:endParaRPr>
              <a:latin typeface="Calibri"/>
              <a:cs typeface="Calibri"/>
            </a:endParaRPr>
          </a:p>
          <a:p>
            <a:pPr marL="756285" lvl="1" indent="-287020" eaLnBrk="1" fontAlgn="auto" hangingPunct="1">
              <a:spcBef>
                <a:spcPts val="434"/>
              </a:spcBef>
              <a:spcAft>
                <a:spcPts val="0"/>
              </a:spcAft>
              <a:buFont typeface="Arial"/>
              <a:buChar char="–"/>
              <a:tabLst>
                <a:tab pos="756285" algn="l"/>
                <a:tab pos="756920" algn="l"/>
              </a:tabLst>
              <a:defRPr/>
            </a:pPr>
            <a:r>
              <a:rPr spc="-10" dirty="0">
                <a:latin typeface="Calibri"/>
                <a:cs typeface="Calibri"/>
              </a:rPr>
              <a:t>Syntactic</a:t>
            </a:r>
            <a:r>
              <a:rPr spc="-75" dirty="0">
                <a:latin typeface="Calibri"/>
                <a:cs typeface="Calibri"/>
              </a:rPr>
              <a:t> </a:t>
            </a:r>
            <a:r>
              <a:rPr spc="-15" dirty="0">
                <a:latin typeface="Calibri"/>
                <a:cs typeface="Calibri"/>
              </a:rPr>
              <a:t>errors</a:t>
            </a:r>
            <a:endParaRPr>
              <a:latin typeface="Calibri"/>
              <a:cs typeface="Calibri"/>
            </a:endParaRPr>
          </a:p>
          <a:p>
            <a:pPr marL="756285" lvl="1" indent="-287020" eaLnBrk="1" fontAlgn="auto" hangingPunct="1">
              <a:spcBef>
                <a:spcPts val="430"/>
              </a:spcBef>
              <a:spcAft>
                <a:spcPts val="0"/>
              </a:spcAft>
              <a:buFont typeface="Arial"/>
              <a:buChar char="–"/>
              <a:tabLst>
                <a:tab pos="756285" algn="l"/>
                <a:tab pos="756920" algn="l"/>
              </a:tabLst>
              <a:defRPr/>
            </a:pPr>
            <a:r>
              <a:rPr spc="-5" dirty="0">
                <a:latin typeface="Calibri"/>
                <a:cs typeface="Calibri"/>
              </a:rPr>
              <a:t>Semantic</a:t>
            </a:r>
            <a:r>
              <a:rPr spc="-90" dirty="0">
                <a:latin typeface="Calibri"/>
                <a:cs typeface="Calibri"/>
              </a:rPr>
              <a:t> </a:t>
            </a:r>
            <a:r>
              <a:rPr spc="-15" dirty="0">
                <a:latin typeface="Calibri"/>
                <a:cs typeface="Calibri"/>
              </a:rPr>
              <a:t>errors</a:t>
            </a:r>
            <a:endParaRPr>
              <a:latin typeface="Calibri"/>
              <a:cs typeface="Calibri"/>
            </a:endParaRPr>
          </a:p>
          <a:p>
            <a:pPr marL="756285" lvl="1" indent="-287020" eaLnBrk="1" fontAlgn="auto" hangingPunct="1">
              <a:spcBef>
                <a:spcPts val="434"/>
              </a:spcBef>
              <a:spcAft>
                <a:spcPts val="0"/>
              </a:spcAft>
              <a:buFont typeface="Arial"/>
              <a:buChar char="–"/>
              <a:tabLst>
                <a:tab pos="756285" algn="l"/>
                <a:tab pos="756920" algn="l"/>
              </a:tabLst>
              <a:defRPr/>
            </a:pPr>
            <a:r>
              <a:rPr spc="-10" dirty="0">
                <a:latin typeface="Calibri"/>
                <a:cs typeface="Calibri"/>
              </a:rPr>
              <a:t>Lexical</a:t>
            </a:r>
            <a:r>
              <a:rPr dirty="0">
                <a:latin typeface="Calibri"/>
                <a:cs typeface="Calibri"/>
              </a:rPr>
              <a:t> </a:t>
            </a:r>
            <a:r>
              <a:rPr spc="-15" dirty="0">
                <a:latin typeface="Calibri"/>
                <a:cs typeface="Calibri"/>
              </a:rPr>
              <a:t>errors</a:t>
            </a:r>
            <a:endParaRPr>
              <a:latin typeface="Calibri"/>
              <a:cs typeface="Calibri"/>
            </a:endParaRPr>
          </a:p>
          <a:p>
            <a:pPr marL="355600" indent="-343535" eaLnBrk="1" fontAlgn="auto" hangingPunct="1">
              <a:spcBef>
                <a:spcPts val="470"/>
              </a:spcBef>
              <a:spcAft>
                <a:spcPts val="0"/>
              </a:spcAft>
              <a:buFont typeface="Arial"/>
              <a:buChar char="•"/>
              <a:tabLst>
                <a:tab pos="355600" algn="l"/>
                <a:tab pos="356235" algn="l"/>
              </a:tabLst>
              <a:defRPr/>
            </a:pPr>
            <a:r>
              <a:rPr sz="2000" spc="-10" dirty="0">
                <a:latin typeface="Calibri"/>
                <a:cs typeface="Calibri"/>
              </a:rPr>
              <a:t>Error </a:t>
            </a:r>
            <a:r>
              <a:rPr sz="2000" spc="-5" dirty="0">
                <a:latin typeface="Calibri"/>
                <a:cs typeface="Calibri"/>
              </a:rPr>
              <a:t>handler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goals</a:t>
            </a:r>
            <a:endParaRPr sz="2000">
              <a:latin typeface="Calibri"/>
              <a:cs typeface="Calibri"/>
            </a:endParaRPr>
          </a:p>
          <a:p>
            <a:pPr marL="756285" lvl="1" indent="-287020" eaLnBrk="1" fontAlgn="auto" hangingPunct="1">
              <a:spcBef>
                <a:spcPts val="445"/>
              </a:spcBef>
              <a:spcAft>
                <a:spcPts val="0"/>
              </a:spcAft>
              <a:buFont typeface="Arial"/>
              <a:buChar char="–"/>
              <a:tabLst>
                <a:tab pos="756285" algn="l"/>
                <a:tab pos="756920" algn="l"/>
              </a:tabLst>
              <a:defRPr/>
            </a:pPr>
            <a:r>
              <a:rPr spc="-10" dirty="0">
                <a:latin typeface="Calibri"/>
                <a:cs typeface="Calibri"/>
              </a:rPr>
              <a:t>Report </a:t>
            </a:r>
            <a:r>
              <a:rPr dirty="0">
                <a:latin typeface="Calibri"/>
                <a:cs typeface="Calibri"/>
              </a:rPr>
              <a:t>the </a:t>
            </a:r>
            <a:r>
              <a:rPr spc="-5" dirty="0">
                <a:latin typeface="Calibri"/>
                <a:cs typeface="Calibri"/>
              </a:rPr>
              <a:t>presence of </a:t>
            </a:r>
            <a:r>
              <a:rPr spc="-15" dirty="0">
                <a:latin typeface="Calibri"/>
                <a:cs typeface="Calibri"/>
              </a:rPr>
              <a:t>errors </a:t>
            </a:r>
            <a:r>
              <a:rPr spc="-5" dirty="0">
                <a:latin typeface="Calibri"/>
                <a:cs typeface="Calibri"/>
              </a:rPr>
              <a:t>clearly </a:t>
            </a:r>
            <a:r>
              <a:rPr dirty="0">
                <a:latin typeface="Calibri"/>
                <a:cs typeface="Calibri"/>
              </a:rPr>
              <a:t>and</a:t>
            </a:r>
            <a:r>
              <a:rPr spc="7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accurately</a:t>
            </a:r>
            <a:endParaRPr>
              <a:latin typeface="Calibri"/>
              <a:cs typeface="Calibri"/>
            </a:endParaRPr>
          </a:p>
          <a:p>
            <a:pPr marL="756285" lvl="1" indent="-287020" eaLnBrk="1" fontAlgn="auto" hangingPunct="1">
              <a:spcBef>
                <a:spcPts val="430"/>
              </a:spcBef>
              <a:spcAft>
                <a:spcPts val="0"/>
              </a:spcAft>
              <a:buFont typeface="Arial"/>
              <a:buChar char="–"/>
              <a:tabLst>
                <a:tab pos="756285" algn="l"/>
                <a:tab pos="756920" algn="l"/>
              </a:tabLst>
              <a:defRPr/>
            </a:pPr>
            <a:r>
              <a:rPr spc="-15" dirty="0">
                <a:latin typeface="Calibri"/>
                <a:cs typeface="Calibri"/>
              </a:rPr>
              <a:t>Recover </a:t>
            </a:r>
            <a:r>
              <a:rPr spc="-10" dirty="0">
                <a:latin typeface="Calibri"/>
                <a:cs typeface="Calibri"/>
              </a:rPr>
              <a:t>from </a:t>
            </a:r>
            <a:r>
              <a:rPr dirty="0">
                <a:latin typeface="Calibri"/>
                <a:cs typeface="Calibri"/>
              </a:rPr>
              <a:t>each </a:t>
            </a:r>
            <a:r>
              <a:rPr spc="-10" dirty="0">
                <a:latin typeface="Calibri"/>
                <a:cs typeface="Calibri"/>
              </a:rPr>
              <a:t>error </a:t>
            </a:r>
            <a:r>
              <a:rPr spc="-5" dirty="0">
                <a:latin typeface="Calibri"/>
                <a:cs typeface="Calibri"/>
              </a:rPr>
              <a:t>quickly enough </a:t>
            </a:r>
            <a:r>
              <a:rPr spc="-10" dirty="0">
                <a:latin typeface="Calibri"/>
                <a:cs typeface="Calibri"/>
              </a:rPr>
              <a:t>to detect </a:t>
            </a:r>
            <a:r>
              <a:rPr spc="-5" dirty="0">
                <a:latin typeface="Calibri"/>
                <a:cs typeface="Calibri"/>
              </a:rPr>
              <a:t>subsequent</a:t>
            </a:r>
            <a:r>
              <a:rPr spc="120" dirty="0">
                <a:latin typeface="Calibri"/>
                <a:cs typeface="Calibri"/>
              </a:rPr>
              <a:t> </a:t>
            </a:r>
            <a:r>
              <a:rPr spc="-15" dirty="0">
                <a:latin typeface="Calibri"/>
                <a:cs typeface="Calibri"/>
              </a:rPr>
              <a:t>errors</a:t>
            </a:r>
            <a:endParaRPr>
              <a:latin typeface="Calibri"/>
              <a:cs typeface="Calibri"/>
            </a:endParaRPr>
          </a:p>
          <a:p>
            <a:pPr marL="756285" lvl="1" indent="-287020" eaLnBrk="1" fontAlgn="auto" hangingPunct="1">
              <a:spcBef>
                <a:spcPts val="434"/>
              </a:spcBef>
              <a:spcAft>
                <a:spcPts val="0"/>
              </a:spcAft>
              <a:buFont typeface="Arial"/>
              <a:buChar char="–"/>
              <a:tabLst>
                <a:tab pos="756285" algn="l"/>
                <a:tab pos="756920" algn="l"/>
              </a:tabLst>
              <a:defRPr/>
            </a:pPr>
            <a:r>
              <a:rPr dirty="0">
                <a:latin typeface="Calibri"/>
                <a:cs typeface="Calibri"/>
              </a:rPr>
              <a:t>Add </a:t>
            </a:r>
            <a:r>
              <a:rPr spc="-5" dirty="0">
                <a:latin typeface="Calibri"/>
                <a:cs typeface="Calibri"/>
              </a:rPr>
              <a:t>minimal overhead </a:t>
            </a:r>
            <a:r>
              <a:rPr spc="-10" dirty="0">
                <a:latin typeface="Calibri"/>
                <a:cs typeface="Calibri"/>
              </a:rPr>
              <a:t>to </a:t>
            </a:r>
            <a:r>
              <a:rPr dirty="0">
                <a:latin typeface="Calibri"/>
                <a:cs typeface="Calibri"/>
              </a:rPr>
              <a:t>the </a:t>
            </a:r>
            <a:r>
              <a:rPr spc="-5" dirty="0">
                <a:latin typeface="Calibri"/>
                <a:cs typeface="Calibri"/>
              </a:rPr>
              <a:t>processing of </a:t>
            </a:r>
            <a:r>
              <a:rPr spc="-10" dirty="0">
                <a:latin typeface="Calibri"/>
                <a:cs typeface="Calibri"/>
              </a:rPr>
              <a:t>correct</a:t>
            </a:r>
            <a:r>
              <a:rPr spc="60" dirty="0">
                <a:latin typeface="Calibri"/>
                <a:cs typeface="Calibri"/>
              </a:rPr>
              <a:t> </a:t>
            </a:r>
            <a:r>
              <a:rPr spc="-15" dirty="0">
                <a:latin typeface="Calibri"/>
                <a:cs typeface="Calibri"/>
              </a:rPr>
              <a:t>programs</a:t>
            </a:r>
            <a:endParaRPr>
              <a:latin typeface="Calibri"/>
              <a:cs typeface="Calibri"/>
            </a:endParaRPr>
          </a:p>
        </p:txBody>
      </p:sp>
      <p:sp>
        <p:nvSpPr>
          <p:cNvPr id="58372" name="object 5">
            <a:extLst>
              <a:ext uri="{FF2B5EF4-FFF2-40B4-BE49-F238E27FC236}">
                <a16:creationId xmlns:a16="http://schemas.microsoft.com/office/drawing/2014/main" id="{94162013-E50D-94F8-51D2-AFB8157C78E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81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6133028-4234-4048-8EA2-7BA50F9988D8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53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>
            <a:extLst>
              <a:ext uri="{FF2B5EF4-FFF2-40B4-BE49-F238E27FC236}">
                <a16:creationId xmlns:a16="http://schemas.microsoft.com/office/drawing/2014/main" id="{9DAD4777-6296-1B4B-83E0-2746076AF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/>
              <a:t>Error Recovery Strategies</a:t>
            </a:r>
          </a:p>
        </p:txBody>
      </p:sp>
      <p:sp>
        <p:nvSpPr>
          <p:cNvPr id="59395" name="Content Placeholder 2">
            <a:extLst>
              <a:ext uri="{FF2B5EF4-FFF2-40B4-BE49-F238E27FC236}">
                <a16:creationId xmlns:a16="http://schemas.microsoft.com/office/drawing/2014/main" id="{1A56B476-67FD-8772-3467-1849B32446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Error recovery strategies are used by the parser to recover from errors once it is detected. </a:t>
            </a:r>
          </a:p>
          <a:p>
            <a:r>
              <a:rPr lang="en-US" altLang="en-US"/>
              <a:t>The simplest recovery strategy is to quit parsing with an error message for the first error itself</a:t>
            </a:r>
            <a:endParaRPr lang="en-IN" altLang="en-US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>
            <a:extLst>
              <a:ext uri="{FF2B5EF4-FFF2-40B4-BE49-F238E27FC236}">
                <a16:creationId xmlns:a16="http://schemas.microsoft.com/office/drawing/2014/main" id="{17389AFA-EB9D-A576-510B-6042282D2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225"/>
            <a:ext cx="8229600" cy="1143000"/>
          </a:xfrm>
        </p:spPr>
        <p:txBody>
          <a:bodyPr/>
          <a:lstStyle/>
          <a:p>
            <a:r>
              <a:rPr lang="en-US" altLang="en-US"/>
              <a:t>Panic Mode Recovery</a:t>
            </a:r>
            <a:endParaRPr lang="en-IN" altLang="en-US"/>
          </a:p>
        </p:txBody>
      </p:sp>
      <p:sp>
        <p:nvSpPr>
          <p:cNvPr id="60419" name="Content Placeholder 2">
            <a:extLst>
              <a:ext uri="{FF2B5EF4-FFF2-40B4-BE49-F238E27FC236}">
                <a16:creationId xmlns:a16="http://schemas.microsoft.com/office/drawing/2014/main" id="{E33CCB8B-E380-DFFB-FBE6-AC6E161DF2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65225"/>
            <a:ext cx="8229600" cy="4525963"/>
          </a:xfrm>
        </p:spPr>
        <p:txBody>
          <a:bodyPr/>
          <a:lstStyle/>
          <a:p>
            <a:r>
              <a:rPr lang="en-US" altLang="en-US" sz="2400"/>
              <a:t>Panic mode error recovery is the easiest method of error-recovering strategy which prevents the parser from developing infinite loops. </a:t>
            </a:r>
          </a:p>
          <a:p>
            <a:r>
              <a:rPr lang="en-US" altLang="en-US" sz="2400"/>
              <a:t>When parser finds an error in the statement, it ignores the rest of the statement by not processing the input. </a:t>
            </a:r>
          </a:p>
          <a:p>
            <a:r>
              <a:rPr lang="en-US" altLang="en-US" sz="2400"/>
              <a:t>The parser intends to find designated set of synchronizing tokens by discarding input symbols one at a time. </a:t>
            </a:r>
          </a:p>
          <a:p>
            <a:r>
              <a:rPr lang="en-US" altLang="en-US" sz="2400"/>
              <a:t>Synchronizing tokens may be delimiters, semicolon or } whose role in source program is clear. </a:t>
            </a:r>
          </a:p>
          <a:p>
            <a:r>
              <a:rPr lang="en-US" altLang="en-US" sz="2400"/>
              <a:t>Advantages </a:t>
            </a:r>
          </a:p>
          <a:p>
            <a:pPr lvl="1"/>
            <a:r>
              <a:rPr lang="en-US" altLang="en-US" sz="2000"/>
              <a:t>Simplicity. Never get into infinite loop.</a:t>
            </a:r>
          </a:p>
          <a:p>
            <a:r>
              <a:rPr lang="en-US" altLang="en-US" sz="2400"/>
              <a:t>Disadvantage </a:t>
            </a:r>
          </a:p>
          <a:p>
            <a:pPr lvl="1"/>
            <a:r>
              <a:rPr lang="en-US" altLang="en-US" sz="2000"/>
              <a:t>Additional errors cannot be checked as some of the input symbols will be skipped.</a:t>
            </a:r>
            <a:endParaRPr lang="en-IN" altLang="en-US" sz="200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>
            <a:extLst>
              <a:ext uri="{FF2B5EF4-FFF2-40B4-BE49-F238E27FC236}">
                <a16:creationId xmlns:a16="http://schemas.microsoft.com/office/drawing/2014/main" id="{236E3A3D-391D-9412-7D15-E441B9196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Phrase Level Recovery</a:t>
            </a:r>
            <a:endParaRPr lang="en-IN" altLang="en-US"/>
          </a:p>
        </p:txBody>
      </p:sp>
      <p:sp>
        <p:nvSpPr>
          <p:cNvPr id="61443" name="Content Placeholder 2">
            <a:extLst>
              <a:ext uri="{FF2B5EF4-FFF2-40B4-BE49-F238E27FC236}">
                <a16:creationId xmlns:a16="http://schemas.microsoft.com/office/drawing/2014/main" id="{6D7F2485-D6BA-4530-D46A-3D406668E6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Parser performs local correction on the remaining input when an error is detected.</a:t>
            </a:r>
          </a:p>
          <a:p>
            <a:pPr lvl="1"/>
            <a:r>
              <a:rPr lang="en-US" altLang="en-US"/>
              <a:t>When a parser finds an error, it tries to take corrective measures so that the rest of inputs of statement allow the parser to parse ahead. </a:t>
            </a:r>
          </a:p>
          <a:p>
            <a:pPr lvl="1"/>
            <a:r>
              <a:rPr lang="en-US" altLang="en-US"/>
              <a:t>One wrong correction will lead to an infinite loop.</a:t>
            </a:r>
          </a:p>
          <a:p>
            <a:pPr lvl="1"/>
            <a:r>
              <a:rPr lang="en-US" altLang="en-US"/>
              <a:t>The local correction may be </a:t>
            </a:r>
          </a:p>
          <a:p>
            <a:pPr lvl="2"/>
            <a:r>
              <a:rPr lang="en-US" altLang="en-US"/>
              <a:t>Replacing a prefix by some string. </a:t>
            </a:r>
          </a:p>
          <a:p>
            <a:pPr lvl="2"/>
            <a:r>
              <a:rPr lang="en-US" altLang="en-US"/>
              <a:t>Replacing comma by semicolon. </a:t>
            </a:r>
          </a:p>
          <a:p>
            <a:pPr lvl="2"/>
            <a:r>
              <a:rPr lang="en-US" altLang="en-US"/>
              <a:t>Deleting extraneous semicolon. </a:t>
            </a:r>
          </a:p>
          <a:p>
            <a:pPr lvl="2"/>
            <a:r>
              <a:rPr lang="en-US" altLang="en-US"/>
              <a:t>Insert missing semicolon.</a:t>
            </a:r>
            <a:endParaRPr lang="en-IN" altLang="en-US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>
            <a:extLst>
              <a:ext uri="{FF2B5EF4-FFF2-40B4-BE49-F238E27FC236}">
                <a16:creationId xmlns:a16="http://schemas.microsoft.com/office/drawing/2014/main" id="{F86D1914-9DB2-9C7C-205B-03583FDB8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Phrase Level Recovery</a:t>
            </a:r>
            <a:endParaRPr lang="en-IN" altLang="en-US"/>
          </a:p>
        </p:txBody>
      </p:sp>
      <p:sp>
        <p:nvSpPr>
          <p:cNvPr id="62467" name="Content Placeholder 2">
            <a:extLst>
              <a:ext uri="{FF2B5EF4-FFF2-40B4-BE49-F238E27FC236}">
                <a16:creationId xmlns:a16="http://schemas.microsoft.com/office/drawing/2014/main" id="{A7DDD17B-22B3-9E93-76E9-44453F9BA6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Advantage </a:t>
            </a:r>
          </a:p>
          <a:p>
            <a:pPr lvl="1"/>
            <a:r>
              <a:rPr lang="en-US" altLang="en-US"/>
              <a:t>It can correct any input string.</a:t>
            </a:r>
          </a:p>
          <a:p>
            <a:r>
              <a:rPr lang="en-US" altLang="en-US"/>
              <a:t>Disadvantage </a:t>
            </a:r>
          </a:p>
          <a:p>
            <a:pPr lvl="1"/>
            <a:r>
              <a:rPr lang="en-US" altLang="en-US"/>
              <a:t>It is difficult to cope up with actual error if it has occurred before the point of detection.</a:t>
            </a:r>
            <a:endParaRPr lang="en-IN" altLang="en-US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>
            <a:extLst>
              <a:ext uri="{FF2B5EF4-FFF2-40B4-BE49-F238E27FC236}">
                <a16:creationId xmlns:a16="http://schemas.microsoft.com/office/drawing/2014/main" id="{7948F453-DCC5-D4A9-50C7-0F46D45D7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Error Production</a:t>
            </a:r>
            <a:endParaRPr lang="en-IN" altLang="en-US"/>
          </a:p>
        </p:txBody>
      </p:sp>
      <p:sp>
        <p:nvSpPr>
          <p:cNvPr id="63491" name="Content Placeholder 2">
            <a:extLst>
              <a:ext uri="{FF2B5EF4-FFF2-40B4-BE49-F238E27FC236}">
                <a16:creationId xmlns:a16="http://schemas.microsoft.com/office/drawing/2014/main" id="{9018A1B9-F8F7-EB93-6D67-189804C84A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Productions which generate erroneous constructs are augmented to the grammar by considering common errors that occur. </a:t>
            </a:r>
          </a:p>
          <a:p>
            <a:r>
              <a:rPr lang="en-US" altLang="en-US"/>
              <a:t>These productions detect the anticipated errors during parsing. </a:t>
            </a:r>
          </a:p>
          <a:p>
            <a:r>
              <a:rPr lang="en-US" altLang="en-US"/>
              <a:t>Error diagnostics about the erroneous constructs are generated by the parser.</a:t>
            </a:r>
            <a:endParaRPr lang="en-IN" altLang="en-US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>
            <a:extLst>
              <a:ext uri="{FF2B5EF4-FFF2-40B4-BE49-F238E27FC236}">
                <a16:creationId xmlns:a16="http://schemas.microsoft.com/office/drawing/2014/main" id="{3DBDD5EA-FAFD-3EFF-A8D1-79BCCF65C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Global Correction</a:t>
            </a:r>
            <a:endParaRPr lang="en-IN" altLang="en-US"/>
          </a:p>
        </p:txBody>
      </p:sp>
      <p:sp>
        <p:nvSpPr>
          <p:cNvPr id="64515" name="Content Placeholder 2">
            <a:extLst>
              <a:ext uri="{FF2B5EF4-FFF2-40B4-BE49-F238E27FC236}">
                <a16:creationId xmlns:a16="http://schemas.microsoft.com/office/drawing/2014/main" id="{3B46C18F-F048-5F8C-4E9F-E318AD8382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613" y="1165225"/>
            <a:ext cx="8229600" cy="4525963"/>
          </a:xfrm>
        </p:spPr>
        <p:txBody>
          <a:bodyPr/>
          <a:lstStyle/>
          <a:p>
            <a:r>
              <a:rPr lang="en-US" altLang="en-US" sz="2400"/>
              <a:t>There are algorithms which make changes to modify an incorrect string into a correct string.</a:t>
            </a:r>
          </a:p>
          <a:p>
            <a:r>
              <a:rPr lang="en-US" altLang="en-US" sz="2400"/>
              <a:t>These algorithms perform minimal sequence of changes to obtain globally least-cost correction. </a:t>
            </a:r>
          </a:p>
          <a:p>
            <a:r>
              <a:rPr lang="en-US" altLang="en-US" sz="2400"/>
              <a:t>When a grammar G and an incorrect string p is given, these algorithms find a parse tree for a string q related to p with smaller number of transformations. </a:t>
            </a:r>
          </a:p>
          <a:p>
            <a:r>
              <a:rPr lang="en-US" altLang="en-US" sz="2400"/>
              <a:t>The transformations may be insertions, deletions and change of tokens. </a:t>
            </a:r>
          </a:p>
          <a:p>
            <a:r>
              <a:rPr lang="en-US" altLang="en-US" sz="2400"/>
              <a:t>Advantage </a:t>
            </a:r>
          </a:p>
          <a:p>
            <a:pPr lvl="1"/>
            <a:r>
              <a:rPr lang="en-US" altLang="en-US" sz="2000"/>
              <a:t>It has been used for phrase level recovery to find optimal replacement strings. </a:t>
            </a:r>
          </a:p>
          <a:p>
            <a:r>
              <a:rPr lang="en-US" altLang="en-US" sz="2400"/>
              <a:t>Disadvantage </a:t>
            </a:r>
          </a:p>
          <a:p>
            <a:pPr lvl="1"/>
            <a:r>
              <a:rPr lang="en-US" altLang="en-US" sz="2000"/>
              <a:t>This strategy is too costly to implement in terms of time and space.</a:t>
            </a:r>
            <a:endParaRPr lang="en-IN" altLang="en-US"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4C9869-D124-63AC-C7C8-B6243CEBB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CS416 Compilr Design</a:t>
            </a:r>
          </a:p>
        </p:txBody>
      </p:sp>
      <p:sp>
        <p:nvSpPr>
          <p:cNvPr id="10243" name="Slide Number Placeholder 5">
            <a:extLst>
              <a:ext uri="{FF2B5EF4-FFF2-40B4-BE49-F238E27FC236}">
                <a16:creationId xmlns:a16="http://schemas.microsoft.com/office/drawing/2014/main" id="{8C94FE55-6B0B-E8D7-92DD-9C6B0C5992E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04A88C6-2CF8-4107-AFD3-D936F69037A2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10244" name="Rectangle 2">
            <a:extLst>
              <a:ext uri="{FF2B5EF4-FFF2-40B4-BE49-F238E27FC236}">
                <a16:creationId xmlns:a16="http://schemas.microsoft.com/office/drawing/2014/main" id="{685F9132-EC0F-4FAD-0252-AD0FDD662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Parsers (cont.)</a:t>
            </a:r>
          </a:p>
        </p:txBody>
      </p:sp>
      <p:sp>
        <p:nvSpPr>
          <p:cNvPr id="262147" name="Rectangle 3">
            <a:extLst>
              <a:ext uri="{FF2B5EF4-FFF2-40B4-BE49-F238E27FC236}">
                <a16:creationId xmlns:a16="http://schemas.microsoft.com/office/drawing/2014/main" id="{8B73081F-3D42-8973-09C3-F90FA494E1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 rtlCol="0">
            <a:normAutofit fontScale="70000" lnSpcReduction="20000"/>
          </a:bodyPr>
          <a:lstStyle/>
          <a:p>
            <a:pPr marL="457200" indent="-457200" eaLnBrk="1" fontAlgn="auto" hangingPunct="1">
              <a:spcAft>
                <a:spcPts val="0"/>
              </a:spcAft>
              <a:defRPr/>
            </a:pPr>
            <a:r>
              <a:rPr lang="en-US" dirty="0"/>
              <a:t>We categorize the parsers into two groups:</a:t>
            </a:r>
          </a:p>
          <a:p>
            <a:pPr marL="800100" lvl="1" indent="-342900" eaLnBrk="1" fontAlgn="auto" hangingPunct="1">
              <a:spcAft>
                <a:spcPts val="0"/>
              </a:spcAft>
              <a:defRPr/>
            </a:pPr>
            <a:endParaRPr lang="en-US" dirty="0"/>
          </a:p>
          <a:p>
            <a:pPr marL="457200" indent="-457200" eaLnBrk="1" fontAlgn="auto" hangingPunct="1">
              <a:spcAft>
                <a:spcPts val="0"/>
              </a:spcAft>
              <a:buFontTx/>
              <a:buAutoNum type="arabicPeriod"/>
              <a:defRPr/>
            </a:pPr>
            <a:r>
              <a:rPr lang="en-US" b="1" dirty="0"/>
              <a:t>Top-Down Parser</a:t>
            </a:r>
          </a:p>
          <a:p>
            <a:pPr marL="800100" lvl="1" indent="-342900" eaLnBrk="1" fontAlgn="auto" hangingPunct="1">
              <a:spcAft>
                <a:spcPts val="0"/>
              </a:spcAft>
              <a:defRPr/>
            </a:pPr>
            <a:r>
              <a:rPr lang="en-US" dirty="0"/>
              <a:t>the parse tree is created top to bottom, starting from the root.</a:t>
            </a:r>
          </a:p>
          <a:p>
            <a:pPr marL="457200" indent="-457200" eaLnBrk="1" fontAlgn="auto" hangingPunct="1">
              <a:spcAft>
                <a:spcPts val="0"/>
              </a:spcAft>
              <a:buFontTx/>
              <a:buAutoNum type="arabicPeriod"/>
              <a:defRPr/>
            </a:pPr>
            <a:r>
              <a:rPr lang="en-US" b="1" dirty="0"/>
              <a:t>Bottom-Up Parser</a:t>
            </a:r>
          </a:p>
          <a:p>
            <a:pPr marL="800100" lvl="1" indent="-342900" eaLnBrk="1" fontAlgn="auto" hangingPunct="1">
              <a:spcAft>
                <a:spcPts val="0"/>
              </a:spcAft>
              <a:defRPr/>
            </a:pPr>
            <a:r>
              <a:rPr lang="en-US" dirty="0"/>
              <a:t>the parse is created bottom to top; starting from the leaves</a:t>
            </a:r>
          </a:p>
          <a:p>
            <a:pPr marL="457200" indent="-457200" eaLnBrk="1" fontAlgn="auto" hangingPunct="1">
              <a:spcAft>
                <a:spcPts val="0"/>
              </a:spcAft>
              <a:defRPr/>
            </a:pPr>
            <a:endParaRPr lang="en-US" dirty="0"/>
          </a:p>
          <a:p>
            <a:pPr marL="457200" indent="-457200" eaLnBrk="1" fontAlgn="auto" hangingPunct="1">
              <a:spcAft>
                <a:spcPts val="0"/>
              </a:spcAft>
              <a:defRPr/>
            </a:pPr>
            <a:r>
              <a:rPr lang="en-US" dirty="0"/>
              <a:t>Both top-down and bottom-up parsers scan the input from left to right (one symbol at a time). </a:t>
            </a:r>
          </a:p>
          <a:p>
            <a:pPr marL="457200" indent="-457200" eaLnBrk="1" fontAlgn="auto" hangingPunct="1">
              <a:spcAft>
                <a:spcPts val="0"/>
              </a:spcAft>
              <a:defRPr/>
            </a:pPr>
            <a:r>
              <a:rPr lang="en-US" dirty="0"/>
              <a:t>Efficient top-down and bottom-up parsers can be implemented only for sub-classes of context-free grammars.</a:t>
            </a:r>
          </a:p>
          <a:p>
            <a:pPr marL="800100" lvl="1" indent="-342900" eaLnBrk="1" fontAlgn="auto" hangingPunct="1">
              <a:spcAft>
                <a:spcPts val="0"/>
              </a:spcAft>
              <a:defRPr/>
            </a:pPr>
            <a:r>
              <a:rPr lang="en-US" dirty="0"/>
              <a:t>LL for top-down parsing</a:t>
            </a:r>
          </a:p>
          <a:p>
            <a:pPr marL="800100" lvl="1" indent="-342900" eaLnBrk="1" fontAlgn="auto" hangingPunct="1">
              <a:spcAft>
                <a:spcPts val="0"/>
              </a:spcAft>
              <a:defRPr/>
            </a:pPr>
            <a:r>
              <a:rPr lang="en-US" dirty="0"/>
              <a:t>LR for bottom-up parsing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47F61846-0B3C-A699-7093-94991084433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70250" y="271463"/>
            <a:ext cx="2601913" cy="928687"/>
          </a:xfrm>
        </p:spPr>
        <p:txBody>
          <a:bodyPr tIns="13335" rtlCol="0">
            <a:normAutofit fontScale="90000"/>
          </a:bodyPr>
          <a:lstStyle/>
          <a:p>
            <a:pPr marL="12700" eaLnBrk="1" fontAlgn="auto" hangingPunct="1">
              <a:spcBef>
                <a:spcPts val="105"/>
              </a:spcBef>
              <a:spcAft>
                <a:spcPts val="0"/>
              </a:spcAft>
              <a:defRPr/>
            </a:pPr>
            <a:r>
              <a:rPr spc="-5" dirty="0"/>
              <a:t>Deri</a:t>
            </a:r>
            <a:r>
              <a:rPr spc="-60" dirty="0"/>
              <a:t>v</a:t>
            </a:r>
            <a:r>
              <a:rPr spc="-40" dirty="0"/>
              <a:t>a</a:t>
            </a:r>
            <a:r>
              <a:rPr dirty="0"/>
              <a:t>tions</a:t>
            </a:r>
          </a:p>
        </p:txBody>
      </p:sp>
      <p:sp>
        <p:nvSpPr>
          <p:cNvPr id="65539" name="object 3">
            <a:extLst>
              <a:ext uri="{FF2B5EF4-FFF2-40B4-BE49-F238E27FC236}">
                <a16:creationId xmlns:a16="http://schemas.microsoft.com/office/drawing/2014/main" id="{B22F0D75-2068-9785-DFFE-9B7202C47F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575" y="1138238"/>
            <a:ext cx="7650163" cy="326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67945" rIns="0" bIns="0">
            <a:spAutoFit/>
          </a:bodyPr>
          <a:lstStyle>
            <a:lvl1pPr marL="355600" indent="-3429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3556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556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3556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55700" indent="-22860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3556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3556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3556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3556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3556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3556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3556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ts val="3463"/>
              </a:lnSpc>
              <a:spcBef>
                <a:spcPts val="538"/>
              </a:spcBef>
            </a:pPr>
            <a:r>
              <a:rPr lang="en-US" altLang="en-US">
                <a:cs typeface="Calibri" panose="020F0502020204030204" pitchFamily="34" charset="0"/>
              </a:rPr>
              <a:t>Productions are treated as rewriting rules to  generate a string</a:t>
            </a:r>
          </a:p>
          <a:p>
            <a:pPr eaLnBrk="1" hangingPunct="1">
              <a:spcBef>
                <a:spcPts val="325"/>
              </a:spcBef>
            </a:pPr>
            <a:r>
              <a:rPr lang="en-US" altLang="en-US">
                <a:cs typeface="Calibri" panose="020F0502020204030204" pitchFamily="34" charset="0"/>
              </a:rPr>
              <a:t>Rightmost and leftmost derivations</a:t>
            </a:r>
          </a:p>
          <a:p>
            <a:pPr eaLnBrk="1" hangingPunct="1">
              <a:spcBef>
                <a:spcPts val="350"/>
              </a:spcBef>
              <a:buFontTx/>
              <a:buNone/>
            </a:pPr>
            <a:r>
              <a:rPr lang="en-US" altLang="en-US" sz="2800"/>
              <a:t>– </a:t>
            </a:r>
            <a:r>
              <a:rPr lang="en-US" altLang="en-US" sz="2800">
                <a:cs typeface="Calibri" panose="020F0502020204030204" pitchFamily="34" charset="0"/>
              </a:rPr>
              <a:t>E -&gt; E + E | E * E | -E | (E) | </a:t>
            </a:r>
            <a:r>
              <a:rPr lang="en-US" altLang="en-US" sz="2800" b="1">
                <a:cs typeface="Calibri" panose="020F0502020204030204" pitchFamily="34" charset="0"/>
              </a:rPr>
              <a:t>id</a:t>
            </a:r>
            <a:endParaRPr lang="en-US" altLang="en-US" sz="2800">
              <a:cs typeface="Calibri" panose="020F0502020204030204" pitchFamily="34" charset="0"/>
            </a:endParaRPr>
          </a:p>
          <a:p>
            <a:pPr lvl="1" eaLnBrk="1" hangingPunct="1">
              <a:spcBef>
                <a:spcPts val="338"/>
              </a:spcBef>
            </a:pPr>
            <a:r>
              <a:rPr lang="en-US" altLang="en-US">
                <a:cs typeface="Calibri" panose="020F0502020204030204" pitchFamily="34" charset="0"/>
              </a:rPr>
              <a:t>Derivations for </a:t>
            </a:r>
            <a:r>
              <a:rPr lang="en-US" altLang="en-US" b="1">
                <a:cs typeface="Calibri" panose="020F0502020204030204" pitchFamily="34" charset="0"/>
              </a:rPr>
              <a:t>–(id+id)</a:t>
            </a:r>
            <a:endParaRPr lang="en-US" altLang="en-US">
              <a:cs typeface="Calibri" panose="020F0502020204030204" pitchFamily="34" charset="0"/>
            </a:endParaRPr>
          </a:p>
          <a:p>
            <a:pPr lvl="2" eaLnBrk="1" hangingPunct="1">
              <a:spcBef>
                <a:spcPts val="313"/>
              </a:spcBef>
            </a:pPr>
            <a:r>
              <a:rPr lang="en-US" altLang="en-US">
                <a:cs typeface="Calibri" panose="020F0502020204030204" pitchFamily="34" charset="0"/>
              </a:rPr>
              <a:t>E =&gt; -E =&gt; -(E) =&gt; -(E+E) =&gt; -(</a:t>
            </a:r>
            <a:r>
              <a:rPr lang="en-US" altLang="en-US" b="1">
                <a:cs typeface="Calibri" panose="020F0502020204030204" pitchFamily="34" charset="0"/>
              </a:rPr>
              <a:t>id</a:t>
            </a:r>
            <a:r>
              <a:rPr lang="en-US" altLang="en-US">
                <a:cs typeface="Calibri" panose="020F0502020204030204" pitchFamily="34" charset="0"/>
              </a:rPr>
              <a:t>+E)=&gt;-(</a:t>
            </a:r>
            <a:r>
              <a:rPr lang="en-US" altLang="en-US" b="1">
                <a:cs typeface="Calibri" panose="020F0502020204030204" pitchFamily="34" charset="0"/>
              </a:rPr>
              <a:t>id</a:t>
            </a:r>
            <a:r>
              <a:rPr lang="en-US" altLang="en-US">
                <a:cs typeface="Calibri" panose="020F0502020204030204" pitchFamily="34" charset="0"/>
              </a:rPr>
              <a:t>+</a:t>
            </a:r>
            <a:r>
              <a:rPr lang="en-US" altLang="en-US" b="1">
                <a:cs typeface="Calibri" panose="020F0502020204030204" pitchFamily="34" charset="0"/>
              </a:rPr>
              <a:t>id</a:t>
            </a:r>
            <a:r>
              <a:rPr lang="en-US" altLang="en-US">
                <a:cs typeface="Calibri" panose="020F0502020204030204" pitchFamily="34" charset="0"/>
              </a:rPr>
              <a:t>)</a:t>
            </a:r>
          </a:p>
          <a:p>
            <a:pPr lvl="2" eaLnBrk="1" hangingPunct="1">
              <a:spcBef>
                <a:spcPts val="288"/>
              </a:spcBef>
            </a:pPr>
            <a:r>
              <a:rPr lang="en-US" altLang="en-US">
                <a:cs typeface="Calibri" panose="020F0502020204030204" pitchFamily="34" charset="0"/>
              </a:rPr>
              <a:t>E =&gt; -E =&gt; -(E) =&gt; -(E+E) =&gt; -(E+</a:t>
            </a:r>
            <a:r>
              <a:rPr lang="en-US" altLang="en-US" b="1">
                <a:cs typeface="Calibri" panose="020F0502020204030204" pitchFamily="34" charset="0"/>
              </a:rPr>
              <a:t>id</a:t>
            </a:r>
            <a:r>
              <a:rPr lang="en-US" altLang="en-US">
                <a:cs typeface="Calibri" panose="020F0502020204030204" pitchFamily="34" charset="0"/>
              </a:rPr>
              <a:t>)=&gt;-(</a:t>
            </a:r>
            <a:r>
              <a:rPr lang="en-US" altLang="en-US" b="1">
                <a:cs typeface="Calibri" panose="020F0502020204030204" pitchFamily="34" charset="0"/>
              </a:rPr>
              <a:t>id</a:t>
            </a:r>
            <a:r>
              <a:rPr lang="en-US" altLang="en-US">
                <a:cs typeface="Calibri" panose="020F0502020204030204" pitchFamily="34" charset="0"/>
              </a:rPr>
              <a:t>+</a:t>
            </a:r>
            <a:r>
              <a:rPr lang="en-US" altLang="en-US" b="1">
                <a:cs typeface="Calibri" panose="020F0502020204030204" pitchFamily="34" charset="0"/>
              </a:rPr>
              <a:t>id</a:t>
            </a:r>
            <a:r>
              <a:rPr lang="en-US" altLang="en-US">
                <a:cs typeface="Calibri" panose="020F0502020204030204" pitchFamily="34" charset="0"/>
              </a:rPr>
              <a:t>)</a:t>
            </a:r>
          </a:p>
        </p:txBody>
      </p:sp>
      <p:sp>
        <p:nvSpPr>
          <p:cNvPr id="65540" name="object 5">
            <a:extLst>
              <a:ext uri="{FF2B5EF4-FFF2-40B4-BE49-F238E27FC236}">
                <a16:creationId xmlns:a16="http://schemas.microsoft.com/office/drawing/2014/main" id="{70B8F292-3D4F-BD73-6317-B9F96C5F32E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81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28AE320-DDA0-448B-B97D-1BA0FD8D22C6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60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33B651FF-4B41-C41C-287A-837FB509B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32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Lexical versus Syntactic Analysis</a:t>
            </a:r>
            <a:endParaRPr lang="en-IN" altLang="en-US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267" name="Content Placeholder 2">
            <a:extLst>
              <a:ext uri="{FF2B5EF4-FFF2-40B4-BE49-F238E27FC236}">
                <a16:creationId xmlns:a16="http://schemas.microsoft.com/office/drawing/2014/main" id="{5A73B87A-C40B-90E0-AFEB-836E97508B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000" b="1">
                <a:solidFill>
                  <a:srgbClr val="202124"/>
                </a:solidFill>
                <a:latin typeface="Arial" panose="020B0604020202020204" pitchFamily="34" charset="0"/>
              </a:rPr>
              <a:t>lexical analysis</a:t>
            </a:r>
            <a:r>
              <a:rPr lang="en-US" altLang="en-US" sz="2000">
                <a:solidFill>
                  <a:srgbClr val="202124"/>
                </a:solidFill>
                <a:latin typeface="Arial" panose="020B0604020202020204" pitchFamily="34" charset="0"/>
              </a:rPr>
              <a:t> reads the source code one character at a time and converts it into meaningful lexemes (tokens) whereas </a:t>
            </a:r>
            <a:r>
              <a:rPr lang="en-US" altLang="en-US" sz="2000" b="1">
                <a:solidFill>
                  <a:srgbClr val="202124"/>
                </a:solidFill>
                <a:latin typeface="Arial" panose="020B0604020202020204" pitchFamily="34" charset="0"/>
              </a:rPr>
              <a:t>syntax analysis</a:t>
            </a:r>
            <a:r>
              <a:rPr lang="en-US" altLang="en-US" sz="2000">
                <a:solidFill>
                  <a:srgbClr val="202124"/>
                </a:solidFill>
                <a:latin typeface="Arial" panose="020B0604020202020204" pitchFamily="34" charset="0"/>
              </a:rPr>
              <a:t> takes those tokens and produce a parse tree as an output</a:t>
            </a:r>
          </a:p>
          <a:p>
            <a:r>
              <a:rPr lang="en-US" altLang="en-US" sz="2000" b="1">
                <a:solidFill>
                  <a:srgbClr val="202124"/>
                </a:solidFill>
                <a:latin typeface="Arial" panose="020B0604020202020204" pitchFamily="34" charset="0"/>
              </a:rPr>
              <a:t>lexical analyzer</a:t>
            </a:r>
            <a:r>
              <a:rPr lang="en-US" altLang="en-US" sz="2000">
                <a:solidFill>
                  <a:srgbClr val="202124"/>
                </a:solidFill>
                <a:latin typeface="Arial" panose="020B0604020202020204" pitchFamily="34" charset="0"/>
              </a:rPr>
              <a:t> reads input program files and often includes buffering of that input, it is somewhat platform dependent. However, the </a:t>
            </a:r>
            <a:r>
              <a:rPr lang="en-US" altLang="en-US" sz="2000" b="1">
                <a:solidFill>
                  <a:srgbClr val="202124"/>
                </a:solidFill>
                <a:latin typeface="Arial" panose="020B0604020202020204" pitchFamily="34" charset="0"/>
              </a:rPr>
              <a:t>syntax analyzer</a:t>
            </a:r>
            <a:r>
              <a:rPr lang="en-US" altLang="en-US" sz="2000">
                <a:solidFill>
                  <a:srgbClr val="202124"/>
                </a:solidFill>
                <a:latin typeface="Arial" panose="020B0604020202020204" pitchFamily="34" charset="0"/>
              </a:rPr>
              <a:t> can be platform independent.</a:t>
            </a:r>
          </a:p>
          <a:p>
            <a:r>
              <a:rPr lang="en-US" altLang="en-US" sz="2000" b="1">
                <a:solidFill>
                  <a:srgbClr val="202124"/>
                </a:solidFill>
                <a:latin typeface="Arial" panose="020B0604020202020204" pitchFamily="34" charset="0"/>
              </a:rPr>
              <a:t>lexical analyzer</a:t>
            </a:r>
            <a:r>
              <a:rPr lang="en-US" altLang="en-US" sz="2000">
                <a:solidFill>
                  <a:srgbClr val="202124"/>
                </a:solidFill>
                <a:latin typeface="Arial" panose="020B0604020202020204" pitchFamily="34" charset="0"/>
              </a:rPr>
              <a:t> usually parses in terms of regular expressions, providing output that a </a:t>
            </a:r>
            <a:r>
              <a:rPr lang="en-US" altLang="en-US" sz="2000" b="1">
                <a:solidFill>
                  <a:srgbClr val="202124"/>
                </a:solidFill>
                <a:latin typeface="Arial" panose="020B0604020202020204" pitchFamily="34" charset="0"/>
              </a:rPr>
              <a:t>parser</a:t>
            </a:r>
            <a:r>
              <a:rPr lang="en-US" altLang="en-US" sz="2000">
                <a:solidFill>
                  <a:srgbClr val="202124"/>
                </a:solidFill>
                <a:latin typeface="Arial" panose="020B0604020202020204" pitchFamily="34" charset="0"/>
              </a:rPr>
              <a:t> uses </a:t>
            </a:r>
            <a:r>
              <a:rPr lang="en-US" altLang="en-US" sz="2000" b="1">
                <a:solidFill>
                  <a:srgbClr val="202124"/>
                </a:solidFill>
                <a:latin typeface="Arial" panose="020B0604020202020204" pitchFamily="34" charset="0"/>
              </a:rPr>
              <a:t>in the</a:t>
            </a:r>
            <a:r>
              <a:rPr lang="en-US" altLang="en-US" sz="2000">
                <a:solidFill>
                  <a:srgbClr val="202124"/>
                </a:solidFill>
                <a:latin typeface="Arial" panose="020B0604020202020204" pitchFamily="34" charset="0"/>
              </a:rPr>
              <a:t> form of tokens: identifiers, strings, numbers, operators. A </a:t>
            </a:r>
            <a:r>
              <a:rPr lang="en-US" altLang="en-US" sz="2000" b="1">
                <a:solidFill>
                  <a:srgbClr val="202124"/>
                </a:solidFill>
                <a:latin typeface="Arial" panose="020B0604020202020204" pitchFamily="34" charset="0"/>
              </a:rPr>
              <a:t>parser</a:t>
            </a:r>
            <a:r>
              <a:rPr lang="en-US" altLang="en-US" sz="2000">
                <a:solidFill>
                  <a:srgbClr val="202124"/>
                </a:solidFill>
                <a:latin typeface="Arial" panose="020B0604020202020204" pitchFamily="34" charset="0"/>
              </a:rPr>
              <a:t> implements a higher level grammar using the tokens as input.</a:t>
            </a:r>
            <a:endParaRPr lang="en-IN" altLang="en-US"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B692BDAB-DD01-3BCD-B626-9E5DCEF03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Representative Grammars</a:t>
            </a:r>
            <a:endParaRPr lang="en-IN" altLang="en-US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50C63-EE6B-4446-68D8-4834993650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endParaRPr lang="en-US" sz="1800" dirty="0">
              <a:latin typeface="Times-Roman"/>
            </a:endParaRPr>
          </a:p>
          <a:p>
            <a:pPr>
              <a:defRPr/>
            </a:pPr>
            <a:r>
              <a:rPr lang="en-US" sz="1800" dirty="0">
                <a:latin typeface="Times-Roman"/>
              </a:rPr>
              <a:t>A context free grammar G is defined by four tuples as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IN" sz="1800" dirty="0">
                <a:latin typeface="Times-Roman"/>
              </a:rPr>
              <a:t>		G </a:t>
            </a:r>
            <a:r>
              <a:rPr lang="en-IN" sz="1800" dirty="0">
                <a:latin typeface="CMR10"/>
              </a:rPr>
              <a:t>= (</a:t>
            </a:r>
            <a:r>
              <a:rPr lang="en-IN" sz="1800" dirty="0">
                <a:latin typeface="Times-Roman"/>
              </a:rPr>
              <a:t>V</a:t>
            </a:r>
            <a:r>
              <a:rPr lang="en-IN" sz="1800" i="1" dirty="0">
                <a:latin typeface="CMMI10"/>
              </a:rPr>
              <a:t>, </a:t>
            </a:r>
            <a:r>
              <a:rPr lang="en-IN" sz="1800" dirty="0">
                <a:latin typeface="Times-Roman"/>
              </a:rPr>
              <a:t>T</a:t>
            </a:r>
            <a:r>
              <a:rPr lang="en-IN" sz="1800" i="1" dirty="0">
                <a:latin typeface="CMMI10"/>
              </a:rPr>
              <a:t>, </a:t>
            </a:r>
            <a:r>
              <a:rPr lang="en-IN" sz="1800" dirty="0">
                <a:latin typeface="Times-Roman"/>
              </a:rPr>
              <a:t>P</a:t>
            </a:r>
            <a:r>
              <a:rPr lang="en-IN" sz="1800" i="1" dirty="0">
                <a:latin typeface="CMMI10"/>
              </a:rPr>
              <a:t>, </a:t>
            </a:r>
            <a:r>
              <a:rPr lang="en-IN" sz="1800" dirty="0">
                <a:latin typeface="Times-Roman"/>
              </a:rPr>
              <a:t>S</a:t>
            </a:r>
            <a:r>
              <a:rPr lang="en-IN" sz="1800" dirty="0">
                <a:latin typeface="CMR10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IN" sz="1800" dirty="0">
              <a:latin typeface="Times-Roman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IN" sz="1800" dirty="0">
                <a:latin typeface="Times-Roman"/>
              </a:rPr>
              <a:t>	where,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IN" sz="1800" dirty="0">
                <a:latin typeface="Times-Roman"/>
              </a:rPr>
              <a:t>		G </a:t>
            </a:r>
            <a:r>
              <a:rPr lang="en-IN" sz="1800" i="1" dirty="0">
                <a:latin typeface="CMSY10"/>
              </a:rPr>
              <a:t>− </a:t>
            </a:r>
            <a:r>
              <a:rPr lang="en-IN" sz="1800" dirty="0">
                <a:latin typeface="Times-Roman"/>
              </a:rPr>
              <a:t>Grammar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IN" sz="1800" dirty="0">
                <a:latin typeface="Times-Roman"/>
              </a:rPr>
              <a:t>		V </a:t>
            </a:r>
            <a:r>
              <a:rPr lang="en-IN" sz="1800" i="1" dirty="0">
                <a:latin typeface="CMSY10"/>
              </a:rPr>
              <a:t>− </a:t>
            </a:r>
            <a:r>
              <a:rPr lang="en-IN" sz="1800" dirty="0">
                <a:latin typeface="Times-Roman"/>
              </a:rPr>
              <a:t>Set of variables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IN" sz="1800" dirty="0">
                <a:latin typeface="Times-Roman"/>
              </a:rPr>
              <a:t>		T </a:t>
            </a:r>
            <a:r>
              <a:rPr lang="en-IN" sz="1800" i="1" dirty="0">
                <a:latin typeface="CMSY10"/>
              </a:rPr>
              <a:t>− </a:t>
            </a:r>
            <a:r>
              <a:rPr lang="en-IN" sz="1800" dirty="0">
                <a:latin typeface="Times-Roman"/>
              </a:rPr>
              <a:t>Set of terminals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IN" sz="1800" dirty="0">
                <a:latin typeface="Times-Roman"/>
              </a:rPr>
              <a:t>		P </a:t>
            </a:r>
            <a:r>
              <a:rPr lang="en-IN" sz="1800" i="1" dirty="0">
                <a:latin typeface="CMSY10"/>
              </a:rPr>
              <a:t>− </a:t>
            </a:r>
            <a:r>
              <a:rPr lang="en-IN" sz="1800" dirty="0">
                <a:latin typeface="Times-Roman"/>
              </a:rPr>
              <a:t>Set of productions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IN" sz="1800" dirty="0">
                <a:latin typeface="Times-Roman"/>
              </a:rPr>
              <a:t>		S </a:t>
            </a:r>
            <a:r>
              <a:rPr lang="en-IN" sz="1800" i="1" dirty="0">
                <a:latin typeface="CMSY10"/>
              </a:rPr>
              <a:t>− </a:t>
            </a:r>
            <a:r>
              <a:rPr lang="en-IN" sz="1800" dirty="0">
                <a:latin typeface="Times-Roman"/>
              </a:rPr>
              <a:t>Start symbol</a:t>
            </a:r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972C77BF-1C63-FE59-65B9-19E1B6254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Representative Grammars</a:t>
            </a:r>
            <a:endParaRPr lang="en-IN" altLang="en-US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ABDCD-4C93-0616-6533-099D5E2277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1800" b="1" i="1" dirty="0">
                <a:latin typeface="Times-BoldItalic"/>
              </a:rPr>
              <a:t>Terminals </a:t>
            </a:r>
            <a:r>
              <a:rPr lang="en-US" sz="1800" dirty="0">
                <a:latin typeface="Times-Roman"/>
              </a:rPr>
              <a:t>are symbols from which strings are formed.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800" dirty="0">
                <a:latin typeface="MSAM10"/>
              </a:rPr>
              <a:t>	 </a:t>
            </a:r>
            <a:r>
              <a:rPr lang="en-US" sz="1800" dirty="0">
                <a:latin typeface="Times-Roman"/>
              </a:rPr>
              <a:t>Lowercase letters, i.e., </a:t>
            </a:r>
            <a:r>
              <a:rPr lang="en-US" sz="1800" i="1" dirty="0">
                <a:latin typeface="CMMI10"/>
              </a:rPr>
              <a:t>a, b, c</a:t>
            </a:r>
            <a:r>
              <a:rPr lang="en-US" sz="1800" dirty="0">
                <a:latin typeface="Times-Roman"/>
              </a:rPr>
              <a:t>.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IN" sz="1800" dirty="0">
                <a:latin typeface="MSAM10"/>
              </a:rPr>
              <a:t>	 </a:t>
            </a:r>
            <a:r>
              <a:rPr lang="en-IN" sz="1800" dirty="0">
                <a:latin typeface="Times-Roman"/>
              </a:rPr>
              <a:t>Operators, i.e., </a:t>
            </a:r>
            <a:r>
              <a:rPr lang="en-IN" sz="1800" dirty="0">
                <a:latin typeface="CMR10"/>
              </a:rPr>
              <a:t>+</a:t>
            </a:r>
            <a:r>
              <a:rPr lang="en-IN" sz="1800" i="1" dirty="0">
                <a:latin typeface="CMMI10"/>
              </a:rPr>
              <a:t>,</a:t>
            </a:r>
            <a:r>
              <a:rPr lang="en-IN" sz="1800" i="1" dirty="0">
                <a:latin typeface="CMSY10"/>
              </a:rPr>
              <a:t>−</a:t>
            </a:r>
            <a:r>
              <a:rPr lang="en-IN" sz="1800" i="1" dirty="0">
                <a:latin typeface="CMMI10"/>
              </a:rPr>
              <a:t>, </a:t>
            </a:r>
            <a:r>
              <a:rPr lang="en-IN" sz="1800" i="1" dirty="0">
                <a:latin typeface="CMSY10"/>
              </a:rPr>
              <a:t>∗</a:t>
            </a:r>
            <a:r>
              <a:rPr lang="en-IN" sz="1800" dirty="0">
                <a:latin typeface="Times-Roman"/>
              </a:rPr>
              <a:t>.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IN" sz="1800" dirty="0">
                <a:latin typeface="MSAM10"/>
              </a:rPr>
              <a:t>	 </a:t>
            </a:r>
            <a:r>
              <a:rPr lang="en-IN" sz="1800" dirty="0">
                <a:latin typeface="Times-Roman"/>
              </a:rPr>
              <a:t>Punctuation symbols, i.e., comma, </a:t>
            </a:r>
            <a:r>
              <a:rPr lang="en-IN" sz="1800" dirty="0" err="1">
                <a:latin typeface="Times-Roman"/>
              </a:rPr>
              <a:t>paranthesis</a:t>
            </a:r>
            <a:r>
              <a:rPr lang="en-IN" sz="1800" dirty="0">
                <a:latin typeface="Times-Roman"/>
              </a:rPr>
              <a:t>.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de-DE" sz="1800" dirty="0">
                <a:latin typeface="MSAM10"/>
              </a:rPr>
              <a:t>	 </a:t>
            </a:r>
            <a:r>
              <a:rPr lang="de-DE" sz="1800" dirty="0">
                <a:latin typeface="Times-Roman"/>
              </a:rPr>
              <a:t>Digits, i.e., 0, 1, 2, </a:t>
            </a:r>
            <a:r>
              <a:rPr lang="de-DE" sz="1800" i="1" dirty="0">
                <a:latin typeface="CMSY10"/>
              </a:rPr>
              <a:t>· · · </a:t>
            </a:r>
            <a:r>
              <a:rPr lang="de-DE" sz="1800" dirty="0">
                <a:latin typeface="Times-Roman"/>
              </a:rPr>
              <a:t>,9.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800" dirty="0">
                <a:latin typeface="MSAM10"/>
              </a:rPr>
              <a:t>	 </a:t>
            </a:r>
            <a:r>
              <a:rPr lang="en-US" sz="1800" dirty="0">
                <a:latin typeface="Times-Roman"/>
              </a:rPr>
              <a:t>Boldface letters, i.e., </a:t>
            </a:r>
            <a:r>
              <a:rPr lang="en-US" sz="1800" b="1" dirty="0">
                <a:latin typeface="Times-Bold"/>
              </a:rPr>
              <a:t>id, if</a:t>
            </a:r>
            <a:r>
              <a:rPr lang="en-US" sz="1800" dirty="0">
                <a:latin typeface="Times-Roman"/>
              </a:rPr>
              <a:t>.</a:t>
            </a:r>
          </a:p>
          <a:p>
            <a:pPr>
              <a:defRPr/>
            </a:pPr>
            <a:r>
              <a:rPr lang="en-US" sz="1800" b="1" i="1" dirty="0">
                <a:latin typeface="Times-BoldItalic"/>
              </a:rPr>
              <a:t>Non-terminals </a:t>
            </a:r>
            <a:r>
              <a:rPr lang="en-US" sz="1800" dirty="0">
                <a:latin typeface="Times-Roman"/>
              </a:rPr>
              <a:t>are syntactic variables that denote a set of strings.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IN" sz="1800" dirty="0">
                <a:latin typeface="Times-Roman"/>
              </a:rPr>
              <a:t>	Uppercase letters, i.e., A, B, C.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1800" dirty="0">
                <a:latin typeface="Times-Roman"/>
              </a:rPr>
              <a:t>	Lowercase italic names, i.e., </a:t>
            </a:r>
            <a:r>
              <a:rPr lang="en-US" sz="1800" dirty="0">
                <a:latin typeface="Courier"/>
              </a:rPr>
              <a:t>expr, stmt</a:t>
            </a:r>
            <a:r>
              <a:rPr lang="en-US" sz="1800" dirty="0">
                <a:latin typeface="Times-Roman"/>
              </a:rPr>
              <a:t>.</a:t>
            </a:r>
          </a:p>
          <a:p>
            <a:pPr>
              <a:defRPr/>
            </a:pPr>
            <a:r>
              <a:rPr lang="en-US" sz="1800" b="1" i="1" dirty="0">
                <a:latin typeface="Times-BoldItalic"/>
              </a:rPr>
              <a:t>Start symbol </a:t>
            </a:r>
            <a:r>
              <a:rPr lang="en-US" sz="1800" dirty="0">
                <a:latin typeface="Times-Roman"/>
              </a:rPr>
              <a:t>is the head of the production stated first in the grammar</a:t>
            </a:r>
          </a:p>
          <a:p>
            <a:pPr>
              <a:defRPr/>
            </a:pPr>
            <a:r>
              <a:rPr lang="en-US" sz="1800" b="1" i="1" dirty="0">
                <a:latin typeface="Times-BoldItalic"/>
              </a:rPr>
              <a:t>Production </a:t>
            </a:r>
            <a:r>
              <a:rPr lang="en-US" sz="1800" dirty="0">
                <a:latin typeface="Times-Roman"/>
              </a:rPr>
              <a:t>is of the form LHS </a:t>
            </a:r>
            <a:r>
              <a:rPr lang="en-US" sz="1800" i="1" dirty="0">
                <a:latin typeface="CMSY10"/>
              </a:rPr>
              <a:t>→ </a:t>
            </a:r>
            <a:r>
              <a:rPr lang="en-US" sz="1800" dirty="0">
                <a:latin typeface="Times-Roman"/>
              </a:rPr>
              <a:t>RHS or </a:t>
            </a:r>
            <a:r>
              <a:rPr lang="en-US" sz="1800" i="1" dirty="0">
                <a:latin typeface="CMMI10"/>
              </a:rPr>
              <a:t>head </a:t>
            </a:r>
            <a:r>
              <a:rPr lang="en-US" sz="1800" i="1" dirty="0">
                <a:latin typeface="CMSY10"/>
              </a:rPr>
              <a:t>→ </a:t>
            </a:r>
            <a:r>
              <a:rPr lang="en-US" sz="1800" i="1" dirty="0">
                <a:latin typeface="CMMI10"/>
              </a:rPr>
              <a:t>body</a:t>
            </a:r>
            <a:r>
              <a:rPr lang="en-US" sz="1800" dirty="0">
                <a:latin typeface="Times-Roman"/>
              </a:rPr>
              <a:t>, where head contains only </a:t>
            </a:r>
            <a:r>
              <a:rPr lang="en-US" sz="1800" dirty="0" err="1">
                <a:latin typeface="Times-Roman"/>
              </a:rPr>
              <a:t>onenon</a:t>
            </a:r>
            <a:r>
              <a:rPr lang="en-US" sz="1800" dirty="0">
                <a:latin typeface="Times-Roman"/>
              </a:rPr>
              <a:t>-terminal and body contains a collection of terminals and non-terminals..</a:t>
            </a:r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D17F19D81EBEB44BF4CB7B0C6E477EC" ma:contentTypeVersion="3" ma:contentTypeDescription="Create a new document." ma:contentTypeScope="" ma:versionID="ff8283cc494650b85d6c6965bb6a8617">
  <xsd:schema xmlns:xsd="http://www.w3.org/2001/XMLSchema" xmlns:xs="http://www.w3.org/2001/XMLSchema" xmlns:p="http://schemas.microsoft.com/office/2006/metadata/properties" xmlns:ns2="d9ab1c18-2e9f-4a57-ab77-4bf221f92dd5" targetNamespace="http://schemas.microsoft.com/office/2006/metadata/properties" ma:root="true" ma:fieldsID="74fada640e226d9f17c76f0a65a23601" ns2:_="">
    <xsd:import namespace="d9ab1c18-2e9f-4a57-ab77-4bf221f92dd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9ab1c18-2e9f-4a57-ab77-4bf221f92dd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95DAD16-1D3B-418D-B27A-F5BC360CC5C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0EA6F47-76A2-4A5A-A103-A2E8B38D1B1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9ab1c18-2e9f-4a57-ab77-4bf221f92dd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3987</TotalTime>
  <Words>2571</Words>
  <Application>Microsoft Office PowerPoint</Application>
  <PresentationFormat>On-screen Show (4:3)</PresentationFormat>
  <Paragraphs>338</Paragraphs>
  <Slides>60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1" baseType="lpstr">
      <vt:lpstr>Office Theme</vt:lpstr>
      <vt:lpstr>Compiler Design</vt:lpstr>
      <vt:lpstr>Syntax Analysis</vt:lpstr>
      <vt:lpstr>Parser</vt:lpstr>
      <vt:lpstr>The role of parser</vt:lpstr>
      <vt:lpstr>Syntax Analyzer</vt:lpstr>
      <vt:lpstr>Parsers (cont.)</vt:lpstr>
      <vt:lpstr>Lexical versus Syntactic Analysis</vt:lpstr>
      <vt:lpstr>Representative Grammars</vt:lpstr>
      <vt:lpstr>Representative Grammars</vt:lpstr>
      <vt:lpstr>Representative Grammars</vt:lpstr>
      <vt:lpstr>Leftmost Derivation</vt:lpstr>
      <vt:lpstr>Leftmost Derivation</vt:lpstr>
      <vt:lpstr>Rightmost Derivation</vt:lpstr>
      <vt:lpstr>Rightmost Derivation</vt:lpstr>
      <vt:lpstr>Parse tree</vt:lpstr>
      <vt:lpstr>Ambiguity</vt:lpstr>
      <vt:lpstr>Elimination of ambiguity</vt:lpstr>
      <vt:lpstr>Elimination of ambiguity (cont.)</vt:lpstr>
      <vt:lpstr>Eliminating left-recursion</vt:lpstr>
      <vt:lpstr>Left Recursion Elimination Example</vt:lpstr>
      <vt:lpstr>Left factoring</vt:lpstr>
      <vt:lpstr>Top-Down Parsing</vt:lpstr>
      <vt:lpstr>Recursive Descent Parser</vt:lpstr>
      <vt:lpstr>Recursive Descent Parser</vt:lpstr>
      <vt:lpstr>Recursive descent parser with backtracking</vt:lpstr>
      <vt:lpstr>Recursive descent parser with backtracking</vt:lpstr>
      <vt:lpstr>Recursive descent parser with backtracking</vt:lpstr>
      <vt:lpstr>Recursive descent parser without backtracking</vt:lpstr>
      <vt:lpstr>Predictive Parser / LL(1) Parser</vt:lpstr>
      <vt:lpstr>Predictive Parser / LL(1) Parser</vt:lpstr>
      <vt:lpstr>Computation of FIRST</vt:lpstr>
      <vt:lpstr>Computation of FOLLOW</vt:lpstr>
      <vt:lpstr>Construction of parsing table</vt:lpstr>
      <vt:lpstr>Parsing of input</vt:lpstr>
      <vt:lpstr>Parsing of input - Process</vt:lpstr>
      <vt:lpstr>Parsing of input - Process</vt:lpstr>
      <vt:lpstr>Non-recursive Predictive Parser</vt:lpstr>
      <vt:lpstr>Model of a table-driven predictive parser</vt:lpstr>
      <vt:lpstr>Process</vt:lpstr>
      <vt:lpstr>Process</vt:lpstr>
      <vt:lpstr>Example</vt:lpstr>
      <vt:lpstr>Solution</vt:lpstr>
      <vt:lpstr>Solution</vt:lpstr>
      <vt:lpstr>Step 3: Compute FIRST</vt:lpstr>
      <vt:lpstr>Step 3: Compute FIRST</vt:lpstr>
      <vt:lpstr>Step 4: Compute FOLLOW</vt:lpstr>
      <vt:lpstr>Step 4: Compute FOLLOW</vt:lpstr>
      <vt:lpstr>Step 4: Compute FOLLOW</vt:lpstr>
      <vt:lpstr>Step 5: Construct parsing table</vt:lpstr>
      <vt:lpstr>Step 6: Parse the given input</vt:lpstr>
      <vt:lpstr>PowerPoint Presentation</vt:lpstr>
      <vt:lpstr>Example 2</vt:lpstr>
      <vt:lpstr>Error handling</vt:lpstr>
      <vt:lpstr>Error Recovery Strategies</vt:lpstr>
      <vt:lpstr>Panic Mode Recovery</vt:lpstr>
      <vt:lpstr>Phrase Level Recovery</vt:lpstr>
      <vt:lpstr>Phrase Level Recovery</vt:lpstr>
      <vt:lpstr>Error Production</vt:lpstr>
      <vt:lpstr>Global Correction</vt:lpstr>
      <vt:lpstr>Derivations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Save Trees</dc:creator>
  <cp:lastModifiedBy>Windows User</cp:lastModifiedBy>
  <cp:revision>41</cp:revision>
  <dcterms:created xsi:type="dcterms:W3CDTF">2021-02-09T10:10:45Z</dcterms:created>
  <dcterms:modified xsi:type="dcterms:W3CDTF">2023-07-17T20:29:38Z</dcterms:modified>
</cp:coreProperties>
</file>